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40"/>
  </p:notesMasterIdLst>
  <p:sldIdLst>
    <p:sldId id="304" r:id="rId2"/>
    <p:sldId id="387" r:id="rId3"/>
    <p:sldId id="388" r:id="rId4"/>
    <p:sldId id="389" r:id="rId5"/>
    <p:sldId id="390" r:id="rId6"/>
    <p:sldId id="433" r:id="rId7"/>
    <p:sldId id="391" r:id="rId8"/>
    <p:sldId id="395" r:id="rId9"/>
    <p:sldId id="429" r:id="rId10"/>
    <p:sldId id="428" r:id="rId11"/>
    <p:sldId id="427" r:id="rId12"/>
    <p:sldId id="434" r:id="rId13"/>
    <p:sldId id="425" r:id="rId14"/>
    <p:sldId id="424" r:id="rId15"/>
    <p:sldId id="435" r:id="rId16"/>
    <p:sldId id="430" r:id="rId17"/>
    <p:sldId id="421" r:id="rId18"/>
    <p:sldId id="420" r:id="rId19"/>
    <p:sldId id="419" r:id="rId20"/>
    <p:sldId id="418" r:id="rId21"/>
    <p:sldId id="417" r:id="rId22"/>
    <p:sldId id="431" r:id="rId23"/>
    <p:sldId id="416" r:id="rId24"/>
    <p:sldId id="415" r:id="rId25"/>
    <p:sldId id="414" r:id="rId26"/>
    <p:sldId id="413" r:id="rId27"/>
    <p:sldId id="412" r:id="rId28"/>
    <p:sldId id="410" r:id="rId29"/>
    <p:sldId id="409" r:id="rId30"/>
    <p:sldId id="408" r:id="rId31"/>
    <p:sldId id="407" r:id="rId32"/>
    <p:sldId id="406" r:id="rId33"/>
    <p:sldId id="405" r:id="rId34"/>
    <p:sldId id="404" r:id="rId35"/>
    <p:sldId id="403" r:id="rId36"/>
    <p:sldId id="393" r:id="rId37"/>
    <p:sldId id="432"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5388" autoAdjust="0"/>
  </p:normalViewPr>
  <p:slideViewPr>
    <p:cSldViewPr snapToGrid="0">
      <p:cViewPr varScale="1">
        <p:scale>
          <a:sx n="85" d="100"/>
          <a:sy n="85" d="100"/>
        </p:scale>
        <p:origin x="562"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CBE390-8836-4E4A-867D-C6C94D888F7F}" type="datetimeFigureOut">
              <a:rPr lang="en-US" smtClean="0"/>
              <a:t>3/14/2024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9C3E7EC-CFBF-476F-A7B6-FE9255220AEC}" type="slidenum">
              <a:rPr lang="en-US" smtClean="0"/>
              <a:t>‹#›</a:t>
            </a:fld>
            <a:endParaRPr lang="en-US"/>
          </a:p>
        </p:txBody>
      </p:sp>
    </p:spTree>
    <p:extLst>
      <p:ext uri="{BB962C8B-B14F-4D97-AF65-F5344CB8AC3E}">
        <p14:creationId xmlns:p14="http://schemas.microsoft.com/office/powerpoint/2010/main" val="39103604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867935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596617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751482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0450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64232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530349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155008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858747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52908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774700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3/14/2024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03791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4886853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86840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3542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17691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96208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04267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59442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971776960"/>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0.pn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1.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7.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Google Shape;109;p1">
            <a:extLst>
              <a:ext uri="{FF2B5EF4-FFF2-40B4-BE49-F238E27FC236}">
                <a16:creationId xmlns:a16="http://schemas.microsoft.com/office/drawing/2014/main" id="{D3D75DA4-FA89-195F-E081-86ABADB69100}"/>
              </a:ext>
            </a:extLst>
          </p:cNvPr>
          <p:cNvSpPr txBox="1"/>
          <p:nvPr/>
        </p:nvSpPr>
        <p:spPr>
          <a:xfrm>
            <a:off x="7299012" y="2095281"/>
            <a:ext cx="4703532" cy="769401"/>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4400" b="1" i="0" u="none" strike="noStrike" kern="0" cap="none" spc="0" normalizeH="0" baseline="0" noProof="0" dirty="0">
                <a:ln>
                  <a:noFill/>
                </a:ln>
                <a:solidFill>
                  <a:srgbClr val="8E5A6D"/>
                </a:solidFill>
                <a:effectLst/>
                <a:uLnTx/>
                <a:uFillTx/>
                <a:latin typeface="Tajawal Medium"/>
                <a:ea typeface="+mn-ea"/>
                <a:cs typeface="Tajawal Medium"/>
                <a:sym typeface="Tajawal Medium"/>
              </a:rPr>
              <a:t>مقرر </a:t>
            </a:r>
            <a:r>
              <a:rPr kumimoji="0" lang="ar-EG" sz="4400" b="1" i="0" u="none" strike="noStrike" kern="0" cap="none" spc="0" normalizeH="0" baseline="0" noProof="0" dirty="0">
                <a:ln>
                  <a:noFill/>
                </a:ln>
                <a:solidFill>
                  <a:srgbClr val="8E5A6D"/>
                </a:solidFill>
                <a:effectLst/>
                <a:uLnTx/>
                <a:uFillTx/>
                <a:latin typeface="Tajawal Medium"/>
                <a:ea typeface="+mn-ea"/>
                <a:cs typeface="Tajawal Medium"/>
                <a:sym typeface="Tajawal Medium"/>
              </a:rPr>
              <a:t>قيادة التغيرات    </a:t>
            </a:r>
            <a:endParaRPr kumimoji="0" sz="1400"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7" name="Google Shape;114;p1">
            <a:extLst>
              <a:ext uri="{FF2B5EF4-FFF2-40B4-BE49-F238E27FC236}">
                <a16:creationId xmlns:a16="http://schemas.microsoft.com/office/drawing/2014/main" id="{3D701D39-2572-B0CC-1A8F-7C68D93799D6}"/>
              </a:ext>
            </a:extLst>
          </p:cNvPr>
          <p:cNvSpPr txBox="1"/>
          <p:nvPr/>
        </p:nvSpPr>
        <p:spPr>
          <a:xfrm>
            <a:off x="6729898" y="4044778"/>
            <a:ext cx="3902244" cy="523180"/>
          </a:xfrm>
          <a:prstGeom prst="rect">
            <a:avLst/>
          </a:prstGeom>
          <a:noFill/>
          <a:ln>
            <a:noFill/>
          </a:ln>
        </p:spPr>
        <p:txBody>
          <a:bodyPr spcFirstLastPara="1" wrap="square" lIns="91425" tIns="45700" rIns="91425" bIns="45700" anchor="t" anchorCtr="0">
            <a:spAutoFit/>
          </a:bodyPr>
          <a:lstStyle/>
          <a:p>
            <a:pPr algn="r" rtl="1"/>
            <a:r>
              <a:rPr lang="ar-EG" sz="2800" b="1" dirty="0">
                <a:effectLst/>
                <a:highlight>
                  <a:srgbClr val="00FFFF"/>
                </a:highlight>
                <a:ea typeface="Calibri" panose="020F0502020204030204" pitchFamily="34" charset="0"/>
                <a:cs typeface="Times New Roman" panose="02020603050405020304" pitchFamily="18" charset="0"/>
              </a:rPr>
              <a:t>نظريات واستراتيجيات التغيير </a:t>
            </a:r>
            <a:endParaRPr lang="en-GB" sz="2800" b="1" dirty="0">
              <a:solidFill>
                <a:schemeClr val="accent1">
                  <a:lumMod val="75000"/>
                </a:schemeClr>
              </a:solidFill>
              <a:effectLst/>
              <a:highlight>
                <a:srgbClr val="00FFFF"/>
              </a:highlight>
              <a:latin typeface="Arial" panose="020B0604020202020204" pitchFamily="34" charset="0"/>
              <a:ea typeface="Times New Roman" panose="02020603050405020304" pitchFamily="18" charset="0"/>
              <a:cs typeface="Times New Roman" panose="02020603050405020304" pitchFamily="18" charset="0"/>
            </a:endParaRPr>
          </a:p>
        </p:txBody>
      </p:sp>
      <p:sp>
        <p:nvSpPr>
          <p:cNvPr id="14" name="Google Shape;107;p1">
            <a:extLst>
              <a:ext uri="{FF2B5EF4-FFF2-40B4-BE49-F238E27FC236}">
                <a16:creationId xmlns:a16="http://schemas.microsoft.com/office/drawing/2014/main" id="{A15DD8C1-F123-2301-64BB-3F09F8FF16CA}"/>
              </a:ext>
            </a:extLst>
          </p:cNvPr>
          <p:cNvSpPr txBox="1"/>
          <p:nvPr/>
        </p:nvSpPr>
        <p:spPr>
          <a:xfrm>
            <a:off x="6628471" y="2890411"/>
            <a:ext cx="4886463" cy="1077178"/>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4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أ.د| محمد محمدي محمد مخلص</a:t>
            </a:r>
            <a:endParaRPr kumimoji="0" lang="ar-SA" sz="2000" b="1" i="0" u="none" strike="noStrike" kern="0" cap="none" spc="0" normalizeH="0" baseline="0" noProof="0" dirty="0">
              <a:ln>
                <a:noFill/>
              </a:ln>
              <a:solidFill>
                <a:srgbClr val="2D3956"/>
              </a:solidFill>
              <a:effectLst/>
              <a:uLnTx/>
              <a:uFillTx/>
              <a:latin typeface="Tajawal Medium"/>
              <a:ea typeface="+mn-ea"/>
              <a:cs typeface="Tajawal Medium"/>
              <a:sym typeface="Tajawal Medium"/>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0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أستاذ القيادة التربوية المشارك - كلية العلوم الانسانية- جامعة </a:t>
            </a:r>
            <a:r>
              <a:rPr kumimoji="0" lang="ar-EG" sz="20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ميد اوشن</a:t>
            </a:r>
            <a:endParaRPr kumimoji="0" lang="ar-SA" sz="2000" b="1" i="0" u="none" strike="noStrike" kern="0" cap="none" spc="0" normalizeH="0" baseline="0" noProof="0" dirty="0">
              <a:ln>
                <a:noFill/>
              </a:ln>
              <a:solidFill>
                <a:srgbClr val="2D3956"/>
              </a:solidFill>
              <a:effectLst/>
              <a:uLnTx/>
              <a:uFillTx/>
              <a:latin typeface="Tajawal Medium"/>
              <a:ea typeface="+mn-ea"/>
              <a:cs typeface="Tajawal Medium"/>
              <a:sym typeface="Tajawal Medium"/>
            </a:endParaRPr>
          </a:p>
        </p:txBody>
      </p:sp>
      <p:sp>
        <p:nvSpPr>
          <p:cNvPr id="6" name="Google Shape;110;p1">
            <a:extLst>
              <a:ext uri="{FF2B5EF4-FFF2-40B4-BE49-F238E27FC236}">
                <a16:creationId xmlns:a16="http://schemas.microsoft.com/office/drawing/2014/main" id="{FF4D40A9-2E93-3093-01BC-2CFAF86F09AB}"/>
              </a:ext>
            </a:extLst>
          </p:cNvPr>
          <p:cNvSpPr/>
          <p:nvPr/>
        </p:nvSpPr>
        <p:spPr>
          <a:xfrm>
            <a:off x="5006454" y="4905850"/>
            <a:ext cx="5904656"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cs typeface="Tajawal Medium"/>
                <a:sym typeface="Tajawal Medium"/>
              </a:rPr>
              <a:t>المحاضرة السابعة : </a:t>
            </a:r>
            <a:r>
              <a:rPr kumimoji="0" lang="ar-EG" sz="2800" b="1" i="0" u="none" strike="noStrike" kern="0" cap="none" spc="0" normalizeH="0" baseline="0" noProof="0" dirty="0">
                <a:ln>
                  <a:noFill/>
                </a:ln>
                <a:solidFill>
                  <a:srgbClr val="000000"/>
                </a:solidFill>
                <a:effectLst/>
                <a:uLnTx/>
                <a:uFillTx/>
                <a:latin typeface="Tajawal Medium"/>
                <a:cs typeface="Tajawal Medium"/>
                <a:sym typeface="Tajawal Medium"/>
              </a:rPr>
              <a:t>قيادة التغيرات 721</a:t>
            </a:r>
            <a:r>
              <a:rPr kumimoji="0" lang="ar-EG" sz="2000" b="1" i="0" u="none" strike="noStrike" kern="0" cap="none" spc="0" normalizeH="0" baseline="0" noProof="0" dirty="0">
                <a:ln>
                  <a:noFill/>
                </a:ln>
                <a:solidFill>
                  <a:srgbClr val="2D3956"/>
                </a:solidFill>
                <a:effectLst/>
                <a:highlight>
                  <a:srgbClr val="00FFFF"/>
                </a:highlight>
                <a:uLnTx/>
                <a:uFillTx/>
                <a:latin typeface="Tajawal Medium"/>
                <a:ea typeface="Calibri" panose="020F0502020204030204" pitchFamily="34" charset="0"/>
                <a:cs typeface="Times New Roman" panose="02020603050405020304" pitchFamily="18" charset="0"/>
                <a:sym typeface="Tajawal Medium"/>
              </a:rPr>
              <a:t> </a:t>
            </a:r>
            <a:endParaRPr kumimoji="0" sz="2000" b="1" i="0" u="none" strike="noStrike" kern="0" cap="none" spc="0" normalizeH="0" baseline="0" noProof="0" dirty="0">
              <a:ln>
                <a:noFill/>
              </a:ln>
              <a:solidFill>
                <a:srgbClr val="FF0000"/>
              </a:solidFill>
              <a:effectLst/>
              <a:highlight>
                <a:srgbClr val="00FFFF"/>
              </a:highlight>
              <a:uLnTx/>
              <a:uFillTx/>
              <a:latin typeface="Arial"/>
              <a:cs typeface="Arial"/>
              <a:sym typeface="Arial"/>
            </a:endParaRPr>
          </a:p>
        </p:txBody>
      </p:sp>
    </p:spTree>
    <p:extLst>
      <p:ext uri="{BB962C8B-B14F-4D97-AF65-F5344CB8AC3E}">
        <p14:creationId xmlns:p14="http://schemas.microsoft.com/office/powerpoint/2010/main" val="17850083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677" y="1288027"/>
            <a:ext cx="11574147" cy="52209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30000"/>
              </a:lnSpc>
              <a:spcBef>
                <a:spcPts val="0"/>
              </a:spcBef>
              <a:spcAft>
                <a:spcPts val="0"/>
              </a:spcAft>
              <a:buClr>
                <a:srgbClr val="000000"/>
              </a:buClr>
              <a:buSzTx/>
              <a:buFont typeface="Arial"/>
              <a:buNone/>
              <a:tabLst/>
              <a:defRPr/>
            </a:pPr>
            <a:endParaRPr kumimoji="0" lang="ar-EG" sz="2400" b="0" i="0" u="none" strike="noStrike" kern="0" cap="none" spc="0" normalizeH="0" baseline="0" noProof="0" dirty="0">
              <a:ln>
                <a:noFill/>
              </a:ln>
              <a:solidFill>
                <a:schemeClr val="tx1"/>
              </a:solidFill>
              <a:effectLst/>
              <a:uLnTx/>
              <a:uFillTx/>
              <a:latin typeface="Arial"/>
              <a:ea typeface="Calibri" panose="020F0502020204030204" pitchFamily="34" charset="0"/>
              <a:cs typeface="Times New Roman" panose="02020603050405020304" pitchFamily="18"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Google Shape;123;p2">
            <a:extLst>
              <a:ext uri="{FF2B5EF4-FFF2-40B4-BE49-F238E27FC236}">
                <a16:creationId xmlns:a16="http://schemas.microsoft.com/office/drawing/2014/main" id="{BE59485B-9667-AB82-C9BB-1B092750357B}"/>
              </a:ext>
            </a:extLst>
          </p:cNvPr>
          <p:cNvSpPr txBox="1"/>
          <p:nvPr/>
        </p:nvSpPr>
        <p:spPr>
          <a:xfrm>
            <a:off x="1284477" y="1564308"/>
            <a:ext cx="10182099" cy="5170606"/>
          </a:xfrm>
          <a:prstGeom prst="rect">
            <a:avLst/>
          </a:prstGeom>
          <a:noFill/>
          <a:ln>
            <a:noFill/>
          </a:ln>
        </p:spPr>
        <p:txBody>
          <a:bodyPr spcFirstLastPara="1" wrap="square" lIns="91425" tIns="45700" rIns="91425" bIns="45700" anchor="t" anchorCtr="0">
            <a:spAutoFit/>
          </a:bodyPr>
          <a:lstStyle/>
          <a:p>
            <a:pPr marL="342900" indent="-342900" algn="r">
              <a:lnSpc>
                <a:spcPct val="150000"/>
              </a:lnSpc>
              <a:buClr>
                <a:srgbClr val="000000"/>
              </a:buClr>
              <a:buFont typeface="Arial" pitchFamily="34" charset="0"/>
              <a:buChar char="•"/>
            </a:pPr>
            <a:r>
              <a:rPr lang="ar-SA" sz="2400" b="1" kern="0" dirty="0">
                <a:solidFill>
                  <a:srgbClr val="FF0000"/>
                </a:solidFill>
                <a:latin typeface="Simplified Arabic" pitchFamily="18" charset="-78"/>
                <a:ea typeface="Calibri"/>
                <a:cs typeface="Simplified Arabic" pitchFamily="18" charset="-78"/>
                <a:sym typeface="Calibri"/>
              </a:rPr>
              <a:t>ملخص المحاضرة السابق</a:t>
            </a:r>
            <a:r>
              <a:rPr lang="ar-EG" sz="2400" b="1" kern="0" dirty="0">
                <a:solidFill>
                  <a:srgbClr val="FF0000"/>
                </a:solidFill>
                <a:latin typeface="Simplified Arabic" pitchFamily="18" charset="-78"/>
                <a:ea typeface="Calibri"/>
                <a:cs typeface="Simplified Arabic" pitchFamily="18" charset="-78"/>
                <a:sym typeface="Calibri"/>
              </a:rPr>
              <a:t>ة : تناولنا مجموعة الموضوعات التالية : </a:t>
            </a:r>
          </a:p>
          <a:p>
            <a:pPr marL="0" indent="0" algn="r">
              <a:buNone/>
              <a:defRPr/>
            </a:pPr>
            <a:r>
              <a:rPr lang="ar-SA" sz="2800" b="1" dirty="0">
                <a:cs typeface="AL-Mohanad" pitchFamily="2" charset="-78"/>
              </a:rPr>
              <a:t>اولا: انواع التغيير الرئيسية:</a:t>
            </a:r>
          </a:p>
          <a:p>
            <a:pPr marL="1165225" algn="r">
              <a:defRPr/>
            </a:pPr>
            <a:r>
              <a:rPr lang="ar-EG" sz="2800" dirty="0">
                <a:cs typeface="AL-Mohanad" pitchFamily="2" charset="-78"/>
              </a:rPr>
              <a:t>- </a:t>
            </a:r>
            <a:r>
              <a:rPr lang="ar-SA" sz="2800" dirty="0">
                <a:cs typeface="AL-Mohanad" pitchFamily="2" charset="-78"/>
              </a:rPr>
              <a:t>التغيير الاستراتيجي</a:t>
            </a:r>
            <a:r>
              <a:rPr lang="ar-EG" sz="2800" dirty="0">
                <a:cs typeface="AL-Mohanad" pitchFamily="2" charset="-78"/>
              </a:rPr>
              <a:t>.</a:t>
            </a:r>
            <a:endParaRPr lang="ar-SA" sz="2800" dirty="0">
              <a:cs typeface="AL-Mohanad" pitchFamily="2" charset="-78"/>
            </a:endParaRPr>
          </a:p>
          <a:p>
            <a:pPr marL="1165225" algn="r">
              <a:defRPr/>
            </a:pPr>
            <a:r>
              <a:rPr lang="ar-EG" sz="2800" dirty="0">
                <a:cs typeface="AL-Mohanad" pitchFamily="2" charset="-78"/>
              </a:rPr>
              <a:t>- </a:t>
            </a:r>
            <a:r>
              <a:rPr lang="ar-SA" sz="2800" dirty="0">
                <a:cs typeface="AL-Mohanad" pitchFamily="2" charset="-78"/>
              </a:rPr>
              <a:t>التغيير الوظيفي.</a:t>
            </a:r>
          </a:p>
          <a:p>
            <a:pPr marL="1165225" algn="r">
              <a:defRPr/>
            </a:pPr>
            <a:r>
              <a:rPr lang="ar-EG" sz="2800" dirty="0">
                <a:cs typeface="AL-Mohanad" pitchFamily="2" charset="-78"/>
              </a:rPr>
              <a:t>- </a:t>
            </a:r>
            <a:r>
              <a:rPr lang="ar-SA" sz="2800" dirty="0">
                <a:cs typeface="AL-Mohanad" pitchFamily="2" charset="-78"/>
              </a:rPr>
              <a:t>التغيير التطويري.</a:t>
            </a:r>
          </a:p>
          <a:p>
            <a:pPr marL="1165225" algn="r">
              <a:defRPr/>
            </a:pPr>
            <a:r>
              <a:rPr lang="ar-EG" sz="2800" dirty="0">
                <a:cs typeface="AL-Mohanad" pitchFamily="2" charset="-78"/>
              </a:rPr>
              <a:t>- </a:t>
            </a:r>
            <a:r>
              <a:rPr lang="ar-SA" sz="2800" dirty="0">
                <a:cs typeface="AL-Mohanad" pitchFamily="2" charset="-78"/>
              </a:rPr>
              <a:t>التغيير التحويلي.</a:t>
            </a:r>
          </a:p>
          <a:p>
            <a:pPr marL="0" indent="0" algn="r">
              <a:buNone/>
              <a:defRPr/>
            </a:pPr>
            <a:r>
              <a:rPr lang="ar-SA" sz="2800" b="1" dirty="0">
                <a:cs typeface="AL-Mohanad" pitchFamily="2" charset="-78"/>
              </a:rPr>
              <a:t>ثانيا: انواع التغيير الأخرى</a:t>
            </a:r>
          </a:p>
          <a:p>
            <a:pPr marL="1165225" algn="r">
              <a:defRPr/>
            </a:pPr>
            <a:r>
              <a:rPr lang="ar-SA" sz="2800" dirty="0">
                <a:cs typeface="AL-Mohanad" pitchFamily="2" charset="-78"/>
              </a:rPr>
              <a:t>التغيير حسب: التخطيط، الشمولية،  مصدر القوة الدافعة، الحالة، المستوى، السرعة.</a:t>
            </a:r>
          </a:p>
          <a:p>
            <a:pPr marL="0" indent="0" algn="r">
              <a:buNone/>
              <a:defRPr/>
            </a:pPr>
            <a:r>
              <a:rPr lang="ar-SA" sz="2800" b="1" dirty="0">
                <a:cs typeface="AL-Mohanad" pitchFamily="2" charset="-78"/>
              </a:rPr>
              <a:t>ثالثا: عناصر التغيير</a:t>
            </a:r>
          </a:p>
          <a:p>
            <a:pPr marL="342900" indent="-342900" algn="r">
              <a:lnSpc>
                <a:spcPct val="150000"/>
              </a:lnSpc>
              <a:buClr>
                <a:srgbClr val="000000"/>
              </a:buClr>
              <a:buFont typeface="Arial" pitchFamily="34" charset="0"/>
              <a:buChar char="•"/>
            </a:pPr>
            <a:endParaRPr lang="ar-SA" sz="2800" b="1" kern="0" dirty="0">
              <a:highlight>
                <a:srgbClr val="FFFF00"/>
              </a:highlight>
              <a:latin typeface="Simplified Arabic" pitchFamily="18" charset="-78"/>
              <a:cs typeface="Simplified Arabic" pitchFamily="18" charset="-78"/>
              <a:sym typeface="Arial"/>
            </a:endParaRPr>
          </a:p>
        </p:txBody>
      </p:sp>
    </p:spTree>
    <p:extLst>
      <p:ext uri="{BB962C8B-B14F-4D97-AF65-F5344CB8AC3E}">
        <p14:creationId xmlns:p14="http://schemas.microsoft.com/office/powerpoint/2010/main" val="23785934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Google Shape;123;p2">
            <a:extLst>
              <a:ext uri="{FF2B5EF4-FFF2-40B4-BE49-F238E27FC236}">
                <a16:creationId xmlns:a16="http://schemas.microsoft.com/office/drawing/2014/main" id="{EA52A990-E72F-FC53-D63D-DFAA46A6CA75}"/>
              </a:ext>
            </a:extLst>
          </p:cNvPr>
          <p:cNvSpPr txBox="1"/>
          <p:nvPr/>
        </p:nvSpPr>
        <p:spPr>
          <a:xfrm>
            <a:off x="206188" y="1389529"/>
            <a:ext cx="11223812" cy="5548503"/>
          </a:xfrm>
          <a:prstGeom prst="rect">
            <a:avLst/>
          </a:prstGeom>
          <a:noFill/>
          <a:ln>
            <a:noFill/>
          </a:ln>
        </p:spPr>
        <p:txBody>
          <a:bodyPr spcFirstLastPara="1" wrap="square" lIns="91425" tIns="45700" rIns="91425" bIns="45700" anchor="t" anchorCtr="0">
            <a:spAutoFit/>
          </a:bodyPr>
          <a:lstStyle/>
          <a:p>
            <a:pPr algn="r" rtl="1">
              <a:lnSpc>
                <a:spcPct val="130000"/>
              </a:lnSpc>
              <a:buClr>
                <a:srgbClr val="000000"/>
              </a:buClr>
              <a:buFont typeface="Arial"/>
              <a:buNone/>
            </a:pPr>
            <a:r>
              <a:rPr lang="ar-EG" sz="2800" b="1" kern="0" dirty="0">
                <a:highlight>
                  <a:srgbClr val="00FF00"/>
                </a:highlight>
                <a:latin typeface="Arial"/>
                <a:ea typeface="Calibri" panose="020F0502020204030204" pitchFamily="34" charset="0"/>
                <a:cs typeface="Times New Roman" panose="02020603050405020304" pitchFamily="18" charset="0"/>
                <a:sym typeface="Arial"/>
              </a:rPr>
              <a:t>عناصر المحاضرة</a:t>
            </a:r>
            <a:endParaRPr lang="en-GB" sz="2400" kern="0" dirty="0">
              <a:latin typeface="Arial"/>
              <a:cs typeface="AL-Mohanad Bold" pitchFamily="2" charset="-78"/>
              <a:sym typeface="Arial"/>
            </a:endParaRPr>
          </a:p>
          <a:p>
            <a:pPr marL="0" indent="0" algn="r">
              <a:buNone/>
              <a:defRPr/>
            </a:pPr>
            <a:r>
              <a:rPr lang="ar-SA" sz="2400" dirty="0">
                <a:solidFill>
                  <a:srgbClr val="002060"/>
                </a:solidFill>
                <a:effectLst/>
                <a:latin typeface="Times New Roman" panose="02020603050405020304" pitchFamily="18" charset="0"/>
                <a:ea typeface="Calibri" panose="020F0502020204030204" pitchFamily="34" charset="0"/>
                <a:cs typeface="Arial" panose="020B0604020202020204" pitchFamily="34" charset="0"/>
              </a:rPr>
              <a:t>استراتيجيات التغيير والتطوير التنظيمي</a:t>
            </a:r>
            <a:r>
              <a:rPr lang="ar-EG" sz="2400" dirty="0">
                <a:solidFill>
                  <a:srgbClr val="002060"/>
                </a:solidFill>
                <a:effectLst/>
                <a:latin typeface="Times New Roman" panose="02020603050405020304" pitchFamily="18" charset="0"/>
                <a:ea typeface="Calibri" panose="020F0502020204030204" pitchFamily="34" charset="0"/>
                <a:cs typeface="Arial" panose="020B0604020202020204" pitchFamily="34" charset="0"/>
              </a:rPr>
              <a:t>. </a:t>
            </a:r>
          </a:p>
          <a:p>
            <a:pPr algn="r" rtl="1">
              <a:defRPr/>
            </a:pPr>
            <a:r>
              <a:rPr lang="ar-EG" sz="2400" dirty="0">
                <a:solidFill>
                  <a:schemeClr val="tx2"/>
                </a:solidFill>
                <a:cs typeface="AL-Mohanad" pitchFamily="2" charset="-78"/>
              </a:rPr>
              <a:t>- </a:t>
            </a:r>
            <a:r>
              <a:rPr lang="ar-SA" sz="2400" dirty="0">
                <a:solidFill>
                  <a:schemeClr val="tx2"/>
                </a:solidFill>
                <a:cs typeface="AL-Mohanad" pitchFamily="2" charset="-78"/>
              </a:rPr>
              <a:t>استراتيجيات  التغيير </a:t>
            </a:r>
          </a:p>
          <a:p>
            <a:pPr algn="r" rtl="1">
              <a:defRPr/>
            </a:pPr>
            <a:r>
              <a:rPr lang="ar-EG" sz="2400" dirty="0">
                <a:solidFill>
                  <a:schemeClr val="tx2"/>
                </a:solidFill>
                <a:cs typeface="AL-Mohanad" pitchFamily="2" charset="-78"/>
              </a:rPr>
              <a:t>- </a:t>
            </a:r>
            <a:r>
              <a:rPr lang="ar-SA" sz="2400" dirty="0">
                <a:solidFill>
                  <a:schemeClr val="tx2"/>
                </a:solidFill>
                <a:cs typeface="AL-Mohanad" pitchFamily="2" charset="-78"/>
              </a:rPr>
              <a:t>استراتيجية التغيير المتدرج</a:t>
            </a:r>
          </a:p>
          <a:p>
            <a:pPr algn="r" rtl="1">
              <a:defRPr/>
            </a:pPr>
            <a:r>
              <a:rPr lang="ar-EG" sz="2400" dirty="0">
                <a:solidFill>
                  <a:schemeClr val="tx2"/>
                </a:solidFill>
                <a:cs typeface="AL-Mohanad" pitchFamily="2" charset="-78"/>
              </a:rPr>
              <a:t>- </a:t>
            </a:r>
            <a:r>
              <a:rPr lang="ar-SA" sz="2400" dirty="0">
                <a:solidFill>
                  <a:schemeClr val="tx2"/>
                </a:solidFill>
                <a:cs typeface="AL-Mohanad" pitchFamily="2" charset="-78"/>
              </a:rPr>
              <a:t>استراتيجية التغيير البنيوي</a:t>
            </a:r>
            <a:endParaRPr lang="ar-EG" sz="2400" dirty="0">
              <a:solidFill>
                <a:schemeClr val="tx2"/>
              </a:solidFill>
              <a:cs typeface="AL-Mohanad" pitchFamily="2" charset="-78"/>
            </a:endParaRPr>
          </a:p>
          <a:p>
            <a:pPr algn="r" rtl="1">
              <a:defRPr/>
            </a:pPr>
            <a:r>
              <a:rPr lang="ar-EG" sz="2400" dirty="0">
                <a:solidFill>
                  <a:srgbClr val="002060"/>
                </a:solidFill>
                <a:effectLst/>
                <a:latin typeface="Times New Roman" panose="02020603050405020304" pitchFamily="18" charset="0"/>
                <a:ea typeface="Calibri" panose="020F0502020204030204" pitchFamily="34" charset="0"/>
                <a:cs typeface="Arial" panose="020B0604020202020204" pitchFamily="34" charset="0"/>
              </a:rPr>
              <a:t>- استراتيجية التعلم والاتصال </a:t>
            </a:r>
          </a:p>
          <a:p>
            <a:pPr algn="r" rtl="1">
              <a:defRPr/>
            </a:pPr>
            <a:r>
              <a:rPr lang="ar-EG" sz="2400" dirty="0">
                <a:solidFill>
                  <a:schemeClr val="tx2"/>
                </a:solidFill>
                <a:latin typeface="Times New Roman" panose="02020603050405020304" pitchFamily="18" charset="0"/>
                <a:ea typeface="Calibri" panose="020F0502020204030204" pitchFamily="34" charset="0"/>
                <a:cs typeface="Arial" panose="020B0604020202020204" pitchFamily="34" charset="0"/>
              </a:rPr>
              <a:t>- </a:t>
            </a:r>
            <a:r>
              <a:rPr lang="ar-SA" sz="2400" kern="0" dirty="0">
                <a:solidFill>
                  <a:schemeClr val="tx2"/>
                </a:solidFill>
                <a:effectLst/>
                <a:latin typeface="Calibri" panose="020F0502020204030204" pitchFamily="34" charset="0"/>
                <a:ea typeface="Times New Roman" panose="02020603050405020304" pitchFamily="18" charset="0"/>
                <a:cs typeface="Simplified Arabic" panose="02020603050405020304" pitchFamily="18" charset="-78"/>
              </a:rPr>
              <a:t>استراتيجية المشاركة والتمكين</a:t>
            </a:r>
            <a:endParaRPr lang="ar-EG" sz="2400" kern="0" dirty="0">
              <a:solidFill>
                <a:schemeClr val="tx2"/>
              </a:solidFill>
              <a:effectLst/>
              <a:latin typeface="Calibri" panose="020F0502020204030204" pitchFamily="34" charset="0"/>
              <a:ea typeface="Times New Roman" panose="02020603050405020304" pitchFamily="18" charset="0"/>
              <a:cs typeface="Simplified Arabic" panose="02020603050405020304" pitchFamily="18" charset="-78"/>
            </a:endParaRPr>
          </a:p>
          <a:p>
            <a:pPr algn="r" rtl="1">
              <a:defRPr/>
            </a:pPr>
            <a:r>
              <a:rPr lang="ar-EG" sz="2400" kern="0" dirty="0">
                <a:solidFill>
                  <a:schemeClr val="tx2"/>
                </a:solidFill>
                <a:latin typeface="Calibri" panose="020F0502020204030204" pitchFamily="34" charset="0"/>
                <a:ea typeface="Calibri" panose="020F0502020204030204" pitchFamily="34" charset="0"/>
                <a:cs typeface="Simplified Arabic" panose="02020603050405020304" pitchFamily="18" charset="-78"/>
              </a:rPr>
              <a:t>- </a:t>
            </a:r>
            <a:r>
              <a:rPr lang="ar-SA" sz="2400" kern="0" dirty="0">
                <a:solidFill>
                  <a:schemeClr val="tx2"/>
                </a:solidFill>
                <a:effectLst/>
                <a:latin typeface="Calibri" panose="020F0502020204030204" pitchFamily="34" charset="0"/>
                <a:ea typeface="Times New Roman" panose="02020603050405020304" pitchFamily="18" charset="0"/>
                <a:cs typeface="Simplified Arabic" panose="02020603050405020304" pitchFamily="18" charset="-78"/>
              </a:rPr>
              <a:t>استراتيجية القوة والإكراه</a:t>
            </a:r>
            <a:endParaRPr lang="ar-EG" sz="2400" kern="0" dirty="0">
              <a:solidFill>
                <a:schemeClr val="tx2"/>
              </a:solidFill>
              <a:effectLst/>
              <a:latin typeface="Calibri" panose="020F0502020204030204" pitchFamily="34" charset="0"/>
              <a:ea typeface="Times New Roman" panose="02020603050405020304" pitchFamily="18" charset="0"/>
              <a:cs typeface="Simplified Arabic" panose="02020603050405020304" pitchFamily="18" charset="-78"/>
            </a:endParaRPr>
          </a:p>
          <a:p>
            <a:pPr algn="r" rtl="1">
              <a:defRPr/>
            </a:pPr>
            <a:r>
              <a:rPr lang="ar-EG" sz="2400" kern="0" dirty="0">
                <a:solidFill>
                  <a:schemeClr val="tx2"/>
                </a:solidFill>
                <a:latin typeface="Calibri" panose="020F0502020204030204" pitchFamily="34" charset="0"/>
                <a:ea typeface="Calibri" panose="020F0502020204030204" pitchFamily="34" charset="0"/>
                <a:cs typeface="Simplified Arabic" panose="02020603050405020304" pitchFamily="18" charset="-78"/>
              </a:rPr>
              <a:t>- </a:t>
            </a:r>
            <a:r>
              <a:rPr lang="ar-SA" sz="2400" kern="0" dirty="0">
                <a:solidFill>
                  <a:schemeClr val="tx2"/>
                </a:solidFill>
                <a:effectLst/>
                <a:latin typeface="Calibri" panose="020F0502020204030204" pitchFamily="34" charset="0"/>
                <a:ea typeface="Times New Roman" panose="02020603050405020304" pitchFamily="18" charset="0"/>
                <a:cs typeface="Simplified Arabic" panose="02020603050405020304" pitchFamily="18" charset="-78"/>
              </a:rPr>
              <a:t>استراتيجية قوة الإقناع</a:t>
            </a:r>
            <a:endParaRPr lang="ar-EG" sz="2400" dirty="0">
              <a:solidFill>
                <a:schemeClr val="tx2"/>
              </a:solidFill>
              <a:effectLst/>
              <a:latin typeface="Times New Roman" panose="02020603050405020304" pitchFamily="18" charset="0"/>
              <a:ea typeface="Calibri" panose="020F0502020204030204" pitchFamily="34" charset="0"/>
              <a:cs typeface="Arial" panose="020B0604020202020204" pitchFamily="34" charset="0"/>
            </a:endParaRPr>
          </a:p>
          <a:p>
            <a:pPr marL="0" indent="0" algn="r">
              <a:buNone/>
              <a:defRPr/>
            </a:pPr>
            <a:r>
              <a:rPr lang="ar-EG"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ثانيا : نماذج ونظريات إدارة التغيير. </a:t>
            </a:r>
          </a:p>
          <a:p>
            <a:pPr algn="r">
              <a:defRPr/>
            </a:pPr>
            <a:r>
              <a:rPr lang="ar-EG" sz="2400" kern="0" dirty="0">
                <a:solidFill>
                  <a:srgbClr val="303D47"/>
                </a:solidFill>
                <a:latin typeface="Calibri" panose="020F0502020204030204" pitchFamily="34" charset="0"/>
                <a:ea typeface="Calibri" panose="020F0502020204030204" pitchFamily="34" charset="0"/>
                <a:cs typeface="Simplified Arabic" panose="02020603050405020304" pitchFamily="18" charset="-78"/>
              </a:rPr>
              <a:t>- سنكتفي بدراسة نظريات ( كرات- كوتر – ادكار – ماكينزي) </a:t>
            </a:r>
          </a:p>
          <a:p>
            <a:pPr algn="r">
              <a:defRPr/>
            </a:pPr>
            <a:r>
              <a:rPr lang="ar-EG" sz="2400" kern="0" dirty="0">
                <a:solidFill>
                  <a:srgbClr val="303D47"/>
                </a:solidFill>
                <a:effectLst/>
                <a:latin typeface="Calibri" panose="020F0502020204030204" pitchFamily="34" charset="0"/>
                <a:ea typeface="Calibri" panose="020F0502020204030204" pitchFamily="34" charset="0"/>
                <a:cs typeface="Simplified Arabic" panose="02020603050405020304" pitchFamily="18" charset="-78"/>
              </a:rPr>
              <a:t>- مساهمات الفكر الإداري في التغيير والتطوير التنظيمي</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0" indent="0" algn="r">
              <a:buNone/>
              <a:defRPr/>
            </a:pPr>
            <a:endParaRPr lang="ar-EG" sz="1800" dirty="0">
              <a:solidFill>
                <a:srgbClr val="002060"/>
              </a:solidFill>
              <a:effectLst/>
              <a:latin typeface="Times New Roman" panose="02020603050405020304" pitchFamily="18" charset="0"/>
              <a:ea typeface="Calibri" panose="020F0502020204030204" pitchFamily="34" charset="0"/>
              <a:cs typeface="Arial" panose="020B0604020202020204" pitchFamily="34" charset="0"/>
            </a:endParaRPr>
          </a:p>
          <a:p>
            <a:pPr marL="0" indent="0" algn="r">
              <a:buNone/>
              <a:defRPr/>
            </a:pPr>
            <a:endParaRPr lang="ar-SA" sz="2400" dirty="0">
              <a:cs typeface="AL-Mohanad" pitchFamily="2" charset="-78"/>
            </a:endParaRPr>
          </a:p>
        </p:txBody>
      </p:sp>
    </p:spTree>
    <p:extLst>
      <p:ext uri="{BB962C8B-B14F-4D97-AF65-F5344CB8AC3E}">
        <p14:creationId xmlns:p14="http://schemas.microsoft.com/office/powerpoint/2010/main" val="23964385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3D0C7E7A-66FA-2CCE-4DFC-749292A0B471}"/>
              </a:ext>
            </a:extLst>
          </p:cNvPr>
          <p:cNvSpPr/>
          <p:nvPr/>
        </p:nvSpPr>
        <p:spPr>
          <a:xfrm>
            <a:off x="904567" y="1281650"/>
            <a:ext cx="10333077" cy="4815870"/>
          </a:xfrm>
          <a:prstGeom prst="rect">
            <a:avLst/>
          </a:prstGeom>
        </p:spPr>
        <p:txBody>
          <a:bodyPr wrap="square">
            <a:spAutoFit/>
          </a:bodyPr>
          <a:lstStyle/>
          <a:p>
            <a:pPr algn="r" rtl="1">
              <a:lnSpc>
                <a:spcPct val="150000"/>
              </a:lnSpc>
              <a:spcAft>
                <a:spcPts val="1000"/>
              </a:spcAft>
              <a:buClr>
                <a:srgbClr val="000000"/>
              </a:buClr>
              <a:buFont typeface="Arial"/>
              <a:buNone/>
            </a:pPr>
            <a:r>
              <a:rPr lang="ar-SA" sz="2800" b="1" kern="0" dirty="0">
                <a:solidFill>
                  <a:srgbClr val="000000"/>
                </a:solidFill>
                <a:ea typeface="Calibri"/>
                <a:cs typeface="Simplified Arabic"/>
                <a:sym typeface="Arial"/>
              </a:rPr>
              <a:t>تمهيد:</a:t>
            </a:r>
            <a:endParaRPr lang="ar-EG" sz="2800" b="1" kern="0" dirty="0">
              <a:solidFill>
                <a:srgbClr val="000000"/>
              </a:solidFill>
              <a:ea typeface="Calibri"/>
              <a:cs typeface="Simplified Arabic"/>
              <a:sym typeface="Arial"/>
            </a:endParaRPr>
          </a:p>
          <a:p>
            <a:pPr algn="r" rtl="1">
              <a:lnSpc>
                <a:spcPct val="150000"/>
              </a:lnSpc>
              <a:spcAft>
                <a:spcPts val="1000"/>
              </a:spcAft>
              <a:buClr>
                <a:srgbClr val="000000"/>
              </a:buClr>
              <a:buFont typeface="Arial"/>
              <a:buNone/>
            </a:pPr>
            <a:r>
              <a:rPr lang="ar-EG" sz="2400" kern="0" dirty="0">
                <a:solidFill>
                  <a:srgbClr val="303D47"/>
                </a:solidFill>
                <a:effectLst/>
                <a:ea typeface="Times New Roman" panose="02020603050405020304" pitchFamily="18" charset="0"/>
                <a:cs typeface="Simplified Arabic" panose="02020603050405020304" pitchFamily="18" charset="-78"/>
              </a:rPr>
              <a:t>   تشير نظريات التغيير </a:t>
            </a:r>
            <a:r>
              <a:rPr lang="ar-SA" sz="2400" kern="0" dirty="0">
                <a:solidFill>
                  <a:srgbClr val="303D47"/>
                </a:solidFill>
                <a:effectLst/>
                <a:ea typeface="Times New Roman" panose="02020603050405020304" pitchFamily="18" charset="0"/>
                <a:cs typeface="Simplified Arabic" panose="02020603050405020304" pitchFamily="18" charset="-78"/>
              </a:rPr>
              <a:t>إلى النشاطات الفعلية والجهود المبذولة في المؤسسات أو المنظمات التي تهدف للوصول إلى أعلى مستويات الجودة في العمل، والانتقال من وضعها الحالي الذي تعيشه إلى وضع أكثر كفاءة وفاعلية، وذلك عن طريق وضع خطط واضحة وتطبيق كافة الاستراتيجيات والنظريات الإدارية الحديثة، وحل المشكلات بطرق إبداعية، والاستفادة من الخبرات بهدف الارتقاء بالإنتاجية وتحقيق الفاعلية الوظيفية لدى الموظفين، وتحسين مستوى أدائهم العام</a:t>
            </a:r>
            <a:endParaRPr lang="ar-SA" sz="2400" kern="0" dirty="0">
              <a:solidFill>
                <a:srgbClr val="000000"/>
              </a:solidFill>
              <a:latin typeface="Arial"/>
              <a:cs typeface="AL-Mohanad Bold" pitchFamily="2" charset="-78"/>
              <a:sym typeface="Arial"/>
            </a:endParaRPr>
          </a:p>
          <a:p>
            <a:pPr algn="justLow" rtl="1">
              <a:lnSpc>
                <a:spcPct val="150000"/>
              </a:lnSpc>
              <a:spcAft>
                <a:spcPts val="1000"/>
              </a:spcAft>
              <a:buClr>
                <a:srgbClr val="000000"/>
              </a:buClr>
              <a:buFont typeface="Arial"/>
              <a:buNone/>
            </a:pPr>
            <a:br>
              <a:rPr lang="ar-SA" sz="2400" b="1" kern="100" dirty="0">
                <a:solidFill>
                  <a:srgbClr val="000000"/>
                </a:solidFill>
                <a:ea typeface="Calibri" panose="020F0502020204030204" pitchFamily="34" charset="0"/>
                <a:cs typeface="Simplified Arabic" panose="02020603050405020304" pitchFamily="18" charset="-78"/>
                <a:sym typeface="Arial"/>
              </a:rPr>
            </a:br>
            <a:endParaRPr lang="en-US" sz="2400" b="1" kern="0" dirty="0">
              <a:solidFill>
                <a:srgbClr val="000000"/>
              </a:solidFill>
              <a:ea typeface="Calibri"/>
              <a:cs typeface="Arial"/>
              <a:sym typeface="Arial"/>
            </a:endParaRPr>
          </a:p>
        </p:txBody>
      </p:sp>
    </p:spTree>
    <p:extLst>
      <p:ext uri="{BB962C8B-B14F-4D97-AF65-F5344CB8AC3E}">
        <p14:creationId xmlns:p14="http://schemas.microsoft.com/office/powerpoint/2010/main" val="2803780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1176" y="1049388"/>
            <a:ext cx="11418709"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C90926A1-F955-F6AC-A203-EBA246266D47}"/>
              </a:ext>
            </a:extLst>
          </p:cNvPr>
          <p:cNvSpPr/>
          <p:nvPr/>
        </p:nvSpPr>
        <p:spPr>
          <a:xfrm>
            <a:off x="668594" y="1288026"/>
            <a:ext cx="11061291" cy="4165820"/>
          </a:xfrm>
          <a:prstGeom prst="rect">
            <a:avLst/>
          </a:prstGeom>
        </p:spPr>
        <p:txBody>
          <a:bodyPr wrap="square">
            <a:spAutoFit/>
          </a:bodyPr>
          <a:lstStyle/>
          <a:p>
            <a:pPr algn="r" rtl="1">
              <a:lnSpc>
                <a:spcPct val="107000"/>
              </a:lnSpc>
              <a:spcAft>
                <a:spcPts val="800"/>
              </a:spcAft>
            </a:pPr>
            <a:r>
              <a:rPr lang="ar-SA" sz="3200" b="1" kern="0" dirty="0">
                <a:solidFill>
                  <a:srgbClr val="FF5201"/>
                </a:solidFill>
                <a:effectLst/>
                <a:latin typeface="Calibri" panose="020F0502020204030204" pitchFamily="34" charset="0"/>
                <a:ea typeface="Times New Roman" panose="02020603050405020304" pitchFamily="18" charset="0"/>
                <a:cs typeface="Simplified Arabic" panose="02020603050405020304" pitchFamily="18" charset="-78"/>
              </a:rPr>
              <a:t>استراتيجيات إدارة التغيير:</a:t>
            </a:r>
            <a:endParaRPr lang="en-GB" sz="32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32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هي عبارة عن خطط متكاملة تتعلق بنشاطات المؤسسة مرتبطة بالتغيير خلال فترات زمنية محددة، ويعتمد اختيار نوع استراتيجية إدارة التغيير على طبيعة أهداف التغيير وفلسفة إدارة المؤسسة ومواردها المتاحة. ومن أهم هذه الاستراتيجيات: </a:t>
            </a:r>
            <a:endParaRPr lang="ar-EG" sz="32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endParaRPr>
          </a:p>
          <a:p>
            <a:pPr algn="r" rtl="1">
              <a:defRPr/>
            </a:pPr>
            <a:r>
              <a:rPr lang="ar-EG" sz="3200" dirty="0">
                <a:cs typeface="AL-Mohanad" pitchFamily="2" charset="-78"/>
              </a:rPr>
              <a:t>- </a:t>
            </a:r>
            <a:r>
              <a:rPr lang="ar-SA" sz="3200" dirty="0">
                <a:cs typeface="AL-Mohanad" pitchFamily="2" charset="-78"/>
              </a:rPr>
              <a:t>استراتيجيات  التغيير </a:t>
            </a:r>
          </a:p>
          <a:p>
            <a:pPr algn="r" rtl="1">
              <a:defRPr/>
            </a:pPr>
            <a:r>
              <a:rPr lang="ar-EG" sz="3200" dirty="0">
                <a:cs typeface="AL-Mohanad" pitchFamily="2" charset="-78"/>
              </a:rPr>
              <a:t>- </a:t>
            </a:r>
            <a:r>
              <a:rPr lang="ar-SA" sz="3200" dirty="0">
                <a:cs typeface="AL-Mohanad" pitchFamily="2" charset="-78"/>
              </a:rPr>
              <a:t>استراتيجية التغيير المتدرج</a:t>
            </a:r>
          </a:p>
          <a:p>
            <a:pPr algn="r" rtl="1">
              <a:defRPr/>
            </a:pPr>
            <a:r>
              <a:rPr lang="ar-EG" sz="3200" dirty="0">
                <a:cs typeface="AL-Mohanad" pitchFamily="2" charset="-78"/>
              </a:rPr>
              <a:t>- </a:t>
            </a:r>
            <a:r>
              <a:rPr lang="ar-SA" sz="3200" dirty="0">
                <a:cs typeface="AL-Mohanad" pitchFamily="2" charset="-78"/>
              </a:rPr>
              <a:t>استراتيجية التغيير البنيوي</a:t>
            </a:r>
            <a:endParaRPr lang="ar-EG" sz="3200" dirty="0">
              <a:solidFill>
                <a:srgbClr val="002060"/>
              </a:solidFill>
              <a:effectLst/>
              <a:latin typeface="Times New Roman" panose="02020603050405020304" pitchFamily="18" charset="0"/>
              <a:ea typeface="Calibri" panose="020F0502020204030204" pitchFamily="34" charset="0"/>
              <a:cs typeface="Arial" panose="020B0604020202020204" pitchFamily="34" charset="0"/>
            </a:endParaRPr>
          </a:p>
          <a:p>
            <a:pPr algn="r" rtl="1">
              <a:lnSpc>
                <a:spcPct val="107000"/>
              </a:lnSpc>
              <a:spcAft>
                <a:spcPts val="800"/>
              </a:spcAft>
            </a:pP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989628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1176" y="1049388"/>
            <a:ext cx="11418709"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C90926A1-F955-F6AC-A203-EBA246266D47}"/>
              </a:ext>
            </a:extLst>
          </p:cNvPr>
          <p:cNvSpPr/>
          <p:nvPr/>
        </p:nvSpPr>
        <p:spPr>
          <a:xfrm>
            <a:off x="668594" y="1288026"/>
            <a:ext cx="11061291" cy="4585871"/>
          </a:xfrm>
          <a:prstGeom prst="rect">
            <a:avLst/>
          </a:prstGeom>
        </p:spPr>
        <p:txBody>
          <a:bodyPr wrap="square">
            <a:spAutoFit/>
          </a:bodyPr>
          <a:lstStyle/>
          <a:p>
            <a:pPr algn="just" rtl="1">
              <a:defRPr/>
            </a:pPr>
            <a:r>
              <a:rPr lang="ar-EG" sz="2800" dirty="0">
                <a:highlight>
                  <a:srgbClr val="00FFFF"/>
                </a:highlight>
                <a:cs typeface="AL-Mohanad" pitchFamily="2" charset="-78"/>
              </a:rPr>
              <a:t>استراتيجيات التغيير:</a:t>
            </a:r>
          </a:p>
          <a:p>
            <a:pPr algn="just" rtl="1">
              <a:defRPr/>
            </a:pPr>
            <a:r>
              <a:rPr lang="ar-EG" sz="2400" dirty="0">
                <a:cs typeface="AL-Mohanad" pitchFamily="2" charset="-78"/>
              </a:rPr>
              <a:t>1</a:t>
            </a:r>
            <a:r>
              <a:rPr lang="ar-SA" sz="2400" dirty="0">
                <a:cs typeface="AL-Mohanad" pitchFamily="2" charset="-78"/>
              </a:rPr>
              <a:t>- استراتيجية القوة القسرية</a:t>
            </a:r>
          </a:p>
          <a:p>
            <a:pPr algn="just" rtl="1">
              <a:buFont typeface="Wingdings" pitchFamily="2" charset="2"/>
              <a:buChar char="v"/>
              <a:defRPr/>
            </a:pPr>
            <a:r>
              <a:rPr lang="ar-SA" sz="2400" dirty="0">
                <a:cs typeface="AL-Mohanad" pitchFamily="2" charset="-78"/>
              </a:rPr>
              <a:t>وفقا لهذه الاستراتيجية يتم استخدام كافة الاساليب والوسائل في احداث التغيير، حيث يفرض التغيير بالقوة على الجهات المعنية.</a:t>
            </a:r>
          </a:p>
          <a:p>
            <a:pPr algn="just" rtl="1">
              <a:buFont typeface="Wingdings" pitchFamily="2" charset="2"/>
              <a:buChar char="v"/>
              <a:defRPr/>
            </a:pPr>
            <a:r>
              <a:rPr lang="ar-SA" sz="2400" dirty="0">
                <a:cs typeface="AL-Mohanad" pitchFamily="2" charset="-78"/>
              </a:rPr>
              <a:t>يتم التغلب على كافة اشكال المقاومة باستخدام العقوبات والجزاءات لكل من يخالف او يقاوم. ويتم تنفيذ تلك الاستراتيجية بأسلوبين هما :</a:t>
            </a:r>
          </a:p>
          <a:p>
            <a:pPr marL="1150938" algn="just" rtl="1">
              <a:buFont typeface="Wingdings" pitchFamily="2" charset="2"/>
              <a:buChar char="ü"/>
              <a:defRPr/>
            </a:pPr>
            <a:r>
              <a:rPr lang="ar-SA" sz="2400" b="1" dirty="0">
                <a:cs typeface="AL-Mohanad" pitchFamily="2" charset="-78"/>
              </a:rPr>
              <a:t>الاسلوب الاول: استعمال القوة بشكل مباشر </a:t>
            </a:r>
            <a:r>
              <a:rPr lang="ar-SA" sz="2400" dirty="0">
                <a:cs typeface="AL-Mohanad" pitchFamily="2" charset="-78"/>
              </a:rPr>
              <a:t>حيث يتخذ القائد القرار  ويأمر بتنفيذه  مستعملا سلطته الرسمية مصحوبا ببعض المحفزات او التهديدات .</a:t>
            </a:r>
          </a:p>
          <a:p>
            <a:pPr marL="1150938" algn="just" rtl="1">
              <a:buFont typeface="Wingdings" pitchFamily="2" charset="2"/>
              <a:buChar char="ü"/>
              <a:defRPr/>
            </a:pPr>
            <a:r>
              <a:rPr lang="ar-SA" sz="2400" b="1" dirty="0">
                <a:cs typeface="AL-Mohanad" pitchFamily="2" charset="-78"/>
              </a:rPr>
              <a:t>الاسلوب الثاني: اللجوء الى المناورة السياسية </a:t>
            </a:r>
            <a:r>
              <a:rPr lang="ar-SA" sz="2400" dirty="0">
                <a:cs typeface="AL-Mohanad" pitchFamily="2" charset="-78"/>
              </a:rPr>
              <a:t>المصحوبة بالتفاوض والسيطرة على الموارد وحجبها عند الضرورة.</a:t>
            </a:r>
          </a:p>
          <a:p>
            <a:pPr algn="just" rtl="1">
              <a:buFont typeface="Wingdings" pitchFamily="2" charset="2"/>
              <a:buChar char="v"/>
              <a:defRPr/>
            </a:pPr>
            <a:r>
              <a:rPr lang="ar-SA" sz="2400" dirty="0">
                <a:cs typeface="AL-Mohanad" pitchFamily="2" charset="-78"/>
              </a:rPr>
              <a:t>تكون هذه الاستراتيجية فعالة في الحالات الطارئة ، وغير فعالة في المدى البعيد  لا نها لا تتضمن ولاء الافراد ودعمهم للتغيير</a:t>
            </a:r>
            <a:r>
              <a:rPr lang="ar-EG" sz="2400" dirty="0">
                <a:cs typeface="AL-Mohanad" pitchFamily="2" charset="-78"/>
              </a:rPr>
              <a:t>.</a:t>
            </a:r>
            <a:endParaRPr lang="ar-SA" sz="2400" dirty="0">
              <a:cs typeface="AL-Mohanad" pitchFamily="2" charset="-78"/>
            </a:endParaRPr>
          </a:p>
        </p:txBody>
      </p:sp>
    </p:spTree>
    <p:extLst>
      <p:ext uri="{BB962C8B-B14F-4D97-AF65-F5344CB8AC3E}">
        <p14:creationId xmlns:p14="http://schemas.microsoft.com/office/powerpoint/2010/main" val="3503482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8155" y="1288026"/>
            <a:ext cx="11910893"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7000"/>
              </a:lnSpc>
              <a:spcBef>
                <a:spcPts val="0"/>
              </a:spcBef>
              <a:spcAft>
                <a:spcPts val="800"/>
              </a:spcAft>
              <a:buClr>
                <a:srgbClr val="000000"/>
              </a:buClr>
              <a:buSzTx/>
              <a:buFont typeface="Arial"/>
              <a:buNone/>
              <a:tabLst/>
              <a:defRPr/>
            </a:pPr>
            <a:endParaRPr kumimoji="0" lang="en-GB" sz="2400" b="0" i="0" u="none" strike="noStrike" kern="100" cap="none" spc="0" normalizeH="0" baseline="0" noProof="0" dirty="0">
              <a:ln>
                <a:noFill/>
              </a:ln>
              <a:solidFill>
                <a:srgbClr val="000000"/>
              </a:solidFill>
              <a:effectLst/>
              <a:highlight>
                <a:srgbClr val="FFFF00"/>
              </a:highlight>
              <a:uLnTx/>
              <a:uFillTx/>
              <a:latin typeface="Calibri" panose="020F0502020204030204"/>
              <a:ea typeface="Calibri" panose="020F0502020204030204" pitchFamily="34" charset="0"/>
              <a:cs typeface="Arial" panose="020B0604020202020204" pitchFamily="34"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E47F27E1-EF24-FAB5-5CA8-1ED7E25F3FAA}"/>
              </a:ext>
            </a:extLst>
          </p:cNvPr>
          <p:cNvSpPr/>
          <p:nvPr/>
        </p:nvSpPr>
        <p:spPr>
          <a:xfrm>
            <a:off x="804672" y="2276857"/>
            <a:ext cx="10771632" cy="1938992"/>
          </a:xfrm>
          <a:prstGeom prst="rect">
            <a:avLst/>
          </a:prstGeom>
        </p:spPr>
        <p:txBody>
          <a:bodyPr wrap="square">
            <a:spAutoFit/>
          </a:bodyPr>
          <a:lstStyle/>
          <a:p>
            <a:pPr algn="just" rtl="1">
              <a:defRPr/>
            </a:pPr>
            <a:r>
              <a:rPr lang="ar-SA" sz="2400" dirty="0">
                <a:highlight>
                  <a:srgbClr val="00FFFF"/>
                </a:highlight>
                <a:cs typeface="AL-Mohanad" pitchFamily="2" charset="-78"/>
              </a:rPr>
              <a:t>2- استراتيجية العقلانية الميدانية</a:t>
            </a:r>
          </a:p>
          <a:p>
            <a:pPr algn="just" rtl="1">
              <a:defRPr/>
            </a:pPr>
            <a:endParaRPr lang="ar-SA" sz="2400" dirty="0">
              <a:cs typeface="AL-Mohanad" pitchFamily="2" charset="-78"/>
            </a:endParaRPr>
          </a:p>
          <a:p>
            <a:pPr algn="just" rtl="1">
              <a:defRPr/>
            </a:pPr>
            <a:r>
              <a:rPr lang="ar-SA" sz="2400" dirty="0">
                <a:cs typeface="AL-Mohanad" pitchFamily="2" charset="-78"/>
              </a:rPr>
              <a:t>تفترض  هذه الاستراتيجية ان العدو الرئيسي للتغيير  هو الجهل  وعدم الوعي، وبالتالي تنظر الى التعليم والبحوث العلمية كأداة رئيسية يقوم عليها التغيير، حيث تقوم المنظمات بتصميم برامج تدريبية تزود المتدربين بالمعلومات ، مع تشجيع البعثات والبحوث والدراسات العلمية.</a:t>
            </a:r>
            <a:endParaRPr lang="en-US" sz="2400" b="1" dirty="0">
              <a:cs typeface="AL-Mohanad" pitchFamily="2" charset="-78"/>
            </a:endParaRPr>
          </a:p>
        </p:txBody>
      </p:sp>
    </p:spTree>
    <p:extLst>
      <p:ext uri="{BB962C8B-B14F-4D97-AF65-F5344CB8AC3E}">
        <p14:creationId xmlns:p14="http://schemas.microsoft.com/office/powerpoint/2010/main" val="684468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7D49F580-FFA5-24D6-7B87-1D110789F0C0}"/>
              </a:ext>
            </a:extLst>
          </p:cNvPr>
          <p:cNvSpPr/>
          <p:nvPr/>
        </p:nvSpPr>
        <p:spPr>
          <a:xfrm>
            <a:off x="762000" y="1660567"/>
            <a:ext cx="10595260" cy="4401205"/>
          </a:xfrm>
          <a:prstGeom prst="rect">
            <a:avLst/>
          </a:prstGeom>
        </p:spPr>
        <p:txBody>
          <a:bodyPr wrap="square">
            <a:spAutoFit/>
          </a:bodyPr>
          <a:lstStyle/>
          <a:p>
            <a:pPr marL="354013" indent="-354013" algn="just" rtl="1">
              <a:defRPr/>
            </a:pPr>
            <a:r>
              <a:rPr lang="ar-SA" sz="2800" dirty="0">
                <a:highlight>
                  <a:srgbClr val="00FFFF"/>
                </a:highlight>
                <a:cs typeface="AL-Mohanad" pitchFamily="2" charset="-78"/>
              </a:rPr>
              <a:t>3- استراتيجية التثقيف والتوعية</a:t>
            </a:r>
          </a:p>
          <a:p>
            <a:pPr marL="354013" indent="-354013" algn="just" rtl="1">
              <a:defRPr/>
            </a:pPr>
            <a:endParaRPr lang="ar-SA" sz="2800" dirty="0">
              <a:cs typeface="AL-Mohanad" pitchFamily="2" charset="-78"/>
            </a:endParaRPr>
          </a:p>
          <a:p>
            <a:pPr marL="354013" indent="-354013" algn="just" rtl="1">
              <a:buFont typeface="Wingdings" pitchFamily="2" charset="2"/>
              <a:buChar char="v"/>
              <a:defRPr/>
            </a:pPr>
            <a:r>
              <a:rPr lang="ar-SA" sz="2800" b="1" dirty="0">
                <a:cs typeface="AL-Mohanad" pitchFamily="2" charset="-78"/>
              </a:rPr>
              <a:t> </a:t>
            </a:r>
            <a:r>
              <a:rPr lang="ar-SA" sz="2800" dirty="0">
                <a:solidFill>
                  <a:srgbClr val="000000"/>
                </a:solidFill>
                <a:cs typeface="AL-Mohanad" pitchFamily="2" charset="-78"/>
              </a:rPr>
              <a:t>تفترض هذه الاستراتيجية ان الحاجز الرئيسي امام التغيير ليس نقص المعلومات، بل عدم اقتناع الافراد والوحدات بضرورة التغيير، لذا يتم استخدام المنطق والحجج والادلة والبراهين، خاصة عندما يعتقد الافراد ان ذلك التغيير يهدد مصالحهم او يتضارب مع قيمهم ومعتقداتهم وبالتالي يقاومونه ولا يقبلون به.</a:t>
            </a:r>
          </a:p>
          <a:p>
            <a:pPr marL="354013" indent="-354013" algn="just" rtl="1">
              <a:buFont typeface="Wingdings" pitchFamily="2" charset="2"/>
              <a:buChar char="v"/>
              <a:defRPr/>
            </a:pPr>
            <a:r>
              <a:rPr lang="ar-SA" sz="2800" dirty="0">
                <a:solidFill>
                  <a:srgbClr val="000000"/>
                </a:solidFill>
                <a:cs typeface="AL-Mohanad" pitchFamily="2" charset="-78"/>
              </a:rPr>
              <a:t>ضمن هذه الاستراتيجية يحاول قائد التغيير ان يتغلب على المقاومة عن طريق التوعية والتثقيف وازالة المخاوف  وتنمية الولاء للتغيير، بما يؤدي الى قبوله بدل رفضه ومقاومته ، ويعد التدريب اهم الوسائل التي يمكن من خلالها تغيير اتجاهات الافراد ومواقفهم تجاه قضايا  التغيير.</a:t>
            </a:r>
          </a:p>
        </p:txBody>
      </p:sp>
    </p:spTree>
    <p:extLst>
      <p:ext uri="{BB962C8B-B14F-4D97-AF65-F5344CB8AC3E}">
        <p14:creationId xmlns:p14="http://schemas.microsoft.com/office/powerpoint/2010/main" val="2393098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B362C3EB-6421-EE12-43EB-CF0FF39D6C4E}"/>
              </a:ext>
            </a:extLst>
          </p:cNvPr>
          <p:cNvSpPr/>
          <p:nvPr/>
        </p:nvSpPr>
        <p:spPr>
          <a:xfrm>
            <a:off x="969264" y="1075883"/>
            <a:ext cx="10353769" cy="4235775"/>
          </a:xfrm>
          <a:prstGeom prst="rect">
            <a:avLst/>
          </a:prstGeom>
        </p:spPr>
        <p:txBody>
          <a:bodyPr wrap="square">
            <a:spAutoFit/>
          </a:bodyPr>
          <a:lstStyle/>
          <a:p>
            <a:pPr algn="r">
              <a:lnSpc>
                <a:spcPct val="107000"/>
              </a:lnSpc>
              <a:spcAft>
                <a:spcPts val="800"/>
              </a:spcAft>
              <a:buClr>
                <a:srgbClr val="000000"/>
              </a:buClr>
              <a:buFont typeface="Arial"/>
              <a:buNone/>
            </a:pPr>
            <a:endParaRPr lang="ar-EG" sz="2800" kern="0" dirty="0">
              <a:solidFill>
                <a:srgbClr val="000000"/>
              </a:solidFill>
              <a:latin typeface="Simplified Arabic" panose="02020603050405020304" pitchFamily="18" charset="-78"/>
              <a:ea typeface="Times New Roman" panose="02020603050405020304" pitchFamily="18" charset="0"/>
              <a:cs typeface="Arial" panose="020B0604020202020204" pitchFamily="34" charset="0"/>
              <a:sym typeface="Arial"/>
            </a:endParaRPr>
          </a:p>
          <a:p>
            <a:pPr algn="r">
              <a:lnSpc>
                <a:spcPct val="107000"/>
              </a:lnSpc>
              <a:spcAft>
                <a:spcPts val="800"/>
              </a:spcAft>
              <a:buClr>
                <a:srgbClr val="000000"/>
              </a:buClr>
              <a:buFont typeface="Arial"/>
              <a:buNone/>
            </a:pPr>
            <a:r>
              <a:rPr lang="ar-EG" sz="2800" kern="0" dirty="0">
                <a:solidFill>
                  <a:srgbClr val="000000"/>
                </a:solidFill>
                <a:highlight>
                  <a:srgbClr val="00FFFF"/>
                </a:highlight>
                <a:latin typeface="Simplified Arabic" panose="02020603050405020304" pitchFamily="18" charset="-78"/>
                <a:ea typeface="Times New Roman" panose="02020603050405020304" pitchFamily="18" charset="0"/>
                <a:cs typeface="Arial" panose="020B0604020202020204" pitchFamily="34" charset="0"/>
                <a:sym typeface="Arial"/>
              </a:rPr>
              <a:t>استراتيجيات التغيير المتدرج:</a:t>
            </a:r>
            <a:r>
              <a:rPr lang="en-GB" sz="2800" kern="0" dirty="0">
                <a:solidFill>
                  <a:srgbClr val="000000"/>
                </a:solidFill>
                <a:highlight>
                  <a:srgbClr val="00FFFF"/>
                </a:highlight>
                <a:latin typeface="Simplified Arabic" panose="02020603050405020304" pitchFamily="18" charset="-78"/>
                <a:ea typeface="Times New Roman" panose="02020603050405020304" pitchFamily="18" charset="0"/>
                <a:cs typeface="Arial" panose="020B0604020202020204" pitchFamily="34" charset="0"/>
                <a:sym typeface="Arial"/>
              </a:rPr>
              <a:t> </a:t>
            </a:r>
            <a:endParaRPr lang="en-GB" sz="2800" kern="100" dirty="0">
              <a:solidFill>
                <a:srgbClr val="000000"/>
              </a:solidFill>
              <a:highlight>
                <a:srgbClr val="00FFFF"/>
              </a:highlight>
              <a:ea typeface="Calibri" panose="020F0502020204030204" pitchFamily="34" charset="0"/>
              <a:cs typeface="Arial" panose="020B0604020202020204" pitchFamily="34" charset="0"/>
              <a:sym typeface="Arial"/>
            </a:endParaRPr>
          </a:p>
          <a:p>
            <a:pPr algn="just" rtl="1">
              <a:buFont typeface="Wingdings" pitchFamily="2" charset="2"/>
              <a:buChar char="v"/>
              <a:defRPr/>
            </a:pPr>
            <a:r>
              <a:rPr lang="ar-SA" sz="2800" dirty="0">
                <a:cs typeface="AL-Mohanad" pitchFamily="2" charset="-78"/>
              </a:rPr>
              <a:t>تعتبر من الاستراتيجيات الفعالة للتعامل مع التغيير المخطط له، او التغيير الذي تحتمه الظروف الطارئة. وتتأثر هذه الاستراتيجية بعوامل عديد منها:</a:t>
            </a:r>
          </a:p>
          <a:p>
            <a:pPr marL="1204913" algn="just" rtl="1">
              <a:buFont typeface="Wingdings" pitchFamily="2" charset="2"/>
              <a:buChar char="ü"/>
              <a:tabLst>
                <a:tab pos="627063" algn="l"/>
              </a:tabLst>
              <a:defRPr/>
            </a:pPr>
            <a:r>
              <a:rPr lang="ar-SA" sz="2800" dirty="0">
                <a:cs typeface="AL-Mohanad" pitchFamily="2" charset="-78"/>
              </a:rPr>
              <a:t>مهارات وقدرات العاملين.</a:t>
            </a:r>
          </a:p>
          <a:p>
            <a:pPr marL="1204913" algn="just" rtl="1">
              <a:buFont typeface="Wingdings" pitchFamily="2" charset="2"/>
              <a:buChar char="ü"/>
              <a:tabLst>
                <a:tab pos="627063" algn="l"/>
              </a:tabLst>
              <a:defRPr/>
            </a:pPr>
            <a:r>
              <a:rPr lang="ar-SA" sz="2800" dirty="0">
                <a:cs typeface="AL-Mohanad" pitchFamily="2" charset="-78"/>
              </a:rPr>
              <a:t>رغبة العاملين بالمشاركة والتشجيع المستمر.</a:t>
            </a:r>
          </a:p>
          <a:p>
            <a:pPr marL="1204913" algn="just" rtl="1">
              <a:buFont typeface="Wingdings" pitchFamily="2" charset="2"/>
              <a:buChar char="ü"/>
              <a:tabLst>
                <a:tab pos="627063" algn="l"/>
              </a:tabLst>
              <a:defRPr/>
            </a:pPr>
            <a:r>
              <a:rPr lang="ar-SA" sz="2800" dirty="0">
                <a:cs typeface="AL-Mohanad" pitchFamily="2" charset="-78"/>
              </a:rPr>
              <a:t>ثقافة المنظمة.</a:t>
            </a:r>
          </a:p>
          <a:p>
            <a:pPr marL="1204913" algn="just" rtl="1">
              <a:buFont typeface="Wingdings" pitchFamily="2" charset="2"/>
              <a:buChar char="ü"/>
              <a:tabLst>
                <a:tab pos="627063" algn="l"/>
              </a:tabLst>
              <a:defRPr/>
            </a:pPr>
            <a:endParaRPr lang="ar-SA" sz="2800" dirty="0">
              <a:cs typeface="AL-Mohanad" pitchFamily="2" charset="-78"/>
            </a:endParaRPr>
          </a:p>
          <a:p>
            <a:pPr algn="just" rtl="1">
              <a:buFont typeface="Wingdings" pitchFamily="2" charset="2"/>
              <a:buChar char="v"/>
              <a:defRPr/>
            </a:pPr>
            <a:r>
              <a:rPr lang="ar-SA" sz="2800" dirty="0">
                <a:cs typeface="AL-Mohanad" pitchFamily="2" charset="-78"/>
              </a:rPr>
              <a:t>ضمن هذه الاطار  يمكن استخدام الاستراتيجيات  التالية:</a:t>
            </a:r>
          </a:p>
        </p:txBody>
      </p:sp>
    </p:spTree>
    <p:extLst>
      <p:ext uri="{BB962C8B-B14F-4D97-AF65-F5344CB8AC3E}">
        <p14:creationId xmlns:p14="http://schemas.microsoft.com/office/powerpoint/2010/main" val="883759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6481" y="1288026"/>
            <a:ext cx="11937363" cy="52023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60EA7BDB-CD03-5167-14B2-92479A1D7E91}"/>
              </a:ext>
            </a:extLst>
          </p:cNvPr>
          <p:cNvSpPr/>
          <p:nvPr/>
        </p:nvSpPr>
        <p:spPr>
          <a:xfrm>
            <a:off x="108156" y="1433562"/>
            <a:ext cx="11937363" cy="5534336"/>
          </a:xfrm>
          <a:prstGeom prst="rect">
            <a:avLst/>
          </a:prstGeom>
        </p:spPr>
        <p:txBody>
          <a:bodyPr wrap="square">
            <a:spAutoFit/>
          </a:bodyPr>
          <a:lstStyle/>
          <a:p>
            <a:pPr algn="just" rtl="1">
              <a:defRPr/>
            </a:pPr>
            <a:r>
              <a:rPr lang="ar-SA" sz="2800" b="1" dirty="0">
                <a:cs typeface="AL-Mohanad" pitchFamily="2" charset="-78"/>
              </a:rPr>
              <a:t>1- استراتيجية المشاركة واسعة النطاق: </a:t>
            </a:r>
            <a:r>
              <a:rPr lang="ar-SA" sz="2800" dirty="0">
                <a:cs typeface="AL-Mohanad" pitchFamily="2" charset="-78"/>
              </a:rPr>
              <a:t>تقوم هذه الاستراتيجية على التعاون والمشاركة بين الافراد والمنظمة  وتحديد قيم  واهداف وفرضيات  التغيير.  </a:t>
            </a:r>
          </a:p>
          <a:p>
            <a:pPr marL="354013" indent="-354013" algn="just" rtl="1">
              <a:buFont typeface="Wingdings" pitchFamily="2" charset="2"/>
              <a:buChar char="v"/>
              <a:defRPr/>
            </a:pPr>
            <a:r>
              <a:rPr lang="ar-SA" sz="2800" dirty="0">
                <a:cs typeface="AL-Mohanad" pitchFamily="2" charset="-78"/>
              </a:rPr>
              <a:t>تقوم هذ الاستراتيجية على قواعد المشاركة والتمكين والاشراف والاخذ بح</a:t>
            </a:r>
            <a:r>
              <a:rPr lang="ar-EG" sz="2800" dirty="0">
                <a:cs typeface="AL-Mohanad" pitchFamily="2" charset="-78"/>
              </a:rPr>
              <a:t>ا</a:t>
            </a:r>
            <a:r>
              <a:rPr lang="ar-SA" sz="2800" dirty="0">
                <a:cs typeface="AL-Mohanad" pitchFamily="2" charset="-78"/>
              </a:rPr>
              <a:t>جات الاطراف المشاركة  واهدافها.</a:t>
            </a:r>
          </a:p>
          <a:p>
            <a:pPr marL="354013" indent="-354013" algn="just" rtl="1">
              <a:buFont typeface="Wingdings" pitchFamily="2" charset="2"/>
              <a:buChar char="v"/>
              <a:defRPr/>
            </a:pPr>
            <a:r>
              <a:rPr lang="ar-SA" sz="2800" dirty="0">
                <a:cs typeface="AL-Mohanad" pitchFamily="2" charset="-78"/>
              </a:rPr>
              <a:t>تستخدم عندما تكون مقاومة التغيير منخفضة، و</a:t>
            </a:r>
            <a:r>
              <a:rPr lang="ar-EG" sz="2800" dirty="0">
                <a:cs typeface="AL-Mohanad" pitchFamily="2" charset="-78"/>
              </a:rPr>
              <a:t>درجة الالحاح </a:t>
            </a:r>
            <a:r>
              <a:rPr lang="ar-SA" sz="2800" dirty="0">
                <a:cs typeface="AL-Mohanad" pitchFamily="2" charset="-78"/>
              </a:rPr>
              <a:t>منخفضة، حيث يسمح للأفراد المتأثرين بالمشاركة من تحديد نوع وحجم  التغيير وكيفية احداثه. كما يمكن من تحفيز الافراد  والرفع من حماسهم  لتنفيذه فاعلية.</a:t>
            </a:r>
          </a:p>
          <a:p>
            <a:pPr marL="403225" indent="-403225" algn="just" rtl="1">
              <a:defRPr/>
            </a:pPr>
            <a:r>
              <a:rPr lang="ar-SA" sz="2800" b="1" dirty="0">
                <a:cs typeface="AL-Mohanad" pitchFamily="2" charset="-78"/>
              </a:rPr>
              <a:t>2- استراتيجية المشاركة المركزة: </a:t>
            </a:r>
            <a:r>
              <a:rPr lang="ar-SA" sz="2800" dirty="0">
                <a:cs typeface="AL-Mohanad" pitchFamily="2" charset="-78"/>
              </a:rPr>
              <a:t>تستخدم عندما تكون درجة </a:t>
            </a:r>
            <a:r>
              <a:rPr lang="ar-EG" sz="2800" dirty="0">
                <a:cs typeface="AL-Mohanad" pitchFamily="2" charset="-78"/>
              </a:rPr>
              <a:t>مرتفعة  للتغيير</a:t>
            </a:r>
            <a:r>
              <a:rPr lang="ar-SA" sz="2800" dirty="0">
                <a:cs typeface="AL-Mohanad" pitchFamily="2" charset="-78"/>
              </a:rPr>
              <a:t>عالية ودرجة مقاومته منخفضة، في هذه الحالة لا يوجد لدى المدير او القائد الوقت الكافي بحيث يشرك جميع العاملين، حيث يسمح بمشاركة اهم الافراد، مع الاتصال الحقيقي مع بقية افراد المنظمة.</a:t>
            </a:r>
          </a:p>
          <a:p>
            <a:pPr algn="r">
              <a:lnSpc>
                <a:spcPct val="107000"/>
              </a:lnSpc>
              <a:spcAft>
                <a:spcPts val="800"/>
              </a:spcAft>
              <a:buClr>
                <a:srgbClr val="000000"/>
              </a:buClr>
              <a:buFont typeface="Arial"/>
              <a:buNone/>
            </a:pPr>
            <a:endParaRPr lang="ar-EG" sz="3200" kern="100" dirty="0">
              <a:solidFill>
                <a:srgbClr val="151515"/>
              </a:solidFill>
              <a:latin typeface="Georgia" panose="02040502050405020303" pitchFamily="18" charset="0"/>
              <a:ea typeface="Calibri" panose="020F0502020204030204" pitchFamily="34" charset="0"/>
              <a:cs typeface="Arial" panose="020B0604020202020204" pitchFamily="34" charset="0"/>
              <a:sym typeface="Arial"/>
            </a:endParaRPr>
          </a:p>
          <a:p>
            <a:pPr algn="r">
              <a:lnSpc>
                <a:spcPct val="107000"/>
              </a:lnSpc>
              <a:spcAft>
                <a:spcPts val="800"/>
              </a:spcAft>
              <a:buClr>
                <a:srgbClr val="000000"/>
              </a:buClr>
              <a:buFont typeface="Arial"/>
              <a:buNone/>
            </a:pPr>
            <a:endParaRPr lang="en-GB" sz="32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17472004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307097"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6BB6BA66-2810-3542-4710-F5FECAD5D606}"/>
              </a:ext>
            </a:extLst>
          </p:cNvPr>
          <p:cNvSpPr/>
          <p:nvPr/>
        </p:nvSpPr>
        <p:spPr>
          <a:xfrm>
            <a:off x="702504" y="1685952"/>
            <a:ext cx="10826318" cy="3108543"/>
          </a:xfrm>
          <a:prstGeom prst="rect">
            <a:avLst/>
          </a:prstGeom>
        </p:spPr>
        <p:txBody>
          <a:bodyPr wrap="square">
            <a:spAutoFit/>
          </a:bodyPr>
          <a:lstStyle/>
          <a:p>
            <a:pPr marL="403225" indent="-403225" algn="just" rtl="1">
              <a:defRPr/>
            </a:pPr>
            <a:r>
              <a:rPr lang="ar-SA" sz="2800" b="1" dirty="0">
                <a:cs typeface="AL-Mohanad" pitchFamily="2" charset="-78"/>
              </a:rPr>
              <a:t>3- استراتيجية الاقناع: </a:t>
            </a:r>
            <a:r>
              <a:rPr lang="ar-SA" sz="2800" dirty="0">
                <a:cs typeface="AL-Mohanad" pitchFamily="2" charset="-78"/>
              </a:rPr>
              <a:t>تستخدم عندما تكون درجة المقاومة عالية  ودرجة الالحاح منخفضة، حيث يوصي في هذه الحالة من خلال هذه الاستراتيجية إقناع الافراد المتأثرين بالتغيير بضرورة قبوله من خلال خلق رؤية مشتركة للحالة المنشودة .</a:t>
            </a:r>
          </a:p>
          <a:p>
            <a:pPr marL="403225" indent="-403225" algn="just" rtl="1">
              <a:defRPr/>
            </a:pPr>
            <a:endParaRPr lang="ar-SA" sz="2800" dirty="0">
              <a:cs typeface="AL-Mohanad" pitchFamily="2" charset="-78"/>
            </a:endParaRPr>
          </a:p>
          <a:p>
            <a:pPr marL="403225" indent="-403225" algn="just" rtl="1">
              <a:defRPr/>
            </a:pPr>
            <a:r>
              <a:rPr lang="ar-SA" sz="2800" b="1" dirty="0">
                <a:cs typeface="AL-Mohanad" pitchFamily="2" charset="-78"/>
              </a:rPr>
              <a:t> 4- استراتيجية الاجبار: </a:t>
            </a:r>
            <a:r>
              <a:rPr lang="ar-SA" sz="2800" dirty="0">
                <a:cs typeface="AL-Mohanad" pitchFamily="2" charset="-78"/>
              </a:rPr>
              <a:t>تستخدم عندما تكون هناك ضرورة ملحة للتغيير ومقاومة عالية للتغيير، معها يدرك المدير عدم امكانية الاستفادة من الطرق الاقناعية او أنها تأخذ وقتا طويلا</a:t>
            </a:r>
            <a:r>
              <a:rPr lang="ar-EG" sz="2800" dirty="0">
                <a:cs typeface="AL-Mohanad" pitchFamily="2" charset="-78"/>
              </a:rPr>
              <a:t>.</a:t>
            </a:r>
            <a:endParaRPr lang="en-US" sz="2800" dirty="0">
              <a:cs typeface="AL-Mohanad" pitchFamily="2" charset="-78"/>
            </a:endParaRPr>
          </a:p>
        </p:txBody>
      </p:sp>
    </p:spTree>
    <p:extLst>
      <p:ext uri="{BB962C8B-B14F-4D97-AF65-F5344CB8AC3E}">
        <p14:creationId xmlns:p14="http://schemas.microsoft.com/office/powerpoint/2010/main" val="34291531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7761" y="1064449"/>
            <a:ext cx="11336594" cy="49492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pic>
        <p:nvPicPr>
          <p:cNvPr id="9" name="Picture 8">
            <a:extLst>
              <a:ext uri="{FF2B5EF4-FFF2-40B4-BE49-F238E27FC236}">
                <a16:creationId xmlns:a16="http://schemas.microsoft.com/office/drawing/2014/main" id="{6B2548CD-DA42-9A6D-84A6-CA0C029D22C0}"/>
              </a:ext>
            </a:extLst>
          </p:cNvPr>
          <p:cNvPicPr>
            <a:picLocks noChangeAspect="1"/>
          </p:cNvPicPr>
          <p:nvPr/>
        </p:nvPicPr>
        <p:blipFill>
          <a:blip r:embed="rId3"/>
          <a:stretch>
            <a:fillRect/>
          </a:stretch>
        </p:blipFill>
        <p:spPr>
          <a:xfrm>
            <a:off x="1183342" y="1371597"/>
            <a:ext cx="1658470" cy="4352921"/>
          </a:xfrm>
          <a:prstGeom prst="rect">
            <a:avLst/>
          </a:prstGeom>
        </p:spPr>
      </p:pic>
      <p:pic>
        <p:nvPicPr>
          <p:cNvPr id="10" name="Picture 9">
            <a:extLst>
              <a:ext uri="{FF2B5EF4-FFF2-40B4-BE49-F238E27FC236}">
                <a16:creationId xmlns:a16="http://schemas.microsoft.com/office/drawing/2014/main" id="{13D3372A-2D43-88C2-7CB7-072A9506FD85}"/>
              </a:ext>
            </a:extLst>
          </p:cNvPr>
          <p:cNvPicPr>
            <a:picLocks noChangeAspect="1"/>
          </p:cNvPicPr>
          <p:nvPr/>
        </p:nvPicPr>
        <p:blipFill>
          <a:blip r:embed="rId4"/>
          <a:stretch>
            <a:fillRect/>
          </a:stretch>
        </p:blipFill>
        <p:spPr>
          <a:xfrm>
            <a:off x="2563906" y="5513480"/>
            <a:ext cx="6851653" cy="887285"/>
          </a:xfrm>
          <a:prstGeom prst="rect">
            <a:avLst/>
          </a:prstGeom>
        </p:spPr>
      </p:pic>
      <p:graphicFrame>
        <p:nvGraphicFramePr>
          <p:cNvPr id="5" name="Table 4">
            <a:extLst>
              <a:ext uri="{FF2B5EF4-FFF2-40B4-BE49-F238E27FC236}">
                <a16:creationId xmlns:a16="http://schemas.microsoft.com/office/drawing/2014/main" id="{A5893E5A-C8E6-5140-6BF4-1F6450FC69F9}"/>
              </a:ext>
            </a:extLst>
          </p:cNvPr>
          <p:cNvGraphicFramePr>
            <a:graphicFrameLocks noGrp="1"/>
          </p:cNvGraphicFramePr>
          <p:nvPr/>
        </p:nvGraphicFramePr>
        <p:xfrm>
          <a:off x="3030071" y="1550893"/>
          <a:ext cx="6385488" cy="3889874"/>
        </p:xfrm>
        <a:graphic>
          <a:graphicData uri="http://schemas.openxmlformats.org/drawingml/2006/table">
            <a:tbl>
              <a:tblPr firstRow="1" bandRow="1">
                <a:tableStyleId>{5C22544A-7EE6-4342-B048-85BDC9FD1C3A}</a:tableStyleId>
              </a:tblPr>
              <a:tblGrid>
                <a:gridCol w="3192744">
                  <a:extLst>
                    <a:ext uri="{9D8B030D-6E8A-4147-A177-3AD203B41FA5}">
                      <a16:colId xmlns:a16="http://schemas.microsoft.com/office/drawing/2014/main" val="2996178397"/>
                    </a:ext>
                  </a:extLst>
                </a:gridCol>
                <a:gridCol w="3192744">
                  <a:extLst>
                    <a:ext uri="{9D8B030D-6E8A-4147-A177-3AD203B41FA5}">
                      <a16:colId xmlns:a16="http://schemas.microsoft.com/office/drawing/2014/main" val="3849580133"/>
                    </a:ext>
                  </a:extLst>
                </a:gridCol>
              </a:tblGrid>
              <a:tr h="1944937">
                <a:tc>
                  <a:txBody>
                    <a:bodyPr/>
                    <a:lstStyle/>
                    <a:p>
                      <a:pPr algn="ctr"/>
                      <a:r>
                        <a:rPr lang="ar-EG" sz="2800" dirty="0"/>
                        <a:t>المشاركة المركزة</a:t>
                      </a:r>
                      <a:endParaRPr lang="en-GB" sz="2800" dirty="0"/>
                    </a:p>
                  </a:txBody>
                  <a:tcPr/>
                </a:tc>
                <a:tc>
                  <a:txBody>
                    <a:bodyPr/>
                    <a:lstStyle/>
                    <a:p>
                      <a:pPr algn="ctr"/>
                      <a:r>
                        <a:rPr lang="ar-EG" sz="3200" dirty="0"/>
                        <a:t>الاجبار</a:t>
                      </a:r>
                      <a:endParaRPr lang="en-GB" sz="3200" dirty="0"/>
                    </a:p>
                  </a:txBody>
                  <a:tcPr/>
                </a:tc>
                <a:extLst>
                  <a:ext uri="{0D108BD9-81ED-4DB2-BD59-A6C34878D82A}">
                    <a16:rowId xmlns:a16="http://schemas.microsoft.com/office/drawing/2014/main" val="3740429251"/>
                  </a:ext>
                </a:extLst>
              </a:tr>
              <a:tr h="1944937">
                <a:tc>
                  <a:txBody>
                    <a:bodyPr/>
                    <a:lstStyle/>
                    <a:p>
                      <a:r>
                        <a:rPr lang="ar-EG" sz="3200" dirty="0"/>
                        <a:t>المشاركة واسعة النطاق</a:t>
                      </a:r>
                      <a:endParaRPr lang="en-GB" sz="3200" dirty="0"/>
                    </a:p>
                  </a:txBody>
                  <a:tcPr/>
                </a:tc>
                <a:tc>
                  <a:txBody>
                    <a:bodyPr/>
                    <a:lstStyle/>
                    <a:p>
                      <a:pPr algn="ctr"/>
                      <a:r>
                        <a:rPr lang="ar-EG" sz="3200" dirty="0"/>
                        <a:t>الاقناع</a:t>
                      </a:r>
                      <a:endParaRPr lang="en-GB" sz="3200" dirty="0"/>
                    </a:p>
                  </a:txBody>
                  <a:tcPr/>
                </a:tc>
                <a:extLst>
                  <a:ext uri="{0D108BD9-81ED-4DB2-BD59-A6C34878D82A}">
                    <a16:rowId xmlns:a16="http://schemas.microsoft.com/office/drawing/2014/main" val="2280018441"/>
                  </a:ext>
                </a:extLst>
              </a:tr>
            </a:tbl>
          </a:graphicData>
        </a:graphic>
      </p:graphicFrame>
    </p:spTree>
    <p:extLst>
      <p:ext uri="{BB962C8B-B14F-4D97-AF65-F5344CB8AC3E}">
        <p14:creationId xmlns:p14="http://schemas.microsoft.com/office/powerpoint/2010/main" val="2072453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677" y="1288026"/>
            <a:ext cx="11574147"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65693E50-BEB3-4048-5403-601A642B0BDC}"/>
              </a:ext>
            </a:extLst>
          </p:cNvPr>
          <p:cNvSpPr/>
          <p:nvPr/>
        </p:nvSpPr>
        <p:spPr>
          <a:xfrm>
            <a:off x="825910" y="1413063"/>
            <a:ext cx="10973802" cy="4893647"/>
          </a:xfrm>
          <a:prstGeom prst="rect">
            <a:avLst/>
          </a:prstGeom>
        </p:spPr>
        <p:txBody>
          <a:bodyPr wrap="square">
            <a:spAutoFit/>
          </a:bodyPr>
          <a:lstStyle/>
          <a:p>
            <a:pPr marL="0" indent="0" algn="r">
              <a:buNone/>
            </a:pPr>
            <a:r>
              <a:rPr lang="ar-EG" sz="3200" b="0" i="0" dirty="0">
                <a:solidFill>
                  <a:srgbClr val="151515"/>
                </a:solidFill>
                <a:effectLst/>
                <a:highlight>
                  <a:srgbClr val="00FFFF"/>
                </a:highlight>
                <a:latin typeface="var(--font-serif)"/>
              </a:rPr>
              <a:t>استراتيجية التغير البنيوي: </a:t>
            </a:r>
          </a:p>
          <a:p>
            <a:pPr marL="117475" indent="1588" algn="just" rtl="1">
              <a:defRPr/>
            </a:pPr>
            <a:r>
              <a:rPr lang="ar-SA" sz="2800" dirty="0">
                <a:cs typeface="AL-Mohanad" pitchFamily="2" charset="-78"/>
              </a:rPr>
              <a:t>يجب التخطيط بدقة عالية لإحداث التغيير البنيوي، الذي قد يهدد  امن العاملين او يفقدهم وظائفهم، ولنجاح هذا التغيير يمكن اتباع الاستراتيجيات التالية:</a:t>
            </a:r>
          </a:p>
          <a:p>
            <a:pPr marL="117475" indent="1588" algn="just" rtl="1">
              <a:defRPr/>
            </a:pPr>
            <a:endParaRPr lang="ar-SA" sz="2800" dirty="0">
              <a:cs typeface="AL-Mohanad" pitchFamily="2" charset="-78"/>
            </a:endParaRPr>
          </a:p>
          <a:p>
            <a:pPr marL="511175" indent="-392113" algn="just" rtl="1">
              <a:defRPr/>
            </a:pPr>
            <a:r>
              <a:rPr lang="ar-SA" sz="2800" b="1" dirty="0">
                <a:cs typeface="AL-Mohanad" pitchFamily="2" charset="-78"/>
              </a:rPr>
              <a:t>1- استراتيجية البراعة القيادية</a:t>
            </a:r>
            <a:r>
              <a:rPr lang="ar-SA" sz="2800" dirty="0">
                <a:cs typeface="AL-Mohanad" pitchFamily="2" charset="-78"/>
              </a:rPr>
              <a:t>: تستخدم عندما </a:t>
            </a:r>
            <a:r>
              <a:rPr lang="ar-EG" sz="2800" dirty="0">
                <a:cs typeface="AL-Mohanad" pitchFamily="2" charset="-78"/>
              </a:rPr>
              <a:t>تكون درجة الحاجة منخفضة </a:t>
            </a:r>
            <a:r>
              <a:rPr lang="ar-SA" sz="2800" dirty="0">
                <a:cs typeface="AL-Mohanad" pitchFamily="2" charset="-78"/>
              </a:rPr>
              <a:t>، ومقاومة التغيير منخفضة هنا يبادر احد الافراد القياديين الذي يتمتع بالقدرة الادارية  والحائز على ثقة العاملين الى طرح فكرة التغيير ، والتي تتبع بقدر كبير من التخطيط والتوجيه بهدف الوصول الى الهدف المطلوب.</a:t>
            </a:r>
          </a:p>
          <a:p>
            <a:pPr marL="511175" indent="-392113" algn="just" rtl="1">
              <a:defRPr/>
            </a:pPr>
            <a:r>
              <a:rPr lang="ar-SA" sz="2800" b="1" dirty="0">
                <a:cs typeface="AL-Mohanad" pitchFamily="2" charset="-78"/>
              </a:rPr>
              <a:t>2- استراتيجية الاقناع:  </a:t>
            </a:r>
            <a:r>
              <a:rPr lang="ar-SA" sz="2800" dirty="0">
                <a:cs typeface="AL-Mohanad" pitchFamily="2" charset="-78"/>
              </a:rPr>
              <a:t>تستخدم عندما تكون </a:t>
            </a:r>
            <a:r>
              <a:rPr lang="ar-EG" sz="2800" dirty="0">
                <a:cs typeface="AL-Mohanad" pitchFamily="2" charset="-78"/>
              </a:rPr>
              <a:t>درجة الحاجة منخفضة </a:t>
            </a:r>
            <a:r>
              <a:rPr lang="ar-SA" sz="2800" dirty="0">
                <a:cs typeface="AL-Mohanad" pitchFamily="2" charset="-78"/>
              </a:rPr>
              <a:t>، مع ادراك جميع العاملين لتلك الازمة، ومقاومة التغيير </a:t>
            </a:r>
            <a:r>
              <a:rPr lang="ar-EG" sz="2800" dirty="0">
                <a:cs typeface="AL-Mohanad" pitchFamily="2" charset="-78"/>
              </a:rPr>
              <a:t>عالية </a:t>
            </a:r>
            <a:r>
              <a:rPr lang="ar-SA" sz="2800" dirty="0">
                <a:cs typeface="AL-Mohanad" pitchFamily="2" charset="-78"/>
              </a:rPr>
              <a:t>، ولابد من القيام بعمل سريع لتخطي تلك الازمة، هنا يعمد القائم بالتغيير الى غرس الثقة والامل في نفوس العاملين  في وضع مستقبلي افضل.</a:t>
            </a:r>
          </a:p>
        </p:txBody>
      </p:sp>
    </p:spTree>
    <p:extLst>
      <p:ext uri="{BB962C8B-B14F-4D97-AF65-F5344CB8AC3E}">
        <p14:creationId xmlns:p14="http://schemas.microsoft.com/office/powerpoint/2010/main" val="25005251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4637" y="1288026"/>
            <a:ext cx="11770215" cy="5112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D69AB792-9944-5814-597E-D2A561D9C6E7}"/>
              </a:ext>
            </a:extLst>
          </p:cNvPr>
          <p:cNvSpPr/>
          <p:nvPr/>
        </p:nvSpPr>
        <p:spPr>
          <a:xfrm>
            <a:off x="768096" y="1643793"/>
            <a:ext cx="10834971" cy="3970318"/>
          </a:xfrm>
          <a:prstGeom prst="rect">
            <a:avLst/>
          </a:prstGeom>
        </p:spPr>
        <p:txBody>
          <a:bodyPr wrap="square">
            <a:spAutoFit/>
          </a:bodyPr>
          <a:lstStyle/>
          <a:p>
            <a:pPr marL="354013" indent="-354013" algn="just" rtl="1">
              <a:defRPr/>
            </a:pPr>
            <a:r>
              <a:rPr lang="ar-EG" sz="2800" b="1" i="0" dirty="0">
                <a:effectLst/>
                <a:latin typeface="-apple-system"/>
              </a:rPr>
              <a:t>   </a:t>
            </a:r>
            <a:r>
              <a:rPr lang="ar-SA" sz="2800" b="1" dirty="0">
                <a:cs typeface="AL-Mohanad" pitchFamily="2" charset="-78"/>
              </a:rPr>
              <a:t>3- استراتيجية </a:t>
            </a:r>
            <a:r>
              <a:rPr lang="ar-EG" sz="2800" b="1" dirty="0">
                <a:cs typeface="AL-Mohanad" pitchFamily="2" charset="-78"/>
              </a:rPr>
              <a:t>المشاركة </a:t>
            </a:r>
            <a:r>
              <a:rPr lang="ar-SA" sz="2800" b="1" dirty="0">
                <a:cs typeface="AL-Mohanad" pitchFamily="2" charset="-78"/>
              </a:rPr>
              <a:t>: </a:t>
            </a:r>
            <a:r>
              <a:rPr lang="ar-SA" sz="2800" dirty="0">
                <a:cs typeface="AL-Mohanad" pitchFamily="2" charset="-78"/>
              </a:rPr>
              <a:t>تستخدم عندما تكون المنظمة في ازمة </a:t>
            </a:r>
            <a:r>
              <a:rPr lang="ar-EG" sz="2800" dirty="0">
                <a:cs typeface="AL-Mohanad" pitchFamily="2" charset="-78"/>
              </a:rPr>
              <a:t>( حاجه ملحة للتغيير) </a:t>
            </a:r>
            <a:r>
              <a:rPr lang="ar-SA" sz="2800" dirty="0">
                <a:cs typeface="AL-Mohanad" pitchFamily="2" charset="-78"/>
              </a:rPr>
              <a:t>مع وجود مقومة </a:t>
            </a:r>
            <a:r>
              <a:rPr lang="ar-EG" sz="2800" dirty="0">
                <a:cs typeface="AL-Mohanad" pitchFamily="2" charset="-78"/>
              </a:rPr>
              <a:t>منخفضة </a:t>
            </a:r>
            <a:r>
              <a:rPr lang="ar-SA" sz="2800" dirty="0">
                <a:cs typeface="AL-Mohanad" pitchFamily="2" charset="-78"/>
              </a:rPr>
              <a:t> التغيير ،</a:t>
            </a:r>
            <a:r>
              <a:rPr lang="ar-EG" sz="2800" dirty="0">
                <a:cs typeface="AL-Mohanad" pitchFamily="2" charset="-78"/>
              </a:rPr>
              <a:t> و</a:t>
            </a:r>
            <a:r>
              <a:rPr lang="ar-SA" sz="2800" dirty="0">
                <a:cs typeface="AL-Mohanad" pitchFamily="2" charset="-78"/>
              </a:rPr>
              <a:t>يجب على القائد ان ينفذ حالة التغيير محققا الاتحاد بين العاملين مما يقتضي خلق الثقة بين كافة المستويات الادارية . </a:t>
            </a:r>
          </a:p>
          <a:p>
            <a:pPr algn="just" rtl="1">
              <a:defRPr/>
            </a:pPr>
            <a:endParaRPr lang="ar-SA" sz="2800" dirty="0">
              <a:cs typeface="AL-Mohanad" pitchFamily="2" charset="-78"/>
            </a:endParaRPr>
          </a:p>
          <a:p>
            <a:pPr marL="354013" indent="-354013" algn="just" rtl="1">
              <a:defRPr/>
            </a:pPr>
            <a:r>
              <a:rPr lang="ar-SA" sz="2800" b="1" dirty="0">
                <a:cs typeface="AL-Mohanad" pitchFamily="2" charset="-78"/>
              </a:rPr>
              <a:t>4- الاستراتيجية الديكتاتورية: </a:t>
            </a:r>
            <a:r>
              <a:rPr lang="ar-SA" sz="2800" dirty="0">
                <a:cs typeface="AL-Mohanad" pitchFamily="2" charset="-78"/>
              </a:rPr>
              <a:t>تستخدم عندما تكون مقاومة التغيير قوية وتوشك المنظمة على الوقوع في كارثة حقيقة</a:t>
            </a:r>
            <a:r>
              <a:rPr lang="ar-EG" sz="2800" dirty="0">
                <a:cs typeface="AL-Mohanad" pitchFamily="2" charset="-78"/>
              </a:rPr>
              <a:t> ( درجة الحاجة عالية) </a:t>
            </a:r>
            <a:r>
              <a:rPr lang="ar-SA" sz="2800" dirty="0">
                <a:cs typeface="AL-Mohanad" pitchFamily="2" charset="-78"/>
              </a:rPr>
              <a:t>، يكون هذه الاستراتيجية هي الاسلوب الانسب لإحداث التغيير وانقاذ المنظمة .</a:t>
            </a:r>
          </a:p>
          <a:p>
            <a:pPr marL="354013" indent="-354013" algn="just" rtl="1">
              <a:buFont typeface="Wingdings" pitchFamily="2" charset="2"/>
              <a:buChar char="§"/>
              <a:defRPr/>
            </a:pPr>
            <a:r>
              <a:rPr lang="ar-SA" sz="2800" dirty="0">
                <a:cs typeface="AL-Mohanad" pitchFamily="2" charset="-78"/>
              </a:rPr>
              <a:t>استخدام القسوة يتم لأجل احراز نتائج سريعة من اجل البقاء، الا انها قد تضر بالروح المعنوية للعاملين.</a:t>
            </a:r>
            <a:endParaRPr lang="en-US" sz="2800" dirty="0">
              <a:cs typeface="AL-Mohanad" pitchFamily="2" charset="-78"/>
            </a:endParaRPr>
          </a:p>
        </p:txBody>
      </p:sp>
    </p:spTree>
    <p:extLst>
      <p:ext uri="{BB962C8B-B14F-4D97-AF65-F5344CB8AC3E}">
        <p14:creationId xmlns:p14="http://schemas.microsoft.com/office/powerpoint/2010/main" val="25159960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51503" y="1320675"/>
            <a:ext cx="11189110" cy="48079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b="1" i="0" dirty="0">
                <a:effectLst/>
                <a:latin typeface="-apple-system"/>
              </a:rPr>
              <a:t>ابتكار</a:t>
            </a:r>
            <a:endParaRPr lang="ar-EG" sz="3200" b="1" i="0" dirty="0">
              <a:effectLst/>
              <a:latin typeface="-apple-system"/>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pic>
        <p:nvPicPr>
          <p:cNvPr id="5" name="Picture 4">
            <a:extLst>
              <a:ext uri="{FF2B5EF4-FFF2-40B4-BE49-F238E27FC236}">
                <a16:creationId xmlns:a16="http://schemas.microsoft.com/office/drawing/2014/main" id="{057424EB-AE38-01FD-F580-CF1D87BE760D}"/>
              </a:ext>
            </a:extLst>
          </p:cNvPr>
          <p:cNvPicPr>
            <a:picLocks noChangeAspect="1"/>
          </p:cNvPicPr>
          <p:nvPr/>
        </p:nvPicPr>
        <p:blipFill>
          <a:blip r:embed="rId3"/>
          <a:stretch>
            <a:fillRect/>
          </a:stretch>
        </p:blipFill>
        <p:spPr>
          <a:xfrm>
            <a:off x="1604683" y="1252824"/>
            <a:ext cx="1088026" cy="4632143"/>
          </a:xfrm>
          <a:prstGeom prst="rect">
            <a:avLst/>
          </a:prstGeom>
        </p:spPr>
      </p:pic>
      <p:sp>
        <p:nvSpPr>
          <p:cNvPr id="6" name="Rectangle 5">
            <a:extLst>
              <a:ext uri="{FF2B5EF4-FFF2-40B4-BE49-F238E27FC236}">
                <a16:creationId xmlns:a16="http://schemas.microsoft.com/office/drawing/2014/main" id="{F7957C67-3CDE-C0D8-92EE-C99D3B37250D}"/>
              </a:ext>
            </a:extLst>
          </p:cNvPr>
          <p:cNvSpPr/>
          <p:nvPr/>
        </p:nvSpPr>
        <p:spPr>
          <a:xfrm>
            <a:off x="2770092" y="5559040"/>
            <a:ext cx="6645217" cy="497394"/>
          </a:xfrm>
          <a:prstGeom prst="rect">
            <a:avLst/>
          </a:prstGeom>
        </p:spPr>
        <p:style>
          <a:lnRef idx="1">
            <a:schemeClr val="accent5"/>
          </a:lnRef>
          <a:fillRef idx="2">
            <a:schemeClr val="accent5"/>
          </a:fillRef>
          <a:effectRef idx="1">
            <a:schemeClr val="accent5"/>
          </a:effectRef>
          <a:fontRef idx="minor">
            <a:schemeClr val="dk1"/>
          </a:fontRef>
        </p:style>
        <p:txBody>
          <a:bodyPr anchor="ctr"/>
          <a:lstStyle/>
          <a:p>
            <a:pPr>
              <a:defRPr/>
            </a:pPr>
            <a:r>
              <a:rPr lang="ar-SA" sz="3200" dirty="0"/>
              <a:t>مرتفعة        درجة المقاومة              منخفضة</a:t>
            </a:r>
            <a:endParaRPr lang="en-US" sz="3200" dirty="0"/>
          </a:p>
        </p:txBody>
      </p:sp>
      <p:graphicFrame>
        <p:nvGraphicFramePr>
          <p:cNvPr id="9" name="Table 8">
            <a:extLst>
              <a:ext uri="{FF2B5EF4-FFF2-40B4-BE49-F238E27FC236}">
                <a16:creationId xmlns:a16="http://schemas.microsoft.com/office/drawing/2014/main" id="{7232DBB1-50D1-FD1B-A370-1F03F066C15F}"/>
              </a:ext>
            </a:extLst>
          </p:cNvPr>
          <p:cNvGraphicFramePr>
            <a:graphicFrameLocks noGrp="1"/>
          </p:cNvGraphicFramePr>
          <p:nvPr/>
        </p:nvGraphicFramePr>
        <p:xfrm>
          <a:off x="2868706" y="1416424"/>
          <a:ext cx="6546604" cy="4057198"/>
        </p:xfrm>
        <a:graphic>
          <a:graphicData uri="http://schemas.openxmlformats.org/drawingml/2006/table">
            <a:tbl>
              <a:tblPr firstRow="1" bandRow="1">
                <a:tableStyleId>{5C22544A-7EE6-4342-B048-85BDC9FD1C3A}</a:tableStyleId>
              </a:tblPr>
              <a:tblGrid>
                <a:gridCol w="3273302">
                  <a:extLst>
                    <a:ext uri="{9D8B030D-6E8A-4147-A177-3AD203B41FA5}">
                      <a16:colId xmlns:a16="http://schemas.microsoft.com/office/drawing/2014/main" val="2249379245"/>
                    </a:ext>
                  </a:extLst>
                </a:gridCol>
                <a:gridCol w="3273302">
                  <a:extLst>
                    <a:ext uri="{9D8B030D-6E8A-4147-A177-3AD203B41FA5}">
                      <a16:colId xmlns:a16="http://schemas.microsoft.com/office/drawing/2014/main" val="2156045126"/>
                    </a:ext>
                  </a:extLst>
                </a:gridCol>
              </a:tblGrid>
              <a:tr h="2028599">
                <a:tc>
                  <a:txBody>
                    <a:bodyPr/>
                    <a:lstStyle/>
                    <a:p>
                      <a:pPr algn="ctr"/>
                      <a:r>
                        <a:rPr lang="ar-EG" sz="2800" dirty="0"/>
                        <a:t>المشاركة  </a:t>
                      </a:r>
                    </a:p>
                    <a:p>
                      <a:pPr algn="ctr"/>
                      <a:endParaRPr lang="ar-EG" sz="2800" dirty="0"/>
                    </a:p>
                    <a:p>
                      <a:pPr algn="ctr"/>
                      <a:endParaRPr lang="en-GB" sz="2800" dirty="0"/>
                    </a:p>
                  </a:txBody>
                  <a:tcPr/>
                </a:tc>
                <a:tc>
                  <a:txBody>
                    <a:bodyPr/>
                    <a:lstStyle/>
                    <a:p>
                      <a:pPr algn="ctr"/>
                      <a:r>
                        <a:rPr lang="ar-EG" sz="2800" dirty="0"/>
                        <a:t>الدكتاتورية    </a:t>
                      </a:r>
                    </a:p>
                    <a:p>
                      <a:pPr algn="ctr"/>
                      <a:r>
                        <a:rPr lang="ar-EG" sz="2800" dirty="0"/>
                        <a:t>     </a:t>
                      </a:r>
                    </a:p>
                    <a:p>
                      <a:pPr algn="ctr"/>
                      <a:endParaRPr lang="ar-EG" sz="2800" dirty="0"/>
                    </a:p>
                    <a:p>
                      <a:pPr algn="ctr"/>
                      <a:endParaRPr lang="en-GB" sz="2800" dirty="0"/>
                    </a:p>
                  </a:txBody>
                  <a:tcPr/>
                </a:tc>
                <a:extLst>
                  <a:ext uri="{0D108BD9-81ED-4DB2-BD59-A6C34878D82A}">
                    <a16:rowId xmlns:a16="http://schemas.microsoft.com/office/drawing/2014/main" val="1013348994"/>
                  </a:ext>
                </a:extLst>
              </a:tr>
              <a:tr h="2028599">
                <a:tc>
                  <a:txBody>
                    <a:bodyPr/>
                    <a:lstStyle/>
                    <a:p>
                      <a:pPr algn="ctr"/>
                      <a:r>
                        <a:rPr lang="ar-EG" sz="2800" dirty="0"/>
                        <a:t>البراعة القيادية</a:t>
                      </a:r>
                      <a:endParaRPr lang="en-GB" sz="2800" dirty="0"/>
                    </a:p>
                  </a:txBody>
                  <a:tcPr/>
                </a:tc>
                <a:tc>
                  <a:txBody>
                    <a:bodyPr/>
                    <a:lstStyle/>
                    <a:p>
                      <a:pPr algn="ctr"/>
                      <a:r>
                        <a:rPr lang="ar-EG" sz="2800" dirty="0"/>
                        <a:t>الاقناع</a:t>
                      </a:r>
                      <a:endParaRPr lang="en-GB" sz="2800" dirty="0"/>
                    </a:p>
                  </a:txBody>
                  <a:tcPr/>
                </a:tc>
                <a:extLst>
                  <a:ext uri="{0D108BD9-81ED-4DB2-BD59-A6C34878D82A}">
                    <a16:rowId xmlns:a16="http://schemas.microsoft.com/office/drawing/2014/main" val="3327038296"/>
                  </a:ext>
                </a:extLst>
              </a:tr>
            </a:tbl>
          </a:graphicData>
        </a:graphic>
      </p:graphicFrame>
    </p:spTree>
    <p:extLst>
      <p:ext uri="{BB962C8B-B14F-4D97-AF65-F5344CB8AC3E}">
        <p14:creationId xmlns:p14="http://schemas.microsoft.com/office/powerpoint/2010/main" val="3055345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36257" y="1362635"/>
            <a:ext cx="10913020" cy="54953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b="1" i="0" dirty="0">
                <a:effectLst/>
                <a:latin typeface="-apple-system"/>
              </a:rPr>
              <a:t>ابتكار</a:t>
            </a:r>
            <a:endParaRPr lang="ar-EG" sz="3200" b="1" i="0" dirty="0">
              <a:effectLst/>
              <a:latin typeface="-apple-system"/>
            </a:endParaRPr>
          </a:p>
          <a:p>
            <a:pPr algn="r"/>
            <a:endParaRPr lang="ar-EG" sz="3200" b="0" i="0" dirty="0">
              <a:solidFill>
                <a:srgbClr val="151515"/>
              </a:solidFill>
              <a:effectLst/>
              <a:latin typeface="var(--font-serif)"/>
            </a:endParaRPr>
          </a:p>
          <a:p>
            <a:pPr algn="r"/>
            <a:endParaRPr lang="ar-EG" sz="3200" b="0" i="0" dirty="0">
              <a:solidFill>
                <a:srgbClr val="151515"/>
              </a:solidFill>
              <a:effectLst/>
              <a:latin typeface="var(--font-serif)"/>
            </a:endParaRPr>
          </a:p>
          <a:p>
            <a:pPr algn="r"/>
            <a:endParaRPr lang="ar-EG" sz="3200" dirty="0">
              <a:solidFill>
                <a:srgbClr val="151515"/>
              </a:solidFill>
              <a:latin typeface="var(--font-serif)"/>
            </a:endParaRPr>
          </a:p>
          <a:p>
            <a:pPr algn="r"/>
            <a:endParaRPr lang="ar-EG" sz="3200" b="0" i="0" dirty="0">
              <a:solidFill>
                <a:srgbClr val="151515"/>
              </a:solidFill>
              <a:effectLst/>
              <a:latin typeface="var(--font-serif)"/>
            </a:endParaRPr>
          </a:p>
          <a:p>
            <a:pPr algn="r"/>
            <a:endParaRPr lang="ar-EG" sz="3200" b="0" i="0" dirty="0">
              <a:solidFill>
                <a:srgbClr val="151515"/>
              </a:solidFill>
              <a:effectLst/>
              <a:latin typeface="var(--font-serif)"/>
            </a:endParaRPr>
          </a:p>
          <a:p>
            <a:pPr algn="r"/>
            <a:endParaRPr lang="ar-EG" sz="3200" dirty="0">
              <a:solidFill>
                <a:srgbClr val="151515"/>
              </a:solidFill>
              <a:latin typeface="var(--font-serif)"/>
            </a:endParaRPr>
          </a:p>
          <a:p>
            <a:pPr algn="r"/>
            <a:endParaRPr lang="ar-EG" sz="3200" b="0" i="0" dirty="0">
              <a:solidFill>
                <a:srgbClr val="151515"/>
              </a:solidFill>
              <a:effectLst/>
              <a:latin typeface="var(--font-serif)"/>
            </a:endParaRPr>
          </a:p>
          <a:p>
            <a:pPr algn="r"/>
            <a:endParaRPr lang="ar-EG" sz="3200" dirty="0">
              <a:solidFill>
                <a:srgbClr val="151515"/>
              </a:solidFill>
              <a:latin typeface="var(--font-serif)"/>
            </a:endParaRPr>
          </a:p>
          <a:p>
            <a:pPr algn="r"/>
            <a:r>
              <a:rPr lang="ar-EG" sz="3200" b="0" i="0" dirty="0">
                <a:solidFill>
                  <a:srgbClr val="151515"/>
                </a:solidFill>
                <a:effectLst/>
                <a:highlight>
                  <a:srgbClr val="00FFFF"/>
                </a:highlight>
                <a:latin typeface="var(--font-serif)"/>
              </a:rPr>
              <a:t>ومن استراتيجيات التغيير ما يلي: </a:t>
            </a:r>
          </a:p>
          <a:p>
            <a:pPr algn="r" rtl="1">
              <a:lnSpc>
                <a:spcPct val="107000"/>
              </a:lnSpc>
              <a:spcAft>
                <a:spcPts val="800"/>
              </a:spcAft>
            </a:pPr>
            <a:r>
              <a:rPr lang="ar-SA" sz="3200" b="1" kern="0" dirty="0">
                <a:solidFill>
                  <a:srgbClr val="E67E23"/>
                </a:solidFill>
                <a:effectLst/>
                <a:latin typeface="Calibri" panose="020F0502020204030204" pitchFamily="34" charset="0"/>
                <a:ea typeface="Times New Roman" panose="02020603050405020304" pitchFamily="18" charset="0"/>
                <a:cs typeface="Simplified Arabic" panose="02020603050405020304" pitchFamily="18" charset="-78"/>
              </a:rPr>
              <a:t>. استراتيجية التعليم والاتصال:</a:t>
            </a:r>
            <a:endParaRPr lang="en-GB" sz="32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32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تهدف </a:t>
            </a:r>
            <a:r>
              <a:rPr lang="ar-SA" sz="3200" b="1"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إلى</a:t>
            </a:r>
            <a:r>
              <a:rPr lang="ar-SA" sz="32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تصميم وتنفيذ خطط وبرامج لنقل المعرفة والمعلومات إلى العاملين بأساليب فعالة ومناسبة لهم. تعد هذه الاستراتيجية أداة هامة لتحقيق التفاعل والتواصل الفعال بين الإدارة والموظفين، حيث يتم تعمل على توضيح أسباب الحاجة للتغيير وتوفير كل المعلومات والحقائق، مما يجنبهم سوء الفهم ويقلل من مقاومتهم للتغيير.</a:t>
            </a:r>
            <a:endParaRPr lang="en-GB" sz="3200" kern="100" dirty="0">
              <a:effectLst/>
              <a:latin typeface="Calibri" panose="020F0502020204030204" pitchFamily="34" charset="0"/>
              <a:ea typeface="Calibri" panose="020F0502020204030204" pitchFamily="34" charset="0"/>
              <a:cs typeface="Arial" panose="020B0604020202020204" pitchFamily="34" charset="0"/>
            </a:endParaRPr>
          </a:p>
          <a:p>
            <a:pPr algn="r"/>
            <a:r>
              <a:rPr lang="ar-EG" sz="3200" dirty="0">
                <a:solidFill>
                  <a:srgbClr val="151515"/>
                </a:solidFill>
                <a:latin typeface="var(--font-serif)"/>
              </a:rPr>
              <a:t> </a:t>
            </a:r>
          </a:p>
          <a:p>
            <a:pPr algn="r"/>
            <a:endParaRPr lang="ar-EG" sz="3200" dirty="0">
              <a:solidFill>
                <a:srgbClr val="151515"/>
              </a:solidFill>
              <a:latin typeface="var(--font-serif)"/>
            </a:endParaRPr>
          </a:p>
          <a:p>
            <a:pPr algn="r"/>
            <a:endParaRPr lang="ar-EG" sz="3200" dirty="0">
              <a:solidFill>
                <a:srgbClr val="151515"/>
              </a:solidFill>
              <a:latin typeface="var(--font-serif)"/>
            </a:endParaRPr>
          </a:p>
          <a:p>
            <a:pPr algn="r"/>
            <a:endParaRPr lang="ar-EG" sz="3200" b="0" i="0" dirty="0">
              <a:solidFill>
                <a:srgbClr val="151515"/>
              </a:solidFill>
              <a:effectLst/>
              <a:latin typeface="var(--font-serif)"/>
            </a:endParaRPr>
          </a:p>
          <a:p>
            <a:pPr algn="r"/>
            <a:endParaRPr lang="ar-EG" sz="3200" dirty="0">
              <a:solidFill>
                <a:srgbClr val="151515"/>
              </a:solidFill>
              <a:latin typeface="var(--font-serif)"/>
            </a:endParaRPr>
          </a:p>
          <a:p>
            <a:pPr algn="r"/>
            <a:endParaRPr lang="ar-EG" sz="3200" b="0" i="0" dirty="0">
              <a:solidFill>
                <a:srgbClr val="151515"/>
              </a:solidFill>
              <a:effectLst/>
              <a:latin typeface="var(--font-serif)"/>
            </a:endParaRPr>
          </a:p>
          <a:p>
            <a:pPr algn="r"/>
            <a:endParaRPr lang="ar-EG" sz="3200" dirty="0">
              <a:solidFill>
                <a:srgbClr val="151515"/>
              </a:solidFill>
              <a:latin typeface="var(--font-serif)"/>
            </a:endParaRPr>
          </a:p>
          <a:p>
            <a:pPr algn="r"/>
            <a:endParaRPr lang="ar-EG" sz="3200" b="0" i="0" dirty="0">
              <a:solidFill>
                <a:srgbClr val="151515"/>
              </a:solidFill>
              <a:effectLst/>
              <a:latin typeface="var(--font-serif)"/>
            </a:endParaRPr>
          </a:p>
          <a:p>
            <a:pPr algn="r"/>
            <a:endParaRPr lang="ar-EG" sz="3200" dirty="0">
              <a:solidFill>
                <a:srgbClr val="151515"/>
              </a:solidFill>
              <a:latin typeface="var(--font-serif)"/>
            </a:endParaRPr>
          </a:p>
          <a:p>
            <a:pPr algn="r"/>
            <a:endParaRPr lang="ar-EG" sz="3200" b="0" i="0" dirty="0">
              <a:solidFill>
                <a:srgbClr val="151515"/>
              </a:solidFill>
              <a:effectLst/>
              <a:latin typeface="var(--font-serif)"/>
            </a:endParaRPr>
          </a:p>
          <a:p>
            <a:pPr algn="r"/>
            <a:endParaRPr lang="ar-EG" sz="3200" dirty="0">
              <a:solidFill>
                <a:srgbClr val="151515"/>
              </a:solidFill>
              <a:latin typeface="var(--font-serif)"/>
            </a:endParaRPr>
          </a:p>
          <a:p>
            <a:pPr algn="r"/>
            <a:endParaRPr lang="ar-EG" sz="3200" b="0" i="0" dirty="0">
              <a:solidFill>
                <a:srgbClr val="151515"/>
              </a:solidFill>
              <a:effectLst/>
              <a:latin typeface="var(--font-serif)"/>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16722026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813" y="1246139"/>
            <a:ext cx="11818374" cy="4909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r">
              <a:defRPr/>
            </a:pPr>
            <a:endParaRPr lang="ar-EG" sz="3200" b="1" dirty="0">
              <a:solidFill>
                <a:srgbClr val="FF0000"/>
              </a:solidFill>
              <a:cs typeface="AL-Mohanad" pitchFamily="2" charset="-78"/>
            </a:endParaRPr>
          </a:p>
          <a:p>
            <a:pPr algn="r" rtl="1">
              <a:lnSpc>
                <a:spcPct val="107000"/>
              </a:lnSpc>
              <a:spcAft>
                <a:spcPts val="800"/>
              </a:spcAft>
            </a:pPr>
            <a:r>
              <a:rPr lang="ar-EG" sz="1800" b="1" kern="0" dirty="0">
                <a:solidFill>
                  <a:srgbClr val="E67E23"/>
                </a:solidFill>
                <a:effectLst/>
                <a:latin typeface="Calibri" panose="020F0502020204030204" pitchFamily="34" charset="0"/>
                <a:ea typeface="Times New Roman" panose="02020603050405020304" pitchFamily="18" charset="0"/>
                <a:cs typeface="Simplified Arabic" panose="02020603050405020304" pitchFamily="18" charset="-78"/>
              </a:rPr>
              <a:t>2</a:t>
            </a:r>
            <a:r>
              <a:rPr lang="ar-SA" sz="1800" b="1" kern="0" dirty="0">
                <a:solidFill>
                  <a:srgbClr val="E67E23"/>
                </a:solidFill>
                <a:effectLst/>
                <a:latin typeface="Calibri" panose="020F0502020204030204" pitchFamily="34" charset="0"/>
                <a:ea typeface="Times New Roman" panose="02020603050405020304" pitchFamily="18" charset="0"/>
                <a:cs typeface="Simplified Arabic" panose="02020603050405020304" pitchFamily="18" charset="-78"/>
              </a:rPr>
              <a:t>. استراتيجية المشاركة والتمكين:</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18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من أهم استراتيجيات إدارة التغيير حيث تعتمد على قدرة الإدارة في التأثير على الموظفين، وتركز على إشراكهم في وضع الخطط والأخذ بمقترحاتهم، مما يحفزهم على العمل بروح الفريق وتقبل التغيير.</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1800" b="1" kern="0" dirty="0">
                <a:solidFill>
                  <a:srgbClr val="E67E23"/>
                </a:solidFill>
                <a:effectLst/>
                <a:latin typeface="Calibri" panose="020F0502020204030204" pitchFamily="34" charset="0"/>
                <a:ea typeface="Times New Roman" panose="02020603050405020304" pitchFamily="18" charset="0"/>
                <a:cs typeface="Simplified Arabic" panose="02020603050405020304" pitchFamily="18" charset="-78"/>
              </a:rPr>
              <a:t>3. استراتيجية القوة والإكراه:</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18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تستخدم من قبل السلطات الرسمية حين الحاجة إلى استخدام القوة وفرض التغيير خاصة عند الطوارئ، حيث يستجيب العاملين بالمؤسسة لهذا التغيير خوفاً من العقوبات أو الجزاءات أو رغبة </a:t>
            </a:r>
            <a:r>
              <a:rPr lang="ar-SA" sz="1800" kern="0" dirty="0" err="1">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فى</a:t>
            </a:r>
            <a:r>
              <a:rPr lang="ar-SA" sz="18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الحصول على الترقيات والمكافآت </a:t>
            </a:r>
            <a:r>
              <a:rPr lang="ar-SA" sz="1800" kern="0" dirty="0" err="1">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فى</a:t>
            </a:r>
            <a:r>
              <a:rPr lang="ar-SA" sz="18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العمل. هذه أبرز استراتيجيات إدارة التغيير فعالية في الحالات الطارئة ولكن ليس على المدى البعيد حيث لا تضمن ولاء الموظفين ودعمهم للتغيير.</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1800" b="1" kern="0" dirty="0">
                <a:solidFill>
                  <a:srgbClr val="E67E23"/>
                </a:solidFill>
                <a:effectLst/>
                <a:latin typeface="Calibri" panose="020F0502020204030204" pitchFamily="34" charset="0"/>
                <a:ea typeface="Times New Roman" panose="02020603050405020304" pitchFamily="18" charset="0"/>
                <a:cs typeface="Simplified Arabic" panose="02020603050405020304" pitchFamily="18" charset="-78"/>
              </a:rPr>
              <a:t>4. استراتيجية قوة الإقناع:</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18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تعتبر واحدة من استراتيجيات التغيير التي تهدف إلى إقناع الآخرين بفكرة التغيير باستخدام طرق تثير اهتمامهم كإظهار فوائد التغيير، استخدام الأدلة، إثارة الشعور بالمسؤولية، واستخدام نماذج إدارة التغيير التي تقنعهم بقوة الفكرة.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r">
              <a:defRPr/>
            </a:pPr>
            <a:br>
              <a:rPr lang="ar-EG" sz="3200" dirty="0"/>
            </a:br>
            <a:br>
              <a:rPr lang="ar-EG" sz="3200" dirty="0"/>
            </a:br>
            <a:endParaRPr lang="ar-SA" sz="3200" dirty="0">
              <a:solidFill>
                <a:schemeClr val="accent1">
                  <a:lumMod val="75000"/>
                </a:schemeClr>
              </a:solidFill>
              <a:cs typeface="AL-Mohanad" pitchFamily="2"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2785151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4637" y="1212844"/>
            <a:ext cx="11770215" cy="52567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C89F28D4-A276-8BA2-F0E3-E05ED4E7ACBC}"/>
              </a:ext>
            </a:extLst>
          </p:cNvPr>
          <p:cNvSpPr/>
          <p:nvPr/>
        </p:nvSpPr>
        <p:spPr>
          <a:xfrm>
            <a:off x="786384" y="1378686"/>
            <a:ext cx="10964166" cy="4907305"/>
          </a:xfrm>
          <a:prstGeom prst="rect">
            <a:avLst/>
          </a:prstGeom>
        </p:spPr>
        <p:txBody>
          <a:bodyPr wrap="square">
            <a:spAutoFit/>
          </a:bodyPr>
          <a:lstStyle/>
          <a:p>
            <a:pPr algn="just" rtl="1">
              <a:lnSpc>
                <a:spcPct val="107000"/>
              </a:lnSpc>
              <a:spcAft>
                <a:spcPts val="800"/>
              </a:spcAft>
              <a:buClr>
                <a:srgbClr val="000000"/>
              </a:buClr>
              <a:buFont typeface="Arial"/>
              <a:buNone/>
            </a:pPr>
            <a:r>
              <a:rPr lang="ar-EG" sz="2400" b="1" u="sng" kern="0" dirty="0">
                <a:solidFill>
                  <a:srgbClr val="000000"/>
                </a:solidFill>
                <a:highlight>
                  <a:srgbClr val="00FFFF"/>
                </a:highlight>
                <a:ea typeface="Calibri" panose="020F0502020204030204" pitchFamily="34" charset="0"/>
                <a:cs typeface="Simplified Arabic" panose="02020603050405020304" pitchFamily="18" charset="-78"/>
                <a:sym typeface="Arial"/>
              </a:rPr>
              <a:t>ثانيا: نظريات التغيير : </a:t>
            </a:r>
          </a:p>
          <a:p>
            <a:pPr algn="r" rtl="1">
              <a:lnSpc>
                <a:spcPct val="107000"/>
              </a:lnSpc>
              <a:spcAft>
                <a:spcPts val="800"/>
              </a:spcAft>
            </a:pPr>
            <a:r>
              <a:rPr lang="ar-SA" sz="32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توجد عدد من النظريات والنماذج لإدارة التغيير وأهمها: نظرية ونموذج</a:t>
            </a:r>
            <a:r>
              <a:rPr lang="ar-EG" sz="32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كارت ليوين)</a:t>
            </a:r>
            <a:r>
              <a:rPr lang="ar-SA" sz="32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en-GB" sz="3200" kern="0" dirty="0">
                <a:solidFill>
                  <a:srgbClr val="303D47"/>
                </a:solidFill>
                <a:effectLst/>
                <a:latin typeface="Simplified Arabic" panose="02020603050405020304" pitchFamily="18" charset="-78"/>
                <a:ea typeface="Times New Roman" panose="02020603050405020304" pitchFamily="18" charset="0"/>
                <a:cs typeface="Arial" panose="020B0604020202020204" pitchFamily="34" charset="0"/>
              </a:rPr>
              <a:t>Kurt Lewin</a:t>
            </a:r>
            <a:r>
              <a:rPr lang="ar-SA" sz="32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نموذج كوتر </a:t>
            </a:r>
            <a:r>
              <a:rPr lang="en-GB" sz="3200" kern="0" dirty="0">
                <a:solidFill>
                  <a:srgbClr val="303D47"/>
                </a:solidFill>
                <a:effectLst/>
                <a:latin typeface="Simplified Arabic" panose="02020603050405020304" pitchFamily="18" charset="-78"/>
                <a:ea typeface="Times New Roman" panose="02020603050405020304" pitchFamily="18" charset="0"/>
                <a:cs typeface="Arial" panose="020B0604020202020204" pitchFamily="34" charset="0"/>
              </a:rPr>
              <a:t>Kotter</a:t>
            </a:r>
            <a:r>
              <a:rPr lang="ar-SA" sz="32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نموذج </a:t>
            </a:r>
            <a:r>
              <a:rPr lang="ar-SA" sz="3200" kern="0" dirty="0" err="1">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أدكار</a:t>
            </a:r>
            <a:r>
              <a:rPr lang="ar-SA" sz="32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en-GB" sz="3200" kern="0" dirty="0">
                <a:solidFill>
                  <a:srgbClr val="303D47"/>
                </a:solidFill>
                <a:effectLst/>
                <a:latin typeface="Simplified Arabic" panose="02020603050405020304" pitchFamily="18" charset="-78"/>
                <a:ea typeface="Times New Roman" panose="02020603050405020304" pitchFamily="18" charset="0"/>
                <a:cs typeface="Arial" panose="020B0604020202020204" pitchFamily="34" charset="0"/>
              </a:rPr>
              <a:t>ADKAR</a:t>
            </a:r>
            <a:r>
              <a:rPr lang="ar-SA" sz="32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3200" kern="0" dirty="0" err="1">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موذج</a:t>
            </a:r>
            <a:r>
              <a:rPr lang="ar-SA" sz="32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3200" kern="0" dirty="0" err="1">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ماكنزي</a:t>
            </a:r>
            <a:r>
              <a:rPr lang="ar-SA" sz="32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en-GB" sz="3200" kern="0" dirty="0">
                <a:solidFill>
                  <a:srgbClr val="303D47"/>
                </a:solidFill>
                <a:effectLst/>
                <a:latin typeface="Simplified Arabic" panose="02020603050405020304" pitchFamily="18" charset="-78"/>
                <a:ea typeface="Times New Roman" panose="02020603050405020304" pitchFamily="18" charset="0"/>
                <a:cs typeface="Arial" panose="020B0604020202020204" pitchFamily="34" charset="0"/>
              </a:rPr>
              <a:t>McKinsey 7-S</a:t>
            </a:r>
            <a:r>
              <a:rPr lang="ar-SA" sz="32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نموذج ايفانوفيتش في إدارة التغيير </a:t>
            </a:r>
            <a:r>
              <a:rPr lang="en-GB" sz="3200" kern="0" dirty="0">
                <a:solidFill>
                  <a:srgbClr val="303D47"/>
                </a:solidFill>
                <a:effectLst/>
                <a:latin typeface="Simplified Arabic" panose="02020603050405020304" pitchFamily="18" charset="-78"/>
                <a:ea typeface="Times New Roman" panose="02020603050405020304" pitchFamily="18" charset="0"/>
                <a:cs typeface="Arial" panose="020B0604020202020204" pitchFamily="34" charset="0"/>
              </a:rPr>
              <a:t>Ivancevich Model</a:t>
            </a:r>
            <a:r>
              <a:rPr lang="ar-SA" sz="32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وغير ذلك. نتحدث عنهم فيها يلي بالتفصيل:</a:t>
            </a:r>
            <a:endParaRPr lang="ar-EG" sz="32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endParaRPr>
          </a:p>
          <a:p>
            <a:pPr algn="r" rtl="1">
              <a:lnSpc>
                <a:spcPct val="107000"/>
              </a:lnSpc>
              <a:spcAft>
                <a:spcPts val="800"/>
              </a:spcAft>
            </a:pPr>
            <a:r>
              <a:rPr lang="ar-EG" sz="3200" kern="0" dirty="0">
                <a:solidFill>
                  <a:srgbClr val="303D47"/>
                </a:solidFill>
                <a:latin typeface="Calibri" panose="020F0502020204030204" pitchFamily="34" charset="0"/>
                <a:ea typeface="Calibri" panose="020F0502020204030204" pitchFamily="34" charset="0"/>
                <a:cs typeface="Simplified Arabic" panose="02020603050405020304" pitchFamily="18" charset="-78"/>
              </a:rPr>
              <a:t>سنكتفي بدراسة ( كرات- كوتر – ادكار – ماكينزي)</a:t>
            </a:r>
            <a:endParaRPr lang="en-GB" sz="3200" kern="100" dirty="0">
              <a:effectLst/>
              <a:latin typeface="Calibri" panose="020F0502020204030204" pitchFamily="34" charset="0"/>
              <a:ea typeface="Calibri" panose="020F0502020204030204" pitchFamily="34" charset="0"/>
              <a:cs typeface="Arial" panose="020B0604020202020204" pitchFamily="34" charset="0"/>
            </a:endParaRPr>
          </a:p>
          <a:p>
            <a:pPr algn="r" rtl="1">
              <a:buClr>
                <a:srgbClr val="000000"/>
              </a:buClr>
              <a:defRPr/>
            </a:pPr>
            <a:br>
              <a:rPr lang="ar-EG" sz="2400" dirty="0"/>
            </a:br>
            <a:br>
              <a:rPr lang="ar-EG" sz="2400" dirty="0"/>
            </a:br>
            <a:br>
              <a:rPr lang="ar-EG" sz="2400" dirty="0"/>
            </a:br>
            <a:endParaRPr lang="en-GB" sz="2400" kern="100" dirty="0">
              <a:solidFill>
                <a:srgbClr val="000000"/>
              </a:solidFill>
              <a:ea typeface="Calibri" panose="020F0502020204030204" pitchFamily="34" charset="0"/>
              <a:cs typeface="Arial" panose="020B0604020202020204" pitchFamily="34" charset="0"/>
              <a:sym typeface="Arial"/>
            </a:endParaRPr>
          </a:p>
        </p:txBody>
      </p:sp>
    </p:spTree>
    <p:extLst>
      <p:ext uri="{BB962C8B-B14F-4D97-AF65-F5344CB8AC3E}">
        <p14:creationId xmlns:p14="http://schemas.microsoft.com/office/powerpoint/2010/main" val="2716607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677" y="1288026"/>
            <a:ext cx="11574147"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0B10DACE-62A3-C066-B241-642318C763AA}"/>
              </a:ext>
            </a:extLst>
          </p:cNvPr>
          <p:cNvSpPr/>
          <p:nvPr/>
        </p:nvSpPr>
        <p:spPr>
          <a:xfrm>
            <a:off x="668594" y="1212844"/>
            <a:ext cx="11090788" cy="5935536"/>
          </a:xfrm>
          <a:prstGeom prst="rect">
            <a:avLst/>
          </a:prstGeom>
        </p:spPr>
        <p:txBody>
          <a:bodyPr wrap="square">
            <a:spAutoFit/>
          </a:bodyPr>
          <a:lstStyle/>
          <a:p>
            <a:pPr algn="just" rtl="1">
              <a:buClr>
                <a:srgbClr val="000000"/>
              </a:buClr>
              <a:buFont typeface="Arial"/>
              <a:buNone/>
            </a:pPr>
            <a:endParaRPr lang="ar-EG" sz="2400" b="1" kern="0" dirty="0">
              <a:solidFill>
                <a:srgbClr val="000000"/>
              </a:solidFill>
              <a:ea typeface="Times New Roman" panose="02020603050405020304" pitchFamily="18" charset="0"/>
              <a:cs typeface="Simplified Arabic" panose="02020603050405020304" pitchFamily="18" charset="-78"/>
              <a:sym typeface="Arial"/>
            </a:endParaRPr>
          </a:p>
          <a:p>
            <a:pPr algn="r" rtl="1">
              <a:lnSpc>
                <a:spcPct val="107000"/>
              </a:lnSpc>
              <a:spcAft>
                <a:spcPts val="800"/>
              </a:spcAft>
            </a:pPr>
            <a:r>
              <a:rPr lang="ar-EG" sz="1800" b="1" kern="0" dirty="0">
                <a:solidFill>
                  <a:srgbClr val="E67E23"/>
                </a:solidFill>
                <a:effectLst/>
                <a:latin typeface="Calibri" panose="020F0502020204030204" pitchFamily="34" charset="0"/>
                <a:ea typeface="Times New Roman" panose="02020603050405020304" pitchFamily="18" charset="0"/>
                <a:cs typeface="Simplified Arabic" panose="02020603050405020304" pitchFamily="18" charset="-78"/>
              </a:rPr>
              <a:t>1</a:t>
            </a:r>
            <a:r>
              <a:rPr lang="ar-SA" sz="2400" b="1" kern="0" dirty="0">
                <a:solidFill>
                  <a:srgbClr val="E67E23"/>
                </a:solidFill>
                <a:effectLst/>
                <a:latin typeface="Calibri" panose="020F0502020204030204" pitchFamily="34" charset="0"/>
                <a:ea typeface="Times New Roman" panose="02020603050405020304" pitchFamily="18" charset="0"/>
                <a:cs typeface="Simplified Arabic" panose="02020603050405020304" pitchFamily="18" charset="-78"/>
              </a:rPr>
              <a:t>. نظرية ونموذج </a:t>
            </a:r>
            <a:r>
              <a:rPr lang="en-GB" sz="2400" b="1" kern="0" dirty="0">
                <a:solidFill>
                  <a:srgbClr val="E67E23"/>
                </a:solidFill>
                <a:effectLst/>
                <a:latin typeface="Simplified Arabic" panose="02020603050405020304" pitchFamily="18" charset="-78"/>
                <a:ea typeface="Times New Roman" panose="02020603050405020304" pitchFamily="18" charset="0"/>
                <a:cs typeface="Arial" panose="020B0604020202020204" pitchFamily="34" charset="0"/>
              </a:rPr>
              <a:t>Kurt Lewin</a:t>
            </a:r>
            <a:r>
              <a:rPr lang="ar-SA" sz="2400" b="1" kern="0" dirty="0">
                <a:solidFill>
                  <a:srgbClr val="E67E23"/>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24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هي إحدى نظريات إدارة التغيير الشهيرة في مجال علم النفس الاجتماعي وإدارة التغيير التي تعزز المفاهيم الرئيسية التي يجب تطبيقها لتحقيق تغيير فعال. وتتألف نظرية </a:t>
            </a:r>
            <a:r>
              <a:rPr lang="en-GB" sz="2400" kern="0" dirty="0">
                <a:solidFill>
                  <a:srgbClr val="303D47"/>
                </a:solidFill>
                <a:effectLst/>
                <a:latin typeface="Simplified Arabic" panose="02020603050405020304" pitchFamily="18" charset="-78"/>
                <a:ea typeface="Times New Roman" panose="02020603050405020304" pitchFamily="18" charset="0"/>
                <a:cs typeface="Arial" panose="020B0604020202020204" pitchFamily="34" charset="0"/>
              </a:rPr>
              <a:t>Kurt Lewin</a:t>
            </a:r>
            <a:r>
              <a:rPr lang="ar-SA" sz="24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من ثلاث مراحل رئيسية وهي:</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2400" b="1"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أ. إذابة الجليد</a:t>
            </a:r>
            <a:r>
              <a:rPr lang="ar-SA" sz="24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en-GB" sz="2400" kern="0" dirty="0">
                <a:solidFill>
                  <a:srgbClr val="303D47"/>
                </a:solidFill>
                <a:effectLst/>
                <a:latin typeface="Simplified Arabic" panose="02020603050405020304" pitchFamily="18" charset="-78"/>
                <a:ea typeface="Times New Roman" panose="02020603050405020304" pitchFamily="18" charset="0"/>
                <a:cs typeface="Arial" panose="020B0604020202020204" pitchFamily="34" charset="0"/>
              </a:rPr>
              <a:t>Unfreeze</a:t>
            </a:r>
            <a:r>
              <a:rPr lang="ar-SA" sz="24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في هذه المرحلة يتم العمل على إعداد وتهيئة الموظفين في المؤسسة للتحضير والترحيب بالتغيير وإيجاد الدافعية لتنفيذه. وتتضمن الجهود الرئيسية التي يتم بذلها في هذه المرحلة ما يلي:</a:t>
            </a:r>
            <a:endParaRPr lang="ar-EG" sz="24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endParaRPr>
          </a:p>
          <a:p>
            <a:pPr marL="342900" lvl="0" indent="-342900" algn="r" rtl="1">
              <a:lnSpc>
                <a:spcPct val="107000"/>
              </a:lnSpc>
              <a:buFont typeface="Symbol" panose="05050102010706020507" pitchFamily="18" charset="2"/>
              <a:buChar char=""/>
            </a:pPr>
            <a:r>
              <a:rPr lang="ar-SA" sz="24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نشر خطة التغيير ووضع رؤية واستراتيجية واضحة للجميع.</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buFont typeface="Symbol" panose="05050102010706020507" pitchFamily="18" charset="2"/>
              <a:buChar char=""/>
            </a:pPr>
            <a:r>
              <a:rPr lang="ar-SA" sz="24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خلق شعور الحاجة إلى شيء جديد.</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buFont typeface="Symbol" panose="05050102010706020507" pitchFamily="18" charset="2"/>
              <a:buChar char=""/>
            </a:pPr>
            <a:r>
              <a:rPr lang="ar-SA" sz="24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بناء تحالف قوي من الإداريين في المؤسسة لدعم عملية التغيير.</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lnSpc>
                <a:spcPct val="107000"/>
              </a:lnSpc>
              <a:spcAft>
                <a:spcPts val="800"/>
              </a:spcAft>
              <a:buFont typeface="Symbol" panose="05050102010706020507" pitchFamily="18" charset="2"/>
              <a:buChar char=""/>
            </a:pPr>
            <a:r>
              <a:rPr lang="ar-SA" sz="24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توفير الدعم للموظفين الذين يشعرون بالقلق والخوف من التغيير.</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buClr>
                <a:srgbClr val="000000"/>
              </a:buClr>
              <a:defRPr/>
            </a:pPr>
            <a:br>
              <a:rPr lang="ar-EG" sz="2400" dirty="0"/>
            </a:br>
            <a:br>
              <a:rPr lang="ar-EG" sz="2400" dirty="0"/>
            </a:br>
            <a:endParaRPr lang="ar-EG" sz="2400" b="0" i="0" dirty="0">
              <a:solidFill>
                <a:srgbClr val="333333"/>
              </a:solidFill>
              <a:effectLst/>
              <a:latin typeface="DroidArabicKufi-Regular"/>
            </a:endParaRPr>
          </a:p>
        </p:txBody>
      </p:sp>
    </p:spTree>
    <p:extLst>
      <p:ext uri="{BB962C8B-B14F-4D97-AF65-F5344CB8AC3E}">
        <p14:creationId xmlns:p14="http://schemas.microsoft.com/office/powerpoint/2010/main" val="27643945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5" name="مستطيل 4">
            <a:extLst>
              <a:ext uri="{FF2B5EF4-FFF2-40B4-BE49-F238E27FC236}">
                <a16:creationId xmlns:a16="http://schemas.microsoft.com/office/drawing/2014/main" id="{BAE05A08-111F-7672-CC10-B2FA22F5495A}"/>
              </a:ext>
            </a:extLst>
          </p:cNvPr>
          <p:cNvSpPr/>
          <p:nvPr/>
        </p:nvSpPr>
        <p:spPr>
          <a:xfrm>
            <a:off x="585217" y="1380744"/>
            <a:ext cx="10673722" cy="5025607"/>
          </a:xfrm>
          <a:prstGeom prst="rect">
            <a:avLst/>
          </a:prstGeom>
        </p:spPr>
        <p:txBody>
          <a:bodyPr wrap="square">
            <a:spAutoFit/>
          </a:bodyPr>
          <a:lstStyle/>
          <a:p>
            <a:pPr algn="r" rtl="1">
              <a:lnSpc>
                <a:spcPct val="107000"/>
              </a:lnSpc>
              <a:spcAft>
                <a:spcPts val="800"/>
              </a:spcAft>
            </a:pPr>
            <a:r>
              <a:rPr lang="ar-SA" sz="3200" b="1"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ب. التغيير </a:t>
            </a:r>
            <a:r>
              <a:rPr lang="ar-SA" sz="32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a:t>
            </a:r>
            <a:r>
              <a:rPr lang="en-GB" sz="3200" kern="0" dirty="0">
                <a:solidFill>
                  <a:srgbClr val="303D47"/>
                </a:solidFill>
                <a:effectLst/>
                <a:latin typeface="Simplified Arabic" panose="02020603050405020304" pitchFamily="18" charset="-78"/>
                <a:ea typeface="Times New Roman" panose="02020603050405020304" pitchFamily="18" charset="0"/>
                <a:cs typeface="Arial" panose="020B0604020202020204" pitchFamily="34" charset="0"/>
              </a:rPr>
              <a:t>Change</a:t>
            </a:r>
            <a:r>
              <a:rPr lang="ar-SA" sz="32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يتمثل الهدف الأساسي لهذه المرحلة هو مساعدة أفراد المؤسسة على التكيف مع التغييرات المتوقعة، حيث يتم تنفيذ جميع الأنشطة اللازمة لتحقيق التغيير بأساليب وطرق ومهارات جديدة.</a:t>
            </a:r>
            <a:endParaRPr lang="en-GB" sz="32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3200" b="1"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ج. إعادة التجميد </a:t>
            </a:r>
            <a:r>
              <a:rPr lang="ar-SA" sz="32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a:t>
            </a:r>
            <a:r>
              <a:rPr lang="en-GB" sz="3200" kern="0" dirty="0">
                <a:solidFill>
                  <a:srgbClr val="303D47"/>
                </a:solidFill>
                <a:effectLst/>
                <a:latin typeface="Simplified Arabic" panose="02020603050405020304" pitchFamily="18" charset="-78"/>
                <a:ea typeface="Times New Roman" panose="02020603050405020304" pitchFamily="18" charset="0"/>
                <a:cs typeface="Arial" panose="020B0604020202020204" pitchFamily="34" charset="0"/>
              </a:rPr>
              <a:t>Refreeze</a:t>
            </a:r>
            <a:r>
              <a:rPr lang="ar-SA" sz="32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هنا يتم تعزيز المهارات أو الممارسات التي تم تعلمها ودمجها عملياً وتهدف هذه المرحلة إلى استقرار التغيير وتثبيته. ويجب التنويه إلى ضرورة بذل الجهود في هذه المرحلة مثل مشاركة النجاح مع الموظفين ومكافأتهم.</a:t>
            </a:r>
            <a:endParaRPr lang="en-GB" sz="32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spcAft>
                <a:spcPts val="800"/>
              </a:spcAft>
              <a:buClr>
                <a:srgbClr val="000000"/>
              </a:buClr>
              <a:buFont typeface="Arial"/>
              <a:buNone/>
            </a:pPr>
            <a:br>
              <a:rPr lang="ar-EG" sz="2400" dirty="0"/>
            </a:br>
            <a:endParaRPr lang="en-US" sz="2400" b="1" kern="0" dirty="0">
              <a:solidFill>
                <a:srgbClr val="000000"/>
              </a:solidFill>
              <a:latin typeface="Arial"/>
              <a:cs typeface="AL-Mohanad Bold" pitchFamily="2" charset="-78"/>
              <a:sym typeface="Arial"/>
            </a:endParaRPr>
          </a:p>
        </p:txBody>
      </p:sp>
    </p:spTree>
    <p:extLst>
      <p:ext uri="{BB962C8B-B14F-4D97-AF65-F5344CB8AC3E}">
        <p14:creationId xmlns:p14="http://schemas.microsoft.com/office/powerpoint/2010/main" val="8461309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4637" y="1288026"/>
            <a:ext cx="11760381" cy="5112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8AF98697-C84A-8C26-4A83-FDA809522FFA}"/>
              </a:ext>
            </a:extLst>
          </p:cNvPr>
          <p:cNvSpPr/>
          <p:nvPr/>
        </p:nvSpPr>
        <p:spPr>
          <a:xfrm>
            <a:off x="523795" y="1500169"/>
            <a:ext cx="11222064" cy="4254178"/>
          </a:xfrm>
          <a:prstGeom prst="rect">
            <a:avLst/>
          </a:prstGeom>
        </p:spPr>
        <p:txBody>
          <a:bodyPr wrap="square">
            <a:spAutoFit/>
          </a:bodyPr>
          <a:lstStyle/>
          <a:p>
            <a:pPr algn="r" rtl="1">
              <a:lnSpc>
                <a:spcPct val="107000"/>
              </a:lnSpc>
              <a:spcAft>
                <a:spcPts val="800"/>
              </a:spcAft>
            </a:pPr>
            <a:r>
              <a:rPr lang="ar-SA" sz="1800" b="1" kern="0" dirty="0">
                <a:solidFill>
                  <a:srgbClr val="E67E23"/>
                </a:solidFill>
                <a:effectLst/>
                <a:latin typeface="Calibri" panose="020F0502020204030204" pitchFamily="34" charset="0"/>
                <a:ea typeface="Times New Roman" panose="02020603050405020304" pitchFamily="18" charset="0"/>
                <a:cs typeface="Simplified Arabic" panose="02020603050405020304" pitchFamily="18" charset="-78"/>
              </a:rPr>
              <a:t>2. نموذج كوتر </a:t>
            </a:r>
            <a:r>
              <a:rPr lang="en-GB" sz="1800" b="1" kern="0" dirty="0">
                <a:solidFill>
                  <a:srgbClr val="E67E23"/>
                </a:solidFill>
                <a:effectLst/>
                <a:latin typeface="Simplified Arabic" panose="02020603050405020304" pitchFamily="18" charset="-78"/>
                <a:ea typeface="Times New Roman" panose="02020603050405020304" pitchFamily="18" charset="0"/>
                <a:cs typeface="Arial" panose="020B0604020202020204" pitchFamily="34" charset="0"/>
              </a:rPr>
              <a:t>Kotter</a:t>
            </a:r>
            <a:r>
              <a:rPr lang="ar-SA" sz="1800" b="1" kern="0" dirty="0">
                <a:solidFill>
                  <a:srgbClr val="E67E23"/>
                </a:solidFill>
                <a:effectLst/>
                <a:latin typeface="Calibri" panose="020F0502020204030204" pitchFamily="34" charset="0"/>
                <a:ea typeface="Times New Roman" panose="02020603050405020304" pitchFamily="18" charset="0"/>
                <a:cs typeface="Simplified Arabic" panose="02020603050405020304" pitchFamily="18" charset="-78"/>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18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نموذج كوتر لإدارة التغيير هو نموذج تحليلي يستخدم لفهم وتوضيح عملية التغيير في المؤسسات، وخاصة المؤسسات ذات الهياكل الهرمية الثابتة، ويتألَّف هذا النموذج من ثماني خطوات متسلسلة: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EG" sz="1800" kern="100" dirty="0">
                <a:effectLst/>
                <a:latin typeface="Calibri" panose="020F0502020204030204" pitchFamily="34" charset="0"/>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rial" panose="020B0604020202020204" pitchFamily="34" charset="0"/>
              </a:rPr>
              <a:t>خلق شعور بضرورة التغيير والأجواء التي تؤدي إليه</a:t>
            </a:r>
            <a:endParaRPr lang="ar-EG" kern="100" dirty="0">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EG" sz="1800" kern="100" dirty="0">
                <a:effectLst/>
                <a:latin typeface="Calibri" panose="020F0502020204030204" pitchFamily="34" charset="0"/>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rial" panose="020B0604020202020204" pitchFamily="34" charset="0"/>
              </a:rPr>
              <a:t>تشكيل فريق التغيير ليتولوا قيادة مهام التغيير</a:t>
            </a:r>
            <a:endParaRPr lang="ar-EG" sz="1800"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EG" sz="1800" kern="100" dirty="0">
                <a:effectLst/>
                <a:latin typeface="Calibri" panose="020F0502020204030204" pitchFamily="34" charset="0"/>
                <a:ea typeface="Calibri" panose="020F0502020204030204" pitchFamily="34" charset="0"/>
                <a:cs typeface="Arial" panose="020B0604020202020204" pitchFamily="34" charset="0"/>
              </a:rPr>
              <a:t> - </a:t>
            </a:r>
            <a:r>
              <a:rPr lang="ar-SA" sz="1800" kern="100" dirty="0">
                <a:effectLst/>
                <a:latin typeface="Calibri" panose="020F0502020204030204" pitchFamily="34" charset="0"/>
                <a:ea typeface="Calibri" panose="020F0502020204030204" pitchFamily="34" charset="0"/>
                <a:cs typeface="Arial" panose="020B0604020202020204" pitchFamily="34" charset="0"/>
              </a:rPr>
              <a:t>صياغة استراتيجية التغيير حيث ستساعد على التنسيق بين أطراف التغيير وتوضح الطريق إليه</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EG" sz="1800" kern="100" dirty="0">
                <a:effectLst/>
                <a:latin typeface="Calibri" panose="020F0502020204030204" pitchFamily="34" charset="0"/>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rial" panose="020B0604020202020204" pitchFamily="34" charset="0"/>
              </a:rPr>
              <a:t>توصيل الرؤية ونشرها لأصحاب المصلحة باستخدام لغة معبرة وواضحة لتجنب سوء الفهم</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EG" sz="1800" kern="100" dirty="0">
                <a:effectLst/>
                <a:latin typeface="Calibri" panose="020F0502020204030204" pitchFamily="34" charset="0"/>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rial" panose="020B0604020202020204" pitchFamily="34" charset="0"/>
              </a:rPr>
              <a:t>تمكين العمل وإزالة العوائق المحتملة مثل مقاومي التغيير وأصحاب المهارات المتدنية</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EG" sz="1800" kern="100" dirty="0">
                <a:effectLst/>
                <a:latin typeface="Calibri" panose="020F0502020204030204" pitchFamily="34" charset="0"/>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rial" panose="020B0604020202020204" pitchFamily="34" charset="0"/>
              </a:rPr>
              <a:t>تحقيق نجاحات صغيرة لأنها تثبت نجاح التغيير وتزرع الثقة في نفوس الموظفين</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EG" sz="1800" kern="100" dirty="0">
                <a:effectLst/>
                <a:latin typeface="Calibri" panose="020F0502020204030204" pitchFamily="34" charset="0"/>
                <a:ea typeface="Calibri" panose="020F0502020204030204" pitchFamily="34" charset="0"/>
                <a:cs typeface="Arial" panose="020B0604020202020204" pitchFamily="34" charset="0"/>
              </a:rPr>
              <a:t>- </a:t>
            </a:r>
            <a:r>
              <a:rPr lang="ar-SA" sz="1800" kern="100" dirty="0">
                <a:effectLst/>
                <a:latin typeface="Calibri" panose="020F0502020204030204" pitchFamily="34" charset="0"/>
                <a:ea typeface="Calibri" panose="020F0502020204030204" pitchFamily="34" charset="0"/>
                <a:cs typeface="Arial" panose="020B0604020202020204" pitchFamily="34" charset="0"/>
              </a:rPr>
              <a:t>تعزيز هذه النجاحات الصغيرة والسعي للمزيد</a:t>
            </a:r>
            <a:endParaRPr lang="ar-EG" sz="1800"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EG" sz="1800" dirty="0">
                <a:effectLst/>
                <a:latin typeface="Calibri" panose="020F0502020204030204" pitchFamily="34" charset="0"/>
                <a:ea typeface="Calibri" panose="020F0502020204030204" pitchFamily="34" charset="0"/>
                <a:cs typeface="Arial" panose="020B0604020202020204" pitchFamily="34" charset="0"/>
              </a:rPr>
              <a:t>- </a:t>
            </a:r>
            <a:r>
              <a:rPr lang="ar-SA" sz="1800" dirty="0">
                <a:effectLst/>
                <a:latin typeface="Calibri" panose="020F0502020204030204" pitchFamily="34" charset="0"/>
                <a:ea typeface="Calibri" panose="020F0502020204030204" pitchFamily="34" charset="0"/>
                <a:cs typeface="Arial" panose="020B0604020202020204" pitchFamily="34" charset="0"/>
              </a:rPr>
              <a:t>تثبيت التغييرات وإضفاء الطابع المؤسسي عليها</a:t>
            </a:r>
            <a:endParaRPr lang="ar-SA" sz="2800" dirty="0">
              <a:cs typeface="AL-Mohanad" pitchFamily="2" charset="-78"/>
            </a:endParaRPr>
          </a:p>
        </p:txBody>
      </p:sp>
    </p:spTree>
    <p:extLst>
      <p:ext uri="{BB962C8B-B14F-4D97-AF65-F5344CB8AC3E}">
        <p14:creationId xmlns:p14="http://schemas.microsoft.com/office/powerpoint/2010/main" val="874868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4637" y="1288026"/>
            <a:ext cx="11760381" cy="5112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8AF98697-C84A-8C26-4A83-FDA809522FFA}"/>
              </a:ext>
            </a:extLst>
          </p:cNvPr>
          <p:cNvSpPr/>
          <p:nvPr/>
        </p:nvSpPr>
        <p:spPr>
          <a:xfrm>
            <a:off x="523795" y="1500169"/>
            <a:ext cx="11222064" cy="4960204"/>
          </a:xfrm>
          <a:prstGeom prst="rect">
            <a:avLst/>
          </a:prstGeom>
        </p:spPr>
        <p:txBody>
          <a:bodyPr wrap="square">
            <a:spAutoFit/>
          </a:bodyPr>
          <a:lstStyle/>
          <a:p>
            <a:pPr algn="r" rtl="1">
              <a:lnSpc>
                <a:spcPct val="107000"/>
              </a:lnSpc>
              <a:spcAft>
                <a:spcPts val="800"/>
              </a:spcAft>
            </a:pPr>
            <a:r>
              <a:rPr lang="ar-SA" sz="2000" b="1" kern="0" dirty="0">
                <a:solidFill>
                  <a:srgbClr val="E67E23"/>
                </a:solidFill>
                <a:effectLst/>
                <a:latin typeface="Calibri" panose="020F0502020204030204" pitchFamily="34" charset="0"/>
                <a:ea typeface="Times New Roman" panose="02020603050405020304" pitchFamily="18" charset="0"/>
                <a:cs typeface="Simplified Arabic" panose="02020603050405020304" pitchFamily="18" charset="-78"/>
              </a:rPr>
              <a:t>. نموذج </a:t>
            </a:r>
            <a:r>
              <a:rPr lang="ar-SA" sz="2000" b="1" kern="0" dirty="0" err="1">
                <a:solidFill>
                  <a:srgbClr val="E67E23"/>
                </a:solidFill>
                <a:effectLst/>
                <a:latin typeface="Calibri" panose="020F0502020204030204" pitchFamily="34" charset="0"/>
                <a:ea typeface="Times New Roman" panose="02020603050405020304" pitchFamily="18" charset="0"/>
                <a:cs typeface="Simplified Arabic" panose="02020603050405020304" pitchFamily="18" charset="-78"/>
              </a:rPr>
              <a:t>أدكار</a:t>
            </a:r>
            <a:r>
              <a:rPr lang="ar-SA" sz="2000" b="1" kern="0" dirty="0">
                <a:solidFill>
                  <a:srgbClr val="E67E23"/>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en-GB" sz="2000" b="1" kern="0" dirty="0">
                <a:solidFill>
                  <a:srgbClr val="E67E23"/>
                </a:solidFill>
                <a:effectLst/>
                <a:latin typeface="Simplified Arabic" panose="02020603050405020304" pitchFamily="18" charset="-78"/>
                <a:ea typeface="Times New Roman" panose="02020603050405020304" pitchFamily="18" charset="0"/>
                <a:cs typeface="Arial" panose="020B0604020202020204" pitchFamily="34" charset="0"/>
              </a:rPr>
              <a:t>ADKAR</a:t>
            </a:r>
            <a:r>
              <a:rPr lang="ar-SA" sz="2000" b="1" kern="0" dirty="0">
                <a:solidFill>
                  <a:srgbClr val="E67E23"/>
                </a:solidFill>
                <a:effectLst/>
                <a:latin typeface="Calibri" panose="020F0502020204030204" pitchFamily="34" charset="0"/>
                <a:ea typeface="Times New Roman" panose="02020603050405020304" pitchFamily="18" charset="0"/>
                <a:cs typeface="Simplified Arabic" panose="02020603050405020304" pitchFamily="18" charset="-78"/>
              </a:rPr>
              <a:t>:</a:t>
            </a:r>
            <a:endParaRPr lang="en-GB" sz="20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24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يهدف نموذج </a:t>
            </a:r>
            <a:r>
              <a:rPr lang="ar-SA" sz="2400" kern="0" dirty="0" err="1">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أدكار</a:t>
            </a:r>
            <a:r>
              <a:rPr lang="ar-SA" sz="24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en-GB" sz="2400" kern="0" dirty="0">
                <a:solidFill>
                  <a:srgbClr val="303D47"/>
                </a:solidFill>
                <a:effectLst/>
                <a:latin typeface="Simplified Arabic" panose="02020603050405020304" pitchFamily="18" charset="-78"/>
                <a:ea typeface="Times New Roman" panose="02020603050405020304" pitchFamily="18" charset="0"/>
                <a:cs typeface="Arial" panose="020B0604020202020204" pitchFamily="34" charset="0"/>
              </a:rPr>
              <a:t>ADKAR</a:t>
            </a:r>
            <a:r>
              <a:rPr lang="ar-SA" sz="24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إلى تحديد الجوانب التحفيزية والمهارات اللازمة لتحقيق التغيير بنجاح، ويمكن استخدامه لتحليل القدرة على التحول المؤسسي وتحديد المناطق التي تحتاج إلى تطوير وتحسين. ويعتبر نموذج </a:t>
            </a:r>
            <a:r>
              <a:rPr lang="ar-SA" sz="2400" kern="0" dirty="0" err="1">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أدكار</a:t>
            </a:r>
            <a:r>
              <a:rPr lang="ar-SA" sz="24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أحد النماذج الشائعة في مجال إدارة التغيير حيث يمثل كل حرف من اسم هذا النموذج هدفاً يجب الوصول إليه:</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a:lnSpc>
                <a:spcPct val="107000"/>
              </a:lnSpc>
              <a:spcAft>
                <a:spcPts val="800"/>
              </a:spcAft>
              <a:buSzPts val="1000"/>
              <a:buFont typeface="Symbol" panose="05050102010706020507" pitchFamily="18" charset="2"/>
              <a:buChar char=""/>
              <a:tabLst>
                <a:tab pos="457200" algn="l"/>
              </a:tabLst>
            </a:pPr>
            <a:r>
              <a:rPr lang="ar-EG" sz="2400" kern="0" dirty="0">
                <a:solidFill>
                  <a:srgbClr val="303D47"/>
                </a:solidFill>
                <a:effectLst/>
                <a:latin typeface="Simplified Arabic" panose="02020603050405020304" pitchFamily="18" charset="-78"/>
                <a:ea typeface="Times New Roman" panose="02020603050405020304" pitchFamily="18" charset="0"/>
                <a:cs typeface="Arial" panose="020B0604020202020204" pitchFamily="34" charset="0"/>
              </a:rPr>
              <a:t>- الوعي : </a:t>
            </a:r>
            <a:r>
              <a:rPr lang="ar-SA" sz="2400" kern="0" dirty="0">
                <a:solidFill>
                  <a:srgbClr val="303D47"/>
                </a:solidFill>
                <a:effectLst/>
                <a:latin typeface="Simplified Arabic" panose="02020603050405020304" pitchFamily="18" charset="-78"/>
                <a:ea typeface="Times New Roman" panose="02020603050405020304" pitchFamily="18" charset="0"/>
                <a:cs typeface="Arial" panose="020B0604020202020204" pitchFamily="34" charset="0"/>
              </a:rPr>
              <a:t>وهي المرحلة التي يتعرف فيها الفرد على الحاجة إلى التغيير ويصبح واعياً لأهميته</a:t>
            </a:r>
            <a:endParaRPr lang="en-GB" sz="2400" kern="100" dirty="0">
              <a:solidFill>
                <a:srgbClr val="303D47"/>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a:lnSpc>
                <a:spcPct val="107000"/>
              </a:lnSpc>
              <a:spcAft>
                <a:spcPts val="800"/>
              </a:spcAft>
              <a:buSzPts val="1000"/>
              <a:buFont typeface="Symbol" panose="05050102010706020507" pitchFamily="18" charset="2"/>
              <a:buChar char=""/>
              <a:tabLst>
                <a:tab pos="457200" algn="l"/>
              </a:tabLst>
            </a:pPr>
            <a:r>
              <a:rPr lang="ar-EG" sz="2400" kern="0" dirty="0">
                <a:solidFill>
                  <a:srgbClr val="303D47"/>
                </a:solidFill>
                <a:effectLst/>
                <a:latin typeface="Simplified Arabic" panose="02020603050405020304" pitchFamily="18" charset="-78"/>
                <a:ea typeface="Times New Roman" panose="02020603050405020304" pitchFamily="18" charset="0"/>
                <a:cs typeface="Arial" panose="020B0604020202020204" pitchFamily="34" charset="0"/>
              </a:rPr>
              <a:t>- الرغبة: و</a:t>
            </a:r>
            <a:r>
              <a:rPr lang="ar-SA" sz="2400" kern="0" dirty="0">
                <a:solidFill>
                  <a:srgbClr val="303D47"/>
                </a:solidFill>
                <a:effectLst/>
                <a:latin typeface="Simplified Arabic" panose="02020603050405020304" pitchFamily="18" charset="-78"/>
                <a:ea typeface="Times New Roman" panose="02020603050405020304" pitchFamily="18" charset="0"/>
                <a:cs typeface="Arial" panose="020B0604020202020204" pitchFamily="34" charset="0"/>
              </a:rPr>
              <a:t>تعني الرغبة في المشاركة في التغيير ودعمه</a:t>
            </a:r>
            <a:r>
              <a:rPr lang="ar-EG" sz="2400" kern="0" dirty="0">
                <a:solidFill>
                  <a:srgbClr val="303D47"/>
                </a:solidFill>
                <a:latin typeface="Simplified Arabic" panose="02020603050405020304" pitchFamily="18" charset="-78"/>
                <a:ea typeface="Times New Roman" panose="02020603050405020304" pitchFamily="18" charset="0"/>
                <a:cs typeface="Arial" panose="020B0604020202020204" pitchFamily="34" charset="0"/>
              </a:rPr>
              <a:t>ا</a:t>
            </a:r>
            <a:endParaRPr lang="en-GB" sz="2400" kern="100" dirty="0">
              <a:solidFill>
                <a:srgbClr val="303D47"/>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a:lnSpc>
                <a:spcPct val="107000"/>
              </a:lnSpc>
              <a:spcAft>
                <a:spcPts val="800"/>
              </a:spcAft>
              <a:buSzPts val="1000"/>
              <a:buFont typeface="Symbol" panose="05050102010706020507" pitchFamily="18" charset="2"/>
              <a:buChar char=""/>
              <a:tabLst>
                <a:tab pos="457200" algn="l"/>
              </a:tabLst>
            </a:pPr>
            <a:r>
              <a:rPr lang="ar-EG" sz="2400" kern="0" dirty="0">
                <a:solidFill>
                  <a:srgbClr val="303D47"/>
                </a:solidFill>
                <a:effectLst/>
                <a:latin typeface="Simplified Arabic" panose="02020603050405020304" pitchFamily="18" charset="-78"/>
                <a:ea typeface="Times New Roman" panose="02020603050405020304" pitchFamily="18" charset="0"/>
                <a:cs typeface="Arial" panose="020B0604020202020204" pitchFamily="34" charset="0"/>
              </a:rPr>
              <a:t>- المعرفة: وهي ا</a:t>
            </a:r>
            <a:r>
              <a:rPr lang="ar-SA" sz="2400" kern="0" dirty="0">
                <a:solidFill>
                  <a:srgbClr val="303D47"/>
                </a:solidFill>
                <a:effectLst/>
                <a:latin typeface="Simplified Arabic" panose="02020603050405020304" pitchFamily="18" charset="-78"/>
                <a:ea typeface="Times New Roman" panose="02020603050405020304" pitchFamily="18" charset="0"/>
                <a:cs typeface="Arial" panose="020B0604020202020204" pitchFamily="34" charset="0"/>
              </a:rPr>
              <a:t>لإلمام بجميع المعلومات عن كيفية التغيير وما هو متوقع من الجميع فعله لإحداث التغيير</a:t>
            </a:r>
            <a:endParaRPr lang="en-GB" sz="2400" kern="100" dirty="0">
              <a:solidFill>
                <a:srgbClr val="303D47"/>
              </a:solidFill>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a:lnSpc>
                <a:spcPct val="107000"/>
              </a:lnSpc>
              <a:spcAft>
                <a:spcPts val="800"/>
              </a:spcAft>
              <a:buSzPts val="1000"/>
              <a:buFont typeface="Symbol" panose="05050102010706020507" pitchFamily="18" charset="2"/>
              <a:buChar char=""/>
              <a:tabLst>
                <a:tab pos="457200" algn="l"/>
              </a:tabLst>
            </a:pPr>
            <a:r>
              <a:rPr lang="ar-EG" sz="2400" kern="0" dirty="0">
                <a:solidFill>
                  <a:srgbClr val="303D47"/>
                </a:solidFill>
                <a:effectLst/>
                <a:latin typeface="Simplified Arabic" panose="02020603050405020304" pitchFamily="18" charset="-78"/>
                <a:ea typeface="Times New Roman" panose="02020603050405020304" pitchFamily="18" charset="0"/>
                <a:cs typeface="Arial" panose="020B0604020202020204" pitchFamily="34" charset="0"/>
              </a:rPr>
              <a:t>- القدرة : وفي</a:t>
            </a:r>
            <a:r>
              <a:rPr lang="ar-SA" sz="2400" kern="0" dirty="0">
                <a:solidFill>
                  <a:srgbClr val="303D47"/>
                </a:solidFill>
                <a:effectLst/>
                <a:latin typeface="Simplified Arabic" panose="02020603050405020304" pitchFamily="18" charset="-78"/>
                <a:ea typeface="Times New Roman" panose="02020603050405020304" pitchFamily="18" charset="0"/>
                <a:cs typeface="Arial" panose="020B0604020202020204" pitchFamily="34" charset="0"/>
              </a:rPr>
              <a:t> هذه المرحلة يتدرب الفرد على المهارات اللازمة لتحقيق التغيير ويتم منح الموظفين الثقة والدعم الكامل لإتمام عملية </a:t>
            </a:r>
            <a:r>
              <a:rPr lang="ar-EG" sz="2400" kern="0" dirty="0">
                <a:solidFill>
                  <a:srgbClr val="303D47"/>
                </a:solidFill>
                <a:effectLst/>
                <a:latin typeface="Simplified Arabic" panose="02020603050405020304" pitchFamily="18" charset="-78"/>
                <a:ea typeface="Times New Roman" panose="02020603050405020304" pitchFamily="18" charset="0"/>
                <a:cs typeface="Arial" panose="020B0604020202020204" pitchFamily="34" charset="0"/>
              </a:rPr>
              <a:t>التغيير.</a:t>
            </a:r>
          </a:p>
          <a:p>
            <a:pPr marL="342900" lvl="0" indent="-342900" algn="r">
              <a:lnSpc>
                <a:spcPct val="107000"/>
              </a:lnSpc>
              <a:spcAft>
                <a:spcPts val="800"/>
              </a:spcAft>
              <a:buSzPts val="1000"/>
              <a:buFont typeface="Symbol" panose="05050102010706020507" pitchFamily="18" charset="2"/>
              <a:buChar char=""/>
              <a:tabLst>
                <a:tab pos="457200" algn="l"/>
              </a:tabLst>
            </a:pPr>
            <a:r>
              <a:rPr lang="ar-EG" sz="2400" kern="0" dirty="0">
                <a:solidFill>
                  <a:srgbClr val="303D47"/>
                </a:solidFill>
                <a:effectLst/>
                <a:latin typeface="Simplified Arabic" panose="02020603050405020304" pitchFamily="18" charset="-78"/>
                <a:ea typeface="Times New Roman" panose="02020603050405020304" pitchFamily="18" charset="0"/>
              </a:rPr>
              <a:t>- التعزيز :</a:t>
            </a:r>
            <a:r>
              <a:rPr lang="ar-SA" sz="2400" kern="0" dirty="0">
                <a:solidFill>
                  <a:srgbClr val="303D47"/>
                </a:solidFill>
                <a:effectLst/>
                <a:latin typeface="Simplified Arabic" panose="02020603050405020304" pitchFamily="18" charset="-78"/>
                <a:ea typeface="Times New Roman" panose="02020603050405020304" pitchFamily="18" charset="0"/>
              </a:rPr>
              <a:t> هذه المرحلة يتعزز السلوك الجديد ويتأكد من استمراره عبر التقييم المستمر وتقديم الدعم اللازم ، وأيضاً إعطاء المكافآت</a:t>
            </a:r>
            <a:r>
              <a:rPr lang="ar-EG" sz="2400" kern="0" dirty="0">
                <a:solidFill>
                  <a:srgbClr val="303D47"/>
                </a:solidFill>
                <a:effectLst/>
                <a:latin typeface="Simplified Arabic" panose="02020603050405020304" pitchFamily="18" charset="-78"/>
                <a:ea typeface="Times New Roman" panose="02020603050405020304" pitchFamily="18" charset="0"/>
              </a:rPr>
              <a:t>.</a:t>
            </a:r>
            <a:endParaRPr lang="ar-SA" sz="2400" dirty="0">
              <a:cs typeface="AL-Mohanad" pitchFamily="2" charset="-78"/>
            </a:endParaRPr>
          </a:p>
        </p:txBody>
      </p:sp>
    </p:spTree>
    <p:extLst>
      <p:ext uri="{BB962C8B-B14F-4D97-AF65-F5344CB8AC3E}">
        <p14:creationId xmlns:p14="http://schemas.microsoft.com/office/powerpoint/2010/main" val="3023917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677" y="1288026"/>
            <a:ext cx="11630685" cy="49652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800"/>
              </a:spcAft>
            </a:pPr>
            <a:r>
              <a:rPr lang="ar-SA" sz="1800" b="1" kern="0" dirty="0">
                <a:solidFill>
                  <a:srgbClr val="E67E23"/>
                </a:solidFill>
                <a:effectLst/>
                <a:latin typeface="Calibri" panose="020F0502020204030204" pitchFamily="34" charset="0"/>
                <a:ea typeface="Times New Roman" panose="02020603050405020304" pitchFamily="18" charset="0"/>
                <a:cs typeface="Simplified Arabic" panose="02020603050405020304" pitchFamily="18" charset="-78"/>
              </a:rPr>
              <a:t>. نموذج </a:t>
            </a:r>
            <a:r>
              <a:rPr lang="ar-SA" sz="1800" b="1" kern="0" dirty="0" err="1">
                <a:solidFill>
                  <a:srgbClr val="E67E23"/>
                </a:solidFill>
                <a:effectLst/>
                <a:latin typeface="Calibri" panose="020F0502020204030204" pitchFamily="34" charset="0"/>
                <a:ea typeface="Times New Roman" panose="02020603050405020304" pitchFamily="18" charset="0"/>
                <a:cs typeface="Simplified Arabic" panose="02020603050405020304" pitchFamily="18" charset="-78"/>
              </a:rPr>
              <a:t>ماكنزي</a:t>
            </a:r>
            <a:r>
              <a:rPr lang="ar-SA" sz="1800" b="1" kern="0" dirty="0">
                <a:solidFill>
                  <a:srgbClr val="E67E23"/>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en-GB" sz="1800" b="1" kern="0" dirty="0">
                <a:solidFill>
                  <a:srgbClr val="E67E23"/>
                </a:solidFill>
                <a:effectLst/>
                <a:latin typeface="Simplified Arabic" panose="02020603050405020304" pitchFamily="18" charset="-78"/>
                <a:ea typeface="Times New Roman" panose="02020603050405020304" pitchFamily="18" charset="0"/>
                <a:cs typeface="Arial" panose="020B0604020202020204" pitchFamily="34" charset="0"/>
              </a:rPr>
              <a:t>McKinsey 7-S</a:t>
            </a:r>
            <a:r>
              <a:rPr lang="ar-SA" sz="1800" b="1" kern="0" dirty="0">
                <a:solidFill>
                  <a:srgbClr val="E67E23"/>
                </a:solidFill>
                <a:effectLst/>
                <a:latin typeface="Calibri" panose="020F0502020204030204" pitchFamily="34" charset="0"/>
                <a:ea typeface="Times New Roman" panose="02020603050405020304" pitchFamily="18" charset="0"/>
                <a:cs typeface="Simplified Arabic" panose="02020603050405020304" pitchFamily="18" charset="-78"/>
              </a:rPr>
              <a:t>:</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ar-SA" sz="18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يعد نموذج </a:t>
            </a:r>
            <a:r>
              <a:rPr lang="ar-SA" sz="1800" kern="0" dirty="0" err="1">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ماكنزي</a:t>
            </a:r>
            <a:r>
              <a:rPr lang="ar-SA" sz="18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en-GB" sz="1800" kern="0" dirty="0">
                <a:solidFill>
                  <a:srgbClr val="303D47"/>
                </a:solidFill>
                <a:effectLst/>
                <a:latin typeface="Simplified Arabic" panose="02020603050405020304" pitchFamily="18" charset="-78"/>
                <a:ea typeface="Times New Roman" panose="02020603050405020304" pitchFamily="18" charset="0"/>
                <a:cs typeface="Arial" panose="020B0604020202020204" pitchFamily="34" charset="0"/>
              </a:rPr>
              <a:t>McKinsey 7-S</a:t>
            </a:r>
            <a:r>
              <a:rPr lang="ar-SA" sz="18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من أفضل نماذج إدارة التغيير التي تستخدم لتحليل العمليات الداخلية للمؤسسات وتحسين أدائها، ويركز على الموارد البشرية في المؤسسات. لذا، فهو مناسب بشكل أفضل للمؤسسات الكبيرة. ويتكون نموذج </a:t>
            </a:r>
            <a:r>
              <a:rPr lang="en-GB" sz="1800" kern="0" dirty="0">
                <a:solidFill>
                  <a:srgbClr val="303D47"/>
                </a:solidFill>
                <a:effectLst/>
                <a:latin typeface="Simplified Arabic" panose="02020603050405020304" pitchFamily="18" charset="-78"/>
                <a:ea typeface="Times New Roman" panose="02020603050405020304" pitchFamily="18" charset="0"/>
                <a:cs typeface="Arial" panose="020B0604020202020204" pitchFamily="34" charset="0"/>
              </a:rPr>
              <a:t>McKinsey</a:t>
            </a:r>
            <a:r>
              <a:rPr lang="ar-SA" sz="1800" kern="0" dirty="0">
                <a:solidFill>
                  <a:srgbClr val="303D47"/>
                </a:solidFill>
                <a:effectLst/>
                <a:latin typeface="Calibri" panose="020F0502020204030204" pitchFamily="34" charset="0"/>
                <a:ea typeface="Times New Roman" panose="02020603050405020304" pitchFamily="18" charset="0"/>
                <a:cs typeface="Simplified Arabic" panose="02020603050405020304" pitchFamily="18" charset="-78"/>
              </a:rPr>
              <a:t> من سبع عناصر يجب أن تتفاعل بشكل متناغم لتحقيق </a:t>
            </a:r>
            <a:r>
              <a:rPr lang="ar-SA" sz="1800" kern="0" dirty="0">
                <a:solidFill>
                  <a:srgbClr val="FF0000"/>
                </a:solidFill>
                <a:effectLst/>
                <a:latin typeface="Calibri" panose="020F0502020204030204" pitchFamily="34" charset="0"/>
                <a:ea typeface="Times New Roman" panose="02020603050405020304" pitchFamily="18" charset="0"/>
                <a:cs typeface="Simplified Arabic" panose="02020603050405020304" pitchFamily="18" charset="-78"/>
              </a:rPr>
              <a:t>الأداء الفعال، وهذه العناصر هي:</a:t>
            </a:r>
            <a:endParaRPr lang="en-GB"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EG"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 الاستراتيجية:  وهي </a:t>
            </a:r>
            <a:r>
              <a:rPr lang="ar-SA"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 المسار الذي تسعى إليه المؤسسة والأهداف التي تريد تحقيقها والمسؤوليات المترتبة على ذلك</a:t>
            </a:r>
            <a:endParaRPr lang="en-GB"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EG"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 الهيكلية: وهى</a:t>
            </a:r>
            <a:r>
              <a:rPr lang="ar-SA"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 الطريقة التي تنظم بها المؤسسة نفسها، بما في ذلك التنظيم الوظيفي والهرمي والإداري</a:t>
            </a:r>
            <a:endParaRPr lang="en-GB"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EG"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 الأنظمة:  وهي </a:t>
            </a:r>
            <a:r>
              <a:rPr lang="ar-SA"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 الإجراءات التي تتبعها المؤسسة لإدارة العمليات والتحكم فيها</a:t>
            </a:r>
            <a:endParaRPr lang="en-GB"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EG"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 القيم المشتركة: وه</a:t>
            </a:r>
            <a:r>
              <a:rPr lang="ar-SA"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ي المعتقدات والعادات التي تشكل طابع المؤسسة وتؤثر على سلوك الموظفين</a:t>
            </a:r>
            <a:endParaRPr lang="en-GB"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EG"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 الأسلوب وهو</a:t>
            </a:r>
            <a:r>
              <a:rPr lang="ar-SA"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 المهارات والمعرفة التي يتعامل بها الإداريون والقادة في المؤسسة</a:t>
            </a:r>
            <a:endParaRPr lang="en-GB"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EG"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 العاملون : وهم</a:t>
            </a:r>
            <a:r>
              <a:rPr lang="ar-SA"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 الموظفون الذين يعملون في المؤسسة ويؤثرون على أدائه</a:t>
            </a:r>
            <a:r>
              <a:rPr lang="ar-EG"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ا </a:t>
            </a:r>
            <a:endParaRPr lang="ar-EG" kern="100" dirty="0">
              <a:solidFill>
                <a:srgbClr val="FF0000"/>
              </a:solidFill>
              <a:latin typeface="Calibri" panose="020F0502020204030204" pitchFamily="34" charset="0"/>
              <a:ea typeface="Calibri" panose="020F0502020204030204" pitchFamily="34" charset="0"/>
              <a:cs typeface="Arial" panose="020B0604020202020204" pitchFamily="34" charset="0"/>
            </a:endParaRPr>
          </a:p>
          <a:p>
            <a:pPr algn="r">
              <a:lnSpc>
                <a:spcPct val="107000"/>
              </a:lnSpc>
              <a:spcAft>
                <a:spcPts val="800"/>
              </a:spcAft>
            </a:pPr>
            <a:r>
              <a:rPr lang="ar-EG"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المهارات: </a:t>
            </a:r>
            <a:r>
              <a:rPr lang="ar-SA"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 القدرات الفنية والخبرات المتميزة لدى الموظفين أو المؤسسة ككل</a:t>
            </a:r>
            <a:r>
              <a:rPr lang="en-GB" sz="1800" kern="100" dirty="0">
                <a:effectLst/>
                <a:latin typeface="Calibri" panose="020F0502020204030204" pitchFamily="34" charset="0"/>
                <a:ea typeface="Calibri" panose="020F0502020204030204" pitchFamily="34" charset="0"/>
                <a:cs typeface="Arial" panose="020B0604020202020204" pitchFamily="34" charset="0"/>
              </a:rPr>
              <a:t>.</a:t>
            </a:r>
            <a:r>
              <a:rPr lang="ar-EG"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a:t>
            </a:r>
            <a:endParaRPr lang="en-GB" sz="1800"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9861715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677" y="1581819"/>
            <a:ext cx="11497366"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SA" sz="2000" b="1" dirty="0">
                <a:solidFill>
                  <a:schemeClr val="tx1"/>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مساهمات الفكر الإداري في التغيير والتطوير التنظيمي:</a:t>
            </a:r>
            <a:endParaRPr lang="en-GB" sz="20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rtl="1"/>
            <a:r>
              <a:rPr lang="ar-SA" sz="1800" b="1" dirty="0">
                <a:effectLst/>
                <a:latin typeface="Calibri" panose="020F0502020204030204" pitchFamily="34" charset="0"/>
                <a:ea typeface="Calibri" panose="020F0502020204030204" pitchFamily="34" charset="0"/>
                <a:cs typeface="Arial" panose="020B0604020202020204" pitchFamily="34" charset="0"/>
              </a:rPr>
              <a:t>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rtl="1"/>
            <a:r>
              <a:rPr lang="ar-SA" sz="18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بدأ اهتمام الدارسين بمشكلات التطوير التنظيمي منذ بداية نشوء المجتمعات الإنسانية الأولى ومواجهتها للعديد من المشكلات الإدارية والتنظيمية المختلفة، مما أدى ذلك الاهمام إلى ظهور محاولات كثيرة ترمي إلى إيجاد حلول لهذه المشكلات بهدف زيادة الإنتاجية. وهنا لابد من الإشارة لكل من أصحاب الفكر الإداري التقليدي والسلوكي، حيث شهدت أوروبا والولايات المتحدة الأمريكية في منتصف القرن التاسع عشر زيادة في حجم النمو الاقتصادي أدت إلى ظهور المؤسسات والمنظمات الإدارية الكبيرة، التي صاحبتها محاولات جديدة هدفت إلى التخفيف من حدة المشكلات التي تواجهها الإدارة.</a:t>
            </a:r>
            <a:endParaRPr lang="en-GB" sz="18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وللدراسة تتبع مساهمات تلك النظريات في مجال التطور التنظيمي لابد من إتباع منهج يقوم على أساس تقسيم تلك الفترة </a:t>
            </a:r>
            <a:r>
              <a:rPr lang="ar-SA" sz="1800" b="1" u="sng" dirty="0">
                <a:solidFill>
                  <a:schemeClr val="tx1"/>
                </a:solidFill>
                <a:effectLst/>
                <a:latin typeface="Calibri" panose="020F0502020204030204" pitchFamily="34" charset="0"/>
                <a:ea typeface="Calibri" panose="020F0502020204030204" pitchFamily="34" charset="0"/>
                <a:cs typeface="Arial" panose="020B0604020202020204" pitchFamily="34" charset="0"/>
              </a:rPr>
              <a:t>التي ساهمت بها النظريات إلى المراحل التالية:</a:t>
            </a:r>
            <a:endParaRPr lang="en-GB" sz="18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 </a:t>
            </a:r>
            <a:endParaRPr lang="en-GB" sz="18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solidFill>
                  <a:schemeClr val="tx1"/>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1. المرحلة الكلاسيكية.</a:t>
            </a:r>
            <a:endParaRPr lang="en-GB" sz="1800" dirty="0">
              <a:solidFill>
                <a:schemeClr val="tx1"/>
              </a:solidFill>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solidFill>
                  <a:schemeClr val="tx1"/>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2. المرحلة السلوكية.</a:t>
            </a:r>
            <a:endParaRPr lang="en-GB" sz="1800" dirty="0">
              <a:solidFill>
                <a:schemeClr val="tx1"/>
              </a:solidFill>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solidFill>
                  <a:schemeClr val="tx1"/>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3. المرحلة الحديثة.</a:t>
            </a:r>
            <a:endParaRPr lang="en-GB" sz="1800" dirty="0">
              <a:solidFill>
                <a:schemeClr val="tx1"/>
              </a:solidFill>
              <a:effectLst/>
              <a:highlight>
                <a:srgbClr val="FFFF00"/>
              </a:highlight>
              <a:latin typeface="Calibri" panose="020F0502020204030204" pitchFamily="34" charset="0"/>
              <a:ea typeface="Calibri" panose="020F0502020204030204" pitchFamily="34"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Tree>
    <p:extLst>
      <p:ext uri="{BB962C8B-B14F-4D97-AF65-F5344CB8AC3E}">
        <p14:creationId xmlns:p14="http://schemas.microsoft.com/office/powerpoint/2010/main" val="275309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graphicFrame>
        <p:nvGraphicFramePr>
          <p:cNvPr id="6" name="Table 5">
            <a:extLst>
              <a:ext uri="{FF2B5EF4-FFF2-40B4-BE49-F238E27FC236}">
                <a16:creationId xmlns:a16="http://schemas.microsoft.com/office/drawing/2014/main" id="{CD512038-8ED6-F613-FC4C-F9FCD9BAE963}"/>
              </a:ext>
            </a:extLst>
          </p:cNvPr>
          <p:cNvGraphicFramePr>
            <a:graphicFrameLocks noGrp="1"/>
          </p:cNvGraphicFramePr>
          <p:nvPr>
            <p:extLst>
              <p:ext uri="{D42A27DB-BD31-4B8C-83A1-F6EECF244321}">
                <p14:modId xmlns:p14="http://schemas.microsoft.com/office/powerpoint/2010/main" val="2644464964"/>
              </p:ext>
            </p:extLst>
          </p:nvPr>
        </p:nvGraphicFramePr>
        <p:xfrm>
          <a:off x="824753" y="1557702"/>
          <a:ext cx="10336305" cy="4233497"/>
        </p:xfrm>
        <a:graphic>
          <a:graphicData uri="http://schemas.openxmlformats.org/drawingml/2006/table">
            <a:tbl>
              <a:tblPr rtl="1" firstRow="1" firstCol="1" bandRow="1">
                <a:tableStyleId>{5C22544A-7EE6-4342-B048-85BDC9FD1C3A}</a:tableStyleId>
              </a:tblPr>
              <a:tblGrid>
                <a:gridCol w="4448700">
                  <a:extLst>
                    <a:ext uri="{9D8B030D-6E8A-4147-A177-3AD203B41FA5}">
                      <a16:colId xmlns:a16="http://schemas.microsoft.com/office/drawing/2014/main" val="3361880194"/>
                    </a:ext>
                  </a:extLst>
                </a:gridCol>
                <a:gridCol w="5887605">
                  <a:extLst>
                    <a:ext uri="{9D8B030D-6E8A-4147-A177-3AD203B41FA5}">
                      <a16:colId xmlns:a16="http://schemas.microsoft.com/office/drawing/2014/main" val="3557879710"/>
                    </a:ext>
                  </a:extLst>
                </a:gridCol>
              </a:tblGrid>
              <a:tr h="4233497">
                <a:tc>
                  <a:txBody>
                    <a:bodyPr/>
                    <a:lstStyle/>
                    <a:p>
                      <a:pPr marL="0" lvl="0" indent="0" algn="ctr" rtl="1">
                        <a:lnSpc>
                          <a:spcPct val="110000"/>
                        </a:lnSpc>
                        <a:spcAft>
                          <a:spcPts val="1140"/>
                        </a:spcAft>
                        <a:buFont typeface="+mj-lt"/>
                        <a:buNone/>
                      </a:pPr>
                      <a:r>
                        <a:rPr lang="ar-EG" sz="2000" u="sng" dirty="0">
                          <a:effectLst/>
                          <a:latin typeface="Arial" panose="020B0604020202020204" pitchFamily="34" charset="0"/>
                          <a:cs typeface="Arial" panose="020B0604020202020204" pitchFamily="34" charset="0"/>
                        </a:rPr>
                        <a:t>1- مرحلة الفكر الكلاسيكي</a:t>
                      </a:r>
                      <a:endParaRPr lang="en-GB" sz="20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rtl="1"/>
                      <a:r>
                        <a:rPr lang="en-US" sz="1800" b="1" kern="1200" dirty="0">
                          <a:solidFill>
                            <a:schemeClr val="lt1"/>
                          </a:solidFill>
                          <a:effectLst/>
                          <a:highlight>
                            <a:srgbClr val="FFFF00"/>
                          </a:highlight>
                          <a:latin typeface="+mn-lt"/>
                          <a:ea typeface="+mn-ea"/>
                          <a:cs typeface="+mn-cs"/>
                        </a:rPr>
                        <a:t> </a:t>
                      </a:r>
                      <a:endParaRPr lang="en-GB" sz="1800" b="1" kern="1200" dirty="0">
                        <a:solidFill>
                          <a:schemeClr val="lt1"/>
                        </a:solidFill>
                        <a:effectLst/>
                        <a:highlight>
                          <a:srgbClr val="FFFF00"/>
                        </a:highlight>
                        <a:latin typeface="+mn-lt"/>
                        <a:ea typeface="+mn-ea"/>
                        <a:cs typeface="+mn-cs"/>
                      </a:endParaRPr>
                    </a:p>
                    <a:p>
                      <a:pPr lvl="0" algn="r" rtl="1" fontAlgn="base"/>
                      <a:r>
                        <a:rPr lang="ar-SA" sz="1800" b="1" kern="1200" dirty="0">
                          <a:solidFill>
                            <a:schemeClr val="tx1"/>
                          </a:solidFill>
                          <a:effectLst/>
                          <a:highlight>
                            <a:srgbClr val="FFFF00"/>
                          </a:highlight>
                          <a:latin typeface="+mn-lt"/>
                          <a:ea typeface="+mn-ea"/>
                          <a:cs typeface="+mn-cs"/>
                        </a:rPr>
                        <a:t>دعيت بالكلاسيكية نظرا لما قدمته من أفكار مثالية في الإدارة وبالرغم من المشكلات الكثيرة التي واجهتها نتيجة لعدم واقعيتها إلا أنها شهدت العديد من المساهمات الفكرية لدعم وتطوير الموضوعات الإدارية.</a:t>
                      </a:r>
                      <a:endParaRPr lang="en-GB" sz="1800" b="1" kern="1200" dirty="0">
                        <a:solidFill>
                          <a:schemeClr val="tx1"/>
                        </a:solidFill>
                        <a:effectLst/>
                        <a:highlight>
                          <a:srgbClr val="FFFF00"/>
                        </a:highlight>
                        <a:latin typeface="+mn-lt"/>
                        <a:ea typeface="+mn-ea"/>
                        <a:cs typeface="+mn-cs"/>
                      </a:endParaRPr>
                    </a:p>
                    <a:p>
                      <a:pPr lvl="0" algn="r" rtl="1" fontAlgn="base"/>
                      <a:r>
                        <a:rPr lang="ar-SA" sz="1800" b="1" u="sng" kern="1200" dirty="0">
                          <a:solidFill>
                            <a:schemeClr val="tx1"/>
                          </a:solidFill>
                          <a:effectLst/>
                          <a:highlight>
                            <a:srgbClr val="FFFF00"/>
                          </a:highlight>
                          <a:latin typeface="+mn-lt"/>
                          <a:ea typeface="+mn-ea"/>
                          <a:cs typeface="+mn-cs"/>
                        </a:rPr>
                        <a:t>كان تركيز تايلور على استخدام المنهجية العلمية في العمل الإداري واضحاً،</a:t>
                      </a:r>
                      <a:r>
                        <a:rPr lang="ar-SA" sz="1800" b="1" kern="1200" dirty="0">
                          <a:solidFill>
                            <a:schemeClr val="tx1"/>
                          </a:solidFill>
                          <a:effectLst/>
                          <a:highlight>
                            <a:srgbClr val="FFFF00"/>
                          </a:highlight>
                          <a:latin typeface="+mn-lt"/>
                          <a:ea typeface="+mn-ea"/>
                          <a:cs typeface="+mn-cs"/>
                        </a:rPr>
                        <a:t> فقد قام بدراسة الوقت والحركة، وركز جهوده على ضرورة تقسيم العمل والتخصص وإيجاد طريقة مثالية للقيام </a:t>
                      </a:r>
                      <a:r>
                        <a:rPr lang="ar-EG" sz="1800" b="1" kern="1200" dirty="0">
                          <a:solidFill>
                            <a:schemeClr val="tx1"/>
                          </a:solidFill>
                          <a:effectLst/>
                          <a:highlight>
                            <a:srgbClr val="FFFF00"/>
                          </a:highlight>
                          <a:latin typeface="+mn-lt"/>
                          <a:ea typeface="+mn-ea"/>
                          <a:cs typeface="+mn-cs"/>
                        </a:rPr>
                        <a:t>بالأعمال </a:t>
                      </a:r>
                      <a:r>
                        <a:rPr lang="ar-SA" sz="1800" b="1" kern="1200" dirty="0">
                          <a:solidFill>
                            <a:schemeClr val="tx1"/>
                          </a:solidFill>
                          <a:effectLst/>
                          <a:highlight>
                            <a:srgbClr val="FFFF00"/>
                          </a:highlight>
                          <a:latin typeface="+mn-lt"/>
                          <a:ea typeface="+mn-ea"/>
                          <a:cs typeface="+mn-cs"/>
                        </a:rPr>
                        <a:t>أما نظرية المبادئ الإدارية.</a:t>
                      </a:r>
                      <a:r>
                        <a:rPr lang="ar-EG" sz="1800" b="1" kern="1200" dirty="0">
                          <a:solidFill>
                            <a:schemeClr val="tx1"/>
                          </a:solidFill>
                          <a:effectLst/>
                          <a:highlight>
                            <a:srgbClr val="FFFF00"/>
                          </a:highlight>
                          <a:latin typeface="+mn-lt"/>
                          <a:ea typeface="+mn-ea"/>
                          <a:cs typeface="+mn-cs"/>
                        </a:rPr>
                        <a:t> </a:t>
                      </a:r>
                      <a:r>
                        <a:rPr lang="ar-SA" sz="1800" b="1" kern="1200" dirty="0">
                          <a:solidFill>
                            <a:schemeClr val="tx1"/>
                          </a:solidFill>
                          <a:effectLst/>
                          <a:highlight>
                            <a:srgbClr val="FFFF00"/>
                          </a:highlight>
                          <a:latin typeface="+mn-lt"/>
                          <a:ea typeface="+mn-ea"/>
                          <a:cs typeface="+mn-cs"/>
                        </a:rPr>
                        <a:t>فقد ركزت على ضرورة وضع مبادئ عالمية يمكن الاعتماد عليها في العمل التنظيمي وكذلك الإداري ومن روادها </a:t>
                      </a:r>
                      <a:r>
                        <a:rPr lang="ar-SA" sz="1800" b="1" kern="1200" dirty="0" err="1">
                          <a:solidFill>
                            <a:schemeClr val="tx1"/>
                          </a:solidFill>
                          <a:effectLst/>
                          <a:highlight>
                            <a:srgbClr val="FFFF00"/>
                          </a:highlight>
                          <a:latin typeface="+mn-lt"/>
                          <a:ea typeface="+mn-ea"/>
                          <a:cs typeface="+mn-cs"/>
                        </a:rPr>
                        <a:t>فايول</a:t>
                      </a:r>
                      <a:r>
                        <a:rPr lang="ar-SA" sz="1800" b="1" kern="1200" dirty="0">
                          <a:solidFill>
                            <a:schemeClr val="tx1"/>
                          </a:solidFill>
                          <a:effectLst/>
                          <a:highlight>
                            <a:srgbClr val="FFFF00"/>
                          </a:highlight>
                          <a:latin typeface="+mn-lt"/>
                          <a:ea typeface="+mn-ea"/>
                          <a:cs typeface="+mn-cs"/>
                        </a:rPr>
                        <a:t> وآخرون. </a:t>
                      </a:r>
                      <a:endParaRPr lang="en-GB" sz="1800" b="1" kern="1200" dirty="0">
                        <a:solidFill>
                          <a:schemeClr val="tx1"/>
                        </a:solidFill>
                        <a:effectLst/>
                        <a:highlight>
                          <a:srgbClr val="FFFF00"/>
                        </a:highlight>
                        <a:latin typeface="+mn-lt"/>
                        <a:ea typeface="+mn-ea"/>
                        <a:cs typeface="+mn-cs"/>
                      </a:endParaRPr>
                    </a:p>
                    <a:p>
                      <a:pPr algn="r" rtl="1" fontAlgn="base"/>
                      <a:r>
                        <a:rPr lang="ar-SA" sz="1800" b="1" kern="1200" dirty="0">
                          <a:solidFill>
                            <a:schemeClr val="tx1"/>
                          </a:solidFill>
                          <a:effectLst/>
                          <a:highlight>
                            <a:srgbClr val="FFFF00"/>
                          </a:highlight>
                          <a:latin typeface="+mn-lt"/>
                          <a:ea typeface="+mn-ea"/>
                          <a:cs typeface="+mn-cs"/>
                        </a:rPr>
                        <a:t> </a:t>
                      </a:r>
                      <a:endParaRPr lang="en-GB" sz="1800" b="1" kern="1200" dirty="0">
                        <a:solidFill>
                          <a:schemeClr val="tx1"/>
                        </a:solidFill>
                        <a:effectLst/>
                        <a:highlight>
                          <a:srgbClr val="FFFF00"/>
                        </a:highlight>
                        <a:latin typeface="+mn-lt"/>
                        <a:ea typeface="+mn-ea"/>
                        <a:cs typeface="+mn-cs"/>
                      </a:endParaRPr>
                    </a:p>
                    <a:p>
                      <a:pPr lvl="0" algn="r" rtl="1" fontAlgn="base"/>
                      <a:r>
                        <a:rPr lang="ar-SA" sz="1800" b="1" u="sng" kern="1200" dirty="0">
                          <a:solidFill>
                            <a:schemeClr val="tx1"/>
                          </a:solidFill>
                          <a:effectLst/>
                          <a:highlight>
                            <a:srgbClr val="FFFF00"/>
                          </a:highlight>
                          <a:latin typeface="+mn-lt"/>
                          <a:ea typeface="+mn-ea"/>
                          <a:cs typeface="+mn-cs"/>
                        </a:rPr>
                        <a:t>المدرسة الكلاسيكية في الإدارة:</a:t>
                      </a:r>
                      <a:endParaRPr lang="en-GB" sz="1800" b="1" kern="1200" dirty="0">
                        <a:solidFill>
                          <a:schemeClr val="tx1"/>
                        </a:solidFill>
                        <a:effectLst/>
                        <a:highlight>
                          <a:srgbClr val="FFFF00"/>
                        </a:highlight>
                        <a:latin typeface="+mn-lt"/>
                        <a:ea typeface="+mn-ea"/>
                        <a:cs typeface="+mn-cs"/>
                      </a:endParaRPr>
                    </a:p>
                    <a:p>
                      <a:pPr algn="r" rtl="1" fontAlgn="base"/>
                      <a:r>
                        <a:rPr lang="ar-SA" sz="1800" b="1" kern="1200" dirty="0">
                          <a:solidFill>
                            <a:schemeClr val="tx1"/>
                          </a:solidFill>
                          <a:effectLst/>
                          <a:highlight>
                            <a:srgbClr val="FFFF00"/>
                          </a:highlight>
                          <a:latin typeface="+mn-lt"/>
                          <a:ea typeface="+mn-ea"/>
                          <a:cs typeface="+mn-cs"/>
                        </a:rPr>
                        <a:t>تشمل المدرسة الكلاسيكية:</a:t>
                      </a:r>
                      <a:endParaRPr lang="en-GB" sz="1800" b="1" kern="1200" dirty="0">
                        <a:solidFill>
                          <a:schemeClr val="tx1"/>
                        </a:solidFill>
                        <a:effectLst/>
                        <a:highlight>
                          <a:srgbClr val="FFFF00"/>
                        </a:highlight>
                        <a:latin typeface="+mn-lt"/>
                        <a:ea typeface="+mn-ea"/>
                        <a:cs typeface="+mn-cs"/>
                      </a:endParaRPr>
                    </a:p>
                    <a:p>
                      <a:pPr algn="r" rtl="1" fontAlgn="base"/>
                      <a:r>
                        <a:rPr lang="ar-SA" sz="1800" b="1" kern="1200" dirty="0">
                          <a:solidFill>
                            <a:schemeClr val="tx1"/>
                          </a:solidFill>
                          <a:effectLst/>
                          <a:highlight>
                            <a:srgbClr val="FFFF00"/>
                          </a:highlight>
                          <a:latin typeface="+mn-lt"/>
                          <a:ea typeface="+mn-ea"/>
                          <a:cs typeface="+mn-cs"/>
                        </a:rPr>
                        <a:t>1. الإدارة العلمية.</a:t>
                      </a:r>
                      <a:endParaRPr lang="en-GB" sz="1800" b="1" kern="1200" dirty="0">
                        <a:solidFill>
                          <a:schemeClr val="tx1"/>
                        </a:solidFill>
                        <a:effectLst/>
                        <a:highlight>
                          <a:srgbClr val="FFFF00"/>
                        </a:highlight>
                        <a:latin typeface="+mn-lt"/>
                        <a:ea typeface="+mn-ea"/>
                        <a:cs typeface="+mn-cs"/>
                      </a:endParaRPr>
                    </a:p>
                    <a:p>
                      <a:pPr algn="r" rtl="1" fontAlgn="base"/>
                      <a:r>
                        <a:rPr lang="ar-SA" sz="1800" b="1" kern="1200" dirty="0">
                          <a:solidFill>
                            <a:schemeClr val="tx1"/>
                          </a:solidFill>
                          <a:effectLst/>
                          <a:highlight>
                            <a:srgbClr val="FFFF00"/>
                          </a:highlight>
                          <a:latin typeface="+mn-lt"/>
                          <a:ea typeface="+mn-ea"/>
                          <a:cs typeface="+mn-cs"/>
                        </a:rPr>
                        <a:t>2. البيروقراطية.</a:t>
                      </a:r>
                      <a:endParaRPr lang="en-GB" sz="1800" b="1" kern="1200" dirty="0">
                        <a:solidFill>
                          <a:schemeClr val="tx1"/>
                        </a:solidFill>
                        <a:effectLst/>
                        <a:highlight>
                          <a:srgbClr val="FFFF00"/>
                        </a:highlight>
                        <a:latin typeface="+mn-lt"/>
                        <a:ea typeface="+mn-ea"/>
                        <a:cs typeface="+mn-cs"/>
                      </a:endParaRPr>
                    </a:p>
                    <a:p>
                      <a:pPr algn="r" rtl="1"/>
                      <a:r>
                        <a:rPr lang="ar-SA" sz="2000" dirty="0">
                          <a:effectLst/>
                          <a:latin typeface="Arial" panose="020B0604020202020204" pitchFamily="34" charset="0"/>
                          <a:cs typeface="Arial" panose="020B0604020202020204" pitchFamily="34" charset="0"/>
                        </a:rPr>
                        <a:t> </a:t>
                      </a:r>
                      <a:endParaRPr lang="en-GB" sz="20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934680718"/>
                  </a:ext>
                </a:extLst>
              </a:tr>
            </a:tbl>
          </a:graphicData>
        </a:graphic>
      </p:graphicFrame>
    </p:spTree>
    <p:extLst>
      <p:ext uri="{BB962C8B-B14F-4D97-AF65-F5344CB8AC3E}">
        <p14:creationId xmlns:p14="http://schemas.microsoft.com/office/powerpoint/2010/main" val="8701008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6645" y="1041042"/>
            <a:ext cx="11418709" cy="52110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graphicFrame>
        <p:nvGraphicFramePr>
          <p:cNvPr id="6" name="Table 5">
            <a:extLst>
              <a:ext uri="{FF2B5EF4-FFF2-40B4-BE49-F238E27FC236}">
                <a16:creationId xmlns:a16="http://schemas.microsoft.com/office/drawing/2014/main" id="{6461BDC2-81FC-EB93-71C5-FDDF49A0583B}"/>
              </a:ext>
            </a:extLst>
          </p:cNvPr>
          <p:cNvGraphicFramePr>
            <a:graphicFrameLocks noGrp="1"/>
          </p:cNvGraphicFramePr>
          <p:nvPr>
            <p:extLst>
              <p:ext uri="{D42A27DB-BD31-4B8C-83A1-F6EECF244321}">
                <p14:modId xmlns:p14="http://schemas.microsoft.com/office/powerpoint/2010/main" val="2513205243"/>
              </p:ext>
            </p:extLst>
          </p:nvPr>
        </p:nvGraphicFramePr>
        <p:xfrm>
          <a:off x="573741" y="1253185"/>
          <a:ext cx="10497670" cy="4932462"/>
        </p:xfrm>
        <a:graphic>
          <a:graphicData uri="http://schemas.openxmlformats.org/drawingml/2006/table">
            <a:tbl>
              <a:tblPr rtl="1" firstRow="1" firstCol="1" bandRow="1">
                <a:tableStyleId>{5C22544A-7EE6-4342-B048-85BDC9FD1C3A}</a:tableStyleId>
              </a:tblPr>
              <a:tblGrid>
                <a:gridCol w="2452644">
                  <a:extLst>
                    <a:ext uri="{9D8B030D-6E8A-4147-A177-3AD203B41FA5}">
                      <a16:colId xmlns:a16="http://schemas.microsoft.com/office/drawing/2014/main" val="2618578398"/>
                    </a:ext>
                  </a:extLst>
                </a:gridCol>
                <a:gridCol w="8045026">
                  <a:extLst>
                    <a:ext uri="{9D8B030D-6E8A-4147-A177-3AD203B41FA5}">
                      <a16:colId xmlns:a16="http://schemas.microsoft.com/office/drawing/2014/main" val="2814653810"/>
                    </a:ext>
                  </a:extLst>
                </a:gridCol>
              </a:tblGrid>
              <a:tr h="4932462">
                <a:tc>
                  <a:txBody>
                    <a:bodyPr/>
                    <a:lstStyle/>
                    <a:p>
                      <a:pPr marL="342900" lvl="0" indent="-342900" algn="ctr" rtl="1">
                        <a:lnSpc>
                          <a:spcPct val="107000"/>
                        </a:lnSpc>
                        <a:spcAft>
                          <a:spcPts val="800"/>
                        </a:spcAft>
                        <a:buFont typeface="+mj-lt"/>
                        <a:buAutoNum type="arabicPeriod"/>
                      </a:pPr>
                      <a:r>
                        <a:rPr lang="ar-EG" sz="2000" dirty="0">
                          <a:effectLst/>
                          <a:latin typeface="Arial" panose="020B0604020202020204" pitchFamily="34" charset="0"/>
                          <a:ea typeface="Calibri" panose="020F0502020204030204" pitchFamily="34" charset="0"/>
                          <a:cs typeface="Arial" panose="020B0604020202020204" pitchFamily="34" charset="0"/>
                        </a:rPr>
                        <a:t>الإدارة العلمية</a:t>
                      </a:r>
                      <a:endParaRPr lang="en-GB" sz="2000" dirty="0">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tc>
                <a:tc>
                  <a:txBody>
                    <a:bodyPr/>
                    <a:lstStyle/>
                    <a:p>
                      <a:pPr algn="r" rtl="1"/>
                      <a:r>
                        <a:rPr lang="ar-SA" sz="1800" b="1" dirty="0">
                          <a:effectLst/>
                          <a:latin typeface="Calibri" panose="020F0502020204030204" pitchFamily="34" charset="0"/>
                          <a:ea typeface="Calibri" panose="020F0502020204030204" pitchFamily="34" charset="0"/>
                          <a:cs typeface="Arial" panose="020B0604020202020204" pitchFamily="34" charset="0"/>
                        </a:rPr>
                        <a:t>من أبرز روادها الأمريكي </a:t>
                      </a:r>
                      <a:r>
                        <a:rPr lang="ar-SA" sz="1800" b="1" u="sng" dirty="0">
                          <a:solidFill>
                            <a:schemeClr val="bg1"/>
                          </a:solidFill>
                          <a:effectLst/>
                          <a:latin typeface="Calibri" panose="020F0502020204030204" pitchFamily="34" charset="0"/>
                          <a:ea typeface="Calibri" panose="020F0502020204030204" pitchFamily="34" charset="0"/>
                          <a:cs typeface="Arial" panose="020B0604020202020204" pitchFamily="34" charset="0"/>
                        </a:rPr>
                        <a:t>فريدريك تايلور،</a:t>
                      </a:r>
                      <a:r>
                        <a:rPr lang="ar-SA"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 </a:t>
                      </a:r>
                      <a:r>
                        <a:rPr lang="ar-SA" sz="1800" b="1" u="sng" dirty="0">
                          <a:solidFill>
                            <a:schemeClr val="bg1"/>
                          </a:solidFill>
                          <a:effectLst/>
                          <a:latin typeface="Calibri" panose="020F0502020204030204" pitchFamily="34" charset="0"/>
                          <a:ea typeface="Calibri" panose="020F0502020204030204" pitchFamily="34" charset="0"/>
                          <a:cs typeface="Arial" panose="020B0604020202020204" pitchFamily="34" charset="0"/>
                        </a:rPr>
                        <a:t>وهنري </a:t>
                      </a:r>
                      <a:r>
                        <a:rPr lang="ar-SA" sz="1800" b="1" u="sng" dirty="0" err="1">
                          <a:solidFill>
                            <a:schemeClr val="bg1"/>
                          </a:solidFill>
                          <a:effectLst/>
                          <a:latin typeface="Calibri" panose="020F0502020204030204" pitchFamily="34" charset="0"/>
                          <a:ea typeface="Calibri" panose="020F0502020204030204" pitchFamily="34" charset="0"/>
                          <a:cs typeface="Arial" panose="020B0604020202020204" pitchFamily="34" charset="0"/>
                        </a:rPr>
                        <a:t>فايول</a:t>
                      </a:r>
                      <a:r>
                        <a:rPr lang="ar-SA"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 </a:t>
                      </a:r>
                      <a:endParaRPr lang="en-GB" sz="1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وقد قامت الإدارة العلمية على مجموعة من المرتكزات منها:</a:t>
                      </a:r>
                      <a:endParaRPr lang="en-GB" sz="1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أ. وجوب تحقيق الكفاية الإنتاجية</a:t>
                      </a:r>
                      <a:endParaRPr lang="en-GB" sz="1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 ب. اللجوء إلى الملاحظة والتجربة وخضوع العمل للبحث العلمي والمعرفة بدلاً من الاعتماد على الآراء التقليدية القديمة.</a:t>
                      </a:r>
                      <a:endParaRPr lang="en-GB" sz="1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ج. القواعد والأصول</a:t>
                      </a:r>
                      <a:endParaRPr lang="en-GB" sz="1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د. تقسيم العمل والتخصص به</a:t>
                      </a:r>
                      <a:endParaRPr lang="en-GB" sz="1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1800" b="1" u="sng" dirty="0">
                          <a:solidFill>
                            <a:schemeClr val="bg1"/>
                          </a:solidFill>
                          <a:effectLst/>
                          <a:latin typeface="Calibri" panose="020F0502020204030204" pitchFamily="34" charset="0"/>
                          <a:ea typeface="Calibri" panose="020F0502020204030204" pitchFamily="34" charset="0"/>
                          <a:cs typeface="Arial" panose="020B0604020202020204" pitchFamily="34" charset="0"/>
                        </a:rPr>
                        <a:t>الانتقادات التي وجهت إلى مدرسة الإدارة العلمية</a:t>
                      </a:r>
                      <a:r>
                        <a:rPr lang="ar-SA"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 تكمن في أنها تنظر للعامل كآلة بجيولوجية يمكن التحكم بها عن طريق الإغراء المادي، </a:t>
                      </a:r>
                      <a:r>
                        <a:rPr lang="ar-SA" sz="1800" b="1" u="sng" dirty="0">
                          <a:solidFill>
                            <a:schemeClr val="bg1"/>
                          </a:solidFill>
                          <a:effectLst/>
                          <a:latin typeface="Calibri" panose="020F0502020204030204" pitchFamily="34" charset="0"/>
                          <a:ea typeface="Calibri" panose="020F0502020204030204" pitchFamily="34" charset="0"/>
                          <a:cs typeface="Arial" panose="020B0604020202020204" pitchFamily="34" charset="0"/>
                        </a:rPr>
                        <a:t>وأهملت هذه المدرسة النواحي الإنسانية</a:t>
                      </a:r>
                      <a:r>
                        <a:rPr lang="ar-SA"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 وافترضت نظاما للحوافز والأجور واقتصارها على مستوى العمال في المصنع الصغير وركزت على التنظيم الوظيفي بحيث يخضع العامل لعدد كبير من المدراء مما يربك العامل ويشتته.</a:t>
                      </a:r>
                      <a:endParaRPr lang="en-GB" sz="1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 </a:t>
                      </a:r>
                      <a:endParaRPr lang="en-GB" sz="1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وعلى الرغم من الانتقادات التي وجهت للإدارة العلمية إلا أن لهذه المدرسة قدر كبير في الأهمية </a:t>
                      </a:r>
                      <a:r>
                        <a:rPr lang="ar-SA" sz="1800" b="1" u="sng" dirty="0">
                          <a:effectLst/>
                          <a:latin typeface="Calibri" panose="020F0502020204030204" pitchFamily="34" charset="0"/>
                          <a:ea typeface="Calibri" panose="020F0502020204030204" pitchFamily="34" charset="0"/>
                          <a:cs typeface="Arial" panose="020B0604020202020204" pitchFamily="34" charset="0"/>
                        </a:rPr>
                        <a:t>( مساهماتها )</a:t>
                      </a:r>
                      <a:r>
                        <a:rPr lang="ar-SA" sz="1800" b="1" dirty="0">
                          <a:effectLst/>
                          <a:latin typeface="Calibri" panose="020F0502020204030204" pitchFamily="34" charset="0"/>
                          <a:ea typeface="Calibri" panose="020F0502020204030204" pitchFamily="34" charset="0"/>
                          <a:cs typeface="Arial" panose="020B0604020202020204" pitchFamily="34" charset="0"/>
                        </a:rPr>
                        <a:t>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effectLst/>
                          <a:latin typeface="Calibri" panose="020F0502020204030204" pitchFamily="34" charset="0"/>
                          <a:ea typeface="Calibri" panose="020F0502020204030204" pitchFamily="34" charset="0"/>
                          <a:cs typeface="Arial" panose="020B0604020202020204" pitchFamily="34" charset="0"/>
                        </a:rPr>
                        <a:t> حيث كانت الإدارة قبل هذه المرحلة عبارة عن ممارسات عشوائية لا تستند إلى الأسس العلمية، وكان لها دور كبير في بلورة ودعم حقل الإدارة كعلم مستقل وقد قدم هؤلاء الكثير لمفهوم التطوير التنظيمي.</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effectLst/>
                          <a:latin typeface="Calibri" panose="020F0502020204030204" pitchFamily="34" charset="0"/>
                          <a:ea typeface="Calibri" panose="020F0502020204030204" pitchFamily="34" charset="0"/>
                          <a:cs typeface="Arial" panose="020B0604020202020204" pitchFamily="34" charset="0"/>
                        </a:rPr>
                        <a:t>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SA" sz="1100" b="1"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625267255"/>
                  </a:ext>
                </a:extLst>
              </a:tr>
            </a:tbl>
          </a:graphicData>
        </a:graphic>
      </p:graphicFrame>
      <p:sp>
        <p:nvSpPr>
          <p:cNvPr id="7" name="قوس كبير أيسر 6">
            <a:extLst>
              <a:ext uri="{FF2B5EF4-FFF2-40B4-BE49-F238E27FC236}">
                <a16:creationId xmlns:a16="http://schemas.microsoft.com/office/drawing/2014/main" id="{80FBB91E-BEAA-8D96-7037-086BD19D73D4}"/>
              </a:ext>
            </a:extLst>
          </p:cNvPr>
          <p:cNvSpPr>
            <a:spLocks/>
          </p:cNvSpPr>
          <p:nvPr/>
        </p:nvSpPr>
        <p:spPr bwMode="auto">
          <a:xfrm flipH="1" flipV="1">
            <a:off x="2640772" y="-3257647"/>
            <a:ext cx="490266" cy="3146466"/>
          </a:xfrm>
          <a:prstGeom prst="leftBrace">
            <a:avLst>
              <a:gd name="adj1" fmla="val 8327"/>
              <a:gd name="adj2" fmla="val 50000"/>
            </a:avLst>
          </a:prstGeom>
          <a:noFill/>
          <a:ln w="6350">
            <a:solidFill>
              <a:srgbClr val="ED7D31"/>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ctr" anchorCtr="0" compatLnSpc="1">
            <a:prstTxWarp prst="textNoShape">
              <a:avLst/>
            </a:prstTxWarp>
          </a:bodyPr>
          <a:lstStyle/>
          <a:p>
            <a:endParaRPr lang="en-GB"/>
          </a:p>
        </p:txBody>
      </p:sp>
    </p:spTree>
    <p:extLst>
      <p:ext uri="{BB962C8B-B14F-4D97-AF65-F5344CB8AC3E}">
        <p14:creationId xmlns:p14="http://schemas.microsoft.com/office/powerpoint/2010/main" val="37531837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1572568"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77E7AADA-8D15-0C6C-90B0-8982AB8EF2F7}"/>
              </a:ext>
            </a:extLst>
          </p:cNvPr>
          <p:cNvSpPr/>
          <p:nvPr/>
        </p:nvSpPr>
        <p:spPr>
          <a:xfrm>
            <a:off x="-207479" y="1500169"/>
            <a:ext cx="11937363" cy="473206"/>
          </a:xfrm>
          <a:prstGeom prst="rect">
            <a:avLst/>
          </a:prstGeom>
        </p:spPr>
        <p:txBody>
          <a:bodyPr wrap="square">
            <a:spAutoFit/>
          </a:bodyPr>
          <a:lstStyle/>
          <a:p>
            <a:pPr algn="r" rtl="1">
              <a:lnSpc>
                <a:spcPct val="150000"/>
              </a:lnSpc>
              <a:buClr>
                <a:srgbClr val="000000"/>
              </a:buClr>
              <a:buFont typeface="Arial"/>
              <a:buNone/>
            </a:pPr>
            <a:r>
              <a:rPr lang="ar-SA" kern="100" dirty="0">
                <a:solidFill>
                  <a:srgbClr val="000000"/>
                </a:solidFill>
                <a:ea typeface="Calibri" panose="020F0502020204030204" pitchFamily="34" charset="0"/>
                <a:cs typeface="Traditional Arabic" panose="02020603050405020304" pitchFamily="18" charset="-78"/>
                <a:sym typeface="Arial"/>
              </a:rPr>
              <a:t> </a:t>
            </a:r>
            <a:endParaRPr lang="en-GB" kern="100" dirty="0">
              <a:solidFill>
                <a:srgbClr val="000000"/>
              </a:solidFill>
              <a:ea typeface="Calibri" panose="020F0502020204030204" pitchFamily="34" charset="0"/>
              <a:cs typeface="Arial" panose="020B0604020202020204" pitchFamily="34" charset="0"/>
              <a:sym typeface="Arial"/>
            </a:endParaRPr>
          </a:p>
        </p:txBody>
      </p:sp>
      <p:graphicFrame>
        <p:nvGraphicFramePr>
          <p:cNvPr id="6" name="Table 5">
            <a:extLst>
              <a:ext uri="{FF2B5EF4-FFF2-40B4-BE49-F238E27FC236}">
                <a16:creationId xmlns:a16="http://schemas.microsoft.com/office/drawing/2014/main" id="{527D5EDF-4337-70D8-E0B7-8A5CEEDA79CC}"/>
              </a:ext>
            </a:extLst>
          </p:cNvPr>
          <p:cNvGraphicFramePr>
            <a:graphicFrameLocks noGrp="1"/>
          </p:cNvGraphicFramePr>
          <p:nvPr>
            <p:extLst>
              <p:ext uri="{D42A27DB-BD31-4B8C-83A1-F6EECF244321}">
                <p14:modId xmlns:p14="http://schemas.microsoft.com/office/powerpoint/2010/main" val="2024234407"/>
              </p:ext>
            </p:extLst>
          </p:nvPr>
        </p:nvGraphicFramePr>
        <p:xfrm>
          <a:off x="462116" y="1288026"/>
          <a:ext cx="11572568" cy="4937760"/>
        </p:xfrm>
        <a:graphic>
          <a:graphicData uri="http://schemas.openxmlformats.org/drawingml/2006/table">
            <a:tbl>
              <a:tblPr firstRow="1" firstCol="1" bandRow="1">
                <a:tableStyleId>{5C22544A-7EE6-4342-B048-85BDC9FD1C3A}</a:tableStyleId>
              </a:tblPr>
              <a:tblGrid>
                <a:gridCol w="11572568">
                  <a:extLst>
                    <a:ext uri="{9D8B030D-6E8A-4147-A177-3AD203B41FA5}">
                      <a16:colId xmlns:a16="http://schemas.microsoft.com/office/drawing/2014/main" val="1623765274"/>
                    </a:ext>
                  </a:extLst>
                </a:gridCol>
              </a:tblGrid>
              <a:tr h="4655573">
                <a:tc>
                  <a:txBody>
                    <a:bodyPr/>
                    <a:lstStyle/>
                    <a:p>
                      <a:pPr algn="r" rtl="1"/>
                      <a:r>
                        <a:rPr lang="ar-EG" sz="1800" b="1" u="sng" dirty="0">
                          <a:solidFill>
                            <a:schemeClr val="bg1"/>
                          </a:solidFill>
                          <a:effectLst/>
                          <a:latin typeface="Calibri" panose="020F0502020204030204" pitchFamily="34" charset="0"/>
                          <a:ea typeface="Calibri" panose="020F0502020204030204" pitchFamily="34" charset="0"/>
                          <a:cs typeface="Arial" panose="020B0604020202020204" pitchFamily="34" charset="0"/>
                        </a:rPr>
                        <a:t> </a:t>
                      </a:r>
                      <a:r>
                        <a:rPr lang="ar-EG" sz="1800" b="1" u="sng" dirty="0">
                          <a:solidFill>
                            <a:schemeClr val="tx1"/>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الإدارة البيروقراطية </a:t>
                      </a:r>
                      <a:r>
                        <a:rPr lang="ar-EG" sz="1800" b="1" u="sng" dirty="0">
                          <a:solidFill>
                            <a:schemeClr val="bg1"/>
                          </a:solidFill>
                          <a:effectLst/>
                          <a:latin typeface="Calibri" panose="020F0502020204030204" pitchFamily="34" charset="0"/>
                          <a:ea typeface="Calibri" panose="020F0502020204030204" pitchFamily="34" charset="0"/>
                          <a:cs typeface="Arial" panose="020B0604020202020204" pitchFamily="34" charset="0"/>
                        </a:rPr>
                        <a:t>:</a:t>
                      </a:r>
                      <a:r>
                        <a:rPr lang="ar-SA" sz="1800" b="1" u="sng" dirty="0">
                          <a:solidFill>
                            <a:schemeClr val="bg1"/>
                          </a:solidFill>
                          <a:effectLst/>
                          <a:latin typeface="Calibri" panose="020F0502020204030204" pitchFamily="34" charset="0"/>
                          <a:ea typeface="Calibri" panose="020F0502020204030204" pitchFamily="34" charset="0"/>
                          <a:cs typeface="Arial" panose="020B0604020202020204" pitchFamily="34" charset="0"/>
                        </a:rPr>
                        <a:t>هي كلمة فرنسية </a:t>
                      </a:r>
                      <a:r>
                        <a:rPr lang="en-US" sz="1800" b="1" u="sng" dirty="0">
                          <a:solidFill>
                            <a:schemeClr val="bg1"/>
                          </a:solidFill>
                          <a:effectLst/>
                          <a:latin typeface="Calibri" panose="020F0502020204030204" pitchFamily="34" charset="0"/>
                          <a:ea typeface="Calibri" panose="020F0502020204030204" pitchFamily="34" charset="0"/>
                          <a:cs typeface="Arial" panose="020B0604020202020204" pitchFamily="34" charset="0"/>
                        </a:rPr>
                        <a:t>Bureau</a:t>
                      </a:r>
                      <a:r>
                        <a:rPr lang="ar-SA" sz="1800" b="1" u="sng" dirty="0">
                          <a:solidFill>
                            <a:schemeClr val="bg1"/>
                          </a:solidFill>
                          <a:effectLst/>
                          <a:latin typeface="Calibri" panose="020F0502020204030204" pitchFamily="34" charset="0"/>
                          <a:ea typeface="Calibri" panose="020F0502020204030204" pitchFamily="34" charset="0"/>
                          <a:cs typeface="Arial" panose="020B0604020202020204" pitchFamily="34" charset="0"/>
                        </a:rPr>
                        <a:t> تعني حكم المكاتب </a:t>
                      </a:r>
                      <a:r>
                        <a:rPr lang="ar-SA"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وقد جاء بها العالم الألماني ماكس فيبر وطورها بهدف توفير الحد الأعلى من الكفاية الإنتاجية.</a:t>
                      </a:r>
                      <a:endParaRPr lang="en-GB" sz="1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1800" b="1" u="sng" dirty="0">
                          <a:solidFill>
                            <a:schemeClr val="bg1"/>
                          </a:solidFill>
                          <a:effectLst/>
                          <a:latin typeface="Calibri" panose="020F0502020204030204" pitchFamily="34" charset="0"/>
                          <a:ea typeface="Calibri" panose="020F0502020204030204" pitchFamily="34" charset="0"/>
                          <a:cs typeface="Arial" panose="020B0604020202020204" pitchFamily="34" charset="0"/>
                        </a:rPr>
                        <a:t>خصائص البيروقراطية المثالية:</a:t>
                      </a:r>
                      <a:endParaRPr lang="en-GB" sz="1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1</a:t>
                      </a:r>
                      <a:r>
                        <a:rPr lang="ar-SA" sz="1800" b="1" dirty="0">
                          <a:solidFill>
                            <a:schemeClr val="tx1"/>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 عدم التمييز</a:t>
                      </a:r>
                      <a:endParaRPr lang="en-GB" sz="1800" dirty="0">
                        <a:solidFill>
                          <a:schemeClr val="tx1"/>
                        </a:solidFill>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solidFill>
                            <a:schemeClr val="tx1"/>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2. تقسيم الأعمال وتبسيطها</a:t>
                      </a:r>
                      <a:endParaRPr lang="en-GB" sz="1800" dirty="0">
                        <a:solidFill>
                          <a:schemeClr val="tx1"/>
                        </a:solidFill>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solidFill>
                            <a:schemeClr val="tx1"/>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3. تدرج الوظائف في مستويات السلطة</a:t>
                      </a:r>
                      <a:endParaRPr lang="en-GB" sz="1800" dirty="0">
                        <a:solidFill>
                          <a:schemeClr val="tx1"/>
                        </a:solidFill>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solidFill>
                            <a:schemeClr val="tx1"/>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4. التفريق</a:t>
                      </a:r>
                      <a:r>
                        <a:rPr lang="ar-SA" sz="1800" b="1" u="sng" dirty="0">
                          <a:solidFill>
                            <a:schemeClr val="tx1"/>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 بين دور الموظف الرسمي وعلاقاته الشخصية.</a:t>
                      </a:r>
                      <a:endParaRPr lang="en-GB" sz="1800" dirty="0">
                        <a:solidFill>
                          <a:schemeClr val="tx1"/>
                        </a:solidFill>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solidFill>
                            <a:schemeClr val="tx1"/>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5. السرية</a:t>
                      </a:r>
                      <a:endParaRPr lang="en-GB" sz="1800" dirty="0">
                        <a:solidFill>
                          <a:schemeClr val="tx1"/>
                        </a:solidFill>
                        <a:effectLst/>
                        <a:highlight>
                          <a:srgbClr val="FFFF00"/>
                        </a:highligh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 </a:t>
                      </a:r>
                      <a:endParaRPr lang="en-GB" sz="18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1800" b="1" u="sng" dirty="0">
                          <a:solidFill>
                            <a:schemeClr val="bg1"/>
                          </a:solidFill>
                          <a:effectLst/>
                          <a:latin typeface="Calibri" panose="020F0502020204030204" pitchFamily="34" charset="0"/>
                          <a:ea typeface="Calibri" panose="020F0502020204030204" pitchFamily="34" charset="0"/>
                          <a:cs typeface="Arial" panose="020B0604020202020204" pitchFamily="34" charset="0"/>
                        </a:rPr>
                        <a:t>تقييم البيروقراطية </a:t>
                      </a:r>
                      <a:r>
                        <a:rPr lang="en-US" sz="1800" b="1" u="sng" dirty="0">
                          <a:solidFill>
                            <a:schemeClr val="bg1"/>
                          </a:solidFill>
                          <a:effectLst/>
                          <a:latin typeface="Calibri" panose="020F0502020204030204" pitchFamily="34" charset="0"/>
                          <a:ea typeface="Calibri" panose="020F0502020204030204" pitchFamily="34" charset="0"/>
                          <a:cs typeface="Arial" panose="020B0604020202020204" pitchFamily="34" charset="0"/>
                        </a:rPr>
                        <a:t>Max Fiber</a:t>
                      </a:r>
                      <a:endParaRPr lang="en-GB" sz="1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يعتقد معظم الناس إن النظام البيروقراطي نظام إداري غير فعال وهذا الاعتقاد يعود للممارسات الخاطئة في تطبيق الأنظمة البيروقراطية وليس إلى جوهر النظام البيروقراطي نفسه.</a:t>
                      </a:r>
                      <a:endParaRPr lang="en-GB" sz="1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ومن الانتقادات لهذا النظام </a:t>
                      </a:r>
                      <a:endParaRPr lang="en-GB" sz="1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إن الوسائل تصبح غايات والجمود وعدم المرونة والروتين، والمظاهر والرموز، ومقاومة التغيير، والمرض البيروقراطي، </a:t>
                      </a:r>
                      <a:r>
                        <a:rPr lang="ar-SA" sz="1800" b="1" u="sng" dirty="0">
                          <a:solidFill>
                            <a:schemeClr val="bg1"/>
                          </a:solidFill>
                          <a:effectLst/>
                          <a:latin typeface="Calibri" panose="020F0502020204030204" pitchFamily="34" charset="0"/>
                          <a:ea typeface="Calibri" panose="020F0502020204030204" pitchFamily="34" charset="0"/>
                          <a:cs typeface="Arial" panose="020B0604020202020204" pitchFamily="34" charset="0"/>
                        </a:rPr>
                        <a:t>والانفراد بالسلطة أي حصر السلطة</a:t>
                      </a:r>
                      <a:r>
                        <a:rPr lang="ar-SA"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 واتخاذ القرار بالمستويات العليا من التنظيم، وعدم التمييز بين الوظيفة والإنسان وخط سيرها من أعلى إلى أسفل على شكل أوامر وتعليمات وتوجيهات.</a:t>
                      </a:r>
                      <a:endParaRPr lang="ar-EG" sz="18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r" rtl="1"/>
                      <a:endParaRPr lang="ar-EG" sz="12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r" rtl="1"/>
                      <a:endParaRPr lang="ar-EG" sz="12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r" rtl="1"/>
                      <a:endParaRPr lang="en-GB" sz="1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997450218"/>
                  </a:ext>
                </a:extLst>
              </a:tr>
            </a:tbl>
          </a:graphicData>
        </a:graphic>
      </p:graphicFrame>
    </p:spTree>
    <p:extLst>
      <p:ext uri="{BB962C8B-B14F-4D97-AF65-F5344CB8AC3E}">
        <p14:creationId xmlns:p14="http://schemas.microsoft.com/office/powerpoint/2010/main" val="12882871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475247" cy="49259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graphicFrame>
        <p:nvGraphicFramePr>
          <p:cNvPr id="6" name="Table 5">
            <a:extLst>
              <a:ext uri="{FF2B5EF4-FFF2-40B4-BE49-F238E27FC236}">
                <a16:creationId xmlns:a16="http://schemas.microsoft.com/office/drawing/2014/main" id="{B641231E-0B43-55B3-A404-03C2EA0C2371}"/>
              </a:ext>
            </a:extLst>
          </p:cNvPr>
          <p:cNvGraphicFramePr>
            <a:graphicFrameLocks noGrp="1"/>
          </p:cNvGraphicFramePr>
          <p:nvPr>
            <p:extLst>
              <p:ext uri="{D42A27DB-BD31-4B8C-83A1-F6EECF244321}">
                <p14:modId xmlns:p14="http://schemas.microsoft.com/office/powerpoint/2010/main" val="364515949"/>
              </p:ext>
            </p:extLst>
          </p:nvPr>
        </p:nvGraphicFramePr>
        <p:xfrm>
          <a:off x="1783975" y="1730189"/>
          <a:ext cx="8597153" cy="4360252"/>
        </p:xfrm>
        <a:graphic>
          <a:graphicData uri="http://schemas.openxmlformats.org/drawingml/2006/table">
            <a:tbl>
              <a:tblPr firstRow="1" firstCol="1" bandRow="1">
                <a:tableStyleId>{5C22544A-7EE6-4342-B048-85BDC9FD1C3A}</a:tableStyleId>
              </a:tblPr>
              <a:tblGrid>
                <a:gridCol w="8597153">
                  <a:extLst>
                    <a:ext uri="{9D8B030D-6E8A-4147-A177-3AD203B41FA5}">
                      <a16:colId xmlns:a16="http://schemas.microsoft.com/office/drawing/2014/main" val="441390225"/>
                    </a:ext>
                  </a:extLst>
                </a:gridCol>
              </a:tblGrid>
              <a:tr h="401374">
                <a:tc>
                  <a:txBody>
                    <a:bodyPr/>
                    <a:lstStyle/>
                    <a:p>
                      <a:pPr algn="r">
                        <a:lnSpc>
                          <a:spcPct val="107000"/>
                        </a:lnSpc>
                        <a:spcAft>
                          <a:spcPts val="800"/>
                        </a:spcAft>
                      </a:pPr>
                      <a:r>
                        <a:rPr lang="ar-EG" sz="2400" u="sng" dirty="0">
                          <a:effectLst/>
                        </a:rPr>
                        <a:t>مرحلة الفكر السلوكي</a:t>
                      </a:r>
                      <a:r>
                        <a:rPr lang="ar-SA" sz="2400" u="sng" dirty="0">
                          <a:effectLst/>
                        </a:rPr>
                        <a:t>:</a:t>
                      </a:r>
                      <a:endParaRPr lang="en-GB" sz="2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871912425"/>
                  </a:ext>
                </a:extLst>
              </a:tr>
              <a:tr h="3958878">
                <a:tc>
                  <a:txBody>
                    <a:bodyPr/>
                    <a:lstStyle/>
                    <a:p>
                      <a:pPr algn="r" rtl="1"/>
                      <a:r>
                        <a:rPr lang="en-US" sz="2400" u="none" strike="noStrike" dirty="0">
                          <a:effectLst/>
                        </a:rPr>
                        <a:t> </a:t>
                      </a:r>
                      <a:endParaRPr lang="en-GB" sz="2400" dirty="0">
                        <a:effectLst/>
                      </a:endParaRPr>
                    </a:p>
                    <a:p>
                      <a:pPr algn="just" rtl="1"/>
                      <a:r>
                        <a:rPr lang="ar-SA" sz="1800" b="1" kern="1200" dirty="0">
                          <a:solidFill>
                            <a:schemeClr val="lt1"/>
                          </a:solidFill>
                          <a:effectLst/>
                          <a:latin typeface="+mn-lt"/>
                          <a:ea typeface="+mn-ea"/>
                          <a:cs typeface="+mn-cs"/>
                        </a:rPr>
                        <a:t>ظهر الفكر السلوكي نتيجة لقصور الفكر الكلاسيكي </a:t>
                      </a:r>
                      <a:r>
                        <a:rPr lang="ar-SA" sz="1800" b="1" u="sng" kern="1200" dirty="0">
                          <a:solidFill>
                            <a:schemeClr val="lt1"/>
                          </a:solidFill>
                          <a:effectLst/>
                          <a:latin typeface="+mn-lt"/>
                          <a:ea typeface="+mn-ea"/>
                          <a:cs typeface="+mn-cs"/>
                        </a:rPr>
                        <a:t>في معالجة قضايا الجانب الإنساني</a:t>
                      </a:r>
                      <a:r>
                        <a:rPr lang="ar-SA" sz="1800" b="1" kern="1200" dirty="0">
                          <a:solidFill>
                            <a:schemeClr val="lt1"/>
                          </a:solidFill>
                          <a:effectLst/>
                          <a:latin typeface="+mn-lt"/>
                          <a:ea typeface="+mn-ea"/>
                          <a:cs typeface="+mn-cs"/>
                        </a:rPr>
                        <a:t> في المنظمات الإدارية </a:t>
                      </a:r>
                      <a:endParaRPr lang="en-GB" sz="1800" b="1" kern="1200" dirty="0">
                        <a:solidFill>
                          <a:schemeClr val="lt1"/>
                        </a:solidFill>
                        <a:effectLst/>
                        <a:latin typeface="+mn-lt"/>
                        <a:ea typeface="+mn-ea"/>
                        <a:cs typeface="+mn-cs"/>
                      </a:endParaRPr>
                    </a:p>
                    <a:p>
                      <a:pPr algn="just" rtl="1"/>
                      <a:r>
                        <a:rPr lang="ar-SA" sz="1800" b="1" kern="1200" dirty="0">
                          <a:solidFill>
                            <a:schemeClr val="lt1"/>
                          </a:solidFill>
                          <a:effectLst/>
                          <a:latin typeface="+mn-lt"/>
                          <a:ea typeface="+mn-ea"/>
                          <a:cs typeface="+mn-cs"/>
                        </a:rPr>
                        <a:t> </a:t>
                      </a:r>
                      <a:endParaRPr lang="en-GB" sz="1800" b="1" kern="1200" dirty="0">
                        <a:solidFill>
                          <a:schemeClr val="lt1"/>
                        </a:solidFill>
                        <a:effectLst/>
                        <a:latin typeface="+mn-lt"/>
                        <a:ea typeface="+mn-ea"/>
                        <a:cs typeface="+mn-cs"/>
                      </a:endParaRPr>
                    </a:p>
                    <a:p>
                      <a:pPr lvl="0" algn="just" rtl="1"/>
                      <a:r>
                        <a:rPr lang="ar-SA" sz="1800" b="1" u="sng" kern="1200" dirty="0">
                          <a:solidFill>
                            <a:schemeClr val="lt1"/>
                          </a:solidFill>
                          <a:effectLst/>
                          <a:latin typeface="+mn-lt"/>
                          <a:ea typeface="+mn-ea"/>
                          <a:cs typeface="+mn-cs"/>
                        </a:rPr>
                        <a:t>توصلت هذه المرحلة إلى ارتفاع الروح المعنوية للعاملين، وزيادة إنتاجهم نتيجة لمشاركتهم في التجارب التي قامت بها الإدارة، وظهر ذلك بعد فترة من إجراء التجارب بسبب التركيز في بداية الأمر على دور العوامل المادية في الإنتاج</a:t>
                      </a:r>
                      <a:endParaRPr lang="en-GB" sz="1800" b="1" kern="1200" dirty="0">
                        <a:solidFill>
                          <a:schemeClr val="lt1"/>
                        </a:solidFill>
                        <a:effectLst/>
                        <a:latin typeface="+mn-lt"/>
                        <a:ea typeface="+mn-ea"/>
                        <a:cs typeface="+mn-cs"/>
                      </a:endParaRPr>
                    </a:p>
                    <a:p>
                      <a:pPr algn="just" rtl="1"/>
                      <a:r>
                        <a:rPr lang="en-US" sz="1800" b="1" u="none" strike="noStrike" kern="1200" dirty="0">
                          <a:solidFill>
                            <a:schemeClr val="lt1"/>
                          </a:solidFill>
                          <a:effectLst/>
                          <a:latin typeface="+mn-lt"/>
                          <a:ea typeface="+mn-ea"/>
                          <a:cs typeface="+mn-cs"/>
                        </a:rPr>
                        <a:t> </a:t>
                      </a:r>
                      <a:endParaRPr lang="en-GB" sz="1800" b="1" kern="1200" dirty="0">
                        <a:solidFill>
                          <a:schemeClr val="lt1"/>
                        </a:solidFill>
                        <a:effectLst/>
                        <a:latin typeface="+mn-lt"/>
                        <a:ea typeface="+mn-ea"/>
                        <a:cs typeface="+mn-cs"/>
                      </a:endParaRPr>
                    </a:p>
                    <a:p>
                      <a:pPr lvl="0" algn="just" rtl="1"/>
                      <a:r>
                        <a:rPr lang="ar-SA" sz="1800" b="1" kern="1200" dirty="0">
                          <a:solidFill>
                            <a:schemeClr val="lt1"/>
                          </a:solidFill>
                          <a:effectLst/>
                          <a:latin typeface="+mn-lt"/>
                          <a:ea typeface="+mn-ea"/>
                          <a:cs typeface="+mn-cs"/>
                        </a:rPr>
                        <a:t>من رواد هذه الحركة </a:t>
                      </a:r>
                      <a:r>
                        <a:rPr lang="ar-SA" sz="1800" b="1" u="sng" kern="1200" dirty="0">
                          <a:solidFill>
                            <a:schemeClr val="lt1"/>
                          </a:solidFill>
                          <a:effectLst/>
                          <a:latin typeface="+mn-lt"/>
                          <a:ea typeface="+mn-ea"/>
                          <a:cs typeface="+mn-cs"/>
                        </a:rPr>
                        <a:t>«التن مايو»</a:t>
                      </a:r>
                      <a:r>
                        <a:rPr lang="ar-SA" sz="1800" b="1" kern="1200" dirty="0">
                          <a:solidFill>
                            <a:schemeClr val="lt1"/>
                          </a:solidFill>
                          <a:effectLst/>
                          <a:latin typeface="+mn-lt"/>
                          <a:ea typeface="+mn-ea"/>
                          <a:cs typeface="+mn-cs"/>
                        </a:rPr>
                        <a:t> الذي توصل الى النتائج التالية: المنشأة نظام اجتماعي، الحوافز المعنوية دور في اثارة دوافع الأفراد، المشاركة نمط القيادة المفضل، الانتاجية مرتبطة برضا الفرد واستخدام نظام اتصال لتبادل المعلومات بين العاملين في المنشأة عبر تحقيق حاجاتهم النفسية والاجتماعية.</a:t>
                      </a:r>
                      <a:endParaRPr lang="en-GB" sz="1800" b="1" kern="1200" dirty="0">
                        <a:solidFill>
                          <a:schemeClr val="lt1"/>
                        </a:solidFill>
                        <a:effectLst/>
                        <a:latin typeface="+mn-lt"/>
                        <a:ea typeface="+mn-ea"/>
                        <a:cs typeface="+mn-cs"/>
                      </a:endParaRPr>
                    </a:p>
                    <a:p>
                      <a:pPr algn="r">
                        <a:lnSpc>
                          <a:spcPct val="107000"/>
                        </a:lnSpc>
                        <a:spcAft>
                          <a:spcPts val="800"/>
                        </a:spcAft>
                      </a:pPr>
                      <a:r>
                        <a:rPr lang="en-US" sz="2400" dirty="0">
                          <a:effectLst/>
                        </a:rPr>
                        <a:t> </a:t>
                      </a:r>
                      <a:endParaRPr lang="en-GB" sz="24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95685233"/>
                  </a:ext>
                </a:extLst>
              </a:tr>
            </a:tbl>
          </a:graphicData>
        </a:graphic>
      </p:graphicFrame>
    </p:spTree>
    <p:extLst>
      <p:ext uri="{BB962C8B-B14F-4D97-AF65-F5344CB8AC3E}">
        <p14:creationId xmlns:p14="http://schemas.microsoft.com/office/powerpoint/2010/main" val="42554740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475247" cy="49357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83AA68E7-B94A-86C5-84D6-5BF130A00AB5}"/>
              </a:ext>
            </a:extLst>
          </p:cNvPr>
          <p:cNvSpPr/>
          <p:nvPr/>
        </p:nvSpPr>
        <p:spPr>
          <a:xfrm>
            <a:off x="540774" y="1111079"/>
            <a:ext cx="11189111" cy="4401205"/>
          </a:xfrm>
          <a:prstGeom prst="rect">
            <a:avLst/>
          </a:prstGeom>
        </p:spPr>
        <p:txBody>
          <a:bodyPr wrap="square">
            <a:spAutoFit/>
          </a:bodyPr>
          <a:lstStyle/>
          <a:p>
            <a:pPr algn="r" rtl="1">
              <a:buClr>
                <a:srgbClr val="000000"/>
              </a:buClr>
              <a:buFont typeface="Arial"/>
              <a:buNone/>
              <a:defRPr/>
            </a:pPr>
            <a:r>
              <a:rPr lang="en-GB" sz="2800" kern="0" dirty="0">
                <a:solidFill>
                  <a:srgbClr val="000000"/>
                </a:solidFill>
                <a:latin typeface="Simplified Arabic" panose="02020603050405020304" pitchFamily="18" charset="-78"/>
                <a:ea typeface="Times New Roman" panose="02020603050405020304" pitchFamily="18" charset="0"/>
                <a:cs typeface="Arial" panose="020B0604020202020204" pitchFamily="34" charset="0"/>
                <a:sym typeface="Arial"/>
              </a:rPr>
              <a:t> </a:t>
            </a:r>
            <a:endParaRPr lang="ar-SA" sz="2800" b="1" kern="0" dirty="0">
              <a:solidFill>
                <a:srgbClr val="000000"/>
              </a:solidFill>
              <a:latin typeface="Arial"/>
              <a:cs typeface="AL-Mohanad" pitchFamily="2" charset="-78"/>
              <a:sym typeface="Arial"/>
            </a:endParaRPr>
          </a:p>
          <a:p>
            <a:pPr marL="342900" lvl="0" indent="-342900" algn="r" rtl="1">
              <a:buFont typeface="Symbol" panose="05050102010706020507" pitchFamily="18" charset="2"/>
              <a:buChar char=""/>
            </a:pPr>
            <a:r>
              <a:rPr lang="ar-SA" sz="1800" b="1" u="sng" dirty="0">
                <a:solidFill>
                  <a:srgbClr val="FF0000"/>
                </a:solidFill>
                <a:effectLst/>
                <a:latin typeface="Calibri" panose="020F0502020204030204" pitchFamily="34" charset="0"/>
                <a:ea typeface="Calibri" panose="020F0502020204030204" pitchFamily="34" charset="0"/>
                <a:cs typeface="Arial" panose="020B0604020202020204" pitchFamily="34" charset="0"/>
              </a:rPr>
              <a:t>المدرسة السلوكية (حركة العلاقات الإنسانية):</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effectLst/>
                <a:latin typeface="Calibri" panose="020F0502020204030204" pitchFamily="34" charset="0"/>
                <a:ea typeface="Calibri" panose="020F0502020204030204" pitchFamily="34" charset="0"/>
                <a:cs typeface="Arial" panose="020B0604020202020204" pitchFamily="34" charset="0"/>
              </a:rPr>
              <a:t>اهتمت هذه المدرسة بدراسة سلوك الفرد والجماعة أثناء العمل من اجل زيادة الإنتاجية. وقد كان لهذه المدرسة ثلاثة مداخل لدراسة السلوك، الأول مدخل علم النفس، والثاني مدخل علم الاجتماع، والثالث مدخل دراسة علم الإنسان الذي يدرس أنماط السلوك البشري المكتسبة السائدة في مجتمع معين.</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SA" sz="1800" b="1" dirty="0">
                <a:effectLst/>
                <a:latin typeface="Calibri" panose="020F0502020204030204" pitchFamily="34" charset="0"/>
                <a:ea typeface="Calibri" panose="020F0502020204030204" pitchFamily="34" charset="0"/>
                <a:cs typeface="Arial" panose="020B0604020202020204" pitchFamily="34" charset="0"/>
              </a:rPr>
              <a:t>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buFont typeface="Symbol" panose="05050102010706020507" pitchFamily="18" charset="2"/>
              <a:buChar char=""/>
            </a:pPr>
            <a:r>
              <a:rPr lang="ar-SA" sz="1800" b="1" u="sng" dirty="0">
                <a:solidFill>
                  <a:srgbClr val="000000"/>
                </a:solidFill>
                <a:effectLst/>
                <a:latin typeface="Calibri" panose="020F0502020204030204" pitchFamily="34" charset="0"/>
                <a:ea typeface="Calibri" panose="020F0502020204030204" pitchFamily="34" charset="0"/>
                <a:cs typeface="Arial" panose="020B0604020202020204" pitchFamily="34" charset="0"/>
              </a:rPr>
              <a:t>ومن رواد هذه المدرسة هو ما قدمه هوثورن من دراسات وتجارب</a:t>
            </a:r>
            <a:r>
              <a:rPr lang="ar-SA" sz="1800" b="1"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457200" algn="r" rtl="1"/>
            <a:r>
              <a:rPr lang="en-US" sz="1800" b="1" u="none" strike="noStrike" dirty="0">
                <a:solidFill>
                  <a:srgbClr val="FF0000"/>
                </a:solidFill>
                <a:effectLst/>
                <a:latin typeface="Calibri" panose="020F0502020204030204" pitchFamily="34" charset="0"/>
                <a:ea typeface="Calibri" panose="020F0502020204030204" pitchFamily="34" charset="0"/>
                <a:cs typeface="Arial" panose="020B0604020202020204" pitchFamily="34" charset="0"/>
              </a:rPr>
              <a:t>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buFont typeface="Symbol" panose="05050102010706020507" pitchFamily="18" charset="2"/>
              <a:buChar char=""/>
            </a:pPr>
            <a:r>
              <a:rPr lang="ar-SA" sz="1800" b="1" u="sng" dirty="0">
                <a:solidFill>
                  <a:srgbClr val="FF0000"/>
                </a:solidFill>
                <a:effectLst/>
                <a:latin typeface="Calibri" panose="020F0502020204030204" pitchFamily="34" charset="0"/>
                <a:ea typeface="Calibri" panose="020F0502020204030204" pitchFamily="34" charset="0"/>
                <a:cs typeface="Arial" panose="020B0604020202020204" pitchFamily="34" charset="0"/>
              </a:rPr>
              <a:t>تقييم المدرسة السلوكية:</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457200" algn="r" rtl="1"/>
            <a:r>
              <a:rPr lang="ar-SA" sz="1800" b="1" dirty="0">
                <a:effectLst/>
                <a:latin typeface="Calibri" panose="020F0502020204030204" pitchFamily="34" charset="0"/>
                <a:ea typeface="Calibri" panose="020F0502020204030204" pitchFamily="34" charset="0"/>
                <a:cs typeface="Arial" panose="020B0604020202020204" pitchFamily="34" charset="0"/>
              </a:rPr>
              <a:t>لقد ساهمت هذه المدرسة في تطوير الفكر الإداري من حيث تركيزها على العامل الإنساني والجماعة\ رفع الروح المعنوية للعاملين وزيادة انتاجهم \ الانسان ليس ماديا بل هو انسان معقد \ظهور نظرية الدافعية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457200" algn="r" rtl="1"/>
            <a:r>
              <a:rPr lang="ar-SA" sz="1800" b="1" dirty="0">
                <a:effectLst/>
                <a:latin typeface="Calibri" panose="020F0502020204030204" pitchFamily="34" charset="0"/>
                <a:ea typeface="Calibri" panose="020F0502020204030204" pitchFamily="34" charset="0"/>
                <a:cs typeface="Arial" panose="020B0604020202020204" pitchFamily="34" charset="0"/>
              </a:rPr>
              <a:t>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ctr" rtl="1">
              <a:buFont typeface="Symbol" panose="05050102010706020507" pitchFamily="18" charset="2"/>
              <a:buChar char=""/>
            </a:pPr>
            <a:r>
              <a:rPr lang="ar-SA" sz="1800" b="1" dirty="0">
                <a:solidFill>
                  <a:srgbClr val="000000"/>
                </a:solidFill>
                <a:effectLst/>
                <a:latin typeface="Calibri" panose="020F0502020204030204" pitchFamily="34" charset="0"/>
                <a:ea typeface="Calibri" panose="020F0502020204030204" pitchFamily="34" charset="0"/>
                <a:cs typeface="Arial" panose="020B0604020202020204" pitchFamily="34" charset="0"/>
              </a:rPr>
              <a:t>انتقادات وجُهت إلى هذه المدرسة من حيث أنها </a:t>
            </a:r>
            <a:r>
              <a:rPr lang="ar-EG" sz="1800" b="1" dirty="0">
                <a:solidFill>
                  <a:srgbClr val="000000"/>
                </a:solidFill>
                <a:effectLst/>
                <a:latin typeface="Calibri" panose="020F0502020204030204" pitchFamily="34" charset="0"/>
                <a:ea typeface="Calibri" panose="020F0502020204030204" pitchFamily="34" charset="0"/>
                <a:cs typeface="Arial" panose="020B0604020202020204" pitchFamily="34" charset="0"/>
              </a:rPr>
              <a:t>تركز</a:t>
            </a:r>
            <a:r>
              <a:rPr lang="ar-SA" sz="1800" b="1"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على الجوانب الإنسانية </a:t>
            </a:r>
            <a:r>
              <a:rPr lang="ar-EG" sz="1800" b="1" dirty="0">
                <a:solidFill>
                  <a:srgbClr val="000000"/>
                </a:solidFill>
                <a:effectLst/>
                <a:latin typeface="Calibri" panose="020F0502020204030204" pitchFamily="34" charset="0"/>
                <a:ea typeface="Calibri" panose="020F0502020204030204" pitchFamily="34" charset="0"/>
                <a:cs typeface="Arial" panose="020B0604020202020204" pitchFamily="34" charset="0"/>
              </a:rPr>
              <a:t>و</a:t>
            </a:r>
            <a:r>
              <a:rPr lang="ar-SA" sz="1800" b="1" dirty="0">
                <a:solidFill>
                  <a:srgbClr val="000000"/>
                </a:solidFill>
                <a:effectLst/>
                <a:latin typeface="Calibri" panose="020F0502020204030204" pitchFamily="34" charset="0"/>
                <a:ea typeface="Calibri" panose="020F0502020204030204" pitchFamily="34" charset="0"/>
                <a:cs typeface="Arial" panose="020B0604020202020204" pitchFamily="34" charset="0"/>
              </a:rPr>
              <a:t>قد أهملت الجوانب الأخرى الفنية في المنظمة</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457200" indent="-457200" algn="r" rtl="1">
              <a:buClr>
                <a:srgbClr val="000000"/>
              </a:buClr>
              <a:buFont typeface="Wingdings" pitchFamily="2" charset="2"/>
              <a:buChar char="v"/>
              <a:defRPr/>
            </a:pPr>
            <a:endParaRPr lang="ar-SA" sz="2800" kern="0" dirty="0">
              <a:solidFill>
                <a:srgbClr val="000000"/>
              </a:solidFill>
              <a:latin typeface="Arial"/>
              <a:cs typeface="AL-Mohanad" pitchFamily="2" charset="-78"/>
              <a:sym typeface="Arial"/>
            </a:endParaRPr>
          </a:p>
        </p:txBody>
      </p:sp>
    </p:spTree>
    <p:extLst>
      <p:ext uri="{BB962C8B-B14F-4D97-AF65-F5344CB8AC3E}">
        <p14:creationId xmlns:p14="http://schemas.microsoft.com/office/powerpoint/2010/main" val="163124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6" y="1288026"/>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526CCEF4-F475-8D52-5306-A75D026F78D3}"/>
              </a:ext>
            </a:extLst>
          </p:cNvPr>
          <p:cNvSpPr/>
          <p:nvPr/>
        </p:nvSpPr>
        <p:spPr>
          <a:xfrm>
            <a:off x="629265" y="1711378"/>
            <a:ext cx="10688666" cy="3428824"/>
          </a:xfrm>
          <a:prstGeom prst="rect">
            <a:avLst/>
          </a:prstGeom>
        </p:spPr>
        <p:txBody>
          <a:bodyPr wrap="square">
            <a:spAutoFit/>
          </a:bodyPr>
          <a:lstStyle/>
          <a:p>
            <a:pPr marL="342900" lvl="0" indent="-342900" algn="r" rtl="1">
              <a:buFont typeface="Symbol" panose="05050102010706020507" pitchFamily="18" charset="2"/>
              <a:buChar char=""/>
            </a:pPr>
            <a:r>
              <a:rPr lang="ar-SA" sz="1800" b="1" u="sng" dirty="0">
                <a:solidFill>
                  <a:srgbClr val="002060"/>
                </a:solidFill>
                <a:effectLst/>
                <a:latin typeface="Calibri" panose="020F0502020204030204" pitchFamily="34" charset="0"/>
                <a:ea typeface="Calibri" panose="020F0502020204030204" pitchFamily="34" charset="0"/>
                <a:cs typeface="Arial" panose="020B0604020202020204" pitchFamily="34" charset="0"/>
              </a:rPr>
              <a:t>جهود المرحلة السلوكية في </a:t>
            </a:r>
            <a:r>
              <a:rPr lang="ar-EG" sz="1800" b="1" u="sng" dirty="0">
                <a:solidFill>
                  <a:srgbClr val="002060"/>
                </a:solidFill>
                <a:effectLst/>
                <a:latin typeface="Calibri" panose="020F0502020204030204" pitchFamily="34" charset="0"/>
                <a:ea typeface="Calibri" panose="020F0502020204030204" pitchFamily="34" charset="0"/>
                <a:cs typeface="Arial" panose="020B0604020202020204" pitchFamily="34" charset="0"/>
              </a:rPr>
              <a:t> التغيير و</a:t>
            </a:r>
            <a:r>
              <a:rPr lang="ar-SA" sz="1800" b="1" u="sng" dirty="0">
                <a:solidFill>
                  <a:srgbClr val="002060"/>
                </a:solidFill>
                <a:effectLst/>
                <a:latin typeface="Calibri" panose="020F0502020204030204" pitchFamily="34" charset="0"/>
                <a:ea typeface="Calibri" panose="020F0502020204030204" pitchFamily="34" charset="0"/>
                <a:cs typeface="Arial" panose="020B0604020202020204" pitchFamily="34" charset="0"/>
              </a:rPr>
              <a:t>التطوير التنظيمي</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457200" algn="r" rtl="1"/>
            <a:r>
              <a:rPr lang="ar-SA" sz="1800" b="1" u="none" strike="noStrike" dirty="0">
                <a:solidFill>
                  <a:srgbClr val="C00000"/>
                </a:solidFill>
                <a:effectLst/>
                <a:latin typeface="Calibri" panose="020F0502020204030204" pitchFamily="34" charset="0"/>
                <a:ea typeface="Calibri" panose="020F0502020204030204" pitchFamily="34" charset="0"/>
                <a:cs typeface="Arial" panose="020B0604020202020204" pitchFamily="34" charset="0"/>
              </a:rPr>
              <a:t>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457200" algn="r" rtl="1"/>
            <a:r>
              <a:rPr lang="ar-SA" sz="1800" b="1" dirty="0">
                <a:solidFill>
                  <a:srgbClr val="C00000"/>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لقد نادت النظرية السلوكية بما يلي:</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buFont typeface="Symbol" panose="05050102010706020507" pitchFamily="18" charset="2"/>
              <a:buChar char=""/>
            </a:pPr>
            <a:r>
              <a:rPr lang="ar-SA" sz="1800" b="1" dirty="0">
                <a:effectLst/>
                <a:latin typeface="Calibri" panose="020F0502020204030204" pitchFamily="34" charset="0"/>
                <a:ea typeface="Calibri" panose="020F0502020204030204" pitchFamily="34" charset="0"/>
                <a:cs typeface="Arial" panose="020B0604020202020204" pitchFamily="34" charset="0"/>
              </a:rPr>
              <a:t>تشجيع الفرد على المبادرة والاختيار</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buFont typeface="Symbol" panose="05050102010706020507" pitchFamily="18" charset="2"/>
              <a:buChar char=""/>
            </a:pPr>
            <a:r>
              <a:rPr lang="ar-SA" sz="1800" b="1" dirty="0">
                <a:effectLst/>
                <a:latin typeface="Calibri" panose="020F0502020204030204" pitchFamily="34" charset="0"/>
                <a:ea typeface="Calibri" panose="020F0502020204030204" pitchFamily="34" charset="0"/>
                <a:cs typeface="Arial" panose="020B0604020202020204" pitchFamily="34" charset="0"/>
              </a:rPr>
              <a:t>اعطاء الفرد الحرية</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buFont typeface="Symbol" panose="05050102010706020507" pitchFamily="18" charset="2"/>
              <a:buChar char=""/>
            </a:pPr>
            <a:r>
              <a:rPr lang="ar-SA" sz="1800" b="1" dirty="0">
                <a:effectLst/>
                <a:latin typeface="Calibri" panose="020F0502020204030204" pitchFamily="34" charset="0"/>
                <a:ea typeface="Calibri" panose="020F0502020204030204" pitchFamily="34" charset="0"/>
                <a:cs typeface="Arial" panose="020B0604020202020204" pitchFamily="34" charset="0"/>
              </a:rPr>
              <a:t>وجود نظام غير رسمي</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buFont typeface="Symbol" panose="05050102010706020507" pitchFamily="18" charset="2"/>
              <a:buChar char=""/>
            </a:pPr>
            <a:r>
              <a:rPr lang="ar-SA" sz="1800" b="1" dirty="0">
                <a:effectLst/>
                <a:latin typeface="Calibri" panose="020F0502020204030204" pitchFamily="34" charset="0"/>
                <a:ea typeface="Calibri" panose="020F0502020204030204" pitchFamily="34" charset="0"/>
                <a:cs typeface="Arial" panose="020B0604020202020204" pitchFamily="34" charset="0"/>
              </a:rPr>
              <a:t>تطبيق اللامركزية</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buFont typeface="Symbol" panose="05050102010706020507" pitchFamily="18" charset="2"/>
              <a:buChar char=""/>
            </a:pPr>
            <a:r>
              <a:rPr lang="ar-SA" sz="1800" b="1" dirty="0">
                <a:effectLst/>
                <a:latin typeface="Calibri" panose="020F0502020204030204" pitchFamily="34" charset="0"/>
                <a:ea typeface="Calibri" panose="020F0502020204030204" pitchFamily="34" charset="0"/>
                <a:cs typeface="Arial" panose="020B0604020202020204" pitchFamily="34" charset="0"/>
              </a:rPr>
              <a:t>القيادة الديمقراطية</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buFont typeface="Symbol" panose="05050102010706020507" pitchFamily="18" charset="2"/>
              <a:buChar char=""/>
            </a:pPr>
            <a:r>
              <a:rPr lang="ar-SA" sz="1800" b="1" dirty="0">
                <a:effectLst/>
                <a:latin typeface="Calibri" panose="020F0502020204030204" pitchFamily="34" charset="0"/>
                <a:ea typeface="Calibri" panose="020F0502020204030204" pitchFamily="34" charset="0"/>
                <a:cs typeface="Arial" panose="020B0604020202020204" pitchFamily="34" charset="0"/>
              </a:rPr>
              <a:t>اشتراك العالمين في اتخاذ القرارات</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r" rtl="1">
              <a:buFont typeface="Symbol" panose="05050102010706020507" pitchFamily="18" charset="2"/>
              <a:buChar char=""/>
            </a:pPr>
            <a:r>
              <a:rPr lang="ar-SA" sz="1800" b="1" dirty="0">
                <a:effectLst/>
                <a:latin typeface="Calibri" panose="020F0502020204030204" pitchFamily="34" charset="0"/>
                <a:ea typeface="Calibri" panose="020F0502020204030204" pitchFamily="34" charset="0"/>
                <a:cs typeface="Arial" panose="020B0604020202020204" pitchFamily="34" charset="0"/>
              </a:rPr>
              <a:t>التشجيع على التغيير والتطوير والاصلاح</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457200" indent="-457200" algn="r" rtl="1">
              <a:lnSpc>
                <a:spcPct val="150000"/>
              </a:lnSpc>
              <a:buClr>
                <a:srgbClr val="000000"/>
              </a:buClr>
              <a:buFont typeface="Wingdings" pitchFamily="2" charset="2"/>
              <a:buChar char="v"/>
              <a:defRPr/>
            </a:pPr>
            <a:endParaRPr lang="ar-SA" sz="2800" kern="0" dirty="0">
              <a:solidFill>
                <a:srgbClr val="000000"/>
              </a:solidFill>
              <a:latin typeface="Arial"/>
              <a:cs typeface="AL-Mohanad" pitchFamily="2" charset="-78"/>
              <a:sym typeface="Arial"/>
            </a:endParaRPr>
          </a:p>
        </p:txBody>
      </p:sp>
    </p:spTree>
    <p:extLst>
      <p:ext uri="{BB962C8B-B14F-4D97-AF65-F5344CB8AC3E}">
        <p14:creationId xmlns:p14="http://schemas.microsoft.com/office/powerpoint/2010/main" val="37048693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6645" y="1288026"/>
            <a:ext cx="11857703" cy="51816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graphicFrame>
        <p:nvGraphicFramePr>
          <p:cNvPr id="6" name="Table 5">
            <a:extLst>
              <a:ext uri="{FF2B5EF4-FFF2-40B4-BE49-F238E27FC236}">
                <a16:creationId xmlns:a16="http://schemas.microsoft.com/office/drawing/2014/main" id="{8AED7465-AFFC-37E8-9887-2FD6DFD34B0C}"/>
              </a:ext>
            </a:extLst>
          </p:cNvPr>
          <p:cNvGraphicFramePr>
            <a:graphicFrameLocks noGrp="1"/>
          </p:cNvGraphicFramePr>
          <p:nvPr>
            <p:extLst>
              <p:ext uri="{D42A27DB-BD31-4B8C-83A1-F6EECF244321}">
                <p14:modId xmlns:p14="http://schemas.microsoft.com/office/powerpoint/2010/main" val="2376544150"/>
              </p:ext>
            </p:extLst>
          </p:nvPr>
        </p:nvGraphicFramePr>
        <p:xfrm>
          <a:off x="1138517" y="1730188"/>
          <a:ext cx="10076330" cy="4620409"/>
        </p:xfrm>
        <a:graphic>
          <a:graphicData uri="http://schemas.openxmlformats.org/drawingml/2006/table">
            <a:tbl>
              <a:tblPr rtl="1" firstRow="1" firstCol="1" bandRow="1">
                <a:tableStyleId>{5C22544A-7EE6-4342-B048-85BDC9FD1C3A}</a:tableStyleId>
              </a:tblPr>
              <a:tblGrid>
                <a:gridCol w="10076330">
                  <a:extLst>
                    <a:ext uri="{9D8B030D-6E8A-4147-A177-3AD203B41FA5}">
                      <a16:colId xmlns:a16="http://schemas.microsoft.com/office/drawing/2014/main" val="452416967"/>
                    </a:ext>
                  </a:extLst>
                </a:gridCol>
              </a:tblGrid>
              <a:tr h="300318">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SA" sz="1800" b="1" u="sng" kern="1200" dirty="0">
                          <a:solidFill>
                            <a:schemeClr val="lt1"/>
                          </a:solidFill>
                          <a:effectLst/>
                          <a:latin typeface="+mn-lt"/>
                          <a:ea typeface="+mn-ea"/>
                          <a:cs typeface="+mn-cs"/>
                        </a:rPr>
                        <a:t>المرحلة الثالثة الاتجاهات الحديثة في الإدارة ودورها في التطوير والتغيير التنظيمي</a:t>
                      </a:r>
                      <a:endParaRPr lang="ar-EG" sz="1800" b="1" u="sng" kern="1200" dirty="0">
                        <a:solidFill>
                          <a:schemeClr val="lt1"/>
                        </a:solidFill>
                        <a:effectLst/>
                        <a:latin typeface="+mn-lt"/>
                        <a:ea typeface="+mn-ea"/>
                        <a:cs typeface="+mn-cs"/>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EG" sz="1800" b="1" u="sng" kern="1200" dirty="0">
                          <a:solidFill>
                            <a:schemeClr val="lt1"/>
                          </a:solidFill>
                          <a:effectLst/>
                          <a:latin typeface="+mn-lt"/>
                          <a:ea typeface="+mn-ea"/>
                          <a:cs typeface="+mn-cs"/>
                        </a:rPr>
                        <a:t>1- مدرسة النظم</a:t>
                      </a:r>
                      <a:endParaRPr lang="en-GB" sz="1800" b="1" kern="1200" dirty="0">
                        <a:solidFill>
                          <a:schemeClr val="lt1"/>
                        </a:solidFill>
                        <a:effectLst/>
                        <a:latin typeface="+mn-lt"/>
                        <a:ea typeface="+mn-ea"/>
                        <a:cs typeface="+mn-cs"/>
                      </a:endParaRPr>
                    </a:p>
                    <a:p>
                      <a:pPr algn="ctr" rtl="1"/>
                      <a:endParaRPr lang="en-GB"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49695649"/>
                  </a:ext>
                </a:extLst>
              </a:tr>
              <a:tr h="3904129">
                <a:tc>
                  <a:txBody>
                    <a:bodyPr/>
                    <a:lstStyle/>
                    <a:p>
                      <a:pPr algn="r" rtl="1"/>
                      <a:r>
                        <a:rPr lang="ar-SA" sz="1600" dirty="0">
                          <a:effectLst/>
                        </a:rPr>
                        <a:t>الفكرة الأساسية لهذه المدرسة تعتمد على مفهوم النظام </a:t>
                      </a:r>
                      <a:r>
                        <a:rPr lang="en-US" sz="1600" dirty="0">
                          <a:effectLst/>
                        </a:rPr>
                        <a:t>System</a:t>
                      </a:r>
                      <a:r>
                        <a:rPr lang="ar-SA" sz="1600" dirty="0">
                          <a:effectLst/>
                        </a:rPr>
                        <a:t> الذي يمكن تعريفه بأنه الكل المنظم أو الوحدة المركبة التي تجمع وتربط بين الأشياء أو أجزاء تشكل في مجموعها تركيباً كلياً موحداً. </a:t>
                      </a:r>
                      <a:endParaRPr lang="en-GB" sz="1600" dirty="0">
                        <a:effectLst/>
                      </a:endParaRPr>
                    </a:p>
                    <a:p>
                      <a:pPr algn="r" rtl="1"/>
                      <a:r>
                        <a:rPr lang="ar-SA" sz="1600" u="sng" dirty="0">
                          <a:effectLst/>
                        </a:rPr>
                        <a:t>والنظام هو وحدة تتكون من أجزاء ذات علاقات متبادلة </a:t>
                      </a:r>
                      <a:endParaRPr lang="en-GB" sz="1600" dirty="0">
                        <a:effectLst/>
                      </a:endParaRPr>
                    </a:p>
                    <a:p>
                      <a:pPr algn="r" rtl="0"/>
                      <a:r>
                        <a:rPr lang="ar-SA" sz="1600" dirty="0">
                          <a:effectLst/>
                        </a:rPr>
                        <a:t>وبموجب هذه الفكرة فإن المنظمة </a:t>
                      </a:r>
                      <a:r>
                        <a:rPr lang="ar-SA" sz="1600" u="sng" dirty="0">
                          <a:effectLst/>
                        </a:rPr>
                        <a:t>هي عبارة عن نظام اجتماعي مفتوح </a:t>
                      </a:r>
                      <a:r>
                        <a:rPr lang="ar-SA" sz="1600" dirty="0">
                          <a:effectLst/>
                        </a:rPr>
                        <a:t>مصمم لتحقيق أهداف معينة مكونات النظم :</a:t>
                      </a:r>
                      <a:endParaRPr lang="en-GB" sz="1600" dirty="0">
                        <a:effectLst/>
                      </a:endParaRPr>
                    </a:p>
                    <a:p>
                      <a:pPr algn="ctr" rtl="1"/>
                      <a:r>
                        <a:rPr lang="ar-SA" sz="1600" dirty="0">
                          <a:effectLst/>
                        </a:rPr>
                        <a:t>هي خمسة مكونات ( المدخلات – العمليات – المخرجات – التغذية العكسية " المرتدة " – البيئة ) ثم يقوم بمعالجتها وتقديمها للمجتمع على شكل مخرجات من السلع والخدمات.</a:t>
                      </a:r>
                      <a:endParaRPr lang="en-GB" sz="1600" dirty="0">
                        <a:effectLst/>
                      </a:endParaRPr>
                    </a:p>
                    <a:p>
                      <a:pPr algn="r" rtl="1"/>
                      <a:r>
                        <a:rPr lang="ar-SA" sz="1600" u="sng" dirty="0">
                          <a:effectLst/>
                        </a:rPr>
                        <a:t>فالمنظمة تشبه الكائن الحي من حيث أنها عبارة عن نظام يتفاعل مع البيئة المحيطة</a:t>
                      </a:r>
                      <a:endParaRPr lang="en-GB" sz="1600" dirty="0">
                        <a:effectLst/>
                      </a:endParaRPr>
                    </a:p>
                    <a:p>
                      <a:pPr algn="r" rtl="1"/>
                      <a:r>
                        <a:rPr lang="ar-SA" sz="1600" dirty="0">
                          <a:effectLst/>
                        </a:rPr>
                        <a:t> </a:t>
                      </a:r>
                      <a:endParaRPr lang="en-GB" sz="1600" dirty="0">
                        <a:effectLst/>
                      </a:endParaRPr>
                    </a:p>
                    <a:p>
                      <a:pPr algn="r" rtl="1"/>
                      <a:r>
                        <a:rPr lang="ar-SA" sz="1600" u="sng" dirty="0">
                          <a:effectLst/>
                        </a:rPr>
                        <a:t>تقييم مدرسة النظم:</a:t>
                      </a:r>
                      <a:endParaRPr lang="en-GB" sz="1600" dirty="0">
                        <a:effectLst/>
                      </a:endParaRPr>
                    </a:p>
                    <a:p>
                      <a:pPr algn="r" rtl="1"/>
                      <a:r>
                        <a:rPr lang="ar-SA" sz="1600" dirty="0">
                          <a:effectLst/>
                        </a:rPr>
                        <a:t>لهذه المدرسة نواحي ايجابية وأخرى سلبية والايجابيات تتلخص بما يلي:</a:t>
                      </a:r>
                      <a:endParaRPr lang="en-GB" sz="1600" dirty="0">
                        <a:effectLst/>
                      </a:endParaRPr>
                    </a:p>
                    <a:p>
                      <a:pPr algn="r" rtl="1"/>
                      <a:r>
                        <a:rPr lang="ar-SA" sz="1600" dirty="0">
                          <a:effectLst/>
                        </a:rPr>
                        <a:t>1.</a:t>
                      </a:r>
                      <a:r>
                        <a:rPr lang="ar-SA" sz="1600" u="sng" dirty="0">
                          <a:effectLst/>
                        </a:rPr>
                        <a:t>تتميز مدرسة النظم بكونها توفر أداة تحليله فعالة</a:t>
                      </a:r>
                      <a:r>
                        <a:rPr lang="ar-SA" sz="1600" dirty="0">
                          <a:effectLst/>
                        </a:rPr>
                        <a:t> في دراسة المنظمة بشكل متكامل يستوعب جميع العناصر التي تؤثر فيها.</a:t>
                      </a:r>
                      <a:endParaRPr lang="en-GB" sz="1600" dirty="0">
                        <a:effectLst/>
                      </a:endParaRPr>
                    </a:p>
                    <a:p>
                      <a:pPr algn="r" rtl="1"/>
                      <a:r>
                        <a:rPr lang="ar-SA" sz="1600" dirty="0">
                          <a:effectLst/>
                        </a:rPr>
                        <a:t>2.</a:t>
                      </a:r>
                      <a:r>
                        <a:rPr lang="ar-SA" sz="1600" u="sng" dirty="0">
                          <a:effectLst/>
                        </a:rPr>
                        <a:t>أعطت معنى جديداً للبيئة الخارجية </a:t>
                      </a:r>
                      <a:r>
                        <a:rPr lang="ar-SA" sz="1600" u="sng" dirty="0" err="1">
                          <a:effectLst/>
                        </a:rPr>
                        <a:t>باطرافها</a:t>
                      </a:r>
                      <a:r>
                        <a:rPr lang="ar-SA" sz="1600" u="sng" dirty="0">
                          <a:effectLst/>
                        </a:rPr>
                        <a:t> المختلفة</a:t>
                      </a:r>
                      <a:r>
                        <a:rPr lang="ar-SA" sz="1600" dirty="0">
                          <a:effectLst/>
                        </a:rPr>
                        <a:t> وأضافت أبعاداً جديدة </a:t>
                      </a:r>
                      <a:r>
                        <a:rPr lang="ar-EG" sz="1600" dirty="0">
                          <a:effectLst/>
                        </a:rPr>
                        <a:t>بتعريفها</a:t>
                      </a:r>
                      <a:r>
                        <a:rPr lang="ar-SA" sz="1600" dirty="0">
                          <a:effectLst/>
                        </a:rPr>
                        <a:t> الأوسع لمعنى التنظيم وكذلك اعتبارها المنظمة نظاماً مفتوحاً.</a:t>
                      </a:r>
                      <a:endParaRPr lang="en-GB" sz="1600" dirty="0">
                        <a:effectLst/>
                      </a:endParaRPr>
                    </a:p>
                    <a:p>
                      <a:pPr algn="r" rtl="1"/>
                      <a:r>
                        <a:rPr lang="ar-SA" sz="1600" dirty="0">
                          <a:effectLst/>
                        </a:rPr>
                        <a:t>3.</a:t>
                      </a:r>
                      <a:r>
                        <a:rPr lang="ar-SA" sz="1600" u="sng" dirty="0">
                          <a:effectLst/>
                        </a:rPr>
                        <a:t>تعتمد المدرسة على ترابط وتكمل وتفاعل أجزاء المنظمة</a:t>
                      </a:r>
                      <a:r>
                        <a:rPr lang="ar-SA" sz="1600" dirty="0">
                          <a:effectLst/>
                        </a:rPr>
                        <a:t> بحيث يؤدي أي خلل أو نقص في أحد تلك الأجزاء أو العناصر إلى التأثير في المنظمة ككل.</a:t>
                      </a:r>
                      <a:endParaRPr lang="en-GB" sz="16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642056128"/>
                  </a:ext>
                </a:extLst>
              </a:tr>
            </a:tbl>
          </a:graphicData>
        </a:graphic>
      </p:graphicFrame>
    </p:spTree>
    <p:extLst>
      <p:ext uri="{BB962C8B-B14F-4D97-AF65-F5344CB8AC3E}">
        <p14:creationId xmlns:p14="http://schemas.microsoft.com/office/powerpoint/2010/main" val="2629096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27028" y="1425502"/>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569757" y="400033"/>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graphicFrame>
        <p:nvGraphicFramePr>
          <p:cNvPr id="5" name="Table 4">
            <a:extLst>
              <a:ext uri="{FF2B5EF4-FFF2-40B4-BE49-F238E27FC236}">
                <a16:creationId xmlns:a16="http://schemas.microsoft.com/office/drawing/2014/main" id="{13E267EF-3DB3-A943-A2E8-6D7AB4F182A8}"/>
              </a:ext>
            </a:extLst>
          </p:cNvPr>
          <p:cNvGraphicFramePr>
            <a:graphicFrameLocks noGrp="1"/>
          </p:cNvGraphicFramePr>
          <p:nvPr>
            <p:extLst>
              <p:ext uri="{D42A27DB-BD31-4B8C-83A1-F6EECF244321}">
                <p14:modId xmlns:p14="http://schemas.microsoft.com/office/powerpoint/2010/main" val="2684154912"/>
              </p:ext>
            </p:extLst>
          </p:nvPr>
        </p:nvGraphicFramePr>
        <p:xfrm>
          <a:off x="995083" y="1783977"/>
          <a:ext cx="9789458" cy="4389120"/>
        </p:xfrm>
        <a:graphic>
          <a:graphicData uri="http://schemas.openxmlformats.org/drawingml/2006/table">
            <a:tbl>
              <a:tblPr rtl="1" firstRow="1" firstCol="1" bandRow="1">
                <a:tableStyleId>{5C22544A-7EE6-4342-B048-85BDC9FD1C3A}</a:tableStyleId>
              </a:tblPr>
              <a:tblGrid>
                <a:gridCol w="9789458">
                  <a:extLst>
                    <a:ext uri="{9D8B030D-6E8A-4147-A177-3AD203B41FA5}">
                      <a16:colId xmlns:a16="http://schemas.microsoft.com/office/drawing/2014/main" val="2468516942"/>
                    </a:ext>
                  </a:extLst>
                </a:gridCol>
              </a:tblGrid>
              <a:tr h="247922">
                <a:tc>
                  <a:txBody>
                    <a:bodyPr/>
                    <a:lstStyle/>
                    <a:p>
                      <a:pPr algn="ctr" rtl="1"/>
                      <a:r>
                        <a:rPr lang="ar-SA" sz="1800">
                          <a:effectLst/>
                        </a:rPr>
                        <a:t>مرحلة المدخل الموقفي</a:t>
                      </a:r>
                      <a:endParaRPr lang="en-GB" sz="18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76108115"/>
                  </a:ext>
                </a:extLst>
              </a:tr>
              <a:tr h="3741372">
                <a:tc>
                  <a:txBody>
                    <a:bodyPr/>
                    <a:lstStyle/>
                    <a:p>
                      <a:pPr algn="r" rtl="1"/>
                      <a:r>
                        <a:rPr lang="ar-SA" sz="1800" u="sng" dirty="0">
                          <a:effectLst/>
                        </a:rPr>
                        <a:t>تركز هذه المرحلة على محاولة فهم المواقف المختلفة التي تواجه التنظيم، بهدف إيجاد الحلول المناسبة لكل موقف</a:t>
                      </a:r>
                      <a:r>
                        <a:rPr lang="ar-SA" sz="1800" dirty="0">
                          <a:effectLst/>
                        </a:rPr>
                        <a:t>، مع الأخذ بالاعتبار مبدأ الواقعية والابتعاد عن المثالية بقدر الإمكان</a:t>
                      </a:r>
                      <a:endParaRPr lang="en-GB" sz="1800" dirty="0">
                        <a:effectLst/>
                      </a:endParaRPr>
                    </a:p>
                    <a:p>
                      <a:pPr algn="r" rtl="1"/>
                      <a:r>
                        <a:rPr lang="ar-SA" sz="1800" dirty="0">
                          <a:effectLst/>
                        </a:rPr>
                        <a:t> </a:t>
                      </a:r>
                      <a:endParaRPr lang="en-GB" sz="1800" dirty="0">
                        <a:effectLst/>
                      </a:endParaRPr>
                    </a:p>
                    <a:p>
                      <a:pPr algn="r" rtl="1"/>
                      <a:r>
                        <a:rPr lang="ar-SA" sz="1800" dirty="0">
                          <a:solidFill>
                            <a:srgbClr val="FF0000"/>
                          </a:solidFill>
                          <a:effectLst/>
                          <a:highlight>
                            <a:srgbClr val="FFFF00"/>
                          </a:highlight>
                        </a:rPr>
                        <a:t>حيث سعت هذه المرحلة إلى دراسة المواقف التنظيمية بكل أبعادها ومتغيراتها وأهمها:</a:t>
                      </a:r>
                      <a:endParaRPr lang="en-GB" sz="1800" dirty="0">
                        <a:solidFill>
                          <a:srgbClr val="FF0000"/>
                        </a:solidFill>
                        <a:effectLst/>
                      </a:endParaRPr>
                    </a:p>
                    <a:p>
                      <a:pPr algn="r" rtl="1"/>
                      <a:r>
                        <a:rPr lang="ar-SA" sz="1800" dirty="0">
                          <a:effectLst/>
                        </a:rPr>
                        <a:t>1. عدم الاستقرار في حياة المنظمات الإدارية.</a:t>
                      </a:r>
                      <a:endParaRPr lang="en-GB" sz="1800" dirty="0">
                        <a:effectLst/>
                      </a:endParaRPr>
                    </a:p>
                    <a:p>
                      <a:pPr algn="r" rtl="1"/>
                      <a:r>
                        <a:rPr lang="ar-SA" sz="1800" dirty="0">
                          <a:effectLst/>
                        </a:rPr>
                        <a:t>2. التأثير المتبادل بين أجزاء المنظمة الإدارية.</a:t>
                      </a:r>
                      <a:endParaRPr lang="en-GB" sz="1800" dirty="0">
                        <a:effectLst/>
                      </a:endParaRPr>
                    </a:p>
                    <a:p>
                      <a:pPr algn="r" rtl="1"/>
                      <a:r>
                        <a:rPr lang="ar-SA" sz="1800" dirty="0">
                          <a:effectLst/>
                        </a:rPr>
                        <a:t>3. الاختلاف في الحالات التنظيمية من وقت لآخر.</a:t>
                      </a:r>
                      <a:endParaRPr lang="en-GB" sz="1800" dirty="0">
                        <a:effectLst/>
                      </a:endParaRPr>
                    </a:p>
                    <a:p>
                      <a:pPr algn="r" rtl="1"/>
                      <a:r>
                        <a:rPr lang="ar-SA" sz="1800" dirty="0">
                          <a:effectLst/>
                        </a:rPr>
                        <a:t> </a:t>
                      </a:r>
                      <a:endParaRPr lang="en-GB" sz="1800" dirty="0">
                        <a:effectLst/>
                      </a:endParaRPr>
                    </a:p>
                    <a:p>
                      <a:pPr algn="r" rtl="1"/>
                      <a:r>
                        <a:rPr lang="ar-SA" sz="1800" dirty="0">
                          <a:effectLst/>
                        </a:rPr>
                        <a:t> </a:t>
                      </a:r>
                      <a:endParaRPr lang="en-GB" sz="1800" dirty="0">
                        <a:effectLst/>
                      </a:endParaRPr>
                    </a:p>
                    <a:p>
                      <a:pPr algn="r" rtl="1"/>
                      <a:r>
                        <a:rPr lang="ar-SA" sz="1800" u="sng" dirty="0">
                          <a:effectLst/>
                        </a:rPr>
                        <a:t>نظريات النظم الموقف</a:t>
                      </a:r>
                      <a:r>
                        <a:rPr lang="ar-EG" sz="1800" u="sng" dirty="0">
                          <a:effectLst/>
                        </a:rPr>
                        <a:t>ي</a:t>
                      </a:r>
                      <a:r>
                        <a:rPr lang="ar-SA" sz="1800" u="sng" dirty="0">
                          <a:effectLst/>
                        </a:rPr>
                        <a:t>ة:</a:t>
                      </a:r>
                      <a:endParaRPr lang="en-GB" sz="1800" dirty="0">
                        <a:effectLst/>
                      </a:endParaRPr>
                    </a:p>
                    <a:p>
                      <a:pPr algn="r" rtl="1"/>
                      <a:r>
                        <a:rPr lang="ar-SA" sz="1800" dirty="0">
                          <a:effectLst/>
                        </a:rPr>
                        <a:t>• تؤكد أن المنظمة عبارة عن أجزاء مترابطة ومتكاملة.</a:t>
                      </a:r>
                      <a:endParaRPr lang="en-GB" sz="1800" dirty="0">
                        <a:effectLst/>
                      </a:endParaRPr>
                    </a:p>
                    <a:p>
                      <a:pPr algn="r" rtl="1"/>
                      <a:r>
                        <a:rPr lang="ar-SA" sz="1800" dirty="0">
                          <a:effectLst/>
                        </a:rPr>
                        <a:t>• تبين أهمية البيئة المعلومات المسترجعة لنجاح المنظمة.</a:t>
                      </a:r>
                      <a:endParaRPr lang="en-GB" sz="1800" dirty="0">
                        <a:effectLst/>
                      </a:endParaRPr>
                    </a:p>
                    <a:p>
                      <a:pPr algn="r" rtl="1"/>
                      <a:r>
                        <a:rPr lang="ar-SA" sz="1800" dirty="0">
                          <a:effectLst/>
                        </a:rPr>
                        <a:t>• توضح بأنه لا يوجد طريق واحد للإدارة وتشخيص الظروف أو الاحتمالات التي تؤدي إلى اختيار مدخل فريد وفعال بل تعتمد على المواقف المعنية.</a:t>
                      </a:r>
                      <a:endParaRPr lang="en-GB" sz="1800" dirty="0">
                        <a:effectLst/>
                      </a:endParaRPr>
                    </a:p>
                    <a:p>
                      <a:pPr algn="r" rtl="1"/>
                      <a:r>
                        <a:rPr lang="ar-SA" sz="1800" u="none" strike="noStrike" dirty="0">
                          <a:effectLst/>
                        </a:rPr>
                        <a:t>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032133479"/>
                  </a:ext>
                </a:extLst>
              </a:tr>
            </a:tbl>
          </a:graphicData>
        </a:graphic>
      </p:graphicFrame>
    </p:spTree>
    <p:extLst>
      <p:ext uri="{BB962C8B-B14F-4D97-AF65-F5344CB8AC3E}">
        <p14:creationId xmlns:p14="http://schemas.microsoft.com/office/powerpoint/2010/main" val="23106314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6677" y="1288026"/>
            <a:ext cx="11574147" cy="5098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مستطيل 4">
            <a:extLst>
              <a:ext uri="{FF2B5EF4-FFF2-40B4-BE49-F238E27FC236}">
                <a16:creationId xmlns:a16="http://schemas.microsoft.com/office/drawing/2014/main" id="{C12DBCB3-6E85-2FBA-01D5-DBE1D7719883}"/>
              </a:ext>
            </a:extLst>
          </p:cNvPr>
          <p:cNvSpPr/>
          <p:nvPr/>
        </p:nvSpPr>
        <p:spPr>
          <a:xfrm>
            <a:off x="599768" y="1312606"/>
            <a:ext cx="11166598" cy="374077"/>
          </a:xfrm>
          <a:prstGeom prst="rect">
            <a:avLst/>
          </a:prstGeom>
        </p:spPr>
        <p:txBody>
          <a:bodyPr wrap="square">
            <a:spAutoFit/>
          </a:bodyPr>
          <a:lstStyle/>
          <a:p>
            <a:pPr>
              <a:lnSpc>
                <a:spcPct val="107000"/>
              </a:lnSpc>
              <a:spcAft>
                <a:spcPts val="800"/>
              </a:spcAft>
              <a:buClr>
                <a:srgbClr val="000000"/>
              </a:buClr>
              <a:buFont typeface="Arial"/>
              <a:buNone/>
            </a:pPr>
            <a:r>
              <a:rPr lang="en-GB" kern="100" dirty="0">
                <a:solidFill>
                  <a:srgbClr val="000000"/>
                </a:solidFill>
                <a:latin typeface="Times New Roman" panose="02020603050405020304" pitchFamily="18" charset="0"/>
                <a:ea typeface="Calibri" panose="020F0502020204030204" pitchFamily="34" charset="0"/>
                <a:cs typeface="Arial" panose="020B0604020202020204" pitchFamily="34" charset="0"/>
                <a:sym typeface="Arial"/>
              </a:rPr>
              <a:t> </a:t>
            </a:r>
            <a:endParaRPr lang="en-GB" kern="100" dirty="0">
              <a:solidFill>
                <a:srgbClr val="000000"/>
              </a:solidFill>
              <a:ea typeface="Calibri" panose="020F0502020204030204" pitchFamily="34" charset="0"/>
              <a:cs typeface="Arial" panose="020B0604020202020204" pitchFamily="34" charset="0"/>
              <a:sym typeface="Arial"/>
            </a:endParaRPr>
          </a:p>
        </p:txBody>
      </p:sp>
      <p:graphicFrame>
        <p:nvGraphicFramePr>
          <p:cNvPr id="5" name="Table 4">
            <a:extLst>
              <a:ext uri="{FF2B5EF4-FFF2-40B4-BE49-F238E27FC236}">
                <a16:creationId xmlns:a16="http://schemas.microsoft.com/office/drawing/2014/main" id="{25629CE0-C88D-8497-F757-16E78F8A60CD}"/>
              </a:ext>
            </a:extLst>
          </p:cNvPr>
          <p:cNvGraphicFramePr>
            <a:graphicFrameLocks noGrp="1"/>
          </p:cNvGraphicFramePr>
          <p:nvPr>
            <p:extLst>
              <p:ext uri="{D42A27DB-BD31-4B8C-83A1-F6EECF244321}">
                <p14:modId xmlns:p14="http://schemas.microsoft.com/office/powerpoint/2010/main" val="3034985897"/>
              </p:ext>
            </p:extLst>
          </p:nvPr>
        </p:nvGraphicFramePr>
        <p:xfrm>
          <a:off x="599768" y="1500170"/>
          <a:ext cx="10830232" cy="4876800"/>
        </p:xfrm>
        <a:graphic>
          <a:graphicData uri="http://schemas.openxmlformats.org/drawingml/2006/table">
            <a:tbl>
              <a:tblPr rtl="1" firstRow="1" firstCol="1" bandRow="1">
                <a:tableStyleId>{5C22544A-7EE6-4342-B048-85BDC9FD1C3A}</a:tableStyleId>
              </a:tblPr>
              <a:tblGrid>
                <a:gridCol w="10830232">
                  <a:extLst>
                    <a:ext uri="{9D8B030D-6E8A-4147-A177-3AD203B41FA5}">
                      <a16:colId xmlns:a16="http://schemas.microsoft.com/office/drawing/2014/main" val="3522607119"/>
                    </a:ext>
                  </a:extLst>
                </a:gridCol>
              </a:tblGrid>
              <a:tr h="299666">
                <a:tc>
                  <a:txBody>
                    <a:bodyPr/>
                    <a:lstStyle/>
                    <a:p>
                      <a:pPr algn="ctr" rtl="1"/>
                      <a:r>
                        <a:rPr lang="ar-SA" sz="2000">
                          <a:effectLst/>
                        </a:rPr>
                        <a:t>الإدارة بالأهداف</a:t>
                      </a:r>
                      <a:endParaRPr lang="en-GB" sz="20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864323655"/>
                  </a:ext>
                </a:extLst>
              </a:tr>
              <a:tr h="4278236">
                <a:tc>
                  <a:txBody>
                    <a:bodyPr/>
                    <a:lstStyle/>
                    <a:p>
                      <a:pPr algn="r" rtl="1"/>
                      <a:r>
                        <a:rPr lang="ar-SA" sz="2000" u="sng" dirty="0">
                          <a:effectLst/>
                        </a:rPr>
                        <a:t>يعتبر أسلوب الإدارة بالأهداف من أكثر أساليب الإدارة بالمشاركة شيوعاً واستعمالاً في السنوات الأخيرة</a:t>
                      </a:r>
                      <a:r>
                        <a:rPr lang="ar-SA" sz="2000" dirty="0">
                          <a:effectLst/>
                        </a:rPr>
                        <a:t> فبالإضافة إلى أهميته كأسلوب من أساليب الحفز إلا أنه يستعمل باستمرار كأسلوب من أساليب تقييم الأداء.</a:t>
                      </a:r>
                      <a:endParaRPr lang="en-GB" sz="2000" dirty="0">
                        <a:effectLst/>
                      </a:endParaRPr>
                    </a:p>
                    <a:p>
                      <a:pPr algn="r" rtl="1"/>
                      <a:r>
                        <a:rPr lang="ar-SA" sz="2000" dirty="0">
                          <a:effectLst/>
                        </a:rPr>
                        <a:t>وأسلوب الإدارة بالأهداف يمكن وصفه </a:t>
                      </a:r>
                      <a:r>
                        <a:rPr lang="ar-SA" sz="2000" u="sng" dirty="0">
                          <a:effectLst/>
                        </a:rPr>
                        <a:t>بأنه فلسفة إدارية ترمي إلى زيادة الحفز الداخلي للأفراد من خلال اشتراك المرؤوسين مع الرؤساء </a:t>
                      </a:r>
                      <a:r>
                        <a:rPr lang="ar-SA" sz="2000" dirty="0">
                          <a:effectLst/>
                        </a:rPr>
                        <a:t>في تحديد الأهداف، وزيادة رقابة المرؤوس على عمله وهذا يعني زيادة مشاركة المرؤوس في اتخاذ القرارات التي تؤثر عليه بشكل مباشر.</a:t>
                      </a:r>
                      <a:endParaRPr lang="en-GB" sz="2000" dirty="0">
                        <a:effectLst/>
                      </a:endParaRPr>
                    </a:p>
                    <a:p>
                      <a:pPr algn="r" rtl="1"/>
                      <a:r>
                        <a:rPr lang="ar-SA" sz="2000" dirty="0">
                          <a:effectLst/>
                        </a:rPr>
                        <a:t>تقييم مدرسة الإدارة بالأهداف:</a:t>
                      </a:r>
                      <a:endParaRPr lang="en-GB" sz="2000" dirty="0">
                        <a:effectLst/>
                      </a:endParaRPr>
                    </a:p>
                    <a:p>
                      <a:pPr algn="r" rtl="1"/>
                      <a:r>
                        <a:rPr lang="ar-SA" sz="2000" u="sng" dirty="0">
                          <a:effectLst/>
                        </a:rPr>
                        <a:t>لقد أظهرت الدارسات والأبحاث التي أجريت على هذا الأسلوب نتائج إيجابية في تحسين طرق الاتصال والفهم بين الرؤساء والمرؤوسين</a:t>
                      </a:r>
                      <a:endParaRPr lang="en-GB" sz="2000" dirty="0">
                        <a:effectLst/>
                      </a:endParaRPr>
                    </a:p>
                    <a:p>
                      <a:pPr algn="r" rtl="1"/>
                      <a:r>
                        <a:rPr lang="ar-SA" sz="2000" u="sng" dirty="0">
                          <a:effectLst/>
                        </a:rPr>
                        <a:t>ولقد أشارت الدراسات بأنه يجب تهيئة المديرين نفسياً وعملياً قبل المشروع بتنفيذ هذا الأسلوب</a:t>
                      </a:r>
                      <a:endParaRPr lang="en-GB" sz="2000" dirty="0">
                        <a:effectLst/>
                      </a:endParaRPr>
                    </a:p>
                    <a:p>
                      <a:pPr algn="r" rtl="1"/>
                      <a:r>
                        <a:rPr lang="ar-SA" sz="2000" dirty="0">
                          <a:solidFill>
                            <a:schemeClr val="tx1"/>
                          </a:solidFill>
                          <a:effectLst/>
                          <a:highlight>
                            <a:srgbClr val="FFFF00"/>
                          </a:highlight>
                        </a:rPr>
                        <a:t>أهم المساهمات:</a:t>
                      </a:r>
                      <a:endParaRPr lang="en-GB" sz="2000" dirty="0">
                        <a:solidFill>
                          <a:schemeClr val="tx1"/>
                        </a:solidFill>
                        <a:effectLst/>
                      </a:endParaRPr>
                    </a:p>
                    <a:p>
                      <a:pPr marL="342900" lvl="0" indent="-342900" algn="r" rtl="1">
                        <a:buFont typeface="Symbol" panose="05050102010706020507" pitchFamily="18" charset="2"/>
                        <a:buChar char=""/>
                      </a:pPr>
                      <a:r>
                        <a:rPr lang="ar-SA" sz="2000" dirty="0">
                          <a:effectLst/>
                        </a:rPr>
                        <a:t>تحديد الأهداف وتوضيحها</a:t>
                      </a:r>
                      <a:endParaRPr lang="en-GB" sz="2000" dirty="0">
                        <a:effectLst/>
                      </a:endParaRPr>
                    </a:p>
                    <a:p>
                      <a:pPr marL="342900" lvl="0" indent="-342900" algn="r" rtl="1">
                        <a:buFont typeface="Symbol" panose="05050102010706020507" pitchFamily="18" charset="2"/>
                        <a:buChar char=""/>
                      </a:pPr>
                      <a:r>
                        <a:rPr lang="ar-SA" sz="2000" dirty="0">
                          <a:effectLst/>
                        </a:rPr>
                        <a:t>تقييم الأداء والتحليل الكمي وحسابات التكاليف</a:t>
                      </a:r>
                      <a:endParaRPr lang="en-GB" sz="2000" dirty="0">
                        <a:effectLst/>
                      </a:endParaRPr>
                    </a:p>
                    <a:p>
                      <a:pPr marL="342900" lvl="0" indent="-342900" algn="r" rtl="1">
                        <a:buFont typeface="Symbol" panose="05050102010706020507" pitchFamily="18" charset="2"/>
                        <a:buChar char=""/>
                      </a:pPr>
                      <a:r>
                        <a:rPr lang="ar-SA" sz="2000" dirty="0">
                          <a:effectLst/>
                        </a:rPr>
                        <a:t>نهج اداري </a:t>
                      </a:r>
                      <a:endParaRPr lang="en-GB" sz="2000" dirty="0">
                        <a:effectLst/>
                      </a:endParaRPr>
                    </a:p>
                    <a:p>
                      <a:pPr marL="342900" lvl="0" indent="-342900" algn="r" rtl="1">
                        <a:buFont typeface="Symbol" panose="05050102010706020507" pitchFamily="18" charset="2"/>
                        <a:buChar char=""/>
                      </a:pPr>
                      <a:r>
                        <a:rPr lang="ar-SA" sz="2000" dirty="0">
                          <a:effectLst/>
                        </a:rPr>
                        <a:t>تشاركي في ادارة العمليات التشغيلية</a:t>
                      </a:r>
                      <a:endParaRPr lang="en-GB" sz="2000" dirty="0">
                        <a:effectLst/>
                      </a:endParaRPr>
                    </a:p>
                    <a:p>
                      <a:pPr algn="r" rtl="1"/>
                      <a:r>
                        <a:rPr lang="ar-SA" sz="2000" u="none" strike="noStrike" dirty="0">
                          <a:effectLst/>
                        </a:rPr>
                        <a:t> </a:t>
                      </a:r>
                      <a:endParaRPr lang="en-GB"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6697261"/>
                  </a:ext>
                </a:extLst>
              </a:tr>
            </a:tbl>
          </a:graphicData>
        </a:graphic>
      </p:graphicFrame>
      <p:pic>
        <p:nvPicPr>
          <p:cNvPr id="6" name="Screen Recording 5">
            <a:hlinkClick r:id="" action="ppaction://media"/>
            <a:extLst>
              <a:ext uri="{FF2B5EF4-FFF2-40B4-BE49-F238E27FC236}">
                <a16:creationId xmlns:a16="http://schemas.microsoft.com/office/drawing/2014/main" id="{DE4119FB-74A0-5540-7CBE-1A8BE022483F}"/>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356086" y="5889607"/>
            <a:ext cx="487363" cy="487363"/>
          </a:xfrm>
          <a:prstGeom prst="rect">
            <a:avLst/>
          </a:prstGeom>
        </p:spPr>
      </p:pic>
    </p:spTree>
    <p:extLst>
      <p:ext uri="{BB962C8B-B14F-4D97-AF65-F5344CB8AC3E}">
        <p14:creationId xmlns:p14="http://schemas.microsoft.com/office/powerpoint/2010/main" val="1601424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040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8221" y="1431461"/>
            <a:ext cx="10967884" cy="47678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graphicFrame>
        <p:nvGraphicFramePr>
          <p:cNvPr id="5" name="Table 4">
            <a:extLst>
              <a:ext uri="{FF2B5EF4-FFF2-40B4-BE49-F238E27FC236}">
                <a16:creationId xmlns:a16="http://schemas.microsoft.com/office/drawing/2014/main" id="{0D4FFAE7-33CF-239A-C095-F73C2046D48C}"/>
              </a:ext>
            </a:extLst>
          </p:cNvPr>
          <p:cNvGraphicFramePr>
            <a:graphicFrameLocks noGrp="1"/>
          </p:cNvGraphicFramePr>
          <p:nvPr>
            <p:extLst>
              <p:ext uri="{D42A27DB-BD31-4B8C-83A1-F6EECF244321}">
                <p14:modId xmlns:p14="http://schemas.microsoft.com/office/powerpoint/2010/main" val="3771419025"/>
              </p:ext>
            </p:extLst>
          </p:nvPr>
        </p:nvGraphicFramePr>
        <p:xfrm>
          <a:off x="618563" y="1730189"/>
          <a:ext cx="10390095" cy="4477702"/>
        </p:xfrm>
        <a:graphic>
          <a:graphicData uri="http://schemas.openxmlformats.org/drawingml/2006/table">
            <a:tbl>
              <a:tblPr rtl="1" firstRow="1" firstCol="1" bandRow="1">
                <a:tableStyleId>{5C22544A-7EE6-4342-B048-85BDC9FD1C3A}</a:tableStyleId>
              </a:tblPr>
              <a:tblGrid>
                <a:gridCol w="10390095">
                  <a:extLst>
                    <a:ext uri="{9D8B030D-6E8A-4147-A177-3AD203B41FA5}">
                      <a16:colId xmlns:a16="http://schemas.microsoft.com/office/drawing/2014/main" val="442900978"/>
                    </a:ext>
                  </a:extLst>
                </a:gridCol>
              </a:tblGrid>
              <a:tr h="332734">
                <a:tc>
                  <a:txBody>
                    <a:bodyPr/>
                    <a:lstStyle/>
                    <a:p>
                      <a:pPr algn="ctr" rtl="1"/>
                      <a:r>
                        <a:rPr lang="ar-SA" sz="2000">
                          <a:effectLst/>
                        </a:rPr>
                        <a:t>نظرية (</a:t>
                      </a:r>
                      <a:r>
                        <a:rPr lang="en-US" sz="2000">
                          <a:effectLst/>
                        </a:rPr>
                        <a:t>z</a:t>
                      </a:r>
                      <a:r>
                        <a:rPr lang="ar-SA" sz="2000">
                          <a:effectLst/>
                        </a:rPr>
                        <a:t>)</a:t>
                      </a:r>
                      <a:endParaRPr lang="en-GB" sz="20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522851653"/>
                  </a:ext>
                </a:extLst>
              </a:tr>
              <a:tr h="4144968">
                <a:tc>
                  <a:txBody>
                    <a:bodyPr/>
                    <a:lstStyle/>
                    <a:p>
                      <a:pPr algn="r" rtl="1"/>
                      <a:r>
                        <a:rPr lang="ar-SA" sz="2000" u="sng" dirty="0">
                          <a:effectLst/>
                        </a:rPr>
                        <a:t>تمارس الإدارة في اليابان أساليب متشددة حيث يتبع الأفراد فيها خطوط رسمية من الأوامر الصادرة بصورة دقيق</a:t>
                      </a:r>
                      <a:r>
                        <a:rPr lang="ar-SA" sz="2000" dirty="0">
                          <a:effectLst/>
                        </a:rPr>
                        <a:t>ة، الأمر الذي يعكس جهودها في التطوير نتيجة لما تتميز به من القدرة على خلق الولاء والانتماء للمنظمة، كون التوظيف يستمر طوال الحياة</a:t>
                      </a:r>
                      <a:endParaRPr lang="en-GB" sz="2000" dirty="0">
                        <a:effectLst/>
                      </a:endParaRPr>
                    </a:p>
                    <a:p>
                      <a:pPr algn="r" rtl="1"/>
                      <a:r>
                        <a:rPr lang="ar-SA" sz="2000" dirty="0">
                          <a:effectLst/>
                        </a:rPr>
                        <a:t>وتحاول هذه النظرية القيام بتحقيق التكامل بين </a:t>
                      </a:r>
                      <a:r>
                        <a:rPr lang="ar-SA" sz="2000" u="sng" dirty="0">
                          <a:effectLst/>
                        </a:rPr>
                        <a:t>عناصر الإدارة اليابانية</a:t>
                      </a:r>
                      <a:r>
                        <a:rPr lang="ar-SA" sz="2000" dirty="0">
                          <a:effectLst/>
                        </a:rPr>
                        <a:t> والإدارة الأمريكية وتتمثل هذه العناصر وفقاً لهذه النظرية في:</a:t>
                      </a:r>
                      <a:endParaRPr lang="en-GB" sz="2000" dirty="0">
                        <a:effectLst/>
                      </a:endParaRPr>
                    </a:p>
                    <a:p>
                      <a:pPr algn="r" rtl="1"/>
                      <a:r>
                        <a:rPr lang="ar-SA" sz="2000" dirty="0">
                          <a:effectLst/>
                        </a:rPr>
                        <a:t>• التشغيل طوال الحياة.</a:t>
                      </a:r>
                      <a:endParaRPr lang="en-GB" sz="2000" dirty="0">
                        <a:effectLst/>
                      </a:endParaRPr>
                    </a:p>
                    <a:p>
                      <a:pPr algn="r" rtl="1"/>
                      <a:r>
                        <a:rPr lang="ar-SA" sz="2000" dirty="0">
                          <a:effectLst/>
                        </a:rPr>
                        <a:t>• المرونة في العمل.</a:t>
                      </a:r>
                      <a:endParaRPr lang="en-GB" sz="2000" dirty="0">
                        <a:effectLst/>
                      </a:endParaRPr>
                    </a:p>
                    <a:p>
                      <a:pPr algn="r" rtl="1"/>
                      <a:r>
                        <a:rPr lang="ar-SA" sz="2000" dirty="0">
                          <a:effectLst/>
                        </a:rPr>
                        <a:t>• نظام </a:t>
                      </a:r>
                      <a:r>
                        <a:rPr lang="ar-EG" sz="2000" dirty="0">
                          <a:effectLst/>
                        </a:rPr>
                        <a:t> العمل باعتباره </a:t>
                      </a:r>
                      <a:r>
                        <a:rPr lang="ar-SA" sz="2000" dirty="0">
                          <a:effectLst/>
                        </a:rPr>
                        <a:t>الأب الروحي.</a:t>
                      </a:r>
                      <a:endParaRPr lang="en-GB" sz="2000" dirty="0">
                        <a:effectLst/>
                      </a:endParaRPr>
                    </a:p>
                    <a:p>
                      <a:pPr algn="r" rtl="1"/>
                      <a:r>
                        <a:rPr lang="ar-SA" sz="2000" dirty="0">
                          <a:effectLst/>
                        </a:rPr>
                        <a:t>• المسؤولية الجماعية للأفراد العاملين.</a:t>
                      </a:r>
                      <a:endParaRPr lang="en-GB" sz="2000" dirty="0">
                        <a:effectLst/>
                      </a:endParaRPr>
                    </a:p>
                    <a:p>
                      <a:pPr algn="r" rtl="1"/>
                      <a:r>
                        <a:rPr lang="ar-SA" sz="2000" dirty="0">
                          <a:effectLst/>
                        </a:rPr>
                        <a:t>• المسؤولية المتجهة </a:t>
                      </a:r>
                      <a:r>
                        <a:rPr lang="ar-EG" sz="2000" dirty="0">
                          <a:effectLst/>
                        </a:rPr>
                        <a:t>نحو العمل </a:t>
                      </a:r>
                      <a:r>
                        <a:rPr lang="ar-SA" sz="2000" dirty="0">
                          <a:effectLst/>
                        </a:rPr>
                        <a:t>.</a:t>
                      </a:r>
                      <a:endParaRPr lang="en-GB" sz="2000" dirty="0">
                        <a:effectLst/>
                      </a:endParaRPr>
                    </a:p>
                    <a:p>
                      <a:pPr algn="r" rtl="1"/>
                      <a:r>
                        <a:rPr lang="ar-SA" sz="2000" dirty="0">
                          <a:effectLst/>
                        </a:rPr>
                        <a:t>• ربط التقييم والترقية بطول الخدمة في المنظمة.</a:t>
                      </a:r>
                      <a:endParaRPr lang="en-GB" sz="2000" dirty="0">
                        <a:effectLst/>
                      </a:endParaRPr>
                    </a:p>
                    <a:p>
                      <a:pPr algn="r" rtl="1"/>
                      <a:r>
                        <a:rPr lang="ar-SA" sz="2000" dirty="0">
                          <a:effectLst/>
                        </a:rPr>
                        <a:t>• الاعتدال في التخصص.</a:t>
                      </a:r>
                      <a:endParaRPr lang="en-GB" sz="2000" dirty="0">
                        <a:effectLst/>
                      </a:endParaRPr>
                    </a:p>
                    <a:p>
                      <a:pPr algn="r" rtl="1"/>
                      <a:r>
                        <a:rPr lang="ar-SA" sz="2000" u="none" strike="noStrike" dirty="0">
                          <a:effectLst/>
                        </a:rPr>
                        <a:t> </a:t>
                      </a:r>
                      <a:endParaRPr lang="en-GB"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241409334"/>
                  </a:ext>
                </a:extLst>
              </a:tr>
            </a:tbl>
          </a:graphicData>
        </a:graphic>
      </p:graphicFrame>
    </p:spTree>
    <p:extLst>
      <p:ext uri="{BB962C8B-B14F-4D97-AF65-F5344CB8AC3E}">
        <p14:creationId xmlns:p14="http://schemas.microsoft.com/office/powerpoint/2010/main" val="28410496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6645" y="1225892"/>
            <a:ext cx="11867535" cy="5247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graphicFrame>
        <p:nvGraphicFramePr>
          <p:cNvPr id="5" name="Table 4">
            <a:extLst>
              <a:ext uri="{FF2B5EF4-FFF2-40B4-BE49-F238E27FC236}">
                <a16:creationId xmlns:a16="http://schemas.microsoft.com/office/drawing/2014/main" id="{87C7AB44-FD75-9385-6E7F-F19826B4C97C}"/>
              </a:ext>
            </a:extLst>
          </p:cNvPr>
          <p:cNvGraphicFramePr>
            <a:graphicFrameLocks noGrp="1"/>
          </p:cNvGraphicFramePr>
          <p:nvPr>
            <p:extLst>
              <p:ext uri="{D42A27DB-BD31-4B8C-83A1-F6EECF244321}">
                <p14:modId xmlns:p14="http://schemas.microsoft.com/office/powerpoint/2010/main" val="2308058943"/>
              </p:ext>
            </p:extLst>
          </p:nvPr>
        </p:nvGraphicFramePr>
        <p:xfrm>
          <a:off x="762000" y="1541929"/>
          <a:ext cx="10901081" cy="4760259"/>
        </p:xfrm>
        <a:graphic>
          <a:graphicData uri="http://schemas.openxmlformats.org/drawingml/2006/table">
            <a:tbl>
              <a:tblPr rtl="1" firstRow="1" firstCol="1" bandRow="1">
                <a:tableStyleId>{5C22544A-7EE6-4342-B048-85BDC9FD1C3A}</a:tableStyleId>
              </a:tblPr>
              <a:tblGrid>
                <a:gridCol w="10901081">
                  <a:extLst>
                    <a:ext uri="{9D8B030D-6E8A-4147-A177-3AD203B41FA5}">
                      <a16:colId xmlns:a16="http://schemas.microsoft.com/office/drawing/2014/main" val="1169437425"/>
                    </a:ext>
                  </a:extLst>
                </a:gridCol>
              </a:tblGrid>
              <a:tr h="340018">
                <a:tc>
                  <a:txBody>
                    <a:bodyPr/>
                    <a:lstStyle/>
                    <a:p>
                      <a:pPr algn="ctr" rtl="1"/>
                      <a:r>
                        <a:rPr lang="ar-SA" sz="2000">
                          <a:effectLst/>
                        </a:rPr>
                        <a:t>مدرسة اتخاذ القرارات</a:t>
                      </a:r>
                      <a:endParaRPr lang="en-GB" sz="20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570995884"/>
                  </a:ext>
                </a:extLst>
              </a:tr>
              <a:tr h="4420241">
                <a:tc>
                  <a:txBody>
                    <a:bodyPr/>
                    <a:lstStyle/>
                    <a:p>
                      <a:pPr algn="r" rtl="1"/>
                      <a:r>
                        <a:rPr lang="ar-SA" sz="2000" dirty="0">
                          <a:effectLst/>
                        </a:rPr>
                        <a:t>وفي هذه المرحلة نشطت الجهود ومنها </a:t>
                      </a:r>
                      <a:r>
                        <a:rPr lang="ar-SA" sz="2000" u="sng" dirty="0">
                          <a:effectLst/>
                        </a:rPr>
                        <a:t>جهود سايمون</a:t>
                      </a:r>
                      <a:r>
                        <a:rPr lang="ar-SA" sz="2000" dirty="0">
                          <a:effectLst/>
                        </a:rPr>
                        <a:t> الذي اعتبر إن الإدارة هي اتخاذ قرارات.</a:t>
                      </a:r>
                      <a:endParaRPr lang="en-GB" sz="2000" dirty="0">
                        <a:effectLst/>
                      </a:endParaRPr>
                    </a:p>
                    <a:p>
                      <a:pPr algn="r" rtl="1"/>
                      <a:r>
                        <a:rPr lang="ar-SA" sz="2000" dirty="0">
                          <a:effectLst/>
                        </a:rPr>
                        <a:t>وكان لنظرية سايمون </a:t>
                      </a:r>
                      <a:r>
                        <a:rPr lang="en-US" sz="2000" dirty="0">
                          <a:effectLst/>
                        </a:rPr>
                        <a:t>Simon</a:t>
                      </a:r>
                      <a:r>
                        <a:rPr lang="ar-SA" sz="2000" dirty="0">
                          <a:effectLst/>
                        </a:rPr>
                        <a:t> في عمليات اتخاذ القرار دور كبير ومساهمة فعالة في التطوير التنظيمي حيث تقوم هذه النظرية كما </a:t>
                      </a:r>
                      <a:r>
                        <a:rPr lang="ar-SA" sz="2000" u="sng" dirty="0">
                          <a:effectLst/>
                        </a:rPr>
                        <a:t>أشار سايمون على :</a:t>
                      </a:r>
                      <a:endParaRPr lang="en-GB" sz="2000" dirty="0">
                        <a:effectLst/>
                      </a:endParaRPr>
                    </a:p>
                    <a:p>
                      <a:pPr algn="r" rtl="1"/>
                      <a:r>
                        <a:rPr lang="ar-SA" sz="2000" dirty="0">
                          <a:effectLst/>
                        </a:rPr>
                        <a:t>أ.</a:t>
                      </a:r>
                      <a:r>
                        <a:rPr lang="ar-EG" sz="2000" dirty="0">
                          <a:effectLst/>
                        </a:rPr>
                        <a:t> </a:t>
                      </a:r>
                      <a:r>
                        <a:rPr lang="ar-SA" sz="2000" dirty="0">
                          <a:effectLst/>
                        </a:rPr>
                        <a:t>أن هناك عمليات اختيار لبديل من عدة بدائل.</a:t>
                      </a:r>
                      <a:endParaRPr lang="en-GB" sz="2000" dirty="0">
                        <a:effectLst/>
                      </a:endParaRPr>
                    </a:p>
                    <a:p>
                      <a:pPr algn="r" rtl="1"/>
                      <a:r>
                        <a:rPr lang="ar-SA" sz="2000" dirty="0">
                          <a:effectLst/>
                        </a:rPr>
                        <a:t>ب.</a:t>
                      </a:r>
                      <a:r>
                        <a:rPr lang="ar-EG" sz="2000" dirty="0">
                          <a:effectLst/>
                        </a:rPr>
                        <a:t> </a:t>
                      </a:r>
                      <a:r>
                        <a:rPr lang="ar-SA" sz="2000" dirty="0">
                          <a:effectLst/>
                        </a:rPr>
                        <a:t>أن تحديد الهدف العام لا يترتب عليه انتهاء عملية اتخاذ القرار بل أنها تتضمن التنظيم كذلك.</a:t>
                      </a:r>
                      <a:endParaRPr lang="en-GB" sz="2000" dirty="0">
                        <a:effectLst/>
                      </a:endParaRPr>
                    </a:p>
                    <a:p>
                      <a:pPr algn="r" rtl="1"/>
                      <a:r>
                        <a:rPr lang="ar-SA" sz="2000" dirty="0">
                          <a:effectLst/>
                        </a:rPr>
                        <a:t>ج.</a:t>
                      </a:r>
                      <a:r>
                        <a:rPr lang="ar-EG" sz="2000" dirty="0">
                          <a:effectLst/>
                        </a:rPr>
                        <a:t> </a:t>
                      </a:r>
                      <a:r>
                        <a:rPr lang="ar-SA" sz="2000" dirty="0">
                          <a:effectLst/>
                        </a:rPr>
                        <a:t>أن التنظيم الإداري يتضمن فئة عليا وهم صانعوا القرار وفئة دنيا وهم منفذو القرارات.</a:t>
                      </a:r>
                      <a:endParaRPr lang="en-GB" sz="2000" dirty="0">
                        <a:effectLst/>
                      </a:endParaRPr>
                    </a:p>
                    <a:p>
                      <a:pPr algn="r" rtl="1"/>
                      <a:r>
                        <a:rPr lang="ar-SA" sz="2000" dirty="0">
                          <a:effectLst/>
                        </a:rPr>
                        <a:t>د.</a:t>
                      </a:r>
                      <a:r>
                        <a:rPr lang="ar-EG" sz="2000" dirty="0">
                          <a:effectLst/>
                        </a:rPr>
                        <a:t> </a:t>
                      </a:r>
                      <a:r>
                        <a:rPr lang="ar-SA" sz="2000" dirty="0">
                          <a:effectLst/>
                        </a:rPr>
                        <a:t>أن صانع القرار(أي الفئة العليا) هو الذي يجب عليه اختيار البديل من عدة بدائل.</a:t>
                      </a:r>
                      <a:endParaRPr lang="en-GB" sz="2000" dirty="0">
                        <a:effectLst/>
                      </a:endParaRPr>
                    </a:p>
                    <a:p>
                      <a:pPr algn="r" rtl="1"/>
                      <a:r>
                        <a:rPr lang="ar-SA" sz="2000" u="sng" dirty="0">
                          <a:effectLst/>
                        </a:rPr>
                        <a:t>مساهمات مدرسة اتخاذ القرارات في التطوير التنظيمي:</a:t>
                      </a:r>
                      <a:endParaRPr lang="en-GB" sz="2000" dirty="0">
                        <a:effectLst/>
                      </a:endParaRPr>
                    </a:p>
                    <a:p>
                      <a:pPr algn="r" rtl="1"/>
                      <a:r>
                        <a:rPr lang="ar-SA" sz="2000" dirty="0">
                          <a:effectLst/>
                        </a:rPr>
                        <a:t>1 . ارتباط نجاح منظمات الأعمال بنجاح عمليات اتخاذ القرارات</a:t>
                      </a:r>
                      <a:endParaRPr lang="en-GB" sz="2000" dirty="0">
                        <a:effectLst/>
                      </a:endParaRPr>
                    </a:p>
                    <a:p>
                      <a:pPr algn="r" rtl="1"/>
                      <a:r>
                        <a:rPr lang="ar-SA" sz="2000" dirty="0">
                          <a:effectLst/>
                        </a:rPr>
                        <a:t>2 . ترشيد وتطوير السلوك التنظيمي</a:t>
                      </a:r>
                      <a:endParaRPr lang="en-GB" sz="2000" dirty="0">
                        <a:effectLst/>
                      </a:endParaRPr>
                    </a:p>
                    <a:p>
                      <a:pPr algn="r" rtl="1"/>
                      <a:r>
                        <a:rPr lang="ar-SA" sz="2000" dirty="0">
                          <a:effectLst/>
                        </a:rPr>
                        <a:t>المنظمة نظام مفتوح</a:t>
                      </a:r>
                      <a:endParaRPr lang="en-GB" sz="2000" dirty="0">
                        <a:effectLst/>
                      </a:endParaRPr>
                    </a:p>
                    <a:p>
                      <a:pPr algn="r" rtl="1"/>
                      <a:r>
                        <a:rPr lang="ar-SA" sz="2000" dirty="0">
                          <a:effectLst/>
                        </a:rPr>
                        <a:t>3.أهمية الجوانب الكمية في الإدارة </a:t>
                      </a:r>
                      <a:endParaRPr lang="en-GB" sz="2000" dirty="0">
                        <a:effectLst/>
                      </a:endParaRPr>
                    </a:p>
                    <a:p>
                      <a:pPr algn="r" rtl="1"/>
                      <a:r>
                        <a:rPr lang="ar-SA" sz="2000" u="none" strike="noStrike" dirty="0">
                          <a:effectLst/>
                        </a:rPr>
                        <a:t> </a:t>
                      </a:r>
                      <a:endParaRPr lang="en-GB" sz="20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811659205"/>
                  </a:ext>
                </a:extLst>
              </a:tr>
            </a:tbl>
          </a:graphicData>
        </a:graphic>
      </p:graphicFrame>
    </p:spTree>
    <p:extLst>
      <p:ext uri="{BB962C8B-B14F-4D97-AF65-F5344CB8AC3E}">
        <p14:creationId xmlns:p14="http://schemas.microsoft.com/office/powerpoint/2010/main" val="17192121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418709" cy="49849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TextBox 3">
            <a:extLst>
              <a:ext uri="{FF2B5EF4-FFF2-40B4-BE49-F238E27FC236}">
                <a16:creationId xmlns:a16="http://schemas.microsoft.com/office/drawing/2014/main" id="{A0D81EE7-7471-10B1-855E-623F721B3574}"/>
              </a:ext>
            </a:extLst>
          </p:cNvPr>
          <p:cNvSpPr txBox="1"/>
          <p:nvPr/>
        </p:nvSpPr>
        <p:spPr>
          <a:xfrm>
            <a:off x="923365" y="1500169"/>
            <a:ext cx="10367043" cy="4647426"/>
          </a:xfrm>
          <a:prstGeom prst="rect">
            <a:avLst/>
          </a:prstGeom>
          <a:noFill/>
        </p:spPr>
        <p:txBody>
          <a:bodyPr wrap="square">
            <a:spAutoFit/>
          </a:bodyPr>
          <a:lstStyle/>
          <a:p>
            <a:pPr algn="r" rtl="1">
              <a:buClr>
                <a:srgbClr val="000000"/>
              </a:buClr>
              <a:buFont typeface="Arial"/>
              <a:buNone/>
              <a:defRPr/>
            </a:pPr>
            <a:r>
              <a:rPr lang="ar-EG" sz="3200" kern="0" dirty="0">
                <a:solidFill>
                  <a:srgbClr val="000000"/>
                </a:solidFill>
                <a:latin typeface="Arial"/>
                <a:cs typeface="AL-Mohanad Bold" pitchFamily="2" charset="-78"/>
                <a:sym typeface="Arial"/>
              </a:rPr>
              <a:t> </a:t>
            </a:r>
            <a:r>
              <a:rPr lang="ar-EG" sz="2400" kern="0" dirty="0">
                <a:solidFill>
                  <a:srgbClr val="000000"/>
                </a:solidFill>
                <a:highlight>
                  <a:srgbClr val="FFFF00"/>
                </a:highlight>
                <a:latin typeface="Arial"/>
                <a:cs typeface="AL-Mohanad Bold" pitchFamily="2" charset="-78"/>
                <a:sym typeface="Arial"/>
              </a:rPr>
              <a:t>ملخص المحاضرة : تناولنا </a:t>
            </a:r>
          </a:p>
          <a:p>
            <a:pPr marL="0" indent="0" algn="r">
              <a:buNone/>
              <a:defRPr/>
            </a:pPr>
            <a:r>
              <a:rPr lang="ar-SA" sz="2400" dirty="0">
                <a:solidFill>
                  <a:srgbClr val="002060"/>
                </a:solidFill>
                <a:effectLst/>
                <a:latin typeface="Times New Roman" panose="02020603050405020304" pitchFamily="18" charset="0"/>
                <a:ea typeface="Calibri" panose="020F0502020204030204" pitchFamily="34" charset="0"/>
                <a:cs typeface="Arial" panose="020B0604020202020204" pitchFamily="34" charset="0"/>
              </a:rPr>
              <a:t>استراتيجيات التغيير والتطوير التنظيمي</a:t>
            </a:r>
            <a:r>
              <a:rPr lang="ar-EG" sz="2400" dirty="0">
                <a:solidFill>
                  <a:srgbClr val="002060"/>
                </a:solidFill>
                <a:effectLst/>
                <a:latin typeface="Times New Roman" panose="02020603050405020304" pitchFamily="18" charset="0"/>
                <a:ea typeface="Calibri" panose="020F0502020204030204" pitchFamily="34" charset="0"/>
                <a:cs typeface="Arial" panose="020B0604020202020204" pitchFamily="34" charset="0"/>
              </a:rPr>
              <a:t>. </a:t>
            </a:r>
          </a:p>
          <a:p>
            <a:pPr algn="r" rtl="1">
              <a:defRPr/>
            </a:pPr>
            <a:r>
              <a:rPr lang="ar-EG" sz="2400" dirty="0">
                <a:solidFill>
                  <a:schemeClr val="tx2"/>
                </a:solidFill>
                <a:cs typeface="AL-Mohanad" pitchFamily="2" charset="-78"/>
              </a:rPr>
              <a:t>- </a:t>
            </a:r>
            <a:r>
              <a:rPr lang="ar-SA" sz="2400" dirty="0">
                <a:solidFill>
                  <a:schemeClr val="tx2"/>
                </a:solidFill>
                <a:cs typeface="AL-Mohanad" pitchFamily="2" charset="-78"/>
              </a:rPr>
              <a:t>استراتيجيات  التغيير </a:t>
            </a:r>
          </a:p>
          <a:p>
            <a:pPr algn="r" rtl="1">
              <a:defRPr/>
            </a:pPr>
            <a:r>
              <a:rPr lang="ar-EG" sz="2400" dirty="0">
                <a:solidFill>
                  <a:schemeClr val="tx2"/>
                </a:solidFill>
                <a:cs typeface="AL-Mohanad" pitchFamily="2" charset="-78"/>
              </a:rPr>
              <a:t>- </a:t>
            </a:r>
            <a:r>
              <a:rPr lang="ar-SA" sz="2400" dirty="0">
                <a:solidFill>
                  <a:schemeClr val="tx2"/>
                </a:solidFill>
                <a:cs typeface="AL-Mohanad" pitchFamily="2" charset="-78"/>
              </a:rPr>
              <a:t>استراتيجية التغيير المتدرج</a:t>
            </a:r>
          </a:p>
          <a:p>
            <a:pPr algn="r" rtl="1">
              <a:defRPr/>
            </a:pPr>
            <a:r>
              <a:rPr lang="ar-EG" sz="2400" dirty="0">
                <a:solidFill>
                  <a:schemeClr val="tx2"/>
                </a:solidFill>
                <a:cs typeface="AL-Mohanad" pitchFamily="2" charset="-78"/>
              </a:rPr>
              <a:t>- </a:t>
            </a:r>
            <a:r>
              <a:rPr lang="ar-SA" sz="2400" dirty="0">
                <a:solidFill>
                  <a:schemeClr val="tx2"/>
                </a:solidFill>
                <a:cs typeface="AL-Mohanad" pitchFamily="2" charset="-78"/>
              </a:rPr>
              <a:t>استراتيجية التغيير البنيوي</a:t>
            </a:r>
            <a:endParaRPr lang="ar-EG" sz="2400" dirty="0">
              <a:solidFill>
                <a:schemeClr val="tx2"/>
              </a:solidFill>
              <a:cs typeface="AL-Mohanad" pitchFamily="2" charset="-78"/>
            </a:endParaRPr>
          </a:p>
          <a:p>
            <a:pPr algn="r" rtl="1">
              <a:defRPr/>
            </a:pPr>
            <a:r>
              <a:rPr lang="ar-EG" sz="2400" dirty="0">
                <a:solidFill>
                  <a:srgbClr val="002060"/>
                </a:solidFill>
                <a:effectLst/>
                <a:latin typeface="Times New Roman" panose="02020603050405020304" pitchFamily="18" charset="0"/>
                <a:ea typeface="Calibri" panose="020F0502020204030204" pitchFamily="34" charset="0"/>
                <a:cs typeface="Arial" panose="020B0604020202020204" pitchFamily="34" charset="0"/>
              </a:rPr>
              <a:t>- استراتيجية التعلم والاتصال </a:t>
            </a:r>
          </a:p>
          <a:p>
            <a:pPr algn="r" rtl="1">
              <a:defRPr/>
            </a:pPr>
            <a:r>
              <a:rPr lang="ar-EG" sz="2400" dirty="0">
                <a:solidFill>
                  <a:schemeClr val="tx2"/>
                </a:solidFill>
                <a:latin typeface="Times New Roman" panose="02020603050405020304" pitchFamily="18" charset="0"/>
                <a:ea typeface="Calibri" panose="020F0502020204030204" pitchFamily="34" charset="0"/>
                <a:cs typeface="Arial" panose="020B0604020202020204" pitchFamily="34" charset="0"/>
              </a:rPr>
              <a:t>- </a:t>
            </a:r>
            <a:r>
              <a:rPr lang="ar-SA" sz="2400" kern="0" dirty="0">
                <a:solidFill>
                  <a:schemeClr val="tx2"/>
                </a:solidFill>
                <a:effectLst/>
                <a:latin typeface="Calibri" panose="020F0502020204030204" pitchFamily="34" charset="0"/>
                <a:ea typeface="Times New Roman" panose="02020603050405020304" pitchFamily="18" charset="0"/>
                <a:cs typeface="Simplified Arabic" panose="02020603050405020304" pitchFamily="18" charset="-78"/>
              </a:rPr>
              <a:t>استراتيجية المشاركة والتمكين</a:t>
            </a:r>
            <a:endParaRPr lang="ar-EG" sz="2400" kern="0" dirty="0">
              <a:solidFill>
                <a:schemeClr val="tx2"/>
              </a:solidFill>
              <a:effectLst/>
              <a:latin typeface="Calibri" panose="020F0502020204030204" pitchFamily="34" charset="0"/>
              <a:ea typeface="Times New Roman" panose="02020603050405020304" pitchFamily="18" charset="0"/>
              <a:cs typeface="Simplified Arabic" panose="02020603050405020304" pitchFamily="18" charset="-78"/>
            </a:endParaRPr>
          </a:p>
          <a:p>
            <a:pPr algn="r" rtl="1">
              <a:defRPr/>
            </a:pPr>
            <a:r>
              <a:rPr lang="ar-EG" sz="2400" kern="0" dirty="0">
                <a:solidFill>
                  <a:schemeClr val="tx2"/>
                </a:solidFill>
                <a:latin typeface="Calibri" panose="020F0502020204030204" pitchFamily="34" charset="0"/>
                <a:ea typeface="Calibri" panose="020F0502020204030204" pitchFamily="34" charset="0"/>
                <a:cs typeface="Simplified Arabic" panose="02020603050405020304" pitchFamily="18" charset="-78"/>
              </a:rPr>
              <a:t>- </a:t>
            </a:r>
            <a:r>
              <a:rPr lang="ar-SA" sz="2400" kern="0" dirty="0">
                <a:solidFill>
                  <a:schemeClr val="tx2"/>
                </a:solidFill>
                <a:effectLst/>
                <a:latin typeface="Calibri" panose="020F0502020204030204" pitchFamily="34" charset="0"/>
                <a:ea typeface="Times New Roman" panose="02020603050405020304" pitchFamily="18" charset="0"/>
                <a:cs typeface="Simplified Arabic" panose="02020603050405020304" pitchFamily="18" charset="-78"/>
              </a:rPr>
              <a:t>استراتيجية القوة والإكراه</a:t>
            </a:r>
            <a:endParaRPr lang="ar-EG" sz="2400" kern="0" dirty="0">
              <a:solidFill>
                <a:schemeClr val="tx2"/>
              </a:solidFill>
              <a:effectLst/>
              <a:latin typeface="Calibri" panose="020F0502020204030204" pitchFamily="34" charset="0"/>
              <a:ea typeface="Times New Roman" panose="02020603050405020304" pitchFamily="18" charset="0"/>
              <a:cs typeface="Simplified Arabic" panose="02020603050405020304" pitchFamily="18" charset="-78"/>
            </a:endParaRPr>
          </a:p>
          <a:p>
            <a:pPr algn="r" rtl="1">
              <a:defRPr/>
            </a:pPr>
            <a:r>
              <a:rPr lang="ar-EG" sz="2400" kern="0" dirty="0">
                <a:solidFill>
                  <a:schemeClr val="tx2"/>
                </a:solidFill>
                <a:latin typeface="Calibri" panose="020F0502020204030204" pitchFamily="34" charset="0"/>
                <a:ea typeface="Calibri" panose="020F0502020204030204" pitchFamily="34" charset="0"/>
                <a:cs typeface="Simplified Arabic" panose="02020603050405020304" pitchFamily="18" charset="-78"/>
              </a:rPr>
              <a:t>- </a:t>
            </a:r>
            <a:r>
              <a:rPr lang="ar-SA" sz="2400" kern="0" dirty="0">
                <a:solidFill>
                  <a:schemeClr val="tx2"/>
                </a:solidFill>
                <a:effectLst/>
                <a:latin typeface="Calibri" panose="020F0502020204030204" pitchFamily="34" charset="0"/>
                <a:ea typeface="Times New Roman" panose="02020603050405020304" pitchFamily="18" charset="0"/>
                <a:cs typeface="Simplified Arabic" panose="02020603050405020304" pitchFamily="18" charset="-78"/>
              </a:rPr>
              <a:t>استراتيجية قوة الإقناع</a:t>
            </a:r>
            <a:endParaRPr lang="ar-EG" sz="2400" dirty="0">
              <a:solidFill>
                <a:schemeClr val="tx2"/>
              </a:solidFill>
              <a:effectLst/>
              <a:latin typeface="Times New Roman" panose="02020603050405020304" pitchFamily="18" charset="0"/>
              <a:ea typeface="Calibri" panose="020F0502020204030204" pitchFamily="34" charset="0"/>
              <a:cs typeface="Arial" panose="020B0604020202020204" pitchFamily="34" charset="0"/>
            </a:endParaRPr>
          </a:p>
          <a:p>
            <a:pPr marL="0" indent="0" algn="r">
              <a:buNone/>
              <a:defRPr/>
            </a:pPr>
            <a:r>
              <a:rPr lang="ar-EG"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ثانيا : نماذج ونظريات إدارة التغيير. </a:t>
            </a:r>
          </a:p>
          <a:p>
            <a:pPr algn="r">
              <a:defRPr/>
            </a:pPr>
            <a:r>
              <a:rPr lang="ar-EG" sz="2400" kern="0" dirty="0">
                <a:solidFill>
                  <a:srgbClr val="303D47"/>
                </a:solidFill>
                <a:latin typeface="Calibri" panose="020F0502020204030204" pitchFamily="34" charset="0"/>
                <a:ea typeface="Calibri" panose="020F0502020204030204" pitchFamily="34" charset="0"/>
                <a:cs typeface="Simplified Arabic" panose="02020603050405020304" pitchFamily="18" charset="-78"/>
              </a:rPr>
              <a:t>- سنكتفي بدراسة نظريات ( كرات- كوتر – ادكار – ماكينزي) </a:t>
            </a:r>
          </a:p>
          <a:p>
            <a:pPr algn="r">
              <a:defRPr/>
            </a:pPr>
            <a:r>
              <a:rPr lang="ar-EG" sz="2400" kern="0" dirty="0">
                <a:solidFill>
                  <a:srgbClr val="303D47"/>
                </a:solidFill>
                <a:effectLst/>
                <a:latin typeface="Calibri" panose="020F0502020204030204" pitchFamily="34" charset="0"/>
                <a:ea typeface="Calibri" panose="020F0502020204030204" pitchFamily="34" charset="0"/>
                <a:cs typeface="Simplified Arabic" panose="02020603050405020304" pitchFamily="18" charset="-78"/>
              </a:rPr>
              <a:t>- مساهمات الفكر الإداري في التغيير والتطوير التنظيمي</a:t>
            </a:r>
            <a:endParaRPr lang="en-GB"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577920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2115" y="1288026"/>
            <a:ext cx="11418709" cy="49849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Google Shape;110;p1">
            <a:extLst>
              <a:ext uri="{FF2B5EF4-FFF2-40B4-BE49-F238E27FC236}">
                <a16:creationId xmlns:a16="http://schemas.microsoft.com/office/drawing/2014/main" id="{05C74D74-96E5-41E0-395C-9565B92C5FE1}"/>
              </a:ext>
            </a:extLst>
          </p:cNvPr>
          <p:cNvSpPr/>
          <p:nvPr/>
        </p:nvSpPr>
        <p:spPr>
          <a:xfrm>
            <a:off x="306677" y="471534"/>
            <a:ext cx="5639381" cy="529167"/>
          </a:xfrm>
          <a:prstGeom prst="roundRect">
            <a:avLst>
              <a:gd name="adj" fmla="val 16667"/>
            </a:avLst>
          </a:prstGeom>
          <a:solidFill>
            <a:srgbClr val="FFFFFF"/>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800" b="1" i="0" u="none" strike="noStrike" kern="0" cap="none" spc="0" normalizeH="0" baseline="0" noProof="0" dirty="0">
                <a:ln>
                  <a:noFill/>
                </a:ln>
                <a:solidFill>
                  <a:srgbClr val="2D3956"/>
                </a:solidFill>
                <a:effectLst/>
                <a:uLnTx/>
                <a:uFillTx/>
                <a:latin typeface="Tajawal Medium"/>
                <a:ea typeface="+mn-ea"/>
                <a:cs typeface="Tajawal Medium"/>
                <a:sym typeface="Tajawal Medium"/>
              </a:rPr>
              <a:t>المحاضرة السابعة : قيادة التغيرات 721 </a:t>
            </a:r>
            <a:endParaRPr kumimoji="0" lang="ar-EG" sz="2000" b="1" i="0" u="none" strike="noStrike" kern="0" cap="none" spc="0" normalizeH="0" baseline="0" noProof="0" dirty="0">
              <a:ln>
                <a:noFill/>
              </a:ln>
              <a:solidFill>
                <a:srgbClr val="FF0000"/>
              </a:solidFill>
              <a:effectLst/>
              <a:highlight>
                <a:srgbClr val="00FFFF"/>
              </a:highlight>
              <a:uLnTx/>
              <a:uFillTx/>
              <a:latin typeface="Arial"/>
              <a:ea typeface="+mn-ea"/>
              <a:cs typeface="Arial" panose="020B0604020202020204" pitchFamily="34" charset="0"/>
              <a:sym typeface="Arial"/>
            </a:endParaRPr>
          </a:p>
        </p:txBody>
      </p:sp>
      <p:sp>
        <p:nvSpPr>
          <p:cNvPr id="4" name="TextBox 3">
            <a:extLst>
              <a:ext uri="{FF2B5EF4-FFF2-40B4-BE49-F238E27FC236}">
                <a16:creationId xmlns:a16="http://schemas.microsoft.com/office/drawing/2014/main" id="{A0D81EE7-7471-10B1-855E-623F721B3574}"/>
              </a:ext>
            </a:extLst>
          </p:cNvPr>
          <p:cNvSpPr txBox="1"/>
          <p:nvPr/>
        </p:nvSpPr>
        <p:spPr>
          <a:xfrm>
            <a:off x="1641336" y="1500169"/>
            <a:ext cx="9649072" cy="3539430"/>
          </a:xfrm>
          <a:prstGeom prst="rect">
            <a:avLst/>
          </a:prstGeom>
          <a:noFill/>
        </p:spPr>
        <p:txBody>
          <a:bodyPr wrap="square">
            <a:spAutoFit/>
          </a:bodyPr>
          <a:lstStyle/>
          <a:p>
            <a:pPr algn="r" fontAlgn="base">
              <a:buClr>
                <a:srgbClr val="000000"/>
              </a:buClr>
              <a:buFont typeface="Arial"/>
              <a:buNone/>
            </a:pPr>
            <a:endParaRPr lang="ar-SA" sz="3200" b="1" kern="0" dirty="0">
              <a:solidFill>
                <a:srgbClr val="FF0000"/>
              </a:solidFill>
              <a:latin typeface="Simplified Arabic" pitchFamily="18" charset="-78"/>
              <a:cs typeface="Simplified Arabic" pitchFamily="18" charset="-78"/>
              <a:sym typeface="Arial"/>
            </a:endParaRPr>
          </a:p>
          <a:p>
            <a:pPr algn="just" fontAlgn="base">
              <a:buClr>
                <a:srgbClr val="000000"/>
              </a:buClr>
              <a:buFont typeface="Arial"/>
              <a:buNone/>
            </a:pPr>
            <a:r>
              <a:rPr lang="en-GB" sz="3200" kern="0" dirty="0">
                <a:solidFill>
                  <a:srgbClr val="000000"/>
                </a:solidFill>
                <a:latin typeface="Arial"/>
                <a:cs typeface="Arial"/>
                <a:sym typeface="Arial"/>
              </a:rPr>
              <a:t> </a:t>
            </a:r>
            <a:r>
              <a:rPr lang="ar-EG" sz="3200" kern="0" dirty="0">
                <a:solidFill>
                  <a:srgbClr val="000000"/>
                </a:solidFill>
                <a:latin typeface="Arial"/>
                <a:sym typeface="Arial"/>
              </a:rPr>
              <a:t>- </a:t>
            </a:r>
            <a:r>
              <a:rPr lang="ar-JO" sz="3200" kern="0" dirty="0">
                <a:solidFill>
                  <a:srgbClr val="000000"/>
                </a:solidFill>
                <a:latin typeface="Arial"/>
                <a:sym typeface="Arial"/>
              </a:rPr>
              <a:t>الحريري, رافده(2011 ). إ</a:t>
            </a:r>
            <a:r>
              <a:rPr lang="ar-SA" sz="3200" kern="0" dirty="0">
                <a:solidFill>
                  <a:srgbClr val="000000"/>
                </a:solidFill>
                <a:latin typeface="Arial"/>
                <a:sym typeface="Arial"/>
              </a:rPr>
              <a:t>دارة التغيير في المؤسسات التربوية. عمان: دار الثقافة للنشر والتوزيع.</a:t>
            </a:r>
            <a:r>
              <a:rPr lang="ar-EG" sz="3200" kern="0" dirty="0">
                <a:solidFill>
                  <a:srgbClr val="000000"/>
                </a:solidFill>
                <a:latin typeface="Arial"/>
                <a:sym typeface="Arial"/>
              </a:rPr>
              <a:t>                                            </a:t>
            </a:r>
          </a:p>
          <a:p>
            <a:pPr algn="just" fontAlgn="base">
              <a:buClr>
                <a:srgbClr val="000000"/>
              </a:buClr>
              <a:buFont typeface="Arial"/>
              <a:buNone/>
            </a:pPr>
            <a:endParaRPr lang="en-GB" sz="3200" b="1" kern="0" dirty="0">
              <a:solidFill>
                <a:srgbClr val="000000"/>
              </a:solidFill>
              <a:latin typeface="Times New Roman" panose="02020603050405020304" pitchFamily="18" charset="0"/>
              <a:cs typeface="Arial"/>
              <a:sym typeface="Arial"/>
            </a:endParaRPr>
          </a:p>
          <a:p>
            <a:pPr algn="r" fontAlgn="base">
              <a:buClr>
                <a:srgbClr val="000000"/>
              </a:buClr>
              <a:buFont typeface="Arial"/>
              <a:buNone/>
            </a:pPr>
            <a:r>
              <a:rPr lang="ar-EG" sz="3200" kern="0" dirty="0">
                <a:solidFill>
                  <a:srgbClr val="333333"/>
                </a:solidFill>
                <a:latin typeface="Tahoma" panose="020B0604030504040204" pitchFamily="34" charset="0"/>
                <a:sym typeface="Arial"/>
              </a:rPr>
              <a:t> </a:t>
            </a:r>
            <a:r>
              <a:rPr lang="ar-EG" sz="3200" kern="0" dirty="0">
                <a:solidFill>
                  <a:srgbClr val="FF0000"/>
                </a:solidFill>
                <a:latin typeface="Tahoma" panose="020B0604030504040204" pitchFamily="34" charset="0"/>
                <a:sym typeface="Arial"/>
              </a:rPr>
              <a:t>ملحوظة: </a:t>
            </a:r>
          </a:p>
          <a:p>
            <a:pPr algn="r" fontAlgn="base">
              <a:buClr>
                <a:srgbClr val="000000"/>
              </a:buClr>
              <a:buFont typeface="Arial"/>
              <a:buNone/>
            </a:pPr>
            <a:r>
              <a:rPr lang="ar-EG" sz="3200" kern="0" dirty="0">
                <a:solidFill>
                  <a:srgbClr val="FF0000"/>
                </a:solidFill>
                <a:latin typeface="Tahoma" panose="020B0604030504040204" pitchFamily="34" charset="0"/>
                <a:sym typeface="Arial"/>
              </a:rPr>
              <a:t>على الطالب الاعتماد على العروض التقديمية وخبرته البحثية واللقاءات المباشرة بالإضافة للكتاب </a:t>
            </a:r>
          </a:p>
        </p:txBody>
      </p:sp>
    </p:spTree>
    <p:extLst>
      <p:ext uri="{BB962C8B-B14F-4D97-AF65-F5344CB8AC3E}">
        <p14:creationId xmlns:p14="http://schemas.microsoft.com/office/powerpoint/2010/main" val="75068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190625" y="1410088"/>
            <a:ext cx="9947930" cy="4326238"/>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FFFFFF"/>
        </a:solidFill>
        <a:ln w="12700" cap="flat" cmpd="sng">
          <a:solidFill>
            <a:srgbClr val="8E5A6D"/>
          </a:solidFill>
          <a:prstDash val="solid"/>
          <a:miter lim="800000"/>
          <a:headEnd type="none" w="sm" len="sm"/>
          <a:tailEnd type="none" w="sm" len="sm"/>
        </a:ln>
      </a:spPr>
      <a:bodyPr spcFirstLastPara="1" wrap="square" lIns="91425" tIns="45700" rIns="91425" bIns="45700" anchor="ctr" anchorCtr="0">
        <a:noAutofit/>
      </a:bodyPr>
      <a:lstStyle>
        <a:defPPr marL="0" marR="0" indent="0" algn="ctr" defTabSz="914400" eaLnBrk="1" fontAlgn="auto" latinLnBrk="0" hangingPunct="1">
          <a:lnSpc>
            <a:spcPct val="100000"/>
          </a:lnSpc>
          <a:spcBef>
            <a:spcPts val="0"/>
          </a:spcBef>
          <a:spcAft>
            <a:spcPts val="0"/>
          </a:spcAft>
          <a:buClr>
            <a:srgbClr val="000000"/>
          </a:buClr>
          <a:buSzTx/>
          <a:buFont typeface="Arial"/>
          <a:buNone/>
          <a:tabLst/>
          <a:defRPr kumimoji="0" sz="2800" b="1" i="0" u="none" strike="noStrike" kern="0" cap="none" spc="0" normalizeH="0" baseline="0" noProof="0" dirty="0" smtClean="0">
            <a:ln>
              <a:noFill/>
            </a:ln>
            <a:solidFill>
              <a:srgbClr val="2D3956"/>
            </a:solidFill>
            <a:effectLst/>
            <a:uLnTx/>
            <a:uFillTx/>
            <a:latin typeface="Tajawal Medium"/>
            <a:cs typeface="Tajawal Medium"/>
            <a:sym typeface="Tajawal Medium"/>
          </a:defRPr>
        </a:defPPr>
      </a:lst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964</TotalTime>
  <Words>3971</Words>
  <Application>Microsoft Office PowerPoint</Application>
  <PresentationFormat>Widescreen</PresentationFormat>
  <Paragraphs>386</Paragraphs>
  <Slides>38</Slides>
  <Notes>2</Notes>
  <HiddenSlides>0</HiddenSlides>
  <MMClips>1</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38</vt:i4>
      </vt:variant>
    </vt:vector>
  </HeadingPairs>
  <TitlesOfParts>
    <vt:vector size="53" baseType="lpstr">
      <vt:lpstr>AL-Mohanad</vt:lpstr>
      <vt:lpstr>-apple-system</vt:lpstr>
      <vt:lpstr>Arial</vt:lpstr>
      <vt:lpstr>Calibri</vt:lpstr>
      <vt:lpstr>Calibri Light</vt:lpstr>
      <vt:lpstr>DroidArabicKufi-Regular</vt:lpstr>
      <vt:lpstr>Georgia</vt:lpstr>
      <vt:lpstr>Simplified Arabic</vt:lpstr>
      <vt:lpstr>Symbol</vt:lpstr>
      <vt:lpstr>Tahoma</vt:lpstr>
      <vt:lpstr>Tajawal Medium</vt:lpstr>
      <vt:lpstr>Times New Roman</vt:lpstr>
      <vt:lpstr>var(--font-serif)</vt:lpstr>
      <vt:lpstr>Wingdings</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مصطفى محمد عبدالمعبود راشد</dc:creator>
  <cp:lastModifiedBy>Mohammed</cp:lastModifiedBy>
  <cp:revision>32</cp:revision>
  <dcterms:created xsi:type="dcterms:W3CDTF">2023-09-14T23:46:14Z</dcterms:created>
  <dcterms:modified xsi:type="dcterms:W3CDTF">2024-03-14T08:02:16Z</dcterms:modified>
</cp:coreProperties>
</file>