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colors1.xml" ContentType="application/vnd.openxmlformats-officedocument.drawingml.diagramColors+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1.xml" ContentType="application/vnd.openxmlformats-officedocument.drawingml.diagramLayout+xml"/>
  <Override PartName="/ppt/diagrams/drawing1.xml" ContentType="application/vnd.ms-office.drawingml.diagramDrawing+xml"/>
  <Override PartName="/ppt/diagrams/quickStyle1.xml" ContentType="application/vnd.openxmlformats-officedocument.drawingml.diagramStyl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9" r:id="rId1"/>
  </p:sldMasterIdLst>
  <p:notesMasterIdLst>
    <p:notesMasterId r:id="rId42"/>
  </p:notesMasterIdLst>
  <p:handoutMasterIdLst>
    <p:handoutMasterId r:id="rId43"/>
  </p:handoutMasterIdLst>
  <p:sldIdLst>
    <p:sldId id="480" r:id="rId2"/>
    <p:sldId id="303" r:id="rId3"/>
    <p:sldId id="313" r:id="rId4"/>
    <p:sldId id="306" r:id="rId5"/>
    <p:sldId id="3630" r:id="rId6"/>
    <p:sldId id="501" r:id="rId7"/>
    <p:sldId id="502" r:id="rId8"/>
    <p:sldId id="503" r:id="rId9"/>
    <p:sldId id="482" r:id="rId10"/>
    <p:sldId id="483" r:id="rId11"/>
    <p:sldId id="510" r:id="rId12"/>
    <p:sldId id="509" r:id="rId13"/>
    <p:sldId id="504" r:id="rId14"/>
    <p:sldId id="506" r:id="rId15"/>
    <p:sldId id="495" r:id="rId16"/>
    <p:sldId id="508" r:id="rId17"/>
    <p:sldId id="496" r:id="rId18"/>
    <p:sldId id="485" r:id="rId19"/>
    <p:sldId id="511" r:id="rId20"/>
    <p:sldId id="512" r:id="rId21"/>
    <p:sldId id="518" r:id="rId22"/>
    <p:sldId id="515" r:id="rId23"/>
    <p:sldId id="513" r:id="rId24"/>
    <p:sldId id="514" r:id="rId25"/>
    <p:sldId id="256" r:id="rId26"/>
    <p:sldId id="516" r:id="rId27"/>
    <p:sldId id="517" r:id="rId28"/>
    <p:sldId id="497" r:id="rId29"/>
    <p:sldId id="522" r:id="rId30"/>
    <p:sldId id="523" r:id="rId31"/>
    <p:sldId id="524" r:id="rId32"/>
    <p:sldId id="521" r:id="rId33"/>
    <p:sldId id="525" r:id="rId34"/>
    <p:sldId id="500" r:id="rId35"/>
    <p:sldId id="527" r:id="rId36"/>
    <p:sldId id="526" r:id="rId37"/>
    <p:sldId id="3628" r:id="rId38"/>
    <p:sldId id="3629" r:id="rId39"/>
    <p:sldId id="3631"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0C17505-E959-40C0-9BFB-C93744FF8FBB}">
          <p14:sldIdLst>
            <p14:sldId id="480"/>
            <p14:sldId id="303"/>
            <p14:sldId id="313"/>
            <p14:sldId id="306"/>
            <p14:sldId id="3630"/>
            <p14:sldId id="501"/>
            <p14:sldId id="502"/>
            <p14:sldId id="503"/>
            <p14:sldId id="482"/>
            <p14:sldId id="483"/>
            <p14:sldId id="510"/>
            <p14:sldId id="509"/>
            <p14:sldId id="504"/>
            <p14:sldId id="506"/>
            <p14:sldId id="495"/>
            <p14:sldId id="508"/>
            <p14:sldId id="496"/>
            <p14:sldId id="485"/>
            <p14:sldId id="511"/>
            <p14:sldId id="512"/>
            <p14:sldId id="518"/>
            <p14:sldId id="515"/>
            <p14:sldId id="513"/>
            <p14:sldId id="514"/>
            <p14:sldId id="256"/>
            <p14:sldId id="516"/>
            <p14:sldId id="517"/>
            <p14:sldId id="497"/>
            <p14:sldId id="522"/>
            <p14:sldId id="523"/>
            <p14:sldId id="524"/>
            <p14:sldId id="521"/>
            <p14:sldId id="525"/>
            <p14:sldId id="500"/>
            <p14:sldId id="527"/>
            <p14:sldId id="526"/>
            <p14:sldId id="3628"/>
            <p14:sldId id="3629"/>
            <p14:sldId id="3631"/>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06" autoAdjust="0"/>
    <p:restoredTop sz="94660"/>
  </p:normalViewPr>
  <p:slideViewPr>
    <p:cSldViewPr snapToGrid="0">
      <p:cViewPr>
        <p:scale>
          <a:sx n="50" d="100"/>
          <a:sy n="50" d="100"/>
        </p:scale>
        <p:origin x="1296" y="564"/>
      </p:cViewPr>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C87C408-0D66-48D9-A774-29955EB04D3E}" type="doc">
      <dgm:prSet loTypeId="urn:microsoft.com/office/officeart/2009/layout/CircleArrowProcess" loCatId="process" qsTypeId="urn:microsoft.com/office/officeart/2005/8/quickstyle/simple1" qsCatId="simple" csTypeId="urn:microsoft.com/office/officeart/2005/8/colors/colorful2" csCatId="colorful" phldr="1"/>
      <dgm:spPr/>
      <dgm:t>
        <a:bodyPr/>
        <a:lstStyle/>
        <a:p>
          <a:endParaRPr lang="en-CA"/>
        </a:p>
      </dgm:t>
    </dgm:pt>
    <dgm:pt modelId="{6295B770-E895-441D-98CF-D5380D15ABA6}">
      <dgm:prSet phldrT="[Text]" custT="1"/>
      <dgm:spPr/>
      <dgm:t>
        <a:bodyPr/>
        <a:lstStyle/>
        <a:p>
          <a:r>
            <a:rPr lang="en-US" altLang="en-US" sz="1400" b="1" dirty="0">
              <a:latin typeface="Times New Roman" panose="02020603050405020304" pitchFamily="18" charset="0"/>
              <a:cs typeface="Times New Roman" panose="02020603050405020304" pitchFamily="18" charset="0"/>
            </a:rPr>
            <a:t>Administrative </a:t>
          </a:r>
        </a:p>
        <a:p>
          <a:r>
            <a:rPr lang="en-US" altLang="en-US" sz="1400" b="1" dirty="0">
              <a:latin typeface="Times New Roman" panose="02020603050405020304" pitchFamily="18" charset="0"/>
              <a:cs typeface="Times New Roman" panose="02020603050405020304" pitchFamily="18" charset="0"/>
            </a:rPr>
            <a:t>Role</a:t>
          </a:r>
          <a:endParaRPr lang="en-CA" sz="1400" dirty="0"/>
        </a:p>
      </dgm:t>
    </dgm:pt>
    <dgm:pt modelId="{EB611A64-37EE-4B70-90AC-0654AC2FB519}" type="parTrans" cxnId="{D8A5DC94-F660-4521-9153-A540EBC4816F}">
      <dgm:prSet/>
      <dgm:spPr/>
      <dgm:t>
        <a:bodyPr/>
        <a:lstStyle/>
        <a:p>
          <a:endParaRPr lang="en-CA"/>
        </a:p>
      </dgm:t>
    </dgm:pt>
    <dgm:pt modelId="{3B7CD318-8ECC-4721-A8E0-10832F8787E9}" type="sibTrans" cxnId="{D8A5DC94-F660-4521-9153-A540EBC4816F}">
      <dgm:prSet/>
      <dgm:spPr/>
      <dgm:t>
        <a:bodyPr/>
        <a:lstStyle/>
        <a:p>
          <a:endParaRPr lang="en-CA"/>
        </a:p>
      </dgm:t>
    </dgm:pt>
    <dgm:pt modelId="{9969B523-3FB8-4C90-A57A-88866C998B1F}">
      <dgm:prSet phldrT="[Text]" custT="1"/>
      <dgm:spPr/>
      <dgm:t>
        <a:bodyPr/>
        <a:lstStyle/>
        <a:p>
          <a:r>
            <a:rPr lang="en-US" altLang="en-US" sz="1400" b="1" dirty="0">
              <a:latin typeface="Times New Roman" panose="02020603050405020304" pitchFamily="18" charset="0"/>
              <a:cs typeface="Times New Roman" panose="02020603050405020304" pitchFamily="18" charset="0"/>
            </a:rPr>
            <a:t>Operational and Employee Advocate Role for HR</a:t>
          </a:r>
          <a:endParaRPr lang="en-CA" sz="1400" dirty="0"/>
        </a:p>
      </dgm:t>
    </dgm:pt>
    <dgm:pt modelId="{D624F014-B18B-4058-85EA-E0583CCA94F9}" type="parTrans" cxnId="{8D69B87E-5287-425A-81EF-6C442AF34680}">
      <dgm:prSet/>
      <dgm:spPr/>
      <dgm:t>
        <a:bodyPr/>
        <a:lstStyle/>
        <a:p>
          <a:endParaRPr lang="en-CA"/>
        </a:p>
      </dgm:t>
    </dgm:pt>
    <dgm:pt modelId="{9282F1D0-60A2-4D89-B652-01CF6DA599E5}" type="sibTrans" cxnId="{8D69B87E-5287-425A-81EF-6C442AF34680}">
      <dgm:prSet/>
      <dgm:spPr/>
      <dgm:t>
        <a:bodyPr/>
        <a:lstStyle/>
        <a:p>
          <a:endParaRPr lang="en-CA"/>
        </a:p>
      </dgm:t>
    </dgm:pt>
    <dgm:pt modelId="{251DC1FB-4C47-4107-A1EF-3A2397F11C39}">
      <dgm:prSet phldrT="[Text]" custT="1"/>
      <dgm:spPr/>
      <dgm:t>
        <a:bodyPr/>
        <a:lstStyle/>
        <a:p>
          <a:r>
            <a:rPr lang="en-US" altLang="en-US" sz="1400" b="1" dirty="0">
              <a:latin typeface="Times New Roman" panose="02020603050405020304" pitchFamily="18" charset="0"/>
              <a:ea typeface="+mn-ea"/>
              <a:cs typeface="Times New Roman" panose="02020603050405020304" pitchFamily="18" charset="0"/>
            </a:rPr>
            <a:t>Strategic Role for HR</a:t>
          </a:r>
          <a:endParaRPr lang="en-CA" sz="1400" dirty="0"/>
        </a:p>
      </dgm:t>
    </dgm:pt>
    <dgm:pt modelId="{9CE7CA09-F241-4FF9-901D-7AE3AA056852}" type="parTrans" cxnId="{BCA35D2E-95C4-4B5F-AD0E-E91256C72F55}">
      <dgm:prSet/>
      <dgm:spPr/>
      <dgm:t>
        <a:bodyPr/>
        <a:lstStyle/>
        <a:p>
          <a:endParaRPr lang="en-CA"/>
        </a:p>
      </dgm:t>
    </dgm:pt>
    <dgm:pt modelId="{2BD60AB7-4762-41A4-AEF3-8E1498B508F2}" type="sibTrans" cxnId="{BCA35D2E-95C4-4B5F-AD0E-E91256C72F55}">
      <dgm:prSet/>
      <dgm:spPr/>
      <dgm:t>
        <a:bodyPr/>
        <a:lstStyle/>
        <a:p>
          <a:endParaRPr lang="en-CA"/>
        </a:p>
      </dgm:t>
    </dgm:pt>
    <dgm:pt modelId="{8D9F50BF-8909-4C53-B574-A1581A322CCF}" type="pres">
      <dgm:prSet presAssocID="{1C87C408-0D66-48D9-A774-29955EB04D3E}" presName="Name0" presStyleCnt="0">
        <dgm:presLayoutVars>
          <dgm:chMax val="7"/>
          <dgm:chPref val="7"/>
          <dgm:dir/>
          <dgm:animLvl val="lvl"/>
        </dgm:presLayoutVars>
      </dgm:prSet>
      <dgm:spPr/>
    </dgm:pt>
    <dgm:pt modelId="{A5CA70F3-84DC-4EDF-982E-0F102B582808}" type="pres">
      <dgm:prSet presAssocID="{6295B770-E895-441D-98CF-D5380D15ABA6}" presName="Accent1" presStyleCnt="0"/>
      <dgm:spPr/>
    </dgm:pt>
    <dgm:pt modelId="{6FD66ED8-188D-4913-B791-E91B30AAE8D0}" type="pres">
      <dgm:prSet presAssocID="{6295B770-E895-441D-98CF-D5380D15ABA6}" presName="Accent" presStyleLbl="node1" presStyleIdx="0" presStyleCnt="3" custLinFactNeighborX="2187" custLinFactNeighborY="-8998"/>
      <dgm:spPr/>
    </dgm:pt>
    <dgm:pt modelId="{B0F90D34-B713-4958-A98A-384579610D18}" type="pres">
      <dgm:prSet presAssocID="{6295B770-E895-441D-98CF-D5380D15ABA6}" presName="Parent1" presStyleLbl="revTx" presStyleIdx="0" presStyleCnt="3" custScaleX="146296" custScaleY="57672" custLinFactNeighborX="7762" custLinFactNeighborY="-19961">
        <dgm:presLayoutVars>
          <dgm:chMax val="1"/>
          <dgm:chPref val="1"/>
          <dgm:bulletEnabled val="1"/>
        </dgm:presLayoutVars>
      </dgm:prSet>
      <dgm:spPr/>
    </dgm:pt>
    <dgm:pt modelId="{161C5D11-208F-454D-935E-03B10966491C}" type="pres">
      <dgm:prSet presAssocID="{9969B523-3FB8-4C90-A57A-88866C998B1F}" presName="Accent2" presStyleCnt="0"/>
      <dgm:spPr/>
    </dgm:pt>
    <dgm:pt modelId="{D8DA1B4C-E54E-4E86-BD3B-256DD7D3F37F}" type="pres">
      <dgm:prSet presAssocID="{9969B523-3FB8-4C90-A57A-88866C998B1F}" presName="Accent" presStyleLbl="node1" presStyleIdx="1" presStyleCnt="3" custLinFactNeighborX="-10426" custLinFactNeighborY="1010"/>
      <dgm:spPr/>
    </dgm:pt>
    <dgm:pt modelId="{B9D8734A-BE8D-44A1-873C-070F9F633734}" type="pres">
      <dgm:prSet presAssocID="{9969B523-3FB8-4C90-A57A-88866C998B1F}" presName="Parent2" presStyleLbl="revTx" presStyleIdx="1" presStyleCnt="3" custScaleX="124265" custScaleY="97445" custLinFactNeighborX="363" custLinFactNeighborY="-6052">
        <dgm:presLayoutVars>
          <dgm:chMax val="1"/>
          <dgm:chPref val="1"/>
          <dgm:bulletEnabled val="1"/>
        </dgm:presLayoutVars>
      </dgm:prSet>
      <dgm:spPr/>
    </dgm:pt>
    <dgm:pt modelId="{B1B38D44-AC9C-4EA5-AF98-EFEEBF31D8E6}" type="pres">
      <dgm:prSet presAssocID="{251DC1FB-4C47-4107-A1EF-3A2397F11C39}" presName="Accent3" presStyleCnt="0"/>
      <dgm:spPr/>
    </dgm:pt>
    <dgm:pt modelId="{CFE5C26E-FA9B-4875-8B59-D5DE4F1D928C}" type="pres">
      <dgm:prSet presAssocID="{251DC1FB-4C47-4107-A1EF-3A2397F11C39}" presName="Accent" presStyleLbl="node1" presStyleIdx="2" presStyleCnt="3" custLinFactNeighborX="-1591" custLinFactNeighborY="4996"/>
      <dgm:spPr/>
    </dgm:pt>
    <dgm:pt modelId="{C89F9DE6-7F27-4B68-A3BF-0F13DA57AC65}" type="pres">
      <dgm:prSet presAssocID="{251DC1FB-4C47-4107-A1EF-3A2397F11C39}" presName="Parent3" presStyleLbl="revTx" presStyleIdx="2" presStyleCnt="3">
        <dgm:presLayoutVars>
          <dgm:chMax val="1"/>
          <dgm:chPref val="1"/>
          <dgm:bulletEnabled val="1"/>
        </dgm:presLayoutVars>
      </dgm:prSet>
      <dgm:spPr/>
    </dgm:pt>
  </dgm:ptLst>
  <dgm:cxnLst>
    <dgm:cxn modelId="{BCA35D2E-95C4-4B5F-AD0E-E91256C72F55}" srcId="{1C87C408-0D66-48D9-A774-29955EB04D3E}" destId="{251DC1FB-4C47-4107-A1EF-3A2397F11C39}" srcOrd="2" destOrd="0" parTransId="{9CE7CA09-F241-4FF9-901D-7AE3AA056852}" sibTransId="{2BD60AB7-4762-41A4-AEF3-8E1498B508F2}"/>
    <dgm:cxn modelId="{9F429E30-3ED6-4207-B142-F62B546D38FF}" type="presOf" srcId="{6295B770-E895-441D-98CF-D5380D15ABA6}" destId="{B0F90D34-B713-4958-A98A-384579610D18}" srcOrd="0" destOrd="0" presId="urn:microsoft.com/office/officeart/2009/layout/CircleArrowProcess"/>
    <dgm:cxn modelId="{1DE52042-3E17-4870-B2D9-8B9B832C3460}" type="presOf" srcId="{251DC1FB-4C47-4107-A1EF-3A2397F11C39}" destId="{C89F9DE6-7F27-4B68-A3BF-0F13DA57AC65}" srcOrd="0" destOrd="0" presId="urn:microsoft.com/office/officeart/2009/layout/CircleArrowProcess"/>
    <dgm:cxn modelId="{8D69B87E-5287-425A-81EF-6C442AF34680}" srcId="{1C87C408-0D66-48D9-A774-29955EB04D3E}" destId="{9969B523-3FB8-4C90-A57A-88866C998B1F}" srcOrd="1" destOrd="0" parTransId="{D624F014-B18B-4058-85EA-E0583CCA94F9}" sibTransId="{9282F1D0-60A2-4D89-B652-01CF6DA599E5}"/>
    <dgm:cxn modelId="{D8A5DC94-F660-4521-9153-A540EBC4816F}" srcId="{1C87C408-0D66-48D9-A774-29955EB04D3E}" destId="{6295B770-E895-441D-98CF-D5380D15ABA6}" srcOrd="0" destOrd="0" parTransId="{EB611A64-37EE-4B70-90AC-0654AC2FB519}" sibTransId="{3B7CD318-8ECC-4721-A8E0-10832F8787E9}"/>
    <dgm:cxn modelId="{FD506ED3-F09E-402F-A652-A8989E650F81}" type="presOf" srcId="{9969B523-3FB8-4C90-A57A-88866C998B1F}" destId="{B9D8734A-BE8D-44A1-873C-070F9F633734}" srcOrd="0" destOrd="0" presId="urn:microsoft.com/office/officeart/2009/layout/CircleArrowProcess"/>
    <dgm:cxn modelId="{5C3A27EE-8E05-421D-9669-1737DF22CCD1}" type="presOf" srcId="{1C87C408-0D66-48D9-A774-29955EB04D3E}" destId="{8D9F50BF-8909-4C53-B574-A1581A322CCF}" srcOrd="0" destOrd="0" presId="urn:microsoft.com/office/officeart/2009/layout/CircleArrowProcess"/>
    <dgm:cxn modelId="{0927354C-66B3-4D30-B5A0-90642B4E46AC}" type="presParOf" srcId="{8D9F50BF-8909-4C53-B574-A1581A322CCF}" destId="{A5CA70F3-84DC-4EDF-982E-0F102B582808}" srcOrd="0" destOrd="0" presId="urn:microsoft.com/office/officeart/2009/layout/CircleArrowProcess"/>
    <dgm:cxn modelId="{385FD4F4-3C23-44F1-863B-8C001A0A61D1}" type="presParOf" srcId="{A5CA70F3-84DC-4EDF-982E-0F102B582808}" destId="{6FD66ED8-188D-4913-B791-E91B30AAE8D0}" srcOrd="0" destOrd="0" presId="urn:microsoft.com/office/officeart/2009/layout/CircleArrowProcess"/>
    <dgm:cxn modelId="{8DBA86DD-177F-4CB8-9C66-A695382E25E6}" type="presParOf" srcId="{8D9F50BF-8909-4C53-B574-A1581A322CCF}" destId="{B0F90D34-B713-4958-A98A-384579610D18}" srcOrd="1" destOrd="0" presId="urn:microsoft.com/office/officeart/2009/layout/CircleArrowProcess"/>
    <dgm:cxn modelId="{149E8246-6E68-4D1F-A709-1C1A9639EF1A}" type="presParOf" srcId="{8D9F50BF-8909-4C53-B574-A1581A322CCF}" destId="{161C5D11-208F-454D-935E-03B10966491C}" srcOrd="2" destOrd="0" presId="urn:microsoft.com/office/officeart/2009/layout/CircleArrowProcess"/>
    <dgm:cxn modelId="{60EE7DD6-0F82-4D6D-A620-EB67A398C824}" type="presParOf" srcId="{161C5D11-208F-454D-935E-03B10966491C}" destId="{D8DA1B4C-E54E-4E86-BD3B-256DD7D3F37F}" srcOrd="0" destOrd="0" presId="urn:microsoft.com/office/officeart/2009/layout/CircleArrowProcess"/>
    <dgm:cxn modelId="{7F2005D7-9451-43F6-85BC-03D8EC8783CB}" type="presParOf" srcId="{8D9F50BF-8909-4C53-B574-A1581A322CCF}" destId="{B9D8734A-BE8D-44A1-873C-070F9F633734}" srcOrd="3" destOrd="0" presId="urn:microsoft.com/office/officeart/2009/layout/CircleArrowProcess"/>
    <dgm:cxn modelId="{2F7016A0-33AE-4DD7-B8D1-A51DFD820CB7}" type="presParOf" srcId="{8D9F50BF-8909-4C53-B574-A1581A322CCF}" destId="{B1B38D44-AC9C-4EA5-AF98-EFEEBF31D8E6}" srcOrd="4" destOrd="0" presId="urn:microsoft.com/office/officeart/2009/layout/CircleArrowProcess"/>
    <dgm:cxn modelId="{661448BC-B071-4F0D-A5D0-E0FDCEEE3D51}" type="presParOf" srcId="{B1B38D44-AC9C-4EA5-AF98-EFEEBF31D8E6}" destId="{CFE5C26E-FA9B-4875-8B59-D5DE4F1D928C}" srcOrd="0" destOrd="0" presId="urn:microsoft.com/office/officeart/2009/layout/CircleArrowProcess"/>
    <dgm:cxn modelId="{E748FA56-11ED-4256-9138-CAD4C327BF33}" type="presParOf" srcId="{8D9F50BF-8909-4C53-B574-A1581A322CCF}" destId="{C89F9DE6-7F27-4B68-A3BF-0F13DA57AC65}" srcOrd="5" destOrd="0" presId="urn:microsoft.com/office/officeart/2009/layout/CircleArrow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646A59B-578B-4AAE-AE4B-3B908EE979C9}" type="doc">
      <dgm:prSet loTypeId="urn:microsoft.com/office/officeart/2005/8/layout/chart3" loCatId="cycle" qsTypeId="urn:microsoft.com/office/officeart/2005/8/quickstyle/simple1" qsCatId="simple" csTypeId="urn:microsoft.com/office/officeart/2005/8/colors/colorful1" csCatId="colorful" phldr="1"/>
      <dgm:spPr/>
    </dgm:pt>
    <dgm:pt modelId="{7B11B263-7F13-4318-B56E-2F9121B483E3}">
      <dgm:prSet phldrT="[Text]" custT="1"/>
      <dgm:spPr/>
      <dgm:t>
        <a:bodyPr/>
        <a:lstStyle/>
        <a:p>
          <a:pPr>
            <a:buFont typeface="Arial" panose="020B0604020202020204" pitchFamily="34" charset="0"/>
            <a:buChar char="•"/>
          </a:pPr>
          <a:r>
            <a:rPr lang="en-CA" sz="1600" b="1" dirty="0">
              <a:latin typeface="Times New Roman" panose="02020603050405020304" pitchFamily="18" charset="0"/>
              <a:cs typeface="Times New Roman" panose="02020603050405020304" pitchFamily="18" charset="0"/>
            </a:rPr>
            <a:t>Globalization of Business </a:t>
          </a:r>
          <a:endParaRPr lang="en-CA" sz="1600" dirty="0"/>
        </a:p>
      </dgm:t>
    </dgm:pt>
    <dgm:pt modelId="{EEA7D9AF-A530-499D-9DDD-25425C085455}" type="parTrans" cxnId="{6B131383-7E22-40D3-B1C6-921C26C5D817}">
      <dgm:prSet/>
      <dgm:spPr/>
      <dgm:t>
        <a:bodyPr/>
        <a:lstStyle/>
        <a:p>
          <a:endParaRPr lang="en-CA"/>
        </a:p>
      </dgm:t>
    </dgm:pt>
    <dgm:pt modelId="{1767D32C-7AF6-47C1-8944-5ED01F85DF6B}" type="sibTrans" cxnId="{6B131383-7E22-40D3-B1C6-921C26C5D817}">
      <dgm:prSet/>
      <dgm:spPr/>
      <dgm:t>
        <a:bodyPr/>
        <a:lstStyle/>
        <a:p>
          <a:endParaRPr lang="en-CA"/>
        </a:p>
      </dgm:t>
    </dgm:pt>
    <dgm:pt modelId="{7FA04219-6C24-44E2-A9A8-0F6373108D10}">
      <dgm:prSet phldrT="[Text]" custT="1"/>
      <dgm:spPr/>
      <dgm:t>
        <a:bodyPr/>
        <a:lstStyle/>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Economic and Technological Changes</a:t>
          </a:r>
          <a:endParaRPr lang="en-CA" sz="1600" b="1" dirty="0"/>
        </a:p>
      </dgm:t>
    </dgm:pt>
    <dgm:pt modelId="{2397E861-5479-4D50-8182-B4EAA3996849}" type="parTrans" cxnId="{5DAE1C3A-5002-4DD1-B99F-4FF466F212EE}">
      <dgm:prSet/>
      <dgm:spPr/>
      <dgm:t>
        <a:bodyPr/>
        <a:lstStyle/>
        <a:p>
          <a:endParaRPr lang="en-CA"/>
        </a:p>
      </dgm:t>
    </dgm:pt>
    <dgm:pt modelId="{5549B75D-4D8C-49A8-A09E-8DDEB70BDB1F}" type="sibTrans" cxnId="{5DAE1C3A-5002-4DD1-B99F-4FF466F212EE}">
      <dgm:prSet/>
      <dgm:spPr/>
      <dgm:t>
        <a:bodyPr/>
        <a:lstStyle/>
        <a:p>
          <a:endParaRPr lang="en-CA"/>
        </a:p>
      </dgm:t>
    </dgm:pt>
    <dgm:pt modelId="{25D1A2EC-FCB0-433D-B980-B4E704C0B867}">
      <dgm:prSet phldrT="[Text]" custT="1"/>
      <dgm:spPr/>
      <dgm:t>
        <a:bodyPr/>
        <a:lstStyle/>
        <a:p>
          <a:pPr>
            <a:buFont typeface="Arial" panose="020B0604020202020204" pitchFamily="34" charset="0"/>
            <a:buChar char="•"/>
          </a:pPr>
          <a:r>
            <a:rPr lang="en-CA" sz="1600" b="1" dirty="0">
              <a:latin typeface="Times New Roman" panose="02020603050405020304" pitchFamily="18" charset="0"/>
              <a:cs typeface="Times New Roman" panose="02020603050405020304" pitchFamily="18" charset="0"/>
            </a:rPr>
            <a:t>Workforce Demographics and Diversity </a:t>
          </a:r>
          <a:endParaRPr lang="en-CA" sz="1600" b="1" dirty="0"/>
        </a:p>
      </dgm:t>
    </dgm:pt>
    <dgm:pt modelId="{7D86B59E-42B2-4238-A683-76F7682C2DF0}" type="parTrans" cxnId="{0387DC41-F30F-4F3C-A1AC-B3064FBA93B4}">
      <dgm:prSet/>
      <dgm:spPr/>
      <dgm:t>
        <a:bodyPr/>
        <a:lstStyle/>
        <a:p>
          <a:endParaRPr lang="en-CA"/>
        </a:p>
      </dgm:t>
    </dgm:pt>
    <dgm:pt modelId="{2BC87550-3E11-4E9B-8923-FEF9D1236710}" type="sibTrans" cxnId="{0387DC41-F30F-4F3C-A1AC-B3064FBA93B4}">
      <dgm:prSet/>
      <dgm:spPr/>
      <dgm:t>
        <a:bodyPr/>
        <a:lstStyle/>
        <a:p>
          <a:endParaRPr lang="en-CA"/>
        </a:p>
      </dgm:t>
    </dgm:pt>
    <dgm:pt modelId="{D241E462-3C49-4D95-8DE2-6A4DA5E9C5DB}">
      <dgm:prSet phldrT="[Text]" custT="1"/>
      <dgm:spPr/>
      <dgm:t>
        <a:bodyPr/>
        <a:lstStyle/>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Organizational Cost Pressures and Restructuring</a:t>
          </a:r>
          <a:endParaRPr lang="en-CA" sz="1600" b="1" dirty="0"/>
        </a:p>
      </dgm:t>
    </dgm:pt>
    <dgm:pt modelId="{86AC85E2-BB6D-4B19-B11E-A75FA41D7D17}" type="parTrans" cxnId="{EC2BE478-4F39-43B5-A0E6-ACB3F7DD9975}">
      <dgm:prSet/>
      <dgm:spPr/>
      <dgm:t>
        <a:bodyPr/>
        <a:lstStyle/>
        <a:p>
          <a:endParaRPr lang="en-CA"/>
        </a:p>
      </dgm:t>
    </dgm:pt>
    <dgm:pt modelId="{A1E201CA-B21D-4A08-B816-0CA4EFAF455B}" type="sibTrans" cxnId="{EC2BE478-4F39-43B5-A0E6-ACB3F7DD9975}">
      <dgm:prSet/>
      <dgm:spPr/>
      <dgm:t>
        <a:bodyPr/>
        <a:lstStyle/>
        <a:p>
          <a:endParaRPr lang="en-CA"/>
        </a:p>
      </dgm:t>
    </dgm:pt>
    <dgm:pt modelId="{D2722FA2-E601-4622-9E2C-A590390D6DCC}" type="pres">
      <dgm:prSet presAssocID="{F646A59B-578B-4AAE-AE4B-3B908EE979C9}" presName="compositeShape" presStyleCnt="0">
        <dgm:presLayoutVars>
          <dgm:chMax val="7"/>
          <dgm:dir/>
          <dgm:resizeHandles val="exact"/>
        </dgm:presLayoutVars>
      </dgm:prSet>
      <dgm:spPr/>
    </dgm:pt>
    <dgm:pt modelId="{7D38F299-2717-43C4-88DE-0E66349F6134}" type="pres">
      <dgm:prSet presAssocID="{F646A59B-578B-4AAE-AE4B-3B908EE979C9}" presName="wedge1" presStyleLbl="node1" presStyleIdx="0" presStyleCnt="4"/>
      <dgm:spPr/>
    </dgm:pt>
    <dgm:pt modelId="{1A575D59-D9CD-4BD8-B646-A8556BDCB26F}" type="pres">
      <dgm:prSet presAssocID="{F646A59B-578B-4AAE-AE4B-3B908EE979C9}" presName="wedge1Tx" presStyleLbl="node1" presStyleIdx="0" presStyleCnt="4">
        <dgm:presLayoutVars>
          <dgm:chMax val="0"/>
          <dgm:chPref val="0"/>
          <dgm:bulletEnabled val="1"/>
        </dgm:presLayoutVars>
      </dgm:prSet>
      <dgm:spPr/>
    </dgm:pt>
    <dgm:pt modelId="{163CC876-E177-470F-9B2A-E835998F85B2}" type="pres">
      <dgm:prSet presAssocID="{F646A59B-578B-4AAE-AE4B-3B908EE979C9}" presName="wedge2" presStyleLbl="node1" presStyleIdx="1" presStyleCnt="4"/>
      <dgm:spPr/>
    </dgm:pt>
    <dgm:pt modelId="{6E5320FB-545B-47A1-A23F-02F448636870}" type="pres">
      <dgm:prSet presAssocID="{F646A59B-578B-4AAE-AE4B-3B908EE979C9}" presName="wedge2Tx" presStyleLbl="node1" presStyleIdx="1" presStyleCnt="4">
        <dgm:presLayoutVars>
          <dgm:chMax val="0"/>
          <dgm:chPref val="0"/>
          <dgm:bulletEnabled val="1"/>
        </dgm:presLayoutVars>
      </dgm:prSet>
      <dgm:spPr/>
    </dgm:pt>
    <dgm:pt modelId="{5B415778-0D58-4EB3-BADA-CBAF1A72FC6D}" type="pres">
      <dgm:prSet presAssocID="{F646A59B-578B-4AAE-AE4B-3B908EE979C9}" presName="wedge3" presStyleLbl="node1" presStyleIdx="2" presStyleCnt="4"/>
      <dgm:spPr/>
    </dgm:pt>
    <dgm:pt modelId="{A918B4FF-3F2C-4718-89E6-A88E21AEC4D3}" type="pres">
      <dgm:prSet presAssocID="{F646A59B-578B-4AAE-AE4B-3B908EE979C9}" presName="wedge3Tx" presStyleLbl="node1" presStyleIdx="2" presStyleCnt="4">
        <dgm:presLayoutVars>
          <dgm:chMax val="0"/>
          <dgm:chPref val="0"/>
          <dgm:bulletEnabled val="1"/>
        </dgm:presLayoutVars>
      </dgm:prSet>
      <dgm:spPr/>
    </dgm:pt>
    <dgm:pt modelId="{CC20F5DF-0A58-4848-A482-AF07103AEE9C}" type="pres">
      <dgm:prSet presAssocID="{F646A59B-578B-4AAE-AE4B-3B908EE979C9}" presName="wedge4" presStyleLbl="node1" presStyleIdx="3" presStyleCnt="4"/>
      <dgm:spPr/>
    </dgm:pt>
    <dgm:pt modelId="{343C3DAF-752A-436C-BB7F-D5B0DF286F41}" type="pres">
      <dgm:prSet presAssocID="{F646A59B-578B-4AAE-AE4B-3B908EE979C9}" presName="wedge4Tx" presStyleLbl="node1" presStyleIdx="3" presStyleCnt="4">
        <dgm:presLayoutVars>
          <dgm:chMax val="0"/>
          <dgm:chPref val="0"/>
          <dgm:bulletEnabled val="1"/>
        </dgm:presLayoutVars>
      </dgm:prSet>
      <dgm:spPr/>
    </dgm:pt>
  </dgm:ptLst>
  <dgm:cxnLst>
    <dgm:cxn modelId="{57C3A318-107D-4C14-B4D6-DB70AA2E26EA}" type="presOf" srcId="{7FA04219-6C24-44E2-A9A8-0F6373108D10}" destId="{6E5320FB-545B-47A1-A23F-02F448636870}" srcOrd="1" destOrd="0" presId="urn:microsoft.com/office/officeart/2005/8/layout/chart3"/>
    <dgm:cxn modelId="{CF49002F-9965-425E-96E8-C306416E130D}" type="presOf" srcId="{7FA04219-6C24-44E2-A9A8-0F6373108D10}" destId="{163CC876-E177-470F-9B2A-E835998F85B2}" srcOrd="0" destOrd="0" presId="urn:microsoft.com/office/officeart/2005/8/layout/chart3"/>
    <dgm:cxn modelId="{5DAE1C3A-5002-4DD1-B99F-4FF466F212EE}" srcId="{F646A59B-578B-4AAE-AE4B-3B908EE979C9}" destId="{7FA04219-6C24-44E2-A9A8-0F6373108D10}" srcOrd="1" destOrd="0" parTransId="{2397E861-5479-4D50-8182-B4EAA3996849}" sibTransId="{5549B75D-4D8C-49A8-A09E-8DDEB70BDB1F}"/>
    <dgm:cxn modelId="{0387DC41-F30F-4F3C-A1AC-B3064FBA93B4}" srcId="{F646A59B-578B-4AAE-AE4B-3B908EE979C9}" destId="{25D1A2EC-FCB0-433D-B980-B4E704C0B867}" srcOrd="2" destOrd="0" parTransId="{7D86B59E-42B2-4238-A683-76F7682C2DF0}" sibTransId="{2BC87550-3E11-4E9B-8923-FEF9D1236710}"/>
    <dgm:cxn modelId="{01EB6967-5D6F-4230-8A9C-5905659C2170}" type="presOf" srcId="{25D1A2EC-FCB0-433D-B980-B4E704C0B867}" destId="{5B415778-0D58-4EB3-BADA-CBAF1A72FC6D}" srcOrd="0" destOrd="0" presId="urn:microsoft.com/office/officeart/2005/8/layout/chart3"/>
    <dgm:cxn modelId="{EC2BE478-4F39-43B5-A0E6-ACB3F7DD9975}" srcId="{F646A59B-578B-4AAE-AE4B-3B908EE979C9}" destId="{D241E462-3C49-4D95-8DE2-6A4DA5E9C5DB}" srcOrd="3" destOrd="0" parTransId="{86AC85E2-BB6D-4B19-B11E-A75FA41D7D17}" sibTransId="{A1E201CA-B21D-4A08-B816-0CA4EFAF455B}"/>
    <dgm:cxn modelId="{6B131383-7E22-40D3-B1C6-921C26C5D817}" srcId="{F646A59B-578B-4AAE-AE4B-3B908EE979C9}" destId="{7B11B263-7F13-4318-B56E-2F9121B483E3}" srcOrd="0" destOrd="0" parTransId="{EEA7D9AF-A530-499D-9DDD-25425C085455}" sibTransId="{1767D32C-7AF6-47C1-8944-5ED01F85DF6B}"/>
    <dgm:cxn modelId="{8AC0609C-63E0-4284-AD69-2881EF28EA1A}" type="presOf" srcId="{7B11B263-7F13-4318-B56E-2F9121B483E3}" destId="{1A575D59-D9CD-4BD8-B646-A8556BDCB26F}" srcOrd="1" destOrd="0" presId="urn:microsoft.com/office/officeart/2005/8/layout/chart3"/>
    <dgm:cxn modelId="{AEDA36A6-E147-47F0-9D34-7771F2F9BD45}" type="presOf" srcId="{7B11B263-7F13-4318-B56E-2F9121B483E3}" destId="{7D38F299-2717-43C4-88DE-0E66349F6134}" srcOrd="0" destOrd="0" presId="urn:microsoft.com/office/officeart/2005/8/layout/chart3"/>
    <dgm:cxn modelId="{353020B7-9573-4FE6-8FA0-383FD605F05E}" type="presOf" srcId="{25D1A2EC-FCB0-433D-B980-B4E704C0B867}" destId="{A918B4FF-3F2C-4718-89E6-A88E21AEC4D3}" srcOrd="1" destOrd="0" presId="urn:microsoft.com/office/officeart/2005/8/layout/chart3"/>
    <dgm:cxn modelId="{5C3AD6C1-9467-48AC-9D6F-E1E2977225BD}" type="presOf" srcId="{D241E462-3C49-4D95-8DE2-6A4DA5E9C5DB}" destId="{343C3DAF-752A-436C-BB7F-D5B0DF286F41}" srcOrd="1" destOrd="0" presId="urn:microsoft.com/office/officeart/2005/8/layout/chart3"/>
    <dgm:cxn modelId="{473962E3-7B6B-4E5E-A46A-64E82D1C342A}" type="presOf" srcId="{F646A59B-578B-4AAE-AE4B-3B908EE979C9}" destId="{D2722FA2-E601-4622-9E2C-A590390D6DCC}" srcOrd="0" destOrd="0" presId="urn:microsoft.com/office/officeart/2005/8/layout/chart3"/>
    <dgm:cxn modelId="{AFC8E1F9-0603-49F2-AE29-09C07300F186}" type="presOf" srcId="{D241E462-3C49-4D95-8DE2-6A4DA5E9C5DB}" destId="{CC20F5DF-0A58-4848-A482-AF07103AEE9C}" srcOrd="0" destOrd="0" presId="urn:microsoft.com/office/officeart/2005/8/layout/chart3"/>
    <dgm:cxn modelId="{FA85E1FB-0246-422A-A223-DCE57E10376C}" type="presParOf" srcId="{D2722FA2-E601-4622-9E2C-A590390D6DCC}" destId="{7D38F299-2717-43C4-88DE-0E66349F6134}" srcOrd="0" destOrd="0" presId="urn:microsoft.com/office/officeart/2005/8/layout/chart3"/>
    <dgm:cxn modelId="{896E0F06-2989-4D74-9DB3-F43C6B4C7320}" type="presParOf" srcId="{D2722FA2-E601-4622-9E2C-A590390D6DCC}" destId="{1A575D59-D9CD-4BD8-B646-A8556BDCB26F}" srcOrd="1" destOrd="0" presId="urn:microsoft.com/office/officeart/2005/8/layout/chart3"/>
    <dgm:cxn modelId="{E55DC4A5-FC0B-4E30-A3AC-D32ED2D64C7F}" type="presParOf" srcId="{D2722FA2-E601-4622-9E2C-A590390D6DCC}" destId="{163CC876-E177-470F-9B2A-E835998F85B2}" srcOrd="2" destOrd="0" presId="urn:microsoft.com/office/officeart/2005/8/layout/chart3"/>
    <dgm:cxn modelId="{355443FE-0F3F-4282-83A8-ECF8853CE695}" type="presParOf" srcId="{D2722FA2-E601-4622-9E2C-A590390D6DCC}" destId="{6E5320FB-545B-47A1-A23F-02F448636870}" srcOrd="3" destOrd="0" presId="urn:microsoft.com/office/officeart/2005/8/layout/chart3"/>
    <dgm:cxn modelId="{0645F558-497A-4C17-84FA-094DEE71F7B2}" type="presParOf" srcId="{D2722FA2-E601-4622-9E2C-A590390D6DCC}" destId="{5B415778-0D58-4EB3-BADA-CBAF1A72FC6D}" srcOrd="4" destOrd="0" presId="urn:microsoft.com/office/officeart/2005/8/layout/chart3"/>
    <dgm:cxn modelId="{A508D1EC-0AB6-4E7E-9894-3E80FBE52C18}" type="presParOf" srcId="{D2722FA2-E601-4622-9E2C-A590390D6DCC}" destId="{A918B4FF-3F2C-4718-89E6-A88E21AEC4D3}" srcOrd="5" destOrd="0" presId="urn:microsoft.com/office/officeart/2005/8/layout/chart3"/>
    <dgm:cxn modelId="{DDE86EEF-16AD-4802-97B4-F70C8AA32988}" type="presParOf" srcId="{D2722FA2-E601-4622-9E2C-A590390D6DCC}" destId="{CC20F5DF-0A58-4848-A482-AF07103AEE9C}" srcOrd="6" destOrd="0" presId="urn:microsoft.com/office/officeart/2005/8/layout/chart3"/>
    <dgm:cxn modelId="{AD2ED5D8-99C6-4817-B978-28F5D4C032D3}" type="presParOf" srcId="{D2722FA2-E601-4622-9E2C-A590390D6DCC}" destId="{343C3DAF-752A-436C-BB7F-D5B0DF286F41}" srcOrd="7" destOrd="0" presId="urn:microsoft.com/office/officeart/2005/8/layout/chart3"/>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D66ED8-188D-4913-B791-E91B30AAE8D0}">
      <dsp:nvSpPr>
        <dsp:cNvPr id="0" name=""/>
        <dsp:cNvSpPr/>
      </dsp:nvSpPr>
      <dsp:spPr>
        <a:xfrm>
          <a:off x="4220343" y="-177108"/>
          <a:ext cx="1968014" cy="1968314"/>
        </a:xfrm>
        <a:prstGeom prst="circularArrow">
          <a:avLst>
            <a:gd name="adj1" fmla="val 10980"/>
            <a:gd name="adj2" fmla="val 1142322"/>
            <a:gd name="adj3" fmla="val 4500000"/>
            <a:gd name="adj4" fmla="val 10800000"/>
            <a:gd name="adj5" fmla="val 125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F90D34-B713-4958-A98A-384579610D18}">
      <dsp:nvSpPr>
        <dsp:cNvPr id="0" name=""/>
        <dsp:cNvSpPr/>
      </dsp:nvSpPr>
      <dsp:spPr>
        <a:xfrm>
          <a:off x="4444039" y="717197"/>
          <a:ext cx="1599875" cy="3152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en-US" sz="1400" b="1" kern="1200" dirty="0">
              <a:latin typeface="Times New Roman" panose="02020603050405020304" pitchFamily="18" charset="0"/>
              <a:cs typeface="Times New Roman" panose="02020603050405020304" pitchFamily="18" charset="0"/>
            </a:rPr>
            <a:t>Administrative </a:t>
          </a:r>
        </a:p>
        <a:p>
          <a:pPr marL="0" lvl="0" indent="0" algn="ctr" defTabSz="622300">
            <a:lnSpc>
              <a:spcPct val="90000"/>
            </a:lnSpc>
            <a:spcBef>
              <a:spcPct val="0"/>
            </a:spcBef>
            <a:spcAft>
              <a:spcPct val="35000"/>
            </a:spcAft>
            <a:buNone/>
          </a:pPr>
          <a:r>
            <a:rPr lang="en-US" altLang="en-US" sz="1400" b="1" kern="1200" dirty="0">
              <a:latin typeface="Times New Roman" panose="02020603050405020304" pitchFamily="18" charset="0"/>
              <a:cs typeface="Times New Roman" panose="02020603050405020304" pitchFamily="18" charset="0"/>
            </a:rPr>
            <a:t>Role</a:t>
          </a:r>
          <a:endParaRPr lang="en-CA" sz="1400" kern="1200" dirty="0"/>
        </a:p>
      </dsp:txBody>
      <dsp:txXfrm>
        <a:off x="4444039" y="717197"/>
        <a:ext cx="1599875" cy="315271"/>
      </dsp:txXfrm>
    </dsp:sp>
    <dsp:sp modelId="{D8DA1B4C-E54E-4E86-BD3B-256DD7D3F37F}">
      <dsp:nvSpPr>
        <dsp:cNvPr id="0" name=""/>
        <dsp:cNvSpPr/>
      </dsp:nvSpPr>
      <dsp:spPr>
        <a:xfrm>
          <a:off x="3425508" y="1150822"/>
          <a:ext cx="1968014" cy="1968314"/>
        </a:xfrm>
        <a:prstGeom prst="leftCircularArrow">
          <a:avLst>
            <a:gd name="adj1" fmla="val 10980"/>
            <a:gd name="adj2" fmla="val 1142322"/>
            <a:gd name="adj3" fmla="val 6300000"/>
            <a:gd name="adj4" fmla="val 18900000"/>
            <a:gd name="adj5" fmla="val 125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D8734A-BE8D-44A1-873C-070F9F633734}">
      <dsp:nvSpPr>
        <dsp:cNvPr id="0" name=""/>
        <dsp:cNvSpPr/>
      </dsp:nvSpPr>
      <dsp:spPr>
        <a:xfrm>
          <a:off x="3939197" y="1822005"/>
          <a:ext cx="1358946" cy="5326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en-US" sz="1400" b="1" kern="1200" dirty="0">
              <a:latin typeface="Times New Roman" panose="02020603050405020304" pitchFamily="18" charset="0"/>
              <a:cs typeface="Times New Roman" panose="02020603050405020304" pitchFamily="18" charset="0"/>
            </a:rPr>
            <a:t>Operational and Employee Advocate Role for HR</a:t>
          </a:r>
          <a:endParaRPr lang="en-CA" sz="1400" kern="1200" dirty="0"/>
        </a:p>
      </dsp:txBody>
      <dsp:txXfrm>
        <a:off x="3939197" y="1822005"/>
        <a:ext cx="1358946" cy="532695"/>
      </dsp:txXfrm>
    </dsp:sp>
    <dsp:sp modelId="{CFE5C26E-FA9B-4875-8B59-D5DE4F1D928C}">
      <dsp:nvSpPr>
        <dsp:cNvPr id="0" name=""/>
        <dsp:cNvSpPr/>
      </dsp:nvSpPr>
      <dsp:spPr>
        <a:xfrm>
          <a:off x="4290473" y="2481729"/>
          <a:ext cx="1690829" cy="1691507"/>
        </a:xfrm>
        <a:prstGeom prst="blockArc">
          <a:avLst>
            <a:gd name="adj1" fmla="val 13500000"/>
            <a:gd name="adj2" fmla="val 10800000"/>
            <a:gd name="adj3" fmla="val 1274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9F9DE6-7F27-4B68-A3BF-0F13DA57AC65}">
      <dsp:nvSpPr>
        <dsp:cNvPr id="0" name=""/>
        <dsp:cNvSpPr/>
      </dsp:nvSpPr>
      <dsp:spPr>
        <a:xfrm>
          <a:off x="4614886" y="2987225"/>
          <a:ext cx="1093587" cy="5466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en-US" sz="1400" b="1" kern="1200" dirty="0">
              <a:latin typeface="Times New Roman" panose="02020603050405020304" pitchFamily="18" charset="0"/>
              <a:ea typeface="+mn-ea"/>
              <a:cs typeface="Times New Roman" panose="02020603050405020304" pitchFamily="18" charset="0"/>
            </a:rPr>
            <a:t>Strategic Role for HR</a:t>
          </a:r>
          <a:endParaRPr lang="en-CA" sz="1400" kern="1200" dirty="0"/>
        </a:p>
      </dsp:txBody>
      <dsp:txXfrm>
        <a:off x="4614886" y="2987225"/>
        <a:ext cx="1093587" cy="5466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38F299-2717-43C4-88DE-0E66349F6134}">
      <dsp:nvSpPr>
        <dsp:cNvPr id="0" name=""/>
        <dsp:cNvSpPr/>
      </dsp:nvSpPr>
      <dsp:spPr>
        <a:xfrm>
          <a:off x="2184888" y="272276"/>
          <a:ext cx="3671146" cy="3671146"/>
        </a:xfrm>
        <a:prstGeom prst="pie">
          <a:avLst>
            <a:gd name="adj1" fmla="val 16200000"/>
            <a:gd name="adj2" fmla="val 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CA" sz="1600" b="1" kern="1200" dirty="0">
              <a:latin typeface="Times New Roman" panose="02020603050405020304" pitchFamily="18" charset="0"/>
              <a:cs typeface="Times New Roman" panose="02020603050405020304" pitchFamily="18" charset="0"/>
            </a:rPr>
            <a:t>Globalization of Business </a:t>
          </a:r>
          <a:endParaRPr lang="en-CA" sz="1600" kern="1200" dirty="0"/>
        </a:p>
      </dsp:txBody>
      <dsp:txXfrm>
        <a:off x="4062417" y="951438"/>
        <a:ext cx="1354827" cy="1092603"/>
      </dsp:txXfrm>
    </dsp:sp>
    <dsp:sp modelId="{163CC876-E177-470F-9B2A-E835998F85B2}">
      <dsp:nvSpPr>
        <dsp:cNvPr id="0" name=""/>
        <dsp:cNvSpPr/>
      </dsp:nvSpPr>
      <dsp:spPr>
        <a:xfrm>
          <a:off x="2030176" y="426989"/>
          <a:ext cx="3671146" cy="3671146"/>
        </a:xfrm>
        <a:prstGeom prst="pie">
          <a:avLst>
            <a:gd name="adj1" fmla="val 0"/>
            <a:gd name="adj2" fmla="val 54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US" sz="1600" b="1" kern="1200" dirty="0">
              <a:latin typeface="Times New Roman" panose="02020603050405020304" pitchFamily="18" charset="0"/>
              <a:cs typeface="Times New Roman" panose="02020603050405020304" pitchFamily="18" charset="0"/>
            </a:rPr>
            <a:t>Economic and Technological Changes</a:t>
          </a:r>
          <a:endParaRPr lang="en-CA" sz="1600" b="1" kern="1200" dirty="0"/>
        </a:p>
      </dsp:txBody>
      <dsp:txXfrm>
        <a:off x="3931305" y="2328118"/>
        <a:ext cx="1354827" cy="1092603"/>
      </dsp:txXfrm>
    </dsp:sp>
    <dsp:sp modelId="{5B415778-0D58-4EB3-BADA-CBAF1A72FC6D}">
      <dsp:nvSpPr>
        <dsp:cNvPr id="0" name=""/>
        <dsp:cNvSpPr/>
      </dsp:nvSpPr>
      <dsp:spPr>
        <a:xfrm>
          <a:off x="2030176" y="426989"/>
          <a:ext cx="3671146" cy="3671146"/>
        </a:xfrm>
        <a:prstGeom prst="pie">
          <a:avLst>
            <a:gd name="adj1" fmla="val 5400000"/>
            <a:gd name="adj2" fmla="val 108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CA" sz="1600" b="1" kern="1200" dirty="0">
              <a:latin typeface="Times New Roman" panose="02020603050405020304" pitchFamily="18" charset="0"/>
              <a:cs typeface="Times New Roman" panose="02020603050405020304" pitchFamily="18" charset="0"/>
            </a:rPr>
            <a:t>Workforce Demographics and Diversity </a:t>
          </a:r>
          <a:endParaRPr lang="en-CA" sz="1600" b="1" kern="1200" dirty="0"/>
        </a:p>
      </dsp:txBody>
      <dsp:txXfrm>
        <a:off x="2445365" y="2328118"/>
        <a:ext cx="1354827" cy="1092603"/>
      </dsp:txXfrm>
    </dsp:sp>
    <dsp:sp modelId="{CC20F5DF-0A58-4848-A482-AF07103AEE9C}">
      <dsp:nvSpPr>
        <dsp:cNvPr id="0" name=""/>
        <dsp:cNvSpPr/>
      </dsp:nvSpPr>
      <dsp:spPr>
        <a:xfrm>
          <a:off x="2030176" y="426989"/>
          <a:ext cx="3671146" cy="3671146"/>
        </a:xfrm>
        <a:prstGeom prst="pie">
          <a:avLst>
            <a:gd name="adj1" fmla="val 10800000"/>
            <a:gd name="adj2" fmla="val 1620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US" sz="1600" b="1" kern="1200" dirty="0">
              <a:latin typeface="Times New Roman" panose="02020603050405020304" pitchFamily="18" charset="0"/>
              <a:cs typeface="Times New Roman" panose="02020603050405020304" pitchFamily="18" charset="0"/>
            </a:rPr>
            <a:t>Organizational Cost Pressures and Restructuring</a:t>
          </a:r>
          <a:endParaRPr lang="en-CA" sz="1600" b="1" kern="1200" dirty="0"/>
        </a:p>
      </dsp:txBody>
      <dsp:txXfrm>
        <a:off x="2445365" y="1104403"/>
        <a:ext cx="1354827" cy="1092603"/>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670B9CC-59FB-4C31-BF93-11AC2DF2845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a:extLst>
              <a:ext uri="{FF2B5EF4-FFF2-40B4-BE49-F238E27FC236}">
                <a16:creationId xmlns:a16="http://schemas.microsoft.com/office/drawing/2014/main" id="{C0CA438F-3325-47AF-8182-72E3696922C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936632B-5EB9-43CD-86F8-3821F79FFFB4}" type="datetimeFigureOut">
              <a:rPr lang="en-CA" smtClean="0"/>
              <a:t>2026-05-21</a:t>
            </a:fld>
            <a:endParaRPr lang="en-CA"/>
          </a:p>
        </p:txBody>
      </p:sp>
      <p:sp>
        <p:nvSpPr>
          <p:cNvPr id="4" name="Footer Placeholder 3">
            <a:extLst>
              <a:ext uri="{FF2B5EF4-FFF2-40B4-BE49-F238E27FC236}">
                <a16:creationId xmlns:a16="http://schemas.microsoft.com/office/drawing/2014/main" id="{489EF6B9-2B05-4470-9A08-83C663155AD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CA"/>
              <a:t>HRM</a:t>
            </a:r>
          </a:p>
        </p:txBody>
      </p:sp>
      <p:sp>
        <p:nvSpPr>
          <p:cNvPr id="5" name="Slide Number Placeholder 4">
            <a:extLst>
              <a:ext uri="{FF2B5EF4-FFF2-40B4-BE49-F238E27FC236}">
                <a16:creationId xmlns:a16="http://schemas.microsoft.com/office/drawing/2014/main" id="{F152FA0E-4163-40AE-8306-C38CB9C8D39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CBE2C7A-F046-40C7-A70F-DEBE9030ADA1}" type="slidenum">
              <a:rPr lang="en-CA" smtClean="0"/>
              <a:t>‹#›</a:t>
            </a:fld>
            <a:endParaRPr lang="en-CA"/>
          </a:p>
        </p:txBody>
      </p:sp>
    </p:spTree>
    <p:extLst>
      <p:ext uri="{BB962C8B-B14F-4D97-AF65-F5344CB8AC3E}">
        <p14:creationId xmlns:p14="http://schemas.microsoft.com/office/powerpoint/2010/main" val="118279567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DEFFD1-888D-F14E-AE79-478F0EF07FDD}" type="datetimeFigureOut">
              <a:rPr lang="en-US" smtClean="0"/>
              <a:t>5/21/2026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HRM</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A63632-2B8A-4343-9B78-8EDD2D6DE16B}" type="slidenum">
              <a:rPr lang="en-US" smtClean="0"/>
              <a:t>‹#›</a:t>
            </a:fld>
            <a:endParaRPr lang="en-US"/>
          </a:p>
        </p:txBody>
      </p:sp>
    </p:spTree>
    <p:extLst>
      <p:ext uri="{BB962C8B-B14F-4D97-AF65-F5344CB8AC3E}">
        <p14:creationId xmlns:p14="http://schemas.microsoft.com/office/powerpoint/2010/main" val="4106215332"/>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
        <p:nvSpPr>
          <p:cNvPr id="5" name="Footer Placeholder 4">
            <a:extLst>
              <a:ext uri="{FF2B5EF4-FFF2-40B4-BE49-F238E27FC236}">
                <a16:creationId xmlns:a16="http://schemas.microsoft.com/office/drawing/2014/main" id="{6229CC42-627B-4477-B087-9BB87D4C616B}"/>
              </a:ext>
            </a:extLst>
          </p:cNvPr>
          <p:cNvSpPr>
            <a:spLocks noGrp="1"/>
          </p:cNvSpPr>
          <p:nvPr>
            <p:ph type="ftr" sz="quarter" idx="4"/>
          </p:nvPr>
        </p:nvSpPr>
        <p:spPr/>
        <p:txBody>
          <a:bodyPr/>
          <a:lstStyle/>
          <a:p>
            <a:r>
              <a:rPr lang="en-US"/>
              <a:t>HRM</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HRM</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76880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HRM</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8982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HRM</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06184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HRM</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86737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r>
              <a:rPr lang="en-US"/>
              <a:t>HRM</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35172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en-US"/>
              <a:t>HRM</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164818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r>
              <a:rPr lang="en-US"/>
              <a:t>HRM</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493408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HRM</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35155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HRM</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67818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HRM</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5183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HRM</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3014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7919926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60533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82386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811423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8388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69596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a:solidFill>
                  <a:schemeClr val="tx1">
                    <a:tint val="75000"/>
                  </a:schemeClr>
                </a:solidFill>
                <a:latin typeface="Times New Roman" panose="02020603050405020304" pitchFamily="18" charset="0"/>
                <a:cs typeface="Times New Roman" panose="02020603050405020304" pitchFamily="18" charset="0"/>
              </a:defRPr>
            </a:lvl1pPr>
          </a:lstStyle>
          <a:p>
            <a:r>
              <a:rPr lang="en-US" dirty="0"/>
              <a:t>HRM</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50112344"/>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4" r:id="rId14"/>
    <p:sldLayoutId id="2147483695" r:id="rId15"/>
    <p:sldLayoutId id="2147483696" r:id="rId16"/>
    <p:sldLayoutId id="2147483697" r:id="rId17"/>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slideLayout" Target="../slideLayouts/slideLayout15.xml"/><Relationship Id="rId1" Type="http://schemas.openxmlformats.org/officeDocument/2006/relationships/tags" Target="../tags/tag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jpeg"/><Relationship Id="rId1" Type="http://schemas.openxmlformats.org/officeDocument/2006/relationships/slideLayout" Target="../slideLayouts/slideLayout16.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01</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 Box 7">
            <a:extLst>
              <a:ext uri="{FF2B5EF4-FFF2-40B4-BE49-F238E27FC236}">
                <a16:creationId xmlns:a16="http://schemas.microsoft.com/office/drawing/2014/main" id="{71D0B126-AF1A-4D9C-ACB1-774317487BEC}"/>
              </a:ext>
            </a:extLst>
          </p:cNvPr>
          <p:cNvSpPr txBox="1">
            <a:spLocks noChangeArrowheads="1"/>
          </p:cNvSpPr>
          <p:nvPr/>
        </p:nvSpPr>
        <p:spPr bwMode="gray">
          <a:xfrm>
            <a:off x="410851" y="3384550"/>
            <a:ext cx="4191000" cy="313034"/>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a:lnSpc>
                <a:spcPct val="70000"/>
              </a:lnSpc>
              <a:spcBef>
                <a:spcPct val="50000"/>
              </a:spcBef>
              <a:spcAft>
                <a:spcPct val="0"/>
              </a:spcAft>
              <a:buFontTx/>
              <a:buNone/>
            </a:pPr>
            <a:r>
              <a:rPr lang="en-US" altLang="en-US" sz="2000" dirty="0">
                <a:effectLst>
                  <a:outerShdw blurRad="38100" dist="38100" dir="2700000" algn="tl">
                    <a:srgbClr val="C0C0C0"/>
                  </a:outerShdw>
                </a:effectLst>
                <a:latin typeface="Times New Roman" panose="02020603050405020304" pitchFamily="18" charset="0"/>
              </a:rPr>
              <a:t>Robert L. Mathis   </a:t>
            </a:r>
            <a:r>
              <a:rPr lang="en-US" altLang="en-US" sz="2000" dirty="0">
                <a:effectLst>
                  <a:outerShdw blurRad="38100" dist="38100" dir="2700000" algn="tl">
                    <a:srgbClr val="C0C0C0"/>
                  </a:outerShdw>
                </a:effectLst>
                <a:latin typeface="Times New Roman" panose="02020603050405020304" pitchFamily="18" charset="0"/>
                <a:sym typeface="Symbol" pitchFamily="2" charset="2"/>
              </a:rPr>
              <a:t>   </a:t>
            </a:r>
            <a:r>
              <a:rPr lang="en-US" altLang="en-US" sz="2000" dirty="0">
                <a:effectLst>
                  <a:outerShdw blurRad="38100" dist="38100" dir="2700000" algn="tl">
                    <a:srgbClr val="C0C0C0"/>
                  </a:outerShdw>
                </a:effectLst>
                <a:latin typeface="Times New Roman" panose="02020603050405020304" pitchFamily="18" charset="0"/>
              </a:rPr>
              <a:t>John H. Jackson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24010" y="2988610"/>
            <a:ext cx="6081229" cy="1200329"/>
          </a:xfrm>
          <a:prstGeom prst="rect">
            <a:avLst/>
          </a:prstGeom>
          <a:noFill/>
        </p:spPr>
        <p:txBody>
          <a:bodyPr wrap="square" rtlCol="0">
            <a:spAutoFit/>
          </a:bodyPr>
          <a:lstStyle/>
          <a:p>
            <a:pPr algn="ctr"/>
            <a:r>
              <a:rPr lang="en-US" sz="3600" b="1" dirty="0">
                <a:solidFill>
                  <a:srgbClr val="00B0F0"/>
                </a:solidFill>
                <a:latin typeface="Times New Roman" panose="02020603050405020304" pitchFamily="18" charset="0"/>
                <a:cs typeface="Times New Roman" panose="02020603050405020304" pitchFamily="18" charset="0"/>
              </a:rPr>
              <a:t>Changing Nature of Human</a:t>
            </a:r>
          </a:p>
          <a:p>
            <a:pPr algn="ctr"/>
            <a:r>
              <a:rPr lang="en-US" sz="3600" b="1" dirty="0">
                <a:solidFill>
                  <a:srgbClr val="00B0F0"/>
                </a:solidFill>
                <a:latin typeface="Times New Roman" panose="02020603050405020304" pitchFamily="18" charset="0"/>
                <a:cs typeface="Times New Roman" panose="02020603050405020304" pitchFamily="18" charset="0"/>
              </a:rPr>
              <a:t> Resource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01</a:t>
            </a:r>
          </a:p>
        </p:txBody>
      </p:sp>
      <p:sp>
        <p:nvSpPr>
          <p:cNvPr id="11" name="TextBox 10"/>
          <p:cNvSpPr txBox="1"/>
          <p:nvPr/>
        </p:nvSpPr>
        <p:spPr>
          <a:xfrm>
            <a:off x="6370224" y="4802552"/>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551592" y="5865167"/>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97847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364540"/>
            <a:ext cx="8417320" cy="3849131"/>
          </a:xfrm>
          <a:prstGeom prst="rect">
            <a:avLst/>
          </a:prstGeom>
          <a:noFill/>
        </p:spPr>
        <p:txBody>
          <a:bodyPr wrap="square" rtlCol="0">
            <a:spAutoFit/>
          </a:bodyPr>
          <a:lstStyle/>
          <a:p>
            <a:pPr marL="0" indent="0">
              <a:buNone/>
            </a:pPr>
            <a:r>
              <a:rPr lang="en-US" altLang="en-US" sz="2000" b="1" dirty="0">
                <a:latin typeface="Times New Roman" panose="02020603050405020304" pitchFamily="18" charset="0"/>
                <a:cs typeface="Times New Roman" panose="02020603050405020304" pitchFamily="18" charset="0"/>
              </a:rPr>
              <a:t>After you read this chapter, you should be able to:</a:t>
            </a:r>
          </a:p>
          <a:p>
            <a:pPr marL="0" indent="0">
              <a:buNone/>
            </a:pPr>
            <a:endParaRPr lang="en-US" altLang="en-US" sz="2000" b="1" dirty="0">
              <a:latin typeface="Times New Roman" panose="02020603050405020304" pitchFamily="18" charset="0"/>
              <a:cs typeface="Times New Roman" panose="02020603050405020304" pitchFamily="18" charset="0"/>
            </a:endParaRPr>
          </a:p>
          <a:p>
            <a:pPr marL="342900" marR="0" lvl="0" indent="-342900">
              <a:lnSpc>
                <a:spcPct val="115000"/>
              </a:lnSpc>
              <a:spcAft>
                <a:spcPts val="800"/>
              </a:spcAft>
              <a:buFont typeface="+mj-lt"/>
              <a:buAutoNum type="arabicPeriod"/>
              <a:tabLst>
                <a:tab pos="457200" algn="l"/>
              </a:tabLst>
            </a:pPr>
            <a:r>
              <a:rPr lang="en-US" sz="1600" b="1" kern="100" dirty="0">
                <a:effectLst/>
                <a:latin typeface="Times New Roman" panose="02020603050405020304" pitchFamily="18" charset="0"/>
                <a:ea typeface="Aptos" panose="020B0004020202020204" pitchFamily="34" charset="0"/>
                <a:cs typeface="Times New Roman" panose="02020603050405020304" pitchFamily="18" charset="0"/>
              </a:rPr>
              <a:t>Define human capital and explain its strategic importance in modern organizations.</a:t>
            </a:r>
          </a:p>
          <a:p>
            <a:pPr marL="342900" marR="0" lvl="0" indent="-342900">
              <a:lnSpc>
                <a:spcPct val="115000"/>
              </a:lnSpc>
              <a:spcAft>
                <a:spcPts val="800"/>
              </a:spcAft>
              <a:buFont typeface="+mj-lt"/>
              <a:buAutoNum type="arabicPeriod"/>
              <a:tabLst>
                <a:tab pos="457200" algn="l"/>
              </a:tabLst>
            </a:pPr>
            <a:r>
              <a:rPr lang="en-US" sz="1600" b="1" kern="100" dirty="0">
                <a:effectLst/>
                <a:latin typeface="Times New Roman" panose="02020603050405020304" pitchFamily="18" charset="0"/>
                <a:ea typeface="Aptos" panose="020B0004020202020204" pitchFamily="34" charset="0"/>
                <a:cs typeface="Times New Roman" panose="02020603050405020304" pitchFamily="18" charset="0"/>
              </a:rPr>
              <a:t>Identify and describe the seven categories of HR activities.</a:t>
            </a:r>
          </a:p>
          <a:p>
            <a:pPr marL="342900" marR="0" lvl="0" indent="-342900">
              <a:lnSpc>
                <a:spcPct val="115000"/>
              </a:lnSpc>
              <a:spcAft>
                <a:spcPts val="800"/>
              </a:spcAft>
              <a:buFont typeface="+mj-lt"/>
              <a:buAutoNum type="arabicPeriod"/>
              <a:tabLst>
                <a:tab pos="457200" algn="l"/>
              </a:tabLst>
            </a:pPr>
            <a:r>
              <a:rPr lang="en-US" sz="1600" b="1" kern="100" dirty="0">
                <a:effectLst/>
                <a:latin typeface="Times New Roman" panose="02020603050405020304" pitchFamily="18" charset="0"/>
                <a:ea typeface="Aptos" panose="020B0004020202020204" pitchFamily="34" charset="0"/>
                <a:cs typeface="Times New Roman" panose="02020603050405020304" pitchFamily="18" charset="0"/>
              </a:rPr>
              <a:t>Describe how the major roles of HR management are being transformed by technology and strategic imperatives.</a:t>
            </a:r>
          </a:p>
          <a:p>
            <a:pPr marL="342900" marR="0" lvl="0" indent="-342900">
              <a:lnSpc>
                <a:spcPct val="115000"/>
              </a:lnSpc>
              <a:spcAft>
                <a:spcPts val="800"/>
              </a:spcAft>
              <a:buFont typeface="+mj-lt"/>
              <a:buAutoNum type="arabicPeriod"/>
              <a:tabLst>
                <a:tab pos="457200" algn="l"/>
              </a:tabLst>
            </a:pPr>
            <a:r>
              <a:rPr lang="en-US" sz="1600" b="1" kern="100" dirty="0">
                <a:effectLst/>
                <a:latin typeface="Times New Roman" panose="02020603050405020304" pitchFamily="18" charset="0"/>
                <a:ea typeface="Aptos" panose="020B0004020202020204" pitchFamily="34" charset="0"/>
                <a:cs typeface="Times New Roman" panose="02020603050405020304" pitchFamily="18" charset="0"/>
              </a:rPr>
              <a:t>Discuss four contemporary challenges facing HR today, including AI disruption and workforce diversity.</a:t>
            </a:r>
          </a:p>
          <a:p>
            <a:pPr marL="342900" marR="0" lvl="0" indent="-342900">
              <a:lnSpc>
                <a:spcPct val="115000"/>
              </a:lnSpc>
              <a:spcAft>
                <a:spcPts val="800"/>
              </a:spcAft>
              <a:buFont typeface="+mj-lt"/>
              <a:buAutoNum type="arabicPeriod"/>
              <a:tabLst>
                <a:tab pos="457200" algn="l"/>
              </a:tabLst>
            </a:pPr>
            <a:r>
              <a:rPr lang="en-US" sz="1600" b="1" kern="100" dirty="0">
                <a:effectLst/>
                <a:latin typeface="Times New Roman" panose="02020603050405020304" pitchFamily="18" charset="0"/>
                <a:ea typeface="Aptos" panose="020B0004020202020204" pitchFamily="34" charset="0"/>
                <a:cs typeface="Times New Roman" panose="02020603050405020304" pitchFamily="18" charset="0"/>
              </a:rPr>
              <a:t>Identify the purposes and uses of HR technology, including AI-powered HRMS platforms.</a:t>
            </a:r>
          </a:p>
          <a:p>
            <a:pPr marL="342900" marR="0" lvl="0" indent="-342900">
              <a:lnSpc>
                <a:spcPct val="115000"/>
              </a:lnSpc>
              <a:spcAft>
                <a:spcPts val="800"/>
              </a:spcAft>
              <a:buFont typeface="+mj-lt"/>
              <a:buAutoNum type="arabicPeriod"/>
              <a:tabLst>
                <a:tab pos="457200" algn="l"/>
              </a:tabLst>
            </a:pPr>
            <a:r>
              <a:rPr lang="en-US" sz="1600" b="1" kern="100" dirty="0">
                <a:effectLst/>
                <a:latin typeface="Times New Roman" panose="02020603050405020304" pitchFamily="18" charset="0"/>
                <a:ea typeface="Aptos" panose="020B0004020202020204" pitchFamily="34" charset="0"/>
                <a:cs typeface="Times New Roman" panose="02020603050405020304" pitchFamily="18" charset="0"/>
              </a:rPr>
              <a:t>Discuss why ethical issues that affect HR management.</a:t>
            </a:r>
          </a:p>
          <a:p>
            <a:pPr marL="342900" marR="0" lvl="0" indent="-342900">
              <a:lnSpc>
                <a:spcPct val="115000"/>
              </a:lnSpc>
              <a:spcAft>
                <a:spcPts val="800"/>
              </a:spcAft>
              <a:buFont typeface="+mj-lt"/>
              <a:buAutoNum type="arabicPeriod"/>
              <a:tabLst>
                <a:tab pos="457200" algn="l"/>
              </a:tabLst>
            </a:pPr>
            <a:r>
              <a:rPr lang="en-US" sz="1600" b="1" kern="100" dirty="0">
                <a:effectLst/>
                <a:latin typeface="Times New Roman" panose="02020603050405020304" pitchFamily="18" charset="0"/>
                <a:ea typeface="Aptos" panose="020B0004020202020204" pitchFamily="34" charset="0"/>
                <a:cs typeface="Times New Roman" panose="02020603050405020304" pitchFamily="18" charset="0"/>
              </a:rPr>
              <a:t>Explain the key competencies needed by HR professionals in the digital age.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8C8C64C8-6342-204B-C7CD-0DCCAB08AC03}"/>
              </a:ext>
            </a:extLst>
          </p:cNvPr>
          <p:cNvSpPr/>
          <p:nvPr/>
        </p:nvSpPr>
        <p:spPr>
          <a:xfrm>
            <a:off x="615898" y="169412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All these assets are crucial in varying degrees in different organizations. But the human assets are the “glue” that holds all the other assets together and guides their use to achieve results</a:t>
            </a:r>
          </a:p>
        </p:txBody>
      </p:sp>
      <p:sp>
        <p:nvSpPr>
          <p:cNvPr id="6" name="Rectangle 5"/>
          <p:cNvSpPr/>
          <p:nvPr/>
        </p:nvSpPr>
        <p:spPr>
          <a:xfrm>
            <a:off x="763382" y="2349975"/>
            <a:ext cx="10665236" cy="3477875"/>
          </a:xfrm>
          <a:prstGeom prst="rect">
            <a:avLst/>
          </a:prstGeom>
        </p:spPr>
        <p:txBody>
          <a:bodyPr wrap="square">
            <a:spAutoFit/>
          </a:bodyPr>
          <a:lstStyle/>
          <a:p>
            <a:r>
              <a:rPr lang="en-US" altLang="en-US" sz="2400" b="1" dirty="0">
                <a:latin typeface="Times New Roman" panose="02020603050405020304" pitchFamily="18" charset="0"/>
                <a:cs typeface="Times New Roman" panose="02020603050405020304" pitchFamily="18" charset="0"/>
              </a:rPr>
              <a:t>Human Resource Management</a:t>
            </a:r>
          </a:p>
          <a:p>
            <a:pPr marL="285750" indent="-285750">
              <a:buFont typeface="Arial" panose="020B0604020202020204" pitchFamily="34" charset="0"/>
              <a:buChar char="•"/>
            </a:pPr>
            <a:r>
              <a:rPr lang="en-US" altLang="en-US" sz="2800" dirty="0">
                <a:latin typeface="Times New Roman" panose="02020603050405020304" pitchFamily="18" charset="0"/>
                <a:cs typeface="Times New Roman" panose="02020603050405020304" pitchFamily="18" charset="0"/>
              </a:rPr>
              <a:t>The design of formal systems in an organization to ensure effective and efficient use of human talent to accomplish organizational goals.</a:t>
            </a:r>
          </a:p>
          <a:p>
            <a:pPr marL="285750" indent="-285750">
              <a:buFont typeface="Arial" panose="020B0604020202020204" pitchFamily="34" charset="0"/>
              <a:buChar char="•"/>
            </a:pPr>
            <a:r>
              <a:rPr lang="en-US" altLang="en-US" sz="2800" dirty="0">
                <a:latin typeface="Times New Roman" panose="02020603050405020304" pitchFamily="18" charset="0"/>
                <a:cs typeface="Times New Roman" panose="02020603050405020304" pitchFamily="18" charset="0"/>
              </a:rPr>
              <a:t>This definition extends to encompass a strategic, data-driven, and human-centric orientation. </a:t>
            </a:r>
          </a:p>
          <a:p>
            <a:pPr marL="285750" indent="-285750">
              <a:buFont typeface="Arial" panose="020B0604020202020204" pitchFamily="34" charset="0"/>
              <a:buChar char="•"/>
            </a:pPr>
            <a:r>
              <a:rPr lang="en-US" altLang="en-US" sz="2800" dirty="0">
                <a:latin typeface="Times New Roman" panose="02020603050405020304" pitchFamily="18" charset="0"/>
                <a:cs typeface="Times New Roman" panose="02020603050405020304" pitchFamily="18" charset="0"/>
              </a:rPr>
              <a:t>Recently, HR's fundamental purpose has shifted from administrative efficiency toward creating sustainable competitive advantage through people.</a:t>
            </a:r>
          </a:p>
        </p:txBody>
      </p:sp>
      <p:sp>
        <p:nvSpPr>
          <p:cNvPr id="17" name="TextBox 16"/>
          <p:cNvSpPr txBox="1"/>
          <p:nvPr/>
        </p:nvSpPr>
        <p:spPr>
          <a:xfrm>
            <a:off x="2485571" y="1015425"/>
            <a:ext cx="88556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Nature of Human Resource Management</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96959" y="321776"/>
            <a:ext cx="2305141" cy="1076343"/>
          </a:xfrm>
          <a:prstGeom prst="rect">
            <a:avLst/>
          </a:prstGeom>
        </p:spPr>
      </p:pic>
      <p:sp>
        <p:nvSpPr>
          <p:cNvPr id="11" name="Rectangle 10">
            <a:extLst>
              <a:ext uri="{FF2B5EF4-FFF2-40B4-BE49-F238E27FC236}">
                <a16:creationId xmlns:a16="http://schemas.microsoft.com/office/drawing/2014/main" id="{2A46C602-8516-31D7-DD93-054216968B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9F4E6FDF-6DF1-63F1-D745-9279179ED6B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66C0565E-FE4F-1A25-4DFC-10982CC0219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534674"/>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0BF6E0-D969-0827-981B-B1C8F1C4D3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1FE70C-5737-5557-6380-EF81592AB4E7}"/>
              </a:ext>
            </a:extLst>
          </p:cNvPr>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All these assets are crucial in varying degrees in different organizations. But the human assets are the “glue” that holds all the other assets together and guides their use to achieve results</a:t>
            </a:r>
          </a:p>
        </p:txBody>
      </p:sp>
      <p:sp>
        <p:nvSpPr>
          <p:cNvPr id="3" name="TextBox 2">
            <a:extLst>
              <a:ext uri="{FF2B5EF4-FFF2-40B4-BE49-F238E27FC236}">
                <a16:creationId xmlns:a16="http://schemas.microsoft.com/office/drawing/2014/main" id="{7AFE5C2F-FF64-B254-F535-5601A8FA916D}"/>
              </a:ext>
            </a:extLst>
          </p:cNvPr>
          <p:cNvSpPr txBox="1"/>
          <p:nvPr/>
        </p:nvSpPr>
        <p:spPr>
          <a:xfrm>
            <a:off x="2513149" y="1019069"/>
            <a:ext cx="7044143" cy="523220"/>
          </a:xfrm>
          <a:prstGeom prst="rect">
            <a:avLst/>
          </a:prstGeom>
          <a:noFill/>
        </p:spPr>
        <p:txBody>
          <a:bodyPr wrap="square" rtlCol="0">
            <a:spAutoFit/>
          </a:bodyPr>
          <a:lstStyle/>
          <a:p>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Who is an HR Manager? </a:t>
            </a:r>
          </a:p>
        </p:txBody>
      </p:sp>
      <p:sp>
        <p:nvSpPr>
          <p:cNvPr id="5" name="Rectangle 4">
            <a:extLst>
              <a:ext uri="{FF2B5EF4-FFF2-40B4-BE49-F238E27FC236}">
                <a16:creationId xmlns:a16="http://schemas.microsoft.com/office/drawing/2014/main" id="{A87CBF1B-A92D-C5BF-C666-45E98261513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BF10E2-B95C-9578-74BE-B4089A76577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B38159-4F46-35A7-7797-013A6569017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E29EE80-3E8C-DB5A-D45A-8C2D4D6510A5}"/>
              </a:ext>
            </a:extLst>
          </p:cNvPr>
          <p:cNvSpPr txBox="1"/>
          <p:nvPr/>
        </p:nvSpPr>
        <p:spPr>
          <a:xfrm>
            <a:off x="762000" y="1868613"/>
            <a:ext cx="9891622" cy="3970318"/>
          </a:xfrm>
          <a:prstGeom prst="rect">
            <a:avLst/>
          </a:prstGeom>
          <a:noFill/>
        </p:spPr>
        <p:txBody>
          <a:bodyPr wrap="square" rtlCol="0">
            <a:spAutoFit/>
          </a:bodyPr>
          <a:lstStyle/>
          <a:p>
            <a:pPr marL="342900" indent="-342900">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All managers at every level must concern themselves with HR management.</a:t>
            </a:r>
          </a:p>
          <a:p>
            <a:pPr marL="342900" indent="-3429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 HR specialists design processes that operating managers help implement. </a:t>
            </a:r>
          </a:p>
          <a:p>
            <a:pPr marL="342900" indent="-3429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rise of self-service HR technologies and AI-enabled advisory tools has redistributed many traditional HR tasks directly to employees and managers, freeing HR professionals to focus on higher-value strategic work.</a:t>
            </a:r>
          </a:p>
        </p:txBody>
      </p:sp>
      <p:pic>
        <p:nvPicPr>
          <p:cNvPr id="7" name="Graphic 21">
            <a:extLst>
              <a:ext uri="{FF2B5EF4-FFF2-40B4-BE49-F238E27FC236}">
                <a16:creationId xmlns:a16="http://schemas.microsoft.com/office/drawing/2014/main" id="{FE6DBC71-4A48-4323-B694-CD77044C22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95980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All these assets are crucial in varying degrees in different organizations. But the human assets are the “glue” that holds all the other assets together and guides their use to achieve results</a:t>
            </a:r>
          </a:p>
        </p:txBody>
      </p:sp>
      <p:sp>
        <p:nvSpPr>
          <p:cNvPr id="3" name="TextBox 2"/>
          <p:cNvSpPr txBox="1"/>
          <p:nvPr/>
        </p:nvSpPr>
        <p:spPr>
          <a:xfrm>
            <a:off x="2513149" y="1019069"/>
            <a:ext cx="7044143" cy="523220"/>
          </a:xfrm>
          <a:prstGeom prst="rect">
            <a:avLst/>
          </a:prstGeom>
          <a:noFill/>
        </p:spPr>
        <p:txBody>
          <a:bodyPr wrap="square" rtlCol="0">
            <a:spAutoFit/>
          </a:bodyPr>
          <a:lstStyle/>
          <a:p>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Human Capital in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89640" y="2652057"/>
            <a:ext cx="10812719" cy="3046988"/>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Organizations must manage four types of assets: </a:t>
            </a:r>
            <a:r>
              <a:rPr lang="en-US" sz="2400" b="1" i="1" dirty="0">
                <a:solidFill>
                  <a:srgbClr val="FF0000"/>
                </a:solidFill>
                <a:latin typeface="Times New Roman" panose="02020603050405020304" pitchFamily="18" charset="0"/>
                <a:cs typeface="Times New Roman" panose="02020603050405020304" pitchFamily="18" charset="0"/>
              </a:rPr>
              <a:t>Physical</a:t>
            </a:r>
            <a:r>
              <a:rPr lang="en-US" sz="2400" dirty="0">
                <a:latin typeface="Times New Roman" panose="02020603050405020304" pitchFamily="18" charset="0"/>
                <a:cs typeface="Times New Roman" panose="02020603050405020304" pitchFamily="18" charset="0"/>
              </a:rPr>
              <a:t> (buildings, equipment), </a:t>
            </a:r>
            <a:r>
              <a:rPr lang="en-US" sz="2400" b="1" i="1" dirty="0">
                <a:solidFill>
                  <a:srgbClr val="FF0000"/>
                </a:solidFill>
                <a:latin typeface="Times New Roman" panose="02020603050405020304" pitchFamily="18" charset="0"/>
                <a:cs typeface="Times New Roman" panose="02020603050405020304" pitchFamily="18" charset="0"/>
              </a:rPr>
              <a:t>Financial</a:t>
            </a:r>
            <a:r>
              <a:rPr lang="en-US" sz="2400" dirty="0">
                <a:latin typeface="Times New Roman" panose="02020603050405020304" pitchFamily="18" charset="0"/>
                <a:cs typeface="Times New Roman" panose="02020603050405020304" pitchFamily="18" charset="0"/>
              </a:rPr>
              <a:t> (cash, securities), </a:t>
            </a:r>
            <a:r>
              <a:rPr lang="en-US" sz="2400" b="1" i="1" dirty="0">
                <a:solidFill>
                  <a:srgbClr val="FF0000"/>
                </a:solidFill>
                <a:latin typeface="Times New Roman" panose="02020603050405020304" pitchFamily="18" charset="0"/>
                <a:cs typeface="Times New Roman" panose="02020603050405020304" pitchFamily="18" charset="0"/>
              </a:rPr>
              <a:t>Intangible</a:t>
            </a:r>
            <a:r>
              <a:rPr lang="en-US" sz="2400" dirty="0">
                <a:latin typeface="Times New Roman" panose="02020603050405020304" pitchFamily="18" charset="0"/>
                <a:cs typeface="Times New Roman" panose="02020603050405020304" pitchFamily="18" charset="0"/>
              </a:rPr>
              <a:t> (patents, information systems), and </a:t>
            </a:r>
            <a:r>
              <a:rPr lang="en-US" sz="2400" b="1" i="1" dirty="0">
                <a:solidFill>
                  <a:srgbClr val="C00000"/>
                </a:solidFill>
                <a:latin typeface="Times New Roman" panose="02020603050405020304" pitchFamily="18" charset="0"/>
                <a:cs typeface="Times New Roman" panose="02020603050405020304" pitchFamily="18" charset="0"/>
              </a:rPr>
              <a:t>Human</a:t>
            </a:r>
            <a:r>
              <a:rPr lang="en-US" sz="2400" dirty="0">
                <a:latin typeface="Times New Roman" panose="02020603050405020304" pitchFamily="18" charset="0"/>
                <a:cs typeface="Times New Roman" panose="02020603050405020304" pitchFamily="18" charset="0"/>
              </a:rPr>
              <a:t> (individuals with talents, capabilities, expertise, and relationships).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Human assets are the "glue" that holds all other assets together and guides their use toward results.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 the knowledge economy of the 2020s, human capital has become the primary source of sustainable value creation, particularly as physical and financial assets grow increasingly commoditized.</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30552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For example, f rms with high intellectual capital may have technical and research employees who create new biomedical devices, formulate pharmaceuticals that can be patented, and develop new software for specialized uses. All these organizational contributions illustrate the potential value of human capital</a:t>
            </a:r>
            <a:endParaRPr lang="en-US" dirty="0"/>
          </a:p>
        </p:txBody>
      </p:sp>
      <p:sp>
        <p:nvSpPr>
          <p:cNvPr id="3" name="TextBox 2"/>
          <p:cNvSpPr txBox="1"/>
          <p:nvPr/>
        </p:nvSpPr>
        <p:spPr>
          <a:xfrm>
            <a:off x="2513149" y="1019069"/>
            <a:ext cx="7044143" cy="523220"/>
          </a:xfrm>
          <a:prstGeom prst="rect">
            <a:avLst/>
          </a:prstGeom>
          <a:noFill/>
        </p:spPr>
        <p:txBody>
          <a:bodyPr wrap="square" rtlCol="0">
            <a:spAutoFit/>
          </a:bodyPr>
          <a:lstStyle/>
          <a:p>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Human Capital </a:t>
            </a:r>
            <a:r>
              <a:rPr lang="en-US" altLang="en-US" sz="2800" b="1" dirty="0">
                <a:solidFill>
                  <a:prstClr val="black"/>
                </a:solidFill>
                <a:latin typeface="Times New Roman" panose="02020603050405020304" pitchFamily="18" charset="0"/>
                <a:ea typeface="+mj-ea"/>
                <a:cs typeface="Times New Roman" panose="02020603050405020304" pitchFamily="18" charset="0"/>
              </a:rPr>
              <a:t>a</a:t>
            </a:r>
            <a:r>
              <a:rPr kumimoji="0" lang="en-US" altLang="en-US" sz="2800" b="1" i="0" u="none" strike="noStrike" kern="1200" cap="none" spc="0" normalizeH="0" baseline="0" noProof="0" dirty="0" err="1">
                <a:ln>
                  <a:noFill/>
                </a:ln>
                <a:solidFill>
                  <a:prstClr val="black"/>
                </a:solidFill>
                <a:effectLst/>
                <a:uLnTx/>
                <a:uFillTx/>
                <a:latin typeface="Times New Roman" panose="02020603050405020304" pitchFamily="18" charset="0"/>
                <a:ea typeface="+mj-ea"/>
                <a:cs typeface="Times New Roman" panose="02020603050405020304" pitchFamily="18" charset="0"/>
              </a:rPr>
              <a:t>nd</a:t>
            </a: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 HR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00425" y="1882478"/>
            <a:ext cx="10275892" cy="4154984"/>
          </a:xfrm>
          <a:prstGeom prst="rect">
            <a:avLst/>
          </a:prstGeom>
          <a:noFill/>
        </p:spPr>
        <p:txBody>
          <a:bodyPr wrap="square" rtlCol="0">
            <a:spAutoFit/>
          </a:bodyPr>
          <a:lstStyle/>
          <a:p>
            <a:pPr algn="ctr"/>
            <a:r>
              <a:rPr lang="en-US" sz="2400" b="1" dirty="0">
                <a:solidFill>
                  <a:srgbClr val="FF0000"/>
                </a:solidFill>
                <a:latin typeface="Times New Roman" panose="02020603050405020304" pitchFamily="18" charset="0"/>
                <a:cs typeface="Times New Roman" panose="02020603050405020304" pitchFamily="18" charset="0"/>
              </a:rPr>
              <a:t>What is the difference between HR &amp; HC?</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Human Resources (HR)</a:t>
            </a:r>
            <a:r>
              <a:rPr lang="en-US" sz="2400" dirty="0">
                <a:latin typeface="Times New Roman" panose="02020603050405020304" pitchFamily="18" charset="0"/>
                <a:cs typeface="Times New Roman" panose="02020603050405020304" pitchFamily="18" charset="0"/>
              </a:rPr>
              <a:t> refers to the </a:t>
            </a:r>
            <a:r>
              <a:rPr lang="en-US" sz="2400" i="1" dirty="0">
                <a:latin typeface="Times New Roman" panose="02020603050405020304" pitchFamily="18" charset="0"/>
                <a:cs typeface="Times New Roman" panose="02020603050405020304" pitchFamily="18" charset="0"/>
              </a:rPr>
              <a:t>people themselves</a:t>
            </a:r>
            <a:r>
              <a:rPr lang="en-US" sz="2400" dirty="0">
                <a:latin typeface="Times New Roman" panose="02020603050405020304" pitchFamily="18" charset="0"/>
                <a:cs typeface="Times New Roman" panose="02020603050405020304" pitchFamily="18" charset="0"/>
              </a:rPr>
              <a:t> — the employees an organization hires and employs.</a:t>
            </a:r>
            <a:endParaRPr lang="en-US" sz="2400" b="1" dirty="0">
              <a:solidFill>
                <a:srgbClr val="FF0000"/>
              </a:solidFill>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Human Capital(HC)</a:t>
            </a:r>
            <a:r>
              <a:rPr lang="en-US" sz="2400" dirty="0">
                <a:latin typeface="Times New Roman" panose="02020603050405020304" pitchFamily="18" charset="0"/>
                <a:cs typeface="Times New Roman" panose="02020603050405020304" pitchFamily="18" charset="0"/>
              </a:rPr>
              <a:t>refers to the collective value of the capabilities, knowledge, skills, life experiences, and motivation of an organizational workforce — sometimes called </a:t>
            </a:r>
            <a:r>
              <a:rPr lang="en-US" sz="2400" b="1" i="1" dirty="0">
                <a:solidFill>
                  <a:srgbClr val="C00000"/>
                </a:solidFill>
                <a:latin typeface="Times New Roman" panose="02020603050405020304" pitchFamily="18" charset="0"/>
                <a:cs typeface="Times New Roman" panose="02020603050405020304" pitchFamily="18" charset="0"/>
              </a:rPr>
              <a:t>intellectual</a:t>
            </a:r>
            <a:r>
              <a:rPr lang="en-US" sz="2400" b="1" dirty="0">
                <a:solidFill>
                  <a:srgbClr val="C00000"/>
                </a:solidFill>
                <a:latin typeface="Times New Roman" panose="02020603050405020304" pitchFamily="18" charset="0"/>
                <a:cs typeface="Times New Roman" panose="02020603050405020304" pitchFamily="18" charset="0"/>
              </a:rPr>
              <a:t> </a:t>
            </a:r>
            <a:r>
              <a:rPr lang="en-US" sz="2400" b="1" i="1" dirty="0">
                <a:solidFill>
                  <a:srgbClr val="C00000"/>
                </a:solidFill>
                <a:latin typeface="Times New Roman" panose="02020603050405020304" pitchFamily="18" charset="0"/>
                <a:cs typeface="Times New Roman" panose="02020603050405020304" pitchFamily="18" charset="0"/>
              </a:rPr>
              <a:t>capital</a:t>
            </a:r>
            <a:r>
              <a:rPr lang="en-US" sz="2400" b="1" dirty="0">
                <a:solidFill>
                  <a:srgbClr val="C0000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to reflect the </a:t>
            </a:r>
            <a:r>
              <a:rPr lang="en-US" sz="2400" b="1" i="1" dirty="0">
                <a:latin typeface="Times New Roman" panose="02020603050405020304" pitchFamily="18" charset="0"/>
                <a:cs typeface="Times New Roman" panose="02020603050405020304" pitchFamily="18" charset="0"/>
              </a:rPr>
              <a:t>thinking, creativity, and decision-making </a:t>
            </a:r>
            <a:r>
              <a:rPr lang="en-US" sz="2400" dirty="0">
                <a:latin typeface="Times New Roman" panose="02020603050405020304" pitchFamily="18" charset="0"/>
                <a:cs typeface="Times New Roman" panose="02020603050405020304" pitchFamily="18" charset="0"/>
              </a:rPr>
              <a:t>people contribute. For example, a researcher who formulates a patentable pharmaceutical compound or a software engineer who builds a platform used by millions illustrates the enormous potential value embedded in human capital.</a:t>
            </a:r>
          </a:p>
          <a:p>
            <a:endParaRPr lang="en-US" sz="2400" b="1"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76821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For example, f rms with high intellectual capital may have technical and research employees who create new biomedical devices, formulate pharmaceuticals that can be patented, and develop new software for specialized uses. All these organizational contributions illustrate the potential value of human capital</a:t>
            </a:r>
          </a:p>
        </p:txBody>
      </p:sp>
      <p:sp>
        <p:nvSpPr>
          <p:cNvPr id="3" name="TextBox 2"/>
          <p:cNvSpPr txBox="1"/>
          <p:nvPr/>
        </p:nvSpPr>
        <p:spPr>
          <a:xfrm>
            <a:off x="2513149" y="1019069"/>
            <a:ext cx="852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Human Resources As A Core Competency </a:t>
            </a: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07301" y="2338120"/>
            <a:ext cx="8470557" cy="3133999"/>
          </a:xfrm>
          <a:prstGeom prst="rect">
            <a:avLst/>
          </a:prstGeom>
          <a:noFill/>
        </p:spPr>
        <p:txBody>
          <a:bodyPr wrap="square" rtlCol="0">
            <a:spAutoFit/>
          </a:bodyPr>
          <a:lstStyle/>
          <a:p>
            <a:pPr marL="342900" marR="0" indent="-342900">
              <a:lnSpc>
                <a:spcPct val="115000"/>
              </a:lnSpc>
              <a:spcAft>
                <a:spcPts val="800"/>
              </a:spcAft>
              <a:buFont typeface="Arial" panose="020B0604020202020204" pitchFamily="34" charset="0"/>
              <a:buChar char="•"/>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A </a:t>
            </a:r>
            <a:r>
              <a:rPr lang="en-US" sz="2400" b="1" kern="100" dirty="0">
                <a:effectLst/>
                <a:latin typeface="Times New Roman" panose="02020603050405020304" pitchFamily="18" charset="0"/>
                <a:ea typeface="Aptos" panose="020B0004020202020204" pitchFamily="34" charset="0"/>
                <a:cs typeface="Times New Roman" panose="02020603050405020304" pitchFamily="18" charset="0"/>
              </a:rPr>
              <a:t>core competency</a:t>
            </a: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 is A unique and difficult-to-imitate organizational capability that creates exceptional value and differentiates the firm from competitors</a:t>
            </a:r>
          </a:p>
          <a:p>
            <a:pPr marL="342900" marR="0" indent="-342900">
              <a:lnSpc>
                <a:spcPct val="115000"/>
              </a:lnSpc>
              <a:spcAft>
                <a:spcPts val="800"/>
              </a:spcAft>
              <a:buFont typeface="Arial" panose="020B0604020202020204" pitchFamily="34" charset="0"/>
              <a:buChar char="•"/>
            </a:pPr>
            <a:r>
              <a:rPr lang="en-US" sz="2400" b="1" kern="100" dirty="0">
                <a:effectLst/>
                <a:latin typeface="Times New Roman" panose="02020603050405020304" pitchFamily="18" charset="0"/>
                <a:ea typeface="Aptos" panose="020B0004020202020204" pitchFamily="34" charset="0"/>
                <a:cs typeface="Times New Roman" panose="02020603050405020304" pitchFamily="18" charset="0"/>
              </a:rPr>
              <a:t>Google</a:t>
            </a: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 (renowned for its engineering culture and data-driven talent management) and </a:t>
            </a:r>
            <a:r>
              <a:rPr lang="en-US" sz="2400" b="1" kern="100" dirty="0">
                <a:effectLst/>
                <a:latin typeface="Times New Roman" panose="02020603050405020304" pitchFamily="18" charset="0"/>
                <a:ea typeface="Aptos" panose="020B0004020202020204" pitchFamily="34" charset="0"/>
                <a:cs typeface="Times New Roman" panose="02020603050405020304" pitchFamily="18" charset="0"/>
              </a:rPr>
              <a:t>IKEA</a:t>
            </a: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 (celebrated for its values-driven employment model) demonstrate that </a:t>
            </a:r>
            <a:r>
              <a:rPr lang="en-US" sz="2400" i="1" kern="100" dirty="0">
                <a:effectLst/>
                <a:latin typeface="Times New Roman" panose="02020603050405020304" pitchFamily="18" charset="0"/>
                <a:ea typeface="Aptos" panose="020B0004020202020204" pitchFamily="34" charset="0"/>
                <a:cs typeface="Times New Roman" panose="02020603050405020304" pitchFamily="18" charset="0"/>
              </a:rPr>
              <a:t>how</a:t>
            </a: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 a firm manages human capital can be as strategically significant as </a:t>
            </a:r>
            <a:r>
              <a:rPr lang="en-US" sz="2400" i="1" kern="100" dirty="0">
                <a:effectLst/>
                <a:latin typeface="Times New Roman" panose="02020603050405020304" pitchFamily="18" charset="0"/>
                <a:ea typeface="Aptos" panose="020B0004020202020204" pitchFamily="34" charset="0"/>
                <a:cs typeface="Times New Roman" panose="02020603050405020304" pitchFamily="18" charset="0"/>
              </a:rPr>
              <a:t>what</a:t>
            </a: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 it offers.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2183A1E3-E618-4565-8ED0-82EC179640A2}"/>
              </a:ext>
            </a:extLst>
          </p:cNvPr>
          <p:cNvPicPr>
            <a:picLocks noChangeAspect="1"/>
          </p:cNvPicPr>
          <p:nvPr/>
        </p:nvPicPr>
        <p:blipFill>
          <a:blip r:embed="rId3">
            <a:clrChange>
              <a:clrFrom>
                <a:srgbClr val="F5F5F5"/>
              </a:clrFrom>
              <a:clrTo>
                <a:srgbClr val="F5F5F5">
                  <a:alpha val="0"/>
                </a:srgbClr>
              </a:clrTo>
            </a:clrChange>
          </a:blip>
          <a:stretch>
            <a:fillRect/>
          </a:stretch>
        </p:blipFill>
        <p:spPr>
          <a:xfrm>
            <a:off x="8885208" y="2664785"/>
            <a:ext cx="2451847" cy="1225924"/>
          </a:xfrm>
          <a:prstGeom prst="rect">
            <a:avLst/>
          </a:prstGeom>
        </p:spPr>
      </p:pic>
      <p:pic>
        <p:nvPicPr>
          <p:cNvPr id="9" name="Picture 8">
            <a:extLst>
              <a:ext uri="{FF2B5EF4-FFF2-40B4-BE49-F238E27FC236}">
                <a16:creationId xmlns:a16="http://schemas.microsoft.com/office/drawing/2014/main" id="{7830144E-8E66-40E3-8340-C4B2EAB1B54F}"/>
              </a:ext>
            </a:extLst>
          </p:cNvPr>
          <p:cNvPicPr>
            <a:picLocks noChangeAspect="1"/>
          </p:cNvPicPr>
          <p:nvPr/>
        </p:nvPicPr>
        <p:blipFill>
          <a:blip r:embed="rId4"/>
          <a:stretch>
            <a:fillRect/>
          </a:stretch>
        </p:blipFill>
        <p:spPr>
          <a:xfrm>
            <a:off x="9477859" y="4168813"/>
            <a:ext cx="1266545" cy="1266545"/>
          </a:xfrm>
          <a:prstGeom prst="rect">
            <a:avLst/>
          </a:prstGeom>
        </p:spPr>
      </p:pic>
    </p:spTree>
    <p:extLst>
      <p:ext uri="{BB962C8B-B14F-4D97-AF65-F5344CB8AC3E}">
        <p14:creationId xmlns:p14="http://schemas.microsoft.com/office/powerpoint/2010/main" val="1787973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HR Activities</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155119"/>
            <a:ext cx="10812720" cy="3170099"/>
          </a:xfrm>
          <a:prstGeom prst="rect">
            <a:avLst/>
          </a:prstGeom>
          <a:noFill/>
        </p:spPr>
        <p:txBody>
          <a:bodyPr wrap="square" rtlCol="0">
            <a:spAutoFit/>
          </a:bodyPr>
          <a:lstStyle/>
          <a:p>
            <a:pPr marL="285750" indent="-28575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HR management can be thought of as seven interlinked activities taking place within organizations, as depicted in Figure 1-1.</a:t>
            </a:r>
          </a:p>
          <a:p>
            <a:endParaRPr lang="en-US" sz="2000" b="1" dirty="0">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000" b="1" dirty="0">
                <a:solidFill>
                  <a:srgbClr val="C00000"/>
                </a:solidFill>
                <a:latin typeface="Times New Roman" panose="02020603050405020304" pitchFamily="18" charset="0"/>
                <a:cs typeface="Times New Roman" panose="02020603050405020304" pitchFamily="18" charset="0"/>
              </a:rPr>
              <a:t>Strategic HR Management</a:t>
            </a:r>
            <a:r>
              <a:rPr lang="en-US" sz="2000" dirty="0">
                <a:solidFill>
                  <a:srgbClr val="C00000"/>
                </a:solidFill>
                <a:latin typeface="Times New Roman" panose="02020603050405020304" pitchFamily="18" charset="0"/>
                <a:cs typeface="Times New Roman" panose="02020603050405020304" pitchFamily="18" charset="0"/>
              </a:rPr>
              <a:t> </a:t>
            </a:r>
          </a:p>
          <a:p>
            <a:pPr marL="342900" lvl="0" indent="-342900">
              <a:buFont typeface="Arial" panose="020B0604020202020204" pitchFamily="34" charset="0"/>
              <a:buChar char="•"/>
            </a:pPr>
            <a:r>
              <a:rPr lang="en-US" sz="2000" b="1" dirty="0">
                <a:solidFill>
                  <a:srgbClr val="C00000"/>
                </a:solidFill>
                <a:latin typeface="Times New Roman" panose="02020603050405020304" pitchFamily="18" charset="0"/>
                <a:cs typeface="Times New Roman" panose="02020603050405020304" pitchFamily="18" charset="0"/>
              </a:rPr>
              <a:t>Equal Employment Opportunity</a:t>
            </a:r>
            <a:r>
              <a:rPr lang="en-US" sz="2000" dirty="0">
                <a:solidFill>
                  <a:srgbClr val="C00000"/>
                </a:solidFill>
                <a:latin typeface="Times New Roman" panose="02020603050405020304" pitchFamily="18" charset="0"/>
                <a:cs typeface="Times New Roman" panose="02020603050405020304" pitchFamily="18" charset="0"/>
              </a:rPr>
              <a:t> </a:t>
            </a:r>
          </a:p>
          <a:p>
            <a:pPr marL="342900" lvl="0" indent="-342900">
              <a:buFont typeface="Arial" panose="020B0604020202020204" pitchFamily="34" charset="0"/>
              <a:buChar char="•"/>
            </a:pPr>
            <a:r>
              <a:rPr lang="en-US" sz="2000" b="1" dirty="0">
                <a:solidFill>
                  <a:srgbClr val="C00000"/>
                </a:solidFill>
                <a:latin typeface="Times New Roman" panose="02020603050405020304" pitchFamily="18" charset="0"/>
                <a:cs typeface="Times New Roman" panose="02020603050405020304" pitchFamily="18" charset="0"/>
              </a:rPr>
              <a:t>Staffing</a:t>
            </a:r>
            <a:r>
              <a:rPr lang="en-US" sz="2000" dirty="0">
                <a:solidFill>
                  <a:srgbClr val="C00000"/>
                </a:solidFill>
                <a:latin typeface="Times New Roman" panose="02020603050405020304" pitchFamily="18" charset="0"/>
                <a:cs typeface="Times New Roman" panose="02020603050405020304" pitchFamily="18" charset="0"/>
              </a:rPr>
              <a:t> </a:t>
            </a:r>
          </a:p>
          <a:p>
            <a:pPr marL="342900" lvl="0" indent="-342900">
              <a:buFont typeface="Arial" panose="020B0604020202020204" pitchFamily="34" charset="0"/>
              <a:buChar char="•"/>
            </a:pPr>
            <a:r>
              <a:rPr lang="en-US" sz="2000" b="1" dirty="0">
                <a:solidFill>
                  <a:srgbClr val="C00000"/>
                </a:solidFill>
                <a:latin typeface="Times New Roman" panose="02020603050405020304" pitchFamily="18" charset="0"/>
                <a:cs typeface="Times New Roman" panose="02020603050405020304" pitchFamily="18" charset="0"/>
              </a:rPr>
              <a:t>Talent Management and Development</a:t>
            </a:r>
            <a:r>
              <a:rPr lang="en-US" sz="2000" dirty="0">
                <a:solidFill>
                  <a:srgbClr val="C00000"/>
                </a:solidFill>
                <a:latin typeface="Times New Roman" panose="02020603050405020304" pitchFamily="18" charset="0"/>
                <a:cs typeface="Times New Roman" panose="02020603050405020304" pitchFamily="18" charset="0"/>
              </a:rPr>
              <a:t> </a:t>
            </a:r>
          </a:p>
          <a:p>
            <a:pPr marL="342900" lvl="0" indent="-342900">
              <a:buFont typeface="Arial" panose="020B0604020202020204" pitchFamily="34" charset="0"/>
              <a:buChar char="•"/>
            </a:pPr>
            <a:r>
              <a:rPr lang="en-US" sz="2000" b="1" dirty="0">
                <a:solidFill>
                  <a:srgbClr val="C00000"/>
                </a:solidFill>
                <a:latin typeface="Times New Roman" panose="02020603050405020304" pitchFamily="18" charset="0"/>
                <a:cs typeface="Times New Roman" panose="02020603050405020304" pitchFamily="18" charset="0"/>
              </a:rPr>
              <a:t>Total Rewards</a:t>
            </a:r>
            <a:r>
              <a:rPr lang="en-US" sz="2000" dirty="0">
                <a:solidFill>
                  <a:srgbClr val="C00000"/>
                </a:solidFill>
                <a:latin typeface="Times New Roman" panose="02020603050405020304" pitchFamily="18" charset="0"/>
                <a:cs typeface="Times New Roman" panose="02020603050405020304" pitchFamily="18" charset="0"/>
              </a:rPr>
              <a:t> </a:t>
            </a:r>
          </a:p>
          <a:p>
            <a:pPr marL="342900" lvl="0" indent="-342900">
              <a:buFont typeface="Arial" panose="020B0604020202020204" pitchFamily="34" charset="0"/>
              <a:buChar char="•"/>
            </a:pPr>
            <a:r>
              <a:rPr lang="en-US" sz="2000" b="1" dirty="0">
                <a:solidFill>
                  <a:srgbClr val="C00000"/>
                </a:solidFill>
                <a:latin typeface="Times New Roman" panose="02020603050405020304" pitchFamily="18" charset="0"/>
                <a:cs typeface="Times New Roman" panose="02020603050405020304" pitchFamily="18" charset="0"/>
              </a:rPr>
              <a:t>Risk Management and Worker Protection</a:t>
            </a:r>
            <a:r>
              <a:rPr lang="en-US" sz="2000" dirty="0">
                <a:solidFill>
                  <a:srgbClr val="C00000"/>
                </a:solidFill>
                <a:latin typeface="Times New Roman" panose="02020603050405020304" pitchFamily="18" charset="0"/>
                <a:cs typeface="Times New Roman" panose="02020603050405020304" pitchFamily="18" charset="0"/>
              </a:rPr>
              <a:t> </a:t>
            </a:r>
          </a:p>
          <a:p>
            <a:pPr marL="342900" lvl="0" indent="-342900">
              <a:buFont typeface="Arial" panose="020B0604020202020204" pitchFamily="34" charset="0"/>
              <a:buChar char="•"/>
            </a:pPr>
            <a:r>
              <a:rPr lang="en-US" sz="2000" b="1" dirty="0">
                <a:solidFill>
                  <a:srgbClr val="C00000"/>
                </a:solidFill>
                <a:latin typeface="Times New Roman" panose="02020603050405020304" pitchFamily="18" charset="0"/>
                <a:cs typeface="Times New Roman" panose="02020603050405020304" pitchFamily="18" charset="0"/>
              </a:rPr>
              <a:t>Employee and Labor Relations</a:t>
            </a:r>
            <a:r>
              <a:rPr lang="en-US" sz="2000" dirty="0">
                <a:solidFill>
                  <a:srgbClr val="C00000"/>
                </a:solidFill>
                <a:latin typeface="Times New Roman" panose="02020603050405020304" pitchFamily="18" charset="0"/>
                <a:cs typeface="Times New Roman" panose="02020603050405020304" pitchFamily="18" charset="0"/>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1566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4459" y="125245"/>
            <a:ext cx="2305141" cy="1076343"/>
          </a:xfrm>
          <a:prstGeom prst="rect">
            <a:avLst/>
          </a:prstGeom>
        </p:spPr>
      </p:pic>
      <p:sp>
        <p:nvSpPr>
          <p:cNvPr id="10" name="Rectangle 3">
            <a:extLst>
              <a:ext uri="{FF2B5EF4-FFF2-40B4-BE49-F238E27FC236}">
                <a16:creationId xmlns:a16="http://schemas.microsoft.com/office/drawing/2014/main" id="{74E09DCE-18E0-45DA-A3DF-E45DD6DC8DD7}"/>
              </a:ext>
            </a:extLst>
          </p:cNvPr>
          <p:cNvSpPr>
            <a:spLocks noChangeArrowheads="1"/>
          </p:cNvSpPr>
          <p:nvPr/>
        </p:nvSpPr>
        <p:spPr bwMode="auto">
          <a:xfrm>
            <a:off x="646953" y="6381764"/>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spcBef>
                <a:spcPct val="50000"/>
              </a:spcBef>
              <a:spcAft>
                <a:spcPct val="0"/>
              </a:spcAft>
              <a:buFontTx/>
              <a:buNone/>
            </a:pPr>
            <a:r>
              <a:rPr lang="en-US" altLang="en-US" sz="1200" b="1" i="1" dirty="0">
                <a:latin typeface="Arial" panose="020B0604020202020204" pitchFamily="34" charset="0"/>
              </a:rPr>
              <a:t>Figure 1-1</a:t>
            </a:r>
          </a:p>
        </p:txBody>
      </p:sp>
      <p:pic>
        <p:nvPicPr>
          <p:cNvPr id="6" name="Picture 5">
            <a:extLst>
              <a:ext uri="{FF2B5EF4-FFF2-40B4-BE49-F238E27FC236}">
                <a16:creationId xmlns:a16="http://schemas.microsoft.com/office/drawing/2014/main" id="{5EF468E1-660C-45AB-90F7-0DC08A01AAB7}"/>
              </a:ext>
            </a:extLst>
          </p:cNvPr>
          <p:cNvPicPr>
            <a:picLocks noChangeAspect="1"/>
          </p:cNvPicPr>
          <p:nvPr/>
        </p:nvPicPr>
        <p:blipFill rotWithShape="1">
          <a:blip r:embed="rId3">
            <a:clrChange>
              <a:clrFrom>
                <a:srgbClr val="FFFFFF"/>
              </a:clrFrom>
              <a:clrTo>
                <a:srgbClr val="FFFFFF">
                  <a:alpha val="0"/>
                </a:srgbClr>
              </a:clrTo>
            </a:clrChange>
          </a:blip>
          <a:srcRect t="1244"/>
          <a:stretch/>
        </p:blipFill>
        <p:spPr>
          <a:xfrm>
            <a:off x="2033297" y="1201588"/>
            <a:ext cx="6898341" cy="5438673"/>
          </a:xfrm>
          <a:prstGeom prst="rect">
            <a:avLst/>
          </a:prstGeom>
        </p:spPr>
      </p:pic>
      <p:sp>
        <p:nvSpPr>
          <p:cNvPr id="8" name="TextBox 7">
            <a:extLst>
              <a:ext uri="{FF2B5EF4-FFF2-40B4-BE49-F238E27FC236}">
                <a16:creationId xmlns:a16="http://schemas.microsoft.com/office/drawing/2014/main" id="{E93BE048-F465-4F05-8657-39ED9C929A58}"/>
              </a:ext>
            </a:extLst>
          </p:cNvPr>
          <p:cNvSpPr txBox="1"/>
          <p:nvPr/>
        </p:nvSpPr>
        <p:spPr>
          <a:xfrm>
            <a:off x="2978130" y="696189"/>
            <a:ext cx="6273052" cy="523220"/>
          </a:xfrm>
          <a:prstGeom prst="rect">
            <a:avLst/>
          </a:prstGeom>
          <a:noFill/>
        </p:spPr>
        <p:txBody>
          <a:bodyPr wrap="square">
            <a:spAutoFit/>
          </a:bodyPr>
          <a:lstStyle/>
          <a:p>
            <a:r>
              <a:rPr lang="en-CA" sz="2800" b="1" dirty="0">
                <a:latin typeface="Times New Roman" panose="02020603050405020304" pitchFamily="18" charset="0"/>
                <a:cs typeface="Times New Roman" panose="02020603050405020304" pitchFamily="18" charset="0"/>
              </a:rPr>
              <a:t>HR Management Activities </a:t>
            </a:r>
          </a:p>
        </p:txBody>
      </p:sp>
    </p:spTree>
    <p:extLst>
      <p:ext uri="{BB962C8B-B14F-4D97-AF65-F5344CB8AC3E}">
        <p14:creationId xmlns:p14="http://schemas.microsoft.com/office/powerpoint/2010/main" val="29392603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054416" y="777101"/>
            <a:ext cx="3833616" cy="523220"/>
          </a:xfrm>
          <a:prstGeom prst="rect">
            <a:avLst/>
          </a:prstGeom>
          <a:noFill/>
        </p:spPr>
        <p:txBody>
          <a:bodyPr wrap="square" rtlCol="0">
            <a:spAutoFit/>
          </a:bodyPr>
          <a:lstStyle/>
          <a:p>
            <a:r>
              <a:rPr lang="en-CA" sz="2800" b="1" dirty="0">
                <a:latin typeface="Times New Roman" panose="02020603050405020304" pitchFamily="18" charset="0"/>
                <a:cs typeface="Times New Roman" panose="02020603050405020304" pitchFamily="18" charset="0"/>
              </a:rPr>
              <a:t>HR Management Roles </a:t>
            </a:r>
            <a:endParaRPr lang="en-US" sz="2800" b="1" dirty="0">
              <a:latin typeface="Times New Roman" panose="02020603050405020304" pitchFamily="18" charset="0"/>
              <a:cs typeface="Times New Roman" panose="02020603050405020304" pitchFamily="18" charset="0"/>
            </a:endParaRPr>
          </a:p>
        </p:txBody>
      </p:sp>
      <p:sp>
        <p:nvSpPr>
          <p:cNvPr id="48" name="TextBox 47"/>
          <p:cNvSpPr txBox="1"/>
          <p:nvPr/>
        </p:nvSpPr>
        <p:spPr>
          <a:xfrm>
            <a:off x="792179" y="2560015"/>
            <a:ext cx="5081332" cy="646331"/>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Focusing on HR clerical administration and recordkeeping</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03ED7CD8-89A8-4628-B11F-7D13192012A2}"/>
              </a:ext>
            </a:extLst>
          </p:cNvPr>
          <p:cNvGraphicFramePr/>
          <p:nvPr>
            <p:extLst>
              <p:ext uri="{D42A27DB-BD31-4B8C-83A1-F6EECF244321}">
                <p14:modId xmlns:p14="http://schemas.microsoft.com/office/powerpoint/2010/main" val="1872655295"/>
              </p:ext>
            </p:extLst>
          </p:nvPr>
        </p:nvGraphicFramePr>
        <p:xfrm>
          <a:off x="1344706" y="1750202"/>
          <a:ext cx="9776012" cy="40887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5" name="TextBox 14">
            <a:extLst>
              <a:ext uri="{FF2B5EF4-FFF2-40B4-BE49-F238E27FC236}">
                <a16:creationId xmlns:a16="http://schemas.microsoft.com/office/drawing/2014/main" id="{BE1E3566-D780-47A2-B2F5-5E7FBC06F242}"/>
              </a:ext>
            </a:extLst>
          </p:cNvPr>
          <p:cNvSpPr txBox="1"/>
          <p:nvPr/>
        </p:nvSpPr>
        <p:spPr>
          <a:xfrm>
            <a:off x="7172039" y="3429000"/>
            <a:ext cx="4241482" cy="1200329"/>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Managing most HR activities in keeping with the strategy that has been identified by management and serving as employee “champion”</a:t>
            </a:r>
          </a:p>
        </p:txBody>
      </p:sp>
      <p:sp>
        <p:nvSpPr>
          <p:cNvPr id="16" name="TextBox 15">
            <a:extLst>
              <a:ext uri="{FF2B5EF4-FFF2-40B4-BE49-F238E27FC236}">
                <a16:creationId xmlns:a16="http://schemas.microsoft.com/office/drawing/2014/main" id="{182E9061-4158-4424-875E-3AD68F9C0487}"/>
              </a:ext>
            </a:extLst>
          </p:cNvPr>
          <p:cNvSpPr txBox="1"/>
          <p:nvPr/>
        </p:nvSpPr>
        <p:spPr>
          <a:xfrm>
            <a:off x="427755" y="4629329"/>
            <a:ext cx="5081332" cy="646331"/>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Helping to define the strategy relative to human capital and its contributing to organizational results</a:t>
            </a:r>
          </a:p>
        </p:txBody>
      </p:sp>
      <p:sp>
        <p:nvSpPr>
          <p:cNvPr id="11" name="Rectangle 3">
            <a:extLst>
              <a:ext uri="{FF2B5EF4-FFF2-40B4-BE49-F238E27FC236}">
                <a16:creationId xmlns:a16="http://schemas.microsoft.com/office/drawing/2014/main" id="{51568FAF-285A-4323-A8E5-B9F14CA6A767}"/>
              </a:ext>
            </a:extLst>
          </p:cNvPr>
          <p:cNvSpPr>
            <a:spLocks noChangeArrowheads="1"/>
          </p:cNvSpPr>
          <p:nvPr/>
        </p:nvSpPr>
        <p:spPr bwMode="auto">
          <a:xfrm>
            <a:off x="942789" y="6311381"/>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spcBef>
                <a:spcPct val="50000"/>
              </a:spcBef>
              <a:spcAft>
                <a:spcPct val="0"/>
              </a:spcAft>
              <a:buFontTx/>
              <a:buNone/>
            </a:pPr>
            <a:r>
              <a:rPr lang="en-US" altLang="en-US" sz="1200" b="1" i="1" dirty="0">
                <a:latin typeface="Arial" panose="020B0604020202020204" pitchFamily="34" charset="0"/>
              </a:rPr>
              <a:t>Figure1-2</a:t>
            </a:r>
          </a:p>
        </p:txBody>
      </p:sp>
    </p:spTree>
    <p:custDataLst>
      <p:tags r:id="rId1"/>
    </p:custDataLst>
    <p:extLst>
      <p:ext uri="{BB962C8B-B14F-4D97-AF65-F5344CB8AC3E}">
        <p14:creationId xmlns:p14="http://schemas.microsoft.com/office/powerpoint/2010/main" val="3290420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ppt_x"/>
                                          </p:val>
                                        </p:tav>
                                        <p:tav tm="100000">
                                          <p:val>
                                            <p:strVal val="#ppt_x"/>
                                          </p:val>
                                        </p:tav>
                                      </p:tavLst>
                                    </p:anim>
                                    <p:anim calcmode="lin" valueType="num">
                                      <p:cBhvr additive="base">
                                        <p:cTn id="8"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inVertical)">
                                      <p:cBhvr>
                                        <p:cTn id="13" dur="500"/>
                                        <p:tgtEl>
                                          <p:spTgt spid="1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wipe(down)">
                                      <p:cBhvr>
                                        <p:cTn id="1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15"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Rectangle 3">
            <a:extLst>
              <a:ext uri="{FF2B5EF4-FFF2-40B4-BE49-F238E27FC236}">
                <a16:creationId xmlns:a16="http://schemas.microsoft.com/office/drawing/2014/main" id="{74E09DCE-18E0-45DA-A3DF-E45DD6DC8DD7}"/>
              </a:ext>
            </a:extLst>
          </p:cNvPr>
          <p:cNvSpPr>
            <a:spLocks noChangeArrowheads="1"/>
          </p:cNvSpPr>
          <p:nvPr/>
        </p:nvSpPr>
        <p:spPr bwMode="auto">
          <a:xfrm>
            <a:off x="942789" y="6311381"/>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spcBef>
                <a:spcPct val="50000"/>
              </a:spcBef>
              <a:spcAft>
                <a:spcPct val="0"/>
              </a:spcAft>
              <a:buFontTx/>
              <a:buNone/>
            </a:pPr>
            <a:r>
              <a:rPr lang="en-US" altLang="en-US" sz="1200" b="1" i="1" dirty="0">
                <a:latin typeface="Arial" panose="020B0604020202020204" pitchFamily="34" charset="0"/>
              </a:rPr>
              <a:t>Figure 1-3</a:t>
            </a:r>
          </a:p>
        </p:txBody>
      </p:sp>
      <p:sp>
        <p:nvSpPr>
          <p:cNvPr id="8" name="TextBox 7">
            <a:extLst>
              <a:ext uri="{FF2B5EF4-FFF2-40B4-BE49-F238E27FC236}">
                <a16:creationId xmlns:a16="http://schemas.microsoft.com/office/drawing/2014/main" id="{E93BE048-F465-4F05-8657-39ED9C929A58}"/>
              </a:ext>
            </a:extLst>
          </p:cNvPr>
          <p:cNvSpPr txBox="1"/>
          <p:nvPr/>
        </p:nvSpPr>
        <p:spPr>
          <a:xfrm>
            <a:off x="2991573" y="546619"/>
            <a:ext cx="7618156"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Changing Roles of HR Management </a:t>
            </a:r>
            <a:endParaRPr lang="en-CA" sz="2800" b="1"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BC1A355E-8C15-487F-A0FB-2A04E0C40DAB}"/>
              </a:ext>
            </a:extLst>
          </p:cNvPr>
          <p:cNvPicPr>
            <a:picLocks noChangeAspect="1"/>
          </p:cNvPicPr>
          <p:nvPr/>
        </p:nvPicPr>
        <p:blipFill rotWithShape="1">
          <a:blip r:embed="rId3">
            <a:clrChange>
              <a:clrFrom>
                <a:srgbClr val="FFFFFF"/>
              </a:clrFrom>
              <a:clrTo>
                <a:srgbClr val="FFFFFF">
                  <a:alpha val="0"/>
                </a:srgbClr>
              </a:clrTo>
            </a:clrChange>
          </a:blip>
          <a:srcRect l="14198" t="3237" r="5751" b="7370"/>
          <a:stretch/>
        </p:blipFill>
        <p:spPr>
          <a:xfrm>
            <a:off x="1265518" y="1300041"/>
            <a:ext cx="9090212" cy="4257918"/>
          </a:xfrm>
          <a:prstGeom prst="rect">
            <a:avLst/>
          </a:prstGeom>
        </p:spPr>
      </p:pic>
    </p:spTree>
    <p:extLst>
      <p:ext uri="{BB962C8B-B14F-4D97-AF65-F5344CB8AC3E}">
        <p14:creationId xmlns:p14="http://schemas.microsoft.com/office/powerpoint/2010/main" val="40274183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420615" cy="523220"/>
          </a:xfrm>
          <a:prstGeom prst="rect">
            <a:avLst/>
          </a:prstGeom>
          <a:noFill/>
        </p:spPr>
        <p:txBody>
          <a:bodyPr wrap="square" rtlCol="0">
            <a:spAutoFit/>
          </a:bodyPr>
          <a:lstStyle/>
          <a:p>
            <a:pPr algn="ctr"/>
            <a:r>
              <a:rPr lang="en-US" altLang="en-US" sz="2800" b="1" dirty="0">
                <a:latin typeface="Times New Roman" panose="02020603050405020304" pitchFamily="18" charset="0"/>
                <a:cs typeface="Times New Roman" panose="02020603050405020304" pitchFamily="18" charset="0"/>
              </a:rPr>
              <a:t>Administrative Role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155119"/>
            <a:ext cx="10541000" cy="3385542"/>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Two major shifts driving the transformation of the administrative role : are greater use of technology and outsourcing.</a:t>
            </a:r>
          </a:p>
          <a:p>
            <a:endParaRPr lang="en-US" sz="2000" dirty="0">
              <a:latin typeface="Times New Roman" panose="02020603050405020304" pitchFamily="18" charset="0"/>
              <a:cs typeface="Times New Roman" panose="02020603050405020304" pitchFamily="18" charset="0"/>
            </a:endParaRPr>
          </a:p>
          <a:p>
            <a:pPr marL="285750" indent="-28575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Technology Transforming HR </a:t>
            </a:r>
            <a:r>
              <a:rPr lang="en-US" dirty="0"/>
              <a:t>Cloud-based HRMS platforms have dramatically reduced time and cost of routine administrative tasks. By 2025, AI-powered chatbots handle significant proportions of employee queries, automated workflows process leave requests, and robotic process automation (RPA) executes high-volume transactions with near-zero error rates .</a:t>
            </a:r>
            <a:endParaRPr lang="en-US" sz="2000" dirty="0">
              <a:latin typeface="Times New Roman" panose="02020603050405020304" pitchFamily="18" charset="0"/>
              <a:cs typeface="Times New Roman" panose="02020603050405020304" pitchFamily="18" charset="0"/>
            </a:endParaRPr>
          </a:p>
          <a:p>
            <a:pPr marL="285750" indent="-28575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Outsourcing of HR </a:t>
            </a:r>
            <a:r>
              <a:rPr lang="en-US" sz="2000" dirty="0">
                <a:latin typeface="Times New Roman" panose="02020603050405020304" pitchFamily="18" charset="0"/>
                <a:cs typeface="Times New Roman" panose="02020603050405020304" pitchFamily="18" charset="0"/>
              </a:rPr>
              <a:t>Increasingly, many HR administrative functions are being outsourced to vendors. Outsourcing of HR administrative activities has grown dramatically with the value of outsourcing contracts tripling recently, and there are projections of large increases occurring over the next several years.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34243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71010" y="1050678"/>
            <a:ext cx="8481245" cy="523220"/>
          </a:xfrm>
          <a:prstGeom prst="rect">
            <a:avLst/>
          </a:prstGeom>
          <a:noFill/>
        </p:spPr>
        <p:txBody>
          <a:bodyPr wrap="square" rtlCol="0">
            <a:spAutoFit/>
          </a:bodyPr>
          <a:lstStyle/>
          <a:p>
            <a:pPr algn="ctr"/>
            <a:r>
              <a:rPr lang="en-US" altLang="en-US" sz="2800" b="1" dirty="0">
                <a:latin typeface="Times New Roman" panose="02020603050405020304" pitchFamily="18" charset="0"/>
                <a:cs typeface="Times New Roman" panose="02020603050405020304" pitchFamily="18" charset="0"/>
              </a:rPr>
              <a:t>Operational And Employee Advocate Role for HR</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81487" y="1608263"/>
            <a:ext cx="10748513" cy="4247317"/>
          </a:xfrm>
          <a:prstGeom prst="rect">
            <a:avLst/>
          </a:prstGeom>
          <a:noFill/>
        </p:spPr>
        <p:txBody>
          <a:bodyPr wrap="square" rtlCol="0">
            <a:spAutoFit/>
          </a:bodyPr>
          <a:lstStyle/>
          <a:p>
            <a:pPr algn="ctr"/>
            <a:endParaRPr lang="en-US" altLang="en-US" sz="2400" b="1"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altLang="en-US" sz="2400" b="1" dirty="0">
                <a:latin typeface="Times New Roman" panose="02020603050405020304" pitchFamily="18" charset="0"/>
                <a:cs typeface="Times New Roman" panose="02020603050405020304" pitchFamily="18" charset="0"/>
              </a:rPr>
              <a:t>Operational Role</a:t>
            </a:r>
          </a:p>
          <a:p>
            <a:pPr marL="0" lvl="1"/>
            <a:r>
              <a:rPr lang="en-US" altLang="en-US" sz="2200" dirty="0">
                <a:latin typeface="Times New Roman" panose="02020603050405020304" pitchFamily="18" charset="0"/>
                <a:cs typeface="Times New Roman" panose="02020603050405020304" pitchFamily="18" charset="0"/>
              </a:rPr>
              <a:t>Identification and implementation of HR programs and policies—EEO, hiring, training, and other activities that support the organization.</a:t>
            </a:r>
          </a:p>
          <a:p>
            <a:pPr marL="342900" indent="-342900">
              <a:buFont typeface="Wingdings" panose="05000000000000000000" pitchFamily="2" charset="2"/>
              <a:buChar char="Ø"/>
            </a:pPr>
            <a:r>
              <a:rPr lang="en-US" altLang="en-US" sz="2400" b="1" dirty="0">
                <a:latin typeface="Times New Roman" panose="02020603050405020304" pitchFamily="18" charset="0"/>
                <a:cs typeface="Times New Roman" panose="02020603050405020304" pitchFamily="18" charset="0"/>
              </a:rPr>
              <a:t>Advocate Role</a:t>
            </a:r>
            <a:endParaRPr lang="en-US" altLang="en-US"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altLang="en-US" sz="2200" dirty="0">
                <a:latin typeface="Times New Roman" panose="02020603050405020304" pitchFamily="18" charset="0"/>
                <a:cs typeface="Times New Roman" panose="02020603050405020304" pitchFamily="18" charset="0"/>
              </a:rPr>
              <a:t>“Champion” for employee concerns</a:t>
            </a:r>
          </a:p>
          <a:p>
            <a:pPr marL="285750" lvl="2" indent="-285750">
              <a:buFont typeface="Arial" panose="020B0604020202020204" pitchFamily="34" charset="0"/>
              <a:buChar char="•"/>
            </a:pPr>
            <a:r>
              <a:rPr lang="en-US" altLang="en-US" sz="2200" dirty="0">
                <a:latin typeface="Times New Roman" panose="02020603050405020304" pitchFamily="18" charset="0"/>
                <a:cs typeface="Times New Roman" panose="02020603050405020304" pitchFamily="18" charset="0"/>
              </a:rPr>
              <a:t>Employee crisis management</a:t>
            </a:r>
          </a:p>
          <a:p>
            <a:pPr marL="285750" lvl="2" indent="-285750">
              <a:buFont typeface="Arial" panose="020B0604020202020204" pitchFamily="34" charset="0"/>
              <a:buChar char="•"/>
            </a:pPr>
            <a:r>
              <a:rPr lang="en-US" altLang="en-US" sz="2200" dirty="0">
                <a:latin typeface="Times New Roman" panose="02020603050405020304" pitchFamily="18" charset="0"/>
                <a:cs typeface="Times New Roman" panose="02020603050405020304" pitchFamily="18" charset="0"/>
              </a:rPr>
              <a:t>Responding to employee complaints</a:t>
            </a:r>
          </a:p>
          <a:p>
            <a:pPr marL="285750" lvl="2" indent="-28575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protecting employee mental health in hybrid work environments, </a:t>
            </a:r>
          </a:p>
          <a:p>
            <a:pPr marL="285750" lvl="2" indent="-28575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advocating for fair treatment in AI-assisted HR decisions, </a:t>
            </a:r>
          </a:p>
          <a:p>
            <a:pPr marL="285750" lvl="2" indent="-28575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managing the evolving psychological contract — the set of implicit expectations between employer and employee — which shifted significantly following the COVID-19 pandemic.</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6201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420615" cy="523220"/>
          </a:xfrm>
          <a:prstGeom prst="rect">
            <a:avLst/>
          </a:prstGeom>
          <a:noFill/>
        </p:spPr>
        <p:txBody>
          <a:bodyPr wrap="square" rtlCol="0">
            <a:spAutoFit/>
          </a:bodyPr>
          <a:lstStyle/>
          <a:p>
            <a:r>
              <a:rPr lang="en-US" altLang="en-US" sz="2800" b="1" dirty="0">
                <a:latin typeface="Times New Roman" panose="02020603050405020304" pitchFamily="18" charset="0"/>
                <a:ea typeface="+mn-ea"/>
                <a:cs typeface="Times New Roman" panose="02020603050405020304" pitchFamily="18" charset="0"/>
              </a:rPr>
              <a:t>Strategic Role </a:t>
            </a:r>
            <a:r>
              <a:rPr lang="en-US" altLang="en-US" sz="2800" b="1" dirty="0">
                <a:latin typeface="Times New Roman" panose="02020603050405020304" pitchFamily="18" charset="0"/>
                <a:cs typeface="Times New Roman" panose="02020603050405020304" pitchFamily="18" charset="0"/>
              </a:rPr>
              <a:t>f</a:t>
            </a:r>
            <a:r>
              <a:rPr lang="en-US" altLang="en-US" sz="2800" b="1" dirty="0">
                <a:latin typeface="Times New Roman" panose="02020603050405020304" pitchFamily="18" charset="0"/>
                <a:ea typeface="+mn-ea"/>
                <a:cs typeface="Times New Roman" panose="02020603050405020304" pitchFamily="18" charset="0"/>
              </a:rPr>
              <a:t>or HR</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785652"/>
          </a:xfrm>
          <a:prstGeom prst="rect">
            <a:avLst/>
          </a:prstGeom>
          <a:noFill/>
        </p:spPr>
        <p:txBody>
          <a:bodyPr wrap="square" rtlCol="0">
            <a:spAutoFit/>
          </a:bodyPr>
          <a:lstStyle/>
          <a:p>
            <a:pPr marL="285750" indent="-285750">
              <a:buFont typeface="Wingdings" panose="05000000000000000000" pitchFamily="2" charset="2"/>
              <a:buChar char="Ø"/>
            </a:pPr>
            <a:r>
              <a:rPr lang="en-US" altLang="en-US" sz="2400" b="1" dirty="0">
                <a:latin typeface="Times New Roman" panose="02020603050405020304" pitchFamily="18" charset="0"/>
                <a:cs typeface="Times New Roman" panose="02020603050405020304" pitchFamily="18" charset="0"/>
              </a:rPr>
              <a:t>HR becomes a strategic business partner by:</a:t>
            </a:r>
          </a:p>
          <a:p>
            <a:pPr marL="742950" lvl="1"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Focusing on developing HR programs that enhance organizational performance .</a:t>
            </a:r>
          </a:p>
          <a:p>
            <a:pPr marL="742950" lvl="1"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Involving HR in strategic planning at the onset.</a:t>
            </a:r>
          </a:p>
          <a:p>
            <a:pPr marL="742950" lvl="1"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Participating in decision making on mergers, acquisitions, and downsizing.</a:t>
            </a:r>
          </a:p>
          <a:p>
            <a:pPr marL="742950" lvl="1"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Redesigning organizations and work processes</a:t>
            </a:r>
          </a:p>
          <a:p>
            <a:pPr marL="742950" lvl="1"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Accounting and documenting the financial results of HR activities.</a:t>
            </a:r>
          </a:p>
          <a:p>
            <a:pPr marL="285750" indent="-285750">
              <a:buFont typeface="Arial" panose="020B0604020202020204" pitchFamily="34" charset="0"/>
              <a:buChar char="•"/>
            </a:pPr>
            <a:endParaRPr lang="en-US" sz="2400" b="1"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63963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2490"/>
            <a:ext cx="2305141" cy="1076343"/>
          </a:xfrm>
          <a:prstGeom prst="rect">
            <a:avLst/>
          </a:prstGeom>
        </p:spPr>
      </p:pic>
      <p:sp>
        <p:nvSpPr>
          <p:cNvPr id="10" name="Rectangle 3">
            <a:extLst>
              <a:ext uri="{FF2B5EF4-FFF2-40B4-BE49-F238E27FC236}">
                <a16:creationId xmlns:a16="http://schemas.microsoft.com/office/drawing/2014/main" id="{74E09DCE-18E0-45DA-A3DF-E45DD6DC8DD7}"/>
              </a:ext>
            </a:extLst>
          </p:cNvPr>
          <p:cNvSpPr>
            <a:spLocks noChangeArrowheads="1"/>
          </p:cNvSpPr>
          <p:nvPr/>
        </p:nvSpPr>
        <p:spPr bwMode="auto">
          <a:xfrm>
            <a:off x="1170095" y="6292631"/>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spcBef>
                <a:spcPct val="50000"/>
              </a:spcBef>
              <a:spcAft>
                <a:spcPct val="0"/>
              </a:spcAft>
              <a:buFontTx/>
              <a:buNone/>
            </a:pPr>
            <a:r>
              <a:rPr lang="en-US" altLang="en-US" sz="1200" b="1" i="1" dirty="0">
                <a:latin typeface="Arial" panose="020B0604020202020204" pitchFamily="34" charset="0"/>
              </a:rPr>
              <a:t>Figure 1-4</a:t>
            </a:r>
          </a:p>
        </p:txBody>
      </p:sp>
      <p:sp>
        <p:nvSpPr>
          <p:cNvPr id="8" name="TextBox 7">
            <a:extLst>
              <a:ext uri="{FF2B5EF4-FFF2-40B4-BE49-F238E27FC236}">
                <a16:creationId xmlns:a16="http://schemas.microsoft.com/office/drawing/2014/main" id="{E93BE048-F465-4F05-8657-39ED9C929A58}"/>
              </a:ext>
            </a:extLst>
          </p:cNvPr>
          <p:cNvSpPr txBox="1"/>
          <p:nvPr/>
        </p:nvSpPr>
        <p:spPr>
          <a:xfrm>
            <a:off x="2366291" y="711313"/>
            <a:ext cx="7901797"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Operational to Strategic Transformation of HR </a:t>
            </a:r>
            <a:endParaRPr lang="en-CA" sz="2800" b="1"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50F7FF52-399C-4CA4-B26A-60E476C422DC}"/>
              </a:ext>
            </a:extLst>
          </p:cNvPr>
          <p:cNvPicPr>
            <a:picLocks noChangeAspect="1"/>
          </p:cNvPicPr>
          <p:nvPr/>
        </p:nvPicPr>
        <p:blipFill rotWithShape="1">
          <a:blip r:embed="rId3">
            <a:clrChange>
              <a:clrFrom>
                <a:srgbClr val="FFFFFF"/>
              </a:clrFrom>
              <a:clrTo>
                <a:srgbClr val="FFFFFF">
                  <a:alpha val="0"/>
                </a:srgbClr>
              </a:clrTo>
            </a:clrChange>
          </a:blip>
          <a:srcRect l="18865" t="5822" r="4807"/>
          <a:stretch/>
        </p:blipFill>
        <p:spPr>
          <a:xfrm>
            <a:off x="2806376" y="1329424"/>
            <a:ext cx="5405718" cy="5255406"/>
          </a:xfrm>
          <a:prstGeom prst="rect">
            <a:avLst/>
          </a:prstGeom>
        </p:spPr>
      </p:pic>
    </p:spTree>
    <p:extLst>
      <p:ext uri="{BB962C8B-B14F-4D97-AF65-F5344CB8AC3E}">
        <p14:creationId xmlns:p14="http://schemas.microsoft.com/office/powerpoint/2010/main" val="25098823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29D7F92D-BFA8-4E30-BF35-66AC9C102E54}"/>
              </a:ext>
            </a:extLst>
          </p:cNvPr>
          <p:cNvSpPr txBox="1"/>
          <p:nvPr/>
        </p:nvSpPr>
        <p:spPr>
          <a:xfrm>
            <a:off x="2796988" y="711971"/>
            <a:ext cx="5949776" cy="523220"/>
          </a:xfrm>
          <a:prstGeom prst="rect">
            <a:avLst/>
          </a:prstGeom>
          <a:noFill/>
        </p:spPr>
        <p:txBody>
          <a:bodyPr wrap="square">
            <a:spAutoFit/>
          </a:bodyPr>
          <a:lstStyle/>
          <a:p>
            <a:r>
              <a:rPr lang="en-US" altLang="en-US" sz="2800" b="1" dirty="0">
                <a:latin typeface="Times New Roman" panose="02020603050405020304" pitchFamily="18" charset="0"/>
                <a:ea typeface="+mn-ea"/>
                <a:cs typeface="Times New Roman" panose="02020603050405020304" pitchFamily="18" charset="0"/>
              </a:rPr>
              <a:t>Overview of HR Management Roles</a:t>
            </a:r>
            <a:endParaRPr lang="en-CA" dirty="0"/>
          </a:p>
        </p:txBody>
      </p:sp>
      <p:pic>
        <p:nvPicPr>
          <p:cNvPr id="8" name="Picture 4" descr="C:\My Documents\PowerPoint Files\Books\South-Western\HRM10e\HRM10e GIFS\01-07.gif">
            <a:extLst>
              <a:ext uri="{FF2B5EF4-FFF2-40B4-BE49-F238E27FC236}">
                <a16:creationId xmlns:a16="http://schemas.microsoft.com/office/drawing/2014/main" id="{E6FAB4D8-EC9B-4FEF-9F74-1998089737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08200" y="1371600"/>
            <a:ext cx="7975600" cy="4286250"/>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id="{D3376529-84B5-4C76-8AC3-7ADEFEC21D2A}"/>
              </a:ext>
            </a:extLst>
          </p:cNvPr>
          <p:cNvSpPr>
            <a:spLocks noChangeArrowheads="1"/>
          </p:cNvSpPr>
          <p:nvPr/>
        </p:nvSpPr>
        <p:spPr bwMode="auto">
          <a:xfrm>
            <a:off x="857871" y="6107965"/>
            <a:ext cx="137434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p>
            <a:pPr>
              <a:spcBef>
                <a:spcPct val="50000"/>
              </a:spcBef>
              <a:spcAft>
                <a:spcPct val="0"/>
              </a:spcAft>
              <a:buFontTx/>
              <a:buNone/>
            </a:pPr>
            <a:r>
              <a:rPr lang="en-US" altLang="en-US" sz="1200" b="1" i="1" dirty="0">
                <a:latin typeface="Arial" panose="020B0604020202020204" pitchFamily="34" charset="0"/>
              </a:rPr>
              <a:t>Figure 1-5</a:t>
            </a:r>
          </a:p>
        </p:txBody>
      </p:sp>
    </p:spTree>
    <p:extLst>
      <p:ext uri="{BB962C8B-B14F-4D97-AF65-F5344CB8AC3E}">
        <p14:creationId xmlns:p14="http://schemas.microsoft.com/office/powerpoint/2010/main" val="6536270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006907" cy="523220"/>
          </a:xfrm>
          <a:prstGeom prst="rect">
            <a:avLst/>
          </a:prstGeom>
          <a:noFill/>
        </p:spPr>
        <p:txBody>
          <a:bodyPr wrap="square" rtlCol="0">
            <a:spAutoFit/>
          </a:bodyPr>
          <a:lstStyle/>
          <a:p>
            <a:r>
              <a:rPr lang="en-US" altLang="en-US" sz="2800" b="1" dirty="0">
                <a:latin typeface="Times New Roman" panose="02020603050405020304" pitchFamily="18" charset="0"/>
                <a:ea typeface="+mn-ea"/>
                <a:cs typeface="Times New Roman" panose="02020603050405020304" pitchFamily="18" charset="0"/>
              </a:rPr>
              <a:t>HR Management Challenges</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endParaRPr lang="en-US" b="1"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BC62499A-BB67-4A58-B716-D5F8E86B2C13}"/>
              </a:ext>
            </a:extLst>
          </p:cNvPr>
          <p:cNvGraphicFramePr/>
          <p:nvPr>
            <p:extLst>
              <p:ext uri="{D42A27DB-BD31-4B8C-83A1-F6EECF244321}">
                <p14:modId xmlns:p14="http://schemas.microsoft.com/office/powerpoint/2010/main" val="2846263594"/>
              </p:ext>
            </p:extLst>
          </p:nvPr>
        </p:nvGraphicFramePr>
        <p:xfrm>
          <a:off x="2777306" y="1767922"/>
          <a:ext cx="7886211" cy="4370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Rectangle 3">
            <a:extLst>
              <a:ext uri="{FF2B5EF4-FFF2-40B4-BE49-F238E27FC236}">
                <a16:creationId xmlns:a16="http://schemas.microsoft.com/office/drawing/2014/main" id="{D0F0B23A-B089-4086-ACE1-611FCAD6319C}"/>
              </a:ext>
            </a:extLst>
          </p:cNvPr>
          <p:cNvSpPr>
            <a:spLocks noChangeArrowheads="1"/>
          </p:cNvSpPr>
          <p:nvPr/>
        </p:nvSpPr>
        <p:spPr bwMode="auto">
          <a:xfrm>
            <a:off x="857871" y="6107965"/>
            <a:ext cx="137434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p>
            <a:pPr>
              <a:spcBef>
                <a:spcPct val="50000"/>
              </a:spcBef>
              <a:spcAft>
                <a:spcPct val="0"/>
              </a:spcAft>
              <a:buFontTx/>
              <a:buNone/>
            </a:pPr>
            <a:r>
              <a:rPr lang="en-US" altLang="en-US" sz="1200" b="1" i="1" dirty="0">
                <a:latin typeface="Arial" panose="020B0604020202020204" pitchFamily="34" charset="0"/>
              </a:rPr>
              <a:t>Figure 1-6</a:t>
            </a:r>
          </a:p>
        </p:txBody>
      </p:sp>
    </p:spTree>
    <p:extLst>
      <p:ext uri="{BB962C8B-B14F-4D97-AF65-F5344CB8AC3E}">
        <p14:creationId xmlns:p14="http://schemas.microsoft.com/office/powerpoint/2010/main" val="2950269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Off-shoring U.S. businesses contracting out activities to unaffi liated companies or their affi liates in another country.</a:t>
            </a:r>
            <a:endParaRPr lang="en-US" dirty="0"/>
          </a:p>
        </p:txBody>
      </p:sp>
      <p:sp>
        <p:nvSpPr>
          <p:cNvPr id="3" name="TextBox 2"/>
          <p:cNvSpPr txBox="1"/>
          <p:nvPr/>
        </p:nvSpPr>
        <p:spPr>
          <a:xfrm>
            <a:off x="2513149" y="1019069"/>
            <a:ext cx="6751476" cy="523220"/>
          </a:xfrm>
          <a:prstGeom prst="rect">
            <a:avLst/>
          </a:prstGeom>
          <a:noFill/>
        </p:spPr>
        <p:txBody>
          <a:bodyPr wrap="square" rtlCol="0">
            <a:spAutoFit/>
          </a:bodyPr>
          <a:lstStyle/>
          <a:p>
            <a:pPr lvl="0"/>
            <a:r>
              <a:rPr lang="en-CA" sz="2800" b="1" dirty="0">
                <a:latin typeface="Times New Roman" panose="02020603050405020304" pitchFamily="18" charset="0"/>
                <a:cs typeface="Times New Roman" panose="02020603050405020304" pitchFamily="18" charset="0"/>
              </a:rPr>
              <a:t>Globalization </a:t>
            </a:r>
            <a:r>
              <a:rPr lang="en-CA" sz="2800" b="1" dirty="0" err="1">
                <a:latin typeface="Times New Roman" panose="02020603050405020304" pitchFamily="18" charset="0"/>
                <a:cs typeface="Times New Roman" panose="02020603050405020304" pitchFamily="18" charset="0"/>
              </a:rPr>
              <a:t>oF</a:t>
            </a:r>
            <a:r>
              <a:rPr lang="en-CA" sz="2800" b="1" dirty="0">
                <a:latin typeface="Times New Roman" panose="02020603050405020304" pitchFamily="18" charset="0"/>
                <a:cs typeface="Times New Roman" panose="02020603050405020304" pitchFamily="18" charset="0"/>
              </a:rPr>
              <a:t> Business </a:t>
            </a:r>
            <a:endParaRPr lang="en-CA" sz="2800"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8692" y="2096374"/>
            <a:ext cx="10541000" cy="3785652"/>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Business globalization has shifted from trade and investment to the integration of global operations, management, and strategic alliances. This produces </a:t>
            </a:r>
            <a:r>
              <a:rPr lang="en-US" sz="2400" b="1" dirty="0">
                <a:solidFill>
                  <a:srgbClr val="C00000"/>
                </a:solidFill>
                <a:latin typeface="Times New Roman" panose="02020603050405020304" pitchFamily="18" charset="0"/>
                <a:cs typeface="Times New Roman" panose="02020603050405020304" pitchFamily="18" charset="0"/>
              </a:rPr>
              <a:t>off-shoring</a:t>
            </a:r>
            <a:r>
              <a:rPr lang="en-US" sz="2400" dirty="0">
                <a:latin typeface="Times New Roman" panose="02020603050405020304" pitchFamily="18" charset="0"/>
                <a:cs typeface="Times New Roman" panose="02020603050405020304" pitchFamily="18" charset="0"/>
              </a:rPr>
              <a:t> (contracting to foreign affiliates), </a:t>
            </a:r>
            <a:r>
              <a:rPr lang="en-US" sz="2400" b="1" dirty="0">
                <a:solidFill>
                  <a:srgbClr val="C00000"/>
                </a:solidFill>
                <a:latin typeface="Times New Roman" panose="02020603050405020304" pitchFamily="18" charset="0"/>
                <a:cs typeface="Times New Roman" panose="02020603050405020304" pitchFamily="18" charset="0"/>
              </a:rPr>
              <a:t>in-shoring</a:t>
            </a:r>
            <a:r>
              <a:rPr lang="en-US" sz="2400" dirty="0">
                <a:latin typeface="Times New Roman" panose="02020603050405020304" pitchFamily="18" charset="0"/>
                <a:cs typeface="Times New Roman" panose="02020603050405020304" pitchFamily="18" charset="0"/>
              </a:rPr>
              <a:t> (foreign firms shifting activities to the home country), and </a:t>
            </a:r>
            <a:r>
              <a:rPr lang="en-US" sz="2400" b="1" dirty="0">
                <a:solidFill>
                  <a:srgbClr val="C00000"/>
                </a:solidFill>
                <a:latin typeface="Times New Roman" panose="02020603050405020304" pitchFamily="18" charset="0"/>
                <a:cs typeface="Times New Roman" panose="02020603050405020304" pitchFamily="18" charset="0"/>
              </a:rPr>
              <a:t>outsourcing</a:t>
            </a:r>
            <a:r>
              <a:rPr lang="en-US" sz="2400" dirty="0">
                <a:latin typeface="Times New Roman" panose="02020603050405020304" pitchFamily="18" charset="0"/>
                <a:cs typeface="Times New Roman" panose="02020603050405020304" pitchFamily="18" charset="0"/>
              </a:rPr>
              <a:t> (contracting to unaffiliated companies at home or abroad).</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Geopolitical realignments have prompted multinationals to pursue </a:t>
            </a:r>
            <a:r>
              <a:rPr lang="en-US" sz="2400" b="1" dirty="0">
                <a:solidFill>
                  <a:srgbClr val="C00000"/>
                </a:solidFill>
                <a:latin typeface="Times New Roman" panose="02020603050405020304" pitchFamily="18" charset="0"/>
                <a:cs typeface="Times New Roman" panose="02020603050405020304" pitchFamily="18" charset="0"/>
              </a:rPr>
              <a:t>"friendshoring" </a:t>
            </a:r>
            <a:r>
              <a:rPr lang="en-US" sz="2400" dirty="0">
                <a:latin typeface="Times New Roman" panose="02020603050405020304" pitchFamily="18" charset="0"/>
                <a:cs typeface="Times New Roman" panose="02020603050405020304" pitchFamily="18" charset="0"/>
              </a:rPr>
              <a:t>— relocating operations to geopolitically allied nations. This creates new HR challenges around managing culturally diverse, geographically dispersed teams while maintaining consistent organizational culture and navigating multi-jurisdictional compliance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83332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588" y="179810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Off-shoring U.S. businesses contracting out activities to unaffi liated companies or their affi liates in another country.</a:t>
            </a:r>
            <a:endParaRPr lang="en-US" dirty="0"/>
          </a:p>
        </p:txBody>
      </p:sp>
      <p:sp>
        <p:nvSpPr>
          <p:cNvPr id="3" name="TextBox 2"/>
          <p:cNvSpPr txBox="1"/>
          <p:nvPr/>
        </p:nvSpPr>
        <p:spPr>
          <a:xfrm>
            <a:off x="2513149" y="1019069"/>
            <a:ext cx="8464672" cy="523220"/>
          </a:xfrm>
          <a:prstGeom prst="rect">
            <a:avLst/>
          </a:prstGeom>
          <a:noFill/>
        </p:spPr>
        <p:txBody>
          <a:bodyPr wrap="square" rtlCol="0">
            <a:spAutoFit/>
          </a:bodyPr>
          <a:lstStyle/>
          <a:p>
            <a:r>
              <a:rPr lang="en-CA" sz="2800" b="1" dirty="0">
                <a:latin typeface="Times New Roman" panose="02020603050405020304" pitchFamily="18" charset="0"/>
                <a:cs typeface="Times New Roman" panose="02020603050405020304" pitchFamily="18" charset="0"/>
              </a:rPr>
              <a:t>Economic and Technological Changes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06448" y="2404997"/>
            <a:ext cx="10541000" cy="3046988"/>
          </a:xfrm>
          <a:prstGeom prst="rect">
            <a:avLst/>
          </a:prstGeom>
          <a:noFill/>
        </p:spPr>
        <p:txBody>
          <a:bodyPr wrap="square" rtlCol="0">
            <a:spAutoFit/>
          </a:bodyPr>
          <a:lstStyle/>
          <a:p>
            <a:pPr marL="285750" indent="-28575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Occupational Shifts: </a:t>
            </a:r>
            <a:r>
              <a:rPr lang="en-US" sz="2400" dirty="0">
                <a:latin typeface="Times New Roman" panose="02020603050405020304" pitchFamily="18" charset="0"/>
                <a:cs typeface="Times New Roman" panose="02020603050405020304" pitchFamily="18" charset="0"/>
              </a:rPr>
              <a:t>Employment continues migrating from manufacturing and agriculture toward service, technology, and knowledge work. Generative AI is disrupting this further by automating cognitive tasks previously considered immune to automation.</a:t>
            </a:r>
          </a:p>
          <a:p>
            <a:pPr marL="285750" indent="-28575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Workforce Availability and Quality Concerns </a:t>
            </a:r>
            <a:r>
              <a:rPr lang="en-US" sz="2400" dirty="0">
                <a:latin typeface="Times New Roman" panose="02020603050405020304" pitchFamily="18" charset="0"/>
                <a:cs typeface="Times New Roman" panose="02020603050405020304" pitchFamily="18" charset="0"/>
              </a:rPr>
              <a:t>Many parts of the world face significant workforce shortages that exist due to an inadequate supply of workers with the skills needed to perform the jobs being added. Significant shortages persist in healthcare, technology, skilled trades, and renewable energy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10535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4305" y="1228396"/>
            <a:ext cx="9179263" cy="4401205"/>
          </a:xfrm>
          <a:prstGeom prst="rect">
            <a:avLst/>
          </a:prstGeom>
          <a:noFill/>
        </p:spPr>
        <p:txBody>
          <a:bodyPr wrap="square" rtlCol="0">
            <a:spAutoFit/>
          </a:bodyPr>
          <a:lstStyle/>
          <a:p>
            <a:pPr algn="just"/>
            <a:endParaRPr lang="en-US" sz="20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Growth in Contingent Workforce </a:t>
            </a:r>
            <a:r>
              <a:rPr lang="en-US" sz="2000" dirty="0">
                <a:latin typeface="Times New Roman" panose="02020603050405020304" pitchFamily="18" charset="0"/>
                <a:cs typeface="Times New Roman" panose="02020603050405020304" pitchFamily="18" charset="0"/>
              </a:rPr>
              <a:t>Contingent workers (temporary workers, independent contractors, leased employees, and part-timers).</a:t>
            </a:r>
            <a:r>
              <a:rPr lang="en-US" altLang="en-US" sz="2000" dirty="0">
                <a:latin typeface="Times New Roman" panose="02020603050405020304" pitchFamily="18" charset="0"/>
                <a:cs typeface="Times New Roman" panose="02020603050405020304" pitchFamily="18" charset="0"/>
              </a:rPr>
              <a:t> caused by:</a:t>
            </a:r>
            <a:endParaRPr lang="en-US" sz="2000" dirty="0">
              <a:latin typeface="Times New Roman" panose="02020603050405020304" pitchFamily="18" charset="0"/>
              <a:cs typeface="Times New Roman" panose="02020603050405020304" pitchFamily="18" charset="0"/>
            </a:endParaRPr>
          </a:p>
          <a:p>
            <a:pPr marL="1257300" lvl="2" indent="-342900" algn="just">
              <a:buFont typeface="Courier New" panose="02070309020205020404" pitchFamily="49" charset="0"/>
              <a:buChar char="o"/>
            </a:pPr>
            <a:r>
              <a:rPr lang="en-US" altLang="en-US" sz="2000" dirty="0">
                <a:latin typeface="Times New Roman" panose="02020603050405020304" pitchFamily="18" charset="0"/>
                <a:cs typeface="Times New Roman" panose="02020603050405020304" pitchFamily="18" charset="0"/>
              </a:rPr>
              <a:t>Need for flexibility in staffing levels</a:t>
            </a:r>
          </a:p>
          <a:p>
            <a:pPr marL="1257300" lvl="2" indent="-342900" algn="just">
              <a:buFont typeface="Courier New" panose="02070309020205020404" pitchFamily="49" charset="0"/>
              <a:buChar char="o"/>
            </a:pPr>
            <a:r>
              <a:rPr lang="en-US" altLang="en-US" sz="2000" dirty="0">
                <a:latin typeface="Times New Roman" panose="02020603050405020304" pitchFamily="18" charset="0"/>
                <a:cs typeface="Times New Roman" panose="02020603050405020304" pitchFamily="18" charset="0"/>
              </a:rPr>
              <a:t>Increased difficulty in firing regular employees.</a:t>
            </a:r>
          </a:p>
          <a:p>
            <a:pPr marL="1257300" lvl="2" indent="-342900" algn="just">
              <a:buFont typeface="Courier New" panose="02070309020205020404" pitchFamily="49" charset="0"/>
              <a:buChar char="o"/>
            </a:pPr>
            <a:r>
              <a:rPr lang="en-US" altLang="en-US" sz="2000" dirty="0">
                <a:latin typeface="Times New Roman" panose="02020603050405020304" pitchFamily="18" charset="0"/>
                <a:cs typeface="Times New Roman" panose="02020603050405020304" pitchFamily="18" charset="0"/>
              </a:rPr>
              <a:t>younger workers' preference for non-traditional employment.</a:t>
            </a:r>
          </a:p>
          <a:p>
            <a:pPr marL="1257300" lvl="2" indent="-342900" algn="just">
              <a:buFont typeface="Courier New" panose="02070309020205020404" pitchFamily="49" charset="0"/>
              <a:buChar char="o"/>
            </a:pPr>
            <a:r>
              <a:rPr lang="en-US" altLang="en-US" sz="2000" dirty="0">
                <a:latin typeface="Times New Roman" panose="02020603050405020304" pitchFamily="18" charset="0"/>
                <a:cs typeface="Times New Roman" panose="02020603050405020304" pitchFamily="18" charset="0"/>
              </a:rPr>
              <a:t>Reduced legal liability from contract employees.</a:t>
            </a:r>
            <a:endParaRPr lang="en-US" sz="20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Technological Shifts and AI: </a:t>
            </a:r>
            <a:r>
              <a:rPr lang="en-US" sz="2000" dirty="0">
                <a:latin typeface="Times New Roman" panose="02020603050405020304" pitchFamily="18" charset="0"/>
                <a:cs typeface="Times New Roman" panose="02020603050405020304" pitchFamily="18" charset="0"/>
              </a:rPr>
              <a:t>The World Economic Forum's Future of Jobs Report 2023 estimates approximately 85 million jobs may be displaced by automation by 2025, while 97 million new roles may emerge requiring new competencies. HR's role in managing this transition — through reskilling, upskilling, and workforce redesign — is paramount.</a:t>
            </a:r>
          </a:p>
          <a:p>
            <a:pPr algn="just"/>
            <a:endParaRPr lang="en-US" sz="2000" dirty="0">
              <a:solidFill>
                <a:srgbClr val="2D3956"/>
              </a:solidFill>
              <a:latin typeface="Times New Roman" panose="02020603050405020304" pitchFamily="18" charset="0"/>
              <a:cs typeface="Times New Roman" panose="02020603050405020304" pitchFamily="18" charset="0"/>
            </a:endParaRPr>
          </a:p>
          <a:p>
            <a:pPr algn="just"/>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4563" y="0"/>
            <a:ext cx="2305141" cy="1076343"/>
          </a:xfrm>
          <a:prstGeom prst="rect">
            <a:avLst/>
          </a:prstGeom>
        </p:spPr>
      </p:pic>
      <p:sp>
        <p:nvSpPr>
          <p:cNvPr id="9" name="TextBox 8">
            <a:extLst>
              <a:ext uri="{FF2B5EF4-FFF2-40B4-BE49-F238E27FC236}">
                <a16:creationId xmlns:a16="http://schemas.microsoft.com/office/drawing/2014/main" id="{1D789AEB-998A-45F2-8EC5-C15B6093DEAC}"/>
              </a:ext>
            </a:extLst>
          </p:cNvPr>
          <p:cNvSpPr txBox="1"/>
          <p:nvPr/>
        </p:nvSpPr>
        <p:spPr>
          <a:xfrm>
            <a:off x="2184356" y="676778"/>
            <a:ext cx="9756764" cy="523220"/>
          </a:xfrm>
          <a:prstGeom prst="rect">
            <a:avLst/>
          </a:prstGeom>
          <a:noFill/>
        </p:spPr>
        <p:txBody>
          <a:bodyPr wrap="square">
            <a:spAutoFit/>
          </a:bodyPr>
          <a:lstStyle/>
          <a:p>
            <a:r>
              <a:rPr lang="en-CA" sz="2800" b="1" dirty="0">
                <a:latin typeface="Times New Roman" panose="02020603050405020304" pitchFamily="18" charset="0"/>
                <a:cs typeface="Times New Roman" panose="02020603050405020304" pitchFamily="18" charset="0"/>
              </a:rPr>
              <a:t>Economic and Technological Changes(cont.) </a:t>
            </a:r>
          </a:p>
        </p:txBody>
      </p:sp>
    </p:spTree>
    <p:extLst>
      <p:ext uri="{BB962C8B-B14F-4D97-AF65-F5344CB8AC3E}">
        <p14:creationId xmlns:p14="http://schemas.microsoft.com/office/powerpoint/2010/main" val="34221749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4"/>
            <a:ext cx="8601009" cy="4629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As part of organizational changes, many organizations have “rightsized” by: (1) eliminating layers of managers, (2) closing facilities, (3) merging with other organizations, and (4) outplacing workers. To improve productivity, quality, and service while also reducing costs, they are redesigning jobs and affecting people.</a:t>
            </a:r>
          </a:p>
        </p:txBody>
      </p:sp>
      <p:sp>
        <p:nvSpPr>
          <p:cNvPr id="3" name="TextBox 2"/>
          <p:cNvSpPr txBox="1"/>
          <p:nvPr/>
        </p:nvSpPr>
        <p:spPr>
          <a:xfrm>
            <a:off x="961010" y="1034367"/>
            <a:ext cx="8110027" cy="523220"/>
          </a:xfrm>
          <a:prstGeom prst="rect">
            <a:avLst/>
          </a:prstGeom>
          <a:noFill/>
        </p:spPr>
        <p:txBody>
          <a:bodyPr wrap="square" rtlCol="0">
            <a:spAutoFit/>
          </a:bodyPr>
          <a:lstStyle/>
          <a:p>
            <a:pPr algn="ctr"/>
            <a:r>
              <a:rPr lang="en-US" altLang="en-US" sz="2800" b="1" dirty="0">
                <a:latin typeface="Times New Roman" panose="02020603050405020304" pitchFamily="18" charset="0"/>
                <a:ea typeface="+mn-ea"/>
                <a:cs typeface="Times New Roman" panose="02020603050405020304" pitchFamily="18" charset="0"/>
              </a:rPr>
              <a:t>Jobs of The Future</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6338F68-0DC9-4E30-9670-C5283A4252D0}"/>
              </a:ext>
            </a:extLst>
          </p:cNvPr>
          <p:cNvSpPr txBox="1"/>
          <p:nvPr/>
        </p:nvSpPr>
        <p:spPr>
          <a:xfrm>
            <a:off x="880673" y="2013981"/>
            <a:ext cx="8270702" cy="3416320"/>
          </a:xfrm>
          <a:prstGeom prst="rect">
            <a:avLst/>
          </a:prstGeom>
          <a:noFill/>
        </p:spPr>
        <p:txBody>
          <a:bodyPr wrap="square">
            <a:spAutoFit/>
          </a:bodyPr>
          <a:lstStyle/>
          <a:p>
            <a:r>
              <a:rPr lang="en-US" sz="2400" b="1" dirty="0">
                <a:latin typeface="Times New Roman" panose="02020603050405020304" pitchFamily="18" charset="0"/>
                <a:cs typeface="Times New Roman" panose="02020603050405020304" pitchFamily="18" charset="0"/>
              </a:rPr>
              <a:t>Roles projected to see strong growth include:</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AI and machine learning specialists,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Cybersecurity experts,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Data scientists and analysts,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Healthcare professionals,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Renewable energy technicians,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Agricultural innovators,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Software developers,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And HR analytics specialists.</a:t>
            </a:r>
          </a:p>
        </p:txBody>
      </p:sp>
      <p:sp>
        <p:nvSpPr>
          <p:cNvPr id="13" name="Oval 12">
            <a:extLst>
              <a:ext uri="{FF2B5EF4-FFF2-40B4-BE49-F238E27FC236}">
                <a16:creationId xmlns:a16="http://schemas.microsoft.com/office/drawing/2014/main" id="{2D953C94-DE44-42F3-B888-3E62C957A6B3}"/>
              </a:ext>
            </a:extLst>
          </p:cNvPr>
          <p:cNvSpPr/>
          <p:nvPr/>
        </p:nvSpPr>
        <p:spPr>
          <a:xfrm>
            <a:off x="9342408" y="2434569"/>
            <a:ext cx="2603876" cy="266220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692439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736543" cy="523220"/>
          </a:xfrm>
          <a:prstGeom prst="rect">
            <a:avLst/>
          </a:prstGeom>
          <a:noFill/>
        </p:spPr>
        <p:txBody>
          <a:bodyPr wrap="square" rtlCol="0">
            <a:spAutoFit/>
          </a:bodyPr>
          <a:lstStyle/>
          <a:p>
            <a:pPr lvl="0"/>
            <a:r>
              <a:rPr lang="en-CA" sz="2800" b="1" dirty="0">
                <a:latin typeface="Times New Roman" panose="02020603050405020304" pitchFamily="18" charset="0"/>
                <a:cs typeface="Times New Roman" panose="02020603050405020304" pitchFamily="18" charset="0"/>
              </a:rPr>
              <a:t>Workforce Demographics and Diversity </a:t>
            </a:r>
            <a:endParaRPr lang="en-CA" sz="2800"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42075" y="2141974"/>
            <a:ext cx="10484407" cy="3785652"/>
          </a:xfrm>
          <a:prstGeom prst="rect">
            <a:avLst/>
          </a:prstGeom>
          <a:noFill/>
        </p:spPr>
        <p:txBody>
          <a:bodyPr wrap="square" rtlCol="0">
            <a:spAutoFit/>
          </a:bodyPr>
          <a:lstStyle/>
          <a:p>
            <a:pPr marL="342900" lvl="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Racial/Ethnic Diversity:</a:t>
            </a:r>
            <a:r>
              <a:rPr lang="en-US" sz="2400" dirty="0">
                <a:latin typeface="Times New Roman" panose="02020603050405020304" pitchFamily="18" charset="0"/>
                <a:cs typeface="Times New Roman" panose="02020603050405020304" pitchFamily="18" charset="0"/>
              </a:rPr>
              <a:t> Minorities account for a growing labor force percentage, necessitating more inclusive HR practices and equitable opportunity structures.</a:t>
            </a:r>
          </a:p>
          <a:p>
            <a:pPr marL="342900" lvl="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Balancing Work and Family:</a:t>
            </a:r>
            <a:r>
              <a:rPr lang="en-US" sz="2400" dirty="0">
                <a:latin typeface="Times New Roman" panose="02020603050405020304" pitchFamily="18" charset="0"/>
                <a:cs typeface="Times New Roman" panose="02020603050405020304" pitchFamily="18" charset="0"/>
              </a:rPr>
              <a:t> Flexible work models — hybrid, remote, compressed schedules — have become critical for talent attraction and retention. This includes managing dual-career couples, single-parent households, and working caregivers.</a:t>
            </a:r>
          </a:p>
          <a:p>
            <a:pPr marL="342900" lvl="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Aging Workforce:</a:t>
            </a:r>
            <a:r>
              <a:rPr lang="en-US" sz="2400" dirty="0">
                <a:latin typeface="Times New Roman" panose="02020603050405020304" pitchFamily="18" charset="0"/>
                <a:cs typeface="Times New Roman" panose="02020603050405020304" pitchFamily="18" charset="0"/>
              </a:rPr>
              <a:t> Dual challenges arise from retaining older workers' institutional knowledge while attracting younger talent with fundamentally different expectations regarding technology, purpose, and flexibility.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5334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As part of organizational changes, many organizations have “rightsized” by: (1) eliminating layers of managers, (2) closing facilities, (3) merging with other organizations, and (4) outplacing workers. To improve productivity, quality, and service while also reducing costs, they are redesigning jobs and affecting people.</a:t>
            </a:r>
            <a:endParaRPr lang="en-US" dirty="0"/>
          </a:p>
        </p:txBody>
      </p:sp>
      <p:sp>
        <p:nvSpPr>
          <p:cNvPr id="3" name="TextBox 2"/>
          <p:cNvSpPr txBox="1"/>
          <p:nvPr/>
        </p:nvSpPr>
        <p:spPr>
          <a:xfrm>
            <a:off x="1986017" y="1103743"/>
            <a:ext cx="8621514" cy="523220"/>
          </a:xfrm>
          <a:prstGeom prst="rect">
            <a:avLst/>
          </a:prstGeom>
          <a:noFill/>
        </p:spPr>
        <p:txBody>
          <a:bodyPr wrap="square" rtlCol="0">
            <a:spAutoFit/>
          </a:bodyPr>
          <a:lstStyle/>
          <a:p>
            <a:pPr lvl="0" algn="ctr"/>
            <a:r>
              <a:rPr lang="en-US" sz="2800" b="1" dirty="0">
                <a:latin typeface="Times New Roman" panose="02020603050405020304" pitchFamily="18" charset="0"/>
                <a:cs typeface="Times New Roman" panose="02020603050405020304" pitchFamily="18" charset="0"/>
              </a:rPr>
              <a:t>Organizational Cost Pressures and Restructuring </a:t>
            </a:r>
            <a:endParaRPr lang="en-CA"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410934"/>
            <a:ext cx="10541000" cy="3416320"/>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An overriding theme facing managers and organizations is to operate in a “cost-less” mode, which means continually looking for ways to reduce costs of all types— financial, operations, equipment, and labor. </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As part of organizational changes, many organizations have “rightsized” by:</a:t>
            </a:r>
          </a:p>
          <a:p>
            <a:r>
              <a:rPr lang="en-US" sz="2400" dirty="0">
                <a:latin typeface="Times New Roman" panose="02020603050405020304" pitchFamily="18" charset="0"/>
                <a:cs typeface="Times New Roman" panose="02020603050405020304" pitchFamily="18" charset="0"/>
              </a:rPr>
              <a:t> (1) eliminating layers of managers, </a:t>
            </a:r>
          </a:p>
          <a:p>
            <a:r>
              <a:rPr lang="en-US" sz="2400" dirty="0">
                <a:latin typeface="Times New Roman" panose="02020603050405020304" pitchFamily="18" charset="0"/>
                <a:cs typeface="Times New Roman" panose="02020603050405020304" pitchFamily="18" charset="0"/>
              </a:rPr>
              <a:t>(2) closing facilities,</a:t>
            </a:r>
          </a:p>
          <a:p>
            <a:r>
              <a:rPr lang="en-US" sz="2400" dirty="0">
                <a:latin typeface="Times New Roman" panose="02020603050405020304" pitchFamily="18" charset="0"/>
                <a:cs typeface="Times New Roman" panose="02020603050405020304" pitchFamily="18" charset="0"/>
              </a:rPr>
              <a:t>(3) merging with other organizations, and </a:t>
            </a:r>
          </a:p>
          <a:p>
            <a:r>
              <a:rPr lang="en-US" sz="2400" dirty="0">
                <a:latin typeface="Times New Roman" panose="02020603050405020304" pitchFamily="18" charset="0"/>
                <a:cs typeface="Times New Roman" panose="02020603050405020304" pitchFamily="18" charset="0"/>
              </a:rPr>
              <a:t>(4) outplacing workers. </a:t>
            </a:r>
          </a:p>
          <a:p>
            <a:endParaRPr lang="en-US" sz="24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52304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70274" y="160525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72126" y="1685210"/>
            <a:ext cx="9107043" cy="3785652"/>
          </a:xfrm>
          <a:prstGeom prst="rect">
            <a:avLst/>
          </a:prstGeom>
          <a:noFill/>
        </p:spPr>
        <p:txBody>
          <a:bodyPr wrap="square" rtlCol="0">
            <a:spAutoFit/>
          </a:bodyPr>
          <a:lstStyle/>
          <a:p>
            <a:endParaRPr lang="en-US" sz="2400" dirty="0">
              <a:latin typeface="Times New Roman" panose="02020603050405020304" pitchFamily="18" charset="0"/>
              <a:cs typeface="Times New Roman" panose="02020603050405020304" pitchFamily="18" charset="0"/>
            </a:endParaRP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HR managers must work toward ensuring cultural compatibility in mergers.</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The widespread technology-sector layoffs of 2022–2024 demonstrated the reputational risks of poorly managed restructuring. Organizations that invested in transparent communication, generous severance, and redeployment support maintained stronger employer brand equity and workforce resilience </a:t>
            </a:r>
          </a:p>
          <a:p>
            <a:endParaRPr lang="en-US" sz="2400"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857C835-CB01-C4FB-968E-895DF5EB6A91}"/>
              </a:ext>
            </a:extLst>
          </p:cNvPr>
          <p:cNvSpPr txBox="1"/>
          <p:nvPr/>
        </p:nvSpPr>
        <p:spPr>
          <a:xfrm>
            <a:off x="878405" y="1038875"/>
            <a:ext cx="10202599"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Organizational Cost Pressures and Restructuring (Cont.)</a:t>
            </a:r>
            <a:endParaRPr lang="en-CA" sz="28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94121"/>
            <a:ext cx="811002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As part of organizational changes, many organizations have “rightsized” by: (1) eliminating layers of managers, (2) closing facilities, (3) merging with other organizations, and (4) outplacing workers. To improve productivity, quality, and service while also reducing costs, they are redesigning jobs and affecting people.</a:t>
            </a:r>
          </a:p>
        </p:txBody>
      </p:sp>
      <p:sp>
        <p:nvSpPr>
          <p:cNvPr id="3" name="TextBox 2"/>
          <p:cNvSpPr txBox="1"/>
          <p:nvPr/>
        </p:nvSpPr>
        <p:spPr>
          <a:xfrm>
            <a:off x="902488" y="1030480"/>
            <a:ext cx="8110027" cy="523220"/>
          </a:xfrm>
          <a:prstGeom prst="rect">
            <a:avLst/>
          </a:prstGeom>
          <a:noFill/>
        </p:spPr>
        <p:txBody>
          <a:bodyPr wrap="square" rtlCol="0">
            <a:spAutoFit/>
          </a:bodyPr>
          <a:lstStyle/>
          <a:p>
            <a:pPr algn="ctr"/>
            <a:r>
              <a:rPr lang="en-CA" sz="2800" b="1" dirty="0">
                <a:latin typeface="Times New Roman" panose="02020603050405020304" pitchFamily="18" charset="0"/>
                <a:cs typeface="Times New Roman" panose="02020603050405020304" pitchFamily="18" charset="0"/>
              </a:rPr>
              <a:t>HR Technology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6338F68-0DC9-4E30-9670-C5283A4252D0}"/>
              </a:ext>
            </a:extLst>
          </p:cNvPr>
          <p:cNvSpPr txBox="1"/>
          <p:nvPr/>
        </p:nvSpPr>
        <p:spPr>
          <a:xfrm>
            <a:off x="689640" y="1974963"/>
            <a:ext cx="8110027" cy="4154984"/>
          </a:xfrm>
          <a:prstGeom prst="rect">
            <a:avLst/>
          </a:prstGeom>
          <a:noFill/>
        </p:spPr>
        <p:txBody>
          <a:bodyPr wrap="square">
            <a:spAutoFit/>
          </a:bodyPr>
          <a:lstStyle/>
          <a:p>
            <a:r>
              <a:rPr lang="en-US" sz="2200" b="1" dirty="0">
                <a:latin typeface="Times New Roman" panose="02020603050405020304" pitchFamily="18" charset="0"/>
                <a:cs typeface="Times New Roman" panose="02020603050405020304" pitchFamily="18" charset="0"/>
              </a:rPr>
              <a:t>Human Resource Management Systems (HRMS)</a:t>
            </a:r>
            <a:endParaRPr lang="en-US" sz="22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200" dirty="0">
                <a:latin typeface="Times New Roman" panose="02020603050405020304" pitchFamily="18" charset="0"/>
                <a:cs typeface="Times New Roman" panose="02020603050405020304" pitchFamily="18" charset="0"/>
              </a:rPr>
              <a:t>An </a:t>
            </a:r>
            <a:r>
              <a:rPr lang="en-US" sz="2200" b="1" dirty="0">
                <a:latin typeface="Times New Roman" panose="02020603050405020304" pitchFamily="18" charset="0"/>
                <a:cs typeface="Times New Roman" panose="02020603050405020304" pitchFamily="18" charset="0"/>
              </a:rPr>
              <a:t>HRMS</a:t>
            </a:r>
            <a:r>
              <a:rPr lang="en-US" sz="2200" dirty="0">
                <a:latin typeface="Times New Roman" panose="02020603050405020304" pitchFamily="18" charset="0"/>
                <a:cs typeface="Times New Roman" panose="02020603050405020304" pitchFamily="18" charset="0"/>
              </a:rPr>
              <a:t> is an integrated system providing information used by HR management in decision-making. </a:t>
            </a:r>
          </a:p>
          <a:p>
            <a:r>
              <a:rPr lang="en-US" sz="2200" b="1" dirty="0">
                <a:latin typeface="Times New Roman" panose="02020603050405020304" pitchFamily="18" charset="0"/>
                <a:cs typeface="Times New Roman" panose="02020603050405020304" pitchFamily="18" charset="0"/>
              </a:rPr>
              <a:t>Contemporary platforms now incorporate:</a:t>
            </a:r>
          </a:p>
          <a:p>
            <a:pPr marL="342900" lvl="0" indent="-342900">
              <a:buFont typeface="Courier New" panose="02070309020205020404" pitchFamily="49" charset="0"/>
              <a:buChar char="o"/>
            </a:pPr>
            <a:r>
              <a:rPr lang="en-US" sz="2200" b="1" dirty="0">
                <a:latin typeface="Times New Roman" panose="02020603050405020304" pitchFamily="18" charset="0"/>
                <a:cs typeface="Times New Roman" panose="02020603050405020304" pitchFamily="18" charset="0"/>
              </a:rPr>
              <a:t>Natural Language Processing (NLP)</a:t>
            </a:r>
            <a:r>
              <a:rPr lang="en-US" sz="2200" dirty="0">
                <a:latin typeface="Times New Roman" panose="02020603050405020304" pitchFamily="18" charset="0"/>
                <a:cs typeface="Times New Roman" panose="02020603050405020304" pitchFamily="18" charset="0"/>
              </a:rPr>
              <a:t> for automated candidate screening and chatbot-based employee support.</a:t>
            </a:r>
          </a:p>
          <a:p>
            <a:pPr marL="342900" lvl="0" indent="-342900">
              <a:buFont typeface="Courier New" panose="02070309020205020404" pitchFamily="49" charset="0"/>
              <a:buChar char="o"/>
            </a:pPr>
            <a:r>
              <a:rPr lang="en-US" sz="2200" b="1" dirty="0">
                <a:latin typeface="Times New Roman" panose="02020603050405020304" pitchFamily="18" charset="0"/>
                <a:cs typeface="Times New Roman" panose="02020603050405020304" pitchFamily="18" charset="0"/>
              </a:rPr>
              <a:t>Predictive analytics</a:t>
            </a:r>
            <a:r>
              <a:rPr lang="en-US" sz="2200" dirty="0">
                <a:latin typeface="Times New Roman" panose="02020603050405020304" pitchFamily="18" charset="0"/>
                <a:cs typeface="Times New Roman" panose="02020603050405020304" pitchFamily="18" charset="0"/>
              </a:rPr>
              <a:t> for turnover risk identification and workforce demand forecasting.</a:t>
            </a:r>
          </a:p>
          <a:p>
            <a:pPr marL="342900" lvl="0" indent="-342900">
              <a:buFont typeface="Courier New" panose="02070309020205020404" pitchFamily="49" charset="0"/>
              <a:buChar char="o"/>
            </a:pPr>
            <a:r>
              <a:rPr lang="en-US" sz="2200" b="1" dirty="0">
                <a:latin typeface="Times New Roman" panose="02020603050405020304" pitchFamily="18" charset="0"/>
                <a:cs typeface="Times New Roman" panose="02020603050405020304" pitchFamily="18" charset="0"/>
              </a:rPr>
              <a:t>Machine learning</a:t>
            </a:r>
            <a:r>
              <a:rPr lang="en-US" sz="2200" dirty="0">
                <a:latin typeface="Times New Roman" panose="02020603050405020304" pitchFamily="18" charset="0"/>
                <a:cs typeface="Times New Roman" panose="02020603050405020304" pitchFamily="18" charset="0"/>
              </a:rPr>
              <a:t> for compensation benchmarking and pay equity analysis.</a:t>
            </a:r>
          </a:p>
          <a:p>
            <a:pPr marL="342900" lvl="0" indent="-342900">
              <a:buFont typeface="Courier New" panose="02070309020205020404" pitchFamily="49" charset="0"/>
              <a:buChar char="o"/>
            </a:pPr>
            <a:r>
              <a:rPr lang="en-US" sz="2200" b="1" dirty="0">
                <a:latin typeface="Times New Roman" panose="02020603050405020304" pitchFamily="18" charset="0"/>
                <a:cs typeface="Times New Roman" panose="02020603050405020304" pitchFamily="18" charset="0"/>
              </a:rPr>
              <a:t>Sentiment analysis</a:t>
            </a:r>
            <a:r>
              <a:rPr lang="en-US" sz="2200" dirty="0">
                <a:latin typeface="Times New Roman" panose="02020603050405020304" pitchFamily="18" charset="0"/>
                <a:cs typeface="Times New Roman" panose="02020603050405020304" pitchFamily="18" charset="0"/>
              </a:rPr>
              <a:t> tools that continuously monitor employee engagement signals.</a:t>
            </a:r>
          </a:p>
        </p:txBody>
      </p:sp>
      <p:pic>
        <p:nvPicPr>
          <p:cNvPr id="12" name="Picture Placeholder 3">
            <a:extLst>
              <a:ext uri="{FF2B5EF4-FFF2-40B4-BE49-F238E27FC236}">
                <a16:creationId xmlns:a16="http://schemas.microsoft.com/office/drawing/2014/main" id="{6EDADB92-E0D6-49C3-98FD-179113E6365C}"/>
              </a:ext>
            </a:extLst>
          </p:cNvPr>
          <p:cNvPicPr>
            <a:picLocks noChangeAspect="1"/>
          </p:cNvPicPr>
          <p:nvPr/>
        </p:nvPicPr>
        <p:blipFill>
          <a:blip r:embed="rId3" cstate="print">
            <a:extLst>
              <a:ext uri="{28A0092B-C50C-407E-A947-70E740481C1C}">
                <a14:useLocalDpi xmlns:a14="http://schemas.microsoft.com/office/drawing/2010/main" val="0"/>
              </a:ext>
            </a:extLst>
          </a:blip>
          <a:srcRect t="8679" b="8679"/>
          <a:stretch>
            <a:fillRect/>
          </a:stretch>
        </p:blipFill>
        <p:spPr>
          <a:xfrm>
            <a:off x="9012515" y="4435936"/>
            <a:ext cx="2687557" cy="1246911"/>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p:spPr>
      </p:pic>
    </p:spTree>
    <p:extLst>
      <p:ext uri="{BB962C8B-B14F-4D97-AF65-F5344CB8AC3E}">
        <p14:creationId xmlns:p14="http://schemas.microsoft.com/office/powerpoint/2010/main" val="709820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As part of organizational changes, many organizations have “rightsized” by: (1) eliminating layers of managers, (2) closing facilities, (3) merging with other organizations, and (4) outplacing workers. To improve productivity, quality, and service while also reducing costs, they are redesigning jobs and affecting people.</a:t>
            </a:r>
          </a:p>
        </p:txBody>
      </p:sp>
      <p:sp>
        <p:nvSpPr>
          <p:cNvPr id="3" name="TextBox 2"/>
          <p:cNvSpPr txBox="1"/>
          <p:nvPr/>
        </p:nvSpPr>
        <p:spPr>
          <a:xfrm>
            <a:off x="2513149" y="1019069"/>
            <a:ext cx="8110027" cy="523220"/>
          </a:xfrm>
          <a:prstGeom prst="rect">
            <a:avLst/>
          </a:prstGeom>
          <a:noFill/>
        </p:spPr>
        <p:txBody>
          <a:bodyPr wrap="square" rtlCol="0">
            <a:spAutoFit/>
          </a:bodyPr>
          <a:lstStyle/>
          <a:p>
            <a:pPr algn="ctr"/>
            <a:r>
              <a:rPr lang="en-CA" sz="2800" b="1" dirty="0">
                <a:latin typeface="Times New Roman" panose="02020603050405020304" pitchFamily="18" charset="0"/>
                <a:cs typeface="Times New Roman" panose="02020603050405020304" pitchFamily="18" charset="0"/>
              </a:rPr>
              <a:t>Purposes Of an HRMs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6338F68-0DC9-4E30-9670-C5283A4252D0}"/>
              </a:ext>
            </a:extLst>
          </p:cNvPr>
          <p:cNvSpPr txBox="1"/>
          <p:nvPr/>
        </p:nvSpPr>
        <p:spPr>
          <a:xfrm>
            <a:off x="790857" y="1974298"/>
            <a:ext cx="10711503" cy="4154984"/>
          </a:xfrm>
          <a:prstGeom prst="rect">
            <a:avLst/>
          </a:prstGeom>
          <a:noFill/>
        </p:spPr>
        <p:txBody>
          <a:bodyPr wrap="square">
            <a:spAutoFit/>
          </a:bodyPr>
          <a:lstStyle/>
          <a:p>
            <a:pPr marL="457200" lvl="0" indent="-457200">
              <a:buFont typeface="+mj-lt"/>
              <a:buAutoNum type="arabicPeriod"/>
            </a:pPr>
            <a:r>
              <a:rPr lang="en-US" sz="2400" b="1" dirty="0">
                <a:latin typeface="Times New Roman" panose="02020603050405020304" pitchFamily="18" charset="0"/>
                <a:cs typeface="Times New Roman" panose="02020603050405020304" pitchFamily="18" charset="0"/>
              </a:rPr>
              <a:t>Administrative Efficiency:</a:t>
            </a:r>
            <a:r>
              <a:rPr lang="en-US" sz="2400" dirty="0">
                <a:latin typeface="Times New Roman" panose="02020603050405020304" pitchFamily="18" charset="0"/>
                <a:cs typeface="Times New Roman" panose="02020603050405020304" pitchFamily="18" charset="0"/>
              </a:rPr>
              <a:t> Improving the speed and accuracy with which employee data and HR activities are compiled, reducing paperwork and minimizing error.</a:t>
            </a:r>
          </a:p>
          <a:p>
            <a:pPr marL="457200" lvl="0" indent="-457200">
              <a:buFont typeface="+mj-lt"/>
              <a:buAutoNum type="arabicPeriod"/>
            </a:pPr>
            <a:r>
              <a:rPr lang="en-US" sz="2400" b="1" dirty="0">
                <a:latin typeface="Times New Roman" panose="02020603050405020304" pitchFamily="18" charset="0"/>
                <a:cs typeface="Times New Roman" panose="02020603050405020304" pitchFamily="18" charset="0"/>
              </a:rPr>
              <a:t>Strategic Planning and Decision Support:</a:t>
            </a:r>
            <a:r>
              <a:rPr lang="en-US" sz="2400" dirty="0">
                <a:latin typeface="Times New Roman" panose="02020603050405020304" pitchFamily="18" charset="0"/>
                <a:cs typeface="Times New Roman" panose="02020603050405020304" pitchFamily="18" charset="0"/>
              </a:rPr>
              <a:t> Enabling HR planning to be grounded in data rather than managerial intuition. Real-time workforce analytics allow organizations to identify talent gaps, model workforce scenarios, and evaluate HR investment ROI.</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People Analytics:</a:t>
            </a:r>
            <a:r>
              <a:rPr lang="en-US" sz="2400" dirty="0">
                <a:latin typeface="Times New Roman" panose="02020603050405020304" pitchFamily="18" charset="0"/>
                <a:cs typeface="Times New Roman" panose="02020603050405020304" pitchFamily="18" charset="0"/>
              </a:rPr>
              <a:t> Google's People Operations team pioneered the use of people analytics to identify attributes of effective managers, transforming its leadership development program. This evidence-based approach to HR decision-making is now a global best practice.</a:t>
            </a:r>
          </a:p>
        </p:txBody>
      </p:sp>
    </p:spTree>
    <p:extLst>
      <p:ext uri="{BB962C8B-B14F-4D97-AF65-F5344CB8AC3E}">
        <p14:creationId xmlns:p14="http://schemas.microsoft.com/office/powerpoint/2010/main" val="1458521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999343" cy="523220"/>
          </a:xfrm>
          <a:prstGeom prst="rect">
            <a:avLst/>
          </a:prstGeom>
          <a:noFill/>
        </p:spPr>
        <p:txBody>
          <a:bodyPr wrap="square" rtlCol="0">
            <a:spAutoFit/>
          </a:bodyPr>
          <a:lstStyle/>
          <a:p>
            <a:r>
              <a:rPr lang="en-CA" sz="2800" b="1" dirty="0">
                <a:latin typeface="Times New Roman" panose="02020603050405020304" pitchFamily="18" charset="0"/>
                <a:cs typeface="Times New Roman" panose="02020603050405020304" pitchFamily="18" charset="0"/>
              </a:rPr>
              <a:t>Ethics and HR Management</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441585"/>
            <a:ext cx="9971121" cy="2677656"/>
          </a:xfrm>
          <a:prstGeom prst="rect">
            <a:avLst/>
          </a:prstGeom>
          <a:noFill/>
        </p:spPr>
        <p:txBody>
          <a:bodyPr wrap="square" rtlCol="0">
            <a:spAutoFit/>
          </a:bodyPr>
          <a:lstStyle/>
          <a:p>
            <a:pPr marL="285750" indent="-285750">
              <a:buFont typeface="Wingdings" panose="05000000000000000000" pitchFamily="2" charset="2"/>
              <a:buChar char="Ø"/>
            </a:pPr>
            <a:r>
              <a:rPr lang="en-US" altLang="en-US" sz="2400" b="1" dirty="0">
                <a:latin typeface="Times New Roman" panose="02020603050405020304" pitchFamily="18" charset="0"/>
                <a:cs typeface="Times New Roman" panose="02020603050405020304" pitchFamily="18" charset="0"/>
              </a:rPr>
              <a:t>What is Ethical Behavior?</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What “ought” to be done.</a:t>
            </a:r>
          </a:p>
          <a:p>
            <a:pPr marL="8001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Organizations that are seen as operating with integrity are viewed more positively by individuals in the community and industry, as well as by consumers and employees.</a:t>
            </a:r>
          </a:p>
          <a:p>
            <a:pPr marL="8001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Examples for Unethical Practices(Enron, WorldCom, Tyco, numerous financial and investment firms, and other organizations).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79188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113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3" name="TextBox 2"/>
          <p:cNvSpPr txBox="1"/>
          <p:nvPr/>
        </p:nvSpPr>
        <p:spPr>
          <a:xfrm>
            <a:off x="2513149" y="1019069"/>
            <a:ext cx="7165701" cy="523220"/>
          </a:xfrm>
          <a:prstGeom prst="rect">
            <a:avLst/>
          </a:prstGeom>
          <a:noFill/>
        </p:spPr>
        <p:txBody>
          <a:bodyPr wrap="square" rtlCol="0">
            <a:spAutoFit/>
          </a:bodyPr>
          <a:lstStyle/>
          <a:p>
            <a:r>
              <a:rPr lang="en-US" altLang="en-US" sz="2800" b="1" dirty="0">
                <a:latin typeface="Times New Roman" panose="02020603050405020304" pitchFamily="18" charset="0"/>
                <a:ea typeface="+mn-ea"/>
                <a:cs typeface="Times New Roman" panose="02020603050405020304" pitchFamily="18" charset="0"/>
              </a:rPr>
              <a:t>Ethics and Global Differences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153149" y="2228671"/>
            <a:ext cx="9966300" cy="3477875"/>
          </a:xfrm>
          <a:prstGeom prst="rect">
            <a:avLst/>
          </a:prstGeom>
          <a:noFill/>
        </p:spPr>
        <p:txBody>
          <a:bodyPr wrap="square" rtlCol="0">
            <a:spAutoFit/>
          </a:bodyPr>
          <a:lstStyle/>
          <a:p>
            <a:pPr lvl="2"/>
            <a:r>
              <a:rPr lang="en-US" sz="2200" b="1" dirty="0">
                <a:latin typeface="Times New Roman" panose="02020603050405020304" pitchFamily="18" charset="0"/>
                <a:cs typeface="Times New Roman" panose="02020603050405020304" pitchFamily="18" charset="0"/>
              </a:rPr>
              <a:t>Differences in legal, political, and cultural values and practices in different countries often raise ethical issues for global employers. Those employers also must comply with their home-country laws.</a:t>
            </a:r>
          </a:p>
          <a:p>
            <a:pPr lvl="2"/>
            <a:endParaRPr lang="en-US" sz="2200" b="1" dirty="0">
              <a:latin typeface="Times New Roman" panose="02020603050405020304" pitchFamily="18" charset="0"/>
              <a:cs typeface="Times New Roman" panose="02020603050405020304" pitchFamily="18" charset="0"/>
            </a:endParaRPr>
          </a:p>
          <a:p>
            <a:pPr lvl="2"/>
            <a:r>
              <a:rPr lang="en-US" sz="2200" b="1" dirty="0">
                <a:latin typeface="Times New Roman" panose="02020603050405020304" pitchFamily="18" charset="0"/>
                <a:cs typeface="Times New Roman" panose="02020603050405020304" pitchFamily="18" charset="0"/>
              </a:rPr>
              <a:t>Algorithmic Accountability:</a:t>
            </a:r>
            <a:r>
              <a:rPr lang="en-US" sz="2200" dirty="0">
                <a:latin typeface="Times New Roman" panose="02020603050405020304" pitchFamily="18" charset="0"/>
                <a:cs typeface="Times New Roman" panose="02020603050405020304" pitchFamily="18" charset="0"/>
              </a:rPr>
              <a:t> When an AI system denies a candidate an interview or flags an employee for termination, the question of who is legally and ethically responsible — the algorithm, the vendor, or the HR professional who deployed it — remains unresolved in many jurisdictions. This represents a new frontier of HR ethical responsibility.</a:t>
            </a:r>
          </a:p>
          <a:p>
            <a:pPr lvl="2"/>
            <a:endParaRPr lang="en-US" sz="2200" b="1"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25764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425388" y="1648124"/>
            <a:ext cx="9101424" cy="39246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40153" y="1912105"/>
            <a:ext cx="8654461" cy="3108543"/>
          </a:xfrm>
          <a:prstGeom prst="rect">
            <a:avLst/>
          </a:prstGeom>
          <a:noFill/>
        </p:spPr>
        <p:txBody>
          <a:bodyPr wrap="square" rtlCol="0">
            <a:spAutoFit/>
          </a:bodyPr>
          <a:lstStyle/>
          <a:p>
            <a:pPr algn="just"/>
            <a:endParaRPr lang="en-US" sz="28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Organizational culture</a:t>
            </a:r>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The shared values and beliefs in an organization. </a:t>
            </a:r>
          </a:p>
          <a:p>
            <a:pPr marL="342900" indent="-342900" algn="just">
              <a:buFont typeface="Arial" panose="020B0604020202020204" pitchFamily="34" charset="0"/>
              <a:buChar char="•"/>
            </a:pPr>
            <a:r>
              <a:rPr lang="en-US" sz="2800" b="1" dirty="0">
                <a:solidFill>
                  <a:srgbClr val="00B0F0"/>
                </a:solidFill>
                <a:latin typeface="Times New Roman" panose="02020603050405020304" pitchFamily="18" charset="0"/>
                <a:cs typeface="Times New Roman" panose="02020603050405020304" pitchFamily="18" charset="0"/>
              </a:rPr>
              <a:t>Basically, organizational culture is “how things are done here.”</a:t>
            </a:r>
          </a:p>
          <a:p>
            <a:pPr marL="342900" indent="-342900" algn="just">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HR plays a key role in ensuring ethical behavior in organizations.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1D789AEB-998A-45F2-8EC5-C15B6093DEAC}"/>
              </a:ext>
            </a:extLst>
          </p:cNvPr>
          <p:cNvSpPr txBox="1"/>
          <p:nvPr/>
        </p:nvSpPr>
        <p:spPr>
          <a:xfrm>
            <a:off x="1855948" y="1098336"/>
            <a:ext cx="706376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Ethical Behavior and Organizational Culture</a:t>
            </a:r>
          </a:p>
        </p:txBody>
      </p:sp>
    </p:spTree>
    <p:extLst>
      <p:ext uri="{BB962C8B-B14F-4D97-AF65-F5344CB8AC3E}">
        <p14:creationId xmlns:p14="http://schemas.microsoft.com/office/powerpoint/2010/main" val="9456512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62643" y="14697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38835" y="1707776"/>
            <a:ext cx="8834213" cy="3429383"/>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When the following four elements of ethics programs exist, ethical behavior is likely to occur: </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 written code of ethics and standards of conduct</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Training on ethical behavior for all executives, managers, and employees </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Means for employees to obtain advice on ethical situations they face, often provided by HR </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Systems for confidential reporting of ethical misconduct or questionable behavior</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1D789AEB-998A-45F2-8EC5-C15B6093DEAC}"/>
              </a:ext>
            </a:extLst>
          </p:cNvPr>
          <p:cNvSpPr txBox="1"/>
          <p:nvPr/>
        </p:nvSpPr>
        <p:spPr>
          <a:xfrm>
            <a:off x="820272" y="914208"/>
            <a:ext cx="11728109"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Ethical Behavior and Organizational Culture</a:t>
            </a:r>
            <a:r>
              <a:rPr lang="en-US" altLang="en-US" sz="2800" b="1" dirty="0">
                <a:latin typeface="Times New Roman" panose="02020603050405020304" pitchFamily="18" charset="0"/>
                <a:ea typeface="+mn-ea"/>
                <a:cs typeface="Times New Roman" panose="02020603050405020304" pitchFamily="18" charset="0"/>
              </a:rPr>
              <a:t> (Cont’d)</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58951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4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36922" cy="523220"/>
          </a:xfrm>
          <a:prstGeom prst="rect">
            <a:avLst/>
          </a:prstGeom>
          <a:noFill/>
        </p:spPr>
        <p:txBody>
          <a:bodyPr wrap="square" rtlCol="0">
            <a:spAutoFit/>
          </a:bodyPr>
          <a:lstStyle/>
          <a:p>
            <a:r>
              <a:rPr lang="en-US" altLang="en-US" sz="2800" b="1" dirty="0">
                <a:latin typeface="Times New Roman" panose="02020603050405020304" pitchFamily="18" charset="0"/>
                <a:ea typeface="+mn-ea"/>
                <a:cs typeface="Times New Roman" panose="02020603050405020304" pitchFamily="18" charset="0"/>
              </a:rPr>
              <a:t>HR’s Role in Organizational Ethics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391844"/>
            <a:ext cx="10812720" cy="2308324"/>
          </a:xfrm>
          <a:prstGeom prst="rect">
            <a:avLst/>
          </a:prstGeom>
          <a:noFill/>
        </p:spPr>
        <p:txBody>
          <a:bodyPr wrap="square" rtlCol="0">
            <a:spAutoFit/>
          </a:bodyPr>
          <a:lstStyle/>
          <a:p>
            <a:r>
              <a:rPr lang="en-US" altLang="en-US" sz="2400" b="1" dirty="0">
                <a:latin typeface="Times New Roman" panose="02020603050405020304" pitchFamily="18" charset="0"/>
                <a:cs typeface="Times New Roman" panose="02020603050405020304" pitchFamily="18" charset="0"/>
              </a:rPr>
              <a:t>Responding to Ethical Situations </a:t>
            </a:r>
          </a:p>
          <a:p>
            <a:endParaRPr lang="en-US" altLang="en-US" sz="2400" b="1" dirty="0">
              <a:latin typeface="Times New Roman" panose="02020603050405020304" pitchFamily="18" charset="0"/>
              <a:cs typeface="Times New Roman" panose="02020603050405020304" pitchFamily="18" charset="0"/>
            </a:endParaRPr>
          </a:p>
          <a:p>
            <a:pPr lvl="1"/>
            <a:r>
              <a:rPr lang="en-US" altLang="en-US" sz="2400" b="1" dirty="0">
                <a:latin typeface="Times New Roman" panose="02020603050405020304" pitchFamily="18" charset="0"/>
                <a:cs typeface="Times New Roman" panose="02020603050405020304" pitchFamily="18" charset="0"/>
              </a:rPr>
              <a:t>Guided by values and personal behavior “codes” that include:</a:t>
            </a:r>
          </a:p>
          <a:p>
            <a:pPr marL="1200150" lvl="2"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Does response meet all applicable laws, regulations, and government codes?</a:t>
            </a:r>
          </a:p>
          <a:p>
            <a:pPr marL="1200150" lvl="2"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Does response comply with all organizational standards of ethical behavior?</a:t>
            </a:r>
          </a:p>
          <a:p>
            <a:pPr marL="1200150" lvl="2"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Does response pass the test of professional standards for ethical behavior?</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71081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11" name="TextBox 10">
            <a:extLst>
              <a:ext uri="{FF2B5EF4-FFF2-40B4-BE49-F238E27FC236}">
                <a16:creationId xmlns:a16="http://schemas.microsoft.com/office/drawing/2014/main" id="{29D7F92D-BFA8-4E30-BF35-66AC9C102E54}"/>
              </a:ext>
            </a:extLst>
          </p:cNvPr>
          <p:cNvSpPr txBox="1"/>
          <p:nvPr/>
        </p:nvSpPr>
        <p:spPr>
          <a:xfrm>
            <a:off x="1465729" y="845101"/>
            <a:ext cx="10726271" cy="523220"/>
          </a:xfrm>
          <a:prstGeom prst="rect">
            <a:avLst/>
          </a:prstGeom>
          <a:noFill/>
        </p:spPr>
        <p:txBody>
          <a:bodyPr wrap="square">
            <a:spAutoFit/>
          </a:bodyPr>
          <a:lstStyle/>
          <a:p>
            <a:r>
              <a:rPr lang="en-US" altLang="en-US" sz="2800" b="1" dirty="0">
                <a:latin typeface="Times New Roman" panose="02020603050405020304" pitchFamily="18" charset="0"/>
                <a:ea typeface="+mn-ea"/>
                <a:cs typeface="Times New Roman" panose="02020603050405020304" pitchFamily="18" charset="0"/>
              </a:rPr>
              <a:t>Examples of Ethical Misconduct </a:t>
            </a:r>
            <a:r>
              <a:rPr lang="en-US" altLang="en-US" sz="2800" b="1" dirty="0">
                <a:latin typeface="Times New Roman" panose="02020603050405020304" pitchFamily="18" charset="0"/>
                <a:cs typeface="Times New Roman" panose="02020603050405020304" pitchFamily="18" charset="0"/>
              </a:rPr>
              <a:t>i</a:t>
            </a:r>
            <a:r>
              <a:rPr lang="en-US" altLang="en-US" sz="2800" b="1" dirty="0">
                <a:latin typeface="Times New Roman" panose="02020603050405020304" pitchFamily="18" charset="0"/>
                <a:ea typeface="+mn-ea"/>
                <a:cs typeface="Times New Roman" panose="02020603050405020304" pitchFamily="18" charset="0"/>
              </a:rPr>
              <a:t>n HR Activities</a:t>
            </a:r>
          </a:p>
        </p:txBody>
      </p:sp>
      <p:sp>
        <p:nvSpPr>
          <p:cNvPr id="10" name="Rectangle 3">
            <a:extLst>
              <a:ext uri="{FF2B5EF4-FFF2-40B4-BE49-F238E27FC236}">
                <a16:creationId xmlns:a16="http://schemas.microsoft.com/office/drawing/2014/main" id="{D3376529-84B5-4C76-8AC3-7ADEFEC21D2A}"/>
              </a:ext>
            </a:extLst>
          </p:cNvPr>
          <p:cNvSpPr>
            <a:spLocks noChangeArrowheads="1"/>
          </p:cNvSpPr>
          <p:nvPr/>
        </p:nvSpPr>
        <p:spPr bwMode="auto">
          <a:xfrm>
            <a:off x="311175" y="6389889"/>
            <a:ext cx="137434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p>
            <a:pPr>
              <a:spcBef>
                <a:spcPct val="50000"/>
              </a:spcBef>
              <a:spcAft>
                <a:spcPct val="0"/>
              </a:spcAft>
              <a:buFontTx/>
              <a:buNone/>
            </a:pPr>
            <a:r>
              <a:rPr lang="en-US" altLang="en-US" sz="1200" b="1" i="1" dirty="0">
                <a:latin typeface="Arial" panose="020B0604020202020204" pitchFamily="34" charset="0"/>
              </a:rPr>
              <a:t>Figure 1-7</a:t>
            </a:r>
          </a:p>
        </p:txBody>
      </p:sp>
      <p:pic>
        <p:nvPicPr>
          <p:cNvPr id="4" name="Picture 3">
            <a:extLst>
              <a:ext uri="{FF2B5EF4-FFF2-40B4-BE49-F238E27FC236}">
                <a16:creationId xmlns:a16="http://schemas.microsoft.com/office/drawing/2014/main" id="{B831BDCD-B69F-4E50-95E3-468365380E4B}"/>
              </a:ext>
            </a:extLst>
          </p:cNvPr>
          <p:cNvPicPr>
            <a:picLocks noChangeAspect="1"/>
          </p:cNvPicPr>
          <p:nvPr/>
        </p:nvPicPr>
        <p:blipFill rotWithShape="1">
          <a:blip r:embed="rId3"/>
          <a:srcRect l="2462" t="2410" r="851"/>
          <a:stretch/>
        </p:blipFill>
        <p:spPr>
          <a:xfrm>
            <a:off x="921472" y="1392788"/>
            <a:ext cx="10959353" cy="4850909"/>
          </a:xfrm>
          <a:prstGeom prst="rect">
            <a:avLst/>
          </a:prstGeom>
        </p:spPr>
      </p:pic>
    </p:spTree>
    <p:extLst>
      <p:ext uri="{BB962C8B-B14F-4D97-AF65-F5344CB8AC3E}">
        <p14:creationId xmlns:p14="http://schemas.microsoft.com/office/powerpoint/2010/main" val="8633671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39" y="168715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165701" cy="523220"/>
          </a:xfrm>
          <a:prstGeom prst="rect">
            <a:avLst/>
          </a:prstGeom>
          <a:noFill/>
        </p:spPr>
        <p:txBody>
          <a:bodyPr wrap="square" rtlCol="0">
            <a:spAutoFit/>
          </a:bodyPr>
          <a:lstStyle/>
          <a:p>
            <a:r>
              <a:rPr lang="en-US" altLang="en-US" sz="2800" b="1" dirty="0">
                <a:latin typeface="Times New Roman" panose="02020603050405020304" pitchFamily="18" charset="0"/>
                <a:ea typeface="+mn-ea"/>
                <a:cs typeface="Times New Roman" panose="02020603050405020304" pitchFamily="18" charset="0"/>
              </a:rPr>
              <a:t>HR Management Competencies and Careers</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8999" y="2488319"/>
            <a:ext cx="10541000"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The five areas of HR competencies are described briefly as follows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0F17F95-C92D-427B-B7DC-7DD964732780}"/>
              </a:ext>
            </a:extLst>
          </p:cNvPr>
          <p:cNvSpPr txBox="1"/>
          <p:nvPr/>
        </p:nvSpPr>
        <p:spPr>
          <a:xfrm>
            <a:off x="947043" y="3336907"/>
            <a:ext cx="10297911" cy="1938992"/>
          </a:xfrm>
          <a:prstGeom prst="rect">
            <a:avLst/>
          </a:prstGeom>
          <a:noFill/>
        </p:spPr>
        <p:txBody>
          <a:bodyPr wrap="square">
            <a:spAutoFit/>
          </a:bodyPr>
          <a:lstStyle/>
          <a:p>
            <a:pPr marL="285750" indent="-285750">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Strategic contribution: </a:t>
            </a:r>
            <a:r>
              <a:rPr lang="en-US" sz="2400" dirty="0">
                <a:latin typeface="Times New Roman" panose="02020603050405020304" pitchFamily="18" charset="0"/>
                <a:cs typeface="Times New Roman" panose="02020603050405020304" pitchFamily="18" charset="0"/>
              </a:rPr>
              <a:t>key competency that HR needs to fulfill its strategic role</a:t>
            </a:r>
          </a:p>
          <a:p>
            <a:pPr marL="285750" indent="-28575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Business knowledge: </a:t>
            </a:r>
            <a:r>
              <a:rPr lang="en-US" sz="2400" dirty="0">
                <a:latin typeface="Times New Roman" panose="02020603050405020304" pitchFamily="18" charset="0"/>
                <a:cs typeface="Times New Roman" panose="02020603050405020304" pitchFamily="18" charset="0"/>
              </a:rPr>
              <a:t>They must understand the financial, technological, and other facets of the industry and the organization.</a:t>
            </a:r>
          </a:p>
          <a:p>
            <a:pPr marL="285750" indent="-285750">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697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39" y="168715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1083696"/>
            <a:ext cx="9002501" cy="523220"/>
          </a:xfrm>
          <a:prstGeom prst="rect">
            <a:avLst/>
          </a:prstGeom>
          <a:noFill/>
        </p:spPr>
        <p:txBody>
          <a:bodyPr wrap="square" rtlCol="0">
            <a:spAutoFit/>
          </a:bodyPr>
          <a:lstStyle/>
          <a:p>
            <a:r>
              <a:rPr lang="en-US" altLang="en-US" sz="2800" b="1" dirty="0">
                <a:latin typeface="Times New Roman" panose="02020603050405020304" pitchFamily="18" charset="0"/>
                <a:cs typeface="Times New Roman" panose="02020603050405020304" pitchFamily="18" charset="0"/>
              </a:rPr>
              <a:t>HR Management Competencies and Careers </a:t>
            </a:r>
            <a:r>
              <a:rPr lang="en-US" altLang="en-US" sz="2800" b="1" dirty="0">
                <a:latin typeface="Times New Roman" panose="02020603050405020304" pitchFamily="18" charset="0"/>
                <a:ea typeface="+mn-ea"/>
                <a:cs typeface="Times New Roman" panose="02020603050405020304" pitchFamily="18" charset="0"/>
              </a:rPr>
              <a:t>(</a:t>
            </a:r>
            <a:r>
              <a:rPr lang="en-US" altLang="en-US" sz="2800" b="1" dirty="0" err="1">
                <a:latin typeface="Times New Roman" panose="02020603050405020304" pitchFamily="18" charset="0"/>
                <a:ea typeface="+mn-ea"/>
                <a:cs typeface="Times New Roman" panose="02020603050405020304" pitchFamily="18" charset="0"/>
              </a:rPr>
              <a:t>Cont</a:t>
            </a:r>
            <a:r>
              <a:rPr lang="en-US" altLang="en-US" sz="2800" b="1" dirty="0">
                <a:latin typeface="Times New Roman" panose="02020603050405020304" pitchFamily="18" charset="0"/>
                <a:ea typeface="+mn-ea"/>
                <a:cs typeface="Times New Roman" panose="02020603050405020304" pitchFamily="18" charset="0"/>
              </a:rPr>
              <a:t>)</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0F17F95-C92D-427B-B7DC-7DD964732780}"/>
              </a:ext>
            </a:extLst>
          </p:cNvPr>
          <p:cNvSpPr txBox="1"/>
          <p:nvPr/>
        </p:nvSpPr>
        <p:spPr>
          <a:xfrm>
            <a:off x="942308" y="2718195"/>
            <a:ext cx="10406959" cy="2308324"/>
          </a:xfrm>
          <a:prstGeom prst="rect">
            <a:avLst/>
          </a:prstGeom>
          <a:noFill/>
        </p:spPr>
        <p:txBody>
          <a:bodyPr wrap="square">
            <a:spAutoFit/>
          </a:bodyPr>
          <a:lstStyle/>
          <a:p>
            <a:pPr marL="285750" indent="-285750">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HR delivery: </a:t>
            </a:r>
            <a:r>
              <a:rPr lang="en-US" sz="2400" dirty="0">
                <a:latin typeface="Times New Roman" panose="02020603050405020304" pitchFamily="18" charset="0"/>
                <a:cs typeface="Times New Roman" panose="02020603050405020304" pitchFamily="18" charset="0"/>
              </a:rPr>
              <a:t>HR activities must be delivered effectively and efficiently </a:t>
            </a:r>
          </a:p>
          <a:p>
            <a:r>
              <a:rPr lang="en-US" sz="2400" dirty="0">
                <a:latin typeface="Times New Roman" panose="02020603050405020304" pitchFamily="18" charset="0"/>
                <a:cs typeface="Times New Roman" panose="02020603050405020304" pitchFamily="18" charset="0"/>
              </a:rPr>
              <a:t>     in ways that meet the needs of both the organization and its employees.</a:t>
            </a:r>
          </a:p>
          <a:p>
            <a:pPr marL="285750" indent="-28575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HR technology: </a:t>
            </a:r>
            <a:r>
              <a:rPr lang="en-US" sz="2400" dirty="0">
                <a:latin typeface="Times New Roman" panose="02020603050405020304" pitchFamily="18" charset="0"/>
                <a:cs typeface="Times New Roman" panose="02020603050405020304" pitchFamily="18" charset="0"/>
              </a:rPr>
              <a:t>information systems and Web based resources, have become a significant part of HR management today.</a:t>
            </a:r>
          </a:p>
          <a:p>
            <a:pPr marL="285750" indent="-285750">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Personal credibility</a:t>
            </a:r>
            <a:r>
              <a:rPr lang="en-US" sz="2400" dirty="0">
                <a:latin typeface="Times New Roman" panose="02020603050405020304" pitchFamily="18" charset="0"/>
                <a:cs typeface="Times New Roman" panose="02020603050405020304" pitchFamily="18" charset="0"/>
              </a:rPr>
              <a:t>: HR professionals must have credibility personally and professionally manage internal and external relationships</a:t>
            </a:r>
          </a:p>
        </p:txBody>
      </p:sp>
    </p:spTree>
    <p:extLst>
      <p:ext uri="{BB962C8B-B14F-4D97-AF65-F5344CB8AC3E}">
        <p14:creationId xmlns:p14="http://schemas.microsoft.com/office/powerpoint/2010/main" val="924924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39" y="168715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p:cNvSpPr txBox="1"/>
          <p:nvPr/>
        </p:nvSpPr>
        <p:spPr>
          <a:xfrm>
            <a:off x="2513149" y="1019069"/>
            <a:ext cx="7165701" cy="523220"/>
          </a:xfrm>
          <a:prstGeom prst="rect">
            <a:avLst/>
          </a:prstGeom>
          <a:noFill/>
        </p:spPr>
        <p:txBody>
          <a:bodyPr wrap="square" rtlCol="0">
            <a:spAutoFit/>
          </a:bodyPr>
          <a:lstStyle/>
          <a:p>
            <a:r>
              <a:rPr lang="en-US" altLang="en-US" sz="2800" b="1" dirty="0">
                <a:latin typeface="Times New Roman" panose="02020603050405020304" pitchFamily="18" charset="0"/>
                <a:ea typeface="+mn-ea"/>
                <a:cs typeface="Times New Roman" panose="02020603050405020304" pitchFamily="18" charset="0"/>
              </a:rPr>
              <a:t>HR Management </a:t>
            </a:r>
            <a:r>
              <a:rPr lang="en-US" altLang="en-US" sz="2800" b="1" dirty="0">
                <a:latin typeface="Times New Roman" panose="02020603050405020304" pitchFamily="18" charset="0"/>
                <a:cs typeface="Times New Roman" panose="02020603050405020304" pitchFamily="18" charset="0"/>
              </a:rPr>
              <a:t>a</a:t>
            </a:r>
            <a:r>
              <a:rPr lang="en-US" altLang="en-US" sz="2800" b="1" dirty="0">
                <a:latin typeface="Times New Roman" panose="02020603050405020304" pitchFamily="18" charset="0"/>
                <a:ea typeface="+mn-ea"/>
                <a:cs typeface="Times New Roman" panose="02020603050405020304" pitchFamily="18" charset="0"/>
              </a:rPr>
              <a:t>s a Career Field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90187"/>
            <a:ext cx="10541000" cy="1938992"/>
          </a:xfrm>
          <a:prstGeom prst="rect">
            <a:avLst/>
          </a:prstGeom>
          <a:noFill/>
        </p:spPr>
        <p:txBody>
          <a:bodyPr wrap="square" rtlCol="0">
            <a:spAutoFit/>
          </a:bodyPr>
          <a:lstStyle/>
          <a:p>
            <a:pPr marL="285750" indent="-285750">
              <a:buFont typeface="Wingdings" panose="05000000000000000000" pitchFamily="2" charset="2"/>
              <a:buChar char="Ø"/>
            </a:pPr>
            <a:endParaRPr lang="en-US" altLang="en-US" sz="2400" b="1"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altLang="en-US" sz="2400" b="1" dirty="0">
                <a:latin typeface="Times New Roman" panose="02020603050405020304" pitchFamily="18" charset="0"/>
                <a:cs typeface="Times New Roman" panose="02020603050405020304" pitchFamily="18" charset="0"/>
              </a:rPr>
              <a:t>HR Generalist</a:t>
            </a:r>
          </a:p>
          <a:p>
            <a:pPr lvl="1"/>
            <a:r>
              <a:rPr lang="en-US" altLang="en-US" sz="2400" dirty="0">
                <a:latin typeface="Times New Roman" panose="02020603050405020304" pitchFamily="18" charset="0"/>
                <a:cs typeface="Times New Roman" panose="02020603050405020304" pitchFamily="18" charset="0"/>
              </a:rPr>
              <a:t>A person with responsibility for performing a variety of HR activities.</a:t>
            </a:r>
          </a:p>
          <a:p>
            <a:pPr marL="285750" indent="-285750">
              <a:buFont typeface="Wingdings" panose="05000000000000000000" pitchFamily="2" charset="2"/>
              <a:buChar char="Ø"/>
            </a:pPr>
            <a:r>
              <a:rPr lang="en-US" altLang="en-US" sz="2400" b="1" dirty="0">
                <a:latin typeface="Times New Roman" panose="02020603050405020304" pitchFamily="18" charset="0"/>
                <a:cs typeface="Times New Roman" panose="02020603050405020304" pitchFamily="18" charset="0"/>
              </a:rPr>
              <a:t>HR Specialist</a:t>
            </a:r>
          </a:p>
          <a:p>
            <a:pPr lvl="1"/>
            <a:r>
              <a:rPr lang="en-US" altLang="en-US" sz="2400" dirty="0">
                <a:latin typeface="Times New Roman" panose="02020603050405020304" pitchFamily="18" charset="0"/>
                <a:cs typeface="Times New Roman" panose="02020603050405020304" pitchFamily="18" charset="0"/>
              </a:rPr>
              <a:t>A person with in-depth knowledge and expertise in a limited area of HR.</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93543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39" y="168715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p:cNvSpPr txBox="1"/>
          <p:nvPr/>
        </p:nvSpPr>
        <p:spPr>
          <a:xfrm>
            <a:off x="2513149" y="1024951"/>
            <a:ext cx="8525702" cy="523220"/>
          </a:xfrm>
          <a:prstGeom prst="rect">
            <a:avLst/>
          </a:prstGeom>
          <a:noFill/>
        </p:spPr>
        <p:txBody>
          <a:bodyPr wrap="square" rtlCol="0">
            <a:spAutoFit/>
          </a:bodyPr>
          <a:lstStyle/>
          <a:p>
            <a:r>
              <a:rPr lang="en-US" altLang="en-US" sz="2800" b="1" dirty="0">
                <a:latin typeface="Times New Roman" panose="02020603050405020304" pitchFamily="18" charset="0"/>
                <a:ea typeface="+mn-ea"/>
                <a:cs typeface="Times New Roman" panose="02020603050405020304" pitchFamily="18" charset="0"/>
              </a:rPr>
              <a:t>HR Professionalism and Certification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60033" y="2155119"/>
            <a:ext cx="10442326" cy="3416320"/>
          </a:xfrm>
          <a:prstGeom prst="rect">
            <a:avLst/>
          </a:prstGeom>
          <a:noFill/>
        </p:spPr>
        <p:txBody>
          <a:bodyPr wrap="square" rtlCol="0">
            <a:spAutoFit/>
          </a:bodyPr>
          <a:lstStyle/>
          <a:p>
            <a:endParaRPr lang="en-US" altLang="en-US" sz="24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altLang="en-US" sz="2400" b="1" dirty="0">
                <a:latin typeface="Times New Roman" panose="02020603050405020304" pitchFamily="18" charset="0"/>
                <a:cs typeface="Times New Roman" panose="02020603050405020304" pitchFamily="18" charset="0"/>
              </a:rPr>
              <a:t>Professional Involvement and Development </a:t>
            </a:r>
            <a:r>
              <a:rPr lang="en-US" altLang="en-US" sz="2400" dirty="0">
                <a:latin typeface="Times New Roman" panose="02020603050405020304" pitchFamily="18" charset="0"/>
                <a:cs typeface="Times New Roman" panose="02020603050405020304" pitchFamily="18" charset="0"/>
              </a:rPr>
              <a:t>The</a:t>
            </a:r>
            <a:r>
              <a:rPr lang="en-US" altLang="en-US" sz="2400" b="1"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rPr>
              <a:t>most well-known certification programs for HR generalists are administered by the Human Resource Certification Institute (HRCI), which is affiliated with Society for Human Resource Management (SHRM)</a:t>
            </a:r>
          </a:p>
          <a:p>
            <a:endParaRPr lang="en-US" altLang="en-US" sz="24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altLang="en-US" sz="2400" b="1" dirty="0">
                <a:latin typeface="Times New Roman" panose="02020603050405020304" pitchFamily="18" charset="0"/>
                <a:cs typeface="Times New Roman" panose="02020603050405020304" pitchFamily="18" charset="0"/>
              </a:rPr>
              <a:t>PHR/SPHR Certification </a:t>
            </a:r>
            <a:r>
              <a:rPr lang="en-US" altLang="en-US" sz="2400" dirty="0">
                <a:latin typeface="Times New Roman" panose="02020603050405020304" pitchFamily="18" charset="0"/>
                <a:cs typeface="Times New Roman" panose="02020603050405020304" pitchFamily="18" charset="0"/>
              </a:rPr>
              <a:t>The most widely known HR certifications are the Professional in Human Resources (PHR) and the Senior Professional in Human Resources (SPHR), both sponsored by HRCI.</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23066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39" y="168715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p:cNvSpPr txBox="1"/>
          <p:nvPr/>
        </p:nvSpPr>
        <p:spPr>
          <a:xfrm>
            <a:off x="2513149" y="1019069"/>
            <a:ext cx="8525702" cy="523220"/>
          </a:xfrm>
          <a:prstGeom prst="rect">
            <a:avLst/>
          </a:prstGeom>
          <a:noFill/>
        </p:spPr>
        <p:txBody>
          <a:bodyPr wrap="square" rtlCol="0">
            <a:spAutoFit/>
          </a:bodyPr>
          <a:lstStyle/>
          <a:p>
            <a:r>
              <a:rPr lang="en-US" altLang="en-US" sz="2800" b="1" dirty="0">
                <a:latin typeface="Times New Roman" panose="02020603050405020304" pitchFamily="18" charset="0"/>
                <a:ea typeface="+mn-ea"/>
                <a:cs typeface="Times New Roman" panose="02020603050405020304" pitchFamily="18" charset="0"/>
              </a:rPr>
              <a:t>SUMMARY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8">
            <a:extLst>
              <a:ext uri="{FF2B5EF4-FFF2-40B4-BE49-F238E27FC236}">
                <a16:creationId xmlns:a16="http://schemas.microsoft.com/office/drawing/2014/main" id="{DF9D6FD1-EB6F-4917-B856-29750F337F1E}"/>
              </a:ext>
            </a:extLst>
          </p:cNvPr>
          <p:cNvGraphicFramePr>
            <a:graphicFrameLocks noGrp="1"/>
          </p:cNvGraphicFramePr>
          <p:nvPr>
            <p:extLst>
              <p:ext uri="{D42A27DB-BD31-4B8C-83A1-F6EECF244321}">
                <p14:modId xmlns:p14="http://schemas.microsoft.com/office/powerpoint/2010/main" val="1154607703"/>
              </p:ext>
            </p:extLst>
          </p:nvPr>
        </p:nvGraphicFramePr>
        <p:xfrm>
          <a:off x="942308" y="2177549"/>
          <a:ext cx="4034625" cy="3200400"/>
        </p:xfrm>
        <a:graphic>
          <a:graphicData uri="http://schemas.openxmlformats.org/drawingml/2006/table">
            <a:tbl>
              <a:tblPr firstRow="1" bandRow="1">
                <a:tableStyleId>{2D5ABB26-0587-4C30-8999-92F81FD0307C}</a:tableStyleId>
              </a:tblPr>
              <a:tblGrid>
                <a:gridCol w="4034625">
                  <a:extLst>
                    <a:ext uri="{9D8B030D-6E8A-4147-A177-3AD203B41FA5}">
                      <a16:colId xmlns:a16="http://schemas.microsoft.com/office/drawing/2014/main" val="1008789959"/>
                    </a:ext>
                  </a:extLst>
                </a:gridCol>
              </a:tblGrid>
              <a:tr h="369151">
                <a:tc>
                  <a:txBody>
                    <a:bodyPr/>
                    <a:lstStyle/>
                    <a:p>
                      <a:pPr marL="342900" indent="-342900" algn="l">
                        <a:buFont typeface="Arial" panose="020B0604020202020204" pitchFamily="34" charset="0"/>
                        <a:buChar char="•"/>
                      </a:pPr>
                      <a:r>
                        <a:rPr lang="en-CA" sz="2400" b="1" dirty="0">
                          <a:latin typeface="Times New Roman" panose="02020603050405020304" pitchFamily="18" charset="0"/>
                          <a:cs typeface="Times New Roman" panose="02020603050405020304" pitchFamily="18" charset="0"/>
                        </a:rPr>
                        <a:t>Human Capital</a:t>
                      </a:r>
                    </a:p>
                  </a:txBody>
                  <a:tcPr/>
                </a:tc>
                <a:extLst>
                  <a:ext uri="{0D108BD9-81ED-4DB2-BD59-A6C34878D82A}">
                    <a16:rowId xmlns:a16="http://schemas.microsoft.com/office/drawing/2014/main" val="1565087184"/>
                  </a:ext>
                </a:extLst>
              </a:tr>
              <a:tr h="369151">
                <a:tc>
                  <a:txBody>
                    <a:bodyPr/>
                    <a:lstStyle/>
                    <a:p>
                      <a:pPr marL="342900" indent="-342900" algn="l">
                        <a:buFont typeface="Arial" panose="020B0604020202020204" pitchFamily="34" charset="0"/>
                        <a:buChar char="•"/>
                      </a:pPr>
                      <a:r>
                        <a:rPr lang="en-CA" sz="2400" b="1" dirty="0">
                          <a:latin typeface="Times New Roman" panose="02020603050405020304" pitchFamily="18" charset="0"/>
                          <a:cs typeface="Times New Roman" panose="02020603050405020304" pitchFamily="18" charset="0"/>
                        </a:rPr>
                        <a:t>HR Activities</a:t>
                      </a:r>
                    </a:p>
                  </a:txBody>
                  <a:tcPr/>
                </a:tc>
                <a:extLst>
                  <a:ext uri="{0D108BD9-81ED-4DB2-BD59-A6C34878D82A}">
                    <a16:rowId xmlns:a16="http://schemas.microsoft.com/office/drawing/2014/main" val="2993550646"/>
                  </a:ext>
                </a:extLst>
              </a:tr>
              <a:tr h="369151">
                <a:tc>
                  <a:txBody>
                    <a:bodyPr/>
                    <a:lstStyle/>
                    <a:p>
                      <a:pPr marL="342900" indent="-342900" algn="l">
                        <a:buFont typeface="Arial" panose="020B0604020202020204" pitchFamily="34" charset="0"/>
                        <a:buChar char="•"/>
                      </a:pPr>
                      <a:r>
                        <a:rPr lang="en-CA" sz="2400" b="1" dirty="0">
                          <a:latin typeface="Times New Roman" panose="02020603050405020304" pitchFamily="18" charset="0"/>
                          <a:cs typeface="Times New Roman" panose="02020603050405020304" pitchFamily="18" charset="0"/>
                        </a:rPr>
                        <a:t>HR Roles</a:t>
                      </a:r>
                    </a:p>
                  </a:txBody>
                  <a:tcPr/>
                </a:tc>
                <a:extLst>
                  <a:ext uri="{0D108BD9-81ED-4DB2-BD59-A6C34878D82A}">
                    <a16:rowId xmlns:a16="http://schemas.microsoft.com/office/drawing/2014/main" val="2344268078"/>
                  </a:ext>
                </a:extLst>
              </a:tr>
              <a:tr h="369151">
                <a:tc>
                  <a:txBody>
                    <a:bodyPr/>
                    <a:lstStyle/>
                    <a:p>
                      <a:pPr marL="342900" indent="-342900" algn="l">
                        <a:buFont typeface="Arial" panose="020B0604020202020204" pitchFamily="34" charset="0"/>
                        <a:buChar char="•"/>
                      </a:pPr>
                      <a:r>
                        <a:rPr lang="en-CA" sz="2400" b="1" dirty="0">
                          <a:latin typeface="Times New Roman" panose="02020603050405020304" pitchFamily="18" charset="0"/>
                          <a:cs typeface="Times New Roman" panose="02020603050405020304" pitchFamily="18" charset="0"/>
                        </a:rPr>
                        <a:t>HR Challenges</a:t>
                      </a:r>
                    </a:p>
                  </a:txBody>
                  <a:tcPr/>
                </a:tc>
                <a:extLst>
                  <a:ext uri="{0D108BD9-81ED-4DB2-BD59-A6C34878D82A}">
                    <a16:rowId xmlns:a16="http://schemas.microsoft.com/office/drawing/2014/main" val="2050524554"/>
                  </a:ext>
                </a:extLst>
              </a:tr>
              <a:tr h="369151">
                <a:tc>
                  <a:txBody>
                    <a:bodyPr/>
                    <a:lstStyle/>
                    <a:p>
                      <a:pPr marL="342900" indent="-342900" algn="l">
                        <a:buFont typeface="Arial" panose="020B0604020202020204" pitchFamily="34" charset="0"/>
                        <a:buChar char="•"/>
                      </a:pPr>
                      <a:r>
                        <a:rPr lang="en-CA" sz="2400" b="1" dirty="0">
                          <a:latin typeface="Times New Roman" panose="02020603050405020304" pitchFamily="18" charset="0"/>
                          <a:cs typeface="Times New Roman" panose="02020603050405020304" pitchFamily="18" charset="0"/>
                        </a:rPr>
                        <a:t>HR Technology</a:t>
                      </a:r>
                    </a:p>
                  </a:txBody>
                  <a:tcPr/>
                </a:tc>
                <a:extLst>
                  <a:ext uri="{0D108BD9-81ED-4DB2-BD59-A6C34878D82A}">
                    <a16:rowId xmlns:a16="http://schemas.microsoft.com/office/drawing/2014/main" val="359632229"/>
                  </a:ext>
                </a:extLst>
              </a:tr>
              <a:tr h="369151">
                <a:tc>
                  <a:txBody>
                    <a:bodyPr/>
                    <a:lstStyle/>
                    <a:p>
                      <a:pPr marL="342900" indent="-342900" algn="l">
                        <a:buFont typeface="Arial" panose="020B0604020202020204" pitchFamily="34" charset="0"/>
                        <a:buChar char="•"/>
                      </a:pPr>
                      <a:r>
                        <a:rPr lang="en-CA" sz="2400" b="1" dirty="0">
                          <a:latin typeface="Times New Roman" panose="02020603050405020304" pitchFamily="18" charset="0"/>
                          <a:cs typeface="Times New Roman" panose="02020603050405020304" pitchFamily="18" charset="0"/>
                        </a:rPr>
                        <a:t>HR Ethics</a:t>
                      </a:r>
                    </a:p>
                  </a:txBody>
                  <a:tcPr/>
                </a:tc>
                <a:extLst>
                  <a:ext uri="{0D108BD9-81ED-4DB2-BD59-A6C34878D82A}">
                    <a16:rowId xmlns:a16="http://schemas.microsoft.com/office/drawing/2014/main" val="1069083942"/>
                  </a:ext>
                </a:extLst>
              </a:tr>
              <a:tr h="369151">
                <a:tc>
                  <a:txBody>
                    <a:bodyPr/>
                    <a:lstStyle/>
                    <a:p>
                      <a:pPr marL="342900" indent="-342900" algn="l">
                        <a:buFont typeface="Arial" panose="020B0604020202020204" pitchFamily="34" charset="0"/>
                        <a:buChar char="•"/>
                      </a:pPr>
                      <a:r>
                        <a:rPr lang="en-CA" sz="2400" b="1" dirty="0">
                          <a:latin typeface="Times New Roman" panose="02020603050405020304" pitchFamily="18" charset="0"/>
                          <a:cs typeface="Times New Roman" panose="02020603050405020304" pitchFamily="18" charset="0"/>
                        </a:rPr>
                        <a:t>Professional HR</a:t>
                      </a:r>
                    </a:p>
                  </a:txBody>
                  <a:tcPr/>
                </a:tc>
                <a:extLst>
                  <a:ext uri="{0D108BD9-81ED-4DB2-BD59-A6C34878D82A}">
                    <a16:rowId xmlns:a16="http://schemas.microsoft.com/office/drawing/2014/main" val="1145558971"/>
                  </a:ext>
                </a:extLst>
              </a:tr>
            </a:tbl>
          </a:graphicData>
        </a:graphic>
      </p:graphicFrame>
    </p:spTree>
    <p:extLst>
      <p:ext uri="{BB962C8B-B14F-4D97-AF65-F5344CB8AC3E}">
        <p14:creationId xmlns:p14="http://schemas.microsoft.com/office/powerpoint/2010/main" val="1072118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75D98-7D6E-A10D-5F05-D4D16E9263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23A233-4753-48E1-A5BD-E8BC27C71668}"/>
              </a:ext>
            </a:extLst>
          </p:cNvPr>
          <p:cNvSpPr/>
          <p:nvPr/>
        </p:nvSpPr>
        <p:spPr>
          <a:xfrm>
            <a:off x="689639" y="17946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sp>
        <p:nvSpPr>
          <p:cNvPr id="3" name="TextBox 2">
            <a:extLst>
              <a:ext uri="{FF2B5EF4-FFF2-40B4-BE49-F238E27FC236}">
                <a16:creationId xmlns:a16="http://schemas.microsoft.com/office/drawing/2014/main" id="{1EC58700-EF3E-7B94-79BF-D3685DCC04AF}"/>
              </a:ext>
            </a:extLst>
          </p:cNvPr>
          <p:cNvSpPr txBox="1"/>
          <p:nvPr/>
        </p:nvSpPr>
        <p:spPr>
          <a:xfrm>
            <a:off x="2513149" y="1019069"/>
            <a:ext cx="852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REFERENCES </a:t>
            </a:r>
          </a:p>
        </p:txBody>
      </p:sp>
      <p:sp>
        <p:nvSpPr>
          <p:cNvPr id="5" name="Rectangle 4">
            <a:extLst>
              <a:ext uri="{FF2B5EF4-FFF2-40B4-BE49-F238E27FC236}">
                <a16:creationId xmlns:a16="http://schemas.microsoft.com/office/drawing/2014/main" id="{EA9190AE-C4E4-9CC8-41B0-27DA198D26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B12667-DCD9-9AF1-D985-D9177A13A91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6A13F43-E9F7-6F5D-6709-89D2E64A3D2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D6A2B37-8B6C-D883-73BE-137594D5A3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BD19B2C-297C-C61A-CC5A-D0DFA9966A73}"/>
              </a:ext>
            </a:extLst>
          </p:cNvPr>
          <p:cNvSpPr txBox="1"/>
          <p:nvPr/>
        </p:nvSpPr>
        <p:spPr>
          <a:xfrm>
            <a:off x="845389" y="2155119"/>
            <a:ext cx="10656970" cy="4062651"/>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Cappelli, P., &amp; </a:t>
            </a:r>
            <a:r>
              <a:rPr lang="en-US" dirty="0" err="1">
                <a:latin typeface="Times New Roman" panose="02020603050405020304" pitchFamily="18" charset="0"/>
                <a:cs typeface="Times New Roman" panose="02020603050405020304" pitchFamily="18" charset="0"/>
              </a:rPr>
              <a:t>Nehmeh</a:t>
            </a:r>
            <a:r>
              <a:rPr lang="en-US" dirty="0">
                <a:latin typeface="Times New Roman" panose="02020603050405020304" pitchFamily="18" charset="0"/>
                <a:cs typeface="Times New Roman" panose="02020603050405020304" pitchFamily="18" charset="0"/>
              </a:rPr>
              <a:t>, R. (2024). HR's new role. </a:t>
            </a:r>
            <a:r>
              <a:rPr lang="en-US" i="1" dirty="0">
                <a:latin typeface="Times New Roman" panose="02020603050405020304" pitchFamily="18" charset="0"/>
                <a:cs typeface="Times New Roman" panose="02020603050405020304" pitchFamily="18" charset="0"/>
              </a:rPr>
              <a:t>Harvard Business Review</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102</a:t>
            </a:r>
            <a:r>
              <a:rPr lang="en-US" dirty="0">
                <a:latin typeface="Times New Roman" panose="02020603050405020304" pitchFamily="18" charset="0"/>
                <a:cs typeface="Times New Roman" panose="02020603050405020304" pitchFamily="18" charset="0"/>
              </a:rPr>
              <a:t>(1), 64–73.</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Deloitte. (2024). </a:t>
            </a:r>
            <a:r>
              <a:rPr lang="en-US" i="1" dirty="0">
                <a:latin typeface="Times New Roman" panose="02020603050405020304" pitchFamily="18" charset="0"/>
                <a:cs typeface="Times New Roman" panose="02020603050405020304" pitchFamily="18" charset="0"/>
              </a:rPr>
              <a:t>Global Human Capital Trends 2024: Thriving beyond boundaries</a:t>
            </a:r>
            <a:r>
              <a:rPr lang="en-US" dirty="0">
                <a:latin typeface="Times New Roman" panose="02020603050405020304" pitchFamily="18" charset="0"/>
                <a:cs typeface="Times New Roman" panose="02020603050405020304" pitchFamily="18" charset="0"/>
              </a:rPr>
              <a:t>. Deloitte Insights.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Mathis, R. L., &amp; Jackson, J. H. (2011). </a:t>
            </a:r>
            <a:r>
              <a:rPr lang="en-US" i="1" dirty="0">
                <a:latin typeface="Times New Roman" panose="02020603050405020304" pitchFamily="18" charset="0"/>
                <a:cs typeface="Times New Roman" panose="02020603050405020304" pitchFamily="18" charset="0"/>
              </a:rPr>
              <a:t>Human resource management</a:t>
            </a:r>
            <a:r>
              <a:rPr lang="en-US" dirty="0">
                <a:latin typeface="Times New Roman" panose="02020603050405020304" pitchFamily="18" charset="0"/>
                <a:cs typeface="Times New Roman" panose="02020603050405020304" pitchFamily="18" charset="0"/>
              </a:rPr>
              <a:t> (13th ed.). South-Western Cengage Learning.</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Mercer. (2024). </a:t>
            </a:r>
            <a:r>
              <a:rPr lang="en-US" i="1" dirty="0">
                <a:latin typeface="Times New Roman" panose="02020603050405020304" pitchFamily="18" charset="0"/>
                <a:cs typeface="Times New Roman" panose="02020603050405020304" pitchFamily="18" charset="0"/>
              </a:rPr>
              <a:t>Global Talent Trends 2024–2025: The rise of the relatable organization</a:t>
            </a:r>
            <a:r>
              <a:rPr lang="en-US" dirty="0">
                <a:latin typeface="Times New Roman" panose="02020603050405020304" pitchFamily="18" charset="0"/>
                <a:cs typeface="Times New Roman" panose="02020603050405020304" pitchFamily="18" charset="0"/>
              </a:rPr>
              <a:t>. Mercer.</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Prahalad, C. K., &amp; Hamel, G. (1990). The core competence of the corporation. </a:t>
            </a:r>
            <a:r>
              <a:rPr lang="en-US" i="1" dirty="0">
                <a:latin typeface="Times New Roman" panose="02020603050405020304" pitchFamily="18" charset="0"/>
                <a:cs typeface="Times New Roman" panose="02020603050405020304" pitchFamily="18" charset="0"/>
              </a:rPr>
              <a:t>Harvard Business Review</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68</a:t>
            </a:r>
            <a:r>
              <a:rPr lang="en-US" dirty="0">
                <a:latin typeface="Times New Roman" panose="02020603050405020304" pitchFamily="18" charset="0"/>
                <a:cs typeface="Times New Roman" panose="02020603050405020304" pitchFamily="18" charset="0"/>
              </a:rPr>
              <a:t>(3), 79–91.</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SAP SuccessFactors. (2025). </a:t>
            </a:r>
            <a:r>
              <a:rPr lang="en-US" i="1" dirty="0">
                <a:latin typeface="Times New Roman" panose="02020603050405020304" pitchFamily="18" charset="0"/>
                <a:cs typeface="Times New Roman" panose="02020603050405020304" pitchFamily="18" charset="0"/>
              </a:rPr>
              <a:t>HR trends shaping the future of work 2025</a:t>
            </a:r>
            <a:r>
              <a:rPr lang="en-US" dirty="0">
                <a:latin typeface="Times New Roman" panose="02020603050405020304" pitchFamily="18" charset="0"/>
                <a:cs typeface="Times New Roman" panose="02020603050405020304" pitchFamily="18" charset="0"/>
              </a:rPr>
              <a:t>. SAP.</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SHRM. (2024). </a:t>
            </a:r>
            <a:r>
              <a:rPr lang="en-US" i="1" dirty="0">
                <a:latin typeface="Times New Roman" panose="02020603050405020304" pitchFamily="18" charset="0"/>
                <a:cs typeface="Times New Roman" panose="02020603050405020304" pitchFamily="18" charset="0"/>
              </a:rPr>
              <a:t>HR trends and predictions: People strategy in the age of AI</a:t>
            </a:r>
            <a:r>
              <a:rPr lang="en-US" dirty="0">
                <a:latin typeface="Times New Roman" panose="02020603050405020304" pitchFamily="18" charset="0"/>
                <a:cs typeface="Times New Roman" panose="02020603050405020304" pitchFamily="18" charset="0"/>
              </a:rPr>
              <a:t>. Society for Human Resource Management.</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Ulrich, D., Kryscynski, D., Ulrich, M., &amp; Brockbank, W. (2021). </a:t>
            </a:r>
            <a:r>
              <a:rPr lang="en-US" i="1" dirty="0">
                <a:latin typeface="Times New Roman" panose="02020603050405020304" pitchFamily="18" charset="0"/>
                <a:cs typeface="Times New Roman" panose="02020603050405020304" pitchFamily="18" charset="0"/>
              </a:rPr>
              <a:t>Victory through organization: Why the war for talent is failing your company and what you can do about it</a:t>
            </a:r>
            <a:r>
              <a:rPr lang="en-US" dirty="0">
                <a:latin typeface="Times New Roman" panose="02020603050405020304" pitchFamily="18" charset="0"/>
                <a:cs typeface="Times New Roman" panose="02020603050405020304" pitchFamily="18" charset="0"/>
              </a:rPr>
              <a:t>. McGraw-Hill Education.</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World Economic Forum. (2023). </a:t>
            </a:r>
            <a:r>
              <a:rPr lang="en-US" i="1" dirty="0">
                <a:latin typeface="Times New Roman" panose="02020603050405020304" pitchFamily="18" charset="0"/>
                <a:cs typeface="Times New Roman" panose="02020603050405020304" pitchFamily="18" charset="0"/>
              </a:rPr>
              <a:t>The future of jobs report 2023</a:t>
            </a:r>
            <a:r>
              <a:rPr lang="en-US" dirty="0">
                <a:latin typeface="Times New Roman" panose="02020603050405020304" pitchFamily="18" charset="0"/>
                <a:cs typeface="Times New Roman" panose="02020603050405020304" pitchFamily="18" charset="0"/>
              </a:rPr>
              <a:t>. WEF.</a:t>
            </a:r>
          </a:p>
          <a:p>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9539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9.6|28.5|42.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E7B67EE-D1AC-40DD-9059-996E88DE26DF}"/>
</file>

<file path=customXml/itemProps2.xml><?xml version="1.0" encoding="utf-8"?>
<ds:datastoreItem xmlns:ds="http://schemas.openxmlformats.org/officeDocument/2006/customXml" ds:itemID="{93AEFB70-E39D-4F42-AA95-717D47157B23}"/>
</file>

<file path=customXml/itemProps3.xml><?xml version="1.0" encoding="utf-8"?>
<ds:datastoreItem xmlns:ds="http://schemas.openxmlformats.org/officeDocument/2006/customXml" ds:itemID="{396E90B6-4040-4B60-8E24-AFF5FBD2846E}"/>
</file>

<file path=docProps/app.xml><?xml version="1.0" encoding="utf-8"?>
<Properties xmlns="http://schemas.openxmlformats.org/officeDocument/2006/extended-properties" xmlns:vt="http://schemas.openxmlformats.org/officeDocument/2006/docPropsVTypes">
  <Template>Presentation Midocean  White</Template>
  <TotalTime>2596</TotalTime>
  <Words>3081</Words>
  <Application>Microsoft Office PowerPoint</Application>
  <PresentationFormat>Widescreen</PresentationFormat>
  <Paragraphs>292</Paragraphs>
  <Slides>40</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Courier New</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Aiya M Elhakim</cp:lastModifiedBy>
  <cp:revision>90</cp:revision>
  <dcterms:created xsi:type="dcterms:W3CDTF">2021-08-03T13:03:26Z</dcterms:created>
  <dcterms:modified xsi:type="dcterms:W3CDTF">2026-05-21T20:24:47Z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