
<file path=[Content_Types].xml><?xml version="1.0" encoding="utf-8"?>
<Types xmlns="http://schemas.openxmlformats.org/package/2006/content-types">
  <Default Extension="png" ContentType="image/png"/>
  <Default Extension="svg" ContentType="image/sv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</p:sldMasterIdLst>
  <p:notesMasterIdLst>
    <p:notesMasterId r:id="rId45"/>
  </p:notesMasterIdLst>
  <p:sldIdLst>
    <p:sldId id="915" r:id="rId5"/>
    <p:sldId id="1109" r:id="rId6"/>
    <p:sldId id="283" r:id="rId7"/>
    <p:sldId id="1113" r:id="rId8"/>
    <p:sldId id="1082" r:id="rId9"/>
    <p:sldId id="1102" r:id="rId10"/>
    <p:sldId id="1095" r:id="rId11"/>
    <p:sldId id="1105" r:id="rId12"/>
    <p:sldId id="968" r:id="rId13"/>
    <p:sldId id="973" r:id="rId14"/>
    <p:sldId id="962" r:id="rId15"/>
    <p:sldId id="1100" r:id="rId16"/>
    <p:sldId id="1086" r:id="rId17"/>
    <p:sldId id="1081" r:id="rId18"/>
    <p:sldId id="1091" r:id="rId19"/>
    <p:sldId id="1093" r:id="rId20"/>
    <p:sldId id="1092" r:id="rId21"/>
    <p:sldId id="1101" r:id="rId22"/>
    <p:sldId id="1106" r:id="rId23"/>
    <p:sldId id="1114" r:id="rId24"/>
    <p:sldId id="1074" r:id="rId25"/>
    <p:sldId id="1060" r:id="rId26"/>
    <p:sldId id="1061" r:id="rId27"/>
    <p:sldId id="1077" r:id="rId28"/>
    <p:sldId id="1078" r:id="rId29"/>
    <p:sldId id="1062" r:id="rId30"/>
    <p:sldId id="1063" r:id="rId31"/>
    <p:sldId id="1064" r:id="rId32"/>
    <p:sldId id="1065" r:id="rId33"/>
    <p:sldId id="1067" r:id="rId34"/>
    <p:sldId id="1071" r:id="rId35"/>
    <p:sldId id="1072" r:id="rId36"/>
    <p:sldId id="1115" r:id="rId37"/>
    <p:sldId id="1107" r:id="rId38"/>
    <p:sldId id="1108" r:id="rId39"/>
    <p:sldId id="1111" r:id="rId40"/>
    <p:sldId id="1112" r:id="rId41"/>
    <p:sldId id="1076" r:id="rId42"/>
    <p:sldId id="1110" r:id="rId43"/>
    <p:sldId id="974" r:id="rId44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2" autoAdjust="0"/>
    <p:restoredTop sz="94901" autoAdjust="0"/>
  </p:normalViewPr>
  <p:slideViewPr>
    <p:cSldViewPr snapToGrid="0" snapToObjects="1">
      <p:cViewPr varScale="1">
        <p:scale>
          <a:sx n="87" d="100"/>
          <a:sy n="87" d="100"/>
        </p:scale>
        <p:origin x="83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5961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EC6196-909E-29FB-A383-F94875844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F882BC-02EE-AD51-EC71-E64C28F7CA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42231-21C3-81CC-F38A-8D8FB9544C1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1B4245-AB6C-BD9E-D442-B1FC266F98B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7967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B3392A-CFC1-9C9C-022E-298E9B72E9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34927FE-78AD-191B-0106-485186950D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CCA687E-3EAD-1796-6B3E-93D4659F70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265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0A509-4F5B-56AD-D7D1-9D34EA29E4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09981AE-BE62-E15C-C819-FBA5F53EC2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9E4CF1C-2E8D-2896-4C0B-C66AF7DE7C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1"/>
            <a:r>
              <a:rPr lang="en-US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EA1E0A-5060-F35D-80FA-D68AA29B20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9537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2E9BA-A9F4-6053-E3B9-341D0A03D8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8796CF-AA77-83F9-B624-24434781D8F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F46E8FD-0C27-6FED-399A-98D10F61CA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9986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A4F16-95D1-8FF1-C4DF-0B96F4D5BC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F9E4EA8-6965-3AF6-0AC9-B852E11D058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8F28FED-F9FE-2B47-4561-A31C63BFF8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5263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B4C06B-4716-5399-8FED-6ED0BE1015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CF2CA8-1083-8C01-DA9D-6941DEF05A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D7CC8A3-7E3D-3562-8167-76D011B1A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1795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324309-2E7B-92E4-FAF9-B8252D5C9E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3258276-1FAD-9CF8-24E5-7508E1637C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E663F5-CB68-51D0-FE56-5B37CBA54A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b="1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963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1BE7F6-ECAF-CDF8-2D97-FAA7E875F0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5C914C-EA16-CD36-528E-44D1D64639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EE7449-81E3-B602-563A-205C3DB341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577965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24DD4-B8BC-EB37-948F-049764A94D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2C1C1C-0081-2B83-5327-8CE4A69F19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A1D3058-5C71-1A15-C46E-87971A38C7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64219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6170F6-3A48-9FFD-082D-59487D4C30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DCD8E9C-D046-0198-3AC3-2C1E9E34C40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7E16EB-423A-C23F-740F-34B24B3CE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5709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3E7CC-229A-2B3C-50D1-8663F228B9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431957-2ED0-6628-DA31-1BDB5CDBC14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56C89-70FB-881D-3B93-3F49DAABCE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ar-AE" dirty="0"/>
          </a:p>
        </p:txBody>
      </p:sp>
    </p:spTree>
    <p:extLst>
      <p:ext uri="{BB962C8B-B14F-4D97-AF65-F5344CB8AC3E}">
        <p14:creationId xmlns:p14="http://schemas.microsoft.com/office/powerpoint/2010/main" val="41462986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3256E3-A96E-C27F-FBA5-25F42489A3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E21A935-F4D3-C9A2-6640-3FCDC8BFE5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73AE607-150B-3E7A-F4A3-83831BFF8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99671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57A371-5E02-8B7D-6A27-A1556AC180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6F31B1-262E-996D-10D2-F5E5FC0EF8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DAF01BB-8C06-3C75-EEC8-CE95DEA94C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lvl="0" rtl="1"/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5424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72DEC5-11DF-3FBA-6E5E-FE9FCF157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46F7C40-C07A-4CAC-06F5-6703A7D2FE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7DC5E8B-1240-1D8E-5618-B368D9B22E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78347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24F84B-E30F-65E8-872A-8624EB6537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E36709-AAA7-BE04-E7A2-C98D7DFDA6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9F5A4B-C496-D9F5-8B7C-7512453149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9098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F8AC09-A0A9-36F2-3BA7-30C3F9F4D3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DC24DA-5E0D-85B0-FED8-B22345094F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9970E1-0FB7-C702-9280-4E5A79727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2950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1F248F-D34C-C638-ECF4-2A77A98EDC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647ED52-D6B3-0800-49C9-42B30A0FFF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4E22807-E9BA-3328-4044-50B7E99DF3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809140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1BEDE0-9B9F-5AAC-4C53-D5832B28D9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53BB041-0A40-3254-B6AA-D41C3EDFA6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ED24D24-C392-F85A-D348-319B078C12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894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154E6B-0B9F-A9AE-96DB-56729558DB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06F016-0732-94BA-FF58-857FD45592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926CF0D-9F39-48CB-5A7F-9A7E4F8F83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45089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0E107C-8370-A300-FE14-6B0A0BA311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87891CA-B9B3-6863-0F08-93E589CC315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3FE34DE-81E2-4D22-39D3-D908FF03E7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88117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6D294C-8091-451F-F0D0-3C23105BA8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80CED5-07E7-9AB0-B965-BCC5D4BD5F6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B5CF96C-95D5-E534-93E1-8CCA9809C3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644984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7A042-FDB5-0DF5-5ED2-8989F9778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1680B32-C6CC-6CA1-327D-766815E675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CE11659-5632-754E-9BD8-9E4B8A523E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60562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C2A61A-66E9-6837-6ECE-E88AD55A1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FCFA78-B268-A082-9DFC-918E8BBCF8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BC56226-A982-381A-9014-7A0D41DB1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893760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CB8D8-E6E5-5679-B914-807394147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74BA8C-220C-B9E3-BF1F-32FDA609FF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421C380-5DE9-C749-FF9C-A970F36697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86137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C8FC8-66DD-82F4-ECC4-2AD36AA20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1C596A-8B4C-5DCA-DD13-43AF26D74F2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1629FFE-E5D2-7537-8AF4-54226389FE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21481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5C574F-A858-C8F2-9AAA-7BEB29395F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1E9968B-AB4C-8FCA-9F41-7DD3AE8957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C1B45E-9293-E28D-1906-0A162A2BBB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8228239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0182E0-AE67-DD31-60FF-D8CF3F250D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682D07-49E3-1174-DE4B-4CED8F65E98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0DA497A-CE7E-8320-6801-658F7FD102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1150840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B46B1-C211-D1F7-7450-C5B6EFA18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914978-A824-8915-7E8D-3B8E24E95F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3442B92-DE9B-E6B6-4F3A-06A45037B5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012205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63E14-9BCF-9CE8-622D-3568915A68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D3D725-6BDF-212A-8B48-AF9CEDF3B0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70BD43-2312-095C-7955-E7EEBC40B1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45791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95E2F6-0173-9456-12B6-EC5FB7EB11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22A871C-BCC4-C141-317F-EEB29110906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1845038-21F3-139F-34F2-2B20E4D15F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3141423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25752C-AD3B-F56C-6995-5531B1F222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BC1E7FF-8772-097C-FA79-71AF8D86151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E58F22-9A1F-05E3-7FFE-9AD535427B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4707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D7C68E-79B9-9A2C-A6B5-366FBF4D6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F91EAE4-D14E-2C7C-BB1D-9079C19D23C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F1791A-F496-C95C-26A8-5BCEF272B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900599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2B3FF-8534-8E24-6DEC-D63FF32957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0BAEF0-B7A7-81F0-8E15-7B0E04F4D4F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7902227-4B76-17DB-5F85-2203B7AC0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40705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5ADD1F-342C-2AB1-01A9-93C8CFD5DB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B53425-95D0-6888-F60D-E791BD656D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828854C-0BF1-97AB-0BDC-C316BCA665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890004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A68E6E-CF1E-DBCA-7DED-6AEC360AC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1D5C66-3213-E9DA-4135-4B5024EF95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40B6933-02B8-1597-3787-D4B937FE13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05260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2E4E45-FAF9-6FE8-9E9A-4DEC3C00F7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D93320C-673F-CC79-2187-B107AED1EF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78AD7C0-9657-EF18-7AE5-675337237F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67032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1609F1-8E62-2862-1269-CDAA8DC0BE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094AEC0-B30B-509A-48FC-2554A31666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12643AD-400E-E9E1-80FB-A99D8258A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b="1" dirty="0">
                <a:effectLst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765902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5A299A-89FA-9292-4DA9-BB375863B8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B4703C9-3B8C-B977-C723-F071876833B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49ED9D-993D-9524-00D7-0E3B8CE7F8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355176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3529C5-09A8-30DC-EF76-9FB432245C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56392D-D8A4-CA65-F02A-3628B79361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25ECEB-22AA-5032-C086-26F23489AA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ar-SY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366639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47800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1515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6016749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50452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59833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01780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277276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020052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86849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0771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79877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8441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5117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1308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9834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48076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8922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82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  <p:sldLayoutId id="2147483668" r:id="rId17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em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3.jpe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C78364-8A79-A9E3-35B4-233B1E2BE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68D7F56-7E73-47FF-DC86-13FC75EC5D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2250BD7B-9B74-EB25-7E00-961C3DA24BA5}"/>
              </a:ext>
            </a:extLst>
          </p:cNvPr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3CC736-D871-5E8B-2BBB-151F2BB4CD09}"/>
              </a:ext>
            </a:extLst>
          </p:cNvPr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B0F0"/>
                </a:solidFill>
                <a:latin typeface="Alexandria" charset="0"/>
                <a:cs typeface="Alexandria" charset="0"/>
              </a:rPr>
              <a:t>FEASIBILITY STUDY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524FD1E-3395-FFFA-C0E5-DA19AC10CFFA}"/>
              </a:ext>
            </a:extLst>
          </p:cNvPr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151702-6A28-2AAB-8B69-A6AEE1144926}"/>
              </a:ext>
            </a:extLst>
          </p:cNvPr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alhassan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24DBFEE-8430-0364-1896-B6C83E1DDE6C}"/>
              </a:ext>
            </a:extLst>
          </p:cNvPr>
          <p:cNvSpPr txBox="1"/>
          <p:nvPr/>
        </p:nvSpPr>
        <p:spPr>
          <a:xfrm>
            <a:off x="344390" y="4373226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5EA6D95-D568-559B-2FCD-971A5FA36771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3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A6B61FCA-598A-293C-DCF4-D0F5E75BC9AE}"/>
              </a:ext>
            </a:extLst>
          </p:cNvPr>
          <p:cNvSpPr txBox="1"/>
          <p:nvPr/>
        </p:nvSpPr>
        <p:spPr>
          <a:xfrm>
            <a:off x="3774607" y="3565359"/>
            <a:ext cx="4787351" cy="528704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b="1" dirty="0">
                <a:latin typeface="+mn-lt"/>
                <a:cs typeface="Times New Roman" panose="02020603050405020304" pitchFamily="18" charset="0"/>
              </a:rPr>
              <a:t> Technical Feasibility Study </a:t>
            </a:r>
            <a:r>
              <a:rPr lang="ar-SY" sz="1800" b="1" dirty="0"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+mn-lt"/>
                <a:cs typeface="Times New Roman" panose="02020603050405020304" pitchFamily="18" charset="0"/>
              </a:rPr>
              <a:t>3</a:t>
            </a:r>
          </a:p>
          <a:p>
            <a:endParaRPr lang="en-US" sz="18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+mn-lt"/>
                <a:cs typeface="+mn-cs"/>
              </a:rPr>
              <a:t>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EC8B60DB-B961-672B-8382-19CBDC6AC7D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/>
          <a:srcRect t="4007" b="4007"/>
          <a:stretch>
            <a:fillRect/>
          </a:stretch>
        </p:blipFill>
        <p:spPr>
          <a:xfrm>
            <a:off x="2" y="1"/>
            <a:ext cx="6494747" cy="3975599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AC1050-7042-BD66-0CC4-0337D63AFCF5}"/>
              </a:ext>
            </a:extLst>
          </p:cNvPr>
          <p:cNvSpPr txBox="1"/>
          <p:nvPr/>
        </p:nvSpPr>
        <p:spPr>
          <a:xfrm>
            <a:off x="4167127" y="2440102"/>
            <a:ext cx="4002311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lexandria" charset="0"/>
                <a:cs typeface="Alexandria" charset="0"/>
              </a:rPr>
              <a:t>MGM252 – MGM201 – PMG201</a:t>
            </a:r>
          </a:p>
          <a:p>
            <a:endParaRPr lang="en-US" sz="1500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1463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4F04A0-1937-878E-2D54-1FFF744182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706E902-335C-3049-7943-6B473DF4C22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99B0C5-EBF7-A714-C3C1-E1EDC3D23C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390CEB-9A8B-8027-03AD-54DEB6E9D9C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E7EC19-F061-F5A0-1B7D-03B1897DBE7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750BA19-4F7E-4940-402C-D5EDCDF3913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461730A-A703-3BF2-F5E4-283CA150088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D5447BA-CC1D-734D-7F12-17E1CC70F6B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3880D3E-C352-61C2-4DF7-6DB082E7C39E}"/>
              </a:ext>
            </a:extLst>
          </p:cNvPr>
          <p:cNvSpPr txBox="1"/>
          <p:nvPr/>
        </p:nvSpPr>
        <p:spPr>
          <a:xfrm>
            <a:off x="-141213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محتويات المحاضرة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5B8AC9F7-1E20-AC33-1115-CFBD303DED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0" t="18350" r="15210" b="7454"/>
          <a:stretch>
            <a:fillRect/>
          </a:stretch>
        </p:blipFill>
        <p:spPr bwMode="auto">
          <a:xfrm>
            <a:off x="604156" y="1358073"/>
            <a:ext cx="7729718" cy="3442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425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35E8F-6274-18D6-21D3-FB5E072FE2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0" descr="preencoded.png">
            <a:extLst>
              <a:ext uri="{FF2B5EF4-FFF2-40B4-BE49-F238E27FC236}">
                <a16:creationId xmlns:a16="http://schemas.microsoft.com/office/drawing/2014/main" id="{445A4850-A113-B343-4E7C-802451CC0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Shape 0">
            <a:extLst>
              <a:ext uri="{FF2B5EF4-FFF2-40B4-BE49-F238E27FC236}">
                <a16:creationId xmlns:a16="http://schemas.microsoft.com/office/drawing/2014/main" id="{FC2CFB9D-92D1-8700-C33E-87BE6F1299ED}"/>
              </a:ext>
            </a:extLst>
          </p:cNvPr>
          <p:cNvSpPr/>
          <p:nvPr/>
        </p:nvSpPr>
        <p:spPr>
          <a:xfrm>
            <a:off x="-656681" y="234502"/>
            <a:ext cx="8572500" cy="816173"/>
          </a:xfrm>
          <a:prstGeom prst="rect">
            <a:avLst/>
          </a:prstGeom>
          <a:solidFill>
            <a:srgbClr val="000000">
              <a:alpha val="0"/>
            </a:srgbClr>
          </a:solidFill>
          <a:ln/>
        </p:spPr>
      </p:sp>
      <p:sp>
        <p:nvSpPr>
          <p:cNvPr id="8" name="Shape 4">
            <a:extLst>
              <a:ext uri="{FF2B5EF4-FFF2-40B4-BE49-F238E27FC236}">
                <a16:creationId xmlns:a16="http://schemas.microsoft.com/office/drawing/2014/main" id="{9109C078-FFBB-7F90-5672-2FB8F46A5E12}"/>
              </a:ext>
            </a:extLst>
          </p:cNvPr>
          <p:cNvSpPr/>
          <p:nvPr/>
        </p:nvSpPr>
        <p:spPr>
          <a:xfrm>
            <a:off x="285750" y="352723"/>
            <a:ext cx="829149" cy="525066"/>
          </a:xfrm>
          <a:prstGeom prst="rect">
            <a:avLst/>
          </a:prstGeom>
          <a:solidFill>
            <a:srgbClr val="00B0F0"/>
          </a:solidFill>
          <a:ln/>
        </p:spPr>
      </p:sp>
      <p:sp>
        <p:nvSpPr>
          <p:cNvPr id="9" name="Text 5">
            <a:extLst>
              <a:ext uri="{FF2B5EF4-FFF2-40B4-BE49-F238E27FC236}">
                <a16:creationId xmlns:a16="http://schemas.microsoft.com/office/drawing/2014/main" id="{9FC4E7FE-7B3B-4976-5673-45E646170F8D}"/>
              </a:ext>
            </a:extLst>
          </p:cNvPr>
          <p:cNvSpPr/>
          <p:nvPr/>
        </p:nvSpPr>
        <p:spPr>
          <a:xfrm>
            <a:off x="467313" y="459879"/>
            <a:ext cx="466025" cy="146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Lecture</a:t>
            </a:r>
            <a:endParaRPr lang="en-US" sz="1200" dirty="0"/>
          </a:p>
        </p:txBody>
      </p:sp>
      <p:sp>
        <p:nvSpPr>
          <p:cNvPr id="10" name="Text 6">
            <a:extLst>
              <a:ext uri="{FF2B5EF4-FFF2-40B4-BE49-F238E27FC236}">
                <a16:creationId xmlns:a16="http://schemas.microsoft.com/office/drawing/2014/main" id="{1E16DEA3-29E0-9424-A032-C11EC9C53A99}"/>
              </a:ext>
            </a:extLst>
          </p:cNvPr>
          <p:cNvSpPr/>
          <p:nvPr/>
        </p:nvSpPr>
        <p:spPr>
          <a:xfrm>
            <a:off x="621778" y="615255"/>
            <a:ext cx="157094" cy="146450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04</a:t>
            </a:r>
            <a:endParaRPr lang="en-US" sz="1200" dirty="0"/>
          </a:p>
        </p:txBody>
      </p:sp>
      <p:sp>
        <p:nvSpPr>
          <p:cNvPr id="14" name="Text 10">
            <a:extLst>
              <a:ext uri="{FF2B5EF4-FFF2-40B4-BE49-F238E27FC236}">
                <a16:creationId xmlns:a16="http://schemas.microsoft.com/office/drawing/2014/main" id="{303D2B16-037D-2CE3-E96D-5564A72BF5AB}"/>
              </a:ext>
            </a:extLst>
          </p:cNvPr>
          <p:cNvSpPr/>
          <p:nvPr/>
        </p:nvSpPr>
        <p:spPr>
          <a:xfrm>
            <a:off x="592931" y="2064544"/>
            <a:ext cx="3686175" cy="2316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spAutoFit/>
          </a:bodyPr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159" dirty="0">
                <a:solidFill>
                  <a:srgbClr val="333333"/>
                </a:solidFill>
              </a:rPr>
              <a:t> .</a:t>
            </a:r>
            <a:endParaRPr lang="en-US" sz="1159" dirty="0"/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04F53EE-45DC-F68E-7FD7-A55908559B5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551"/>
          <a:stretch>
            <a:fillRect/>
          </a:stretch>
        </p:blipFill>
        <p:spPr>
          <a:xfrm>
            <a:off x="436857" y="1414464"/>
            <a:ext cx="8270286" cy="3334346"/>
          </a:xfrm>
          <a:prstGeom prst="rect">
            <a:avLst/>
          </a:prstGeom>
        </p:spPr>
      </p:pic>
      <p:pic>
        <p:nvPicPr>
          <p:cNvPr id="5" name="Graphic 21">
            <a:extLst>
              <a:ext uri="{FF2B5EF4-FFF2-40B4-BE49-F238E27FC236}">
                <a16:creationId xmlns:a16="http://schemas.microsoft.com/office/drawing/2014/main" id="{AF9C9D45-AABA-9D97-1533-28754B296D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1" name="Shape 4">
            <a:extLst>
              <a:ext uri="{FF2B5EF4-FFF2-40B4-BE49-F238E27FC236}">
                <a16:creationId xmlns:a16="http://schemas.microsoft.com/office/drawing/2014/main" id="{3E46A220-4308-AB6A-ED0D-F95389F36096}"/>
              </a:ext>
            </a:extLst>
          </p:cNvPr>
          <p:cNvSpPr/>
          <p:nvPr/>
        </p:nvSpPr>
        <p:spPr>
          <a:xfrm>
            <a:off x="285750" y="352722"/>
            <a:ext cx="829149" cy="833227"/>
          </a:xfrm>
          <a:prstGeom prst="rect">
            <a:avLst/>
          </a:prstGeom>
          <a:solidFill>
            <a:srgbClr val="00B0F0"/>
          </a:solidFill>
          <a:ln/>
        </p:spPr>
      </p:sp>
      <p:sp>
        <p:nvSpPr>
          <p:cNvPr id="12" name="Text 5">
            <a:extLst>
              <a:ext uri="{FF2B5EF4-FFF2-40B4-BE49-F238E27FC236}">
                <a16:creationId xmlns:a16="http://schemas.microsoft.com/office/drawing/2014/main" id="{7CCCA992-327F-A0CE-CB4B-B64478D8BAA4}"/>
              </a:ext>
            </a:extLst>
          </p:cNvPr>
          <p:cNvSpPr/>
          <p:nvPr/>
        </p:nvSpPr>
        <p:spPr>
          <a:xfrm>
            <a:off x="416827" y="626973"/>
            <a:ext cx="545855" cy="15318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400" dirty="0">
                <a:solidFill>
                  <a:srgbClr val="FFFFFF"/>
                </a:solidFill>
              </a:rPr>
              <a:t>Lecture</a:t>
            </a:r>
            <a:endParaRPr lang="en-US" sz="1400" dirty="0"/>
          </a:p>
        </p:txBody>
      </p:sp>
      <p:sp>
        <p:nvSpPr>
          <p:cNvPr id="13" name="Text 6">
            <a:extLst>
              <a:ext uri="{FF2B5EF4-FFF2-40B4-BE49-F238E27FC236}">
                <a16:creationId xmlns:a16="http://schemas.microsoft.com/office/drawing/2014/main" id="{DEF39DC3-6A7E-14E8-252F-62C1CC84434B}"/>
              </a:ext>
            </a:extLst>
          </p:cNvPr>
          <p:cNvSpPr/>
          <p:nvPr/>
        </p:nvSpPr>
        <p:spPr>
          <a:xfrm>
            <a:off x="592931" y="819463"/>
            <a:ext cx="182742" cy="153183"/>
          </a:xfrm>
          <a:prstGeom prst="rect">
            <a:avLst/>
          </a:prstGeom>
          <a:noFill/>
          <a:ln/>
        </p:spPr>
        <p:txBody>
          <a:bodyPr wrap="none" lIns="0" tIns="0" rIns="0" bIns="0" rtlCol="0" anchor="t">
            <a:spAutoFit/>
          </a:bodyPr>
          <a:lstStyle/>
          <a:p>
            <a:pPr marL="0" indent="0" algn="ctr">
              <a:lnSpc>
                <a:spcPts val="1100"/>
              </a:lnSpc>
              <a:buNone/>
            </a:pPr>
            <a:r>
              <a:rPr lang="en-US" sz="1400" dirty="0">
                <a:solidFill>
                  <a:srgbClr val="FFFFFF"/>
                </a:solidFill>
              </a:rPr>
              <a:t>06</a:t>
            </a:r>
            <a:endParaRPr lang="en-US" sz="1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ACC0AB3-0DE6-B063-FEB5-2AEFE93FF0E1}"/>
              </a:ext>
            </a:extLst>
          </p:cNvPr>
          <p:cNvSpPr txBox="1"/>
          <p:nvPr/>
        </p:nvSpPr>
        <p:spPr>
          <a:xfrm>
            <a:off x="1280601" y="415392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ا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لجلسة السابقة</a:t>
            </a: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CF390CEB-9A8B-8027-03AD-54DEB6E9D9C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BA60A98C-34D9-48B1-B0E0-C3B9E0E1E09A}" type="slidenum">
              <a:rPr lang="en-US" sz="1200" smtClean="0">
                <a:solidFill>
                  <a:srgbClr val="44546A"/>
                </a:solidFill>
              </a:r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400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7F91CB-3205-77F4-6163-848709AF2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971EC16-9F88-86D5-8F60-E745BBC0D45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8923DDC-B115-B2A0-D4B9-743B6BFCAC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A452B2F-4D00-C85A-DDE3-143578A991A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39A79C-1A98-051A-51C4-052DD95CC8E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F1E0243-EDEB-7985-16D6-7AADBC33FE7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C53425E-2497-9A38-582F-ED982567C82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B2F1B2-A042-3EC6-1465-87F39FEAB73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8E94B02E-34BE-3467-90AE-D592932A366A}"/>
              </a:ext>
            </a:extLst>
          </p:cNvPr>
          <p:cNvSpPr txBox="1"/>
          <p:nvPr/>
        </p:nvSpPr>
        <p:spPr>
          <a:xfrm>
            <a:off x="2342606" y="2256646"/>
            <a:ext cx="4458788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3600" dirty="0"/>
              <a:t> </a:t>
            </a:r>
            <a:r>
              <a:rPr lang="en-US" sz="3600" dirty="0"/>
              <a:t>Production Capacity </a:t>
            </a:r>
          </a:p>
          <a:p>
            <a:pPr algn="ctr"/>
            <a:r>
              <a:rPr lang="ar-SY" sz="3600" dirty="0"/>
              <a:t>الطاقة الإنتاجية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094890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25FDE-F8DE-245F-7425-57AE39FF68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03280EC-E3DA-51DD-317E-D19301303DC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1C1FC2-0B41-9901-8497-0801FAF6C5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9012AA0-56F9-4429-3781-4E89895AEAB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561C465-6FF1-F60F-69A5-55AC60DCCFC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4AAEE98-7FFF-9308-6EFA-D5F50CAE7CE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1A55851-7EC7-BEC6-E431-ABF52FC214A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77C820-EE4A-498E-7853-4E7BBD7E5C0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75BD085-2861-B1D5-1237-BF19D0C4AFE0}"/>
              </a:ext>
            </a:extLst>
          </p:cNvPr>
          <p:cNvSpPr txBox="1"/>
          <p:nvPr/>
        </p:nvSpPr>
        <p:spPr>
          <a:xfrm>
            <a:off x="0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Production Capacity 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الطاقة الإنتاجية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E0DAC8F-02F9-66CE-4277-BC1A2762449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322" t="29630" r="22529" b="14789"/>
          <a:stretch>
            <a:fillRect/>
          </a:stretch>
        </p:blipFill>
        <p:spPr>
          <a:xfrm>
            <a:off x="604157" y="1331149"/>
            <a:ext cx="7660612" cy="3469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340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F4C24F-3703-7625-E0E3-75C40E3E9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77B929B-F86E-65A7-3434-2F542E8C2FF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A2418C4-5819-2559-8978-74764099208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636813B-5B24-332B-353A-C638F80E746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B82A457-AFD1-3FCF-2E21-F09B5C2FB3C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C3054BB-0894-E6FE-FBAC-53D88754015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EA8DE86-DE7D-78D8-4DF2-BF49EB0A54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80E2A27-34B4-D696-391C-DC4025A80C6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E06BBEC-F4A2-EC86-56F9-17E09503992F}"/>
              </a:ext>
            </a:extLst>
          </p:cNvPr>
          <p:cNvSpPr txBox="1"/>
          <p:nvPr/>
        </p:nvSpPr>
        <p:spPr>
          <a:xfrm>
            <a:off x="0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Production Capacity 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الطاقة الإنتاجية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F88090B-6EED-0CFB-71B9-AC350DDA54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3" t="11953" r="16000" b="11122"/>
          <a:stretch>
            <a:fillRect/>
          </a:stretch>
        </p:blipFill>
        <p:spPr bwMode="auto">
          <a:xfrm>
            <a:off x="604157" y="1358073"/>
            <a:ext cx="7815358" cy="3328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7548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C01855-0F38-2897-F265-2F18EFC0E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07EA141-76F2-8F78-C562-A93325DBD6C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9B8B98A-0D4C-6408-569D-98606CDDFA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E5CC63B-46B0-0E69-1450-758610EC48E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E598371-9F08-D7A3-B18A-48C7021A6AF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D455712-EF14-DB1C-85C5-39F60C53B01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9EDAC59-8CE9-6B8D-4D49-12D8472502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95F7A82-B58E-1927-F28B-090C90379E4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7C79772-4193-0C34-E80D-739BAAF93E84}"/>
              </a:ext>
            </a:extLst>
          </p:cNvPr>
          <p:cNvSpPr txBox="1"/>
          <p:nvPr/>
        </p:nvSpPr>
        <p:spPr>
          <a:xfrm>
            <a:off x="1183046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Production Capacity is a Gradual Progression 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الطاقة الإنتاجية تتدرج ولا تبدأ من القمة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FA84120-7B16-1854-B721-FBC7F5EE12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748" t="29987" r="10329" b="15214"/>
          <a:stretch>
            <a:fillRect/>
          </a:stretch>
        </p:blipFill>
        <p:spPr>
          <a:xfrm>
            <a:off x="832338" y="1358073"/>
            <a:ext cx="7636748" cy="3384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2380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8F3DA7-7845-F323-1702-84A31486EA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A8D684-2E7C-AC6A-451A-EEAA85BE0FB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34A8E71-3E4C-F834-7162-8F31B591CF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5488EF6-4544-FDBF-A6F1-42F535047DC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154B4D2-2937-C22C-E08A-3E66848B1CD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7A4ADD3-C7B0-9038-0BE8-D1EA575C850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05402DD-1BA9-9701-B853-213446ED790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ECC4520-EA3C-2D6E-AE21-0C150ED293B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9C83520-C944-3842-7658-730E49EFA330}"/>
              </a:ext>
            </a:extLst>
          </p:cNvPr>
          <p:cNvSpPr txBox="1"/>
          <p:nvPr/>
        </p:nvSpPr>
        <p:spPr>
          <a:xfrm>
            <a:off x="156006" y="4388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Forecasting the Zenith 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التنبؤ بالوصول إلى الذروة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3F25194C-0312-115A-078E-46152985C92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0358" b="12310"/>
          <a:stretch>
            <a:fillRect/>
          </a:stretch>
        </p:blipFill>
        <p:spPr>
          <a:xfrm>
            <a:off x="604156" y="1472182"/>
            <a:ext cx="7754397" cy="3181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932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751325-65AB-F9EF-25F2-639F509F53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893B374-E478-03B2-AE00-D0B21DF71E2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E04D361-0747-7B10-284B-F66CF34DE3A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F315010-14D5-8187-24B9-6FC50062303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FC7EBE-06EE-EC7C-B8A2-5843F4988E7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E5D5CE6-8B00-F22A-1C0B-7B23FEF2F5C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E0AEFA1-E98F-543F-5023-2FF38CA4E5E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BAA688-D39E-4F01-E8AE-CF89B9F1552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2A441D5F-8348-29A1-5F3B-DCEE46EDC33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40" t="6658" r="940" b="16716"/>
          <a:stretch>
            <a:fillRect/>
          </a:stretch>
        </p:blipFill>
        <p:spPr>
          <a:xfrm>
            <a:off x="604156" y="1465545"/>
            <a:ext cx="7864930" cy="331179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6D7BEC6-E1E2-E59E-BC4E-4C9235EBD3C5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ا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25946261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B413EC-2FA9-8E1E-012E-B3A1A6DBA0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B347254-B698-E7F5-6E95-38A3BF81973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1350" dirty="0"/>
              <a:t>| السنة | #  | </a:t>
            </a:r>
            <a:r>
              <a:rPr lang="en-US" sz="1350" dirty="0"/>
              <a:t>| 4300     | 600      | 20100          | 5700           | 6100  | 4100        |            |</a:t>
            </a:r>
          </a:p>
          <a:p>
            <a:pPr algn="ctr"/>
            <a:r>
              <a:rPr lang="en-US" sz="1350" dirty="0"/>
              <a:t>| 2012  | 6  | 15900        | 5000     | 720      | 20500          | 5900           | 6700  | 4600        |            |</a:t>
            </a:r>
          </a:p>
          <a:p>
            <a:pPr algn="ctr"/>
            <a:r>
              <a:rPr lang="en-US" sz="1350" dirty="0"/>
              <a:t>| 2013  | 7  | 16100        | 5500     | 890      | 21000          | 6300           | 7200  | 4900        |            |</a:t>
            </a:r>
          </a:p>
          <a:p>
            <a:pPr algn="ctr"/>
            <a:r>
              <a:rPr lang="en-US" sz="1350" dirty="0"/>
              <a:t>| 2014  | 8  | 16500        | 6800     | 1000     | 22000          | 6400           | 7900  | 5500        |            |</a:t>
            </a:r>
          </a:p>
          <a:p>
            <a:pPr algn="ctr"/>
            <a:r>
              <a:rPr lang="en-US" sz="1350" dirty="0"/>
              <a:t>| 2015  | 9  | 18000        | 7500     | 1200     | 24000          | 6700           | 8500  | 6000        |            |</a:t>
            </a:r>
          </a:p>
          <a:p>
            <a:pPr algn="ctr"/>
            <a:r>
              <a:rPr lang="en-US" sz="1350" dirty="0"/>
              <a:t>| 2016  | 10 | 21000        | 8100     | 1400     | 27500          | 7200           | 10000 | 6500        |            |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0D72AC2-1DED-2613-8EB5-A13D08EE107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75BDB24-BBE9-D982-B6F7-63B36CBB595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566825C-E5E5-6BE7-641A-60A8EBC7EBC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BC84A8-6E04-282C-2FC7-5B47DD386A7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5956AE6-FA93-B284-5B90-234D6EC0EAA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173F89-6319-17DC-3919-ED343DA4F56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844AF43A-AE4D-7821-80E2-5386CB6ABA4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58" t="14109" r="1707"/>
          <a:stretch>
            <a:fillRect/>
          </a:stretch>
        </p:blipFill>
        <p:spPr>
          <a:xfrm>
            <a:off x="770629" y="1584037"/>
            <a:ext cx="7602742" cy="28930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6C4F57D-764B-C0EC-552E-2AA87F961091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ا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1767135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5A88E1-ABD0-7682-998B-201EAFC269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8622853-27D5-E61D-4A3F-B05EFD4E61F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9831B48-C8CF-EE84-ACE5-3A22D81DF4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959C71-9DC8-F91A-A2C7-20D7403B10F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4CD762A-838A-F50B-E17D-EC3BDEA9574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3D54D4B-75A6-20E5-7D2D-88E60370AC2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669CB0F-C7C0-65D9-CD63-5E795CB4204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21738D5-8B22-1A44-E437-254A5BE021D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AEE3DA36-F941-F8E6-6079-A7C8CBEED30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8370" t="32624" r="7380" b="22898"/>
          <a:stretch>
            <a:fillRect/>
          </a:stretch>
        </p:blipFill>
        <p:spPr>
          <a:xfrm>
            <a:off x="1183046" y="1585554"/>
            <a:ext cx="6927574" cy="29767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D2B46E4-85A8-45CE-6E0E-F39DAA730A60}"/>
              </a:ext>
            </a:extLst>
          </p:cNvPr>
          <p:cNvSpPr txBox="1"/>
          <p:nvPr/>
        </p:nvSpPr>
        <p:spPr>
          <a:xfrm>
            <a:off x="1797777" y="420860"/>
            <a:ext cx="54956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cs typeface="Alexandria" charset="0"/>
              </a:rPr>
              <a:t>Review of Previous Session</a:t>
            </a:r>
          </a:p>
          <a:p>
            <a:r>
              <a:rPr lang="ar-EG" sz="2000" b="1" dirty="0">
                <a:solidFill>
                  <a:srgbClr val="00B0F0"/>
                </a:solidFill>
                <a:cs typeface="+mj-cs"/>
              </a:rPr>
              <a:t>مراجعة </a:t>
            </a:r>
            <a:r>
              <a:rPr lang="ar-SY" sz="2000" b="1" dirty="0">
                <a:solidFill>
                  <a:srgbClr val="00B0F0"/>
                </a:solidFill>
                <a:cs typeface="+mj-cs"/>
              </a:rPr>
              <a:t>من ا</a:t>
            </a:r>
            <a:r>
              <a:rPr lang="ar-EG" sz="2000" b="1" dirty="0">
                <a:solidFill>
                  <a:srgbClr val="00B0F0"/>
                </a:solidFill>
                <a:cs typeface="+mj-cs"/>
              </a:rPr>
              <a:t>لجلسة السابقة</a:t>
            </a:r>
          </a:p>
        </p:txBody>
      </p:sp>
    </p:spTree>
    <p:extLst>
      <p:ext uri="{BB962C8B-B14F-4D97-AF65-F5344CB8AC3E}">
        <p14:creationId xmlns:p14="http://schemas.microsoft.com/office/powerpoint/2010/main" val="335170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204689-ECEB-2671-6091-03A2F3B024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FB746E9-8062-2B71-6B36-7B13258DBE6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A86D9C9-A7FA-C09A-3816-F408D7EAD7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6CC355C-9D18-C214-D7ED-3544CE99053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C6A178-E885-3D0B-509E-E2FCA738010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AA2B6C1-8F4F-73AA-F498-8791868CB9E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DE8F05F-3C12-A0CD-68E4-FAFF896FB61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AC3DC15-BC2E-4210-2875-6DF0A363937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346519F-C331-F196-A9CD-AD4B74CCF9F5}"/>
              </a:ext>
            </a:extLst>
          </p:cNvPr>
          <p:cNvSpPr txBox="1"/>
          <p:nvPr/>
        </p:nvSpPr>
        <p:spPr>
          <a:xfrm>
            <a:off x="300562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Operating System and shifts 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نظام التشغيل والورديات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0BF0D40-A54A-F740-A713-43C1A9C962E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626"/>
          <a:stretch>
            <a:fillRect/>
          </a:stretch>
        </p:blipFill>
        <p:spPr>
          <a:xfrm>
            <a:off x="708729" y="1378230"/>
            <a:ext cx="7471476" cy="3399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248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0CE2BF-318C-0F82-6242-08ECA29459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08A57F2-6905-9BF7-4129-3297F77B294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B0BCB56-9C57-21F6-1078-4B0BA936F0E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BA1B9E6-C2D0-9DFA-87EF-85A3EA1C8DA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B113328-3078-D799-86F3-CB46915421C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BF47CDE-6244-D261-B0F3-1C7CBC092EC1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E221B63-4BE6-3CE9-420E-A74FB36F9E6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03DF47C-3B6A-26F3-0D26-50E368AAA26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2A3A2BF-8C93-A5B4-C3A0-1BEB9EE7832B}"/>
              </a:ext>
            </a:extLst>
          </p:cNvPr>
          <p:cNvSpPr txBox="1"/>
          <p:nvPr/>
        </p:nvSpPr>
        <p:spPr>
          <a:xfrm>
            <a:off x="579239" y="50201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Calculating Machine Requirements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حساب الاحتياج من الآلات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E5E7C-65FF-6940-B4C8-CAA0217A318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89" t="16866" r="6217" b="12850"/>
          <a:stretch>
            <a:fillRect/>
          </a:stretch>
        </p:blipFill>
        <p:spPr>
          <a:xfrm>
            <a:off x="832338" y="1428559"/>
            <a:ext cx="7479324" cy="323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126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2C2BB-A202-A5C6-721E-9D488EE180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C264C0A-42E4-BDEC-3F5F-09711D6D7DD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266914-7C88-9EC9-706C-463E9A246B1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C12568D-E59C-30D1-42FC-F2AD868B891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4AD021D-F522-C5C5-7E45-90F6FF66D62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22EBCBE-8F13-BEA9-086B-A89E6189A0B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EA5C42F-D109-3C90-C217-E25A0BAB89A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CA2A92B-997B-2884-5A3E-5D6B9B30270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A269245-CE67-5A9F-61F1-B07964EA3C51}"/>
              </a:ext>
            </a:extLst>
          </p:cNvPr>
          <p:cNvSpPr txBox="1"/>
          <p:nvPr/>
        </p:nvSpPr>
        <p:spPr>
          <a:xfrm>
            <a:off x="708730" y="503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Labor Intensive VS  Capital Intensive 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الأتمتة الكاملة والعمالة الكثيفة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B68FDB-5026-6899-5AAF-F8239AE356B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89" t="21380" r="8846" b="18176"/>
          <a:stretch>
            <a:fillRect/>
          </a:stretch>
        </p:blipFill>
        <p:spPr>
          <a:xfrm>
            <a:off x="708730" y="1354561"/>
            <a:ext cx="7591208" cy="338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2472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7FD81-8566-C6F3-27DD-76955EB3DB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1FD701F-3C33-C35A-084C-20B203986A9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4B329A5-4F97-9784-ED11-EACBD1952B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B3F8D17-D290-0D5D-D9CF-B2E68A5719B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A20BFD6-983F-B324-5621-A413640FFDA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A95524-7400-3E0E-82E9-E2C0465547E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0C2FE9-6565-4381-E4D6-2620818E0F9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6D6472E-B208-B54F-B684-3771EC1EC2A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C057301-D6DC-D579-509D-6FE520A9B9FD}"/>
              </a:ext>
            </a:extLst>
          </p:cNvPr>
          <p:cNvSpPr txBox="1"/>
          <p:nvPr/>
        </p:nvSpPr>
        <p:spPr>
          <a:xfrm>
            <a:off x="1027392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Spectrum: Continuous VS Order-Based 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+mj-cs"/>
              </a:rPr>
              <a:t>الإنتاج المستمر والإنتاج على الطلب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21B9A7-0A6C-3572-0291-C9B95BD0E4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689" t="19527" r="6607" b="16230"/>
          <a:stretch>
            <a:fillRect/>
          </a:stretch>
        </p:blipFill>
        <p:spPr>
          <a:xfrm>
            <a:off x="708728" y="1437985"/>
            <a:ext cx="7544317" cy="3304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6885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A9B8BB-1F0D-3702-3CD1-6A437BEB5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0469E37-E3CE-24A2-FD52-776095BD6AB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986DA15-70AA-AECE-E2E8-FEBB5598E7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1BD61BD-10F5-4A92-DEF0-208F6F7AE1B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E1D9AD-C49A-E9BA-EAC7-D4DDD4F35F1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6013B4-7A4D-1D2F-A2FD-B6E11371092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9582AC8-9C2C-A80E-75E4-ED041AD0E4D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C10A6E2-424B-B8C7-86BE-17348E0DAFB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F16751A-A1EB-6D3C-54FD-FC0A67AAFE88}"/>
              </a:ext>
            </a:extLst>
          </p:cNvPr>
          <p:cNvSpPr txBox="1"/>
          <p:nvPr/>
        </p:nvSpPr>
        <p:spPr>
          <a:xfrm>
            <a:off x="863270" y="50300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Hybrid Model: Variable Production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النموذج الهجين: الإنتاج المتغير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E5FEF4-855B-2D25-719D-05ED0640A28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462" t="24010" r="6216" b="18632"/>
          <a:stretch>
            <a:fillRect/>
          </a:stretch>
        </p:blipFill>
        <p:spPr>
          <a:xfrm>
            <a:off x="604156" y="1377508"/>
            <a:ext cx="7757934" cy="3364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0262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76A5EB-B088-3E91-7DE2-ED8EBEC8FC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FA9CF5-89F3-CBC9-DB9C-75BAE13AB51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D8B8568-F579-44A0-9F60-215790F027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5404CA2-DB0F-B766-703F-768BA18C73B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8E898B-CFFA-444A-0C9A-81467311A5F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28A4C84-6633-EEAF-649F-7EC220FB063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3249F79-B9B7-808D-BA27-915F0DC046B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422A0EE-808D-6E70-D0D1-152FE38E08F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5B6B7A23-7975-03ED-9366-2E52B0E01F6A}"/>
              </a:ext>
            </a:extLst>
          </p:cNvPr>
          <p:cNvSpPr txBox="1"/>
          <p:nvPr/>
        </p:nvSpPr>
        <p:spPr>
          <a:xfrm>
            <a:off x="0" y="51525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Equipment Efficiency 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كفاءة المعدات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69614B-E1F6-83FF-A5C0-ADCA17AFE01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3974" t="7425" r="13847" b="3044"/>
          <a:stretch>
            <a:fillRect/>
          </a:stretch>
        </p:blipFill>
        <p:spPr>
          <a:xfrm>
            <a:off x="604156" y="1403134"/>
            <a:ext cx="7754397" cy="3397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356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845A204-6E79-DD41-8977-7E98F34473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20B40E-0915-A5D7-4433-EAE390CCF64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4B8A93-A6B8-B196-598A-13A473C79E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DFB527-0DC9-2F59-026D-CE1D24E37B9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A8C672D-1668-C173-9B2E-EBEFCCAC60E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1CE4A35-7CA8-5C95-9522-70197ABC655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5F44FB0-1D4E-ED06-4A93-4FA3A4B617D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822B075-EB50-032D-CD79-9021D60A463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4A6735A1-CE52-9FBD-015D-1A239C6B1E48}"/>
              </a:ext>
            </a:extLst>
          </p:cNvPr>
          <p:cNvSpPr txBox="1"/>
          <p:nvPr/>
        </p:nvSpPr>
        <p:spPr>
          <a:xfrm>
            <a:off x="1086008" y="49187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Sources for Estimating Production Capacity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مصادر تقدير الطاقة الإنتاجية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320D034-8B73-1016-BF67-C0D465AEB8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0" t="17948" r="15210" b="8050"/>
          <a:stretch>
            <a:fillRect/>
          </a:stretch>
        </p:blipFill>
        <p:spPr bwMode="auto">
          <a:xfrm>
            <a:off x="708729" y="1378493"/>
            <a:ext cx="7661548" cy="336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70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06AD99-07DA-7ABA-9439-37B7AB9E5E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03B3146-D458-9907-E413-26EBAC2AD63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A4F994E-5174-944E-D883-695E1EA19AD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03F7722-D70D-C320-1A46-BCB816B361A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2A3D2D6-5B96-092C-C006-FCA7249CC13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3C07727-15F2-2D76-C731-92DDF649BF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98C5A79-5BC3-C953-3F09-3CF5CDCBB1A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B2143E2-5C92-AE9D-CD72-BDD8C263A68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BC2D0592-613F-5ABC-27F9-F96E16473E80}"/>
              </a:ext>
            </a:extLst>
          </p:cNvPr>
          <p:cNvSpPr txBox="1"/>
          <p:nvPr/>
        </p:nvSpPr>
        <p:spPr>
          <a:xfrm>
            <a:off x="1015670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Key Takeaways- Production Capacity Phase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النقاط الرئيسية – مرحلة الطاقة الإنتاجية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E63ECA62-59DB-4403-7652-A915B0B519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0" t="23066" r="15210" b="5148"/>
          <a:stretch>
            <a:fillRect/>
          </a:stretch>
        </p:blipFill>
        <p:spPr bwMode="auto">
          <a:xfrm>
            <a:off x="673024" y="1428560"/>
            <a:ext cx="7729480" cy="3313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97307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498E6-A6E4-AC60-4B0C-6F4595DD0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7DD9EE-EB4C-A706-E15B-6FB657C3CAA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AB0D0D6-637F-3E0B-D6E0-236684305D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E223738-FD1B-6640-F74D-E315B9333BF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54E520D-5292-28F8-1CA8-3E2FB3F026A1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986C4B-D498-DDE7-9A7E-03A6AF5273B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45EC1BA-4CF9-262D-8E28-588E155544D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21BC0EA-534E-FD53-E933-4689C6B51BF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C0CD4B6C-3C4E-AE66-DA68-86FF970F7E11}"/>
              </a:ext>
            </a:extLst>
          </p:cNvPr>
          <p:cNvSpPr txBox="1"/>
          <p:nvPr/>
        </p:nvSpPr>
        <p:spPr>
          <a:xfrm>
            <a:off x="826168" y="2256646"/>
            <a:ext cx="7018421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AE" sz="3600" dirty="0"/>
              <a:t> </a:t>
            </a:r>
            <a:r>
              <a:rPr lang="en-US" sz="3600" dirty="0"/>
              <a:t>Labor &amp; Organizational Structure</a:t>
            </a:r>
          </a:p>
          <a:p>
            <a:pPr algn="ctr"/>
            <a:r>
              <a:rPr lang="en-US" sz="3600" dirty="0"/>
              <a:t> </a:t>
            </a:r>
            <a:r>
              <a:rPr lang="ar-SY" sz="3600" dirty="0"/>
              <a:t>العمالة المطلوبة والهيكل التنظيمي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5932230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8F7BCB-8809-6E68-7588-71B03623E8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50C7C14-6817-B5C3-C936-B0EBF371A40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59E2089-6396-020D-A479-6602851E7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5E4CEB9-D218-CD77-85D3-7EF0595F88F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165ABE-E1E9-9510-5E16-4697976D91A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92AB3DB-DE35-7864-8AD0-BDAC332B8EF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AD422F09-C360-8ADB-A04D-DE4757AF70F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38FAF6-9136-A8D3-9399-888A70C9C91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1195D82-EA2E-BCFF-CBE0-01B2666A717D}"/>
              </a:ext>
            </a:extLst>
          </p:cNvPr>
          <p:cNvSpPr txBox="1"/>
          <p:nvPr/>
        </p:nvSpPr>
        <p:spPr>
          <a:xfrm>
            <a:off x="1390808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Importance of Labor and Organizational Structure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AE" b="1" dirty="0">
                <a:solidFill>
                  <a:srgbClr val="00B0F0"/>
                </a:solidFill>
                <a:cs typeface="Alexandria" charset="0"/>
              </a:rPr>
              <a:t>أهمية العمالة والهيكل التنظيمي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53F16A21-D4A7-E35C-FAE9-F84AD878BDC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906" t="44046" r="9822" b="4717"/>
          <a:stretch>
            <a:fillRect/>
          </a:stretch>
        </p:blipFill>
        <p:spPr>
          <a:xfrm>
            <a:off x="508676" y="1428559"/>
            <a:ext cx="3840172" cy="31336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26F253B-0669-D196-EC8F-16A2F868070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0781" t="44958" r="31250" b="9664"/>
          <a:stretch>
            <a:fillRect/>
          </a:stretch>
        </p:blipFill>
        <p:spPr>
          <a:xfrm>
            <a:off x="4427220" y="1381741"/>
            <a:ext cx="3967169" cy="3281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6332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4F0E59-3AAD-2025-25DD-1A54D570E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53448E8-BF0A-ABCD-CFDF-E942FA6B43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E76E07A-E1DE-0A35-7326-9517DF87DBF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7AC6C81-ECB4-C560-1A03-733C119FBF4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49656C-656C-A30A-05D0-886BE523D43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F77AE9B-D395-EE26-B6C1-A3739F3663E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089C2C7-5BCB-ADD9-6099-2D4FED7731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E1489D3-E56D-5C9C-55AC-7DF1DE9AC2E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C82D5994-0BB4-20E7-16A8-65427F2971A5}"/>
              </a:ext>
            </a:extLst>
          </p:cNvPr>
          <p:cNvSpPr txBox="1"/>
          <p:nvPr/>
        </p:nvSpPr>
        <p:spPr>
          <a:xfrm>
            <a:off x="1390808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Importance of Labor and Organizational Structure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AE" b="1" dirty="0">
                <a:solidFill>
                  <a:srgbClr val="00B0F0"/>
                </a:solidFill>
                <a:cs typeface="Alexandria" charset="0"/>
              </a:rPr>
              <a:t>أهمية العمالة والهيكل التنظيمي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" name="Image 1" descr="preencoded.png">
            <a:extLst>
              <a:ext uri="{FF2B5EF4-FFF2-40B4-BE49-F238E27FC236}">
                <a16:creationId xmlns:a16="http://schemas.microsoft.com/office/drawing/2014/main" id="{A2163CC4-2085-56C4-00E2-78AA02D0AFD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6005"/>
          <a:stretch>
            <a:fillRect/>
          </a:stretch>
        </p:blipFill>
        <p:spPr>
          <a:xfrm>
            <a:off x="604156" y="1472182"/>
            <a:ext cx="7864929" cy="330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989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E3C0F7-5DD2-E54D-CA86-437D9B7B7E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884D3B-7386-0B8A-CB51-0C0737F3EEE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CE5C533-9D28-234A-BE74-A5C02514FA3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C56E013-2D2E-F0C6-FE85-4F38378742A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18418D6-A404-9BF3-34BA-EAB6329C98A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A92A9E9-EE7C-0BEC-6F6E-87483058DD0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D96A03C-E486-3BF0-F08F-5DEC03DDE43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8BCB035-0FDF-DA24-9477-965AA62CF97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E47364A-8BDA-982C-9879-C98E840C807F}"/>
              </a:ext>
            </a:extLst>
          </p:cNvPr>
          <p:cNvSpPr txBox="1"/>
          <p:nvPr/>
        </p:nvSpPr>
        <p:spPr>
          <a:xfrm>
            <a:off x="990758" y="41994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Steps for Determining Labor Requirements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خطوات تحديد احتياجات العمالة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0B51806-B613-B89C-6437-FAB398BA170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927" t="22125" r="2028" b="3011"/>
          <a:stretch>
            <a:fillRect/>
          </a:stretch>
        </p:blipFill>
        <p:spPr>
          <a:xfrm>
            <a:off x="673024" y="1472183"/>
            <a:ext cx="7636586" cy="325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695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46769B-4A8E-1141-9B83-485EAA254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2D0C13-1637-642B-4374-34BC11DE37FD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3A88AC2-5419-65BA-13B2-E0A6C370B49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47171A0-203B-3F6B-14B7-E6148A961C6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4D45641-570E-E0C4-54EB-77159951899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6F9A96-F84D-C8A7-CFA0-B1C7A34CA10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0A51CF8-F407-56C4-12EB-76E06D20769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AB67F57-DCCB-400E-09A7-E34E2D6C054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FE1D74F-D66A-2A03-B5C1-201A277E2B6B}"/>
              </a:ext>
            </a:extLst>
          </p:cNvPr>
          <p:cNvSpPr txBox="1"/>
          <p:nvPr/>
        </p:nvSpPr>
        <p:spPr>
          <a:xfrm>
            <a:off x="1530825" y="446678"/>
            <a:ext cx="59595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Practical Example: Specialty Coffee Shop (Process Analysis)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مثال عملي: كافي متخصص (تحليل العمليات)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DB8AD94-4793-33E7-517E-61D55C9312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451025"/>
            <a:ext cx="7777844" cy="3245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6296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5C112D-90AD-E080-53C8-0C56E90E5C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892EA84-154F-E5D9-D4EE-81AC71A7085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F9B61FC-0940-4146-62CC-F1E73FAD96E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8244260-6388-C3CC-2D1C-4C0BCD30D0C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F3003AD-372E-DB6C-8EC8-AD57AAB4596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5CD725B-84A8-1312-0550-8DD1AD0C8E5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331E74C-7807-745C-A148-BB7095CC781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42FAE4E-97D8-10A0-1025-4C375C9BFB3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4467BB2-FE3F-0B3B-7E3D-CD3E62A0E72C}"/>
              </a:ext>
            </a:extLst>
          </p:cNvPr>
          <p:cNvSpPr txBox="1"/>
          <p:nvPr/>
        </p:nvSpPr>
        <p:spPr>
          <a:xfrm>
            <a:off x="430304" y="49021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Headcount &amp; cost Estimation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تقدير الأعداد والتكاليف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4B7E0A9E-71B9-81D9-01CC-50960508BC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78492"/>
            <a:ext cx="7864929" cy="333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1939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0934D3-0A45-EB05-1444-6E43D6987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5889C9A-67F6-BD7D-294E-A829360B732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3B7442D-AD04-0F22-92D2-76AA25A1685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506CD0-F840-1748-B801-A6CAAB08063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47D0073-A95B-C558-E75E-5BA8569E893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DB3D4F3-1C73-E03E-1325-7C10F18AC51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8900F0D-4BA3-7D39-CFEB-7C76408AFDE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5AFD176-3CEC-5994-027A-AD7245666D1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3F5CB96B-2CB2-E76C-1DA1-D2B350AB4D1F}"/>
              </a:ext>
            </a:extLst>
          </p:cNvPr>
          <p:cNvSpPr txBox="1"/>
          <p:nvPr/>
        </p:nvSpPr>
        <p:spPr>
          <a:xfrm>
            <a:off x="430304" y="46904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Clothing Manufacturing Plant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مصنع ملابس جاهزة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4427D7B-20CE-D52E-0F8A-EF09CD5360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463326"/>
            <a:ext cx="7671163" cy="327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5592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905577-501A-75E3-C4A7-E191074C9F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A8687D0-6738-8593-CF5D-CC973978FC5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58C87BA-DFCF-AD5D-E029-26A7E87DD2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20ED419-EA03-7F3E-E97E-F2E48B0D750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58DA184-EC06-1222-DAF7-D63A8577554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6CCDDA4-C333-7F9A-570F-23E51EA9D6F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6D1E653-E27E-6855-AE59-2A6A52B1871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4A9133-B4D6-9D49-ADFE-4D75E866486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073E1CB-4F93-9F74-EE23-AAE32C7C73DE}"/>
              </a:ext>
            </a:extLst>
          </p:cNvPr>
          <p:cNvSpPr txBox="1"/>
          <p:nvPr/>
        </p:nvSpPr>
        <p:spPr>
          <a:xfrm>
            <a:off x="807878" y="47110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Labor Distribution in Clothing Factory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توزيع العمالة في مصنع ملابس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7D41A9F-DD61-A5A2-2498-15BCF351E55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513"/>
          <a:stretch>
            <a:fillRect/>
          </a:stretch>
        </p:blipFill>
        <p:spPr>
          <a:xfrm>
            <a:off x="604156" y="1472182"/>
            <a:ext cx="7864930" cy="3270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90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92A5B7-D339-2B70-FA4A-88EFB35266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E47EACE-AAE7-CC5F-EBE7-CB8ABC943DD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B321FA-4018-B714-C8B3-0724A0F551B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45789741-7D1F-6791-E6A8-06F925853D9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7BB5EAD-A0A4-0A3E-B779-3F855D84D789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F26AEF1-F881-EAD0-A82F-D806946B0FF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E15877-BE71-773E-2A3D-57E0AAE4284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6A25637-E60F-AE45-BC04-F6CB81B57A7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114D165D-946B-7D37-8719-5D104A18044E}"/>
              </a:ext>
            </a:extLst>
          </p:cNvPr>
          <p:cNvSpPr txBox="1"/>
          <p:nvPr/>
        </p:nvSpPr>
        <p:spPr>
          <a:xfrm>
            <a:off x="270668" y="46904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Example 2: 4- Star Hotel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مثال 2: فندق 4 نجوم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EFBE74B5-6A29-0130-B9EB-66628C3B86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331149"/>
            <a:ext cx="7659445" cy="344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9044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E182CE-C78D-9535-7204-E74837FB32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3276916-19CF-E683-4025-E248363D17A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CB64E30-C6E2-9FAE-F041-DA9839C081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57FD801-373B-2068-7539-F4D26F55D3E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BA68860-F4AE-8019-3C09-6430410F21C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EC7E5DB-7E3E-9208-B7C4-EE9E89A23CA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2FBBF62-A863-2137-F2C3-91C2F8782DE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7AAE5DB-599E-9A6F-ED56-F0DF7E7BEE8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6BAB1A0-5A30-5A69-4816-BEEAA4AE306E}"/>
              </a:ext>
            </a:extLst>
          </p:cNvPr>
          <p:cNvSpPr txBox="1"/>
          <p:nvPr/>
        </p:nvSpPr>
        <p:spPr>
          <a:xfrm>
            <a:off x="556418" y="437118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Labor Distribution in 4-Star Hotel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توزيع العمالة في فندق 4 نجوم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B26B5C2-24EF-551B-7979-3A8B624EAC8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4844" r="52032" b="21718"/>
          <a:stretch>
            <a:fillRect/>
          </a:stretch>
        </p:blipFill>
        <p:spPr>
          <a:xfrm>
            <a:off x="604156" y="1397713"/>
            <a:ext cx="7725272" cy="321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6825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77F1D-DE47-0178-221B-89FB2FF38E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D03577F-AC16-954D-3408-A50AB79A1EB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CEC0E04-7F30-7F53-A73F-9296C443CA9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B5B70CA-CC44-DCBA-94CC-450480200F8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EC01F08-5757-91B8-2544-D2A3F9F24DC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AB1E467-83B7-17E6-FF8F-61C7EEA9F0C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889EB0A-22D5-E5DF-96E0-F6DA05172DC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02105BF-8520-B2EF-815C-4E8C74811DB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9CF1E111-2FA5-9883-EE5A-FA6BC32F3A84}"/>
              </a:ext>
            </a:extLst>
          </p:cNvPr>
          <p:cNvSpPr txBox="1"/>
          <p:nvPr/>
        </p:nvSpPr>
        <p:spPr>
          <a:xfrm>
            <a:off x="1199695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Principles of Effective Organizational Structure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مبادئ الهيكل التنظيمي الناجح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D9AF15E-92D7-C2F8-973F-B4EC2D1F1CE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646"/>
          <a:stretch>
            <a:fillRect/>
          </a:stretch>
        </p:blipFill>
        <p:spPr>
          <a:xfrm>
            <a:off x="604156" y="1472182"/>
            <a:ext cx="7728315" cy="3231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4321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1EE1E3-920F-B750-7096-5B6849A650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A0A3A1E-E666-DB88-9E85-6AA57B237FA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AFF158C-C9B7-6013-CBDC-6E328677B5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604FB8D-951E-FCEA-D5B2-64698AE28D5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14070CA-83F8-12B4-4A33-AF83EFC9939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EABA4AA-DB3B-FA95-A459-71FF6A3E11D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5997712-2E59-FD68-7D04-FE37229D965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BCB54DB-9660-1B2C-EE74-FDDAFB9D1C3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A1FD4829-C50A-DAD9-EE1F-16FA9638BB11}"/>
              </a:ext>
            </a:extLst>
          </p:cNvPr>
          <p:cNvSpPr txBox="1"/>
          <p:nvPr/>
        </p:nvSpPr>
        <p:spPr>
          <a:xfrm>
            <a:off x="430304" y="45660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HR best Practices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AE" b="1" dirty="0">
                <a:solidFill>
                  <a:srgbClr val="00B0F0"/>
                </a:solidFill>
                <a:cs typeface="Alexandria" charset="0"/>
              </a:rPr>
              <a:t>أ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فضل الممارسات في الموارد البشرية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10C37184-89AF-9FEB-160E-CF9B2571F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0954" y="1378492"/>
            <a:ext cx="7467600" cy="344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671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D075F2-6D96-313C-922A-1839E644B0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57E7EF9-A942-8045-5859-7208DC930D9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A9D89FD-1CB9-2E97-E2A3-6C512B007EA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6D0E2CF-8A35-8E79-DFBF-462ED34EB27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6268B10-1757-5E8F-58D1-EE95072CAF6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0D3CBA3-C2AE-2F8B-7C83-749185203EA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7106B-01C4-A648-43E4-913E90283DB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4E04E8E-7D47-B435-1DFF-1BEEF223FCB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73C0246B-FDC6-3C72-516A-E5CFCC5013AC}"/>
              </a:ext>
            </a:extLst>
          </p:cNvPr>
          <p:cNvSpPr txBox="1"/>
          <p:nvPr/>
        </p:nvSpPr>
        <p:spPr>
          <a:xfrm>
            <a:off x="708729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Conclusions and Recommendations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الخلاصة والتوصيات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7A3F991-AE23-895A-480C-742F3B76629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2131"/>
          <a:stretch>
            <a:fillRect/>
          </a:stretch>
        </p:blipFill>
        <p:spPr>
          <a:xfrm>
            <a:off x="673024" y="1428559"/>
            <a:ext cx="7796062" cy="318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9270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385FF-A408-8CF0-1660-66092FA71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9E60F3A-C617-B082-EA0B-23ACC6AF7FE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1E3B133-F477-B7D3-84FB-FB8E5AED6E2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F2CA054-FD16-1293-F68F-471C136F0A5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67B29E-F75A-B787-EB90-17A3EC6E99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BA2ECD-3477-2D76-21C0-0B22828B9BD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DBD666A-A526-068D-EB86-41AD2EFC6F7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D56CF1B-7E1D-50B1-6E34-96A942765AE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3F820762-20ED-41B7-ADE7-28892A4718EF}"/>
              </a:ext>
            </a:extLst>
          </p:cNvPr>
          <p:cNvSpPr txBox="1"/>
          <p:nvPr/>
        </p:nvSpPr>
        <p:spPr>
          <a:xfrm>
            <a:off x="1098885" y="1992309"/>
            <a:ext cx="6946230" cy="175432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ar-SY" sz="3600" dirty="0"/>
              <a:t> </a:t>
            </a:r>
            <a:r>
              <a:rPr lang="en-US" sz="3600" dirty="0"/>
              <a:t>Human resources are the greatest assets of any project</a:t>
            </a:r>
          </a:p>
          <a:p>
            <a:pPr algn="ctr"/>
            <a:r>
              <a:rPr lang="ar-AE" sz="3600" dirty="0"/>
              <a:t>الموارد البشرية هي أعظم أصول المشروع</a:t>
            </a:r>
            <a:endParaRPr lang="en-US" sz="3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88E486F-CC22-567C-EC2A-8F52BE40E521}"/>
              </a:ext>
            </a:extLst>
          </p:cNvPr>
          <p:cNvSpPr txBox="1"/>
          <p:nvPr/>
        </p:nvSpPr>
        <p:spPr>
          <a:xfrm>
            <a:off x="6192253" y="3887400"/>
            <a:ext cx="1700463" cy="369332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en-US" i="1" dirty="0"/>
              <a:t>Jim Collins</a:t>
            </a:r>
          </a:p>
        </p:txBody>
      </p:sp>
    </p:spTree>
    <p:extLst>
      <p:ext uri="{BB962C8B-B14F-4D97-AF65-F5344CB8AC3E}">
        <p14:creationId xmlns:p14="http://schemas.microsoft.com/office/powerpoint/2010/main" val="13518387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31613-ED0A-6396-570D-F2921416D0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27BF667-BAFA-8F31-AF21-C98915DEDF9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8D122D9-96B4-8F00-13A1-5287CBD73D5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5AF4949-DA17-EB49-606B-F070D31776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97A852E-5D20-23EE-4706-6FC9AA33C08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43A25D4-8231-E926-A34F-788FA100E09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CCC4B95-9708-E1B4-6B79-33C0204B03D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816E72-E18D-72B8-F45A-5B86765B466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AC22BEA7-2907-7D46-952E-7A2D90E4D72D}"/>
              </a:ext>
            </a:extLst>
          </p:cNvPr>
          <p:cNvSpPr txBox="1"/>
          <p:nvPr/>
        </p:nvSpPr>
        <p:spPr>
          <a:xfrm>
            <a:off x="2342606" y="2368061"/>
            <a:ext cx="4458788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Project Timeline</a:t>
            </a:r>
          </a:p>
          <a:p>
            <a:pPr algn="ctr"/>
            <a:r>
              <a:rPr lang="ar-SY" sz="3600" dirty="0"/>
              <a:t>الجدول الزمني </a:t>
            </a:r>
            <a:r>
              <a:rPr lang="en-US" sz="3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32705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E9F64A-4D5B-457F-3A9C-A8E493E76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EE17E95-2EEF-B9A4-AA0E-5E51D2178B1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B75C9A8-3923-E99E-18A7-E6623A5780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5DE8C70-DEBA-53C1-D9A7-9DFABB5C476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EB7EF5-9D2A-DFC8-1148-9C39363DD49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97F445-82AF-972F-8A0D-8D8030F294E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BBE34FB-5951-158E-5865-1EBB9C0D0AF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4A4CF5-9624-523D-C796-6A939B1ABE2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27AEE00-E485-7D89-6F61-B8CF4AC90383}"/>
              </a:ext>
            </a:extLst>
          </p:cNvPr>
          <p:cNvSpPr txBox="1"/>
          <p:nvPr/>
        </p:nvSpPr>
        <p:spPr>
          <a:xfrm>
            <a:off x="1484592" y="4802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Project Timeline – Technical Feasibility Study Phases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الجدول الزمني – مراحل دراسة الجدوى الفنية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9CAA51B5-E393-2FE9-742F-52804B9D33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0" t="23838" r="16623" b="4530"/>
          <a:stretch>
            <a:fillRect/>
          </a:stretch>
        </p:blipFill>
        <p:spPr bwMode="auto">
          <a:xfrm>
            <a:off x="604156" y="1378491"/>
            <a:ext cx="7719229" cy="3422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02054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0500D0-5A98-7C9F-726D-B1A5F3EDA1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A7B73B-0C28-0DCA-5946-637A239FF17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8E9C3B6-5A4F-6A9A-1780-694514CC511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DBD47B-2806-8552-2C42-165624AC968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839BFFA-6F08-6AE8-0E54-70CDBB9D9D7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8247FA7-7820-A396-ACBA-611B440F48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E5C4E5F-44A4-5B16-947D-C0833D6F749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E3B7D36-9763-9AD8-4FDF-558E095807A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F9CD72AC-0104-C078-16DF-3545AA96F175}"/>
              </a:ext>
            </a:extLst>
          </p:cNvPr>
          <p:cNvSpPr txBox="1"/>
          <p:nvPr/>
        </p:nvSpPr>
        <p:spPr>
          <a:xfrm>
            <a:off x="-85066" y="41644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Final Review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المراجعة النهائية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F0AF68C-701C-1914-A7BD-0B8337EAAB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3360"/>
          <a:stretch>
            <a:fillRect/>
          </a:stretch>
        </p:blipFill>
        <p:spPr>
          <a:xfrm>
            <a:off x="604156" y="1374766"/>
            <a:ext cx="7761802" cy="336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7643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8182DE-445C-4194-3B5C-C157E05A63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E64F49B-9110-44A1-6EE1-689A5386975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1E4343-A026-8C44-1C7C-C5300B46BA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FD527FE-8123-4D95-1DBF-23FD59E19DE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57702C-6CAE-7250-11E2-D9C65461021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4F01CBB-D280-F8F1-15AC-3D1EBBABC7B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599157-7221-55A8-2F3C-049CBA7C899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FFEF583-2807-51FF-A782-6CBFBEAE7E35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84310BD4-52FB-F383-016C-7E8895B1F971}"/>
              </a:ext>
            </a:extLst>
          </p:cNvPr>
          <p:cNvSpPr txBox="1"/>
          <p:nvPr/>
        </p:nvSpPr>
        <p:spPr>
          <a:xfrm>
            <a:off x="-85066" y="41644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cs typeface="Alexandria" charset="0"/>
              </a:rPr>
              <a:t>Final Review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المراجعة النهائية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2F840CAE-3B25-640B-9A87-84775E44A3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9" t="16349" r="14824" b="3486"/>
          <a:stretch>
            <a:fillRect/>
          </a:stretch>
        </p:blipFill>
        <p:spPr bwMode="auto">
          <a:xfrm>
            <a:off x="708729" y="1418389"/>
            <a:ext cx="7579895" cy="325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7773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2E48BB-4E4E-B3FA-56A8-E56C434AE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1D3E905-FD17-780F-ADBF-B0113DA263E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5155E6B-A787-C833-C3FE-D98BF62F95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E7D04D9-2F9F-6A99-B840-64A337AD97C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CCC95E2-1405-7926-54FF-4DF203ED2B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D707ED5-BE34-3976-3A1D-F193D510D7F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1429931-C52C-6D4F-006C-39F7C6E3972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16D0BCC-FFCE-1663-9D69-BE99E7CAB43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E6731055-C8D8-3411-EDB9-27F45F93ABB7}"/>
              </a:ext>
            </a:extLst>
          </p:cNvPr>
          <p:cNvSpPr txBox="1"/>
          <p:nvPr/>
        </p:nvSpPr>
        <p:spPr>
          <a:xfrm>
            <a:off x="2427674" y="1919762"/>
            <a:ext cx="4458788" cy="230832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Case Study for </a:t>
            </a:r>
            <a:r>
              <a:rPr lang="en-US" sz="3600" b="1" dirty="0">
                <a:cs typeface="Times New Roman" panose="02020603050405020304" pitchFamily="18" charset="0"/>
              </a:rPr>
              <a:t> Technical Feasibility Study </a:t>
            </a:r>
            <a:r>
              <a:rPr lang="en-US" sz="3600" dirty="0"/>
              <a:t> </a:t>
            </a:r>
          </a:p>
          <a:p>
            <a:pPr algn="ctr"/>
            <a:r>
              <a:rPr lang="en-US" sz="3600" dirty="0"/>
              <a:t> </a:t>
            </a:r>
            <a:r>
              <a:rPr lang="ar-SY" sz="3600" dirty="0"/>
              <a:t>حالة دراسة للجدوى الفنية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9099901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12FE0C-5476-E7C9-7450-4321827C1A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62E860B-A8ED-2879-78DE-379D3839A71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8C1307-5D3B-C79D-E10A-92805FAF4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8DFEB7F-D095-83E8-A2D9-3E24690F0E7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 smtClean="0">
                <a:solidFill>
                  <a:srgbClr val="44546A"/>
                </a:solidFill>
              </a:rPr>
              <a:t>6 </a:t>
            </a:r>
            <a:r>
              <a:rPr lang="en-US" sz="1200" dirty="0">
                <a:solidFill>
                  <a:srgbClr val="44546A"/>
                </a:solidFill>
              </a:rPr>
              <a:t>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0C97097-3006-D1CB-2E69-A8106DD969F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1198C1-B536-A25D-F11A-B042019E3E5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EDF5B5B-C135-D119-63A5-C9DE59BCCD7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D1596D-DA5F-3A83-9C43-07138E8BB43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6048CD77-7854-920D-A51F-CBF89891966C}"/>
              </a:ext>
            </a:extLst>
          </p:cNvPr>
          <p:cNvSpPr txBox="1"/>
          <p:nvPr/>
        </p:nvSpPr>
        <p:spPr>
          <a:xfrm>
            <a:off x="564640" y="159205"/>
            <a:ext cx="54956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endParaRPr lang="ar-AE" b="1" dirty="0">
              <a:solidFill>
                <a:srgbClr val="00B0F0"/>
              </a:solidFill>
              <a:cs typeface="Alexandria" charset="0"/>
            </a:endParaRP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 : Private University</a:t>
            </a:r>
          </a:p>
          <a:p>
            <a:pPr algn="ctr"/>
            <a:r>
              <a:rPr lang="ar-SY" b="1" dirty="0">
                <a:solidFill>
                  <a:srgbClr val="00B0F0"/>
                </a:solidFill>
                <a:cs typeface="Alexandria" charset="0"/>
              </a:rPr>
              <a:t>حالة دراسة : مدرسة خاصة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514F2D-BEB6-7892-C84B-D841A08AB8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882" y="1331150"/>
            <a:ext cx="7969204" cy="346981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BF508A1-17B2-9504-2127-50B4E9099F99}"/>
              </a:ext>
            </a:extLst>
          </p:cNvPr>
          <p:cNvSpPr txBox="1"/>
          <p:nvPr/>
        </p:nvSpPr>
        <p:spPr>
          <a:xfrm>
            <a:off x="5157537" y="1381740"/>
            <a:ext cx="320842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Y" sz="2400" dirty="0">
                <a:solidFill>
                  <a:srgbClr val="C00000"/>
                </a:solidFill>
              </a:rPr>
              <a:t>مشروع تخرج في كلية الهندسة المدنية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الطالبتين 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جودي قشاش&amp; روان </a:t>
            </a:r>
            <a:r>
              <a:rPr lang="ar-SY" sz="2400" dirty="0" err="1">
                <a:solidFill>
                  <a:srgbClr val="C00000"/>
                </a:solidFill>
              </a:rPr>
              <a:t>الطرقجي</a:t>
            </a:r>
            <a:r>
              <a:rPr lang="ar-SY" sz="24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إشراف </a:t>
            </a:r>
          </a:p>
          <a:p>
            <a:pPr algn="ctr"/>
            <a:r>
              <a:rPr lang="ar-SY" sz="2400" dirty="0">
                <a:solidFill>
                  <a:srgbClr val="C00000"/>
                </a:solidFill>
              </a:rPr>
              <a:t>د. م باسل الحسن  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47028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8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182135" y="4626556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8" y="152401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AA8E20E-C3F9-483A-9883-189EE11BBB98}">
  <ds:schemaRefs>
    <ds:schemaRef ds:uri="http://schemas.microsoft.com/office/2006/documentManagement/types"/>
    <ds:schemaRef ds:uri="http://schemas.openxmlformats.org/package/2006/metadata/core-properties"/>
    <ds:schemaRef ds:uri="d13aca44-ef33-4cf4-9980-7f0b00e6eeb9"/>
    <ds:schemaRef ds:uri="http://purl.org/dc/elements/1.1/"/>
    <ds:schemaRef ds:uri="http://schemas.microsoft.com/office/infopath/2007/PartnerControls"/>
    <ds:schemaRef ds:uri="49100919-8a76-4266-be0c-7dc583902cb4"/>
    <ds:schemaRef ds:uri="http://purl.org/dc/dcmitype/"/>
    <ds:schemaRef ds:uri="http://schemas.microsoft.com/office/2006/metadata/propertie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8A01521B-BFDF-444E-AC79-2DB1C9D2D46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2DCD57-0562-425C-95F0-1803B04CFE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3020</TotalTime>
  <Words>804</Words>
  <Application>Microsoft Office PowerPoint</Application>
  <PresentationFormat>On-screen Show (16:9)</PresentationFormat>
  <Paragraphs>292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ALFAGR</cp:lastModifiedBy>
  <cp:revision>145</cp:revision>
  <dcterms:created xsi:type="dcterms:W3CDTF">2026-03-05T03:31:10Z</dcterms:created>
  <dcterms:modified xsi:type="dcterms:W3CDTF">2026-03-10T18:40:28Z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