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7" r:id="rId2"/>
    <p:sldId id="303" r:id="rId3"/>
    <p:sldId id="304" r:id="rId4"/>
    <p:sldId id="337" r:id="rId5"/>
    <p:sldId id="338" r:id="rId6"/>
    <p:sldId id="403" r:id="rId7"/>
    <p:sldId id="374" r:id="rId8"/>
    <p:sldId id="339" r:id="rId9"/>
    <p:sldId id="412" r:id="rId10"/>
    <p:sldId id="413" r:id="rId11"/>
    <p:sldId id="414" r:id="rId12"/>
    <p:sldId id="415" r:id="rId13"/>
    <p:sldId id="416" r:id="rId14"/>
    <p:sldId id="417" r:id="rId15"/>
    <p:sldId id="418" r:id="rId16"/>
    <p:sldId id="419" r:id="rId17"/>
    <p:sldId id="420" r:id="rId18"/>
    <p:sldId id="421" r:id="rId19"/>
    <p:sldId id="422" r:id="rId20"/>
    <p:sldId id="423" r:id="rId21"/>
    <p:sldId id="424" r:id="rId22"/>
    <p:sldId id="425" r:id="rId23"/>
    <p:sldId id="426" r:id="rId24"/>
    <p:sldId id="427" r:id="rId25"/>
    <p:sldId id="428" r:id="rId26"/>
    <p:sldId id="429" r:id="rId27"/>
    <p:sldId id="430" r:id="rId28"/>
    <p:sldId id="431" r:id="rId29"/>
    <p:sldId id="432" r:id="rId30"/>
    <p:sldId id="433" r:id="rId31"/>
    <p:sldId id="259" r:id="rId32"/>
    <p:sldId id="260" r:id="rId33"/>
    <p:sldId id="435" r:id="rId34"/>
    <p:sldId id="261" r:id="rId35"/>
    <p:sldId id="434" r:id="rId36"/>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79" d="100"/>
          <a:sy n="79" d="100"/>
        </p:scale>
        <p:origin x="763" y="72"/>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AA0F967-D095-429F-8798-9017DFB46694}" type="datetimeFigureOut">
              <a:rPr lang="ar-EG" smtClean="0"/>
              <a:t>27/12/1443</a:t>
            </a:fld>
            <a:endParaRPr lang="ar-E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E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6EECA17-DA6E-4C28-B606-A2C964A36A20}" type="slidenum">
              <a:rPr lang="ar-EG" smtClean="0"/>
              <a:t>‹#›</a:t>
            </a:fld>
            <a:endParaRPr lang="ar-EG"/>
          </a:p>
        </p:txBody>
      </p:sp>
    </p:spTree>
    <p:extLst>
      <p:ext uri="{BB962C8B-B14F-4D97-AF65-F5344CB8AC3E}">
        <p14:creationId xmlns:p14="http://schemas.microsoft.com/office/powerpoint/2010/main" val="22642415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5234" name="Rectangle 7">
            <a:extLst>
              <a:ext uri="{FF2B5EF4-FFF2-40B4-BE49-F238E27FC236}">
                <a16:creationId xmlns:a16="http://schemas.microsoft.com/office/drawing/2014/main" id="{144F8EB3-7964-DC10-D462-132985F88AD4}"/>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25D4CDAB-7780-49B9-84D6-2C78971BF49B}" type="slidenum">
              <a:rPr lang="en-US" altLang="ar-EG" sz="1200">
                <a:cs typeface="Arial" panose="020B0604020202020204" pitchFamily="34" charset="0"/>
              </a:rPr>
              <a:pPr/>
              <a:t>2</a:t>
            </a:fld>
            <a:endParaRPr lang="en-US" altLang="ar-EG" sz="1200">
              <a:cs typeface="Arial" panose="020B0604020202020204" pitchFamily="34" charset="0"/>
            </a:endParaRPr>
          </a:p>
        </p:txBody>
      </p:sp>
      <p:sp>
        <p:nvSpPr>
          <p:cNvPr id="95235" name="Rectangle 2">
            <a:extLst>
              <a:ext uri="{FF2B5EF4-FFF2-40B4-BE49-F238E27FC236}">
                <a16:creationId xmlns:a16="http://schemas.microsoft.com/office/drawing/2014/main" id="{D148F9D6-1A38-F86E-1C35-3A04741DDE73}"/>
              </a:ext>
            </a:extLst>
          </p:cNvPr>
          <p:cNvSpPr>
            <a:spLocks noGrp="1" noRot="1" noChangeAspect="1" noChangeArrowheads="1" noTextEdit="1"/>
          </p:cNvSpPr>
          <p:nvPr>
            <p:ph type="sldImg"/>
          </p:nvPr>
        </p:nvSpPr>
        <p:spPr>
          <a:ln/>
        </p:spPr>
      </p:sp>
      <p:sp>
        <p:nvSpPr>
          <p:cNvPr id="95236" name="Rectangle 3">
            <a:extLst>
              <a:ext uri="{FF2B5EF4-FFF2-40B4-BE49-F238E27FC236}">
                <a16:creationId xmlns:a16="http://schemas.microsoft.com/office/drawing/2014/main" id="{1F57D84C-6D1F-7E0F-A8F8-DE3BC1858B9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In addition to framing the materials management function, this slide raises the issue of “how does one begin assigning responsibilities for each of the facets of supply-chain management?”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7282" name="Rectangle 7">
            <a:extLst>
              <a:ext uri="{FF2B5EF4-FFF2-40B4-BE49-F238E27FC236}">
                <a16:creationId xmlns:a16="http://schemas.microsoft.com/office/drawing/2014/main" id="{6D765201-7257-9F47-9E5E-74844FEB720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77B61FB9-39E2-4047-AB21-38636E52CBF3}" type="slidenum">
              <a:rPr lang="en-US" altLang="ar-EG" sz="1200">
                <a:cs typeface="Arial" panose="020B0604020202020204" pitchFamily="34" charset="0"/>
              </a:rPr>
              <a:pPr/>
              <a:t>3</a:t>
            </a:fld>
            <a:endParaRPr lang="en-US" altLang="ar-EG" sz="1200">
              <a:cs typeface="Arial" panose="020B0604020202020204" pitchFamily="34" charset="0"/>
            </a:endParaRPr>
          </a:p>
        </p:txBody>
      </p:sp>
      <p:sp>
        <p:nvSpPr>
          <p:cNvPr id="97283" name="Rectangle 2">
            <a:extLst>
              <a:ext uri="{FF2B5EF4-FFF2-40B4-BE49-F238E27FC236}">
                <a16:creationId xmlns:a16="http://schemas.microsoft.com/office/drawing/2014/main" id="{80B34F0B-52F6-1152-B657-122715F5C8E2}"/>
              </a:ext>
            </a:extLst>
          </p:cNvPr>
          <p:cNvSpPr>
            <a:spLocks noGrp="1" noRot="1" noChangeAspect="1" noChangeArrowheads="1" noTextEdit="1"/>
          </p:cNvSpPr>
          <p:nvPr>
            <p:ph type="sldImg"/>
          </p:nvPr>
        </p:nvSpPr>
        <p:spPr>
          <a:ln/>
        </p:spPr>
      </p:sp>
      <p:sp>
        <p:nvSpPr>
          <p:cNvPr id="97284" name="Rectangle 3">
            <a:extLst>
              <a:ext uri="{FF2B5EF4-FFF2-40B4-BE49-F238E27FC236}">
                <a16:creationId xmlns:a16="http://schemas.microsoft.com/office/drawing/2014/main" id="{07FE02E2-1736-F18C-1D9D-631D2C6369A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Here you might simply discuss some of the options available under each of the categories listed.</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B3C96-F777-DFD5-F37C-7FC017B1FC4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51A5C372-303B-7636-0D32-8645E45682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AFBD7997-4A55-1133-3BED-B474FA7FD8AB}"/>
              </a:ext>
            </a:extLst>
          </p:cNvPr>
          <p:cNvSpPr>
            <a:spLocks noGrp="1"/>
          </p:cNvSpPr>
          <p:nvPr>
            <p:ph type="dt" sz="half" idx="10"/>
          </p:nvPr>
        </p:nvSpPr>
        <p:spPr/>
        <p:txBody>
          <a:bodyPr/>
          <a:lstStyle/>
          <a:p>
            <a:fld id="{0F884DEC-E822-48BD-847C-B32243CE7374}" type="datetimeFigureOut">
              <a:rPr lang="ar-EG" smtClean="0"/>
              <a:t>27/12/1443</a:t>
            </a:fld>
            <a:endParaRPr lang="ar-EG"/>
          </a:p>
        </p:txBody>
      </p:sp>
      <p:sp>
        <p:nvSpPr>
          <p:cNvPr id="5" name="Footer Placeholder 4">
            <a:extLst>
              <a:ext uri="{FF2B5EF4-FFF2-40B4-BE49-F238E27FC236}">
                <a16:creationId xmlns:a16="http://schemas.microsoft.com/office/drawing/2014/main" id="{5B99CF5A-F836-D187-60FB-D164D3345E17}"/>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E8F4A94-28D9-6714-C277-E02250EDE367}"/>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3884741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078ED-6D18-5835-9E3A-90F2C499C71D}"/>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BD29FD5E-1BF0-2B56-6C3A-C65F303351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C6CCD803-19FE-4000-894C-280AAA23D44A}"/>
              </a:ext>
            </a:extLst>
          </p:cNvPr>
          <p:cNvSpPr>
            <a:spLocks noGrp="1"/>
          </p:cNvSpPr>
          <p:nvPr>
            <p:ph type="dt" sz="half" idx="10"/>
          </p:nvPr>
        </p:nvSpPr>
        <p:spPr/>
        <p:txBody>
          <a:bodyPr/>
          <a:lstStyle/>
          <a:p>
            <a:fld id="{0F884DEC-E822-48BD-847C-B32243CE7374}" type="datetimeFigureOut">
              <a:rPr lang="ar-EG" smtClean="0"/>
              <a:t>27/12/1443</a:t>
            </a:fld>
            <a:endParaRPr lang="ar-EG"/>
          </a:p>
        </p:txBody>
      </p:sp>
      <p:sp>
        <p:nvSpPr>
          <p:cNvPr id="5" name="Footer Placeholder 4">
            <a:extLst>
              <a:ext uri="{FF2B5EF4-FFF2-40B4-BE49-F238E27FC236}">
                <a16:creationId xmlns:a16="http://schemas.microsoft.com/office/drawing/2014/main" id="{CDC80A84-AA95-844D-EF00-0B474779BB50}"/>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58212723-3F73-AD28-E591-5B9E228F4930}"/>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1588875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22FE6-E6FB-6727-4503-2E84791C69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26A57E25-F006-9497-8F02-89FF8A6B5A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9C8BFA3-E30D-A25E-BBD7-B9354F815626}"/>
              </a:ext>
            </a:extLst>
          </p:cNvPr>
          <p:cNvSpPr>
            <a:spLocks noGrp="1"/>
          </p:cNvSpPr>
          <p:nvPr>
            <p:ph type="dt" sz="half" idx="10"/>
          </p:nvPr>
        </p:nvSpPr>
        <p:spPr/>
        <p:txBody>
          <a:bodyPr/>
          <a:lstStyle/>
          <a:p>
            <a:fld id="{0F884DEC-E822-48BD-847C-B32243CE7374}" type="datetimeFigureOut">
              <a:rPr lang="ar-EG" smtClean="0"/>
              <a:t>27/12/1443</a:t>
            </a:fld>
            <a:endParaRPr lang="ar-EG"/>
          </a:p>
        </p:txBody>
      </p:sp>
      <p:sp>
        <p:nvSpPr>
          <p:cNvPr id="5" name="Footer Placeholder 4">
            <a:extLst>
              <a:ext uri="{FF2B5EF4-FFF2-40B4-BE49-F238E27FC236}">
                <a16:creationId xmlns:a16="http://schemas.microsoft.com/office/drawing/2014/main" id="{C9747B18-2359-82BC-6769-A10923AEE8B2}"/>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A714E25-B586-AEFC-4810-56706C1F312F}"/>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1794839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7CA63-2C09-75B4-AF6C-95B104777257}"/>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3149F654-1046-67CD-FE1F-56AF9CDEF4E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592ED2BD-D13C-5E25-F962-730ACE4EF79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13E11078-9942-2901-1588-333AFAB32457}"/>
              </a:ext>
            </a:extLst>
          </p:cNvPr>
          <p:cNvSpPr>
            <a:spLocks noGrp="1"/>
          </p:cNvSpPr>
          <p:nvPr>
            <p:ph type="dt" sz="half" idx="10"/>
          </p:nvPr>
        </p:nvSpPr>
        <p:spPr/>
        <p:txBody>
          <a:bodyPr/>
          <a:lstStyle/>
          <a:p>
            <a:fld id="{0F884DEC-E822-48BD-847C-B32243CE7374}" type="datetimeFigureOut">
              <a:rPr lang="ar-EG" smtClean="0"/>
              <a:t>27/12/1443</a:t>
            </a:fld>
            <a:endParaRPr lang="ar-EG"/>
          </a:p>
        </p:txBody>
      </p:sp>
      <p:sp>
        <p:nvSpPr>
          <p:cNvPr id="6" name="Footer Placeholder 5">
            <a:extLst>
              <a:ext uri="{FF2B5EF4-FFF2-40B4-BE49-F238E27FC236}">
                <a16:creationId xmlns:a16="http://schemas.microsoft.com/office/drawing/2014/main" id="{0DEF915F-71A2-E943-21FD-26AAB29482FF}"/>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5C79306-B107-FCE0-9E12-88D48DFFDF24}"/>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41881670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2148F-E5AE-8B6D-A0FA-87929A4809D8}"/>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FC78EC7A-DE53-E814-5EAB-631F30465D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F1C1EFD-B048-B8F3-1FED-29B97F02770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9301E4A8-9E39-385D-37FB-CD68515A7A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FA3DE36-772F-5E16-18AF-FB8DEF26053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4494D16A-9352-F8D3-DDF2-8190718F3C63}"/>
              </a:ext>
            </a:extLst>
          </p:cNvPr>
          <p:cNvSpPr>
            <a:spLocks noGrp="1"/>
          </p:cNvSpPr>
          <p:nvPr>
            <p:ph type="dt" sz="half" idx="10"/>
          </p:nvPr>
        </p:nvSpPr>
        <p:spPr/>
        <p:txBody>
          <a:bodyPr/>
          <a:lstStyle/>
          <a:p>
            <a:fld id="{0F884DEC-E822-48BD-847C-B32243CE7374}" type="datetimeFigureOut">
              <a:rPr lang="ar-EG" smtClean="0"/>
              <a:t>27/12/1443</a:t>
            </a:fld>
            <a:endParaRPr lang="ar-EG"/>
          </a:p>
        </p:txBody>
      </p:sp>
      <p:sp>
        <p:nvSpPr>
          <p:cNvPr id="8" name="Footer Placeholder 7">
            <a:extLst>
              <a:ext uri="{FF2B5EF4-FFF2-40B4-BE49-F238E27FC236}">
                <a16:creationId xmlns:a16="http://schemas.microsoft.com/office/drawing/2014/main" id="{B5E85ED7-1205-3C8A-7168-27EDACD1C646}"/>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2E592911-506A-5055-05AE-9350F8DC40C8}"/>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52274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47681-959E-64D3-4D83-3D991F1D6C23}"/>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B048AAD6-957E-2650-9E6B-C97027B01840}"/>
              </a:ext>
            </a:extLst>
          </p:cNvPr>
          <p:cNvSpPr>
            <a:spLocks noGrp="1"/>
          </p:cNvSpPr>
          <p:nvPr>
            <p:ph type="dt" sz="half" idx="10"/>
          </p:nvPr>
        </p:nvSpPr>
        <p:spPr/>
        <p:txBody>
          <a:bodyPr/>
          <a:lstStyle/>
          <a:p>
            <a:fld id="{0F884DEC-E822-48BD-847C-B32243CE7374}" type="datetimeFigureOut">
              <a:rPr lang="ar-EG" smtClean="0"/>
              <a:t>27/12/1443</a:t>
            </a:fld>
            <a:endParaRPr lang="ar-EG"/>
          </a:p>
        </p:txBody>
      </p:sp>
      <p:sp>
        <p:nvSpPr>
          <p:cNvPr id="4" name="Footer Placeholder 3">
            <a:extLst>
              <a:ext uri="{FF2B5EF4-FFF2-40B4-BE49-F238E27FC236}">
                <a16:creationId xmlns:a16="http://schemas.microsoft.com/office/drawing/2014/main" id="{4674B585-4AD7-D79E-BB3A-209A715C4A73}"/>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30E27482-C20C-181A-A213-AD791388BD66}"/>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668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1ABFD-3797-B6FF-BCFC-EA6D12943116}"/>
              </a:ext>
            </a:extLst>
          </p:cNvPr>
          <p:cNvSpPr>
            <a:spLocks noGrp="1"/>
          </p:cNvSpPr>
          <p:nvPr>
            <p:ph type="dt" sz="half" idx="10"/>
          </p:nvPr>
        </p:nvSpPr>
        <p:spPr/>
        <p:txBody>
          <a:bodyPr/>
          <a:lstStyle/>
          <a:p>
            <a:fld id="{0F884DEC-E822-48BD-847C-B32243CE7374}" type="datetimeFigureOut">
              <a:rPr lang="ar-EG" smtClean="0"/>
              <a:t>27/12/1443</a:t>
            </a:fld>
            <a:endParaRPr lang="ar-EG"/>
          </a:p>
        </p:txBody>
      </p:sp>
      <p:sp>
        <p:nvSpPr>
          <p:cNvPr id="3" name="Footer Placeholder 2">
            <a:extLst>
              <a:ext uri="{FF2B5EF4-FFF2-40B4-BE49-F238E27FC236}">
                <a16:creationId xmlns:a16="http://schemas.microsoft.com/office/drawing/2014/main" id="{3D691E7D-8955-22BE-2695-4A415303DD08}"/>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E68206C0-2EC7-2D54-9F07-308DF8DC03CE}"/>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3009789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4D070-815B-6343-70DC-A2F2FE61AD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E4CCBF6D-C122-BFE2-C7B3-D27C2A1FB61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96873B57-47E7-F10D-8041-F9437D40F1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A1EA79-BD87-EF52-4AB1-9C105F531282}"/>
              </a:ext>
            </a:extLst>
          </p:cNvPr>
          <p:cNvSpPr>
            <a:spLocks noGrp="1"/>
          </p:cNvSpPr>
          <p:nvPr>
            <p:ph type="dt" sz="half" idx="10"/>
          </p:nvPr>
        </p:nvSpPr>
        <p:spPr/>
        <p:txBody>
          <a:bodyPr/>
          <a:lstStyle/>
          <a:p>
            <a:fld id="{0F884DEC-E822-48BD-847C-B32243CE7374}" type="datetimeFigureOut">
              <a:rPr lang="ar-EG" smtClean="0"/>
              <a:t>27/12/1443</a:t>
            </a:fld>
            <a:endParaRPr lang="ar-EG"/>
          </a:p>
        </p:txBody>
      </p:sp>
      <p:sp>
        <p:nvSpPr>
          <p:cNvPr id="6" name="Footer Placeholder 5">
            <a:extLst>
              <a:ext uri="{FF2B5EF4-FFF2-40B4-BE49-F238E27FC236}">
                <a16:creationId xmlns:a16="http://schemas.microsoft.com/office/drawing/2014/main" id="{2DD60089-578F-EF87-9BAD-458733795AB8}"/>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24DF5C86-B65D-991C-182C-B1647263685B}"/>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3430868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AF0C1-8A9A-E4A1-C090-115D033BAB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F1BA81F5-2A21-3763-7A15-530749363F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7063021B-3490-D712-29CA-04E8CEC51F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CFECD19-2987-3B7C-2AAA-5A84249FDEDD}"/>
              </a:ext>
            </a:extLst>
          </p:cNvPr>
          <p:cNvSpPr>
            <a:spLocks noGrp="1"/>
          </p:cNvSpPr>
          <p:nvPr>
            <p:ph type="dt" sz="half" idx="10"/>
          </p:nvPr>
        </p:nvSpPr>
        <p:spPr/>
        <p:txBody>
          <a:bodyPr/>
          <a:lstStyle/>
          <a:p>
            <a:fld id="{0F884DEC-E822-48BD-847C-B32243CE7374}" type="datetimeFigureOut">
              <a:rPr lang="ar-EG" smtClean="0"/>
              <a:t>27/12/1443</a:t>
            </a:fld>
            <a:endParaRPr lang="ar-EG"/>
          </a:p>
        </p:txBody>
      </p:sp>
      <p:sp>
        <p:nvSpPr>
          <p:cNvPr id="6" name="Footer Placeholder 5">
            <a:extLst>
              <a:ext uri="{FF2B5EF4-FFF2-40B4-BE49-F238E27FC236}">
                <a16:creationId xmlns:a16="http://schemas.microsoft.com/office/drawing/2014/main" id="{573A8EA3-FF1A-5890-7506-57C91DA73129}"/>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2275E901-DA2E-80E1-E258-97B52F16508E}"/>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1313410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B977D-D625-792B-2050-32BAA4083E4A}"/>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E64B525B-3003-68D4-1755-4709841C66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33A221EE-9256-85D1-0499-38CDA245F3C0}"/>
              </a:ext>
            </a:extLst>
          </p:cNvPr>
          <p:cNvSpPr>
            <a:spLocks noGrp="1"/>
          </p:cNvSpPr>
          <p:nvPr>
            <p:ph type="dt" sz="half" idx="10"/>
          </p:nvPr>
        </p:nvSpPr>
        <p:spPr/>
        <p:txBody>
          <a:bodyPr/>
          <a:lstStyle/>
          <a:p>
            <a:fld id="{0F884DEC-E822-48BD-847C-B32243CE7374}" type="datetimeFigureOut">
              <a:rPr lang="ar-EG" smtClean="0"/>
              <a:t>27/12/1443</a:t>
            </a:fld>
            <a:endParaRPr lang="ar-EG"/>
          </a:p>
        </p:txBody>
      </p:sp>
      <p:sp>
        <p:nvSpPr>
          <p:cNvPr id="5" name="Footer Placeholder 4">
            <a:extLst>
              <a:ext uri="{FF2B5EF4-FFF2-40B4-BE49-F238E27FC236}">
                <a16:creationId xmlns:a16="http://schemas.microsoft.com/office/drawing/2014/main" id="{7D7554B9-6422-8E03-42A0-80265F301FF4}"/>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9E703C98-6CB0-8BB4-4947-097DB21A0940}"/>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1327949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0FCF7FC-CD5A-109F-AA87-58909553380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6DDA47CE-3185-98E4-31EB-1D2339DF787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D2476A3C-7444-748F-392D-8BF82B9E3640}"/>
              </a:ext>
            </a:extLst>
          </p:cNvPr>
          <p:cNvSpPr>
            <a:spLocks noGrp="1"/>
          </p:cNvSpPr>
          <p:nvPr>
            <p:ph type="dt" sz="half" idx="10"/>
          </p:nvPr>
        </p:nvSpPr>
        <p:spPr/>
        <p:txBody>
          <a:bodyPr/>
          <a:lstStyle/>
          <a:p>
            <a:fld id="{0F884DEC-E822-48BD-847C-B32243CE7374}" type="datetimeFigureOut">
              <a:rPr lang="ar-EG" smtClean="0"/>
              <a:t>27/12/1443</a:t>
            </a:fld>
            <a:endParaRPr lang="ar-EG"/>
          </a:p>
        </p:txBody>
      </p:sp>
      <p:sp>
        <p:nvSpPr>
          <p:cNvPr id="5" name="Footer Placeholder 4">
            <a:extLst>
              <a:ext uri="{FF2B5EF4-FFF2-40B4-BE49-F238E27FC236}">
                <a16:creationId xmlns:a16="http://schemas.microsoft.com/office/drawing/2014/main" id="{D5BBF7AB-1F11-9B2A-38F6-06610B2D5161}"/>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9D15E909-2B11-F3B1-05A6-18357DF35E5D}"/>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3132326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9D9431E-E3F7-0D2D-8815-0C872680D3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C3E4C170-DBF6-7674-4627-700029C7E8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528BF85D-A3CD-22A8-AB46-53FECEE5F8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884DEC-E822-48BD-847C-B32243CE7374}" type="datetimeFigureOut">
              <a:rPr lang="ar-EG" smtClean="0"/>
              <a:t>27/12/1443</a:t>
            </a:fld>
            <a:endParaRPr lang="ar-EG"/>
          </a:p>
        </p:txBody>
      </p:sp>
      <p:sp>
        <p:nvSpPr>
          <p:cNvPr id="5" name="Footer Placeholder 4">
            <a:extLst>
              <a:ext uri="{FF2B5EF4-FFF2-40B4-BE49-F238E27FC236}">
                <a16:creationId xmlns:a16="http://schemas.microsoft.com/office/drawing/2014/main" id="{94D0B041-5E39-7ED6-A97E-C02E922C8C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760362E6-74C7-855C-FA03-BAFDF6CFFA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146992-8FCE-4420-A5DE-216724FC2EB7}" type="slidenum">
              <a:rPr lang="ar-EG" smtClean="0"/>
              <a:t>‹#›</a:t>
            </a:fld>
            <a:endParaRPr lang="ar-EG"/>
          </a:p>
        </p:txBody>
      </p:sp>
    </p:spTree>
    <p:extLst>
      <p:ext uri="{BB962C8B-B14F-4D97-AF65-F5344CB8AC3E}">
        <p14:creationId xmlns:p14="http://schemas.microsoft.com/office/powerpoint/2010/main" val="1455885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wmf"/><Relationship Id="rId3" Type="http://schemas.openxmlformats.org/officeDocument/2006/relationships/notesSlide" Target="../notesSlides/notesSlide1.xml"/><Relationship Id="rId7" Type="http://schemas.openxmlformats.org/officeDocument/2006/relationships/image" Target="../media/image9.emf"/><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1.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2.wmf"/><Relationship Id="rId7" Type="http://schemas.openxmlformats.org/officeDocument/2006/relationships/image" Target="../media/image16.wmf"/><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15.wmf"/><Relationship Id="rId5" Type="http://schemas.openxmlformats.org/officeDocument/2006/relationships/image" Target="../media/image14.wmf"/><Relationship Id="rId10" Type="http://schemas.openxmlformats.org/officeDocument/2006/relationships/image" Target="../media/image9.emf"/><Relationship Id="rId4" Type="http://schemas.openxmlformats.org/officeDocument/2006/relationships/image" Target="../media/image13.wmf"/><Relationship Id="rId9"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6.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8.wmf"/><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hyperlink" Target="https://www.marketing91.com/swot-analysis-samsung/" TargetMode="External"/><Relationship Id="rId3" Type="http://schemas.openxmlformats.org/officeDocument/2006/relationships/image" Target="../media/image7.png"/><Relationship Id="rId7" Type="http://schemas.openxmlformats.org/officeDocument/2006/relationships/hyperlink" Target="https://www.marketing91.com/marketing-mix-of-lg/" TargetMode="External"/><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hyperlink" Target="https://www.marketing91.com/methods-efficient-warehousing-products/"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3.jpe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0.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3.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7839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894785" y="3159395"/>
            <a:ext cx="537839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PMG 663</a:t>
            </a:r>
          </a:p>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051202208"/>
      </p:ext>
    </p:extLst>
  </p:cSld>
  <p:clrMapOvr>
    <a:masterClrMapping/>
  </p:clrMapOvr>
  <mc:AlternateContent xmlns:mc="http://schemas.openxmlformats.org/markup-compatibility/2006" xmlns:p14="http://schemas.microsoft.com/office/powerpoint/2010/main">
    <mc:Choice Requires="p14">
      <p:transition spd="slow" p14:dur="2000" advTm="284036"/>
    </mc:Choice>
    <mc:Fallback xmlns="">
      <p:transition spd="slow" advTm="284036"/>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8B94713-7F9B-8ECA-FAC5-DE8D819BFA3B}"/>
              </a:ext>
            </a:extLst>
          </p:cNvPr>
          <p:cNvPicPr>
            <a:picLocks noChangeAspect="1"/>
          </p:cNvPicPr>
          <p:nvPr/>
        </p:nvPicPr>
        <p:blipFill>
          <a:blip r:embed="rId4"/>
          <a:stretch>
            <a:fillRect/>
          </a:stretch>
        </p:blipFill>
        <p:spPr>
          <a:xfrm>
            <a:off x="-253891" y="367"/>
            <a:ext cx="11607691" cy="1615751"/>
          </a:xfrm>
          <a:prstGeom prst="rect">
            <a:avLst/>
          </a:prstGeom>
        </p:spPr>
      </p:pic>
      <p:pic>
        <p:nvPicPr>
          <p:cNvPr id="7" name="Picture 6">
            <a:extLst>
              <a:ext uri="{FF2B5EF4-FFF2-40B4-BE49-F238E27FC236}">
                <a16:creationId xmlns:a16="http://schemas.microsoft.com/office/drawing/2014/main" id="{79F32BEB-4C34-2BC4-AB23-25FCCA687BE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16758"/>
            <a:ext cx="1222425" cy="776646"/>
          </a:xfrm>
          <a:prstGeom prst="rect">
            <a:avLst/>
          </a:prstGeom>
        </p:spPr>
      </p:pic>
      <p:pic>
        <p:nvPicPr>
          <p:cNvPr id="8" name="Picture 7">
            <a:extLst>
              <a:ext uri="{FF2B5EF4-FFF2-40B4-BE49-F238E27FC236}">
                <a16:creationId xmlns:a16="http://schemas.microsoft.com/office/drawing/2014/main" id="{FA66124C-3B43-8885-B7FE-6F8E8B7402A2}"/>
              </a:ext>
            </a:extLst>
          </p:cNvPr>
          <p:cNvPicPr>
            <a:picLocks noChangeAspect="1"/>
          </p:cNvPicPr>
          <p:nvPr/>
        </p:nvPicPr>
        <p:blipFill>
          <a:blip r:embed="rId6"/>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16D58216-C83E-7112-5333-EAECF2BA4E00}"/>
              </a:ext>
            </a:extLst>
          </p:cNvPr>
          <p:cNvPicPr>
            <a:picLocks noChangeAspect="1"/>
          </p:cNvPicPr>
          <p:nvPr/>
        </p:nvPicPr>
        <p:blipFill>
          <a:blip r:embed="rId7"/>
          <a:stretch>
            <a:fillRect/>
          </a:stretch>
        </p:blipFill>
        <p:spPr>
          <a:xfrm>
            <a:off x="-119325" y="2221838"/>
            <a:ext cx="238650" cy="1919665"/>
          </a:xfrm>
          <a:prstGeom prst="rect">
            <a:avLst/>
          </a:prstGeom>
        </p:spPr>
      </p:pic>
      <p:pic>
        <p:nvPicPr>
          <p:cNvPr id="10" name="Picture 9">
            <a:extLst>
              <a:ext uri="{FF2B5EF4-FFF2-40B4-BE49-F238E27FC236}">
                <a16:creationId xmlns:a16="http://schemas.microsoft.com/office/drawing/2014/main" id="{29D75EA6-3B1D-C5A8-86FC-F9841AF9B1F7}"/>
              </a:ext>
            </a:extLst>
          </p:cNvPr>
          <p:cNvPicPr>
            <a:picLocks noChangeAspect="1"/>
          </p:cNvPicPr>
          <p:nvPr/>
        </p:nvPicPr>
        <p:blipFill>
          <a:blip r:embed="rId7"/>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C4C56C97-95CE-6266-9D65-501A4B4C4658}"/>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4210" name="Slide Number Placeholder 4">
            <a:extLst>
              <a:ext uri="{FF2B5EF4-FFF2-40B4-BE49-F238E27FC236}">
                <a16:creationId xmlns:a16="http://schemas.microsoft.com/office/drawing/2014/main" id="{0E331E1F-745F-FBA4-CC34-26641E901DDC}"/>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4EC150BB-1A15-43C1-B0BA-47E658985C1E}" type="slidenum">
              <a:rPr lang="en-US" altLang="ar-EG" sz="1500"/>
              <a:pPr/>
              <a:t>2</a:t>
            </a:fld>
            <a:endParaRPr lang="en-US" altLang="ar-EG" sz="1500"/>
          </a:p>
        </p:txBody>
      </p:sp>
      <p:pic>
        <p:nvPicPr>
          <p:cNvPr id="94211" name="Object 2">
            <a:hlinkClick r:id="" action="ppaction://media"/>
            <a:extLst>
              <a:ext uri="{FF2B5EF4-FFF2-40B4-BE49-F238E27FC236}">
                <a16:creationId xmlns:a16="http://schemas.microsoft.com/office/drawing/2014/main" id="{D35300D9-B9AE-2AC0-0F29-18B510F9BBCA}"/>
              </a:ext>
            </a:extLst>
          </p:cNvPr>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89965" y="1959429"/>
            <a:ext cx="3287826" cy="326571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4212" name="Rectangle 3">
            <a:extLst>
              <a:ext uri="{FF2B5EF4-FFF2-40B4-BE49-F238E27FC236}">
                <a16:creationId xmlns:a16="http://schemas.microsoft.com/office/drawing/2014/main" id="{EE7B0224-E8B4-AEF5-0817-BA7FA48A6F34}"/>
              </a:ext>
            </a:extLst>
          </p:cNvPr>
          <p:cNvSpPr>
            <a:spLocks noGrp="1" noChangeArrowheads="1"/>
          </p:cNvSpPr>
          <p:nvPr>
            <p:ph type="title"/>
          </p:nvPr>
        </p:nvSpPr>
        <p:spPr>
          <a:xfrm>
            <a:off x="3260388" y="211023"/>
            <a:ext cx="10515600" cy="1325563"/>
          </a:xfrm>
        </p:spPr>
        <p:txBody>
          <a:bodyPr vert="horz" lIns="89565" tIns="44783" rIns="89565" bIns="44783" rtlCol="0" anchor="ctr">
            <a:normAutofit/>
          </a:bodyPr>
          <a:lstStyle/>
          <a:p>
            <a:pPr eaLnBrk="1" hangingPunct="1"/>
            <a:r>
              <a:rPr lang="en-US" altLang="ar-EG" b="1" dirty="0">
                <a:solidFill>
                  <a:srgbClr val="FFC000"/>
                </a:solidFill>
              </a:rPr>
              <a:t>Logistics Management</a:t>
            </a:r>
          </a:p>
        </p:txBody>
      </p:sp>
      <p:sp>
        <p:nvSpPr>
          <p:cNvPr id="52228" name="Rectangle 4">
            <a:extLst>
              <a:ext uri="{FF2B5EF4-FFF2-40B4-BE49-F238E27FC236}">
                <a16:creationId xmlns:a16="http://schemas.microsoft.com/office/drawing/2014/main" id="{3A09E4FA-9B84-D574-FF0F-460B151F35FA}"/>
              </a:ext>
            </a:extLst>
          </p:cNvPr>
          <p:cNvSpPr>
            <a:spLocks noGrp="1" noChangeArrowheads="1"/>
          </p:cNvSpPr>
          <p:nvPr>
            <p:ph type="body" idx="1"/>
          </p:nvPr>
        </p:nvSpPr>
        <p:spPr>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p>
            <a:pPr marL="367383" indent="-367383"/>
            <a:r>
              <a:rPr lang="en-US" altLang="ar-EG" dirty="0"/>
              <a:t>Integrates all materials functions</a:t>
            </a:r>
          </a:p>
          <a:p>
            <a:pPr marL="795997" lvl="1" indent="-306153">
              <a:spcBef>
                <a:spcPct val="15000"/>
              </a:spcBef>
            </a:pPr>
            <a:r>
              <a:rPr lang="en-US" altLang="ar-EG" sz="2786" dirty="0"/>
              <a:t>Purchasing</a:t>
            </a:r>
          </a:p>
          <a:p>
            <a:pPr marL="795997" lvl="1" indent="-306153">
              <a:spcBef>
                <a:spcPct val="15000"/>
              </a:spcBef>
            </a:pPr>
            <a:r>
              <a:rPr lang="en-US" altLang="ar-EG" sz="2786" dirty="0"/>
              <a:t>Inventory management</a:t>
            </a:r>
          </a:p>
          <a:p>
            <a:pPr marL="795997" lvl="1" indent="-306153">
              <a:spcBef>
                <a:spcPct val="15000"/>
              </a:spcBef>
            </a:pPr>
            <a:r>
              <a:rPr lang="en-US" altLang="ar-EG" sz="2786" dirty="0"/>
              <a:t>Production control</a:t>
            </a:r>
          </a:p>
          <a:p>
            <a:pPr marL="795997" lvl="1" indent="-306153">
              <a:spcBef>
                <a:spcPct val="15000"/>
              </a:spcBef>
            </a:pPr>
            <a:r>
              <a:rPr lang="en-US" altLang="ar-EG" sz="2786" dirty="0"/>
              <a:t>Inbound traffic</a:t>
            </a:r>
          </a:p>
          <a:p>
            <a:pPr marL="795997" lvl="1" indent="-306153">
              <a:spcBef>
                <a:spcPct val="15000"/>
              </a:spcBef>
            </a:pPr>
            <a:r>
              <a:rPr lang="en-US" altLang="ar-EG" sz="2786" dirty="0"/>
              <a:t>Warehousing and stores</a:t>
            </a:r>
          </a:p>
          <a:p>
            <a:pPr marL="795997" lvl="1" indent="-306153">
              <a:spcBef>
                <a:spcPct val="15000"/>
              </a:spcBef>
            </a:pPr>
            <a:r>
              <a:rPr lang="en-US" altLang="ar-EG" sz="2786" dirty="0"/>
              <a:t>Incoming quality control</a:t>
            </a:r>
          </a:p>
          <a:p>
            <a:pPr marL="367383" indent="-367383"/>
            <a:r>
              <a:rPr lang="en-US" altLang="ar-EG" dirty="0"/>
              <a:t>Objective: Efficient, low cost operations</a:t>
            </a:r>
          </a:p>
        </p:txBody>
      </p:sp>
    </p:spTree>
    <p:custDataLst>
      <p:tags r:id="rId1"/>
    </p:custDataLst>
  </p:cSld>
  <p:clrMapOvr>
    <a:masterClrMapping/>
  </p:clrMapOvr>
  <p:transition advTm="120417">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2228"/>
                                        </p:tgtEl>
                                        <p:attrNameLst>
                                          <p:attrName>style.visibility</p:attrName>
                                        </p:attrNameLst>
                                      </p:cBhvr>
                                      <p:to>
                                        <p:strVal val="visible"/>
                                      </p:to>
                                    </p:set>
                                    <p:animEffect transition="in" filter="wipe(left)">
                                      <p:cBhvr>
                                        <p:cTn id="7" dur="500"/>
                                        <p:tgtEl>
                                          <p:spTgt spid="52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5ECD4DF-9DB7-4978-E754-A049F2E2CD85}"/>
              </a:ext>
            </a:extLst>
          </p:cNvPr>
          <p:cNvPicPr>
            <a:picLocks noChangeAspect="1"/>
          </p:cNvPicPr>
          <p:nvPr/>
        </p:nvPicPr>
        <p:blipFill>
          <a:blip r:embed="rId3"/>
          <a:stretch>
            <a:fillRect/>
          </a:stretch>
        </p:blipFill>
        <p:spPr>
          <a:xfrm>
            <a:off x="-253891" y="367"/>
            <a:ext cx="11607691" cy="1615751"/>
          </a:xfrm>
          <a:prstGeom prst="rect">
            <a:avLst/>
          </a:prstGeom>
        </p:spPr>
      </p:pic>
      <p:sp>
        <p:nvSpPr>
          <p:cNvPr id="96258" name="Slide Number Placeholder 4">
            <a:extLst>
              <a:ext uri="{FF2B5EF4-FFF2-40B4-BE49-F238E27FC236}">
                <a16:creationId xmlns:a16="http://schemas.microsoft.com/office/drawing/2014/main" id="{F9C1B040-1A73-8894-458D-DE91DAFF8081}"/>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94E30055-122F-4BD3-B6E5-72D7BDE7A173}" type="slidenum">
              <a:rPr lang="en-US" altLang="ar-EG" sz="1500"/>
              <a:pPr/>
              <a:t>3</a:t>
            </a:fld>
            <a:endParaRPr lang="en-US" altLang="ar-EG" sz="1500"/>
          </a:p>
        </p:txBody>
      </p:sp>
      <p:sp>
        <p:nvSpPr>
          <p:cNvPr id="96259" name="Rectangle 2">
            <a:extLst>
              <a:ext uri="{FF2B5EF4-FFF2-40B4-BE49-F238E27FC236}">
                <a16:creationId xmlns:a16="http://schemas.microsoft.com/office/drawing/2014/main" id="{4E1EA2B4-8388-B630-4F7F-88F25A714103}"/>
              </a:ext>
            </a:extLst>
          </p:cNvPr>
          <p:cNvSpPr>
            <a:spLocks noGrp="1" noChangeArrowheads="1"/>
          </p:cNvSpPr>
          <p:nvPr>
            <p:ph type="title"/>
          </p:nvPr>
        </p:nvSpPr>
        <p:spPr>
          <a:xfrm>
            <a:off x="2895600" y="145460"/>
            <a:ext cx="10515600" cy="1325563"/>
          </a:xfrm>
        </p:spPr>
        <p:txBody>
          <a:bodyPr vert="horz" lIns="89565" tIns="44783" rIns="89565" bIns="44783" rtlCol="0" anchor="ctr">
            <a:normAutofit/>
          </a:bodyPr>
          <a:lstStyle/>
          <a:p>
            <a:pPr eaLnBrk="1" hangingPunct="1"/>
            <a:r>
              <a:rPr lang="en-US" altLang="ar-EG" b="1" dirty="0">
                <a:solidFill>
                  <a:srgbClr val="FFC000"/>
                </a:solidFill>
              </a:rPr>
              <a:t>Goods Movement Options</a:t>
            </a:r>
          </a:p>
        </p:txBody>
      </p:sp>
      <p:sp>
        <p:nvSpPr>
          <p:cNvPr id="96260" name="Rectangle 3">
            <a:extLst>
              <a:ext uri="{FF2B5EF4-FFF2-40B4-BE49-F238E27FC236}">
                <a16:creationId xmlns:a16="http://schemas.microsoft.com/office/drawing/2014/main" id="{A2A0B9A0-C633-D40F-13C4-33A84DBBE41B}"/>
              </a:ext>
            </a:extLst>
          </p:cNvPr>
          <p:cNvSpPr>
            <a:spLocks noGrp="1" noChangeArrowheads="1"/>
          </p:cNvSpPr>
          <p:nvPr>
            <p:ph type="body" idx="1"/>
          </p:nvPr>
        </p:nvSpPr>
        <p:spPr/>
        <p:txBody>
          <a:bodyPr vert="horz" lIns="89565" tIns="44783" rIns="89565" bIns="44783" rtlCol="0">
            <a:normAutofit/>
          </a:bodyPr>
          <a:lstStyle/>
          <a:p>
            <a:pPr eaLnBrk="1" hangingPunct="1"/>
            <a:r>
              <a:rPr lang="en-US" altLang="ar-EG" dirty="0"/>
              <a:t>Trucking</a:t>
            </a:r>
          </a:p>
          <a:p>
            <a:pPr eaLnBrk="1" hangingPunct="1"/>
            <a:r>
              <a:rPr lang="en-US" altLang="ar-EG" dirty="0"/>
              <a:t>Railways</a:t>
            </a:r>
          </a:p>
          <a:p>
            <a:pPr eaLnBrk="1" hangingPunct="1"/>
            <a:r>
              <a:rPr lang="en-US" altLang="ar-EG" dirty="0"/>
              <a:t>Airfreight</a:t>
            </a:r>
          </a:p>
          <a:p>
            <a:pPr eaLnBrk="1" hangingPunct="1"/>
            <a:r>
              <a:rPr lang="en-US" altLang="ar-EG" dirty="0"/>
              <a:t>Waterways</a:t>
            </a:r>
          </a:p>
          <a:p>
            <a:pPr eaLnBrk="1" hangingPunct="1"/>
            <a:r>
              <a:rPr lang="en-US" altLang="ar-EG" dirty="0"/>
              <a:t>Pipelines</a:t>
            </a:r>
          </a:p>
        </p:txBody>
      </p:sp>
      <p:pic>
        <p:nvPicPr>
          <p:cNvPr id="6" name="Picture 5">
            <a:extLst>
              <a:ext uri="{FF2B5EF4-FFF2-40B4-BE49-F238E27FC236}">
                <a16:creationId xmlns:a16="http://schemas.microsoft.com/office/drawing/2014/main" id="{4A216DFE-8663-5F28-0F9E-2417EE5DA10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16758"/>
            <a:ext cx="1222425" cy="776646"/>
          </a:xfrm>
          <a:prstGeom prst="rect">
            <a:avLst/>
          </a:prstGeom>
        </p:spPr>
      </p:pic>
      <p:pic>
        <p:nvPicPr>
          <p:cNvPr id="7" name="Picture 6">
            <a:extLst>
              <a:ext uri="{FF2B5EF4-FFF2-40B4-BE49-F238E27FC236}">
                <a16:creationId xmlns:a16="http://schemas.microsoft.com/office/drawing/2014/main" id="{B83E6302-B2AC-E921-5A9A-244DA3021010}"/>
              </a:ext>
            </a:extLst>
          </p:cNvPr>
          <p:cNvPicPr>
            <a:picLocks noChangeAspect="1"/>
          </p:cNvPicPr>
          <p:nvPr/>
        </p:nvPicPr>
        <p:blipFill>
          <a:blip r:embed="rId5"/>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CAAB7621-E735-7C03-F47B-57C74EE2B7FB}"/>
              </a:ext>
            </a:extLst>
          </p:cNvPr>
          <p:cNvPicPr>
            <a:picLocks noChangeAspect="1"/>
          </p:cNvPicPr>
          <p:nvPr/>
        </p:nvPicPr>
        <p:blipFill>
          <a:blip r:embed="rId6"/>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896EF213-6085-E9B5-240B-A59F874764C5}"/>
              </a:ext>
            </a:extLst>
          </p:cNvPr>
          <p:cNvPicPr>
            <a:picLocks noChangeAspect="1"/>
          </p:cNvPicPr>
          <p:nvPr/>
        </p:nvPicPr>
        <p:blipFill>
          <a:blip r:embed="rId6"/>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C45ABAE0-B5C3-549B-9C5E-5551AB79A22E}"/>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2FBABBFF-C44F-709D-7BA4-42224D2057B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93396" y="1324226"/>
            <a:ext cx="8910536" cy="467136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0521"/>
    </mc:Choice>
    <mc:Fallback xmlns="">
      <p:transition spd="slow" advTm="6052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01BCEF82-5E27-3A22-FD63-17CD4340B358}"/>
              </a:ext>
            </a:extLst>
          </p:cNvPr>
          <p:cNvPicPr>
            <a:picLocks noChangeAspect="1"/>
          </p:cNvPicPr>
          <p:nvPr/>
        </p:nvPicPr>
        <p:blipFill>
          <a:blip r:embed="rId2"/>
          <a:stretch>
            <a:fillRect/>
          </a:stretch>
        </p:blipFill>
        <p:spPr>
          <a:xfrm>
            <a:off x="-9470" y="-1007"/>
            <a:ext cx="11607691" cy="1615751"/>
          </a:xfrm>
          <a:prstGeom prst="rect">
            <a:avLst/>
          </a:prstGeom>
        </p:spPr>
      </p:pic>
      <p:sp>
        <p:nvSpPr>
          <p:cNvPr id="70658" name="Rectangle 1026">
            <a:extLst>
              <a:ext uri="{FF2B5EF4-FFF2-40B4-BE49-F238E27FC236}">
                <a16:creationId xmlns:a16="http://schemas.microsoft.com/office/drawing/2014/main" id="{C68BE6F4-BB7E-BCC8-DF8E-99186E0704A7}"/>
              </a:ext>
            </a:extLst>
          </p:cNvPr>
          <p:cNvSpPr>
            <a:spLocks noGrp="1" noChangeArrowheads="1"/>
          </p:cNvSpPr>
          <p:nvPr>
            <p:ph type="title"/>
          </p:nvPr>
        </p:nvSpPr>
        <p:spPr>
          <a:xfrm>
            <a:off x="4129881" y="312904"/>
            <a:ext cx="4541196" cy="1325563"/>
          </a:xfrm>
        </p:spPr>
        <p:txBody>
          <a:bodyPr/>
          <a:lstStyle/>
          <a:p>
            <a:r>
              <a:rPr lang="en-US" altLang="ar-EG" b="1" dirty="0">
                <a:solidFill>
                  <a:srgbClr val="FFC000"/>
                </a:solidFill>
              </a:rPr>
              <a:t>Transportation</a:t>
            </a:r>
          </a:p>
        </p:txBody>
      </p:sp>
      <p:sp>
        <p:nvSpPr>
          <p:cNvPr id="70659" name="Rectangle 1027">
            <a:extLst>
              <a:ext uri="{FF2B5EF4-FFF2-40B4-BE49-F238E27FC236}">
                <a16:creationId xmlns:a16="http://schemas.microsoft.com/office/drawing/2014/main" id="{E84F1943-7780-464F-D872-D1C882F2E6C0}"/>
              </a:ext>
            </a:extLst>
          </p:cNvPr>
          <p:cNvSpPr>
            <a:spLocks noGrp="1" noChangeArrowheads="1"/>
          </p:cNvSpPr>
          <p:nvPr>
            <p:ph type="body" idx="1"/>
          </p:nvPr>
        </p:nvSpPr>
        <p:spPr/>
        <p:txBody>
          <a:bodyPr/>
          <a:lstStyle/>
          <a:p>
            <a:r>
              <a:rPr lang="en-US" altLang="ar-EG" dirty="0"/>
              <a:t>Air</a:t>
            </a:r>
          </a:p>
          <a:p>
            <a:r>
              <a:rPr lang="en-US" altLang="ar-EG" dirty="0"/>
              <a:t>Truck</a:t>
            </a:r>
          </a:p>
          <a:p>
            <a:r>
              <a:rPr lang="en-US" altLang="ar-EG" dirty="0"/>
              <a:t>Rail</a:t>
            </a:r>
          </a:p>
          <a:p>
            <a:r>
              <a:rPr lang="en-US" altLang="ar-EG" dirty="0"/>
              <a:t>Ship</a:t>
            </a:r>
          </a:p>
          <a:p>
            <a:r>
              <a:rPr lang="en-US" altLang="ar-EG" dirty="0"/>
              <a:t>Pipeline</a:t>
            </a:r>
          </a:p>
          <a:p>
            <a:r>
              <a:rPr lang="en-US" altLang="ar-EG" dirty="0"/>
              <a:t>Electronic</a:t>
            </a:r>
          </a:p>
        </p:txBody>
      </p:sp>
      <p:pic>
        <p:nvPicPr>
          <p:cNvPr id="70660" name="Picture 1028" descr="TN00686_">
            <a:extLst>
              <a:ext uri="{FF2B5EF4-FFF2-40B4-BE49-F238E27FC236}">
                <a16:creationId xmlns:a16="http://schemas.microsoft.com/office/drawing/2014/main" id="{90E61BB1-5E8B-49F4-6956-D3FC0A4AE9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9881" y="1577316"/>
            <a:ext cx="1493838" cy="173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1" name="Picture 1029" descr="IN00561_">
            <a:extLst>
              <a:ext uri="{FF2B5EF4-FFF2-40B4-BE49-F238E27FC236}">
                <a16:creationId xmlns:a16="http://schemas.microsoft.com/office/drawing/2014/main" id="{005E5B6F-6344-1213-6AE8-A622C6A325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1" y="4114800"/>
            <a:ext cx="9175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2" name="Picture 1031" descr="BD06288_">
            <a:extLst>
              <a:ext uri="{FF2B5EF4-FFF2-40B4-BE49-F238E27FC236}">
                <a16:creationId xmlns:a16="http://schemas.microsoft.com/office/drawing/2014/main" id="{E82C573C-F8C2-8CF8-9A71-677FFE17C5B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2971800"/>
            <a:ext cx="1817688"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3" name="Picture 1033" descr="TN00333_">
            <a:extLst>
              <a:ext uri="{FF2B5EF4-FFF2-40B4-BE49-F238E27FC236}">
                <a16:creationId xmlns:a16="http://schemas.microsoft.com/office/drawing/2014/main" id="{70717513-2510-F379-3E7E-B45F1BD9982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01000" y="3200400"/>
            <a:ext cx="1982788" cy="274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4" name="Picture 1034" descr="BS00580_">
            <a:extLst>
              <a:ext uri="{FF2B5EF4-FFF2-40B4-BE49-F238E27FC236}">
                <a16:creationId xmlns:a16="http://schemas.microsoft.com/office/drawing/2014/main" id="{5D88B829-7D1A-986C-9BD1-893AB6EEF6C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90800" y="5029201"/>
            <a:ext cx="915988" cy="771525"/>
          </a:xfrm>
          <a:prstGeom prst="rect">
            <a:avLst/>
          </a:prstGeom>
          <a:noFill/>
          <a:ln w="38100" cmpd="dbl">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0665" name="Line 1035">
            <a:extLst>
              <a:ext uri="{FF2B5EF4-FFF2-40B4-BE49-F238E27FC236}">
                <a16:creationId xmlns:a16="http://schemas.microsoft.com/office/drawing/2014/main" id="{C1DD79A6-9BBA-4F71-1597-276C554095CC}"/>
              </a:ext>
            </a:extLst>
          </p:cNvPr>
          <p:cNvSpPr>
            <a:spLocks noChangeShapeType="1"/>
          </p:cNvSpPr>
          <p:nvPr/>
        </p:nvSpPr>
        <p:spPr bwMode="auto">
          <a:xfrm>
            <a:off x="4572000" y="5638800"/>
            <a:ext cx="1066800" cy="457200"/>
          </a:xfrm>
          <a:prstGeom prst="line">
            <a:avLst/>
          </a:prstGeom>
          <a:noFill/>
          <a:ln w="38100" cmpd="dbl">
            <a:solidFill>
              <a:schemeClr val="tx1"/>
            </a:solidFill>
            <a:round/>
            <a:headEnd/>
            <a:tailEnd/>
          </a:ln>
          <a:extLst>
            <a:ext uri="{909E8E84-426E-40DD-AFC4-6F175D3DCCD1}">
              <a14:hiddenFill xmlns:a14="http://schemas.microsoft.com/office/drawing/2010/main">
                <a:noFill/>
              </a14:hiddenFill>
            </a:ext>
          </a:extLst>
        </p:spPr>
        <p:txBody>
          <a:bodyPr/>
          <a:lstStyle/>
          <a:p>
            <a:endParaRPr lang="ar-EG"/>
          </a:p>
        </p:txBody>
      </p:sp>
      <p:sp>
        <p:nvSpPr>
          <p:cNvPr id="70666" name="Line 1036">
            <a:extLst>
              <a:ext uri="{FF2B5EF4-FFF2-40B4-BE49-F238E27FC236}">
                <a16:creationId xmlns:a16="http://schemas.microsoft.com/office/drawing/2014/main" id="{8E547F29-B36D-202E-5E03-9AD798510583}"/>
              </a:ext>
            </a:extLst>
          </p:cNvPr>
          <p:cNvSpPr>
            <a:spLocks noChangeShapeType="1"/>
          </p:cNvSpPr>
          <p:nvPr/>
        </p:nvSpPr>
        <p:spPr bwMode="auto">
          <a:xfrm flipV="1">
            <a:off x="5638800" y="5029200"/>
            <a:ext cx="2362200" cy="1066800"/>
          </a:xfrm>
          <a:prstGeom prst="line">
            <a:avLst/>
          </a:prstGeom>
          <a:noFill/>
          <a:ln w="38100" cmpd="dbl">
            <a:solidFill>
              <a:schemeClr val="tx1"/>
            </a:solidFill>
            <a:round/>
            <a:headEnd/>
            <a:tailEnd/>
          </a:ln>
          <a:extLst>
            <a:ext uri="{909E8E84-426E-40DD-AFC4-6F175D3DCCD1}">
              <a14:hiddenFill xmlns:a14="http://schemas.microsoft.com/office/drawing/2010/main">
                <a:noFill/>
              </a14:hiddenFill>
            </a:ext>
          </a:extLst>
        </p:spPr>
        <p:txBody>
          <a:bodyPr/>
          <a:lstStyle/>
          <a:p>
            <a:endParaRPr lang="ar-EG"/>
          </a:p>
        </p:txBody>
      </p:sp>
      <p:sp>
        <p:nvSpPr>
          <p:cNvPr id="70667" name="Line 1039">
            <a:extLst>
              <a:ext uri="{FF2B5EF4-FFF2-40B4-BE49-F238E27FC236}">
                <a16:creationId xmlns:a16="http://schemas.microsoft.com/office/drawing/2014/main" id="{FC03AD72-7D1C-E6C4-0F16-BF3EEE0AC621}"/>
              </a:ext>
            </a:extLst>
          </p:cNvPr>
          <p:cNvSpPr>
            <a:spLocks noChangeShapeType="1"/>
          </p:cNvSpPr>
          <p:nvPr/>
        </p:nvSpPr>
        <p:spPr bwMode="auto">
          <a:xfrm flipV="1">
            <a:off x="4572000" y="4876800"/>
            <a:ext cx="152400" cy="762000"/>
          </a:xfrm>
          <a:prstGeom prst="line">
            <a:avLst/>
          </a:prstGeom>
          <a:noFill/>
          <a:ln w="38100" cmpd="dbl">
            <a:solidFill>
              <a:schemeClr val="tx1"/>
            </a:solidFill>
            <a:round/>
            <a:headEnd/>
            <a:tailEnd/>
          </a:ln>
          <a:extLst>
            <a:ext uri="{909E8E84-426E-40DD-AFC4-6F175D3DCCD1}">
              <a14:hiddenFill xmlns:a14="http://schemas.microsoft.com/office/drawing/2010/main">
                <a:noFill/>
              </a14:hiddenFill>
            </a:ext>
          </a:extLst>
        </p:spPr>
        <p:txBody>
          <a:bodyPr/>
          <a:lstStyle/>
          <a:p>
            <a:endParaRPr lang="ar-EG"/>
          </a:p>
        </p:txBody>
      </p:sp>
      <p:pic>
        <p:nvPicPr>
          <p:cNvPr id="13" name="Picture 1028" descr="TN00686_">
            <a:extLst>
              <a:ext uri="{FF2B5EF4-FFF2-40B4-BE49-F238E27FC236}">
                <a16:creationId xmlns:a16="http://schemas.microsoft.com/office/drawing/2014/main" id="{AFEB88F9-5083-D2BB-E013-ED5F58592B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9881" y="1606499"/>
            <a:ext cx="1493838" cy="173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029" descr="IN00561_">
            <a:extLst>
              <a:ext uri="{FF2B5EF4-FFF2-40B4-BE49-F238E27FC236}">
                <a16:creationId xmlns:a16="http://schemas.microsoft.com/office/drawing/2014/main" id="{3158324F-0C86-A981-D884-AC5FAB57A4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1" y="4143983"/>
            <a:ext cx="9175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031" descr="BD06288_">
            <a:extLst>
              <a:ext uri="{FF2B5EF4-FFF2-40B4-BE49-F238E27FC236}">
                <a16:creationId xmlns:a16="http://schemas.microsoft.com/office/drawing/2014/main" id="{9F2155BC-5D22-73B5-0A85-C2C5E33CABE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3000983"/>
            <a:ext cx="1817688"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Line 1035">
            <a:extLst>
              <a:ext uri="{FF2B5EF4-FFF2-40B4-BE49-F238E27FC236}">
                <a16:creationId xmlns:a16="http://schemas.microsoft.com/office/drawing/2014/main" id="{64A5AD04-2024-DFA6-9E42-154815031555}"/>
              </a:ext>
            </a:extLst>
          </p:cNvPr>
          <p:cNvSpPr>
            <a:spLocks noChangeShapeType="1"/>
          </p:cNvSpPr>
          <p:nvPr/>
        </p:nvSpPr>
        <p:spPr bwMode="auto">
          <a:xfrm>
            <a:off x="4572000" y="5667983"/>
            <a:ext cx="1066800" cy="457200"/>
          </a:xfrm>
          <a:prstGeom prst="line">
            <a:avLst/>
          </a:prstGeom>
          <a:noFill/>
          <a:ln w="38100" cmpd="dbl">
            <a:solidFill>
              <a:schemeClr val="tx1"/>
            </a:solidFill>
            <a:round/>
            <a:headEnd/>
            <a:tailEnd/>
          </a:ln>
          <a:extLst>
            <a:ext uri="{909E8E84-426E-40DD-AFC4-6F175D3DCCD1}">
              <a14:hiddenFill xmlns:a14="http://schemas.microsoft.com/office/drawing/2010/main">
                <a:noFill/>
              </a14:hiddenFill>
            </a:ext>
          </a:extLst>
        </p:spPr>
        <p:txBody>
          <a:bodyPr/>
          <a:lstStyle/>
          <a:p>
            <a:endParaRPr lang="ar-EG"/>
          </a:p>
        </p:txBody>
      </p:sp>
      <p:sp>
        <p:nvSpPr>
          <p:cNvPr id="17" name="Line 1039">
            <a:extLst>
              <a:ext uri="{FF2B5EF4-FFF2-40B4-BE49-F238E27FC236}">
                <a16:creationId xmlns:a16="http://schemas.microsoft.com/office/drawing/2014/main" id="{D20EBA1C-7C8C-B774-E63F-D50B25C88B8C}"/>
              </a:ext>
            </a:extLst>
          </p:cNvPr>
          <p:cNvSpPr>
            <a:spLocks noChangeShapeType="1"/>
          </p:cNvSpPr>
          <p:nvPr/>
        </p:nvSpPr>
        <p:spPr bwMode="auto">
          <a:xfrm flipV="1">
            <a:off x="4572000" y="4905983"/>
            <a:ext cx="152400" cy="762000"/>
          </a:xfrm>
          <a:prstGeom prst="line">
            <a:avLst/>
          </a:prstGeom>
          <a:noFill/>
          <a:ln w="38100" cmpd="dbl">
            <a:solidFill>
              <a:schemeClr val="tx1"/>
            </a:solidFill>
            <a:round/>
            <a:headEnd/>
            <a:tailEnd/>
          </a:ln>
          <a:extLst>
            <a:ext uri="{909E8E84-426E-40DD-AFC4-6F175D3DCCD1}">
              <a14:hiddenFill xmlns:a14="http://schemas.microsoft.com/office/drawing/2010/main">
                <a:noFill/>
              </a14:hiddenFill>
            </a:ext>
          </a:extLst>
        </p:spPr>
        <p:txBody>
          <a:bodyPr/>
          <a:lstStyle/>
          <a:p>
            <a:endParaRPr lang="ar-EG"/>
          </a:p>
        </p:txBody>
      </p:sp>
      <p:pic>
        <p:nvPicPr>
          <p:cNvPr id="19" name="Picture 18">
            <a:extLst>
              <a:ext uri="{FF2B5EF4-FFF2-40B4-BE49-F238E27FC236}">
                <a16:creationId xmlns:a16="http://schemas.microsoft.com/office/drawing/2014/main" id="{DFF8939A-7A73-409B-019B-73EFF3983A1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1740" y="5561627"/>
            <a:ext cx="1222425" cy="776646"/>
          </a:xfrm>
          <a:prstGeom prst="rect">
            <a:avLst/>
          </a:prstGeom>
        </p:spPr>
      </p:pic>
      <p:pic>
        <p:nvPicPr>
          <p:cNvPr id="20" name="Picture 19">
            <a:extLst>
              <a:ext uri="{FF2B5EF4-FFF2-40B4-BE49-F238E27FC236}">
                <a16:creationId xmlns:a16="http://schemas.microsoft.com/office/drawing/2014/main" id="{BDB2D595-8A79-1498-C772-FCE6E709CD84}"/>
              </a:ext>
            </a:extLst>
          </p:cNvPr>
          <p:cNvPicPr>
            <a:picLocks noChangeAspect="1"/>
          </p:cNvPicPr>
          <p:nvPr/>
        </p:nvPicPr>
        <p:blipFill>
          <a:blip r:embed="rId9"/>
          <a:stretch>
            <a:fillRect/>
          </a:stretch>
        </p:blipFill>
        <p:spPr>
          <a:xfrm>
            <a:off x="1874165" y="6368985"/>
            <a:ext cx="9902229" cy="145125"/>
          </a:xfrm>
          <a:prstGeom prst="rect">
            <a:avLst/>
          </a:prstGeom>
        </p:spPr>
      </p:pic>
      <p:pic>
        <p:nvPicPr>
          <p:cNvPr id="21" name="Picture 20">
            <a:extLst>
              <a:ext uri="{FF2B5EF4-FFF2-40B4-BE49-F238E27FC236}">
                <a16:creationId xmlns:a16="http://schemas.microsoft.com/office/drawing/2014/main" id="{0C6C0D19-8D10-36BB-D0DF-D0620E87CBE0}"/>
              </a:ext>
            </a:extLst>
          </p:cNvPr>
          <p:cNvPicPr>
            <a:picLocks noChangeAspect="1"/>
          </p:cNvPicPr>
          <p:nvPr/>
        </p:nvPicPr>
        <p:blipFill>
          <a:blip r:embed="rId10"/>
          <a:stretch>
            <a:fillRect/>
          </a:stretch>
        </p:blipFill>
        <p:spPr>
          <a:xfrm>
            <a:off x="-119325" y="2266707"/>
            <a:ext cx="238650" cy="1919665"/>
          </a:xfrm>
          <a:prstGeom prst="rect">
            <a:avLst/>
          </a:prstGeom>
        </p:spPr>
      </p:pic>
      <p:pic>
        <p:nvPicPr>
          <p:cNvPr id="22" name="Picture 21">
            <a:extLst>
              <a:ext uri="{FF2B5EF4-FFF2-40B4-BE49-F238E27FC236}">
                <a16:creationId xmlns:a16="http://schemas.microsoft.com/office/drawing/2014/main" id="{7C19494F-E50D-7294-71CE-FF9434A9C574}"/>
              </a:ext>
            </a:extLst>
          </p:cNvPr>
          <p:cNvPicPr>
            <a:picLocks noChangeAspect="1"/>
          </p:cNvPicPr>
          <p:nvPr/>
        </p:nvPicPr>
        <p:blipFill>
          <a:blip r:embed="rId10"/>
          <a:stretch>
            <a:fillRect/>
          </a:stretch>
        </p:blipFill>
        <p:spPr>
          <a:xfrm>
            <a:off x="12072675" y="2221838"/>
            <a:ext cx="238650" cy="1919665"/>
          </a:xfrm>
          <a:prstGeom prst="rect">
            <a:avLst/>
          </a:prstGeom>
        </p:spPr>
      </p:pic>
      <p:sp>
        <p:nvSpPr>
          <p:cNvPr id="23" name="TextBox 22">
            <a:extLst>
              <a:ext uri="{FF2B5EF4-FFF2-40B4-BE49-F238E27FC236}">
                <a16:creationId xmlns:a16="http://schemas.microsoft.com/office/drawing/2014/main" id="{29587256-AC6B-9D08-D052-705F2F8052B6}"/>
              </a:ext>
            </a:extLst>
          </p:cNvPr>
          <p:cNvSpPr txBox="1"/>
          <p:nvPr/>
        </p:nvSpPr>
        <p:spPr>
          <a:xfrm>
            <a:off x="281632" y="203983"/>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4654"/>
    </mc:Choice>
    <mc:Fallback xmlns="">
      <p:transition spd="slow" advTm="6465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20E253-7B13-C657-0C8E-7B5A0B3721F9}"/>
              </a:ext>
            </a:extLst>
          </p:cNvPr>
          <p:cNvPicPr>
            <a:picLocks noChangeAspect="1"/>
          </p:cNvPicPr>
          <p:nvPr/>
        </p:nvPicPr>
        <p:blipFill>
          <a:blip r:embed="rId2"/>
          <a:stretch>
            <a:fillRect/>
          </a:stretch>
        </p:blipFill>
        <p:spPr>
          <a:xfrm>
            <a:off x="-119325" y="-74715"/>
            <a:ext cx="11607691" cy="1615751"/>
          </a:xfrm>
          <a:prstGeom prst="rect">
            <a:avLst/>
          </a:prstGeom>
        </p:spPr>
      </p:pic>
      <p:sp>
        <p:nvSpPr>
          <p:cNvPr id="71683" name="Rectangle 3">
            <a:extLst>
              <a:ext uri="{FF2B5EF4-FFF2-40B4-BE49-F238E27FC236}">
                <a16:creationId xmlns:a16="http://schemas.microsoft.com/office/drawing/2014/main" id="{FAAF842A-964C-4F07-FC9F-456D7FDA9850}"/>
              </a:ext>
            </a:extLst>
          </p:cNvPr>
          <p:cNvSpPr>
            <a:spLocks noGrp="1" noChangeArrowheads="1"/>
          </p:cNvSpPr>
          <p:nvPr>
            <p:ph type="body" idx="1"/>
          </p:nvPr>
        </p:nvSpPr>
        <p:spPr>
          <a:xfrm>
            <a:off x="1014365" y="1541036"/>
            <a:ext cx="10515600" cy="4351338"/>
          </a:xfrm>
        </p:spPr>
        <p:txBody>
          <a:bodyPr/>
          <a:lstStyle/>
          <a:p>
            <a:r>
              <a:rPr lang="en-US" altLang="ar-EG" dirty="0"/>
              <a:t>Production</a:t>
            </a:r>
          </a:p>
          <a:p>
            <a:pPr lvl="1"/>
            <a:r>
              <a:rPr lang="en-US" altLang="ar-EG" dirty="0">
                <a:solidFill>
                  <a:srgbClr val="669900"/>
                </a:solidFill>
              </a:rPr>
              <a:t>Flexible</a:t>
            </a:r>
            <a:r>
              <a:rPr lang="en-US" altLang="ar-EG" dirty="0"/>
              <a:t> vs. </a:t>
            </a:r>
            <a:r>
              <a:rPr lang="en-US" altLang="ar-EG" dirty="0">
                <a:solidFill>
                  <a:srgbClr val="FF0000"/>
                </a:solidFill>
              </a:rPr>
              <a:t>Dedicated</a:t>
            </a:r>
          </a:p>
          <a:p>
            <a:pPr lvl="1"/>
            <a:r>
              <a:rPr lang="en-US" altLang="ar-EG" dirty="0">
                <a:solidFill>
                  <a:srgbClr val="FF0000"/>
                </a:solidFill>
              </a:rPr>
              <a:t>Flexibility costs</a:t>
            </a:r>
          </a:p>
          <a:p>
            <a:pPr lvl="2"/>
            <a:r>
              <a:rPr lang="en-US" altLang="ar-EG" dirty="0"/>
              <a:t>Production: Remember BMW: “a sports car disguised as a sedan”</a:t>
            </a:r>
          </a:p>
          <a:p>
            <a:pPr lvl="2"/>
            <a:r>
              <a:rPr lang="en-US" altLang="ar-EG" dirty="0"/>
              <a:t>Service: Can your instructor teach music as well as SCM?</a:t>
            </a:r>
          </a:p>
          <a:p>
            <a:pPr lvl="2"/>
            <a:r>
              <a:rPr lang="en-US" altLang="ar-EG" dirty="0"/>
              <a:t>Sports: A playmaker who shoots well is rare. </a:t>
            </a:r>
          </a:p>
          <a:p>
            <a:r>
              <a:rPr lang="en-US" altLang="ar-EG" dirty="0"/>
              <a:t>Inventory-like operations: Receiving, Prepackaging, Storing, Picking, Packaging, Sorting, Accumulating, Shipping </a:t>
            </a:r>
          </a:p>
          <a:p>
            <a:pPr lvl="1"/>
            <a:r>
              <a:rPr lang="en-US" altLang="ar-EG" sz="2000" dirty="0"/>
              <a:t>Job Lot Storage: Need more space. Reticle storage in fabs.</a:t>
            </a:r>
          </a:p>
        </p:txBody>
      </p:sp>
      <p:pic>
        <p:nvPicPr>
          <p:cNvPr id="6" name="Picture 5">
            <a:extLst>
              <a:ext uri="{FF2B5EF4-FFF2-40B4-BE49-F238E27FC236}">
                <a16:creationId xmlns:a16="http://schemas.microsoft.com/office/drawing/2014/main" id="{2A9FF4FB-3DB8-A0DC-CD38-2D74B6E5E0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7" name="Picture 6">
            <a:extLst>
              <a:ext uri="{FF2B5EF4-FFF2-40B4-BE49-F238E27FC236}">
                <a16:creationId xmlns:a16="http://schemas.microsoft.com/office/drawing/2014/main" id="{BEE42E94-9F01-5F34-A807-FB947271F2AA}"/>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6923EBCA-0D7A-0D48-82DA-BFAC55D3BC62}"/>
              </a:ext>
            </a:extLst>
          </p:cNvPr>
          <p:cNvPicPr>
            <a:picLocks noChangeAspect="1"/>
          </p:cNvPicPr>
          <p:nvPr/>
        </p:nvPicPr>
        <p:blipFill>
          <a:blip r:embed="rId5"/>
          <a:stretch>
            <a:fillRect/>
          </a:stretch>
        </p:blipFill>
        <p:spPr>
          <a:xfrm>
            <a:off x="-119325" y="2266707"/>
            <a:ext cx="238650" cy="1919665"/>
          </a:xfrm>
          <a:prstGeom prst="rect">
            <a:avLst/>
          </a:prstGeom>
        </p:spPr>
      </p:pic>
      <p:pic>
        <p:nvPicPr>
          <p:cNvPr id="9" name="Picture 8">
            <a:extLst>
              <a:ext uri="{FF2B5EF4-FFF2-40B4-BE49-F238E27FC236}">
                <a16:creationId xmlns:a16="http://schemas.microsoft.com/office/drawing/2014/main" id="{D81AE348-09F6-AA37-3C00-C9A0875F4CC4}"/>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71682" name="Rectangle 2">
            <a:extLst>
              <a:ext uri="{FF2B5EF4-FFF2-40B4-BE49-F238E27FC236}">
                <a16:creationId xmlns:a16="http://schemas.microsoft.com/office/drawing/2014/main" id="{01FE7BB6-2207-D739-0A62-0345860E535F}"/>
              </a:ext>
            </a:extLst>
          </p:cNvPr>
          <p:cNvSpPr>
            <a:spLocks noGrp="1" noChangeArrowheads="1"/>
          </p:cNvSpPr>
          <p:nvPr>
            <p:ph type="title"/>
          </p:nvPr>
        </p:nvSpPr>
        <p:spPr>
          <a:xfrm>
            <a:off x="4259798" y="215473"/>
            <a:ext cx="2399419" cy="1325563"/>
          </a:xfrm>
        </p:spPr>
        <p:txBody>
          <a:bodyPr/>
          <a:lstStyle/>
          <a:p>
            <a:r>
              <a:rPr lang="en-US" altLang="ar-EG" b="1" dirty="0">
                <a:solidFill>
                  <a:srgbClr val="FFC000"/>
                </a:solidFill>
              </a:rPr>
              <a:t>Facilities</a:t>
            </a:r>
          </a:p>
        </p:txBody>
      </p:sp>
      <p:sp>
        <p:nvSpPr>
          <p:cNvPr id="10" name="TextBox 9">
            <a:extLst>
              <a:ext uri="{FF2B5EF4-FFF2-40B4-BE49-F238E27FC236}">
                <a16:creationId xmlns:a16="http://schemas.microsoft.com/office/drawing/2014/main" id="{F1ED6D42-EE96-2297-294B-5CB44C87B1DB}"/>
              </a:ext>
            </a:extLst>
          </p:cNvPr>
          <p:cNvSpPr txBox="1"/>
          <p:nvPr/>
        </p:nvSpPr>
        <p:spPr>
          <a:xfrm>
            <a:off x="281632" y="17997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44877"/>
    </mc:Choice>
    <mc:Fallback xmlns="">
      <p:transition spd="slow" advTm="14487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8313F90-0A6D-A662-7DB9-3F5D05CF9AE9}"/>
              </a:ext>
            </a:extLst>
          </p:cNvPr>
          <p:cNvPicPr>
            <a:picLocks noChangeAspect="1"/>
          </p:cNvPicPr>
          <p:nvPr/>
        </p:nvPicPr>
        <p:blipFill>
          <a:blip r:embed="rId2"/>
          <a:stretch>
            <a:fillRect/>
          </a:stretch>
        </p:blipFill>
        <p:spPr>
          <a:xfrm>
            <a:off x="-119325" y="-74715"/>
            <a:ext cx="11607691" cy="1615751"/>
          </a:xfrm>
          <a:prstGeom prst="rect">
            <a:avLst/>
          </a:prstGeom>
        </p:spPr>
      </p:pic>
      <p:pic>
        <p:nvPicPr>
          <p:cNvPr id="5" name="Picture 4">
            <a:extLst>
              <a:ext uri="{FF2B5EF4-FFF2-40B4-BE49-F238E27FC236}">
                <a16:creationId xmlns:a16="http://schemas.microsoft.com/office/drawing/2014/main" id="{2150705B-3B03-9F9F-8CB1-293476AB96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6" name="Picture 5">
            <a:extLst>
              <a:ext uri="{FF2B5EF4-FFF2-40B4-BE49-F238E27FC236}">
                <a16:creationId xmlns:a16="http://schemas.microsoft.com/office/drawing/2014/main" id="{B0B224CA-4453-CF31-A612-D7C2352B08C7}"/>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7" name="Picture 6">
            <a:extLst>
              <a:ext uri="{FF2B5EF4-FFF2-40B4-BE49-F238E27FC236}">
                <a16:creationId xmlns:a16="http://schemas.microsoft.com/office/drawing/2014/main" id="{1AD3913D-031C-F920-A1B4-696B1D408959}"/>
              </a:ext>
            </a:extLst>
          </p:cNvPr>
          <p:cNvPicPr>
            <a:picLocks noChangeAspect="1"/>
          </p:cNvPicPr>
          <p:nvPr/>
        </p:nvPicPr>
        <p:blipFill>
          <a:blip r:embed="rId5"/>
          <a:stretch>
            <a:fillRect/>
          </a:stretch>
        </p:blipFill>
        <p:spPr>
          <a:xfrm>
            <a:off x="-119325" y="2266707"/>
            <a:ext cx="238650" cy="1919665"/>
          </a:xfrm>
          <a:prstGeom prst="rect">
            <a:avLst/>
          </a:prstGeom>
        </p:spPr>
      </p:pic>
      <p:pic>
        <p:nvPicPr>
          <p:cNvPr id="8" name="Picture 7">
            <a:extLst>
              <a:ext uri="{FF2B5EF4-FFF2-40B4-BE49-F238E27FC236}">
                <a16:creationId xmlns:a16="http://schemas.microsoft.com/office/drawing/2014/main" id="{63AFD94F-C581-A0DA-C584-9717A57D695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9" name="TextBox 8">
            <a:extLst>
              <a:ext uri="{FF2B5EF4-FFF2-40B4-BE49-F238E27FC236}">
                <a16:creationId xmlns:a16="http://schemas.microsoft.com/office/drawing/2014/main" id="{0F76D7F0-8F9A-6114-8070-7B44E393F238}"/>
              </a:ext>
            </a:extLst>
          </p:cNvPr>
          <p:cNvSpPr txBox="1"/>
          <p:nvPr/>
        </p:nvSpPr>
        <p:spPr>
          <a:xfrm>
            <a:off x="281632" y="17997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2707" name="Rectangle 3">
            <a:extLst>
              <a:ext uri="{FF2B5EF4-FFF2-40B4-BE49-F238E27FC236}">
                <a16:creationId xmlns:a16="http://schemas.microsoft.com/office/drawing/2014/main" id="{501B8D16-EA2D-0EBC-4A61-A1691302AA28}"/>
              </a:ext>
            </a:extLst>
          </p:cNvPr>
          <p:cNvSpPr>
            <a:spLocks noGrp="1" noChangeArrowheads="1"/>
          </p:cNvSpPr>
          <p:nvPr>
            <p:ph type="body" idx="1"/>
          </p:nvPr>
        </p:nvSpPr>
        <p:spPr/>
        <p:txBody>
          <a:bodyPr/>
          <a:lstStyle/>
          <a:p>
            <a:r>
              <a:rPr lang="en-US" altLang="ar-EG" dirty="0"/>
              <a:t>Role in the supply chain</a:t>
            </a:r>
          </a:p>
          <a:p>
            <a:pPr lvl="1"/>
            <a:r>
              <a:rPr lang="en-US" altLang="ar-EG" dirty="0"/>
              <a:t>The </a:t>
            </a:r>
            <a:r>
              <a:rPr lang="en-US" altLang="ar-EG" dirty="0">
                <a:solidFill>
                  <a:srgbClr val="FF0000"/>
                </a:solidFill>
              </a:rPr>
              <a:t>connection</a:t>
            </a:r>
            <a:r>
              <a:rPr lang="en-US" altLang="ar-EG" dirty="0"/>
              <a:t> between the various stages in the supply chain</a:t>
            </a:r>
          </a:p>
          <a:p>
            <a:pPr lvl="1"/>
            <a:r>
              <a:rPr lang="en-US" altLang="ar-EG" dirty="0"/>
              <a:t>Crucial to daily operation of each stage in a supply chain </a:t>
            </a:r>
          </a:p>
          <a:p>
            <a:pPr lvl="2"/>
            <a:r>
              <a:rPr lang="en-US" altLang="ar-EG" sz="1800" dirty="0"/>
              <a:t>E.g.,</a:t>
            </a:r>
            <a:r>
              <a:rPr lang="en-US" altLang="ar-EG" dirty="0"/>
              <a:t> </a:t>
            </a:r>
            <a:r>
              <a:rPr lang="en-US" altLang="ar-EG" sz="1800" dirty="0"/>
              <a:t>production scheduling, inventory levels</a:t>
            </a:r>
          </a:p>
          <a:p>
            <a:r>
              <a:rPr lang="en-US" altLang="ar-EG" dirty="0"/>
              <a:t>Role in the competitive strategy</a:t>
            </a:r>
          </a:p>
          <a:p>
            <a:pPr lvl="1"/>
            <a:r>
              <a:rPr lang="en-US" altLang="ar-EG" dirty="0"/>
              <a:t>Allows supply chain to become more efficient and more responsive at the same time (</a:t>
            </a:r>
            <a:r>
              <a:rPr lang="en-US" altLang="ar-EG" dirty="0">
                <a:solidFill>
                  <a:srgbClr val="FF0000"/>
                </a:solidFill>
              </a:rPr>
              <a:t>reduces the need for a trade-off</a:t>
            </a:r>
            <a:r>
              <a:rPr lang="en-US" altLang="ar-EG" dirty="0"/>
              <a:t>)</a:t>
            </a:r>
          </a:p>
          <a:p>
            <a:pPr lvl="1"/>
            <a:r>
              <a:rPr lang="en-US" altLang="ar-EG" dirty="0"/>
              <a:t>Information technology</a:t>
            </a:r>
          </a:p>
          <a:p>
            <a:pPr lvl="2"/>
            <a:r>
              <a:rPr lang="en-US" altLang="ar-EG" dirty="0"/>
              <a:t>Andersen Windows</a:t>
            </a:r>
          </a:p>
          <a:p>
            <a:pPr lvl="3"/>
            <a:r>
              <a:rPr lang="en-US" altLang="ar-EG" dirty="0"/>
              <a:t>Wood window manufacturer, whose customers can choose from a library of 50,000 designs or create their own.  Customer orders automatically sent to the factory.</a:t>
            </a:r>
          </a:p>
        </p:txBody>
      </p:sp>
      <p:sp>
        <p:nvSpPr>
          <p:cNvPr id="72706" name="Rectangle 2">
            <a:extLst>
              <a:ext uri="{FF2B5EF4-FFF2-40B4-BE49-F238E27FC236}">
                <a16:creationId xmlns:a16="http://schemas.microsoft.com/office/drawing/2014/main" id="{F1533AB3-000E-35A4-7FE3-A64773A01484}"/>
              </a:ext>
            </a:extLst>
          </p:cNvPr>
          <p:cNvSpPr>
            <a:spLocks noGrp="1" noChangeArrowheads="1"/>
          </p:cNvSpPr>
          <p:nvPr>
            <p:ph type="title"/>
          </p:nvPr>
        </p:nvSpPr>
        <p:spPr>
          <a:xfrm>
            <a:off x="4058478" y="111739"/>
            <a:ext cx="3577735" cy="1325563"/>
          </a:xfrm>
        </p:spPr>
        <p:txBody>
          <a:bodyPr/>
          <a:lstStyle/>
          <a:p>
            <a:pPr algn="ctr"/>
            <a:r>
              <a:rPr lang="en-US" altLang="ar-EG" b="1" dirty="0">
                <a:solidFill>
                  <a:srgbClr val="FFC000"/>
                </a:solidFill>
              </a:rPr>
              <a:t>Information</a:t>
            </a:r>
          </a:p>
        </p:txBody>
      </p:sp>
    </p:spTree>
  </p:cSld>
  <p:clrMapOvr>
    <a:masterClrMapping/>
  </p:clrMapOvr>
  <mc:AlternateContent xmlns:mc="http://schemas.openxmlformats.org/markup-compatibility/2006" xmlns:p14="http://schemas.microsoft.com/office/powerpoint/2010/main">
    <mc:Choice Requires="p14">
      <p:transition spd="slow" p14:dur="2000" advTm="210522"/>
    </mc:Choice>
    <mc:Fallback xmlns="">
      <p:transition spd="slow" advTm="2105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731" name="Object 3">
            <a:extLst>
              <a:ext uri="{FF2B5EF4-FFF2-40B4-BE49-F238E27FC236}">
                <a16:creationId xmlns:a16="http://schemas.microsoft.com/office/drawing/2014/main" id="{E6D28217-2439-91EC-8D7A-EC6C6838FE66}"/>
              </a:ext>
            </a:extLst>
          </p:cNvPr>
          <p:cNvGraphicFramePr>
            <a:graphicFrameLocks noChangeAspect="1"/>
          </p:cNvGraphicFramePr>
          <p:nvPr/>
        </p:nvGraphicFramePr>
        <p:xfrm>
          <a:off x="1905000" y="1981200"/>
          <a:ext cx="8610600" cy="966788"/>
        </p:xfrm>
        <a:graphic>
          <a:graphicData uri="http://schemas.openxmlformats.org/presentationml/2006/ole">
            <mc:AlternateContent xmlns:mc="http://schemas.openxmlformats.org/markup-compatibility/2006">
              <mc:Choice xmlns:v="urn:schemas-microsoft-com:vml" Requires="v">
                <p:oleObj name="Document" r:id="rId2" imgW="6499860" imgH="731520" progId="Word.Document.8">
                  <p:embed/>
                </p:oleObj>
              </mc:Choice>
              <mc:Fallback>
                <p:oleObj name="Document" r:id="rId2" imgW="6499860" imgH="731520" progId="Word.Document.8">
                  <p:embed/>
                  <p:pic>
                    <p:nvPicPr>
                      <p:cNvPr id="73731" name="Object 3">
                        <a:extLst>
                          <a:ext uri="{FF2B5EF4-FFF2-40B4-BE49-F238E27FC236}">
                            <a16:creationId xmlns:a16="http://schemas.microsoft.com/office/drawing/2014/main" id="{E6D28217-2439-91EC-8D7A-EC6C6838FE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981200"/>
                        <a:ext cx="8610600" cy="966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3732" name="Text Box 4">
            <a:extLst>
              <a:ext uri="{FF2B5EF4-FFF2-40B4-BE49-F238E27FC236}">
                <a16:creationId xmlns:a16="http://schemas.microsoft.com/office/drawing/2014/main" id="{449FF19A-FEF6-372A-B0EE-B0B72DDDB353}"/>
              </a:ext>
            </a:extLst>
          </p:cNvPr>
          <p:cNvSpPr txBox="1">
            <a:spLocks noChangeArrowheads="1"/>
          </p:cNvSpPr>
          <p:nvPr/>
        </p:nvSpPr>
        <p:spPr bwMode="auto">
          <a:xfrm>
            <a:off x="4572000" y="2895601"/>
            <a:ext cx="10287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spcBef>
                <a:spcPct val="0"/>
              </a:spcBef>
              <a:buClrTx/>
              <a:buSzTx/>
              <a:buFontTx/>
              <a:buNone/>
            </a:pPr>
            <a:r>
              <a:rPr lang="en-US" altLang="ar-EG" sz="2000"/>
              <a:t>Strategy</a:t>
            </a:r>
          </a:p>
        </p:txBody>
      </p:sp>
      <p:sp>
        <p:nvSpPr>
          <p:cNvPr id="73733" name="Text Box 5">
            <a:extLst>
              <a:ext uri="{FF2B5EF4-FFF2-40B4-BE49-F238E27FC236}">
                <a16:creationId xmlns:a16="http://schemas.microsoft.com/office/drawing/2014/main" id="{E33D8983-F10A-7D6E-21EC-E63AEA78198E}"/>
              </a:ext>
            </a:extLst>
          </p:cNvPr>
          <p:cNvSpPr txBox="1">
            <a:spLocks noChangeArrowheads="1"/>
          </p:cNvSpPr>
          <p:nvPr/>
        </p:nvSpPr>
        <p:spPr bwMode="auto">
          <a:xfrm>
            <a:off x="6400800" y="2895601"/>
            <a:ext cx="20637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spcBef>
                <a:spcPct val="0"/>
              </a:spcBef>
              <a:buClrTx/>
              <a:buSzTx/>
              <a:buFontTx/>
              <a:buNone/>
            </a:pPr>
            <a:r>
              <a:rPr lang="en-US" altLang="ar-EG" sz="2000"/>
              <a:t>Analytical Models</a:t>
            </a:r>
          </a:p>
        </p:txBody>
      </p:sp>
      <p:sp>
        <p:nvSpPr>
          <p:cNvPr id="73734" name="Text Box 6">
            <a:extLst>
              <a:ext uri="{FF2B5EF4-FFF2-40B4-BE49-F238E27FC236}">
                <a16:creationId xmlns:a16="http://schemas.microsoft.com/office/drawing/2014/main" id="{1194D267-36DE-2564-BAD3-7343FDC9CBDD}"/>
              </a:ext>
            </a:extLst>
          </p:cNvPr>
          <p:cNvSpPr txBox="1">
            <a:spLocks noChangeArrowheads="1"/>
          </p:cNvSpPr>
          <p:nvPr/>
        </p:nvSpPr>
        <p:spPr bwMode="auto">
          <a:xfrm>
            <a:off x="9372600" y="2895601"/>
            <a:ext cx="565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spcBef>
                <a:spcPct val="0"/>
              </a:spcBef>
              <a:buClrTx/>
              <a:buSzTx/>
              <a:buFontTx/>
              <a:buNone/>
            </a:pPr>
            <a:r>
              <a:rPr lang="en-US" altLang="ar-EG" sz="2000"/>
              <a:t>$$$</a:t>
            </a:r>
          </a:p>
        </p:txBody>
      </p:sp>
      <p:sp>
        <p:nvSpPr>
          <p:cNvPr id="73735" name="Rectangle 7">
            <a:extLst>
              <a:ext uri="{FF2B5EF4-FFF2-40B4-BE49-F238E27FC236}">
                <a16:creationId xmlns:a16="http://schemas.microsoft.com/office/drawing/2014/main" id="{D968A6DC-E287-693E-5E9C-0CBFEE60E096}"/>
              </a:ext>
            </a:extLst>
          </p:cNvPr>
          <p:cNvSpPr>
            <a:spLocks noChangeArrowheads="1"/>
          </p:cNvSpPr>
          <p:nvPr/>
        </p:nvSpPr>
        <p:spPr bwMode="auto">
          <a:xfrm>
            <a:off x="1968500" y="3429000"/>
            <a:ext cx="84201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dirty="0"/>
              <a:t>Information</a:t>
            </a:r>
          </a:p>
          <a:p>
            <a:r>
              <a:rPr lang="en-US" altLang="ar-EG" dirty="0"/>
              <a:t>Accurate?</a:t>
            </a:r>
          </a:p>
          <a:p>
            <a:r>
              <a:rPr lang="en-US" altLang="ar-EG" dirty="0"/>
              <a:t>Accessible?</a:t>
            </a:r>
          </a:p>
          <a:p>
            <a:r>
              <a:rPr lang="en-US" altLang="ar-EG" dirty="0"/>
              <a:t>Up-to-date?</a:t>
            </a:r>
          </a:p>
          <a:p>
            <a:r>
              <a:rPr lang="en-US" altLang="ar-EG" dirty="0"/>
              <a:t>In the Correct form?  </a:t>
            </a:r>
          </a:p>
          <a:p>
            <a:pPr lvl="2"/>
            <a:r>
              <a:rPr lang="en-US" altLang="ar-EG" sz="1600" dirty="0"/>
              <a:t>If not, database restricted ability. How difficult is it to import data into SAP?</a:t>
            </a:r>
          </a:p>
        </p:txBody>
      </p:sp>
      <p:pic>
        <p:nvPicPr>
          <p:cNvPr id="8" name="Picture 7">
            <a:extLst>
              <a:ext uri="{FF2B5EF4-FFF2-40B4-BE49-F238E27FC236}">
                <a16:creationId xmlns:a16="http://schemas.microsoft.com/office/drawing/2014/main" id="{C23C4BCF-BD0F-0F5B-0491-CA827ADFF9FF}"/>
              </a:ext>
            </a:extLst>
          </p:cNvPr>
          <p:cNvPicPr>
            <a:picLocks noChangeAspect="1"/>
          </p:cNvPicPr>
          <p:nvPr/>
        </p:nvPicPr>
        <p:blipFill>
          <a:blip r:embed="rId4"/>
          <a:stretch>
            <a:fillRect/>
          </a:stretch>
        </p:blipFill>
        <p:spPr>
          <a:xfrm>
            <a:off x="-119325" y="-91752"/>
            <a:ext cx="11607691" cy="1615751"/>
          </a:xfrm>
          <a:prstGeom prst="rect">
            <a:avLst/>
          </a:prstGeom>
        </p:spPr>
      </p:pic>
      <p:pic>
        <p:nvPicPr>
          <p:cNvPr id="9" name="Picture 8">
            <a:extLst>
              <a:ext uri="{FF2B5EF4-FFF2-40B4-BE49-F238E27FC236}">
                <a16:creationId xmlns:a16="http://schemas.microsoft.com/office/drawing/2014/main" id="{58EDA56C-620F-00AA-FF27-DBC9649BCC5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10" name="Picture 9">
            <a:extLst>
              <a:ext uri="{FF2B5EF4-FFF2-40B4-BE49-F238E27FC236}">
                <a16:creationId xmlns:a16="http://schemas.microsoft.com/office/drawing/2014/main" id="{7B083888-384D-ED3F-DBEC-8BDD434E332D}"/>
              </a:ext>
            </a:extLst>
          </p:cNvPr>
          <p:cNvPicPr>
            <a:picLocks noChangeAspect="1"/>
          </p:cNvPicPr>
          <p:nvPr/>
        </p:nvPicPr>
        <p:blipFill>
          <a:blip r:embed="rId6"/>
          <a:stretch>
            <a:fillRect/>
          </a:stretch>
        </p:blipFill>
        <p:spPr>
          <a:xfrm>
            <a:off x="1874165" y="6368985"/>
            <a:ext cx="9902229" cy="145125"/>
          </a:xfrm>
          <a:prstGeom prst="rect">
            <a:avLst/>
          </a:prstGeom>
        </p:spPr>
      </p:pic>
      <p:pic>
        <p:nvPicPr>
          <p:cNvPr id="11" name="Picture 10">
            <a:extLst>
              <a:ext uri="{FF2B5EF4-FFF2-40B4-BE49-F238E27FC236}">
                <a16:creationId xmlns:a16="http://schemas.microsoft.com/office/drawing/2014/main" id="{A3144151-C741-3BB6-0E13-2FDF31001D4E}"/>
              </a:ext>
            </a:extLst>
          </p:cNvPr>
          <p:cNvPicPr>
            <a:picLocks noChangeAspect="1"/>
          </p:cNvPicPr>
          <p:nvPr/>
        </p:nvPicPr>
        <p:blipFill>
          <a:blip r:embed="rId7"/>
          <a:stretch>
            <a:fillRect/>
          </a:stretch>
        </p:blipFill>
        <p:spPr>
          <a:xfrm>
            <a:off x="-119325" y="2266707"/>
            <a:ext cx="238650" cy="1919665"/>
          </a:xfrm>
          <a:prstGeom prst="rect">
            <a:avLst/>
          </a:prstGeom>
        </p:spPr>
      </p:pic>
      <p:pic>
        <p:nvPicPr>
          <p:cNvPr id="12" name="Picture 11">
            <a:extLst>
              <a:ext uri="{FF2B5EF4-FFF2-40B4-BE49-F238E27FC236}">
                <a16:creationId xmlns:a16="http://schemas.microsoft.com/office/drawing/2014/main" id="{875D43AA-70A5-2904-0D20-923BD5606C61}"/>
              </a:ext>
            </a:extLst>
          </p:cNvPr>
          <p:cNvPicPr>
            <a:picLocks noChangeAspect="1"/>
          </p:cNvPicPr>
          <p:nvPr/>
        </p:nvPicPr>
        <p:blipFill>
          <a:blip r:embed="rId7"/>
          <a:stretch>
            <a:fillRect/>
          </a:stretch>
        </p:blipFill>
        <p:spPr>
          <a:xfrm>
            <a:off x="12072675" y="2221838"/>
            <a:ext cx="238650" cy="1919665"/>
          </a:xfrm>
          <a:prstGeom prst="rect">
            <a:avLst/>
          </a:prstGeom>
        </p:spPr>
      </p:pic>
      <p:sp>
        <p:nvSpPr>
          <p:cNvPr id="13" name="TextBox 12">
            <a:extLst>
              <a:ext uri="{FF2B5EF4-FFF2-40B4-BE49-F238E27FC236}">
                <a16:creationId xmlns:a16="http://schemas.microsoft.com/office/drawing/2014/main" id="{96DF1F90-7B07-8406-720D-6CE3384563EC}"/>
              </a:ext>
            </a:extLst>
          </p:cNvPr>
          <p:cNvSpPr txBox="1"/>
          <p:nvPr/>
        </p:nvSpPr>
        <p:spPr>
          <a:xfrm>
            <a:off x="281632" y="17997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3730" name="Rectangle 2">
            <a:extLst>
              <a:ext uri="{FF2B5EF4-FFF2-40B4-BE49-F238E27FC236}">
                <a16:creationId xmlns:a16="http://schemas.microsoft.com/office/drawing/2014/main" id="{D9848A21-C2AB-2A40-ABAF-D7F8701424B5}"/>
              </a:ext>
            </a:extLst>
          </p:cNvPr>
          <p:cNvSpPr>
            <a:spLocks noGrp="1" noChangeArrowheads="1"/>
          </p:cNvSpPr>
          <p:nvPr>
            <p:ph type="title"/>
          </p:nvPr>
        </p:nvSpPr>
        <p:spPr>
          <a:xfrm>
            <a:off x="2755630" y="297592"/>
            <a:ext cx="8534400" cy="1104900"/>
          </a:xfrm>
        </p:spPr>
        <p:txBody>
          <a:bodyPr>
            <a:normAutofit fontScale="90000"/>
          </a:bodyPr>
          <a:lstStyle/>
          <a:p>
            <a:r>
              <a:rPr lang="en-US" altLang="ar-EG" b="1" dirty="0">
                <a:solidFill>
                  <a:srgbClr val="FFC000"/>
                </a:solidFill>
              </a:rPr>
              <a:t>Characteristics of the Good Information </a:t>
            </a:r>
          </a:p>
        </p:txBody>
      </p:sp>
    </p:spTree>
  </p:cSld>
  <p:clrMapOvr>
    <a:masterClrMapping/>
  </p:clrMapOvr>
  <mc:AlternateContent xmlns:mc="http://schemas.openxmlformats.org/markup-compatibility/2006" xmlns:p14="http://schemas.microsoft.com/office/powerpoint/2010/main">
    <mc:Choice Requires="p14">
      <p:transition spd="slow" p14:dur="2000" advTm="133932"/>
    </mc:Choice>
    <mc:Fallback xmlns="">
      <p:transition spd="slow" advTm="13393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a:extLst>
              <a:ext uri="{FF2B5EF4-FFF2-40B4-BE49-F238E27FC236}">
                <a16:creationId xmlns:a16="http://schemas.microsoft.com/office/drawing/2014/main" id="{0F65BF9A-372E-DA47-01C1-AB00B7B04270}"/>
              </a:ext>
            </a:extLst>
          </p:cNvPr>
          <p:cNvSpPr>
            <a:spLocks noGrp="1" noChangeArrowheads="1"/>
          </p:cNvSpPr>
          <p:nvPr>
            <p:ph type="body" idx="1"/>
          </p:nvPr>
        </p:nvSpPr>
        <p:spPr/>
        <p:txBody>
          <a:bodyPr/>
          <a:lstStyle/>
          <a:p>
            <a:r>
              <a:rPr lang="en-US" altLang="ar-EG" dirty="0"/>
              <a:t>Information drives the decisions:</a:t>
            </a:r>
          </a:p>
          <a:p>
            <a:pPr lvl="1"/>
            <a:r>
              <a:rPr lang="en-US" altLang="ar-EG" dirty="0"/>
              <a:t>Good information means good decisions</a:t>
            </a:r>
          </a:p>
          <a:p>
            <a:r>
              <a:rPr lang="en-US" altLang="ar-EG" dirty="0"/>
              <a:t>IT helps: MRP, ERP, SAP, EDI</a:t>
            </a:r>
          </a:p>
          <a:p>
            <a:r>
              <a:rPr lang="en-US" altLang="ar-EG" dirty="0"/>
              <a:t>Relevant information?</a:t>
            </a:r>
          </a:p>
          <a:p>
            <a:r>
              <a:rPr lang="en-US" altLang="ar-EG" dirty="0">
                <a:solidFill>
                  <a:srgbClr val="FF0000"/>
                </a:solidFill>
              </a:rPr>
              <a:t>How to use information?</a:t>
            </a:r>
          </a:p>
        </p:txBody>
      </p:sp>
      <p:pic>
        <p:nvPicPr>
          <p:cNvPr id="74756" name="Picture 4" descr="PE01616_">
            <a:extLst>
              <a:ext uri="{FF2B5EF4-FFF2-40B4-BE49-F238E27FC236}">
                <a16:creationId xmlns:a16="http://schemas.microsoft.com/office/drawing/2014/main" id="{EDB1036B-117B-04D8-AF6D-5416D5A54D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800" y="3048001"/>
            <a:ext cx="3429000" cy="321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AE286CDD-EBDF-8804-714B-BDFA093693F5}"/>
              </a:ext>
            </a:extLst>
          </p:cNvPr>
          <p:cNvPicPr>
            <a:picLocks noChangeAspect="1"/>
          </p:cNvPicPr>
          <p:nvPr/>
        </p:nvPicPr>
        <p:blipFill>
          <a:blip r:embed="rId3"/>
          <a:stretch>
            <a:fillRect/>
          </a:stretch>
        </p:blipFill>
        <p:spPr>
          <a:xfrm>
            <a:off x="-119325" y="-82758"/>
            <a:ext cx="11607691" cy="1615751"/>
          </a:xfrm>
          <a:prstGeom prst="rect">
            <a:avLst/>
          </a:prstGeom>
        </p:spPr>
      </p:pic>
      <p:pic>
        <p:nvPicPr>
          <p:cNvPr id="6" name="Picture 5">
            <a:extLst>
              <a:ext uri="{FF2B5EF4-FFF2-40B4-BE49-F238E27FC236}">
                <a16:creationId xmlns:a16="http://schemas.microsoft.com/office/drawing/2014/main" id="{9BDB90DF-9E5C-DB8E-63B2-CB0CE77972F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7" name="Picture 6">
            <a:extLst>
              <a:ext uri="{FF2B5EF4-FFF2-40B4-BE49-F238E27FC236}">
                <a16:creationId xmlns:a16="http://schemas.microsoft.com/office/drawing/2014/main" id="{5FD9B7D3-450A-4439-32B2-FD0B6BE8EB5E}"/>
              </a:ext>
            </a:extLst>
          </p:cNvPr>
          <p:cNvPicPr>
            <a:picLocks noChangeAspect="1"/>
          </p:cNvPicPr>
          <p:nvPr/>
        </p:nvPicPr>
        <p:blipFill>
          <a:blip r:embed="rId5"/>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2D8EB40F-E05B-229D-8CC9-EB2A40DE9287}"/>
              </a:ext>
            </a:extLst>
          </p:cNvPr>
          <p:cNvPicPr>
            <a:picLocks noChangeAspect="1"/>
          </p:cNvPicPr>
          <p:nvPr/>
        </p:nvPicPr>
        <p:blipFill>
          <a:blip r:embed="rId6"/>
          <a:stretch>
            <a:fillRect/>
          </a:stretch>
        </p:blipFill>
        <p:spPr>
          <a:xfrm>
            <a:off x="-119325" y="2263836"/>
            <a:ext cx="238650" cy="1919665"/>
          </a:xfrm>
          <a:prstGeom prst="rect">
            <a:avLst/>
          </a:prstGeom>
        </p:spPr>
      </p:pic>
      <p:pic>
        <p:nvPicPr>
          <p:cNvPr id="9" name="Picture 8">
            <a:extLst>
              <a:ext uri="{FF2B5EF4-FFF2-40B4-BE49-F238E27FC236}">
                <a16:creationId xmlns:a16="http://schemas.microsoft.com/office/drawing/2014/main" id="{45A191A0-7E36-3E76-06E2-311DD85B494E}"/>
              </a:ext>
            </a:extLst>
          </p:cNvPr>
          <p:cNvPicPr>
            <a:picLocks noChangeAspect="1"/>
          </p:cNvPicPr>
          <p:nvPr/>
        </p:nvPicPr>
        <p:blipFill>
          <a:blip r:embed="rId6"/>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5D210362-D1AD-EC87-358B-6C1FA990DB13}"/>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4754" name="Rectangle 2">
            <a:extLst>
              <a:ext uri="{FF2B5EF4-FFF2-40B4-BE49-F238E27FC236}">
                <a16:creationId xmlns:a16="http://schemas.microsoft.com/office/drawing/2014/main" id="{2BB36BB6-8077-0C62-2201-F61F45D631BE}"/>
              </a:ext>
            </a:extLst>
          </p:cNvPr>
          <p:cNvSpPr>
            <a:spLocks noGrp="1" noChangeArrowheads="1"/>
          </p:cNvSpPr>
          <p:nvPr>
            <p:ph type="title"/>
          </p:nvPr>
        </p:nvSpPr>
        <p:spPr>
          <a:xfrm>
            <a:off x="3457117" y="98121"/>
            <a:ext cx="5317232" cy="1325563"/>
          </a:xfrm>
        </p:spPr>
        <p:txBody>
          <a:bodyPr/>
          <a:lstStyle/>
          <a:p>
            <a:r>
              <a:rPr lang="en-US" altLang="ar-EG" b="1" dirty="0">
                <a:solidFill>
                  <a:srgbClr val="FFC000"/>
                </a:solidFill>
              </a:rPr>
              <a:t>Quality of Information</a:t>
            </a:r>
          </a:p>
        </p:txBody>
      </p:sp>
    </p:spTree>
  </p:cSld>
  <p:clrMapOvr>
    <a:masterClrMapping/>
  </p:clrMapOvr>
  <mc:AlternateContent xmlns:mc="http://schemas.openxmlformats.org/markup-compatibility/2006" xmlns:p14="http://schemas.microsoft.com/office/powerpoint/2010/main">
    <mc:Choice Requires="p14">
      <p:transition spd="slow" p14:dur="2000" advTm="70885"/>
    </mc:Choice>
    <mc:Fallback xmlns="">
      <p:transition spd="slow" advTm="7088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82758"/>
            <a:ext cx="11607691" cy="1615751"/>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467636" y="463507"/>
            <a:ext cx="9020730" cy="523220"/>
          </a:xfrm>
          <a:prstGeom prst="rect">
            <a:avLst/>
          </a:prstGeom>
          <a:noFill/>
        </p:spPr>
        <p:txBody>
          <a:bodyPr wrap="square" rtlCol="1">
            <a:spAutoFit/>
          </a:bodyPr>
          <a:lstStyle/>
          <a:p>
            <a:pPr algn="ctr"/>
            <a:r>
              <a:rPr lang="en-US" sz="2800" b="1" dirty="0">
                <a:solidFill>
                  <a:srgbClr val="FFC000"/>
                </a:solidFill>
              </a:rPr>
              <a:t>Integrated Logistical Components of the Supply Chain </a:t>
            </a:r>
            <a:endParaRPr lang="ar-EG" sz="2800" b="1" dirty="0">
              <a:solidFill>
                <a:srgbClr val="FFC000"/>
              </a:solidFill>
            </a:endParaRPr>
          </a:p>
        </p:txBody>
      </p:sp>
      <p:pic>
        <p:nvPicPr>
          <p:cNvPr id="16" name="Picture 15">
            <a:extLst>
              <a:ext uri="{FF2B5EF4-FFF2-40B4-BE49-F238E27FC236}">
                <a16:creationId xmlns:a16="http://schemas.microsoft.com/office/drawing/2014/main" id="{13644A68-94A5-7585-035E-6DD023CD350F}"/>
              </a:ext>
            </a:extLst>
          </p:cNvPr>
          <p:cNvPicPr>
            <a:picLocks noChangeAspect="1"/>
          </p:cNvPicPr>
          <p:nvPr/>
        </p:nvPicPr>
        <p:blipFill>
          <a:blip r:embed="rId6"/>
          <a:stretch>
            <a:fillRect/>
          </a:stretch>
        </p:blipFill>
        <p:spPr>
          <a:xfrm>
            <a:off x="2178486" y="1309779"/>
            <a:ext cx="9293585" cy="4736154"/>
          </a:xfrm>
          <a:prstGeom prst="rect">
            <a:avLst/>
          </a:prstGeom>
        </p:spPr>
      </p:pic>
    </p:spTree>
    <p:extLst>
      <p:ext uri="{BB962C8B-B14F-4D97-AF65-F5344CB8AC3E}">
        <p14:creationId xmlns:p14="http://schemas.microsoft.com/office/powerpoint/2010/main" val="3830942592"/>
      </p:ext>
    </p:extLst>
  </p:cSld>
  <p:clrMapOvr>
    <a:masterClrMapping/>
  </p:clrMapOvr>
  <mc:AlternateContent xmlns:mc="http://schemas.openxmlformats.org/markup-compatibility/2006" xmlns:p14="http://schemas.microsoft.com/office/powerpoint/2010/main">
    <mc:Choice Requires="p14">
      <p:transition spd="slow" p14:dur="2000" advTm="153029"/>
    </mc:Choice>
    <mc:Fallback xmlns="">
      <p:transition spd="slow" advTm="1530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467636" y="463507"/>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2" name="TextBox 11">
            <a:extLst>
              <a:ext uri="{FF2B5EF4-FFF2-40B4-BE49-F238E27FC236}">
                <a16:creationId xmlns:a16="http://schemas.microsoft.com/office/drawing/2014/main" id="{C4524A58-A54A-1A82-FC5C-6C94ECAD3F95}"/>
              </a:ext>
            </a:extLst>
          </p:cNvPr>
          <p:cNvSpPr txBox="1"/>
          <p:nvPr/>
        </p:nvSpPr>
        <p:spPr>
          <a:xfrm>
            <a:off x="1014365" y="1632695"/>
            <a:ext cx="10612876" cy="2677656"/>
          </a:xfrm>
          <a:prstGeom prst="rect">
            <a:avLst/>
          </a:prstGeom>
          <a:noFill/>
        </p:spPr>
        <p:txBody>
          <a:bodyPr wrap="square">
            <a:spAutoFit/>
          </a:bodyPr>
          <a:lstStyle/>
          <a:p>
            <a:pPr algn="just"/>
            <a:r>
              <a:rPr lang="en-US" sz="2800" b="1" i="0" dirty="0">
                <a:solidFill>
                  <a:srgbClr val="222222"/>
                </a:solidFill>
                <a:effectLst/>
                <a:latin typeface="graphikweb-regular"/>
              </a:rPr>
              <a:t>1- Order processing</a:t>
            </a:r>
            <a:endParaRPr lang="en-US" sz="2800" b="0" i="0" dirty="0">
              <a:solidFill>
                <a:srgbClr val="222222"/>
              </a:solidFill>
              <a:effectLst/>
              <a:latin typeface="graphikweb-regular"/>
            </a:endParaRPr>
          </a:p>
          <a:p>
            <a:pPr algn="just"/>
            <a:r>
              <a:rPr lang="en-US" sz="2800" b="0" i="0" dirty="0">
                <a:solidFill>
                  <a:srgbClr val="222222"/>
                </a:solidFill>
                <a:effectLst/>
                <a:latin typeface="graphikweb-regular"/>
              </a:rPr>
              <a:t>The Logistics activities start from the order processing which might be the work of the commercial department in an organization. The commercial department is the one who ensures that the payment terms and the delivery terms have been met and then processes the order from within the company.</a:t>
            </a:r>
          </a:p>
        </p:txBody>
      </p:sp>
      <p:pic>
        <p:nvPicPr>
          <p:cNvPr id="1026" name="Picture 2" descr="Logistics activities - 1">
            <a:extLst>
              <a:ext uri="{FF2B5EF4-FFF2-40B4-BE49-F238E27FC236}">
                <a16:creationId xmlns:a16="http://schemas.microsoft.com/office/drawing/2014/main" id="{03433D2B-E98C-AC7E-8752-89FE81F880D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6094" y="3805977"/>
            <a:ext cx="3730233" cy="248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475179"/>
      </p:ext>
    </p:extLst>
  </p:cSld>
  <p:clrMapOvr>
    <a:masterClrMapping/>
  </p:clrMapOvr>
  <mc:AlternateContent xmlns:mc="http://schemas.openxmlformats.org/markup-compatibility/2006" xmlns:p14="http://schemas.microsoft.com/office/powerpoint/2010/main">
    <mc:Choice Requires="p14">
      <p:transition spd="slow" p14:dur="2000" advTm="96396"/>
    </mc:Choice>
    <mc:Fallback xmlns="">
      <p:transition spd="slow" advTm="9639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3" name="TextBox 12">
            <a:extLst>
              <a:ext uri="{FF2B5EF4-FFF2-40B4-BE49-F238E27FC236}">
                <a16:creationId xmlns:a16="http://schemas.microsoft.com/office/drawing/2014/main" id="{D123A37D-A507-2A00-7EFD-303ED24ACD8A}"/>
              </a:ext>
            </a:extLst>
          </p:cNvPr>
          <p:cNvSpPr txBox="1"/>
          <p:nvPr/>
        </p:nvSpPr>
        <p:spPr>
          <a:xfrm>
            <a:off x="479428" y="1597618"/>
            <a:ext cx="7283244" cy="2677656"/>
          </a:xfrm>
          <a:prstGeom prst="rect">
            <a:avLst/>
          </a:prstGeom>
          <a:noFill/>
        </p:spPr>
        <p:txBody>
          <a:bodyPr wrap="square">
            <a:spAutoFit/>
          </a:bodyPr>
          <a:lstStyle/>
          <a:p>
            <a:pPr algn="just"/>
            <a:r>
              <a:rPr lang="en-US" sz="2400" b="1" i="0" dirty="0">
                <a:solidFill>
                  <a:srgbClr val="222222"/>
                </a:solidFill>
                <a:effectLst/>
                <a:latin typeface="graphikweb-regular"/>
              </a:rPr>
              <a:t>2)</a:t>
            </a:r>
            <a:r>
              <a:rPr lang="en-US" sz="2400" b="0" i="0" dirty="0">
                <a:solidFill>
                  <a:srgbClr val="222222"/>
                </a:solidFill>
                <a:effectLst/>
                <a:latin typeface="graphikweb-regular"/>
              </a:rPr>
              <a:t> </a:t>
            </a:r>
            <a:r>
              <a:rPr lang="en-US" sz="2400" b="1" i="0" dirty="0">
                <a:solidFill>
                  <a:srgbClr val="222222"/>
                </a:solidFill>
                <a:effectLst/>
                <a:latin typeface="graphikweb-regular"/>
              </a:rPr>
              <a:t>Materials handling</a:t>
            </a:r>
            <a:endParaRPr lang="en-US" sz="2400" b="0" i="0" dirty="0">
              <a:solidFill>
                <a:srgbClr val="222222"/>
              </a:solidFill>
              <a:effectLst/>
              <a:latin typeface="graphikweb-regular"/>
            </a:endParaRPr>
          </a:p>
          <a:p>
            <a:pPr algn="just"/>
            <a:r>
              <a:rPr lang="en-US" sz="2400" b="0" i="0" dirty="0">
                <a:solidFill>
                  <a:srgbClr val="222222"/>
                </a:solidFill>
                <a:effectLst/>
                <a:latin typeface="graphikweb-regular"/>
              </a:rPr>
              <a:t>Material handling is the movement of goods within the warehouse. It involves handling the material in such a way that the warehouse is able to process orders efficiently. Although it may sound a mundane task, it is an important one and an ongoing activity in any warehouse.</a:t>
            </a:r>
          </a:p>
        </p:txBody>
      </p:sp>
      <p:pic>
        <p:nvPicPr>
          <p:cNvPr id="23554" name="Picture 2" descr="Logistics activities - 2">
            <a:extLst>
              <a:ext uri="{FF2B5EF4-FFF2-40B4-BE49-F238E27FC236}">
                <a16:creationId xmlns:a16="http://schemas.microsoft.com/office/drawing/2014/main" id="{C52D61BE-B163-22D2-CD0B-826BEDC7AB7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16357" y="4160301"/>
            <a:ext cx="6895267" cy="2163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8995396"/>
      </p:ext>
    </p:extLst>
  </p:cSld>
  <p:clrMapOvr>
    <a:masterClrMapping/>
  </p:clrMapOvr>
  <mc:AlternateContent xmlns:mc="http://schemas.openxmlformats.org/markup-compatibility/2006" xmlns:p14="http://schemas.microsoft.com/office/powerpoint/2010/main">
    <mc:Choice Requires="p14">
      <p:transition spd="slow" p14:dur="2000" advTm="89755"/>
    </mc:Choice>
    <mc:Fallback xmlns="">
      <p:transition spd="slow" advTm="8975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3" name="TextBox 12">
            <a:extLst>
              <a:ext uri="{FF2B5EF4-FFF2-40B4-BE49-F238E27FC236}">
                <a16:creationId xmlns:a16="http://schemas.microsoft.com/office/drawing/2014/main" id="{D123A37D-A507-2A00-7EFD-303ED24ACD8A}"/>
              </a:ext>
            </a:extLst>
          </p:cNvPr>
          <p:cNvSpPr txBox="1"/>
          <p:nvPr/>
        </p:nvSpPr>
        <p:spPr>
          <a:xfrm>
            <a:off x="479427" y="1597618"/>
            <a:ext cx="9902229" cy="1938992"/>
          </a:xfrm>
          <a:prstGeom prst="rect">
            <a:avLst/>
          </a:prstGeom>
          <a:noFill/>
        </p:spPr>
        <p:txBody>
          <a:bodyPr wrap="square">
            <a:spAutoFit/>
          </a:bodyPr>
          <a:lstStyle/>
          <a:p>
            <a:pPr algn="just"/>
            <a:r>
              <a:rPr lang="en-US" sz="2400" b="1" i="0" dirty="0">
                <a:effectLst/>
                <a:latin typeface="graphikweb-regular"/>
              </a:rPr>
              <a:t>3) </a:t>
            </a:r>
            <a:r>
              <a:rPr lang="en-US" sz="2400" b="1" i="0" u="none" strike="noStrike" dirty="0">
                <a:effectLst/>
                <a:latin typeface="graphikweb-regular"/>
                <a:hlinkClick r:id="rId6">
                  <a:extLst>
                    <a:ext uri="{A12FA001-AC4F-418D-AE19-62706E023703}">
                      <ahyp:hlinkClr xmlns:ahyp="http://schemas.microsoft.com/office/drawing/2018/hyperlinkcolor" val="tx"/>
                    </a:ext>
                  </a:extLst>
                </a:hlinkClick>
              </a:rPr>
              <a:t>Warehousing</a:t>
            </a:r>
            <a:r>
              <a:rPr lang="en-US" sz="2400" b="1" i="0" u="none" strike="noStrike" dirty="0">
                <a:effectLst/>
                <a:latin typeface="graphikweb-regular"/>
              </a:rPr>
              <a:t> :</a:t>
            </a:r>
            <a:r>
              <a:rPr lang="en-US" sz="2400" b="0" i="0" dirty="0">
                <a:effectLst/>
                <a:latin typeface="graphikweb-regular"/>
              </a:rPr>
              <a:t>If we take the example of </a:t>
            </a:r>
            <a:r>
              <a:rPr lang="en-US" sz="2400" b="0" i="0" u="none" strike="noStrike" dirty="0">
                <a:effectLst/>
                <a:latin typeface="graphikweb-regular"/>
                <a:hlinkClick r:id="rId7">
                  <a:extLst>
                    <a:ext uri="{A12FA001-AC4F-418D-AE19-62706E023703}">
                      <ahyp:hlinkClr xmlns:ahyp="http://schemas.microsoft.com/office/drawing/2018/hyperlinkcolor" val="tx"/>
                    </a:ext>
                  </a:extLst>
                </a:hlinkClick>
              </a:rPr>
              <a:t>LG</a:t>
            </a:r>
            <a:r>
              <a:rPr lang="en-US" sz="2400" b="0" i="0" dirty="0">
                <a:effectLst/>
                <a:latin typeface="graphikweb-regular"/>
              </a:rPr>
              <a:t> or </a:t>
            </a:r>
            <a:r>
              <a:rPr lang="en-US" sz="2400" b="0" i="0" u="none" strike="noStrike" dirty="0">
                <a:effectLst/>
                <a:latin typeface="graphikweb-regular"/>
                <a:hlinkClick r:id="rId8">
                  <a:extLst>
                    <a:ext uri="{A12FA001-AC4F-418D-AE19-62706E023703}">
                      <ahyp:hlinkClr xmlns:ahyp="http://schemas.microsoft.com/office/drawing/2018/hyperlinkcolor" val="tx"/>
                    </a:ext>
                  </a:extLst>
                </a:hlinkClick>
              </a:rPr>
              <a:t>Samsung</a:t>
            </a:r>
            <a:r>
              <a:rPr lang="en-US" sz="2400" b="0" i="0" dirty="0">
                <a:effectLst/>
                <a:latin typeface="graphikweb-regular"/>
              </a:rPr>
              <a:t>, these are consumer durable companies which are present in multiple countries. Their manufacturing might be at one point, but the distribution is all across the world. Thus, warehousing plays a huge role and is one of the important Logistics activities.</a:t>
            </a:r>
          </a:p>
        </p:txBody>
      </p:sp>
      <p:sp>
        <p:nvSpPr>
          <p:cNvPr id="12" name="TextBox 11">
            <a:extLst>
              <a:ext uri="{FF2B5EF4-FFF2-40B4-BE49-F238E27FC236}">
                <a16:creationId xmlns:a16="http://schemas.microsoft.com/office/drawing/2014/main" id="{A8322FBD-EEBB-7D2C-1EC0-FC2FFCA6664B}"/>
              </a:ext>
            </a:extLst>
          </p:cNvPr>
          <p:cNvSpPr txBox="1"/>
          <p:nvPr/>
        </p:nvSpPr>
        <p:spPr>
          <a:xfrm>
            <a:off x="547993" y="3573239"/>
            <a:ext cx="10953343" cy="1938992"/>
          </a:xfrm>
          <a:prstGeom prst="rect">
            <a:avLst/>
          </a:prstGeom>
          <a:noFill/>
        </p:spPr>
        <p:txBody>
          <a:bodyPr wrap="square">
            <a:spAutoFit/>
          </a:bodyPr>
          <a:lstStyle/>
          <a:p>
            <a:r>
              <a:rPr lang="en-US" sz="2400" b="0" i="0" dirty="0">
                <a:solidFill>
                  <a:srgbClr val="222222"/>
                </a:solidFill>
                <a:effectLst/>
                <a:latin typeface="graphikweb-regular"/>
              </a:rPr>
              <a:t>The important point in warehousing is that the warehouse should be nearby to the dealer or the distributors’ place and it should facilitate the easy delivery of goods. If there was a product which was from a branded company, but which takes 1 week to deliver, then this product might not move as much in the </a:t>
            </a:r>
            <a:r>
              <a:rPr lang="en-US" sz="2400" b="0" i="0" u="none" strike="noStrike" dirty="0">
                <a:solidFill>
                  <a:srgbClr val="0000FF"/>
                </a:solidFill>
                <a:effectLst/>
                <a:latin typeface="graphikweb-regular"/>
              </a:rPr>
              <a:t>market</a:t>
            </a:r>
            <a:r>
              <a:rPr lang="en-US" sz="2400" b="0" i="0" dirty="0">
                <a:solidFill>
                  <a:srgbClr val="222222"/>
                </a:solidFill>
                <a:effectLst/>
                <a:latin typeface="graphikweb-regular"/>
              </a:rPr>
              <a:t> as another product which is taking 2 days to deliver even though it is unbranded.</a:t>
            </a:r>
            <a:endParaRPr lang="ar-EG" sz="2400" dirty="0"/>
          </a:p>
        </p:txBody>
      </p:sp>
    </p:spTree>
    <p:extLst>
      <p:ext uri="{BB962C8B-B14F-4D97-AF65-F5344CB8AC3E}">
        <p14:creationId xmlns:p14="http://schemas.microsoft.com/office/powerpoint/2010/main" val="656468183"/>
      </p:ext>
    </p:extLst>
  </p:cSld>
  <p:clrMapOvr>
    <a:masterClrMapping/>
  </p:clrMapOvr>
  <mc:AlternateContent xmlns:mc="http://schemas.openxmlformats.org/markup-compatibility/2006" xmlns:p14="http://schemas.microsoft.com/office/powerpoint/2010/main">
    <mc:Choice Requires="p14">
      <p:transition spd="slow" p14:dur="2000" advTm="234990"/>
    </mc:Choice>
    <mc:Fallback xmlns="">
      <p:transition spd="slow" advTm="23499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5" name="TextBox 14">
            <a:extLst>
              <a:ext uri="{FF2B5EF4-FFF2-40B4-BE49-F238E27FC236}">
                <a16:creationId xmlns:a16="http://schemas.microsoft.com/office/drawing/2014/main" id="{25F06C70-E799-5569-D175-4EB2442597E8}"/>
              </a:ext>
            </a:extLst>
          </p:cNvPr>
          <p:cNvSpPr txBox="1"/>
          <p:nvPr/>
        </p:nvSpPr>
        <p:spPr>
          <a:xfrm>
            <a:off x="838199" y="1583949"/>
            <a:ext cx="10797703" cy="2246769"/>
          </a:xfrm>
          <a:prstGeom prst="rect">
            <a:avLst/>
          </a:prstGeom>
          <a:noFill/>
        </p:spPr>
        <p:txBody>
          <a:bodyPr wrap="square">
            <a:spAutoFit/>
          </a:bodyPr>
          <a:lstStyle/>
          <a:p>
            <a:pPr algn="justLow"/>
            <a:r>
              <a:rPr lang="en-US" sz="2800" b="0" i="0" dirty="0">
                <a:solidFill>
                  <a:srgbClr val="222222"/>
                </a:solidFill>
                <a:effectLst/>
                <a:latin typeface="graphikweb-regular"/>
              </a:rPr>
              <a:t>The location of warehouses also reduces the pressure on mother warehouse (large warehouses which stock most of the products). When there is a peak in </a:t>
            </a:r>
            <a:r>
              <a:rPr lang="en-US" sz="2800" b="0" i="0" u="none" strike="noStrike" dirty="0">
                <a:solidFill>
                  <a:srgbClr val="0000FF"/>
                </a:solidFill>
                <a:effectLst/>
                <a:latin typeface="graphikweb-regular"/>
              </a:rPr>
              <a:t>demand</a:t>
            </a:r>
            <a:r>
              <a:rPr lang="en-US" sz="2800" b="0" i="0" dirty="0">
                <a:solidFill>
                  <a:srgbClr val="222222"/>
                </a:solidFill>
                <a:effectLst/>
                <a:latin typeface="graphikweb-regular"/>
              </a:rPr>
              <a:t> or if there is a drop in production, these warehouses can take the pressure of deliveries and they can become interdependent to ensure delivery of goods to consumers.</a:t>
            </a:r>
            <a:endParaRPr lang="ar-EG" sz="2800" dirty="0"/>
          </a:p>
        </p:txBody>
      </p:sp>
      <p:pic>
        <p:nvPicPr>
          <p:cNvPr id="24578" name="Picture 2" descr="Logistics activities - 3">
            <a:extLst>
              <a:ext uri="{FF2B5EF4-FFF2-40B4-BE49-F238E27FC236}">
                <a16:creationId xmlns:a16="http://schemas.microsoft.com/office/drawing/2014/main" id="{B5A34F74-87F6-8DC1-94E2-A2520AACFD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74318" y="3745149"/>
            <a:ext cx="6747984" cy="2590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1926331"/>
      </p:ext>
    </p:extLst>
  </p:cSld>
  <p:clrMapOvr>
    <a:masterClrMapping/>
  </p:clrMapOvr>
  <mc:AlternateContent xmlns:mc="http://schemas.openxmlformats.org/markup-compatibility/2006" xmlns:p14="http://schemas.microsoft.com/office/powerpoint/2010/main">
    <mc:Choice Requires="p14">
      <p:transition spd="slow" p14:dur="2000" advTm="75710"/>
    </mc:Choice>
    <mc:Fallback xmlns="">
      <p:transition spd="slow" advTm="7571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5" name="TextBox 14">
            <a:extLst>
              <a:ext uri="{FF2B5EF4-FFF2-40B4-BE49-F238E27FC236}">
                <a16:creationId xmlns:a16="http://schemas.microsoft.com/office/drawing/2014/main" id="{25F06C70-E799-5569-D175-4EB2442597E8}"/>
              </a:ext>
            </a:extLst>
          </p:cNvPr>
          <p:cNvSpPr txBox="1"/>
          <p:nvPr/>
        </p:nvSpPr>
        <p:spPr>
          <a:xfrm>
            <a:off x="603843" y="1594918"/>
            <a:ext cx="10797703" cy="2246769"/>
          </a:xfrm>
          <a:prstGeom prst="rect">
            <a:avLst/>
          </a:prstGeom>
          <a:noFill/>
        </p:spPr>
        <p:txBody>
          <a:bodyPr wrap="square">
            <a:spAutoFit/>
          </a:bodyPr>
          <a:lstStyle/>
          <a:p>
            <a:pPr algn="just"/>
            <a:r>
              <a:rPr lang="en-US" sz="2800" b="1" i="0" dirty="0">
                <a:solidFill>
                  <a:srgbClr val="222222"/>
                </a:solidFill>
                <a:effectLst/>
                <a:latin typeface="graphikweb-regular"/>
              </a:rPr>
              <a:t>Inventory control</a:t>
            </a:r>
            <a:endParaRPr lang="en-US" sz="2800" b="0" i="0" dirty="0">
              <a:solidFill>
                <a:srgbClr val="222222"/>
              </a:solidFill>
              <a:effectLst/>
              <a:latin typeface="graphikweb-regular"/>
            </a:endParaRPr>
          </a:p>
          <a:p>
            <a:pPr algn="just"/>
            <a:r>
              <a:rPr lang="en-US" sz="2800" b="0" i="0" dirty="0">
                <a:solidFill>
                  <a:srgbClr val="222222"/>
                </a:solidFill>
                <a:effectLst/>
                <a:latin typeface="graphikweb-regular"/>
              </a:rPr>
              <a:t>If a firm has 100 units of a product in stock, but the demand is only of 10 units, then the company has uselessly invested in 90 units. This is money which can be used as a </a:t>
            </a:r>
            <a:r>
              <a:rPr lang="en-US" sz="2800" b="0" i="0" u="none" strike="noStrike" dirty="0">
                <a:solidFill>
                  <a:srgbClr val="0000FF"/>
                </a:solidFill>
                <a:effectLst/>
                <a:latin typeface="graphikweb-regular"/>
              </a:rPr>
              <a:t>working capital</a:t>
            </a:r>
            <a:r>
              <a:rPr lang="en-US" sz="2800" b="0" i="0" dirty="0">
                <a:solidFill>
                  <a:srgbClr val="222222"/>
                </a:solidFill>
                <a:effectLst/>
                <a:latin typeface="graphikweb-regular"/>
              </a:rPr>
              <a:t> and it is money on which banks are applying interest.</a:t>
            </a:r>
          </a:p>
        </p:txBody>
      </p:sp>
      <p:pic>
        <p:nvPicPr>
          <p:cNvPr id="24578" name="Picture 2" descr="Logistics activities - 3">
            <a:extLst>
              <a:ext uri="{FF2B5EF4-FFF2-40B4-BE49-F238E27FC236}">
                <a16:creationId xmlns:a16="http://schemas.microsoft.com/office/drawing/2014/main" id="{B5A34F74-87F6-8DC1-94E2-A2520AACFD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72823" y="3767272"/>
            <a:ext cx="4164227" cy="2590744"/>
          </a:xfrm>
          <a:prstGeom prst="rect">
            <a:avLst/>
          </a:prstGeom>
          <a:noFill/>
          <a:extLst>
            <a:ext uri="{909E8E84-426E-40DD-AFC4-6F175D3DCCD1}">
              <a14:hiddenFill xmlns:a14="http://schemas.microsoft.com/office/drawing/2010/main">
                <a:solidFill>
                  <a:srgbClr val="FFFFFF"/>
                </a:solidFill>
              </a14:hiddenFill>
            </a:ext>
          </a:extLst>
        </p:spPr>
      </p:pic>
      <p:pic>
        <p:nvPicPr>
          <p:cNvPr id="26626" name="Picture 2" descr="Logistics activities - 4">
            <a:extLst>
              <a:ext uri="{FF2B5EF4-FFF2-40B4-BE49-F238E27FC236}">
                <a16:creationId xmlns:a16="http://schemas.microsoft.com/office/drawing/2014/main" id="{13BF817E-C7AC-5B99-0D87-2BF33969160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57535" y="3449962"/>
            <a:ext cx="4091543" cy="2922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650594"/>
      </p:ext>
    </p:extLst>
  </p:cSld>
  <p:clrMapOvr>
    <a:masterClrMapping/>
  </p:clrMapOvr>
  <mc:AlternateContent xmlns:mc="http://schemas.openxmlformats.org/markup-compatibility/2006" xmlns:p14="http://schemas.microsoft.com/office/powerpoint/2010/main">
    <mc:Choice Requires="p14">
      <p:transition spd="slow" p14:dur="2000" advTm="167147"/>
    </mc:Choice>
    <mc:Fallback xmlns="">
      <p:transition spd="slow" advTm="16714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2" name="TextBox 11">
            <a:extLst>
              <a:ext uri="{FF2B5EF4-FFF2-40B4-BE49-F238E27FC236}">
                <a16:creationId xmlns:a16="http://schemas.microsoft.com/office/drawing/2014/main" id="{7F9D4F2D-BB69-16D4-D137-0A3A4B004925}"/>
              </a:ext>
            </a:extLst>
          </p:cNvPr>
          <p:cNvSpPr txBox="1"/>
          <p:nvPr/>
        </p:nvSpPr>
        <p:spPr>
          <a:xfrm>
            <a:off x="443939" y="1505845"/>
            <a:ext cx="11628736" cy="1631216"/>
          </a:xfrm>
          <a:prstGeom prst="rect">
            <a:avLst/>
          </a:prstGeom>
          <a:noFill/>
        </p:spPr>
        <p:txBody>
          <a:bodyPr wrap="square">
            <a:spAutoFit/>
          </a:bodyPr>
          <a:lstStyle/>
          <a:p>
            <a:r>
              <a:rPr lang="en-US" sz="2000" b="0" i="0" dirty="0">
                <a:solidFill>
                  <a:srgbClr val="222222"/>
                </a:solidFill>
                <a:effectLst/>
                <a:latin typeface="graphikweb-regular"/>
              </a:rPr>
              <a:t>On the other hand, another firm had a demand of 500 units, but they have manufactured only 200 units thinking that demand will be less. Now they have lost the orders which is an </a:t>
            </a:r>
            <a:r>
              <a:rPr lang="en-US" sz="2000" b="0" i="0" u="none" strike="noStrike" dirty="0">
                <a:solidFill>
                  <a:srgbClr val="0000FF"/>
                </a:solidFill>
                <a:effectLst/>
                <a:latin typeface="graphikweb-regular"/>
              </a:rPr>
              <a:t>opportunity</a:t>
            </a:r>
            <a:r>
              <a:rPr lang="en-US" sz="2000" b="0" i="0" dirty="0">
                <a:solidFill>
                  <a:srgbClr val="222222"/>
                </a:solidFill>
                <a:effectLst/>
                <a:latin typeface="graphikweb-regular"/>
              </a:rPr>
              <a:t> cost.  The perfect firm will be one, which has manufactured 100 units, knows there will be 50 units of demand and is ready even if demand doubles. But they are continuously monitoring the demand and are ready for it without investing much in manufacturing.</a:t>
            </a:r>
            <a:endParaRPr lang="ar-EG" sz="2000" dirty="0"/>
          </a:p>
        </p:txBody>
      </p:sp>
      <p:sp>
        <p:nvSpPr>
          <p:cNvPr id="16" name="TextBox 15">
            <a:extLst>
              <a:ext uri="{FF2B5EF4-FFF2-40B4-BE49-F238E27FC236}">
                <a16:creationId xmlns:a16="http://schemas.microsoft.com/office/drawing/2014/main" id="{28F64EF5-D889-79B0-EAC4-33A988FBA835}"/>
              </a:ext>
            </a:extLst>
          </p:cNvPr>
          <p:cNvSpPr txBox="1"/>
          <p:nvPr/>
        </p:nvSpPr>
        <p:spPr>
          <a:xfrm>
            <a:off x="838199" y="3253943"/>
            <a:ext cx="10577499" cy="1938992"/>
          </a:xfrm>
          <a:prstGeom prst="rect">
            <a:avLst/>
          </a:prstGeom>
          <a:noFill/>
        </p:spPr>
        <p:txBody>
          <a:bodyPr wrap="square">
            <a:spAutoFit/>
          </a:bodyPr>
          <a:lstStyle/>
          <a:p>
            <a:pPr algn="justLow"/>
            <a:r>
              <a:rPr lang="en-US" sz="2400" b="0" i="0" dirty="0">
                <a:solidFill>
                  <a:srgbClr val="222222"/>
                </a:solidFill>
                <a:effectLst/>
                <a:latin typeface="graphikweb-regular"/>
              </a:rPr>
              <a:t>With the above example, you understood the importance of Inventory control in Logistics activities. Inventory management is one of the most important functions of logistics especially after the adoption of various production techniques such as Just in time manufacturing, </a:t>
            </a:r>
            <a:r>
              <a:rPr lang="en-US" sz="2400" b="0" i="0" u="none" strike="noStrike" dirty="0">
                <a:solidFill>
                  <a:srgbClr val="0000FF"/>
                </a:solidFill>
                <a:effectLst/>
                <a:latin typeface="graphikweb-regular"/>
              </a:rPr>
              <a:t>lean manufacturing</a:t>
            </a:r>
            <a:r>
              <a:rPr lang="en-US" sz="2400" b="0" i="0" dirty="0">
                <a:solidFill>
                  <a:srgbClr val="222222"/>
                </a:solidFill>
                <a:effectLst/>
                <a:latin typeface="graphikweb-regular"/>
              </a:rPr>
              <a:t> or other manufacturing processes where the cost of inventory management is brought down.</a:t>
            </a:r>
            <a:endParaRPr lang="ar-EG" sz="2400" dirty="0"/>
          </a:p>
        </p:txBody>
      </p:sp>
    </p:spTree>
    <p:extLst>
      <p:ext uri="{BB962C8B-B14F-4D97-AF65-F5344CB8AC3E}">
        <p14:creationId xmlns:p14="http://schemas.microsoft.com/office/powerpoint/2010/main" val="985123402"/>
      </p:ext>
    </p:extLst>
  </p:cSld>
  <p:clrMapOvr>
    <a:masterClrMapping/>
  </p:clrMapOvr>
  <mc:AlternateContent xmlns:mc="http://schemas.openxmlformats.org/markup-compatibility/2006" xmlns:p14="http://schemas.microsoft.com/office/powerpoint/2010/main">
    <mc:Choice Requires="p14">
      <p:transition spd="slow" p14:dur="2000" advTm="132038"/>
    </mc:Choice>
    <mc:Fallback xmlns="">
      <p:transition spd="slow" advTm="13203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3" name="TextBox 12">
            <a:extLst>
              <a:ext uri="{FF2B5EF4-FFF2-40B4-BE49-F238E27FC236}">
                <a16:creationId xmlns:a16="http://schemas.microsoft.com/office/drawing/2014/main" id="{CDF66CCC-FEEB-97B9-5A1D-03B240E3288A}"/>
              </a:ext>
            </a:extLst>
          </p:cNvPr>
          <p:cNvSpPr txBox="1"/>
          <p:nvPr/>
        </p:nvSpPr>
        <p:spPr>
          <a:xfrm>
            <a:off x="658238" y="1759272"/>
            <a:ext cx="10875524" cy="1938992"/>
          </a:xfrm>
          <a:prstGeom prst="rect">
            <a:avLst/>
          </a:prstGeom>
          <a:noFill/>
        </p:spPr>
        <p:txBody>
          <a:bodyPr wrap="square">
            <a:spAutoFit/>
          </a:bodyPr>
          <a:lstStyle/>
          <a:p>
            <a:pPr algn="just"/>
            <a:r>
              <a:rPr lang="en-US" sz="2400" b="1" i="0" dirty="0">
                <a:solidFill>
                  <a:srgbClr val="222222"/>
                </a:solidFill>
                <a:effectLst/>
                <a:latin typeface="graphikweb-regular"/>
              </a:rPr>
              <a:t>5- Transportation</a:t>
            </a:r>
            <a:endParaRPr lang="en-US" sz="2400" b="0" i="0" dirty="0">
              <a:solidFill>
                <a:srgbClr val="222222"/>
              </a:solidFill>
              <a:effectLst/>
              <a:latin typeface="graphikweb-regular"/>
            </a:endParaRPr>
          </a:p>
          <a:p>
            <a:pPr algn="just"/>
            <a:r>
              <a:rPr lang="en-US" sz="2400" b="0" i="0" dirty="0">
                <a:solidFill>
                  <a:srgbClr val="222222"/>
                </a:solidFill>
                <a:effectLst/>
                <a:latin typeface="graphikweb-regular"/>
              </a:rPr>
              <a:t>Now we come to one of the major logistics activities which is one of the most resources heavy and revenue heavy segment of logistics. There is a single reason that transportation is costly – Fuel. Be it petrol, Diesel or gas, fuel is costly, and it is mostly consumed in transportation activities. </a:t>
            </a:r>
          </a:p>
        </p:txBody>
      </p:sp>
      <p:pic>
        <p:nvPicPr>
          <p:cNvPr id="27650" name="Picture 2" descr="Logistics activities - 5">
            <a:extLst>
              <a:ext uri="{FF2B5EF4-FFF2-40B4-BE49-F238E27FC236}">
                <a16:creationId xmlns:a16="http://schemas.microsoft.com/office/drawing/2014/main" id="{B6B72920-8CF4-8151-9F6A-05F9480BEC4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69661" y="4166402"/>
            <a:ext cx="7772400" cy="2169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3445474"/>
      </p:ext>
    </p:extLst>
  </p:cSld>
  <p:clrMapOvr>
    <a:masterClrMapping/>
  </p:clrMapOvr>
  <mc:AlternateContent xmlns:mc="http://schemas.openxmlformats.org/markup-compatibility/2006" xmlns:p14="http://schemas.microsoft.com/office/powerpoint/2010/main">
    <mc:Choice Requires="p14">
      <p:transition spd="slow" p14:dur="2000" advTm="73477"/>
    </mc:Choice>
    <mc:Fallback xmlns="">
      <p:transition spd="slow" advTm="7347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2" name="TextBox 11">
            <a:extLst>
              <a:ext uri="{FF2B5EF4-FFF2-40B4-BE49-F238E27FC236}">
                <a16:creationId xmlns:a16="http://schemas.microsoft.com/office/drawing/2014/main" id="{4F6D9E36-49C5-CFA0-C634-19ED33E9A3FE}"/>
              </a:ext>
            </a:extLst>
          </p:cNvPr>
          <p:cNvSpPr txBox="1"/>
          <p:nvPr/>
        </p:nvSpPr>
        <p:spPr>
          <a:xfrm>
            <a:off x="488004" y="1674144"/>
            <a:ext cx="11215992" cy="4524315"/>
          </a:xfrm>
          <a:prstGeom prst="rect">
            <a:avLst/>
          </a:prstGeom>
          <a:noFill/>
        </p:spPr>
        <p:txBody>
          <a:bodyPr wrap="square">
            <a:spAutoFit/>
          </a:bodyPr>
          <a:lstStyle/>
          <a:p>
            <a:pPr algn="just"/>
            <a:r>
              <a:rPr lang="en-US" sz="2400" b="0" i="0" dirty="0">
                <a:solidFill>
                  <a:srgbClr val="222222"/>
                </a:solidFill>
                <a:effectLst/>
                <a:latin typeface="graphikweb-regular"/>
              </a:rPr>
              <a:t>Transportation involves the physical delivery of goods from the company to the distributor or dealer and from the dealer to the end customer. Generally, companies are involved only till the point delivery happens to the distributor or the dealer. The distributor is then responsible for the delivery to the end customer. However, transportation is a cost to the dealer as well and reduces his profit – due to which the company has to give higher profits to the dealer – to negate his costs.</a:t>
            </a:r>
          </a:p>
          <a:p>
            <a:pPr algn="just"/>
            <a:endParaRPr lang="en-US" dirty="0">
              <a:solidFill>
                <a:srgbClr val="222222"/>
              </a:solidFill>
              <a:latin typeface="graphikweb-regular"/>
            </a:endParaRPr>
          </a:p>
          <a:p>
            <a:pPr algn="just"/>
            <a:endParaRPr lang="en-US" b="0" i="0" dirty="0">
              <a:solidFill>
                <a:srgbClr val="222222"/>
              </a:solidFill>
              <a:effectLst/>
              <a:latin typeface="graphikweb-regular"/>
            </a:endParaRPr>
          </a:p>
          <a:p>
            <a:pPr algn="ctr"/>
            <a:r>
              <a:rPr lang="en-US" sz="3600" b="0" i="0" dirty="0">
                <a:solidFill>
                  <a:schemeClr val="accent2">
                    <a:lumMod val="75000"/>
                  </a:schemeClr>
                </a:solidFill>
                <a:effectLst/>
                <a:latin typeface="graphikweb-regular"/>
              </a:rPr>
              <a:t>The better the warehousing and the inventory management of a company, the lower is the transportation cost for the company. </a:t>
            </a:r>
          </a:p>
        </p:txBody>
      </p:sp>
    </p:spTree>
    <p:extLst>
      <p:ext uri="{BB962C8B-B14F-4D97-AF65-F5344CB8AC3E}">
        <p14:creationId xmlns:p14="http://schemas.microsoft.com/office/powerpoint/2010/main" val="93691912"/>
      </p:ext>
    </p:extLst>
  </p:cSld>
  <p:clrMapOvr>
    <a:masterClrMapping/>
  </p:clrMapOvr>
  <mc:AlternateContent xmlns:mc="http://schemas.openxmlformats.org/markup-compatibility/2006" xmlns:p14="http://schemas.microsoft.com/office/powerpoint/2010/main">
    <mc:Choice Requires="p14">
      <p:transition spd="slow" p14:dur="2000" advTm="155509"/>
    </mc:Choice>
    <mc:Fallback xmlns="">
      <p:transition spd="slow" advTm="15550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3" name="TextBox 12">
            <a:extLst>
              <a:ext uri="{FF2B5EF4-FFF2-40B4-BE49-F238E27FC236}">
                <a16:creationId xmlns:a16="http://schemas.microsoft.com/office/drawing/2014/main" id="{E68D105C-98E4-74B5-20BD-BC175FC4D954}"/>
              </a:ext>
            </a:extLst>
          </p:cNvPr>
          <p:cNvSpPr txBox="1"/>
          <p:nvPr/>
        </p:nvSpPr>
        <p:spPr>
          <a:xfrm>
            <a:off x="415606" y="1756906"/>
            <a:ext cx="11578598" cy="2677656"/>
          </a:xfrm>
          <a:prstGeom prst="rect">
            <a:avLst/>
          </a:prstGeom>
          <a:noFill/>
        </p:spPr>
        <p:txBody>
          <a:bodyPr wrap="square">
            <a:spAutoFit/>
          </a:bodyPr>
          <a:lstStyle/>
          <a:p>
            <a:pPr algn="just"/>
            <a:r>
              <a:rPr lang="en-US" sz="2400" b="1" i="0" dirty="0">
                <a:solidFill>
                  <a:srgbClr val="222222"/>
                </a:solidFill>
                <a:effectLst/>
                <a:latin typeface="graphikweb-regular"/>
              </a:rPr>
              <a:t>6)</a:t>
            </a:r>
            <a:r>
              <a:rPr lang="en-US" sz="2400" b="0" i="0" dirty="0">
                <a:solidFill>
                  <a:srgbClr val="222222"/>
                </a:solidFill>
                <a:effectLst/>
                <a:latin typeface="graphikweb-regular"/>
              </a:rPr>
              <a:t> </a:t>
            </a:r>
            <a:r>
              <a:rPr lang="en-US" sz="2400" b="1" i="0" dirty="0">
                <a:solidFill>
                  <a:srgbClr val="222222"/>
                </a:solidFill>
                <a:effectLst/>
                <a:latin typeface="graphikweb-regular"/>
              </a:rPr>
              <a:t>Packaging : </a:t>
            </a:r>
            <a:r>
              <a:rPr lang="en-US" sz="2400" b="0" i="0" dirty="0">
                <a:solidFill>
                  <a:srgbClr val="222222"/>
                </a:solidFill>
                <a:effectLst/>
                <a:latin typeface="graphikweb-regular"/>
              </a:rPr>
              <a:t>There are two types of packaging – One which the customer sees on the shelf of supermarkets or hypermarkets where the package appears attractive and makes the customer buy the packages. The other is transport packaging where the products are packed in bulk so as to avoid any breakage or spillage and yet allow them to transfer huge volumes of the product safely from one place to another.</a:t>
            </a:r>
          </a:p>
          <a:p>
            <a:br>
              <a:rPr lang="en-US" sz="2400" dirty="0"/>
            </a:br>
            <a:endParaRPr lang="ar-EG" sz="2400" dirty="0"/>
          </a:p>
        </p:txBody>
      </p:sp>
      <p:pic>
        <p:nvPicPr>
          <p:cNvPr id="29698" name="Picture 2" descr="Logistics activities - 6">
            <a:extLst>
              <a:ext uri="{FF2B5EF4-FFF2-40B4-BE49-F238E27FC236}">
                <a16:creationId xmlns:a16="http://schemas.microsoft.com/office/drawing/2014/main" id="{C3E8C950-A06A-0735-8101-F8736CCEE8D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97693" y="3500640"/>
            <a:ext cx="3568430" cy="2676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859352"/>
      </p:ext>
    </p:extLst>
  </p:cSld>
  <p:clrMapOvr>
    <a:masterClrMapping/>
  </p:clrMapOvr>
  <mc:AlternateContent xmlns:mc="http://schemas.openxmlformats.org/markup-compatibility/2006" xmlns:p14="http://schemas.microsoft.com/office/powerpoint/2010/main">
    <mc:Choice Requires="p14">
      <p:transition spd="slow" p14:dur="2000" advTm="105197"/>
    </mc:Choice>
    <mc:Fallback xmlns="">
      <p:transition spd="slow" advTm="10519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pic>
        <p:nvPicPr>
          <p:cNvPr id="29698" name="Picture 2" descr="Logistics activities - 6">
            <a:extLst>
              <a:ext uri="{FF2B5EF4-FFF2-40B4-BE49-F238E27FC236}">
                <a16:creationId xmlns:a16="http://schemas.microsoft.com/office/drawing/2014/main" id="{C3E8C950-A06A-0735-8101-F8736CCEE8D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97693" y="3500640"/>
            <a:ext cx="3568430" cy="267632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BA91C881-C179-B27A-0964-98550989008E}"/>
              </a:ext>
            </a:extLst>
          </p:cNvPr>
          <p:cNvSpPr txBox="1"/>
          <p:nvPr/>
        </p:nvSpPr>
        <p:spPr>
          <a:xfrm>
            <a:off x="937142" y="1775971"/>
            <a:ext cx="9724364" cy="2062103"/>
          </a:xfrm>
          <a:prstGeom prst="rect">
            <a:avLst/>
          </a:prstGeom>
          <a:noFill/>
        </p:spPr>
        <p:txBody>
          <a:bodyPr wrap="square">
            <a:spAutoFit/>
          </a:bodyPr>
          <a:lstStyle/>
          <a:p>
            <a:pPr algn="just"/>
            <a:r>
              <a:rPr lang="en-US" sz="3200" b="0" i="0" dirty="0">
                <a:solidFill>
                  <a:srgbClr val="222222"/>
                </a:solidFill>
                <a:effectLst/>
                <a:latin typeface="graphikweb-regular"/>
              </a:rPr>
              <a:t>Packaging the product is a responsibility of the logistics team because otherwise the product will reach damaged to the end customer and this is a huge cost to the company.</a:t>
            </a:r>
            <a:endParaRPr lang="ar-EG" sz="3200" dirty="0"/>
          </a:p>
        </p:txBody>
      </p:sp>
    </p:spTree>
    <p:extLst>
      <p:ext uri="{BB962C8B-B14F-4D97-AF65-F5344CB8AC3E}">
        <p14:creationId xmlns:p14="http://schemas.microsoft.com/office/powerpoint/2010/main" val="1701444439"/>
      </p:ext>
    </p:extLst>
  </p:cSld>
  <p:clrMapOvr>
    <a:masterClrMapping/>
  </p:clrMapOvr>
  <mc:AlternateContent xmlns:mc="http://schemas.openxmlformats.org/markup-compatibility/2006" xmlns:p14="http://schemas.microsoft.com/office/powerpoint/2010/main">
    <mc:Choice Requires="p14">
      <p:transition spd="slow" p14:dur="2000" advTm="92170"/>
    </mc:Choice>
    <mc:Fallback xmlns="">
      <p:transition spd="slow" advTm="9217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Management system </a:t>
            </a:r>
            <a:endParaRPr lang="ar-EG" sz="3600" b="1" dirty="0">
              <a:solidFill>
                <a:srgbClr val="FFC000"/>
              </a:solidFill>
            </a:endParaRPr>
          </a:p>
        </p:txBody>
      </p:sp>
      <p:pic>
        <p:nvPicPr>
          <p:cNvPr id="3" name="Picture 2">
            <a:extLst>
              <a:ext uri="{FF2B5EF4-FFF2-40B4-BE49-F238E27FC236}">
                <a16:creationId xmlns:a16="http://schemas.microsoft.com/office/drawing/2014/main" id="{979CD352-5D91-D6E4-CB0D-5A6CF85F877C}"/>
              </a:ext>
            </a:extLst>
          </p:cNvPr>
          <p:cNvPicPr>
            <a:picLocks noChangeAspect="1"/>
          </p:cNvPicPr>
          <p:nvPr/>
        </p:nvPicPr>
        <p:blipFill>
          <a:blip r:embed="rId6"/>
          <a:stretch>
            <a:fillRect/>
          </a:stretch>
        </p:blipFill>
        <p:spPr>
          <a:xfrm>
            <a:off x="1566153" y="1581968"/>
            <a:ext cx="10210241" cy="4711828"/>
          </a:xfrm>
          <a:prstGeom prst="rect">
            <a:avLst/>
          </a:prstGeom>
        </p:spPr>
      </p:pic>
    </p:spTree>
    <p:extLst>
      <p:ext uri="{BB962C8B-B14F-4D97-AF65-F5344CB8AC3E}">
        <p14:creationId xmlns:p14="http://schemas.microsoft.com/office/powerpoint/2010/main" val="3765347482"/>
      </p:ext>
    </p:extLst>
  </p:cSld>
  <p:clrMapOvr>
    <a:masterClrMapping/>
  </p:clrMapOvr>
  <mc:AlternateContent xmlns:mc="http://schemas.openxmlformats.org/markup-compatibility/2006" xmlns:p14="http://schemas.microsoft.com/office/powerpoint/2010/main">
    <mc:Choice Requires="p14">
      <p:transition spd="slow" p14:dur="2000" advTm="83030"/>
    </mc:Choice>
    <mc:Fallback xmlns="">
      <p:transition spd="slow" advTm="830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Management system </a:t>
            </a:r>
            <a:endParaRPr lang="ar-EG" sz="3600" b="1" dirty="0">
              <a:solidFill>
                <a:srgbClr val="FFC000"/>
              </a:solidFill>
            </a:endParaRPr>
          </a:p>
        </p:txBody>
      </p:sp>
      <p:sp>
        <p:nvSpPr>
          <p:cNvPr id="12" name="TextBox 11">
            <a:extLst>
              <a:ext uri="{FF2B5EF4-FFF2-40B4-BE49-F238E27FC236}">
                <a16:creationId xmlns:a16="http://schemas.microsoft.com/office/drawing/2014/main" id="{92BB0C2D-EBBC-CA8E-EF10-02863A64B852}"/>
              </a:ext>
            </a:extLst>
          </p:cNvPr>
          <p:cNvSpPr txBox="1"/>
          <p:nvPr/>
        </p:nvSpPr>
        <p:spPr>
          <a:xfrm>
            <a:off x="781456" y="1581968"/>
            <a:ext cx="11410544" cy="2554545"/>
          </a:xfrm>
          <a:prstGeom prst="rect">
            <a:avLst/>
          </a:prstGeom>
          <a:noFill/>
        </p:spPr>
        <p:txBody>
          <a:bodyPr wrap="square">
            <a:spAutoFit/>
          </a:bodyPr>
          <a:lstStyle/>
          <a:p>
            <a:pPr algn="justLow"/>
            <a:r>
              <a:rPr lang="en-US" sz="3200" dirty="0"/>
              <a:t>What is inventory? </a:t>
            </a:r>
          </a:p>
          <a:p>
            <a:pPr algn="justLow"/>
            <a:r>
              <a:rPr lang="en-US" sz="3200" dirty="0"/>
              <a:t>Inventory is: Those stocks or items used to support production (raw materials and work-in-process items), supporting activities (maintenance, repair, and operating supplies), and customer service (finished goods and spare parts)</a:t>
            </a:r>
            <a:endParaRPr lang="ar-EG" sz="3200" dirty="0"/>
          </a:p>
        </p:txBody>
      </p:sp>
      <p:pic>
        <p:nvPicPr>
          <p:cNvPr id="5" name="Picture 4">
            <a:extLst>
              <a:ext uri="{FF2B5EF4-FFF2-40B4-BE49-F238E27FC236}">
                <a16:creationId xmlns:a16="http://schemas.microsoft.com/office/drawing/2014/main" id="{18B33D36-152C-E4BC-7BD5-2EAECEAD8832}"/>
              </a:ext>
            </a:extLst>
          </p:cNvPr>
          <p:cNvPicPr>
            <a:picLocks noChangeAspect="1"/>
          </p:cNvPicPr>
          <p:nvPr/>
        </p:nvPicPr>
        <p:blipFill>
          <a:blip r:embed="rId6"/>
          <a:stretch>
            <a:fillRect/>
          </a:stretch>
        </p:blipFill>
        <p:spPr>
          <a:xfrm>
            <a:off x="6949230" y="3706238"/>
            <a:ext cx="5044974" cy="2439985"/>
          </a:xfrm>
          <a:prstGeom prst="rect">
            <a:avLst/>
          </a:prstGeom>
        </p:spPr>
      </p:pic>
    </p:spTree>
    <p:extLst>
      <p:ext uri="{BB962C8B-B14F-4D97-AF65-F5344CB8AC3E}">
        <p14:creationId xmlns:p14="http://schemas.microsoft.com/office/powerpoint/2010/main" val="577214719"/>
      </p:ext>
    </p:extLst>
  </p:cSld>
  <p:clrMapOvr>
    <a:masterClrMapping/>
  </p:clrMapOvr>
  <mc:AlternateContent xmlns:mc="http://schemas.openxmlformats.org/markup-compatibility/2006" xmlns:p14="http://schemas.microsoft.com/office/powerpoint/2010/main">
    <mc:Choice Requires="p14">
      <p:transition spd="slow" p14:dur="2000" advTm="91127"/>
    </mc:Choice>
    <mc:Fallback xmlns="">
      <p:transition spd="slow" advTm="9112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Management system </a:t>
            </a:r>
            <a:endParaRPr lang="ar-EG" sz="3600" b="1" dirty="0">
              <a:solidFill>
                <a:srgbClr val="FFC000"/>
              </a:solidFill>
            </a:endParaRPr>
          </a:p>
        </p:txBody>
      </p:sp>
      <p:pic>
        <p:nvPicPr>
          <p:cNvPr id="16" name="Picture 15">
            <a:extLst>
              <a:ext uri="{FF2B5EF4-FFF2-40B4-BE49-F238E27FC236}">
                <a16:creationId xmlns:a16="http://schemas.microsoft.com/office/drawing/2014/main" id="{8B4CDE34-6BEC-8A04-8ABD-1CE8CF72D76F}"/>
              </a:ext>
            </a:extLst>
          </p:cNvPr>
          <p:cNvPicPr>
            <a:picLocks noChangeAspect="1"/>
          </p:cNvPicPr>
          <p:nvPr/>
        </p:nvPicPr>
        <p:blipFill>
          <a:blip r:embed="rId6"/>
          <a:stretch>
            <a:fillRect/>
          </a:stretch>
        </p:blipFill>
        <p:spPr>
          <a:xfrm>
            <a:off x="2315183" y="1365147"/>
            <a:ext cx="9182910" cy="4811816"/>
          </a:xfrm>
          <a:prstGeom prst="rect">
            <a:avLst/>
          </a:prstGeom>
        </p:spPr>
      </p:pic>
    </p:spTree>
    <p:extLst>
      <p:ext uri="{BB962C8B-B14F-4D97-AF65-F5344CB8AC3E}">
        <p14:creationId xmlns:p14="http://schemas.microsoft.com/office/powerpoint/2010/main" val="1116978364"/>
      </p:ext>
    </p:extLst>
  </p:cSld>
  <p:clrMapOvr>
    <a:masterClrMapping/>
  </p:clrMapOvr>
  <mc:AlternateContent xmlns:mc="http://schemas.openxmlformats.org/markup-compatibility/2006" xmlns:p14="http://schemas.microsoft.com/office/powerpoint/2010/main">
    <mc:Choice Requires="p14">
      <p:transition spd="slow" p14:dur="2000" advTm="172404"/>
    </mc:Choice>
    <mc:Fallback xmlns="">
      <p:transition spd="slow" advTm="17240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Management system </a:t>
            </a:r>
            <a:endParaRPr lang="ar-EG" sz="3600" b="1" dirty="0">
              <a:solidFill>
                <a:srgbClr val="FFC000"/>
              </a:solidFill>
            </a:endParaRPr>
          </a:p>
        </p:txBody>
      </p:sp>
      <p:sp>
        <p:nvSpPr>
          <p:cNvPr id="12" name="TextBox 11">
            <a:extLst>
              <a:ext uri="{FF2B5EF4-FFF2-40B4-BE49-F238E27FC236}">
                <a16:creationId xmlns:a16="http://schemas.microsoft.com/office/drawing/2014/main" id="{EF3C9AB0-C6F3-BD3F-5065-0E8BE5B8639E}"/>
              </a:ext>
            </a:extLst>
          </p:cNvPr>
          <p:cNvSpPr txBox="1"/>
          <p:nvPr/>
        </p:nvSpPr>
        <p:spPr>
          <a:xfrm>
            <a:off x="1449412" y="1885801"/>
            <a:ext cx="10247106" cy="3600986"/>
          </a:xfrm>
          <a:prstGeom prst="rect">
            <a:avLst/>
          </a:prstGeom>
          <a:noFill/>
        </p:spPr>
        <p:txBody>
          <a:bodyPr wrap="square">
            <a:spAutoFit/>
          </a:bodyPr>
          <a:lstStyle/>
          <a:p>
            <a:r>
              <a:rPr lang="en-US" sz="3200" b="1" dirty="0"/>
              <a:t>Management Challenges: </a:t>
            </a:r>
          </a:p>
          <a:p>
            <a:pPr marL="457200" indent="-457200">
              <a:buFont typeface="Arial" panose="020B0604020202020204" pitchFamily="34" charset="0"/>
              <a:buChar char="•"/>
            </a:pPr>
            <a:r>
              <a:rPr lang="en-US" sz="2800" dirty="0"/>
              <a:t> Maximize inventory value. </a:t>
            </a:r>
          </a:p>
          <a:p>
            <a:pPr marL="457200" indent="-457200">
              <a:buFont typeface="Arial" panose="020B0604020202020204" pitchFamily="34" charset="0"/>
              <a:buChar char="•"/>
            </a:pPr>
            <a:r>
              <a:rPr lang="en-US" sz="2800" dirty="0"/>
              <a:t> Optimize your warehouse.</a:t>
            </a:r>
          </a:p>
          <a:p>
            <a:pPr marL="457200" indent="-457200">
              <a:buFont typeface="Arial" panose="020B0604020202020204" pitchFamily="34" charset="0"/>
              <a:buChar char="•"/>
            </a:pPr>
            <a:r>
              <a:rPr lang="en-US" sz="2800" dirty="0"/>
              <a:t>  Streamline order fulfillment.</a:t>
            </a:r>
          </a:p>
          <a:p>
            <a:pPr marL="457200" indent="-457200">
              <a:buFont typeface="Arial" panose="020B0604020202020204" pitchFamily="34" charset="0"/>
              <a:buChar char="•"/>
            </a:pPr>
            <a:r>
              <a:rPr lang="en-US" sz="2800" dirty="0"/>
              <a:t>  Link people, processes, and information. </a:t>
            </a:r>
          </a:p>
          <a:p>
            <a:pPr marL="457200" indent="-457200">
              <a:buFont typeface="Arial" panose="020B0604020202020204" pitchFamily="34" charset="0"/>
              <a:buChar char="•"/>
            </a:pPr>
            <a:r>
              <a:rPr lang="en-US" sz="2800" dirty="0"/>
              <a:t>Gain insight to enhance operational and management decision-making. </a:t>
            </a:r>
          </a:p>
          <a:p>
            <a:pPr marL="457200" indent="-457200">
              <a:buFont typeface="Arial" panose="020B0604020202020204" pitchFamily="34" charset="0"/>
              <a:buChar char="•"/>
            </a:pPr>
            <a:r>
              <a:rPr lang="en-US" sz="2800" dirty="0"/>
              <a:t> Empower your people with tools that fuel productivity. </a:t>
            </a:r>
            <a:endParaRPr lang="ar-EG" sz="2800" dirty="0"/>
          </a:p>
        </p:txBody>
      </p:sp>
    </p:spTree>
    <p:extLst>
      <p:ext uri="{BB962C8B-B14F-4D97-AF65-F5344CB8AC3E}">
        <p14:creationId xmlns:p14="http://schemas.microsoft.com/office/powerpoint/2010/main" val="4141160160"/>
      </p:ext>
    </p:extLst>
  </p:cSld>
  <p:clrMapOvr>
    <a:masterClrMapping/>
  </p:clrMapOvr>
  <mc:AlternateContent xmlns:mc="http://schemas.openxmlformats.org/markup-compatibility/2006" xmlns:p14="http://schemas.microsoft.com/office/powerpoint/2010/main">
    <mc:Choice Requires="p14">
      <p:transition spd="slow" p14:dur="2000" advTm="64004"/>
    </mc:Choice>
    <mc:Fallback xmlns="">
      <p:transition spd="slow" advTm="6400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Management  </a:t>
            </a:r>
            <a:endParaRPr lang="ar-EG" sz="3600" b="1" dirty="0">
              <a:solidFill>
                <a:srgbClr val="FFC000"/>
              </a:solidFill>
            </a:endParaRPr>
          </a:p>
        </p:txBody>
      </p:sp>
      <p:sp>
        <p:nvSpPr>
          <p:cNvPr id="15" name="TextBox 14">
            <a:extLst>
              <a:ext uri="{FF2B5EF4-FFF2-40B4-BE49-F238E27FC236}">
                <a16:creationId xmlns:a16="http://schemas.microsoft.com/office/drawing/2014/main" id="{3FEB08CE-08B3-DF5B-C3AB-8F1EBCE40762}"/>
              </a:ext>
            </a:extLst>
          </p:cNvPr>
          <p:cNvSpPr txBox="1"/>
          <p:nvPr/>
        </p:nvSpPr>
        <p:spPr>
          <a:xfrm>
            <a:off x="2988013" y="1484908"/>
            <a:ext cx="6215974" cy="584775"/>
          </a:xfrm>
          <a:prstGeom prst="rect">
            <a:avLst/>
          </a:prstGeom>
          <a:noFill/>
        </p:spPr>
        <p:txBody>
          <a:bodyPr wrap="square">
            <a:spAutoFit/>
          </a:bodyPr>
          <a:lstStyle/>
          <a:p>
            <a:r>
              <a:rPr lang="en-US" sz="3200" b="1" dirty="0">
                <a:solidFill>
                  <a:schemeClr val="accent2">
                    <a:lumMod val="75000"/>
                  </a:schemeClr>
                </a:solidFill>
              </a:rPr>
              <a:t>Why does inventory exist ?</a:t>
            </a:r>
            <a:endParaRPr lang="ar-EG" sz="3200" b="1" dirty="0">
              <a:solidFill>
                <a:schemeClr val="accent2">
                  <a:lumMod val="75000"/>
                </a:schemeClr>
              </a:solidFill>
            </a:endParaRPr>
          </a:p>
        </p:txBody>
      </p:sp>
      <p:sp>
        <p:nvSpPr>
          <p:cNvPr id="16" name="TextBox 15">
            <a:extLst>
              <a:ext uri="{FF2B5EF4-FFF2-40B4-BE49-F238E27FC236}">
                <a16:creationId xmlns:a16="http://schemas.microsoft.com/office/drawing/2014/main" id="{F4DA0357-71F8-BD41-C809-EF26FA7D6B90}"/>
              </a:ext>
            </a:extLst>
          </p:cNvPr>
          <p:cNvSpPr txBox="1"/>
          <p:nvPr/>
        </p:nvSpPr>
        <p:spPr>
          <a:xfrm>
            <a:off x="1206229" y="2754964"/>
            <a:ext cx="10642060" cy="461665"/>
          </a:xfrm>
          <a:prstGeom prst="rect">
            <a:avLst/>
          </a:prstGeom>
          <a:noFill/>
        </p:spPr>
        <p:txBody>
          <a:bodyPr wrap="square">
            <a:spAutoFit/>
          </a:bodyPr>
          <a:lstStyle/>
          <a:p>
            <a:r>
              <a:rPr lang="en-US" sz="2400" b="1" dirty="0"/>
              <a:t>1- Raw materials and bought-out parts inventory will allow the organization to:</a:t>
            </a:r>
            <a:endParaRPr lang="ar-EG" sz="2400" b="1" dirty="0"/>
          </a:p>
        </p:txBody>
      </p:sp>
      <p:sp>
        <p:nvSpPr>
          <p:cNvPr id="17" name="TextBox 16">
            <a:extLst>
              <a:ext uri="{FF2B5EF4-FFF2-40B4-BE49-F238E27FC236}">
                <a16:creationId xmlns:a16="http://schemas.microsoft.com/office/drawing/2014/main" id="{9C66D288-79F1-B8E7-1403-DE3A9191E788}"/>
              </a:ext>
            </a:extLst>
          </p:cNvPr>
          <p:cNvSpPr txBox="1"/>
          <p:nvPr/>
        </p:nvSpPr>
        <p:spPr>
          <a:xfrm>
            <a:off x="1703746" y="3346408"/>
            <a:ext cx="8467385" cy="2308324"/>
          </a:xfrm>
          <a:prstGeom prst="rect">
            <a:avLst/>
          </a:prstGeom>
          <a:noFill/>
        </p:spPr>
        <p:txBody>
          <a:bodyPr wrap="square">
            <a:spAutoFit/>
          </a:bodyPr>
          <a:lstStyle/>
          <a:p>
            <a:pPr marL="342900" indent="-342900">
              <a:buFont typeface="Wingdings" panose="05000000000000000000" pitchFamily="2" charset="2"/>
              <a:buChar char="q"/>
            </a:pPr>
            <a:r>
              <a:rPr lang="en-US" sz="2400" b="1" dirty="0"/>
              <a:t>Cater for the variability of supply.</a:t>
            </a:r>
          </a:p>
          <a:p>
            <a:pPr marL="342900" indent="-342900">
              <a:buFont typeface="Wingdings" panose="05000000000000000000" pitchFamily="2" charset="2"/>
              <a:buChar char="q"/>
            </a:pPr>
            <a:r>
              <a:rPr lang="en-US" sz="2400" b="1" dirty="0"/>
              <a:t> Take advantage of quantity discounts or market prices.</a:t>
            </a:r>
          </a:p>
          <a:p>
            <a:pPr marL="342900" indent="-342900">
              <a:buFont typeface="Wingdings" panose="05000000000000000000" pitchFamily="2" charset="2"/>
              <a:buChar char="q"/>
            </a:pPr>
            <a:r>
              <a:rPr lang="en-US" sz="2400" b="1" dirty="0"/>
              <a:t> Provide strategic stocks of items which could be in short supply due, for instance, to strikes or other supply problems.</a:t>
            </a:r>
          </a:p>
          <a:p>
            <a:pPr marL="342900" indent="-342900">
              <a:buFont typeface="Wingdings" panose="05000000000000000000" pitchFamily="2" charset="2"/>
              <a:buChar char="q"/>
            </a:pPr>
            <a:r>
              <a:rPr lang="en-US" sz="2400" b="1" dirty="0"/>
              <a:t>  Guard against inflation. </a:t>
            </a:r>
          </a:p>
          <a:p>
            <a:pPr marL="342900" indent="-342900">
              <a:buFont typeface="Wingdings" panose="05000000000000000000" pitchFamily="2" charset="2"/>
              <a:buChar char="q"/>
            </a:pPr>
            <a:r>
              <a:rPr lang="en-US" sz="2400" b="1" dirty="0"/>
              <a:t>Form of investment when price increases are anticipated</a:t>
            </a:r>
            <a:endParaRPr lang="ar-EG" sz="2400" b="1" dirty="0"/>
          </a:p>
        </p:txBody>
      </p:sp>
    </p:spTree>
    <p:extLst>
      <p:ext uri="{BB962C8B-B14F-4D97-AF65-F5344CB8AC3E}">
        <p14:creationId xmlns:p14="http://schemas.microsoft.com/office/powerpoint/2010/main" val="2653276884"/>
      </p:ext>
    </p:extLst>
  </p:cSld>
  <p:clrMapOvr>
    <a:masterClrMapping/>
  </p:clrMapOvr>
  <mc:AlternateContent xmlns:mc="http://schemas.openxmlformats.org/markup-compatibility/2006" xmlns:p14="http://schemas.microsoft.com/office/powerpoint/2010/main">
    <mc:Choice Requires="p14">
      <p:transition spd="slow" p14:dur="2000" advTm="194570"/>
    </mc:Choice>
    <mc:Fallback xmlns="">
      <p:transition spd="slow" advTm="19457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Management</a:t>
            </a:r>
            <a:endParaRPr lang="ar-EG" sz="3600" b="1" dirty="0">
              <a:solidFill>
                <a:srgbClr val="FFC000"/>
              </a:solidFill>
            </a:endParaRPr>
          </a:p>
        </p:txBody>
      </p:sp>
      <p:sp>
        <p:nvSpPr>
          <p:cNvPr id="15" name="TextBox 14">
            <a:extLst>
              <a:ext uri="{FF2B5EF4-FFF2-40B4-BE49-F238E27FC236}">
                <a16:creationId xmlns:a16="http://schemas.microsoft.com/office/drawing/2014/main" id="{3FEB08CE-08B3-DF5B-C3AB-8F1EBCE40762}"/>
              </a:ext>
            </a:extLst>
          </p:cNvPr>
          <p:cNvSpPr txBox="1"/>
          <p:nvPr/>
        </p:nvSpPr>
        <p:spPr>
          <a:xfrm>
            <a:off x="2988013" y="1203268"/>
            <a:ext cx="6215974" cy="584775"/>
          </a:xfrm>
          <a:prstGeom prst="rect">
            <a:avLst/>
          </a:prstGeom>
          <a:noFill/>
        </p:spPr>
        <p:txBody>
          <a:bodyPr wrap="square">
            <a:spAutoFit/>
          </a:bodyPr>
          <a:lstStyle/>
          <a:p>
            <a:r>
              <a:rPr lang="en-US" sz="3200" b="1" dirty="0">
                <a:solidFill>
                  <a:schemeClr val="accent2">
                    <a:lumMod val="75000"/>
                  </a:schemeClr>
                </a:solidFill>
              </a:rPr>
              <a:t>Why does inventory exist ?</a:t>
            </a:r>
            <a:endParaRPr lang="ar-EG" sz="3200" b="1" dirty="0">
              <a:solidFill>
                <a:schemeClr val="accent2">
                  <a:lumMod val="75000"/>
                </a:schemeClr>
              </a:solidFill>
            </a:endParaRPr>
          </a:p>
        </p:txBody>
      </p:sp>
      <p:sp>
        <p:nvSpPr>
          <p:cNvPr id="16" name="TextBox 15">
            <a:extLst>
              <a:ext uri="{FF2B5EF4-FFF2-40B4-BE49-F238E27FC236}">
                <a16:creationId xmlns:a16="http://schemas.microsoft.com/office/drawing/2014/main" id="{F4DA0357-71F8-BD41-C809-EF26FA7D6B90}"/>
              </a:ext>
            </a:extLst>
          </p:cNvPr>
          <p:cNvSpPr txBox="1"/>
          <p:nvPr/>
        </p:nvSpPr>
        <p:spPr>
          <a:xfrm>
            <a:off x="281632" y="1670634"/>
            <a:ext cx="10642060" cy="1384995"/>
          </a:xfrm>
          <a:prstGeom prst="rect">
            <a:avLst/>
          </a:prstGeom>
          <a:noFill/>
        </p:spPr>
        <p:txBody>
          <a:bodyPr wrap="square">
            <a:spAutoFit/>
          </a:bodyPr>
          <a:lstStyle/>
          <a:p>
            <a:r>
              <a:rPr lang="en-US" sz="2800" b="1" dirty="0"/>
              <a:t>2-  Work-in-progress inventory helps maintain the independence of stages in the process by decoupling the production steps involved. This leads to:</a:t>
            </a:r>
            <a:endParaRPr lang="ar-EG" sz="2800" b="1" dirty="0"/>
          </a:p>
        </p:txBody>
      </p:sp>
      <p:sp>
        <p:nvSpPr>
          <p:cNvPr id="17" name="TextBox 16">
            <a:extLst>
              <a:ext uri="{FF2B5EF4-FFF2-40B4-BE49-F238E27FC236}">
                <a16:creationId xmlns:a16="http://schemas.microsoft.com/office/drawing/2014/main" id="{9C66D288-79F1-B8E7-1403-DE3A9191E788}"/>
              </a:ext>
            </a:extLst>
          </p:cNvPr>
          <p:cNvSpPr txBox="1"/>
          <p:nvPr/>
        </p:nvSpPr>
        <p:spPr>
          <a:xfrm>
            <a:off x="1703746" y="3346408"/>
            <a:ext cx="9453880" cy="2246769"/>
          </a:xfrm>
          <a:prstGeom prst="rect">
            <a:avLst/>
          </a:prstGeom>
          <a:noFill/>
        </p:spPr>
        <p:txBody>
          <a:bodyPr wrap="square">
            <a:spAutoFit/>
          </a:bodyPr>
          <a:lstStyle/>
          <a:p>
            <a:pPr marL="342900" indent="-342900">
              <a:buFont typeface="Wingdings" panose="05000000000000000000" pitchFamily="2" charset="2"/>
              <a:buChar char="q"/>
            </a:pPr>
            <a:r>
              <a:rPr lang="en-US" sz="2800" b="1" dirty="0"/>
              <a:t>Greater flexibility in production scheduling especially at times of machine breakdown;</a:t>
            </a:r>
          </a:p>
          <a:p>
            <a:pPr marL="342900" indent="-342900">
              <a:buFont typeface="Wingdings" panose="05000000000000000000" pitchFamily="2" charset="2"/>
              <a:buChar char="q"/>
            </a:pPr>
            <a:r>
              <a:rPr lang="en-US" sz="2800" b="1" dirty="0"/>
              <a:t>Stabilizing the different output rates at each part in the process</a:t>
            </a:r>
          </a:p>
          <a:p>
            <a:pPr marL="342900" indent="-342900">
              <a:buFont typeface="Wingdings" panose="05000000000000000000" pitchFamily="2" charset="2"/>
              <a:buChar char="q"/>
            </a:pPr>
            <a:r>
              <a:rPr lang="en-US" sz="2800" b="1" dirty="0"/>
              <a:t>Improving the utilization of plant, processes and </a:t>
            </a:r>
            <a:r>
              <a:rPr lang="en-US" sz="2800" b="1" dirty="0" err="1"/>
              <a:t>labour</a:t>
            </a:r>
            <a:endParaRPr lang="ar-EG" sz="2800" b="1" dirty="0"/>
          </a:p>
        </p:txBody>
      </p:sp>
    </p:spTree>
    <p:extLst>
      <p:ext uri="{BB962C8B-B14F-4D97-AF65-F5344CB8AC3E}">
        <p14:creationId xmlns:p14="http://schemas.microsoft.com/office/powerpoint/2010/main" val="4173894193"/>
      </p:ext>
    </p:extLst>
  </p:cSld>
  <p:clrMapOvr>
    <a:masterClrMapping/>
  </p:clrMapOvr>
  <mc:AlternateContent xmlns:mc="http://schemas.openxmlformats.org/markup-compatibility/2006" xmlns:p14="http://schemas.microsoft.com/office/powerpoint/2010/main">
    <mc:Choice Requires="p14">
      <p:transition spd="slow" p14:dur="2000" advTm="125039"/>
    </mc:Choice>
    <mc:Fallback xmlns="">
      <p:transition spd="slow" advTm="12503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Management</a:t>
            </a:r>
            <a:endParaRPr lang="ar-EG" sz="3600" b="1" dirty="0">
              <a:solidFill>
                <a:srgbClr val="FFC000"/>
              </a:solidFill>
            </a:endParaRPr>
          </a:p>
        </p:txBody>
      </p:sp>
      <p:sp>
        <p:nvSpPr>
          <p:cNvPr id="15" name="TextBox 14">
            <a:extLst>
              <a:ext uri="{FF2B5EF4-FFF2-40B4-BE49-F238E27FC236}">
                <a16:creationId xmlns:a16="http://schemas.microsoft.com/office/drawing/2014/main" id="{3FEB08CE-08B3-DF5B-C3AB-8F1EBCE40762}"/>
              </a:ext>
            </a:extLst>
          </p:cNvPr>
          <p:cNvSpPr txBox="1"/>
          <p:nvPr/>
        </p:nvSpPr>
        <p:spPr>
          <a:xfrm>
            <a:off x="2988013" y="1203268"/>
            <a:ext cx="6215974" cy="584775"/>
          </a:xfrm>
          <a:prstGeom prst="rect">
            <a:avLst/>
          </a:prstGeom>
          <a:noFill/>
        </p:spPr>
        <p:txBody>
          <a:bodyPr wrap="square">
            <a:spAutoFit/>
          </a:bodyPr>
          <a:lstStyle/>
          <a:p>
            <a:r>
              <a:rPr lang="en-US" sz="3200" b="1" dirty="0">
                <a:solidFill>
                  <a:schemeClr val="accent2">
                    <a:lumMod val="75000"/>
                  </a:schemeClr>
                </a:solidFill>
              </a:rPr>
              <a:t>Why does inventory exist ?</a:t>
            </a:r>
            <a:endParaRPr lang="ar-EG" sz="3200" b="1" dirty="0">
              <a:solidFill>
                <a:schemeClr val="accent2">
                  <a:lumMod val="75000"/>
                </a:schemeClr>
              </a:solidFill>
            </a:endParaRPr>
          </a:p>
        </p:txBody>
      </p:sp>
      <p:sp>
        <p:nvSpPr>
          <p:cNvPr id="16" name="TextBox 15">
            <a:extLst>
              <a:ext uri="{FF2B5EF4-FFF2-40B4-BE49-F238E27FC236}">
                <a16:creationId xmlns:a16="http://schemas.microsoft.com/office/drawing/2014/main" id="{F4DA0357-71F8-BD41-C809-EF26FA7D6B90}"/>
              </a:ext>
            </a:extLst>
          </p:cNvPr>
          <p:cNvSpPr txBox="1"/>
          <p:nvPr/>
        </p:nvSpPr>
        <p:spPr>
          <a:xfrm>
            <a:off x="281632" y="1670634"/>
            <a:ext cx="10642060" cy="584775"/>
          </a:xfrm>
          <a:prstGeom prst="rect">
            <a:avLst/>
          </a:prstGeom>
          <a:noFill/>
        </p:spPr>
        <p:txBody>
          <a:bodyPr wrap="square">
            <a:spAutoFit/>
          </a:bodyPr>
          <a:lstStyle/>
          <a:p>
            <a:r>
              <a:rPr lang="en-US" sz="3200" b="1" dirty="0"/>
              <a:t>3. Finished goods inventory with which the organization can: </a:t>
            </a:r>
            <a:endParaRPr lang="ar-EG" sz="3200" b="1" dirty="0"/>
          </a:p>
        </p:txBody>
      </p:sp>
      <p:sp>
        <p:nvSpPr>
          <p:cNvPr id="17" name="TextBox 16">
            <a:extLst>
              <a:ext uri="{FF2B5EF4-FFF2-40B4-BE49-F238E27FC236}">
                <a16:creationId xmlns:a16="http://schemas.microsoft.com/office/drawing/2014/main" id="{9C66D288-79F1-B8E7-1403-DE3A9191E788}"/>
              </a:ext>
            </a:extLst>
          </p:cNvPr>
          <p:cNvSpPr txBox="1"/>
          <p:nvPr/>
        </p:nvSpPr>
        <p:spPr>
          <a:xfrm>
            <a:off x="1449412" y="2517352"/>
            <a:ext cx="9902229" cy="3108543"/>
          </a:xfrm>
          <a:prstGeom prst="rect">
            <a:avLst/>
          </a:prstGeom>
          <a:noFill/>
        </p:spPr>
        <p:txBody>
          <a:bodyPr wrap="square">
            <a:spAutoFit/>
          </a:bodyPr>
          <a:lstStyle/>
          <a:p>
            <a:pPr marL="457200" indent="-457200">
              <a:buFont typeface="Wingdings" panose="05000000000000000000" pitchFamily="2" charset="2"/>
              <a:buChar char="q"/>
            </a:pPr>
            <a:r>
              <a:rPr lang="en-US" sz="2800" b="1" dirty="0"/>
              <a:t>Provide off-the-shelf customer service.</a:t>
            </a:r>
          </a:p>
          <a:p>
            <a:pPr marL="457200" indent="-457200">
              <a:buFont typeface="Wingdings" panose="05000000000000000000" pitchFamily="2" charset="2"/>
              <a:buChar char="q"/>
            </a:pPr>
            <a:r>
              <a:rPr lang="en-US" sz="2800" b="1" dirty="0"/>
              <a:t>Achieve a steady supply of goods in the face of intermittent production or supply</a:t>
            </a:r>
          </a:p>
          <a:p>
            <a:pPr marL="457200" indent="-457200">
              <a:buFont typeface="Wingdings" panose="05000000000000000000" pitchFamily="2" charset="2"/>
              <a:buChar char="q"/>
            </a:pPr>
            <a:r>
              <a:rPr lang="en-US" sz="2800" b="1" dirty="0"/>
              <a:t>Cope with fluctuations in demand, particularly in the case of seasonal products</a:t>
            </a:r>
          </a:p>
          <a:p>
            <a:pPr marL="457200" indent="-457200">
              <a:buFont typeface="Wingdings" panose="05000000000000000000" pitchFamily="2" charset="2"/>
              <a:buChar char="q"/>
            </a:pPr>
            <a:r>
              <a:rPr lang="en-US" sz="2800" b="1" dirty="0"/>
              <a:t>Provide an insurance against plant or equipment breakdowns and, in some instances, against internal or suppliers' strikes</a:t>
            </a:r>
          </a:p>
        </p:txBody>
      </p:sp>
    </p:spTree>
    <p:extLst>
      <p:ext uri="{BB962C8B-B14F-4D97-AF65-F5344CB8AC3E}">
        <p14:creationId xmlns:p14="http://schemas.microsoft.com/office/powerpoint/2010/main" val="2371217626"/>
      </p:ext>
    </p:extLst>
  </p:cSld>
  <p:clrMapOvr>
    <a:masterClrMapping/>
  </p:clrMapOvr>
  <mc:AlternateContent xmlns:mc="http://schemas.openxmlformats.org/markup-compatibility/2006" xmlns:p14="http://schemas.microsoft.com/office/powerpoint/2010/main">
    <mc:Choice Requires="p14">
      <p:transition spd="slow" p14:dur="2000" advTm="140676"/>
    </mc:Choice>
    <mc:Fallback xmlns="">
      <p:transition spd="slow" advTm="14067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Management</a:t>
            </a:r>
            <a:endParaRPr lang="ar-EG" sz="3600" b="1" dirty="0">
              <a:solidFill>
                <a:srgbClr val="FFC000"/>
              </a:solidFill>
            </a:endParaRPr>
          </a:p>
        </p:txBody>
      </p:sp>
      <p:sp>
        <p:nvSpPr>
          <p:cNvPr id="13" name="TextBox 12">
            <a:extLst>
              <a:ext uri="{FF2B5EF4-FFF2-40B4-BE49-F238E27FC236}">
                <a16:creationId xmlns:a16="http://schemas.microsoft.com/office/drawing/2014/main" id="{7DE39EC2-4EAB-192C-DA33-3122D16BEF81}"/>
              </a:ext>
            </a:extLst>
          </p:cNvPr>
          <p:cNvSpPr txBox="1"/>
          <p:nvPr/>
        </p:nvSpPr>
        <p:spPr>
          <a:xfrm>
            <a:off x="377433" y="1581968"/>
            <a:ext cx="11728964" cy="1200329"/>
          </a:xfrm>
          <a:prstGeom prst="rect">
            <a:avLst/>
          </a:prstGeom>
          <a:noFill/>
        </p:spPr>
        <p:txBody>
          <a:bodyPr wrap="square">
            <a:spAutoFit/>
          </a:bodyPr>
          <a:lstStyle/>
          <a:p>
            <a:r>
              <a:rPr lang="en-US" sz="2400" dirty="0"/>
              <a:t>Inventory that is not production / operations related needs to be segregated and separately accounted for and controlled. This category of stock is known as corporate inventory. Some of these categories are:</a:t>
            </a:r>
            <a:endParaRPr lang="ar-EG" sz="2400" dirty="0"/>
          </a:p>
        </p:txBody>
      </p:sp>
      <p:pic>
        <p:nvPicPr>
          <p:cNvPr id="4" name="Picture 3">
            <a:extLst>
              <a:ext uri="{FF2B5EF4-FFF2-40B4-BE49-F238E27FC236}">
                <a16:creationId xmlns:a16="http://schemas.microsoft.com/office/drawing/2014/main" id="{F5428DDF-E9E3-DD66-EAEC-95BDA13D73EC}"/>
              </a:ext>
            </a:extLst>
          </p:cNvPr>
          <p:cNvPicPr>
            <a:picLocks noChangeAspect="1"/>
          </p:cNvPicPr>
          <p:nvPr/>
        </p:nvPicPr>
        <p:blipFill>
          <a:blip r:embed="rId6"/>
          <a:stretch>
            <a:fillRect/>
          </a:stretch>
        </p:blipFill>
        <p:spPr>
          <a:xfrm>
            <a:off x="1449412" y="3004016"/>
            <a:ext cx="4716414" cy="3115898"/>
          </a:xfrm>
          <a:prstGeom prst="rect">
            <a:avLst/>
          </a:prstGeom>
        </p:spPr>
      </p:pic>
      <p:pic>
        <p:nvPicPr>
          <p:cNvPr id="12" name="Picture 11">
            <a:extLst>
              <a:ext uri="{FF2B5EF4-FFF2-40B4-BE49-F238E27FC236}">
                <a16:creationId xmlns:a16="http://schemas.microsoft.com/office/drawing/2014/main" id="{FA30873D-229C-F629-8AA9-6FCD6F869571}"/>
              </a:ext>
            </a:extLst>
          </p:cNvPr>
          <p:cNvPicPr>
            <a:picLocks noChangeAspect="1"/>
          </p:cNvPicPr>
          <p:nvPr/>
        </p:nvPicPr>
        <p:blipFill>
          <a:blip r:embed="rId7"/>
          <a:stretch>
            <a:fillRect/>
          </a:stretch>
        </p:blipFill>
        <p:spPr>
          <a:xfrm>
            <a:off x="6825279" y="2894853"/>
            <a:ext cx="3228975" cy="3143250"/>
          </a:xfrm>
          <a:prstGeom prst="rect">
            <a:avLst/>
          </a:prstGeom>
        </p:spPr>
      </p:pic>
    </p:spTree>
    <p:extLst>
      <p:ext uri="{BB962C8B-B14F-4D97-AF65-F5344CB8AC3E}">
        <p14:creationId xmlns:p14="http://schemas.microsoft.com/office/powerpoint/2010/main" val="4133142926"/>
      </p:ext>
    </p:extLst>
  </p:cSld>
  <p:clrMapOvr>
    <a:masterClrMapping/>
  </p:clrMapOvr>
  <mc:AlternateContent xmlns:mc="http://schemas.openxmlformats.org/markup-compatibility/2006" xmlns:p14="http://schemas.microsoft.com/office/powerpoint/2010/main">
    <mc:Choice Requires="p14">
      <p:transition spd="slow" p14:dur="2000" advTm="59151"/>
    </mc:Choice>
    <mc:Fallback xmlns="">
      <p:transition spd="slow" advTm="5915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Control</a:t>
            </a:r>
            <a:endParaRPr lang="ar-EG" sz="3600" b="1" dirty="0">
              <a:solidFill>
                <a:srgbClr val="FFC000"/>
              </a:solidFill>
            </a:endParaRPr>
          </a:p>
        </p:txBody>
      </p:sp>
      <p:sp>
        <p:nvSpPr>
          <p:cNvPr id="15" name="TextBox 14">
            <a:extLst>
              <a:ext uri="{FF2B5EF4-FFF2-40B4-BE49-F238E27FC236}">
                <a16:creationId xmlns:a16="http://schemas.microsoft.com/office/drawing/2014/main" id="{D8603F57-05EB-A2CF-B3CC-C52A40B577EC}"/>
              </a:ext>
            </a:extLst>
          </p:cNvPr>
          <p:cNvSpPr txBox="1"/>
          <p:nvPr/>
        </p:nvSpPr>
        <p:spPr>
          <a:xfrm>
            <a:off x="2363822" y="1305793"/>
            <a:ext cx="8594386" cy="1077218"/>
          </a:xfrm>
          <a:prstGeom prst="rect">
            <a:avLst/>
          </a:prstGeom>
          <a:noFill/>
        </p:spPr>
        <p:txBody>
          <a:bodyPr wrap="square">
            <a:spAutoFit/>
          </a:bodyPr>
          <a:lstStyle/>
          <a:p>
            <a:r>
              <a:rPr lang="en-US" sz="3200" dirty="0"/>
              <a:t>A company should ensure the following steps are taken to improve its inventory control :</a:t>
            </a:r>
            <a:endParaRPr lang="ar-EG" sz="3200" dirty="0"/>
          </a:p>
        </p:txBody>
      </p:sp>
      <p:sp>
        <p:nvSpPr>
          <p:cNvPr id="16" name="TextBox 15">
            <a:extLst>
              <a:ext uri="{FF2B5EF4-FFF2-40B4-BE49-F238E27FC236}">
                <a16:creationId xmlns:a16="http://schemas.microsoft.com/office/drawing/2014/main" id="{701A2FEC-64C1-07DF-1F53-043253828962}"/>
              </a:ext>
            </a:extLst>
          </p:cNvPr>
          <p:cNvSpPr txBox="1"/>
          <p:nvPr/>
        </p:nvSpPr>
        <p:spPr>
          <a:xfrm>
            <a:off x="1233792" y="3097976"/>
            <a:ext cx="9163455" cy="1815882"/>
          </a:xfrm>
          <a:prstGeom prst="rect">
            <a:avLst/>
          </a:prstGeom>
          <a:noFill/>
        </p:spPr>
        <p:txBody>
          <a:bodyPr wrap="square">
            <a:spAutoFit/>
          </a:bodyPr>
          <a:lstStyle/>
          <a:p>
            <a:pPr marL="514350" indent="-514350">
              <a:buFont typeface="+mj-lt"/>
              <a:buAutoNum type="arabicPeriod"/>
            </a:pPr>
            <a:r>
              <a:rPr lang="en-US" sz="2800" dirty="0"/>
              <a:t>Protect your company against theft.</a:t>
            </a:r>
          </a:p>
          <a:p>
            <a:pPr marL="514350" indent="-514350">
              <a:buFont typeface="+mj-lt"/>
              <a:buAutoNum type="arabicPeriod"/>
            </a:pPr>
            <a:r>
              <a:rPr lang="en-US" sz="2800" dirty="0"/>
              <a:t>  Establish an approved stock list for each warehouse </a:t>
            </a:r>
          </a:p>
          <a:p>
            <a:pPr marL="514350" indent="-514350">
              <a:buFont typeface="+mj-lt"/>
              <a:buAutoNum type="arabicPeriod"/>
            </a:pPr>
            <a:r>
              <a:rPr lang="en-US" sz="2800" dirty="0"/>
              <a:t>Assign and use bin locations </a:t>
            </a:r>
          </a:p>
          <a:p>
            <a:pPr marL="514350" indent="-514350">
              <a:buFont typeface="+mj-lt"/>
              <a:buAutoNum type="arabicPeriod"/>
            </a:pPr>
            <a:r>
              <a:rPr lang="en-US" sz="2800" dirty="0"/>
              <a:t>Record all material leaving your warehouse</a:t>
            </a:r>
            <a:endParaRPr lang="ar-EG" sz="2800" dirty="0"/>
          </a:p>
        </p:txBody>
      </p:sp>
    </p:spTree>
    <p:extLst>
      <p:ext uri="{BB962C8B-B14F-4D97-AF65-F5344CB8AC3E}">
        <p14:creationId xmlns:p14="http://schemas.microsoft.com/office/powerpoint/2010/main" val="2284493049"/>
      </p:ext>
    </p:extLst>
  </p:cSld>
  <p:clrMapOvr>
    <a:masterClrMapping/>
  </p:clrMapOvr>
  <mc:AlternateContent xmlns:mc="http://schemas.openxmlformats.org/markup-compatibility/2006" xmlns:p14="http://schemas.microsoft.com/office/powerpoint/2010/main">
    <mc:Choice Requires="p14">
      <p:transition spd="slow" p14:dur="2000" advTm="138633"/>
    </mc:Choice>
    <mc:Fallback xmlns="">
      <p:transition spd="slow" advTm="13863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Control</a:t>
            </a:r>
            <a:endParaRPr lang="ar-EG" sz="3600" b="1" dirty="0">
              <a:solidFill>
                <a:srgbClr val="FFC000"/>
              </a:solidFill>
            </a:endParaRPr>
          </a:p>
        </p:txBody>
      </p:sp>
      <p:sp>
        <p:nvSpPr>
          <p:cNvPr id="15" name="TextBox 14">
            <a:extLst>
              <a:ext uri="{FF2B5EF4-FFF2-40B4-BE49-F238E27FC236}">
                <a16:creationId xmlns:a16="http://schemas.microsoft.com/office/drawing/2014/main" id="{D8603F57-05EB-A2CF-B3CC-C52A40B577EC}"/>
              </a:ext>
            </a:extLst>
          </p:cNvPr>
          <p:cNvSpPr txBox="1"/>
          <p:nvPr/>
        </p:nvSpPr>
        <p:spPr>
          <a:xfrm>
            <a:off x="2363822" y="1305793"/>
            <a:ext cx="8594386" cy="1077218"/>
          </a:xfrm>
          <a:prstGeom prst="rect">
            <a:avLst/>
          </a:prstGeom>
          <a:noFill/>
        </p:spPr>
        <p:txBody>
          <a:bodyPr wrap="square">
            <a:spAutoFit/>
          </a:bodyPr>
          <a:lstStyle/>
          <a:p>
            <a:r>
              <a:rPr lang="en-US" sz="3200" dirty="0"/>
              <a:t>A company should ensure the following steps are taken to improve its inventory control :</a:t>
            </a:r>
            <a:endParaRPr lang="ar-EG" sz="3200" dirty="0"/>
          </a:p>
        </p:txBody>
      </p:sp>
      <p:sp>
        <p:nvSpPr>
          <p:cNvPr id="16" name="TextBox 15">
            <a:extLst>
              <a:ext uri="{FF2B5EF4-FFF2-40B4-BE49-F238E27FC236}">
                <a16:creationId xmlns:a16="http://schemas.microsoft.com/office/drawing/2014/main" id="{701A2FEC-64C1-07DF-1F53-043253828962}"/>
              </a:ext>
            </a:extLst>
          </p:cNvPr>
          <p:cNvSpPr txBox="1"/>
          <p:nvPr/>
        </p:nvSpPr>
        <p:spPr>
          <a:xfrm>
            <a:off x="1663945" y="2618009"/>
            <a:ext cx="10322668" cy="3046988"/>
          </a:xfrm>
          <a:prstGeom prst="rect">
            <a:avLst/>
          </a:prstGeom>
          <a:noFill/>
        </p:spPr>
        <p:txBody>
          <a:bodyPr wrap="square">
            <a:spAutoFit/>
          </a:bodyPr>
          <a:lstStyle/>
          <a:p>
            <a:r>
              <a:rPr lang="en-US" sz="3200" dirty="0"/>
              <a:t>5- Process paperwork in a timely manner</a:t>
            </a:r>
          </a:p>
          <a:p>
            <a:r>
              <a:rPr lang="en-US" sz="3200" dirty="0"/>
              <a:t>6- Set appropriate objectives for your buyers </a:t>
            </a:r>
          </a:p>
          <a:p>
            <a:r>
              <a:rPr lang="en-US" sz="3200" dirty="0"/>
              <a:t>7- Make sure every employee is aware of the cost of bad inventory management</a:t>
            </a:r>
          </a:p>
          <a:p>
            <a:r>
              <a:rPr lang="en-US" sz="3200" dirty="0"/>
              <a:t>8- Ensure that stock balances are accurate and will remain accurate</a:t>
            </a:r>
            <a:endParaRPr lang="ar-EG" sz="3200" dirty="0"/>
          </a:p>
        </p:txBody>
      </p:sp>
    </p:spTree>
    <p:extLst>
      <p:ext uri="{BB962C8B-B14F-4D97-AF65-F5344CB8AC3E}">
        <p14:creationId xmlns:p14="http://schemas.microsoft.com/office/powerpoint/2010/main" val="2683764744"/>
      </p:ext>
    </p:extLst>
  </p:cSld>
  <p:clrMapOvr>
    <a:masterClrMapping/>
  </p:clrMapOvr>
  <mc:AlternateContent xmlns:mc="http://schemas.openxmlformats.org/markup-compatibility/2006" xmlns:p14="http://schemas.microsoft.com/office/powerpoint/2010/main">
    <mc:Choice Requires="p14">
      <p:transition spd="slow" p14:dur="2000" advTm="72363"/>
    </mc:Choice>
    <mc:Fallback xmlns="">
      <p:transition spd="slow" advTm="7236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Control</a:t>
            </a:r>
            <a:endParaRPr lang="ar-EG" sz="3600" b="1" dirty="0">
              <a:solidFill>
                <a:srgbClr val="FFC000"/>
              </a:solidFill>
            </a:endParaRPr>
          </a:p>
        </p:txBody>
      </p:sp>
      <p:sp>
        <p:nvSpPr>
          <p:cNvPr id="15" name="TextBox 14">
            <a:extLst>
              <a:ext uri="{FF2B5EF4-FFF2-40B4-BE49-F238E27FC236}">
                <a16:creationId xmlns:a16="http://schemas.microsoft.com/office/drawing/2014/main" id="{D8603F57-05EB-A2CF-B3CC-C52A40B577EC}"/>
              </a:ext>
            </a:extLst>
          </p:cNvPr>
          <p:cNvSpPr txBox="1"/>
          <p:nvPr/>
        </p:nvSpPr>
        <p:spPr>
          <a:xfrm>
            <a:off x="2363822" y="1305793"/>
            <a:ext cx="8594386" cy="1077218"/>
          </a:xfrm>
          <a:prstGeom prst="rect">
            <a:avLst/>
          </a:prstGeom>
          <a:noFill/>
        </p:spPr>
        <p:txBody>
          <a:bodyPr wrap="square">
            <a:spAutoFit/>
          </a:bodyPr>
          <a:lstStyle/>
          <a:p>
            <a:r>
              <a:rPr lang="en-US" sz="3200" dirty="0"/>
              <a:t>A company should ensure the following steps are taken to improve its inventory control :</a:t>
            </a:r>
            <a:endParaRPr lang="ar-EG" sz="3200" dirty="0"/>
          </a:p>
        </p:txBody>
      </p:sp>
      <p:sp>
        <p:nvSpPr>
          <p:cNvPr id="16" name="TextBox 15">
            <a:extLst>
              <a:ext uri="{FF2B5EF4-FFF2-40B4-BE49-F238E27FC236}">
                <a16:creationId xmlns:a16="http://schemas.microsoft.com/office/drawing/2014/main" id="{701A2FEC-64C1-07DF-1F53-043253828962}"/>
              </a:ext>
            </a:extLst>
          </p:cNvPr>
          <p:cNvSpPr txBox="1"/>
          <p:nvPr/>
        </p:nvSpPr>
        <p:spPr>
          <a:xfrm>
            <a:off x="635540" y="2522935"/>
            <a:ext cx="10322668" cy="3046988"/>
          </a:xfrm>
          <a:prstGeom prst="rect">
            <a:avLst/>
          </a:prstGeom>
          <a:noFill/>
        </p:spPr>
        <p:txBody>
          <a:bodyPr wrap="square">
            <a:spAutoFit/>
          </a:bodyPr>
          <a:lstStyle/>
          <a:p>
            <a:r>
              <a:rPr lang="en-US" sz="3200" dirty="0"/>
              <a:t>9- Determine the most advantageous replenishment path for each item in each warehouse. </a:t>
            </a:r>
          </a:p>
          <a:p>
            <a:r>
              <a:rPr lang="en-US" sz="3200" dirty="0"/>
              <a:t>10- Specify guidelines for setting the reorder method an other purchasing parameters to maximize inventory turns and minimize stock-outs.</a:t>
            </a:r>
          </a:p>
          <a:p>
            <a:r>
              <a:rPr lang="en-US" sz="3200" dirty="0"/>
              <a:t>11- Document replenishment procedures</a:t>
            </a:r>
            <a:endParaRPr lang="ar-EG" sz="3200" dirty="0"/>
          </a:p>
        </p:txBody>
      </p:sp>
    </p:spTree>
    <p:extLst>
      <p:ext uri="{BB962C8B-B14F-4D97-AF65-F5344CB8AC3E}">
        <p14:creationId xmlns:p14="http://schemas.microsoft.com/office/powerpoint/2010/main" val="2106706812"/>
      </p:ext>
    </p:extLst>
  </p:cSld>
  <p:clrMapOvr>
    <a:masterClrMapping/>
  </p:clrMapOvr>
  <mc:AlternateContent xmlns:mc="http://schemas.openxmlformats.org/markup-compatibility/2006" xmlns:p14="http://schemas.microsoft.com/office/powerpoint/2010/main">
    <mc:Choice Requires="p14">
      <p:transition spd="slow" p14:dur="2000" advTm="129921"/>
    </mc:Choice>
    <mc:Fallback xmlns="">
      <p:transition spd="slow" advTm="12992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67319" y="2380107"/>
            <a:ext cx="10223770" cy="2444812"/>
          </a:xfrm>
        </p:spPr>
        <p:txBody>
          <a:bodyPr>
            <a:noAutofit/>
          </a:bodyPr>
          <a:lstStyle/>
          <a:p>
            <a:r>
              <a:rPr lang="en-US" sz="4000" dirty="0">
                <a:solidFill>
                  <a:schemeClr val="tx1"/>
                </a:solidFill>
              </a:rPr>
              <a:t>There are many types of inventory. The form of inventories depends upon the type of concern. All types of inventory do not require same treatment and therefore policy with regard to each may also differ.</a:t>
            </a:r>
          </a:p>
        </p:txBody>
      </p:sp>
      <p:pic>
        <p:nvPicPr>
          <p:cNvPr id="4" name="Picture 3">
            <a:extLst>
              <a:ext uri="{FF2B5EF4-FFF2-40B4-BE49-F238E27FC236}">
                <a16:creationId xmlns:a16="http://schemas.microsoft.com/office/drawing/2014/main" id="{96A4C1A0-8DC5-25EB-8B59-763B5B53075A}"/>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5" name="Picture 4">
            <a:extLst>
              <a:ext uri="{FF2B5EF4-FFF2-40B4-BE49-F238E27FC236}">
                <a16:creationId xmlns:a16="http://schemas.microsoft.com/office/drawing/2014/main" id="{D3867BA1-0FF9-BE1F-F50D-F465FF9DA3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6" name="Picture 5">
            <a:extLst>
              <a:ext uri="{FF2B5EF4-FFF2-40B4-BE49-F238E27FC236}">
                <a16:creationId xmlns:a16="http://schemas.microsoft.com/office/drawing/2014/main" id="{FCC97A80-7E99-6ED3-09A5-F5046C08A43F}"/>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7" name="Picture 6">
            <a:extLst>
              <a:ext uri="{FF2B5EF4-FFF2-40B4-BE49-F238E27FC236}">
                <a16:creationId xmlns:a16="http://schemas.microsoft.com/office/drawing/2014/main" id="{DDBDCEB1-40ED-7D82-0E82-D052C2E7CD71}"/>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8" name="Picture 7">
            <a:extLst>
              <a:ext uri="{FF2B5EF4-FFF2-40B4-BE49-F238E27FC236}">
                <a16:creationId xmlns:a16="http://schemas.microsoft.com/office/drawing/2014/main" id="{5D12F8B6-6000-B555-9839-064FC0DC5DA4}"/>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9" name="TextBox 8">
            <a:extLst>
              <a:ext uri="{FF2B5EF4-FFF2-40B4-BE49-F238E27FC236}">
                <a16:creationId xmlns:a16="http://schemas.microsoft.com/office/drawing/2014/main" id="{21BD90EF-509C-3ACD-26BE-50EFA45F74D7}"/>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Title 1"/>
          <p:cNvSpPr>
            <a:spLocks noGrp="1"/>
          </p:cNvSpPr>
          <p:nvPr>
            <p:ph type="title"/>
          </p:nvPr>
        </p:nvSpPr>
        <p:spPr>
          <a:xfrm>
            <a:off x="3662475" y="-898371"/>
            <a:ext cx="6172200" cy="2053590"/>
          </a:xfrm>
        </p:spPr>
        <p:txBody>
          <a:bodyPr>
            <a:normAutofit/>
          </a:bodyPr>
          <a:lstStyle/>
          <a:p>
            <a:r>
              <a:rPr lang="en-US" sz="4400" b="1" dirty="0">
                <a:solidFill>
                  <a:srgbClr val="FFC000"/>
                </a:solidFill>
              </a:rPr>
              <a:t>Forms of inventories</a:t>
            </a:r>
          </a:p>
        </p:txBody>
      </p:sp>
    </p:spTree>
  </p:cSld>
  <p:clrMapOvr>
    <a:masterClrMapping/>
  </p:clrMapOvr>
  <mc:AlternateContent xmlns:mc="http://schemas.openxmlformats.org/markup-compatibility/2006" xmlns:p14="http://schemas.microsoft.com/office/powerpoint/2010/main">
    <mc:Choice Requires="p14">
      <p:transition spd="slow" p14:dur="2000" advTm="87177"/>
    </mc:Choice>
    <mc:Fallback xmlns="">
      <p:transition spd="slow" advTm="8717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1248345"/>
            <a:ext cx="7467600" cy="1143000"/>
          </a:xfrm>
        </p:spPr>
        <p:txBody>
          <a:bodyPr>
            <a:normAutofit/>
          </a:bodyPr>
          <a:lstStyle/>
          <a:p>
            <a:r>
              <a:rPr lang="en-US" sz="3600" b="1" u="sng" dirty="0"/>
              <a:t>Raw material inventories:</a:t>
            </a:r>
          </a:p>
        </p:txBody>
      </p:sp>
      <p:sp>
        <p:nvSpPr>
          <p:cNvPr id="3" name="TextBox 2"/>
          <p:cNvSpPr txBox="1"/>
          <p:nvPr/>
        </p:nvSpPr>
        <p:spPr>
          <a:xfrm>
            <a:off x="875489" y="2278427"/>
            <a:ext cx="10184859" cy="2554545"/>
          </a:xfrm>
          <a:prstGeom prst="rect">
            <a:avLst/>
          </a:prstGeom>
          <a:noFill/>
        </p:spPr>
        <p:txBody>
          <a:bodyPr wrap="square" rtlCol="0">
            <a:spAutoFit/>
          </a:bodyPr>
          <a:lstStyle/>
          <a:p>
            <a:pPr algn="justLow"/>
            <a:r>
              <a:rPr lang="en-US" sz="4000" dirty="0"/>
              <a:t>There are raw materials and other supplies, parts and components, which enter into the product during the production process and generally form part of the product.</a:t>
            </a:r>
          </a:p>
        </p:txBody>
      </p:sp>
      <p:pic>
        <p:nvPicPr>
          <p:cNvPr id="6" name="Picture 5">
            <a:extLst>
              <a:ext uri="{FF2B5EF4-FFF2-40B4-BE49-F238E27FC236}">
                <a16:creationId xmlns:a16="http://schemas.microsoft.com/office/drawing/2014/main" id="{7A89A336-5CA2-6FEF-8B68-F1E17591A055}"/>
              </a:ext>
            </a:extLst>
          </p:cNvPr>
          <p:cNvPicPr>
            <a:picLocks noChangeAspect="1"/>
          </p:cNvPicPr>
          <p:nvPr/>
        </p:nvPicPr>
        <p:blipFill>
          <a:blip r:embed="rId2"/>
          <a:stretch>
            <a:fillRect/>
          </a:stretch>
        </p:blipFill>
        <p:spPr>
          <a:xfrm>
            <a:off x="-119325" y="-14198"/>
            <a:ext cx="12113529" cy="1686162"/>
          </a:xfrm>
          <a:prstGeom prst="rect">
            <a:avLst/>
          </a:prstGeom>
        </p:spPr>
      </p:pic>
      <p:pic>
        <p:nvPicPr>
          <p:cNvPr id="7" name="Picture 6">
            <a:extLst>
              <a:ext uri="{FF2B5EF4-FFF2-40B4-BE49-F238E27FC236}">
                <a16:creationId xmlns:a16="http://schemas.microsoft.com/office/drawing/2014/main" id="{73B88523-1167-DCB4-6A17-CE0E5E3AE1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845229"/>
            <a:ext cx="1222425" cy="776646"/>
          </a:xfrm>
          <a:prstGeom prst="rect">
            <a:avLst/>
          </a:prstGeom>
        </p:spPr>
      </p:pic>
      <p:pic>
        <p:nvPicPr>
          <p:cNvPr id="8" name="Picture 7">
            <a:extLst>
              <a:ext uri="{FF2B5EF4-FFF2-40B4-BE49-F238E27FC236}">
                <a16:creationId xmlns:a16="http://schemas.microsoft.com/office/drawing/2014/main" id="{DB62CFF3-F302-C3EA-4DD2-80EDE9E17CAC}"/>
              </a:ext>
            </a:extLst>
          </p:cNvPr>
          <p:cNvPicPr>
            <a:picLocks noChangeAspect="1"/>
          </p:cNvPicPr>
          <p:nvPr/>
        </p:nvPicPr>
        <p:blipFill>
          <a:blip r:embed="rId4"/>
          <a:stretch>
            <a:fillRect/>
          </a:stretch>
        </p:blipFill>
        <p:spPr>
          <a:xfrm>
            <a:off x="1874165" y="6425574"/>
            <a:ext cx="9902229" cy="145125"/>
          </a:xfrm>
          <a:prstGeom prst="rect">
            <a:avLst/>
          </a:prstGeom>
        </p:spPr>
      </p:pic>
      <p:pic>
        <p:nvPicPr>
          <p:cNvPr id="9" name="Picture 8">
            <a:extLst>
              <a:ext uri="{FF2B5EF4-FFF2-40B4-BE49-F238E27FC236}">
                <a16:creationId xmlns:a16="http://schemas.microsoft.com/office/drawing/2014/main" id="{DAEF96C9-F1C9-68D1-2AD3-D66BB9ABA2B0}"/>
              </a:ext>
            </a:extLst>
          </p:cNvPr>
          <p:cNvPicPr>
            <a:picLocks noChangeAspect="1"/>
          </p:cNvPicPr>
          <p:nvPr/>
        </p:nvPicPr>
        <p:blipFill>
          <a:blip r:embed="rId5"/>
          <a:stretch>
            <a:fillRect/>
          </a:stretch>
        </p:blipFill>
        <p:spPr>
          <a:xfrm>
            <a:off x="-119325" y="2320425"/>
            <a:ext cx="238650" cy="1919665"/>
          </a:xfrm>
          <a:prstGeom prst="rect">
            <a:avLst/>
          </a:prstGeom>
        </p:spPr>
      </p:pic>
      <p:pic>
        <p:nvPicPr>
          <p:cNvPr id="10" name="Picture 9">
            <a:extLst>
              <a:ext uri="{FF2B5EF4-FFF2-40B4-BE49-F238E27FC236}">
                <a16:creationId xmlns:a16="http://schemas.microsoft.com/office/drawing/2014/main" id="{BAB780AB-905D-9999-F10B-25CC51E48256}"/>
              </a:ext>
            </a:extLst>
          </p:cNvPr>
          <p:cNvPicPr>
            <a:picLocks noChangeAspect="1"/>
          </p:cNvPicPr>
          <p:nvPr/>
        </p:nvPicPr>
        <p:blipFill>
          <a:blip r:embed="rId5"/>
          <a:stretch>
            <a:fillRect/>
          </a:stretch>
        </p:blipFill>
        <p:spPr>
          <a:xfrm>
            <a:off x="12072675" y="2278427"/>
            <a:ext cx="238650" cy="1919665"/>
          </a:xfrm>
          <a:prstGeom prst="rect">
            <a:avLst/>
          </a:prstGeom>
        </p:spPr>
      </p:pic>
      <p:sp>
        <p:nvSpPr>
          <p:cNvPr id="11" name="TextBox 10">
            <a:extLst>
              <a:ext uri="{FF2B5EF4-FFF2-40B4-BE49-F238E27FC236}">
                <a16:creationId xmlns:a16="http://schemas.microsoft.com/office/drawing/2014/main" id="{2C1016C8-A6C9-6806-450B-A43291050539}"/>
              </a:ext>
            </a:extLst>
          </p:cNvPr>
          <p:cNvSpPr txBox="1"/>
          <p:nvPr/>
        </p:nvSpPr>
        <p:spPr>
          <a:xfrm>
            <a:off x="281632" y="289127"/>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B15755FE-5BCB-3092-A114-DABB2959431B}"/>
              </a:ext>
            </a:extLst>
          </p:cNvPr>
          <p:cNvSpPr txBox="1"/>
          <p:nvPr/>
        </p:nvSpPr>
        <p:spPr>
          <a:xfrm>
            <a:off x="4032116" y="658603"/>
            <a:ext cx="6254884" cy="646331"/>
          </a:xfrm>
          <a:prstGeom prst="rect">
            <a:avLst/>
          </a:prstGeom>
          <a:noFill/>
        </p:spPr>
        <p:txBody>
          <a:bodyPr wrap="square">
            <a:spAutoFit/>
          </a:bodyPr>
          <a:lstStyle/>
          <a:p>
            <a:r>
              <a:rPr lang="en-US" sz="3600" b="1" dirty="0">
                <a:solidFill>
                  <a:srgbClr val="FFC000"/>
                </a:solidFill>
              </a:rPr>
              <a:t>Forms of inventories</a:t>
            </a:r>
            <a:endParaRPr lang="ar-EG" sz="36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28409" y="2424429"/>
            <a:ext cx="10222664" cy="2123658"/>
          </a:xfrm>
          <a:prstGeom prst="rect">
            <a:avLst/>
          </a:prstGeom>
        </p:spPr>
        <p:txBody>
          <a:bodyPr wrap="square">
            <a:spAutoFit/>
          </a:bodyPr>
          <a:lstStyle/>
          <a:p>
            <a:pPr algn="justLow"/>
            <a:r>
              <a:rPr lang="en-US" sz="4400" dirty="0"/>
              <a:t>These are semi finished, work in progress and partly finished products formed at the various stages of production.</a:t>
            </a:r>
          </a:p>
        </p:txBody>
      </p:sp>
      <p:sp>
        <p:nvSpPr>
          <p:cNvPr id="5" name="Title 1"/>
          <p:cNvSpPr txBox="1">
            <a:spLocks/>
          </p:cNvSpPr>
          <p:nvPr/>
        </p:nvSpPr>
        <p:spPr>
          <a:xfrm>
            <a:off x="3091479" y="1501536"/>
            <a:ext cx="7467600" cy="707887"/>
          </a:xfrm>
          <a:prstGeom prst="rect">
            <a:avLst/>
          </a:prstGeom>
        </p:spPr>
        <p:txBody>
          <a:bodyPr vert="horz" anchor="b">
            <a:normAutofit/>
          </a:bodyPr>
          <a:lstStyle/>
          <a:p>
            <a:pPr>
              <a:spcBef>
                <a:spcPct val="0"/>
              </a:spcBef>
              <a:defRPr/>
            </a:pPr>
            <a:r>
              <a:rPr lang="en-US" sz="3600" b="1" u="sng" cap="small" dirty="0">
                <a:solidFill>
                  <a:schemeClr val="tx2"/>
                </a:solidFill>
                <a:latin typeface="+mj-lt"/>
                <a:ea typeface="+mj-ea"/>
                <a:cs typeface="+mj-cs"/>
              </a:rPr>
              <a:t>Work in process inventories:</a:t>
            </a:r>
          </a:p>
        </p:txBody>
      </p:sp>
      <p:pic>
        <p:nvPicPr>
          <p:cNvPr id="6" name="Picture 5">
            <a:extLst>
              <a:ext uri="{FF2B5EF4-FFF2-40B4-BE49-F238E27FC236}">
                <a16:creationId xmlns:a16="http://schemas.microsoft.com/office/drawing/2014/main" id="{7A89A336-5CA2-6FEF-8B68-F1E17591A055}"/>
              </a:ext>
            </a:extLst>
          </p:cNvPr>
          <p:cNvPicPr>
            <a:picLocks noChangeAspect="1"/>
          </p:cNvPicPr>
          <p:nvPr/>
        </p:nvPicPr>
        <p:blipFill>
          <a:blip r:embed="rId2"/>
          <a:stretch>
            <a:fillRect/>
          </a:stretch>
        </p:blipFill>
        <p:spPr>
          <a:xfrm>
            <a:off x="-119325" y="-14198"/>
            <a:ext cx="12113529" cy="1686162"/>
          </a:xfrm>
          <a:prstGeom prst="rect">
            <a:avLst/>
          </a:prstGeom>
        </p:spPr>
      </p:pic>
      <p:pic>
        <p:nvPicPr>
          <p:cNvPr id="7" name="Picture 6">
            <a:extLst>
              <a:ext uri="{FF2B5EF4-FFF2-40B4-BE49-F238E27FC236}">
                <a16:creationId xmlns:a16="http://schemas.microsoft.com/office/drawing/2014/main" id="{73B88523-1167-DCB4-6A17-CE0E5E3AE1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845229"/>
            <a:ext cx="1222425" cy="776646"/>
          </a:xfrm>
          <a:prstGeom prst="rect">
            <a:avLst/>
          </a:prstGeom>
        </p:spPr>
      </p:pic>
      <p:pic>
        <p:nvPicPr>
          <p:cNvPr id="8" name="Picture 7">
            <a:extLst>
              <a:ext uri="{FF2B5EF4-FFF2-40B4-BE49-F238E27FC236}">
                <a16:creationId xmlns:a16="http://schemas.microsoft.com/office/drawing/2014/main" id="{DB62CFF3-F302-C3EA-4DD2-80EDE9E17CAC}"/>
              </a:ext>
            </a:extLst>
          </p:cNvPr>
          <p:cNvPicPr>
            <a:picLocks noChangeAspect="1"/>
          </p:cNvPicPr>
          <p:nvPr/>
        </p:nvPicPr>
        <p:blipFill>
          <a:blip r:embed="rId4"/>
          <a:stretch>
            <a:fillRect/>
          </a:stretch>
        </p:blipFill>
        <p:spPr>
          <a:xfrm>
            <a:off x="1874165" y="6425574"/>
            <a:ext cx="9902229" cy="145125"/>
          </a:xfrm>
          <a:prstGeom prst="rect">
            <a:avLst/>
          </a:prstGeom>
        </p:spPr>
      </p:pic>
      <p:pic>
        <p:nvPicPr>
          <p:cNvPr id="9" name="Picture 8">
            <a:extLst>
              <a:ext uri="{FF2B5EF4-FFF2-40B4-BE49-F238E27FC236}">
                <a16:creationId xmlns:a16="http://schemas.microsoft.com/office/drawing/2014/main" id="{DAEF96C9-F1C9-68D1-2AD3-D66BB9ABA2B0}"/>
              </a:ext>
            </a:extLst>
          </p:cNvPr>
          <p:cNvPicPr>
            <a:picLocks noChangeAspect="1"/>
          </p:cNvPicPr>
          <p:nvPr/>
        </p:nvPicPr>
        <p:blipFill>
          <a:blip r:embed="rId5"/>
          <a:stretch>
            <a:fillRect/>
          </a:stretch>
        </p:blipFill>
        <p:spPr>
          <a:xfrm>
            <a:off x="-119325" y="2320425"/>
            <a:ext cx="238650" cy="1919665"/>
          </a:xfrm>
          <a:prstGeom prst="rect">
            <a:avLst/>
          </a:prstGeom>
        </p:spPr>
      </p:pic>
      <p:pic>
        <p:nvPicPr>
          <p:cNvPr id="10" name="Picture 9">
            <a:extLst>
              <a:ext uri="{FF2B5EF4-FFF2-40B4-BE49-F238E27FC236}">
                <a16:creationId xmlns:a16="http://schemas.microsoft.com/office/drawing/2014/main" id="{BAB780AB-905D-9999-F10B-25CC51E48256}"/>
              </a:ext>
            </a:extLst>
          </p:cNvPr>
          <p:cNvPicPr>
            <a:picLocks noChangeAspect="1"/>
          </p:cNvPicPr>
          <p:nvPr/>
        </p:nvPicPr>
        <p:blipFill>
          <a:blip r:embed="rId5"/>
          <a:stretch>
            <a:fillRect/>
          </a:stretch>
        </p:blipFill>
        <p:spPr>
          <a:xfrm>
            <a:off x="12072675" y="2278427"/>
            <a:ext cx="238650" cy="1919665"/>
          </a:xfrm>
          <a:prstGeom prst="rect">
            <a:avLst/>
          </a:prstGeom>
        </p:spPr>
      </p:pic>
      <p:sp>
        <p:nvSpPr>
          <p:cNvPr id="11" name="TextBox 10">
            <a:extLst>
              <a:ext uri="{FF2B5EF4-FFF2-40B4-BE49-F238E27FC236}">
                <a16:creationId xmlns:a16="http://schemas.microsoft.com/office/drawing/2014/main" id="{2C1016C8-A6C9-6806-450B-A43291050539}"/>
              </a:ext>
            </a:extLst>
          </p:cNvPr>
          <p:cNvSpPr txBox="1"/>
          <p:nvPr/>
        </p:nvSpPr>
        <p:spPr>
          <a:xfrm>
            <a:off x="281632" y="289127"/>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B15755FE-5BCB-3092-A114-DABB2959431B}"/>
              </a:ext>
            </a:extLst>
          </p:cNvPr>
          <p:cNvSpPr txBox="1"/>
          <p:nvPr/>
        </p:nvSpPr>
        <p:spPr>
          <a:xfrm>
            <a:off x="4032116" y="658603"/>
            <a:ext cx="6254884" cy="646331"/>
          </a:xfrm>
          <a:prstGeom prst="rect">
            <a:avLst/>
          </a:prstGeom>
          <a:noFill/>
        </p:spPr>
        <p:txBody>
          <a:bodyPr wrap="square">
            <a:spAutoFit/>
          </a:bodyPr>
          <a:lstStyle/>
          <a:p>
            <a:r>
              <a:rPr lang="en-US" sz="3600" b="1" dirty="0">
                <a:solidFill>
                  <a:srgbClr val="FFC000"/>
                </a:solidFill>
              </a:rPr>
              <a:t>Forms of inventories</a:t>
            </a:r>
            <a:endParaRPr lang="ar-EG" sz="3600" dirty="0"/>
          </a:p>
        </p:txBody>
      </p:sp>
    </p:spTree>
    <p:extLst>
      <p:ext uri="{BB962C8B-B14F-4D97-AF65-F5344CB8AC3E}">
        <p14:creationId xmlns:p14="http://schemas.microsoft.com/office/powerpoint/2010/main" val="141897306"/>
      </p:ext>
    </p:extLst>
  </p:cSld>
  <p:clrMapOvr>
    <a:masterClrMapping/>
  </p:clrMapOvr>
  <mc:AlternateContent xmlns:mc="http://schemas.openxmlformats.org/markup-compatibility/2006" xmlns:p14="http://schemas.microsoft.com/office/powerpoint/2010/main">
    <mc:Choice Requires="p14">
      <p:transition spd="slow" p14:dur="2000" advTm="92727"/>
    </mc:Choice>
    <mc:Fallback xmlns="">
      <p:transition spd="slow" advTm="9272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259236" y="1411746"/>
            <a:ext cx="8077200" cy="685800"/>
          </a:xfrm>
          <a:prstGeom prst="rect">
            <a:avLst/>
          </a:prstGeom>
        </p:spPr>
        <p:txBody>
          <a:bodyPr>
            <a:normAutofit/>
          </a:bodyPr>
          <a:lstStyle/>
          <a:p>
            <a:pPr>
              <a:spcBef>
                <a:spcPct val="0"/>
              </a:spcBef>
              <a:defRPr/>
            </a:pPr>
            <a:r>
              <a:rPr lang="en-US" sz="3600" b="1" u="sng" cap="small" dirty="0" err="1">
                <a:solidFill>
                  <a:srgbClr val="0070C0"/>
                </a:solidFill>
                <a:latin typeface="+mj-lt"/>
                <a:ea typeface="+mj-ea"/>
                <a:cs typeface="+mj-cs"/>
              </a:rPr>
              <a:t>m.r.o</a:t>
            </a:r>
            <a:r>
              <a:rPr lang="en-US" sz="3600" b="1" u="sng" cap="small" dirty="0">
                <a:solidFill>
                  <a:srgbClr val="0070C0"/>
                </a:solidFill>
                <a:latin typeface="+mj-lt"/>
                <a:ea typeface="+mj-ea"/>
                <a:cs typeface="+mj-cs"/>
              </a:rPr>
              <a:t> inventories/ Spare part inventories:</a:t>
            </a:r>
          </a:p>
        </p:txBody>
      </p:sp>
      <p:sp>
        <p:nvSpPr>
          <p:cNvPr id="4" name="TextBox 3"/>
          <p:cNvSpPr txBox="1"/>
          <p:nvPr/>
        </p:nvSpPr>
        <p:spPr>
          <a:xfrm>
            <a:off x="107815" y="1975289"/>
            <a:ext cx="8773537" cy="2062103"/>
          </a:xfrm>
          <a:prstGeom prst="rect">
            <a:avLst/>
          </a:prstGeom>
          <a:noFill/>
        </p:spPr>
        <p:txBody>
          <a:bodyPr wrap="square" rtlCol="0">
            <a:spAutoFit/>
          </a:bodyPr>
          <a:lstStyle/>
          <a:p>
            <a:r>
              <a:rPr lang="en-US" sz="3200" dirty="0"/>
              <a:t>Maintenance, repairs and operating supplies which are consumed during the production process and generally do not form part of the product itself are referred to as spare part inventories.</a:t>
            </a:r>
          </a:p>
        </p:txBody>
      </p:sp>
      <p:pic>
        <p:nvPicPr>
          <p:cNvPr id="6" name="Picture 5" descr="4288374e30745cc24fdb5cd32c2fb462.jpg"/>
          <p:cNvPicPr>
            <a:picLocks noChangeAspect="1"/>
          </p:cNvPicPr>
          <p:nvPr/>
        </p:nvPicPr>
        <p:blipFill>
          <a:blip r:embed="rId2" cstate="print"/>
          <a:stretch>
            <a:fillRect/>
          </a:stretch>
        </p:blipFill>
        <p:spPr>
          <a:xfrm>
            <a:off x="8274995" y="3473422"/>
            <a:ext cx="3797680" cy="2845340"/>
          </a:xfrm>
          <a:prstGeom prst="rect">
            <a:avLst/>
          </a:prstGeom>
        </p:spPr>
      </p:pic>
      <p:pic>
        <p:nvPicPr>
          <p:cNvPr id="14" name="Picture 13">
            <a:extLst>
              <a:ext uri="{FF2B5EF4-FFF2-40B4-BE49-F238E27FC236}">
                <a16:creationId xmlns:a16="http://schemas.microsoft.com/office/drawing/2014/main" id="{317C7B39-8773-E9FB-6EE8-3C09A27D5AE7}"/>
              </a:ext>
            </a:extLst>
          </p:cNvPr>
          <p:cNvPicPr>
            <a:picLocks noChangeAspect="1"/>
          </p:cNvPicPr>
          <p:nvPr/>
        </p:nvPicPr>
        <p:blipFill>
          <a:blip r:embed="rId3"/>
          <a:stretch>
            <a:fillRect/>
          </a:stretch>
        </p:blipFill>
        <p:spPr>
          <a:xfrm>
            <a:off x="-36965" y="-62941"/>
            <a:ext cx="12113529" cy="1686162"/>
          </a:xfrm>
          <a:prstGeom prst="rect">
            <a:avLst/>
          </a:prstGeom>
        </p:spPr>
      </p:pic>
      <p:pic>
        <p:nvPicPr>
          <p:cNvPr id="15" name="Picture 14">
            <a:extLst>
              <a:ext uri="{FF2B5EF4-FFF2-40B4-BE49-F238E27FC236}">
                <a16:creationId xmlns:a16="http://schemas.microsoft.com/office/drawing/2014/main" id="{EB21EC66-0039-BDAC-1C78-14160CBC17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845229"/>
            <a:ext cx="1222425" cy="776646"/>
          </a:xfrm>
          <a:prstGeom prst="rect">
            <a:avLst/>
          </a:prstGeom>
        </p:spPr>
      </p:pic>
      <p:pic>
        <p:nvPicPr>
          <p:cNvPr id="16" name="Picture 15">
            <a:extLst>
              <a:ext uri="{FF2B5EF4-FFF2-40B4-BE49-F238E27FC236}">
                <a16:creationId xmlns:a16="http://schemas.microsoft.com/office/drawing/2014/main" id="{FE800D83-62AB-91E5-6FCC-064D92E7434D}"/>
              </a:ext>
            </a:extLst>
          </p:cNvPr>
          <p:cNvPicPr>
            <a:picLocks noChangeAspect="1"/>
          </p:cNvPicPr>
          <p:nvPr/>
        </p:nvPicPr>
        <p:blipFill>
          <a:blip r:embed="rId5"/>
          <a:stretch>
            <a:fillRect/>
          </a:stretch>
        </p:blipFill>
        <p:spPr>
          <a:xfrm>
            <a:off x="1874165" y="6425574"/>
            <a:ext cx="9902229" cy="145125"/>
          </a:xfrm>
          <a:prstGeom prst="rect">
            <a:avLst/>
          </a:prstGeom>
        </p:spPr>
      </p:pic>
      <p:pic>
        <p:nvPicPr>
          <p:cNvPr id="17" name="Picture 16">
            <a:extLst>
              <a:ext uri="{FF2B5EF4-FFF2-40B4-BE49-F238E27FC236}">
                <a16:creationId xmlns:a16="http://schemas.microsoft.com/office/drawing/2014/main" id="{C0BB7F11-CFC1-EFE2-0960-991E05E85E48}"/>
              </a:ext>
            </a:extLst>
          </p:cNvPr>
          <p:cNvPicPr>
            <a:picLocks noChangeAspect="1"/>
          </p:cNvPicPr>
          <p:nvPr/>
        </p:nvPicPr>
        <p:blipFill>
          <a:blip r:embed="rId6"/>
          <a:stretch>
            <a:fillRect/>
          </a:stretch>
        </p:blipFill>
        <p:spPr>
          <a:xfrm>
            <a:off x="-119325" y="2320425"/>
            <a:ext cx="238650" cy="1919665"/>
          </a:xfrm>
          <a:prstGeom prst="rect">
            <a:avLst/>
          </a:prstGeom>
        </p:spPr>
      </p:pic>
      <p:pic>
        <p:nvPicPr>
          <p:cNvPr id="18" name="Picture 17">
            <a:extLst>
              <a:ext uri="{FF2B5EF4-FFF2-40B4-BE49-F238E27FC236}">
                <a16:creationId xmlns:a16="http://schemas.microsoft.com/office/drawing/2014/main" id="{66DC2F99-57A3-2836-0A8F-F4E87FC7532B}"/>
              </a:ext>
            </a:extLst>
          </p:cNvPr>
          <p:cNvPicPr>
            <a:picLocks noChangeAspect="1"/>
          </p:cNvPicPr>
          <p:nvPr/>
        </p:nvPicPr>
        <p:blipFill>
          <a:blip r:embed="rId6"/>
          <a:stretch>
            <a:fillRect/>
          </a:stretch>
        </p:blipFill>
        <p:spPr>
          <a:xfrm>
            <a:off x="12072675" y="2278427"/>
            <a:ext cx="238650" cy="1919665"/>
          </a:xfrm>
          <a:prstGeom prst="rect">
            <a:avLst/>
          </a:prstGeom>
        </p:spPr>
      </p:pic>
      <p:sp>
        <p:nvSpPr>
          <p:cNvPr id="19" name="TextBox 18">
            <a:extLst>
              <a:ext uri="{FF2B5EF4-FFF2-40B4-BE49-F238E27FC236}">
                <a16:creationId xmlns:a16="http://schemas.microsoft.com/office/drawing/2014/main" id="{498C49B7-9BC8-CE2D-29A9-90EF4D592A7A}"/>
              </a:ext>
            </a:extLst>
          </p:cNvPr>
          <p:cNvSpPr txBox="1"/>
          <p:nvPr/>
        </p:nvSpPr>
        <p:spPr>
          <a:xfrm>
            <a:off x="281632" y="289127"/>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F384B885-DB6E-7812-E286-B23D840CEA91}"/>
              </a:ext>
            </a:extLst>
          </p:cNvPr>
          <p:cNvSpPr txBox="1"/>
          <p:nvPr/>
        </p:nvSpPr>
        <p:spPr>
          <a:xfrm>
            <a:off x="4032116" y="658603"/>
            <a:ext cx="6254884" cy="646331"/>
          </a:xfrm>
          <a:prstGeom prst="rect">
            <a:avLst/>
          </a:prstGeom>
          <a:noFill/>
        </p:spPr>
        <p:txBody>
          <a:bodyPr wrap="square">
            <a:spAutoFit/>
          </a:bodyPr>
          <a:lstStyle/>
          <a:p>
            <a:r>
              <a:rPr lang="en-US" sz="3600" b="1" dirty="0">
                <a:solidFill>
                  <a:srgbClr val="FFC000"/>
                </a:solidFill>
              </a:rPr>
              <a:t>Forms of inventories</a:t>
            </a:r>
            <a:endParaRPr lang="ar-EG" sz="3600" dirty="0"/>
          </a:p>
        </p:txBody>
      </p:sp>
    </p:spTree>
  </p:cSld>
  <p:clrMapOvr>
    <a:masterClrMapping/>
  </p:clrMapOvr>
  <mc:AlternateContent xmlns:mc="http://schemas.openxmlformats.org/markup-compatibility/2006" xmlns:p14="http://schemas.microsoft.com/office/powerpoint/2010/main">
    <mc:Choice Requires="p14">
      <p:transition spd="slow" p14:dur="2000" advTm="145506"/>
    </mc:Choice>
    <mc:Fallback xmlns="">
      <p:transition spd="slow" advTm="14550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2788596" y="1573610"/>
            <a:ext cx="7016885" cy="685800"/>
          </a:xfrm>
          <a:prstGeom prst="rect">
            <a:avLst/>
          </a:prstGeom>
        </p:spPr>
        <p:txBody>
          <a:bodyPr>
            <a:normAutofit/>
          </a:bodyPr>
          <a:lstStyle/>
          <a:p>
            <a:pPr>
              <a:spcBef>
                <a:spcPct val="0"/>
              </a:spcBef>
              <a:defRPr/>
            </a:pPr>
            <a:r>
              <a:rPr lang="en-US" sz="3600" b="1" u="sng" cap="small" dirty="0">
                <a:solidFill>
                  <a:srgbClr val="0070C0"/>
                </a:solidFill>
                <a:latin typeface="+mj-lt"/>
                <a:ea typeface="+mj-ea"/>
                <a:cs typeface="+mj-cs"/>
              </a:rPr>
              <a:t>Finished inventories:</a:t>
            </a:r>
          </a:p>
        </p:txBody>
      </p:sp>
      <p:sp>
        <p:nvSpPr>
          <p:cNvPr id="5" name="TextBox 4"/>
          <p:cNvSpPr txBox="1"/>
          <p:nvPr/>
        </p:nvSpPr>
        <p:spPr>
          <a:xfrm>
            <a:off x="797668" y="2280224"/>
            <a:ext cx="9489332" cy="3970318"/>
          </a:xfrm>
          <a:prstGeom prst="rect">
            <a:avLst/>
          </a:prstGeom>
          <a:noFill/>
        </p:spPr>
        <p:txBody>
          <a:bodyPr wrap="square" rtlCol="0">
            <a:spAutoFit/>
          </a:bodyPr>
          <a:lstStyle/>
          <a:p>
            <a:r>
              <a:rPr lang="en-US" sz="2800" dirty="0"/>
              <a:t>These are complete finished products ready for sales. In a manufacturing unit, they are the</a:t>
            </a:r>
          </a:p>
          <a:p>
            <a:r>
              <a:rPr lang="en-US" sz="2800" dirty="0"/>
              <a:t>final output of the production process. </a:t>
            </a:r>
          </a:p>
          <a:p>
            <a:r>
              <a:rPr lang="en-US" sz="2800" dirty="0"/>
              <a:t>They can also be classified as:-</a:t>
            </a:r>
          </a:p>
          <a:p>
            <a:pPr>
              <a:buFont typeface="Arial" pitchFamily="34" charset="0"/>
              <a:buChar char="•"/>
            </a:pPr>
            <a:r>
              <a:rPr lang="en-US" sz="2800" dirty="0"/>
              <a:t> Movement inventories</a:t>
            </a:r>
          </a:p>
          <a:p>
            <a:pPr>
              <a:buFont typeface="Arial" pitchFamily="34" charset="0"/>
              <a:buChar char="•"/>
            </a:pPr>
            <a:r>
              <a:rPr lang="en-US" sz="2800" dirty="0"/>
              <a:t> Lot size inventories</a:t>
            </a:r>
          </a:p>
          <a:p>
            <a:pPr>
              <a:buFont typeface="Arial" pitchFamily="34" charset="0"/>
              <a:buChar char="•"/>
            </a:pPr>
            <a:r>
              <a:rPr lang="en-US" sz="2800" dirty="0"/>
              <a:t> Anticipation inventories</a:t>
            </a:r>
          </a:p>
          <a:p>
            <a:pPr>
              <a:buFont typeface="Arial" pitchFamily="34" charset="0"/>
              <a:buChar char="•"/>
            </a:pPr>
            <a:r>
              <a:rPr lang="en-US" sz="2800" dirty="0"/>
              <a:t> Fluctuation inventories</a:t>
            </a:r>
          </a:p>
          <a:p>
            <a:endParaRPr lang="en-US" sz="2800" dirty="0"/>
          </a:p>
        </p:txBody>
      </p:sp>
      <p:pic>
        <p:nvPicPr>
          <p:cNvPr id="6" name="Picture 5" descr="4288374e30745cc24fdb5cd32c2fb462.jpg"/>
          <p:cNvPicPr>
            <a:picLocks noChangeAspect="1"/>
          </p:cNvPicPr>
          <p:nvPr/>
        </p:nvPicPr>
        <p:blipFill>
          <a:blip r:embed="rId2" cstate="print"/>
          <a:stretch>
            <a:fillRect/>
          </a:stretch>
        </p:blipFill>
        <p:spPr>
          <a:xfrm>
            <a:off x="7159672" y="4419601"/>
            <a:ext cx="3051129" cy="2286001"/>
          </a:xfrm>
          <a:prstGeom prst="rect">
            <a:avLst/>
          </a:prstGeom>
        </p:spPr>
      </p:pic>
      <p:pic>
        <p:nvPicPr>
          <p:cNvPr id="14" name="Picture 13">
            <a:extLst>
              <a:ext uri="{FF2B5EF4-FFF2-40B4-BE49-F238E27FC236}">
                <a16:creationId xmlns:a16="http://schemas.microsoft.com/office/drawing/2014/main" id="{317C7B39-8773-E9FB-6EE8-3C09A27D5AE7}"/>
              </a:ext>
            </a:extLst>
          </p:cNvPr>
          <p:cNvPicPr>
            <a:picLocks noChangeAspect="1"/>
          </p:cNvPicPr>
          <p:nvPr/>
        </p:nvPicPr>
        <p:blipFill>
          <a:blip r:embed="rId3"/>
          <a:stretch>
            <a:fillRect/>
          </a:stretch>
        </p:blipFill>
        <p:spPr>
          <a:xfrm>
            <a:off x="-36965" y="-62941"/>
            <a:ext cx="12113529" cy="1686162"/>
          </a:xfrm>
          <a:prstGeom prst="rect">
            <a:avLst/>
          </a:prstGeom>
        </p:spPr>
      </p:pic>
      <p:pic>
        <p:nvPicPr>
          <p:cNvPr id="15" name="Picture 14">
            <a:extLst>
              <a:ext uri="{FF2B5EF4-FFF2-40B4-BE49-F238E27FC236}">
                <a16:creationId xmlns:a16="http://schemas.microsoft.com/office/drawing/2014/main" id="{EB21EC66-0039-BDAC-1C78-14160CBC17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845229"/>
            <a:ext cx="1222425" cy="776646"/>
          </a:xfrm>
          <a:prstGeom prst="rect">
            <a:avLst/>
          </a:prstGeom>
        </p:spPr>
      </p:pic>
      <p:pic>
        <p:nvPicPr>
          <p:cNvPr id="16" name="Picture 15">
            <a:extLst>
              <a:ext uri="{FF2B5EF4-FFF2-40B4-BE49-F238E27FC236}">
                <a16:creationId xmlns:a16="http://schemas.microsoft.com/office/drawing/2014/main" id="{FE800D83-62AB-91E5-6FCC-064D92E7434D}"/>
              </a:ext>
            </a:extLst>
          </p:cNvPr>
          <p:cNvPicPr>
            <a:picLocks noChangeAspect="1"/>
          </p:cNvPicPr>
          <p:nvPr/>
        </p:nvPicPr>
        <p:blipFill>
          <a:blip r:embed="rId5"/>
          <a:stretch>
            <a:fillRect/>
          </a:stretch>
        </p:blipFill>
        <p:spPr>
          <a:xfrm>
            <a:off x="1874165" y="6425574"/>
            <a:ext cx="9902229" cy="145125"/>
          </a:xfrm>
          <a:prstGeom prst="rect">
            <a:avLst/>
          </a:prstGeom>
        </p:spPr>
      </p:pic>
      <p:pic>
        <p:nvPicPr>
          <p:cNvPr id="17" name="Picture 16">
            <a:extLst>
              <a:ext uri="{FF2B5EF4-FFF2-40B4-BE49-F238E27FC236}">
                <a16:creationId xmlns:a16="http://schemas.microsoft.com/office/drawing/2014/main" id="{C0BB7F11-CFC1-EFE2-0960-991E05E85E48}"/>
              </a:ext>
            </a:extLst>
          </p:cNvPr>
          <p:cNvPicPr>
            <a:picLocks noChangeAspect="1"/>
          </p:cNvPicPr>
          <p:nvPr/>
        </p:nvPicPr>
        <p:blipFill>
          <a:blip r:embed="rId6"/>
          <a:stretch>
            <a:fillRect/>
          </a:stretch>
        </p:blipFill>
        <p:spPr>
          <a:xfrm>
            <a:off x="-119325" y="2320425"/>
            <a:ext cx="238650" cy="1919665"/>
          </a:xfrm>
          <a:prstGeom prst="rect">
            <a:avLst/>
          </a:prstGeom>
        </p:spPr>
      </p:pic>
      <p:pic>
        <p:nvPicPr>
          <p:cNvPr id="18" name="Picture 17">
            <a:extLst>
              <a:ext uri="{FF2B5EF4-FFF2-40B4-BE49-F238E27FC236}">
                <a16:creationId xmlns:a16="http://schemas.microsoft.com/office/drawing/2014/main" id="{66DC2F99-57A3-2836-0A8F-F4E87FC7532B}"/>
              </a:ext>
            </a:extLst>
          </p:cNvPr>
          <p:cNvPicPr>
            <a:picLocks noChangeAspect="1"/>
          </p:cNvPicPr>
          <p:nvPr/>
        </p:nvPicPr>
        <p:blipFill>
          <a:blip r:embed="rId6"/>
          <a:stretch>
            <a:fillRect/>
          </a:stretch>
        </p:blipFill>
        <p:spPr>
          <a:xfrm>
            <a:off x="12072675" y="2278427"/>
            <a:ext cx="238650" cy="1919665"/>
          </a:xfrm>
          <a:prstGeom prst="rect">
            <a:avLst/>
          </a:prstGeom>
        </p:spPr>
      </p:pic>
      <p:sp>
        <p:nvSpPr>
          <p:cNvPr id="19" name="TextBox 18">
            <a:extLst>
              <a:ext uri="{FF2B5EF4-FFF2-40B4-BE49-F238E27FC236}">
                <a16:creationId xmlns:a16="http://schemas.microsoft.com/office/drawing/2014/main" id="{498C49B7-9BC8-CE2D-29A9-90EF4D592A7A}"/>
              </a:ext>
            </a:extLst>
          </p:cNvPr>
          <p:cNvSpPr txBox="1"/>
          <p:nvPr/>
        </p:nvSpPr>
        <p:spPr>
          <a:xfrm>
            <a:off x="281632" y="289127"/>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F384B885-DB6E-7812-E286-B23D840CEA91}"/>
              </a:ext>
            </a:extLst>
          </p:cNvPr>
          <p:cNvSpPr txBox="1"/>
          <p:nvPr/>
        </p:nvSpPr>
        <p:spPr>
          <a:xfrm>
            <a:off x="4032116" y="658603"/>
            <a:ext cx="6254884" cy="646331"/>
          </a:xfrm>
          <a:prstGeom prst="rect">
            <a:avLst/>
          </a:prstGeom>
          <a:noFill/>
        </p:spPr>
        <p:txBody>
          <a:bodyPr wrap="square">
            <a:spAutoFit/>
          </a:bodyPr>
          <a:lstStyle/>
          <a:p>
            <a:r>
              <a:rPr lang="en-US" sz="3600" b="1" dirty="0">
                <a:solidFill>
                  <a:srgbClr val="FFC000"/>
                </a:solidFill>
              </a:rPr>
              <a:t>Forms of inventories</a:t>
            </a:r>
            <a:endParaRPr lang="ar-EG" sz="3600" dirty="0"/>
          </a:p>
        </p:txBody>
      </p:sp>
    </p:spTree>
    <p:extLst>
      <p:ext uri="{BB962C8B-B14F-4D97-AF65-F5344CB8AC3E}">
        <p14:creationId xmlns:p14="http://schemas.microsoft.com/office/powerpoint/2010/main" val="4109199291"/>
      </p:ext>
    </p:extLst>
  </p:cSld>
  <p:clrMapOvr>
    <a:masterClrMapping/>
  </p:clrMapOvr>
  <mc:AlternateContent xmlns:mc="http://schemas.openxmlformats.org/markup-compatibility/2006" xmlns:p14="http://schemas.microsoft.com/office/powerpoint/2010/main">
    <mc:Choice Requires="p14">
      <p:transition spd="slow" p14:dur="2000" advTm="114242"/>
    </mc:Choice>
    <mc:Fallback xmlns="">
      <p:transition spd="slow" advTm="11424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1336</TotalTime>
  <Words>1966</Words>
  <Application>Microsoft Office PowerPoint</Application>
  <PresentationFormat>Widescreen</PresentationFormat>
  <Paragraphs>240</Paragraphs>
  <Slides>35</Slides>
  <Notes>2</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47" baseType="lpstr">
      <vt:lpstr>Arial</vt:lpstr>
      <vt:lpstr>Arial Narrow</vt:lpstr>
      <vt:lpstr>Calibri</vt:lpstr>
      <vt:lpstr>Calibri Light</vt:lpstr>
      <vt:lpstr>graphikweb-regular</vt:lpstr>
      <vt:lpstr>Monotype Sorts</vt:lpstr>
      <vt:lpstr>roboto</vt:lpstr>
      <vt:lpstr>Tajawal Medium</vt:lpstr>
      <vt:lpstr>Times New Roman</vt:lpstr>
      <vt:lpstr>Wingdings</vt:lpstr>
      <vt:lpstr>Office Theme</vt:lpstr>
      <vt:lpstr>Document</vt:lpstr>
      <vt:lpstr>PowerPoint Presentation</vt:lpstr>
      <vt:lpstr>Logistics Management</vt:lpstr>
      <vt:lpstr>Goods Movement Options</vt:lpstr>
      <vt:lpstr>Transportation</vt:lpstr>
      <vt:lpstr>Facilities</vt:lpstr>
      <vt:lpstr>Information</vt:lpstr>
      <vt:lpstr>Characteristics of the Good Information </vt:lpstr>
      <vt:lpstr>Quality of Information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Forms of inventories</vt:lpstr>
      <vt:lpstr>Raw material inventories: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dode hosne</dc:creator>
  <cp:lastModifiedBy>NEW LAP</cp:lastModifiedBy>
  <cp:revision>87</cp:revision>
  <dcterms:created xsi:type="dcterms:W3CDTF">2022-06-28T08:25:36Z</dcterms:created>
  <dcterms:modified xsi:type="dcterms:W3CDTF">2022-07-26T10:11:13Z</dcterms:modified>
</cp:coreProperties>
</file>