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484" r:id="rId6"/>
    <p:sldId id="482" r:id="rId7"/>
    <p:sldId id="555" r:id="rId8"/>
    <p:sldId id="276" r:id="rId9"/>
    <p:sldId id="554" r:id="rId10"/>
    <p:sldId id="488" r:id="rId11"/>
    <p:sldId id="485" r:id="rId12"/>
    <p:sldId id="486" r:id="rId13"/>
    <p:sldId id="487" r:id="rId14"/>
    <p:sldId id="489" r:id="rId15"/>
    <p:sldId id="547" r:id="rId16"/>
    <p:sldId id="519" r:id="rId17"/>
    <p:sldId id="522" r:id="rId18"/>
    <p:sldId id="525" r:id="rId19"/>
    <p:sldId id="531" r:id="rId20"/>
    <p:sldId id="528" r:id="rId21"/>
    <p:sldId id="529" r:id="rId22"/>
    <p:sldId id="530" r:id="rId23"/>
    <p:sldId id="532" r:id="rId24"/>
    <p:sldId id="534" r:id="rId25"/>
    <p:sldId id="535" r:id="rId26"/>
    <p:sldId id="536" r:id="rId27"/>
    <p:sldId id="537" r:id="rId28"/>
    <p:sldId id="538" r:id="rId29"/>
    <p:sldId id="539" r:id="rId30"/>
    <p:sldId id="540" r:id="rId31"/>
    <p:sldId id="541" r:id="rId32"/>
    <p:sldId id="542" r:id="rId33"/>
    <p:sldId id="543" r:id="rId34"/>
    <p:sldId id="544" r:id="rId35"/>
    <p:sldId id="545" r:id="rId36"/>
    <p:sldId id="546" r:id="rId37"/>
    <p:sldId id="548" r:id="rId38"/>
    <p:sldId id="549" r:id="rId39"/>
    <p:sldId id="550" r:id="rId40"/>
    <p:sldId id="551" r:id="rId41"/>
    <p:sldId id="552" r:id="rId42"/>
    <p:sldId id="55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484"/>
            <p14:sldId id="482"/>
            <p14:sldId id="555"/>
            <p14:sldId id="276"/>
            <p14:sldId id="554"/>
            <p14:sldId id="488"/>
            <p14:sldId id="485"/>
            <p14:sldId id="486"/>
            <p14:sldId id="487"/>
            <p14:sldId id="489"/>
            <p14:sldId id="547"/>
            <p14:sldId id="519"/>
            <p14:sldId id="522"/>
            <p14:sldId id="525"/>
            <p14:sldId id="531"/>
            <p14:sldId id="528"/>
            <p14:sldId id="529"/>
            <p14:sldId id="530"/>
            <p14:sldId id="532"/>
            <p14:sldId id="534"/>
            <p14:sldId id="535"/>
            <p14:sldId id="536"/>
            <p14:sldId id="537"/>
            <p14:sldId id="538"/>
            <p14:sldId id="539"/>
            <p14:sldId id="540"/>
            <p14:sldId id="541"/>
            <p14:sldId id="542"/>
            <p14:sldId id="543"/>
            <p14:sldId id="544"/>
            <p14:sldId id="545"/>
            <p14:sldId id="546"/>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F58221"/>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94660"/>
  </p:normalViewPr>
  <p:slideViewPr>
    <p:cSldViewPr snapToGrid="0">
      <p:cViewPr varScale="1">
        <p:scale>
          <a:sx n="60" d="100"/>
          <a:sy n="60" d="100"/>
        </p:scale>
        <p:origin x="868"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hyperlink" Target="https://www.reutersconnect.com/"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hyperlink" Target="https://automatedinsights.com/wordsmith"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hyperlink" Target="https://reutersagency.com/ai-suite"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4.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jpeg"/><Relationship Id="rId1" Type="http://schemas.openxmlformats.org/officeDocument/2006/relationships/slideLayout" Target="../slideLayouts/slideLayout15.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31275" y="3793175"/>
            <a:ext cx="5216525"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أ.م.د</a:t>
            </a:r>
            <a:r>
              <a:rPr lang="ar-EG" sz="2400" b="1" dirty="0">
                <a:solidFill>
                  <a:srgbClr val="002060"/>
                </a:solidFill>
                <a:latin typeface="Alexandria" charset="0"/>
                <a:cs typeface="+mj-cs"/>
              </a:rPr>
              <a:t>/ شيرين فاروق ربيع</a:t>
            </a:r>
            <a:endParaRPr lang="en-US" sz="24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31275" y="5027252"/>
            <a:ext cx="2476274"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العاشرة </a:t>
            </a:r>
            <a:endParaRPr lang="en-US" sz="2400" b="1" dirty="0">
              <a:solidFill>
                <a:schemeClr val="bg1"/>
              </a:solidFill>
              <a:latin typeface="Alexandria" charset="0"/>
              <a:cs typeface="Alexandria" charset="0"/>
            </a:endParaRPr>
          </a:p>
        </p:txBody>
      </p:sp>
      <p:sp>
        <p:nvSpPr>
          <p:cNvPr id="46" name="TextBox 45"/>
          <p:cNvSpPr txBox="1"/>
          <p:nvPr/>
        </p:nvSpPr>
        <p:spPr>
          <a:xfrm>
            <a:off x="430791" y="4352887"/>
            <a:ext cx="4527836" cy="400110"/>
          </a:xfrm>
          <a:prstGeom prst="rect">
            <a:avLst/>
          </a:prstGeom>
          <a:noFill/>
        </p:spPr>
        <p:txBody>
          <a:bodyPr wrap="square" rtlCol="0">
            <a:spAutoFit/>
          </a:bodyPr>
          <a:lstStyle/>
          <a:p>
            <a:pPr algn="ctr" rtl="1" fontAlgn="base"/>
            <a:r>
              <a:rPr lang="ar-EG" sz="2000" b="1" dirty="0">
                <a:solidFill>
                  <a:srgbClr val="0070C0"/>
                </a:solidFill>
                <a:latin typeface="Times New Roman" panose="02020603050405020304" pitchFamily="18" charset="0"/>
                <a:cs typeface="Alexandria" charset="0"/>
              </a:rPr>
              <a:t>كلية الإعلام والتسويق الرقمي </a:t>
            </a:r>
            <a:r>
              <a:rPr lang="ar-EG" sz="2000" b="1" dirty="0">
                <a:solidFill>
                  <a:srgbClr val="0070C0"/>
                </a:solidFill>
                <a:latin typeface="Alexandria" charset="0"/>
                <a:cs typeface="Alexandria" charset="0"/>
              </a:rPr>
              <a:t>      </a:t>
            </a:r>
            <a:r>
              <a:rPr lang="ar-SA" sz="2000" b="1" dirty="0">
                <a:solidFill>
                  <a:srgbClr val="0070C0"/>
                </a:solidFill>
                <a:effectLst/>
                <a:latin typeface="Times New Roman" panose="02020603050405020304" pitchFamily="18" charset="0"/>
                <a:ea typeface="Times New Roman" panose="02020603050405020304" pitchFamily="18" charset="0"/>
              </a:rPr>
              <a:t> </a:t>
            </a:r>
            <a:endParaRPr lang="ar-EG" sz="20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479604"/>
            <a:ext cx="5216525" cy="1692771"/>
          </a:xfrm>
          <a:prstGeom prst="rect">
            <a:avLst/>
          </a:prstGeom>
          <a:noFill/>
        </p:spPr>
        <p:txBody>
          <a:bodyPr wrap="square" rtlCol="0">
            <a:spAutoFit/>
          </a:bodyPr>
          <a:lstStyle/>
          <a:p>
            <a:pPr algn="ctr"/>
            <a:r>
              <a:rPr lang="ar-EG" sz="2800" b="1" dirty="0">
                <a:solidFill>
                  <a:srgbClr val="002060"/>
                </a:solidFill>
                <a:latin typeface="Alexandria" charset="0"/>
                <a:cs typeface="+mj-cs"/>
              </a:rPr>
              <a:t>مقرر: كتابة الأخبار والتقرير الصحفي</a:t>
            </a:r>
            <a:endParaRPr lang="en-US" sz="2800" b="1" dirty="0">
              <a:solidFill>
                <a:srgbClr val="002060"/>
              </a:solidFill>
              <a:latin typeface="Alexandria" charset="0"/>
              <a:cs typeface="+mj-cs"/>
            </a:endParaRPr>
          </a:p>
          <a:p>
            <a:pPr algn="ctr" rtl="1"/>
            <a:endParaRPr kumimoji="0" lang="ar-EG"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algn="ctr" rtl="1"/>
            <a:r>
              <a:rPr lang="en-US" sz="2000" b="1" i="0" u="none" strike="noStrike" baseline="0" dirty="0">
                <a:solidFill>
                  <a:srgbClr val="C10000"/>
                </a:solidFill>
                <a:latin typeface="Times New Roman" panose="02020603050405020304" pitchFamily="18" charset="0"/>
              </a:rPr>
              <a:t>News Writing and Journalistic report</a:t>
            </a:r>
            <a:endParaRPr lang="ar-EG" sz="200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212</a:t>
            </a:r>
            <a:endParaRPr lang="en-US" sz="20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89331" y="227724"/>
            <a:ext cx="12016115"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351931" y="6168611"/>
            <a:ext cx="12895862" cy="461665"/>
          </a:xfrm>
          <a:prstGeom prst="rect">
            <a:avLst/>
          </a:prstGeom>
          <a:noFill/>
        </p:spPr>
        <p:txBody>
          <a:bodyPr wrap="square" rtlCol="0">
            <a:spAutoFit/>
          </a:bodyPr>
          <a:lstStyle/>
          <a:p>
            <a:pPr algn="ctr" rtl="1"/>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وكلاء الذكاء الاصطناعي</a:t>
            </a:r>
            <a:r>
              <a:rPr lang="ar-EG"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AI Agent </a:t>
            </a:r>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 في غرف الأخبار:</a:t>
            </a:r>
            <a:r>
              <a:rPr lang="en-US" sz="2400" b="1" kern="0" dirty="0">
                <a:solidFill>
                  <a:srgbClr val="F58221"/>
                </a:solidFill>
                <a:latin typeface="Times New Roman" panose="02020603050405020304" pitchFamily="18" charset="0"/>
                <a:ea typeface="Times New Roman" panose="02020603050405020304" pitchFamily="18" charset="0"/>
                <a:cs typeface="Times New Roman" panose="02020603050405020304" pitchFamily="18" charset="0"/>
              </a:rPr>
              <a:t> </a:t>
            </a:r>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من </a:t>
            </a:r>
            <a:r>
              <a:rPr lang="ar-EG"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أدوات مساعدة</a:t>
            </a:r>
            <a:r>
              <a:rPr lang="ar-EG"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 إلى </a:t>
            </a:r>
            <a:r>
              <a:rPr lang="ar-EG"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شركاء في صناعة المحتوى</a:t>
            </a:r>
            <a:r>
              <a:rPr lang="ar-EG" sz="2400" b="1" kern="0" dirty="0">
                <a:solidFill>
                  <a:srgbClr val="F5822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F5822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69499" y="76658"/>
            <a:ext cx="2033170" cy="1076343"/>
          </a:xfrm>
          <a:prstGeom prst="rect">
            <a:avLst/>
          </a:prstGeom>
        </p:spPr>
      </p:pic>
      <p:pic>
        <p:nvPicPr>
          <p:cNvPr id="14" name="Picture 13">
            <a:extLst>
              <a:ext uri="{FF2B5EF4-FFF2-40B4-BE49-F238E27FC236}">
                <a16:creationId xmlns:a16="http://schemas.microsoft.com/office/drawing/2014/main" id="{CB17C18F-1654-034E-9ECD-F23C60365629}"/>
              </a:ext>
            </a:extLst>
          </p:cNvPr>
          <p:cNvPicPr>
            <a:picLocks noChangeAspect="1"/>
          </p:cNvPicPr>
          <p:nvPr/>
        </p:nvPicPr>
        <p:blipFill>
          <a:blip r:embed="rId5"/>
          <a:stretch>
            <a:fillRect/>
          </a:stretch>
        </p:blipFill>
        <p:spPr>
          <a:xfrm>
            <a:off x="853958" y="893993"/>
            <a:ext cx="9069572" cy="4781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2EB09-311D-82F3-F8A2-4ED56468173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735FCBE-FAB3-9486-281B-AC3831C1B2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C435595-2E6F-7249-EC45-E5653C9C5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5142" y="-205619"/>
            <a:ext cx="2530548" cy="1181593"/>
          </a:xfrm>
          <a:prstGeom prst="rect">
            <a:avLst/>
          </a:prstGeom>
        </p:spPr>
      </p:pic>
      <p:sp>
        <p:nvSpPr>
          <p:cNvPr id="11" name="Rectangle 10">
            <a:extLst>
              <a:ext uri="{FF2B5EF4-FFF2-40B4-BE49-F238E27FC236}">
                <a16:creationId xmlns:a16="http://schemas.microsoft.com/office/drawing/2014/main" id="{AF88F19E-8DAF-86DD-729B-53520DB94B4C}"/>
              </a:ext>
            </a:extLst>
          </p:cNvPr>
          <p:cNvSpPr/>
          <p:nvPr/>
        </p:nvSpPr>
        <p:spPr>
          <a:xfrm flipV="1">
            <a:off x="152166" y="69728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3D10AEBD-C140-DA46-3A30-D4DDA5CFAFAA}"/>
              </a:ext>
            </a:extLst>
          </p:cNvPr>
          <p:cNvSpPr/>
          <p:nvPr/>
        </p:nvSpPr>
        <p:spPr>
          <a:xfrm>
            <a:off x="3678864" y="975974"/>
            <a:ext cx="8360969" cy="5821954"/>
          </a:xfrm>
          <a:prstGeom prst="roundRect">
            <a:avLst>
              <a:gd name="adj" fmla="val 6140"/>
            </a:avLst>
          </a:prstGeom>
          <a:ln/>
        </p:spPr>
        <p:style>
          <a:lnRef idx="2">
            <a:schemeClr val="accent1"/>
          </a:lnRef>
          <a:fillRef idx="1">
            <a:schemeClr val="lt1"/>
          </a:fillRef>
          <a:effectRef idx="0">
            <a:schemeClr val="accent1"/>
          </a:effectRef>
          <a:fontRef idx="minor">
            <a:schemeClr val="dk1"/>
          </a:fontRef>
        </p:style>
        <p:txBody>
          <a:bodyPr rtlCol="0" anchor="ctr"/>
          <a:lstStyle/>
          <a:p>
            <a:pPr marL="342900" indent="-342900" algn="just" rtl="1">
              <a:buFont typeface="Wingdings" panose="05000000000000000000" pitchFamily="2" charset="2"/>
              <a:buChar char="Ø"/>
            </a:pPr>
            <a:r>
              <a:rPr lang="ar-EG" sz="2400" b="1" dirty="0">
                <a:solidFill>
                  <a:srgbClr val="00194C"/>
                </a:solidFill>
                <a:latin typeface="Calibri" panose="020F0502020204030204" pitchFamily="34" charset="0"/>
                <a:cs typeface="Calibri" panose="020F0502020204030204" pitchFamily="34" charset="0"/>
              </a:rPr>
              <a:t>محتويات المحاضرة.</a:t>
            </a:r>
            <a:endParaRPr lang="en-US" sz="2400" b="1" dirty="0">
              <a:solidFill>
                <a:srgbClr val="00194C"/>
              </a:solidFill>
              <a:latin typeface="Calibri" panose="020F0502020204030204" pitchFamily="34" charset="0"/>
              <a:cs typeface="Calibri" panose="020F0502020204030204" pitchFamily="34" charset="0"/>
            </a:endParaRPr>
          </a:p>
          <a:p>
            <a:pPr algn="just" rtl="1"/>
            <a:endParaRPr lang="ar-EG" sz="2000" b="1" dirty="0">
              <a:solidFill>
                <a:srgbClr val="00194C"/>
              </a:solidFill>
              <a:latin typeface="Calibri" panose="020F0502020204030204" pitchFamily="34" charset="0"/>
              <a:cs typeface="Calibri" panose="020F0502020204030204" pitchFamily="34" charset="0"/>
            </a:endParaRPr>
          </a:p>
          <a:p>
            <a:pPr marL="342900" indent="-342900" algn="just" rtl="1">
              <a:lnSpc>
                <a:spcPct val="150000"/>
              </a:lnSpc>
              <a:buFontTx/>
              <a:buChar char="-"/>
            </a:pPr>
            <a:r>
              <a:rPr lang="ar-EG" sz="2000" dirty="0">
                <a:solidFill>
                  <a:srgbClr val="00194C"/>
                </a:solidFill>
                <a:latin typeface="Calibri" panose="020F0502020204030204" pitchFamily="34" charset="0"/>
                <a:cs typeface="Calibri" panose="020F0502020204030204" pitchFamily="34" charset="0"/>
              </a:rPr>
              <a:t>مقدمة</a:t>
            </a:r>
            <a:endParaRPr lang="en-US" sz="2000" dirty="0">
              <a:solidFill>
                <a:srgbClr val="00194C"/>
              </a:solidFill>
              <a:latin typeface="Calibri" panose="020F0502020204030204" pitchFamily="34" charset="0"/>
              <a:cs typeface="Calibri" panose="020F0502020204030204" pitchFamily="34" charset="0"/>
            </a:endParaRPr>
          </a:p>
          <a:p>
            <a:pPr marL="342900" indent="-342900" algn="just" rtl="1">
              <a:lnSpc>
                <a:spcPct val="150000"/>
              </a:lnSpc>
              <a:buFontTx/>
              <a:buChar char="-"/>
            </a:pPr>
            <a:r>
              <a:rPr kumimoji="0" lang="ar-EG" sz="2000" i="0" u="none" strike="noStrike" kern="120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مفهوم وكلاء الذكاء الاصطناعي</a:t>
            </a:r>
            <a:endParaRPr kumimoji="0" lang="en-US" sz="2000" i="0" u="none" strike="noStrike" kern="120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endParaRPr>
          </a:p>
          <a:p>
            <a:pPr marL="342900" marR="0" lvl="0" indent="-342900" algn="justLow" defTabSz="914400" rtl="1" eaLnBrk="1" fontAlgn="auto" latinLnBrk="0" hangingPunct="1">
              <a:lnSpc>
                <a:spcPct val="150000"/>
              </a:lnSpc>
              <a:spcBef>
                <a:spcPts val="0"/>
              </a:spcBef>
              <a:spcAft>
                <a:spcPts val="600"/>
              </a:spcAft>
              <a:buClrTx/>
              <a:buSzTx/>
              <a:buFontTx/>
              <a:buChar char="-"/>
              <a:tabLst/>
              <a:defRPr/>
            </a:pPr>
            <a:r>
              <a:rPr lang="ar-SA" sz="2000" dirty="0">
                <a:solidFill>
                  <a:srgbClr val="00194C"/>
                </a:solidFill>
                <a:latin typeface="Calibri" panose="020F0502020204030204" pitchFamily="34" charset="0"/>
                <a:cs typeface="Calibri" panose="020F0502020204030204" pitchFamily="34" charset="0"/>
              </a:rPr>
              <a:t>التمييز التقني بين "الأداة" و"الوكيل"</a:t>
            </a:r>
            <a:endParaRPr lang="ar-EG" sz="2000" dirty="0">
              <a:solidFill>
                <a:srgbClr val="00194C"/>
              </a:solidFill>
              <a:latin typeface="Calibri" panose="020F0502020204030204" pitchFamily="34" charset="0"/>
              <a:cs typeface="Calibri" panose="020F0502020204030204" pitchFamily="34" charset="0"/>
            </a:endParaRPr>
          </a:p>
          <a:p>
            <a:pPr marL="342900" marR="0" lvl="0" indent="-342900" algn="just" rtl="1" fontAlgn="auto">
              <a:lnSpc>
                <a:spcPct val="150000"/>
              </a:lnSpc>
              <a:spcBef>
                <a:spcPts val="0"/>
              </a:spcBef>
              <a:spcAft>
                <a:spcPts val="800"/>
              </a:spcAft>
              <a:buClrTx/>
              <a:buSzTx/>
              <a:buFontTx/>
              <a:buChar char="-"/>
              <a:tabLst/>
              <a:defRPr/>
            </a:pPr>
            <a:r>
              <a:rPr kumimoji="0" lang="ar-EG" sz="2000" i="0" u="none" strike="noStrike" kern="1200" cap="none" spc="0" normalizeH="0" baseline="0" noProof="0" dirty="0">
                <a:ln>
                  <a:noFill/>
                </a:ln>
                <a:solidFill>
                  <a:srgbClr val="002060"/>
                </a:solidFill>
                <a:effectLst/>
                <a:uLnTx/>
                <a:uFillTx/>
                <a:latin typeface="Alexandria" charset="0"/>
                <a:ea typeface="+mn-ea"/>
                <a:cs typeface="Times New Roman" panose="02020603050405020304" pitchFamily="18" charset="0"/>
              </a:rPr>
              <a:t>الفرق</a:t>
            </a:r>
            <a:r>
              <a:rPr kumimoji="0" lang="ar-EG" sz="2000" i="0" u="none" strike="noStrike" kern="1200" cap="none" spc="0" normalizeH="0" baseline="0" noProof="0" dirty="0">
                <a:ln>
                  <a:noFill/>
                </a:ln>
                <a:solidFill>
                  <a:srgbClr val="C00000"/>
                </a:solidFill>
                <a:effectLst/>
                <a:uLnTx/>
                <a:uFillTx/>
                <a:latin typeface="Alexandria" charset="0"/>
                <a:ea typeface="+mn-ea"/>
                <a:cs typeface="Times New Roman" panose="02020603050405020304" pitchFamily="18" charset="0"/>
              </a:rPr>
              <a:t> </a:t>
            </a:r>
            <a:r>
              <a:rPr lang="ar-EG" sz="2000" dirty="0">
                <a:solidFill>
                  <a:srgbClr val="00194C"/>
                </a:solidFill>
                <a:latin typeface="Calibri" panose="020F0502020204030204" pitchFamily="34" charset="0"/>
                <a:cs typeface="Calibri" panose="020F0502020204030204" pitchFamily="34" charset="0"/>
              </a:rPr>
              <a:t>بين الذكاء الاصطناعي التوليدي مثل </a:t>
            </a:r>
            <a:r>
              <a:rPr lang="en-US" sz="2000" dirty="0">
                <a:solidFill>
                  <a:srgbClr val="00194C"/>
                </a:solidFill>
                <a:latin typeface="Times New Roman" panose="02020603050405020304" pitchFamily="18" charset="0"/>
                <a:cs typeface="Times New Roman" panose="02020603050405020304" pitchFamily="18" charset="0"/>
              </a:rPr>
              <a:t>ChatGPT</a:t>
            </a:r>
            <a:r>
              <a:rPr lang="en-US" sz="2000" dirty="0">
                <a:solidFill>
                  <a:srgbClr val="00194C"/>
                </a:solidFill>
                <a:latin typeface="Calibri" panose="020F0502020204030204" pitchFamily="34" charset="0"/>
                <a:cs typeface="Calibri" panose="020F0502020204030204" pitchFamily="34" charset="0"/>
              </a:rPr>
              <a:t>) </a:t>
            </a:r>
            <a:r>
              <a:rPr lang="ar-EG" sz="2000" dirty="0">
                <a:solidFill>
                  <a:srgbClr val="00194C"/>
                </a:solidFill>
                <a:latin typeface="Calibri" panose="020F0502020204030204" pitchFamily="34" charset="0"/>
                <a:cs typeface="Calibri" panose="020F0502020204030204" pitchFamily="34" charset="0"/>
              </a:rPr>
              <a:t>) والوكلاء الموجهين للأهداف </a:t>
            </a:r>
            <a:r>
              <a:rPr lang="en-US" sz="2000" dirty="0">
                <a:solidFill>
                  <a:srgbClr val="00194C"/>
                </a:solidFill>
                <a:latin typeface="Calibri" panose="020F0502020204030204" pitchFamily="34" charset="0"/>
                <a:cs typeface="Calibri" panose="020F0502020204030204" pitchFamily="34" charset="0"/>
              </a:rPr>
              <a:t>(</a:t>
            </a:r>
            <a:r>
              <a:rPr lang="en-US" sz="2000" dirty="0">
                <a:solidFill>
                  <a:srgbClr val="00194C"/>
                </a:solidFill>
                <a:latin typeface="Times New Roman" panose="02020603050405020304" pitchFamily="18" charset="0"/>
                <a:cs typeface="Times New Roman" panose="02020603050405020304" pitchFamily="18" charset="0"/>
              </a:rPr>
              <a:t>Task-oriented Agents</a:t>
            </a:r>
            <a:r>
              <a:rPr lang="en-US" sz="2000" dirty="0">
                <a:solidFill>
                  <a:srgbClr val="00194C"/>
                </a:solidFill>
                <a:latin typeface="Calibri" panose="020F0502020204030204" pitchFamily="34" charset="0"/>
                <a:cs typeface="Calibri" panose="020F0502020204030204" pitchFamily="34" charset="0"/>
              </a:rPr>
              <a:t>)</a:t>
            </a:r>
            <a:endParaRPr lang="ar-EG" sz="2000" dirty="0">
              <a:solidFill>
                <a:srgbClr val="00194C"/>
              </a:solidFill>
              <a:latin typeface="Calibri" panose="020F0502020204030204" pitchFamily="34" charset="0"/>
              <a:cs typeface="Calibri" panose="020F0502020204030204" pitchFamily="34" charset="0"/>
            </a:endParaRPr>
          </a:p>
          <a:p>
            <a:pPr marL="342900" marR="0" lvl="0" indent="-342900" algn="just" rtl="1" fontAlgn="auto">
              <a:lnSpc>
                <a:spcPct val="150000"/>
              </a:lnSpc>
              <a:spcBef>
                <a:spcPts val="0"/>
              </a:spcBef>
              <a:spcAft>
                <a:spcPts val="800"/>
              </a:spcAft>
              <a:buClrTx/>
              <a:buSzTx/>
              <a:buFontTx/>
              <a:buChar char="-"/>
              <a:tabLst/>
              <a:defRPr/>
            </a:pP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إحصائيات </a:t>
            </a:r>
            <a:r>
              <a:rPr kumimoji="0" lang="ar-EG"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عالمية حول </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تبني </a:t>
            </a:r>
            <a:r>
              <a:rPr kumimoji="0" lang="ar-EG"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أنظمة </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الذكاء الاصطناعي في </a:t>
            </a:r>
            <a:r>
              <a:rPr kumimoji="0" lang="ar-EG"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مجال </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mn-ea"/>
                <a:cs typeface="Calibri" panose="020F0502020204030204" pitchFamily="34" charset="0"/>
              </a:rPr>
              <a:t>الإعلام </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Times New Roman" panose="02020603050405020304" pitchFamily="18" charset="0"/>
                <a:cs typeface="Arial" panose="020B0604020202020204" pitchFamily="34" charset="0"/>
              </a:rPr>
              <a:t>(</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Times New Roman" panose="02020603050405020304" pitchFamily="18" charset="0"/>
                <a:cs typeface="Times New Roman" panose="02020603050405020304" pitchFamily="18" charset="0"/>
              </a:rPr>
              <a:t>2025-2026</a:t>
            </a:r>
            <a:r>
              <a:rPr kumimoji="0" lang="ar-SA" sz="2000" i="0" u="none" strike="noStrike" kern="0" cap="none" spc="0" normalizeH="0" baseline="0" noProof="0" dirty="0">
                <a:ln>
                  <a:noFill/>
                </a:ln>
                <a:solidFill>
                  <a:srgbClr val="00194C"/>
                </a:solidFill>
                <a:effectLst/>
                <a:uLnTx/>
                <a:uFillTx/>
                <a:latin typeface="Calibri" panose="020F0502020204030204" pitchFamily="34" charset="0"/>
                <a:ea typeface="Times New Roman" panose="02020603050405020304" pitchFamily="18" charset="0"/>
                <a:cs typeface="Arial" panose="020B0604020202020204" pitchFamily="34" charset="0"/>
              </a:rPr>
              <a:t>)</a:t>
            </a:r>
            <a:endParaRPr kumimoji="0" lang="en-US" sz="2000" i="0" u="none" strike="noStrike" kern="0" cap="none" spc="0" normalizeH="0" baseline="0" noProof="0" dirty="0">
              <a:ln>
                <a:noFill/>
              </a:ln>
              <a:solidFill>
                <a:srgbClr val="00194C"/>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 rtl="1" fontAlgn="auto">
              <a:lnSpc>
                <a:spcPct val="150000"/>
              </a:lnSpc>
              <a:spcBef>
                <a:spcPts val="0"/>
              </a:spcBef>
              <a:spcAft>
                <a:spcPts val="800"/>
              </a:spcAft>
              <a:buClrTx/>
              <a:buSzTx/>
              <a:buFontTx/>
              <a:buChar char="-"/>
              <a:tabLst/>
              <a:defRPr/>
            </a:pPr>
            <a:r>
              <a:rPr lang="ar-EG" sz="2000" kern="0" dirty="0">
                <a:solidFill>
                  <a:srgbClr val="00194C"/>
                </a:solidFill>
                <a:latin typeface="Calibri" panose="020F0502020204030204" pitchFamily="34" charset="0"/>
                <a:cs typeface="Calibri" panose="020F0502020204030204" pitchFamily="34" charset="0"/>
              </a:rPr>
              <a:t>وكلاء الذكاء الاصطناعي في مراحل العمل الصحفي </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fontAlgn="auto">
              <a:lnSpc>
                <a:spcPct val="150000"/>
              </a:lnSpc>
              <a:spcBef>
                <a:spcPts val="0"/>
              </a:spcBef>
              <a:spcAft>
                <a:spcPts val="800"/>
              </a:spcAft>
              <a:buClrTx/>
              <a:buSzTx/>
              <a:buFontTx/>
              <a:buChar char="-"/>
              <a:tabLst/>
              <a:defRPr/>
            </a:pPr>
            <a:r>
              <a:rPr lang="ar-EG" sz="2000" kern="0" dirty="0">
                <a:solidFill>
                  <a:srgbClr val="00194C"/>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000" kern="0" dirty="0">
              <a:solidFill>
                <a:srgbClr val="00194C"/>
              </a:solidFill>
              <a:latin typeface="Calibri" panose="020F0502020204030204" pitchFamily="34" charset="0"/>
              <a:cs typeface="Calibri" panose="020F0502020204030204" pitchFamily="34" charset="0"/>
            </a:endParaRPr>
          </a:p>
        </p:txBody>
      </p:sp>
      <p:sp>
        <p:nvSpPr>
          <p:cNvPr id="2" name="Rectangle: Rounded Corners 1">
            <a:extLst>
              <a:ext uri="{FF2B5EF4-FFF2-40B4-BE49-F238E27FC236}">
                <a16:creationId xmlns:a16="http://schemas.microsoft.com/office/drawing/2014/main" id="{61AB8717-AA60-87A9-F226-71E0A12FB909}"/>
              </a:ext>
            </a:extLst>
          </p:cNvPr>
          <p:cNvSpPr/>
          <p:nvPr/>
        </p:nvSpPr>
        <p:spPr>
          <a:xfrm>
            <a:off x="490279" y="601073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E52614C-04BE-3E52-002D-0438AF906D08}"/>
              </a:ext>
            </a:extLst>
          </p:cNvPr>
          <p:cNvSpPr txBox="1"/>
          <p:nvPr/>
        </p:nvSpPr>
        <p:spPr>
          <a:xfrm>
            <a:off x="-632711" y="272742"/>
            <a:ext cx="8807507" cy="400110"/>
          </a:xfrm>
          <a:prstGeom prst="rect">
            <a:avLst/>
          </a:prstGeom>
          <a:noFill/>
        </p:spPr>
        <p:txBody>
          <a:bodyPr wrap="square" rtlCol="0">
            <a:spAutoFit/>
          </a:bodyPr>
          <a:lstStyle/>
          <a:p>
            <a:pPr algn="r" rtl="1"/>
            <a:r>
              <a:rPr lang="ar-EG" sz="2000" b="1" dirty="0">
                <a:solidFill>
                  <a:srgbClr val="002060"/>
                </a:solidFill>
                <a:latin typeface="Alexandria" charset="0"/>
                <a:cs typeface="Alexandria" charset="0"/>
              </a:rPr>
              <a:t>وكلاء الذكاء الاصطناعي في غرف الأخبار: من (أدوات مساعدة) إلى (شركاء في صناعة المحتوى)</a:t>
            </a:r>
          </a:p>
        </p:txBody>
      </p:sp>
      <p:pic>
        <p:nvPicPr>
          <p:cNvPr id="14" name="Picture 13">
            <a:extLst>
              <a:ext uri="{FF2B5EF4-FFF2-40B4-BE49-F238E27FC236}">
                <a16:creationId xmlns:a16="http://schemas.microsoft.com/office/drawing/2014/main" id="{7687956E-52F6-AE28-42F8-AC6F4637D7CC}"/>
              </a:ext>
            </a:extLst>
          </p:cNvPr>
          <p:cNvPicPr>
            <a:picLocks noChangeAspect="1"/>
          </p:cNvPicPr>
          <p:nvPr/>
        </p:nvPicPr>
        <p:blipFill>
          <a:blip r:embed="rId3"/>
          <a:stretch>
            <a:fillRect/>
          </a:stretch>
        </p:blipFill>
        <p:spPr>
          <a:xfrm>
            <a:off x="152166" y="1254642"/>
            <a:ext cx="3335313" cy="44518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067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CE1B0-4262-99A2-CF90-45AFAEAE40B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F8446A5-D487-70FA-43B5-CBAB435157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EF261AF-0AC8-3BD5-522D-E84C7AA51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5142" y="-205619"/>
            <a:ext cx="2530548" cy="1181593"/>
          </a:xfrm>
          <a:prstGeom prst="rect">
            <a:avLst/>
          </a:prstGeom>
        </p:spPr>
      </p:pic>
      <p:sp>
        <p:nvSpPr>
          <p:cNvPr id="11" name="Rectangle 10">
            <a:extLst>
              <a:ext uri="{FF2B5EF4-FFF2-40B4-BE49-F238E27FC236}">
                <a16:creationId xmlns:a16="http://schemas.microsoft.com/office/drawing/2014/main" id="{888845FC-C0F4-6BF8-64CC-EC81F3474104}"/>
              </a:ext>
            </a:extLst>
          </p:cNvPr>
          <p:cNvSpPr/>
          <p:nvPr/>
        </p:nvSpPr>
        <p:spPr>
          <a:xfrm flipV="1">
            <a:off x="152166" y="69728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5E830BDE-F1A3-EFEF-EC9C-2444251B8695}"/>
              </a:ext>
            </a:extLst>
          </p:cNvPr>
          <p:cNvSpPr/>
          <p:nvPr/>
        </p:nvSpPr>
        <p:spPr>
          <a:xfrm>
            <a:off x="5220586" y="975974"/>
            <a:ext cx="6819248" cy="5821954"/>
          </a:xfrm>
          <a:prstGeom prst="roundRect">
            <a:avLst>
              <a:gd name="adj" fmla="val 6140"/>
            </a:avLst>
          </a:prstGeom>
          <a:ln/>
        </p:spPr>
        <p:style>
          <a:lnRef idx="2">
            <a:schemeClr val="accent1"/>
          </a:lnRef>
          <a:fillRef idx="1">
            <a:schemeClr val="lt1"/>
          </a:fillRef>
          <a:effectRef idx="0">
            <a:schemeClr val="accent1"/>
          </a:effectRef>
          <a:fontRef idx="minor">
            <a:schemeClr val="dk1"/>
          </a:fontRef>
        </p:style>
        <p:txBody>
          <a:bodyPr rtlCol="0" anchor="ctr"/>
          <a:lstStyle/>
          <a:p>
            <a:pPr marL="342900" indent="-342900" algn="just" rtl="1">
              <a:buFont typeface="Wingdings" panose="05000000000000000000" pitchFamily="2" charset="2"/>
              <a:buChar char="Ø"/>
            </a:pPr>
            <a:r>
              <a:rPr lang="ar-EG" sz="2400" b="1" dirty="0">
                <a:solidFill>
                  <a:srgbClr val="00194C"/>
                </a:solidFill>
                <a:latin typeface="Calibri" panose="020F0502020204030204" pitchFamily="34" charset="0"/>
                <a:cs typeface="Calibri" panose="020F0502020204030204" pitchFamily="34" charset="0"/>
              </a:rPr>
              <a:t>محتويات المحاضرة.</a:t>
            </a:r>
            <a:endParaRPr lang="en-US" sz="2400" b="1" dirty="0">
              <a:solidFill>
                <a:srgbClr val="00194C"/>
              </a:solidFill>
              <a:latin typeface="Calibri" panose="020F0502020204030204" pitchFamily="34" charset="0"/>
              <a:cs typeface="Calibri" panose="020F0502020204030204" pitchFamily="34" charset="0"/>
            </a:endParaRPr>
          </a:p>
          <a:p>
            <a:pPr algn="just" rtl="1"/>
            <a:endParaRPr lang="ar-EG" sz="2000" b="1" dirty="0">
              <a:solidFill>
                <a:srgbClr val="00194C"/>
              </a:solidFill>
              <a:latin typeface="Calibri" panose="020F0502020204030204" pitchFamily="34" charset="0"/>
              <a:cs typeface="Calibri" panose="020F0502020204030204" pitchFamily="34" charset="0"/>
            </a:endParaRP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kumimoji="0" lang="ar-SA"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التحديات الأخلاقية والمهنية</a:t>
            </a:r>
            <a:r>
              <a:rPr kumimoji="0" lang="ar-EG"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لوكلاء الذكاء الاصطناعي</a:t>
            </a:r>
            <a:endParaRPr kumimoji="0" lang="en-US"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kumimoji="0" lang="ar-EG"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r>
              <a:rPr kumimoji="0" lang="ar-SA"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تشريعات وقوانين تنظيم الذكاء الاصطناعي</a:t>
            </a:r>
            <a:endParaRPr kumimoji="0" lang="en-US"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kumimoji="0" lang="ar-EG"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ميثاق الشرف الصحفي في عصر الذكاء الاصطناعي</a:t>
            </a:r>
            <a:endParaRPr kumimoji="0" lang="en-US"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kumimoji="0" lang="ar-EG"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المهارات السبع للصحفي المعاصر</a:t>
            </a:r>
            <a:endParaRPr kumimoji="0" lang="en-US"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kumimoji="0" lang="ar-EG" sz="200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وظائف إعلامية  مستقبلية جديدة</a:t>
            </a:r>
          </a:p>
          <a:p>
            <a:pPr marL="342900" marR="0" lvl="0" indent="-342900" algn="r" defTabSz="914400" rtl="1" eaLnBrk="1" fontAlgn="auto" latinLnBrk="0" hangingPunct="1">
              <a:lnSpc>
                <a:spcPct val="200000"/>
              </a:lnSpc>
              <a:spcBef>
                <a:spcPts val="0"/>
              </a:spcBef>
              <a:spcAft>
                <a:spcPts val="0"/>
              </a:spcAft>
              <a:buClrTx/>
              <a:buSzTx/>
              <a:buFontTx/>
              <a:buChar char="-"/>
              <a:tabLst/>
              <a:defRPr/>
            </a:pPr>
            <a:r>
              <a:rPr lang="ar-EG" sz="2000" kern="0" dirty="0">
                <a:solidFill>
                  <a:srgbClr val="002060"/>
                </a:solidFill>
                <a:latin typeface="Calibri" panose="020F0502020204030204" pitchFamily="34" charset="0"/>
                <a:cs typeface="Calibri" panose="020F0502020204030204" pitchFamily="34" charset="0"/>
              </a:rPr>
              <a:t>الخلاصة</a:t>
            </a:r>
          </a:p>
        </p:txBody>
      </p:sp>
      <p:sp>
        <p:nvSpPr>
          <p:cNvPr id="2" name="Rectangle: Rounded Corners 1">
            <a:extLst>
              <a:ext uri="{FF2B5EF4-FFF2-40B4-BE49-F238E27FC236}">
                <a16:creationId xmlns:a16="http://schemas.microsoft.com/office/drawing/2014/main" id="{BD018307-167F-309A-DF94-3E17168327F4}"/>
              </a:ext>
            </a:extLst>
          </p:cNvPr>
          <p:cNvSpPr/>
          <p:nvPr/>
        </p:nvSpPr>
        <p:spPr>
          <a:xfrm>
            <a:off x="490279" y="601073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00846BB-AF09-AC5A-1F7E-CD4271B6ACDF}"/>
              </a:ext>
            </a:extLst>
          </p:cNvPr>
          <p:cNvSpPr txBox="1"/>
          <p:nvPr/>
        </p:nvSpPr>
        <p:spPr>
          <a:xfrm>
            <a:off x="-632711" y="272742"/>
            <a:ext cx="8807507" cy="400110"/>
          </a:xfrm>
          <a:prstGeom prst="rect">
            <a:avLst/>
          </a:prstGeom>
          <a:noFill/>
        </p:spPr>
        <p:txBody>
          <a:bodyPr wrap="square" rtlCol="0">
            <a:spAutoFit/>
          </a:bodyPr>
          <a:lstStyle/>
          <a:p>
            <a:pPr algn="r" rtl="1"/>
            <a:r>
              <a:rPr lang="ar-EG" sz="2000" b="1" dirty="0">
                <a:solidFill>
                  <a:srgbClr val="002060"/>
                </a:solidFill>
                <a:latin typeface="Alexandria" charset="0"/>
                <a:cs typeface="Alexandria" charset="0"/>
              </a:rPr>
              <a:t>وكلاء الذكاء الاصطناعي في غرف الأخبار: من (أدوات مساعدة) إلى (شركاء في صناعة المحتوى)</a:t>
            </a:r>
          </a:p>
        </p:txBody>
      </p:sp>
      <p:pic>
        <p:nvPicPr>
          <p:cNvPr id="8" name="Picture 7">
            <a:extLst>
              <a:ext uri="{FF2B5EF4-FFF2-40B4-BE49-F238E27FC236}">
                <a16:creationId xmlns:a16="http://schemas.microsoft.com/office/drawing/2014/main" id="{92416062-2FDE-508D-FBA0-44757964D2E5}"/>
              </a:ext>
            </a:extLst>
          </p:cNvPr>
          <p:cNvPicPr>
            <a:picLocks noChangeAspect="1"/>
          </p:cNvPicPr>
          <p:nvPr/>
        </p:nvPicPr>
        <p:blipFill>
          <a:blip r:embed="rId3"/>
          <a:stretch>
            <a:fillRect/>
          </a:stretch>
        </p:blipFill>
        <p:spPr>
          <a:xfrm>
            <a:off x="152166" y="1383458"/>
            <a:ext cx="4972727" cy="40910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8716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29196" y="334767"/>
            <a:ext cx="8807507" cy="400110"/>
          </a:xfrm>
          <a:prstGeom prst="rect">
            <a:avLst/>
          </a:prstGeom>
          <a:noFill/>
        </p:spPr>
        <p:txBody>
          <a:bodyPr wrap="square" rtlCol="0">
            <a:spAutoFit/>
          </a:bodyPr>
          <a:lstStyle/>
          <a:p>
            <a:pPr algn="r" rtl="1"/>
            <a:r>
              <a:rPr lang="ar-EG" sz="2000" b="1" dirty="0">
                <a:solidFill>
                  <a:srgbClr val="002060"/>
                </a:solidFill>
                <a:latin typeface="Alexandria" charset="0"/>
                <a:cs typeface="Alexandria" charset="0"/>
              </a:rPr>
              <a:t>وكلاء الذكاء الاصطناعي في غرف الأخبار: من (أدوات مساعدة) إلى (شركاء في صناعة المحتوى)</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3" y="70925"/>
            <a:ext cx="2530548" cy="1181593"/>
          </a:xfrm>
          <a:prstGeom prst="rect">
            <a:avLst/>
          </a:prstGeom>
        </p:spPr>
      </p:pic>
      <p:sp>
        <p:nvSpPr>
          <p:cNvPr id="11" name="Rectangle 10">
            <a:extLst>
              <a:ext uri="{FF2B5EF4-FFF2-40B4-BE49-F238E27FC236}">
                <a16:creationId xmlns:a16="http://schemas.microsoft.com/office/drawing/2014/main" id="{DEFEE574-1E52-99B8-082C-C224ADEC0B96}"/>
              </a:ext>
            </a:extLst>
          </p:cNvPr>
          <p:cNvSpPr/>
          <p:nvPr/>
        </p:nvSpPr>
        <p:spPr>
          <a:xfrm>
            <a:off x="2686491" y="80975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AD48B5DE-3547-4C66-C661-18E331134B23}"/>
              </a:ext>
            </a:extLst>
          </p:cNvPr>
          <p:cNvSpPr/>
          <p:nvPr/>
        </p:nvSpPr>
        <p:spPr>
          <a:xfrm>
            <a:off x="287080" y="1160640"/>
            <a:ext cx="8367822" cy="5316874"/>
          </a:xfrm>
          <a:prstGeom prst="roundRect">
            <a:avLst>
              <a:gd name="adj" fmla="val 6140"/>
            </a:avLst>
          </a:prstGeom>
          <a:solidFill>
            <a:schemeClr val="bg1"/>
          </a:solidFill>
          <a:ln w="38100">
            <a:solidFill>
              <a:schemeClr val="bg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dirty="0">
                <a:solidFill>
                  <a:srgbClr val="002060"/>
                </a:solidFill>
                <a:latin typeface="Calibri" panose="020F0502020204030204" pitchFamily="34" charset="0"/>
                <a:cs typeface="Calibri" panose="020F0502020204030204" pitchFamily="34" charset="0"/>
              </a:rPr>
              <a:t>مقدمة.. </a:t>
            </a:r>
          </a:p>
          <a:p>
            <a:pPr algn="just" rtl="1">
              <a:lnSpc>
                <a:spcPct val="150000"/>
              </a:lnSpc>
            </a:pPr>
            <a:r>
              <a:rPr lang="ar-EG" sz="2400" dirty="0">
                <a:solidFill>
                  <a:srgbClr val="002060"/>
                </a:solidFill>
                <a:latin typeface="Calibri" panose="020F0502020204030204" pitchFamily="34" charset="0"/>
                <a:cs typeface="Calibri" panose="020F0502020204030204" pitchFamily="34" charset="0"/>
              </a:rPr>
              <a:t>شهدت غرف الأخبار خلال العقد الأخير تحوّلًا جذريًا بفعل التقدم المتسارع في تقنيات الذكاء الاصطناعي، حيث لم تعُد هذه التقنيات مجرد أدوات مساعدة تُستخدم في المهام الروتينية، بل بدأت تتطور لتصبح شركاء فاعلين في صناعة المحتوى الإعلامي. </a:t>
            </a:r>
          </a:p>
          <a:p>
            <a:pPr algn="just" rtl="1">
              <a:lnSpc>
                <a:spcPct val="150000"/>
              </a:lnSpc>
            </a:pPr>
            <a:r>
              <a:rPr lang="ar-EG" sz="2400" dirty="0">
                <a:solidFill>
                  <a:srgbClr val="002060"/>
                </a:solidFill>
                <a:latin typeface="Calibri" panose="020F0502020204030204" pitchFamily="34" charset="0"/>
                <a:cs typeface="Calibri" panose="020F0502020204030204" pitchFamily="34" charset="0"/>
              </a:rPr>
              <a:t>ففي السابق، اقتصر دور الأنظمة الذكية على تسريع عمليات مثل التدقيق اللغوي، وتحليل البيانات، وأتمتة الأخبار العاجلة، إلا أن التطورات الحديثة في مجالات مثل معالجة اللغة الطبيعية وتعلم الآلة مكنت هذه الأنظمة من كتابة تقارير إخبارية، واقتراح زوايا تحريرية، وحتى تخصيص المحتوى وفق اهتمامات الجمهور</a:t>
            </a:r>
            <a:r>
              <a:rPr lang="ar-EG" sz="2400" dirty="0">
                <a:solidFill>
                  <a:srgbClr val="002060"/>
                </a:solidFill>
                <a:cs typeface="+mj-cs"/>
              </a:rPr>
              <a:t>.</a:t>
            </a:r>
          </a:p>
        </p:txBody>
      </p:sp>
      <p:pic>
        <p:nvPicPr>
          <p:cNvPr id="4" name="Picture 3">
            <a:extLst>
              <a:ext uri="{FF2B5EF4-FFF2-40B4-BE49-F238E27FC236}">
                <a16:creationId xmlns:a16="http://schemas.microsoft.com/office/drawing/2014/main" id="{7BDCC83D-484B-03F2-D9FB-977DAB8DB239}"/>
              </a:ext>
            </a:extLst>
          </p:cNvPr>
          <p:cNvPicPr>
            <a:picLocks noChangeAspect="1"/>
          </p:cNvPicPr>
          <p:nvPr/>
        </p:nvPicPr>
        <p:blipFill>
          <a:blip r:embed="rId3"/>
          <a:stretch>
            <a:fillRect/>
          </a:stretch>
        </p:blipFill>
        <p:spPr>
          <a:xfrm>
            <a:off x="8924319" y="2098243"/>
            <a:ext cx="3182680" cy="3995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BA988-622D-A56C-F94E-040C052B0AD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D64B4FF-171F-A89C-4E43-5A024F02016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B8B2699-E5D4-AF87-CC19-639869E3E8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5142" y="-205619"/>
            <a:ext cx="2530548" cy="1181593"/>
          </a:xfrm>
          <a:prstGeom prst="rect">
            <a:avLst/>
          </a:prstGeom>
        </p:spPr>
      </p:pic>
      <p:sp>
        <p:nvSpPr>
          <p:cNvPr id="11" name="Rectangle 10">
            <a:extLst>
              <a:ext uri="{FF2B5EF4-FFF2-40B4-BE49-F238E27FC236}">
                <a16:creationId xmlns:a16="http://schemas.microsoft.com/office/drawing/2014/main" id="{C66A67C1-0FC5-B9F1-4B22-F1FBEBE68A11}"/>
              </a:ext>
            </a:extLst>
          </p:cNvPr>
          <p:cNvSpPr/>
          <p:nvPr/>
        </p:nvSpPr>
        <p:spPr>
          <a:xfrm flipV="1">
            <a:off x="152166" y="69728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E1412E97-8993-E9F3-7694-C73936FC5504}"/>
              </a:ext>
            </a:extLst>
          </p:cNvPr>
          <p:cNvSpPr/>
          <p:nvPr/>
        </p:nvSpPr>
        <p:spPr>
          <a:xfrm>
            <a:off x="2987749" y="871870"/>
            <a:ext cx="9122735" cy="5986129"/>
          </a:xfrm>
          <a:prstGeom prst="roundRect">
            <a:avLst>
              <a:gd name="adj" fmla="val 6140"/>
            </a:avLst>
          </a:prstGeom>
          <a:ln/>
        </p:spPr>
        <p:style>
          <a:lnRef idx="2">
            <a:schemeClr val="accent1"/>
          </a:lnRef>
          <a:fillRef idx="1">
            <a:schemeClr val="lt1"/>
          </a:fillRef>
          <a:effectRef idx="0">
            <a:schemeClr val="accent1"/>
          </a:effectRef>
          <a:fontRef idx="minor">
            <a:schemeClr val="dk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00194C"/>
                </a:solidFill>
                <a:latin typeface="Calibri" panose="020F0502020204030204" pitchFamily="34" charset="0"/>
                <a:cs typeface="Calibri" panose="020F0502020204030204" pitchFamily="34" charset="0"/>
              </a:rPr>
              <a:t>مفهوم وكلاء الذكاء الاصطناعي.</a:t>
            </a:r>
          </a:p>
          <a:p>
            <a:pPr algn="just" rtl="1">
              <a:lnSpc>
                <a:spcPct val="150000"/>
              </a:lnSpc>
            </a:pPr>
            <a:r>
              <a:rPr lang="ar-EG" sz="2400" dirty="0">
                <a:solidFill>
                  <a:srgbClr val="00194C"/>
                </a:solidFill>
                <a:latin typeface="Calibri" panose="020F0502020204030204" pitchFamily="34" charset="0"/>
                <a:cs typeface="Calibri" panose="020F0502020204030204" pitchFamily="34" charset="0"/>
              </a:rPr>
              <a:t>أنظمة حاسوبية مستقلة نسبيًا، قادرة على إدراك بيئتها عبر مدخلات </a:t>
            </a:r>
            <a:r>
              <a:rPr lang="en-US" sz="2400" dirty="0">
                <a:solidFill>
                  <a:srgbClr val="00194C"/>
                </a:solidFill>
                <a:latin typeface="Calibri" panose="020F0502020204030204" pitchFamily="34" charset="0"/>
                <a:cs typeface="Calibri" panose="020F0502020204030204" pitchFamily="34" charset="0"/>
              </a:rPr>
              <a:t>(</a:t>
            </a:r>
            <a:r>
              <a:rPr lang="en-US" sz="2400" b="1" dirty="0">
                <a:solidFill>
                  <a:srgbClr val="00194C"/>
                </a:solidFill>
                <a:latin typeface="Times New Roman" panose="02020603050405020304" pitchFamily="18" charset="0"/>
                <a:cs typeface="Times New Roman" panose="02020603050405020304" pitchFamily="18" charset="0"/>
              </a:rPr>
              <a:t>Perception</a:t>
            </a:r>
            <a:r>
              <a:rPr lang="en-US" sz="2400" dirty="0">
                <a:solidFill>
                  <a:srgbClr val="00194C"/>
                </a:solidFill>
                <a:latin typeface="Calibri" panose="020F0502020204030204" pitchFamily="34" charset="0"/>
                <a:cs typeface="Calibri" panose="020F0502020204030204" pitchFamily="34" charset="0"/>
              </a:rPr>
              <a:t>)، </a:t>
            </a:r>
            <a:r>
              <a:rPr lang="ar-EG" sz="2400" dirty="0">
                <a:solidFill>
                  <a:srgbClr val="00194C"/>
                </a:solidFill>
                <a:latin typeface="Calibri" panose="020F0502020204030204" pitchFamily="34" charset="0"/>
                <a:cs typeface="Calibri" panose="020F0502020204030204" pitchFamily="34" charset="0"/>
              </a:rPr>
              <a:t>ومعالجة هذه المعلومات باستخدام نماذج وخوارزميات (</a:t>
            </a:r>
            <a:r>
              <a:rPr lang="en-US" sz="2400" b="1" dirty="0">
                <a:solidFill>
                  <a:srgbClr val="00194C"/>
                </a:solidFill>
                <a:latin typeface="Times New Roman" panose="02020603050405020304" pitchFamily="18" charset="0"/>
                <a:cs typeface="Times New Roman" panose="02020603050405020304" pitchFamily="18" charset="0"/>
              </a:rPr>
              <a:t>Reasoning</a:t>
            </a:r>
            <a:r>
              <a:rPr lang="ar-EG" sz="2400" dirty="0">
                <a:solidFill>
                  <a:srgbClr val="00194C"/>
                </a:solidFill>
                <a:latin typeface="Calibri" panose="020F0502020204030204" pitchFamily="34" charset="0"/>
                <a:cs typeface="Calibri" panose="020F0502020204030204" pitchFamily="34" charset="0"/>
              </a:rPr>
              <a:t>)</a:t>
            </a:r>
            <a:r>
              <a:rPr lang="en-US" sz="2400" dirty="0">
                <a:solidFill>
                  <a:srgbClr val="00194C"/>
                </a:solidFill>
                <a:latin typeface="Calibri" panose="020F0502020204030204" pitchFamily="34" charset="0"/>
                <a:cs typeface="Calibri" panose="020F0502020204030204" pitchFamily="34" charset="0"/>
              </a:rPr>
              <a:t>، </a:t>
            </a:r>
            <a:r>
              <a:rPr lang="ar-EG" sz="2400" dirty="0">
                <a:solidFill>
                  <a:srgbClr val="00194C"/>
                </a:solidFill>
                <a:latin typeface="Calibri" panose="020F0502020204030204" pitchFamily="34" charset="0"/>
                <a:cs typeface="Calibri" panose="020F0502020204030204" pitchFamily="34" charset="0"/>
              </a:rPr>
              <a:t>ثم اتخاذ قرارات وتنفيذ أفعال </a:t>
            </a:r>
            <a:r>
              <a:rPr lang="en-US" sz="2400" dirty="0">
                <a:solidFill>
                  <a:srgbClr val="00194C"/>
                </a:solidFill>
                <a:latin typeface="Calibri" panose="020F0502020204030204" pitchFamily="34" charset="0"/>
                <a:cs typeface="Calibri" panose="020F0502020204030204" pitchFamily="34" charset="0"/>
              </a:rPr>
              <a:t>(</a:t>
            </a:r>
            <a:r>
              <a:rPr lang="en-US" sz="2400" b="1" dirty="0">
                <a:solidFill>
                  <a:srgbClr val="00194C"/>
                </a:solidFill>
                <a:latin typeface="Times New Roman" panose="02020603050405020304" pitchFamily="18" charset="0"/>
                <a:cs typeface="Times New Roman" panose="02020603050405020304" pitchFamily="18" charset="0"/>
              </a:rPr>
              <a:t>Action</a:t>
            </a:r>
            <a:r>
              <a:rPr lang="en-US" sz="2400" dirty="0">
                <a:solidFill>
                  <a:srgbClr val="00194C"/>
                </a:solidFill>
                <a:latin typeface="Calibri" panose="020F0502020204030204" pitchFamily="34" charset="0"/>
                <a:cs typeface="Calibri" panose="020F0502020204030204" pitchFamily="34" charset="0"/>
              </a:rPr>
              <a:t>) </a:t>
            </a:r>
            <a:r>
              <a:rPr lang="ar-EG" sz="2400" dirty="0">
                <a:solidFill>
                  <a:srgbClr val="00194C"/>
                </a:solidFill>
                <a:latin typeface="Calibri" panose="020F0502020204030204" pitchFamily="34" charset="0"/>
                <a:cs typeface="Calibri" panose="020F0502020204030204" pitchFamily="34" charset="0"/>
              </a:rPr>
              <a:t>بهدف تحقيق أهداف محددة أو تعظيم دالة منفعة ضمن سياق معين</a:t>
            </a:r>
            <a:r>
              <a:rPr lang="ar-EG" sz="2400" dirty="0">
                <a:solidFill>
                  <a:srgbClr val="00194C"/>
                </a:solidFill>
                <a:latin typeface="Calibri" panose="020F0502020204030204" pitchFamily="34" charset="0"/>
                <a:cs typeface="+mj-cs"/>
              </a:rPr>
              <a:t>.</a:t>
            </a:r>
            <a:endParaRPr lang="en-US" sz="2400" dirty="0">
              <a:solidFill>
                <a:srgbClr val="00194C"/>
              </a:solidFill>
              <a:latin typeface="Calibri" panose="020F0502020204030204" pitchFamily="34" charset="0"/>
              <a:cs typeface="+mj-cs"/>
            </a:endParaRPr>
          </a:p>
          <a:p>
            <a:pPr algn="just" rtl="1"/>
            <a:r>
              <a:rPr lang="ar-EG" sz="2400" dirty="0">
                <a:solidFill>
                  <a:srgbClr val="FF0000"/>
                </a:solidFill>
                <a:latin typeface="Calibri" panose="020F0502020204030204" pitchFamily="34" charset="0"/>
                <a:cs typeface="Calibri" panose="020F0502020204030204" pitchFamily="34" charset="0"/>
              </a:rPr>
              <a:t>    </a:t>
            </a:r>
            <a:r>
              <a:rPr lang="ar-EG" sz="2400" u="sng" dirty="0">
                <a:solidFill>
                  <a:srgbClr val="FF0000"/>
                </a:solidFill>
                <a:latin typeface="Calibri" panose="020F0502020204030204" pitchFamily="34" charset="0"/>
                <a:cs typeface="Calibri" panose="020F0502020204030204" pitchFamily="34" charset="0"/>
              </a:rPr>
              <a:t>ويمكن تفكيك هذا التعريف إلى عدة عناصر جوهرية</a:t>
            </a:r>
            <a:r>
              <a:rPr lang="en-US" sz="2400" u="sng" dirty="0">
                <a:solidFill>
                  <a:srgbClr val="FF0000"/>
                </a:solidFill>
                <a:latin typeface="Calibri" panose="020F0502020204030204" pitchFamily="34" charset="0"/>
                <a:cs typeface="Calibri" panose="020F0502020204030204" pitchFamily="34" charset="0"/>
              </a:rPr>
              <a:t>:</a:t>
            </a:r>
          </a:p>
          <a:p>
            <a:pPr algn="just" rtl="1">
              <a:lnSpc>
                <a:spcPct val="150000"/>
              </a:lnSpc>
            </a:pPr>
            <a:r>
              <a:rPr lang="en-US" sz="2400" dirty="0">
                <a:solidFill>
                  <a:srgbClr val="0070C0"/>
                </a:solidFill>
                <a:latin typeface="Calibri" panose="020F0502020204030204" pitchFamily="34" charset="0"/>
                <a:cs typeface="Calibri" panose="020F0502020204030204" pitchFamily="34" charset="0"/>
              </a:rPr>
              <a:t>- </a:t>
            </a:r>
            <a:r>
              <a:rPr lang="ar-EG" sz="2400" dirty="0">
                <a:solidFill>
                  <a:srgbClr val="0070C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الإدراك </a:t>
            </a:r>
            <a:r>
              <a:rPr lang="en-US" sz="2400" dirty="0">
                <a:solidFill>
                  <a:srgbClr val="00206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Perception</a:t>
            </a: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استقبال البيانات من البيئة (نصوص، صور، بيانات رقمية).</a:t>
            </a:r>
            <a:endParaRPr lang="en-US" sz="2400" dirty="0">
              <a:solidFill>
                <a:srgbClr val="002060"/>
              </a:solidFill>
              <a:latin typeface="Calibri" panose="020F0502020204030204" pitchFamily="34" charset="0"/>
              <a:cs typeface="Calibri" panose="020F0502020204030204" pitchFamily="34" charset="0"/>
            </a:endParaRPr>
          </a:p>
          <a:p>
            <a:pPr algn="just" rtl="1">
              <a:lnSpc>
                <a:spcPct val="150000"/>
              </a:lnSpc>
            </a:pP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الاستدلال </a:t>
            </a:r>
            <a:r>
              <a:rPr lang="en-US" sz="2400" dirty="0">
                <a:solidFill>
                  <a:srgbClr val="002060"/>
                </a:solidFill>
                <a:latin typeface="Times New Roman" panose="02020603050405020304" pitchFamily="18" charset="0"/>
                <a:cs typeface="Times New Roman" panose="02020603050405020304" pitchFamily="18" charset="0"/>
              </a:rPr>
              <a:t>Reasoning</a:t>
            </a: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 تحليل المعلومات وبناء استنتاجات.</a:t>
            </a:r>
            <a:endParaRPr lang="en-US" sz="240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dirty="0">
                <a:solidFill>
                  <a:srgbClr val="002060"/>
                </a:solidFill>
                <a:latin typeface="Calibri" panose="020F0502020204030204" pitchFamily="34" charset="0"/>
                <a:cs typeface="Calibri" panose="020F0502020204030204" pitchFamily="34" charset="0"/>
              </a:rPr>
              <a:t>- اتخاذ القرار </a:t>
            </a:r>
            <a:r>
              <a:rPr lang="en-US" sz="2400" dirty="0">
                <a:solidFill>
                  <a:srgbClr val="002060"/>
                </a:solidFill>
                <a:latin typeface="Calibri" panose="020F0502020204030204" pitchFamily="34" charset="0"/>
                <a:cs typeface="Calibri" panose="020F0502020204030204" pitchFamily="34" charset="0"/>
              </a:rPr>
              <a:t>(</a:t>
            </a:r>
            <a:r>
              <a:rPr lang="en-US" sz="2400" dirty="0">
                <a:solidFill>
                  <a:srgbClr val="002060"/>
                </a:solidFill>
                <a:latin typeface="Times New Roman" panose="02020603050405020304" pitchFamily="18" charset="0"/>
                <a:cs typeface="Times New Roman" panose="02020603050405020304" pitchFamily="18" charset="0"/>
              </a:rPr>
              <a:t>Decision-making</a:t>
            </a: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 اختيار الإجراء الأنسب وفق الهدف.</a:t>
            </a:r>
            <a:endParaRPr lang="en-US" sz="2400" dirty="0">
              <a:solidFill>
                <a:srgbClr val="002060"/>
              </a:solidFill>
              <a:latin typeface="Calibri" panose="020F0502020204030204" pitchFamily="34" charset="0"/>
              <a:cs typeface="Calibri" panose="020F0502020204030204" pitchFamily="34" charset="0"/>
            </a:endParaRPr>
          </a:p>
          <a:p>
            <a:pPr algn="just" rtl="1">
              <a:lnSpc>
                <a:spcPct val="150000"/>
              </a:lnSpc>
            </a:pP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التنفيذ </a:t>
            </a:r>
            <a:r>
              <a:rPr lang="en-US" sz="2400" dirty="0">
                <a:solidFill>
                  <a:srgbClr val="002060"/>
                </a:solidFill>
                <a:latin typeface="Calibri" panose="020F0502020204030204" pitchFamily="34" charset="0"/>
                <a:cs typeface="Calibri" panose="020F0502020204030204" pitchFamily="34" charset="0"/>
              </a:rPr>
              <a:t>(</a:t>
            </a:r>
            <a:r>
              <a:rPr lang="en-US" sz="2400" dirty="0">
                <a:solidFill>
                  <a:srgbClr val="002060"/>
                </a:solidFill>
                <a:latin typeface="Times New Roman" panose="02020603050405020304" pitchFamily="18" charset="0"/>
                <a:cs typeface="Times New Roman" panose="02020603050405020304" pitchFamily="18" charset="0"/>
              </a:rPr>
              <a:t>Action</a:t>
            </a:r>
            <a:r>
              <a:rPr lang="en-US" sz="2400" dirty="0">
                <a:solidFill>
                  <a:srgbClr val="002060"/>
                </a:solidFill>
                <a:latin typeface="Calibri" panose="020F0502020204030204" pitchFamily="34" charset="0"/>
                <a:cs typeface="Calibri" panose="020F0502020204030204" pitchFamily="34" charset="0"/>
              </a:rPr>
              <a:t>): </a:t>
            </a:r>
            <a:r>
              <a:rPr lang="ar-EG" sz="2400" dirty="0">
                <a:solidFill>
                  <a:srgbClr val="002060"/>
                </a:solidFill>
                <a:latin typeface="Calibri" panose="020F0502020204030204" pitchFamily="34" charset="0"/>
                <a:cs typeface="Calibri" panose="020F0502020204030204" pitchFamily="34" charset="0"/>
              </a:rPr>
              <a:t> (التأثير في البيئة</a:t>
            </a:r>
            <a:r>
              <a:rPr lang="en-US" sz="2400" dirty="0">
                <a:solidFill>
                  <a:srgbClr val="002060"/>
                </a:solidFill>
                <a:latin typeface="Calibri" panose="020F0502020204030204" pitchFamily="34" charset="0"/>
                <a:cs typeface="Calibri" panose="020F0502020204030204" pitchFamily="34" charset="0"/>
              </a:rPr>
              <a:t>(</a:t>
            </a:r>
            <a:r>
              <a:rPr lang="ar-EG" sz="2400" dirty="0">
                <a:solidFill>
                  <a:srgbClr val="002060"/>
                </a:solidFill>
                <a:latin typeface="Calibri" panose="020F0502020204030204" pitchFamily="34" charset="0"/>
                <a:cs typeface="Calibri" panose="020F0502020204030204" pitchFamily="34" charset="0"/>
              </a:rPr>
              <a:t> (مثل كتابة خبر أو إرسال تنبيه).</a:t>
            </a:r>
            <a:endParaRPr lang="en-US" sz="2400" dirty="0">
              <a:solidFill>
                <a:srgbClr val="002060"/>
              </a:solidFill>
              <a:latin typeface="Calibri" panose="020F0502020204030204" pitchFamily="34" charset="0"/>
              <a:cs typeface="Calibri" panose="020F0502020204030204" pitchFamily="34" charset="0"/>
            </a:endParaRPr>
          </a:p>
          <a:p>
            <a:pPr algn="just" rtl="1">
              <a:lnSpc>
                <a:spcPct val="150000"/>
              </a:lnSpc>
            </a:pPr>
            <a:r>
              <a:rPr lang="en-US" sz="2400" dirty="0">
                <a:solidFill>
                  <a:srgbClr val="002060"/>
                </a:solidFill>
                <a:latin typeface="Calibri" panose="020F0502020204030204" pitchFamily="34" charset="0"/>
                <a:cs typeface="Calibri" panose="020F0502020204030204" pitchFamily="34" charset="0"/>
              </a:rPr>
              <a:t>-</a:t>
            </a:r>
            <a:r>
              <a:rPr lang="ar-EG" sz="2400" dirty="0">
                <a:solidFill>
                  <a:srgbClr val="002060"/>
                </a:solidFill>
                <a:latin typeface="Calibri" panose="020F0502020204030204" pitchFamily="34" charset="0"/>
                <a:cs typeface="Calibri" panose="020F0502020204030204" pitchFamily="34" charset="0"/>
              </a:rPr>
              <a:t>الاستقلالية </a:t>
            </a:r>
            <a:r>
              <a:rPr lang="en-US" sz="2400" dirty="0">
                <a:solidFill>
                  <a:srgbClr val="002060"/>
                </a:solidFill>
                <a:latin typeface="Calibri" panose="020F0502020204030204" pitchFamily="34" charset="0"/>
                <a:cs typeface="Calibri" panose="020F0502020204030204" pitchFamily="34" charset="0"/>
              </a:rPr>
              <a:t>(</a:t>
            </a:r>
            <a:r>
              <a:rPr lang="en-US" sz="2400" dirty="0">
                <a:solidFill>
                  <a:srgbClr val="002060"/>
                </a:solidFill>
                <a:latin typeface="Times New Roman" panose="02020603050405020304" pitchFamily="18" charset="0"/>
                <a:cs typeface="Times New Roman" panose="02020603050405020304" pitchFamily="18" charset="0"/>
              </a:rPr>
              <a:t>Autonom</a:t>
            </a:r>
            <a:r>
              <a:rPr lang="en-US" sz="2400" dirty="0">
                <a:solidFill>
                  <a:srgbClr val="002060"/>
                </a:solidFill>
                <a:latin typeface="Calibri" panose="020F0502020204030204" pitchFamily="34" charset="0"/>
                <a:cs typeface="Calibri" panose="020F0502020204030204" pitchFamily="34" charset="0"/>
              </a:rPr>
              <a:t>y): </a:t>
            </a:r>
            <a:r>
              <a:rPr lang="ar-EG" sz="2400" dirty="0">
                <a:solidFill>
                  <a:srgbClr val="002060"/>
                </a:solidFill>
                <a:latin typeface="Calibri" panose="020F0502020204030204" pitchFamily="34" charset="0"/>
                <a:cs typeface="Calibri" panose="020F0502020204030204" pitchFamily="34" charset="0"/>
              </a:rPr>
              <a:t> القدرة على العمل دون تدخل بشري مباشر</a:t>
            </a:r>
            <a:r>
              <a:rPr lang="ar-EG" sz="2400" b="1" dirty="0">
                <a:solidFill>
                  <a:srgbClr val="002060"/>
                </a:solidFill>
                <a:latin typeface="Calibri" panose="020F0502020204030204" pitchFamily="34" charset="0"/>
                <a:cs typeface="Calibri" panose="020F0502020204030204" pitchFamily="34" charset="0"/>
              </a:rPr>
              <a:t>.</a:t>
            </a:r>
          </a:p>
        </p:txBody>
      </p:sp>
      <p:sp>
        <p:nvSpPr>
          <p:cNvPr id="2" name="Rectangle: Rounded Corners 1">
            <a:extLst>
              <a:ext uri="{FF2B5EF4-FFF2-40B4-BE49-F238E27FC236}">
                <a16:creationId xmlns:a16="http://schemas.microsoft.com/office/drawing/2014/main" id="{2849D6E6-FE9D-D5B9-F40F-13FE655814DB}"/>
              </a:ext>
            </a:extLst>
          </p:cNvPr>
          <p:cNvSpPr/>
          <p:nvPr/>
        </p:nvSpPr>
        <p:spPr>
          <a:xfrm>
            <a:off x="490279" y="601073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ACB9012-BCC8-DCC2-A841-EF94D6483EE0}"/>
              </a:ext>
            </a:extLst>
          </p:cNvPr>
          <p:cNvSpPr txBox="1"/>
          <p:nvPr/>
        </p:nvSpPr>
        <p:spPr>
          <a:xfrm>
            <a:off x="-632711" y="272742"/>
            <a:ext cx="8807507" cy="400110"/>
          </a:xfrm>
          <a:prstGeom prst="rect">
            <a:avLst/>
          </a:prstGeom>
          <a:noFill/>
        </p:spPr>
        <p:txBody>
          <a:bodyPr wrap="square" rtlCol="0">
            <a:spAutoFit/>
          </a:bodyPr>
          <a:lstStyle/>
          <a:p>
            <a:pPr algn="r" rtl="1"/>
            <a:r>
              <a:rPr lang="ar-EG" sz="2000" b="1" dirty="0">
                <a:solidFill>
                  <a:srgbClr val="002060"/>
                </a:solidFill>
                <a:latin typeface="Alexandria" charset="0"/>
                <a:cs typeface="Alexandria" charset="0"/>
              </a:rPr>
              <a:t>وكلاء الذكاء الاصطناعي في غرف الأخبار: من (أدوات مساعدة) إلى (شركاء في صناعة المحتوى)</a:t>
            </a:r>
          </a:p>
        </p:txBody>
      </p:sp>
      <p:pic>
        <p:nvPicPr>
          <p:cNvPr id="14" name="Picture 13">
            <a:extLst>
              <a:ext uri="{FF2B5EF4-FFF2-40B4-BE49-F238E27FC236}">
                <a16:creationId xmlns:a16="http://schemas.microsoft.com/office/drawing/2014/main" id="{59B701C3-6A11-7D32-D185-E3CE63D5EAB6}"/>
              </a:ext>
            </a:extLst>
          </p:cNvPr>
          <p:cNvPicPr>
            <a:picLocks noChangeAspect="1"/>
          </p:cNvPicPr>
          <p:nvPr/>
        </p:nvPicPr>
        <p:blipFill>
          <a:blip r:embed="rId3"/>
          <a:stretch>
            <a:fillRect/>
          </a:stretch>
        </p:blipFill>
        <p:spPr>
          <a:xfrm>
            <a:off x="152166" y="1254642"/>
            <a:ext cx="2835583" cy="44518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2049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88D8F261-CAEA-6F28-27F6-A49639D2C458}"/>
              </a:ext>
            </a:extLst>
          </p:cNvPr>
          <p:cNvSpPr/>
          <p:nvPr/>
        </p:nvSpPr>
        <p:spPr>
          <a:xfrm>
            <a:off x="10629787" y="622234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0A32964-C994-A62A-AFF7-FF25621BD3C4}"/>
              </a:ext>
            </a:extLst>
          </p:cNvPr>
          <p:cNvSpPr txBox="1"/>
          <p:nvPr/>
        </p:nvSpPr>
        <p:spPr>
          <a:xfrm>
            <a:off x="-2080501" y="205237"/>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10" name="TextBox 9">
            <a:extLst>
              <a:ext uri="{FF2B5EF4-FFF2-40B4-BE49-F238E27FC236}">
                <a16:creationId xmlns:a16="http://schemas.microsoft.com/office/drawing/2014/main" id="{7FAA4A9B-B794-3F66-065E-6732EA4EB178}"/>
              </a:ext>
            </a:extLst>
          </p:cNvPr>
          <p:cNvSpPr txBox="1"/>
          <p:nvPr/>
        </p:nvSpPr>
        <p:spPr>
          <a:xfrm>
            <a:off x="5259573" y="1104030"/>
            <a:ext cx="6815469" cy="5173019"/>
          </a:xfrm>
          <a:prstGeom prst="rect">
            <a:avLst/>
          </a:prstGeom>
          <a:noFill/>
        </p:spPr>
        <p:txBody>
          <a:bodyPr wrap="square">
            <a:spAutoFit/>
          </a:bodyPr>
          <a:lstStyle/>
          <a:p>
            <a:pPr marL="0" marR="0" algn="justLow" rtl="1">
              <a:lnSpc>
                <a:spcPct val="150000"/>
              </a:lnSpc>
              <a:spcAft>
                <a:spcPts val="600"/>
              </a:spcAft>
              <a:buNone/>
            </a:pPr>
            <a:r>
              <a:rPr lang="ar-SA" sz="2400" b="1" kern="0" dirty="0">
                <a:solidFill>
                  <a:srgbClr val="C00000"/>
                </a:solidFill>
                <a:effectLst/>
                <a:ea typeface="Times New Roman" panose="02020603050405020304" pitchFamily="18" charset="0"/>
                <a:cs typeface="+mj-cs"/>
              </a:rPr>
              <a:t>التمييز التقني بين "الأداة" و"الوكيل" </a:t>
            </a:r>
            <a:endParaRPr lang="ar-EG" sz="2400" b="1" kern="0" dirty="0">
              <a:solidFill>
                <a:srgbClr val="002060"/>
              </a:solidFill>
              <a:effectLst/>
              <a:ea typeface="Times New Roman" panose="02020603050405020304" pitchFamily="18" charset="0"/>
              <a:cs typeface="+mj-cs"/>
            </a:endParaRPr>
          </a:p>
          <a:p>
            <a:pPr marL="0" marR="0" algn="justLow" rtl="1">
              <a:lnSpc>
                <a:spcPct val="150000"/>
              </a:lnSpc>
              <a:spcAft>
                <a:spcPts val="600"/>
              </a:spcAft>
              <a:buNone/>
            </a:pPr>
            <a:r>
              <a:rPr lang="ar-EG" sz="2400" b="1" kern="0" dirty="0">
                <a:solidFill>
                  <a:srgbClr val="002060"/>
                </a:solidFill>
                <a:ea typeface="Times New Roman" panose="02020603050405020304" pitchFamily="18" charset="0"/>
                <a:cs typeface="+mj-cs"/>
              </a:rPr>
              <a:t>- </a:t>
            </a:r>
            <a:r>
              <a:rPr lang="ar-SA" sz="2400" b="1" kern="0" dirty="0">
                <a:solidFill>
                  <a:srgbClr val="002060"/>
                </a:solidFill>
                <a:effectLst/>
                <a:ea typeface="Times New Roman" panose="02020603050405020304" pitchFamily="18" charset="0"/>
                <a:cs typeface="+mj-cs"/>
              </a:rPr>
              <a:t>الأداة (</a:t>
            </a:r>
            <a:r>
              <a:rPr lang="en-US"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Tool</a:t>
            </a:r>
            <a:r>
              <a:rPr lang="ar-SA" sz="2400" b="1" kern="0" dirty="0">
                <a:solidFill>
                  <a:srgbClr val="002060"/>
                </a:solidFill>
                <a:effectLst/>
                <a:ea typeface="Times New Roman" panose="02020603050405020304" pitchFamily="18" charset="0"/>
                <a:cs typeface="+mj-cs"/>
              </a:rPr>
              <a:t>):</a:t>
            </a:r>
            <a:r>
              <a:rPr lang="ar-SA" sz="2400" kern="0" dirty="0">
                <a:solidFill>
                  <a:srgbClr val="002060"/>
                </a:solidFill>
                <a:effectLst/>
                <a:ea typeface="Times New Roman" panose="02020603050405020304" pitchFamily="18" charset="0"/>
                <a:cs typeface="+mj-cs"/>
              </a:rPr>
              <a:t> هي برمجية تؤدي وظيفة خطية محددة (مثل: </a:t>
            </a:r>
            <a:r>
              <a:rPr lang="en-US"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Grammarly</a:t>
            </a:r>
            <a:r>
              <a:rPr lang="ar-SA" sz="2400" kern="0" dirty="0">
                <a:solidFill>
                  <a:srgbClr val="002060"/>
                </a:solidFill>
                <a:effectLst/>
                <a:ea typeface="Times New Roman" panose="02020603050405020304" pitchFamily="18" charset="0"/>
                <a:cs typeface="+mj-cs"/>
              </a:rPr>
              <a:t> للتصحيح، أو محرك بحث </a:t>
            </a:r>
            <a:r>
              <a:rPr lang="en-US"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Google</a:t>
            </a:r>
            <a:r>
              <a:rPr lang="ar-SA" sz="2400" kern="0" dirty="0">
                <a:solidFill>
                  <a:srgbClr val="002060"/>
                </a:solidFill>
                <a:effectLst/>
                <a:ea typeface="Times New Roman" panose="02020603050405020304" pitchFamily="18" charset="0"/>
                <a:cs typeface="+mj-cs"/>
              </a:rPr>
              <a:t>. </a:t>
            </a:r>
            <a:r>
              <a:rPr lang="ar-EG" sz="2400" kern="0" dirty="0">
                <a:solidFill>
                  <a:srgbClr val="002060"/>
                </a:solidFill>
                <a:effectLst/>
                <a:ea typeface="Times New Roman" panose="02020603050405020304" pitchFamily="18" charset="0"/>
                <a:cs typeface="+mj-cs"/>
              </a:rPr>
              <a:t>إلا أنها </a:t>
            </a:r>
            <a:r>
              <a:rPr lang="ar-SA" sz="2400" kern="0" dirty="0">
                <a:solidFill>
                  <a:srgbClr val="002060"/>
                </a:solidFill>
                <a:effectLst/>
                <a:ea typeface="Times New Roman" panose="02020603050405020304" pitchFamily="18" charset="0"/>
                <a:cs typeface="+mj-cs"/>
              </a:rPr>
              <a:t>"سلبية" تنتظر الإدخال.</a:t>
            </a:r>
            <a:endParaRPr lang="en-US" sz="2400" kern="100" dirty="0">
              <a:solidFill>
                <a:srgbClr val="002060"/>
              </a:solidFill>
              <a:effectLst/>
              <a:ea typeface="Calibri" panose="020F0502020204030204" pitchFamily="34" charset="0"/>
              <a:cs typeface="+mj-cs"/>
            </a:endParaRPr>
          </a:p>
          <a:p>
            <a:pPr algn="justLow" rtl="1">
              <a:lnSpc>
                <a:spcPct val="150000"/>
              </a:lnSpc>
              <a:buNone/>
            </a:pPr>
            <a:r>
              <a:rPr lang="ar-EG" sz="2400" b="1" kern="0" dirty="0">
                <a:solidFill>
                  <a:srgbClr val="002060"/>
                </a:solidFill>
                <a:effectLst/>
                <a:ea typeface="Times New Roman" panose="02020603050405020304" pitchFamily="18" charset="0"/>
                <a:cs typeface="+mj-cs"/>
              </a:rPr>
              <a:t>- </a:t>
            </a:r>
            <a:r>
              <a:rPr lang="ar-SA" sz="2400" b="1" kern="0" dirty="0">
                <a:solidFill>
                  <a:srgbClr val="002060"/>
                </a:solidFill>
                <a:effectLst/>
                <a:ea typeface="Times New Roman" panose="02020603050405020304" pitchFamily="18" charset="0"/>
                <a:cs typeface="+mj-cs"/>
              </a:rPr>
              <a:t>الوكيل (</a:t>
            </a:r>
            <a:r>
              <a:rPr lang="en-US"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Agent</a:t>
            </a:r>
            <a:r>
              <a:rPr lang="ar-SA" sz="2400" b="1" kern="0" dirty="0">
                <a:solidFill>
                  <a:srgbClr val="002060"/>
                </a:solidFill>
                <a:effectLst/>
                <a:ea typeface="Times New Roman" panose="02020603050405020304" pitchFamily="18" charset="0"/>
                <a:cs typeface="+mj-cs"/>
              </a:rPr>
              <a:t>):</a:t>
            </a:r>
            <a:r>
              <a:rPr lang="ar-SA" sz="2400" kern="0" dirty="0">
                <a:solidFill>
                  <a:srgbClr val="002060"/>
                </a:solidFill>
                <a:effectLst/>
                <a:ea typeface="Times New Roman" panose="02020603050405020304" pitchFamily="18" charset="0"/>
                <a:cs typeface="+mj-cs"/>
              </a:rPr>
              <a:t> يتميز بـ </a:t>
            </a:r>
            <a:r>
              <a:rPr lang="ar-SA" sz="2400" b="1" kern="0" dirty="0">
                <a:solidFill>
                  <a:srgbClr val="002060"/>
                </a:solidFill>
                <a:effectLst/>
                <a:ea typeface="Times New Roman" panose="02020603050405020304" pitchFamily="18" charset="0"/>
                <a:cs typeface="+mj-cs"/>
              </a:rPr>
              <a:t>"الاستقلالية الذاتية" (</a:t>
            </a:r>
            <a:r>
              <a:rPr lang="en-US"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Autonomy</a:t>
            </a:r>
            <a:r>
              <a:rPr lang="ar-SA" sz="2400" b="1" kern="0" dirty="0">
                <a:solidFill>
                  <a:srgbClr val="002060"/>
                </a:solidFill>
                <a:effectLst/>
                <a:ea typeface="Times New Roman" panose="02020603050405020304" pitchFamily="18" charset="0"/>
                <a:cs typeface="+mj-cs"/>
              </a:rPr>
              <a:t>)</a:t>
            </a:r>
            <a:r>
              <a:rPr lang="ar-SA" sz="2400" kern="0" dirty="0">
                <a:solidFill>
                  <a:srgbClr val="002060"/>
                </a:solidFill>
                <a:effectLst/>
                <a:ea typeface="Times New Roman" panose="02020603050405020304" pitchFamily="18" charset="0"/>
                <a:cs typeface="+mj-cs"/>
              </a:rPr>
              <a:t> و</a:t>
            </a:r>
            <a:r>
              <a:rPr lang="ar-EG" sz="2400" kern="0" dirty="0">
                <a:solidFill>
                  <a:srgbClr val="002060"/>
                </a:solidFill>
                <a:effectLst/>
                <a:ea typeface="Times New Roman" panose="02020603050405020304" pitchFamily="18" charset="0"/>
                <a:cs typeface="+mj-cs"/>
              </a:rPr>
              <a:t> </a:t>
            </a:r>
            <a:r>
              <a:rPr lang="ar-SA" sz="2400" kern="0" dirty="0">
                <a:solidFill>
                  <a:srgbClr val="002060"/>
                </a:solidFill>
                <a:effectLst/>
                <a:ea typeface="Times New Roman" panose="02020603050405020304" pitchFamily="18" charset="0"/>
                <a:cs typeface="+mj-cs"/>
              </a:rPr>
              <a:t>"القدرة على التكيف" (</a:t>
            </a:r>
            <a:r>
              <a:rPr lang="en-US"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Adaptability</a:t>
            </a:r>
            <a:r>
              <a:rPr lang="ar-SA" sz="2400" kern="0" dirty="0">
                <a:solidFill>
                  <a:srgbClr val="002060"/>
                </a:solidFill>
                <a:effectLst/>
                <a:ea typeface="Times New Roman" panose="02020603050405020304" pitchFamily="18" charset="0"/>
                <a:cs typeface="+mj-cs"/>
              </a:rPr>
              <a:t>)</a:t>
            </a:r>
            <a:r>
              <a:rPr lang="ar-EG" sz="2400" kern="0" dirty="0">
                <a:solidFill>
                  <a:srgbClr val="002060"/>
                </a:solidFill>
                <a:effectLst/>
                <a:ea typeface="Times New Roman" panose="02020603050405020304" pitchFamily="18" charset="0"/>
                <a:cs typeface="+mj-cs"/>
              </a:rPr>
              <a:t>..</a:t>
            </a:r>
            <a:r>
              <a:rPr lang="ar-SA" sz="2400" kern="0" dirty="0">
                <a:solidFill>
                  <a:srgbClr val="002060"/>
                </a:solidFill>
                <a:effectLst/>
                <a:ea typeface="Times New Roman" panose="02020603050405020304" pitchFamily="18" charset="0"/>
                <a:cs typeface="+mj-cs"/>
              </a:rPr>
              <a:t>. </a:t>
            </a:r>
            <a:r>
              <a:rPr lang="ar-EG" sz="2400" kern="0" dirty="0">
                <a:solidFill>
                  <a:srgbClr val="002060"/>
                </a:solidFill>
                <a:effectLst/>
                <a:ea typeface="Times New Roman" panose="02020603050405020304" pitchFamily="18" charset="0"/>
                <a:cs typeface="+mj-cs"/>
              </a:rPr>
              <a:t>ف</a:t>
            </a:r>
            <a:r>
              <a:rPr lang="ar-SA" sz="2400" kern="0" dirty="0">
                <a:solidFill>
                  <a:srgbClr val="002060"/>
                </a:solidFill>
                <a:effectLst/>
                <a:ea typeface="Times New Roman" panose="02020603050405020304" pitchFamily="18" charset="0"/>
                <a:cs typeface="+mj-cs"/>
              </a:rPr>
              <a:t>الوكيل لا يحتاج لأمر لكل خطوة؛ بل تعطيه "هدفاً" (مثلاً: راقب أسعار الذهب وأرسل تنبيهاً إذا تجاوز سعراً معيناً مع كتابة مسودة خبر)، وهو يقوم بالتخطيط والتنفيذ</a:t>
            </a:r>
            <a:r>
              <a:rPr lang="ar-EG" sz="2400" kern="0" dirty="0">
                <a:solidFill>
                  <a:srgbClr val="002060"/>
                </a:solidFill>
                <a:effectLst/>
                <a:ea typeface="Times New Roman" panose="02020603050405020304" pitchFamily="18" charset="0"/>
                <a:cs typeface="+mj-cs"/>
              </a:rPr>
              <a:t>ِ.</a:t>
            </a:r>
            <a:endParaRPr lang="en-US" sz="2400" dirty="0">
              <a:solidFill>
                <a:srgbClr val="002060"/>
              </a:solidFill>
              <a:cs typeface="+mj-cs"/>
            </a:endParaRPr>
          </a:p>
        </p:txBody>
      </p:sp>
      <p:pic>
        <p:nvPicPr>
          <p:cNvPr id="13" name="Picture 12">
            <a:extLst>
              <a:ext uri="{FF2B5EF4-FFF2-40B4-BE49-F238E27FC236}">
                <a16:creationId xmlns:a16="http://schemas.microsoft.com/office/drawing/2014/main" id="{F7F1DAA6-E91E-C8FF-1F52-9397BDEC7D15}"/>
              </a:ext>
            </a:extLst>
          </p:cNvPr>
          <p:cNvPicPr>
            <a:picLocks noChangeAspect="1"/>
          </p:cNvPicPr>
          <p:nvPr/>
        </p:nvPicPr>
        <p:blipFill>
          <a:blip r:embed="rId3"/>
          <a:stretch>
            <a:fillRect/>
          </a:stretch>
        </p:blipFill>
        <p:spPr>
          <a:xfrm>
            <a:off x="74428" y="1156095"/>
            <a:ext cx="4965405" cy="4212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963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AA206434-D652-58BB-2081-1647E8C34031}"/>
              </a:ext>
            </a:extLst>
          </p:cNvPr>
          <p:cNvSpPr txBox="1"/>
          <p:nvPr/>
        </p:nvSpPr>
        <p:spPr>
          <a:xfrm>
            <a:off x="-66566" y="1369091"/>
            <a:ext cx="12294780" cy="490199"/>
          </a:xfrm>
          <a:prstGeom prst="rect">
            <a:avLst/>
          </a:prstGeom>
          <a:noFill/>
        </p:spPr>
        <p:txBody>
          <a:bodyPr wrap="square" rtlCol="0">
            <a:spAutoFit/>
          </a:bodyPr>
          <a:lstStyle/>
          <a:p>
            <a:pPr marL="285750" marR="0" indent="-285750" algn="ctr" rtl="1">
              <a:lnSpc>
                <a:spcPct val="115000"/>
              </a:lnSpc>
              <a:spcAft>
                <a:spcPts val="800"/>
              </a:spcAft>
              <a:buFont typeface="Wingdings" panose="05000000000000000000" pitchFamily="2" charset="2"/>
              <a:buChar char="Ø"/>
            </a:pPr>
            <a:r>
              <a:rPr lang="ar-EG" sz="2400" b="1" dirty="0">
                <a:solidFill>
                  <a:srgbClr val="C00000"/>
                </a:solidFill>
                <a:latin typeface="Alexandria" charset="0"/>
                <a:cs typeface="+mj-cs"/>
              </a:rPr>
              <a:t>الفرق بين الذكاء الاصطناعي التوليدي مثل </a:t>
            </a:r>
            <a:r>
              <a:rPr lang="en-US" sz="2400" b="1" dirty="0">
                <a:solidFill>
                  <a:srgbClr val="C00000"/>
                </a:solidFill>
                <a:latin typeface="Times New Roman" panose="02020603050405020304" pitchFamily="18" charset="0"/>
                <a:cs typeface="Times New Roman" panose="02020603050405020304" pitchFamily="18" charset="0"/>
              </a:rPr>
              <a:t>ChatGPT</a:t>
            </a:r>
            <a:r>
              <a:rPr lang="en-US" sz="2400" b="1" dirty="0">
                <a:solidFill>
                  <a:srgbClr val="C00000"/>
                </a:solidFill>
                <a:latin typeface="Alexandria" charset="0"/>
                <a:cs typeface="+mj-cs"/>
              </a:rPr>
              <a:t>) </a:t>
            </a:r>
            <a:r>
              <a:rPr lang="ar-EG" sz="2400" b="1" dirty="0">
                <a:solidFill>
                  <a:srgbClr val="C00000"/>
                </a:solidFill>
                <a:latin typeface="Alexandria" charset="0"/>
                <a:cs typeface="+mj-cs"/>
              </a:rPr>
              <a:t>) والوكلاء الموجهين للأهداف </a:t>
            </a:r>
            <a:r>
              <a:rPr lang="en-US" sz="2400" b="1" dirty="0">
                <a:solidFill>
                  <a:srgbClr val="C00000"/>
                </a:solidFill>
                <a:latin typeface="Alexandria" charset="0"/>
                <a:cs typeface="+mj-cs"/>
              </a:rPr>
              <a:t>(</a:t>
            </a:r>
            <a:r>
              <a:rPr lang="en-US" sz="2400" b="1" dirty="0">
                <a:solidFill>
                  <a:srgbClr val="C00000"/>
                </a:solidFill>
                <a:latin typeface="Times New Roman" panose="02020603050405020304" pitchFamily="18" charset="0"/>
                <a:cs typeface="Times New Roman" panose="02020603050405020304" pitchFamily="18" charset="0"/>
              </a:rPr>
              <a:t>Task-oriented Agents</a:t>
            </a:r>
            <a:r>
              <a:rPr lang="en-US" sz="2400" b="1" dirty="0">
                <a:solidFill>
                  <a:srgbClr val="C00000"/>
                </a:solidFill>
                <a:latin typeface="Alexandria" charset="0"/>
                <a:cs typeface="+mj-cs"/>
              </a:rPr>
              <a:t>)</a:t>
            </a: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252548"/>
            <a:ext cx="2191785" cy="976517"/>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0A27EFC6-804A-301E-786A-7372737A9F2F}"/>
              </a:ext>
            </a:extLst>
          </p:cNvPr>
          <p:cNvSpPr txBox="1"/>
          <p:nvPr/>
        </p:nvSpPr>
        <p:spPr>
          <a:xfrm>
            <a:off x="1775637" y="403807"/>
            <a:ext cx="10161244" cy="400110"/>
          </a:xfrm>
          <a:prstGeom prst="rect">
            <a:avLst/>
          </a:prstGeom>
          <a:noFill/>
        </p:spPr>
        <p:txBody>
          <a:bodyPr wrap="square" rtlCol="0">
            <a:spAutoFit/>
          </a:bodyPr>
          <a:lstStyle/>
          <a:p>
            <a:pPr algn="r" rtl="1"/>
            <a:r>
              <a:rPr lang="ar-EG" sz="2000" b="1" dirty="0">
                <a:solidFill>
                  <a:srgbClr val="002060"/>
                </a:solidFill>
                <a:latin typeface="Alexandria" charset="0"/>
              </a:rPr>
              <a:t>وكلاء</a:t>
            </a:r>
            <a:r>
              <a:rPr lang="ar-EG" sz="2000" b="1" dirty="0">
                <a:solidFill>
                  <a:srgbClr val="002060"/>
                </a:solidFill>
                <a:latin typeface="Alexandria" charset="0"/>
                <a:cs typeface="Alexandria" charset="0"/>
              </a:rPr>
              <a:t> </a:t>
            </a:r>
            <a:r>
              <a:rPr lang="ar-EG" sz="2000" b="1" dirty="0">
                <a:solidFill>
                  <a:srgbClr val="002060"/>
                </a:solidFill>
                <a:latin typeface="Alexandria" charset="0"/>
              </a:rPr>
              <a:t>الذكاء الاصطناعي في غرف الأخبار: من (أدوات مساعدة) إلى (شركاء في صناعة المحتوى)</a:t>
            </a:r>
          </a:p>
        </p:txBody>
      </p:sp>
      <p:graphicFrame>
        <p:nvGraphicFramePr>
          <p:cNvPr id="5" name="Table 4">
            <a:extLst>
              <a:ext uri="{FF2B5EF4-FFF2-40B4-BE49-F238E27FC236}">
                <a16:creationId xmlns:a16="http://schemas.microsoft.com/office/drawing/2014/main" id="{7901F293-AC4D-39FD-D6AA-89AA7A46A9ED}"/>
              </a:ext>
            </a:extLst>
          </p:cNvPr>
          <p:cNvGraphicFramePr>
            <a:graphicFrameLocks noGrp="1"/>
          </p:cNvGraphicFramePr>
          <p:nvPr>
            <p:extLst>
              <p:ext uri="{D42A27DB-BD31-4B8C-83A1-F6EECF244321}">
                <p14:modId xmlns:p14="http://schemas.microsoft.com/office/powerpoint/2010/main" val="2691253423"/>
              </p:ext>
            </p:extLst>
          </p:nvPr>
        </p:nvGraphicFramePr>
        <p:xfrm>
          <a:off x="627320" y="1999315"/>
          <a:ext cx="11309560" cy="4422273"/>
        </p:xfrm>
        <a:graphic>
          <a:graphicData uri="http://schemas.openxmlformats.org/drawingml/2006/table">
            <a:tbl>
              <a:tblPr rtl="1" firstRow="1" firstCol="1" bandRow="1">
                <a:tableStyleId>{BC89EF96-8CEA-46FF-86C4-4CE0E7609802}</a:tableStyleId>
              </a:tblPr>
              <a:tblGrid>
                <a:gridCol w="2553618">
                  <a:extLst>
                    <a:ext uri="{9D8B030D-6E8A-4147-A177-3AD203B41FA5}">
                      <a16:colId xmlns:a16="http://schemas.microsoft.com/office/drawing/2014/main" val="421623066"/>
                    </a:ext>
                  </a:extLst>
                </a:gridCol>
                <a:gridCol w="4144925">
                  <a:extLst>
                    <a:ext uri="{9D8B030D-6E8A-4147-A177-3AD203B41FA5}">
                      <a16:colId xmlns:a16="http://schemas.microsoft.com/office/drawing/2014/main" val="1497882371"/>
                    </a:ext>
                  </a:extLst>
                </a:gridCol>
                <a:gridCol w="4611017">
                  <a:extLst>
                    <a:ext uri="{9D8B030D-6E8A-4147-A177-3AD203B41FA5}">
                      <a16:colId xmlns:a16="http://schemas.microsoft.com/office/drawing/2014/main" val="3215518981"/>
                    </a:ext>
                  </a:extLst>
                </a:gridCol>
              </a:tblGrid>
              <a:tr h="903836">
                <a:tc>
                  <a:txBody>
                    <a:bodyPr/>
                    <a:lstStyle/>
                    <a:p>
                      <a:pPr marL="0" marR="0" algn="ctr" rtl="1">
                        <a:lnSpc>
                          <a:spcPct val="100000"/>
                        </a:lnSpc>
                        <a:spcAft>
                          <a:spcPts val="800"/>
                        </a:spcAft>
                        <a:buNone/>
                      </a:pPr>
                      <a:r>
                        <a:rPr lang="ar-SA" sz="2000" kern="0" dirty="0">
                          <a:solidFill>
                            <a:srgbClr val="002060"/>
                          </a:solidFill>
                          <a:effectLst/>
                        </a:rPr>
                        <a:t>وجه المقارنة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000" kern="0" dirty="0">
                          <a:solidFill>
                            <a:srgbClr val="002060"/>
                          </a:solidFill>
                          <a:effectLst/>
                        </a:rPr>
                        <a:t>الذكاء الاصطناعي التوليدي (</a:t>
                      </a:r>
                      <a:r>
                        <a:rPr lang="en-US" sz="2000" b="1" kern="0" dirty="0">
                          <a:solidFill>
                            <a:srgbClr val="002060"/>
                          </a:solidFill>
                          <a:effectLst/>
                          <a:latin typeface="Times New Roman" panose="02020603050405020304" pitchFamily="18" charset="0"/>
                          <a:ea typeface="+mn-ea"/>
                          <a:cs typeface="Times New Roman" panose="02020603050405020304" pitchFamily="18" charset="0"/>
                        </a:rPr>
                        <a:t>ChatGPT</a:t>
                      </a:r>
                      <a:r>
                        <a:rPr lang="ar-SA" sz="2000" kern="0" dirty="0">
                          <a:solidFill>
                            <a:srgbClr val="002060"/>
                          </a:solidFill>
                          <a:effectLst/>
                        </a:rPr>
                        <a:t>)</a:t>
                      </a:r>
                      <a:endParaRPr lang="en-US" sz="2000" kern="100" dirty="0">
                        <a:solidFill>
                          <a:srgbClr val="002060"/>
                        </a:solidFill>
                        <a:effectLst/>
                        <a:latin typeface="Alexandria"/>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000" kern="0" dirty="0">
                          <a:solidFill>
                            <a:srgbClr val="002060"/>
                          </a:solidFill>
                          <a:effectLst/>
                        </a:rPr>
                        <a:t>الوكلاء الموجهون للأهداف (</a:t>
                      </a:r>
                      <a:r>
                        <a:rPr lang="en-US" sz="2000" kern="0" dirty="0">
                          <a:solidFill>
                            <a:srgbClr val="002060"/>
                          </a:solidFill>
                          <a:effectLst/>
                          <a:latin typeface="Times New Roman" panose="02020603050405020304" pitchFamily="18" charset="0"/>
                          <a:cs typeface="Times New Roman" panose="02020603050405020304" pitchFamily="18" charset="0"/>
                        </a:rPr>
                        <a:t>AI Agents</a:t>
                      </a:r>
                      <a:r>
                        <a:rPr lang="ar-SA" sz="2000" kern="0" dirty="0">
                          <a:solidFill>
                            <a:srgbClr val="002060"/>
                          </a:solidFill>
                          <a:effectLst/>
                        </a:rPr>
                        <a:t>)</a:t>
                      </a:r>
                      <a:endParaRPr lang="en-US" sz="2000" kern="100" dirty="0">
                        <a:solidFill>
                          <a:srgbClr val="002060"/>
                        </a:solidFill>
                        <a:effectLst/>
                        <a:latin typeface="Alexandria"/>
                        <a:ea typeface="Calibri" panose="020F0502020204030204" pitchFamily="34" charset="0"/>
                        <a:cs typeface="Arial" panose="020B0604020202020204" pitchFamily="34" charset="0"/>
                      </a:endParaRPr>
                    </a:p>
                  </a:txBody>
                  <a:tcPr marL="0" marR="0" marT="121626" marB="121626" anchor="ctr"/>
                </a:tc>
                <a:extLst>
                  <a:ext uri="{0D108BD9-81ED-4DB2-BD59-A6C34878D82A}">
                    <a16:rowId xmlns:a16="http://schemas.microsoft.com/office/drawing/2014/main" val="1861258192"/>
                  </a:ext>
                </a:extLst>
              </a:tr>
              <a:tr h="735992">
                <a:tc>
                  <a:txBody>
                    <a:bodyPr/>
                    <a:lstStyle/>
                    <a:p>
                      <a:pPr marL="0" marR="0" algn="ctr" rtl="1">
                        <a:lnSpc>
                          <a:spcPct val="100000"/>
                        </a:lnSpc>
                        <a:spcAft>
                          <a:spcPts val="800"/>
                        </a:spcAft>
                        <a:buNone/>
                      </a:pPr>
                      <a:r>
                        <a:rPr lang="ar-SA" sz="2000" kern="0" dirty="0">
                          <a:solidFill>
                            <a:srgbClr val="002060"/>
                          </a:solidFill>
                          <a:effectLst/>
                        </a:rPr>
                        <a:t>الدور الأساسي</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400" kern="0" dirty="0">
                          <a:solidFill>
                            <a:srgbClr val="002060"/>
                          </a:solidFill>
                          <a:effectLst/>
                        </a:rPr>
                        <a:t>إنشاء محتوى جديد (نص، صور، فيديو).</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400" kern="0" dirty="0">
                          <a:solidFill>
                            <a:srgbClr val="002060"/>
                          </a:solidFill>
                          <a:effectLst/>
                        </a:rPr>
                        <a:t>تنفيذ سلسلة مهام للوصول لنتيجة محددة.</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0" marR="0" marT="121626" marB="121626" anchor="ctr"/>
                </a:tc>
                <a:extLst>
                  <a:ext uri="{0D108BD9-81ED-4DB2-BD59-A6C34878D82A}">
                    <a16:rowId xmlns:a16="http://schemas.microsoft.com/office/drawing/2014/main" val="109567580"/>
                  </a:ext>
                </a:extLst>
              </a:tr>
              <a:tr h="735992">
                <a:tc>
                  <a:txBody>
                    <a:bodyPr/>
                    <a:lstStyle/>
                    <a:p>
                      <a:pPr marL="0" marR="0" algn="ctr" rtl="1">
                        <a:lnSpc>
                          <a:spcPct val="100000"/>
                        </a:lnSpc>
                        <a:spcAft>
                          <a:spcPts val="800"/>
                        </a:spcAft>
                        <a:buNone/>
                      </a:pPr>
                      <a:r>
                        <a:rPr lang="ar-SA" sz="2000" kern="0">
                          <a:solidFill>
                            <a:srgbClr val="002060"/>
                          </a:solidFill>
                          <a:effectLst/>
                        </a:rPr>
                        <a:t>طبيعة العمل</a:t>
                      </a:r>
                      <a:endParaRPr lang="en-US" sz="2000"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400" kern="0" dirty="0">
                          <a:solidFill>
                            <a:srgbClr val="002060"/>
                          </a:solidFill>
                          <a:effectLst/>
                        </a:rPr>
                        <a:t>يستجيب للأوامر المباشرة (</a:t>
                      </a:r>
                      <a:r>
                        <a:rPr lang="en-US" sz="2000" b="1" kern="0" dirty="0">
                          <a:solidFill>
                            <a:srgbClr val="002060"/>
                          </a:solidFill>
                          <a:effectLst/>
                          <a:latin typeface="Times New Roman" panose="02020603050405020304" pitchFamily="18" charset="0"/>
                          <a:ea typeface="+mn-ea"/>
                          <a:cs typeface="Times New Roman" panose="02020603050405020304" pitchFamily="18" charset="0"/>
                        </a:rPr>
                        <a:t>Reactive</a:t>
                      </a:r>
                      <a:r>
                        <a:rPr lang="ar-SA" sz="2400" kern="0" dirty="0">
                          <a:solidFill>
                            <a:srgbClr val="002060"/>
                          </a:solidFill>
                          <a:effectLst/>
                        </a:rPr>
                        <a:t>).</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400" kern="0" dirty="0">
                          <a:solidFill>
                            <a:srgbClr val="002060"/>
                          </a:solidFill>
                          <a:effectLst/>
                        </a:rPr>
                        <a:t>يعمل باستقلالية لتحقيق الهدف (</a:t>
                      </a:r>
                      <a:r>
                        <a:rPr lang="en-US" sz="2000" b="1" kern="0" dirty="0">
                          <a:solidFill>
                            <a:srgbClr val="002060"/>
                          </a:solidFill>
                          <a:effectLst/>
                          <a:latin typeface="Times New Roman" panose="02020603050405020304" pitchFamily="18" charset="0"/>
                          <a:ea typeface="+mn-ea"/>
                          <a:cs typeface="Times New Roman" panose="02020603050405020304" pitchFamily="18" charset="0"/>
                        </a:rPr>
                        <a:t>Proactive</a:t>
                      </a:r>
                      <a:r>
                        <a:rPr lang="ar-SA" sz="2400" kern="0" dirty="0">
                          <a:solidFill>
                            <a:srgbClr val="002060"/>
                          </a:solidFill>
                          <a:effectLst/>
                        </a:rPr>
                        <a:t>).</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0" marR="0" marT="121626" marB="121626" anchor="ctr"/>
                </a:tc>
                <a:extLst>
                  <a:ext uri="{0D108BD9-81ED-4DB2-BD59-A6C34878D82A}">
                    <a16:rowId xmlns:a16="http://schemas.microsoft.com/office/drawing/2014/main" val="3275487182"/>
                  </a:ext>
                </a:extLst>
              </a:tr>
              <a:tr h="1071681">
                <a:tc>
                  <a:txBody>
                    <a:bodyPr/>
                    <a:lstStyle/>
                    <a:p>
                      <a:pPr marL="0" marR="0" algn="ctr" rtl="1">
                        <a:lnSpc>
                          <a:spcPct val="100000"/>
                        </a:lnSpc>
                        <a:spcAft>
                          <a:spcPts val="800"/>
                        </a:spcAft>
                        <a:buNone/>
                      </a:pPr>
                      <a:r>
                        <a:rPr lang="ar-SA" sz="2000" kern="0">
                          <a:solidFill>
                            <a:srgbClr val="002060"/>
                          </a:solidFill>
                          <a:effectLst/>
                        </a:rPr>
                        <a:t>نطاق الحركة</a:t>
                      </a:r>
                      <a:endParaRPr lang="en-US" sz="2000"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91220" marR="0" marT="121626" marB="121626" anchor="ctr"/>
                </a:tc>
                <a:tc>
                  <a:txBody>
                    <a:bodyPr/>
                    <a:lstStyle/>
                    <a:p>
                      <a:pPr marL="0" marR="0" algn="ctr" rtl="1">
                        <a:lnSpc>
                          <a:spcPct val="100000"/>
                        </a:lnSpc>
                        <a:spcAft>
                          <a:spcPts val="800"/>
                        </a:spcAft>
                        <a:buNone/>
                      </a:pPr>
                      <a:r>
                        <a:rPr lang="ar-SA" sz="2400" kern="0" dirty="0">
                          <a:solidFill>
                            <a:srgbClr val="002060"/>
                          </a:solidFill>
                          <a:effectLst/>
                        </a:rPr>
                        <a:t>داخل واجهة الدردشة فقط.</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91220" marR="0" marT="121626" marB="121626" anchor="ctr"/>
                </a:tc>
                <a:tc>
                  <a:txBody>
                    <a:bodyPr/>
                    <a:lstStyle/>
                    <a:p>
                      <a:pPr marL="0" marR="0" algn="justLow" rtl="1">
                        <a:lnSpc>
                          <a:spcPct val="100000"/>
                        </a:lnSpc>
                        <a:spcAft>
                          <a:spcPts val="800"/>
                        </a:spcAft>
                        <a:buNone/>
                      </a:pPr>
                      <a:r>
                        <a:rPr lang="ar-SA" sz="2400" kern="0" dirty="0">
                          <a:solidFill>
                            <a:srgbClr val="002060"/>
                          </a:solidFill>
                          <a:effectLst/>
                        </a:rPr>
                        <a:t>يتفاعل مع تطبيقات ومواقع خارجية (إرسال إيميل، نشر، تحليل).</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0" marR="0" marT="121626" marB="121626" anchor="ctr"/>
                </a:tc>
                <a:extLst>
                  <a:ext uri="{0D108BD9-81ED-4DB2-BD59-A6C34878D82A}">
                    <a16:rowId xmlns:a16="http://schemas.microsoft.com/office/drawing/2014/main" val="4040033568"/>
                  </a:ext>
                </a:extLst>
              </a:tr>
              <a:tr h="903836">
                <a:tc>
                  <a:txBody>
                    <a:bodyPr/>
                    <a:lstStyle/>
                    <a:p>
                      <a:pPr marL="0" marR="0" algn="ctr" rtl="1">
                        <a:lnSpc>
                          <a:spcPct val="100000"/>
                        </a:lnSpc>
                        <a:spcAft>
                          <a:spcPts val="800"/>
                        </a:spcAft>
                        <a:buNone/>
                      </a:pPr>
                      <a:r>
                        <a:rPr lang="ar-SA" sz="2000" kern="0" dirty="0">
                          <a:solidFill>
                            <a:srgbClr val="002060"/>
                          </a:solidFill>
                          <a:effectLst/>
                        </a:rPr>
                        <a:t>مثال إعلامي</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91220" marR="0" marT="121626" marB="121626" anchor="ctr"/>
                </a:tc>
                <a:tc>
                  <a:txBody>
                    <a:bodyPr/>
                    <a:lstStyle/>
                    <a:p>
                      <a:pPr marL="0" marR="0" algn="justLow" rtl="1">
                        <a:lnSpc>
                          <a:spcPct val="100000"/>
                        </a:lnSpc>
                        <a:spcAft>
                          <a:spcPts val="800"/>
                        </a:spcAft>
                        <a:buNone/>
                      </a:pPr>
                      <a:r>
                        <a:rPr lang="ar-SA" sz="2400" kern="0" dirty="0">
                          <a:solidFill>
                            <a:srgbClr val="002060"/>
                          </a:solidFill>
                          <a:effectLst/>
                        </a:rPr>
                        <a:t>كتابة مقال عن "أهمية الذكاء الاصطناعي".</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91220" marR="0" marT="121626" marB="121626" anchor="ctr"/>
                </a:tc>
                <a:tc>
                  <a:txBody>
                    <a:bodyPr/>
                    <a:lstStyle/>
                    <a:p>
                      <a:pPr marL="0" marR="0" algn="justLow" rtl="1">
                        <a:lnSpc>
                          <a:spcPct val="100000"/>
                        </a:lnSpc>
                        <a:spcAft>
                          <a:spcPts val="800"/>
                        </a:spcAft>
                        <a:buNone/>
                      </a:pPr>
                      <a:r>
                        <a:rPr lang="ar-SA" sz="2400" kern="0" dirty="0">
                          <a:solidFill>
                            <a:srgbClr val="002060"/>
                          </a:solidFill>
                          <a:effectLst/>
                        </a:rPr>
                        <a:t>إدارة حملة إعلامية كاملة من البحث حتى النشر والتحليل.</a:t>
                      </a:r>
                      <a:endParaRPr lang="en-US" sz="2400" kern="100" dirty="0">
                        <a:solidFill>
                          <a:srgbClr val="002060"/>
                        </a:solidFill>
                        <a:effectLst/>
                        <a:latin typeface="Alexandria"/>
                        <a:ea typeface="Calibri" panose="020F0502020204030204" pitchFamily="34" charset="0"/>
                        <a:cs typeface="Arial" panose="020B0604020202020204" pitchFamily="34" charset="0"/>
                      </a:endParaRPr>
                    </a:p>
                  </a:txBody>
                  <a:tcPr marL="0" marR="0" marT="121626" marB="121626" anchor="ctr"/>
                </a:tc>
                <a:extLst>
                  <a:ext uri="{0D108BD9-81ED-4DB2-BD59-A6C34878D82A}">
                    <a16:rowId xmlns:a16="http://schemas.microsoft.com/office/drawing/2014/main" val="55842580"/>
                  </a:ext>
                </a:extLst>
              </a:tr>
            </a:tbl>
          </a:graphicData>
        </a:graphic>
      </p:graphicFrame>
    </p:spTree>
    <p:extLst>
      <p:ext uri="{BB962C8B-B14F-4D97-AF65-F5344CB8AC3E}">
        <p14:creationId xmlns:p14="http://schemas.microsoft.com/office/powerpoint/2010/main" val="638606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B286F76B-8051-9A90-D8C1-C669AC2C598E}"/>
              </a:ext>
            </a:extLst>
          </p:cNvPr>
          <p:cNvSpPr txBox="1"/>
          <p:nvPr/>
        </p:nvSpPr>
        <p:spPr>
          <a:xfrm>
            <a:off x="590106" y="1019006"/>
            <a:ext cx="9973339" cy="489686"/>
          </a:xfrm>
          <a:prstGeom prst="rect">
            <a:avLst/>
          </a:prstGeom>
          <a:noFill/>
        </p:spPr>
        <p:txBody>
          <a:bodyPr wrap="square" rtlCol="0">
            <a:spAutoFit/>
          </a:bodyPr>
          <a:lstStyle/>
          <a:p>
            <a:pPr marL="0" marR="0" algn="r" rtl="1">
              <a:lnSpc>
                <a:spcPct val="115000"/>
              </a:lnSpc>
              <a:spcAft>
                <a:spcPts val="800"/>
              </a:spcAft>
              <a:buNone/>
            </a:pPr>
            <a:r>
              <a:rPr lang="ar-SA" sz="2400" b="1" kern="0" dirty="0">
                <a:solidFill>
                  <a:srgbClr val="00194C"/>
                </a:solidFill>
                <a:effectLst/>
                <a:latin typeface="Calibri" panose="020F0502020204030204" pitchFamily="34" charset="0"/>
                <a:ea typeface="Times New Roman" panose="02020603050405020304" pitchFamily="18" charset="0"/>
                <a:cs typeface="Segoe UI Emoji" panose="020B0502040204020203" pitchFamily="34" charset="0"/>
              </a:rPr>
              <a:t>📊</a:t>
            </a:r>
            <a:r>
              <a:rPr lang="ar-SA" sz="2400" b="1" kern="0" dirty="0">
                <a:solidFill>
                  <a:srgbClr val="00194C"/>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b="1" kern="0" dirty="0">
                <a:solidFill>
                  <a:srgbClr val="00194C"/>
                </a:solidFill>
                <a:latin typeface="Calibri" panose="020F0502020204030204" pitchFamily="34" charset="0"/>
                <a:cs typeface="Calibri" panose="020F0502020204030204" pitchFamily="34" charset="0"/>
              </a:rPr>
              <a:t>إحصائيات </a:t>
            </a:r>
            <a:r>
              <a:rPr lang="ar-EG" sz="2400" b="1" kern="0" dirty="0">
                <a:solidFill>
                  <a:srgbClr val="00194C"/>
                </a:solidFill>
                <a:latin typeface="Calibri" panose="020F0502020204030204" pitchFamily="34" charset="0"/>
                <a:cs typeface="Calibri" panose="020F0502020204030204" pitchFamily="34" charset="0"/>
              </a:rPr>
              <a:t>عالمية حول </a:t>
            </a:r>
            <a:r>
              <a:rPr lang="ar-SA" sz="2400" b="1" kern="0" dirty="0">
                <a:solidFill>
                  <a:srgbClr val="00194C"/>
                </a:solidFill>
                <a:latin typeface="Calibri" panose="020F0502020204030204" pitchFamily="34" charset="0"/>
                <a:cs typeface="Calibri" panose="020F0502020204030204" pitchFamily="34" charset="0"/>
              </a:rPr>
              <a:t>تبني </a:t>
            </a:r>
            <a:r>
              <a:rPr lang="ar-EG" sz="2400" b="1" kern="0" dirty="0">
                <a:solidFill>
                  <a:srgbClr val="00194C"/>
                </a:solidFill>
                <a:latin typeface="Calibri" panose="020F0502020204030204" pitchFamily="34" charset="0"/>
                <a:cs typeface="Calibri" panose="020F0502020204030204" pitchFamily="34" charset="0"/>
              </a:rPr>
              <a:t>أنظمة </a:t>
            </a:r>
            <a:r>
              <a:rPr lang="ar-SA" sz="2400" b="1" kern="0" dirty="0">
                <a:solidFill>
                  <a:srgbClr val="00194C"/>
                </a:solidFill>
                <a:latin typeface="Calibri" panose="020F0502020204030204" pitchFamily="34" charset="0"/>
                <a:cs typeface="Calibri" panose="020F0502020204030204" pitchFamily="34" charset="0"/>
              </a:rPr>
              <a:t>الذكاء الاصطناعي في </a:t>
            </a:r>
            <a:r>
              <a:rPr lang="ar-EG" sz="2400" b="1" kern="0" dirty="0">
                <a:solidFill>
                  <a:srgbClr val="00194C"/>
                </a:solidFill>
                <a:latin typeface="Calibri" panose="020F0502020204030204" pitchFamily="34" charset="0"/>
                <a:cs typeface="Calibri" panose="020F0502020204030204" pitchFamily="34" charset="0"/>
              </a:rPr>
              <a:t>مجال </a:t>
            </a:r>
            <a:r>
              <a:rPr lang="ar-SA" sz="2400" b="1" kern="0" dirty="0">
                <a:solidFill>
                  <a:srgbClr val="00194C"/>
                </a:solidFill>
                <a:latin typeface="Calibri" panose="020F0502020204030204" pitchFamily="34" charset="0"/>
                <a:cs typeface="Calibri" panose="020F0502020204030204" pitchFamily="34" charset="0"/>
              </a:rPr>
              <a:t>الإعلام </a:t>
            </a:r>
            <a:r>
              <a:rPr lang="ar-SA" sz="2400" b="1" kern="0" dirty="0">
                <a:solidFill>
                  <a:srgbClr val="00194C"/>
                </a:solidFill>
                <a:effectLst/>
                <a:latin typeface="Calibri" panose="020F0502020204030204" pitchFamily="34" charset="0"/>
                <a:ea typeface="Times New Roman" panose="02020603050405020304" pitchFamily="18" charset="0"/>
                <a:cs typeface="Arial" panose="020B0604020202020204" pitchFamily="34" charset="0"/>
              </a:rPr>
              <a:t>(</a:t>
            </a:r>
            <a:r>
              <a:rPr lang="ar-SA" sz="2400" b="1" kern="0" dirty="0">
                <a:solidFill>
                  <a:srgbClr val="00194C"/>
                </a:solidFill>
                <a:effectLst/>
                <a:latin typeface="Calibri" panose="020F0502020204030204" pitchFamily="34" charset="0"/>
                <a:ea typeface="Times New Roman" panose="02020603050405020304" pitchFamily="18" charset="0"/>
                <a:cs typeface="+mj-cs"/>
              </a:rPr>
              <a:t>2025-2026</a:t>
            </a:r>
            <a:r>
              <a:rPr lang="ar-SA" sz="2400" b="1" kern="0" dirty="0">
                <a:solidFill>
                  <a:srgbClr val="00194C"/>
                </a:solidFill>
                <a:effectLst/>
                <a:latin typeface="Calibri" panose="020F0502020204030204" pitchFamily="34" charset="0"/>
                <a:ea typeface="Times New Roman" panose="02020603050405020304" pitchFamily="18" charset="0"/>
                <a:cs typeface="Arial" panose="020B0604020202020204" pitchFamily="34" charset="0"/>
              </a:rPr>
              <a:t>)</a:t>
            </a:r>
            <a:endParaRPr lang="en-US" sz="1600" kern="100" dirty="0">
              <a:solidFill>
                <a:srgbClr val="00194C"/>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94370" y="-11992"/>
            <a:ext cx="2208028" cy="1030998"/>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6DC62AC-70B8-5AB8-F006-E71F2D8BF69C}"/>
              </a:ext>
            </a:extLst>
          </p:cNvPr>
          <p:cNvSpPr/>
          <p:nvPr/>
        </p:nvSpPr>
        <p:spPr>
          <a:xfrm>
            <a:off x="92268"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2FC53B-A9C3-3620-9903-3B8CE2ADDDB8}"/>
              </a:ext>
            </a:extLst>
          </p:cNvPr>
          <p:cNvSpPr txBox="1"/>
          <p:nvPr/>
        </p:nvSpPr>
        <p:spPr>
          <a:xfrm>
            <a:off x="-2105246" y="278007"/>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16" name="TextBox 15">
            <a:extLst>
              <a:ext uri="{FF2B5EF4-FFF2-40B4-BE49-F238E27FC236}">
                <a16:creationId xmlns:a16="http://schemas.microsoft.com/office/drawing/2014/main" id="{F302CE98-549B-F26F-BE0C-0A33F30BE6B3}"/>
              </a:ext>
            </a:extLst>
          </p:cNvPr>
          <p:cNvSpPr txBox="1"/>
          <p:nvPr/>
        </p:nvSpPr>
        <p:spPr>
          <a:xfrm>
            <a:off x="4833383" y="1734908"/>
            <a:ext cx="7160143" cy="4218912"/>
          </a:xfrm>
          <a:prstGeom prst="rect">
            <a:avLst/>
          </a:prstGeom>
          <a:noFill/>
        </p:spPr>
        <p:txBody>
          <a:bodyPr wrap="square">
            <a:spAutoFit/>
          </a:bodyPr>
          <a:lstStyle/>
          <a:p>
            <a:pPr marL="0" marR="0" algn="just" rtl="1">
              <a:lnSpc>
                <a:spcPct val="150000"/>
              </a:lnSpc>
              <a:spcAft>
                <a:spcPts val="800"/>
              </a:spcAft>
              <a:buNone/>
            </a:pPr>
            <a:r>
              <a:rPr lang="ar-SA" sz="1800" b="1"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 </a:t>
            </a:r>
            <a:r>
              <a:rPr lang="ar-SA" sz="2400" b="1" kern="0" dirty="0">
                <a:solidFill>
                  <a:srgbClr val="C00000"/>
                </a:solidFill>
                <a:latin typeface="Calibri" panose="020F0502020204030204" pitchFamily="34" charset="0"/>
                <a:cs typeface="Calibri" panose="020F0502020204030204" pitchFamily="34" charset="0"/>
              </a:rPr>
              <a:t>معدلات الاستخدام والانتشار </a:t>
            </a:r>
            <a:r>
              <a:rPr lang="ar-SA" sz="2000" b="1" kern="0" dirty="0">
                <a:solidFill>
                  <a:srgbClr val="C00000"/>
                </a:solidFill>
                <a:latin typeface="Calibri" panose="020F0502020204030204" pitchFamily="34" charset="0"/>
                <a:cs typeface="Calibri" panose="020F0502020204030204" pitchFamily="34" charset="0"/>
              </a:rPr>
              <a:t>(</a:t>
            </a:r>
            <a:r>
              <a:rPr lang="en-US" sz="2000" b="1" kern="0" dirty="0">
                <a:solidFill>
                  <a:srgbClr val="C00000"/>
                </a:solidFill>
                <a:latin typeface="Times New Roman" panose="02020603050405020304" pitchFamily="18" charset="0"/>
                <a:cs typeface="Times New Roman" panose="02020603050405020304" pitchFamily="18" charset="0"/>
              </a:rPr>
              <a:t>The </a:t>
            </a:r>
            <a:r>
              <a:rPr lang="en-US" sz="2400" b="1" kern="0" dirty="0">
                <a:solidFill>
                  <a:srgbClr val="C00000"/>
                </a:solidFill>
                <a:latin typeface="Times New Roman" panose="02020603050405020304" pitchFamily="18" charset="0"/>
                <a:cs typeface="Times New Roman" panose="02020603050405020304" pitchFamily="18" charset="0"/>
              </a:rPr>
              <a:t>Adoption</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Wingdings" panose="05000000000000000000" pitchFamily="2" charset="2"/>
              <a:buChar char="Ø"/>
              <a:tabLst>
                <a:tab pos="457200" algn="l"/>
              </a:tabLst>
            </a:pPr>
            <a:r>
              <a:rPr lang="ar-SA" sz="2400" b="1" kern="0" dirty="0">
                <a:solidFill>
                  <a:srgbClr val="00194C"/>
                </a:solidFill>
                <a:latin typeface="Calibri" panose="020F0502020204030204" pitchFamily="34" charset="0"/>
                <a:cs typeface="+mj-cs"/>
              </a:rPr>
              <a:t>75% </a:t>
            </a:r>
            <a:r>
              <a:rPr lang="ar-SA" sz="2400" kern="0" dirty="0">
                <a:solidFill>
                  <a:srgbClr val="00194C"/>
                </a:solidFill>
                <a:latin typeface="Calibri" panose="020F0502020204030204" pitchFamily="34" charset="0"/>
                <a:cs typeface="Calibri" panose="020F0502020204030204" pitchFamily="34" charset="0"/>
              </a:rPr>
              <a:t>من المؤسسات الإعلامية عالمياً تستخدم </a:t>
            </a:r>
            <a:r>
              <a:rPr lang="en-US" sz="2400" kern="0" dirty="0">
                <a:solidFill>
                  <a:srgbClr val="00194C"/>
                </a:solidFill>
                <a:latin typeface="Times New Roman" panose="02020603050405020304" pitchFamily="18" charset="0"/>
                <a:cs typeface="Times New Roman" panose="02020603050405020304" pitchFamily="18" charset="0"/>
              </a:rPr>
              <a:t>AI</a:t>
            </a:r>
            <a:r>
              <a:rPr lang="ar-SA" sz="2400" kern="0" dirty="0">
                <a:solidFill>
                  <a:srgbClr val="00194C"/>
                </a:solidFill>
                <a:latin typeface="Calibri" panose="020F0502020204030204" pitchFamily="34" charset="0"/>
                <a:cs typeface="Calibri" panose="020F0502020204030204" pitchFamily="34" charset="0"/>
              </a:rPr>
              <a:t> في عملياتها التحريرية أو التشغيلية. (وفقاً لتقرير </a:t>
            </a:r>
            <a:r>
              <a:rPr lang="en-US" sz="2400" kern="0" dirty="0">
                <a:solidFill>
                  <a:srgbClr val="00194C"/>
                </a:solidFill>
                <a:latin typeface="Times New Roman" panose="02020603050405020304" pitchFamily="18" charset="0"/>
                <a:cs typeface="Times New Roman" panose="02020603050405020304" pitchFamily="18" charset="0"/>
              </a:rPr>
              <a:t>WAN-IFRA 2025</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Wingdings" panose="05000000000000000000" pitchFamily="2" charset="2"/>
              <a:buChar char="Ø"/>
              <a:tabLst>
                <a:tab pos="457200" algn="l"/>
              </a:tabLst>
            </a:pPr>
            <a:r>
              <a:rPr lang="ar-SA" sz="2400" kern="0" dirty="0">
                <a:solidFill>
                  <a:srgbClr val="00194C"/>
                </a:solidFill>
                <a:latin typeface="Calibri" panose="020F0502020204030204" pitchFamily="34" charset="0"/>
                <a:cs typeface="Calibri" panose="020F0502020204030204" pitchFamily="34" charset="0"/>
              </a:rPr>
              <a:t>أكثر من </a:t>
            </a:r>
            <a:r>
              <a:rPr lang="ar-SA" sz="2400" b="1" kern="0" dirty="0">
                <a:solidFill>
                  <a:srgbClr val="00194C"/>
                </a:solidFill>
                <a:latin typeface="Calibri" panose="020F0502020204030204" pitchFamily="34" charset="0"/>
                <a:cs typeface="+mj-cs"/>
              </a:rPr>
              <a:t>80% </a:t>
            </a:r>
            <a:r>
              <a:rPr lang="ar-SA" sz="2400" kern="0" dirty="0">
                <a:solidFill>
                  <a:srgbClr val="00194C"/>
                </a:solidFill>
                <a:latin typeface="Calibri" panose="020F0502020204030204" pitchFamily="34" charset="0"/>
                <a:cs typeface="Calibri" panose="020F0502020204030204" pitchFamily="34" charset="0"/>
              </a:rPr>
              <a:t>من الصحفيين يستخدمون </a:t>
            </a:r>
            <a:r>
              <a:rPr lang="en-US" sz="2400" kern="0" dirty="0">
                <a:solidFill>
                  <a:srgbClr val="00194C"/>
                </a:solidFill>
                <a:latin typeface="Times New Roman" panose="02020603050405020304" pitchFamily="18" charset="0"/>
                <a:cs typeface="Times New Roman" panose="02020603050405020304" pitchFamily="18" charset="0"/>
              </a:rPr>
              <a:t>AI</a:t>
            </a:r>
            <a:r>
              <a:rPr lang="ar-SA" sz="2400" kern="0" dirty="0">
                <a:solidFill>
                  <a:srgbClr val="00194C"/>
                </a:solidFill>
                <a:latin typeface="Calibri" panose="020F0502020204030204" pitchFamily="34" charset="0"/>
                <a:cs typeface="Calibri" panose="020F0502020204030204" pitchFamily="34" charset="0"/>
              </a:rPr>
              <a:t> في عملهم، و</a:t>
            </a:r>
            <a:r>
              <a:rPr lang="ar-SA" sz="2400" kern="0" dirty="0">
                <a:solidFill>
                  <a:srgbClr val="00194C"/>
                </a:solidFill>
                <a:latin typeface="Times New Roman" panose="02020603050405020304" pitchFamily="18" charset="0"/>
                <a:cs typeface="Times New Roman" panose="02020603050405020304" pitchFamily="18" charset="0"/>
              </a:rPr>
              <a:t>49</a:t>
            </a:r>
            <a:r>
              <a:rPr lang="ar-SA" sz="2400" kern="0" dirty="0">
                <a:solidFill>
                  <a:srgbClr val="00194C"/>
                </a:solidFill>
                <a:latin typeface="Calibri" panose="020F0502020204030204" pitchFamily="34" charset="0"/>
                <a:cs typeface="Calibri" panose="020F0502020204030204" pitchFamily="34" charset="0"/>
              </a:rPr>
              <a:t>% منهم يستخدمونه يومياً. (وفقاً لاستطلاع معهد رويترز </a:t>
            </a:r>
            <a:r>
              <a:rPr lang="ar-SA" sz="2400" kern="0" dirty="0">
                <a:solidFill>
                  <a:srgbClr val="00194C"/>
                </a:solidFill>
                <a:latin typeface="Calibri" panose="020F0502020204030204" pitchFamily="34" charset="0"/>
                <a:cs typeface="+mj-cs"/>
              </a:rPr>
              <a:t>2025</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Wingdings" panose="05000000000000000000" pitchFamily="2" charset="2"/>
              <a:buChar char="Ø"/>
              <a:tabLst>
                <a:tab pos="457200" algn="l"/>
              </a:tabLst>
            </a:pPr>
            <a:r>
              <a:rPr lang="ar-SA" sz="2400" b="1" kern="0" dirty="0">
                <a:solidFill>
                  <a:srgbClr val="00194C"/>
                </a:solidFill>
                <a:latin typeface="Calibri" panose="020F0502020204030204" pitchFamily="34" charset="0"/>
                <a:cs typeface="+mj-cs"/>
              </a:rPr>
              <a:t>56% </a:t>
            </a:r>
            <a:r>
              <a:rPr lang="ar-SA" sz="2400" kern="0" dirty="0">
                <a:solidFill>
                  <a:srgbClr val="00194C"/>
                </a:solidFill>
                <a:latin typeface="Calibri" panose="020F0502020204030204" pitchFamily="34" charset="0"/>
                <a:cs typeface="Calibri" panose="020F0502020204030204" pitchFamily="34" charset="0"/>
              </a:rPr>
              <a:t>من الصحفيين يعتمدون على </a:t>
            </a:r>
            <a:r>
              <a:rPr lang="en-US" sz="2400" kern="0" dirty="0">
                <a:solidFill>
                  <a:srgbClr val="00194C"/>
                </a:solidFill>
                <a:latin typeface="Times New Roman" panose="02020603050405020304" pitchFamily="18" charset="0"/>
                <a:cs typeface="Times New Roman" panose="02020603050405020304" pitchFamily="18" charset="0"/>
              </a:rPr>
              <a:t>AI</a:t>
            </a:r>
            <a:r>
              <a:rPr lang="ar-SA" sz="2400" kern="0" dirty="0">
                <a:solidFill>
                  <a:srgbClr val="00194C"/>
                </a:solidFill>
                <a:latin typeface="Calibri" panose="020F0502020204030204" pitchFamily="34" charset="0"/>
                <a:cs typeface="Calibri" panose="020F0502020204030204" pitchFamily="34" charset="0"/>
              </a:rPr>
              <a:t> أسبوعياً في مهام البحث والتوليد. (وفقاً لتقرير </a:t>
            </a:r>
            <a:r>
              <a:rPr lang="en-US" sz="2400" kern="0" dirty="0">
                <a:solidFill>
                  <a:srgbClr val="00194C"/>
                </a:solidFill>
                <a:latin typeface="Times New Roman" panose="02020603050405020304" pitchFamily="18" charset="0"/>
                <a:cs typeface="Times New Roman" panose="02020603050405020304" pitchFamily="18" charset="0"/>
              </a:rPr>
              <a:t>Media net 2026</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p:txBody>
      </p:sp>
      <p:pic>
        <p:nvPicPr>
          <p:cNvPr id="2050" name="Picture 2" descr="How Data Scientists Turned Against Statistics">
            <a:extLst>
              <a:ext uri="{FF2B5EF4-FFF2-40B4-BE49-F238E27FC236}">
                <a16:creationId xmlns:a16="http://schemas.microsoft.com/office/drawing/2014/main" id="{EF4D0E7A-A5D7-7E23-57C4-23192DCBBA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474" y="1979402"/>
            <a:ext cx="4558377" cy="37299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600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95E77-CAEE-2134-27C5-A285EBFB5D2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3A2F050-63D4-4F3B-3DB0-43FA21AD6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8"/>
            <a:ext cx="2002464" cy="935014"/>
          </a:xfrm>
          <a:prstGeom prst="rect">
            <a:avLst/>
          </a:prstGeom>
        </p:spPr>
      </p:pic>
      <p:sp>
        <p:nvSpPr>
          <p:cNvPr id="11" name="Rectangle 10">
            <a:extLst>
              <a:ext uri="{FF2B5EF4-FFF2-40B4-BE49-F238E27FC236}">
                <a16:creationId xmlns:a16="http://schemas.microsoft.com/office/drawing/2014/main" id="{8B41F298-03BE-50C4-09C6-772AC40FC59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2E29753F-93EF-D3E3-D0C8-EDCAFEDAD2F5}"/>
              </a:ext>
            </a:extLst>
          </p:cNvPr>
          <p:cNvSpPr/>
          <p:nvPr/>
        </p:nvSpPr>
        <p:spPr>
          <a:xfrm>
            <a:off x="0" y="627971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F0335B6-8CEC-FFEC-5355-3F25B12FF36F}"/>
              </a:ext>
            </a:extLst>
          </p:cNvPr>
          <p:cNvSpPr txBox="1"/>
          <p:nvPr/>
        </p:nvSpPr>
        <p:spPr>
          <a:xfrm>
            <a:off x="1917341" y="403672"/>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20" name="TextBox 19">
            <a:extLst>
              <a:ext uri="{FF2B5EF4-FFF2-40B4-BE49-F238E27FC236}">
                <a16:creationId xmlns:a16="http://schemas.microsoft.com/office/drawing/2014/main" id="{5884822E-00F5-4D39-EC80-156BE7C066B9}"/>
              </a:ext>
            </a:extLst>
          </p:cNvPr>
          <p:cNvSpPr txBox="1"/>
          <p:nvPr/>
        </p:nvSpPr>
        <p:spPr>
          <a:xfrm>
            <a:off x="3232297" y="984132"/>
            <a:ext cx="8704583" cy="3346365"/>
          </a:xfrm>
          <a:prstGeom prst="rect">
            <a:avLst/>
          </a:prstGeom>
          <a:noFill/>
        </p:spPr>
        <p:txBody>
          <a:bodyPr wrap="square">
            <a:spAutoFit/>
          </a:bodyPr>
          <a:lstStyle/>
          <a:p>
            <a:pPr algn="r" rtl="1">
              <a:lnSpc>
                <a:spcPct val="115000"/>
              </a:lnSpc>
              <a:spcAft>
                <a:spcPts val="800"/>
              </a:spcAft>
              <a:buSzPts val="1000"/>
              <a:tabLst>
                <a:tab pos="457200" algn="l"/>
              </a:tabLst>
            </a:pPr>
            <a:r>
              <a:rPr lang="ar-SA" sz="2400" b="1" kern="0" dirty="0">
                <a:solidFill>
                  <a:srgbClr val="C00000"/>
                </a:solidFill>
                <a:latin typeface="Calibri" panose="020F0502020204030204" pitchFamily="34" charset="0"/>
                <a:cs typeface="Calibri" panose="020F0502020204030204" pitchFamily="34" charset="0"/>
              </a:rPr>
              <a:t>مستويات الدمج (</a:t>
            </a:r>
            <a:r>
              <a:rPr lang="en-US" sz="2400" b="1" kern="0" dirty="0">
                <a:solidFill>
                  <a:srgbClr val="C00000"/>
                </a:solidFill>
                <a:latin typeface="Times New Roman" panose="02020603050405020304" pitchFamily="18" charset="0"/>
                <a:cs typeface="Times New Roman" panose="02020603050405020304" pitchFamily="18" charset="0"/>
              </a:rPr>
              <a:t>Levels of Integration</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a:p>
            <a:pPr marL="342900" indent="-342900" algn="justLow" rtl="1">
              <a:lnSpc>
                <a:spcPct val="115000"/>
              </a:lnSpc>
              <a:spcAft>
                <a:spcPts val="800"/>
              </a:spcAft>
              <a:buSzPts val="1000"/>
              <a:buFont typeface="Wingdings" panose="05000000000000000000" pitchFamily="2" charset="2"/>
              <a:buChar char="Ø"/>
              <a:tabLst>
                <a:tab pos="457200" algn="l"/>
              </a:tabLst>
            </a:pPr>
            <a:r>
              <a:rPr lang="ar-SA" sz="2400" b="1" kern="0" dirty="0">
                <a:solidFill>
                  <a:srgbClr val="00194C"/>
                </a:solidFill>
                <a:latin typeface="Calibri" panose="020F0502020204030204" pitchFamily="34" charset="0"/>
                <a:cs typeface="+mj-cs"/>
              </a:rPr>
              <a:t>65% </a:t>
            </a:r>
            <a:r>
              <a:rPr lang="ar-SA" sz="2400" kern="0" dirty="0">
                <a:solidFill>
                  <a:srgbClr val="00194C"/>
                </a:solidFill>
                <a:latin typeface="Calibri" panose="020F0502020204030204" pitchFamily="34" charset="0"/>
                <a:cs typeface="Calibri" panose="020F0502020204030204" pitchFamily="34" charset="0"/>
              </a:rPr>
              <a:t>من غرف الأخبار تستخدم </a:t>
            </a:r>
            <a:r>
              <a:rPr lang="en-US" sz="2400" kern="0" dirty="0">
                <a:solidFill>
                  <a:srgbClr val="00194C"/>
                </a:solidFill>
                <a:latin typeface="Times New Roman" panose="02020603050405020304" pitchFamily="18" charset="0"/>
                <a:cs typeface="Times New Roman" panose="02020603050405020304" pitchFamily="18" charset="0"/>
              </a:rPr>
              <a:t>AI</a:t>
            </a:r>
            <a:r>
              <a:rPr lang="ar-SA" sz="2400" kern="0" dirty="0">
                <a:solidFill>
                  <a:srgbClr val="00194C"/>
                </a:solidFill>
                <a:latin typeface="Calibri" panose="020F0502020204030204" pitchFamily="34" charset="0"/>
                <a:cs typeface="Calibri" panose="020F0502020204030204" pitchFamily="34" charset="0"/>
              </a:rPr>
              <a:t> </a:t>
            </a:r>
            <a:r>
              <a:rPr lang="ar-SA" sz="2400" kern="0" dirty="0">
                <a:solidFill>
                  <a:srgbClr val="00194C"/>
                </a:solidFill>
                <a:latin typeface="Calibri" panose="020F0502020204030204" pitchFamily="34" charset="0"/>
                <a:cs typeface="+mj-cs"/>
              </a:rPr>
              <a:t>في </a:t>
            </a:r>
            <a:r>
              <a:rPr lang="ar-SA" sz="2400" kern="0" dirty="0">
                <a:solidFill>
                  <a:srgbClr val="00194C"/>
                </a:solidFill>
                <a:latin typeface="Calibri" panose="020F0502020204030204" pitchFamily="34" charset="0"/>
                <a:cs typeface="Calibri" panose="020F0502020204030204" pitchFamily="34" charset="0"/>
              </a:rPr>
              <a:t>المهام الروتينية مثل التحرير </a:t>
            </a:r>
            <a:r>
              <a:rPr lang="ar-SA" sz="2400" kern="0" dirty="0">
                <a:solidFill>
                  <a:srgbClr val="00194C"/>
                </a:solidFill>
                <a:latin typeface="Calibri" panose="020F0502020204030204" pitchFamily="34" charset="0"/>
                <a:cs typeface="+mj-cs"/>
              </a:rPr>
              <a:t>والترجمة</a:t>
            </a:r>
            <a:r>
              <a:rPr lang="ar-SA" sz="2400" kern="0" dirty="0">
                <a:solidFill>
                  <a:srgbClr val="00194C"/>
                </a:solidFill>
                <a:latin typeface="Calibri" panose="020F0502020204030204" pitchFamily="34" charset="0"/>
                <a:cs typeface="Calibri" panose="020F0502020204030204" pitchFamily="34" charset="0"/>
              </a:rPr>
              <a:t>. (وفقاً لدراسة </a:t>
            </a:r>
            <a:r>
              <a:rPr lang="en-US" sz="2400" kern="0" dirty="0">
                <a:solidFill>
                  <a:srgbClr val="00194C"/>
                </a:solidFill>
                <a:latin typeface="Times New Roman" panose="02020603050405020304" pitchFamily="18" charset="0"/>
                <a:cs typeface="Times New Roman" panose="02020603050405020304" pitchFamily="18" charset="0"/>
              </a:rPr>
              <a:t>McKinsey</a:t>
            </a:r>
            <a:r>
              <a:rPr lang="en-US" sz="2400" b="1" kern="0" dirty="0">
                <a:solidFill>
                  <a:srgbClr val="00194C"/>
                </a:solidFill>
                <a:latin typeface="Calibri" panose="020F0502020204030204" pitchFamily="34" charset="0"/>
                <a:cs typeface="+mj-cs"/>
              </a:rPr>
              <a:t> </a:t>
            </a:r>
            <a:r>
              <a:rPr lang="en-US" sz="2400" b="1" kern="0" dirty="0">
                <a:solidFill>
                  <a:srgbClr val="00194C"/>
                </a:solidFill>
                <a:latin typeface="Times New Roman" panose="02020603050405020304" pitchFamily="18" charset="0"/>
                <a:cs typeface="Times New Roman" panose="02020603050405020304" pitchFamily="18" charset="0"/>
              </a:rPr>
              <a:t>2025</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a:p>
            <a:pPr marL="342900" indent="-342900" algn="justLow" rtl="1">
              <a:lnSpc>
                <a:spcPct val="115000"/>
              </a:lnSpc>
              <a:spcAft>
                <a:spcPts val="800"/>
              </a:spcAft>
              <a:buSzPts val="1000"/>
              <a:buFont typeface="Wingdings" panose="05000000000000000000" pitchFamily="2" charset="2"/>
              <a:buChar char="Ø"/>
              <a:tabLst>
                <a:tab pos="457200" algn="l"/>
              </a:tabLst>
            </a:pPr>
            <a:r>
              <a:rPr lang="ar-SA" sz="2400" b="1" kern="0" dirty="0">
                <a:solidFill>
                  <a:srgbClr val="00194C"/>
                </a:solidFill>
                <a:latin typeface="Calibri" panose="020F0502020204030204" pitchFamily="34" charset="0"/>
                <a:cs typeface="+mj-cs"/>
              </a:rPr>
              <a:t>24% </a:t>
            </a:r>
            <a:r>
              <a:rPr lang="ar-SA" sz="2400" kern="0" dirty="0">
                <a:solidFill>
                  <a:srgbClr val="00194C"/>
                </a:solidFill>
                <a:latin typeface="Calibri" panose="020F0502020204030204" pitchFamily="34" charset="0"/>
                <a:cs typeface="Calibri" panose="020F0502020204030204" pitchFamily="34" charset="0"/>
              </a:rPr>
              <a:t>فقط من المؤسسات نجحت </a:t>
            </a:r>
            <a:r>
              <a:rPr lang="ar-SA" sz="2400" kern="0" dirty="0">
                <a:solidFill>
                  <a:srgbClr val="00194C"/>
                </a:solidFill>
                <a:latin typeface="Calibri" panose="020F0502020204030204" pitchFamily="34" charset="0"/>
                <a:cs typeface="+mj-cs"/>
              </a:rPr>
              <a:t>في دمج </a:t>
            </a:r>
            <a:r>
              <a:rPr lang="en-US" sz="2400" kern="0" dirty="0">
                <a:solidFill>
                  <a:srgbClr val="00194C"/>
                </a:solidFill>
                <a:latin typeface="Calibri" panose="020F0502020204030204" pitchFamily="34" charset="0"/>
                <a:cs typeface="Calibri" panose="020F0502020204030204" pitchFamily="34" charset="0"/>
              </a:rPr>
              <a:t>AI</a:t>
            </a:r>
            <a:r>
              <a:rPr lang="ar-SA" sz="2400" kern="0" dirty="0">
                <a:solidFill>
                  <a:srgbClr val="00194C"/>
                </a:solidFill>
                <a:latin typeface="Calibri" panose="020F0502020204030204" pitchFamily="34" charset="0"/>
                <a:cs typeface="Calibri" panose="020F0502020204030204" pitchFamily="34" charset="0"/>
              </a:rPr>
              <a:t> في </a:t>
            </a:r>
            <a:r>
              <a:rPr lang="ar-SA" sz="2400" kern="0" dirty="0">
                <a:solidFill>
                  <a:srgbClr val="00194C"/>
                </a:solidFill>
                <a:latin typeface="Calibri" panose="020F0502020204030204" pitchFamily="34" charset="0"/>
                <a:cs typeface="+mj-cs"/>
              </a:rPr>
              <a:t>سير العمل </a:t>
            </a:r>
            <a:r>
              <a:rPr lang="ar-SA" sz="2400" kern="0" dirty="0">
                <a:solidFill>
                  <a:srgbClr val="00194C"/>
                </a:solidFill>
                <a:latin typeface="Calibri" panose="020F0502020204030204" pitchFamily="34" charset="0"/>
                <a:cs typeface="Calibri" panose="020F0502020204030204" pitchFamily="34" charset="0"/>
              </a:rPr>
              <a:t>الأساسي (</a:t>
            </a:r>
            <a:r>
              <a:rPr lang="en-US" sz="2400" kern="0" dirty="0">
                <a:solidFill>
                  <a:srgbClr val="00194C"/>
                </a:solidFill>
                <a:latin typeface="Times New Roman" panose="02020603050405020304" pitchFamily="18" charset="0"/>
                <a:cs typeface="Times New Roman" panose="02020603050405020304" pitchFamily="18" charset="0"/>
              </a:rPr>
              <a:t>Core</a:t>
            </a:r>
            <a:r>
              <a:rPr lang="en-US" sz="100" kern="0" dirty="0">
                <a:solidFill>
                  <a:srgbClr val="00194C"/>
                </a:solidFill>
                <a:latin typeface="Times New Roman" panose="02020603050405020304" pitchFamily="18" charset="0"/>
                <a:cs typeface="Times New Roman" panose="02020603050405020304" pitchFamily="18" charset="0"/>
              </a:rPr>
              <a:t> </a:t>
            </a:r>
            <a:r>
              <a:rPr lang="en-US" sz="2400" kern="0" dirty="0">
                <a:solidFill>
                  <a:srgbClr val="00194C"/>
                </a:solidFill>
                <a:latin typeface="Times New Roman" panose="02020603050405020304" pitchFamily="18" charset="0"/>
                <a:cs typeface="Times New Roman" panose="02020603050405020304" pitchFamily="18" charset="0"/>
              </a:rPr>
              <a:t>Workflows</a:t>
            </a:r>
            <a:r>
              <a:rPr lang="ar-SA" sz="2400" kern="0" dirty="0">
                <a:solidFill>
                  <a:srgbClr val="00194C"/>
                </a:solidFill>
                <a:latin typeface="Calibri" panose="020F0502020204030204" pitchFamily="34" charset="0"/>
                <a:cs typeface="Calibri" panose="020F0502020204030204" pitchFamily="34" charset="0"/>
              </a:rPr>
              <a:t>) كشريك إنتاج. (وفقاً لتقرير </a:t>
            </a:r>
            <a:r>
              <a:rPr lang="en-US" sz="2400" kern="0" dirty="0">
                <a:solidFill>
                  <a:srgbClr val="00194C"/>
                </a:solidFill>
                <a:latin typeface="Times New Roman" panose="02020603050405020304" pitchFamily="18" charset="0"/>
                <a:cs typeface="Times New Roman" panose="02020603050405020304" pitchFamily="18" charset="0"/>
              </a:rPr>
              <a:t>WAN-IFRA 2025</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a:p>
            <a:pPr marL="342900" indent="-342900" algn="justLow" rtl="1">
              <a:lnSpc>
                <a:spcPct val="115000"/>
              </a:lnSpc>
              <a:spcAft>
                <a:spcPts val="800"/>
              </a:spcAft>
              <a:buSzPts val="1000"/>
              <a:buFont typeface="Wingdings" panose="05000000000000000000" pitchFamily="2" charset="2"/>
              <a:buChar char="Ø"/>
              <a:tabLst>
                <a:tab pos="457200" algn="l"/>
              </a:tabLst>
            </a:pPr>
            <a:r>
              <a:rPr lang="ar-SA" sz="2400" b="1" kern="0" dirty="0">
                <a:solidFill>
                  <a:srgbClr val="00194C"/>
                </a:solidFill>
                <a:latin typeface="Calibri" panose="020F0502020204030204" pitchFamily="34" charset="0"/>
                <a:cs typeface="+mj-cs"/>
              </a:rPr>
              <a:t>77% </a:t>
            </a:r>
            <a:r>
              <a:rPr lang="ar-SA" sz="2400" kern="0" dirty="0">
                <a:solidFill>
                  <a:srgbClr val="00194C"/>
                </a:solidFill>
                <a:latin typeface="Calibri" panose="020F0502020204030204" pitchFamily="34" charset="0"/>
                <a:cs typeface="Calibri" panose="020F0502020204030204" pitchFamily="34" charset="0"/>
              </a:rPr>
              <a:t>من غرف الأخبار تعتمد على </a:t>
            </a:r>
            <a:r>
              <a:rPr lang="en-US" sz="2400" kern="0" dirty="0">
                <a:solidFill>
                  <a:srgbClr val="00194C"/>
                </a:solidFill>
                <a:latin typeface="Times New Roman" panose="02020603050405020304" pitchFamily="18" charset="0"/>
                <a:cs typeface="Times New Roman" panose="02020603050405020304" pitchFamily="18" charset="0"/>
              </a:rPr>
              <a:t>AI</a:t>
            </a:r>
            <a:r>
              <a:rPr lang="ar-SA" sz="2400" kern="0" dirty="0">
                <a:solidFill>
                  <a:srgbClr val="00194C"/>
                </a:solidFill>
                <a:latin typeface="Calibri" panose="020F0502020204030204" pitchFamily="34" charset="0"/>
                <a:cs typeface="Calibri" panose="020F0502020204030204" pitchFamily="34" charset="0"/>
              </a:rPr>
              <a:t> في </a:t>
            </a:r>
            <a:r>
              <a:rPr lang="ar-SA" sz="2400" kern="0" dirty="0">
                <a:solidFill>
                  <a:srgbClr val="00194C"/>
                </a:solidFill>
                <a:latin typeface="Calibri" panose="020F0502020204030204" pitchFamily="34" charset="0"/>
                <a:cs typeface="+mj-cs"/>
              </a:rPr>
              <a:t>إنشاء</a:t>
            </a:r>
            <a:r>
              <a:rPr lang="ar-SA" sz="2400" kern="0" dirty="0">
                <a:solidFill>
                  <a:srgbClr val="00194C"/>
                </a:solidFill>
                <a:latin typeface="Calibri" panose="020F0502020204030204" pitchFamily="34" charset="0"/>
                <a:cs typeface="Calibri" panose="020F0502020204030204" pitchFamily="34" charset="0"/>
              </a:rPr>
              <a:t> المحتوى الثانوي كالعناوين والملخصات. (وفقاً لمعهد رويترز </a:t>
            </a:r>
            <a:r>
              <a:rPr lang="ar-SA" sz="2400" kern="0" dirty="0">
                <a:solidFill>
                  <a:srgbClr val="00194C"/>
                </a:solidFill>
                <a:latin typeface="Times New Roman" panose="02020603050405020304" pitchFamily="18" charset="0"/>
                <a:cs typeface="Times New Roman" panose="02020603050405020304" pitchFamily="18" charset="0"/>
              </a:rPr>
              <a:t>2025</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0D9C956-ACEA-68F3-116B-5EB671FF835C}"/>
              </a:ext>
            </a:extLst>
          </p:cNvPr>
          <p:cNvSpPr txBox="1"/>
          <p:nvPr/>
        </p:nvSpPr>
        <p:spPr>
          <a:xfrm>
            <a:off x="3359888" y="4314836"/>
            <a:ext cx="8479730" cy="2394310"/>
          </a:xfrm>
          <a:prstGeom prst="rect">
            <a:avLst/>
          </a:prstGeom>
          <a:noFill/>
        </p:spPr>
        <p:txBody>
          <a:bodyPr wrap="square" rtlCol="0">
            <a:spAutoFit/>
          </a:bodyPr>
          <a:lstStyle/>
          <a:p>
            <a:pPr algn="justLow" rtl="1">
              <a:lnSpc>
                <a:spcPct val="115000"/>
              </a:lnSpc>
              <a:spcAft>
                <a:spcPts val="800"/>
              </a:spcAft>
              <a:buSzPts val="1000"/>
              <a:tabLst>
                <a:tab pos="457200" algn="l"/>
              </a:tabLst>
            </a:pPr>
            <a:r>
              <a:rPr lang="ar-EG" sz="2400" b="1" kern="0" dirty="0">
                <a:solidFill>
                  <a:srgbClr val="C00000"/>
                </a:solidFill>
                <a:cs typeface="+mj-cs"/>
              </a:rPr>
              <a:t>الإنتاج والتنفيذ (</a:t>
            </a:r>
            <a:r>
              <a:rPr lang="en-US" sz="2400" b="1" kern="0" dirty="0">
                <a:solidFill>
                  <a:srgbClr val="C00000"/>
                </a:solidFill>
                <a:latin typeface="Times New Roman" panose="02020603050405020304" pitchFamily="18" charset="0"/>
                <a:cs typeface="Times New Roman" panose="02020603050405020304" pitchFamily="18" charset="0"/>
              </a:rPr>
              <a:t>Production &amp; Output</a:t>
            </a:r>
            <a:r>
              <a:rPr lang="ar-EG" sz="2400" b="1" kern="0" dirty="0">
                <a:solidFill>
                  <a:srgbClr val="C00000"/>
                </a:solidFill>
                <a:cs typeface="+mj-cs"/>
              </a:rPr>
              <a:t>)</a:t>
            </a:r>
            <a:endParaRPr lang="en-US" sz="2400" b="1" kern="0" dirty="0">
              <a:solidFill>
                <a:srgbClr val="C00000"/>
              </a:solidFill>
              <a:cs typeface="+mj-cs"/>
            </a:endParaRPr>
          </a:p>
          <a:p>
            <a:pPr marL="342900" indent="-342900" algn="justLow" rtl="1">
              <a:lnSpc>
                <a:spcPct val="115000"/>
              </a:lnSpc>
              <a:spcAft>
                <a:spcPts val="800"/>
              </a:spcAft>
              <a:buSzPts val="1000"/>
              <a:buFont typeface="Wingdings" panose="05000000000000000000" pitchFamily="2" charset="2"/>
              <a:buChar char="Ø"/>
              <a:tabLst>
                <a:tab pos="457200" algn="l"/>
              </a:tabLst>
            </a:pPr>
            <a:r>
              <a:rPr lang="en-US" sz="2400" kern="0" dirty="0">
                <a:solidFill>
                  <a:srgbClr val="00194C"/>
                </a:solidFill>
                <a:cs typeface="+mj-cs"/>
              </a:rPr>
              <a:t>	 </a:t>
            </a:r>
            <a:r>
              <a:rPr lang="en-US" sz="2400" b="1" kern="0" dirty="0">
                <a:solidFill>
                  <a:srgbClr val="00194C"/>
                </a:solidFill>
                <a:cs typeface="+mj-cs"/>
              </a:rPr>
              <a:t>45</a:t>
            </a:r>
            <a:r>
              <a:rPr lang="en-US" sz="2400" kern="0" dirty="0">
                <a:solidFill>
                  <a:srgbClr val="00194C"/>
                </a:solidFill>
                <a:cs typeface="+mj-cs"/>
              </a:rPr>
              <a:t> </a:t>
            </a:r>
            <a:r>
              <a:rPr lang="ar-EG" sz="2400" kern="0" dirty="0">
                <a:solidFill>
                  <a:srgbClr val="00194C"/>
                </a:solidFill>
                <a:cs typeface="+mj-cs"/>
              </a:rPr>
              <a:t>% من الصحفيين يستخدمون </a:t>
            </a:r>
            <a:r>
              <a:rPr lang="en-US" sz="2400" kern="0" dirty="0">
                <a:solidFill>
                  <a:srgbClr val="00194C"/>
                </a:solidFill>
                <a:latin typeface="Times New Roman" panose="02020603050405020304" pitchFamily="18" charset="0"/>
                <a:cs typeface="Times New Roman" panose="02020603050405020304" pitchFamily="18" charset="0"/>
              </a:rPr>
              <a:t>AI</a:t>
            </a:r>
            <a:r>
              <a:rPr lang="en-US" sz="2400" kern="0" dirty="0">
                <a:solidFill>
                  <a:srgbClr val="00194C"/>
                </a:solidFill>
                <a:cs typeface="+mj-cs"/>
              </a:rPr>
              <a:t> </a:t>
            </a:r>
            <a:r>
              <a:rPr lang="ar-EG" sz="2400" kern="0" dirty="0">
                <a:solidFill>
                  <a:srgbClr val="00194C"/>
                </a:solidFill>
                <a:cs typeface="+mj-cs"/>
              </a:rPr>
              <a:t>لإنتاج مسودات الأخبار الأولى. (وفقاً لتقرير </a:t>
            </a:r>
            <a:r>
              <a:rPr lang="en-US" sz="2400" kern="0" dirty="0">
                <a:solidFill>
                  <a:srgbClr val="00194C"/>
                </a:solidFill>
                <a:latin typeface="Times New Roman" panose="02020603050405020304" pitchFamily="18" charset="0"/>
                <a:cs typeface="Times New Roman" panose="02020603050405020304" pitchFamily="18" charset="0"/>
              </a:rPr>
              <a:t>Media net 2026</a:t>
            </a:r>
            <a:r>
              <a:rPr lang="en-US" sz="2400" kern="0" dirty="0">
                <a:solidFill>
                  <a:srgbClr val="00194C"/>
                </a:solidFill>
                <a:cs typeface="+mj-cs"/>
              </a:rPr>
              <a:t>).</a:t>
            </a:r>
            <a:r>
              <a:rPr lang="ar-EG" sz="2400" kern="0" dirty="0">
                <a:solidFill>
                  <a:srgbClr val="00194C"/>
                </a:solidFill>
                <a:cs typeface="+mj-cs"/>
              </a:rPr>
              <a:t>)</a:t>
            </a:r>
            <a:endParaRPr lang="en-US" sz="2400" kern="0" dirty="0">
              <a:solidFill>
                <a:srgbClr val="00194C"/>
              </a:solidFill>
              <a:cs typeface="+mj-cs"/>
            </a:endParaRPr>
          </a:p>
          <a:p>
            <a:pPr marL="342900" indent="-342900" algn="justLow" rtl="1">
              <a:lnSpc>
                <a:spcPct val="115000"/>
              </a:lnSpc>
              <a:spcAft>
                <a:spcPts val="800"/>
              </a:spcAft>
              <a:buSzPts val="1000"/>
              <a:buFont typeface="Wingdings" panose="05000000000000000000" pitchFamily="2" charset="2"/>
              <a:buChar char="Ø"/>
              <a:tabLst>
                <a:tab pos="457200" algn="l"/>
              </a:tabLst>
            </a:pPr>
            <a:r>
              <a:rPr lang="ar-EG" sz="2400" b="1" kern="0" dirty="0">
                <a:solidFill>
                  <a:srgbClr val="00194C"/>
                </a:solidFill>
                <a:cs typeface="+mj-cs"/>
              </a:rPr>
              <a:t>9</a:t>
            </a:r>
            <a:r>
              <a:rPr lang="ar-EG" sz="2400" kern="0" dirty="0">
                <a:solidFill>
                  <a:srgbClr val="00194C"/>
                </a:solidFill>
                <a:cs typeface="+mj-cs"/>
              </a:rPr>
              <a:t>% من المقالات المنشورة عالمياً تحتوي الآن على محتوى مولد "جزئياً أو كلياً" بواسطة </a:t>
            </a:r>
            <a:r>
              <a:rPr lang="en-US" sz="2400" b="1" kern="0" dirty="0">
                <a:solidFill>
                  <a:srgbClr val="00194C"/>
                </a:solidFill>
                <a:cs typeface="+mj-cs"/>
              </a:rPr>
              <a:t>AI</a:t>
            </a:r>
            <a:r>
              <a:rPr lang="en-US" sz="2400" kern="0" dirty="0">
                <a:solidFill>
                  <a:srgbClr val="00194C"/>
                </a:solidFill>
                <a:cs typeface="+mj-cs"/>
              </a:rPr>
              <a:t> </a:t>
            </a:r>
            <a:r>
              <a:rPr lang="ar-EG" sz="2400" kern="0" dirty="0">
                <a:solidFill>
                  <a:srgbClr val="00194C"/>
                </a:solidFill>
                <a:cs typeface="+mj-cs"/>
              </a:rPr>
              <a:t> وفقاً لتقرير </a:t>
            </a:r>
            <a:r>
              <a:rPr lang="en-US" sz="2400" kern="0" dirty="0">
                <a:solidFill>
                  <a:srgbClr val="00194C"/>
                </a:solidFill>
                <a:cs typeface="+mj-cs"/>
              </a:rPr>
              <a:t>(</a:t>
            </a:r>
            <a:r>
              <a:rPr lang="en-US" sz="2400" kern="0" dirty="0">
                <a:solidFill>
                  <a:srgbClr val="00194C"/>
                </a:solidFill>
                <a:latin typeface="Times New Roman" panose="02020603050405020304" pitchFamily="18" charset="0"/>
                <a:cs typeface="Times New Roman" panose="02020603050405020304" pitchFamily="18" charset="0"/>
              </a:rPr>
              <a:t>Journalism Trends 2026</a:t>
            </a:r>
            <a:r>
              <a:rPr lang="en-US" sz="2400" kern="0" dirty="0">
                <a:solidFill>
                  <a:srgbClr val="00194C"/>
                </a:solidFill>
                <a:cs typeface="+mj-cs"/>
              </a:rPr>
              <a:t>).</a:t>
            </a:r>
          </a:p>
        </p:txBody>
      </p:sp>
      <p:pic>
        <p:nvPicPr>
          <p:cNvPr id="3074" name="Picture 2" descr="The Importance of Statistics in Many Different Fields - Udemy Blog">
            <a:extLst>
              <a:ext uri="{FF2B5EF4-FFF2-40B4-BE49-F238E27FC236}">
                <a16:creationId xmlns:a16="http://schemas.microsoft.com/office/drawing/2014/main" id="{667B4BC4-25EA-2679-7B93-38DEB80DD6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415" y="1549835"/>
            <a:ext cx="3149211" cy="4164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9393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FDA56626-4323-6EA6-AEB1-F48CDDABAE54}"/>
              </a:ext>
            </a:extLst>
          </p:cNvPr>
          <p:cNvSpPr/>
          <p:nvPr/>
        </p:nvSpPr>
        <p:spPr>
          <a:xfrm>
            <a:off x="10746745"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8" name="TextBox 7">
            <a:extLst>
              <a:ext uri="{FF2B5EF4-FFF2-40B4-BE49-F238E27FC236}">
                <a16:creationId xmlns:a16="http://schemas.microsoft.com/office/drawing/2014/main" id="{C60EA0D4-F39F-51CD-AD78-41536CE6D131}"/>
              </a:ext>
            </a:extLst>
          </p:cNvPr>
          <p:cNvSpPr txBox="1"/>
          <p:nvPr/>
        </p:nvSpPr>
        <p:spPr>
          <a:xfrm>
            <a:off x="1917341"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12" name="TextBox 11">
            <a:extLst>
              <a:ext uri="{FF2B5EF4-FFF2-40B4-BE49-F238E27FC236}">
                <a16:creationId xmlns:a16="http://schemas.microsoft.com/office/drawing/2014/main" id="{4761E64A-F067-91DF-7CBC-EFCE6D223FDA}"/>
              </a:ext>
            </a:extLst>
          </p:cNvPr>
          <p:cNvSpPr txBox="1"/>
          <p:nvPr/>
        </p:nvSpPr>
        <p:spPr>
          <a:xfrm>
            <a:off x="3044456" y="1243702"/>
            <a:ext cx="6103088" cy="461665"/>
          </a:xfrm>
          <a:prstGeom prst="rect">
            <a:avLst/>
          </a:prstGeom>
          <a:noFill/>
        </p:spPr>
        <p:txBody>
          <a:bodyPr wrap="square">
            <a:spAutoFit/>
          </a:bodyPr>
          <a:lstStyle/>
          <a:p>
            <a:pPr algn="ctr" rtl="1"/>
            <a:r>
              <a:rPr lang="ar-SA" sz="2400" b="1" kern="0" dirty="0">
                <a:solidFill>
                  <a:srgbClr val="C00000"/>
                </a:solidFill>
                <a:latin typeface="Calibri" panose="020F0502020204030204" pitchFamily="34" charset="0"/>
                <a:cs typeface="Calibri" panose="020F0502020204030204" pitchFamily="34" charset="0"/>
              </a:rPr>
              <a:t>وكلاء الذكاء الاصطناعي في مراحل العمل الصحفي </a:t>
            </a:r>
            <a:endParaRPr lang="en-US" sz="2400" b="1" kern="0" dirty="0">
              <a:solidFill>
                <a:srgbClr val="C00000"/>
              </a:solidFill>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863A85BB-5D2E-0079-D0B3-0F9EA61157A4}"/>
              </a:ext>
            </a:extLst>
          </p:cNvPr>
          <p:cNvSpPr txBox="1"/>
          <p:nvPr/>
        </p:nvSpPr>
        <p:spPr>
          <a:xfrm>
            <a:off x="3242867" y="1952137"/>
            <a:ext cx="8885338" cy="490199"/>
          </a:xfrm>
          <a:prstGeom prst="rect">
            <a:avLst/>
          </a:prstGeom>
          <a:noFill/>
        </p:spPr>
        <p:txBody>
          <a:bodyPr wrap="square">
            <a:spAutoFit/>
          </a:bodyPr>
          <a:lstStyle/>
          <a:p>
            <a:pPr marL="0" marR="0" algn="r" rtl="1">
              <a:lnSpc>
                <a:spcPct val="115000"/>
              </a:lnSpc>
              <a:spcAft>
                <a:spcPts val="800"/>
              </a:spcAft>
              <a:buNone/>
            </a:pPr>
            <a:r>
              <a:rPr lang="ar-SA" sz="2400" b="1" kern="0" dirty="0">
                <a:solidFill>
                  <a:srgbClr val="00194C"/>
                </a:solidFill>
                <a:latin typeface="Calibri" panose="020F0502020204030204" pitchFamily="34" charset="0"/>
                <a:cs typeface="Calibri" panose="020F0502020204030204" pitchFamily="34" charset="0"/>
              </a:rPr>
              <a:t>المرحلة الأولى </a:t>
            </a:r>
            <a:r>
              <a:rPr lang="ar-EG" sz="2400" kern="0" dirty="0">
                <a:solidFill>
                  <a:srgbClr val="00194C"/>
                </a:solidFill>
                <a:latin typeface="Calibri" panose="020F0502020204030204" pitchFamily="34" charset="0"/>
                <a:cs typeface="Calibri" panose="020F0502020204030204" pitchFamily="34" charset="0"/>
              </a:rPr>
              <a:t>:</a:t>
            </a:r>
            <a:r>
              <a:rPr lang="ar-SA" sz="2400" kern="0" dirty="0">
                <a:solidFill>
                  <a:srgbClr val="00194C"/>
                </a:solidFill>
                <a:latin typeface="Calibri" panose="020F0502020204030204" pitchFamily="34" charset="0"/>
                <a:cs typeface="Calibri" panose="020F0502020204030204" pitchFamily="34" charset="0"/>
              </a:rPr>
              <a:t> </a:t>
            </a:r>
            <a:r>
              <a:rPr lang="ar-SA" sz="2400" b="1" kern="0" dirty="0">
                <a:solidFill>
                  <a:srgbClr val="00194C"/>
                </a:solidFill>
                <a:latin typeface="Calibri" panose="020F0502020204030204" pitchFamily="34" charset="0"/>
                <a:cs typeface="Calibri" panose="020F0502020204030204" pitchFamily="34" charset="0"/>
              </a:rPr>
              <a:t>الاستكشاف (</a:t>
            </a:r>
            <a:r>
              <a:rPr lang="en-US" sz="2400" b="1" kern="0" dirty="0">
                <a:solidFill>
                  <a:srgbClr val="00194C"/>
                </a:solidFill>
                <a:latin typeface="Times New Roman" panose="02020603050405020304" pitchFamily="18" charset="0"/>
                <a:cs typeface="Times New Roman" panose="02020603050405020304" pitchFamily="18" charset="0"/>
              </a:rPr>
              <a:t>Newsgathering Agents</a:t>
            </a:r>
            <a:r>
              <a:rPr lang="ar-SA" sz="2400" b="1" kern="0" dirty="0">
                <a:solidFill>
                  <a:srgbClr val="00194C"/>
                </a:solidFill>
                <a:latin typeface="Calibri" panose="020F0502020204030204" pitchFamily="34" charset="0"/>
                <a:cs typeface="Calibri" panose="020F0502020204030204" pitchFamily="34" charset="0"/>
              </a:rPr>
              <a:t>)</a:t>
            </a:r>
            <a:endParaRPr lang="en-US" sz="2400" b="1" kern="0" dirty="0">
              <a:solidFill>
                <a:srgbClr val="00194C"/>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8AFA26B0-FEC8-4EB3-839C-4D76F9A5AFAB}"/>
              </a:ext>
            </a:extLst>
          </p:cNvPr>
          <p:cNvSpPr txBox="1"/>
          <p:nvPr/>
        </p:nvSpPr>
        <p:spPr>
          <a:xfrm>
            <a:off x="5458047" y="2602568"/>
            <a:ext cx="6103088" cy="490199"/>
          </a:xfrm>
          <a:prstGeom prst="rect">
            <a:avLst/>
          </a:prstGeom>
          <a:noFill/>
        </p:spPr>
        <p:txBody>
          <a:bodyPr wrap="square">
            <a:spAutoFit/>
          </a:bodyPr>
          <a:lstStyle/>
          <a:p>
            <a:pPr algn="r" rtl="1">
              <a:lnSpc>
                <a:spcPct val="115000"/>
              </a:lnSpc>
              <a:spcAft>
                <a:spcPts val="800"/>
              </a:spcAft>
            </a:pPr>
            <a:r>
              <a:rPr lang="ar-SA" sz="2400" b="1" kern="0" dirty="0">
                <a:solidFill>
                  <a:srgbClr val="C00000"/>
                </a:solidFill>
                <a:latin typeface="Calibri" panose="020F0502020204030204" pitchFamily="34" charset="0"/>
                <a:cs typeface="Calibri" panose="020F0502020204030204" pitchFamily="34" charset="0"/>
              </a:rPr>
              <a:t>المرحلة الثانية </a:t>
            </a:r>
            <a:r>
              <a:rPr lang="ar-EG" sz="2400" kern="0" dirty="0">
                <a:solidFill>
                  <a:srgbClr val="C00000"/>
                </a:solidFill>
                <a:latin typeface="Calibri" panose="020F0502020204030204" pitchFamily="34" charset="0"/>
                <a:cs typeface="Calibri" panose="020F0502020204030204" pitchFamily="34" charset="0"/>
              </a:rPr>
              <a:t>:</a:t>
            </a:r>
            <a:r>
              <a:rPr lang="ar-SA" sz="2400" kern="0" dirty="0">
                <a:solidFill>
                  <a:srgbClr val="C00000"/>
                </a:solidFill>
                <a:latin typeface="Calibri" panose="020F0502020204030204" pitchFamily="34" charset="0"/>
                <a:cs typeface="Calibri" panose="020F0502020204030204" pitchFamily="34" charset="0"/>
              </a:rPr>
              <a:t> </a:t>
            </a:r>
            <a:r>
              <a:rPr lang="ar-SA" sz="2400" b="1" kern="0" dirty="0">
                <a:solidFill>
                  <a:srgbClr val="C00000"/>
                </a:solidFill>
                <a:latin typeface="Calibri" panose="020F0502020204030204" pitchFamily="34" charset="0"/>
                <a:cs typeface="Calibri" panose="020F0502020204030204" pitchFamily="34" charset="0"/>
              </a:rPr>
              <a:t>التحقق (</a:t>
            </a:r>
            <a:r>
              <a:rPr lang="en-US" sz="2400" b="1" kern="0" dirty="0">
                <a:solidFill>
                  <a:srgbClr val="C00000"/>
                </a:solidFill>
                <a:latin typeface="Times New Roman" panose="02020603050405020304" pitchFamily="18" charset="0"/>
                <a:cs typeface="Times New Roman" panose="02020603050405020304" pitchFamily="18" charset="0"/>
              </a:rPr>
              <a:t>Verification Agents</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33A62E72-50AE-7700-388F-DE546827F00F}"/>
              </a:ext>
            </a:extLst>
          </p:cNvPr>
          <p:cNvSpPr txBox="1"/>
          <p:nvPr/>
        </p:nvSpPr>
        <p:spPr>
          <a:xfrm>
            <a:off x="4877186" y="3275035"/>
            <a:ext cx="6592186" cy="490199"/>
          </a:xfrm>
          <a:prstGeom prst="rect">
            <a:avLst/>
          </a:prstGeom>
          <a:noFill/>
        </p:spPr>
        <p:txBody>
          <a:bodyPr wrap="square">
            <a:spAutoFit/>
          </a:bodyPr>
          <a:lstStyle/>
          <a:p>
            <a:pPr marR="0" algn="r" rtl="1">
              <a:lnSpc>
                <a:spcPct val="115000"/>
              </a:lnSpc>
              <a:spcAft>
                <a:spcPts val="800"/>
              </a:spcAft>
              <a:buNone/>
            </a:pPr>
            <a:r>
              <a:rPr lang="ar-SA" sz="2400" b="1" kern="0" dirty="0">
                <a:solidFill>
                  <a:srgbClr val="00194C"/>
                </a:solidFill>
                <a:latin typeface="Calibri" panose="020F0502020204030204" pitchFamily="34" charset="0"/>
                <a:cs typeface="Calibri" panose="020F0502020204030204" pitchFamily="34" charset="0"/>
              </a:rPr>
              <a:t>المرحلة الثالثة </a:t>
            </a:r>
            <a:r>
              <a:rPr lang="ar-EG" sz="2400" kern="0" dirty="0">
                <a:solidFill>
                  <a:srgbClr val="00194C"/>
                </a:solidFill>
                <a:latin typeface="Calibri" panose="020F0502020204030204" pitchFamily="34" charset="0"/>
                <a:cs typeface="Calibri" panose="020F0502020204030204" pitchFamily="34" charset="0"/>
              </a:rPr>
              <a:t>:</a:t>
            </a:r>
            <a:r>
              <a:rPr lang="ar-SA" sz="2400" kern="0" dirty="0">
                <a:solidFill>
                  <a:srgbClr val="00194C"/>
                </a:solidFill>
                <a:latin typeface="Calibri" panose="020F0502020204030204" pitchFamily="34" charset="0"/>
                <a:cs typeface="Calibri" panose="020F0502020204030204" pitchFamily="34" charset="0"/>
              </a:rPr>
              <a:t> </a:t>
            </a:r>
            <a:r>
              <a:rPr lang="ar-SA" sz="2400" b="1" kern="0" dirty="0">
                <a:solidFill>
                  <a:srgbClr val="00194C"/>
                </a:solidFill>
                <a:latin typeface="Calibri" panose="020F0502020204030204" pitchFamily="34" charset="0"/>
                <a:cs typeface="Calibri" panose="020F0502020204030204" pitchFamily="34" charset="0"/>
              </a:rPr>
              <a:t>الصياغة والإنتاج </a:t>
            </a:r>
            <a:r>
              <a:rPr lang="ar-SA" sz="2000" b="1" kern="0" dirty="0">
                <a:solidFill>
                  <a:srgbClr val="00194C"/>
                </a:solidFill>
                <a:latin typeface="Calibri" panose="020F0502020204030204" pitchFamily="34" charset="0"/>
                <a:cs typeface="Calibri" panose="020F0502020204030204" pitchFamily="34" charset="0"/>
              </a:rPr>
              <a:t>(</a:t>
            </a:r>
            <a:r>
              <a:rPr lang="en-US" sz="2400" b="1" kern="0" dirty="0">
                <a:solidFill>
                  <a:srgbClr val="00194C"/>
                </a:solidFill>
                <a:latin typeface="Times New Roman" panose="02020603050405020304" pitchFamily="18" charset="0"/>
                <a:cs typeface="Times New Roman" panose="02020603050405020304" pitchFamily="18" charset="0"/>
              </a:rPr>
              <a:t>Content Generation</a:t>
            </a:r>
            <a:r>
              <a:rPr lang="ar-SA" sz="2000" b="1" kern="0" dirty="0">
                <a:solidFill>
                  <a:srgbClr val="00194C"/>
                </a:solidFill>
                <a:latin typeface="Calibri" panose="020F0502020204030204" pitchFamily="34" charset="0"/>
                <a:cs typeface="Calibri" panose="020F0502020204030204" pitchFamily="34" charset="0"/>
              </a:rPr>
              <a:t>)</a:t>
            </a:r>
            <a:endParaRPr lang="en-US" sz="2000" b="1" kern="0" dirty="0">
              <a:solidFill>
                <a:srgbClr val="00194C"/>
              </a:solidFill>
              <a:latin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F7B645E9-164D-5528-0D60-CCD5B420ACAE}"/>
              </a:ext>
            </a:extLst>
          </p:cNvPr>
          <p:cNvSpPr txBox="1"/>
          <p:nvPr/>
        </p:nvSpPr>
        <p:spPr>
          <a:xfrm>
            <a:off x="4367916" y="3910704"/>
            <a:ext cx="6103088" cy="492122"/>
          </a:xfrm>
          <a:prstGeom prst="rect">
            <a:avLst/>
          </a:prstGeom>
          <a:noFill/>
        </p:spPr>
        <p:txBody>
          <a:bodyPr wrap="square">
            <a:spAutoFit/>
          </a:bodyPr>
          <a:lstStyle/>
          <a:p>
            <a:pPr algn="r" rtl="1">
              <a:lnSpc>
                <a:spcPct val="115000"/>
              </a:lnSpc>
              <a:spcAft>
                <a:spcPts val="800"/>
              </a:spcAft>
            </a:pPr>
            <a:r>
              <a:rPr lang="ar-SA" sz="2400" b="1" kern="0" dirty="0">
                <a:solidFill>
                  <a:srgbClr val="C00000"/>
                </a:solidFill>
                <a:latin typeface="Calibri" panose="020F0502020204030204" pitchFamily="34" charset="0"/>
                <a:cs typeface="Calibri" panose="020F0502020204030204" pitchFamily="34" charset="0"/>
              </a:rPr>
              <a:t>المرحلة الرابعة </a:t>
            </a:r>
            <a:r>
              <a:rPr lang="ar-EG" sz="2400" kern="0" dirty="0">
                <a:solidFill>
                  <a:srgbClr val="C00000"/>
                </a:solidFill>
                <a:latin typeface="Calibri" panose="020F0502020204030204" pitchFamily="34" charset="0"/>
                <a:cs typeface="Calibri" panose="020F0502020204030204" pitchFamily="34" charset="0"/>
              </a:rPr>
              <a:t>:</a:t>
            </a:r>
            <a:r>
              <a:rPr lang="ar-SA" sz="2400" kern="0" dirty="0">
                <a:solidFill>
                  <a:srgbClr val="C00000"/>
                </a:solidFill>
                <a:latin typeface="Calibri" panose="020F0502020204030204" pitchFamily="34" charset="0"/>
                <a:cs typeface="Calibri" panose="020F0502020204030204" pitchFamily="34" charset="0"/>
              </a:rPr>
              <a:t> </a:t>
            </a:r>
            <a:r>
              <a:rPr lang="ar-SA" sz="2400" b="1" kern="0" dirty="0">
                <a:solidFill>
                  <a:srgbClr val="C00000"/>
                </a:solidFill>
                <a:latin typeface="Calibri" panose="020F0502020204030204" pitchFamily="34" charset="0"/>
                <a:cs typeface="Calibri" panose="020F0502020204030204" pitchFamily="34" charset="0"/>
              </a:rPr>
              <a:t>التوزيع </a:t>
            </a:r>
            <a:r>
              <a:rPr lang="ar-SA" sz="2000" b="1" kern="0" dirty="0">
                <a:solidFill>
                  <a:srgbClr val="C00000"/>
                </a:solidFill>
                <a:latin typeface="Calibri" panose="020F0502020204030204" pitchFamily="34" charset="0"/>
                <a:cs typeface="Calibri" panose="020F0502020204030204" pitchFamily="34" charset="0"/>
              </a:rPr>
              <a:t>(</a:t>
            </a:r>
            <a:r>
              <a:rPr lang="en-US" sz="2400" b="1" kern="0" dirty="0">
                <a:solidFill>
                  <a:srgbClr val="C00000"/>
                </a:solidFill>
                <a:latin typeface="Times New Roman" panose="02020603050405020304" pitchFamily="18" charset="0"/>
                <a:cs typeface="Times New Roman" panose="02020603050405020304" pitchFamily="18" charset="0"/>
              </a:rPr>
              <a:t>Distribution Agents</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p:txBody>
      </p:sp>
      <p:pic>
        <p:nvPicPr>
          <p:cNvPr id="23" name="Picture 22">
            <a:extLst>
              <a:ext uri="{FF2B5EF4-FFF2-40B4-BE49-F238E27FC236}">
                <a16:creationId xmlns:a16="http://schemas.microsoft.com/office/drawing/2014/main" id="{AFEF2D3D-217D-1050-D2FC-AC858CDA115B}"/>
              </a:ext>
            </a:extLst>
          </p:cNvPr>
          <p:cNvPicPr>
            <a:picLocks noChangeAspect="1"/>
          </p:cNvPicPr>
          <p:nvPr/>
        </p:nvPicPr>
        <p:blipFill>
          <a:blip r:embed="rId3"/>
          <a:stretch>
            <a:fillRect/>
          </a:stretch>
        </p:blipFill>
        <p:spPr>
          <a:xfrm>
            <a:off x="321484" y="1961329"/>
            <a:ext cx="4601777" cy="4003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0861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B894B-7319-BE07-966F-9B305CCD11C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D01B84D-8FAA-1D5C-604C-B57C0F845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92168"/>
            <a:ext cx="2530548" cy="1181593"/>
          </a:xfrm>
          <a:prstGeom prst="rect">
            <a:avLst/>
          </a:prstGeom>
        </p:spPr>
      </p:pic>
      <p:sp>
        <p:nvSpPr>
          <p:cNvPr id="11" name="Rectangle 10">
            <a:extLst>
              <a:ext uri="{FF2B5EF4-FFF2-40B4-BE49-F238E27FC236}">
                <a16:creationId xmlns:a16="http://schemas.microsoft.com/office/drawing/2014/main" id="{3B9252E0-BAD8-9479-B12A-84733FF8B298}"/>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TextBox 7">
            <a:extLst>
              <a:ext uri="{FF2B5EF4-FFF2-40B4-BE49-F238E27FC236}">
                <a16:creationId xmlns:a16="http://schemas.microsoft.com/office/drawing/2014/main" id="{1462D062-3F3F-D011-6F50-142ABCF5292A}"/>
              </a:ext>
            </a:extLst>
          </p:cNvPr>
          <p:cNvSpPr txBox="1"/>
          <p:nvPr/>
        </p:nvSpPr>
        <p:spPr>
          <a:xfrm>
            <a:off x="2007782" y="456909"/>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14" name="TextBox 13">
            <a:extLst>
              <a:ext uri="{FF2B5EF4-FFF2-40B4-BE49-F238E27FC236}">
                <a16:creationId xmlns:a16="http://schemas.microsoft.com/office/drawing/2014/main" id="{36BBA9B6-2E78-BACC-B7D8-ECECC14A44FA}"/>
              </a:ext>
            </a:extLst>
          </p:cNvPr>
          <p:cNvSpPr txBox="1"/>
          <p:nvPr/>
        </p:nvSpPr>
        <p:spPr>
          <a:xfrm>
            <a:off x="1691641" y="1270955"/>
            <a:ext cx="10041450" cy="2573782"/>
          </a:xfrm>
          <a:prstGeom prst="rect">
            <a:avLst/>
          </a:prstGeom>
          <a:noFill/>
        </p:spPr>
        <p:txBody>
          <a:bodyPr wrap="square">
            <a:spAutoFit/>
          </a:bodyPr>
          <a:lstStyle/>
          <a:p>
            <a:pPr marR="0" algn="ctr" rtl="1">
              <a:lnSpc>
                <a:spcPct val="115000"/>
              </a:lnSpc>
              <a:spcAft>
                <a:spcPts val="800"/>
              </a:spcAft>
              <a:buSzPts val="1000"/>
              <a:tabLst>
                <a:tab pos="457200" algn="l"/>
              </a:tabLst>
            </a:pPr>
            <a:r>
              <a:rPr lang="ar-SA" sz="2400" b="1" kern="0" dirty="0">
                <a:solidFill>
                  <a:srgbClr val="C00000"/>
                </a:solidFill>
                <a:latin typeface="Calibri" panose="020F0502020204030204" pitchFamily="34" charset="0"/>
                <a:cs typeface="Calibri" panose="020F0502020204030204" pitchFamily="34" charset="0"/>
              </a:rPr>
              <a:t>المرحلة الأولى </a:t>
            </a:r>
            <a:r>
              <a:rPr lang="ar-EG" sz="2400" b="1" kern="0" dirty="0">
                <a:solidFill>
                  <a:srgbClr val="C00000"/>
                </a:solidFill>
                <a:latin typeface="Calibri" panose="020F0502020204030204" pitchFamily="34" charset="0"/>
                <a:cs typeface="Calibri" panose="020F0502020204030204" pitchFamily="34" charset="0"/>
              </a:rPr>
              <a:t>: </a:t>
            </a:r>
            <a:r>
              <a:rPr lang="ar-SA" sz="2400" b="1" kern="0" dirty="0">
                <a:solidFill>
                  <a:srgbClr val="C00000"/>
                </a:solidFill>
                <a:latin typeface="Calibri" panose="020F0502020204030204" pitchFamily="34" charset="0"/>
                <a:cs typeface="Calibri" panose="020F0502020204030204" pitchFamily="34" charset="0"/>
              </a:rPr>
              <a:t>الاستكشاف (</a:t>
            </a:r>
            <a:r>
              <a:rPr lang="en-US" sz="2400" b="1" kern="0" dirty="0">
                <a:solidFill>
                  <a:srgbClr val="C00000"/>
                </a:solidFill>
                <a:latin typeface="Times New Roman" panose="02020603050405020304" pitchFamily="18" charset="0"/>
                <a:cs typeface="Times New Roman" panose="02020603050405020304" pitchFamily="18" charset="0"/>
              </a:rPr>
              <a:t>Newsgathering Agents</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a:p>
            <a:pPr marL="342900" marR="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تعتبر هذه المرحلة بمثابة "</a:t>
            </a:r>
            <a:r>
              <a:rPr lang="ar-SA" sz="2000" b="1" kern="0" dirty="0">
                <a:solidFill>
                  <a:srgbClr val="00194C"/>
                </a:solidFill>
                <a:latin typeface="Calibri" panose="020F0502020204030204" pitchFamily="34" charset="0"/>
                <a:cs typeface="Calibri" panose="020F0502020204030204" pitchFamily="34" charset="0"/>
              </a:rPr>
              <a:t>الحواس الرقمية</a:t>
            </a:r>
            <a:r>
              <a:rPr lang="ar-SA" sz="2000" kern="0" dirty="0">
                <a:solidFill>
                  <a:srgbClr val="00194C"/>
                </a:solidFill>
                <a:latin typeface="Calibri" panose="020F0502020204030204" pitchFamily="34" charset="0"/>
                <a:cs typeface="Calibri" panose="020F0502020204030204" pitchFamily="34" charset="0"/>
              </a:rPr>
              <a:t>" للمؤسسة الصحفية. </a:t>
            </a:r>
            <a:endParaRPr lang="ar-EG" sz="2000" kern="0" dirty="0">
              <a:solidFill>
                <a:srgbClr val="00194C"/>
              </a:solidFill>
              <a:latin typeface="Calibri" panose="020F0502020204030204" pitchFamily="34" charset="0"/>
              <a:cs typeface="Calibri" panose="020F0502020204030204" pitchFamily="34" charset="0"/>
            </a:endParaRPr>
          </a:p>
          <a:p>
            <a:pPr marL="342900" marR="0" indent="-342900" algn="just" rtl="1">
              <a:lnSpc>
                <a:spcPct val="115000"/>
              </a:lnSpc>
              <a:spcAft>
                <a:spcPts val="800"/>
              </a:spcAft>
              <a:buSzPts val="1000"/>
              <a:buFont typeface="Wingdings" panose="05000000000000000000" pitchFamily="2" charset="2"/>
              <a:buChar char="Ø"/>
              <a:tabLst>
                <a:tab pos="457200" algn="l"/>
              </a:tabLst>
            </a:pPr>
            <a:r>
              <a:rPr lang="ar-EG" sz="2000" kern="0" dirty="0">
                <a:solidFill>
                  <a:srgbClr val="00194C"/>
                </a:solidFill>
                <a:latin typeface="Calibri" panose="020F0502020204030204" pitchFamily="34" charset="0"/>
                <a:cs typeface="Calibri" panose="020F0502020204030204" pitchFamily="34" charset="0"/>
              </a:rPr>
              <a:t>ويعمل هنا الوكيل الاصطناعي </a:t>
            </a:r>
            <a:r>
              <a:rPr lang="ar-SA" sz="2000" kern="0" dirty="0">
                <a:solidFill>
                  <a:srgbClr val="00194C"/>
                </a:solidFill>
                <a:latin typeface="Calibri" panose="020F0502020204030204" pitchFamily="34" charset="0"/>
                <a:cs typeface="Calibri" panose="020F0502020204030204" pitchFamily="34" charset="0"/>
              </a:rPr>
              <a:t>على مسح البيئة المعلوماتية العالمية على مدار الساعة لرصد المؤشرات الأولية للأحداث قبل تحولها إلى أخبار عاجلة.</a:t>
            </a:r>
            <a:r>
              <a:rPr lang="ar-EG" sz="2000" kern="0" dirty="0">
                <a:solidFill>
                  <a:srgbClr val="00194C"/>
                </a:solidFill>
                <a:latin typeface="Calibri" panose="020F0502020204030204" pitchFamily="34" charset="0"/>
                <a:cs typeface="Calibri" panose="020F0502020204030204" pitchFamily="34" charset="0"/>
              </a:rPr>
              <a:t> مما يساهم فى </a:t>
            </a:r>
            <a:r>
              <a:rPr lang="ar-SA" sz="2000" b="1" kern="0" dirty="0">
                <a:solidFill>
                  <a:srgbClr val="00194C"/>
                </a:solidFill>
                <a:latin typeface="Calibri" panose="020F0502020204030204" pitchFamily="34" charset="0"/>
                <a:cs typeface="Calibri" panose="020F0502020204030204" pitchFamily="34" charset="0"/>
              </a:rPr>
              <a:t>تقليل الوقت المستغرق في البحث اليدوي </a:t>
            </a:r>
            <a:r>
              <a:rPr lang="ar-SA" sz="2000" kern="0" dirty="0">
                <a:solidFill>
                  <a:srgbClr val="00194C"/>
                </a:solidFill>
                <a:latin typeface="Calibri" panose="020F0502020204030204" pitchFamily="34" charset="0"/>
                <a:cs typeface="Calibri" panose="020F0502020204030204" pitchFamily="34" charset="0"/>
              </a:rPr>
              <a:t>واكتشاف الزوايا الخبرية غير التقليدية.</a:t>
            </a:r>
            <a:endParaRPr lang="en-US" sz="2000" kern="0" dirty="0">
              <a:solidFill>
                <a:srgbClr val="00194C"/>
              </a:solidFill>
              <a:latin typeface="Calibri" panose="020F0502020204030204" pitchFamily="34" charset="0"/>
              <a:cs typeface="Calibri" panose="020F0502020204030204" pitchFamily="34" charset="0"/>
            </a:endParaRPr>
          </a:p>
          <a:p>
            <a:pPr marL="34290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الآلية: المسح الآلي للوكالات</a:t>
            </a:r>
            <a:r>
              <a:rPr lang="ar-EG" sz="2000" kern="0" dirty="0">
                <a:solidFill>
                  <a:srgbClr val="00194C"/>
                </a:solidFill>
                <a:latin typeface="Calibri" panose="020F0502020204030204" pitchFamily="34" charset="0"/>
                <a:cs typeface="Calibri" panose="020F0502020204030204" pitchFamily="34" charset="0"/>
              </a:rPr>
              <a:t> العالمية</a:t>
            </a:r>
            <a:r>
              <a:rPr lang="ar-SA" sz="2000" kern="0" dirty="0">
                <a:solidFill>
                  <a:srgbClr val="00194C"/>
                </a:solidFill>
                <a:latin typeface="Calibri" panose="020F0502020204030204" pitchFamily="34" charset="0"/>
                <a:cs typeface="Calibri" panose="020F0502020204030204" pitchFamily="34" charset="0"/>
              </a:rPr>
              <a:t>، المواقع الحكومية، والمدونات المتخصصة</a:t>
            </a:r>
            <a:r>
              <a:rPr lang="ar-EG" sz="2000" kern="0" dirty="0">
                <a:solidFill>
                  <a:srgbClr val="00194C"/>
                </a:solidFill>
                <a:latin typeface="Calibri" panose="020F0502020204030204" pitchFamily="34" charset="0"/>
                <a:cs typeface="Calibri" panose="020F0502020204030204" pitchFamily="34" charset="0"/>
              </a:rPr>
              <a:t>، وتضم هذه المرحلة: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41EA1051-1587-48F9-5C37-48BD055D51BD}"/>
              </a:ext>
            </a:extLst>
          </p:cNvPr>
          <p:cNvSpPr txBox="1"/>
          <p:nvPr/>
        </p:nvSpPr>
        <p:spPr>
          <a:xfrm>
            <a:off x="246895" y="4556510"/>
            <a:ext cx="6190481" cy="1768946"/>
          </a:xfrm>
          <a:prstGeom prst="rect">
            <a:avLst/>
          </a:prstGeom>
          <a:noFill/>
        </p:spPr>
        <p:txBody>
          <a:bodyPr wrap="square">
            <a:spAutoFit/>
          </a:bodyPr>
          <a:lstStyle/>
          <a:p>
            <a:pPr marR="0" algn="ctr" rtl="1">
              <a:lnSpc>
                <a:spcPct val="115000"/>
              </a:lnSpc>
              <a:spcAft>
                <a:spcPts val="800"/>
              </a:spcAft>
              <a:buSzPts val="1000"/>
              <a:tabLst>
                <a:tab pos="457200" algn="l"/>
              </a:tabLst>
            </a:pPr>
            <a:r>
              <a:rPr lang="ar-SA" b="1" kern="0" dirty="0">
                <a:solidFill>
                  <a:srgbClr val="C00000"/>
                </a:solidFill>
                <a:latin typeface="Calibri" panose="020F0502020204030204" pitchFamily="34" charset="0"/>
                <a:cs typeface="Calibri" panose="020F0502020204030204" pitchFamily="34" charset="0"/>
              </a:rPr>
              <a:t>وكلاء مراقبة "التريند" (</a:t>
            </a:r>
            <a:r>
              <a:rPr lang="en-US" b="1" kern="0" dirty="0">
                <a:solidFill>
                  <a:srgbClr val="C00000"/>
                </a:solidFill>
                <a:latin typeface="Times New Roman" panose="02020603050405020304" pitchFamily="18" charset="0"/>
                <a:cs typeface="Times New Roman" panose="02020603050405020304" pitchFamily="18" charset="0"/>
              </a:rPr>
              <a:t>Early Warning Systems</a:t>
            </a:r>
            <a:r>
              <a:rPr lang="ar-SA" b="1" kern="0" dirty="0">
                <a:solidFill>
                  <a:srgbClr val="C00000"/>
                </a:solidFill>
                <a:latin typeface="Calibri" panose="020F0502020204030204" pitchFamily="34" charset="0"/>
                <a:cs typeface="Calibri" panose="020F0502020204030204" pitchFamily="34" charset="0"/>
              </a:rPr>
              <a:t>)</a:t>
            </a:r>
            <a:endParaRPr lang="en-US" b="1" kern="0" dirty="0">
              <a:solidFill>
                <a:srgbClr val="C00000"/>
              </a:solidFill>
              <a:latin typeface="Calibri" panose="020F0502020204030204" pitchFamily="34" charset="0"/>
              <a:cs typeface="Calibri" panose="020F0502020204030204" pitchFamily="34" charset="0"/>
            </a:endParaRPr>
          </a:p>
          <a:p>
            <a:pPr algn="just" rtl="1">
              <a:lnSpc>
                <a:spcPct val="115000"/>
              </a:lnSpc>
              <a:spcAft>
                <a:spcPts val="800"/>
              </a:spcAft>
              <a:buSzPts val="1000"/>
              <a:tabLst>
                <a:tab pos="457200" algn="l"/>
              </a:tabLst>
            </a:pPr>
            <a:r>
              <a:rPr lang="ar-EG" kern="0" dirty="0">
                <a:solidFill>
                  <a:srgbClr val="00194C"/>
                </a:solidFill>
                <a:latin typeface="Calibri" panose="020F0502020204030204" pitchFamily="34" charset="0"/>
                <a:cs typeface="Calibri" panose="020F0502020204030204" pitchFamily="34" charset="0"/>
              </a:rPr>
              <a:t>يركز الوكيل الاصطناعي هنا </a:t>
            </a:r>
            <a:r>
              <a:rPr lang="ar-SA" kern="0" dirty="0">
                <a:solidFill>
                  <a:srgbClr val="00194C"/>
                </a:solidFill>
                <a:latin typeface="Calibri" panose="020F0502020204030204" pitchFamily="34" charset="0"/>
                <a:cs typeface="Calibri" panose="020F0502020204030204" pitchFamily="34" charset="0"/>
              </a:rPr>
              <a:t>على المنصات الاجتماعية (</a:t>
            </a:r>
            <a:r>
              <a:rPr lang="en-US" kern="0" dirty="0">
                <a:solidFill>
                  <a:srgbClr val="00194C"/>
                </a:solidFill>
                <a:latin typeface="Times New Roman" panose="02020603050405020304" pitchFamily="18" charset="0"/>
                <a:cs typeface="Times New Roman" panose="02020603050405020304" pitchFamily="18" charset="0"/>
              </a:rPr>
              <a:t>X, TikTok, Facebook</a:t>
            </a:r>
            <a:r>
              <a:rPr lang="ar-SA" kern="0" dirty="0">
                <a:solidFill>
                  <a:srgbClr val="00194C"/>
                </a:solidFill>
                <a:latin typeface="Calibri" panose="020F0502020204030204" pitchFamily="34" charset="0"/>
                <a:cs typeface="Calibri" panose="020F0502020204030204" pitchFamily="34" charset="0"/>
              </a:rPr>
              <a:t>) لتحليل نبض الشارع الرقمي.</a:t>
            </a:r>
            <a:r>
              <a:rPr lang="ar-EG" kern="0" dirty="0">
                <a:solidFill>
                  <a:srgbClr val="00194C"/>
                </a:solidFill>
                <a:latin typeface="Calibri" panose="020F0502020204030204" pitchFamily="34" charset="0"/>
                <a:cs typeface="Calibri" panose="020F0502020204030204" pitchFamily="34" charset="0"/>
              </a:rPr>
              <a:t> وذلك عبر </a:t>
            </a:r>
            <a:r>
              <a:rPr lang="ar-SA" kern="0" dirty="0">
                <a:solidFill>
                  <a:srgbClr val="00194C"/>
                </a:solidFill>
                <a:latin typeface="Calibri" panose="020F0502020204030204" pitchFamily="34" charset="0"/>
                <a:cs typeface="Calibri" panose="020F0502020204030204" pitchFamily="34" charset="0"/>
              </a:rPr>
              <a:t>استخدام "الوسوم" أو الكلمات المفتاحية.</a:t>
            </a:r>
            <a:r>
              <a:rPr lang="ar-EG" kern="0" dirty="0">
                <a:solidFill>
                  <a:srgbClr val="00194C"/>
                </a:solidFill>
                <a:latin typeface="Calibri" panose="020F0502020204030204" pitchFamily="34" charset="0"/>
                <a:cs typeface="Calibri" panose="020F0502020204030204" pitchFamily="34" charset="0"/>
              </a:rPr>
              <a:t> لإمكانية </a:t>
            </a:r>
            <a:r>
              <a:rPr lang="ar-SA" kern="0" dirty="0">
                <a:solidFill>
                  <a:srgbClr val="00194C"/>
                </a:solidFill>
                <a:latin typeface="Calibri" panose="020F0502020204030204" pitchFamily="34" charset="0"/>
                <a:cs typeface="Calibri" panose="020F0502020204030204" pitchFamily="34" charset="0"/>
              </a:rPr>
              <a:t>التنبؤ بالأزمات أو القضايا المجتمعية في مهدها، مما يمنح الصحفي أسبقية في التغطية</a:t>
            </a:r>
            <a:endParaRPr lang="en-US" kern="0" dirty="0">
              <a:solidFill>
                <a:srgbClr val="00194C"/>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3DDB9E2C-7066-8FA7-5BFE-AFC000DF3BA7}"/>
              </a:ext>
            </a:extLst>
          </p:cNvPr>
          <p:cNvSpPr txBox="1"/>
          <p:nvPr/>
        </p:nvSpPr>
        <p:spPr>
          <a:xfrm>
            <a:off x="6712366" y="4556510"/>
            <a:ext cx="5285484" cy="2087495"/>
          </a:xfrm>
          <a:prstGeom prst="rect">
            <a:avLst/>
          </a:prstGeom>
          <a:noFill/>
        </p:spPr>
        <p:txBody>
          <a:bodyPr wrap="square">
            <a:spAutoFit/>
          </a:bodyPr>
          <a:lstStyle/>
          <a:p>
            <a:pPr marR="0" algn="ctr" rtl="1">
              <a:lnSpc>
                <a:spcPct val="115000"/>
              </a:lnSpc>
              <a:spcAft>
                <a:spcPts val="800"/>
              </a:spcAft>
              <a:buSzPts val="1000"/>
              <a:tabLst>
                <a:tab pos="457200" algn="l"/>
              </a:tabLst>
            </a:pPr>
            <a:r>
              <a:rPr lang="ar-SA" b="1" kern="0" dirty="0">
                <a:solidFill>
                  <a:srgbClr val="C00000"/>
                </a:solidFill>
                <a:latin typeface="Calibri" panose="020F0502020204030204" pitchFamily="34" charset="0"/>
                <a:cs typeface="Calibri" panose="020F0502020204030204" pitchFamily="34" charset="0"/>
              </a:rPr>
              <a:t>وكلاء تحليل البيانات الضخمة (</a:t>
            </a:r>
            <a:r>
              <a:rPr lang="en-US" b="1" kern="0" dirty="0">
                <a:solidFill>
                  <a:srgbClr val="C00000"/>
                </a:solidFill>
                <a:latin typeface="Times New Roman" panose="02020603050405020304" pitchFamily="18" charset="0"/>
                <a:cs typeface="Times New Roman" panose="02020603050405020304" pitchFamily="18" charset="0"/>
              </a:rPr>
              <a:t>Big Data Agents</a:t>
            </a:r>
            <a:r>
              <a:rPr lang="ar-SA" b="1" kern="0" dirty="0">
                <a:solidFill>
                  <a:srgbClr val="C00000"/>
                </a:solidFill>
                <a:latin typeface="Calibri" panose="020F0502020204030204" pitchFamily="34" charset="0"/>
                <a:cs typeface="Calibri" panose="020F0502020204030204" pitchFamily="34" charset="0"/>
              </a:rPr>
              <a:t>)</a:t>
            </a:r>
            <a:endParaRPr lang="en-US" b="1" kern="0" dirty="0">
              <a:solidFill>
                <a:srgbClr val="C00000"/>
              </a:solidFill>
              <a:latin typeface="Calibri" panose="020F0502020204030204" pitchFamily="34" charset="0"/>
              <a:cs typeface="Calibri" panose="020F0502020204030204" pitchFamily="34" charset="0"/>
            </a:endParaRPr>
          </a:p>
          <a:p>
            <a:pPr marR="0" algn="just" rtl="1">
              <a:lnSpc>
                <a:spcPct val="115000"/>
              </a:lnSpc>
              <a:spcAft>
                <a:spcPts val="800"/>
              </a:spcAft>
              <a:buSzPts val="1000"/>
              <a:tabLst>
                <a:tab pos="457200" algn="l"/>
              </a:tabLst>
            </a:pPr>
            <a:r>
              <a:rPr lang="ar-EG" kern="0" dirty="0">
                <a:solidFill>
                  <a:srgbClr val="00194C"/>
                </a:solidFill>
                <a:latin typeface="Calibri" panose="020F0502020204030204" pitchFamily="34" charset="0"/>
                <a:cs typeface="Calibri" panose="020F0502020204030204" pitchFamily="34" charset="0"/>
              </a:rPr>
              <a:t>يتخصص الوكيل الاصطناعي هنا </a:t>
            </a:r>
            <a:r>
              <a:rPr lang="ar-SA" kern="0" dirty="0">
                <a:solidFill>
                  <a:srgbClr val="00194C"/>
                </a:solidFill>
                <a:latin typeface="Calibri" panose="020F0502020204030204" pitchFamily="34" charset="0"/>
                <a:cs typeface="Calibri" panose="020F0502020204030204" pitchFamily="34" charset="0"/>
              </a:rPr>
              <a:t>في التعامل مع مجموعات البيانات الضخمة التي يصعب على الجهد البشري استيعابها (مثل تسريبات الوثائق أو الميزانيات الضخمة).</a:t>
            </a:r>
            <a:r>
              <a:rPr lang="ar-EG" kern="0" dirty="0">
                <a:solidFill>
                  <a:srgbClr val="00194C"/>
                </a:solidFill>
                <a:latin typeface="Calibri" panose="020F0502020204030204" pitchFamily="34" charset="0"/>
                <a:cs typeface="Calibri" panose="020F0502020204030204" pitchFamily="34" charset="0"/>
              </a:rPr>
              <a:t> فيكون قادراً على </a:t>
            </a:r>
            <a:r>
              <a:rPr lang="ar-SA" kern="0" dirty="0">
                <a:solidFill>
                  <a:srgbClr val="00194C"/>
                </a:solidFill>
                <a:latin typeface="Calibri" panose="020F0502020204030204" pitchFamily="34" charset="0"/>
                <a:cs typeface="Calibri" panose="020F0502020204030204" pitchFamily="34" charset="0"/>
              </a:rPr>
              <a:t>استخراج الأنماط، المقارنات الإحصائية، وربط المتغيرات ببعضها.</a:t>
            </a:r>
            <a:r>
              <a:rPr lang="ar-EG" kern="0" dirty="0">
                <a:solidFill>
                  <a:srgbClr val="00194C"/>
                </a:solidFill>
                <a:latin typeface="Calibri" panose="020F0502020204030204" pitchFamily="34" charset="0"/>
                <a:cs typeface="Calibri" panose="020F0502020204030204" pitchFamily="34" charset="0"/>
              </a:rPr>
              <a:t> و</a:t>
            </a:r>
            <a:r>
              <a:rPr lang="ar-SA" kern="0" dirty="0">
                <a:solidFill>
                  <a:srgbClr val="00194C"/>
                </a:solidFill>
                <a:latin typeface="Calibri" panose="020F0502020204030204" pitchFamily="34" charset="0"/>
                <a:cs typeface="Calibri" panose="020F0502020204030204" pitchFamily="34" charset="0"/>
              </a:rPr>
              <a:t>تحويل الأرقام الصماء إلى "صحافة بيانات" وقصص استقصائية مدعومة بالأدلة.</a:t>
            </a:r>
            <a:endParaRPr lang="en-US" kern="0" dirty="0">
              <a:solidFill>
                <a:srgbClr val="00194C"/>
              </a:solidFill>
              <a:latin typeface="Calibri" panose="020F0502020204030204" pitchFamily="34" charset="0"/>
              <a:cs typeface="Calibri" panose="020F0502020204030204" pitchFamily="34" charset="0"/>
            </a:endParaRPr>
          </a:p>
        </p:txBody>
      </p:sp>
      <p:cxnSp>
        <p:nvCxnSpPr>
          <p:cNvPr id="15" name="Connector: Elbow 14">
            <a:extLst>
              <a:ext uri="{FF2B5EF4-FFF2-40B4-BE49-F238E27FC236}">
                <a16:creationId xmlns:a16="http://schemas.microsoft.com/office/drawing/2014/main" id="{77D0802B-FABA-5F6C-BC4A-D7718CF00BE3}"/>
              </a:ext>
            </a:extLst>
          </p:cNvPr>
          <p:cNvCxnSpPr/>
          <p:nvPr/>
        </p:nvCxnSpPr>
        <p:spPr>
          <a:xfrm>
            <a:off x="2643963" y="3916202"/>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6" name="Connector: Elbow 15">
            <a:extLst>
              <a:ext uri="{FF2B5EF4-FFF2-40B4-BE49-F238E27FC236}">
                <a16:creationId xmlns:a16="http://schemas.microsoft.com/office/drawing/2014/main" id="{FD639301-B5F1-ECD6-E0C3-EF67E12693A8}"/>
              </a:ext>
            </a:extLst>
          </p:cNvPr>
          <p:cNvCxnSpPr/>
          <p:nvPr/>
        </p:nvCxnSpPr>
        <p:spPr>
          <a:xfrm>
            <a:off x="8814390" y="3987668"/>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82239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C505A-7AF0-4C1A-B76C-79B939469C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D06631D-AC3D-168C-AE0D-8C2D24BED6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111362"/>
            <a:ext cx="2530548" cy="1181593"/>
          </a:xfrm>
          <a:prstGeom prst="rect">
            <a:avLst/>
          </a:prstGeom>
        </p:spPr>
      </p:pic>
      <p:sp>
        <p:nvSpPr>
          <p:cNvPr id="11" name="Rectangle 10">
            <a:extLst>
              <a:ext uri="{FF2B5EF4-FFF2-40B4-BE49-F238E27FC236}">
                <a16:creationId xmlns:a16="http://schemas.microsoft.com/office/drawing/2014/main" id="{2BAC0E2E-CD79-0377-D463-CF3658206344}"/>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9E4BB24-DCDA-3219-134C-719A50F309FF}"/>
              </a:ext>
            </a:extLst>
          </p:cNvPr>
          <p:cNvSpPr txBox="1"/>
          <p:nvPr/>
        </p:nvSpPr>
        <p:spPr>
          <a:xfrm>
            <a:off x="1708392"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230390DB-7654-3E42-107F-6E44D2AC1813}"/>
              </a:ext>
            </a:extLst>
          </p:cNvPr>
          <p:cNvSpPr txBox="1"/>
          <p:nvPr/>
        </p:nvSpPr>
        <p:spPr>
          <a:xfrm>
            <a:off x="804593" y="1168464"/>
            <a:ext cx="11132288" cy="2074094"/>
          </a:xfrm>
          <a:prstGeom prst="rect">
            <a:avLst/>
          </a:prstGeom>
          <a:noFill/>
        </p:spPr>
        <p:txBody>
          <a:bodyPr wrap="square">
            <a:spAutoFit/>
          </a:bodyPr>
          <a:lstStyle/>
          <a:p>
            <a:pPr marL="0" algn="ctr" rtl="1">
              <a:lnSpc>
                <a:spcPct val="115000"/>
              </a:lnSpc>
              <a:spcAft>
                <a:spcPts val="800"/>
              </a:spcAft>
              <a:buSzPts val="1000"/>
              <a:buNone/>
              <a:tabLst>
                <a:tab pos="457200" algn="l"/>
              </a:tabLst>
            </a:pPr>
            <a:r>
              <a:rPr lang="ar-SA" sz="2400" b="1" kern="0" dirty="0">
                <a:solidFill>
                  <a:srgbClr val="C00000"/>
                </a:solidFill>
                <a:latin typeface="Calibri" panose="020F0502020204030204" pitchFamily="34" charset="0"/>
                <a:cs typeface="Calibri" panose="020F0502020204030204" pitchFamily="34" charset="0"/>
              </a:rPr>
              <a:t>المرحلة الثانية - التحقق (</a:t>
            </a:r>
            <a:r>
              <a:rPr lang="en-US" sz="2400" b="1" kern="0" dirty="0">
                <a:solidFill>
                  <a:srgbClr val="C00000"/>
                </a:solidFill>
                <a:latin typeface="Times New Roman" panose="02020603050405020304" pitchFamily="18" charset="0"/>
                <a:cs typeface="Times New Roman" panose="02020603050405020304" pitchFamily="18" charset="0"/>
              </a:rPr>
              <a:t>Verification Agents</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a:p>
            <a:pPr marL="0" algn="just" rtl="1">
              <a:lnSpc>
                <a:spcPct val="115000"/>
              </a:lnSpc>
              <a:spcAft>
                <a:spcPts val="800"/>
              </a:spcAft>
              <a:buSzPts val="1000"/>
              <a:buNone/>
              <a:tabLst>
                <a:tab pos="457200" algn="l"/>
              </a:tabLst>
            </a:pPr>
            <a:r>
              <a:rPr lang="ar-SA" sz="2400" kern="0" dirty="0">
                <a:solidFill>
                  <a:srgbClr val="00194C"/>
                </a:solidFill>
                <a:latin typeface="Calibri" panose="020F0502020204030204" pitchFamily="34" charset="0"/>
                <a:cs typeface="Calibri" panose="020F0502020204030204" pitchFamily="34" charset="0"/>
              </a:rPr>
              <a:t>في عصر المعلومات المضللة، تعمل هذه الوكلاء كخط دفاع أول لضمان مصداقية المؤسسة الإعلامية.</a:t>
            </a:r>
            <a:endParaRPr lang="en-US" sz="2400" kern="0" dirty="0">
              <a:solidFill>
                <a:srgbClr val="00194C"/>
              </a:solidFill>
              <a:latin typeface="Calibri" panose="020F0502020204030204" pitchFamily="34" charset="0"/>
              <a:cs typeface="Calibri" panose="020F050202020403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2400" kern="0" dirty="0">
                <a:solidFill>
                  <a:srgbClr val="00194C"/>
                </a:solidFill>
                <a:latin typeface="Calibri" panose="020F0502020204030204" pitchFamily="34" charset="0"/>
                <a:cs typeface="Calibri" panose="020F0502020204030204" pitchFamily="34" charset="0"/>
              </a:rPr>
              <a:t>الهدف: أتمتة عمليات الفحص الأولي للمواد الواردة من المصادر المفتوحة (</a:t>
            </a:r>
            <a:r>
              <a:rPr lang="en-US" sz="2400" kern="0" dirty="0">
                <a:solidFill>
                  <a:srgbClr val="00194C"/>
                </a:solidFill>
                <a:latin typeface="Times New Roman" panose="02020603050405020304" pitchFamily="18" charset="0"/>
                <a:cs typeface="Times New Roman" panose="02020603050405020304" pitchFamily="18" charset="0"/>
              </a:rPr>
              <a:t>OSINT</a:t>
            </a:r>
            <a:r>
              <a:rPr lang="ar-SA" sz="2400" kern="0" dirty="0">
                <a:solidFill>
                  <a:srgbClr val="00194C"/>
                </a:solidFill>
                <a:latin typeface="Calibri" panose="020F0502020204030204" pitchFamily="34" charset="0"/>
                <a:cs typeface="Calibri" panose="020F0502020204030204" pitchFamily="34" charset="0"/>
              </a:rPr>
              <a:t>).</a:t>
            </a:r>
            <a:endParaRPr lang="en-US" sz="2400" kern="0" dirty="0">
              <a:solidFill>
                <a:srgbClr val="00194C"/>
              </a:solidFill>
              <a:latin typeface="Calibri" panose="020F0502020204030204" pitchFamily="34" charset="0"/>
              <a:cs typeface="Calibri" panose="020F050202020403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2400" kern="0" dirty="0">
                <a:solidFill>
                  <a:srgbClr val="00194C"/>
                </a:solidFill>
                <a:latin typeface="Calibri" panose="020F0502020204030204" pitchFamily="34" charset="0"/>
                <a:cs typeface="Calibri" panose="020F0502020204030204" pitchFamily="34" charset="0"/>
              </a:rPr>
              <a:t>الأهمية: تقليل هامش الخطأ البشري في الحكم على صحة المحتوى.</a:t>
            </a:r>
            <a:r>
              <a:rPr lang="ar-EG" sz="2400" kern="0" dirty="0">
                <a:solidFill>
                  <a:srgbClr val="00194C"/>
                </a:solidFill>
                <a:latin typeface="Calibri" panose="020F0502020204030204" pitchFamily="34" charset="0"/>
                <a:cs typeface="Calibri" panose="020F0502020204030204" pitchFamily="34" charset="0"/>
              </a:rPr>
              <a:t> وتضم هذه المرحلة: </a:t>
            </a:r>
            <a:endParaRPr lang="en-US" sz="24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A244292-7FF5-6088-8E3E-DD122C8671B0}"/>
              </a:ext>
            </a:extLst>
          </p:cNvPr>
          <p:cNvSpPr txBox="1"/>
          <p:nvPr/>
        </p:nvSpPr>
        <p:spPr>
          <a:xfrm>
            <a:off x="6177516" y="3846026"/>
            <a:ext cx="5837275" cy="2856936"/>
          </a:xfrm>
          <a:prstGeom prst="rect">
            <a:avLst/>
          </a:prstGeom>
          <a:noFill/>
        </p:spPr>
        <p:txBody>
          <a:bodyPr wrap="square">
            <a:spAutoFit/>
          </a:bodyPr>
          <a:lstStyle/>
          <a:p>
            <a:pPr marR="0" algn="ctr" rtl="1">
              <a:lnSpc>
                <a:spcPct val="115000"/>
              </a:lnSpc>
              <a:spcAft>
                <a:spcPts val="800"/>
              </a:spcAft>
              <a:buSzPts val="1000"/>
              <a:tabLst>
                <a:tab pos="457200" algn="l"/>
              </a:tabLst>
            </a:pPr>
            <a:r>
              <a:rPr lang="ar-SA" sz="2000" b="1" kern="0" dirty="0">
                <a:solidFill>
                  <a:srgbClr val="C00000"/>
                </a:solidFill>
                <a:latin typeface="Calibri" panose="020F0502020204030204" pitchFamily="34" charset="0"/>
                <a:cs typeface="Calibri" panose="020F0502020204030204" pitchFamily="34" charset="0"/>
              </a:rPr>
              <a:t>تقنيات كشف التزييف العميق (</a:t>
            </a:r>
            <a:r>
              <a:rPr lang="en-US" sz="2000" b="1" kern="0" dirty="0">
                <a:solidFill>
                  <a:srgbClr val="C00000"/>
                </a:solidFill>
                <a:latin typeface="Times New Roman" panose="02020603050405020304" pitchFamily="18" charset="0"/>
                <a:cs typeface="Times New Roman" panose="02020603050405020304" pitchFamily="18" charset="0"/>
              </a:rPr>
              <a:t>Deepfake Detection</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342900" marR="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وكلاء متخصصون في تحليل البنية الرقمية للصور ومقاطع الفيديو للكشف عن أي تلاعب بالذكاء الاصطناعي التوليدي.</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الآلية: فحص التناقضات في الإضاءة، حركة العين، والترددات الصوتية التي لا تدركها العين المجردة.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الدور: منع انتشار الأخبار الزائفة التي تعتمد على محتوى بصري مفبرك.</a:t>
            </a:r>
            <a:endParaRPr lang="en-US" sz="2000" kern="0" dirty="0">
              <a:solidFill>
                <a:srgbClr val="00194C"/>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A0649D1D-87BC-44FA-2DE4-919072AD0B14}"/>
              </a:ext>
            </a:extLst>
          </p:cNvPr>
          <p:cNvSpPr txBox="1"/>
          <p:nvPr/>
        </p:nvSpPr>
        <p:spPr>
          <a:xfrm>
            <a:off x="485553" y="3790205"/>
            <a:ext cx="5260871" cy="2856936"/>
          </a:xfrm>
          <a:prstGeom prst="rect">
            <a:avLst/>
          </a:prstGeom>
          <a:noFill/>
        </p:spPr>
        <p:txBody>
          <a:bodyPr wrap="square">
            <a:spAutoFit/>
          </a:bodyPr>
          <a:lstStyle/>
          <a:p>
            <a:pPr algn="ctr" rtl="1">
              <a:lnSpc>
                <a:spcPct val="115000"/>
              </a:lnSpc>
              <a:spcAft>
                <a:spcPts val="800"/>
              </a:spcAft>
              <a:buSzPts val="1000"/>
              <a:tabLst>
                <a:tab pos="457200" algn="l"/>
              </a:tabLst>
            </a:pPr>
            <a:r>
              <a:rPr lang="ar-SA" sz="2000" b="1" kern="0" dirty="0">
                <a:solidFill>
                  <a:srgbClr val="C00000"/>
                </a:solidFill>
                <a:latin typeface="Calibri" panose="020F0502020204030204" pitchFamily="34" charset="0"/>
                <a:cs typeface="Calibri" panose="020F0502020204030204" pitchFamily="34" charset="0"/>
              </a:rPr>
              <a:t>وكلاء مطابقة المعلومات </a:t>
            </a:r>
            <a:r>
              <a:rPr lang="ar-SA" sz="2000" kern="0" dirty="0">
                <a:solidFill>
                  <a:srgbClr val="C00000"/>
                </a:solidFill>
                <a:latin typeface="Calibri" panose="020F0502020204030204" pitchFamily="34" charset="0"/>
                <a:cs typeface="Calibri" panose="020F0502020204030204" pitchFamily="34" charset="0"/>
              </a:rPr>
              <a:t>(</a:t>
            </a:r>
            <a:r>
              <a:rPr lang="en-US" sz="2000" b="1" kern="0" dirty="0">
                <a:solidFill>
                  <a:srgbClr val="C00000"/>
                </a:solidFill>
                <a:latin typeface="Times New Roman" panose="02020603050405020304" pitchFamily="18" charset="0"/>
                <a:cs typeface="Times New Roman" panose="02020603050405020304" pitchFamily="18" charset="0"/>
              </a:rPr>
              <a:t>Cross-referencing</a:t>
            </a:r>
            <a:r>
              <a:rPr lang="ar-SA" sz="2000" kern="0" dirty="0">
                <a:solidFill>
                  <a:srgbClr val="C00000"/>
                </a:solidFill>
                <a:latin typeface="Calibri" panose="020F0502020204030204" pitchFamily="34" charset="0"/>
                <a:cs typeface="Calibri" panose="020F0502020204030204" pitchFamily="34" charset="0"/>
              </a:rPr>
              <a:t>)</a:t>
            </a:r>
            <a:endParaRPr lang="en-US" sz="2000" kern="0" dirty="0">
              <a:solidFill>
                <a:srgbClr val="C00000"/>
              </a:solidFill>
              <a:latin typeface="Calibri" panose="020F0502020204030204" pitchFamily="34" charset="0"/>
              <a:cs typeface="Calibri" panose="020F0502020204030204" pitchFamily="34" charset="0"/>
            </a:endParaRPr>
          </a:p>
          <a:p>
            <a:pPr marL="34290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تقوم هذه الوكلاء بمقارنة المعلومات الواردة في الخبر مع الأرشيفات وقواعد البيانات التاريخية الموثقة.</a:t>
            </a:r>
            <a:endParaRPr lang="en-US" sz="2000" kern="0" dirty="0">
              <a:solidFill>
                <a:srgbClr val="00194C"/>
              </a:solidFill>
              <a:latin typeface="Calibri" panose="020F0502020204030204" pitchFamily="34" charset="0"/>
              <a:cs typeface="Calibri" panose="020F0502020204030204" pitchFamily="34" charset="0"/>
            </a:endParaRPr>
          </a:p>
          <a:p>
            <a:pPr marL="34290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المهمة: التأكد من دقة التواريخ، الأسماء، والأحداث السابقة المرتبطة بالخبر.</a:t>
            </a:r>
            <a:endParaRPr lang="en-US" sz="2000" kern="0" dirty="0">
              <a:solidFill>
                <a:srgbClr val="00194C"/>
              </a:solidFill>
              <a:latin typeface="Calibri" panose="020F0502020204030204" pitchFamily="34" charset="0"/>
              <a:cs typeface="Calibri" panose="020F0502020204030204" pitchFamily="34" charset="0"/>
            </a:endParaRPr>
          </a:p>
          <a:p>
            <a:pPr marL="342900" indent="-342900" algn="just" rtl="1">
              <a:lnSpc>
                <a:spcPct val="115000"/>
              </a:lnSpc>
              <a:spcAft>
                <a:spcPts val="800"/>
              </a:spcAft>
              <a:buSzPts val="1000"/>
              <a:buFont typeface="Wingdings" panose="05000000000000000000" pitchFamily="2" charset="2"/>
              <a:buChar char="Ø"/>
              <a:tabLst>
                <a:tab pos="457200" algn="l"/>
              </a:tabLst>
            </a:pPr>
            <a:r>
              <a:rPr lang="ar-SA" sz="2000" kern="0" dirty="0">
                <a:solidFill>
                  <a:srgbClr val="00194C"/>
                </a:solidFill>
                <a:latin typeface="Calibri" panose="020F0502020204030204" pitchFamily="34" charset="0"/>
                <a:cs typeface="Calibri" panose="020F0502020204030204" pitchFamily="34" charset="0"/>
              </a:rPr>
              <a:t>الفائدة: كشف التناقضات المعلوماتية وتوفير سياق تاريخي دقيق للقصة الصحفية.</a:t>
            </a:r>
            <a:endParaRPr lang="en-US" sz="2000" kern="0" dirty="0">
              <a:solidFill>
                <a:srgbClr val="00194C"/>
              </a:solidFill>
              <a:latin typeface="Calibri" panose="020F0502020204030204" pitchFamily="34" charset="0"/>
              <a:cs typeface="Calibri" panose="020F0502020204030204" pitchFamily="34" charset="0"/>
            </a:endParaRPr>
          </a:p>
        </p:txBody>
      </p:sp>
      <p:cxnSp>
        <p:nvCxnSpPr>
          <p:cNvPr id="13" name="Connector: Elbow 12">
            <a:extLst>
              <a:ext uri="{FF2B5EF4-FFF2-40B4-BE49-F238E27FC236}">
                <a16:creationId xmlns:a16="http://schemas.microsoft.com/office/drawing/2014/main" id="{5D8C3742-352A-76C0-AE98-B966469DAFA8}"/>
              </a:ext>
            </a:extLst>
          </p:cNvPr>
          <p:cNvCxnSpPr/>
          <p:nvPr/>
        </p:nvCxnSpPr>
        <p:spPr>
          <a:xfrm>
            <a:off x="2987748" y="3144579"/>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4" name="Connector: Elbow 13">
            <a:extLst>
              <a:ext uri="{FF2B5EF4-FFF2-40B4-BE49-F238E27FC236}">
                <a16:creationId xmlns:a16="http://schemas.microsoft.com/office/drawing/2014/main" id="{162168D2-CCE1-DADC-7FAC-3D9F166956ED}"/>
              </a:ext>
            </a:extLst>
          </p:cNvPr>
          <p:cNvCxnSpPr/>
          <p:nvPr/>
        </p:nvCxnSpPr>
        <p:spPr>
          <a:xfrm>
            <a:off x="8994670" y="3260714"/>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7926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6084-C975-DC24-0FF9-6723E1AD305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4AF9FD5-6A13-0FB7-72AB-01F20E727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5142" y="133506"/>
            <a:ext cx="2530548" cy="1181593"/>
          </a:xfrm>
          <a:prstGeom prst="rect">
            <a:avLst/>
          </a:prstGeom>
        </p:spPr>
      </p:pic>
      <p:sp>
        <p:nvSpPr>
          <p:cNvPr id="11" name="Rectangle 10">
            <a:extLst>
              <a:ext uri="{FF2B5EF4-FFF2-40B4-BE49-F238E27FC236}">
                <a16:creationId xmlns:a16="http://schemas.microsoft.com/office/drawing/2014/main" id="{53A69DCD-F48B-45B1-3435-5A6B82AD0B10}"/>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61BD31D6-04EB-5AB0-0BDE-7B60BB812911}"/>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189696AB-9530-93B6-FBCB-260E7E5B41D8}"/>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82F2E934-B534-FE1C-8412-EC941D60EE15}"/>
              </a:ext>
            </a:extLst>
          </p:cNvPr>
          <p:cNvSpPr txBox="1"/>
          <p:nvPr/>
        </p:nvSpPr>
        <p:spPr>
          <a:xfrm>
            <a:off x="496188" y="1113828"/>
            <a:ext cx="11561134" cy="1587614"/>
          </a:xfrm>
          <a:prstGeom prst="rect">
            <a:avLst/>
          </a:prstGeom>
          <a:noFill/>
        </p:spPr>
        <p:txBody>
          <a:bodyPr wrap="square">
            <a:spAutoFit/>
          </a:bodyPr>
          <a:lstStyle/>
          <a:p>
            <a:pPr marR="0" algn="ctr" rtl="1">
              <a:lnSpc>
                <a:spcPct val="115000"/>
              </a:lnSpc>
              <a:spcAft>
                <a:spcPts val="800"/>
              </a:spcAft>
              <a:buSzPts val="1000"/>
              <a:tabLst>
                <a:tab pos="457200" algn="l"/>
              </a:tabLst>
            </a:pPr>
            <a:r>
              <a:rPr lang="ar-SA" sz="2400" b="1" kern="0" dirty="0">
                <a:solidFill>
                  <a:srgbClr val="C00000"/>
                </a:solidFill>
                <a:latin typeface="Calibri" panose="020F0502020204030204" pitchFamily="34" charset="0"/>
                <a:cs typeface="Calibri" panose="020F0502020204030204" pitchFamily="34" charset="0"/>
              </a:rPr>
              <a:t>المرحلة الثالثة - الصياغة والإنتاج (</a:t>
            </a:r>
            <a:r>
              <a:rPr lang="en-US" sz="2400" b="1" kern="0" dirty="0">
                <a:solidFill>
                  <a:srgbClr val="C00000"/>
                </a:solidFill>
                <a:latin typeface="Times New Roman" panose="02020603050405020304" pitchFamily="18" charset="0"/>
                <a:cs typeface="Times New Roman" panose="02020603050405020304" pitchFamily="18" charset="0"/>
              </a:rPr>
              <a:t>Content Generation</a:t>
            </a:r>
            <a:r>
              <a:rPr lang="ar-SA" sz="2400" b="1" kern="0" dirty="0">
                <a:solidFill>
                  <a:srgbClr val="C00000"/>
                </a:solidFill>
                <a:latin typeface="Calibri" panose="020F0502020204030204" pitchFamily="34" charset="0"/>
                <a:cs typeface="Calibri" panose="020F0502020204030204" pitchFamily="34" charset="0"/>
              </a:rPr>
              <a:t>)</a:t>
            </a:r>
            <a:endParaRPr lang="en-US" sz="2400" b="1" kern="0" dirty="0">
              <a:solidFill>
                <a:srgbClr val="C00000"/>
              </a:solidFill>
              <a:latin typeface="Calibri" panose="020F0502020204030204" pitchFamily="34" charset="0"/>
              <a:cs typeface="Calibri" panose="020F0502020204030204" pitchFamily="34" charset="0"/>
            </a:endParaRPr>
          </a:p>
          <a:p>
            <a:pPr marR="0" algn="just" rtl="1">
              <a:lnSpc>
                <a:spcPct val="150000"/>
              </a:lnSpc>
              <a:spcAft>
                <a:spcPts val="800"/>
              </a:spcAft>
              <a:buSzPts val="1000"/>
              <a:tabLst>
                <a:tab pos="457200" algn="l"/>
              </a:tabLst>
            </a:pPr>
            <a:r>
              <a:rPr lang="ar-EG" sz="2400"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تحول هذه المرحلة الأفكار والمعلومات إلى منتج نهائي قابل للاستهلاك، حيث يعمل الذكاء الاصطناعي كـ "مساعد تحرير" متطور.</a:t>
            </a:r>
            <a:r>
              <a:rPr lang="ar-EG" sz="2000"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الهدف </a:t>
            </a:r>
            <a:r>
              <a:rPr lang="ar-EG" sz="2000" kern="0" dirty="0">
                <a:solidFill>
                  <a:srgbClr val="00194C"/>
                </a:solidFill>
                <a:latin typeface="Calibri" panose="020F0502020204030204" pitchFamily="34" charset="0"/>
                <a:cs typeface="Calibri" panose="020F0502020204030204" pitchFamily="34" charset="0"/>
              </a:rPr>
              <a:t>منه </a:t>
            </a:r>
            <a:r>
              <a:rPr lang="ar-SA" sz="2000" kern="0" dirty="0">
                <a:solidFill>
                  <a:srgbClr val="00194C"/>
                </a:solidFill>
                <a:latin typeface="Calibri" panose="020F0502020204030204" pitchFamily="34" charset="0"/>
                <a:cs typeface="Calibri" panose="020F0502020204030204" pitchFamily="34" charset="0"/>
              </a:rPr>
              <a:t>رفع كفاءة الإنتاج وتحرير الصحفيين من المهام الكتابية الرتيبة للتركيز على الإبداع والتحليل</a:t>
            </a:r>
            <a:r>
              <a:rPr lang="ar-EG" sz="2000" kern="0" dirty="0">
                <a:solidFill>
                  <a:srgbClr val="00194C"/>
                </a:solidFill>
                <a:latin typeface="Calibri" panose="020F0502020204030204" pitchFamily="34" charset="0"/>
                <a:cs typeface="Calibri" panose="020F0502020204030204" pitchFamily="34" charset="0"/>
              </a:rPr>
              <a:t>، وتشمل هذه المرحلة :</a:t>
            </a:r>
            <a:endParaRPr lang="en-US" sz="24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A2FFEC5A-0C81-0CB6-B846-C665FD4D9074}"/>
              </a:ext>
            </a:extLst>
          </p:cNvPr>
          <p:cNvSpPr txBox="1"/>
          <p:nvPr/>
        </p:nvSpPr>
        <p:spPr>
          <a:xfrm>
            <a:off x="5582092" y="2915280"/>
            <a:ext cx="6609908" cy="1587935"/>
          </a:xfrm>
          <a:prstGeom prst="rect">
            <a:avLst/>
          </a:prstGeom>
          <a:noFill/>
        </p:spPr>
        <p:txBody>
          <a:bodyPr wrap="square">
            <a:spAutoFit/>
          </a:bodyPr>
          <a:lstStyle/>
          <a:p>
            <a:pPr marL="0" marR="0" algn="r" rtl="1">
              <a:lnSpc>
                <a:spcPct val="115000"/>
              </a:lnSpc>
              <a:spcAft>
                <a:spcPts val="800"/>
              </a:spcAft>
              <a:buNone/>
            </a:pPr>
            <a:r>
              <a:rPr lang="ar-EG" sz="2000" b="1" kern="0" dirty="0">
                <a:solidFill>
                  <a:srgbClr val="C00000"/>
                </a:solidFill>
                <a:latin typeface="Calibri" panose="020F0502020204030204" pitchFamily="34" charset="0"/>
                <a:cs typeface="+mj-cs"/>
              </a:rPr>
              <a:t>1</a:t>
            </a:r>
            <a:r>
              <a:rPr lang="ar-EG" sz="2000" b="1" kern="0" dirty="0">
                <a:solidFill>
                  <a:srgbClr val="C00000"/>
                </a:solidFill>
                <a:latin typeface="Calibri" panose="020F0502020204030204" pitchFamily="34" charset="0"/>
                <a:cs typeface="Calibri" panose="020F0502020204030204" pitchFamily="34" charset="0"/>
              </a:rPr>
              <a:t>. </a:t>
            </a:r>
            <a:r>
              <a:rPr lang="ar-SA" sz="2000" b="1" kern="0" dirty="0">
                <a:solidFill>
                  <a:srgbClr val="C00000"/>
                </a:solidFill>
                <a:latin typeface="Calibri" panose="020F0502020204030204" pitchFamily="34" charset="0"/>
                <a:cs typeface="Calibri" panose="020F0502020204030204" pitchFamily="34" charset="0"/>
              </a:rPr>
              <a:t>كتابة المسودات الآلية (</a:t>
            </a:r>
            <a:r>
              <a:rPr lang="en-US" sz="2000" b="1" kern="0" dirty="0">
                <a:solidFill>
                  <a:srgbClr val="C00000"/>
                </a:solidFill>
                <a:latin typeface="Times New Roman" panose="02020603050405020304" pitchFamily="18" charset="0"/>
                <a:cs typeface="Times New Roman" panose="02020603050405020304" pitchFamily="18" charset="0"/>
              </a:rPr>
              <a:t>Automated Journalism</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justLow"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استخدام خوارزميات توليد اللغة الطبيعية (</a:t>
            </a:r>
            <a:r>
              <a:rPr lang="en-US" sz="2000" kern="0" dirty="0">
                <a:solidFill>
                  <a:srgbClr val="00194C"/>
                </a:solidFill>
                <a:latin typeface="Times New Roman" panose="02020603050405020304" pitchFamily="18" charset="0"/>
                <a:cs typeface="Times New Roman" panose="02020603050405020304" pitchFamily="18" charset="0"/>
              </a:rPr>
              <a:t>NLG</a:t>
            </a:r>
            <a:r>
              <a:rPr lang="ar-SA" sz="2000" kern="0" dirty="0">
                <a:solidFill>
                  <a:srgbClr val="00194C"/>
                </a:solidFill>
                <a:latin typeface="Calibri" panose="020F0502020204030204" pitchFamily="34" charset="0"/>
                <a:cs typeface="Calibri" panose="020F0502020204030204" pitchFamily="34" charset="0"/>
              </a:rPr>
              <a:t>) لتحويل البيانات المهيكلة إلى تقارير نصية.</a:t>
            </a:r>
            <a:r>
              <a:rPr lang="ar-EG" sz="2000" kern="0" dirty="0">
                <a:solidFill>
                  <a:srgbClr val="00194C"/>
                </a:solidFill>
                <a:latin typeface="Calibri" panose="020F0502020204030204" pitchFamily="34" charset="0"/>
                <a:cs typeface="Calibri" panose="020F0502020204030204" pitchFamily="34" charset="0"/>
              </a:rPr>
              <a:t> فى </a:t>
            </a:r>
            <a:r>
              <a:rPr lang="ar-SA" sz="2000" kern="0" dirty="0">
                <a:solidFill>
                  <a:srgbClr val="00194C"/>
                </a:solidFill>
                <a:latin typeface="Calibri" panose="020F0502020204030204" pitchFamily="34" charset="0"/>
                <a:cs typeface="Calibri" panose="020F0502020204030204" pitchFamily="34" charset="0"/>
              </a:rPr>
              <a:t>النتائج الرياضية، تقارير البورصة اليومية، </a:t>
            </a:r>
            <a:r>
              <a:rPr lang="ar-SA" sz="2000" kern="0" dirty="0">
                <a:solidFill>
                  <a:srgbClr val="00194C"/>
                </a:solidFill>
                <a:latin typeface="Calibri" panose="020F0502020204030204" pitchFamily="34" charset="0"/>
                <a:cs typeface="+mj-cs"/>
              </a:rPr>
              <a:t>ونشرات</a:t>
            </a:r>
            <a:r>
              <a:rPr lang="ar-SA" sz="2000" kern="0" dirty="0">
                <a:solidFill>
                  <a:srgbClr val="00194C"/>
                </a:solidFill>
                <a:latin typeface="Calibri" panose="020F0502020204030204" pitchFamily="34" charset="0"/>
                <a:cs typeface="Calibri" panose="020F0502020204030204" pitchFamily="34" charset="0"/>
              </a:rPr>
              <a:t> الطقس.</a:t>
            </a:r>
            <a:r>
              <a:rPr lang="ar-EG" sz="2000" kern="0" dirty="0">
                <a:solidFill>
                  <a:srgbClr val="00194C"/>
                </a:solidFill>
                <a:latin typeface="Calibri" panose="020F0502020204030204" pitchFamily="34" charset="0"/>
                <a:cs typeface="Calibri" panose="020F0502020204030204" pitchFamily="34" charset="0"/>
              </a:rPr>
              <a:t> وأهم ما يميزها هى </a:t>
            </a:r>
            <a:r>
              <a:rPr lang="ar-SA" sz="2000" kern="0" dirty="0">
                <a:solidFill>
                  <a:srgbClr val="00194C"/>
                </a:solidFill>
                <a:latin typeface="Calibri" panose="020F0502020204030204" pitchFamily="34" charset="0"/>
                <a:cs typeface="Calibri" panose="020F0502020204030204" pitchFamily="34" charset="0"/>
              </a:rPr>
              <a:t>السرعة الفائقة في النشر بمجرد صدور البيانات الخام</a:t>
            </a:r>
            <a:r>
              <a:rPr lang="ar-SA" sz="20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a:t>
            </a:r>
            <a:endParaRPr lang="en-US" sz="2000" kern="100" dirty="0">
              <a:solidFill>
                <a:srgbClr val="1F1F1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F8D78E46-7F3C-6E68-4B7D-B0ACD9BD1529}"/>
              </a:ext>
            </a:extLst>
          </p:cNvPr>
          <p:cNvSpPr txBox="1"/>
          <p:nvPr/>
        </p:nvSpPr>
        <p:spPr>
          <a:xfrm>
            <a:off x="0" y="4717054"/>
            <a:ext cx="8559209" cy="1692515"/>
          </a:xfrm>
          <a:prstGeom prst="rect">
            <a:avLst/>
          </a:prstGeom>
          <a:noFill/>
        </p:spPr>
        <p:txBody>
          <a:bodyPr wrap="square">
            <a:spAutoFit/>
          </a:bodyPr>
          <a:lstStyle/>
          <a:p>
            <a:pPr marL="0" marR="0" algn="r" rtl="1">
              <a:lnSpc>
                <a:spcPct val="115000"/>
              </a:lnSpc>
              <a:spcAft>
                <a:spcPts val="800"/>
              </a:spcAft>
              <a:buNone/>
            </a:pPr>
            <a:r>
              <a:rPr lang="ar-EG" sz="2000" b="1" kern="0" dirty="0">
                <a:solidFill>
                  <a:srgbClr val="C00000"/>
                </a:solidFill>
                <a:latin typeface="Calibri" panose="020F0502020204030204" pitchFamily="34" charset="0"/>
                <a:cs typeface="+mj-cs"/>
              </a:rPr>
              <a:t>2. </a:t>
            </a:r>
            <a:r>
              <a:rPr lang="ar-SA" sz="2000" b="1" kern="0" dirty="0">
                <a:solidFill>
                  <a:srgbClr val="C00000"/>
                </a:solidFill>
                <a:latin typeface="Calibri" panose="020F0502020204030204" pitchFamily="34" charset="0"/>
                <a:cs typeface="Calibri" panose="020F0502020204030204" pitchFamily="34" charset="0"/>
              </a:rPr>
              <a:t>تحويل النص إلى وسائط متعددة </a:t>
            </a:r>
            <a:r>
              <a:rPr lang="ar-SA" sz="2000" kern="0" dirty="0">
                <a:solidFill>
                  <a:srgbClr val="00194C"/>
                </a:solidFill>
                <a:latin typeface="Calibri" panose="020F0502020204030204" pitchFamily="34" charset="0"/>
                <a:cs typeface="+mj-cs"/>
              </a:rPr>
              <a:t>(</a:t>
            </a:r>
            <a:r>
              <a:rPr lang="en-US" sz="2000" b="1" kern="0" dirty="0">
                <a:solidFill>
                  <a:srgbClr val="C00000"/>
                </a:solidFill>
                <a:latin typeface="Times New Roman" panose="02020603050405020304" pitchFamily="18" charset="0"/>
                <a:cs typeface="Times New Roman" panose="02020603050405020304" pitchFamily="18" charset="0"/>
              </a:rPr>
              <a:t>Multimodal Agents</a:t>
            </a:r>
            <a:r>
              <a:rPr lang="ar-SA" sz="2000" kern="0" dirty="0">
                <a:solidFill>
                  <a:srgbClr val="00194C"/>
                </a:solidFill>
                <a:latin typeface="Calibri" panose="020F0502020204030204" pitchFamily="34" charset="0"/>
                <a:cs typeface="+mj-cs"/>
              </a:rPr>
              <a:t>)</a:t>
            </a:r>
            <a:endParaRPr lang="en-US" sz="2000" kern="0" dirty="0">
              <a:solidFill>
                <a:srgbClr val="00194C"/>
              </a:solidFill>
              <a:latin typeface="Calibri" panose="020F0502020204030204" pitchFamily="34" charset="0"/>
              <a:cs typeface="+mj-cs"/>
            </a:endParaRPr>
          </a:p>
          <a:p>
            <a:pPr marL="0" marR="0" algn="r"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وكلاء قادرون على قراءة النص الصحفي وتحويله تلقائياً إلى عناصر بصرية.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المهام: تحويل المقال إلى "إنفوجرافيك" تفاعلي، أو إنشاء مقطع فيديو قصير (</a:t>
            </a:r>
            <a:r>
              <a:rPr lang="en-US" sz="2000" b="1" kern="0" dirty="0">
                <a:solidFill>
                  <a:srgbClr val="002060"/>
                </a:solidFill>
                <a:latin typeface="Times New Roman" panose="02020603050405020304" pitchFamily="18" charset="0"/>
                <a:cs typeface="Times New Roman" panose="02020603050405020304" pitchFamily="18" charset="0"/>
              </a:rPr>
              <a:t>Shorts</a:t>
            </a:r>
            <a:r>
              <a:rPr lang="ar-SA" sz="2000" kern="0" dirty="0">
                <a:solidFill>
                  <a:srgbClr val="00194C"/>
                </a:solidFill>
                <a:latin typeface="Calibri" panose="020F0502020204030204" pitchFamily="34" charset="0"/>
                <a:cs typeface="Calibri" panose="020F0502020204030204" pitchFamily="34" charset="0"/>
              </a:rPr>
              <a:t>) يلخص أهم النقاط، أو تحويل النص إلى بودكاست صوتي بجودة احترافية.</a:t>
            </a:r>
            <a:endParaRPr lang="en-US" sz="2000" kern="0" dirty="0">
              <a:solidFill>
                <a:srgbClr val="00194C"/>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84807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F6326-EA3F-8BCA-3D29-64AB785F24F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12CFE8B-4125-9D3B-1107-C9B7DC1F2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4B093B83-BD13-8C6E-E36A-484A8734DAD6}"/>
              </a:ext>
            </a:extLst>
          </p:cNvPr>
          <p:cNvSpPr/>
          <p:nvPr/>
        </p:nvSpPr>
        <p:spPr>
          <a:xfrm>
            <a:off x="2643963" y="74703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823DA5E0-7749-3F72-A22D-B64B850C532E}"/>
              </a:ext>
            </a:extLst>
          </p:cNvPr>
          <p:cNvSpPr txBox="1"/>
          <p:nvPr/>
        </p:nvSpPr>
        <p:spPr>
          <a:xfrm>
            <a:off x="1181505" y="330980"/>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7E3C2B59-B7FB-1A0A-0A3E-DB500DDBAC5A}"/>
              </a:ext>
            </a:extLst>
          </p:cNvPr>
          <p:cNvSpPr txBox="1"/>
          <p:nvPr/>
        </p:nvSpPr>
        <p:spPr>
          <a:xfrm>
            <a:off x="1181505" y="1090695"/>
            <a:ext cx="10755376" cy="1885644"/>
          </a:xfrm>
          <a:prstGeom prst="rect">
            <a:avLst/>
          </a:prstGeom>
          <a:noFill/>
        </p:spPr>
        <p:txBody>
          <a:bodyPr wrap="square">
            <a:spAutoFit/>
          </a:bodyPr>
          <a:lstStyle/>
          <a:p>
            <a:pPr marL="0" marR="0" algn="ctr" rtl="1">
              <a:lnSpc>
                <a:spcPct val="115000"/>
              </a:lnSpc>
              <a:spcAft>
                <a:spcPts val="800"/>
              </a:spcAft>
              <a:buNone/>
            </a:pPr>
            <a:r>
              <a:rPr lang="ar-SA" sz="2400" kern="0" dirty="0">
                <a:solidFill>
                  <a:srgbClr val="C00000"/>
                </a:solidFill>
                <a:latin typeface="Calibri" panose="020F0502020204030204" pitchFamily="34" charset="0"/>
                <a:cs typeface="Calibri" panose="020F0502020204030204" pitchFamily="34" charset="0"/>
              </a:rPr>
              <a:t>المرحلة الرابعة - التوزيع (</a:t>
            </a:r>
            <a:r>
              <a:rPr lang="en-US" sz="2400" b="1" kern="0" dirty="0">
                <a:solidFill>
                  <a:srgbClr val="C00000"/>
                </a:solidFill>
                <a:latin typeface="Times New Roman" panose="02020603050405020304" pitchFamily="18" charset="0"/>
                <a:cs typeface="Times New Roman" panose="02020603050405020304" pitchFamily="18" charset="0"/>
              </a:rPr>
              <a:t>Distribution Agents</a:t>
            </a:r>
            <a:r>
              <a:rPr lang="ar-SA" sz="2400" kern="0" dirty="0">
                <a:solidFill>
                  <a:srgbClr val="C00000"/>
                </a:solidFill>
                <a:latin typeface="Calibri" panose="020F0502020204030204" pitchFamily="34" charset="0"/>
                <a:cs typeface="Calibri" panose="020F0502020204030204" pitchFamily="34" charset="0"/>
              </a:rPr>
              <a:t>)</a:t>
            </a:r>
            <a:endParaRPr lang="en-US" sz="2400" kern="0" dirty="0">
              <a:solidFill>
                <a:srgbClr val="C00000"/>
              </a:solidFill>
              <a:latin typeface="Calibri" panose="020F0502020204030204" pitchFamily="34" charset="0"/>
              <a:cs typeface="Calibri" panose="020F0502020204030204" pitchFamily="34" charset="0"/>
            </a:endParaRPr>
          </a:p>
          <a:p>
            <a:pPr marL="0" marR="0" algn="r" rtl="1">
              <a:lnSpc>
                <a:spcPct val="115000"/>
              </a:lnSpc>
              <a:spcAft>
                <a:spcPts val="750"/>
              </a:spcAft>
              <a:buNone/>
            </a:pPr>
            <a:r>
              <a:rPr lang="ar-SA" sz="2400" kern="0" dirty="0">
                <a:solidFill>
                  <a:srgbClr val="00194C"/>
                </a:solidFill>
                <a:latin typeface="Calibri" panose="020F0502020204030204" pitchFamily="34" charset="0"/>
                <a:cs typeface="Calibri" panose="020F0502020204030204" pitchFamily="34" charset="0"/>
              </a:rPr>
              <a:t>لا يتوقف العمل عند النشر، بل يمتد لضمان وصول المحتوى للجمهور المستهدف عبر القنوات المناسبة.</a:t>
            </a:r>
            <a:endParaRPr lang="en-US" sz="2400" kern="0" dirty="0">
              <a:solidFill>
                <a:srgbClr val="00194C"/>
              </a:solidFill>
              <a:latin typeface="Calibri" panose="020F0502020204030204" pitchFamily="34" charset="0"/>
              <a:cs typeface="Calibri" panose="020F0502020204030204" pitchFamily="34" charset="0"/>
            </a:endParaRPr>
          </a:p>
          <a:p>
            <a:pPr algn="r" rtl="1">
              <a:buNone/>
            </a:pPr>
            <a:r>
              <a:rPr lang="ar-SA" sz="2400" kern="0" dirty="0">
                <a:solidFill>
                  <a:srgbClr val="00194C"/>
                </a:solidFill>
                <a:latin typeface="Calibri" panose="020F0502020204030204" pitchFamily="34" charset="0"/>
                <a:cs typeface="Calibri" panose="020F0502020204030204" pitchFamily="34" charset="0"/>
              </a:rPr>
              <a:t>الهدف: تعظيم معدلات الوصول </a:t>
            </a:r>
            <a:r>
              <a:rPr lang="en-US" sz="2400" kern="0" dirty="0">
                <a:solidFill>
                  <a:srgbClr val="00194C"/>
                </a:solidFill>
                <a:latin typeface="Times New Roman" panose="02020603050405020304" pitchFamily="18" charset="0"/>
                <a:cs typeface="Times New Roman" panose="02020603050405020304" pitchFamily="18" charset="0"/>
              </a:rPr>
              <a:t>Reach</a:t>
            </a:r>
            <a:r>
              <a:rPr lang="en-US" sz="2400" kern="0" dirty="0">
                <a:solidFill>
                  <a:srgbClr val="00194C"/>
                </a:solidFill>
                <a:latin typeface="Calibri" panose="020F0502020204030204" pitchFamily="34" charset="0"/>
                <a:cs typeface="Calibri" panose="020F0502020204030204" pitchFamily="34" charset="0"/>
              </a:rPr>
              <a:t>)</a:t>
            </a:r>
            <a:r>
              <a:rPr lang="ar-SA" sz="2400" kern="0" dirty="0">
                <a:solidFill>
                  <a:srgbClr val="00194C"/>
                </a:solidFill>
                <a:latin typeface="Calibri" panose="020F0502020204030204" pitchFamily="34" charset="0"/>
                <a:cs typeface="Calibri" panose="020F0502020204030204" pitchFamily="34" charset="0"/>
              </a:rPr>
              <a:t>) والتفاعل (</a:t>
            </a:r>
            <a:r>
              <a:rPr lang="en-US" sz="2400" kern="0" dirty="0">
                <a:solidFill>
                  <a:srgbClr val="00194C"/>
                </a:solidFill>
                <a:latin typeface="Times New Roman" panose="02020603050405020304" pitchFamily="18" charset="0"/>
                <a:cs typeface="Times New Roman" panose="02020603050405020304" pitchFamily="18" charset="0"/>
              </a:rPr>
              <a:t>Engagement</a:t>
            </a:r>
            <a:r>
              <a:rPr lang="ar-SA" sz="2400" kern="0" dirty="0">
                <a:solidFill>
                  <a:srgbClr val="00194C"/>
                </a:solidFill>
                <a:latin typeface="Calibri" panose="020F0502020204030204" pitchFamily="34" charset="0"/>
                <a:cs typeface="Calibri" panose="020F0502020204030204" pitchFamily="34" charset="0"/>
              </a:rPr>
              <a:t>) من خلال خوارزميات النشر الذكي</a:t>
            </a:r>
            <a:r>
              <a:rPr lang="ar-EG" sz="2400" kern="0" dirty="0">
                <a:solidFill>
                  <a:srgbClr val="00194C"/>
                </a:solidFill>
                <a:latin typeface="Calibri" panose="020F0502020204030204" pitchFamily="34" charset="0"/>
                <a:cs typeface="Calibri" panose="020F0502020204030204" pitchFamily="34" charset="0"/>
              </a:rPr>
              <a:t>… وتشكل مهام الوكيل هنا كل من: </a:t>
            </a:r>
            <a:endParaRPr lang="en-US" sz="2400" kern="0" dirty="0">
              <a:solidFill>
                <a:srgbClr val="00194C"/>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2584E109-0F1B-C4D9-9E31-E58B86A2E483}"/>
              </a:ext>
            </a:extLst>
          </p:cNvPr>
          <p:cNvSpPr txBox="1"/>
          <p:nvPr/>
        </p:nvSpPr>
        <p:spPr>
          <a:xfrm>
            <a:off x="6094228" y="3797643"/>
            <a:ext cx="6097772" cy="2826287"/>
          </a:xfrm>
          <a:prstGeom prst="rect">
            <a:avLst/>
          </a:prstGeom>
          <a:noFill/>
        </p:spPr>
        <p:txBody>
          <a:bodyPr wrap="square">
            <a:spAutoFit/>
          </a:bodyPr>
          <a:lstStyle/>
          <a:p>
            <a:pPr marL="0" marR="0" algn="ctr" rtl="1">
              <a:lnSpc>
                <a:spcPct val="115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تخصيص المحتوى الفائق (</a:t>
            </a:r>
            <a:r>
              <a:rPr lang="en-US" sz="2000" b="1" kern="0" dirty="0">
                <a:solidFill>
                  <a:srgbClr val="C00000"/>
                </a:solidFill>
                <a:latin typeface="Times New Roman" panose="02020603050405020304" pitchFamily="18" charset="0"/>
                <a:cs typeface="Times New Roman" panose="02020603050405020304" pitchFamily="18" charset="0"/>
              </a:rPr>
              <a:t>Hyper-personalization</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تحليل سلوك كل قارئ بشكل منفرد لتقديم تجربة إخبارية مخصصة.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الآلية: إرسال تنبيهات بالأخبار التي تهم المستخدم فقط، واختيار العناوين والصور التي تجذبه بناءً على تفضيلاته السابقة.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القيمة: بناء ولاء طويل الأمد مع الجمهور عبر تقديم "صحافة تفصيلية".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endParaRPr lang="en-US" sz="1200" kern="100" dirty="0">
              <a:solidFill>
                <a:srgbClr val="1F1F1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78585EA-002A-D197-1ADE-0EDBA6687C07}"/>
              </a:ext>
            </a:extLst>
          </p:cNvPr>
          <p:cNvSpPr txBox="1"/>
          <p:nvPr/>
        </p:nvSpPr>
        <p:spPr>
          <a:xfrm>
            <a:off x="208221" y="3429000"/>
            <a:ext cx="5887779" cy="3210879"/>
          </a:xfrm>
          <a:prstGeom prst="rect">
            <a:avLst/>
          </a:prstGeom>
          <a:noFill/>
        </p:spPr>
        <p:txBody>
          <a:bodyPr wrap="square">
            <a:spAutoFit/>
          </a:bodyPr>
          <a:lstStyle/>
          <a:p>
            <a:pPr marL="0" marR="0" algn="ctr" rtl="1">
              <a:lnSpc>
                <a:spcPct val="115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وكلاء</a:t>
            </a:r>
            <a:r>
              <a:rPr lang="ar-SA" sz="1350" b="1"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 </a:t>
            </a:r>
            <a:r>
              <a:rPr lang="ar-SA" sz="2000" b="1" kern="0" dirty="0">
                <a:solidFill>
                  <a:srgbClr val="C00000"/>
                </a:solidFill>
                <a:latin typeface="Calibri" panose="020F0502020204030204" pitchFamily="34" charset="0"/>
                <a:cs typeface="Calibri" panose="020F0502020204030204" pitchFamily="34" charset="0"/>
              </a:rPr>
              <a:t>التفاعل الذكي (</a:t>
            </a:r>
            <a:r>
              <a:rPr lang="en-US" sz="2000" b="1" kern="0" dirty="0">
                <a:solidFill>
                  <a:srgbClr val="C00000"/>
                </a:solidFill>
                <a:latin typeface="Times New Roman" panose="02020603050405020304" pitchFamily="18" charset="0"/>
                <a:cs typeface="Times New Roman" panose="02020603050405020304" pitchFamily="18" charset="0"/>
              </a:rPr>
              <a:t>Smart Chatbots</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algn="just"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إدارة العلاقة مع الجمهور بعد النشر باستخدام وكلاء المحادثة المتقدمة.</a:t>
            </a:r>
            <a:endParaRPr lang="en-US" sz="2000" kern="0" dirty="0">
              <a:solidFill>
                <a:srgbClr val="00194C"/>
              </a:solidFill>
              <a:latin typeface="Calibri" panose="020F0502020204030204" pitchFamily="34" charset="0"/>
              <a:cs typeface="Calibri" panose="020F050202020403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المهمة: الرد على استفسارات القراء حول الخبر، إدارة قسم التعليقات وفلترة المحتوى المسيء، وجمع آراء الجمهور لتحسين التغطيات المستقبلية.</a:t>
            </a:r>
            <a:endParaRPr lang="en-US" sz="2000" kern="0" dirty="0">
              <a:solidFill>
                <a:srgbClr val="00194C"/>
              </a:solidFill>
              <a:latin typeface="Calibri" panose="020F0502020204030204" pitchFamily="34" charset="0"/>
              <a:cs typeface="Calibri" panose="020F050202020403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الدور: تحويل القارئ من متلقٍ سلبى إلى مشارك فعال في العملية الإخبارية</a:t>
            </a:r>
            <a:r>
              <a:rPr lang="ar-SA" sz="12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a:t>
            </a:r>
            <a:endParaRPr lang="en-US" sz="1200" kern="100" dirty="0">
              <a:solidFill>
                <a:srgbClr val="1F1F1F"/>
              </a:solidFill>
              <a:effectLst/>
              <a:latin typeface="Calibri" panose="020F0502020204030204" pitchFamily="34" charset="0"/>
              <a:ea typeface="Calibri" panose="020F0502020204030204" pitchFamily="34" charset="0"/>
              <a:cs typeface="Arial" panose="020B0604020202020204" pitchFamily="34" charset="0"/>
            </a:endParaRPr>
          </a:p>
        </p:txBody>
      </p:sp>
      <p:cxnSp>
        <p:nvCxnSpPr>
          <p:cNvPr id="14" name="Connector: Elbow 13">
            <a:extLst>
              <a:ext uri="{FF2B5EF4-FFF2-40B4-BE49-F238E27FC236}">
                <a16:creationId xmlns:a16="http://schemas.microsoft.com/office/drawing/2014/main" id="{097A1BBB-7015-7CFB-2ACE-B06724ABB974}"/>
              </a:ext>
            </a:extLst>
          </p:cNvPr>
          <p:cNvCxnSpPr/>
          <p:nvPr/>
        </p:nvCxnSpPr>
        <p:spPr>
          <a:xfrm>
            <a:off x="3264195" y="2860158"/>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5" name="Connector: Elbow 14">
            <a:extLst>
              <a:ext uri="{FF2B5EF4-FFF2-40B4-BE49-F238E27FC236}">
                <a16:creationId xmlns:a16="http://schemas.microsoft.com/office/drawing/2014/main" id="{827A42D8-2353-8DE6-D9C5-A601325E74EA}"/>
              </a:ext>
            </a:extLst>
          </p:cNvPr>
          <p:cNvCxnSpPr/>
          <p:nvPr/>
        </p:nvCxnSpPr>
        <p:spPr>
          <a:xfrm>
            <a:off x="8892362" y="3191042"/>
            <a:ext cx="1265275" cy="568842"/>
          </a:xfrm>
          <a:prstGeom prst="bentConnector3">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9168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D185C-AF8C-B01C-0E6E-EB76AE1B6F2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C08767A-4884-80C4-503C-B39ACBEED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3684"/>
            <a:ext cx="2530548" cy="1181593"/>
          </a:xfrm>
          <a:prstGeom prst="rect">
            <a:avLst/>
          </a:prstGeom>
        </p:spPr>
      </p:pic>
      <p:sp>
        <p:nvSpPr>
          <p:cNvPr id="11" name="Rectangle 10">
            <a:extLst>
              <a:ext uri="{FF2B5EF4-FFF2-40B4-BE49-F238E27FC236}">
                <a16:creationId xmlns:a16="http://schemas.microsoft.com/office/drawing/2014/main" id="{5B4726C0-6C26-DFD4-D9CC-F92EEB32F8B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2C993B2-27CA-D99B-A0E4-B27B1496A27F}"/>
              </a:ext>
            </a:extLst>
          </p:cNvPr>
          <p:cNvSpPr txBox="1"/>
          <p:nvPr/>
        </p:nvSpPr>
        <p:spPr>
          <a:xfrm>
            <a:off x="2030756" y="484426"/>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39EB0C0D-088B-A42D-13A4-E4E7A229C3E7}"/>
              </a:ext>
            </a:extLst>
          </p:cNvPr>
          <p:cNvSpPr txBox="1"/>
          <p:nvPr/>
        </p:nvSpPr>
        <p:spPr>
          <a:xfrm>
            <a:off x="3349256" y="1892608"/>
            <a:ext cx="8587625" cy="4624151"/>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وكالة "رويترز" (</a:t>
            </a:r>
            <a:r>
              <a:rPr lang="en-US" sz="2000" b="1" kern="0" dirty="0">
                <a:solidFill>
                  <a:srgbClr val="C00000"/>
                </a:solidFill>
                <a:latin typeface="Times New Roman" panose="02020603050405020304" pitchFamily="18" charset="0"/>
                <a:cs typeface="Times New Roman" panose="02020603050405020304" pitchFamily="18" charset="0"/>
              </a:rPr>
              <a:t>Reuters</a:t>
            </a:r>
            <a:r>
              <a:rPr lang="ar-SA" sz="2000" b="1" kern="0" dirty="0">
                <a:solidFill>
                  <a:srgbClr val="C00000"/>
                </a:solidFill>
                <a:latin typeface="Calibri" panose="020F0502020204030204" pitchFamily="34" charset="0"/>
                <a:cs typeface="Calibri" panose="020F0502020204030204" pitchFamily="34" charset="0"/>
              </a:rPr>
              <a:t>): الوكيل "</a:t>
            </a:r>
            <a:r>
              <a:rPr lang="en-US" sz="2000" b="1" kern="0" dirty="0">
                <a:solidFill>
                  <a:srgbClr val="C00000"/>
                </a:solidFill>
                <a:latin typeface="Times New Roman" panose="02020603050405020304" pitchFamily="18" charset="0"/>
                <a:cs typeface="Times New Roman" panose="02020603050405020304" pitchFamily="18" charset="0"/>
              </a:rPr>
              <a:t>Lynx Insight</a:t>
            </a:r>
            <a:r>
              <a:rPr lang="ar-SA" sz="2000" b="1" kern="0" dirty="0">
                <a:solidFill>
                  <a:srgbClr val="C00000"/>
                </a:solidFill>
                <a:latin typeface="Calibri" panose="020F0502020204030204" pitchFamily="34" charset="0"/>
                <a:cs typeface="Calibri" panose="020F0502020204030204" pitchFamily="34" charset="0"/>
              </a:rPr>
              <a:t>"</a:t>
            </a:r>
            <a:endParaRPr lang="ar-EG" sz="2000" b="1" kern="0" dirty="0">
              <a:solidFill>
                <a:srgbClr val="C00000"/>
              </a:solidFill>
              <a:latin typeface="Calibri" panose="020F0502020204030204" pitchFamily="34" charset="0"/>
              <a:cs typeface="Calibri" panose="020F0502020204030204" pitchFamily="34" charset="0"/>
            </a:endParaRPr>
          </a:p>
          <a:p>
            <a:pPr marL="0" marR="0" algn="ctr" rtl="1">
              <a:lnSpc>
                <a:spcPct val="115000"/>
              </a:lnSpc>
              <a:spcAft>
                <a:spcPts val="600"/>
              </a:spcAft>
              <a:buNone/>
            </a:pP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تعتبر رويترز من الرواد في استخدام الوكلاء الاصطناعيين لدعم الصحفيين وليس استبدالهم.</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الدور: يعمل الوكيل كمساعد بحثي ذكي يحلل كميات ضخمة من البيانات المالية والرياضية في الوقت الفعلي.</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المهمة: </a:t>
            </a:r>
            <a:r>
              <a:rPr lang="ar-SA" sz="2000" kern="0" dirty="0">
                <a:solidFill>
                  <a:srgbClr val="00194C"/>
                </a:solidFill>
                <a:latin typeface="Calibri" panose="020F0502020204030204" pitchFamily="34" charset="0"/>
                <a:cs typeface="Calibri" panose="020F0502020204030204" pitchFamily="34" charset="0"/>
              </a:rPr>
              <a:t>يقوم الوكيل بتحديد "الأنماط غير الطبيعية" في أسواق الأسهم، ثم يقوم بصياغة مسودة أولية تتضمن السياق التاريخي، ويرسل تنبيهاً للصحفي البشري يقول فيه: "هناك أمر غريب هنا، إليك البيانات الأساسية".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النتيجة: تقليل وقت البحث بنسبة كبيرة والسماح للصحفيين بالتركيز على التحليل النوعي.</a:t>
            </a:r>
            <a:endParaRPr lang="ar-EG"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 الرابط المباشر للمنصة التي تحتوي على هذا "الوكيل" هو</a:t>
            </a:r>
            <a:endParaRPr lang="ar-EG" sz="2000" kern="0" dirty="0">
              <a:solidFill>
                <a:srgbClr val="00194C"/>
              </a:solidFill>
              <a:latin typeface="Calibri" panose="020F0502020204030204" pitchFamily="34" charset="0"/>
              <a:cs typeface="Calibri" panose="020F0502020204030204" pitchFamily="34" charset="0"/>
            </a:endParaRPr>
          </a:p>
          <a:p>
            <a:pPr marR="0" lvl="0" algn="ctr">
              <a:lnSpc>
                <a:spcPct val="115000"/>
              </a:lnSpc>
              <a:spcAft>
                <a:spcPts val="800"/>
              </a:spcAft>
              <a:buSzPts val="1000"/>
              <a:tabLst>
                <a:tab pos="457200" algn="l"/>
              </a:tabLst>
            </a:pPr>
            <a:r>
              <a:rPr lang="en-US" sz="2000" kern="0" dirty="0">
                <a:solidFill>
                  <a:srgbClr val="00194C"/>
                </a:solidFill>
                <a:latin typeface="Times New Roman" panose="02020603050405020304" pitchFamily="18" charset="0"/>
                <a:cs typeface="Times New Roman" panose="02020603050405020304" pitchFamily="18" charset="0"/>
                <a:hlinkClick r:id="rId3"/>
              </a:rPr>
              <a:t>https://www.reutersconnect.com</a:t>
            </a:r>
            <a:endParaRPr lang="ar-EG" sz="2000" kern="0" dirty="0">
              <a:solidFill>
                <a:srgbClr val="00194C"/>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03D6252-47DD-6ECB-C611-0428048F6666}"/>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DABCB784-C2A2-2D34-5304-B013E973CAD9}"/>
              </a:ext>
            </a:extLst>
          </p:cNvPr>
          <p:cNvPicPr>
            <a:picLocks noChangeAspect="1"/>
          </p:cNvPicPr>
          <p:nvPr/>
        </p:nvPicPr>
        <p:blipFill>
          <a:blip r:embed="rId4"/>
          <a:stretch>
            <a:fillRect/>
          </a:stretch>
        </p:blipFill>
        <p:spPr>
          <a:xfrm>
            <a:off x="127592" y="2342931"/>
            <a:ext cx="3221664" cy="41322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27553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EED8B-8724-FDE0-39E2-027F7A951FD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EBC1B86-00DA-CF61-4463-FD4C3B650C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CA409A28-7F5C-EE94-418B-4CDE8D1DB2A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CA2645F0-9156-219A-B1AE-BF5F1FFE28E9}"/>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836F6B0A-7E6F-9DA5-C1DA-E7A345EA9DB9}"/>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20CD23D6-24DA-9F48-8B12-91CCE055BD11}"/>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893B352-69BE-2976-4E0D-81E39C478A9B}"/>
              </a:ext>
            </a:extLst>
          </p:cNvPr>
          <p:cNvSpPr txBox="1"/>
          <p:nvPr/>
        </p:nvSpPr>
        <p:spPr>
          <a:xfrm>
            <a:off x="4912243" y="1903858"/>
            <a:ext cx="7123812" cy="4307398"/>
          </a:xfrm>
          <a:prstGeom prst="rect">
            <a:avLst/>
          </a:prstGeom>
          <a:noFill/>
        </p:spPr>
        <p:txBody>
          <a:bodyPr wrap="square">
            <a:spAutoFit/>
          </a:bodyPr>
          <a:lstStyle/>
          <a:p>
            <a:pPr algn="ctr" rtl="1">
              <a:lnSpc>
                <a:spcPct val="200000"/>
              </a:lnSpc>
            </a:pPr>
            <a:r>
              <a:rPr lang="ar-SA" sz="2000" b="1" kern="0" dirty="0">
                <a:solidFill>
                  <a:srgbClr val="C00000"/>
                </a:solidFill>
                <a:latin typeface="Calibri" panose="020F0502020204030204" pitchFamily="34" charset="0"/>
                <a:cs typeface="Calibri" panose="020F0502020204030204" pitchFamily="34" charset="0"/>
              </a:rPr>
              <a:t>وكالة </a:t>
            </a:r>
            <a:r>
              <a:rPr lang="en-US" sz="2000" b="1" kern="0" dirty="0">
                <a:solidFill>
                  <a:srgbClr val="C00000"/>
                </a:solidFill>
                <a:latin typeface="Times New Roman" panose="02020603050405020304" pitchFamily="18" charset="0"/>
                <a:cs typeface="Times New Roman" panose="02020603050405020304" pitchFamily="18" charset="0"/>
              </a:rPr>
              <a:t>Associated Press</a:t>
            </a:r>
            <a:r>
              <a:rPr lang="ar-SA" sz="2000" b="1" kern="0" dirty="0">
                <a:solidFill>
                  <a:srgbClr val="C00000"/>
                </a:solidFill>
                <a:latin typeface="Calibri" panose="020F0502020204030204" pitchFamily="34" charset="0"/>
                <a:cs typeface="Calibri" panose="020F0502020204030204" pitchFamily="34" charset="0"/>
              </a:rPr>
              <a:t>:</a:t>
            </a:r>
            <a:r>
              <a:rPr lang="ar-SA" sz="2000" kern="0" dirty="0">
                <a:solidFill>
                  <a:srgbClr val="C00000"/>
                </a:solidFill>
                <a:latin typeface="Calibri" panose="020F0502020204030204" pitchFamily="34" charset="0"/>
                <a:cs typeface="Calibri" panose="020F0502020204030204" pitchFamily="34" charset="0"/>
              </a:rPr>
              <a:t> </a:t>
            </a:r>
            <a:endParaRPr lang="ar-EG" sz="2000" kern="0" dirty="0">
              <a:solidFill>
                <a:srgbClr val="C00000"/>
              </a:solidFill>
              <a:latin typeface="Calibri" panose="020F0502020204030204" pitchFamily="34" charset="0"/>
              <a:cs typeface="Calibri" panose="020F0502020204030204" pitchFamily="34" charset="0"/>
            </a:endParaRPr>
          </a:p>
          <a:p>
            <a:pPr algn="just" rtl="1">
              <a:lnSpc>
                <a:spcPct val="200000"/>
              </a:lnSpc>
            </a:pPr>
            <a:r>
              <a:rPr lang="ar-SA" sz="2000" kern="0" dirty="0">
                <a:solidFill>
                  <a:srgbClr val="00194C"/>
                </a:solidFill>
                <a:latin typeface="Calibri" panose="020F0502020204030204" pitchFamily="34" charset="0"/>
                <a:cs typeface="Calibri" panose="020F0502020204030204" pitchFamily="34" charset="0"/>
              </a:rPr>
              <a:t>تستخدم نظام "</a:t>
            </a:r>
            <a:r>
              <a:rPr lang="en-US" sz="2000" kern="0" dirty="0">
                <a:solidFill>
                  <a:srgbClr val="00194C"/>
                </a:solidFill>
                <a:latin typeface="Times New Roman" panose="02020603050405020304" pitchFamily="18" charset="0"/>
                <a:cs typeface="Times New Roman" panose="02020603050405020304" pitchFamily="18" charset="0"/>
              </a:rPr>
              <a:t>Wordsmith</a:t>
            </a:r>
            <a:r>
              <a:rPr lang="ar-SA" sz="2000" kern="0" dirty="0">
                <a:solidFill>
                  <a:srgbClr val="00194C"/>
                </a:solidFill>
                <a:latin typeface="Calibri" panose="020F0502020204030204" pitchFamily="34" charset="0"/>
                <a:cs typeface="Calibri" panose="020F0502020204030204" pitchFamily="34" charset="0"/>
              </a:rPr>
              <a:t>" منذ عام </a:t>
            </a:r>
            <a:r>
              <a:rPr lang="ar-SA" sz="2000" kern="0" dirty="0">
                <a:solidFill>
                  <a:srgbClr val="00194C"/>
                </a:solidFill>
                <a:latin typeface="Calibri" panose="020F0502020204030204" pitchFamily="34" charset="0"/>
                <a:cs typeface="+mj-cs"/>
              </a:rPr>
              <a:t>2014</a:t>
            </a:r>
            <a:r>
              <a:rPr lang="ar-SA" sz="2000" kern="0" dirty="0">
                <a:solidFill>
                  <a:srgbClr val="00194C"/>
                </a:solidFill>
                <a:latin typeface="Calibri" panose="020F0502020204030204" pitchFamily="34" charset="0"/>
                <a:cs typeface="Calibri" panose="020F0502020204030204" pitchFamily="34" charset="0"/>
              </a:rPr>
              <a:t>، وهو وكيل ذكاء اصطناعي حول البيانات المالية الجافة إلى تقارير إخبارية كاملة، مما رفع إنتاجيتهم من </a:t>
            </a:r>
            <a:r>
              <a:rPr lang="ar-SA" sz="2000" kern="0" dirty="0">
                <a:solidFill>
                  <a:srgbClr val="00194C"/>
                </a:solidFill>
                <a:latin typeface="Calibri" panose="020F0502020204030204" pitchFamily="34" charset="0"/>
                <a:cs typeface="+mj-cs"/>
              </a:rPr>
              <a:t>300</a:t>
            </a:r>
            <a:r>
              <a:rPr lang="ar-SA" sz="2000" kern="0" dirty="0">
                <a:solidFill>
                  <a:srgbClr val="00194C"/>
                </a:solidFill>
                <a:latin typeface="Calibri" panose="020F0502020204030204" pitchFamily="34" charset="0"/>
                <a:cs typeface="Calibri" panose="020F0502020204030204" pitchFamily="34" charset="0"/>
              </a:rPr>
              <a:t> تقرير مالي إلى </a:t>
            </a:r>
            <a:r>
              <a:rPr lang="ar-SA" sz="2000" kern="0" dirty="0">
                <a:solidFill>
                  <a:srgbClr val="00194C"/>
                </a:solidFill>
                <a:latin typeface="Calibri" panose="020F0502020204030204" pitchFamily="34" charset="0"/>
                <a:cs typeface="+mj-cs"/>
              </a:rPr>
              <a:t>4400</a:t>
            </a:r>
            <a:r>
              <a:rPr lang="ar-SA" sz="2000" kern="0" dirty="0">
                <a:solidFill>
                  <a:srgbClr val="00194C"/>
                </a:solidFill>
                <a:latin typeface="Calibri" panose="020F0502020204030204" pitchFamily="34" charset="0"/>
                <a:cs typeface="Calibri" panose="020F0502020204030204" pitchFamily="34" charset="0"/>
              </a:rPr>
              <a:t> تقرير سنوياً دون زيادة في عدد الموظفين</a:t>
            </a:r>
            <a:endParaRPr lang="ar-EG" sz="2000" kern="0" dirty="0">
              <a:solidFill>
                <a:srgbClr val="00194C"/>
              </a:solidFill>
              <a:latin typeface="Calibri" panose="020F0502020204030204" pitchFamily="34" charset="0"/>
              <a:cs typeface="Calibri" panose="020F0502020204030204" pitchFamily="34" charset="0"/>
            </a:endParaRPr>
          </a:p>
          <a:p>
            <a:pPr algn="r" rtl="1">
              <a:lnSpc>
                <a:spcPct val="200000"/>
              </a:lnSpc>
            </a:pPr>
            <a:r>
              <a:rPr lang="ar-EG" sz="2000" kern="0" dirty="0">
                <a:solidFill>
                  <a:srgbClr val="00194C"/>
                </a:solidFill>
                <a:latin typeface="Calibri" panose="020F0502020204030204" pitchFamily="34" charset="0"/>
                <a:cs typeface="Calibri" panose="020F0502020204030204" pitchFamily="34" charset="0"/>
              </a:rPr>
              <a:t>يمكنك الوصول إلى الموقع الرسمي للمنصة عبر الرابط التالي:</a:t>
            </a:r>
          </a:p>
          <a:p>
            <a:pPr algn="l">
              <a:lnSpc>
                <a:spcPct val="200000"/>
              </a:lnSpc>
            </a:pPr>
            <a:r>
              <a:rPr lang="en-US" sz="2000" kern="0" dirty="0">
                <a:solidFill>
                  <a:srgbClr val="00194C"/>
                </a:solidFill>
                <a:latin typeface="Times New Roman" panose="02020603050405020304" pitchFamily="18" charset="0"/>
                <a:cs typeface="Times New Roman" panose="02020603050405020304" pitchFamily="18" charset="0"/>
                <a:hlinkClick r:id="rId3"/>
              </a:rPr>
              <a:t>https://automatedinsights.com/wordsmith</a:t>
            </a:r>
            <a:endParaRPr lang="ar-EG" sz="2000" kern="0" dirty="0">
              <a:solidFill>
                <a:srgbClr val="00194C"/>
              </a:solidFill>
              <a:latin typeface="Times New Roman" panose="02020603050405020304" pitchFamily="18" charset="0"/>
              <a:cs typeface="Times New Roman" panose="02020603050405020304" pitchFamily="18" charset="0"/>
            </a:endParaRPr>
          </a:p>
          <a:p>
            <a:pPr algn="l">
              <a:lnSpc>
                <a:spcPct val="200000"/>
              </a:lnSpc>
            </a:pPr>
            <a:endParaRPr lang="en-US" sz="2000" kern="0" dirty="0">
              <a:solidFill>
                <a:srgbClr val="00194C"/>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D2A559CF-D86C-A59A-2567-AAE3D5B3AD56}"/>
              </a:ext>
            </a:extLst>
          </p:cNvPr>
          <p:cNvPicPr>
            <a:picLocks noChangeAspect="1"/>
          </p:cNvPicPr>
          <p:nvPr/>
        </p:nvPicPr>
        <p:blipFill>
          <a:blip r:embed="rId4"/>
          <a:stretch>
            <a:fillRect/>
          </a:stretch>
        </p:blipFill>
        <p:spPr>
          <a:xfrm>
            <a:off x="155945" y="2308687"/>
            <a:ext cx="4690889" cy="32419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388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566A8-3B91-C855-8944-2459DB8A840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1A33617-BED2-8DDB-59DB-2391EAE06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31383"/>
            <a:ext cx="2530548" cy="1181593"/>
          </a:xfrm>
          <a:prstGeom prst="rect">
            <a:avLst/>
          </a:prstGeom>
        </p:spPr>
      </p:pic>
      <p:sp>
        <p:nvSpPr>
          <p:cNvPr id="11" name="Rectangle 10">
            <a:extLst>
              <a:ext uri="{FF2B5EF4-FFF2-40B4-BE49-F238E27FC236}">
                <a16:creationId xmlns:a16="http://schemas.microsoft.com/office/drawing/2014/main" id="{B1BA2C4C-C36F-2CFF-6046-5DECA4BF3B14}"/>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6A8B1BE-16A4-BB94-5E2B-41BE625929B6}"/>
              </a:ext>
            </a:extLst>
          </p:cNvPr>
          <p:cNvSpPr txBox="1"/>
          <p:nvPr/>
        </p:nvSpPr>
        <p:spPr>
          <a:xfrm>
            <a:off x="1775637" y="46126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22684249-A70A-499D-712B-DC76AE0B6287}"/>
              </a:ext>
            </a:extLst>
          </p:cNvPr>
          <p:cNvSpPr txBox="1"/>
          <p:nvPr/>
        </p:nvSpPr>
        <p:spPr>
          <a:xfrm>
            <a:off x="5277164" y="2096199"/>
            <a:ext cx="6097772" cy="2665602"/>
          </a:xfrm>
          <a:prstGeom prst="rect">
            <a:avLst/>
          </a:prstGeom>
          <a:noFill/>
        </p:spPr>
        <p:txBody>
          <a:bodyPr wrap="square">
            <a:spAutoFit/>
          </a:bodyPr>
          <a:lstStyle/>
          <a:p>
            <a:pPr marR="0" lvl="0" algn="ctr" rtl="1">
              <a:lnSpc>
                <a:spcPct val="200000"/>
              </a:lnSpc>
              <a:spcAft>
                <a:spcPts val="800"/>
              </a:spcAft>
              <a:buSzPts val="1000"/>
              <a:tabLst>
                <a:tab pos="457200" algn="l"/>
              </a:tabLst>
            </a:pPr>
            <a:r>
              <a:rPr lang="ar-SA" sz="2000" b="1" kern="0" dirty="0">
                <a:solidFill>
                  <a:srgbClr val="C00000"/>
                </a:solidFill>
                <a:latin typeface="Calibri" panose="020F0502020204030204" pitchFamily="34" charset="0"/>
                <a:cs typeface="Calibri" panose="020F0502020204030204" pitchFamily="34" charset="0"/>
              </a:rPr>
              <a:t>نظام</a:t>
            </a:r>
            <a:r>
              <a:rPr lang="ar-SA" sz="2000" kern="0" dirty="0">
                <a:solidFill>
                  <a:srgbClr val="C00000"/>
                </a:solidFill>
                <a:latin typeface="Calibri" panose="020F0502020204030204" pitchFamily="34" charset="0"/>
                <a:cs typeface="Calibri" panose="020F0502020204030204" pitchFamily="34" charset="0"/>
              </a:rPr>
              <a:t> "</a:t>
            </a:r>
            <a:r>
              <a:rPr lang="en-US" sz="2000" b="1" kern="0" dirty="0">
                <a:solidFill>
                  <a:srgbClr val="C00000"/>
                </a:solidFill>
                <a:latin typeface="Times New Roman" panose="02020603050405020304" pitchFamily="18" charset="0"/>
                <a:cs typeface="Times New Roman" panose="02020603050405020304" pitchFamily="18" charset="0"/>
              </a:rPr>
              <a:t>Quake bot</a:t>
            </a:r>
            <a:r>
              <a:rPr lang="ar-SA" sz="2000" kern="0" dirty="0">
                <a:solidFill>
                  <a:srgbClr val="C00000"/>
                </a:solidFill>
                <a:latin typeface="Calibri" panose="020F0502020204030204" pitchFamily="34" charset="0"/>
                <a:cs typeface="+mj-cs"/>
              </a:rPr>
              <a:t>" في </a:t>
            </a:r>
            <a:r>
              <a:rPr lang="en-US" sz="2000" b="1" kern="0" dirty="0">
                <a:solidFill>
                  <a:srgbClr val="C00000"/>
                </a:solidFill>
                <a:latin typeface="Times New Roman" panose="02020603050405020304" pitchFamily="18" charset="0"/>
                <a:cs typeface="Times New Roman" panose="02020603050405020304" pitchFamily="18" charset="0"/>
              </a:rPr>
              <a:t>Los Angeles Times</a:t>
            </a:r>
            <a:r>
              <a:rPr lang="ar-SA" sz="2000" kern="0" dirty="0">
                <a:solidFill>
                  <a:srgbClr val="C00000"/>
                </a:solidFill>
                <a:latin typeface="Calibri" panose="020F0502020204030204" pitchFamily="34" charset="0"/>
                <a:cs typeface="Calibri" panose="020F0502020204030204" pitchFamily="34" charset="0"/>
              </a:rPr>
              <a:t>: </a:t>
            </a:r>
            <a:endParaRPr lang="en-US" sz="2000" kern="0" dirty="0">
              <a:solidFill>
                <a:srgbClr val="C00000"/>
              </a:solidFill>
              <a:latin typeface="Calibri" panose="020F0502020204030204" pitchFamily="34" charset="0"/>
              <a:cs typeface="Calibri" panose="020F0502020204030204" pitchFamily="34" charset="0"/>
            </a:endParaRPr>
          </a:p>
          <a:p>
            <a:pPr marR="0" lvl="0" algn="just" rtl="1">
              <a:lnSpc>
                <a:spcPct val="200000"/>
              </a:lnSpc>
              <a:spcAft>
                <a:spcPts val="800"/>
              </a:spcAft>
              <a:buSzPts val="1000"/>
              <a:tabLst>
                <a:tab pos="457200" algn="l"/>
              </a:tabLst>
            </a:pPr>
            <a:r>
              <a:rPr lang="ar-SA" sz="2000" kern="0" dirty="0">
                <a:solidFill>
                  <a:srgbClr val="00194C"/>
                </a:solidFill>
                <a:latin typeface="Calibri" panose="020F0502020204030204" pitchFamily="34" charset="0"/>
                <a:cs typeface="Calibri" panose="020F0502020204030204" pitchFamily="34" charset="0"/>
              </a:rPr>
              <a:t>وكيل مبرمج لكتابة خبر فوري بمجرد استشعار هزة أرضية من مرصد الزلازل الأمريكي؛ يقوم النظام بكتابة الخبر ونشره في أقل من دقيقتين، وهو أسرع من أي صحفي بشري</a:t>
            </a:r>
            <a:r>
              <a:rPr lang="ar-SA" sz="2400" kern="0" dirty="0">
                <a:solidFill>
                  <a:srgbClr val="1F1F1F"/>
                </a:solidFill>
                <a:effectLst/>
                <a:ea typeface="Times New Roman" panose="02020603050405020304" pitchFamily="18" charset="0"/>
                <a:cs typeface="Arial" panose="020B0604020202020204" pitchFamily="34" charset="0"/>
              </a:rPr>
              <a:t>.</a:t>
            </a:r>
            <a:endParaRPr lang="ar-EG" sz="2400" kern="0" dirty="0">
              <a:solidFill>
                <a:srgbClr val="1F1F1F"/>
              </a:solidFill>
              <a:effectLst/>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722C8A9C-F23B-A34A-DDDE-841385D6094F}"/>
              </a:ext>
            </a:extLst>
          </p:cNvPr>
          <p:cNvSpPr txBox="1"/>
          <p:nvPr/>
        </p:nvSpPr>
        <p:spPr>
          <a:xfrm>
            <a:off x="978196" y="1240806"/>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5122" name="Picture 2" descr="Steam Community :: Guide :: [2021 Re-Release] Bot waypointing guide">
            <a:extLst>
              <a:ext uri="{FF2B5EF4-FFF2-40B4-BE49-F238E27FC236}">
                <a16:creationId xmlns:a16="http://schemas.microsoft.com/office/drawing/2014/main" id="{55C214B1-0CBC-C4CE-989B-EEB896699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8689" y="2004806"/>
            <a:ext cx="3478749" cy="34787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75326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B4AEA-7D6D-E3A2-3F8F-08110A60B5C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74613FC-E832-A18E-0FDD-1741B46B12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9AA4E60B-D20C-F409-ADF1-AABD18FC9DF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0CC5BCC3-B231-89E2-2F59-B378AB73F9F2}"/>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FF8AB76B-D767-5071-D6CE-128D041ECE73}"/>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7660D0FC-1321-954A-F52D-66B75E03DC3F}"/>
              </a:ext>
            </a:extLst>
          </p:cNvPr>
          <p:cNvSpPr txBox="1"/>
          <p:nvPr/>
        </p:nvSpPr>
        <p:spPr>
          <a:xfrm>
            <a:off x="5089452" y="1323102"/>
            <a:ext cx="7102548" cy="5991897"/>
          </a:xfrm>
          <a:prstGeom prst="rect">
            <a:avLst/>
          </a:prstGeom>
          <a:noFill/>
        </p:spPr>
        <p:txBody>
          <a:bodyPr wrap="square">
            <a:spAutoFit/>
          </a:bodyPr>
          <a:lstStyle/>
          <a:p>
            <a:pPr marR="0" lvl="0" algn="r" rtl="1">
              <a:lnSpc>
                <a:spcPct val="115000"/>
              </a:lnSpc>
              <a:spcAft>
                <a:spcPts val="800"/>
              </a:spcAft>
              <a:buSzPts val="1000"/>
              <a:tabLst>
                <a:tab pos="457200" algn="l"/>
              </a:tabLst>
            </a:pPr>
            <a:endParaRPr lang="en-US" sz="200" kern="100" dirty="0">
              <a:solidFill>
                <a:srgbClr val="1F1F1F"/>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200000"/>
              </a:lnSpc>
              <a:spcAft>
                <a:spcPts val="800"/>
              </a:spcAft>
              <a:buSzPts val="1000"/>
              <a:buFont typeface="Symbol" panose="05050102010706020507" pitchFamily="18" charset="2"/>
              <a:buChar char=""/>
              <a:tabLst>
                <a:tab pos="457200" algn="l"/>
              </a:tabLst>
            </a:pPr>
            <a:r>
              <a:rPr lang="en-US" sz="2000" b="1" kern="0" dirty="0">
                <a:solidFill>
                  <a:srgbClr val="C00000"/>
                </a:solidFill>
                <a:latin typeface="Times New Roman" panose="02020603050405020304" pitchFamily="18" charset="0"/>
                <a:cs typeface="Times New Roman" panose="02020603050405020304" pitchFamily="18" charset="0"/>
              </a:rPr>
              <a:t>Reuters Tracer</a:t>
            </a:r>
            <a:r>
              <a:rPr lang="ar-SA" sz="2000" b="1" kern="0" dirty="0">
                <a:solidFill>
                  <a:srgbClr val="C00000"/>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نظام خوارزمي يحلل "تويتر" (</a:t>
            </a:r>
            <a:r>
              <a:rPr lang="en-US" sz="2000" kern="0" dirty="0">
                <a:solidFill>
                  <a:srgbClr val="00194C"/>
                </a:solidFill>
                <a:latin typeface="Times New Roman" panose="02020603050405020304" pitchFamily="18" charset="0"/>
                <a:cs typeface="Times New Roman" panose="02020603050405020304" pitchFamily="18" charset="0"/>
              </a:rPr>
              <a:t>X</a:t>
            </a:r>
            <a:r>
              <a:rPr lang="ar-SA" sz="2000" kern="0" dirty="0">
                <a:solidFill>
                  <a:srgbClr val="00194C"/>
                </a:solidFill>
                <a:latin typeface="Calibri" panose="020F0502020204030204" pitchFamily="34" charset="0"/>
                <a:cs typeface="Calibri" panose="020F0502020204030204" pitchFamily="34" charset="0"/>
              </a:rPr>
              <a:t> حالياً) ويصنف التغريدات كأخبار عاجلة، ويقوم بعمل "</a:t>
            </a:r>
            <a:r>
              <a:rPr lang="ar-EG" sz="2000" kern="0" dirty="0">
                <a:solidFill>
                  <a:srgbClr val="00194C"/>
                </a:solidFill>
                <a:latin typeface="Calibri" panose="020F0502020204030204" pitchFamily="34" charset="0"/>
                <a:cs typeface="Calibri" panose="020F0502020204030204" pitchFamily="34" charset="0"/>
              </a:rPr>
              <a:t>فحص</a:t>
            </a:r>
            <a:r>
              <a:rPr lang="ar-SA" sz="2000" kern="0" dirty="0">
                <a:solidFill>
                  <a:srgbClr val="00194C"/>
                </a:solidFill>
                <a:latin typeface="Calibri" panose="020F0502020204030204" pitchFamily="34" charset="0"/>
                <a:cs typeface="Calibri" panose="020F0502020204030204" pitchFamily="34" charset="0"/>
              </a:rPr>
              <a:t> للمعلومات" (</a:t>
            </a:r>
            <a:r>
              <a:rPr lang="en-US" sz="2000" kern="0" dirty="0">
                <a:solidFill>
                  <a:srgbClr val="00194C"/>
                </a:solidFill>
                <a:latin typeface="Times New Roman" panose="02020603050405020304" pitchFamily="18" charset="0"/>
                <a:cs typeface="Times New Roman" panose="02020603050405020304" pitchFamily="18" charset="0"/>
              </a:rPr>
              <a:t>Verification</a:t>
            </a:r>
            <a:r>
              <a:rPr lang="ar-SA" sz="2000" kern="0" dirty="0">
                <a:solidFill>
                  <a:srgbClr val="00194C"/>
                </a:solidFill>
                <a:latin typeface="Calibri" panose="020F0502020204030204" pitchFamily="34" charset="0"/>
                <a:cs typeface="Calibri" panose="020F0502020204030204" pitchFamily="34" charset="0"/>
              </a:rPr>
              <a:t>) عبر فحص هوية المغردين ومدى انتشار الخبر للتأكد من صدقه قبل إبلاغ المحررين.</a:t>
            </a:r>
            <a:r>
              <a:rPr lang="ar-EG" sz="2000" kern="0" dirty="0">
                <a:solidFill>
                  <a:srgbClr val="00194C"/>
                </a:solidFill>
                <a:latin typeface="Calibri" panose="020F0502020204030204" pitchFamily="34" charset="0"/>
                <a:cs typeface="Calibri" panose="020F0502020204030204" pitchFamily="34" charset="0"/>
              </a:rPr>
              <a:t> مما يساعد الصحفيين على كشف المعلومات المضللة </a:t>
            </a:r>
            <a:r>
              <a:rPr lang="en-US" sz="2000" kern="0" dirty="0">
                <a:solidFill>
                  <a:srgbClr val="00194C"/>
                </a:solidFill>
                <a:latin typeface="Times New Roman" panose="02020603050405020304" pitchFamily="18" charset="0"/>
                <a:cs typeface="Times New Roman" panose="02020603050405020304" pitchFamily="18" charset="0"/>
              </a:rPr>
              <a:t>Misinformation</a:t>
            </a:r>
            <a:r>
              <a:rPr lang="en-US" sz="2000" kern="0" dirty="0">
                <a:solidFill>
                  <a:srgbClr val="00194C"/>
                </a:solidFill>
                <a:latin typeface="Calibri" panose="020F0502020204030204" pitchFamily="34" charset="0"/>
                <a:cs typeface="Calibri" panose="020F0502020204030204" pitchFamily="34" charset="0"/>
              </a:rPr>
              <a:t>.</a:t>
            </a:r>
            <a:r>
              <a:rPr lang="ar-EG" sz="2000" kern="0" dirty="0">
                <a:solidFill>
                  <a:srgbClr val="00194C"/>
                </a:solidFill>
                <a:latin typeface="Calibri" panose="020F0502020204030204" pitchFamily="34" charset="0"/>
                <a:cs typeface="Calibri" panose="020F0502020204030204" pitchFamily="34" charset="0"/>
              </a:rPr>
              <a:t>.. كما يمتاز أيضا بالسرعة، ويتفوق في أحيان كثيرة على وكالات الأنباء التقليدية في رصد الحدث قبل صياغته رسمياً بـ 8 إلى 60 دقيقة.</a:t>
            </a:r>
          </a:p>
          <a:p>
            <a:pPr marL="342900" marR="0" lvl="0" indent="-342900" algn="just" rtl="1">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هذا النظام هو أداة داخلية </a:t>
            </a:r>
            <a:r>
              <a:rPr lang="en-US" sz="2000" kern="0" dirty="0">
                <a:solidFill>
                  <a:srgbClr val="00194C"/>
                </a:solidFill>
                <a:latin typeface="Times New Roman" panose="02020603050405020304" pitchFamily="18" charset="0"/>
                <a:cs typeface="Times New Roman" panose="02020603050405020304" pitchFamily="18" charset="0"/>
              </a:rPr>
              <a:t>Internal Tool </a:t>
            </a:r>
            <a:r>
              <a:rPr lang="ar-EG" sz="2000" kern="0" dirty="0">
                <a:solidFill>
                  <a:srgbClr val="00194C"/>
                </a:solidFill>
                <a:latin typeface="Calibri" panose="020F0502020204030204" pitchFamily="34" charset="0"/>
                <a:cs typeface="Calibri" panose="020F0502020204030204" pitchFamily="34" charset="0"/>
              </a:rPr>
              <a:t>مدمجة في منصة </a:t>
            </a:r>
            <a:r>
              <a:rPr lang="en-US" sz="2000" kern="0" dirty="0">
                <a:solidFill>
                  <a:srgbClr val="00194C"/>
                </a:solidFill>
                <a:latin typeface="Times New Roman" panose="02020603050405020304" pitchFamily="18" charset="0"/>
                <a:cs typeface="Times New Roman" panose="02020603050405020304" pitchFamily="18" charset="0"/>
              </a:rPr>
              <a:t>Reuters</a:t>
            </a:r>
            <a:r>
              <a:rPr lang="en-US" sz="2000" kern="0" dirty="0">
                <a:solidFill>
                  <a:srgbClr val="00194C"/>
                </a:solidFill>
                <a:latin typeface="Calibri" panose="020F0502020204030204" pitchFamily="34" charset="0"/>
                <a:cs typeface="Calibri" panose="020F0502020204030204" pitchFamily="34" charset="0"/>
              </a:rPr>
              <a:t> </a:t>
            </a:r>
            <a:r>
              <a:rPr lang="en-US" sz="2000" kern="0" dirty="0">
                <a:solidFill>
                  <a:srgbClr val="00194C"/>
                </a:solidFill>
                <a:latin typeface="Times New Roman" panose="02020603050405020304" pitchFamily="18" charset="0"/>
                <a:cs typeface="Times New Roman" panose="02020603050405020304" pitchFamily="18" charset="0"/>
              </a:rPr>
              <a:t>Connect </a:t>
            </a:r>
            <a:r>
              <a:rPr lang="ar-EG" sz="2000" kern="0" dirty="0">
                <a:solidFill>
                  <a:srgbClr val="00194C"/>
                </a:solidFill>
                <a:latin typeface="Calibri" panose="020F0502020204030204" pitchFamily="34" charset="0"/>
                <a:cs typeface="Calibri" panose="020F0502020204030204" pitchFamily="34" charset="0"/>
              </a:rPr>
              <a:t> وليست تطبيقاً مفتوحاً للعموم، ويمكنك الاطلاع على تفاصيلها أو الوصول للمنصة عبر الرابط التالي:</a:t>
            </a:r>
          </a:p>
          <a:p>
            <a:pPr marR="0" lvl="0" algn="just">
              <a:spcAft>
                <a:spcPts val="800"/>
              </a:spcAft>
              <a:buSzPts val="1000"/>
              <a:tabLst>
                <a:tab pos="457200" algn="l"/>
              </a:tabLst>
            </a:pPr>
            <a:r>
              <a:rPr lang="en-US" sz="2000" kern="0" dirty="0">
                <a:solidFill>
                  <a:srgbClr val="00194C"/>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https://reutersagency.com/ai-suite</a:t>
            </a:r>
            <a:endParaRPr lang="ar-EG" sz="2000" kern="0" dirty="0">
              <a:solidFill>
                <a:srgbClr val="00194C"/>
              </a:solidFill>
              <a:latin typeface="Times New Roman" panose="02020603050405020304" pitchFamily="18" charset="0"/>
              <a:cs typeface="Times New Roman" panose="02020603050405020304" pitchFamily="18" charset="0"/>
            </a:endParaRPr>
          </a:p>
          <a:p>
            <a:pPr marR="0" lvl="0" algn="just">
              <a:lnSpc>
                <a:spcPct val="200000"/>
              </a:lnSpc>
              <a:spcAft>
                <a:spcPts val="800"/>
              </a:spcAft>
              <a:buSzPts val="1000"/>
              <a:tabLst>
                <a:tab pos="457200" algn="l"/>
              </a:tabLst>
            </a:pPr>
            <a:endParaRPr lang="ar-EG"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FC347BA-5FCF-1514-B16B-F9B3F416F251}"/>
              </a:ext>
            </a:extLst>
          </p:cNvPr>
          <p:cNvSpPr txBox="1"/>
          <p:nvPr/>
        </p:nvSpPr>
        <p:spPr>
          <a:xfrm>
            <a:off x="782138" y="1063797"/>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C15E69FD-AD91-3ABE-C234-5B00BDFBA5C0}"/>
              </a:ext>
            </a:extLst>
          </p:cNvPr>
          <p:cNvPicPr>
            <a:picLocks noChangeAspect="1"/>
          </p:cNvPicPr>
          <p:nvPr/>
        </p:nvPicPr>
        <p:blipFill>
          <a:blip r:embed="rId4"/>
          <a:stretch>
            <a:fillRect/>
          </a:stretch>
        </p:blipFill>
        <p:spPr>
          <a:xfrm>
            <a:off x="0" y="2626415"/>
            <a:ext cx="4978881" cy="26014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1421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C82DF-FB09-675B-936B-DCC743E0B0B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C8DB05E-9298-896B-CD2F-B373AA8C7F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B8F01B6-4FDF-97B8-ABDD-D42F78DB9C7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212EFC1A-F751-CA8E-B2CD-B45977384F35}"/>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A021D634-9543-7D84-F4CB-2ADE4F3C6B38}"/>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A6173FB2-ED81-86D3-D433-8A9D7DD11595}"/>
              </a:ext>
            </a:extLst>
          </p:cNvPr>
          <p:cNvSpPr txBox="1"/>
          <p:nvPr/>
        </p:nvSpPr>
        <p:spPr>
          <a:xfrm>
            <a:off x="3625701" y="2027693"/>
            <a:ext cx="7942521" cy="3841052"/>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صحيفة "واشنطن بوست" (</a:t>
            </a:r>
            <a:r>
              <a:rPr lang="en-US" sz="2000" b="1" kern="0" dirty="0">
                <a:solidFill>
                  <a:srgbClr val="C00000"/>
                </a:solidFill>
                <a:latin typeface="Times New Roman" panose="02020603050405020304" pitchFamily="18" charset="0"/>
                <a:cs typeface="Times New Roman" panose="02020603050405020304" pitchFamily="18" charset="0"/>
              </a:rPr>
              <a:t>The Washington Post</a:t>
            </a:r>
            <a:r>
              <a:rPr lang="ar-SA" sz="2000" b="1" kern="0" dirty="0">
                <a:solidFill>
                  <a:srgbClr val="C00000"/>
                </a:solidFill>
                <a:latin typeface="Calibri" panose="020F0502020204030204" pitchFamily="34" charset="0"/>
                <a:cs typeface="Calibri" panose="020F0502020204030204" pitchFamily="34" charset="0"/>
              </a:rPr>
              <a:t>): نظام "</a:t>
            </a:r>
            <a:r>
              <a:rPr lang="en-US" sz="2000" b="1" kern="0" dirty="0">
                <a:solidFill>
                  <a:srgbClr val="C00000"/>
                </a:solidFill>
                <a:latin typeface="Times New Roman" panose="02020603050405020304" pitchFamily="18" charset="0"/>
                <a:cs typeface="Times New Roman" panose="02020603050405020304" pitchFamily="18" charset="0"/>
              </a:rPr>
              <a:t>Heliograph</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ctr" rtl="1">
              <a:lnSpc>
                <a:spcPct val="115000"/>
              </a:lnSpc>
              <a:spcAft>
                <a:spcPts val="600"/>
              </a:spcAft>
              <a:buNone/>
            </a:pPr>
            <a:endParaRPr lang="en-US" b="1" kern="0" dirty="0">
              <a:solidFill>
                <a:srgbClr val="C00000"/>
              </a:solidFill>
              <a:latin typeface="Calibri" panose="020F0502020204030204" pitchFamily="34" charset="0"/>
              <a:cs typeface="Calibri" panose="020F0502020204030204" pitchFamily="34" charset="0"/>
            </a:endParaRPr>
          </a:p>
          <a:p>
            <a:pPr marL="0" marR="0" algn="just"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طورت الصحيفة وكيلها الخاص الذي أحدث ثورة في تغطية الأحداث المتكررة.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الدور</a:t>
            </a:r>
            <a:r>
              <a:rPr lang="ar-SA" sz="2000" kern="0" dirty="0">
                <a:solidFill>
                  <a:srgbClr val="00194C"/>
                </a:solidFill>
                <a:latin typeface="Calibri" panose="020F0502020204030204" pitchFamily="34" charset="0"/>
                <a:cs typeface="Calibri" panose="020F0502020204030204" pitchFamily="34" charset="0"/>
              </a:rPr>
              <a:t>: وكيل توليد آلي للمحتوى (</a:t>
            </a:r>
            <a:r>
              <a:rPr lang="en-US" sz="2000" kern="0" dirty="0">
                <a:solidFill>
                  <a:srgbClr val="00194C"/>
                </a:solidFill>
                <a:latin typeface="Times New Roman" panose="02020603050405020304" pitchFamily="18" charset="0"/>
                <a:cs typeface="Times New Roman" panose="02020603050405020304" pitchFamily="18" charset="0"/>
              </a:rPr>
              <a:t>Automated Storytelling</a:t>
            </a:r>
            <a:r>
              <a:rPr lang="ar-SA" sz="2000" kern="0" dirty="0">
                <a:solidFill>
                  <a:srgbClr val="00194C"/>
                </a:solidFill>
                <a:latin typeface="Calibri" panose="020F0502020204030204" pitchFamily="34" charset="0"/>
                <a:cs typeface="Calibri" panose="020F0502020204030204" pitchFamily="34" charset="0"/>
              </a:rPr>
              <a:t>).</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المهمة</a:t>
            </a:r>
            <a:r>
              <a:rPr lang="ar-SA" sz="2000" b="1"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خلال أولمبياد ريو والانتخابات الأمريكية، قام "</a:t>
            </a:r>
            <a:r>
              <a:rPr lang="en-US" sz="2000" kern="0" dirty="0">
                <a:solidFill>
                  <a:srgbClr val="00194C"/>
                </a:solidFill>
                <a:latin typeface="Times New Roman" panose="02020603050405020304" pitchFamily="18" charset="0"/>
                <a:cs typeface="Times New Roman" panose="02020603050405020304" pitchFamily="18" charset="0"/>
              </a:rPr>
              <a:t>Heliograph</a:t>
            </a:r>
            <a:r>
              <a:rPr lang="ar-SA" sz="2000" kern="0" dirty="0">
                <a:solidFill>
                  <a:srgbClr val="00194C"/>
                </a:solidFill>
                <a:latin typeface="Calibri" panose="020F0502020204030204" pitchFamily="34" charset="0"/>
                <a:cs typeface="Calibri" panose="020F0502020204030204" pitchFamily="34" charset="0"/>
              </a:rPr>
              <a:t>" بمراقبة البيانات وتحديث القصص الإخبارية لحظياً على تويتر والموقع الرسمي دون تدخل بشري.</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النتيجة</a:t>
            </a:r>
            <a:r>
              <a:rPr lang="ar-SA" sz="2000" kern="0" dirty="0">
                <a:solidFill>
                  <a:srgbClr val="00194C"/>
                </a:solidFill>
                <a:latin typeface="Calibri" panose="020F0502020204030204" pitchFamily="34" charset="0"/>
                <a:cs typeface="Calibri" panose="020F0502020204030204" pitchFamily="34" charset="0"/>
              </a:rPr>
              <a:t>: نشر أكثر من </a:t>
            </a:r>
            <a:r>
              <a:rPr lang="ar-SA" sz="2000" kern="0" dirty="0">
                <a:solidFill>
                  <a:srgbClr val="00194C"/>
                </a:solidFill>
                <a:latin typeface="Calibri" panose="020F0502020204030204" pitchFamily="34" charset="0"/>
                <a:cs typeface="+mj-cs"/>
              </a:rPr>
              <a:t>850</a:t>
            </a:r>
            <a:r>
              <a:rPr lang="ar-SA" sz="2000" kern="0" dirty="0">
                <a:solidFill>
                  <a:srgbClr val="00194C"/>
                </a:solidFill>
                <a:latin typeface="Calibri" panose="020F0502020204030204" pitchFamily="34" charset="0"/>
                <a:cs typeface="Calibri" panose="020F0502020204030204" pitchFamily="34" charset="0"/>
              </a:rPr>
              <a:t> مقالاً في عامه الأول، مما وفر آلاف ساعات العمل على المراسلين الذين تفرغوا لتغطية القصص الإنسانية والتحقيقات المعقدة.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8610E76-CB40-5951-B25E-A2C2AEB24D4F}"/>
              </a:ext>
            </a:extLst>
          </p:cNvPr>
          <p:cNvSpPr txBox="1"/>
          <p:nvPr/>
        </p:nvSpPr>
        <p:spPr>
          <a:xfrm>
            <a:off x="452693" y="1176571"/>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FF09E100-E0D2-D3A7-9D01-BF599002C0B6}"/>
              </a:ext>
            </a:extLst>
          </p:cNvPr>
          <p:cNvPicPr>
            <a:picLocks noChangeAspect="1"/>
          </p:cNvPicPr>
          <p:nvPr/>
        </p:nvPicPr>
        <p:blipFill>
          <a:blip r:embed="rId3"/>
          <a:stretch>
            <a:fillRect/>
          </a:stretch>
        </p:blipFill>
        <p:spPr>
          <a:xfrm>
            <a:off x="116957" y="2185004"/>
            <a:ext cx="3508744" cy="35969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0964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94945-73C3-0ABC-D40B-23519FDCFDB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CC22C01-072A-1B07-11C2-3CC7DC1C0D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90A7973C-2C15-3660-9C0B-D3A78F4C0381}"/>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7ADE8EF0-3D19-2AD5-5511-1F2FACC97B4D}"/>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28E99376-BFCA-5E91-67FC-D70A740622CF}"/>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F5C37795-B009-2108-5161-38CFDA589641}"/>
              </a:ext>
            </a:extLst>
          </p:cNvPr>
          <p:cNvSpPr txBox="1"/>
          <p:nvPr/>
        </p:nvSpPr>
        <p:spPr>
          <a:xfrm>
            <a:off x="4082902" y="2001356"/>
            <a:ext cx="7570381" cy="4605107"/>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الإذاعة العامة السويدية (</a:t>
            </a:r>
            <a:r>
              <a:rPr lang="en-US" sz="2000" b="1" kern="0" dirty="0">
                <a:solidFill>
                  <a:srgbClr val="C00000"/>
                </a:solidFill>
                <a:latin typeface="Times New Roman" panose="02020603050405020304" pitchFamily="18" charset="0"/>
                <a:cs typeface="Times New Roman" panose="02020603050405020304" pitchFamily="18" charset="0"/>
              </a:rPr>
              <a:t>Sveriges Radio</a:t>
            </a:r>
            <a:r>
              <a:rPr lang="ar-SA" sz="2000" b="1" kern="0" dirty="0">
                <a:solidFill>
                  <a:srgbClr val="C00000"/>
                </a:solidFill>
                <a:latin typeface="Calibri" panose="020F0502020204030204" pitchFamily="34" charset="0"/>
                <a:cs typeface="Calibri" panose="020F0502020204030204" pitchFamily="34" charset="0"/>
              </a:rPr>
              <a:t>): وكيل القيم الإخبارية</a:t>
            </a:r>
            <a:endParaRPr lang="en-US" sz="2000" b="1" kern="0" dirty="0">
              <a:solidFill>
                <a:srgbClr val="C00000"/>
              </a:solidFill>
              <a:latin typeface="Calibri" panose="020F0502020204030204" pitchFamily="34" charset="0"/>
              <a:cs typeface="Calibri" panose="020F0502020204030204" pitchFamily="34" charset="0"/>
            </a:endParaRPr>
          </a:p>
          <a:p>
            <a:pPr marL="0" marR="0" algn="ctr" rtl="1">
              <a:lnSpc>
                <a:spcPct val="115000"/>
              </a:lnSpc>
              <a:spcAft>
                <a:spcPts val="600"/>
              </a:spcAft>
              <a:buNone/>
            </a:pPr>
            <a:endParaRPr lang="en-US" sz="900" b="1" kern="0" dirty="0">
              <a:solidFill>
                <a:srgbClr val="C00000"/>
              </a:solidFill>
              <a:latin typeface="Calibri" panose="020F0502020204030204" pitchFamily="34" charset="0"/>
              <a:cs typeface="Calibri" panose="020F0502020204030204" pitchFamily="34" charset="0"/>
            </a:endParaRPr>
          </a:p>
          <a:p>
            <a:pPr marL="0" marR="0" algn="ctr" rtl="1">
              <a:lnSpc>
                <a:spcPct val="115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نموذج فريد يستخدم الذكاء الاصطناعي لضمان الجودة والتنوع.</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الدور: "خوارزمية القيم الإخبارية".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المهمة</a:t>
            </a:r>
            <a:r>
              <a:rPr lang="ar-SA" sz="2000" kern="0" dirty="0">
                <a:solidFill>
                  <a:srgbClr val="00194C"/>
                </a:solidFill>
                <a:latin typeface="Calibri" panose="020F0502020204030204" pitchFamily="34" charset="0"/>
                <a:cs typeface="Calibri" panose="020F0502020204030204" pitchFamily="34" charset="0"/>
              </a:rPr>
              <a:t>: يعمل الوكيل على تحليل الصفحة الرئيسية للموقع والتأكد من أنها تعكس القيم التحريرية للإذاعة (مثل التوازن بين الجنسين، تنوع المناطق الجغرافية، وأهمية الخبر). إذا لاحظ الوكيل طغيان أخبار العاصمة أو أخبار الرجال فقط، يقوم بتنبيه المحررين لإعادة التوازن.</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النتيجة: تحويل الذكاء الاصطناعي من أداة إنتاج إلى "حارس بوابة" (</a:t>
            </a:r>
            <a:r>
              <a:rPr lang="en-US" sz="2000" b="1" kern="0" dirty="0">
                <a:solidFill>
                  <a:srgbClr val="00194C"/>
                </a:solidFill>
                <a:latin typeface="Times New Roman" panose="02020603050405020304" pitchFamily="18" charset="0"/>
                <a:cs typeface="Times New Roman" panose="02020603050405020304" pitchFamily="18" charset="0"/>
              </a:rPr>
              <a:t>Gatekeeper</a:t>
            </a:r>
            <a:r>
              <a:rPr lang="ar-SA" sz="2000" kern="0" dirty="0">
                <a:solidFill>
                  <a:srgbClr val="00194C"/>
                </a:solidFill>
                <a:latin typeface="Calibri" panose="020F0502020204030204" pitchFamily="34" charset="0"/>
                <a:cs typeface="Calibri" panose="020F0502020204030204" pitchFamily="34" charset="0"/>
              </a:rPr>
              <a:t>) رقمي يدعم المعايير الأخلاقية.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C0AC896-9F58-B120-4565-D49982883616}"/>
              </a:ext>
            </a:extLst>
          </p:cNvPr>
          <p:cNvSpPr txBox="1"/>
          <p:nvPr/>
        </p:nvSpPr>
        <p:spPr>
          <a:xfrm>
            <a:off x="722627" y="1138514"/>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732A002E-6DFE-269F-6E6C-D0041E94CC29}"/>
              </a:ext>
            </a:extLst>
          </p:cNvPr>
          <p:cNvPicPr>
            <a:picLocks noChangeAspect="1"/>
          </p:cNvPicPr>
          <p:nvPr/>
        </p:nvPicPr>
        <p:blipFill>
          <a:blip r:embed="rId3"/>
          <a:stretch>
            <a:fillRect/>
          </a:stretch>
        </p:blipFill>
        <p:spPr>
          <a:xfrm>
            <a:off x="354184" y="2311710"/>
            <a:ext cx="3438928" cy="33055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19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26A99-B533-0B1D-0049-B26CAC79623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D43D9C0-8E96-7D09-9B2B-5CF05BA53D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09385EC2-F5E9-9F5D-A3F2-C333D6362EB9}"/>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62AD3B2-5141-F205-D87D-FD4D185E2454}"/>
              </a:ext>
            </a:extLst>
          </p:cNvPr>
          <p:cNvSpPr txBox="1"/>
          <p:nvPr/>
        </p:nvSpPr>
        <p:spPr>
          <a:xfrm>
            <a:off x="1775637" y="484426"/>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FEC2F94A-1015-E230-F0FC-B7D082E1686F}"/>
              </a:ext>
            </a:extLst>
          </p:cNvPr>
          <p:cNvSpPr txBox="1"/>
          <p:nvPr/>
        </p:nvSpPr>
        <p:spPr>
          <a:xfrm>
            <a:off x="3317420" y="2341153"/>
            <a:ext cx="8814391" cy="4810035"/>
          </a:xfrm>
          <a:prstGeom prst="rect">
            <a:avLst/>
          </a:prstGeom>
          <a:noFill/>
        </p:spPr>
        <p:txBody>
          <a:bodyPr wrap="square">
            <a:spAutoFit/>
          </a:bodyPr>
          <a:lstStyle/>
          <a:p>
            <a:pPr marR="0" lvl="0" algn="ctr" rtl="1">
              <a:lnSpc>
                <a:spcPct val="115000"/>
              </a:lnSpc>
              <a:spcAft>
                <a:spcPts val="800"/>
              </a:spcAft>
              <a:buSzPts val="1000"/>
              <a:tabLst>
                <a:tab pos="457200" algn="l"/>
              </a:tabLst>
            </a:pPr>
            <a:r>
              <a:rPr lang="ar-SA" sz="1800" b="1"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 </a:t>
            </a:r>
            <a:r>
              <a:rPr lang="ar-SA" sz="2000" b="1" kern="0" dirty="0">
                <a:solidFill>
                  <a:srgbClr val="C00000"/>
                </a:solidFill>
                <a:latin typeface="Calibri" panose="020F0502020204030204" pitchFamily="34" charset="0"/>
                <a:cs typeface="Calibri" panose="020F0502020204030204" pitchFamily="34" charset="0"/>
              </a:rPr>
              <a:t>صحيفة "ذا غارديان" (</a:t>
            </a:r>
            <a:r>
              <a:rPr lang="en-US" sz="2000" b="1" kern="0" dirty="0">
                <a:solidFill>
                  <a:srgbClr val="C00000"/>
                </a:solidFill>
                <a:latin typeface="Times New Roman" panose="02020603050405020304" pitchFamily="18" charset="0"/>
                <a:cs typeface="Times New Roman" panose="02020603050405020304" pitchFamily="18" charset="0"/>
              </a:rPr>
              <a:t>The Guardian</a:t>
            </a:r>
            <a:r>
              <a:rPr lang="ar-SA" sz="2000" b="1" kern="0" dirty="0">
                <a:solidFill>
                  <a:srgbClr val="C00000"/>
                </a:solidFill>
                <a:latin typeface="Calibri" panose="020F0502020204030204" pitchFamily="34" charset="0"/>
                <a:cs typeface="Calibri" panose="020F0502020204030204" pitchFamily="34" charset="0"/>
              </a:rPr>
              <a:t>): وكيل "</a:t>
            </a:r>
            <a:r>
              <a:rPr lang="en-US" sz="2000" b="1" kern="0" dirty="0">
                <a:solidFill>
                  <a:srgbClr val="C00000"/>
                </a:solidFill>
                <a:latin typeface="Times New Roman" panose="02020603050405020304" pitchFamily="18" charset="0"/>
                <a:cs typeface="Times New Roman" panose="02020603050405020304" pitchFamily="18" charset="0"/>
              </a:rPr>
              <a:t>Reporter Mate</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ctr"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مشروع مفتوح المصدر يهدف لمساعدة الصحفيين في صحافة البيانات.</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الدور: </a:t>
            </a:r>
            <a:r>
              <a:rPr lang="ar-SA" sz="2000" kern="0" dirty="0">
                <a:solidFill>
                  <a:srgbClr val="00194C"/>
                </a:solidFill>
                <a:latin typeface="Calibri" panose="020F0502020204030204" pitchFamily="34" charset="0"/>
                <a:cs typeface="Calibri" panose="020F0502020204030204" pitchFamily="34" charset="0"/>
              </a:rPr>
              <a:t>وكيل استخراج وتحليل البيانات.</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المهمة</a:t>
            </a:r>
            <a:r>
              <a:rPr lang="ar-SA" sz="2000" b="1"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يقوم الصحفي برفع ملفات البيانات الضخمة (مثل ميزانيات حكومية)، ويقوم الوكيل بتوليد "قصص إخبارية" بناءً على قوالب محددة مسبقاً بمجرد رصد أي تغيير كبير في الأرقام.</a:t>
            </a:r>
            <a:endParaRPr lang="ar-EG"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يمكنك الوصول إلى المستودع الرسمي والتعريفي للمشروع عبر الرابط التالي:</a:t>
            </a:r>
          </a:p>
          <a:p>
            <a:pPr marL="342900" marR="0" lvl="0" indent="-342900" algn="just" rtl="1">
              <a:lnSpc>
                <a:spcPct val="150000"/>
              </a:lnSpc>
              <a:spcAft>
                <a:spcPts val="800"/>
              </a:spcAft>
              <a:buSzPts val="1000"/>
              <a:buFont typeface="Symbol" panose="05050102010706020507" pitchFamily="18" charset="2"/>
              <a:buChar char=""/>
              <a:tabLst>
                <a:tab pos="457200" algn="l"/>
              </a:tabLst>
            </a:pPr>
            <a:endParaRPr lang="ar-EG"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endParaRPr lang="ar-EG"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8200D7D-1699-210B-BF13-5AFCC8E9A2E8}"/>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EB1B9704-6097-FC43-EB97-A670BB25A8C0}"/>
              </a:ext>
            </a:extLst>
          </p:cNvPr>
          <p:cNvPicPr>
            <a:picLocks noChangeAspect="1"/>
          </p:cNvPicPr>
          <p:nvPr/>
        </p:nvPicPr>
        <p:blipFill>
          <a:blip r:embed="rId3"/>
          <a:stretch>
            <a:fillRect/>
          </a:stretch>
        </p:blipFill>
        <p:spPr>
          <a:xfrm>
            <a:off x="262713" y="2108430"/>
            <a:ext cx="3224766" cy="3856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A88640E6-71F7-EEFC-1FB1-054B71B72A0F}"/>
              </a:ext>
            </a:extLst>
          </p:cNvPr>
          <p:cNvSpPr txBox="1"/>
          <p:nvPr/>
        </p:nvSpPr>
        <p:spPr>
          <a:xfrm>
            <a:off x="4930848" y="5671099"/>
            <a:ext cx="6097772" cy="400110"/>
          </a:xfrm>
          <a:prstGeom prst="rect">
            <a:avLst/>
          </a:prstGeom>
          <a:noFill/>
        </p:spPr>
        <p:txBody>
          <a:bodyPr wrap="square">
            <a:spAutoFit/>
          </a:bodyPr>
          <a:lstStyle/>
          <a:p>
            <a:r>
              <a:rPr lang="en-US" sz="2000" dirty="0">
                <a:solidFill>
                  <a:srgbClr val="002060"/>
                </a:solidFill>
                <a:latin typeface="Times New Roman" panose="02020603050405020304" pitchFamily="18" charset="0"/>
                <a:cs typeface="Times New Roman" panose="02020603050405020304" pitchFamily="18" charset="0"/>
              </a:rPr>
              <a:t>https://github.com/nickjevershed/Reportermate-Lib</a:t>
            </a:r>
          </a:p>
        </p:txBody>
      </p:sp>
    </p:spTree>
    <p:extLst>
      <p:ext uri="{BB962C8B-B14F-4D97-AF65-F5344CB8AC3E}">
        <p14:creationId xmlns:p14="http://schemas.microsoft.com/office/powerpoint/2010/main" val="1232075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BA9AE-7D27-178A-E024-268F2D7135E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3513430-13C1-E0DA-AA13-B7630D73D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994E5B53-C68E-0A23-0971-24259ADAE93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67F9BE75-CCC7-CFF3-9A77-49B49DDFBDE1}"/>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B59BB3DC-7EB4-E1BA-FA77-EB90752CA685}"/>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51AB2E12-FB78-75FC-5883-C676C09B053F}"/>
              </a:ext>
            </a:extLst>
          </p:cNvPr>
          <p:cNvSpPr txBox="1"/>
          <p:nvPr/>
        </p:nvSpPr>
        <p:spPr>
          <a:xfrm>
            <a:off x="4082902" y="1813633"/>
            <a:ext cx="7772400" cy="4791568"/>
          </a:xfrm>
          <a:prstGeom prst="rect">
            <a:avLst/>
          </a:prstGeom>
          <a:noFill/>
        </p:spPr>
        <p:txBody>
          <a:bodyPr wrap="square">
            <a:spAutoFit/>
          </a:bodyPr>
          <a:lstStyle/>
          <a:p>
            <a:pPr marL="0" marR="0" algn="r" rtl="1">
              <a:lnSpc>
                <a:spcPct val="115000"/>
              </a:lnSpc>
              <a:spcAft>
                <a:spcPts val="750"/>
              </a:spcAft>
              <a:buNone/>
            </a:pPr>
            <a:r>
              <a:rPr lang="ar-SA" sz="12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 </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وكالة "بلومبرغ" (</a:t>
            </a:r>
            <a:r>
              <a:rPr lang="en-US" sz="2000" b="1" kern="0" dirty="0">
                <a:solidFill>
                  <a:srgbClr val="C00000"/>
                </a:solidFill>
                <a:latin typeface="Times New Roman" panose="02020603050405020304" pitchFamily="18" charset="0"/>
                <a:cs typeface="Times New Roman" panose="02020603050405020304" pitchFamily="18" charset="0"/>
              </a:rPr>
              <a:t>Bloomberg</a:t>
            </a:r>
            <a:r>
              <a:rPr lang="ar-SA" sz="2000" b="1" kern="0" dirty="0">
                <a:solidFill>
                  <a:srgbClr val="C00000"/>
                </a:solidFill>
                <a:latin typeface="Calibri" panose="020F0502020204030204" pitchFamily="34" charset="0"/>
                <a:cs typeface="Calibri" panose="020F0502020204030204" pitchFamily="34" charset="0"/>
              </a:rPr>
              <a:t>): مساعد "</a:t>
            </a:r>
            <a:r>
              <a:rPr lang="en-US" sz="2000" b="1" kern="0" dirty="0">
                <a:solidFill>
                  <a:srgbClr val="C00000"/>
                </a:solidFill>
                <a:latin typeface="Times New Roman" panose="02020603050405020304" pitchFamily="18" charset="0"/>
                <a:cs typeface="Times New Roman" panose="02020603050405020304" pitchFamily="18" charset="0"/>
              </a:rPr>
              <a:t>ASKB</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أطلقت بلومبرغ نظاماً متطوراً يعتمد على وكلاء اصطناعيين متخصصين في البيانات المالية الضخمة.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الدور: </a:t>
            </a:r>
            <a:r>
              <a:rPr lang="ar-SA" sz="2000" kern="0" dirty="0">
                <a:solidFill>
                  <a:srgbClr val="00194C"/>
                </a:solidFill>
                <a:latin typeface="Calibri" panose="020F0502020204030204" pitchFamily="34" charset="0"/>
                <a:cs typeface="Calibri" panose="020F0502020204030204" pitchFamily="34" charset="0"/>
              </a:rPr>
              <a:t>وكيل تحليل استقصائي للبيانات المالية.</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المهمة</a:t>
            </a:r>
            <a:r>
              <a:rPr lang="ar-SA" sz="2000" kern="0" dirty="0">
                <a:solidFill>
                  <a:srgbClr val="00194C"/>
                </a:solidFill>
                <a:latin typeface="Calibri" panose="020F0502020204030204" pitchFamily="34" charset="0"/>
                <a:cs typeface="Calibri" panose="020F0502020204030204" pitchFamily="34" charset="0"/>
              </a:rPr>
              <a:t>: يقوم الوكيل بفحص آلاف الوثائق والتقارير الربع سنوية للشركات في ثوانٍ، وبدلاً من مجرد تلخيصها، يمكنه الإجابة على أسئلة معقدة مثل: "قارن بين أداء هذه الشركة ومنافسيها في قطاع الطاقة المتجددة بناءً على تصريحات المديرين التنفيذيين".</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التميز: </a:t>
            </a:r>
            <a:r>
              <a:rPr lang="ar-SA" sz="2000" kern="0" dirty="0">
                <a:solidFill>
                  <a:srgbClr val="00194C"/>
                </a:solidFill>
                <a:latin typeface="Calibri" panose="020F0502020204030204" pitchFamily="34" charset="0"/>
                <a:cs typeface="Calibri" panose="020F0502020204030204" pitchFamily="34" charset="0"/>
              </a:rPr>
              <a:t>القدرة على استخراج "الرؤى غير المرئية" من بين السطور وتحويلها إلى جداول وبيانات قابلة للنشر فوراً.</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59A4208-FCD1-1E35-0C4E-2D5DDDAE3ED2}"/>
              </a:ext>
            </a:extLst>
          </p:cNvPr>
          <p:cNvSpPr txBox="1"/>
          <p:nvPr/>
        </p:nvSpPr>
        <p:spPr>
          <a:xfrm>
            <a:off x="531628" y="1263524"/>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1822C816-80C3-4DD7-F4BF-49E6476F7BD6}"/>
              </a:ext>
            </a:extLst>
          </p:cNvPr>
          <p:cNvPicPr>
            <a:picLocks noChangeAspect="1"/>
          </p:cNvPicPr>
          <p:nvPr/>
        </p:nvPicPr>
        <p:blipFill>
          <a:blip r:embed="rId3"/>
          <a:stretch>
            <a:fillRect/>
          </a:stretch>
        </p:blipFill>
        <p:spPr>
          <a:xfrm>
            <a:off x="233699" y="2352237"/>
            <a:ext cx="3749965" cy="3559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7602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EA731-AC68-6282-4B78-46DB0833D0D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A7000B7-0AA4-C03D-8F88-95D4938CA5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4365697A-D79A-9CC7-4730-97E2EED632DE}"/>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BC40AA9-92F6-9707-406F-82423EEA8BD2}"/>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015EB568-A449-7802-43C5-547F641F45CD}"/>
              </a:ext>
            </a:extLst>
          </p:cNvPr>
          <p:cNvSpPr txBox="1"/>
          <p:nvPr/>
        </p:nvSpPr>
        <p:spPr>
          <a:xfrm>
            <a:off x="3764400" y="2135342"/>
            <a:ext cx="8349216" cy="4014945"/>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مؤسسة "أكسل سبرينغر" (</a:t>
            </a:r>
            <a:r>
              <a:rPr lang="en-US" sz="20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Axel Springer</a:t>
            </a:r>
            <a:r>
              <a:rPr lang="ar-SA" sz="2000" b="1" kern="0" dirty="0">
                <a:solidFill>
                  <a:srgbClr val="C00000"/>
                </a:solidFill>
                <a:effectLst/>
                <a:latin typeface="Calibri" panose="020F0502020204030204" pitchFamily="34" charset="0"/>
                <a:ea typeface="Times New Roman" panose="02020603050405020304" pitchFamily="18" charset="0"/>
                <a:cs typeface="+mj-cs"/>
              </a:rPr>
              <a:t>): شراكة </a:t>
            </a:r>
            <a:r>
              <a:rPr lang="en-US" sz="20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OpenAI</a:t>
            </a:r>
            <a:endParaRPr lang="en-US" sz="800" kern="100" dirty="0">
              <a:solidFill>
                <a:srgbClr val="C00000"/>
              </a:solidFill>
              <a:effectLst/>
              <a:latin typeface="Calibri" panose="020F0502020204030204" pitchFamily="34" charset="0"/>
              <a:ea typeface="Calibri" panose="020F0502020204030204" pitchFamily="34" charset="0"/>
              <a:cs typeface="+mj-cs"/>
            </a:endParaRPr>
          </a:p>
          <a:p>
            <a:pPr marL="0" marR="0" algn="just" rtl="1">
              <a:lnSpc>
                <a:spcPct val="150000"/>
              </a:lnSpc>
              <a:spcAft>
                <a:spcPts val="800"/>
              </a:spcAft>
              <a:buNone/>
            </a:pPr>
            <a:r>
              <a:rPr lang="ar-SA" sz="2000" kern="0" dirty="0">
                <a:solidFill>
                  <a:srgbClr val="00194C"/>
                </a:solidFill>
                <a:latin typeface="Calibri" panose="020F0502020204030204" pitchFamily="34" charset="0"/>
                <a:cs typeface="Calibri" panose="020F0502020204030204" pitchFamily="34" charset="0"/>
              </a:rPr>
              <a:t>تعد هذه المؤسسة (التي تملك صحفاً مثل </a:t>
            </a:r>
            <a:r>
              <a:rPr lang="en-US" sz="2000" kern="0" dirty="0">
                <a:solidFill>
                  <a:srgbClr val="00194C"/>
                </a:solidFill>
                <a:latin typeface="Times New Roman" panose="02020603050405020304" pitchFamily="18" charset="0"/>
                <a:cs typeface="Times New Roman" panose="02020603050405020304" pitchFamily="18" charset="0"/>
              </a:rPr>
              <a:t>Bild</a:t>
            </a:r>
            <a:r>
              <a:rPr lang="ar-SA" sz="2000" kern="0" dirty="0">
                <a:solidFill>
                  <a:srgbClr val="00194C"/>
                </a:solidFill>
                <a:latin typeface="Times New Roman" panose="02020603050405020304" pitchFamily="18" charset="0"/>
                <a:cs typeface="Times New Roman" panose="02020603050405020304" pitchFamily="18" charset="0"/>
              </a:rPr>
              <a:t> و </a:t>
            </a:r>
            <a:r>
              <a:rPr lang="en-US" sz="2000" kern="0" dirty="0">
                <a:solidFill>
                  <a:srgbClr val="00194C"/>
                </a:solidFill>
                <a:latin typeface="Times New Roman" panose="02020603050405020304" pitchFamily="18" charset="0"/>
                <a:cs typeface="Times New Roman" panose="02020603050405020304" pitchFamily="18" charset="0"/>
              </a:rPr>
              <a:t>Die Welt</a:t>
            </a:r>
            <a:r>
              <a:rPr lang="ar-SA" sz="2000" kern="0" dirty="0">
                <a:solidFill>
                  <a:srgbClr val="00194C"/>
                </a:solidFill>
                <a:latin typeface="Calibri" panose="020F0502020204030204" pitchFamily="34" charset="0"/>
                <a:cs typeface="+mj-cs"/>
              </a:rPr>
              <a:t>)</a:t>
            </a:r>
            <a:r>
              <a:rPr lang="ar-SA" sz="2000" kern="0" dirty="0">
                <a:solidFill>
                  <a:srgbClr val="00194C"/>
                </a:solidFill>
                <a:latin typeface="Calibri" panose="020F0502020204030204" pitchFamily="34" charset="0"/>
                <a:cs typeface="Calibri" panose="020F0502020204030204" pitchFamily="34" charset="0"/>
              </a:rPr>
              <a:t> أول من وقع اتفاقية ضخمة لتحويل المحتوى الصحفي إلى مادة تفاعلية عبر وكلاء ذكاء اصطناعي.</a:t>
            </a:r>
            <a:endParaRPr lang="en-US" sz="2000" kern="0" dirty="0">
              <a:solidFill>
                <a:srgbClr val="00194C"/>
              </a:solidFill>
              <a:latin typeface="Calibri" panose="020F0502020204030204" pitchFamily="34" charset="0"/>
              <a:cs typeface="Calibri" panose="020F0502020204030204" pitchFamily="34" charset="0"/>
            </a:endParaRPr>
          </a:p>
          <a:p>
            <a:pPr marR="0" lvl="0" algn="just" rtl="1">
              <a:lnSpc>
                <a:spcPct val="150000"/>
              </a:lnSpc>
              <a:spcAft>
                <a:spcPts val="800"/>
              </a:spcAft>
              <a:buSzPts val="1000"/>
              <a:tabLst>
                <a:tab pos="457200" algn="l"/>
              </a:tabLst>
            </a:pPr>
            <a:r>
              <a:rPr lang="en-US" sz="2000"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الدور: وكيل إخباري تفاعلي.</a:t>
            </a:r>
            <a:endParaRPr lang="en-US" sz="2000" kern="0" dirty="0">
              <a:solidFill>
                <a:srgbClr val="00194C"/>
              </a:solidFill>
              <a:latin typeface="Calibri" panose="020F0502020204030204" pitchFamily="34" charset="0"/>
              <a:cs typeface="Calibri" panose="020F0502020204030204" pitchFamily="34" charset="0"/>
            </a:endParaRPr>
          </a:p>
          <a:p>
            <a:pPr marR="0" lvl="0" algn="just" rtl="1">
              <a:lnSpc>
                <a:spcPct val="150000"/>
              </a:lnSpc>
              <a:spcAft>
                <a:spcPts val="800"/>
              </a:spcAft>
              <a:buSzPts val="1000"/>
              <a:tabLst>
                <a:tab pos="457200" algn="l"/>
              </a:tabLst>
            </a:pPr>
            <a:r>
              <a:rPr lang="en-US" sz="2000" kern="0" dirty="0">
                <a:solidFill>
                  <a:srgbClr val="00194C"/>
                </a:solidFill>
                <a:latin typeface="Calibri" panose="020F0502020204030204" pitchFamily="34" charset="0"/>
                <a:cs typeface="Calibri" panose="020F0502020204030204" pitchFamily="34" charset="0"/>
              </a:rPr>
              <a:t>- </a:t>
            </a:r>
            <a:r>
              <a:rPr lang="ar-EG" sz="2000" kern="0" dirty="0">
                <a:solidFill>
                  <a:srgbClr val="00194C"/>
                </a:solidFill>
                <a:latin typeface="Calibri" panose="020F0502020204030204" pitchFamily="34" charset="0"/>
                <a:cs typeface="Calibri" panose="020F0502020204030204" pitchFamily="34" charset="0"/>
              </a:rPr>
              <a:t>المهمة: </a:t>
            </a:r>
            <a:r>
              <a:rPr lang="ar-SA" sz="2000" kern="0" dirty="0">
                <a:solidFill>
                  <a:srgbClr val="00194C"/>
                </a:solidFill>
                <a:latin typeface="Calibri" panose="020F0502020204030204" pitchFamily="34" charset="0"/>
                <a:cs typeface="Calibri" panose="020F0502020204030204" pitchFamily="34" charset="0"/>
              </a:rPr>
              <a:t>دمج محتوى الصحيفة داخل "</a:t>
            </a:r>
            <a:r>
              <a:rPr lang="en-US" sz="2000" kern="0" dirty="0">
                <a:solidFill>
                  <a:srgbClr val="00194C"/>
                </a:solidFill>
                <a:latin typeface="Times New Roman" panose="02020603050405020304" pitchFamily="18" charset="0"/>
                <a:cs typeface="Times New Roman" panose="02020603050405020304" pitchFamily="18" charset="0"/>
              </a:rPr>
              <a:t>ChatGP</a:t>
            </a:r>
            <a:r>
              <a:rPr lang="en-US" sz="2000" kern="0" dirty="0">
                <a:solidFill>
                  <a:srgbClr val="00194C"/>
                </a:solidFill>
                <a:latin typeface="Calibri" panose="020F0502020204030204" pitchFamily="34" charset="0"/>
                <a:cs typeface="Calibri" panose="020F0502020204030204" pitchFamily="34" charset="0"/>
              </a:rPr>
              <a:t>T</a:t>
            </a:r>
            <a:r>
              <a:rPr lang="ar-SA" sz="2000" kern="0" dirty="0">
                <a:solidFill>
                  <a:srgbClr val="00194C"/>
                </a:solidFill>
                <a:latin typeface="Calibri" panose="020F0502020204030204" pitchFamily="34" charset="0"/>
                <a:cs typeface="Calibri" panose="020F0502020204030204" pitchFamily="34" charset="0"/>
              </a:rPr>
              <a:t>" كوكيل يقوم بالإجابة على أسئلة المستخدمين بناءً على أخبار المؤسسة اللحظية، مع تقديم المصادر والروابط.</a:t>
            </a:r>
            <a:endParaRPr lang="ar-EG" sz="2000" kern="0" dirty="0">
              <a:solidFill>
                <a:srgbClr val="00194C"/>
              </a:solidFill>
              <a:latin typeface="Calibri" panose="020F0502020204030204" pitchFamily="34" charset="0"/>
              <a:cs typeface="Calibri" panose="020F0502020204030204" pitchFamily="34" charset="0"/>
            </a:endParaRPr>
          </a:p>
          <a:p>
            <a:pPr algn="just" rtl="1">
              <a:lnSpc>
                <a:spcPct val="150000"/>
              </a:lnSpc>
              <a:buNone/>
            </a:pPr>
            <a:r>
              <a:rPr lang="en-US" sz="2000" kern="0" dirty="0">
                <a:solidFill>
                  <a:srgbClr val="00194C"/>
                </a:solidFill>
                <a:latin typeface="Calibri" panose="020F0502020204030204" pitchFamily="34" charset="0"/>
                <a:cs typeface="Calibri" panose="020F0502020204030204" pitchFamily="34" charset="0"/>
              </a:rPr>
              <a:t>- </a:t>
            </a:r>
            <a:r>
              <a:rPr lang="ar-SA" sz="2000" kern="0" dirty="0">
                <a:solidFill>
                  <a:srgbClr val="00194C"/>
                </a:solidFill>
                <a:latin typeface="Calibri" panose="020F0502020204030204" pitchFamily="34" charset="0"/>
                <a:cs typeface="Calibri" panose="020F0502020204030204" pitchFamily="34" charset="0"/>
              </a:rPr>
              <a:t>الهدف: التحول من "القراءة السلبية" للخبر إلى "الحوار النشط" مع الخبر، حيث يطلب المستخدم من الوكيل تلخيص قضية معينة من وجهات نظر مختلفة نشرتها الصحيفة.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DE79E02-89BA-BABA-8EC1-1BDA69F7D84D}"/>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17BF91C7-6E7A-F33D-CB2C-FB3241ED5EC8}"/>
              </a:ext>
            </a:extLst>
          </p:cNvPr>
          <p:cNvPicPr>
            <a:picLocks noChangeAspect="1"/>
          </p:cNvPicPr>
          <p:nvPr/>
        </p:nvPicPr>
        <p:blipFill>
          <a:blip r:embed="rId3"/>
          <a:stretch>
            <a:fillRect/>
          </a:stretch>
        </p:blipFill>
        <p:spPr>
          <a:xfrm>
            <a:off x="287079" y="2303264"/>
            <a:ext cx="3278251" cy="36790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002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1716D-4BB6-FF8E-75BD-B99973692B9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9474C2E-44D2-733B-E798-C0CE771A0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CF78ABB7-8EA5-0ACE-B15B-D374BEE8427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2E3E34AA-98E6-3807-6927-ADEB2062E54E}"/>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EB061CE4-914A-A3AC-A144-947E53124D0F}"/>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00FD8AB6-17ED-784A-6E2F-D1AAF9DAA556}"/>
              </a:ext>
            </a:extLst>
          </p:cNvPr>
          <p:cNvSpPr txBox="1"/>
          <p:nvPr/>
        </p:nvSpPr>
        <p:spPr>
          <a:xfrm>
            <a:off x="3240352" y="1288084"/>
            <a:ext cx="8676166" cy="5913927"/>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صحيفة "نيويورك تايمز" (</a:t>
            </a:r>
            <a:r>
              <a:rPr lang="en-US" sz="2000" b="1" kern="0" dirty="0">
                <a:solidFill>
                  <a:srgbClr val="C00000"/>
                </a:solidFill>
                <a:latin typeface="Times New Roman" panose="02020603050405020304" pitchFamily="18" charset="0"/>
                <a:cs typeface="Times New Roman" panose="02020603050405020304" pitchFamily="18" charset="0"/>
              </a:rPr>
              <a:t>The New York Times</a:t>
            </a:r>
            <a:r>
              <a:rPr lang="ar-SA" sz="2000" b="1" kern="0" dirty="0">
                <a:solidFill>
                  <a:srgbClr val="C00000"/>
                </a:solidFill>
                <a:latin typeface="Calibri" panose="020F0502020204030204" pitchFamily="34" charset="0"/>
                <a:cs typeface="Calibri" panose="020F0502020204030204" pitchFamily="34" charset="0"/>
              </a:rPr>
              <a:t>): </a:t>
            </a:r>
            <a:r>
              <a:rPr lang="ar-EG" sz="2000" b="1" kern="0" dirty="0">
                <a:solidFill>
                  <a:srgbClr val="C00000"/>
                </a:solidFill>
                <a:latin typeface="Calibri" panose="020F0502020204030204" pitchFamily="34" charset="0"/>
                <a:cs typeface="Calibri" panose="020F0502020204030204" pitchFamily="34" charset="0"/>
              </a:rPr>
              <a:t>و</a:t>
            </a:r>
            <a:r>
              <a:rPr lang="ar-SA" sz="2000" b="1" kern="0" dirty="0">
                <a:solidFill>
                  <a:srgbClr val="C00000"/>
                </a:solidFill>
                <a:latin typeface="Calibri" panose="020F0502020204030204" pitchFamily="34" charset="0"/>
                <a:cs typeface="Calibri" panose="020F0502020204030204" pitchFamily="34" charset="0"/>
              </a:rPr>
              <a:t>الوكلاء الداخليين (</a:t>
            </a:r>
            <a:r>
              <a:rPr lang="en-US" sz="2000" b="1" kern="0" dirty="0">
                <a:solidFill>
                  <a:srgbClr val="C00000"/>
                </a:solidFill>
                <a:latin typeface="Times New Roman" panose="02020603050405020304" pitchFamily="18" charset="0"/>
                <a:cs typeface="Times New Roman" panose="02020603050405020304" pitchFamily="18" charset="0"/>
              </a:rPr>
              <a:t>Internal AI Tools</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15000"/>
              </a:lnSpc>
              <a:spcAft>
                <a:spcPts val="750"/>
              </a:spcAft>
              <a:buNone/>
            </a:pPr>
            <a:endParaRPr lang="en-US" sz="1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تستخدم صحيفة نيويورك تايمز </a:t>
            </a:r>
            <a:r>
              <a:rPr lang="en-US" sz="2000" kern="0" dirty="0">
                <a:solidFill>
                  <a:srgbClr val="00194C"/>
                </a:solidFill>
                <a:latin typeface="Times New Roman" panose="02020603050405020304" pitchFamily="18" charset="0"/>
                <a:cs typeface="Times New Roman" panose="02020603050405020304" pitchFamily="18" charset="0"/>
              </a:rPr>
              <a:t>The New York Times </a:t>
            </a:r>
            <a:r>
              <a:rPr lang="ar-EG" sz="2000" kern="0" dirty="0">
                <a:solidFill>
                  <a:srgbClr val="00194C"/>
                </a:solidFill>
                <a:latin typeface="Calibri" panose="020F0502020204030204" pitchFamily="34" charset="0"/>
                <a:cs typeface="Calibri" panose="020F0502020204030204" pitchFamily="34" charset="0"/>
              </a:rPr>
              <a:t>مجموعة من "الوكلاء والأنظمة الداخلية" المدعومة بالذكاء الاصطناعي، وهي أنظمة غير مخصصة للاستخدام العام، بل تهدف لتعزيز كفاءة غرفة الأخبار والتفاعل مع الجمهور.</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أبرز "الوكلاء" والأنظمة الداخلية في نيويورك تايمز:</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نظام التوصيات </a:t>
            </a:r>
            <a:r>
              <a:rPr lang="en-US" sz="2000" b="1" kern="0" dirty="0">
                <a:solidFill>
                  <a:srgbClr val="00194C"/>
                </a:solidFill>
                <a:latin typeface="Times New Roman" panose="02020603050405020304" pitchFamily="18" charset="0"/>
                <a:cs typeface="Times New Roman" panose="02020603050405020304" pitchFamily="18" charset="0"/>
              </a:rPr>
              <a:t>Personalization Agent</a:t>
            </a:r>
            <a:r>
              <a:rPr lang="en-US" sz="2000" kern="0" dirty="0">
                <a:solidFill>
                  <a:srgbClr val="00194C"/>
                </a:solidFill>
                <a:latin typeface="Times New Roman" panose="02020603050405020304" pitchFamily="18" charset="0"/>
                <a:cs typeface="Times New Roman" panose="02020603050405020304" pitchFamily="18" charset="0"/>
              </a:rPr>
              <a:t>: </a:t>
            </a:r>
            <a:r>
              <a:rPr lang="ar-EG" sz="2000" kern="0" dirty="0">
                <a:solidFill>
                  <a:srgbClr val="00194C"/>
                </a:solidFill>
                <a:latin typeface="Calibri" panose="020F0502020204030204" pitchFamily="34" charset="0"/>
                <a:cs typeface="Calibri" panose="020F0502020204030204" pitchFamily="34" charset="0"/>
              </a:rPr>
              <a:t>خوارزمية ذكية تهدف لتخصيص المحتوى لكل قارئ بناءً على اهتماماته السابقة، لضمان تجربة مستخدم فريدة.</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نظام إدارة التعليقات </a:t>
            </a:r>
            <a:r>
              <a:rPr lang="en-US" sz="2000" b="1" kern="0" dirty="0">
                <a:solidFill>
                  <a:srgbClr val="00194C"/>
                </a:solidFill>
                <a:latin typeface="Times New Roman" panose="02020603050405020304" pitchFamily="18" charset="0"/>
                <a:cs typeface="Times New Roman" panose="02020603050405020304" pitchFamily="18" charset="0"/>
              </a:rPr>
              <a:t>Moderation API</a:t>
            </a:r>
            <a:r>
              <a:rPr lang="en-US" sz="2000" kern="0" dirty="0">
                <a:solidFill>
                  <a:srgbClr val="00194C"/>
                </a:solidFill>
                <a:latin typeface="Calibri" panose="020F0502020204030204" pitchFamily="34" charset="0"/>
                <a:cs typeface="Calibri" panose="020F0502020204030204" pitchFamily="34" charset="0"/>
              </a:rPr>
              <a:t>: </a:t>
            </a:r>
            <a:r>
              <a:rPr lang="ar-EG" sz="2000" kern="0" dirty="0">
                <a:solidFill>
                  <a:srgbClr val="00194C"/>
                </a:solidFill>
                <a:latin typeface="Calibri" panose="020F0502020204030204" pitchFamily="34" charset="0"/>
                <a:cs typeface="Calibri" panose="020F0502020204030204" pitchFamily="34" charset="0"/>
              </a:rPr>
              <a:t> بالتعاون مع مشروع </a:t>
            </a:r>
            <a:r>
              <a:rPr lang="en-US" sz="2000" kern="0" dirty="0">
                <a:solidFill>
                  <a:srgbClr val="00194C"/>
                </a:solidFill>
                <a:latin typeface="Times New Roman" panose="02020603050405020304" pitchFamily="18" charset="0"/>
                <a:cs typeface="Times New Roman" panose="02020603050405020304" pitchFamily="18" charset="0"/>
              </a:rPr>
              <a:t>Perspective، </a:t>
            </a:r>
            <a:r>
              <a:rPr lang="ar-EG" sz="2000" kern="0" dirty="0">
                <a:solidFill>
                  <a:srgbClr val="00194C"/>
                </a:solidFill>
                <a:latin typeface="Calibri" panose="020F0502020204030204" pitchFamily="34" charset="0"/>
                <a:cs typeface="Calibri" panose="020F0502020204030204" pitchFamily="34" charset="0"/>
              </a:rPr>
              <a:t>تستخدم الصحيفة ذكاءً اصطناعيًا لتصفية التعليقات المسيئة وتسهيل الحوار البناء بين القراء، مما يساعد المحررين في إدارة آلاف المشاركات يومياً.</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أدوات الأرشفة والبحث</a:t>
            </a:r>
            <a:r>
              <a:rPr lang="ar-EG" sz="2000" kern="0" dirty="0">
                <a:solidFill>
                  <a:srgbClr val="00194C"/>
                </a:solidFill>
                <a:latin typeface="Calibri" panose="020F0502020204030204" pitchFamily="34" charset="0"/>
                <a:cs typeface="Calibri" panose="020F0502020204030204" pitchFamily="34" charset="0"/>
              </a:rPr>
              <a:t>:  </a:t>
            </a:r>
            <a:r>
              <a:rPr lang="en-US" sz="2000" kern="0" dirty="0">
                <a:solidFill>
                  <a:srgbClr val="00194C"/>
                </a:solidFill>
                <a:latin typeface="Calibri" panose="020F0502020204030204" pitchFamily="34" charset="0"/>
                <a:cs typeface="Calibri" panose="020F0502020204030204" pitchFamily="34" charset="0"/>
              </a:rPr>
              <a:t> </a:t>
            </a:r>
            <a:r>
              <a:rPr lang="en-US" sz="2000" kern="0" dirty="0">
                <a:solidFill>
                  <a:srgbClr val="00194C"/>
                </a:solidFill>
                <a:latin typeface="Times New Roman" panose="02020603050405020304" pitchFamily="18" charset="0"/>
                <a:cs typeface="Times New Roman" panose="02020603050405020304" pitchFamily="18" charset="0"/>
              </a:rPr>
              <a:t>Vault</a:t>
            </a:r>
            <a:r>
              <a:rPr lang="en-US" sz="2000" kern="0" dirty="0">
                <a:solidFill>
                  <a:srgbClr val="00194C"/>
                </a:solidFill>
                <a:latin typeface="Calibri" panose="020F0502020204030204" pitchFamily="34" charset="0"/>
                <a:cs typeface="Calibri" panose="020F0502020204030204" pitchFamily="34" charset="0"/>
              </a:rPr>
              <a:t> </a:t>
            </a:r>
            <a:r>
              <a:rPr lang="ar-EG" sz="2000" kern="0" dirty="0">
                <a:solidFill>
                  <a:srgbClr val="00194C"/>
                </a:solidFill>
                <a:latin typeface="Calibri" panose="020F0502020204030204" pitchFamily="34" charset="0"/>
                <a:cs typeface="Calibri" panose="020F0502020204030204" pitchFamily="34" charset="0"/>
              </a:rPr>
              <a:t>تستخدم تقنيات التعرف على الصور والنصوص لتحويل أرشيف الصحيفة الضخم (الذي يمتد لأكثر من </a:t>
            </a:r>
            <a:r>
              <a:rPr lang="ar-EG" sz="2000" kern="0" dirty="0">
                <a:solidFill>
                  <a:srgbClr val="00194C"/>
                </a:solidFill>
                <a:latin typeface="Calibri" panose="020F0502020204030204" pitchFamily="34" charset="0"/>
                <a:cs typeface="+mj-cs"/>
              </a:rPr>
              <a:t>170</a:t>
            </a:r>
            <a:r>
              <a:rPr lang="ar-EG" sz="2000" kern="0" dirty="0">
                <a:solidFill>
                  <a:srgbClr val="00194C"/>
                </a:solidFill>
                <a:latin typeface="Calibri" panose="020F0502020204030204" pitchFamily="34" charset="0"/>
                <a:cs typeface="Calibri" panose="020F0502020204030204" pitchFamily="34" charset="0"/>
              </a:rPr>
              <a:t> عاماً) إلى قاعدة بيانات رقمية قابلة للبحث الذكي.</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EG" sz="2000" b="1" kern="0" dirty="0">
                <a:solidFill>
                  <a:srgbClr val="00194C"/>
                </a:solidFill>
                <a:latin typeface="Calibri" panose="020F0502020204030204" pitchFamily="34" charset="0"/>
                <a:cs typeface="Calibri" panose="020F0502020204030204" pitchFamily="34" charset="0"/>
              </a:rPr>
              <a:t>محرر الصور الذكي: </a:t>
            </a:r>
            <a:r>
              <a:rPr lang="ar-EG" sz="2000" kern="0" dirty="0">
                <a:solidFill>
                  <a:srgbClr val="00194C"/>
                </a:solidFill>
                <a:latin typeface="Calibri" panose="020F0502020204030204" pitchFamily="34" charset="0"/>
                <a:cs typeface="Calibri" panose="020F0502020204030204" pitchFamily="34" charset="0"/>
              </a:rPr>
              <a:t>أدوات تساعد في تحسين جودة الصور التاريخية وتلوينها آلياً لاستخدامها في التقارير التفاعلية.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61B93708-2BCE-A22A-CDF7-CF65DF2FB77A}"/>
              </a:ext>
            </a:extLst>
          </p:cNvPr>
          <p:cNvSpPr txBox="1"/>
          <p:nvPr/>
        </p:nvSpPr>
        <p:spPr>
          <a:xfrm>
            <a:off x="299003" y="826419"/>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2DE1EDA8-0542-CEA7-25E3-E4E6F36A2420}"/>
              </a:ext>
            </a:extLst>
          </p:cNvPr>
          <p:cNvPicPr>
            <a:picLocks noChangeAspect="1"/>
          </p:cNvPicPr>
          <p:nvPr/>
        </p:nvPicPr>
        <p:blipFill>
          <a:blip r:embed="rId3"/>
          <a:stretch>
            <a:fillRect/>
          </a:stretch>
        </p:blipFill>
        <p:spPr>
          <a:xfrm>
            <a:off x="354184" y="2154101"/>
            <a:ext cx="2886168" cy="3817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5404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EB2AB-57FD-5AB6-65C8-79FAF5DF629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FEA7012-509C-BC1D-E4B2-D256CC7B7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691" y="160069"/>
            <a:ext cx="2530548" cy="1181593"/>
          </a:xfrm>
          <a:prstGeom prst="rect">
            <a:avLst/>
          </a:prstGeom>
        </p:spPr>
      </p:pic>
      <p:sp>
        <p:nvSpPr>
          <p:cNvPr id="11" name="Rectangle 10">
            <a:extLst>
              <a:ext uri="{FF2B5EF4-FFF2-40B4-BE49-F238E27FC236}">
                <a16:creationId xmlns:a16="http://schemas.microsoft.com/office/drawing/2014/main" id="{8E40B166-6BF8-1040-2384-45F62C4D9B0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DAAA590-BD61-18D0-BCA9-27776AFC5C52}"/>
              </a:ext>
            </a:extLst>
          </p:cNvPr>
          <p:cNvSpPr txBox="1"/>
          <p:nvPr/>
        </p:nvSpPr>
        <p:spPr>
          <a:xfrm>
            <a:off x="1917341" y="4004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A8EC5955-1BB6-FB7F-05B0-BB7E94BA5464}"/>
              </a:ext>
            </a:extLst>
          </p:cNvPr>
          <p:cNvSpPr txBox="1"/>
          <p:nvPr/>
        </p:nvSpPr>
        <p:spPr>
          <a:xfrm>
            <a:off x="3460012" y="2300275"/>
            <a:ext cx="8731988" cy="2956579"/>
          </a:xfrm>
          <a:prstGeom prst="rect">
            <a:avLst/>
          </a:prstGeom>
          <a:noFill/>
        </p:spPr>
        <p:txBody>
          <a:bodyPr wrap="square">
            <a:spAutoFit/>
          </a:bodyPr>
          <a:lstStyle/>
          <a:p>
            <a:pPr marL="0" marR="0" algn="ctr" rtl="1">
              <a:lnSpc>
                <a:spcPct val="115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هيئة الإذاعة البريطانية (</a:t>
            </a:r>
            <a:r>
              <a:rPr lang="en-US" sz="2000" b="1" kern="0" dirty="0">
                <a:solidFill>
                  <a:srgbClr val="C00000"/>
                </a:solidFill>
                <a:latin typeface="Times New Roman" panose="02020603050405020304" pitchFamily="18" charset="0"/>
                <a:cs typeface="Times New Roman" panose="02020603050405020304" pitchFamily="18" charset="0"/>
              </a:rPr>
              <a:t>BBC</a:t>
            </a:r>
            <a:r>
              <a:rPr lang="ar-SA" sz="2000" b="1" kern="0" dirty="0">
                <a:solidFill>
                  <a:srgbClr val="C00000"/>
                </a:solidFill>
                <a:latin typeface="Calibri" panose="020F0502020204030204" pitchFamily="34" charset="0"/>
                <a:cs typeface="Calibri" panose="020F0502020204030204" pitchFamily="34" charset="0"/>
              </a:rPr>
              <a:t>): مشروع "توسيع نطاق المحتوى</a:t>
            </a:r>
            <a:r>
              <a:rPr lang="ar-SA" sz="2000" b="1" kern="0" dirty="0">
                <a:solidFill>
                  <a:srgbClr val="00194C"/>
                </a:solidFill>
                <a:latin typeface="Calibri" panose="020F0502020204030204" pitchFamily="34" charset="0"/>
                <a:cs typeface="Calibri" panose="020F0502020204030204" pitchFamily="34" charset="0"/>
              </a:rPr>
              <a:t>“</a:t>
            </a:r>
            <a:endParaRPr lang="en-US" sz="2000" b="1" kern="0" dirty="0">
              <a:solidFill>
                <a:srgbClr val="00194C"/>
              </a:solidFill>
              <a:latin typeface="Calibri" panose="020F0502020204030204" pitchFamily="34" charset="0"/>
              <a:cs typeface="Calibri" panose="020F0502020204030204" pitchFamily="34" charset="0"/>
            </a:endParaRPr>
          </a:p>
          <a:p>
            <a:pPr marL="0" marR="0" algn="ctr" rtl="1">
              <a:lnSpc>
                <a:spcPct val="115000"/>
              </a:lnSpc>
              <a:spcAft>
                <a:spcPts val="600"/>
              </a:spcAft>
              <a:buNone/>
            </a:pPr>
            <a:endParaRPr lang="en-US" sz="2000" b="1" kern="0" dirty="0">
              <a:solidFill>
                <a:srgbClr val="00194C"/>
              </a:solidFill>
              <a:latin typeface="Calibri" panose="020F0502020204030204" pitchFamily="34" charset="0"/>
              <a:cs typeface="Calibri" panose="020F0502020204030204" pitchFamily="34" charset="0"/>
            </a:endParaRPr>
          </a:p>
          <a:p>
            <a:pPr marL="0" marR="0" algn="ctr"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أعلنت الـ </a:t>
            </a:r>
            <a:r>
              <a:rPr lang="en-US" sz="2000" kern="0" dirty="0">
                <a:solidFill>
                  <a:srgbClr val="00194C"/>
                </a:solidFill>
                <a:latin typeface="Times New Roman" panose="02020603050405020304" pitchFamily="18" charset="0"/>
                <a:cs typeface="Times New Roman" panose="02020603050405020304" pitchFamily="18" charset="0"/>
              </a:rPr>
              <a:t>BBC</a:t>
            </a:r>
            <a:r>
              <a:rPr lang="ar-SA" sz="2000" kern="0" dirty="0">
                <a:solidFill>
                  <a:srgbClr val="00194C"/>
                </a:solidFill>
                <a:latin typeface="Calibri" panose="020F0502020204030204" pitchFamily="34" charset="0"/>
                <a:cs typeface="Calibri" panose="020F0502020204030204" pitchFamily="34" charset="0"/>
              </a:rPr>
              <a:t> في </a:t>
            </a:r>
            <a:r>
              <a:rPr lang="ar-SA" sz="2000" kern="0" dirty="0">
                <a:solidFill>
                  <a:srgbClr val="00194C"/>
                </a:solidFill>
                <a:latin typeface="Times New Roman" panose="02020603050405020304" pitchFamily="18" charset="0"/>
                <a:cs typeface="Times New Roman" panose="02020603050405020304" pitchFamily="18" charset="0"/>
              </a:rPr>
              <a:t>2025</a:t>
            </a:r>
            <a:r>
              <a:rPr lang="ar-SA" sz="2000" kern="0" dirty="0">
                <a:solidFill>
                  <a:srgbClr val="00194C"/>
                </a:solidFill>
                <a:latin typeface="Calibri" panose="020F0502020204030204" pitchFamily="34" charset="0"/>
                <a:cs typeface="Calibri" panose="020F0502020204030204" pitchFamily="34" charset="0"/>
              </a:rPr>
              <a:t> عن خطط طموحة لاستخدام الوكلاء لتطوير تجربة المستخدم.</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000" kern="0" dirty="0">
                <a:solidFill>
                  <a:srgbClr val="00194C"/>
                </a:solidFill>
                <a:latin typeface="Calibri" panose="020F0502020204030204" pitchFamily="34" charset="0"/>
                <a:cs typeface="Calibri" panose="020F0502020204030204" pitchFamily="34" charset="0"/>
              </a:rPr>
              <a:t>الدور: وكلاء تخصيص المحتوى (</a:t>
            </a:r>
            <a:r>
              <a:rPr lang="en-US" sz="2000" kern="0" dirty="0">
                <a:solidFill>
                  <a:srgbClr val="00194C"/>
                </a:solidFill>
                <a:latin typeface="Times New Roman" panose="02020603050405020304" pitchFamily="18" charset="0"/>
                <a:cs typeface="Times New Roman" panose="02020603050405020304" pitchFamily="18" charset="0"/>
              </a:rPr>
              <a:t>Personalization Agents</a:t>
            </a:r>
            <a:r>
              <a:rPr lang="ar-SA" sz="2000" kern="0" dirty="0">
                <a:solidFill>
                  <a:srgbClr val="00194C"/>
                </a:solidFill>
                <a:latin typeface="Calibri" panose="020F0502020204030204" pitchFamily="34" charset="0"/>
                <a:cs typeface="Calibri" panose="020F0502020204030204" pitchFamily="34" charset="0"/>
              </a:rPr>
              <a:t>).</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EG" sz="2000" kern="0" dirty="0">
                <a:solidFill>
                  <a:srgbClr val="00194C"/>
                </a:solidFill>
                <a:latin typeface="Calibri" panose="020F0502020204030204" pitchFamily="34" charset="0"/>
                <a:cs typeface="Calibri" panose="020F0502020204030204" pitchFamily="34" charset="0"/>
              </a:rPr>
              <a:t>المهمة</a:t>
            </a:r>
            <a:r>
              <a:rPr lang="ar-SA" sz="2000" kern="0" dirty="0">
                <a:solidFill>
                  <a:srgbClr val="00194C"/>
                </a:solidFill>
                <a:latin typeface="Calibri" panose="020F0502020204030204" pitchFamily="34" charset="0"/>
                <a:cs typeface="Calibri" panose="020F0502020204030204" pitchFamily="34" charset="0"/>
              </a:rPr>
              <a:t>: استخدام الوكلاء لتحويل قصص إخبارية معقدة إلى تنسيقات تناسب منصات مختلفة (مثل </a:t>
            </a:r>
            <a:r>
              <a:rPr lang="en-US" sz="2000" kern="0" dirty="0">
                <a:solidFill>
                  <a:srgbClr val="00194C"/>
                </a:solidFill>
                <a:latin typeface="Times New Roman" panose="02020603050405020304" pitchFamily="18" charset="0"/>
                <a:cs typeface="Times New Roman" panose="02020603050405020304" pitchFamily="18" charset="0"/>
              </a:rPr>
              <a:t>TikTok</a:t>
            </a:r>
            <a:r>
              <a:rPr lang="ar-SA" sz="2000" kern="0" dirty="0">
                <a:solidFill>
                  <a:srgbClr val="00194C"/>
                </a:solidFill>
                <a:latin typeface="Calibri" panose="020F0502020204030204" pitchFamily="34" charset="0"/>
                <a:cs typeface="Calibri" panose="020F0502020204030204" pitchFamily="34" charset="0"/>
              </a:rPr>
              <a:t> و</a:t>
            </a:r>
            <a:r>
              <a:rPr lang="en-US" sz="2000" kern="0" dirty="0" err="1">
                <a:solidFill>
                  <a:srgbClr val="00194C"/>
                </a:solidFill>
                <a:latin typeface="Times New Roman" panose="02020603050405020304" pitchFamily="18" charset="0"/>
                <a:cs typeface="Times New Roman" panose="02020603050405020304" pitchFamily="18" charset="0"/>
              </a:rPr>
              <a:t>i</a:t>
            </a:r>
            <a:r>
              <a:rPr lang="en-US" sz="2000" kern="0" dirty="0">
                <a:solidFill>
                  <a:srgbClr val="00194C"/>
                </a:solidFill>
                <a:latin typeface="Times New Roman" panose="02020603050405020304" pitchFamily="18" charset="0"/>
                <a:cs typeface="Times New Roman" panose="02020603050405020304" pitchFamily="18" charset="0"/>
              </a:rPr>
              <a:t> Player</a:t>
            </a:r>
            <a:r>
              <a:rPr lang="ar-SA" sz="2000" kern="0" dirty="0">
                <a:solidFill>
                  <a:srgbClr val="00194C"/>
                </a:solidFill>
                <a:latin typeface="Calibri" panose="020F0502020204030204" pitchFamily="34" charset="0"/>
                <a:cs typeface="Calibri" panose="020F0502020204030204" pitchFamily="34" charset="0"/>
              </a:rPr>
              <a:t>) بشكل آلي، مع إعادة صياغة النبرة الصوتية لتناسب الجمهور الشاب.</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C91141CD-EBD3-B30F-2B86-E34FF247082C}"/>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7D3E3DD2-1458-4EA3-1415-D3FE737A38AD}"/>
              </a:ext>
            </a:extLst>
          </p:cNvPr>
          <p:cNvPicPr>
            <a:picLocks noChangeAspect="1"/>
          </p:cNvPicPr>
          <p:nvPr/>
        </p:nvPicPr>
        <p:blipFill>
          <a:blip r:embed="rId3"/>
          <a:stretch>
            <a:fillRect/>
          </a:stretch>
        </p:blipFill>
        <p:spPr>
          <a:xfrm>
            <a:off x="180691" y="2069782"/>
            <a:ext cx="3413114" cy="40812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6602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E1CBB-EF2A-3F39-35C1-4511B8E549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682AD90-DC18-5525-0753-49B7895BF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70CD84E-D70A-4C8C-3741-8D520C776CD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5DAC479-6945-DD9C-CAC0-3290EC675E2D}"/>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B19143DC-3B83-6321-8348-592012284A4A}"/>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2348ACA3-1554-6167-C70C-FE2BC7C9E339}"/>
              </a:ext>
            </a:extLst>
          </p:cNvPr>
          <p:cNvSpPr txBox="1"/>
          <p:nvPr/>
        </p:nvSpPr>
        <p:spPr>
          <a:xfrm>
            <a:off x="4154021" y="2227541"/>
            <a:ext cx="7889358" cy="2635080"/>
          </a:xfrm>
          <a:prstGeom prst="rect">
            <a:avLst/>
          </a:prstGeom>
          <a:noFill/>
        </p:spPr>
        <p:txBody>
          <a:bodyPr wrap="square">
            <a:spAutoFit/>
          </a:bodyPr>
          <a:lstStyle/>
          <a:p>
            <a:pPr marL="0" marR="0" algn="ctr" rtl="1">
              <a:lnSpc>
                <a:spcPct val="150000"/>
              </a:lnSpc>
              <a:spcAft>
                <a:spcPts val="600"/>
              </a:spcAft>
              <a:buNone/>
            </a:pPr>
            <a:r>
              <a:rPr lang="ar-SA" sz="2000" b="1" kern="0" dirty="0">
                <a:solidFill>
                  <a:srgbClr val="C00000"/>
                </a:solidFill>
                <a:latin typeface="Calibri" panose="020F0502020204030204" pitchFamily="34" charset="0"/>
                <a:cs typeface="Calibri" panose="020F0502020204030204" pitchFamily="34" charset="0"/>
              </a:rPr>
              <a:t>مشروع "</a:t>
            </a:r>
            <a:r>
              <a:rPr lang="en-US" sz="2000" b="1" kern="0" dirty="0">
                <a:solidFill>
                  <a:srgbClr val="C00000"/>
                </a:solidFill>
                <a:latin typeface="Times New Roman" panose="02020603050405020304" pitchFamily="18" charset="0"/>
                <a:cs typeface="Times New Roman" panose="02020603050405020304" pitchFamily="18" charset="0"/>
              </a:rPr>
              <a:t>JESS</a:t>
            </a:r>
            <a:r>
              <a:rPr lang="ar-SA" sz="2000" b="1" kern="0" dirty="0">
                <a:solidFill>
                  <a:srgbClr val="C00000"/>
                </a:solidFill>
                <a:latin typeface="Calibri" panose="020F0502020204030204" pitchFamily="34" charset="0"/>
                <a:cs typeface="Calibri" panose="020F0502020204030204" pitchFamily="34" charset="0"/>
              </a:rPr>
              <a:t>" (للصحفيين في مناطق النزاع)</a:t>
            </a:r>
            <a:endParaRPr lang="en-US" sz="2000" b="1" kern="0" dirty="0">
              <a:solidFill>
                <a:srgbClr val="C00000"/>
              </a:solidFill>
              <a:latin typeface="Calibri" panose="020F0502020204030204" pitchFamily="34" charset="0"/>
              <a:cs typeface="Calibri" panose="020F0502020204030204" pitchFamily="34" charset="0"/>
            </a:endParaRPr>
          </a:p>
          <a:p>
            <a:pPr marL="0" marR="0" algn="ctr"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نموذج إنساني تقني ظهر في مؤتمرات "</a:t>
            </a:r>
            <a:r>
              <a:rPr lang="en-US" sz="2000" kern="0" dirty="0">
                <a:solidFill>
                  <a:srgbClr val="00194C"/>
                </a:solidFill>
                <a:latin typeface="Times New Roman" panose="02020603050405020304" pitchFamily="18" charset="0"/>
                <a:cs typeface="Times New Roman" panose="02020603050405020304" pitchFamily="18" charset="0"/>
              </a:rPr>
              <a:t>Journalism AI</a:t>
            </a:r>
            <a:r>
              <a:rPr lang="ar-SA" sz="2000" kern="0" dirty="0">
                <a:solidFill>
                  <a:srgbClr val="00194C"/>
                </a:solidFill>
                <a:latin typeface="Calibri" panose="020F0502020204030204" pitchFamily="34" charset="0"/>
                <a:cs typeface="Calibri" panose="020F0502020204030204" pitchFamily="34" charset="0"/>
              </a:rPr>
              <a:t>" لعام </a:t>
            </a:r>
            <a:r>
              <a:rPr lang="ar-SA" sz="2000" kern="0" dirty="0">
                <a:solidFill>
                  <a:srgbClr val="00194C"/>
                </a:solidFill>
                <a:latin typeface="Calibri" panose="020F0502020204030204" pitchFamily="34" charset="0"/>
                <a:cs typeface="+mj-cs"/>
              </a:rPr>
              <a:t>2025</a:t>
            </a:r>
            <a:r>
              <a:rPr lang="ar-SA" sz="2000" kern="0" dirty="0">
                <a:solidFill>
                  <a:srgbClr val="00194C"/>
                </a:solidFill>
                <a:latin typeface="Calibri" panose="020F0502020204030204" pitchFamily="34" charset="0"/>
                <a:cs typeface="Calibri" panose="020F0502020204030204" pitchFamily="34" charset="0"/>
              </a:rPr>
              <a:t>.</a:t>
            </a:r>
            <a:endParaRPr lang="en-US" sz="2000" kern="0" dirty="0">
              <a:solidFill>
                <a:srgbClr val="00194C"/>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b="1" kern="0" dirty="0">
                <a:solidFill>
                  <a:srgbClr val="00194C"/>
                </a:solidFill>
                <a:latin typeface="Calibri" panose="020F0502020204030204" pitchFamily="34" charset="0"/>
                <a:cs typeface="Calibri" panose="020F0502020204030204" pitchFamily="34" charset="0"/>
              </a:rPr>
              <a:t>الدور: </a:t>
            </a:r>
            <a:r>
              <a:rPr lang="ar-SA" sz="2000" kern="0" dirty="0">
                <a:solidFill>
                  <a:srgbClr val="00194C"/>
                </a:solidFill>
                <a:latin typeface="Calibri" panose="020F0502020204030204" pitchFamily="34" charset="0"/>
                <a:cs typeface="Calibri" panose="020F0502020204030204" pitchFamily="34" charset="0"/>
              </a:rPr>
              <a:t>وكيل السلامة والأمن.</a:t>
            </a:r>
            <a:endParaRPr lang="en-US" sz="2000" kern="0" dirty="0">
              <a:solidFill>
                <a:srgbClr val="00194C"/>
              </a:solidFill>
              <a:latin typeface="Calibri" panose="020F0502020204030204" pitchFamily="34" charset="0"/>
              <a:cs typeface="Calibri" panose="020F0502020204030204" pitchFamily="34" charset="0"/>
            </a:endParaRPr>
          </a:p>
          <a:p>
            <a:pPr algn="just" rtl="1">
              <a:lnSpc>
                <a:spcPct val="150000"/>
              </a:lnSpc>
              <a:buNone/>
            </a:pPr>
            <a:r>
              <a:rPr lang="ar-EG" sz="2000" kern="0" dirty="0">
                <a:solidFill>
                  <a:srgbClr val="00194C"/>
                </a:solidFill>
                <a:latin typeface="Calibri" panose="020F0502020204030204" pitchFamily="34" charset="0"/>
                <a:cs typeface="Calibri" panose="020F0502020204030204" pitchFamily="34" charset="0"/>
              </a:rPr>
              <a:t>- </a:t>
            </a:r>
            <a:r>
              <a:rPr lang="ar-EG" sz="2000" b="1" kern="0" dirty="0">
                <a:solidFill>
                  <a:srgbClr val="00194C"/>
                </a:solidFill>
                <a:latin typeface="Calibri" panose="020F0502020204030204" pitchFamily="34" charset="0"/>
                <a:cs typeface="Calibri" panose="020F0502020204030204" pitchFamily="34" charset="0"/>
              </a:rPr>
              <a:t>الُمهمة</a:t>
            </a:r>
            <a:r>
              <a:rPr lang="ar-SA" sz="2000" kern="0" dirty="0">
                <a:solidFill>
                  <a:srgbClr val="00194C"/>
                </a:solidFill>
                <a:latin typeface="Calibri" panose="020F0502020204030204" pitchFamily="34" charset="0"/>
                <a:cs typeface="Calibri" panose="020F0502020204030204" pitchFamily="34" charset="0"/>
              </a:rPr>
              <a:t>: وكيل دردشة (</a:t>
            </a:r>
            <a:r>
              <a:rPr lang="en-US" sz="2000" kern="0" dirty="0">
                <a:solidFill>
                  <a:srgbClr val="00194C"/>
                </a:solidFill>
                <a:latin typeface="Times New Roman" panose="02020603050405020304" pitchFamily="18" charset="0"/>
                <a:cs typeface="Times New Roman" panose="02020603050405020304" pitchFamily="18" charset="0"/>
              </a:rPr>
              <a:t>Chatbot</a:t>
            </a:r>
            <a:r>
              <a:rPr lang="ar-SA" sz="2000" kern="0" dirty="0">
                <a:solidFill>
                  <a:srgbClr val="00194C"/>
                </a:solidFill>
                <a:latin typeface="Calibri" panose="020F0502020204030204" pitchFamily="34" charset="0"/>
                <a:cs typeface="Calibri" panose="020F0502020204030204" pitchFamily="34" charset="0"/>
              </a:rPr>
              <a:t>) يعتمد على الذكاء الاصطناعي، يوفر نصائح فورية وتحذيرات للصحفيين الميدانيين في المناطق الخطرة بناءً على بيانات جغرافية وأمنية لحظية.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ECE132F-F575-88C1-C8F4-CB16E0B46CF2}"/>
              </a:ext>
            </a:extLst>
          </p:cNvPr>
          <p:cNvSpPr txBox="1"/>
          <p:nvPr/>
        </p:nvSpPr>
        <p:spPr>
          <a:xfrm>
            <a:off x="531628" y="1353110"/>
            <a:ext cx="10627723" cy="461665"/>
          </a:xfrm>
          <a:prstGeom prst="rect">
            <a:avLst/>
          </a:prstGeom>
          <a:noFill/>
        </p:spPr>
        <p:txBody>
          <a:bodyPr wrap="square">
            <a:spAutoFit/>
          </a:bodyPr>
          <a:lstStyle/>
          <a:p>
            <a:pPr algn="ctr"/>
            <a:r>
              <a:rPr lang="ar-EG" sz="2400" b="1" kern="0" dirty="0">
                <a:solidFill>
                  <a:srgbClr val="C00000"/>
                </a:solidFill>
                <a:latin typeface="Calibri" panose="020F0502020204030204" pitchFamily="34" charset="0"/>
                <a:cs typeface="Calibri" panose="020F0502020204030204" pitchFamily="34" charset="0"/>
              </a:rPr>
              <a:t>نماذج وحالات دراسية واقعية  وحقيقية لاستخدام المؤسسات الصحفية الوكيل الاصطناعى فى عملها</a:t>
            </a:r>
            <a:endParaRPr lang="en-US" sz="2400" b="1" kern="0" dirty="0">
              <a:solidFill>
                <a:srgbClr val="C00000"/>
              </a:solidFill>
              <a:latin typeface="Calibri" panose="020F0502020204030204" pitchFamily="34" charset="0"/>
              <a:cs typeface="Calibri" panose="020F0502020204030204" pitchFamily="34" charset="0"/>
            </a:endParaRPr>
          </a:p>
        </p:txBody>
      </p:sp>
      <p:pic>
        <p:nvPicPr>
          <p:cNvPr id="16" name="Picture 15">
            <a:extLst>
              <a:ext uri="{FF2B5EF4-FFF2-40B4-BE49-F238E27FC236}">
                <a16:creationId xmlns:a16="http://schemas.microsoft.com/office/drawing/2014/main" id="{E34FBBF5-398D-4CBC-C09F-CAFC7ABDD26F}"/>
              </a:ext>
            </a:extLst>
          </p:cNvPr>
          <p:cNvPicPr>
            <a:picLocks noChangeAspect="1"/>
          </p:cNvPicPr>
          <p:nvPr/>
        </p:nvPicPr>
        <p:blipFill>
          <a:blip r:embed="rId3"/>
          <a:stretch>
            <a:fillRect/>
          </a:stretch>
        </p:blipFill>
        <p:spPr>
          <a:xfrm>
            <a:off x="354184" y="2112119"/>
            <a:ext cx="3799837" cy="39193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99838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35FC0-F9AE-AC87-6249-CE54C45B5B3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77147FE-F184-625D-1FEA-4BF2B1164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539DE5CE-9F34-3BCE-8C1F-2DF95AC7CE6E}"/>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3A1CEBC-6608-8035-2480-FBC6E99476EB}"/>
              </a:ext>
            </a:extLst>
          </p:cNvPr>
          <p:cNvSpPr txBox="1"/>
          <p:nvPr/>
        </p:nvSpPr>
        <p:spPr>
          <a:xfrm>
            <a:off x="1917341" y="492642"/>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graphicFrame>
        <p:nvGraphicFramePr>
          <p:cNvPr id="8" name="Table 7">
            <a:extLst>
              <a:ext uri="{FF2B5EF4-FFF2-40B4-BE49-F238E27FC236}">
                <a16:creationId xmlns:a16="http://schemas.microsoft.com/office/drawing/2014/main" id="{AD5FFB0C-5341-23BB-F6B9-6FD3A99FA7B6}"/>
              </a:ext>
            </a:extLst>
          </p:cNvPr>
          <p:cNvGraphicFramePr>
            <a:graphicFrameLocks noGrp="1"/>
          </p:cNvGraphicFramePr>
          <p:nvPr>
            <p:extLst>
              <p:ext uri="{D42A27DB-BD31-4B8C-83A1-F6EECF244321}">
                <p14:modId xmlns:p14="http://schemas.microsoft.com/office/powerpoint/2010/main" val="1969786252"/>
              </p:ext>
            </p:extLst>
          </p:nvPr>
        </p:nvGraphicFramePr>
        <p:xfrm>
          <a:off x="708631" y="1819609"/>
          <a:ext cx="10561675" cy="4647636"/>
        </p:xfrm>
        <a:graphic>
          <a:graphicData uri="http://schemas.openxmlformats.org/drawingml/2006/table">
            <a:tbl>
              <a:tblPr rtl="1" firstRow="1" firstCol="1" bandRow="1">
                <a:tableStyleId>{5A111915-BE36-4E01-A7E5-04B1672EAD32}</a:tableStyleId>
              </a:tblPr>
              <a:tblGrid>
                <a:gridCol w="1199336">
                  <a:extLst>
                    <a:ext uri="{9D8B030D-6E8A-4147-A177-3AD203B41FA5}">
                      <a16:colId xmlns:a16="http://schemas.microsoft.com/office/drawing/2014/main" val="31936332"/>
                    </a:ext>
                  </a:extLst>
                </a:gridCol>
                <a:gridCol w="4243705">
                  <a:extLst>
                    <a:ext uri="{9D8B030D-6E8A-4147-A177-3AD203B41FA5}">
                      <a16:colId xmlns:a16="http://schemas.microsoft.com/office/drawing/2014/main" val="2974624861"/>
                    </a:ext>
                  </a:extLst>
                </a:gridCol>
                <a:gridCol w="5118634">
                  <a:extLst>
                    <a:ext uri="{9D8B030D-6E8A-4147-A177-3AD203B41FA5}">
                      <a16:colId xmlns:a16="http://schemas.microsoft.com/office/drawing/2014/main" val="363559350"/>
                    </a:ext>
                  </a:extLst>
                </a:gridCol>
              </a:tblGrid>
              <a:tr h="671801">
                <a:tc>
                  <a:txBody>
                    <a:bodyPr/>
                    <a:lstStyle/>
                    <a:p>
                      <a:pPr marL="0" marR="0" algn="ctr" rtl="1">
                        <a:lnSpc>
                          <a:spcPct val="115000"/>
                        </a:lnSpc>
                        <a:spcAft>
                          <a:spcPts val="800"/>
                        </a:spcAft>
                        <a:buNone/>
                      </a:pPr>
                      <a:r>
                        <a:rPr lang="ar-SA" sz="2000" kern="0" dirty="0">
                          <a:solidFill>
                            <a:schemeClr val="bg1"/>
                          </a:solidFill>
                          <a:latin typeface="Calibri" panose="020F0502020204030204" pitchFamily="34" charset="0"/>
                          <a:ea typeface="+mn-ea"/>
                          <a:cs typeface="Calibri" panose="020F0502020204030204" pitchFamily="34" charset="0"/>
                        </a:rPr>
                        <a:t>وجه المقارنة</a:t>
                      </a:r>
                      <a:endParaRPr lang="en-US" sz="2000" kern="0" dirty="0">
                        <a:solidFill>
                          <a:schemeClr val="bg1"/>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chemeClr val="bg1"/>
                          </a:solidFill>
                          <a:latin typeface="Calibri" panose="020F0502020204030204" pitchFamily="34" charset="0"/>
                          <a:ea typeface="+mn-ea"/>
                          <a:cs typeface="Calibri" panose="020F0502020204030204" pitchFamily="34" charset="0"/>
                        </a:rPr>
                        <a:t>الوكيل التقليدي (قبل 2023)</a:t>
                      </a:r>
                      <a:endParaRPr lang="en-US" sz="2000" kern="0" dirty="0">
                        <a:solidFill>
                          <a:schemeClr val="bg1"/>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chemeClr val="bg1"/>
                          </a:solidFill>
                          <a:latin typeface="Calibri" panose="020F0502020204030204" pitchFamily="34" charset="0"/>
                          <a:ea typeface="+mn-ea"/>
                          <a:cs typeface="Calibri" panose="020F0502020204030204" pitchFamily="34" charset="0"/>
                        </a:rPr>
                        <a:t>الجيل الجديد (2025)</a:t>
                      </a:r>
                      <a:endParaRPr lang="en-US" sz="2000" kern="0" dirty="0">
                        <a:solidFill>
                          <a:schemeClr val="bg1"/>
                        </a:solidFill>
                        <a:latin typeface="Calibri" panose="020F0502020204030204" pitchFamily="34" charset="0"/>
                        <a:ea typeface="+mn-ea"/>
                        <a:cs typeface="Calibri" panose="020F0502020204030204" pitchFamily="34" charset="0"/>
                      </a:endParaRPr>
                    </a:p>
                  </a:txBody>
                  <a:tcPr marL="0" marR="0" marT="143816" marB="143816" anchor="ctr"/>
                </a:tc>
                <a:extLst>
                  <a:ext uri="{0D108BD9-81ED-4DB2-BD59-A6C34878D82A}">
                    <a16:rowId xmlns:a16="http://schemas.microsoft.com/office/drawing/2014/main" val="4290272866"/>
                  </a:ext>
                </a:extLst>
              </a:tr>
              <a:tr h="870268">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المهام</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كتابة تقارير بسيطة (أرقام).</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اتخاذ قرارات تحريرية واقتراح زوايا للقصص.</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0" marR="0" marT="143816" marB="143816" anchor="ctr"/>
                </a:tc>
                <a:extLst>
                  <a:ext uri="{0D108BD9-81ED-4DB2-BD59-A6C34878D82A}">
                    <a16:rowId xmlns:a16="http://schemas.microsoft.com/office/drawing/2014/main" val="3294760726"/>
                  </a:ext>
                </a:extLst>
              </a:tr>
              <a:tr h="870268">
                <a:tc>
                  <a:txBody>
                    <a:bodyPr/>
                    <a:lstStyle/>
                    <a:p>
                      <a:pPr marL="0" marR="0" algn="ctr" rtl="1">
                        <a:lnSpc>
                          <a:spcPct val="115000"/>
                        </a:lnSpc>
                        <a:spcAft>
                          <a:spcPts val="800"/>
                        </a:spcAft>
                        <a:buNone/>
                      </a:pPr>
                      <a:r>
                        <a:rPr lang="ar-SA" sz="2000" kern="0">
                          <a:solidFill>
                            <a:srgbClr val="00194C"/>
                          </a:solidFill>
                          <a:latin typeface="Calibri" panose="020F0502020204030204" pitchFamily="34" charset="0"/>
                          <a:ea typeface="+mn-ea"/>
                          <a:cs typeface="Calibri" panose="020F0502020204030204" pitchFamily="34" charset="0"/>
                        </a:rPr>
                        <a:t>التفاعل</a:t>
                      </a:r>
                      <a:endParaRPr lang="en-US" sz="2000" kern="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أحادي الاتجاه (ينشر فقط).</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تفاعلي (يجيب على أسئلة الجمهور).</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0" marR="0" marT="143816" marB="143816" anchor="ctr"/>
                </a:tc>
                <a:extLst>
                  <a:ext uri="{0D108BD9-81ED-4DB2-BD59-A6C34878D82A}">
                    <a16:rowId xmlns:a16="http://schemas.microsoft.com/office/drawing/2014/main" val="2805849058"/>
                  </a:ext>
                </a:extLst>
              </a:tr>
              <a:tr h="1068734">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البيانات</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يعتمد على قوالب ثابتة.</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يحلل ملفات ضخمة (</a:t>
                      </a:r>
                      <a:r>
                        <a:rPr lang="en-US" sz="2000" kern="0" dirty="0">
                          <a:solidFill>
                            <a:srgbClr val="00194C"/>
                          </a:solidFill>
                          <a:latin typeface="Calibri" panose="020F0502020204030204" pitchFamily="34" charset="0"/>
                          <a:ea typeface="+mn-ea"/>
                          <a:cs typeface="Calibri" panose="020F0502020204030204" pitchFamily="34" charset="0"/>
                        </a:rPr>
                        <a:t>PDFs</a:t>
                      </a:r>
                      <a:r>
                        <a:rPr lang="ar-SA" sz="2000" kern="0" dirty="0">
                          <a:solidFill>
                            <a:srgbClr val="00194C"/>
                          </a:solidFill>
                          <a:latin typeface="Calibri" panose="020F0502020204030204" pitchFamily="34" charset="0"/>
                          <a:ea typeface="+mn-ea"/>
                          <a:cs typeface="Calibri" panose="020F0502020204030204" pitchFamily="34" charset="0"/>
                        </a:rPr>
                        <a:t>، فيديوهات) ويستنتج.</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0" marR="0" marT="143816" marB="143816" anchor="ctr"/>
                </a:tc>
                <a:extLst>
                  <a:ext uri="{0D108BD9-81ED-4DB2-BD59-A6C34878D82A}">
                    <a16:rowId xmlns:a16="http://schemas.microsoft.com/office/drawing/2014/main" val="1172811491"/>
                  </a:ext>
                </a:extLst>
              </a:tr>
              <a:tr h="870268">
                <a:tc>
                  <a:txBody>
                    <a:bodyPr/>
                    <a:lstStyle/>
                    <a:p>
                      <a:pPr marL="0" marR="0" algn="ctr" rtl="1">
                        <a:lnSpc>
                          <a:spcPct val="115000"/>
                        </a:lnSpc>
                        <a:spcAft>
                          <a:spcPts val="800"/>
                        </a:spcAft>
                        <a:buNone/>
                      </a:pPr>
                      <a:r>
                        <a:rPr lang="ar-SA" sz="2000" kern="0">
                          <a:solidFill>
                            <a:srgbClr val="00194C"/>
                          </a:solidFill>
                          <a:latin typeface="Calibri" panose="020F0502020204030204" pitchFamily="34" charset="0"/>
                          <a:ea typeface="+mn-ea"/>
                          <a:cs typeface="Calibri" panose="020F0502020204030204" pitchFamily="34" charset="0"/>
                        </a:rPr>
                        <a:t>الأمان</a:t>
                      </a:r>
                      <a:endParaRPr lang="en-US" sz="2000" kern="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a:solidFill>
                            <a:srgbClr val="00194C"/>
                          </a:solidFill>
                          <a:latin typeface="Calibri" panose="020F0502020204030204" pitchFamily="34" charset="0"/>
                          <a:ea typeface="+mn-ea"/>
                          <a:cs typeface="Calibri" panose="020F0502020204030204" pitchFamily="34" charset="0"/>
                        </a:rPr>
                        <a:t>مراجعة بشرية محدودة.</a:t>
                      </a:r>
                      <a:endParaRPr lang="en-US" sz="2000" kern="0">
                        <a:solidFill>
                          <a:srgbClr val="00194C"/>
                        </a:solidFill>
                        <a:latin typeface="Calibri" panose="020F0502020204030204" pitchFamily="34" charset="0"/>
                        <a:ea typeface="+mn-ea"/>
                        <a:cs typeface="Calibri" panose="020F0502020204030204" pitchFamily="34" charset="0"/>
                      </a:endParaRPr>
                    </a:p>
                  </a:txBody>
                  <a:tcPr marL="107862" marR="0" marT="143816" marB="143816" anchor="ctr"/>
                </a:tc>
                <a:tc>
                  <a:txBody>
                    <a:bodyPr/>
                    <a:lstStyle/>
                    <a:p>
                      <a:pPr marL="0" marR="0" algn="ctr" rtl="1">
                        <a:lnSpc>
                          <a:spcPct val="115000"/>
                        </a:lnSpc>
                        <a:spcAft>
                          <a:spcPts val="800"/>
                        </a:spcAft>
                        <a:buNone/>
                      </a:pPr>
                      <a:r>
                        <a:rPr lang="ar-SA" sz="2000" kern="0" dirty="0">
                          <a:solidFill>
                            <a:srgbClr val="00194C"/>
                          </a:solidFill>
                          <a:latin typeface="Calibri" panose="020F0502020204030204" pitchFamily="34" charset="0"/>
                          <a:ea typeface="+mn-ea"/>
                          <a:cs typeface="Calibri" panose="020F0502020204030204" pitchFamily="34" charset="0"/>
                        </a:rPr>
                        <a:t>أنظمة مراقبة أخلاقية مدمجة بالوكيل.</a:t>
                      </a:r>
                      <a:endParaRPr lang="en-US" sz="2000" kern="0" dirty="0">
                        <a:solidFill>
                          <a:srgbClr val="00194C"/>
                        </a:solidFill>
                        <a:latin typeface="Calibri" panose="020F0502020204030204" pitchFamily="34" charset="0"/>
                        <a:ea typeface="+mn-ea"/>
                        <a:cs typeface="Calibri" panose="020F0502020204030204" pitchFamily="34" charset="0"/>
                      </a:endParaRPr>
                    </a:p>
                  </a:txBody>
                  <a:tcPr marL="0" marR="0" marT="143816" marB="143816" anchor="ctr"/>
                </a:tc>
                <a:extLst>
                  <a:ext uri="{0D108BD9-81ED-4DB2-BD59-A6C34878D82A}">
                    <a16:rowId xmlns:a16="http://schemas.microsoft.com/office/drawing/2014/main" val="2969750774"/>
                  </a:ext>
                </a:extLst>
              </a:tr>
            </a:tbl>
          </a:graphicData>
        </a:graphic>
      </p:graphicFrame>
      <p:sp>
        <p:nvSpPr>
          <p:cNvPr id="9" name="Rectangle 2">
            <a:extLst>
              <a:ext uri="{FF2B5EF4-FFF2-40B4-BE49-F238E27FC236}">
                <a16:creationId xmlns:a16="http://schemas.microsoft.com/office/drawing/2014/main" id="{404D656E-80E7-5941-E086-C94E715700E3}"/>
              </a:ext>
            </a:extLst>
          </p:cNvPr>
          <p:cNvSpPr>
            <a:spLocks noChangeArrowheads="1"/>
          </p:cNvSpPr>
          <p:nvPr/>
        </p:nvSpPr>
        <p:spPr bwMode="auto">
          <a:xfrm>
            <a:off x="3175692" y="1175326"/>
            <a:ext cx="626602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rgbClr val="0070C0"/>
                </a:solidFill>
                <a:effectLst/>
                <a:ea typeface="Times New Roman" panose="02020603050405020304" pitchFamily="18" charset="0"/>
                <a:cs typeface="Arial" panose="020B0604020202020204" pitchFamily="34" charset="0"/>
              </a:rPr>
              <a:t>مقارنة بين الوكيل التقليدي والجيل الجديد (</a:t>
            </a:r>
            <a:r>
              <a:rPr kumimoji="0" lang="ar-SA" altLang="en-US" sz="2400" b="1" i="0" u="none" strike="noStrike" cap="none" normalizeH="0" baseline="0" dirty="0">
                <a:ln>
                  <a:noFill/>
                </a:ln>
                <a:solidFill>
                  <a:srgbClr val="0070C0"/>
                </a:solidFill>
                <a:effectLst/>
                <a:ea typeface="Times New Roman" panose="02020603050405020304" pitchFamily="18" charset="0"/>
                <a:cs typeface="+mj-cs"/>
              </a:rPr>
              <a:t>2025-2026):</a:t>
            </a:r>
            <a:endParaRPr kumimoji="0" lang="en-US" altLang="en-US" sz="2400" b="0" i="0" u="none" strike="noStrike" cap="none" normalizeH="0" baseline="0" dirty="0">
              <a:ln>
                <a:noFill/>
              </a:ln>
              <a:solidFill>
                <a:srgbClr val="0070C0"/>
              </a:solidFill>
              <a:effectLst/>
              <a:cs typeface="+mj-cs"/>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962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09622-62E7-8B37-9D4A-1235E74CBA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9909669-1320-09D2-1921-90420A7FFD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25254CE9-E984-EE03-DE69-82029350A57D}"/>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4BDAF62-62DC-608B-E719-D83CD52928D3}"/>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BBF78FE1-8A84-F864-2151-AA5B5580664B}"/>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81280821-09A1-1168-FC96-71D64196DA3F}"/>
              </a:ext>
            </a:extLst>
          </p:cNvPr>
          <p:cNvSpPr txBox="1"/>
          <p:nvPr/>
        </p:nvSpPr>
        <p:spPr>
          <a:xfrm>
            <a:off x="2892056" y="1176571"/>
            <a:ext cx="7102548" cy="400110"/>
          </a:xfrm>
          <a:prstGeom prst="rect">
            <a:avLst/>
          </a:prstGeom>
          <a:noFill/>
        </p:spPr>
        <p:txBody>
          <a:bodyPr wrap="square">
            <a:spAutoFit/>
          </a:bodyPr>
          <a:lstStyle/>
          <a:p>
            <a:pPr algn="ctr" rtl="1"/>
            <a:r>
              <a:rPr lang="ar-SA" sz="2000" b="1" kern="0" dirty="0">
                <a:solidFill>
                  <a:srgbClr val="C00000"/>
                </a:solidFill>
                <a:latin typeface="Calibri" panose="020F0502020204030204" pitchFamily="34" charset="0"/>
                <a:cs typeface="Calibri" panose="020F0502020204030204" pitchFamily="34" charset="0"/>
              </a:rPr>
              <a:t>التحديات الأخلاقية والمهنية</a:t>
            </a:r>
            <a:r>
              <a:rPr lang="ar-EG" sz="2000" b="1" kern="0" dirty="0">
                <a:solidFill>
                  <a:srgbClr val="C00000"/>
                </a:solidFill>
                <a:latin typeface="Calibri" panose="020F0502020204030204" pitchFamily="34" charset="0"/>
                <a:cs typeface="Calibri" panose="020F0502020204030204" pitchFamily="34" charset="0"/>
              </a:rPr>
              <a:t> لوكلاء الذكاء الاصطناعي </a:t>
            </a:r>
            <a:r>
              <a:rPr lang="ar-SA" sz="2000" b="1" kern="0" dirty="0">
                <a:solidFill>
                  <a:srgbClr val="C00000"/>
                </a:solidFill>
                <a:latin typeface="Calibri" panose="020F0502020204030204" pitchFamily="34" charset="0"/>
                <a:cs typeface="Calibri" panose="020F0502020204030204" pitchFamily="34" charset="0"/>
              </a:rPr>
              <a:t> </a:t>
            </a:r>
            <a:endParaRPr lang="en-US" sz="2000" b="1" kern="0" dirty="0">
              <a:solidFill>
                <a:srgbClr val="C0000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DB629ABD-2407-594E-D6BE-1AB740B43B08}"/>
              </a:ext>
            </a:extLst>
          </p:cNvPr>
          <p:cNvSpPr txBox="1"/>
          <p:nvPr/>
        </p:nvSpPr>
        <p:spPr>
          <a:xfrm>
            <a:off x="4242391" y="2077470"/>
            <a:ext cx="7102548" cy="3835409"/>
          </a:xfrm>
          <a:prstGeom prst="rect">
            <a:avLst/>
          </a:prstGeom>
          <a:noFill/>
        </p:spPr>
        <p:txBody>
          <a:bodyPr wrap="square">
            <a:spAutoFit/>
          </a:bodyPr>
          <a:lstStyle/>
          <a:p>
            <a:pPr marL="0" marR="0" algn="ctr" rtl="1">
              <a:lnSpc>
                <a:spcPct val="115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معضلة "الصندوق الأسود" (</a:t>
            </a:r>
            <a:r>
              <a:rPr lang="en-US" sz="2000" b="1" kern="0" dirty="0">
                <a:solidFill>
                  <a:srgbClr val="C00000"/>
                </a:solidFill>
                <a:latin typeface="Times New Roman" panose="02020603050405020304" pitchFamily="18" charset="0"/>
                <a:cs typeface="Times New Roman" panose="02020603050405020304" pitchFamily="18" charset="0"/>
              </a:rPr>
              <a:t>Black Box</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تتمثل هذه المعضلة في عدم قدرة البشر، بما في ذلك المطورين أنفسهم، على تتبع العمليات المنطقية المعقدة التي تجري داخل طبقات الشبكات العصبية العميقة للوكيل الاصطناعي. </a:t>
            </a:r>
            <a:endParaRPr lang="en-US" sz="2000" kern="0" dirty="0">
              <a:solidFill>
                <a:srgbClr val="00194C"/>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وفي السياق الصحفي، يطرح هذا غموضاً حول كيفية اتخاذ الوكيل لقرار تحريري معين أو اختيار زاوية خبرية دون غيرها، مما يؤدي إلى غياب "الشفافية التفسيرية" ويجعل من الصعب تحديد المسؤولية عند حدوث خطأ مهني، حيث تظل آليات الاستنتاج داخل الآلة غير قابلة للقراءة أو المراجعة البشرية التقليدية.</a:t>
            </a:r>
            <a:endParaRPr lang="en-US" sz="2000" kern="0" dirty="0">
              <a:solidFill>
                <a:srgbClr val="00194C"/>
              </a:solidFill>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B69AFC5A-64A8-935B-0ED5-EB6D03722E55}"/>
              </a:ext>
            </a:extLst>
          </p:cNvPr>
          <p:cNvPicPr>
            <a:picLocks noChangeAspect="1"/>
          </p:cNvPicPr>
          <p:nvPr/>
        </p:nvPicPr>
        <p:blipFill>
          <a:blip r:embed="rId3"/>
          <a:stretch>
            <a:fillRect/>
          </a:stretch>
        </p:blipFill>
        <p:spPr>
          <a:xfrm>
            <a:off x="354184" y="2077470"/>
            <a:ext cx="3564024" cy="3890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9854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9AD61-A5D7-F912-6CBA-718D9A2FB1F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7AC1814-9EF6-C467-FB08-F0C4903A22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19" y="70526"/>
            <a:ext cx="2530548" cy="1181593"/>
          </a:xfrm>
          <a:prstGeom prst="rect">
            <a:avLst/>
          </a:prstGeom>
        </p:spPr>
      </p:pic>
      <p:sp>
        <p:nvSpPr>
          <p:cNvPr id="11" name="Rectangle 10">
            <a:extLst>
              <a:ext uri="{FF2B5EF4-FFF2-40B4-BE49-F238E27FC236}">
                <a16:creationId xmlns:a16="http://schemas.microsoft.com/office/drawing/2014/main" id="{A616D405-F144-7031-BBED-9967A9E725E5}"/>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D5435A3-059B-B38E-EF1D-A6C6EE831153}"/>
              </a:ext>
            </a:extLst>
          </p:cNvPr>
          <p:cNvSpPr txBox="1"/>
          <p:nvPr/>
        </p:nvSpPr>
        <p:spPr>
          <a:xfrm>
            <a:off x="1708392" y="46126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49EEAAA0-1A2D-31FB-B10D-E3B835518B0C}"/>
              </a:ext>
            </a:extLst>
          </p:cNvPr>
          <p:cNvSpPr txBox="1"/>
          <p:nvPr/>
        </p:nvSpPr>
        <p:spPr>
          <a:xfrm>
            <a:off x="3721395" y="2245067"/>
            <a:ext cx="8370481" cy="3648178"/>
          </a:xfrm>
          <a:prstGeom prst="rect">
            <a:avLst/>
          </a:prstGeom>
          <a:noFill/>
        </p:spPr>
        <p:txBody>
          <a:bodyPr wrap="square">
            <a:spAutoFit/>
          </a:bodyPr>
          <a:lstStyle/>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التحيز الخوارزمي (</a:t>
            </a:r>
            <a:r>
              <a:rPr lang="en-US" sz="2000" b="1" kern="0" dirty="0">
                <a:solidFill>
                  <a:srgbClr val="C00000"/>
                </a:solidFill>
                <a:latin typeface="Times New Roman" panose="02020603050405020304" pitchFamily="18" charset="0"/>
                <a:cs typeface="Times New Roman" panose="02020603050405020304" pitchFamily="18" charset="0"/>
              </a:rPr>
              <a:t>Algorithmic Bias</a:t>
            </a:r>
            <a:r>
              <a:rPr lang="ar-SA" sz="2000" b="1" kern="0" dirty="0">
                <a:solidFill>
                  <a:srgbClr val="C00000"/>
                </a:solidFill>
                <a:latin typeface="Calibri" panose="020F0502020204030204" pitchFamily="34" charset="0"/>
                <a:cs typeface="Calibri" panose="020F0502020204030204" pitchFamily="34" charset="0"/>
              </a:rPr>
              <a:t>)</a:t>
            </a:r>
            <a:endParaRPr lang="en-US" sz="2000" b="1" kern="0" dirty="0">
              <a:solidFill>
                <a:srgbClr val="C00000"/>
              </a:solidFill>
              <a:latin typeface="Calibri" panose="020F0502020204030204" pitchFamily="34" charset="0"/>
              <a:cs typeface="Calibri" panose="020F0502020204030204" pitchFamily="34" charset="0"/>
            </a:endParaRPr>
          </a:p>
          <a:p>
            <a:pPr algn="just" rtl="1">
              <a:lnSpc>
                <a:spcPct val="200000"/>
              </a:lnSpc>
              <a:buNone/>
            </a:pPr>
            <a:r>
              <a:rPr lang="ar-SA" sz="2000" kern="0" dirty="0">
                <a:solidFill>
                  <a:srgbClr val="00194C"/>
                </a:solidFill>
                <a:latin typeface="Calibri" panose="020F0502020204030204" pitchFamily="34" charset="0"/>
                <a:cs typeface="Calibri" panose="020F0502020204030204" pitchFamily="34" charset="0"/>
              </a:rPr>
              <a:t>ينشأ التحيز الخوارزمي نتيجة تغذية الوكلاء الاصطناعيين ببيانات تدريب تحمل انحيازات مجتمعية أو تاريخية مسبقة، مما يؤدي بالتبعية إلى إعادة إنتاج هذه </a:t>
            </a:r>
            <a:r>
              <a:rPr lang="ar-SA" sz="2000" kern="0" dirty="0">
                <a:solidFill>
                  <a:srgbClr val="00194C"/>
                </a:solidFill>
                <a:latin typeface="Calibri" panose="020F0502020204030204" pitchFamily="34" charset="0"/>
                <a:cs typeface="+mj-cs"/>
              </a:rPr>
              <a:t>الانحيازات وتضخيمها في المحتوى الصحفي </a:t>
            </a:r>
            <a:r>
              <a:rPr lang="ar-SA" sz="2000" kern="0" dirty="0">
                <a:solidFill>
                  <a:srgbClr val="00194C"/>
                </a:solidFill>
                <a:latin typeface="Calibri" panose="020F0502020204030204" pitchFamily="34" charset="0"/>
                <a:cs typeface="Calibri" panose="020F0502020204030204" pitchFamily="34" charset="0"/>
              </a:rPr>
              <a:t>الناتج. ويشكل هذا خطراً جسيماً على التعددية الإعلامية، حيث قد يميل الوكيل إلى تهميش فئات معينة أو تبني وجهات نظر أحادية بناءً على الأنماط المتكررة في البيانات، مما يتطلب استراتيجيات تدقيق مستمرة وموازنة خوارزمية لضمان تقديم محتوى عادل وشامل لجميع فئات </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CA7D1463-58AC-D33A-3D38-ABDE7A642B02}"/>
              </a:ext>
            </a:extLst>
          </p:cNvPr>
          <p:cNvSpPr txBox="1"/>
          <p:nvPr/>
        </p:nvSpPr>
        <p:spPr>
          <a:xfrm>
            <a:off x="2892056" y="1176571"/>
            <a:ext cx="7102548" cy="400110"/>
          </a:xfrm>
          <a:prstGeom prst="rect">
            <a:avLst/>
          </a:prstGeom>
          <a:noFill/>
        </p:spPr>
        <p:txBody>
          <a:bodyPr wrap="square">
            <a:spAutoFit/>
          </a:bodyPr>
          <a:lstStyle/>
          <a:p>
            <a:pPr algn="ctr" rtl="1"/>
            <a:r>
              <a:rPr lang="ar-SA" sz="2000" b="1" kern="0" dirty="0">
                <a:solidFill>
                  <a:srgbClr val="C00000"/>
                </a:solidFill>
                <a:latin typeface="Calibri" panose="020F0502020204030204" pitchFamily="34" charset="0"/>
                <a:cs typeface="Calibri" panose="020F0502020204030204" pitchFamily="34" charset="0"/>
              </a:rPr>
              <a:t>التحديات الأخلاقية والمهنية</a:t>
            </a:r>
            <a:r>
              <a:rPr lang="ar-EG" sz="2000" b="1" kern="0" dirty="0">
                <a:solidFill>
                  <a:srgbClr val="C00000"/>
                </a:solidFill>
                <a:latin typeface="Calibri" panose="020F0502020204030204" pitchFamily="34" charset="0"/>
                <a:cs typeface="Calibri" panose="020F0502020204030204" pitchFamily="34" charset="0"/>
              </a:rPr>
              <a:t> لوكلاء الذكاء الاصطناعي </a:t>
            </a:r>
            <a:r>
              <a:rPr lang="ar-SA" sz="2000" b="1" kern="0" dirty="0">
                <a:solidFill>
                  <a:srgbClr val="C00000"/>
                </a:solidFill>
                <a:latin typeface="Calibri" panose="020F0502020204030204" pitchFamily="34" charset="0"/>
                <a:cs typeface="Calibri" panose="020F0502020204030204" pitchFamily="34" charset="0"/>
              </a:rPr>
              <a:t> </a:t>
            </a:r>
            <a:endParaRPr lang="en-US" sz="20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3B2B45A2-6FA2-1EB0-36FC-E40201949D22}"/>
              </a:ext>
            </a:extLst>
          </p:cNvPr>
          <p:cNvPicPr>
            <a:picLocks noChangeAspect="1"/>
          </p:cNvPicPr>
          <p:nvPr/>
        </p:nvPicPr>
        <p:blipFill>
          <a:blip r:embed="rId3"/>
          <a:stretch>
            <a:fillRect/>
          </a:stretch>
        </p:blipFill>
        <p:spPr>
          <a:xfrm>
            <a:off x="255119" y="1642861"/>
            <a:ext cx="3340395" cy="45223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31735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42C15-9979-6374-3986-98F87D35A9C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62AA790-9D5F-7AF5-255D-D0B7379D9B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C25E32A8-9410-29D1-AD6A-CE06E852EE77}"/>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B69A93A-8BDB-149D-6078-38B2F7CD8808}"/>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F1FDDD23-B1C3-CF59-5C8A-22452ABB0956}"/>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029DF976-F20D-D94D-01F4-C328AE070E40}"/>
              </a:ext>
            </a:extLst>
          </p:cNvPr>
          <p:cNvSpPr txBox="1"/>
          <p:nvPr/>
        </p:nvSpPr>
        <p:spPr>
          <a:xfrm>
            <a:off x="3700130" y="2087549"/>
            <a:ext cx="7655441" cy="3943131"/>
          </a:xfrm>
          <a:prstGeom prst="rect">
            <a:avLst/>
          </a:prstGeom>
          <a:noFill/>
        </p:spPr>
        <p:txBody>
          <a:bodyPr wrap="square">
            <a:spAutoFit/>
          </a:bodyPr>
          <a:lstStyle/>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حقوق الملكية الفكرية</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ت</a:t>
            </a:r>
            <a:r>
              <a:rPr lang="ar-EG" sz="2000" kern="0" dirty="0">
                <a:solidFill>
                  <a:srgbClr val="00194C"/>
                </a:solidFill>
                <a:latin typeface="Calibri" panose="020F0502020204030204" pitchFamily="34" charset="0"/>
                <a:cs typeface="Calibri" panose="020F0502020204030204" pitchFamily="34" charset="0"/>
              </a:rPr>
              <a:t>ُ</a:t>
            </a:r>
            <a:r>
              <a:rPr lang="ar-SA" sz="2000" kern="0" dirty="0">
                <a:solidFill>
                  <a:srgbClr val="00194C"/>
                </a:solidFill>
                <a:latin typeface="Calibri" panose="020F0502020204030204" pitchFamily="34" charset="0"/>
                <a:cs typeface="Calibri" panose="020F0502020204030204" pitchFamily="34" charset="0"/>
              </a:rPr>
              <a:t>ثير قدرة الوكيل الاصطناعي على توليد محتوى إبداعي تساؤلات قانونية جوهرية حول لمن تعود ملكية هذا المنتج، خاصة وأن القوانين الحالية تربط "حق المؤلف" بالشخص الطبيعي والجهد الذهني البشري. </a:t>
            </a:r>
            <a:endParaRPr lang="ar-EG" sz="2000" kern="0" dirty="0">
              <a:solidFill>
                <a:srgbClr val="00194C"/>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وتواجه المؤسسات الصحفية تحدياً في إثبات حقوقها الحصرية على تقارير أنتجتها الآلة، بينما تبرز إشكالية أخرى تتعلق بحقوق المصادر الأصلية التي استقى منها الوكيل بياناته، مما يستوجب صياغة أطر قانونية جديدة تعترف بـ "الابتكار المعاون" وتحمي الحقوق الأدبية والمادية لجميع الأطراف.</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9D84FE9-30E8-0FA6-4041-12532BB15E4F}"/>
              </a:ext>
            </a:extLst>
          </p:cNvPr>
          <p:cNvSpPr txBox="1"/>
          <p:nvPr/>
        </p:nvSpPr>
        <p:spPr>
          <a:xfrm>
            <a:off x="2892056" y="1176571"/>
            <a:ext cx="7102548" cy="400110"/>
          </a:xfrm>
          <a:prstGeom prst="rect">
            <a:avLst/>
          </a:prstGeom>
          <a:noFill/>
        </p:spPr>
        <p:txBody>
          <a:bodyPr wrap="square">
            <a:spAutoFit/>
          </a:bodyPr>
          <a:lstStyle/>
          <a:p>
            <a:pPr algn="ctr" rtl="1"/>
            <a:r>
              <a:rPr lang="ar-SA" sz="2000" b="1" kern="0" dirty="0">
                <a:solidFill>
                  <a:srgbClr val="C00000"/>
                </a:solidFill>
                <a:latin typeface="Calibri" panose="020F0502020204030204" pitchFamily="34" charset="0"/>
                <a:cs typeface="Calibri" panose="020F0502020204030204" pitchFamily="34" charset="0"/>
              </a:rPr>
              <a:t>التحديات الأخلاقية والمهنية</a:t>
            </a:r>
            <a:r>
              <a:rPr lang="ar-EG" sz="2000" b="1" kern="0" dirty="0">
                <a:solidFill>
                  <a:srgbClr val="C00000"/>
                </a:solidFill>
                <a:latin typeface="Calibri" panose="020F0502020204030204" pitchFamily="34" charset="0"/>
                <a:cs typeface="Calibri" panose="020F0502020204030204" pitchFamily="34" charset="0"/>
              </a:rPr>
              <a:t> لوكلاء الذكاء الاصطناعي </a:t>
            </a:r>
            <a:r>
              <a:rPr lang="ar-SA" sz="2000" b="1" kern="0" dirty="0">
                <a:solidFill>
                  <a:srgbClr val="C00000"/>
                </a:solidFill>
                <a:latin typeface="Calibri" panose="020F0502020204030204" pitchFamily="34" charset="0"/>
                <a:cs typeface="Calibri" panose="020F0502020204030204" pitchFamily="34" charset="0"/>
              </a:rPr>
              <a:t> </a:t>
            </a:r>
            <a:endParaRPr lang="en-US" sz="20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4238425A-0920-FB45-D1E9-112CEA353078}"/>
              </a:ext>
            </a:extLst>
          </p:cNvPr>
          <p:cNvPicPr>
            <a:picLocks noChangeAspect="1"/>
          </p:cNvPicPr>
          <p:nvPr/>
        </p:nvPicPr>
        <p:blipFill>
          <a:blip r:embed="rId3"/>
          <a:stretch>
            <a:fillRect/>
          </a:stretch>
        </p:blipFill>
        <p:spPr>
          <a:xfrm>
            <a:off x="247858" y="2087548"/>
            <a:ext cx="3253563" cy="39431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5102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436A5-086D-EE7E-BFD0-BCB9D3CE44F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93E5169-B394-4B28-EB81-142968C18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7B6E1B3-13CD-042D-EEC5-F640D0E05199}"/>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0E90FA4-5ED7-5EED-EF41-1EBC4D0F4E95}"/>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60A476EF-9061-E50D-6004-4FCBD8CEDDAC}"/>
              </a:ext>
            </a:extLst>
          </p:cNvPr>
          <p:cNvSpPr txBox="1"/>
          <p:nvPr/>
        </p:nvSpPr>
        <p:spPr>
          <a:xfrm>
            <a:off x="3514535" y="1901187"/>
            <a:ext cx="7551774" cy="4263731"/>
          </a:xfrm>
          <a:prstGeom prst="rect">
            <a:avLst/>
          </a:prstGeom>
          <a:noFill/>
        </p:spPr>
        <p:txBody>
          <a:bodyPr wrap="square">
            <a:spAutoFit/>
          </a:bodyPr>
          <a:lstStyle/>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خطر "الهلوسة" </a:t>
            </a:r>
            <a:r>
              <a:rPr lang="ar-SA" sz="2000" kern="0" dirty="0">
                <a:solidFill>
                  <a:srgbClr val="C00000"/>
                </a:solidFill>
                <a:latin typeface="Calibri" panose="020F0502020204030204" pitchFamily="34" charset="0"/>
                <a:cs typeface="Calibri" panose="020F0502020204030204" pitchFamily="34" charset="0"/>
              </a:rPr>
              <a:t>(</a:t>
            </a:r>
            <a:r>
              <a:rPr lang="en-US" sz="2000" b="1" kern="0" dirty="0">
                <a:solidFill>
                  <a:srgbClr val="C00000"/>
                </a:solidFill>
                <a:latin typeface="Times New Roman" panose="02020603050405020304" pitchFamily="18" charset="0"/>
                <a:cs typeface="Times New Roman" panose="02020603050405020304" pitchFamily="18" charset="0"/>
              </a:rPr>
              <a:t>Hallucinations</a:t>
            </a:r>
            <a:r>
              <a:rPr lang="ar-SA" sz="2000" kern="0" dirty="0">
                <a:solidFill>
                  <a:srgbClr val="C00000"/>
                </a:solidFill>
                <a:latin typeface="Calibri" panose="020F0502020204030204" pitchFamily="34" charset="0"/>
                <a:cs typeface="Calibri" panose="020F0502020204030204" pitchFamily="34" charset="0"/>
              </a:rPr>
              <a:t>)</a:t>
            </a:r>
            <a:endParaRPr lang="en-US" sz="2000" kern="0" dirty="0">
              <a:solidFill>
                <a:srgbClr val="C00000"/>
              </a:solidFill>
              <a:latin typeface="Calibri" panose="020F0502020204030204" pitchFamily="34" charset="0"/>
              <a:cs typeface="Calibri" panose="020F0502020204030204" pitchFamily="34" charset="0"/>
            </a:endParaRPr>
          </a:p>
          <a:p>
            <a:pPr marL="0" marR="0" algn="just" rtl="1">
              <a:lnSpc>
                <a:spcPct val="20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تعد الهلوسة من أخطر التحديات التقنية في النماذج اللغوية الكبيرة، حيث يقوم الوكيل بتوليد معلومات خاطئة أو وقائع مختلقة تماماً بأسلوب لغوي رصين ومقنع يوحي بالثقة. وبما أن الوكلاء يعملون بناءً على احتمالات إحصائية للكلمات وليس بناءً على إدراك حقيقي للحقائق، فإن خطر نشر أخبار زائفة يصبح قائماً بقوة، مما يفرض على غرف الأخبار ضرورة تبني بروتوكولات صارمة للتحقق من الصحة (</a:t>
            </a:r>
            <a:r>
              <a:rPr lang="en-US" sz="2000" b="1" kern="0" dirty="0">
                <a:solidFill>
                  <a:srgbClr val="00194C"/>
                </a:solidFill>
                <a:latin typeface="Times New Roman" panose="02020603050405020304" pitchFamily="18" charset="0"/>
                <a:cs typeface="Times New Roman" panose="02020603050405020304" pitchFamily="18" charset="0"/>
              </a:rPr>
              <a:t>Fact-checking</a:t>
            </a:r>
            <a:r>
              <a:rPr lang="ar-SA" sz="2000" kern="0" dirty="0">
                <a:solidFill>
                  <a:srgbClr val="00194C"/>
                </a:solidFill>
                <a:latin typeface="Calibri" panose="020F0502020204030204" pitchFamily="34" charset="0"/>
                <a:cs typeface="Calibri" panose="020F0502020204030204" pitchFamily="34" charset="0"/>
              </a:rPr>
              <a:t>) وعدم اعتماد مخرجات الآلة كحقائق نهائية دون مراجعة بشرية دقيقة.</a:t>
            </a:r>
            <a:endParaRPr lang="en-US" sz="2000" kern="0" dirty="0">
              <a:solidFill>
                <a:srgbClr val="00194C"/>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1D88007-3A9C-DF8A-2037-4779C082A33F}"/>
              </a:ext>
            </a:extLst>
          </p:cNvPr>
          <p:cNvSpPr txBox="1"/>
          <p:nvPr/>
        </p:nvSpPr>
        <p:spPr>
          <a:xfrm>
            <a:off x="2892056" y="1176571"/>
            <a:ext cx="7102548" cy="400110"/>
          </a:xfrm>
          <a:prstGeom prst="rect">
            <a:avLst/>
          </a:prstGeom>
          <a:noFill/>
        </p:spPr>
        <p:txBody>
          <a:bodyPr wrap="square">
            <a:spAutoFit/>
          </a:bodyPr>
          <a:lstStyle/>
          <a:p>
            <a:pPr algn="ctr" rtl="1"/>
            <a:r>
              <a:rPr lang="ar-SA" sz="2000" b="1" kern="0" dirty="0">
                <a:solidFill>
                  <a:srgbClr val="C00000"/>
                </a:solidFill>
                <a:latin typeface="Calibri" panose="020F0502020204030204" pitchFamily="34" charset="0"/>
                <a:cs typeface="Calibri" panose="020F0502020204030204" pitchFamily="34" charset="0"/>
              </a:rPr>
              <a:t>التحديات الأخلاقية والمهنية</a:t>
            </a:r>
            <a:r>
              <a:rPr lang="ar-EG" sz="2000" b="1" kern="0" dirty="0">
                <a:solidFill>
                  <a:srgbClr val="C00000"/>
                </a:solidFill>
                <a:latin typeface="Calibri" panose="020F0502020204030204" pitchFamily="34" charset="0"/>
                <a:cs typeface="Calibri" panose="020F0502020204030204" pitchFamily="34" charset="0"/>
              </a:rPr>
              <a:t> لوكلاء الذكاء الاصطناعي </a:t>
            </a:r>
            <a:r>
              <a:rPr lang="ar-SA" sz="2000" b="1" kern="0" dirty="0">
                <a:solidFill>
                  <a:srgbClr val="C00000"/>
                </a:solidFill>
                <a:latin typeface="Calibri" panose="020F0502020204030204" pitchFamily="34" charset="0"/>
                <a:cs typeface="Calibri" panose="020F0502020204030204" pitchFamily="34" charset="0"/>
              </a:rPr>
              <a:t> </a:t>
            </a:r>
            <a:endParaRPr lang="en-US" sz="2000" b="1" kern="0" dirty="0">
              <a:solidFill>
                <a:srgbClr val="C0000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E2544181-6925-BFDC-359A-E4119E1400F9}"/>
              </a:ext>
            </a:extLst>
          </p:cNvPr>
          <p:cNvPicPr>
            <a:picLocks noChangeAspect="1"/>
          </p:cNvPicPr>
          <p:nvPr/>
        </p:nvPicPr>
        <p:blipFill>
          <a:blip r:embed="rId3"/>
          <a:stretch>
            <a:fillRect/>
          </a:stretch>
        </p:blipFill>
        <p:spPr>
          <a:xfrm>
            <a:off x="113415" y="1637499"/>
            <a:ext cx="3299636" cy="4527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2542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13E6C-A436-C9F4-D389-EF5B4646B65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819F489-056B-FD45-1DA7-2024CAC982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C267EEC-FCD9-482E-B916-2B5B43C512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53241710-564F-B11B-C689-952630B722C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725F98CE-4DBC-4B1C-BBD4-F042971A7F6B}"/>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5F1FB7DA-030F-8BA2-5BE4-E38786160C4C}"/>
              </a:ext>
            </a:extLst>
          </p:cNvPr>
          <p:cNvSpPr txBox="1"/>
          <p:nvPr/>
        </p:nvSpPr>
        <p:spPr>
          <a:xfrm>
            <a:off x="4529470" y="1769429"/>
            <a:ext cx="7407411" cy="3941144"/>
          </a:xfrm>
          <a:prstGeom prst="rect">
            <a:avLst/>
          </a:prstGeom>
          <a:noFill/>
        </p:spPr>
        <p:txBody>
          <a:bodyPr wrap="square">
            <a:spAutoFit/>
          </a:bodyPr>
          <a:lstStyle/>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تشريعات وقوانين تنظيم الذكاء الاصطناعي</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يتصدر الاتحاد الأوروبي المشهد العالمي بفرضه تشريعات صارمة (مثل قانون الذكاء الاصطناعي </a:t>
            </a:r>
            <a:r>
              <a:rPr lang="en-US" sz="2000" kern="0" dirty="0">
                <a:solidFill>
                  <a:srgbClr val="00194C"/>
                </a:solidFill>
                <a:latin typeface="Times New Roman" panose="02020603050405020304" pitchFamily="18" charset="0"/>
                <a:cs typeface="Times New Roman" panose="02020603050405020304" pitchFamily="18" charset="0"/>
              </a:rPr>
              <a:t>EU AI Act</a:t>
            </a:r>
            <a:r>
              <a:rPr lang="ar-SA" sz="2000" kern="0" dirty="0">
                <a:solidFill>
                  <a:srgbClr val="00194C"/>
                </a:solidFill>
                <a:latin typeface="Calibri" panose="020F0502020204030204" pitchFamily="34" charset="0"/>
                <a:cs typeface="Calibri" panose="020F0502020204030204" pitchFamily="34" charset="0"/>
              </a:rPr>
              <a:t>) تهدف إلى تنظيم استخدام هذه التقنيات في قطاع الإعلام باعتبارها "عالية المخاطر" نظراً لتأثيرها على الرأي العام. </a:t>
            </a:r>
            <a:endParaRPr lang="ar-EG" sz="2000" kern="0" dirty="0">
              <a:solidFill>
                <a:srgbClr val="00194C"/>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وتلزم هذه القوانين المؤسسات بالشفافية التامة عبر الإفصاح عن المحتوى المولد آلياً، وضمان حماية البيانات الشخصية للمستخدمين، وتوفير آليات ت</a:t>
            </a:r>
            <a:r>
              <a:rPr lang="ar-EG" sz="2000" kern="0" dirty="0">
                <a:solidFill>
                  <a:srgbClr val="00194C"/>
                </a:solidFill>
                <a:latin typeface="Calibri" panose="020F0502020204030204" pitchFamily="34" charset="0"/>
                <a:cs typeface="Calibri" panose="020F0502020204030204" pitchFamily="34" charset="0"/>
              </a:rPr>
              <a:t>ُ</a:t>
            </a:r>
            <a:r>
              <a:rPr lang="ar-SA" sz="2000" kern="0" dirty="0">
                <a:solidFill>
                  <a:srgbClr val="00194C"/>
                </a:solidFill>
                <a:latin typeface="Calibri" panose="020F0502020204030204" pitchFamily="34" charset="0"/>
                <a:cs typeface="Calibri" panose="020F0502020204030204" pitchFamily="34" charset="0"/>
              </a:rPr>
              <a:t>تيح للبشر التدخل لإيقاف أو تصحيح قرارات الوكيل، مما يخلق إطاراً قانونياً يوازن بين الابتكار الرقمي والحقوق المدنية</a:t>
            </a:r>
            <a:r>
              <a:rPr lang="ar-SA" sz="20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EAEC727A-3415-C00C-1405-46855A373675}"/>
              </a:ext>
            </a:extLst>
          </p:cNvPr>
          <p:cNvPicPr>
            <a:picLocks noChangeAspect="1"/>
          </p:cNvPicPr>
          <p:nvPr/>
        </p:nvPicPr>
        <p:blipFill>
          <a:blip r:embed="rId3"/>
          <a:stretch>
            <a:fillRect/>
          </a:stretch>
        </p:blipFill>
        <p:spPr>
          <a:xfrm>
            <a:off x="255119" y="1667049"/>
            <a:ext cx="4194924" cy="42609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521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A0583-D853-A0B6-9485-C02417A2131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4D839FF-0591-9100-B08C-5B1721159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270581"/>
            <a:ext cx="2530548" cy="1181593"/>
          </a:xfrm>
          <a:prstGeom prst="rect">
            <a:avLst/>
          </a:prstGeom>
        </p:spPr>
      </p:pic>
      <p:sp>
        <p:nvSpPr>
          <p:cNvPr id="11" name="Rectangle 10">
            <a:extLst>
              <a:ext uri="{FF2B5EF4-FFF2-40B4-BE49-F238E27FC236}">
                <a16:creationId xmlns:a16="http://schemas.microsoft.com/office/drawing/2014/main" id="{D3A31B27-F9B9-5364-D5C3-496FEE5C1439}"/>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11163FB-DCDE-7CA6-071A-5B573140B759}"/>
              </a:ext>
            </a:extLst>
          </p:cNvPr>
          <p:cNvSpPr txBox="1"/>
          <p:nvPr/>
        </p:nvSpPr>
        <p:spPr>
          <a:xfrm>
            <a:off x="1708392" y="46126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44335806-6D89-5CF9-515F-9798F03DA6E1}"/>
              </a:ext>
            </a:extLst>
          </p:cNvPr>
          <p:cNvSpPr txBox="1"/>
          <p:nvPr/>
        </p:nvSpPr>
        <p:spPr>
          <a:xfrm>
            <a:off x="3872972" y="1751706"/>
            <a:ext cx="8063909" cy="3860352"/>
          </a:xfrm>
          <a:prstGeom prst="rect">
            <a:avLst/>
          </a:prstGeom>
          <a:noFill/>
        </p:spPr>
        <p:txBody>
          <a:bodyPr wrap="square">
            <a:spAutoFit/>
          </a:bodyPr>
          <a:lstStyle/>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ميثاق الشرف الصحفي في عصر الذكاء الاصطناعي</a:t>
            </a:r>
            <a:endParaRPr lang="en-US" sz="20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يستوجب دخول الوكلاء الاصطناعيين إلى العمل الصحفي تحديث مواثيق الشرف المهنية لتشمل بنوداً تضمن بقاء "الإنسان في الحلقة" كمسؤول أول وأخير عن المحتوى المنشور. ويجب أن تركز هذه المواثيق على مبدأ الشفافية مع الجمهور، والالتزام بالحياد الخوارزمي، ومنع استخدام التقنية في التلاعب بالصور أو الفيديوهات (التزييف العميق)، مع التأكيد على أن التكنولوجيا وسيلة لتعزيز جودة الصحافة وليست مبرراً للتخلي عن الدقة والأمانة المهنية التي تشكل جوهر العمل الصحفي</a:t>
            </a:r>
            <a:r>
              <a:rPr lang="ar-SA" sz="2000" kern="0" dirty="0">
                <a:solidFill>
                  <a:srgbClr val="1F1F1F"/>
                </a:solidFill>
                <a:effectLst/>
                <a:ea typeface="Times New Roman" panose="02020603050405020304" pitchFamily="18" charset="0"/>
                <a:cs typeface="Arial" panose="020B0604020202020204" pitchFamily="34" charset="0"/>
              </a:rPr>
              <a:t>.</a:t>
            </a:r>
            <a:endParaRPr lang="en-US" sz="2000" kern="100" dirty="0">
              <a:effectLst/>
              <a:ea typeface="Calibri" panose="020F0502020204030204" pitchFamily="34" charset="0"/>
              <a:cs typeface="Arial" panose="020B0604020202020204" pitchFamily="34" charset="0"/>
            </a:endParaRPr>
          </a:p>
          <a:p>
            <a:pPr marL="0" marR="0">
              <a:lnSpc>
                <a:spcPct val="115000"/>
              </a:lnSpc>
              <a:spcAft>
                <a:spcPts val="800"/>
              </a:spcAft>
              <a:buNone/>
            </a:pPr>
            <a:r>
              <a:rPr lang="ar-SA" sz="2000" kern="100" dirty="0">
                <a:effectLst/>
                <a:ea typeface="Calibri" panose="020F0502020204030204" pitchFamily="34" charset="0"/>
                <a:cs typeface="Arial" panose="020B0604020202020204" pitchFamily="34" charset="0"/>
              </a:rPr>
              <a:t> </a:t>
            </a:r>
            <a:endParaRPr lang="en-US" sz="2000" kern="100" dirty="0">
              <a:effectLst/>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FE06B72-14F5-D0D9-8691-2D94B0AF7076}"/>
              </a:ext>
            </a:extLst>
          </p:cNvPr>
          <p:cNvPicPr>
            <a:picLocks noChangeAspect="1"/>
          </p:cNvPicPr>
          <p:nvPr/>
        </p:nvPicPr>
        <p:blipFill>
          <a:blip r:embed="rId3"/>
          <a:stretch>
            <a:fillRect/>
          </a:stretch>
        </p:blipFill>
        <p:spPr>
          <a:xfrm>
            <a:off x="113415" y="1642861"/>
            <a:ext cx="3665511" cy="4518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1518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FFEDA-5529-D439-A05E-019F4BD568F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C2FDD3D-95E0-CAE4-57CA-889743606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BE01074F-67B4-61CA-C90B-166CCE47367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CD05E6E-C420-CEFF-59D2-A657B371F630}"/>
              </a:ext>
            </a:extLst>
          </p:cNvPr>
          <p:cNvSpPr/>
          <p:nvPr/>
        </p:nvSpPr>
        <p:spPr>
          <a:xfrm>
            <a:off x="0" y="632883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10</a:t>
            </a:r>
          </a:p>
        </p:txBody>
      </p:sp>
      <p:sp>
        <p:nvSpPr>
          <p:cNvPr id="4" name="TextBox 3">
            <a:extLst>
              <a:ext uri="{FF2B5EF4-FFF2-40B4-BE49-F238E27FC236}">
                <a16:creationId xmlns:a16="http://schemas.microsoft.com/office/drawing/2014/main" id="{83BFA33E-10E3-1016-4C3D-72CA090FC4FE}"/>
              </a:ext>
            </a:extLst>
          </p:cNvPr>
          <p:cNvSpPr txBox="1"/>
          <p:nvPr/>
        </p:nvSpPr>
        <p:spPr>
          <a:xfrm>
            <a:off x="-2006073" y="256491"/>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5" name="TextBox 4">
            <a:extLst>
              <a:ext uri="{FF2B5EF4-FFF2-40B4-BE49-F238E27FC236}">
                <a16:creationId xmlns:a16="http://schemas.microsoft.com/office/drawing/2014/main" id="{F8FB72F2-E218-5A7B-B49A-005985AA00AB}"/>
              </a:ext>
            </a:extLst>
          </p:cNvPr>
          <p:cNvSpPr txBox="1"/>
          <p:nvPr/>
        </p:nvSpPr>
        <p:spPr>
          <a:xfrm>
            <a:off x="3413050" y="1356335"/>
            <a:ext cx="8516679" cy="4353499"/>
          </a:xfrm>
          <a:prstGeom prst="rect">
            <a:avLst/>
          </a:prstGeom>
          <a:noFill/>
        </p:spPr>
        <p:txBody>
          <a:bodyPr wrap="square">
            <a:spAutoFit/>
          </a:bodyPr>
          <a:lstStyle/>
          <a:p>
            <a:pPr algn="ctr" rtl="1">
              <a:buNone/>
            </a:pPr>
            <a:r>
              <a:rPr lang="ar-EG" sz="2000" b="1" kern="0" dirty="0">
                <a:solidFill>
                  <a:srgbClr val="C00000"/>
                </a:solidFill>
                <a:latin typeface="Calibri" panose="020F0502020204030204" pitchFamily="34" charset="0"/>
                <a:cs typeface="Calibri" panose="020F0502020204030204" pitchFamily="34" charset="0"/>
              </a:rPr>
              <a:t>المهارات السبع للصحفي المعاصر</a:t>
            </a:r>
          </a:p>
          <a:p>
            <a:pPr algn="ctr" rtl="1">
              <a:buNone/>
            </a:pPr>
            <a:endParaRPr lang="ar-EG" sz="2000" b="1" kern="0" dirty="0">
              <a:solidFill>
                <a:srgbClr val="C00000"/>
              </a:solidFill>
              <a:latin typeface="Calibri" panose="020F0502020204030204" pitchFamily="34" charset="0"/>
              <a:cs typeface="Calibri" panose="020F0502020204030204" pitchFamily="34" charset="0"/>
            </a:endParaRPr>
          </a:p>
          <a:p>
            <a:pPr algn="just" rtl="1">
              <a:lnSpc>
                <a:spcPct val="150000"/>
              </a:lnSpc>
              <a:buNone/>
            </a:pPr>
            <a:r>
              <a:rPr lang="ar-EG" sz="2000" kern="0" dirty="0">
                <a:solidFill>
                  <a:srgbClr val="00194C"/>
                </a:solidFill>
                <a:latin typeface="Calibri" panose="020F0502020204030204" pitchFamily="34" charset="0"/>
                <a:cs typeface="Calibri" panose="020F0502020204030204" pitchFamily="34" charset="0"/>
              </a:rPr>
              <a:t>يتطلب عصر الوكيل الاصطناعي من الصحفي التحول من "صانع محتوى" تقليدي إلى "مهندس محتوى ذكي"، حيث تأتي مهارة هندسة الأوامر </a:t>
            </a:r>
            <a:r>
              <a:rPr lang="en-US" sz="2000" kern="0" dirty="0">
                <a:solidFill>
                  <a:srgbClr val="00194C"/>
                </a:solidFill>
                <a:latin typeface="Times New Roman" panose="02020603050405020304" pitchFamily="18" charset="0"/>
                <a:cs typeface="Times New Roman" panose="02020603050405020304" pitchFamily="18" charset="0"/>
              </a:rPr>
              <a:t>Prompt Engineering</a:t>
            </a:r>
            <a:r>
              <a:rPr lang="en-US" sz="2000" kern="0" dirty="0">
                <a:solidFill>
                  <a:srgbClr val="00194C"/>
                </a:solidFill>
                <a:latin typeface="Calibri" panose="020F0502020204030204" pitchFamily="34" charset="0"/>
                <a:cs typeface="Calibri" panose="020F0502020204030204" pitchFamily="34" charset="0"/>
              </a:rPr>
              <a:t> </a:t>
            </a:r>
            <a:r>
              <a:rPr lang="ar-EG" sz="2000" kern="0" dirty="0">
                <a:solidFill>
                  <a:srgbClr val="00194C"/>
                </a:solidFill>
                <a:latin typeface="Calibri" panose="020F0502020204030204" pitchFamily="34" charset="0"/>
                <a:cs typeface="Calibri" panose="020F0502020204030204" pitchFamily="34" charset="0"/>
              </a:rPr>
              <a:t> في المقدمة لتمكينه من توجيه الآلة بدقة، تليها مهارة تحليل البيانات الضخمة لاستخراج القصص من الأرقام. </a:t>
            </a:r>
          </a:p>
          <a:p>
            <a:pPr algn="just" rtl="1">
              <a:lnSpc>
                <a:spcPct val="150000"/>
              </a:lnSpc>
              <a:buNone/>
            </a:pPr>
            <a:r>
              <a:rPr lang="ar-EG" sz="2000" kern="0" dirty="0">
                <a:solidFill>
                  <a:srgbClr val="00194C"/>
                </a:solidFill>
                <a:latin typeface="Calibri" panose="020F0502020204030204" pitchFamily="34" charset="0"/>
                <a:cs typeface="Calibri" panose="020F0502020204030204" pitchFamily="34" charset="0"/>
              </a:rPr>
              <a:t>كما تبرز مهارات التفكير النقدي والتحقق من الزيف كدرع واقٍ ضد "هلوسة" الآلة، بالإضافة إلى السرد القصصي متعدد الوسائط، والإدارة الأخلاقية للتقنية، والمرونة الرقمية للتعامل مع التحديثات المتسارعة.</a:t>
            </a:r>
          </a:p>
          <a:p>
            <a:pPr algn="just" rtl="1">
              <a:lnSpc>
                <a:spcPct val="150000"/>
              </a:lnSpc>
              <a:buNone/>
            </a:pPr>
            <a:r>
              <a:rPr lang="ar-EG" sz="2000" kern="0" dirty="0">
                <a:solidFill>
                  <a:srgbClr val="00194C"/>
                </a:solidFill>
                <a:latin typeface="Calibri" panose="020F0502020204030204" pitchFamily="34" charset="0"/>
                <a:cs typeface="Calibri" panose="020F0502020204030204" pitchFamily="34" charset="0"/>
              </a:rPr>
              <a:t> وأخيراً الذكاء العاطفي الذي يظل الميزة التنافسية الوحيدة التي لا يمكن للوكيل الاصطناعي محاكاتها في فهم أوجاع ومشاعر المصادر البشرية.</a:t>
            </a:r>
          </a:p>
        </p:txBody>
      </p:sp>
      <p:pic>
        <p:nvPicPr>
          <p:cNvPr id="9" name="Picture 8">
            <a:extLst>
              <a:ext uri="{FF2B5EF4-FFF2-40B4-BE49-F238E27FC236}">
                <a16:creationId xmlns:a16="http://schemas.microsoft.com/office/drawing/2014/main" id="{7082497E-FB9D-E603-1FBE-90AE23E84409}"/>
              </a:ext>
            </a:extLst>
          </p:cNvPr>
          <p:cNvPicPr>
            <a:picLocks noChangeAspect="1"/>
          </p:cNvPicPr>
          <p:nvPr/>
        </p:nvPicPr>
        <p:blipFill>
          <a:blip r:embed="rId3"/>
          <a:stretch>
            <a:fillRect/>
          </a:stretch>
        </p:blipFill>
        <p:spPr>
          <a:xfrm>
            <a:off x="127591" y="1356335"/>
            <a:ext cx="3285459" cy="41178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6261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C0C43-148F-BC39-B7C6-3B54BE4E3A8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1667255-F204-618C-7E50-4A728F2AF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29CB6034-57ED-C9BB-B1B0-F192322F1FC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51AAE55F-BCA4-8972-683B-8E53489733A1}"/>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EF494988-7BE9-1DAF-8C77-73A9241C5017}"/>
              </a:ext>
            </a:extLst>
          </p:cNvPr>
          <p:cNvSpPr txBox="1"/>
          <p:nvPr/>
        </p:nvSpPr>
        <p:spPr>
          <a:xfrm>
            <a:off x="3885314" y="1107477"/>
            <a:ext cx="8306686" cy="4218142"/>
          </a:xfrm>
          <a:prstGeom prst="rect">
            <a:avLst/>
          </a:prstGeom>
          <a:noFill/>
        </p:spPr>
        <p:txBody>
          <a:bodyPr wrap="square">
            <a:spAutoFit/>
          </a:bodyPr>
          <a:lstStyle/>
          <a:p>
            <a:pPr marL="0" marR="0" algn="just" rtl="1">
              <a:lnSpc>
                <a:spcPct val="150000"/>
              </a:lnSpc>
              <a:spcAft>
                <a:spcPts val="800"/>
              </a:spcAft>
              <a:buNone/>
            </a:pPr>
            <a:r>
              <a:rPr lang="ar-SA" sz="12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50000"/>
              </a:lnSpc>
              <a:spcAft>
                <a:spcPts val="800"/>
              </a:spcAft>
              <a:buNone/>
            </a:pPr>
            <a:r>
              <a:rPr lang="ar-SA" sz="2000" b="1" kern="0" dirty="0">
                <a:solidFill>
                  <a:srgbClr val="C00000"/>
                </a:solidFill>
                <a:latin typeface="Calibri" panose="020F0502020204030204" pitchFamily="34" charset="0"/>
                <a:cs typeface="Calibri" panose="020F0502020204030204" pitchFamily="34" charset="0"/>
              </a:rPr>
              <a:t>وظائف إعلامية </a:t>
            </a:r>
            <a:r>
              <a:rPr lang="ar-EG" sz="2000" b="1" kern="0" dirty="0">
                <a:solidFill>
                  <a:srgbClr val="C00000"/>
                </a:solidFill>
                <a:latin typeface="Calibri" panose="020F0502020204030204" pitchFamily="34" charset="0"/>
                <a:cs typeface="Calibri" panose="020F0502020204030204" pitchFamily="34" charset="0"/>
              </a:rPr>
              <a:t> مستقبلية </a:t>
            </a:r>
            <a:r>
              <a:rPr lang="ar-SA" sz="2000" b="1" kern="0" dirty="0">
                <a:solidFill>
                  <a:srgbClr val="C00000"/>
                </a:solidFill>
                <a:latin typeface="Calibri" panose="020F0502020204030204" pitchFamily="34" charset="0"/>
                <a:cs typeface="Calibri" panose="020F0502020204030204" pitchFamily="34" charset="0"/>
              </a:rPr>
              <a:t>جديدة</a:t>
            </a:r>
            <a:endParaRPr lang="en-US" sz="2000" b="1" kern="0" dirty="0">
              <a:solidFill>
                <a:srgbClr val="C00000"/>
              </a:solidFill>
              <a:latin typeface="Calibri" panose="020F0502020204030204" pitchFamily="34" charset="0"/>
              <a:cs typeface="Calibri" panose="020F0502020204030204" pitchFamily="34" charset="0"/>
            </a:endParaRPr>
          </a:p>
          <a:p>
            <a:pPr algn="just" rtl="1">
              <a:lnSpc>
                <a:spcPct val="150000"/>
              </a:lnSpc>
              <a:buNone/>
            </a:pPr>
            <a:r>
              <a:rPr lang="ar-SA" sz="2000" kern="0" dirty="0">
                <a:solidFill>
                  <a:srgbClr val="00194C"/>
                </a:solidFill>
                <a:latin typeface="Calibri" panose="020F0502020204030204" pitchFamily="34" charset="0"/>
                <a:cs typeface="Calibri" panose="020F0502020204030204" pitchFamily="34" charset="0"/>
              </a:rPr>
              <a:t>إن دخول الوكيل الاصطناعي إلى غرف الأخبار لن يلغي الوظائف بقدر ما سيعيد هيكلتها، حيث سنشهد ظهور مسميات وظيفية مثل "</a:t>
            </a:r>
            <a:r>
              <a:rPr lang="ar-SA" sz="2000" b="1" kern="0" dirty="0">
                <a:solidFill>
                  <a:srgbClr val="00194C"/>
                </a:solidFill>
                <a:latin typeface="Calibri" panose="020F0502020204030204" pitchFamily="34" charset="0"/>
                <a:cs typeface="Calibri" panose="020F0502020204030204" pitchFamily="34" charset="0"/>
              </a:rPr>
              <a:t>محرر جودة البيانات</a:t>
            </a:r>
            <a:r>
              <a:rPr lang="ar-SA" sz="2000" kern="0" dirty="0">
                <a:solidFill>
                  <a:srgbClr val="00194C"/>
                </a:solidFill>
                <a:latin typeface="Calibri" panose="020F0502020204030204" pitchFamily="34" charset="0"/>
                <a:cs typeface="Calibri" panose="020F0502020204030204" pitchFamily="34" charset="0"/>
              </a:rPr>
              <a:t>" المسؤول عن تنقية المدخلات التي يتغذى عليها الوكيل لضمان دقة المخرجات</a:t>
            </a:r>
            <a:r>
              <a:rPr lang="ar-EG" sz="2000" kern="0" dirty="0">
                <a:solidFill>
                  <a:srgbClr val="00194C"/>
                </a:solidFill>
                <a:latin typeface="Calibri" panose="020F0502020204030204" pitchFamily="34" charset="0"/>
                <a:cs typeface="Calibri" panose="020F0502020204030204" pitchFamily="34" charset="0"/>
              </a:rPr>
              <a:t>.</a:t>
            </a:r>
          </a:p>
          <a:p>
            <a:pPr algn="just" rtl="1">
              <a:lnSpc>
                <a:spcPct val="150000"/>
              </a:lnSpc>
              <a:buNone/>
            </a:pPr>
            <a:r>
              <a:rPr lang="ar-SA" sz="2000" kern="0" dirty="0">
                <a:solidFill>
                  <a:srgbClr val="00194C"/>
                </a:solidFill>
                <a:latin typeface="Calibri" panose="020F0502020204030204" pitchFamily="34" charset="0"/>
                <a:cs typeface="Calibri" panose="020F0502020204030204" pitchFamily="34" charset="0"/>
              </a:rPr>
              <a:t> ووظيفة "</a:t>
            </a:r>
            <a:r>
              <a:rPr lang="ar-SA" sz="2000" b="1" kern="0" dirty="0">
                <a:solidFill>
                  <a:srgbClr val="00194C"/>
                </a:solidFill>
                <a:latin typeface="Calibri" panose="020F0502020204030204" pitchFamily="34" charset="0"/>
                <a:cs typeface="Calibri" panose="020F0502020204030204" pitchFamily="34" charset="0"/>
              </a:rPr>
              <a:t>مدير وكلاء الذكاء الاصطناعي</a:t>
            </a:r>
            <a:r>
              <a:rPr lang="ar-SA" sz="2000" kern="0" dirty="0">
                <a:solidFill>
                  <a:srgbClr val="00194C"/>
                </a:solidFill>
                <a:latin typeface="Calibri" panose="020F0502020204030204" pitchFamily="34" charset="0"/>
                <a:cs typeface="Calibri" panose="020F0502020204030204" pitchFamily="34" charset="0"/>
              </a:rPr>
              <a:t>" الذي يشرف على سرب من الوكلاء البرمجية وينسق مهامها التحريرية. كما ستبرز الحاجة إلى "</a:t>
            </a:r>
            <a:r>
              <a:rPr lang="ar-SA" sz="2000" b="1" kern="0" dirty="0">
                <a:solidFill>
                  <a:srgbClr val="00194C"/>
                </a:solidFill>
                <a:latin typeface="Calibri" panose="020F0502020204030204" pitchFamily="34" charset="0"/>
                <a:cs typeface="Calibri" panose="020F0502020204030204" pitchFamily="34" charset="0"/>
              </a:rPr>
              <a:t>أخصائي أخلاقيات الخوارزميات</a:t>
            </a:r>
            <a:r>
              <a:rPr lang="ar-SA" sz="2000" kern="0" dirty="0">
                <a:solidFill>
                  <a:srgbClr val="00194C"/>
                </a:solidFill>
                <a:latin typeface="Calibri" panose="020F0502020204030204" pitchFamily="34" charset="0"/>
                <a:cs typeface="Calibri" panose="020F0502020204030204" pitchFamily="34" charset="0"/>
              </a:rPr>
              <a:t>" لمراقبة الانحيازات، و</a:t>
            </a:r>
            <a:r>
              <a:rPr lang="ar-SA" sz="2000" b="1" kern="0" dirty="0">
                <a:solidFill>
                  <a:srgbClr val="00194C"/>
                </a:solidFill>
                <a:latin typeface="Calibri" panose="020F0502020204030204" pitchFamily="34" charset="0"/>
                <a:cs typeface="Calibri" panose="020F0502020204030204" pitchFamily="34" charset="0"/>
              </a:rPr>
              <a:t>"صحفي التحقيقات الحسابية"</a:t>
            </a:r>
            <a:r>
              <a:rPr lang="ar-SA" sz="2000" kern="0" dirty="0">
                <a:solidFill>
                  <a:srgbClr val="00194C"/>
                </a:solidFill>
                <a:latin typeface="Calibri" panose="020F0502020204030204" pitchFamily="34" charset="0"/>
                <a:cs typeface="Calibri" panose="020F0502020204030204" pitchFamily="34" charset="0"/>
              </a:rPr>
              <a:t> الذي يستخدم النمذجة المتقدمة لكشف الفساد في الأنظمة الرقمية، مما يفتح آفاقاً مهنية جديدة تتطلب مزيجاً من علوم الحاسب وأصول الصحافة</a:t>
            </a:r>
            <a:endParaRPr lang="en-US" sz="2000" kern="0" dirty="0">
              <a:solidFill>
                <a:srgbClr val="00194C"/>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DDD7C729-96FF-03F7-FA75-F7060661B912}"/>
              </a:ext>
            </a:extLst>
          </p:cNvPr>
          <p:cNvPicPr>
            <a:picLocks noChangeAspect="1"/>
          </p:cNvPicPr>
          <p:nvPr/>
        </p:nvPicPr>
        <p:blipFill>
          <a:blip r:embed="rId3"/>
          <a:stretch>
            <a:fillRect/>
          </a:stretch>
        </p:blipFill>
        <p:spPr>
          <a:xfrm>
            <a:off x="113415" y="1532381"/>
            <a:ext cx="3650511" cy="4218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7786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2CD3C-6CCE-32A8-5E15-D7C035CC951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B858866-AFE2-D1F3-FE5F-32569A0AF9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B7676F0A-149D-ECA7-34D9-23DB574CB385}"/>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10FF224-80BD-E952-286C-C0C7C948BD61}"/>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FF7D0632-69E6-A129-9C5C-D27753F4B3A5}"/>
              </a:ext>
            </a:extLst>
          </p:cNvPr>
          <p:cNvSpPr txBox="1"/>
          <p:nvPr/>
        </p:nvSpPr>
        <p:spPr>
          <a:xfrm>
            <a:off x="1529024" y="1481312"/>
            <a:ext cx="9292917" cy="3444533"/>
          </a:xfrm>
          <a:prstGeom prst="rect">
            <a:avLst/>
          </a:prstGeom>
          <a:noFill/>
        </p:spPr>
        <p:txBody>
          <a:bodyPr wrap="square">
            <a:spAutoFit/>
          </a:bodyPr>
          <a:lstStyle/>
          <a:p>
            <a:pPr marL="0" marR="0" algn="ctr" rtl="1">
              <a:lnSpc>
                <a:spcPct val="115000"/>
              </a:lnSpc>
              <a:spcAft>
                <a:spcPts val="800"/>
              </a:spcAft>
              <a:buNone/>
            </a:pPr>
            <a:r>
              <a:rPr lang="ar-SA" sz="2400" b="1" kern="0" dirty="0">
                <a:solidFill>
                  <a:srgbClr val="C00000"/>
                </a:solidFill>
                <a:latin typeface="Calibri" panose="020F0502020204030204" pitchFamily="34" charset="0"/>
                <a:cs typeface="Calibri" panose="020F0502020204030204" pitchFamily="34" charset="0"/>
              </a:rPr>
              <a:t>كيف تجهز نفسك كطالب إعلام لسوق العمل المتغير؟</a:t>
            </a:r>
            <a:endParaRPr lang="en-US" sz="24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SA" sz="2000" kern="0" dirty="0">
                <a:solidFill>
                  <a:srgbClr val="00194C"/>
                </a:solidFill>
                <a:latin typeface="Calibri" panose="020F0502020204030204" pitchFamily="34" charset="0"/>
                <a:cs typeface="Calibri" panose="020F0502020204030204" pitchFamily="34" charset="0"/>
              </a:rPr>
              <a:t>يجب على طالب الإعلام المعاصر ألا يكتفي بتعلم فنون الكتابة والإلقاء، بل عليه بناء "عقلية هجينة" تجمع بين الإبداع البشري والتمكن التقني؛ ويبدأ ذلك بالتدريب العملي على أدوات الذكاء الاصطناعي التوليدي وفهم آليات عملها وليس فقط نتائجها. </a:t>
            </a:r>
            <a:endParaRPr lang="ar-EG" sz="2000" kern="0" dirty="0">
              <a:solidFill>
                <a:srgbClr val="00194C"/>
              </a:solidFill>
              <a:latin typeface="Calibri" panose="020F0502020204030204" pitchFamily="34" charset="0"/>
              <a:cs typeface="Calibri" panose="020F0502020204030204" pitchFamily="34" charset="0"/>
            </a:endParaRPr>
          </a:p>
          <a:p>
            <a:pPr marL="0" marR="0" algn="just" rtl="1">
              <a:lnSpc>
                <a:spcPct val="150000"/>
              </a:lnSpc>
              <a:spcAft>
                <a:spcPts val="750"/>
              </a:spcAft>
              <a:buNone/>
            </a:pPr>
            <a:r>
              <a:rPr lang="ar-EG" sz="2000" kern="0" dirty="0">
                <a:solidFill>
                  <a:srgbClr val="00194C"/>
                </a:solidFill>
                <a:latin typeface="Calibri" panose="020F0502020204030204" pitchFamily="34" charset="0"/>
                <a:cs typeface="Calibri" panose="020F0502020204030204" pitchFamily="34" charset="0"/>
              </a:rPr>
              <a:t>ف</a:t>
            </a:r>
            <a:r>
              <a:rPr lang="ar-SA" sz="2000" kern="0" dirty="0">
                <a:solidFill>
                  <a:srgbClr val="00194C"/>
                </a:solidFill>
                <a:latin typeface="Calibri" panose="020F0502020204030204" pitchFamily="34" charset="0"/>
                <a:cs typeface="Calibri" panose="020F0502020204030204" pitchFamily="34" charset="0"/>
              </a:rPr>
              <a:t>التخصص في مجالات دقيقة مثل "صحافة البيانات" أو "التحقق الرقمي" يمنح الطالب ميزة تنافسية، مع ضرورة التركيز على بناء شبكة علاقات إنسانية وتطوير مهارات العمل الميداني التي تعجز الخوارزميات عن تعويضها، فالسوق القادم لن يبحث عمن ينافس الآلة، بل عمن يعرف كيف يقودها</a:t>
            </a:r>
            <a:r>
              <a:rPr lang="ar-SA" sz="1200" kern="0" dirty="0">
                <a:solidFill>
                  <a:srgbClr val="1F1F1F"/>
                </a:solidFill>
                <a:effectLst/>
                <a:latin typeface="Calibri" panose="020F0502020204030204" pitchFamily="34"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9768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F57F6-7A76-C0A1-6290-5300FDA6542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5992ACF-B7EB-3792-A080-439A762226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108692"/>
            <a:ext cx="2530548" cy="1181593"/>
          </a:xfrm>
          <a:prstGeom prst="rect">
            <a:avLst/>
          </a:prstGeom>
        </p:spPr>
      </p:pic>
      <p:sp>
        <p:nvSpPr>
          <p:cNvPr id="11" name="Rectangle 10">
            <a:extLst>
              <a:ext uri="{FF2B5EF4-FFF2-40B4-BE49-F238E27FC236}">
                <a16:creationId xmlns:a16="http://schemas.microsoft.com/office/drawing/2014/main" id="{4B808E39-C469-395D-9988-BE568AF70329}"/>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AF727136-126C-B7E5-BDF3-D21BB04FECC6}"/>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8656FE9E-9596-CF5B-AF69-18F2D02113DC}"/>
              </a:ext>
            </a:extLst>
          </p:cNvPr>
          <p:cNvSpPr txBox="1"/>
          <p:nvPr/>
        </p:nvSpPr>
        <p:spPr>
          <a:xfrm>
            <a:off x="3226095" y="1642100"/>
            <a:ext cx="8965905" cy="3573799"/>
          </a:xfrm>
          <a:prstGeom prst="rect">
            <a:avLst/>
          </a:prstGeom>
          <a:noFill/>
        </p:spPr>
        <p:txBody>
          <a:bodyPr wrap="square">
            <a:spAutoFit/>
          </a:bodyPr>
          <a:lstStyle/>
          <a:p>
            <a:pPr marL="0" marR="0" algn="ctr" rtl="1">
              <a:lnSpc>
                <a:spcPct val="150000"/>
              </a:lnSpc>
              <a:spcAft>
                <a:spcPts val="800"/>
              </a:spcAft>
              <a:buNone/>
            </a:pPr>
            <a:r>
              <a:rPr lang="ar-SA" sz="2400" b="1" kern="0" dirty="0">
                <a:solidFill>
                  <a:srgbClr val="C00000"/>
                </a:solidFill>
                <a:latin typeface="Calibri" panose="020F0502020204030204" pitchFamily="34" charset="0"/>
                <a:cs typeface="Calibri" panose="020F0502020204030204" pitchFamily="34" charset="0"/>
              </a:rPr>
              <a:t>الخلاصة: </a:t>
            </a:r>
            <a:endParaRPr lang="ar-EG" sz="2400" b="1" kern="0" dirty="0">
              <a:solidFill>
                <a:srgbClr val="C0000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000" kern="0" dirty="0">
                <a:solidFill>
                  <a:srgbClr val="00194C"/>
                </a:solidFill>
                <a:latin typeface="Calibri" panose="020F0502020204030204" pitchFamily="34" charset="0"/>
                <a:cs typeface="Calibri" panose="020F0502020204030204" pitchFamily="34" charset="0"/>
              </a:rPr>
              <a:t>في الختام، يجب النظر إلى الذكاء الاصطناعي والوكلاء الاصطناعيين ليس كبديل للصحفي، بل كـ "مضاعف للقوة البشرية" (</a:t>
            </a:r>
            <a:r>
              <a:rPr lang="en-US" sz="2000" kern="0" dirty="0">
                <a:solidFill>
                  <a:srgbClr val="00194C"/>
                </a:solidFill>
                <a:latin typeface="Times New Roman" panose="02020603050405020304" pitchFamily="18" charset="0"/>
                <a:cs typeface="Times New Roman" panose="02020603050405020304" pitchFamily="18" charset="0"/>
              </a:rPr>
              <a:t>Force Multiplier</a:t>
            </a:r>
            <a:r>
              <a:rPr lang="ar-SA" sz="2000" kern="0" dirty="0">
                <a:solidFill>
                  <a:srgbClr val="00194C"/>
                </a:solidFill>
                <a:latin typeface="Calibri" panose="020F0502020204030204" pitchFamily="34" charset="0"/>
                <a:cs typeface="Calibri" panose="020F0502020204030204" pitchFamily="34" charset="0"/>
              </a:rPr>
              <a:t>) يمنحه القدرة على إنجاز مهام كانت تستغرق شهوراً في ثوانٍ معدودة. </a:t>
            </a:r>
            <a:r>
              <a:rPr lang="ar-EG" sz="2000" kern="0" dirty="0">
                <a:solidFill>
                  <a:srgbClr val="00194C"/>
                </a:solidFill>
                <a:latin typeface="Calibri" panose="020F0502020204030204" pitchFamily="34" charset="0"/>
                <a:cs typeface="Calibri" panose="020F0502020204030204" pitchFamily="34" charset="0"/>
              </a:rPr>
              <a:t>حيث </a:t>
            </a:r>
            <a:r>
              <a:rPr lang="ar-SA" sz="2000" kern="0" dirty="0">
                <a:solidFill>
                  <a:srgbClr val="00194C"/>
                </a:solidFill>
                <a:latin typeface="Calibri" panose="020F0502020204030204" pitchFamily="34" charset="0"/>
                <a:cs typeface="Calibri" panose="020F0502020204030204" pitchFamily="34" charset="0"/>
              </a:rPr>
              <a:t>إن الآلة تتولى الأعباء الروتينية والتحليلات المرهقة، لتعيد للصحفي جوهر مهنته وهو: البحث عن الحقيقة، صياغة الموقف الأخلاقي، وتقديم القصة الإنسانية الملهمة.</a:t>
            </a:r>
            <a:endParaRPr lang="ar-EG" sz="2000" kern="0" dirty="0">
              <a:solidFill>
                <a:srgbClr val="00194C"/>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EG" sz="2000" kern="0" dirty="0">
                <a:solidFill>
                  <a:srgbClr val="00194C"/>
                </a:solidFill>
                <a:latin typeface="Calibri" panose="020F0502020204030204" pitchFamily="34" charset="0"/>
                <a:cs typeface="Calibri" panose="020F0502020204030204" pitchFamily="34" charset="0"/>
              </a:rPr>
              <a:t>لذا، فإن</a:t>
            </a:r>
            <a:r>
              <a:rPr lang="ar-SA" sz="2000" kern="0" dirty="0">
                <a:solidFill>
                  <a:srgbClr val="00194C"/>
                </a:solidFill>
                <a:latin typeface="Calibri" panose="020F0502020204030204" pitchFamily="34" charset="0"/>
                <a:cs typeface="Calibri" panose="020F0502020204030204" pitchFamily="34" charset="0"/>
              </a:rPr>
              <a:t> مستقبل الصحافة لا يعتمد على انتصار طرف على آخر، بل على "التناغم الذكي" بين كفاءة الخوارزمية وضمير ووعي الإنسان.</a:t>
            </a:r>
            <a:endParaRPr lang="en-US" sz="2000" kern="0" dirty="0">
              <a:solidFill>
                <a:srgbClr val="00194C"/>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35F2AAD7-AB30-501A-330F-F5BFBB81846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63598" y="1599742"/>
            <a:ext cx="3024077" cy="4365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018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10E75-4E8D-9530-9D48-B93522A6416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37DCBAE-D4F9-298C-DC97-7F6304180C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150278"/>
            <a:ext cx="2530548" cy="1181593"/>
          </a:xfrm>
          <a:prstGeom prst="rect">
            <a:avLst/>
          </a:prstGeom>
        </p:spPr>
      </p:pic>
      <p:sp>
        <p:nvSpPr>
          <p:cNvPr id="11" name="Rectangle 10">
            <a:extLst>
              <a:ext uri="{FF2B5EF4-FFF2-40B4-BE49-F238E27FC236}">
                <a16:creationId xmlns:a16="http://schemas.microsoft.com/office/drawing/2014/main" id="{4C19EA80-E8F4-327B-08AC-E65095793971}"/>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D506E3C-2B45-9B2B-6A54-507C57093FEE}"/>
              </a:ext>
            </a:extLst>
          </p:cNvPr>
          <p:cNvSpPr txBox="1"/>
          <p:nvPr/>
        </p:nvSpPr>
        <p:spPr>
          <a:xfrm>
            <a:off x="1775637" y="439858"/>
            <a:ext cx="10161244" cy="400110"/>
          </a:xfrm>
          <a:prstGeom prst="rect">
            <a:avLst/>
          </a:prstGeom>
          <a:noFill/>
        </p:spPr>
        <p:txBody>
          <a:bodyPr wrap="square" rtlCol="0">
            <a:spAutoFit/>
          </a:bodyPr>
          <a:lstStyle/>
          <a:p>
            <a:pPr algn="r" rtl="1"/>
            <a:r>
              <a:rPr lang="ar-EG" sz="2000" kern="0" dirty="0">
                <a:solidFill>
                  <a:srgbClr val="00194C"/>
                </a:solidFill>
                <a:latin typeface="Calibri" panose="020F0502020204030204" pitchFamily="34" charset="0"/>
                <a:cs typeface="Calibri" panose="020F0502020204030204" pitchFamily="34" charset="0"/>
              </a:rPr>
              <a:t>وكلاء الذكاء الاصطناعي في غرف الأخبار: من (أدوات مساعدة) إلى (شركاء في صناعة المحتوى)</a:t>
            </a:r>
          </a:p>
        </p:txBody>
      </p:sp>
      <p:sp>
        <p:nvSpPr>
          <p:cNvPr id="4" name="TextBox 3">
            <a:extLst>
              <a:ext uri="{FF2B5EF4-FFF2-40B4-BE49-F238E27FC236}">
                <a16:creationId xmlns:a16="http://schemas.microsoft.com/office/drawing/2014/main" id="{B5887ABF-B517-1055-9C71-1F9822339AD5}"/>
              </a:ext>
            </a:extLst>
          </p:cNvPr>
          <p:cNvSpPr txBox="1"/>
          <p:nvPr/>
        </p:nvSpPr>
        <p:spPr>
          <a:xfrm>
            <a:off x="223285" y="1472470"/>
            <a:ext cx="5732882" cy="3913059"/>
          </a:xfrm>
          <a:prstGeom prst="rect">
            <a:avLst/>
          </a:prstGeom>
          <a:noFill/>
        </p:spPr>
        <p:txBody>
          <a:bodyPr wrap="square">
            <a:spAutoFit/>
          </a:bodyPr>
          <a:lstStyle/>
          <a:p>
            <a:pPr algn="ctr" rtl="1">
              <a:lnSpc>
                <a:spcPct val="150000"/>
              </a:lnSpc>
              <a:buNone/>
            </a:pPr>
            <a:r>
              <a:rPr lang="ar-EG" sz="2400" b="1" kern="0" dirty="0">
                <a:solidFill>
                  <a:srgbClr val="C00000"/>
                </a:solidFill>
                <a:latin typeface="Times New Roman" panose="02020603050405020304" pitchFamily="18" charset="0"/>
                <a:cs typeface="Times New Roman" panose="02020603050405020304" pitchFamily="18" charset="0"/>
              </a:rPr>
              <a:t>سؤال للمناقشة</a:t>
            </a:r>
          </a:p>
          <a:p>
            <a:pPr algn="just" rtl="1">
              <a:lnSpc>
                <a:spcPct val="150000"/>
              </a:lnSpc>
              <a:buNone/>
            </a:pPr>
            <a:r>
              <a:rPr lang="ar-EG" sz="2400" kern="0" dirty="0">
                <a:solidFill>
                  <a:srgbClr val="00194C"/>
                </a:solidFill>
                <a:latin typeface="Calibri" panose="020F0502020204030204" pitchFamily="34" charset="0"/>
                <a:cs typeface="Calibri" panose="020F0502020204030204" pitchFamily="34" charset="0"/>
              </a:rPr>
              <a:t>إذا نجح 'الوكيل الاصطناعي في أن يصبح أسرع من الصحفي في نقل الخبر، وأدق منه في تحليل البيانات، وأرخص منه في التكلفة.. </a:t>
            </a:r>
          </a:p>
          <a:p>
            <a:pPr algn="just" rtl="1">
              <a:lnSpc>
                <a:spcPct val="150000"/>
              </a:lnSpc>
              <a:buNone/>
            </a:pPr>
            <a:r>
              <a:rPr lang="ar-EG" sz="2400" kern="0" dirty="0">
                <a:solidFill>
                  <a:srgbClr val="00194C"/>
                </a:solidFill>
                <a:latin typeface="Calibri" panose="020F0502020204030204" pitchFamily="34" charset="0"/>
                <a:cs typeface="Calibri" panose="020F0502020204030204" pitchFamily="34" charset="0"/>
              </a:rPr>
              <a:t>فما هي القيمة المضافة الوحيدة التي ستجعل المؤسسات الصحفية والجمهور يتمسكون بوجودكم كصحفيين بشر في المستقبل؟</a:t>
            </a:r>
          </a:p>
        </p:txBody>
      </p:sp>
      <p:pic>
        <p:nvPicPr>
          <p:cNvPr id="8" name="Picture 7">
            <a:extLst>
              <a:ext uri="{FF2B5EF4-FFF2-40B4-BE49-F238E27FC236}">
                <a16:creationId xmlns:a16="http://schemas.microsoft.com/office/drawing/2014/main" id="{AE393388-E248-20A8-BAD4-FAFC8B23493A}"/>
              </a:ext>
            </a:extLst>
          </p:cNvPr>
          <p:cNvPicPr>
            <a:picLocks noChangeAspect="1"/>
          </p:cNvPicPr>
          <p:nvPr/>
        </p:nvPicPr>
        <p:blipFill>
          <a:blip r:embed="rId3"/>
          <a:stretch>
            <a:fillRect/>
          </a:stretch>
        </p:blipFill>
        <p:spPr>
          <a:xfrm>
            <a:off x="6235835" y="1465497"/>
            <a:ext cx="5444142" cy="3622829"/>
          </a:xfrm>
          <a:prstGeom prst="rect">
            <a:avLst/>
          </a:prstGeom>
        </p:spPr>
      </p:pic>
    </p:spTree>
    <p:extLst>
      <p:ext uri="{BB962C8B-B14F-4D97-AF65-F5344CB8AC3E}">
        <p14:creationId xmlns:p14="http://schemas.microsoft.com/office/powerpoint/2010/main" val="1831473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161746"/>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0562D29-A025-4F06-8B96-4F39D2E35DA5}"/>
</file>

<file path=docProps/app.xml><?xml version="1.0" encoding="utf-8"?>
<Properties xmlns="http://schemas.openxmlformats.org/officeDocument/2006/extended-properties" xmlns:vt="http://schemas.openxmlformats.org/officeDocument/2006/docPropsVTypes">
  <TotalTime>1625</TotalTime>
  <Words>4524</Words>
  <Application>Microsoft Office PowerPoint</Application>
  <PresentationFormat>Widescreen</PresentationFormat>
  <Paragraphs>304</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42</cp:revision>
  <dcterms:created xsi:type="dcterms:W3CDTF">2023-04-29T09:08:00Z</dcterms:created>
  <dcterms:modified xsi:type="dcterms:W3CDTF">2026-04-05T06:35:36Z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