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96" r:id="rId5"/>
    <p:sldId id="497" r:id="rId6"/>
    <p:sldId id="313" r:id="rId7"/>
    <p:sldId id="276" r:id="rId8"/>
    <p:sldId id="498" r:id="rId9"/>
    <p:sldId id="503" r:id="rId10"/>
    <p:sldId id="502" r:id="rId11"/>
    <p:sldId id="504" r:id="rId12"/>
    <p:sldId id="505" r:id="rId13"/>
    <p:sldId id="506" r:id="rId14"/>
    <p:sldId id="507" r:id="rId15"/>
    <p:sldId id="508" r:id="rId16"/>
    <p:sldId id="509" r:id="rId17"/>
    <p:sldId id="510" r:id="rId18"/>
    <p:sldId id="511" r:id="rId19"/>
    <p:sldId id="536" r:id="rId20"/>
    <p:sldId id="539" r:id="rId21"/>
    <p:sldId id="540" r:id="rId22"/>
    <p:sldId id="544" r:id="rId23"/>
    <p:sldId id="549" r:id="rId24"/>
    <p:sldId id="550" r:id="rId25"/>
    <p:sldId id="551" r:id="rId26"/>
    <p:sldId id="552" r:id="rId27"/>
    <p:sldId id="555" r:id="rId28"/>
    <p:sldId id="557" r:id="rId29"/>
    <p:sldId id="512" r:id="rId30"/>
    <p:sldId id="513" r:id="rId31"/>
    <p:sldId id="516" r:id="rId32"/>
    <p:sldId id="515" r:id="rId33"/>
    <p:sldId id="517" r:id="rId34"/>
    <p:sldId id="518" r:id="rId35"/>
    <p:sldId id="519" r:id="rId36"/>
    <p:sldId id="514" r:id="rId37"/>
    <p:sldId id="520" r:id="rId38"/>
    <p:sldId id="523" r:id="rId39"/>
    <p:sldId id="256" r:id="rId40"/>
    <p:sldId id="524" r:id="rId41"/>
    <p:sldId id="525" r:id="rId42"/>
    <p:sldId id="521" r:id="rId43"/>
    <p:sldId id="522" r:id="rId44"/>
    <p:sldId id="527" r:id="rId45"/>
    <p:sldId id="562" r:id="rId46"/>
    <p:sldId id="528" r:id="rId47"/>
    <p:sldId id="531" r:id="rId48"/>
    <p:sldId id="526" r:id="rId49"/>
    <p:sldId id="563" r:id="rId50"/>
    <p:sldId id="559" r:id="rId51"/>
    <p:sldId id="56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313"/>
            <p14:sldId id="276"/>
            <p14:sldId id="498"/>
            <p14:sldId id="503"/>
            <p14:sldId id="502"/>
            <p14:sldId id="504"/>
            <p14:sldId id="505"/>
            <p14:sldId id="506"/>
            <p14:sldId id="507"/>
            <p14:sldId id="508"/>
            <p14:sldId id="509"/>
            <p14:sldId id="510"/>
            <p14:sldId id="511"/>
            <p14:sldId id="536"/>
            <p14:sldId id="539"/>
            <p14:sldId id="540"/>
            <p14:sldId id="544"/>
            <p14:sldId id="549"/>
            <p14:sldId id="550"/>
            <p14:sldId id="551"/>
            <p14:sldId id="552"/>
            <p14:sldId id="555"/>
            <p14:sldId id="557"/>
            <p14:sldId id="512"/>
            <p14:sldId id="513"/>
            <p14:sldId id="516"/>
            <p14:sldId id="515"/>
            <p14:sldId id="517"/>
            <p14:sldId id="518"/>
            <p14:sldId id="519"/>
            <p14:sldId id="514"/>
            <p14:sldId id="520"/>
            <p14:sldId id="523"/>
            <p14:sldId id="256"/>
            <p14:sldId id="524"/>
            <p14:sldId id="525"/>
            <p14:sldId id="521"/>
            <p14:sldId id="522"/>
            <p14:sldId id="527"/>
            <p14:sldId id="562"/>
            <p14:sldId id="528"/>
            <p14:sldId id="531"/>
            <p14:sldId id="526"/>
            <p14:sldId id="563"/>
            <p14:sldId id="559"/>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7" d="100"/>
          <a:sy n="57" d="100"/>
        </p:scale>
        <p:origin x="92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5.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slides/_rels/slide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8.sv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47.png"/><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52.svg"/><Relationship Id="rId4" Type="http://schemas.openxmlformats.org/officeDocument/2006/relationships/image" Target="../media/image51.sv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56.svg"/><Relationship Id="rId5" Type="http://schemas.openxmlformats.org/officeDocument/2006/relationships/image" Target="../media/image55.svg"/><Relationship Id="rId4" Type="http://schemas.openxmlformats.org/officeDocument/2006/relationships/image" Target="../media/image54.svg"/></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60.svg"/><Relationship Id="rId5" Type="http://schemas.openxmlformats.org/officeDocument/2006/relationships/image" Target="../media/image59.svg"/><Relationship Id="rId4" Type="http://schemas.openxmlformats.org/officeDocument/2006/relationships/image" Target="../media/image58.svg"/></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45.xml.rels><?xml version="1.0" encoding="UTF-8" standalone="yes"?>
<Relationships xmlns="http://schemas.openxmlformats.org/package/2006/relationships"><Relationship Id="rId3" Type="http://schemas.openxmlformats.org/officeDocument/2006/relationships/image" Target="../media/image62.sv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jpeg"/><Relationship Id="rId1" Type="http://schemas.openxmlformats.org/officeDocument/2006/relationships/slideLayout" Target="../slideLayouts/slideLayout16.xml"/><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a:solidFill>
                  <a:srgbClr val="00B0F0"/>
                </a:solidFill>
                <a:latin typeface="Alexandria" pitchFamily="2" charset="-78"/>
                <a:cs typeface="Alexandria" pitchFamily="2" charset="-78"/>
              </a:rPr>
              <a:t>الاتصالات التنظيمية</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4225837" cy="707886"/>
          </a:xfrm>
          <a:prstGeom prst="rect">
            <a:avLst/>
          </a:prstGeom>
          <a:noFill/>
        </p:spPr>
        <p:txBody>
          <a:bodyPr wrap="none" rtlCol="0">
            <a:spAutoFit/>
          </a:bodyPr>
          <a:lstStyle/>
          <a:p>
            <a:r>
              <a:rPr lang="en-US" sz="2000" dirty="0">
                <a:latin typeface="Alexandria" pitchFamily="2" charset="-78"/>
                <a:cs typeface="Alexandria" pitchFamily="2" charset="-78"/>
              </a:rPr>
              <a:t>PRL </a:t>
            </a:r>
            <a:r>
              <a:rPr lang="en-US" sz="2000">
                <a:latin typeface="Alexandria" pitchFamily="2" charset="-78"/>
                <a:cs typeface="Alexandria" pitchFamily="2" charset="-78"/>
              </a:rPr>
              <a:t>6</a:t>
            </a:r>
            <a:r>
              <a:rPr lang="ar-EG" sz="2000">
                <a:latin typeface="Alexandria" pitchFamily="2" charset="-78"/>
                <a:cs typeface="Alexandria" pitchFamily="2" charset="-78"/>
              </a:rPr>
              <a:t>1</a:t>
            </a:r>
            <a:r>
              <a:rPr lang="en-US" sz="2000">
                <a:latin typeface="Alexandria" pitchFamily="2" charset="-78"/>
                <a:cs typeface="Alexandria" pitchFamily="2" charset="-78"/>
              </a:rPr>
              <a:t>5</a:t>
            </a:r>
            <a:endParaRPr lang="en-US" sz="2000" dirty="0">
              <a:latin typeface="Alexandria" pitchFamily="2" charset="-78"/>
              <a:cs typeface="Alexandria" pitchFamily="2" charset="-78"/>
            </a:endParaRPr>
          </a:p>
          <a:p>
            <a:r>
              <a:rPr lang="en-US" sz="2000">
                <a:latin typeface="Alexandria" pitchFamily="2" charset="-78"/>
                <a:cs typeface="Alexandria" pitchFamily="2" charset="-78"/>
              </a:rPr>
              <a:t>Organizational Communication</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9400"/>
    </mc:Choice>
    <mc:Fallback xmlns="">
      <p:transition spd="slow" advTm="94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9180"/>
          </a:xfrm>
          <a:prstGeom prst="rect">
            <a:avLst/>
          </a:prstGeom>
          <a:noFill/>
        </p:spPr>
        <p:txBody>
          <a:bodyPr wrap="square" rtlCol="0">
            <a:spAutoFit/>
          </a:bodyPr>
          <a:lstStyle/>
          <a:p>
            <a:pPr algn="ctr">
              <a:lnSpc>
                <a:spcPct val="200000"/>
              </a:lnSpc>
            </a:pPr>
            <a:r>
              <a:rPr lang="ar-EG" sz="2800" b="1">
                <a:solidFill>
                  <a:srgbClr val="00B0F0"/>
                </a:solidFill>
                <a:latin typeface="Alexandria" pitchFamily="2" charset="-78"/>
                <a:cs typeface="Alexandria" pitchFamily="2" charset="-78"/>
              </a:rPr>
              <a:t>المحاضرة الرابعة: أنواع الاتصال التنظيمي وتقنياته وأساليبه</a:t>
            </a:r>
            <a:endParaRPr lang="ar-EG"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728"/>
    </mc:Choice>
    <mc:Fallback xmlns="">
      <p:transition spd="slow" advTm="87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374566" y="1498209"/>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7" name="Group 26">
            <a:extLst>
              <a:ext uri="{FF2B5EF4-FFF2-40B4-BE49-F238E27FC236}">
                <a16:creationId xmlns:a16="http://schemas.microsoft.com/office/drawing/2014/main" id="{2FFC5AE6-D1B8-54B3-6941-B88B72A2346D}"/>
              </a:ext>
            </a:extLst>
          </p:cNvPr>
          <p:cNvGrpSpPr/>
          <p:nvPr/>
        </p:nvGrpSpPr>
        <p:grpSpPr>
          <a:xfrm>
            <a:off x="3437433" y="2535845"/>
            <a:ext cx="8449767" cy="3987617"/>
            <a:chOff x="496119" y="2088566"/>
            <a:chExt cx="8151763" cy="1573624"/>
          </a:xfrm>
        </p:grpSpPr>
        <p:sp>
          <p:nvSpPr>
            <p:cNvPr id="29" name="Text 3">
              <a:extLst>
                <a:ext uri="{FF2B5EF4-FFF2-40B4-BE49-F238E27FC236}">
                  <a16:creationId xmlns:a16="http://schemas.microsoft.com/office/drawing/2014/main" id="{74B40F74-E41E-2357-1066-BF3C20D3CA18}"/>
                </a:ext>
              </a:extLst>
            </p:cNvPr>
            <p:cNvSpPr/>
            <p:nvPr/>
          </p:nvSpPr>
          <p:spPr>
            <a:xfrm>
              <a:off x="496119" y="2088566"/>
              <a:ext cx="8151763" cy="46389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تهدف هذه المحاضرة إلى تزويد الطالب بفهم شامل ومنهجي لأنواع الاتصال التنظيمي داخل المؤسسات، وتصنيف قنواته وفق معايير متعددة، واكتساب القدرة على اختيار القناة الأنسب لكل موقف اتصالي بما يضمن فاعلية التواصل وتحقيق الأهداف.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Shape 4">
              <a:extLst>
                <a:ext uri="{FF2B5EF4-FFF2-40B4-BE49-F238E27FC236}">
                  <a16:creationId xmlns:a16="http://schemas.microsoft.com/office/drawing/2014/main" id="{B23AD508-57A6-005E-5CA6-FA877D5E3455}"/>
                </a:ext>
              </a:extLst>
            </p:cNvPr>
            <p:cNvSpPr/>
            <p:nvPr/>
          </p:nvSpPr>
          <p:spPr>
            <a:xfrm>
              <a:off x="6013326" y="2692301"/>
              <a:ext cx="2634555" cy="969889"/>
            </a:xfrm>
            <a:prstGeom prst="roundRect">
              <a:avLst>
                <a:gd name="adj" fmla="val 367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31" name="Image 0" descr="preencoded.png">
              <a:extLst>
                <a:ext uri="{FF2B5EF4-FFF2-40B4-BE49-F238E27FC236}">
                  <a16:creationId xmlns:a16="http://schemas.microsoft.com/office/drawing/2014/main" id="{4E81197D-A553-2771-3BC3-681AB0FF66C2}"/>
                </a:ext>
              </a:extLst>
            </p:cNvPr>
            <p:cNvPicPr>
              <a:picLocks noChangeAspect="1"/>
            </p:cNvPicPr>
            <p:nvPr/>
          </p:nvPicPr>
          <p:blipFill>
            <a:blip r:embed="rId5"/>
            <a:stretch>
              <a:fillRect/>
            </a:stretch>
          </p:blipFill>
          <p:spPr>
            <a:xfrm>
              <a:off x="8147075" y="2692301"/>
              <a:ext cx="372070" cy="372070"/>
            </a:xfrm>
            <a:prstGeom prst="rect">
              <a:avLst/>
            </a:prstGeom>
          </p:spPr>
        </p:pic>
        <p:pic>
          <p:nvPicPr>
            <p:cNvPr id="35" name="Image 1" descr="preencoded.png">
              <a:extLst>
                <a:ext uri="{FF2B5EF4-FFF2-40B4-BE49-F238E27FC236}">
                  <a16:creationId xmlns:a16="http://schemas.microsoft.com/office/drawing/2014/main" id="{FEF29916-9666-F409-7A80-F1876D0242C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249394" y="2794546"/>
              <a:ext cx="167432" cy="167432"/>
            </a:xfrm>
            <a:prstGeom prst="rect">
              <a:avLst/>
            </a:prstGeom>
          </p:spPr>
        </p:pic>
        <p:sp>
          <p:nvSpPr>
            <p:cNvPr id="36" name="Text 6">
              <a:extLst>
                <a:ext uri="{FF2B5EF4-FFF2-40B4-BE49-F238E27FC236}">
                  <a16:creationId xmlns:a16="http://schemas.microsoft.com/office/drawing/2014/main" id="{5323D106-667B-59AA-45E0-38D58CAC23D3}"/>
                </a:ext>
              </a:extLst>
            </p:cNvPr>
            <p:cNvSpPr/>
            <p:nvPr/>
          </p:nvSpPr>
          <p:spPr>
            <a:xfrm>
              <a:off x="6142062" y="3203897"/>
              <a:ext cx="2377083" cy="396925"/>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التعرف على أنواع الاتصال التنظيمي المختلفة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7" name="Shape 7">
              <a:extLst>
                <a:ext uri="{FF2B5EF4-FFF2-40B4-BE49-F238E27FC236}">
                  <a16:creationId xmlns:a16="http://schemas.microsoft.com/office/drawing/2014/main" id="{61F38E38-BE93-2720-FFD6-F9BC02398D77}"/>
                </a:ext>
              </a:extLst>
            </p:cNvPr>
            <p:cNvSpPr/>
            <p:nvPr/>
          </p:nvSpPr>
          <p:spPr>
            <a:xfrm>
              <a:off x="3254722" y="2636858"/>
              <a:ext cx="2634630" cy="1025332"/>
            </a:xfrm>
            <a:prstGeom prst="roundRect">
              <a:avLst>
                <a:gd name="adj" fmla="val 367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38" name="Image 2" descr="preencoded.png">
              <a:extLst>
                <a:ext uri="{FF2B5EF4-FFF2-40B4-BE49-F238E27FC236}">
                  <a16:creationId xmlns:a16="http://schemas.microsoft.com/office/drawing/2014/main" id="{A12B82A1-120B-97C4-B046-29F926591718}"/>
                </a:ext>
              </a:extLst>
            </p:cNvPr>
            <p:cNvPicPr>
              <a:picLocks noChangeAspect="1"/>
            </p:cNvPicPr>
            <p:nvPr/>
          </p:nvPicPr>
          <p:blipFill>
            <a:blip r:embed="rId7"/>
            <a:stretch>
              <a:fillRect/>
            </a:stretch>
          </p:blipFill>
          <p:spPr>
            <a:xfrm>
              <a:off x="5388546" y="2692301"/>
              <a:ext cx="372070" cy="372070"/>
            </a:xfrm>
            <a:prstGeom prst="rect">
              <a:avLst/>
            </a:prstGeom>
          </p:spPr>
        </p:pic>
        <p:pic>
          <p:nvPicPr>
            <p:cNvPr id="39" name="Image 3" descr="preencoded.png">
              <a:extLst>
                <a:ext uri="{FF2B5EF4-FFF2-40B4-BE49-F238E27FC236}">
                  <a16:creationId xmlns:a16="http://schemas.microsoft.com/office/drawing/2014/main" id="{03A4ABC2-D389-BEFA-4A54-1D3E0CD14DF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90865" y="2794546"/>
              <a:ext cx="167432" cy="167432"/>
            </a:xfrm>
            <a:prstGeom prst="rect">
              <a:avLst/>
            </a:prstGeom>
          </p:spPr>
        </p:pic>
        <p:sp>
          <p:nvSpPr>
            <p:cNvPr id="40" name="Text 9">
              <a:extLst>
                <a:ext uri="{FF2B5EF4-FFF2-40B4-BE49-F238E27FC236}">
                  <a16:creationId xmlns:a16="http://schemas.microsoft.com/office/drawing/2014/main" id="{94BDA4C4-BD74-8233-95DC-A83D649D169C}"/>
                </a:ext>
              </a:extLst>
            </p:cNvPr>
            <p:cNvSpPr/>
            <p:nvPr/>
          </p:nvSpPr>
          <p:spPr>
            <a:xfrm>
              <a:off x="3383459" y="3249989"/>
              <a:ext cx="2377157"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1" name="Shape 10">
              <a:extLst>
                <a:ext uri="{FF2B5EF4-FFF2-40B4-BE49-F238E27FC236}">
                  <a16:creationId xmlns:a16="http://schemas.microsoft.com/office/drawing/2014/main" id="{DE325DD5-BE3D-E6D4-A21E-99822D32CF9B}"/>
                </a:ext>
              </a:extLst>
            </p:cNvPr>
            <p:cNvSpPr/>
            <p:nvPr/>
          </p:nvSpPr>
          <p:spPr>
            <a:xfrm>
              <a:off x="496193" y="2622383"/>
              <a:ext cx="2634555" cy="1039807"/>
            </a:xfrm>
            <a:prstGeom prst="roundRect">
              <a:avLst>
                <a:gd name="adj" fmla="val 367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42" name="Image 4" descr="preencoded.png">
              <a:extLst>
                <a:ext uri="{FF2B5EF4-FFF2-40B4-BE49-F238E27FC236}">
                  <a16:creationId xmlns:a16="http://schemas.microsoft.com/office/drawing/2014/main" id="{A3018205-0CB5-5012-DACB-76EA41563881}"/>
                </a:ext>
              </a:extLst>
            </p:cNvPr>
            <p:cNvPicPr>
              <a:picLocks noChangeAspect="1"/>
            </p:cNvPicPr>
            <p:nvPr/>
          </p:nvPicPr>
          <p:blipFill>
            <a:blip r:embed="rId9"/>
            <a:stretch>
              <a:fillRect/>
            </a:stretch>
          </p:blipFill>
          <p:spPr>
            <a:xfrm>
              <a:off x="2629942" y="2692301"/>
              <a:ext cx="372070" cy="372070"/>
            </a:xfrm>
            <a:prstGeom prst="rect">
              <a:avLst/>
            </a:prstGeom>
          </p:spPr>
        </p:pic>
        <p:pic>
          <p:nvPicPr>
            <p:cNvPr id="43" name="Image 5" descr="preencoded.png">
              <a:extLst>
                <a:ext uri="{FF2B5EF4-FFF2-40B4-BE49-F238E27FC236}">
                  <a16:creationId xmlns:a16="http://schemas.microsoft.com/office/drawing/2014/main" id="{14D04FA9-08AB-3630-AE89-CA189FC6EE4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2732261" y="2794546"/>
              <a:ext cx="167432" cy="167432"/>
            </a:xfrm>
            <a:prstGeom prst="rect">
              <a:avLst/>
            </a:prstGeom>
          </p:spPr>
        </p:pic>
        <p:sp>
          <p:nvSpPr>
            <p:cNvPr id="44" name="Text 12">
              <a:extLst>
                <a:ext uri="{FF2B5EF4-FFF2-40B4-BE49-F238E27FC236}">
                  <a16:creationId xmlns:a16="http://schemas.microsoft.com/office/drawing/2014/main" id="{B416258C-4E19-0DD9-3D19-10BB13C07B11}"/>
                </a:ext>
              </a:extLst>
            </p:cNvPr>
            <p:cNvSpPr/>
            <p:nvPr/>
          </p:nvSpPr>
          <p:spPr>
            <a:xfrm>
              <a:off x="639375" y="3303128"/>
              <a:ext cx="2377083"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45" name="TextBox 44">
            <a:extLst>
              <a:ext uri="{FF2B5EF4-FFF2-40B4-BE49-F238E27FC236}">
                <a16:creationId xmlns:a16="http://schemas.microsoft.com/office/drawing/2014/main" id="{2AE1EE7A-6547-D2D4-C1F8-4ABB464CAE52}"/>
              </a:ext>
            </a:extLst>
          </p:cNvPr>
          <p:cNvSpPr txBox="1"/>
          <p:nvPr/>
        </p:nvSpPr>
        <p:spPr>
          <a:xfrm>
            <a:off x="6378249" y="5294596"/>
            <a:ext cx="2464059" cy="716158"/>
          </a:xfrm>
          <a:prstGeom prst="rect">
            <a:avLst/>
          </a:prstGeom>
          <a:noFill/>
        </p:spPr>
        <p:txBody>
          <a:bodyPr wrap="square" rtlCol="0">
            <a:sp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تصنيف قنوات الاتصال وفق معايير واضحة</a:t>
            </a:r>
            <a:endParaRPr kumimoji="0" lang="ar-SA" sz="160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6" name="TextBox 45">
            <a:extLst>
              <a:ext uri="{FF2B5EF4-FFF2-40B4-BE49-F238E27FC236}">
                <a16:creationId xmlns:a16="http://schemas.microsoft.com/office/drawing/2014/main" id="{2800564A-DA6A-7B32-65DE-08F0733FC96C}"/>
              </a:ext>
            </a:extLst>
          </p:cNvPr>
          <p:cNvSpPr txBox="1"/>
          <p:nvPr/>
        </p:nvSpPr>
        <p:spPr>
          <a:xfrm>
            <a:off x="3511548" y="5294596"/>
            <a:ext cx="2417327" cy="716158"/>
          </a:xfrm>
          <a:prstGeom prst="rect">
            <a:avLst/>
          </a:prstGeom>
          <a:noFill/>
        </p:spPr>
        <p:txBody>
          <a:bodyPr wrap="square" rtlCol="0">
            <a:sp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اختيار القناة الملائمة للموقف الاتصالي</a:t>
            </a:r>
            <a:endParaRPr kumimoji="0" lang="ar-SA" sz="160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1257"/>
    </mc:Choice>
    <mc:Fallback xmlns="">
      <p:transition spd="slow" advTm="5125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1805" y="1345306"/>
            <a:ext cx="11240429"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475765" y="539128"/>
            <a:ext cx="3902032" cy="521970"/>
          </a:xfrm>
          <a:prstGeom prst="rect">
            <a:avLst/>
          </a:prstGeom>
          <a:noFill/>
        </p:spPr>
        <p:txBody>
          <a:bodyPr wrap="square" rtlCol="0">
            <a:spAutoFit/>
          </a:bodyPr>
          <a:lstStyle/>
          <a:p>
            <a:pPr algn="ctr"/>
            <a:r>
              <a:rPr lang="ar-EG" sz="2800" b="1">
                <a:latin typeface="Alexandria" charset="0"/>
                <a:cs typeface="Alexandria" charset="0"/>
              </a:rPr>
              <a:t>مقدمة</a:t>
            </a:r>
            <a:endParaRPr lang="en-US" sz="2800" b="1">
              <a:latin typeface="Alexandria" charset="0"/>
              <a:cs typeface="Alexandria" charset="0"/>
            </a:endParaRPr>
          </a:p>
        </p:txBody>
      </p:sp>
      <p:sp>
        <p:nvSpPr>
          <p:cNvPr id="5" name="Rectangle 4"/>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p:cNvSpPr/>
          <p:nvPr/>
        </p:nvSpPr>
        <p:spPr>
          <a:xfrm>
            <a:off x="747132" y="1828764"/>
            <a:ext cx="10538013" cy="1248973"/>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التنظيمي هو عملية أساسية لا غنى عنها في أي مؤسسة، إذ يُسهم في نقل المعلومات بين الأفراد والوحدات الإدارية، وتنسيق جهود العمل، وتحقيق الفهم المشترك بين جميع أطراف المؤسسة. بدون اتصال فعّال، لا يمكن لأي منظمة أن تحقق أهدافها أو تتكيف مع متطلبات بيئتها.</a:t>
            </a:r>
            <a:endParaRPr kumimoji="0" lang="ar-SA" sz="1600" b="0" i="0" u="none" strike="noStrike" kern="0" cap="none" spc="0" normalizeH="0" baseline="0" noProof="0" dirty="0">
              <a:ln>
                <a:noFill/>
              </a:ln>
              <a:solidFill>
                <a:prstClr val="black"/>
              </a:solidFill>
              <a:effectLst/>
              <a:uLnTx/>
              <a:uFillTx/>
            </a:endParaRPr>
          </a:p>
        </p:txBody>
      </p:sp>
      <p:sp>
        <p:nvSpPr>
          <p:cNvPr id="13" name="Text 1"/>
          <p:cNvSpPr/>
          <p:nvPr/>
        </p:nvSpPr>
        <p:spPr>
          <a:xfrm>
            <a:off x="843330" y="3561195"/>
            <a:ext cx="10486531" cy="1158134"/>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لا يوجد نوع واحد من الاتصال يصلح لجميع المواقف. المؤسسة الناجحة هي التي تُتقن توظيف جميع أنواع الاتصال، وتُدرك متى تُقدّم اللفظي على المكتوب، ومتى تؤثر الرسمي على غير الرسمي، ومتى تعتمد الصاعد أو النازل أو الأفقي بحسب طبيعة كل موقف.</a:t>
            </a:r>
            <a:endParaRPr kumimoji="0" lang="ar-SA" sz="1600" b="0" i="0" u="none" strike="noStrike" kern="0" cap="none" spc="0" normalizeH="0" baseline="0" noProof="0" dirty="0">
              <a:ln>
                <a:noFill/>
              </a:ln>
              <a:solidFill>
                <a:prstClr val="black"/>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p14:dur="10" advTm="67340"/>
    </mc:Choice>
    <mc:Fallback xmlns="">
      <p:transition advTm="673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81129-A5B4-21F1-9BA6-81C50373CC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EE14BD-F8DB-AD65-AA14-B5182C5F659F}"/>
              </a:ext>
            </a:extLst>
          </p:cNvPr>
          <p:cNvSpPr/>
          <p:nvPr/>
        </p:nvSpPr>
        <p:spPr>
          <a:xfrm>
            <a:off x="531541" y="1533543"/>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0B2D99-1D82-2901-BCA2-04461B9059B6}"/>
              </a:ext>
            </a:extLst>
          </p:cNvPr>
          <p:cNvSpPr txBox="1"/>
          <p:nvPr/>
        </p:nvSpPr>
        <p:spPr>
          <a:xfrm>
            <a:off x="3646449" y="539128"/>
            <a:ext cx="4731348" cy="523220"/>
          </a:xfrm>
          <a:prstGeom prst="rect">
            <a:avLst/>
          </a:prstGeom>
          <a:noFill/>
        </p:spPr>
        <p:txBody>
          <a:bodyPr wrap="square" rtlCol="0">
            <a:spAutoFit/>
          </a:bodyPr>
          <a:lstStyle/>
          <a:p>
            <a:r>
              <a:rPr lang="ar-EG" sz="2800" b="1">
                <a:latin typeface="Alexandria" charset="0"/>
                <a:cs typeface="Alexandria" charset="0"/>
              </a:rPr>
              <a:t>لماذا ندرس أنواع الاتصال؟</a:t>
            </a:r>
          </a:p>
        </p:txBody>
      </p:sp>
      <p:sp>
        <p:nvSpPr>
          <p:cNvPr id="5" name="Rectangle 4">
            <a:extLst>
              <a:ext uri="{FF2B5EF4-FFF2-40B4-BE49-F238E27FC236}">
                <a16:creationId xmlns:a16="http://schemas.microsoft.com/office/drawing/2014/main" id="{9BD107AF-88C7-1D1A-9676-77A3DE0B3EB2}"/>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BEE278-46E8-14FF-BF0C-E60CAC298FEE}"/>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7AD2BA-71D6-7F6B-B2CA-3C8C0B65BC8B}"/>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9AD7777-FCD7-D712-7B82-DF3B753D2C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E26DF65A-1AF8-6097-8790-5B600F5205D8}"/>
              </a:ext>
            </a:extLst>
          </p:cNvPr>
          <p:cNvGrpSpPr/>
          <p:nvPr/>
        </p:nvGrpSpPr>
        <p:grpSpPr>
          <a:xfrm>
            <a:off x="769435" y="2028898"/>
            <a:ext cx="10420926" cy="3295558"/>
            <a:chOff x="496119" y="2189485"/>
            <a:chExt cx="8151763" cy="1269036"/>
          </a:xfrm>
        </p:grpSpPr>
        <p:sp>
          <p:nvSpPr>
            <p:cNvPr id="2" name="Text 1"/>
            <p:cNvSpPr/>
            <p:nvPr/>
          </p:nvSpPr>
          <p:spPr>
            <a:xfrm>
              <a:off x="496119" y="2189485"/>
              <a:ext cx="8151763"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تتباين المواقف داخل المؤسسة تباينًا كبيرًا؛ فهناك مواقف تستدعي السرعة والتفاعل الفوري، وأخرى تتطلب التوثيق والرسمية، وثالثة تحتاج إلى إقناع وتأثير انفعالي. لذلك، فإن إدراك الفروق بين أنواع الاتصال وقنواته يُمكّن المتصل من التعامل الأمثل مع كل موقف.</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2729731"/>
              <a:ext cx="186035" cy="186035"/>
            </a:xfrm>
            <a:prstGeom prst="rect">
              <a:avLst/>
            </a:prstGeom>
          </p:spPr>
        </p:pic>
        <p:sp>
          <p:nvSpPr>
            <p:cNvPr id="8" name="Text 2"/>
            <p:cNvSpPr/>
            <p:nvPr/>
          </p:nvSpPr>
          <p:spPr>
            <a:xfrm>
              <a:off x="6694289" y="2725936"/>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تباين طبيعة المواقف</a:t>
              </a:r>
              <a:endParaRPr kumimoji="0" lang="ar-SA" sz="1600" b="0" i="0" u="none" strike="noStrike" kern="0" cap="none" spc="0" normalizeH="0" baseline="0" noProof="0" dirty="0">
                <a:ln>
                  <a:noFill/>
                </a:ln>
                <a:solidFill>
                  <a:prstClr val="black"/>
                </a:solidFill>
                <a:effectLst/>
                <a:uLnTx/>
                <a:uFillTx/>
              </a:endParaRPr>
            </a:p>
          </p:txBody>
        </p:sp>
        <p:sp>
          <p:nvSpPr>
            <p:cNvPr id="9" name="Text 3"/>
            <p:cNvSpPr/>
            <p:nvPr/>
          </p:nvSpPr>
          <p:spPr>
            <a:xfrm>
              <a:off x="6034013" y="2994199"/>
              <a:ext cx="2210842" cy="464322"/>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كل موقف تنظيمي له متطلباته الاتصالية الخاصة من حيث السرعة والرسمية</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46465" y="2729731"/>
              <a:ext cx="186035" cy="186035"/>
            </a:xfrm>
            <a:prstGeom prst="rect">
              <a:avLst/>
            </a:prstGeom>
          </p:spPr>
        </p:pic>
        <p:sp>
          <p:nvSpPr>
            <p:cNvPr id="12" name="Text 4"/>
            <p:cNvSpPr/>
            <p:nvPr/>
          </p:nvSpPr>
          <p:spPr>
            <a:xfrm>
              <a:off x="3925416" y="2725936"/>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تعدد القنوات المتاحة</a:t>
              </a:r>
              <a:endParaRPr kumimoji="0" lang="ar-SA" sz="1600" b="0" i="0" u="none" strike="noStrike" kern="0" cap="none" spc="0" normalizeH="0" baseline="0" noProof="0" dirty="0">
                <a:ln>
                  <a:noFill/>
                </a:ln>
                <a:solidFill>
                  <a:prstClr val="black"/>
                </a:solidFill>
                <a:effectLst/>
                <a:uLnTx/>
                <a:uFillTx/>
              </a:endParaRPr>
            </a:p>
          </p:txBody>
        </p:sp>
        <p:sp>
          <p:nvSpPr>
            <p:cNvPr id="14" name="Text 5"/>
            <p:cNvSpPr/>
            <p:nvPr/>
          </p:nvSpPr>
          <p:spPr>
            <a:xfrm>
              <a:off x="3265066" y="2994199"/>
              <a:ext cx="2210916"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تتوفر قنوات متنوعة لكل منها مزايا وقيود في سياقات مختلفة</a:t>
              </a:r>
              <a:endParaRPr kumimoji="0" lang="ar-SA" sz="1600" b="0" i="0" u="none" strike="noStrike" kern="0" cap="none" spc="0" normalizeH="0" baseline="0" noProof="0" dirty="0">
                <a:ln>
                  <a:noFill/>
                </a:ln>
                <a:solidFill>
                  <a:prstClr val="black"/>
                </a:solidFill>
                <a:effectLst/>
                <a:uLnTx/>
                <a:uFillTx/>
              </a:endParaRPr>
            </a:p>
          </p:txBody>
        </p:sp>
        <p:pic>
          <p:nvPicPr>
            <p:cNvPr id="15"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877517" y="2729731"/>
              <a:ext cx="186035" cy="186035"/>
            </a:xfrm>
            <a:prstGeom prst="rect">
              <a:avLst/>
            </a:prstGeom>
          </p:spPr>
        </p:pic>
        <p:sp>
          <p:nvSpPr>
            <p:cNvPr id="16" name="Text 6"/>
            <p:cNvSpPr/>
            <p:nvPr/>
          </p:nvSpPr>
          <p:spPr>
            <a:xfrm>
              <a:off x="1156469" y="2725936"/>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الكفاءة الاتصالية</a:t>
              </a:r>
              <a:endParaRPr kumimoji="0" lang="ar-SA" sz="1600" b="0" i="0" u="none" strike="noStrike" kern="0" cap="none" spc="0" normalizeH="0" baseline="0" noProof="0" dirty="0">
                <a:ln>
                  <a:noFill/>
                </a:ln>
                <a:solidFill>
                  <a:prstClr val="black"/>
                </a:solidFill>
                <a:effectLst/>
                <a:uLnTx/>
                <a:uFillTx/>
              </a:endParaRPr>
            </a:p>
          </p:txBody>
        </p:sp>
        <p:sp>
          <p:nvSpPr>
            <p:cNvPr id="17" name="Text 7"/>
            <p:cNvSpPr/>
            <p:nvPr/>
          </p:nvSpPr>
          <p:spPr>
            <a:xfrm>
              <a:off x="496119" y="2994199"/>
              <a:ext cx="2210916"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الاختيار الصائب للقناة يرفع كفاءة الاتصال ويحقق الأهداف المؤسسية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5939775"/>
      </p:ext>
    </p:extLst>
  </p:cSld>
  <p:clrMapOvr>
    <a:masterClrMapping/>
  </p:clrMapOvr>
  <mc:AlternateContent xmlns:mc="http://schemas.openxmlformats.org/markup-compatibility/2006" xmlns:p14="http://schemas.microsoft.com/office/powerpoint/2010/main">
    <mc:Choice Requires="p14">
      <p:transition p14:dur="10" advTm="109782"/>
    </mc:Choice>
    <mc:Fallback xmlns="">
      <p:transition advTm="10978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68666-D059-369A-748E-38F1C8F60A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38E434-B74E-B3AA-E05C-119123CE698C}"/>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891EE5-CD9D-7923-08C0-6583941EEC52}"/>
              </a:ext>
            </a:extLst>
          </p:cNvPr>
          <p:cNvSpPr txBox="1"/>
          <p:nvPr/>
        </p:nvSpPr>
        <p:spPr>
          <a:xfrm>
            <a:off x="3133494" y="539128"/>
            <a:ext cx="5988204" cy="523220"/>
          </a:xfrm>
          <a:prstGeom prst="rect">
            <a:avLst/>
          </a:prstGeom>
          <a:noFill/>
        </p:spPr>
        <p:txBody>
          <a:bodyPr wrap="square" rtlCol="0">
            <a:spAutoFit/>
          </a:bodyPr>
          <a:lstStyle/>
          <a:p>
            <a:r>
              <a:rPr lang="ar-EG" sz="2800" b="1">
                <a:latin typeface="Alexandria" charset="0"/>
                <a:cs typeface="Alexandria" charset="0"/>
              </a:rPr>
              <a:t>معايير تصنيف الاتصال التنظيمي</a:t>
            </a:r>
          </a:p>
        </p:txBody>
      </p:sp>
      <p:sp>
        <p:nvSpPr>
          <p:cNvPr id="5" name="Rectangle 4">
            <a:extLst>
              <a:ext uri="{FF2B5EF4-FFF2-40B4-BE49-F238E27FC236}">
                <a16:creationId xmlns:a16="http://schemas.microsoft.com/office/drawing/2014/main" id="{D08BE5C3-F9CC-EF9A-8FCD-C42BEEC067D8}"/>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6AF842-DB43-181A-A931-5DADEB19FB75}"/>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C5152C-719A-8AD9-77A8-6E7D956B783C}"/>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09F707B-EE36-4CC6-1386-7EBA74F8DB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
          <p:cNvSpPr/>
          <p:nvPr/>
        </p:nvSpPr>
        <p:spPr>
          <a:xfrm>
            <a:off x="657923" y="1830014"/>
            <a:ext cx="10643950" cy="478288"/>
          </a:xfrm>
          <a:prstGeom prst="rect">
            <a:avLst/>
          </a:prstGeom>
          <a:noFill/>
          <a:ln/>
        </p:spPr>
        <p:txBody>
          <a:bodyPr wrap="none" lIns="0" tIns="0" rIns="0" bIns="0" rtlCol="0" anchor="t"/>
          <a:lstStyle/>
          <a:p>
            <a:pPr marL="0" marR="0" lvl="0" indent="0" algn="r" defTabSz="914400" rtl="1" eaLnBrk="1" fontAlgn="auto" latinLnBrk="0" hangingPunct="1">
              <a:lnSpc>
                <a:spcPct val="12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يُصنَّف الاتصال التنظيمي وفق أربعة معايير رئيسة تُغطي أبعاده المختلفة وتساعد على فهم طبيعة كل نوع وملاءمته.</a:t>
            </a:r>
            <a:endParaRPr kumimoji="0" lang="ar-SA" sz="1600" b="0" i="0" u="none" strike="noStrike" kern="0" cap="none" spc="0" normalizeH="0" baseline="0" noProof="0" dirty="0">
              <a:ln>
                <a:noFill/>
              </a:ln>
              <a:solidFill>
                <a:prstClr val="black"/>
              </a:solidFill>
              <a:effectLst/>
              <a:uLnTx/>
              <a:uFillTx/>
            </a:endParaRPr>
          </a:p>
        </p:txBody>
      </p:sp>
      <p:pic>
        <p:nvPicPr>
          <p:cNvPr id="8" name="Picture 7">
            <a:extLst>
              <a:ext uri="{FF2B5EF4-FFF2-40B4-BE49-F238E27FC236}">
                <a16:creationId xmlns:a16="http://schemas.microsoft.com/office/drawing/2014/main" id="{B9D32B8D-9A64-D964-6F0A-EC3C3C389CF6}"/>
              </a:ext>
            </a:extLst>
          </p:cNvPr>
          <p:cNvPicPr>
            <a:picLocks noChangeAspect="1"/>
          </p:cNvPicPr>
          <p:nvPr/>
        </p:nvPicPr>
        <p:blipFill>
          <a:blip r:embed="rId3"/>
          <a:stretch>
            <a:fillRect/>
          </a:stretch>
        </p:blipFill>
        <p:spPr>
          <a:xfrm>
            <a:off x="3623776" y="2308302"/>
            <a:ext cx="5228348" cy="2918148"/>
          </a:xfrm>
          <a:prstGeom prst="rect">
            <a:avLst/>
          </a:prstGeom>
        </p:spPr>
      </p:pic>
    </p:spTree>
    <p:extLst>
      <p:ext uri="{BB962C8B-B14F-4D97-AF65-F5344CB8AC3E}">
        <p14:creationId xmlns:p14="http://schemas.microsoft.com/office/powerpoint/2010/main" val="50621355"/>
      </p:ext>
    </p:extLst>
  </p:cSld>
  <p:clrMapOvr>
    <a:masterClrMapping/>
  </p:clrMapOvr>
  <mc:AlternateContent xmlns:mc="http://schemas.openxmlformats.org/markup-compatibility/2006" xmlns:p14="http://schemas.microsoft.com/office/powerpoint/2010/main">
    <mc:Choice Requires="p14">
      <p:transition p14:dur="10" advTm="55716"/>
    </mc:Choice>
    <mc:Fallback xmlns="">
      <p:transition advTm="5571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BB290-62A8-CB15-2259-310CBDB30B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BD66AB-5CAF-1C7D-F496-D22C33681704}"/>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31C516-0D1F-39BF-9496-7E28F6C35D34}"/>
              </a:ext>
            </a:extLst>
          </p:cNvPr>
          <p:cNvSpPr txBox="1"/>
          <p:nvPr/>
        </p:nvSpPr>
        <p:spPr>
          <a:xfrm>
            <a:off x="3468028" y="539128"/>
            <a:ext cx="5386039" cy="523220"/>
          </a:xfrm>
          <a:prstGeom prst="rect">
            <a:avLst/>
          </a:prstGeom>
          <a:noFill/>
        </p:spPr>
        <p:txBody>
          <a:bodyPr wrap="square" rtlCol="0">
            <a:spAutoFit/>
          </a:bodyPr>
          <a:lstStyle/>
          <a:p>
            <a:r>
              <a:rPr lang="ar-EG" sz="2800" b="1">
                <a:latin typeface="Alexandria" charset="0"/>
                <a:cs typeface="Alexandria" charset="0"/>
              </a:rPr>
              <a:t>المعيار الأول: طبيعة الرسالة</a:t>
            </a:r>
          </a:p>
        </p:txBody>
      </p:sp>
      <p:sp>
        <p:nvSpPr>
          <p:cNvPr id="5" name="Rectangle 4">
            <a:extLst>
              <a:ext uri="{FF2B5EF4-FFF2-40B4-BE49-F238E27FC236}">
                <a16:creationId xmlns:a16="http://schemas.microsoft.com/office/drawing/2014/main" id="{D512FCC2-0F82-E96D-80C3-1E853F39A499}"/>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33CB1A-EF54-79D6-566B-9DBE7A8D8DF1}"/>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4DCD8C-E57A-0304-6C56-49F92F2F2E65}"/>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436F178-F382-2B39-4893-B076160C1D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50EA2107-D0A2-D055-9A16-E23C646F8BBE}"/>
              </a:ext>
            </a:extLst>
          </p:cNvPr>
          <p:cNvGrpSpPr/>
          <p:nvPr/>
        </p:nvGrpSpPr>
        <p:grpSpPr>
          <a:xfrm>
            <a:off x="740966" y="1575164"/>
            <a:ext cx="10560907" cy="2818416"/>
            <a:chOff x="491356" y="1795983"/>
            <a:chExt cx="8156526" cy="1834233"/>
          </a:xfrm>
        </p:grpSpPr>
        <p:sp>
          <p:nvSpPr>
            <p:cNvPr id="4" name="Text 2"/>
            <p:cNvSpPr/>
            <p:nvPr/>
          </p:nvSpPr>
          <p:spPr>
            <a:xfrm>
              <a:off x="3559820" y="1795983"/>
              <a:ext cx="5088062"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أنواع الاتصال حسب طبيعة الرسالة</a:t>
              </a:r>
              <a:endParaRPr kumimoji="0" lang="ar-SA"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 name="Text 3"/>
            <p:cNvSpPr/>
            <p:nvPr/>
          </p:nvSpPr>
          <p:spPr>
            <a:xfrm>
              <a:off x="491356" y="2055101"/>
              <a:ext cx="815176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ينقسم الاتصال وفق طبيعة الرسالة إلى ثلاثة أنواع رئيسية: الاتصال اللفظي الذي يعتمد على الكلمات المنطوقة، والاتصال المكتوب الذي يعتمد على النصوص، والاتصال غير اللفظي الذي يعتمد على الإشارات والحركات وتعبيرات الجسد.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4"/>
            <p:cNvSpPr/>
            <p:nvPr/>
          </p:nvSpPr>
          <p:spPr>
            <a:xfrm>
              <a:off x="496119" y="2906018"/>
              <a:ext cx="8151763" cy="724198"/>
            </a:xfrm>
            <a:prstGeom prst="roundRect">
              <a:avLst>
                <a:gd name="adj" fmla="val 71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Shape 5"/>
            <p:cNvSpPr/>
            <p:nvPr/>
          </p:nvSpPr>
          <p:spPr>
            <a:xfrm>
              <a:off x="5929089" y="2910780"/>
              <a:ext cx="2714030" cy="714673"/>
            </a:xfrm>
            <a:prstGeom prst="rect">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6"/>
            <p:cNvSpPr/>
            <p:nvPr/>
          </p:nvSpPr>
          <p:spPr>
            <a:xfrm>
              <a:off x="6968579" y="303475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اللفظي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7"/>
            <p:cNvSpPr/>
            <p:nvPr/>
          </p:nvSpPr>
          <p:spPr>
            <a:xfrm>
              <a:off x="6053063" y="3303017"/>
              <a:ext cx="246608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كلمات منطوقة وتفاعل فوري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8"/>
            <p:cNvSpPr/>
            <p:nvPr/>
          </p:nvSpPr>
          <p:spPr>
            <a:xfrm>
              <a:off x="3214985" y="2910780"/>
              <a:ext cx="2714104" cy="714673"/>
            </a:xfrm>
            <a:prstGeom prst="rect">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Shape 9"/>
            <p:cNvSpPr/>
            <p:nvPr/>
          </p:nvSpPr>
          <p:spPr>
            <a:xfrm>
              <a:off x="3214985" y="2910780"/>
              <a:ext cx="14288" cy="714673"/>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0"/>
            <p:cNvSpPr/>
            <p:nvPr/>
          </p:nvSpPr>
          <p:spPr>
            <a:xfrm>
              <a:off x="4254550" y="303475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المكتوب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1"/>
            <p:cNvSpPr/>
            <p:nvPr/>
          </p:nvSpPr>
          <p:spPr>
            <a:xfrm>
              <a:off x="3338959" y="3303017"/>
              <a:ext cx="2466156"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نصوص موثقة وقابلة للمراجعة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2"/>
            <p:cNvSpPr/>
            <p:nvPr/>
          </p:nvSpPr>
          <p:spPr>
            <a:xfrm>
              <a:off x="500881" y="2910780"/>
              <a:ext cx="2714104" cy="714673"/>
            </a:xfrm>
            <a:prstGeom prst="rect">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Shape 13"/>
            <p:cNvSpPr/>
            <p:nvPr/>
          </p:nvSpPr>
          <p:spPr>
            <a:xfrm>
              <a:off x="500881" y="2910780"/>
              <a:ext cx="14288" cy="714673"/>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4"/>
            <p:cNvSpPr/>
            <p:nvPr/>
          </p:nvSpPr>
          <p:spPr>
            <a:xfrm>
              <a:off x="1540446" y="303475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غير اللفظي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5"/>
            <p:cNvSpPr/>
            <p:nvPr/>
          </p:nvSpPr>
          <p:spPr>
            <a:xfrm>
              <a:off x="624855" y="3303017"/>
              <a:ext cx="2466156"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إشارات وحركات وتعبيرات جسدية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700405147"/>
      </p:ext>
    </p:extLst>
  </p:cSld>
  <p:clrMapOvr>
    <a:masterClrMapping/>
  </p:clrMapOvr>
  <mc:AlternateContent xmlns:mc="http://schemas.openxmlformats.org/markup-compatibility/2006" xmlns:p14="http://schemas.microsoft.com/office/powerpoint/2010/main">
    <mc:Choice Requires="p14">
      <p:transition p14:dur="10" advTm="55824"/>
    </mc:Choice>
    <mc:Fallback xmlns="">
      <p:transition advTm="5582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7C80A-F5F7-0FB9-487E-477A204E13B7}"/>
            </a:ext>
          </a:extLst>
        </p:cNvPr>
        <p:cNvGrpSpPr/>
        <p:nvPr/>
      </p:nvGrpSpPr>
      <p:grpSpPr>
        <a:xfrm>
          <a:off x="0" y="0"/>
          <a:ext cx="0" cy="0"/>
          <a:chOff x="0" y="0"/>
          <a:chExt cx="0" cy="0"/>
        </a:xfrm>
      </p:grpSpPr>
      <p:sp>
        <p:nvSpPr>
          <p:cNvPr id="40" name="Rectangle: Rounded Corners 39">
            <a:extLst>
              <a:ext uri="{FF2B5EF4-FFF2-40B4-BE49-F238E27FC236}">
                <a16:creationId xmlns:a16="http://schemas.microsoft.com/office/drawing/2014/main" id="{58567D5B-4AF5-3FDD-C34A-C60EBCF5A5C2}"/>
              </a:ext>
            </a:extLst>
          </p:cNvPr>
          <p:cNvSpPr/>
          <p:nvPr/>
        </p:nvSpPr>
        <p:spPr>
          <a:xfrm>
            <a:off x="302941" y="1513782"/>
            <a:ext cx="11586117" cy="5176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FF00D2-0D72-B1C7-CE7D-0446C3283008}"/>
              </a:ext>
            </a:extLst>
          </p:cNvPr>
          <p:cNvSpPr txBox="1"/>
          <p:nvPr/>
        </p:nvSpPr>
        <p:spPr>
          <a:xfrm>
            <a:off x="3211552" y="268963"/>
            <a:ext cx="5843238" cy="954107"/>
          </a:xfrm>
          <a:prstGeom prst="rect">
            <a:avLst/>
          </a:prstGeom>
          <a:noFill/>
        </p:spPr>
        <p:txBody>
          <a:bodyPr wrap="square" rtlCol="0">
            <a:spAutoFit/>
          </a:bodyPr>
          <a:lstStyle/>
          <a:p>
            <a:pPr algn="ctr"/>
            <a:r>
              <a:rPr lang="ar-EG" sz="2800" b="1">
                <a:latin typeface="Alexandria" charset="0"/>
                <a:cs typeface="Alexandria" charset="0"/>
              </a:rPr>
              <a:t>الاتصال اللفظي</a:t>
            </a:r>
          </a:p>
          <a:p>
            <a:pPr algn="ctr"/>
            <a:r>
              <a:rPr lang="ar-EG" sz="2800" b="1">
                <a:latin typeface="Alexandria" charset="0"/>
                <a:cs typeface="Alexandria" charset="0"/>
              </a:rPr>
              <a:t> التواصل بالكلمة المنطوقة</a:t>
            </a:r>
          </a:p>
        </p:txBody>
      </p:sp>
      <p:sp>
        <p:nvSpPr>
          <p:cNvPr id="5" name="Rectangle 4">
            <a:extLst>
              <a:ext uri="{FF2B5EF4-FFF2-40B4-BE49-F238E27FC236}">
                <a16:creationId xmlns:a16="http://schemas.microsoft.com/office/drawing/2014/main" id="{CDBC0656-8EAA-53A0-EBC9-C5511F5CDAA2}"/>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B45D7D-0780-5049-3B51-7AEF62576D51}"/>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C0665A-88ED-31E2-2A3D-FB774A7A32E2}"/>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9335748-1537-DEE8-AA75-C5464896D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2" name="Text 3"/>
          <p:cNvSpPr/>
          <p:nvPr/>
        </p:nvSpPr>
        <p:spPr>
          <a:xfrm>
            <a:off x="501805" y="1685523"/>
            <a:ext cx="11199153" cy="130312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اللفظي هو أقدم أشكال التواصل وأكثرها مباشرةً، إذ يعتمد على الكلمات المنطوقة لنقل المعنى بين الأفراد داخل المؤسسة. يُتيح هذا النوع من الاتصال التفاعل الآني والتوضيح الفوري، مما يجعله مثاليًا في المواقف التي تتطلب السرعة والمرونة في تبادل الأفكار.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nvGrpSpPr>
          <p:cNvPr id="23" name="Group 22">
            <a:extLst>
              <a:ext uri="{FF2B5EF4-FFF2-40B4-BE49-F238E27FC236}">
                <a16:creationId xmlns:a16="http://schemas.microsoft.com/office/drawing/2014/main" id="{23A7465E-08E1-B773-7154-547DB684EFA7}"/>
              </a:ext>
            </a:extLst>
          </p:cNvPr>
          <p:cNvGrpSpPr/>
          <p:nvPr/>
        </p:nvGrpSpPr>
        <p:grpSpPr>
          <a:xfrm>
            <a:off x="501805" y="2998801"/>
            <a:ext cx="11199153" cy="3691930"/>
            <a:chOff x="38919" y="1494234"/>
            <a:chExt cx="8608963" cy="2555738"/>
          </a:xfrm>
        </p:grpSpPr>
        <p:sp>
          <p:nvSpPr>
            <p:cNvPr id="24" name="Text 0"/>
            <p:cNvSpPr/>
            <p:nvPr/>
          </p:nvSpPr>
          <p:spPr>
            <a:xfrm>
              <a:off x="4572298" y="1494234"/>
              <a:ext cx="4075584"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أمثلة على الاتصال اللفظي</a:t>
              </a:r>
              <a:endParaRPr kumimoji="0" lang="ar-SA" sz="1600" b="0" i="0" u="none" strike="noStrike" kern="0" cap="none" spc="0" normalizeH="0" baseline="0" noProof="0" dirty="0">
                <a:ln>
                  <a:noFill/>
                </a:ln>
                <a:solidFill>
                  <a:prstClr val="black"/>
                </a:solidFill>
                <a:effectLst/>
                <a:uLnTx/>
                <a:uFillTx/>
              </a:endParaRPr>
            </a:p>
          </p:txBody>
        </p:sp>
        <p:sp>
          <p:nvSpPr>
            <p:cNvPr id="26" name="Text 1"/>
            <p:cNvSpPr/>
            <p:nvPr/>
          </p:nvSpPr>
          <p:spPr>
            <a:xfrm>
              <a:off x="38919" y="1840759"/>
              <a:ext cx="8608963" cy="37901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يتجلى الاتصال اللفظي في مواقف يومية متعددة داخل المؤسسة، تجمع بين التواصل الرسمي وغير الرسمي.</a:t>
              </a:r>
              <a:endParaRPr kumimoji="0" lang="ar-SA" sz="1600" b="0" i="0" u="none" strike="noStrike" kern="0" cap="none" spc="0" normalizeH="0" baseline="0" noProof="0" dirty="0">
                <a:ln>
                  <a:noFill/>
                </a:ln>
                <a:solidFill>
                  <a:prstClr val="black"/>
                </a:solidFill>
                <a:effectLst/>
                <a:uLnTx/>
                <a:uFillTx/>
              </a:endParaRPr>
            </a:p>
          </p:txBody>
        </p:sp>
        <p:pic>
          <p:nvPicPr>
            <p:cNvPr id="27"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182793" y="2171940"/>
              <a:ext cx="310084" cy="310083"/>
            </a:xfrm>
            <a:prstGeom prst="rect">
              <a:avLst/>
            </a:prstGeom>
          </p:spPr>
        </p:pic>
        <p:sp>
          <p:nvSpPr>
            <p:cNvPr id="28" name="Text 2"/>
            <p:cNvSpPr/>
            <p:nvPr/>
          </p:nvSpPr>
          <p:spPr>
            <a:xfrm>
              <a:off x="6437825" y="224557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الاجتماعات</a:t>
              </a:r>
              <a:endParaRPr kumimoji="0" lang="ar-SA" sz="1600" b="1" i="0" u="none" strike="noStrike" kern="0" cap="none" spc="0" normalizeH="0" baseline="0" noProof="0" dirty="0">
                <a:ln>
                  <a:noFill/>
                </a:ln>
                <a:solidFill>
                  <a:srgbClr val="FF0000"/>
                </a:solidFill>
                <a:effectLst/>
                <a:uLnTx/>
                <a:uFillTx/>
              </a:endParaRPr>
            </a:p>
          </p:txBody>
        </p:sp>
        <p:sp>
          <p:nvSpPr>
            <p:cNvPr id="29" name="Text 3"/>
            <p:cNvSpPr/>
            <p:nvPr/>
          </p:nvSpPr>
          <p:spPr>
            <a:xfrm>
              <a:off x="4580973" y="2519777"/>
              <a:ext cx="3533254"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لقاءات رسمية أو دورية لمناقشة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القضايا </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واتخاذ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القرارات الجماعية</a:t>
              </a:r>
              <a:endParaRPr kumimoji="0" lang="ar-SA" sz="1600" b="0" i="0" u="none" strike="noStrike" kern="0" cap="none" spc="0" normalizeH="0" baseline="0" noProof="0" dirty="0">
                <a:ln>
                  <a:noFill/>
                </a:ln>
                <a:solidFill>
                  <a:prstClr val="black"/>
                </a:solidFill>
                <a:effectLst/>
                <a:uLnTx/>
                <a:uFillTx/>
              </a:endParaRPr>
            </a:p>
          </p:txBody>
        </p:sp>
        <p:pic>
          <p:nvPicPr>
            <p:cNvPr id="3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12796" y="2263240"/>
              <a:ext cx="310083" cy="310083"/>
            </a:xfrm>
            <a:prstGeom prst="rect">
              <a:avLst/>
            </a:prstGeom>
          </p:spPr>
        </p:pic>
        <p:sp>
          <p:nvSpPr>
            <p:cNvPr id="31" name="Text 4"/>
            <p:cNvSpPr/>
            <p:nvPr/>
          </p:nvSpPr>
          <p:spPr>
            <a:xfrm>
              <a:off x="2536685" y="228406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الحوار المباشر</a:t>
              </a:r>
              <a:endParaRPr kumimoji="0" lang="ar-SA" sz="1600" b="1" i="0" u="none" strike="noStrike" kern="0" cap="none" spc="0" normalizeH="0" baseline="0" noProof="0" dirty="0">
                <a:ln>
                  <a:noFill/>
                </a:ln>
                <a:solidFill>
                  <a:srgbClr val="FF0000"/>
                </a:solidFill>
                <a:effectLst/>
                <a:uLnTx/>
                <a:uFillTx/>
              </a:endParaRPr>
            </a:p>
          </p:txBody>
        </p:sp>
        <p:sp>
          <p:nvSpPr>
            <p:cNvPr id="32" name="Text 5"/>
            <p:cNvSpPr/>
            <p:nvPr/>
          </p:nvSpPr>
          <p:spPr>
            <a:xfrm>
              <a:off x="551577" y="2519777"/>
              <a:ext cx="353332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تبادل مباشر للآراء والمعلومات بين فردين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أو أكثر</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وجهًا لوجه</a:t>
              </a:r>
              <a:endParaRPr kumimoji="0" lang="ar-SA" sz="1600" b="0" i="0" u="none" strike="noStrike" kern="0" cap="none" spc="0" normalizeH="0" baseline="0" noProof="0" dirty="0">
                <a:ln>
                  <a:noFill/>
                </a:ln>
                <a:solidFill>
                  <a:prstClr val="black"/>
                </a:solidFill>
                <a:effectLst/>
                <a:uLnTx/>
                <a:uFillTx/>
              </a:endParaRPr>
            </a:p>
          </p:txBody>
        </p:sp>
        <p:pic>
          <p:nvPicPr>
            <p:cNvPr id="33"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7798" y="3182541"/>
              <a:ext cx="310083" cy="310083"/>
            </a:xfrm>
            <a:prstGeom prst="rect">
              <a:avLst/>
            </a:prstGeom>
          </p:spPr>
        </p:pic>
        <p:sp>
          <p:nvSpPr>
            <p:cNvPr id="34" name="Text 6"/>
            <p:cNvSpPr/>
            <p:nvPr/>
          </p:nvSpPr>
          <p:spPr>
            <a:xfrm>
              <a:off x="6632228" y="3182541"/>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المكالمات الهاتفية</a:t>
              </a:r>
              <a:endParaRPr kumimoji="0" lang="ar-SA" sz="1600" b="1" i="0" u="none" strike="noStrike" kern="0" cap="none" spc="0" normalizeH="0" baseline="0" noProof="0" dirty="0">
                <a:ln>
                  <a:noFill/>
                </a:ln>
                <a:solidFill>
                  <a:srgbClr val="FF0000"/>
                </a:solidFill>
                <a:effectLst/>
                <a:uLnTx/>
                <a:uFillTx/>
              </a:endParaRPr>
            </a:p>
          </p:txBody>
        </p:sp>
        <p:sp>
          <p:nvSpPr>
            <p:cNvPr id="35" name="Text 7"/>
            <p:cNvSpPr/>
            <p:nvPr/>
          </p:nvSpPr>
          <p:spPr>
            <a:xfrm>
              <a:off x="4649539" y="3450803"/>
              <a:ext cx="3533254"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وسيلة فعّالة للتواصل السريع عند تعذر اللقاء المباشر</a:t>
              </a:r>
              <a:endParaRPr kumimoji="0" lang="ar-SA" sz="1600" b="0" i="0" u="none" strike="noStrike" kern="0" cap="none" spc="0" normalizeH="0" baseline="0" noProof="0" dirty="0">
                <a:ln>
                  <a:noFill/>
                </a:ln>
                <a:solidFill>
                  <a:prstClr val="black"/>
                </a:solidFill>
                <a:effectLst/>
                <a:uLnTx/>
                <a:uFillTx/>
              </a:endParaRPr>
            </a:p>
          </p:txBody>
        </p:sp>
        <p:pic>
          <p:nvPicPr>
            <p:cNvPr id="36"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4452" y="3182541"/>
              <a:ext cx="310083" cy="310083"/>
            </a:xfrm>
            <a:prstGeom prst="rect">
              <a:avLst/>
            </a:prstGeom>
          </p:spPr>
        </p:pic>
        <p:sp>
          <p:nvSpPr>
            <p:cNvPr id="37" name="Text 8"/>
            <p:cNvSpPr/>
            <p:nvPr/>
          </p:nvSpPr>
          <p:spPr>
            <a:xfrm>
              <a:off x="2478881" y="3182541"/>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المناقشات المهنية</a:t>
              </a:r>
              <a:endParaRPr kumimoji="0" lang="ar-SA" sz="1600" b="1" i="0" u="none" strike="noStrike" kern="0" cap="none" spc="0" normalizeH="0" baseline="0" noProof="0" dirty="0">
                <a:ln>
                  <a:noFill/>
                </a:ln>
                <a:solidFill>
                  <a:srgbClr val="FF0000"/>
                </a:solidFill>
                <a:effectLst/>
                <a:uLnTx/>
                <a:uFillTx/>
              </a:endParaRPr>
            </a:p>
          </p:txBody>
        </p:sp>
        <p:sp>
          <p:nvSpPr>
            <p:cNvPr id="38" name="Text 9"/>
            <p:cNvSpPr/>
            <p:nvPr/>
          </p:nvSpPr>
          <p:spPr>
            <a:xfrm>
              <a:off x="38919" y="3450803"/>
              <a:ext cx="3990528" cy="599169"/>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حوارات متخصصة لمعالجة مسائل مهنية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أو </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أكاديمية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محددة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762476871"/>
      </p:ext>
    </p:extLst>
  </p:cSld>
  <p:clrMapOvr>
    <a:masterClrMapping/>
  </p:clrMapOvr>
  <mc:AlternateContent xmlns:mc="http://schemas.openxmlformats.org/markup-compatibility/2006" xmlns:p14="http://schemas.microsoft.com/office/powerpoint/2010/main">
    <mc:Choice Requires="p14">
      <p:transition p14:dur="10" advTm="147567"/>
    </mc:Choice>
    <mc:Fallback xmlns="">
      <p:transition advTm="14756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5A51B-9484-E900-0ACA-ED0525ADA7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0ED7C3-A462-6947-D85B-57B21F500284}"/>
              </a:ext>
            </a:extLst>
          </p:cNvPr>
          <p:cNvSpPr/>
          <p:nvPr/>
        </p:nvSpPr>
        <p:spPr>
          <a:xfrm>
            <a:off x="379141" y="1345306"/>
            <a:ext cx="11474605" cy="5423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8BBF79-381D-9F21-EB58-F72A73052031}"/>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أهمية الاتصال اللفظي</a:t>
            </a:r>
          </a:p>
        </p:txBody>
      </p:sp>
      <p:sp>
        <p:nvSpPr>
          <p:cNvPr id="5" name="Rectangle 4">
            <a:extLst>
              <a:ext uri="{FF2B5EF4-FFF2-40B4-BE49-F238E27FC236}">
                <a16:creationId xmlns:a16="http://schemas.microsoft.com/office/drawing/2014/main" id="{A811BFBE-25F5-8B0F-5F40-158C89BA6DB1}"/>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C2C804-339B-E439-E456-2E5864FD1989}"/>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C0FD60-A249-DB7A-9DD9-FAFDB8006D73}"/>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9352D32-09C0-C942-5C82-C943F022C5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F43A4955-D93F-9A6F-A454-DA87BB6570E6}"/>
              </a:ext>
            </a:extLst>
          </p:cNvPr>
          <p:cNvGrpSpPr/>
          <p:nvPr/>
        </p:nvGrpSpPr>
        <p:grpSpPr>
          <a:xfrm>
            <a:off x="561277" y="1743640"/>
            <a:ext cx="10969083" cy="2248497"/>
            <a:chOff x="496193" y="2319412"/>
            <a:chExt cx="8165976" cy="1140172"/>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2319412"/>
              <a:ext cx="2648843" cy="1140172"/>
            </a:xfrm>
            <a:prstGeom prst="rect">
              <a:avLst/>
            </a:prstGeom>
          </p:spPr>
        </p:pic>
        <p:sp>
          <p:nvSpPr>
            <p:cNvPr id="4" name="Text 1"/>
            <p:cNvSpPr/>
            <p:nvPr/>
          </p:nvSpPr>
          <p:spPr>
            <a:xfrm>
              <a:off x="6916192" y="2457673"/>
              <a:ext cx="1550566" cy="193849"/>
            </a:xfrm>
            <a:prstGeom prst="rect">
              <a:avLst/>
            </a:prstGeom>
            <a:noFill/>
            <a:ln/>
          </p:spPr>
          <p:txBody>
            <a:bodyPr wrap="none" lIns="0" tIns="0" rIns="0" bIns="0" rtlCol="0" anchor="t"/>
            <a:lstStyle/>
            <a:p>
              <a:pPr marL="0" indent="0" algn="just" rtl="1">
                <a:lnSpc>
                  <a:spcPct val="104000"/>
                </a:lnSpc>
                <a:buNone/>
              </a:pPr>
              <a:r>
                <a:rPr lang="ar-SA" altLang="en-US" sz="1600" dirty="0">
                  <a:solidFill>
                    <a:srgbClr val="15213F"/>
                  </a:solidFill>
                  <a:latin typeface="Alexandria" pitchFamily="34" charset="0"/>
                  <a:ea typeface="Alexandria" pitchFamily="34" charset="-122"/>
                  <a:cs typeface="Alexandria" pitchFamily="34" charset="-120"/>
                </a:rPr>
                <a:t>التفاعل الفوري</a:t>
              </a:r>
              <a:endParaRPr lang="ar-SA" sz="1600" dirty="0"/>
            </a:p>
          </p:txBody>
        </p:sp>
        <p:sp>
          <p:nvSpPr>
            <p:cNvPr id="8" name="Text 2"/>
            <p:cNvSpPr/>
            <p:nvPr/>
          </p:nvSpPr>
          <p:spPr>
            <a:xfrm>
              <a:off x="6151587" y="2725936"/>
              <a:ext cx="2315170" cy="595387"/>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34" charset="0"/>
                  <a:ea typeface="Alexandria" pitchFamily="34" charset="-122"/>
                  <a:cs typeface="Alexandria" pitchFamily="34" charset="-120"/>
                </a:rPr>
                <a:t>يُتيح للمستقبل الردّ فورًا، وطرح الأسئلة، وطلب التوضيح في الحال، مما يُقلل الفجوة بين الإرسال والاستيعاب.</a:t>
              </a:r>
              <a:endParaRPr lang="ar-SA" sz="1600" dirty="0"/>
            </a:p>
          </p:txBody>
        </p:sp>
        <p:pic>
          <p:nvPicPr>
            <p:cNvPr id="9"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319412"/>
              <a:ext cx="2648917" cy="1140172"/>
            </a:xfrm>
            <a:prstGeom prst="rect">
              <a:avLst/>
            </a:prstGeom>
          </p:spPr>
        </p:pic>
        <p:sp>
          <p:nvSpPr>
            <p:cNvPr id="11" name="Text 3"/>
            <p:cNvSpPr/>
            <p:nvPr/>
          </p:nvSpPr>
          <p:spPr>
            <a:xfrm>
              <a:off x="4157663" y="2457673"/>
              <a:ext cx="1550566" cy="193849"/>
            </a:xfrm>
            <a:prstGeom prst="rect">
              <a:avLst/>
            </a:prstGeom>
            <a:noFill/>
            <a:ln/>
          </p:spPr>
          <p:txBody>
            <a:bodyPr wrap="none" lIns="0" tIns="0" rIns="0" bIns="0" rtlCol="0" anchor="t"/>
            <a:lstStyle/>
            <a:p>
              <a:pPr marL="0" indent="0" algn="just" rtl="1">
                <a:lnSpc>
                  <a:spcPct val="104000"/>
                </a:lnSpc>
                <a:buNone/>
              </a:pPr>
              <a:r>
                <a:rPr lang="ar-SA" altLang="en-US" sz="1600" dirty="0">
                  <a:solidFill>
                    <a:srgbClr val="15213F"/>
                  </a:solidFill>
                  <a:latin typeface="Alexandria" pitchFamily="34" charset="0"/>
                  <a:ea typeface="Alexandria" pitchFamily="34" charset="-122"/>
                  <a:cs typeface="Alexandria" pitchFamily="34" charset="-120"/>
                </a:rPr>
                <a:t>سرعة توضيح المعنى</a:t>
              </a:r>
              <a:endParaRPr lang="ar-SA" sz="1600" dirty="0"/>
            </a:p>
          </p:txBody>
        </p:sp>
        <p:sp>
          <p:nvSpPr>
            <p:cNvPr id="13" name="Text 4"/>
            <p:cNvSpPr/>
            <p:nvPr/>
          </p:nvSpPr>
          <p:spPr>
            <a:xfrm>
              <a:off x="3392984" y="2725936"/>
              <a:ext cx="2315245" cy="396925"/>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34" charset="0"/>
                  <a:ea typeface="Alexandria" pitchFamily="34" charset="-122"/>
                  <a:cs typeface="Alexandria" pitchFamily="34" charset="-120"/>
                </a:rPr>
                <a:t>يمكن للمرسل تعديل رسالته وتكييفها أثناء الحوار استجابةً لردود فعل المستقبل.</a:t>
              </a:r>
              <a:endParaRPr lang="ar-SA" sz="1600" dirty="0"/>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3" y="2319412"/>
              <a:ext cx="2648843" cy="1140172"/>
            </a:xfrm>
            <a:prstGeom prst="rect">
              <a:avLst/>
            </a:prstGeom>
          </p:spPr>
        </p:pic>
        <p:sp>
          <p:nvSpPr>
            <p:cNvPr id="15" name="Text 5"/>
            <p:cNvSpPr/>
            <p:nvPr/>
          </p:nvSpPr>
          <p:spPr>
            <a:xfrm>
              <a:off x="1399059" y="2457673"/>
              <a:ext cx="1550566" cy="193849"/>
            </a:xfrm>
            <a:prstGeom prst="rect">
              <a:avLst/>
            </a:prstGeom>
            <a:noFill/>
            <a:ln/>
          </p:spPr>
          <p:txBody>
            <a:bodyPr wrap="none" lIns="0" tIns="0" rIns="0" bIns="0" rtlCol="0" anchor="t"/>
            <a:lstStyle/>
            <a:p>
              <a:pPr marL="0" indent="0" algn="just" rtl="1">
                <a:lnSpc>
                  <a:spcPct val="104000"/>
                </a:lnSpc>
                <a:buNone/>
              </a:pPr>
              <a:r>
                <a:rPr lang="ar-SA" altLang="en-US" sz="1600" dirty="0">
                  <a:solidFill>
                    <a:srgbClr val="15213F"/>
                  </a:solidFill>
                  <a:latin typeface="Alexandria" pitchFamily="34" charset="0"/>
                  <a:ea typeface="Alexandria" pitchFamily="34" charset="-122"/>
                  <a:cs typeface="Alexandria" pitchFamily="34" charset="-120"/>
                </a:rPr>
                <a:t>مرونة الأسلوب</a:t>
              </a:r>
              <a:endParaRPr lang="ar-SA" sz="1600" dirty="0"/>
            </a:p>
          </p:txBody>
        </p:sp>
        <p:sp>
          <p:nvSpPr>
            <p:cNvPr id="16" name="Text 6"/>
            <p:cNvSpPr/>
            <p:nvPr/>
          </p:nvSpPr>
          <p:spPr>
            <a:xfrm>
              <a:off x="634454" y="2725936"/>
              <a:ext cx="2315170" cy="396925"/>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34" charset="0"/>
                  <a:ea typeface="Alexandria" pitchFamily="34" charset="-122"/>
                  <a:cs typeface="Alexandria" pitchFamily="34" charset="-120"/>
                </a:rPr>
                <a:t>يسمح بالتكيف الفوري مع طبيعة الجمهور، سواء عبر تغيير اللغة أو التوضيح بالأمثلة.</a:t>
              </a:r>
              <a:endParaRPr lang="ar-SA" sz="1600" dirty="0"/>
            </a:p>
          </p:txBody>
        </p:sp>
      </p:grpSp>
      <p:grpSp>
        <p:nvGrpSpPr>
          <p:cNvPr id="17" name="Group 16">
            <a:extLst>
              <a:ext uri="{FF2B5EF4-FFF2-40B4-BE49-F238E27FC236}">
                <a16:creationId xmlns:a16="http://schemas.microsoft.com/office/drawing/2014/main" id="{8EC86476-2A88-BAAC-2114-1D906D0E54DF}"/>
              </a:ext>
            </a:extLst>
          </p:cNvPr>
          <p:cNvGrpSpPr/>
          <p:nvPr/>
        </p:nvGrpSpPr>
        <p:grpSpPr>
          <a:xfrm>
            <a:off x="561277" y="4129789"/>
            <a:ext cx="10969083" cy="1681386"/>
            <a:chOff x="433552" y="1731020"/>
            <a:chExt cx="8214330" cy="1681386"/>
          </a:xfrm>
        </p:grpSpPr>
        <p:sp>
          <p:nvSpPr>
            <p:cNvPr id="18" name="Text 0"/>
            <p:cNvSpPr/>
            <p:nvPr/>
          </p:nvSpPr>
          <p:spPr>
            <a:xfrm>
              <a:off x="3682717" y="1731020"/>
              <a:ext cx="4965164"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متى يكون الاتصال اللفظي مناسبًا؟</a:t>
              </a:r>
              <a:endParaRPr kumimoji="0" lang="ar-SA" sz="1600" b="1" i="0" u="none" strike="noStrike" kern="0" cap="none" spc="0" normalizeH="0" baseline="0" noProof="0" dirty="0">
                <a:ln>
                  <a:noFill/>
                </a:ln>
                <a:solidFill>
                  <a:prstClr val="black"/>
                </a:solidFill>
                <a:effectLst/>
                <a:uLnTx/>
                <a:uFillTx/>
              </a:endParaRPr>
            </a:p>
          </p:txBody>
        </p:sp>
        <p:sp>
          <p:nvSpPr>
            <p:cNvPr id="19" name="Text 1"/>
            <p:cNvSpPr/>
            <p:nvPr/>
          </p:nvSpPr>
          <p:spPr>
            <a:xfrm>
              <a:off x="433552" y="2164923"/>
              <a:ext cx="8214330"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تتعدد المواقف التي يكون فيها الاتصال اللفظي هو الخيار الأمثل داخل المؤسسة:</a:t>
              </a:r>
              <a:endParaRPr kumimoji="0" lang="ar-SA" sz="1600" b="0" i="0" u="none" strike="noStrike" kern="0" cap="none" spc="0" normalizeH="0" baseline="0" noProof="0" dirty="0">
                <a:ln>
                  <a:noFill/>
                </a:ln>
                <a:solidFill>
                  <a:prstClr val="black"/>
                </a:solidFill>
                <a:effectLst/>
                <a:uLnTx/>
                <a:uFillTx/>
              </a:endParaRPr>
            </a:p>
          </p:txBody>
        </p:sp>
        <p:sp>
          <p:nvSpPr>
            <p:cNvPr id="20" name="Shape 2"/>
            <p:cNvSpPr/>
            <p:nvPr/>
          </p:nvSpPr>
          <p:spPr>
            <a:xfrm>
              <a:off x="8381621" y="2704579"/>
              <a:ext cx="266261" cy="279053"/>
            </a:xfrm>
            <a:prstGeom prst="roundRect">
              <a:avLst>
                <a:gd name="adj" fmla="val 18670"/>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1" name="Text 3"/>
            <p:cNvSpPr/>
            <p:nvPr/>
          </p:nvSpPr>
          <p:spPr>
            <a:xfrm>
              <a:off x="8423866" y="2727833"/>
              <a:ext cx="177507" cy="23254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22" name="Text 4"/>
            <p:cNvSpPr/>
            <p:nvPr/>
          </p:nvSpPr>
          <p:spPr>
            <a:xfrm>
              <a:off x="6605042" y="2747218"/>
              <a:ext cx="1639813"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الشرح المباشر والتفصيلي</a:t>
              </a:r>
              <a:endParaRPr kumimoji="0" lang="ar-SA" sz="1600" b="0" i="0" u="none" strike="noStrike" kern="0" cap="none" spc="0" normalizeH="0" baseline="0" noProof="0" dirty="0">
                <a:ln>
                  <a:noFill/>
                </a:ln>
                <a:solidFill>
                  <a:prstClr val="black"/>
                </a:solidFill>
                <a:effectLst/>
                <a:uLnTx/>
                <a:uFillTx/>
              </a:endParaRPr>
            </a:p>
          </p:txBody>
        </p:sp>
        <p:sp>
          <p:nvSpPr>
            <p:cNvPr id="23" name="Text 5"/>
            <p:cNvSpPr/>
            <p:nvPr/>
          </p:nvSpPr>
          <p:spPr>
            <a:xfrm>
              <a:off x="6135357" y="3015481"/>
              <a:ext cx="210949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يحتاج الموضوع إلى إيضاح تفصيلي يتجاوز ما يمكن توثيقه في وثيقة مكتوبة</a:t>
              </a:r>
              <a:endParaRPr kumimoji="0" lang="ar-SA" sz="1600" b="0" i="0" u="none" strike="noStrike" kern="0" cap="none" spc="0" normalizeH="0" baseline="0" noProof="0" dirty="0">
                <a:ln>
                  <a:noFill/>
                </a:ln>
                <a:solidFill>
                  <a:prstClr val="black"/>
                </a:solidFill>
                <a:effectLst/>
                <a:uLnTx/>
                <a:uFillTx/>
              </a:endParaRPr>
            </a:p>
          </p:txBody>
        </p:sp>
        <p:sp>
          <p:nvSpPr>
            <p:cNvPr id="24" name="Shape 6"/>
            <p:cNvSpPr/>
            <p:nvPr/>
          </p:nvSpPr>
          <p:spPr>
            <a:xfrm>
              <a:off x="5612748" y="2704579"/>
              <a:ext cx="266261" cy="279053"/>
            </a:xfrm>
            <a:prstGeom prst="roundRect">
              <a:avLst>
                <a:gd name="adj" fmla="val 18670"/>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6" name="Text 7"/>
            <p:cNvSpPr/>
            <p:nvPr/>
          </p:nvSpPr>
          <p:spPr>
            <a:xfrm>
              <a:off x="5654993" y="2727833"/>
              <a:ext cx="177507" cy="23254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27" name="Text 8"/>
            <p:cNvSpPr/>
            <p:nvPr/>
          </p:nvSpPr>
          <p:spPr>
            <a:xfrm>
              <a:off x="3768786" y="2747218"/>
              <a:ext cx="1707195"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معالجة المشكلات العاجلة</a:t>
              </a:r>
              <a:endParaRPr kumimoji="0" lang="ar-SA" sz="1600" b="0" i="0" u="none" strike="noStrike" kern="0" cap="none" spc="0" normalizeH="0" baseline="0" noProof="0" dirty="0">
                <a:ln>
                  <a:noFill/>
                </a:ln>
                <a:solidFill>
                  <a:prstClr val="black"/>
                </a:solidFill>
                <a:effectLst/>
                <a:uLnTx/>
                <a:uFillTx/>
              </a:endParaRPr>
            </a:p>
          </p:txBody>
        </p:sp>
        <p:sp>
          <p:nvSpPr>
            <p:cNvPr id="28" name="Text 9"/>
            <p:cNvSpPr/>
            <p:nvPr/>
          </p:nvSpPr>
          <p:spPr>
            <a:xfrm>
              <a:off x="3366414" y="3015481"/>
              <a:ext cx="2109568"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في حالات الأزمات التي تستدعي استجابة سريعة وتفاعلية بين الأطراف المعنية</a:t>
              </a:r>
              <a:endParaRPr kumimoji="0" lang="ar-SA" sz="1600" b="0" i="0" u="none" strike="noStrike" kern="0" cap="none" spc="0" normalizeH="0" baseline="0" noProof="0" dirty="0">
                <a:ln>
                  <a:noFill/>
                </a:ln>
                <a:solidFill>
                  <a:prstClr val="black"/>
                </a:solidFill>
                <a:effectLst/>
                <a:uLnTx/>
                <a:uFillTx/>
              </a:endParaRPr>
            </a:p>
          </p:txBody>
        </p:sp>
        <p:sp>
          <p:nvSpPr>
            <p:cNvPr id="29" name="Shape 10"/>
            <p:cNvSpPr/>
            <p:nvPr/>
          </p:nvSpPr>
          <p:spPr>
            <a:xfrm>
              <a:off x="2843801" y="2704579"/>
              <a:ext cx="266261" cy="279053"/>
            </a:xfrm>
            <a:prstGeom prst="roundRect">
              <a:avLst>
                <a:gd name="adj" fmla="val 18670"/>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0" name="Text 11"/>
            <p:cNvSpPr/>
            <p:nvPr/>
          </p:nvSpPr>
          <p:spPr>
            <a:xfrm>
              <a:off x="2886045" y="2727833"/>
              <a:ext cx="177507" cy="23254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31" name="Text 12"/>
            <p:cNvSpPr/>
            <p:nvPr/>
          </p:nvSpPr>
          <p:spPr>
            <a:xfrm>
              <a:off x="1227547" y="2747218"/>
              <a:ext cx="1479488"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توضيح القرارات الجدلية</a:t>
              </a:r>
              <a:endParaRPr kumimoji="0" lang="ar-SA" sz="1600" b="0" i="0" u="none" strike="noStrike" kern="0" cap="none" spc="0" normalizeH="0" baseline="0" noProof="0" dirty="0">
                <a:ln>
                  <a:noFill/>
                </a:ln>
                <a:solidFill>
                  <a:prstClr val="black"/>
                </a:solidFill>
                <a:effectLst/>
                <a:uLnTx/>
                <a:uFillTx/>
              </a:endParaRPr>
            </a:p>
          </p:txBody>
        </p:sp>
        <p:sp>
          <p:nvSpPr>
            <p:cNvPr id="32" name="Text 13"/>
            <p:cNvSpPr/>
            <p:nvPr/>
          </p:nvSpPr>
          <p:spPr>
            <a:xfrm>
              <a:off x="597467" y="3015481"/>
              <a:ext cx="2109568"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يحتاج القرار إلى نقاش وإقناع، ولا يكفي مجرد إصداره كتابيًا</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293524843"/>
      </p:ext>
    </p:extLst>
  </p:cSld>
  <p:clrMapOvr>
    <a:masterClrMapping/>
  </p:clrMapOvr>
  <mc:AlternateContent xmlns:mc="http://schemas.openxmlformats.org/markup-compatibility/2006" xmlns:p14="http://schemas.microsoft.com/office/powerpoint/2010/main">
    <mc:Choice Requires="p14">
      <p:transition p14:dur="10" advTm="129971"/>
    </mc:Choice>
    <mc:Fallback xmlns="">
      <p:transition advTm="1299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F731C-6C4D-1429-E83D-388BA0E86E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392560-7164-DF24-F03C-FCDEBE3F9FC2}"/>
              </a:ext>
            </a:extLst>
          </p:cNvPr>
          <p:cNvSpPr/>
          <p:nvPr/>
        </p:nvSpPr>
        <p:spPr>
          <a:xfrm>
            <a:off x="501805" y="1683566"/>
            <a:ext cx="11128917" cy="4717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0FB3F1-8C31-5073-C087-1745DD476A1D}"/>
              </a:ext>
            </a:extLst>
          </p:cNvPr>
          <p:cNvSpPr txBox="1"/>
          <p:nvPr/>
        </p:nvSpPr>
        <p:spPr>
          <a:xfrm>
            <a:off x="2680652" y="245645"/>
            <a:ext cx="7121270" cy="1312154"/>
          </a:xfrm>
          <a:prstGeom prst="rect">
            <a:avLst/>
          </a:prstGeom>
          <a:noFill/>
        </p:spPr>
        <p:txBody>
          <a:bodyPr wrap="square" rtlCol="0">
            <a:spAutoFit/>
          </a:bodyPr>
          <a:lstStyle/>
          <a:p>
            <a:pPr algn="ctr">
              <a:lnSpc>
                <a:spcPct val="150000"/>
              </a:lnSpc>
            </a:pPr>
            <a:r>
              <a:rPr lang="ar-EG" sz="2800" b="1">
                <a:latin typeface="Alexandria" charset="0"/>
                <a:cs typeface="Alexandria" charset="0"/>
              </a:rPr>
              <a:t>حدود الاتصال اللفظي </a:t>
            </a:r>
          </a:p>
          <a:p>
            <a:pPr algn="ctr">
              <a:lnSpc>
                <a:spcPct val="150000"/>
              </a:lnSpc>
            </a:pPr>
            <a:r>
              <a:rPr lang="ar-EG" sz="2800" b="1">
                <a:latin typeface="Alexandria" charset="0"/>
                <a:cs typeface="Alexandria" charset="0"/>
              </a:rPr>
              <a:t>والقيود المفروضة عليه</a:t>
            </a:r>
          </a:p>
        </p:txBody>
      </p:sp>
      <p:sp>
        <p:nvSpPr>
          <p:cNvPr id="5" name="Rectangle 4">
            <a:extLst>
              <a:ext uri="{FF2B5EF4-FFF2-40B4-BE49-F238E27FC236}">
                <a16:creationId xmlns:a16="http://schemas.microsoft.com/office/drawing/2014/main" id="{7D971FCC-C8E1-3712-EAD7-BBE4D45C208C}"/>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AFDF9A-2897-463D-0DD1-6C9EDD0FAC85}"/>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5CAA8-43F0-D599-CBAE-6E7FB8C67FC2}"/>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A097504-9F87-A086-011F-AC9FCC641E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FD236E8-F950-3D37-283F-034E37EEB347}"/>
              </a:ext>
            </a:extLst>
          </p:cNvPr>
          <p:cNvGrpSpPr/>
          <p:nvPr/>
        </p:nvGrpSpPr>
        <p:grpSpPr>
          <a:xfrm>
            <a:off x="2180407" y="3377172"/>
            <a:ext cx="8968045" cy="1638746"/>
            <a:chOff x="4728046" y="1792635"/>
            <a:chExt cx="3924598" cy="1638746"/>
          </a:xfrm>
        </p:grpSpPr>
        <p:sp>
          <p:nvSpPr>
            <p:cNvPr id="4" name="Text 3"/>
            <p:cNvSpPr/>
            <p:nvPr/>
          </p:nvSpPr>
          <p:spPr>
            <a:xfrm>
              <a:off x="6644878" y="1792635"/>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2" charset="-78"/>
                  <a:ea typeface="Alexandria" pitchFamily="34" charset="-122"/>
                  <a:cs typeface="Alexandria" pitchFamily="2" charset="-78"/>
                </a:rPr>
                <a:t>أبرز القيود</a:t>
              </a:r>
              <a:endParaRPr kumimoji="0" lang="ar-SA" b="1" i="0" u="none" strike="noStrike" kern="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8" name="Text 4"/>
            <p:cNvSpPr/>
            <p:nvPr/>
          </p:nvSpPr>
          <p:spPr>
            <a:xfrm>
              <a:off x="4728046" y="2110457"/>
              <a:ext cx="3924598" cy="1320924"/>
            </a:xfrm>
            <a:prstGeom prst="rect">
              <a:avLst/>
            </a:prstGeom>
            <a:noFill/>
            <a:ln/>
          </p:spPr>
          <p:txBody>
            <a:bodyPr wrap="square" lIns="0" tIns="0" rIns="0" bIns="0" rtlCol="0" anchor="t">
              <a:noAutofit/>
            </a:bodyPr>
            <a:lstStyle/>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 يضعف أثره إذا لم يتم توثيقه، مما يعرّض المعلومات للنسيان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أو الضياع</a:t>
              </a:r>
              <a:r>
                <a:rPr lang="ar-EG" altLang="en-US" sz="1600" kern="0">
                  <a:solidFill>
                    <a:srgbClr val="15213F"/>
                  </a:solidFill>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يتأثر بدرجة كبيرة باختلاف فهم المستمعين وتفسيرهم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للرسالة ذاتها</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لا يُشكّل سجلًا رسميًا يمكن الرجوع إليه عند الحاجة أو في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حالات النزاع</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 تختلف روايات المشاركين لاحقًا حول ما قيل في الاجتماع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أو المناقشة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9" name="Group 8">
            <a:extLst>
              <a:ext uri="{FF2B5EF4-FFF2-40B4-BE49-F238E27FC236}">
                <a16:creationId xmlns:a16="http://schemas.microsoft.com/office/drawing/2014/main" id="{325DE90D-10A5-EA7C-DFCF-33E833D6F6AD}"/>
              </a:ext>
            </a:extLst>
          </p:cNvPr>
          <p:cNvGrpSpPr/>
          <p:nvPr/>
        </p:nvGrpSpPr>
        <p:grpSpPr>
          <a:xfrm>
            <a:off x="691376" y="1956133"/>
            <a:ext cx="10637735" cy="1208546"/>
            <a:chOff x="406822" y="1668661"/>
            <a:chExt cx="4103191" cy="1208546"/>
          </a:xfrm>
        </p:grpSpPr>
        <p:sp>
          <p:nvSpPr>
            <p:cNvPr id="11" name="Shape 0"/>
            <p:cNvSpPr/>
            <p:nvPr/>
          </p:nvSpPr>
          <p:spPr>
            <a:xfrm>
              <a:off x="406822" y="1668661"/>
              <a:ext cx="4103191" cy="1208546"/>
            </a:xfrm>
            <a:prstGeom prst="roundRect">
              <a:avLst>
                <a:gd name="adj" fmla="val 4945"/>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1"/>
            <p:cNvSpPr/>
            <p:nvPr/>
          </p:nvSpPr>
          <p:spPr>
            <a:xfrm>
              <a:off x="2378273" y="1792635"/>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حدود الاتصال اللفظي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2"/>
            <p:cNvSpPr/>
            <p:nvPr/>
          </p:nvSpPr>
          <p:spPr>
            <a:xfrm>
              <a:off x="531353" y="2198977"/>
              <a:ext cx="385524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على الرغم من مميزاته العديدة، يواجه الاتصال اللفظي جملة من القيود التي ينبغي مراعاتها عند الاعتماد عليه.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470170987"/>
      </p:ext>
    </p:extLst>
  </p:cSld>
  <p:clrMapOvr>
    <a:masterClrMapping/>
  </p:clrMapOvr>
  <mc:AlternateContent xmlns:mc="http://schemas.openxmlformats.org/markup-compatibility/2006" xmlns:p14="http://schemas.microsoft.com/office/powerpoint/2010/main">
    <mc:Choice Requires="p14">
      <p:transition p14:dur="10" advTm="213989"/>
    </mc:Choice>
    <mc:Fallback xmlns="">
      <p:transition advTm="21398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64AC6-AAFB-C423-6596-E9F83A7BD1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720058-E63F-8DB4-E30D-58FCEC3B1AA5}"/>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A35C58-72BF-2CC9-3C79-0BEF9C665A35}"/>
              </a:ext>
            </a:extLst>
          </p:cNvPr>
          <p:cNvSpPr txBox="1"/>
          <p:nvPr/>
        </p:nvSpPr>
        <p:spPr>
          <a:xfrm>
            <a:off x="3490330" y="206533"/>
            <a:ext cx="5386039" cy="954107"/>
          </a:xfrm>
          <a:prstGeom prst="rect">
            <a:avLst/>
          </a:prstGeom>
          <a:noFill/>
        </p:spPr>
        <p:txBody>
          <a:bodyPr wrap="square" rtlCol="0">
            <a:spAutoFit/>
          </a:bodyPr>
          <a:lstStyle/>
          <a:p>
            <a:pPr algn="ctr"/>
            <a:r>
              <a:rPr lang="ar-EG" sz="2800" b="1">
                <a:latin typeface="Alexandria" charset="0"/>
                <a:cs typeface="Alexandria" charset="0"/>
              </a:rPr>
              <a:t>الاتصال المكتوب</a:t>
            </a:r>
          </a:p>
          <a:p>
            <a:pPr algn="ctr"/>
            <a:r>
              <a:rPr lang="ar-EG" sz="2800" b="1">
                <a:latin typeface="Alexandria" charset="0"/>
                <a:cs typeface="Alexandria" charset="0"/>
              </a:rPr>
              <a:t> التواصل بالكلمة المدوّنة</a:t>
            </a:r>
          </a:p>
        </p:txBody>
      </p:sp>
      <p:sp>
        <p:nvSpPr>
          <p:cNvPr id="5" name="Rectangle 4">
            <a:extLst>
              <a:ext uri="{FF2B5EF4-FFF2-40B4-BE49-F238E27FC236}">
                <a16:creationId xmlns:a16="http://schemas.microsoft.com/office/drawing/2014/main" id="{4B91A284-5422-16D3-E72A-53A960D8D078}"/>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9D54D2-0D35-27E9-D50F-3A47A774C60B}"/>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4C6228-BD65-9043-1BFB-CF9FA05FA22F}"/>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FC86A24B-1C2C-50F3-D62A-1E387DB631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3">
            <a:extLst>
              <a:ext uri="{FF2B5EF4-FFF2-40B4-BE49-F238E27FC236}">
                <a16:creationId xmlns:a16="http://schemas.microsoft.com/office/drawing/2014/main" id="{E605A06B-620C-45E4-A809-C5AF0253C585}"/>
              </a:ext>
            </a:extLst>
          </p:cNvPr>
          <p:cNvSpPr/>
          <p:nvPr/>
        </p:nvSpPr>
        <p:spPr>
          <a:xfrm>
            <a:off x="889001" y="1815278"/>
            <a:ext cx="10414000" cy="1166000"/>
          </a:xfrm>
          <a:prstGeom prst="rect">
            <a:avLst/>
          </a:prstGeom>
          <a:noFill/>
          <a:ln/>
        </p:spPr>
        <p:txBody>
          <a:bodyPr wrap="square" lIns="0" tIns="0" rIns="0" bIns="0" rtlCol="0" anchor="t">
            <a:noAutofit/>
          </a:bodyPr>
          <a:lstStyle/>
          <a:p>
            <a:pPr marL="0" indent="0" algn="just" rtl="1">
              <a:lnSpc>
                <a:spcPct val="150000"/>
              </a:lnSpc>
              <a:buNone/>
            </a:pPr>
            <a:r>
              <a:rPr lang="ar-SA" altLang="en-US" sz="1600" dirty="0">
                <a:solidFill>
                  <a:srgbClr val="15213F"/>
                </a:solidFill>
                <a:latin typeface="Alexandria" pitchFamily="34" charset="0"/>
                <a:ea typeface="Alexandria" pitchFamily="34" charset="-122"/>
                <a:cs typeface="Alexandria" pitchFamily="34" charset="-120"/>
              </a:rPr>
              <a:t>الاتصال المكتوب هو الشكل الأكثر رسمية وديمومة في بيئة العمل المؤسسي، إذ يعتمد على الكلمات المكتوبة لنقل المعلومات والتعليمات والقرارات بصورة موثقة وقابلة للمراجعة. يُعدّ هذا النوع ركيزة أساسية في الضبط الإداري والتواصل الرسمي.</a:t>
            </a:r>
            <a:endParaRPr lang="ar-SA" sz="1600" dirty="0"/>
          </a:p>
        </p:txBody>
      </p:sp>
      <p:grpSp>
        <p:nvGrpSpPr>
          <p:cNvPr id="12" name="Group 11">
            <a:extLst>
              <a:ext uri="{FF2B5EF4-FFF2-40B4-BE49-F238E27FC236}">
                <a16:creationId xmlns:a16="http://schemas.microsoft.com/office/drawing/2014/main" id="{6F9F5828-4CC3-DD45-CA1B-DFC8E7E2AA83}"/>
              </a:ext>
            </a:extLst>
          </p:cNvPr>
          <p:cNvGrpSpPr/>
          <p:nvPr/>
        </p:nvGrpSpPr>
        <p:grpSpPr>
          <a:xfrm>
            <a:off x="889000" y="3222020"/>
            <a:ext cx="10414001" cy="2520858"/>
            <a:chOff x="496119" y="1488504"/>
            <a:chExt cx="8151763" cy="2166492"/>
          </a:xfrm>
        </p:grpSpPr>
        <p:sp>
          <p:nvSpPr>
            <p:cNvPr id="8" name="Text 0"/>
            <p:cNvSpPr/>
            <p:nvPr/>
          </p:nvSpPr>
          <p:spPr>
            <a:xfrm>
              <a:off x="4431209" y="1488504"/>
              <a:ext cx="4216673"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أمثلة على الاتصال المكتوب</a:t>
              </a:r>
              <a:endParaRPr kumimoji="0" lang="ar-SA" sz="1600" b="1" i="0" u="none" strike="noStrike" kern="0" cap="none" spc="0" normalizeH="0" baseline="0" noProof="0" dirty="0">
                <a:ln>
                  <a:noFill/>
                </a:ln>
                <a:solidFill>
                  <a:srgbClr val="FF0000"/>
                </a:solidFill>
                <a:effectLst/>
                <a:uLnTx/>
                <a:uFillTx/>
              </a:endParaRPr>
            </a:p>
          </p:txBody>
        </p:sp>
        <p:pic>
          <p:nvPicPr>
            <p:cNvPr id="9" name="Image 0" descr="preencoded.png"/>
            <p:cNvPicPr>
              <a:picLocks noChangeAspect="1"/>
            </p:cNvPicPr>
            <p:nvPr/>
          </p:nvPicPr>
          <p:blipFill>
            <a:blip r:embed="rId3"/>
            <a:stretch>
              <a:fillRect/>
            </a:stretch>
          </p:blipFill>
          <p:spPr>
            <a:xfrm>
              <a:off x="7497812" y="2124075"/>
              <a:ext cx="1150069" cy="710729"/>
            </a:xfrm>
            <a:prstGeom prst="rect">
              <a:avLst/>
            </a:prstGeom>
          </p:spPr>
        </p:pic>
        <p:sp>
          <p:nvSpPr>
            <p:cNvPr id="11" name="Text 1"/>
            <p:cNvSpPr/>
            <p:nvPr/>
          </p:nvSpPr>
          <p:spPr>
            <a:xfrm>
              <a:off x="7097316" y="298980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البريد الإلكتروني</a:t>
              </a:r>
              <a:endParaRPr kumimoji="0" lang="ar-SA" sz="1600" b="0" i="0" u="none" strike="noStrike" kern="0" cap="none" spc="0" normalizeH="0" baseline="0" noProof="0" dirty="0">
                <a:ln>
                  <a:noFill/>
                </a:ln>
                <a:solidFill>
                  <a:prstClr val="black"/>
                </a:solidFill>
                <a:effectLst/>
                <a:uLnTx/>
                <a:uFillTx/>
              </a:endParaRPr>
            </a:p>
          </p:txBody>
        </p:sp>
        <p:sp>
          <p:nvSpPr>
            <p:cNvPr id="13" name="Text 2"/>
            <p:cNvSpPr/>
            <p:nvPr/>
          </p:nvSpPr>
          <p:spPr>
            <a:xfrm>
              <a:off x="6034013" y="3258071"/>
              <a:ext cx="2613868"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أداة الاتصال المكتوب الأكثر استخدامًا في بيئات العمل الحديثة</a:t>
              </a:r>
              <a:endParaRPr kumimoji="0" lang="ar-SA" sz="1600" b="0" i="0" u="none" strike="noStrike" kern="0" cap="none" spc="0" normalizeH="0" baseline="0" noProof="0" dirty="0">
                <a:ln>
                  <a:noFill/>
                </a:ln>
                <a:solidFill>
                  <a:prstClr val="black"/>
                </a:solidFill>
                <a:effectLst/>
                <a:uLnTx/>
                <a:uFillTx/>
              </a:endParaRPr>
            </a:p>
          </p:txBody>
        </p:sp>
        <p:pic>
          <p:nvPicPr>
            <p:cNvPr id="14" name="Image 1" descr="preencoded.png"/>
            <p:cNvPicPr>
              <a:picLocks noChangeAspect="1"/>
            </p:cNvPicPr>
            <p:nvPr/>
          </p:nvPicPr>
          <p:blipFill>
            <a:blip r:embed="rId4"/>
            <a:stretch>
              <a:fillRect/>
            </a:stretch>
          </p:blipFill>
          <p:spPr>
            <a:xfrm>
              <a:off x="4728939" y="2124075"/>
              <a:ext cx="1150069" cy="710729"/>
            </a:xfrm>
            <a:prstGeom prst="rect">
              <a:avLst/>
            </a:prstGeom>
          </p:spPr>
        </p:pic>
        <p:sp>
          <p:nvSpPr>
            <p:cNvPr id="15" name="Text 3"/>
            <p:cNvSpPr/>
            <p:nvPr/>
          </p:nvSpPr>
          <p:spPr>
            <a:xfrm>
              <a:off x="4328443" y="298980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التقارير الرسمية</a:t>
              </a:r>
              <a:endParaRPr kumimoji="0" lang="ar-SA" sz="1600" b="0" i="0" u="none" strike="noStrike" kern="0" cap="none" spc="0" normalizeH="0" baseline="0" noProof="0" dirty="0">
                <a:ln>
                  <a:noFill/>
                </a:ln>
                <a:solidFill>
                  <a:prstClr val="black"/>
                </a:solidFill>
                <a:effectLst/>
                <a:uLnTx/>
                <a:uFillTx/>
              </a:endParaRPr>
            </a:p>
          </p:txBody>
        </p:sp>
        <p:sp>
          <p:nvSpPr>
            <p:cNvPr id="16" name="Text 4"/>
            <p:cNvSpPr/>
            <p:nvPr/>
          </p:nvSpPr>
          <p:spPr>
            <a:xfrm>
              <a:off x="3265066" y="3258071"/>
              <a:ext cx="261394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وثائق منظمة تعرض نتائج أو معلومات تفصيلية للإدارة</a:t>
              </a:r>
              <a:endParaRPr kumimoji="0" lang="ar-SA" sz="1600" b="0" i="0" u="none" strike="noStrike" kern="0" cap="none" spc="0" normalizeH="0" baseline="0" noProof="0" dirty="0">
                <a:ln>
                  <a:noFill/>
                </a:ln>
                <a:solidFill>
                  <a:prstClr val="black"/>
                </a:solidFill>
                <a:effectLst/>
                <a:uLnTx/>
                <a:uFillTx/>
              </a:endParaRPr>
            </a:p>
          </p:txBody>
        </p:sp>
        <p:pic>
          <p:nvPicPr>
            <p:cNvPr id="17" name="Image 2" descr="preencoded.png"/>
            <p:cNvPicPr>
              <a:picLocks noChangeAspect="1"/>
            </p:cNvPicPr>
            <p:nvPr/>
          </p:nvPicPr>
          <p:blipFill>
            <a:blip r:embed="rId5"/>
            <a:stretch>
              <a:fillRect/>
            </a:stretch>
          </p:blipFill>
          <p:spPr>
            <a:xfrm>
              <a:off x="1959992" y="2124075"/>
              <a:ext cx="1150069" cy="710729"/>
            </a:xfrm>
            <a:prstGeom prst="rect">
              <a:avLst/>
            </a:prstGeom>
          </p:spPr>
        </p:pic>
        <p:sp>
          <p:nvSpPr>
            <p:cNvPr id="18" name="Text 5"/>
            <p:cNvSpPr/>
            <p:nvPr/>
          </p:nvSpPr>
          <p:spPr>
            <a:xfrm>
              <a:off x="1559496" y="298980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التعاميم والرسائل</a:t>
              </a:r>
              <a:endParaRPr kumimoji="0" lang="ar-SA" sz="1600" b="0" i="0" u="none" strike="noStrike" kern="0" cap="none" spc="0" normalizeH="0" baseline="0" noProof="0" dirty="0">
                <a:ln>
                  <a:noFill/>
                </a:ln>
                <a:solidFill>
                  <a:prstClr val="black"/>
                </a:solidFill>
                <a:effectLst/>
                <a:uLnTx/>
                <a:uFillTx/>
              </a:endParaRPr>
            </a:p>
          </p:txBody>
        </p:sp>
        <p:sp>
          <p:nvSpPr>
            <p:cNvPr id="19" name="Text 6"/>
            <p:cNvSpPr/>
            <p:nvPr/>
          </p:nvSpPr>
          <p:spPr>
            <a:xfrm>
              <a:off x="496119" y="3258071"/>
              <a:ext cx="261394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إعلانات رسمية موجهة لجميع أفراد المؤسسة أو لجهات محددة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103750752"/>
      </p:ext>
    </p:extLst>
  </p:cSld>
  <p:clrMapOvr>
    <a:masterClrMapping/>
  </p:clrMapOvr>
  <mc:AlternateContent xmlns:mc="http://schemas.openxmlformats.org/markup-compatibility/2006" xmlns:p14="http://schemas.microsoft.com/office/powerpoint/2010/main">
    <mc:Choice Requires="p14">
      <p:transition p14:dur="10" advTm="80235"/>
    </mc:Choice>
    <mc:Fallback xmlns="">
      <p:transition advTm="8023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4927E-3516-39EA-2BA9-529742E052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9ECB14-B6B2-D00E-F896-3B40F3E2A666}"/>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528452-E8B5-15AF-2DFA-21D115D37871}"/>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أهمية الاتصال المكتوب</a:t>
            </a:r>
          </a:p>
        </p:txBody>
      </p:sp>
      <p:sp>
        <p:nvSpPr>
          <p:cNvPr id="5" name="Rectangle 4">
            <a:extLst>
              <a:ext uri="{FF2B5EF4-FFF2-40B4-BE49-F238E27FC236}">
                <a16:creationId xmlns:a16="http://schemas.microsoft.com/office/drawing/2014/main" id="{2CD9F74F-F8A1-8839-B47E-CDFB623D189B}"/>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5814CE-F0AD-7D8A-88DF-2859942D2AED}"/>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348C08-A57F-41E9-A7E5-5F8175AB660D}"/>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675B8CC2-E758-753F-D7ED-26CDE0E8A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00D313B8-D846-D67C-2361-4CB6919AD61B}"/>
              </a:ext>
            </a:extLst>
          </p:cNvPr>
          <p:cNvGrpSpPr/>
          <p:nvPr/>
        </p:nvGrpSpPr>
        <p:grpSpPr>
          <a:xfrm>
            <a:off x="780585" y="1830013"/>
            <a:ext cx="10522415" cy="2385147"/>
            <a:chOff x="549415" y="2159943"/>
            <a:chExt cx="8098467" cy="1459110"/>
          </a:xfrm>
        </p:grpSpPr>
        <p:sp>
          <p:nvSpPr>
            <p:cNvPr id="2" name="Text 1"/>
            <p:cNvSpPr/>
            <p:nvPr/>
          </p:nvSpPr>
          <p:spPr>
            <a:xfrm>
              <a:off x="672950" y="2159943"/>
              <a:ext cx="7974932" cy="20925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يتميز الاتصال المكتوب بخصائص جوهرية تجعله لا غنى عنه في الإدارة المؤسسية: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6066548" y="2497931"/>
              <a:ext cx="2581333" cy="1121122"/>
            </a:xfrm>
            <a:prstGeom prst="roundRect">
              <a:avLst>
                <a:gd name="adj" fmla="val 464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6999903" y="2626668"/>
              <a:ext cx="1519242"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التوثيق والحفظ</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4"/>
            <p:cNvSpPr/>
            <p:nvPr/>
          </p:nvSpPr>
          <p:spPr>
            <a:xfrm>
              <a:off x="6190083" y="2894930"/>
              <a:ext cx="232906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يُشكّل سجلًا دائمًا يمكن الرجوع إليه في أي وقت لمعرفة ما صدر من قرارات أو تعليمات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5"/>
            <p:cNvSpPr/>
            <p:nvPr/>
          </p:nvSpPr>
          <p:spPr>
            <a:xfrm>
              <a:off x="3307946" y="2497931"/>
              <a:ext cx="2581406" cy="1121122"/>
            </a:xfrm>
            <a:prstGeom prst="roundRect">
              <a:avLst>
                <a:gd name="adj" fmla="val 464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6"/>
            <p:cNvSpPr/>
            <p:nvPr/>
          </p:nvSpPr>
          <p:spPr>
            <a:xfrm>
              <a:off x="4241374" y="2626668"/>
              <a:ext cx="1519242"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تقليل النسيان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7"/>
            <p:cNvSpPr/>
            <p:nvPr/>
          </p:nvSpPr>
          <p:spPr>
            <a:xfrm>
              <a:off x="3431481" y="2894930"/>
              <a:ext cx="2329135" cy="5953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يُقلص احتمالية ضياع المعلومات أو التفاصيل الدقيقة التي قد تنسى بمرور الوقت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8"/>
            <p:cNvSpPr/>
            <p:nvPr/>
          </p:nvSpPr>
          <p:spPr>
            <a:xfrm>
              <a:off x="549415" y="2497931"/>
              <a:ext cx="2581333" cy="1121122"/>
            </a:xfrm>
            <a:prstGeom prst="roundRect">
              <a:avLst>
                <a:gd name="adj" fmla="val 464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9"/>
            <p:cNvSpPr/>
            <p:nvPr/>
          </p:nvSpPr>
          <p:spPr>
            <a:xfrm>
              <a:off x="1482770" y="2626668"/>
              <a:ext cx="1519242"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إمكانية المراجعة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0"/>
            <p:cNvSpPr/>
            <p:nvPr/>
          </p:nvSpPr>
          <p:spPr>
            <a:xfrm>
              <a:off x="672950" y="2894930"/>
              <a:ext cx="232906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يتيح للمستقبل مراجعة الرسالة في وقته المناسب والعودة إليها عند الحاجة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90869476"/>
      </p:ext>
    </p:extLst>
  </p:cSld>
  <p:clrMapOvr>
    <a:masterClrMapping/>
  </p:clrMapOvr>
  <mc:AlternateContent xmlns:mc="http://schemas.openxmlformats.org/markup-compatibility/2006" xmlns:p14="http://schemas.microsoft.com/office/powerpoint/2010/main">
    <mc:Choice Requires="p14">
      <p:transition p14:dur="10" advTm="110599"/>
    </mc:Choice>
    <mc:Fallback xmlns="">
      <p:transition advTm="11059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20FC1-7F4A-990C-CC00-1B28FD5284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459BEF-B609-E4AE-556B-57D17A0EA4A2}"/>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F522736-A554-1335-5878-2AEB92658A45}"/>
              </a:ext>
            </a:extLst>
          </p:cNvPr>
          <p:cNvSpPr txBox="1"/>
          <p:nvPr/>
        </p:nvSpPr>
        <p:spPr>
          <a:xfrm>
            <a:off x="3010829" y="539128"/>
            <a:ext cx="6668021" cy="523220"/>
          </a:xfrm>
          <a:prstGeom prst="rect">
            <a:avLst/>
          </a:prstGeom>
          <a:noFill/>
        </p:spPr>
        <p:txBody>
          <a:bodyPr wrap="square" rtlCol="0">
            <a:spAutoFit/>
          </a:bodyPr>
          <a:lstStyle/>
          <a:p>
            <a:r>
              <a:rPr lang="ar-EG" sz="2800" b="1">
                <a:latin typeface="Alexandria" charset="0"/>
                <a:cs typeface="Alexandria" charset="0"/>
              </a:rPr>
              <a:t>متى يكون الاتصال المكتوب مناسبًا؟</a:t>
            </a:r>
          </a:p>
        </p:txBody>
      </p:sp>
      <p:sp>
        <p:nvSpPr>
          <p:cNvPr id="5" name="Rectangle 4">
            <a:extLst>
              <a:ext uri="{FF2B5EF4-FFF2-40B4-BE49-F238E27FC236}">
                <a16:creationId xmlns:a16="http://schemas.microsoft.com/office/drawing/2014/main" id="{E3A00E9C-F575-75E8-46F5-650C2311A2FC}"/>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8834FD-79F5-E73B-771E-19DE6CF2DB47}"/>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FF948C-A2DD-0BC3-1BDB-8DEC757E75D0}"/>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67BBA99-0D75-B799-7112-3DC9EA5CF9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4">
            <a:extLst>
              <a:ext uri="{FF2B5EF4-FFF2-40B4-BE49-F238E27FC236}">
                <a16:creationId xmlns:a16="http://schemas.microsoft.com/office/drawing/2014/main" id="{9246D2CB-FC23-E139-6C1A-4A88EDC054B2}"/>
              </a:ext>
            </a:extLst>
          </p:cNvPr>
          <p:cNvSpPr/>
          <p:nvPr/>
        </p:nvSpPr>
        <p:spPr>
          <a:xfrm>
            <a:off x="734325" y="5236149"/>
            <a:ext cx="10561026" cy="854631"/>
          </a:xfrm>
          <a:prstGeom prst="rect">
            <a:avLst/>
          </a:prstGeom>
          <a:noFill/>
          <a:ln/>
        </p:spPr>
        <p:txBody>
          <a:bodyPr wrap="none" lIns="0" tIns="0" rIns="0" bIns="0" rtlCol="0" anchor="t"/>
          <a:lstStyle/>
          <a:p>
            <a:pPr marL="0" marR="0" lvl="0" indent="0" algn="just" defTabSz="914400" rtl="1" eaLnBrk="1" fontAlgn="auto" latinLnBrk="0" hangingPunct="1">
              <a:lnSpc>
                <a:spcPct val="11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يُعدّ الاتصال المكتوب الأنسب حين تستوجب الرسالة التوثيق الرسمي أو يُتوقع أن يُرجع إليها لاحقًا، كما هو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الحال في</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18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القرارات الإدارية والتعليمات التشغيلية.</a:t>
            </a:r>
            <a:endParaRPr kumimoji="0" lang="ar-SA" sz="1600" b="0" i="0" u="none" strike="noStrike" kern="0" cap="none" spc="0" normalizeH="0" baseline="0" noProof="0" dirty="0">
              <a:ln>
                <a:noFill/>
              </a:ln>
              <a:solidFill>
                <a:prstClr val="black"/>
              </a:solidFill>
              <a:effectLst/>
              <a:uLnTx/>
              <a:uFillTx/>
            </a:endParaRPr>
          </a:p>
        </p:txBody>
      </p:sp>
      <p:grpSp>
        <p:nvGrpSpPr>
          <p:cNvPr id="8" name="Group 7">
            <a:extLst>
              <a:ext uri="{FF2B5EF4-FFF2-40B4-BE49-F238E27FC236}">
                <a16:creationId xmlns:a16="http://schemas.microsoft.com/office/drawing/2014/main" id="{20FEDBA6-044B-AD08-D7A8-6F4E448E0DB2}"/>
              </a:ext>
            </a:extLst>
          </p:cNvPr>
          <p:cNvGrpSpPr/>
          <p:nvPr/>
        </p:nvGrpSpPr>
        <p:grpSpPr>
          <a:xfrm>
            <a:off x="3278796" y="1662560"/>
            <a:ext cx="5634407" cy="3189756"/>
            <a:chOff x="2387203" y="814685"/>
            <a:chExt cx="4369519" cy="3740423"/>
          </a:xfrm>
        </p:grpSpPr>
        <p:pic>
          <p:nvPicPr>
            <p:cNvPr id="4" name="Image 0" descr="preencoded.png"/>
            <p:cNvPicPr>
              <a:picLocks noChangeAspect="1"/>
            </p:cNvPicPr>
            <p:nvPr/>
          </p:nvPicPr>
          <p:blipFill>
            <a:blip r:embed="rId3"/>
            <a:stretch>
              <a:fillRect/>
            </a:stretch>
          </p:blipFill>
          <p:spPr>
            <a:xfrm>
              <a:off x="2387203" y="814685"/>
              <a:ext cx="4369519" cy="3740423"/>
            </a:xfrm>
            <a:prstGeom prst="rect">
              <a:avLst/>
            </a:prstGeom>
          </p:spPr>
        </p:pic>
        <p:sp>
          <p:nvSpPr>
            <p:cNvPr id="9" name="Text 1"/>
            <p:cNvSpPr/>
            <p:nvPr/>
          </p:nvSpPr>
          <p:spPr>
            <a:xfrm>
              <a:off x="4716832" y="1935973"/>
              <a:ext cx="1685078" cy="210635"/>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إعلان قرار رسمي</a:t>
              </a:r>
              <a:endParaRPr kumimoji="0" lang="ar-SA" sz="1600" b="0" i="0" u="none" strike="noStrike" kern="0" cap="none" spc="0" normalizeH="0" baseline="0" noProof="0" dirty="0">
                <a:ln>
                  <a:noFill/>
                </a:ln>
                <a:solidFill>
                  <a:prstClr val="black"/>
                </a:solidFill>
                <a:effectLst/>
                <a:uLnTx/>
                <a:uFillTx/>
              </a:endParaRPr>
            </a:p>
          </p:txBody>
        </p:sp>
        <p:sp>
          <p:nvSpPr>
            <p:cNvPr id="11" name="Text 2"/>
            <p:cNvSpPr/>
            <p:nvPr/>
          </p:nvSpPr>
          <p:spPr>
            <a:xfrm>
              <a:off x="2646059" y="1703339"/>
              <a:ext cx="1467890" cy="421269"/>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توثيق تعليمات وسياسات</a:t>
              </a:r>
              <a:endParaRPr kumimoji="0" lang="ar-SA" sz="1600" b="0" i="0" u="none" strike="noStrike" kern="0" cap="none" spc="0" normalizeH="0" baseline="0" noProof="0" dirty="0">
                <a:ln>
                  <a:noFill/>
                </a:ln>
                <a:solidFill>
                  <a:prstClr val="black"/>
                </a:solidFill>
                <a:effectLst/>
                <a:uLnTx/>
                <a:uFillTx/>
              </a:endParaRPr>
            </a:p>
          </p:txBody>
        </p:sp>
        <p:sp>
          <p:nvSpPr>
            <p:cNvPr id="12" name="Text 3"/>
            <p:cNvSpPr/>
            <p:nvPr/>
          </p:nvSpPr>
          <p:spPr>
            <a:xfrm>
              <a:off x="3567235" y="3455820"/>
              <a:ext cx="1273170" cy="421269"/>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معلومات للحفظ والمراجعة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023702471"/>
      </p:ext>
    </p:extLst>
  </p:cSld>
  <p:clrMapOvr>
    <a:masterClrMapping/>
  </p:clrMapOvr>
  <mc:AlternateContent xmlns:mc="http://schemas.openxmlformats.org/markup-compatibility/2006" xmlns:p14="http://schemas.microsoft.com/office/powerpoint/2010/main">
    <mc:Choice Requires="p14">
      <p:transition p14:dur="10" advTm="68135"/>
    </mc:Choice>
    <mc:Fallback xmlns="">
      <p:transition advTm="6813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FCA86-B6EF-DB2F-E673-E437215D44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00D8AA-7F94-285D-7156-DFE1E8A24D7B}"/>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4A603B-A8A5-4A91-0364-49DE7B47CE10}"/>
              </a:ext>
            </a:extLst>
          </p:cNvPr>
          <p:cNvSpPr txBox="1"/>
          <p:nvPr/>
        </p:nvSpPr>
        <p:spPr>
          <a:xfrm>
            <a:off x="3579540" y="161341"/>
            <a:ext cx="5386039" cy="954107"/>
          </a:xfrm>
          <a:prstGeom prst="rect">
            <a:avLst/>
          </a:prstGeom>
          <a:noFill/>
        </p:spPr>
        <p:txBody>
          <a:bodyPr wrap="square" rtlCol="0">
            <a:spAutoFit/>
          </a:bodyPr>
          <a:lstStyle/>
          <a:p>
            <a:pPr algn="ctr"/>
            <a:r>
              <a:rPr lang="ar-EG" sz="2800" b="1">
                <a:latin typeface="Alexandria" charset="0"/>
                <a:cs typeface="Alexandria" charset="0"/>
              </a:rPr>
              <a:t>حدود الاتصال المكتوب</a:t>
            </a:r>
          </a:p>
          <a:p>
            <a:pPr algn="ctr"/>
            <a:r>
              <a:rPr lang="ar-EG" sz="2800" b="1">
                <a:latin typeface="Alexandria" charset="0"/>
                <a:cs typeface="Alexandria" charset="0"/>
              </a:rPr>
              <a:t>وأبرز القيود</a:t>
            </a:r>
          </a:p>
        </p:txBody>
      </p:sp>
      <p:sp>
        <p:nvSpPr>
          <p:cNvPr id="5" name="Rectangle 4">
            <a:extLst>
              <a:ext uri="{FF2B5EF4-FFF2-40B4-BE49-F238E27FC236}">
                <a16:creationId xmlns:a16="http://schemas.microsoft.com/office/drawing/2014/main" id="{DC8E1C3F-CF90-95E5-B895-13DDD5E14A83}"/>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7675F7-5AC0-0A0C-A73C-6CCDEA8943D6}"/>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A04BF5-09C3-E845-9993-97C6600951F6}"/>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B7A1A1F-0E84-1C1B-2508-95BB114D9A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0EB1CFE-AD07-101B-B00C-C174CFA9BA58}"/>
              </a:ext>
            </a:extLst>
          </p:cNvPr>
          <p:cNvGrpSpPr/>
          <p:nvPr/>
        </p:nvGrpSpPr>
        <p:grpSpPr>
          <a:xfrm>
            <a:off x="2066184" y="2976357"/>
            <a:ext cx="9195316" cy="2072271"/>
            <a:chOff x="4728046" y="1594172"/>
            <a:chExt cx="3924598" cy="2035672"/>
          </a:xfrm>
        </p:grpSpPr>
        <p:sp>
          <p:nvSpPr>
            <p:cNvPr id="4" name="Text 3"/>
            <p:cNvSpPr/>
            <p:nvPr/>
          </p:nvSpPr>
          <p:spPr>
            <a:xfrm>
              <a:off x="6644878" y="1594172"/>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أبرز القيود</a:t>
              </a:r>
              <a:endParaRPr kumimoji="0" lang="ar-SA" b="1" i="0" u="none" strike="noStrike" kern="0" cap="none" spc="0" normalizeH="0" baseline="0" noProof="0" dirty="0">
                <a:ln>
                  <a:noFill/>
                </a:ln>
                <a:solidFill>
                  <a:srgbClr val="FF0000"/>
                </a:solidFill>
                <a:effectLst/>
                <a:uLnTx/>
                <a:uFillTx/>
              </a:endParaRPr>
            </a:p>
          </p:txBody>
        </p:sp>
        <p:sp>
          <p:nvSpPr>
            <p:cNvPr id="8" name="Text 4"/>
            <p:cNvSpPr/>
            <p:nvPr/>
          </p:nvSpPr>
          <p:spPr>
            <a:xfrm>
              <a:off x="4728046" y="1911995"/>
              <a:ext cx="3924598" cy="1717849"/>
            </a:xfrm>
            <a:prstGeom prst="rect">
              <a:avLst/>
            </a:prstGeom>
            <a:noFill/>
            <a:ln/>
          </p:spPr>
          <p:txBody>
            <a:bodyPr wrap="square" lIns="0" tIns="0" rIns="0" bIns="0" rtlCol="0" anchor="t">
              <a:normAutofit/>
            </a:bodyPr>
            <a:lstStyle/>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يكون بطيئًا في التفاعل مقارنة بالاتصال اللفظي، إذ لا يسمح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بالرد الفوري</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قد يُفضي إلى سوء فهم إذا كانت الصياغة غامضة أو تحتمل أكثر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من تفسير</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يستغرق إعداده وقتًا أطول، وقد لا يُلائم المواقف الطارئة التي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تستدعي السرعة</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يفتقر إلى المرونة في تعديل الرسالة فور إرسالها استجابةً لردود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فعل المستقبل</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grpSp>
      <p:grpSp>
        <p:nvGrpSpPr>
          <p:cNvPr id="9" name="Group 8">
            <a:extLst>
              <a:ext uri="{FF2B5EF4-FFF2-40B4-BE49-F238E27FC236}">
                <a16:creationId xmlns:a16="http://schemas.microsoft.com/office/drawing/2014/main" id="{F18BD7C4-3421-7770-0D3F-87918A969720}"/>
              </a:ext>
            </a:extLst>
          </p:cNvPr>
          <p:cNvGrpSpPr/>
          <p:nvPr/>
        </p:nvGrpSpPr>
        <p:grpSpPr>
          <a:xfrm>
            <a:off x="724829" y="1683567"/>
            <a:ext cx="10660037" cy="1062932"/>
            <a:chOff x="406822" y="1470200"/>
            <a:chExt cx="4103191" cy="1178408"/>
          </a:xfrm>
        </p:grpSpPr>
        <p:sp>
          <p:nvSpPr>
            <p:cNvPr id="11" name="Shape 0"/>
            <p:cNvSpPr/>
            <p:nvPr/>
          </p:nvSpPr>
          <p:spPr>
            <a:xfrm>
              <a:off x="406822" y="1470200"/>
              <a:ext cx="4103191" cy="1178408"/>
            </a:xfrm>
            <a:prstGeom prst="roundRect">
              <a:avLst>
                <a:gd name="adj" fmla="val 4054"/>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1"/>
            <p:cNvSpPr/>
            <p:nvPr/>
          </p:nvSpPr>
          <p:spPr>
            <a:xfrm>
              <a:off x="2371651" y="1594172"/>
              <a:ext cx="2014389"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حدود الاتصال المكتوب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2"/>
            <p:cNvSpPr/>
            <p:nvPr/>
          </p:nvSpPr>
          <p:spPr>
            <a:xfrm>
              <a:off x="530796" y="1911995"/>
              <a:ext cx="3855244" cy="396925"/>
            </a:xfrm>
            <a:prstGeom prst="rect">
              <a:avLst/>
            </a:prstGeom>
            <a:noFill/>
            <a:ln/>
          </p:spPr>
          <p:txBody>
            <a:bodyPr wrap="square" lIns="0" tIns="0" rIns="0" bIns="0" rtlCol="0" anchor="t">
              <a:norm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يفرض الاتصال المكتوب بعض القيود التي ينبغي مراعاتها عند اختياره وسيلةً للتواصل.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855301428"/>
      </p:ext>
    </p:extLst>
  </p:cSld>
  <p:clrMapOvr>
    <a:masterClrMapping/>
  </p:clrMapOvr>
  <mc:AlternateContent xmlns:mc="http://schemas.openxmlformats.org/markup-compatibility/2006" xmlns:p14="http://schemas.microsoft.com/office/powerpoint/2010/main">
    <mc:Choice Requires="p14">
      <p:transition p14:dur="10" advTm="183317"/>
    </mc:Choice>
    <mc:Fallback xmlns="">
      <p:transition advTm="1833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30A7F-17D8-450E-0B8E-DB4B31BC77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36DBD7-3803-9A0F-D6FC-82F5061959DE}"/>
              </a:ext>
            </a:extLst>
          </p:cNvPr>
          <p:cNvSpPr/>
          <p:nvPr/>
        </p:nvSpPr>
        <p:spPr>
          <a:xfrm>
            <a:off x="234176" y="1513781"/>
            <a:ext cx="11749815" cy="5254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2DFDCA-97D0-A6EC-0565-DAEB2B4C402D}"/>
              </a:ext>
            </a:extLst>
          </p:cNvPr>
          <p:cNvSpPr txBox="1"/>
          <p:nvPr/>
        </p:nvSpPr>
        <p:spPr>
          <a:xfrm>
            <a:off x="3608189" y="90039"/>
            <a:ext cx="5386039" cy="1312154"/>
          </a:xfrm>
          <a:prstGeom prst="rect">
            <a:avLst/>
          </a:prstGeom>
          <a:noFill/>
        </p:spPr>
        <p:txBody>
          <a:bodyPr wrap="square" rtlCol="0">
            <a:spAutoFit/>
          </a:bodyPr>
          <a:lstStyle/>
          <a:p>
            <a:pPr algn="ctr">
              <a:lnSpc>
                <a:spcPct val="150000"/>
              </a:lnSpc>
            </a:pPr>
            <a:r>
              <a:rPr lang="ar-EG" sz="2800" b="1">
                <a:latin typeface="Alexandria" charset="0"/>
                <a:cs typeface="Alexandria" charset="0"/>
              </a:rPr>
              <a:t>الاتصال غير اللفظي</a:t>
            </a:r>
          </a:p>
          <a:p>
            <a:pPr algn="ctr">
              <a:lnSpc>
                <a:spcPct val="150000"/>
              </a:lnSpc>
            </a:pPr>
            <a:r>
              <a:rPr lang="ar-EG" sz="2800" b="1">
                <a:latin typeface="Alexandria" charset="0"/>
                <a:cs typeface="Alexandria" charset="0"/>
              </a:rPr>
              <a:t> ما وراء الكلمات</a:t>
            </a:r>
          </a:p>
        </p:txBody>
      </p:sp>
      <p:sp>
        <p:nvSpPr>
          <p:cNvPr id="5" name="Rectangle 4">
            <a:extLst>
              <a:ext uri="{FF2B5EF4-FFF2-40B4-BE49-F238E27FC236}">
                <a16:creationId xmlns:a16="http://schemas.microsoft.com/office/drawing/2014/main" id="{438F13B3-786D-9172-FEBE-94E344FAA4B0}"/>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CF9834-50CB-24B9-D5FB-6CDF33156DDA}"/>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51045E-49D8-A47E-65C3-0E284426E793}"/>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F527E854-1118-7A87-02AA-40506F16B7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p:cNvSpPr/>
          <p:nvPr/>
        </p:nvSpPr>
        <p:spPr>
          <a:xfrm>
            <a:off x="443471" y="1777329"/>
            <a:ext cx="11374243" cy="4503031"/>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غير اللفظي هو ذلك الجانب الصامت من التواصل الإنساني، الذي يعتمد على الإشارات والحركات وتعبيرات الوجه ونبرة الصوت ولغة الجسد لنقل المعاني والانطباعات. تشير الدراسات إلى أن نسبة كبيرة من المعنى في التواصل البشري تُنقل عبر هذه القنوات غير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اللفظية.</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kern="0">
              <a:solidFill>
                <a:srgbClr val="15213F"/>
              </a:solidFill>
              <a:latin typeface="Alexandria" pitchFamily="34" charset="0"/>
              <a:cs typeface="Alexandria" pitchFamily="34" charset="-12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a:ln>
                  <a:noFill/>
                </a:ln>
                <a:solidFill>
                  <a:prstClr val="black"/>
                </a:solidFill>
                <a:effectLst/>
                <a:uLnTx/>
                <a:uFillTx/>
                <a:latin typeface="Alexandria" pitchFamily="2" charset="-78"/>
                <a:cs typeface="Alexandria" pitchFamily="2" charset="-78"/>
              </a:rPr>
              <a:t>يُعدّ الاتصال غير اللفظي أحد الأشكال الأساسية للتواصل الإنساني، إذ يعتمد على نقل المعاني والمشاعر والاتجاهات دون استخدام الكلمات المباشرة. ويظهر هذا النوع من الاتصال في مواقف الحياة اليومية والمواقف المهنية والتربوية، حيث تساعد النظرات، والابتسامة، وحركة اليدين، ووضعية الجسد، والمسافة بين المتحدثين، وطريقة الجلوس أو الوقوف، في توضيح الرسالة اللفظية أو تعزيزها أو أحيانًا تغيير معناها.</a:t>
            </a:r>
            <a:endParaRPr kumimoji="0" lang="ar-EG" sz="1600" b="0" i="0" u="none" strike="noStrike" kern="0" cap="none" spc="0" normalizeH="0" baseline="0" noProof="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0" cap="none" spc="0" normalizeH="0" baseline="0" noProof="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a:ln>
                  <a:noFill/>
                </a:ln>
                <a:solidFill>
                  <a:prstClr val="black"/>
                </a:solidFill>
                <a:effectLst/>
                <a:uLnTx/>
                <a:uFillTx/>
                <a:latin typeface="Alexandria" pitchFamily="2" charset="-78"/>
                <a:cs typeface="Alexandria" pitchFamily="2" charset="-78"/>
              </a:rPr>
              <a:t> كما يُسهم الاتصال غير اللفظي في التعبير عن الثقة، والاهتمام، والقبول، والرفض، والتوتر، والانتباه، مما يجعله عنصرًا مهمًا في فهم الرسالة بصورة كاملة. وفي المجال التعليمي، مثلًا، تساعد تعبيرات وجه المعلم وحركاته ونبرة صوته على جذب انتباه المتعلمين، وتوضيح المعنى، وخلق بيئة صفية أكثر تفاعلًا. لذلك فإن نجاح عملية الاتصال لا يتوقف على الكلمات وحدها، بل يرتبط أيضًا بقدرة الفرد على توظيف الإشارات غير اللفظية بطريقة واعية ومتسقة مع مضمون الرسالة.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028425999"/>
      </p:ext>
    </p:extLst>
  </p:cSld>
  <p:clrMapOvr>
    <a:masterClrMapping/>
  </p:clrMapOvr>
  <mc:AlternateContent xmlns:mc="http://schemas.openxmlformats.org/markup-compatibility/2006" xmlns:p14="http://schemas.microsoft.com/office/powerpoint/2010/main">
    <mc:Choice Requires="p14">
      <p:transition p14:dur="10" advTm="134134"/>
    </mc:Choice>
    <mc:Fallback xmlns="">
      <p:transition advTm="1341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5327" y="1693454"/>
            <a:ext cx="1163549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a:solidFill>
                  <a:prstClr val="black"/>
                </a:solidFill>
                <a:latin typeface="Alexandria" pitchFamily="2" charset="-78"/>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380999" y="1640652"/>
            <a:ext cx="11364151" cy="448270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srgbClr val="FF0000"/>
                </a:solidFill>
                <a:effectLst/>
                <a:uLnTx/>
                <a:uFillTx/>
                <a:latin typeface="Alexandria" pitchFamily="2" charset="-78"/>
                <a:ea typeface="+mn-ea"/>
                <a:cs typeface="Alexandria" pitchFamily="2" charset="-78"/>
              </a:rPr>
              <a:t>1-الملابس</a:t>
            </a:r>
            <a:r>
              <a:rPr kumimoji="0" lang="ar-EG" sz="1600" b="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الملابس تعتبر جزءًا مهمًا من الاتصال غير اللفظي، ولها دور كبير في كيفية إدراك الآخرين لنا وفي تحديد التفاعلات الاجتماعية والمهنية. </a:t>
            </a: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وهناك بعض الجوانب التي تبرز أهمية الملابس في الاتصال غير اللفظي، والتي من بينها:</a:t>
            </a:r>
          </a:p>
          <a:p>
            <a:pPr marL="346075" marR="0" lvl="0" indent="-346075"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تعبير عن الهوية: الملابس يمكن أن تعبر عن الهوية الشخصية والثقافية والاجتماعية والمهنية. على سبيل المثال، زي موحد يمكن أن يشير إلى انتماء شخص إلى مؤسسة أو مهنة معينة.</a:t>
            </a:r>
          </a:p>
          <a:p>
            <a:pPr marL="346075" marR="0" lvl="0" indent="-346075"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إظهار الوضع الاجتماعي: الملابس يمكن أن تكون مؤشرًا على الوضع الاجتماعي أو الاقتصادي. فالملابس الفاخرة والماركات العالمية قد تُظهر الثراء أو مكانة اجتماعية عالية.</a:t>
            </a:r>
          </a:p>
          <a:p>
            <a:pPr marL="346075" marR="0" lvl="0" indent="-346075"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التأثير في الانطباع الأول: الانطباع الأول يتأثر بشكل كبير بالملابس. فملابس العمل الرسمية يمكن أن توحي بالاحترافية والجدية، في حين أن الملابس غير الرسمية يمكن أن توحي ببيئة عمل أكثر استرخاءً.</a:t>
            </a:r>
          </a:p>
          <a:p>
            <a:pPr marL="346075" marR="0" lvl="0" indent="-346075"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توصيل رسائل محددة: في بعض السياقات، يمكن للملابس أن توصل رسائل محددة، مثل الثقة بالنفس والانفتاح، أو حتى السلطة والتحكم.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7922243"/>
      </p:ext>
    </p:extLst>
  </p:cSld>
  <p:clrMapOvr>
    <a:masterClrMapping/>
  </p:clrMapOvr>
  <mc:AlternateContent xmlns:mc="http://schemas.openxmlformats.org/markup-compatibility/2006" xmlns:p14="http://schemas.microsoft.com/office/powerpoint/2010/main">
    <mc:Choice Requires="p14">
      <p:transition p14:dur="10" advTm="184048"/>
    </mc:Choice>
    <mc:Fallback xmlns="">
      <p:transition advTm="18404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3420873"/>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2-المظهر الخارجي: </a:t>
            </a:r>
          </a:p>
          <a:p>
            <a:pPr marL="0" marR="0" lvl="0" indent="55563"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المظهر الخارجي له تأثير كبير في الاتصال غير اللفظي ويمكن أن يؤثر بشكل مباشر في كيفية إدراك الأشخاص بعضهم لبعض وفي جودة التفاعل والتواصل، ويشمل المظهر الشخصي والحرفية ونظافة وضرورة العناية بالعناصر الصغيرة مثل الشعر وأظافر اليدين والقدمين للحفاظ على مظهر لائق. وتتمثل أهمية الاهتمام بالمظهر الخارجي في العناصر التالية: </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الانطباعات الأولية: المظهر الخارجي يؤثر بقوة في الانطباعات الأولية. الأشخاص غالبًا ما يحكمون على الآخرين استنادًا إلى مظهرهم في اللقاءات الأولى، ما يمكن أن يؤثر في التفاعلات المستقبلية.</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الثقة والمصداقية: المظهر الاحترافي والمهندم يمكن أن يزيد من الثقة بالنفس ويجعل الشخص يُنظر إليه على أنه أكثر مصداقية وجدية في عمله.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7770327"/>
      </p:ext>
    </p:extLst>
  </p:cSld>
  <p:clrMapOvr>
    <a:masterClrMapping/>
  </p:clrMapOvr>
  <mc:AlternateContent xmlns:mc="http://schemas.openxmlformats.org/markup-compatibility/2006" xmlns:p14="http://schemas.microsoft.com/office/powerpoint/2010/main">
    <mc:Choice Requires="p14">
      <p:transition p14:dur="10" advTm="115094"/>
    </mc:Choice>
    <mc:Fallback xmlns="">
      <p:transition advTm="1150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4159537"/>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تابع </a:t>
            </a: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أهمية الاهتمام بالمظهر الخارجي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السلطة والهيبة: المظهر يمكن أن يُستخدم للتعبير عن السلطة والهيبة. الأشخاص الذين يرتدون ملابس باهظة الثمن أو ملابس تعكس مكانة اجتماعية معينة غالبًا ما يُنظر إليهم على أنهم يحتلون مكانة أعلى.</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الانتماء: المظهر يمكن أن يُظهر الانتماء إلى مجموعة معينة، سواء كانت مهنية أو ثقافية أو اجتماعية. الأزياء والإكسسوارات قد تكون رموزًا لانتماءات معينة.</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الحالة النفسية: أحيانًا يمكن أن يعكس المظهر الخارجي الحالة النفسية للشخص، مثل النظافة والتنظيم الشخصي اللذين قد يُظهران شعور الشخص بالثقة والتحكم في حياته.</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التأثير في السلوك: هناك ما يُعرف بـ"تأثير الملابس"، فما يرتديه الشخص يمكن أن يؤثر في سلوكه وتصرفاته، بالإضافة إلى كيفية تفاعل الآخرين معه.</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التعبير عن الشخصية: المظهر الخارجي يمكن أن يكون وسيلة يعبر بها الأشخاص عن شخصيتهم وأذواقهم الشخصية، وهذا يمكن أن يقول الكثير عن الشخص دون الحاجة إلى الكلمات.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0125067"/>
      </p:ext>
    </p:extLst>
  </p:cSld>
  <p:clrMapOvr>
    <a:masterClrMapping/>
  </p:clrMapOvr>
  <mc:AlternateContent xmlns:mc="http://schemas.openxmlformats.org/markup-compatibility/2006" xmlns:p14="http://schemas.microsoft.com/office/powerpoint/2010/main">
    <mc:Choice Requires="p14">
      <p:transition p14:dur="10" advTm="167304"/>
    </mc:Choice>
    <mc:Fallback xmlns="">
      <p:transition advTm="1673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4246612"/>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3-	الألوان والرموز: </a:t>
            </a:r>
          </a:p>
          <a:p>
            <a:pPr marL="55563"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الألوان والرموز تلعب دورًا حيويًّا في الاتصال غير اللفظي، وذلك لأنها تحمل معاني ودلالات يمكن أن تؤثر في الانطباعات والمشاعر والسلوكيات. إليك بعض النقاط التي تبرز أهمية الألوان والرموز:</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الألوان والمشاعر: الألوان لها القدرة على إثارة مشاعر معينة. على سبيل المثال، يُعتقد أن اللون الأحمر يثير الشغف والطاقة، في حين يرتبط اللون الأزرق بالهدوء والاستقرار.</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الألوان والعلامات التجارية: الشركات تستخدم الألوان لبناء هوية العلامة التجارية وللتأثير في تصورات المستهلكين. الألوان المختارة يمكن أن تعزز التعرف على العلامة التجارية والوفاء لها.</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الرموز الثقافية: الألوان والرموز يمكن أن تحمل دلالات ثقافية مختلفة. على سبيل المثال، في بعض الثقافات، اللون الأبيض يرمز للنقاء والسلام، أما في ثقافات أخرى فقد يرتبط بالحداد.</a:t>
            </a:r>
          </a:p>
          <a:p>
            <a:pPr marL="512763" marR="0" lvl="0" indent="-45720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الرموز في الاتصالات: الرموز مثل الإشارات واللوجو والأيقونات يمكن أن تنقل معلومات معقدة بشكل سريع ومفهوم.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5360634"/>
      </p:ext>
    </p:extLst>
  </p:cSld>
  <p:clrMapOvr>
    <a:masterClrMapping/>
  </p:clrMapOvr>
  <mc:AlternateContent xmlns:mc="http://schemas.openxmlformats.org/markup-compatibility/2006" xmlns:p14="http://schemas.microsoft.com/office/powerpoint/2010/main">
    <mc:Choice Requires="p14">
      <p:transition p14:dur="10" advTm="190426"/>
    </mc:Choice>
    <mc:Fallback xmlns="">
      <p:transition advTm="19042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4067204"/>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2000" b="0" i="0" u="sng" strike="noStrike" kern="1200" cap="none" spc="0" normalizeH="0" baseline="0" noProof="0">
                <a:ln>
                  <a:noFill/>
                </a:ln>
                <a:solidFill>
                  <a:srgbClr val="FF0000"/>
                </a:solidFill>
                <a:effectLst/>
                <a:uLnTx/>
                <a:uFillTx/>
                <a:latin typeface="Alexandria" pitchFamily="2" charset="-78"/>
                <a:ea typeface="+mn-ea"/>
                <a:cs typeface="Alexandria" pitchFamily="2" charset="-78"/>
              </a:rPr>
              <a:t>4-</a:t>
            </a:r>
            <a:r>
              <a:rPr kumimoji="0" lang="ar-EG" sz="20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الرسوم والصور: </a:t>
            </a:r>
          </a:p>
          <a:p>
            <a:pPr marL="55563" marR="0" lvl="0" indent="-55563"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الرسوم والصور تلعب دورًا حاسمًا في الاتصال غير اللفظي، وتعتبر واحدة من أكثر الوسائل فاعلية لنقل المعلومات والأفكار. </a:t>
            </a: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الأمور التي تبرز أهمية الرسوم والصور في الاتصال</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تجاوز حواجز اللغة: الرسوم والصور يمكنها تجاوز حواجز اللغة والثقافة، ما يسمح بتوصيل الرسائل بشكل فعَّال إلى جمهور واسع ومتنوع.</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تسهيل الفهم: الصور والرسومات تجعل المعلومات المعقدة أو المجردة أسهل في الفهم. فهي تساعد على توضيح الأفكار وتقديمها بطريقة يمكن استيعابها بسرعة.</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تعزيز الذاكرة: الرسوم والصور تميل إلى أن تكون أكثر جذبًا للانتباه وسهولة في البقاء بالذاكرة مقارنة بالنصوص المكتوبة</a:t>
            </a:r>
            <a:r>
              <a:rPr kumimoji="0" lang="ar-EG" sz="20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512763" marR="0" lvl="0" indent="-45720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0649784"/>
      </p:ext>
    </p:extLst>
  </p:cSld>
  <p:clrMapOvr>
    <a:masterClrMapping/>
  </p:clrMapOvr>
  <mc:AlternateContent xmlns:mc="http://schemas.openxmlformats.org/markup-compatibility/2006" xmlns:p14="http://schemas.microsoft.com/office/powerpoint/2010/main">
    <mc:Choice Requires="p14">
      <p:transition p14:dur="10" advTm="139769"/>
    </mc:Choice>
    <mc:Fallback xmlns="">
      <p:transition advTm="1397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20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تابع </a:t>
            </a: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الأمور التي تبرز أهمية الرسوم والصور في الاتصال</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التأثير العاطفي: الصور لها القدرة على إثارة العواطف بطريقة قوية، ما يمكن أن يزيد من تأثير الرسالة والتفاعل معها.</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توصيل الرسائل المعقدة: الرسوم والصور يمكنها تبسيط ونقل الأفكار المعقدة أو البيانات الإحصائية بطريقة موجزة وسهلة الفهم.</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إبراز النقاط الرئيسية: في العروض التقديمية والمواد التعليمية، يمكن للصور تسليط الضوء على النقاط الرئيسية وجعلها أكثر وضوحًا.</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التعبير الثقافي والفني: الصور والرسوم يمكن أن تكون وسيلة للتعبير الثقافي والفني، ما يعكس قيمًا ومعتقدات وتجارب معينة.</a:t>
            </a:r>
          </a:p>
          <a:p>
            <a:pPr marL="512763" marR="0" lvl="0" indent="-45720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9171877"/>
      </p:ext>
    </p:extLst>
  </p:cSld>
  <p:clrMapOvr>
    <a:masterClrMapping/>
  </p:clrMapOvr>
  <mc:AlternateContent xmlns:mc="http://schemas.openxmlformats.org/markup-compatibility/2006" xmlns:p14="http://schemas.microsoft.com/office/powerpoint/2010/main">
    <mc:Choice Requires="p14">
      <p:transition p14:dur="10" advTm="206398"/>
    </mc:Choice>
    <mc:Fallback xmlns="">
      <p:transition advTm="20639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20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تابع </a:t>
            </a: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الأمور التي تبرز أهمية الرسوم والصور في الاتصال</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الترويج والإعلان: في مجال التسويق والإعلان، تستخدم الرسوم والصور لجذب الانتباه ونقل رسائل ترويجية بطريقة مؤثرة وملفتة.</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التعليم والتوجيه: في البيئات التعليمية والإرشادية، يمكن للرسوم والصور أن تقدم إرشادات وتعليمات بطريقة سهلة الفهم والتذكر.</a:t>
            </a:r>
          </a:p>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التفاعل البصري: الصور توفر تجربة تفاعلية تجذب الناظر وتشجع على المشاركة النشطة، خاصة في المحتوى الرقمي والتكنولوجي.</a:t>
            </a:r>
          </a:p>
          <a:p>
            <a:pPr marL="55563" marR="0" lvl="0" indent="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باختصار، الرسوم والصور هي أدوات قوية للتواصل غير اللفظي، إذ تقدم طريقة مباشرة ومؤثرة لتوصيل الأفكار والمعلومات، ولها تأثير كبير في كيفية تفسير الرسائل والتفاعل معها.</a:t>
            </a:r>
          </a:p>
          <a:p>
            <a:pPr marL="512763" marR="0" lvl="0" indent="-45720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5628351"/>
      </p:ext>
    </p:extLst>
  </p:cSld>
  <p:clrMapOvr>
    <a:masterClrMapping/>
  </p:clrMapOvr>
  <mc:AlternateContent xmlns:mc="http://schemas.openxmlformats.org/markup-compatibility/2006" xmlns:p14="http://schemas.microsoft.com/office/powerpoint/2010/main">
    <mc:Choice Requires="p14">
      <p:transition p14:dur="10" advTm="151730"/>
    </mc:Choice>
    <mc:Fallback xmlns="">
      <p:transition advTm="1517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2359044"/>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2000" b="0" i="0" u="sng" strike="noStrike" kern="1200" cap="none" spc="0" normalizeH="0" baseline="0" noProof="0">
                <a:ln>
                  <a:noFill/>
                </a:ln>
                <a:solidFill>
                  <a:srgbClr val="FF0000"/>
                </a:solidFill>
                <a:effectLst/>
                <a:uLnTx/>
                <a:uFillTx/>
                <a:latin typeface="Alexandria" pitchFamily="2" charset="-78"/>
                <a:ea typeface="+mn-ea"/>
                <a:cs typeface="Alexandria" pitchFamily="2" charset="-78"/>
              </a:rPr>
              <a:t>5-</a:t>
            </a:r>
            <a:r>
              <a:rPr kumimoji="0" lang="ar-EG" sz="20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لغة الجسد:</a:t>
            </a:r>
          </a:p>
          <a:p>
            <a:pPr marL="111125" marR="0" lvl="0" indent="-111125"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لغة الجسد من أكثر أنماط الاتصال غير اللفظي أهمية: وتشمل تعابير الوجه، والحركات، وموقف الجسم والإيماءات التي تعبر عن الشعور والمشاعر والمواقف الإيجابية أو السلبية. ولغة الجسد تلعب دورًا محوريًّا في الاتصال غير اللفظي، وهي أساسية في فهم وتفسير الرسائل والعواطف في التواصل بين الأشخاص. </a:t>
            </a: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بين الجوانب التي تبرز دور لغة </a:t>
            </a:r>
            <a:r>
              <a:rPr kumimoji="0" lang="ar-EG" sz="1600" b="0" i="0" u="sng" strike="noStrike" kern="1200" cap="none" spc="0" normalizeH="0" baseline="0" noProof="0">
                <a:ln>
                  <a:noFill/>
                </a:ln>
                <a:solidFill>
                  <a:prstClr val="black"/>
                </a:solidFill>
                <a:effectLst/>
                <a:uLnTx/>
                <a:uFillTx/>
                <a:latin typeface="Alexandria" pitchFamily="2" charset="-78"/>
                <a:ea typeface="+mn-ea"/>
                <a:cs typeface="Alexandria" pitchFamily="2" charset="-78"/>
              </a:rPr>
              <a:t>الجسد</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512763" marR="0" lvl="0" indent="-45720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84E0AC-FD4D-0F96-65C5-334F93C9376F}"/>
              </a:ext>
            </a:extLst>
          </p:cNvPr>
          <p:cNvSpPr txBox="1"/>
          <p:nvPr/>
        </p:nvSpPr>
        <p:spPr>
          <a:xfrm>
            <a:off x="3825100" y="4032834"/>
            <a:ext cx="7369615" cy="15742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a:t>
            </a:r>
            <a:r>
              <a:rPr kumimoji="0" lang="ar-EG" sz="18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تعبيرات الوجه: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9" name="Picture 8">
            <a:extLst>
              <a:ext uri="{FF2B5EF4-FFF2-40B4-BE49-F238E27FC236}">
                <a16:creationId xmlns:a16="http://schemas.microsoft.com/office/drawing/2014/main" id="{3E228FD0-FCC8-29C9-7F2D-E64D8684C2E7}"/>
              </a:ext>
            </a:extLst>
          </p:cNvPr>
          <p:cNvPicPr>
            <a:picLocks noChangeAspect="1"/>
          </p:cNvPicPr>
          <p:nvPr/>
        </p:nvPicPr>
        <p:blipFill>
          <a:blip r:embed="rId3"/>
          <a:stretch>
            <a:fillRect/>
          </a:stretch>
        </p:blipFill>
        <p:spPr>
          <a:xfrm>
            <a:off x="662713" y="3629830"/>
            <a:ext cx="3035387" cy="3040000"/>
          </a:xfrm>
          <a:prstGeom prst="rect">
            <a:avLst/>
          </a:prstGeom>
        </p:spPr>
      </p:pic>
    </p:spTree>
    <p:extLst>
      <p:ext uri="{BB962C8B-B14F-4D97-AF65-F5344CB8AC3E}">
        <p14:creationId xmlns:p14="http://schemas.microsoft.com/office/powerpoint/2010/main" val="2340016028"/>
      </p:ext>
    </p:extLst>
  </p:cSld>
  <p:clrMapOvr>
    <a:masterClrMapping/>
  </p:clrMapOvr>
  <mc:AlternateContent xmlns:mc="http://schemas.openxmlformats.org/markup-compatibility/2006" xmlns:p14="http://schemas.microsoft.com/office/powerpoint/2010/main">
    <mc:Choice Requires="p14">
      <p:transition p14:dur="10" advTm="110151"/>
    </mc:Choice>
    <mc:Fallback xmlns="">
      <p:transition advTm="11015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a:ea typeface="+mn-ea"/>
                <a:cs typeface="Arial" panose="020B0604020202020204" pitchFamily="34" charset="0"/>
              </a:rPr>
              <a:t>تعبير الوجه: 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endParaRPr kumimoji="0" lang="ar-EG" sz="18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8" name="TextBox 47"/>
          <p:cNvSpPr txBox="1"/>
          <p:nvPr/>
        </p:nvSpPr>
        <p:spPr>
          <a:xfrm>
            <a:off x="753140" y="1876750"/>
            <a:ext cx="10541000" cy="461024"/>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تابع الجوانب التي تبرز دور لغة الجسد:</a:t>
            </a:r>
            <a:endParaRPr kumimoji="0" lang="ar-EG"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493B30F-628D-6886-8673-033B4456F93A}"/>
              </a:ext>
            </a:extLst>
          </p:cNvPr>
          <p:cNvSpPr txBox="1"/>
          <p:nvPr/>
        </p:nvSpPr>
        <p:spPr>
          <a:xfrm>
            <a:off x="981307" y="2521070"/>
            <a:ext cx="7056730" cy="83099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حركة العين: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الاتصال البصري يمكن أن يظهر الاهتمام والثقة والصدق، في حين أن تجنب النظر يمكن أن يشير إلى العصبية وعدم الراحة، أو حتى الخداع.</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9" name="Picture 8">
            <a:extLst>
              <a:ext uri="{FF2B5EF4-FFF2-40B4-BE49-F238E27FC236}">
                <a16:creationId xmlns:a16="http://schemas.microsoft.com/office/drawing/2014/main" id="{DA6E7863-9EBA-14B1-A58C-673AA21493F4}"/>
              </a:ext>
            </a:extLst>
          </p:cNvPr>
          <p:cNvPicPr>
            <a:picLocks noChangeAspect="1"/>
          </p:cNvPicPr>
          <p:nvPr/>
        </p:nvPicPr>
        <p:blipFill>
          <a:blip r:embed="rId3"/>
          <a:stretch>
            <a:fillRect/>
          </a:stretch>
        </p:blipFill>
        <p:spPr>
          <a:xfrm>
            <a:off x="8393204" y="2521070"/>
            <a:ext cx="2528983" cy="2634357"/>
          </a:xfrm>
          <a:prstGeom prst="rect">
            <a:avLst/>
          </a:prstGeom>
        </p:spPr>
      </p:pic>
      <p:sp>
        <p:nvSpPr>
          <p:cNvPr id="12" name="TextBox 11">
            <a:extLst>
              <a:ext uri="{FF2B5EF4-FFF2-40B4-BE49-F238E27FC236}">
                <a16:creationId xmlns:a16="http://schemas.microsoft.com/office/drawing/2014/main" id="{0177643F-0D46-0417-4D86-F9983512868D}"/>
              </a:ext>
            </a:extLst>
          </p:cNvPr>
          <p:cNvSpPr txBox="1"/>
          <p:nvPr/>
        </p:nvSpPr>
        <p:spPr>
          <a:xfrm>
            <a:off x="3788375" y="5114836"/>
            <a:ext cx="7406340" cy="83099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•الإيماءات: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حركات اليدين والأذرع يمكن أن تساعد في توضيح الكلام أو تعزيز الرسالة. الإيماءات يمكن أن تشمل التأكيد بالإشارة، أو التلويح، أو استخدام الأيدي للتعبير عن الأفكار.</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4" name="Picture 13">
            <a:extLst>
              <a:ext uri="{FF2B5EF4-FFF2-40B4-BE49-F238E27FC236}">
                <a16:creationId xmlns:a16="http://schemas.microsoft.com/office/drawing/2014/main" id="{8A37DBDE-F630-662A-346D-EDF5C9C6A87F}"/>
              </a:ext>
            </a:extLst>
          </p:cNvPr>
          <p:cNvPicPr>
            <a:picLocks noChangeAspect="1"/>
          </p:cNvPicPr>
          <p:nvPr/>
        </p:nvPicPr>
        <p:blipFill>
          <a:blip r:embed="rId4"/>
          <a:stretch>
            <a:fillRect/>
          </a:stretch>
        </p:blipFill>
        <p:spPr>
          <a:xfrm>
            <a:off x="466037" y="3588968"/>
            <a:ext cx="3162235" cy="3162235"/>
          </a:xfrm>
          <a:prstGeom prst="rect">
            <a:avLst/>
          </a:prstGeom>
        </p:spPr>
      </p:pic>
    </p:spTree>
    <p:extLst>
      <p:ext uri="{BB962C8B-B14F-4D97-AF65-F5344CB8AC3E}">
        <p14:creationId xmlns:p14="http://schemas.microsoft.com/office/powerpoint/2010/main" val="2123855908"/>
      </p:ext>
    </p:extLst>
  </p:cSld>
  <p:clrMapOvr>
    <a:masterClrMapping/>
  </p:clrMapOvr>
  <mc:AlternateContent xmlns:mc="http://schemas.openxmlformats.org/markup-compatibility/2006" xmlns:p14="http://schemas.microsoft.com/office/powerpoint/2010/main">
    <mc:Choice Requires="p14">
      <p:transition p14:dur="10" advTm="150662"/>
    </mc:Choice>
    <mc:Fallback xmlns="">
      <p:transition advTm="15066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تعبير الوجه: 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عناصر الاتصال غير اللفظي</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53140" y="1876750"/>
            <a:ext cx="10541000" cy="789383"/>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512763" marR="0" lvl="0" indent="-45720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493B30F-628D-6886-8673-033B4456F93A}"/>
              </a:ext>
            </a:extLst>
          </p:cNvPr>
          <p:cNvSpPr txBox="1"/>
          <p:nvPr/>
        </p:nvSpPr>
        <p:spPr>
          <a:xfrm>
            <a:off x="5503662" y="2382453"/>
            <a:ext cx="5591801"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•الوضعية: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الوضعية يمكن أن تعكس الثقة بالنفس أو الاستعداد للتفاعل، أو الدفاعية. وضعية الجسم المستقيمة تشير إلى الثقة والفتح، في حين يمكن أن يعبِّر الانغلاق أو الانحناء عن الانسحاب أو الخجل.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المسافة الشخصية: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ذكرنا من قبل، هي المسافة التي يحافظ عليها الشخص من الآخرين تنقل مستويات الألفة أو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الراحة.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highlight>
                  <a:srgbClr val="FFFF00"/>
                </a:highlight>
                <a:uLnTx/>
                <a:uFillTx/>
                <a:latin typeface="Alexandria" pitchFamily="2" charset="-78"/>
                <a:ea typeface="+mn-ea"/>
                <a:cs typeface="Alexandria" pitchFamily="2" charset="-78"/>
              </a:rPr>
              <a:t>اللمس</a:t>
            </a: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اللمس يمكن أن يكون وسيلة قوية للتواصل غير اللفظي، ينقل الدعم والحب، أو الألفة. ومع ذلك، يجب أن يكون ملائمًا للسياق الثقافي والاجتماعي.</a:t>
            </a:r>
          </a:p>
        </p:txBody>
      </p:sp>
      <p:pic>
        <p:nvPicPr>
          <p:cNvPr id="9" name="Picture 8">
            <a:extLst>
              <a:ext uri="{FF2B5EF4-FFF2-40B4-BE49-F238E27FC236}">
                <a16:creationId xmlns:a16="http://schemas.microsoft.com/office/drawing/2014/main" id="{5CC23D41-A383-461B-5572-A1D5FE4EDDAC}"/>
              </a:ext>
            </a:extLst>
          </p:cNvPr>
          <p:cNvPicPr>
            <a:picLocks noChangeAspect="1"/>
          </p:cNvPicPr>
          <p:nvPr/>
        </p:nvPicPr>
        <p:blipFill>
          <a:blip r:embed="rId3"/>
          <a:stretch>
            <a:fillRect/>
          </a:stretch>
        </p:blipFill>
        <p:spPr>
          <a:xfrm>
            <a:off x="1214179" y="1927552"/>
            <a:ext cx="4017612" cy="4017612"/>
          </a:xfrm>
          <a:prstGeom prst="rect">
            <a:avLst/>
          </a:prstGeom>
        </p:spPr>
      </p:pic>
      <p:sp>
        <p:nvSpPr>
          <p:cNvPr id="4" name="TextBox 3">
            <a:extLst>
              <a:ext uri="{FF2B5EF4-FFF2-40B4-BE49-F238E27FC236}">
                <a16:creationId xmlns:a16="http://schemas.microsoft.com/office/drawing/2014/main" id="{C1235EC9-4658-C361-5AE6-CF7352A33850}"/>
              </a:ext>
            </a:extLst>
          </p:cNvPr>
          <p:cNvSpPr txBox="1"/>
          <p:nvPr/>
        </p:nvSpPr>
        <p:spPr>
          <a:xfrm>
            <a:off x="753140" y="1876750"/>
            <a:ext cx="10541000" cy="461024"/>
          </a:xfrm>
          <a:prstGeom prst="rect">
            <a:avLst/>
          </a:prstGeom>
          <a:noFill/>
        </p:spPr>
        <p:txBody>
          <a:bodyPr wrap="square" rtlCol="0">
            <a:spAutoFit/>
          </a:bodyPr>
          <a:lstStyle/>
          <a:p>
            <a:pPr marL="512763" marR="0" lvl="0" indent="-457200" algn="just" defTabSz="914400" rtl="1" eaLnBrk="1" fontAlgn="auto" latinLnBrk="0" hangingPunct="1">
              <a:lnSpc>
                <a:spcPct val="150000"/>
              </a:lnSpc>
              <a:spcBef>
                <a:spcPts val="0"/>
              </a:spcBef>
              <a:spcAft>
                <a:spcPts val="0"/>
              </a:spcAft>
              <a:buClrTx/>
              <a:buSzTx/>
              <a:buFontTx/>
              <a:buNone/>
              <a:tabLst>
                <a:tab pos="111125" algn="l"/>
              </a:tabLst>
              <a:defRPr/>
            </a:pPr>
            <a:r>
              <a:rPr kumimoji="0" lang="ar-EG"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تابع الجوانب التي تبرز دور لغة الجسد:</a:t>
            </a:r>
            <a:endParaRPr kumimoji="0" lang="ar-EG"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517085406"/>
      </p:ext>
    </p:extLst>
  </p:cSld>
  <p:clrMapOvr>
    <a:masterClrMapping/>
  </p:clrMapOvr>
  <mc:AlternateContent xmlns:mc="http://schemas.openxmlformats.org/markup-compatibility/2006" xmlns:p14="http://schemas.microsoft.com/office/powerpoint/2010/main">
    <mc:Choice Requires="p14">
      <p:transition p14:dur="10" advTm="125538"/>
    </mc:Choice>
    <mc:Fallback xmlns="">
      <p:transition advTm="12553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7225F-DAFA-D143-1847-56DC490BEC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5DA13F-7FCE-36F3-35AF-942FEFE49F2F}"/>
              </a:ext>
            </a:extLst>
          </p:cNvPr>
          <p:cNvSpPr/>
          <p:nvPr/>
        </p:nvSpPr>
        <p:spPr>
          <a:xfrm>
            <a:off x="208009" y="1345305"/>
            <a:ext cx="11775982" cy="5323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FD69B6-7D00-CA7B-0CC0-2B7E4CE7DD54}"/>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أهمية الاتصال غير اللفظي</a:t>
            </a:r>
          </a:p>
        </p:txBody>
      </p:sp>
      <p:sp>
        <p:nvSpPr>
          <p:cNvPr id="5" name="Rectangle 4">
            <a:extLst>
              <a:ext uri="{FF2B5EF4-FFF2-40B4-BE49-F238E27FC236}">
                <a16:creationId xmlns:a16="http://schemas.microsoft.com/office/drawing/2014/main" id="{78EA2C2C-00D8-014A-F05F-D533C33762DB}"/>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7F8895-0307-DAFA-D2BF-945B4A2B9158}"/>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348E2E-0022-FCF8-1DFF-67480ACD3109}"/>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2020D931-672A-733B-6586-0F0D4CF8E7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107E8BAE-B529-7B4F-3AC1-22C17F8B4067}"/>
              </a:ext>
            </a:extLst>
          </p:cNvPr>
          <p:cNvGrpSpPr/>
          <p:nvPr/>
        </p:nvGrpSpPr>
        <p:grpSpPr>
          <a:xfrm>
            <a:off x="208009" y="1743639"/>
            <a:ext cx="11656889" cy="2270799"/>
            <a:chOff x="496193" y="2150417"/>
            <a:chExt cx="8165976" cy="1478161"/>
          </a:xfrm>
        </p:grpSpPr>
        <p:sp>
          <p:nvSpPr>
            <p:cNvPr id="2" name="Text 1"/>
            <p:cNvSpPr/>
            <p:nvPr/>
          </p:nvSpPr>
          <p:spPr>
            <a:xfrm>
              <a:off x="559676" y="2150417"/>
              <a:ext cx="8088206" cy="263575"/>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لا يمكن إغفال دور الاتصال غير اللفظي في تشكيل الانطباعات وتحديد مدى قبول الرسالة وتأثيرها في المتلقين:</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2488406"/>
              <a:ext cx="2648843" cy="1140172"/>
            </a:xfrm>
            <a:prstGeom prst="rect">
              <a:avLst/>
            </a:prstGeom>
          </p:spPr>
        </p:pic>
        <p:sp>
          <p:nvSpPr>
            <p:cNvPr id="8" name="Text 2"/>
            <p:cNvSpPr/>
            <p:nvPr/>
          </p:nvSpPr>
          <p:spPr>
            <a:xfrm>
              <a:off x="6916192" y="262666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دعم الرسالة اللفظية</a:t>
              </a:r>
              <a:endParaRPr kumimoji="0" lang="ar-SA" sz="1600" b="0" i="0" u="none" strike="noStrike" kern="0" cap="none" spc="0" normalizeH="0" baseline="0" noProof="0" dirty="0">
                <a:ln>
                  <a:noFill/>
                </a:ln>
                <a:solidFill>
                  <a:prstClr val="black"/>
                </a:solidFill>
                <a:effectLst/>
                <a:uLnTx/>
                <a:uFillTx/>
              </a:endParaRPr>
            </a:p>
          </p:txBody>
        </p:sp>
        <p:sp>
          <p:nvSpPr>
            <p:cNvPr id="9" name="Text 3"/>
            <p:cNvSpPr/>
            <p:nvPr/>
          </p:nvSpPr>
          <p:spPr>
            <a:xfrm>
              <a:off x="6151587" y="2894930"/>
              <a:ext cx="2315170"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يُعزز المعنى المنطوق ويمنحه قوةً إضافية حين يكون متوافقًا مع الكلمات</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488406"/>
              <a:ext cx="2648917" cy="1140172"/>
            </a:xfrm>
            <a:prstGeom prst="rect">
              <a:avLst/>
            </a:prstGeom>
          </p:spPr>
        </p:pic>
        <p:sp>
          <p:nvSpPr>
            <p:cNvPr id="12" name="Text 4"/>
            <p:cNvSpPr/>
            <p:nvPr/>
          </p:nvSpPr>
          <p:spPr>
            <a:xfrm>
              <a:off x="3898032" y="2626668"/>
              <a:ext cx="181019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كشف الانطباعات الحقيقية</a:t>
              </a:r>
              <a:endParaRPr kumimoji="0" lang="ar-SA" sz="1600" b="0" i="0" u="none" strike="noStrike" kern="0" cap="none" spc="0" normalizeH="0" baseline="0" noProof="0" dirty="0">
                <a:ln>
                  <a:noFill/>
                </a:ln>
                <a:solidFill>
                  <a:prstClr val="black"/>
                </a:solidFill>
                <a:effectLst/>
                <a:uLnTx/>
                <a:uFillTx/>
              </a:endParaRPr>
            </a:p>
          </p:txBody>
        </p:sp>
        <p:sp>
          <p:nvSpPr>
            <p:cNvPr id="14" name="Text 5"/>
            <p:cNvSpPr/>
            <p:nvPr/>
          </p:nvSpPr>
          <p:spPr>
            <a:xfrm>
              <a:off x="3392984" y="2894930"/>
              <a:ext cx="2315245"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يُعبّر عن المشاعر الداخلية والمواقف الحقيقية التي قد لا يُفصح عنها بالكلام</a:t>
              </a:r>
              <a:endParaRPr kumimoji="0" lang="ar-SA" sz="1600" b="0" i="0" u="none" strike="noStrike" kern="0" cap="none" spc="0" normalizeH="0" baseline="0" noProof="0" dirty="0">
                <a:ln>
                  <a:noFill/>
                </a:ln>
                <a:solidFill>
                  <a:prstClr val="black"/>
                </a:solidFill>
                <a:effectLst/>
                <a:uLnTx/>
                <a:uFillTx/>
              </a:endParaRPr>
            </a:p>
          </p:txBody>
        </p:sp>
        <p:pic>
          <p:nvPicPr>
            <p:cNvPr id="15"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3" y="2488406"/>
              <a:ext cx="2648843" cy="1140172"/>
            </a:xfrm>
            <a:prstGeom prst="rect">
              <a:avLst/>
            </a:prstGeom>
          </p:spPr>
        </p:pic>
        <p:sp>
          <p:nvSpPr>
            <p:cNvPr id="16" name="Text 6"/>
            <p:cNvSpPr/>
            <p:nvPr/>
          </p:nvSpPr>
          <p:spPr>
            <a:xfrm>
              <a:off x="1399059" y="262666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التأثير في تقبّل الرسالة</a:t>
              </a:r>
              <a:endParaRPr kumimoji="0" lang="ar-SA" sz="1600" b="0" i="0" u="none" strike="noStrike" kern="0" cap="none" spc="0" normalizeH="0" baseline="0" noProof="0" dirty="0">
                <a:ln>
                  <a:noFill/>
                </a:ln>
                <a:solidFill>
                  <a:prstClr val="black"/>
                </a:solidFill>
                <a:effectLst/>
                <a:uLnTx/>
                <a:uFillTx/>
              </a:endParaRPr>
            </a:p>
          </p:txBody>
        </p:sp>
        <p:sp>
          <p:nvSpPr>
            <p:cNvPr id="17" name="Text 7"/>
            <p:cNvSpPr/>
            <p:nvPr/>
          </p:nvSpPr>
          <p:spPr>
            <a:xfrm>
              <a:off x="634454" y="2894930"/>
              <a:ext cx="2315170"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يؤثر في مدى استعداد المستقبل لقبول الرسالة أو رفضها بصرف النظر عن مضمونها</a:t>
              </a:r>
              <a:endParaRPr kumimoji="0" lang="ar-SA" sz="1600" b="0" i="0" u="none" strike="noStrike" kern="0" cap="none" spc="0" normalizeH="0" baseline="0" noProof="0" dirty="0">
                <a:ln>
                  <a:noFill/>
                </a:ln>
                <a:solidFill>
                  <a:prstClr val="black"/>
                </a:solidFill>
                <a:effectLst/>
                <a:uLnTx/>
                <a:uFillTx/>
              </a:endParaRPr>
            </a:p>
          </p:txBody>
        </p:sp>
      </p:grpSp>
      <p:grpSp>
        <p:nvGrpSpPr>
          <p:cNvPr id="18" name="Group 17">
            <a:extLst>
              <a:ext uri="{FF2B5EF4-FFF2-40B4-BE49-F238E27FC236}">
                <a16:creationId xmlns:a16="http://schemas.microsoft.com/office/drawing/2014/main" id="{03205060-61CD-CA7F-BBC5-A03E95E694E1}"/>
              </a:ext>
            </a:extLst>
          </p:cNvPr>
          <p:cNvGrpSpPr/>
          <p:nvPr/>
        </p:nvGrpSpPr>
        <p:grpSpPr>
          <a:xfrm>
            <a:off x="405377" y="4084995"/>
            <a:ext cx="11439128" cy="2134791"/>
            <a:chOff x="496193" y="1442368"/>
            <a:chExt cx="8151689" cy="2134791"/>
          </a:xfrm>
        </p:grpSpPr>
        <p:sp>
          <p:nvSpPr>
            <p:cNvPr id="19" name="Text 0"/>
            <p:cNvSpPr/>
            <p:nvPr/>
          </p:nvSpPr>
          <p:spPr>
            <a:xfrm>
              <a:off x="3156124" y="1442368"/>
              <a:ext cx="5491758"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متى يكون الاتصال غير اللفظي مؤثرًا؟</a:t>
              </a:r>
              <a:endParaRPr kumimoji="0" lang="ar-SA" sz="1600" b="1" i="0" u="none" strike="noStrike" kern="0" cap="none" spc="0" normalizeH="0" baseline="0" noProof="0" dirty="0">
                <a:ln>
                  <a:noFill/>
                </a:ln>
                <a:solidFill>
                  <a:srgbClr val="FF0000"/>
                </a:solidFill>
                <a:effectLst/>
                <a:uLnTx/>
                <a:uFillTx/>
              </a:endParaRPr>
            </a:p>
          </p:txBody>
        </p:sp>
        <p:sp>
          <p:nvSpPr>
            <p:cNvPr id="20" name="Text 1"/>
            <p:cNvSpPr/>
            <p:nvPr/>
          </p:nvSpPr>
          <p:spPr>
            <a:xfrm>
              <a:off x="536748" y="1820068"/>
              <a:ext cx="8027715" cy="214015"/>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يبلغ الاتصال غير اللفظي ذروة تأثيره في المواقف التي تتطلب الإقناع والتأثير الانفعالي في الآخرين:</a:t>
              </a:r>
              <a:endParaRPr kumimoji="0" lang="ar-SA" sz="1600" b="0" i="0" u="none" strike="noStrike" kern="0" cap="none" spc="0" normalizeH="0" baseline="0" noProof="0" dirty="0">
                <a:ln>
                  <a:noFill/>
                </a:ln>
                <a:solidFill>
                  <a:prstClr val="black"/>
                </a:solidFill>
                <a:effectLst/>
                <a:uLnTx/>
                <a:uFillTx/>
              </a:endParaRPr>
            </a:p>
          </p:txBody>
        </p:sp>
        <p:sp>
          <p:nvSpPr>
            <p:cNvPr id="21" name="Shape 2"/>
            <p:cNvSpPr/>
            <p:nvPr/>
          </p:nvSpPr>
          <p:spPr>
            <a:xfrm>
              <a:off x="6013326" y="2415927"/>
              <a:ext cx="2634555" cy="372070"/>
            </a:xfrm>
            <a:prstGeom prst="roundRect">
              <a:avLst>
                <a:gd name="adj" fmla="val 48008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22"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37586" y="2508870"/>
              <a:ext cx="186035" cy="186035"/>
            </a:xfrm>
            <a:prstGeom prst="rect">
              <a:avLst/>
            </a:prstGeom>
          </p:spPr>
        </p:pic>
        <p:sp>
          <p:nvSpPr>
            <p:cNvPr id="23" name="Text 3"/>
            <p:cNvSpPr/>
            <p:nvPr/>
          </p:nvSpPr>
          <p:spPr>
            <a:xfrm>
              <a:off x="6973342" y="2911971"/>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الاجتماعات والعروض</a:t>
              </a:r>
              <a:endParaRPr kumimoji="0" lang="ar-SA" sz="1600" b="0" i="0" u="none" strike="noStrike" kern="0" cap="none" spc="0" normalizeH="0" baseline="0" noProof="0" dirty="0">
                <a:ln>
                  <a:noFill/>
                </a:ln>
                <a:solidFill>
                  <a:prstClr val="black"/>
                </a:solidFill>
                <a:effectLst/>
                <a:uLnTx/>
                <a:uFillTx/>
              </a:endParaRPr>
            </a:p>
          </p:txBody>
        </p:sp>
        <p:sp>
          <p:nvSpPr>
            <p:cNvPr id="24" name="Text 4"/>
            <p:cNvSpPr/>
            <p:nvPr/>
          </p:nvSpPr>
          <p:spPr>
            <a:xfrm>
              <a:off x="6137300" y="3180234"/>
              <a:ext cx="2386608"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حيث يُحدد الحضور والثقة مدى قبول الجمهور للأفكار المطروحة</a:t>
              </a:r>
              <a:endParaRPr kumimoji="0" lang="ar-SA" sz="1600" b="0" i="0" u="none" strike="noStrike" kern="0" cap="none" spc="0" normalizeH="0" baseline="0" noProof="0" dirty="0">
                <a:ln>
                  <a:noFill/>
                </a:ln>
                <a:solidFill>
                  <a:prstClr val="black"/>
                </a:solidFill>
                <a:effectLst/>
                <a:uLnTx/>
                <a:uFillTx/>
              </a:endParaRPr>
            </a:p>
          </p:txBody>
        </p:sp>
        <p:sp>
          <p:nvSpPr>
            <p:cNvPr id="26" name="Shape 5"/>
            <p:cNvSpPr/>
            <p:nvPr/>
          </p:nvSpPr>
          <p:spPr>
            <a:xfrm>
              <a:off x="3254722" y="2415927"/>
              <a:ext cx="2634630" cy="372070"/>
            </a:xfrm>
            <a:prstGeom prst="roundRect">
              <a:avLst>
                <a:gd name="adj" fmla="val 48008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27"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479057" y="2508870"/>
              <a:ext cx="186035" cy="186035"/>
            </a:xfrm>
            <a:prstGeom prst="rect">
              <a:avLst/>
            </a:prstGeom>
          </p:spPr>
        </p:pic>
        <p:sp>
          <p:nvSpPr>
            <p:cNvPr id="28" name="Text 6"/>
            <p:cNvSpPr/>
            <p:nvPr/>
          </p:nvSpPr>
          <p:spPr>
            <a:xfrm>
              <a:off x="4214813" y="2911971"/>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المقابلات الشخصية</a:t>
              </a:r>
              <a:endParaRPr kumimoji="0" lang="ar-SA" sz="1600" b="0" i="0" u="none" strike="noStrike" kern="0" cap="none" spc="0" normalizeH="0" baseline="0" noProof="0" dirty="0">
                <a:ln>
                  <a:noFill/>
                </a:ln>
                <a:solidFill>
                  <a:prstClr val="black"/>
                </a:solidFill>
                <a:effectLst/>
                <a:uLnTx/>
                <a:uFillTx/>
              </a:endParaRPr>
            </a:p>
          </p:txBody>
        </p:sp>
        <p:sp>
          <p:nvSpPr>
            <p:cNvPr id="29" name="Text 7"/>
            <p:cNvSpPr/>
            <p:nvPr/>
          </p:nvSpPr>
          <p:spPr>
            <a:xfrm>
              <a:off x="3378696" y="3180234"/>
              <a:ext cx="238668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يلعب دورًا محوريًا في تشكيل الانطباع الأول وتقييم الكفاءة والثقة بالنفس</a:t>
              </a:r>
              <a:endParaRPr kumimoji="0" lang="ar-SA" sz="1600" b="0" i="0" u="none" strike="noStrike" kern="0" cap="none" spc="0" normalizeH="0" baseline="0" noProof="0" dirty="0">
                <a:ln>
                  <a:noFill/>
                </a:ln>
                <a:solidFill>
                  <a:prstClr val="black"/>
                </a:solidFill>
                <a:effectLst/>
                <a:uLnTx/>
                <a:uFillTx/>
              </a:endParaRPr>
            </a:p>
          </p:txBody>
        </p:sp>
        <p:sp>
          <p:nvSpPr>
            <p:cNvPr id="30" name="Shape 8"/>
            <p:cNvSpPr/>
            <p:nvPr/>
          </p:nvSpPr>
          <p:spPr>
            <a:xfrm>
              <a:off x="496193" y="2415927"/>
              <a:ext cx="2634555" cy="372070"/>
            </a:xfrm>
            <a:prstGeom prst="roundRect">
              <a:avLst>
                <a:gd name="adj" fmla="val 48008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31"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720453" y="2508870"/>
              <a:ext cx="186035" cy="186035"/>
            </a:xfrm>
            <a:prstGeom prst="rect">
              <a:avLst/>
            </a:prstGeom>
          </p:spPr>
        </p:pic>
        <p:sp>
          <p:nvSpPr>
            <p:cNvPr id="32" name="Text 9"/>
            <p:cNvSpPr/>
            <p:nvPr/>
          </p:nvSpPr>
          <p:spPr>
            <a:xfrm>
              <a:off x="1335807" y="2911971"/>
              <a:ext cx="1670968"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مواقف الإقناع والطمأنة</a:t>
              </a:r>
              <a:endParaRPr kumimoji="0" lang="ar-SA" sz="1600" b="0" i="0" u="none" strike="noStrike" kern="0" cap="none" spc="0" normalizeH="0" baseline="0" noProof="0" dirty="0">
                <a:ln>
                  <a:noFill/>
                </a:ln>
                <a:solidFill>
                  <a:prstClr val="black"/>
                </a:solidFill>
                <a:effectLst/>
                <a:uLnTx/>
                <a:uFillTx/>
              </a:endParaRPr>
            </a:p>
          </p:txBody>
        </p:sp>
        <p:sp>
          <p:nvSpPr>
            <p:cNvPr id="33" name="Text 10"/>
            <p:cNvSpPr/>
            <p:nvPr/>
          </p:nvSpPr>
          <p:spPr>
            <a:xfrm>
              <a:off x="620167" y="3180234"/>
              <a:ext cx="2386608"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تحتاج إلى بثّ الثقة في الآخرين أو تهدئة مخاوفهم بشأن قرار أو موقف</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869333950"/>
      </p:ext>
    </p:extLst>
  </p:cSld>
  <p:clrMapOvr>
    <a:masterClrMapping/>
  </p:clrMapOvr>
  <mc:AlternateContent xmlns:mc="http://schemas.openxmlformats.org/markup-compatibility/2006" xmlns:p14="http://schemas.microsoft.com/office/powerpoint/2010/main">
    <mc:Choice Requires="p14">
      <p:transition p14:dur="10" advTm="162086"/>
    </mc:Choice>
    <mc:Fallback xmlns="">
      <p:transition advTm="1620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B3537-B1CA-7F9F-8AEF-668DB05602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7F9DF6-8BFA-3CCD-A78C-C3BA8DD5BFA7}"/>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D4F4D2-0857-060D-A9E5-F68CD7AA7CBD}"/>
              </a:ext>
            </a:extLst>
          </p:cNvPr>
          <p:cNvSpPr txBox="1"/>
          <p:nvPr/>
        </p:nvSpPr>
        <p:spPr>
          <a:xfrm>
            <a:off x="3111191" y="198783"/>
            <a:ext cx="6222380" cy="954107"/>
          </a:xfrm>
          <a:prstGeom prst="rect">
            <a:avLst/>
          </a:prstGeom>
          <a:noFill/>
        </p:spPr>
        <p:txBody>
          <a:bodyPr wrap="square" rtlCol="0">
            <a:spAutoFit/>
          </a:bodyPr>
          <a:lstStyle/>
          <a:p>
            <a:pPr algn="ctr"/>
            <a:r>
              <a:rPr lang="ar-EG" sz="2800" b="1">
                <a:latin typeface="Alexandria" charset="0"/>
                <a:cs typeface="Alexandria" charset="0"/>
              </a:rPr>
              <a:t>حدود الاتصال</a:t>
            </a:r>
          </a:p>
          <a:p>
            <a:pPr algn="ctr"/>
            <a:r>
              <a:rPr lang="ar-EG" sz="2800" b="1">
                <a:latin typeface="Alexandria" charset="0"/>
                <a:cs typeface="Alexandria" charset="0"/>
              </a:rPr>
              <a:t>ومصادر الغموض والإشكاليات</a:t>
            </a:r>
          </a:p>
        </p:txBody>
      </p:sp>
      <p:sp>
        <p:nvSpPr>
          <p:cNvPr id="5" name="Rectangle 4">
            <a:extLst>
              <a:ext uri="{FF2B5EF4-FFF2-40B4-BE49-F238E27FC236}">
                <a16:creationId xmlns:a16="http://schemas.microsoft.com/office/drawing/2014/main" id="{F0EC793F-6792-A821-2CA4-BE9419654DA9}"/>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20E25B-0AFD-256E-1C1C-2E74C6EBB526}"/>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FF9737-988E-1131-AFA6-DA8ADBA5DC3C}"/>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610BA0C-DCEC-A3A7-74F8-6ADB124312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9D16BEDC-D70A-BDFE-E461-05CE37735967}"/>
              </a:ext>
            </a:extLst>
          </p:cNvPr>
          <p:cNvGrpSpPr/>
          <p:nvPr/>
        </p:nvGrpSpPr>
        <p:grpSpPr>
          <a:xfrm>
            <a:off x="4025591" y="2906379"/>
            <a:ext cx="7270280" cy="2100519"/>
            <a:chOff x="4728046" y="1693441"/>
            <a:chExt cx="3924598" cy="1480669"/>
          </a:xfrm>
        </p:grpSpPr>
        <p:sp>
          <p:nvSpPr>
            <p:cNvPr id="4" name="Text 3"/>
            <p:cNvSpPr/>
            <p:nvPr/>
          </p:nvSpPr>
          <p:spPr>
            <a:xfrm>
              <a:off x="6235229" y="1693441"/>
              <a:ext cx="2417415" cy="193849"/>
            </a:xfrm>
            <a:prstGeom prst="rect">
              <a:avLst/>
            </a:prstGeom>
            <a:noFill/>
            <a:ln/>
          </p:spPr>
          <p:txBody>
            <a:bodyPr wrap="none" lIns="0" tIns="0" rIns="0" bIns="0" rtlCol="0" anchor="t"/>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2" charset="-78"/>
                  <a:ea typeface="Alexandria" pitchFamily="34" charset="-122"/>
                  <a:cs typeface="Alexandria" pitchFamily="2" charset="-78"/>
                </a:rPr>
                <a:t>مصادر الغموض والإشكاليات</a:t>
              </a:r>
              <a:endParaRPr kumimoji="0" lang="ar-SA" b="1" i="0" u="none" strike="noStrike" kern="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8" name="Text 4"/>
            <p:cNvSpPr/>
            <p:nvPr/>
          </p:nvSpPr>
          <p:spPr>
            <a:xfrm>
              <a:off x="4728046" y="2011263"/>
              <a:ext cx="3924598" cy="1162847"/>
            </a:xfrm>
            <a:prstGeom prst="rect">
              <a:avLst/>
            </a:prstGeom>
            <a:noFill/>
            <a:ln/>
          </p:spPr>
          <p:txBody>
            <a:bodyPr wrap="square" lIns="0" tIns="0" rIns="0" bIns="0" rtlCol="0" anchor="t">
              <a:noAutofit/>
            </a:bodyPr>
            <a:lstStyle/>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 تُفسَّر الإشارة ذاتها بطرق متعارضة بحسب السياق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والثقافة السائدة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تؤثر طبيعة العلاقة بين الأفراد في معنى الإشارات غير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اللفظية وتلقيها</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يصعب التحكم في كل مكونات الاتصال غير اللفظي بوعي كامل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طوال الوقت</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 يتعارض مع الرسالة اللفظية فيُثير التشويش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لدى المستقبل</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9" name="Group 8">
            <a:extLst>
              <a:ext uri="{FF2B5EF4-FFF2-40B4-BE49-F238E27FC236}">
                <a16:creationId xmlns:a16="http://schemas.microsoft.com/office/drawing/2014/main" id="{60B5A7F9-AF2F-C19B-26A9-122A8AB22DF7}"/>
              </a:ext>
            </a:extLst>
          </p:cNvPr>
          <p:cNvGrpSpPr/>
          <p:nvPr/>
        </p:nvGrpSpPr>
        <p:grpSpPr>
          <a:xfrm>
            <a:off x="691376" y="1683567"/>
            <a:ext cx="10732393" cy="1136416"/>
            <a:chOff x="406822" y="1569467"/>
            <a:chExt cx="4103191" cy="1134319"/>
          </a:xfrm>
        </p:grpSpPr>
        <p:sp>
          <p:nvSpPr>
            <p:cNvPr id="11" name="Shape 0"/>
            <p:cNvSpPr/>
            <p:nvPr/>
          </p:nvSpPr>
          <p:spPr>
            <a:xfrm>
              <a:off x="406822" y="1569467"/>
              <a:ext cx="4103191" cy="1134319"/>
            </a:xfrm>
            <a:prstGeom prst="roundRect">
              <a:avLst>
                <a:gd name="adj" fmla="val 4456"/>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2" name="Text 1"/>
            <p:cNvSpPr/>
            <p:nvPr/>
          </p:nvSpPr>
          <p:spPr>
            <a:xfrm>
              <a:off x="2187773" y="1693441"/>
              <a:ext cx="21982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حدود الاتصال غير اللفظي</a:t>
              </a:r>
              <a:endParaRPr kumimoji="0" lang="ar-SA" sz="1600" b="0" i="0" u="none" strike="noStrike" kern="0" cap="none" spc="0" normalizeH="0" baseline="0" noProof="0" dirty="0">
                <a:ln>
                  <a:noFill/>
                </a:ln>
                <a:solidFill>
                  <a:prstClr val="black"/>
                </a:solidFill>
                <a:effectLst/>
                <a:uLnTx/>
                <a:uFillTx/>
              </a:endParaRPr>
            </a:p>
          </p:txBody>
        </p:sp>
        <p:sp>
          <p:nvSpPr>
            <p:cNvPr id="13" name="Text 2"/>
            <p:cNvSpPr/>
            <p:nvPr/>
          </p:nvSpPr>
          <p:spPr>
            <a:xfrm>
              <a:off x="530796" y="2011263"/>
              <a:ext cx="3855244"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يظل الاتصال غير اللفظي مثيرًا للجدل أحيانًا بسبب احتمالية الغموض في تفسيره.</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776995906"/>
      </p:ext>
    </p:extLst>
  </p:cSld>
  <p:clrMapOvr>
    <a:masterClrMapping/>
  </p:clrMapOvr>
  <mc:AlternateContent xmlns:mc="http://schemas.openxmlformats.org/markup-compatibility/2006" xmlns:p14="http://schemas.microsoft.com/office/powerpoint/2010/main">
    <mc:Choice Requires="p14">
      <p:transition p14:dur="10" advTm="139559"/>
    </mc:Choice>
    <mc:Fallback xmlns="">
      <p:transition advTm="13955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734ED-1C40-B58B-3920-7F4916EAB6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061056-089A-40C9-7B50-3CD6762440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BD48C3-6A1E-4A26-C46F-2FD45C4C0A41}"/>
              </a:ext>
            </a:extLst>
          </p:cNvPr>
          <p:cNvSpPr/>
          <p:nvPr/>
        </p:nvSpPr>
        <p:spPr>
          <a:xfrm>
            <a:off x="8607914" y="952845"/>
            <a:ext cx="3584086" cy="52360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96E19F-49EA-9D4D-DE6F-B284AED4A011}"/>
              </a:ext>
            </a:extLst>
          </p:cNvPr>
          <p:cNvSpPr/>
          <p:nvPr/>
        </p:nvSpPr>
        <p:spPr>
          <a:xfrm>
            <a:off x="616404" y="1016746"/>
            <a:ext cx="9718127" cy="5059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EB3792-940C-0605-31AD-5653B14D4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D920108D-EDDE-6406-AA8C-6A5B6ADA180B}"/>
              </a:ext>
            </a:extLst>
          </p:cNvPr>
          <p:cNvSpPr/>
          <p:nvPr/>
        </p:nvSpPr>
        <p:spPr>
          <a:xfrm>
            <a:off x="10516024" y="1717288"/>
            <a:ext cx="1482688" cy="2787805"/>
          </a:xfrm>
          <a:prstGeom prst="cloud">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ar-EG" b="1">
                <a:latin typeface="Alexandria" pitchFamily="2" charset="-78"/>
                <a:cs typeface="Alexandria" pitchFamily="2" charset="-78"/>
              </a:rPr>
              <a:t>نشاط تفاعلي</a:t>
            </a:r>
            <a:endParaRPr lang="en-US" b="1">
              <a:latin typeface="Alexandria" pitchFamily="2" charset="-78"/>
              <a:cs typeface="Alexandria" pitchFamily="2" charset="-78"/>
            </a:endParaRPr>
          </a:p>
        </p:txBody>
      </p:sp>
      <p:grpSp>
        <p:nvGrpSpPr>
          <p:cNvPr id="19" name="Group 18">
            <a:extLst>
              <a:ext uri="{FF2B5EF4-FFF2-40B4-BE49-F238E27FC236}">
                <a16:creationId xmlns:a16="http://schemas.microsoft.com/office/drawing/2014/main" id="{3D18D779-C81B-946E-D626-C7B60CD6FA7D}"/>
              </a:ext>
            </a:extLst>
          </p:cNvPr>
          <p:cNvGrpSpPr/>
          <p:nvPr/>
        </p:nvGrpSpPr>
        <p:grpSpPr>
          <a:xfrm>
            <a:off x="869795" y="1343091"/>
            <a:ext cx="9078866" cy="4410937"/>
            <a:chOff x="3925119" y="1030858"/>
            <a:chExt cx="4722763" cy="3364483"/>
          </a:xfrm>
        </p:grpSpPr>
        <p:sp>
          <p:nvSpPr>
            <p:cNvPr id="3" name="Text 2"/>
            <p:cNvSpPr/>
            <p:nvPr/>
          </p:nvSpPr>
          <p:spPr>
            <a:xfrm>
              <a:off x="4849118" y="1030858"/>
              <a:ext cx="3798763"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نشاط (1): اختر نوع الرسالة</a:t>
              </a:r>
              <a:endParaRPr kumimoji="0" lang="ar-SA" b="1" i="0" u="none" strike="noStrike" kern="0" cap="none" spc="0" normalizeH="0" baseline="0" noProof="0" dirty="0">
                <a:ln>
                  <a:noFill/>
                </a:ln>
                <a:solidFill>
                  <a:srgbClr val="FF0000"/>
                </a:solidFill>
                <a:effectLst/>
                <a:uLnTx/>
                <a:uFillTx/>
              </a:endParaRPr>
            </a:p>
          </p:txBody>
        </p:sp>
        <p:sp>
          <p:nvSpPr>
            <p:cNvPr id="6" name="Shape 3"/>
            <p:cNvSpPr/>
            <p:nvPr/>
          </p:nvSpPr>
          <p:spPr>
            <a:xfrm>
              <a:off x="3925119" y="1604442"/>
              <a:ext cx="4722763" cy="880542"/>
            </a:xfrm>
            <a:prstGeom prst="roundRect">
              <a:avLst>
                <a:gd name="adj" fmla="val 5917"/>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7" name="Image 1" descr="preencoded.png"/>
            <p:cNvPicPr>
              <a:picLocks noChangeAspect="1"/>
            </p:cNvPicPr>
            <p:nvPr/>
          </p:nvPicPr>
          <p:blipFill>
            <a:blip r:embed="rId3"/>
            <a:stretch>
              <a:fillRect/>
            </a:stretch>
          </p:blipFill>
          <p:spPr>
            <a:xfrm>
              <a:off x="8368903" y="1784226"/>
              <a:ext cx="155004" cy="123974"/>
            </a:xfrm>
            <a:prstGeom prst="rect">
              <a:avLst/>
            </a:prstGeom>
          </p:spPr>
        </p:pic>
        <p:sp>
          <p:nvSpPr>
            <p:cNvPr id="8" name="Text 4"/>
            <p:cNvSpPr/>
            <p:nvPr/>
          </p:nvSpPr>
          <p:spPr>
            <a:xfrm>
              <a:off x="3988928" y="1694223"/>
              <a:ext cx="4256000"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lang="ar-EG" altLang="en-US" sz="1600" kern="0">
                  <a:solidFill>
                    <a:srgbClr val="000000"/>
                  </a:solidFill>
                  <a:latin typeface="Alexandria" pitchFamily="34" charset="0"/>
                  <a:ea typeface="Alexandria" pitchFamily="34" charset="-122"/>
                  <a:cs typeface="Alexandria" pitchFamily="34" charset="-120"/>
                </a:rPr>
                <a:t>ما طبيعة هذا النوع من ال</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اتصال</a:t>
              </a:r>
              <a:r>
                <a:rPr kumimoji="0" lang="ar-EG"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 هل هو</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لفظي، مكتوب، أم غير لفظي؟ مع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تبرير الاختيار</a:t>
              </a:r>
              <a:endParaRPr kumimoji="0" lang="ar-SA" sz="1600" b="0" i="0" u="none" strike="noStrike" kern="0" cap="none" spc="0" normalizeH="0" baseline="0" noProof="0" dirty="0">
                <a:ln>
                  <a:noFill/>
                </a:ln>
                <a:solidFill>
                  <a:prstClr val="black"/>
                </a:solidFill>
                <a:effectLst/>
                <a:uLnTx/>
                <a:uFillTx/>
              </a:endParaRPr>
            </a:p>
          </p:txBody>
        </p:sp>
        <p:sp>
          <p:nvSpPr>
            <p:cNvPr id="9" name="Shape 5"/>
            <p:cNvSpPr/>
            <p:nvPr/>
          </p:nvSpPr>
          <p:spPr>
            <a:xfrm>
              <a:off x="6348487" y="2624510"/>
              <a:ext cx="2299395"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0" name="Text 6"/>
            <p:cNvSpPr/>
            <p:nvPr/>
          </p:nvSpPr>
          <p:spPr>
            <a:xfrm>
              <a:off x="6968579" y="275324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الموقف الأول</a:t>
              </a:r>
              <a:endParaRPr kumimoji="0" lang="ar-SA" sz="1600" b="0" i="0" u="none" strike="noStrike" kern="0" cap="none" spc="0" normalizeH="0" baseline="0" noProof="0" dirty="0">
                <a:ln>
                  <a:noFill/>
                </a:ln>
                <a:solidFill>
                  <a:prstClr val="black"/>
                </a:solidFill>
                <a:effectLst/>
                <a:uLnTx/>
                <a:uFillTx/>
              </a:endParaRPr>
            </a:p>
          </p:txBody>
        </p:sp>
        <p:sp>
          <p:nvSpPr>
            <p:cNvPr id="11" name="Text 7"/>
            <p:cNvSpPr/>
            <p:nvPr/>
          </p:nvSpPr>
          <p:spPr>
            <a:xfrm>
              <a:off x="6477223" y="3021509"/>
              <a:ext cx="20419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موظف يريد إبلاغ مديره بمشكلة طارئة تؤثر على سير العمل فورًا</a:t>
              </a:r>
              <a:endParaRPr kumimoji="0" lang="ar-SA" sz="1600" b="0" i="0" u="none" strike="noStrike" kern="0" cap="none" spc="0" normalizeH="0" baseline="0" noProof="0" dirty="0">
                <a:ln>
                  <a:noFill/>
                </a:ln>
                <a:solidFill>
                  <a:prstClr val="black"/>
                </a:solidFill>
                <a:effectLst/>
                <a:uLnTx/>
                <a:uFillTx/>
              </a:endParaRPr>
            </a:p>
          </p:txBody>
        </p:sp>
        <p:sp>
          <p:nvSpPr>
            <p:cNvPr id="12" name="Shape 8"/>
            <p:cNvSpPr/>
            <p:nvPr/>
          </p:nvSpPr>
          <p:spPr>
            <a:xfrm>
              <a:off x="3925119" y="2624510"/>
              <a:ext cx="2299395"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3" name="Text 9"/>
            <p:cNvSpPr/>
            <p:nvPr/>
          </p:nvSpPr>
          <p:spPr>
            <a:xfrm>
              <a:off x="4545211" y="275324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الموقف الثاني</a:t>
              </a:r>
              <a:endParaRPr kumimoji="0" lang="ar-SA" sz="1600" b="0" i="0" u="none" strike="noStrike" kern="0" cap="none" spc="0" normalizeH="0" baseline="0" noProof="0" dirty="0">
                <a:ln>
                  <a:noFill/>
                </a:ln>
                <a:solidFill>
                  <a:prstClr val="black"/>
                </a:solidFill>
                <a:effectLst/>
                <a:uLnTx/>
                <a:uFillTx/>
              </a:endParaRPr>
            </a:p>
          </p:txBody>
        </p:sp>
        <p:sp>
          <p:nvSpPr>
            <p:cNvPr id="14" name="Text 10"/>
            <p:cNvSpPr/>
            <p:nvPr/>
          </p:nvSpPr>
          <p:spPr>
            <a:xfrm>
              <a:off x="4053855" y="3021509"/>
              <a:ext cx="20419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مدير يريد توثيق قرار بتغيير ساعات الدوام الرسمي لجميع الموظفين</a:t>
              </a:r>
              <a:endParaRPr kumimoji="0" lang="ar-SA" sz="1600" b="0" i="0" u="none" strike="noStrike" kern="0" cap="none" spc="0" normalizeH="0" baseline="0" noProof="0" dirty="0">
                <a:ln>
                  <a:noFill/>
                </a:ln>
                <a:solidFill>
                  <a:prstClr val="black"/>
                </a:solidFill>
                <a:effectLst/>
                <a:uLnTx/>
                <a:uFillTx/>
              </a:endParaRPr>
            </a:p>
          </p:txBody>
        </p:sp>
        <p:sp>
          <p:nvSpPr>
            <p:cNvPr id="15" name="Shape 11"/>
            <p:cNvSpPr/>
            <p:nvPr/>
          </p:nvSpPr>
          <p:spPr>
            <a:xfrm>
              <a:off x="3925119" y="3671143"/>
              <a:ext cx="4722763" cy="724198"/>
            </a:xfrm>
            <a:prstGeom prst="roundRect">
              <a:avLst>
                <a:gd name="adj" fmla="val 719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6" name="Text 12"/>
            <p:cNvSpPr/>
            <p:nvPr/>
          </p:nvSpPr>
          <p:spPr>
            <a:xfrm>
              <a:off x="6968579" y="379988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الموقف الثالث</a:t>
              </a:r>
              <a:endParaRPr kumimoji="0" lang="ar-SA" sz="1600" b="0" i="0" u="none" strike="noStrike" kern="0" cap="none" spc="0" normalizeH="0" baseline="0" noProof="0" dirty="0">
                <a:ln>
                  <a:noFill/>
                </a:ln>
                <a:solidFill>
                  <a:prstClr val="black"/>
                </a:solidFill>
                <a:effectLst/>
                <a:uLnTx/>
                <a:uFillTx/>
              </a:endParaRPr>
            </a:p>
          </p:txBody>
        </p:sp>
        <p:sp>
          <p:nvSpPr>
            <p:cNvPr id="17" name="Text 13"/>
            <p:cNvSpPr/>
            <p:nvPr/>
          </p:nvSpPr>
          <p:spPr>
            <a:xfrm>
              <a:off x="4053855" y="4068142"/>
              <a:ext cx="4465290"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موظف يقدم عرضًا تقديميًا أمام لجنة تقييم لاتخاذ قرار استراتيجي مهم</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829452982"/>
      </p:ext>
    </p:extLst>
  </p:cSld>
  <p:clrMapOvr>
    <a:masterClrMapping/>
  </p:clrMapOvr>
  <mc:AlternateContent xmlns:mc="http://schemas.openxmlformats.org/markup-compatibility/2006" xmlns:p14="http://schemas.microsoft.com/office/powerpoint/2010/main">
    <mc:Choice Requires="p14">
      <p:transition spd="slow" p14:dur="2000" advTm="78933"/>
    </mc:Choice>
    <mc:Fallback xmlns="">
      <p:transition spd="slow" advTm="7893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01779-0719-E31D-3136-05F60A1C9C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DB6FC0-1E3F-0450-24E3-6E5B9BE46CEE}"/>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BE7F23A-8647-E25B-57E8-B2F8F17FD736}"/>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المعيار الثاني: اتجاه الاتصال</a:t>
            </a:r>
          </a:p>
        </p:txBody>
      </p:sp>
      <p:sp>
        <p:nvSpPr>
          <p:cNvPr id="5" name="Rectangle 4">
            <a:extLst>
              <a:ext uri="{FF2B5EF4-FFF2-40B4-BE49-F238E27FC236}">
                <a16:creationId xmlns:a16="http://schemas.microsoft.com/office/drawing/2014/main" id="{5992C605-9EFE-467C-91A4-453C95F58D56}"/>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92C10E-3280-271D-B752-877EED685880}"/>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722DA3-33E1-7C99-9CDE-954FF0EC71E7}"/>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16F1793-2D06-8A2E-7853-6CCC3C92DC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1A299FFD-DD83-7AA2-DDA2-7169A6B834C9}"/>
              </a:ext>
            </a:extLst>
          </p:cNvPr>
          <p:cNvGrpSpPr/>
          <p:nvPr/>
        </p:nvGrpSpPr>
        <p:grpSpPr>
          <a:xfrm>
            <a:off x="680224" y="1592586"/>
            <a:ext cx="10622776" cy="918719"/>
            <a:chOff x="446559" y="534888"/>
            <a:chExt cx="7793608" cy="525587"/>
          </a:xfrm>
        </p:grpSpPr>
        <p:sp>
          <p:nvSpPr>
            <p:cNvPr id="4" name="Text 2"/>
            <p:cNvSpPr/>
            <p:nvPr/>
          </p:nvSpPr>
          <p:spPr>
            <a:xfrm>
              <a:off x="5079876" y="534888"/>
              <a:ext cx="3160291" cy="29073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أنواع الاتصال حسب اتجاهه</a:t>
              </a:r>
              <a:endParaRPr kumimoji="0" lang="ar-SA" sz="1600" b="0" i="0" u="none" strike="noStrike" kern="0" cap="none" spc="0" normalizeH="0" baseline="0" noProof="0" dirty="0">
                <a:ln>
                  <a:noFill/>
                </a:ln>
                <a:solidFill>
                  <a:prstClr val="black"/>
                </a:solidFill>
                <a:effectLst/>
                <a:uLnTx/>
                <a:uFillTx/>
              </a:endParaRPr>
            </a:p>
          </p:txBody>
        </p:sp>
        <p:sp>
          <p:nvSpPr>
            <p:cNvPr id="8" name="Text 3"/>
            <p:cNvSpPr/>
            <p:nvPr/>
          </p:nvSpPr>
          <p:spPr>
            <a:xfrm>
              <a:off x="446559" y="847307"/>
              <a:ext cx="7793608" cy="213168"/>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يُصنَّف الاتصال وفق اتجاه تدفق الرسائل داخل الهيكل التنظيمي للمؤسسة إلى ثلاثة أنواع رئيسية، يعكس كل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منها علاقة</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إدارية مختلفة بين المرسل والمستقبل.</a:t>
              </a:r>
              <a:endParaRPr kumimoji="0" lang="ar-SA" sz="1600" b="0" i="0" u="none" strike="noStrike" kern="0" cap="none" spc="0" normalizeH="0" baseline="0" noProof="0" dirty="0">
                <a:ln>
                  <a:noFill/>
                </a:ln>
                <a:solidFill>
                  <a:prstClr val="black"/>
                </a:solidFill>
                <a:effectLst/>
                <a:uLnTx/>
                <a:uFillTx/>
              </a:endParaRPr>
            </a:p>
          </p:txBody>
        </p:sp>
      </p:grpSp>
      <p:pic>
        <p:nvPicPr>
          <p:cNvPr id="11" name="Picture 10">
            <a:extLst>
              <a:ext uri="{FF2B5EF4-FFF2-40B4-BE49-F238E27FC236}">
                <a16:creationId xmlns:a16="http://schemas.microsoft.com/office/drawing/2014/main" id="{EA1FDDC5-1867-38D6-C84B-C7FAA7C63D23}"/>
              </a:ext>
            </a:extLst>
          </p:cNvPr>
          <p:cNvPicPr>
            <a:picLocks noChangeAspect="1"/>
          </p:cNvPicPr>
          <p:nvPr/>
        </p:nvPicPr>
        <p:blipFill>
          <a:blip r:embed="rId3"/>
          <a:stretch>
            <a:fillRect/>
          </a:stretch>
        </p:blipFill>
        <p:spPr>
          <a:xfrm>
            <a:off x="3297077" y="3177131"/>
            <a:ext cx="5400874" cy="3020573"/>
          </a:xfrm>
          <a:prstGeom prst="rect">
            <a:avLst/>
          </a:prstGeom>
        </p:spPr>
      </p:pic>
    </p:spTree>
    <p:extLst>
      <p:ext uri="{BB962C8B-B14F-4D97-AF65-F5344CB8AC3E}">
        <p14:creationId xmlns:p14="http://schemas.microsoft.com/office/powerpoint/2010/main" val="827872729"/>
      </p:ext>
    </p:extLst>
  </p:cSld>
  <p:clrMapOvr>
    <a:masterClrMapping/>
  </p:clrMapOvr>
  <mc:AlternateContent xmlns:mc="http://schemas.openxmlformats.org/markup-compatibility/2006" xmlns:p14="http://schemas.microsoft.com/office/powerpoint/2010/main">
    <mc:Choice Requires="p14">
      <p:transition p14:dur="10" advTm="38521"/>
    </mc:Choice>
    <mc:Fallback xmlns="">
      <p:transition advTm="3852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7DC8D-BF4F-0B82-3311-1F2B7B3151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2F3292-897F-5687-CA22-B880CA7DCB27}"/>
              </a:ext>
            </a:extLst>
          </p:cNvPr>
          <p:cNvSpPr/>
          <p:nvPr/>
        </p:nvSpPr>
        <p:spPr>
          <a:xfrm>
            <a:off x="122662" y="1345306"/>
            <a:ext cx="11987561" cy="5077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DF0F2D-8DF6-4933-FE03-BB701399D7CF}"/>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الاتصال الصاعد</a:t>
            </a:r>
          </a:p>
        </p:txBody>
      </p:sp>
      <p:sp>
        <p:nvSpPr>
          <p:cNvPr id="5" name="Rectangle 4">
            <a:extLst>
              <a:ext uri="{FF2B5EF4-FFF2-40B4-BE49-F238E27FC236}">
                <a16:creationId xmlns:a16="http://schemas.microsoft.com/office/drawing/2014/main" id="{C0137301-A322-689C-48F1-B2B5143C774D}"/>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E03F93-95F1-0D8D-1932-4F49073FCBB6}"/>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C16ED7-8A01-A273-2F04-3DE98C758F89}"/>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FF054364-09E1-BD1C-50D0-87FDBDD214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030883AA-CEAF-0C9A-C8D5-FE2E24D50857}"/>
              </a:ext>
            </a:extLst>
          </p:cNvPr>
          <p:cNvGrpSpPr/>
          <p:nvPr/>
        </p:nvGrpSpPr>
        <p:grpSpPr>
          <a:xfrm>
            <a:off x="390293" y="1575164"/>
            <a:ext cx="11340789" cy="1391060"/>
            <a:chOff x="496119" y="2232645"/>
            <a:chExt cx="8151763" cy="970509"/>
          </a:xfrm>
        </p:grpSpPr>
        <p:sp>
          <p:nvSpPr>
            <p:cNvPr id="4" name="Text 2"/>
            <p:cNvSpPr/>
            <p:nvPr/>
          </p:nvSpPr>
          <p:spPr>
            <a:xfrm>
              <a:off x="2949327" y="2232645"/>
              <a:ext cx="5698554"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الاتصال الصاعد: من القاعدة إلى القمة</a:t>
              </a:r>
              <a:endParaRPr kumimoji="0" lang="ar-SA" b="1" i="0" u="none" strike="noStrike" kern="0" cap="none" spc="0" normalizeH="0" baseline="0" noProof="0" dirty="0">
                <a:ln>
                  <a:noFill/>
                </a:ln>
                <a:solidFill>
                  <a:srgbClr val="FF0000"/>
                </a:solidFill>
                <a:effectLst/>
                <a:uLnTx/>
                <a:uFillTx/>
              </a:endParaRPr>
            </a:p>
          </p:txBody>
        </p:sp>
        <p:sp>
          <p:nvSpPr>
            <p:cNvPr id="8" name="Text 3"/>
            <p:cNvSpPr/>
            <p:nvPr/>
          </p:nvSpPr>
          <p:spPr>
            <a:xfrm>
              <a:off x="496119" y="2510553"/>
              <a:ext cx="8151763" cy="692601"/>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الصاعد هو انتقال الرسائل والمعلومات من المستويات الإدارية الأدنى إلى المستويات الأعلى داخل المؤسسة. يُمثّل هذا النوع القناة التي يُعبّر من خلالها العاملون عن آرائهم ومشكلاتهم وتوصياتهم لصانعي القرار في الإدارة العليا.</a:t>
              </a:r>
              <a:endParaRPr kumimoji="0" lang="ar-SA" sz="1600" b="0" i="0" u="none" strike="noStrike" kern="0" cap="none" spc="0" normalizeH="0" baseline="0" noProof="0" dirty="0">
                <a:ln>
                  <a:noFill/>
                </a:ln>
                <a:solidFill>
                  <a:prstClr val="black"/>
                </a:solidFill>
                <a:effectLst/>
                <a:uLnTx/>
                <a:uFillTx/>
              </a:endParaRPr>
            </a:p>
          </p:txBody>
        </p:sp>
      </p:grpSp>
      <p:grpSp>
        <p:nvGrpSpPr>
          <p:cNvPr id="15" name="Group 14">
            <a:extLst>
              <a:ext uri="{FF2B5EF4-FFF2-40B4-BE49-F238E27FC236}">
                <a16:creationId xmlns:a16="http://schemas.microsoft.com/office/drawing/2014/main" id="{B7F5E4E4-1FA5-A2A2-1DA4-DC1C331B4446}"/>
              </a:ext>
            </a:extLst>
          </p:cNvPr>
          <p:cNvGrpSpPr/>
          <p:nvPr/>
        </p:nvGrpSpPr>
        <p:grpSpPr>
          <a:xfrm>
            <a:off x="780585" y="2898314"/>
            <a:ext cx="10950496" cy="2844564"/>
            <a:chOff x="496119" y="1387565"/>
            <a:chExt cx="8151763" cy="2557794"/>
          </a:xfrm>
        </p:grpSpPr>
        <p:sp>
          <p:nvSpPr>
            <p:cNvPr id="9" name="Text 0"/>
            <p:cNvSpPr/>
            <p:nvPr/>
          </p:nvSpPr>
          <p:spPr>
            <a:xfrm>
              <a:off x="4637410" y="1387565"/>
              <a:ext cx="4010471" cy="343920"/>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أمثلة على الاتصال الصاعد</a:t>
              </a:r>
              <a:endParaRPr kumimoji="0" lang="ar-SA" b="1" i="0" u="none" strike="noStrike" kern="0" cap="none" spc="0" normalizeH="0" baseline="0" noProof="0" dirty="0">
                <a:ln>
                  <a:noFill/>
                </a:ln>
                <a:solidFill>
                  <a:srgbClr val="FF0000"/>
                </a:solidFill>
                <a:effectLst/>
                <a:uLnTx/>
                <a:uFillTx/>
              </a:endParaRPr>
            </a:p>
          </p:txBody>
        </p:sp>
        <p:pic>
          <p:nvPicPr>
            <p:cNvPr id="11"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1833711"/>
              <a:ext cx="310083" cy="310083"/>
            </a:xfrm>
            <a:prstGeom prst="rect">
              <a:avLst/>
            </a:prstGeom>
          </p:spPr>
        </p:pic>
        <p:sp>
          <p:nvSpPr>
            <p:cNvPr id="12" name="Text 1"/>
            <p:cNvSpPr/>
            <p:nvPr/>
          </p:nvSpPr>
          <p:spPr>
            <a:xfrm>
              <a:off x="7097316" y="2298799"/>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تقارير الموظفين</a:t>
              </a:r>
              <a:endParaRPr kumimoji="0" lang="ar-SA" sz="1600" b="0" i="0" u="none" strike="noStrike" kern="0" cap="none" spc="0" normalizeH="0" baseline="0" noProof="0" dirty="0">
                <a:ln>
                  <a:noFill/>
                </a:ln>
                <a:solidFill>
                  <a:prstClr val="black"/>
                </a:solidFill>
                <a:effectLst/>
                <a:uLnTx/>
                <a:uFillTx/>
              </a:endParaRPr>
            </a:p>
          </p:txBody>
        </p:sp>
        <p:sp>
          <p:nvSpPr>
            <p:cNvPr id="13" name="Text 2"/>
            <p:cNvSpPr/>
            <p:nvPr/>
          </p:nvSpPr>
          <p:spPr>
            <a:xfrm>
              <a:off x="4649539" y="2567062"/>
              <a:ext cx="399834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وثائق دورية يرفعها العاملون لإبلاغ الإدارة بتقدم الأعمال</a:t>
              </a:r>
              <a:endParaRPr kumimoji="0" lang="ar-SA" sz="1600" b="0" i="0" u="none" strike="noStrike" kern="0" cap="none" spc="0" normalizeH="0" baseline="0" noProof="0" dirty="0">
                <a:ln>
                  <a:noFill/>
                </a:ln>
                <a:solidFill>
                  <a:prstClr val="black"/>
                </a:solidFill>
                <a:effectLst/>
                <a:uLnTx/>
                <a:uFillTx/>
              </a:endParaRPr>
            </a:p>
          </p:txBody>
        </p:sp>
        <p:pic>
          <p:nvPicPr>
            <p:cNvPr id="1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84452" y="1833711"/>
              <a:ext cx="310083" cy="310083"/>
            </a:xfrm>
            <a:prstGeom prst="rect">
              <a:avLst/>
            </a:prstGeom>
          </p:spPr>
        </p:pic>
        <p:sp>
          <p:nvSpPr>
            <p:cNvPr id="16" name="Text 3"/>
            <p:cNvSpPr/>
            <p:nvPr/>
          </p:nvSpPr>
          <p:spPr>
            <a:xfrm>
              <a:off x="2943969" y="2298799"/>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الشكاوى والمقترحات</a:t>
              </a:r>
              <a:endParaRPr kumimoji="0" lang="ar-SA" sz="1600" b="0" i="0" u="none" strike="noStrike" kern="0" cap="none" spc="0" normalizeH="0" baseline="0" noProof="0" dirty="0">
                <a:ln>
                  <a:noFill/>
                </a:ln>
                <a:solidFill>
                  <a:prstClr val="black"/>
                </a:solidFill>
                <a:effectLst/>
                <a:uLnTx/>
                <a:uFillTx/>
              </a:endParaRPr>
            </a:p>
          </p:txBody>
        </p:sp>
        <p:sp>
          <p:nvSpPr>
            <p:cNvPr id="17" name="Text 4"/>
            <p:cNvSpPr/>
            <p:nvPr/>
          </p:nvSpPr>
          <p:spPr>
            <a:xfrm>
              <a:off x="496119" y="2567062"/>
              <a:ext cx="3998416"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آراء العاملين وملاحظاتهم حول بيئة العمل أو السياسات المتبعة</a:t>
              </a:r>
              <a:endParaRPr kumimoji="0" lang="ar-SA" sz="1600" b="0" i="0" u="none" strike="noStrike" kern="0" cap="none" spc="0" normalizeH="0" baseline="0" noProof="0" dirty="0">
                <a:ln>
                  <a:noFill/>
                </a:ln>
                <a:solidFill>
                  <a:prstClr val="black"/>
                </a:solidFill>
                <a:effectLst/>
                <a:uLnTx/>
                <a:uFillTx/>
              </a:endParaRPr>
            </a:p>
          </p:txBody>
        </p:sp>
        <p:pic>
          <p:nvPicPr>
            <p:cNvPr id="18"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7798" y="3013546"/>
              <a:ext cx="310083" cy="310083"/>
            </a:xfrm>
            <a:prstGeom prst="rect">
              <a:avLst/>
            </a:prstGeom>
          </p:spPr>
        </p:pic>
        <p:sp>
          <p:nvSpPr>
            <p:cNvPr id="19" name="Text 5"/>
            <p:cNvSpPr/>
            <p:nvPr/>
          </p:nvSpPr>
          <p:spPr>
            <a:xfrm>
              <a:off x="7097316" y="347863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طلبات الدعم</a:t>
              </a:r>
              <a:endParaRPr kumimoji="0" lang="ar-SA" sz="1600" b="0" i="0" u="none" strike="noStrike" kern="0" cap="none" spc="0" normalizeH="0" baseline="0" noProof="0" dirty="0">
                <a:ln>
                  <a:noFill/>
                </a:ln>
                <a:solidFill>
                  <a:prstClr val="black"/>
                </a:solidFill>
                <a:effectLst/>
                <a:uLnTx/>
                <a:uFillTx/>
              </a:endParaRPr>
            </a:p>
          </p:txBody>
        </p:sp>
        <p:sp>
          <p:nvSpPr>
            <p:cNvPr id="20" name="Text 6"/>
            <p:cNvSpPr/>
            <p:nvPr/>
          </p:nvSpPr>
          <p:spPr>
            <a:xfrm>
              <a:off x="4649539" y="3746897"/>
              <a:ext cx="399834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احتياجات يرفعها الموظفون لمستوى أعلى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للحصول على</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قرار أو موارد</a:t>
              </a:r>
              <a:endParaRPr kumimoji="0" lang="ar-SA" sz="1600" b="0" i="0" u="none" strike="noStrike" kern="0" cap="none" spc="0" normalizeH="0" baseline="0" noProof="0" dirty="0">
                <a:ln>
                  <a:noFill/>
                </a:ln>
                <a:solidFill>
                  <a:prstClr val="black"/>
                </a:solidFill>
                <a:effectLst/>
                <a:uLnTx/>
                <a:uFillTx/>
              </a:endParaRPr>
            </a:p>
          </p:txBody>
        </p:sp>
        <p:pic>
          <p:nvPicPr>
            <p:cNvPr id="21"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4452" y="3013546"/>
              <a:ext cx="310083" cy="310083"/>
            </a:xfrm>
            <a:prstGeom prst="rect">
              <a:avLst/>
            </a:prstGeom>
          </p:spPr>
        </p:pic>
        <p:sp>
          <p:nvSpPr>
            <p:cNvPr id="22" name="Text 7"/>
            <p:cNvSpPr/>
            <p:nvPr/>
          </p:nvSpPr>
          <p:spPr>
            <a:xfrm>
              <a:off x="2943969" y="347863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التغذية الراجعة</a:t>
              </a:r>
              <a:endParaRPr kumimoji="0" lang="ar-SA" sz="1600" b="0" i="0" u="none" strike="noStrike" kern="0" cap="none" spc="0" normalizeH="0" baseline="0" noProof="0" dirty="0">
                <a:ln>
                  <a:noFill/>
                </a:ln>
                <a:solidFill>
                  <a:prstClr val="black"/>
                </a:solidFill>
                <a:effectLst/>
                <a:uLnTx/>
                <a:uFillTx/>
              </a:endParaRPr>
            </a:p>
          </p:txBody>
        </p:sp>
        <p:sp>
          <p:nvSpPr>
            <p:cNvPr id="23" name="Text 8"/>
            <p:cNvSpPr/>
            <p:nvPr/>
          </p:nvSpPr>
          <p:spPr>
            <a:xfrm>
              <a:off x="496119" y="3746897"/>
              <a:ext cx="3998416"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ملاحظات من العاملين حول مدى نجاح السياسات والقرارات المتخذة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858819030"/>
      </p:ext>
    </p:extLst>
  </p:cSld>
  <p:clrMapOvr>
    <a:masterClrMapping/>
  </p:clrMapOvr>
  <mc:AlternateContent xmlns:mc="http://schemas.openxmlformats.org/markup-compatibility/2006" xmlns:p14="http://schemas.microsoft.com/office/powerpoint/2010/main">
    <mc:Choice Requires="p14">
      <p:transition p14:dur="10" advTm="133770"/>
    </mc:Choice>
    <mc:Fallback xmlns="">
      <p:transition advTm="13377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0A22B-2830-4876-9BE8-0988906929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0B03DC-27AC-0746-A23B-A36030D5A7B9}"/>
              </a:ext>
            </a:extLst>
          </p:cNvPr>
          <p:cNvSpPr/>
          <p:nvPr/>
        </p:nvSpPr>
        <p:spPr>
          <a:xfrm>
            <a:off x="208009" y="1345305"/>
            <a:ext cx="11775982" cy="5390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08CF8B-ED4C-7AE9-2AFA-D3162B3702F0}"/>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أهمية الاتصال الصاعد</a:t>
            </a:r>
          </a:p>
        </p:txBody>
      </p:sp>
      <p:sp>
        <p:nvSpPr>
          <p:cNvPr id="5" name="Rectangle 4">
            <a:extLst>
              <a:ext uri="{FF2B5EF4-FFF2-40B4-BE49-F238E27FC236}">
                <a16:creationId xmlns:a16="http://schemas.microsoft.com/office/drawing/2014/main" id="{94407D28-C078-26C9-0A0B-7C3229ADA91A}"/>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0C80C7-D740-5FF0-1BCD-D4D9D6624789}"/>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B193D8-C689-ABA3-719F-D9A0D0429459}"/>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9F06D40-5F0F-8A83-8D2E-6D80E96291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34270E56-D64C-8C1A-F8A4-F590389C864D}"/>
              </a:ext>
            </a:extLst>
          </p:cNvPr>
          <p:cNvGrpSpPr/>
          <p:nvPr/>
        </p:nvGrpSpPr>
        <p:grpSpPr>
          <a:xfrm>
            <a:off x="379140" y="1499527"/>
            <a:ext cx="11452303" cy="2307088"/>
            <a:chOff x="496193" y="2150417"/>
            <a:chExt cx="8151689" cy="1478161"/>
          </a:xfrm>
        </p:grpSpPr>
        <p:sp>
          <p:nvSpPr>
            <p:cNvPr id="2" name="Text 1"/>
            <p:cNvSpPr/>
            <p:nvPr/>
          </p:nvSpPr>
          <p:spPr>
            <a:xfrm>
              <a:off x="634454" y="2150417"/>
              <a:ext cx="8013428" cy="199727"/>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يُشكّل الاتصال الصاعد شريانًا حيويًا يمدّ الإدارة العليا بالمعلومات الواقعية من الميدان: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6013326" y="2488406"/>
              <a:ext cx="2634555" cy="1140172"/>
            </a:xfrm>
            <a:prstGeom prst="roundRect">
              <a:avLst>
                <a:gd name="adj" fmla="val 4569"/>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6959054" y="262666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معرفة واقع العمل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4"/>
            <p:cNvSpPr/>
            <p:nvPr/>
          </p:nvSpPr>
          <p:spPr>
            <a:xfrm>
              <a:off x="6151587" y="2894930"/>
              <a:ext cx="235803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يُطلع الإدارة على التحديات اليومية التي يواجهها العاملون في الميدان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5"/>
            <p:cNvSpPr/>
            <p:nvPr/>
          </p:nvSpPr>
          <p:spPr>
            <a:xfrm>
              <a:off x="3254722" y="2488406"/>
              <a:ext cx="2634630" cy="1140172"/>
            </a:xfrm>
            <a:prstGeom prst="roundRect">
              <a:avLst>
                <a:gd name="adj" fmla="val 4569"/>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6"/>
            <p:cNvSpPr/>
            <p:nvPr/>
          </p:nvSpPr>
          <p:spPr>
            <a:xfrm>
              <a:off x="4200525" y="262666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فهم المشكلات مبكرًا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7"/>
            <p:cNvSpPr/>
            <p:nvPr/>
          </p:nvSpPr>
          <p:spPr>
            <a:xfrm>
              <a:off x="3392984" y="2894930"/>
              <a:ext cx="235810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يُمكّن الإدارة من رصد الإشكاليات قبل أن تتفاقم وتؤثر سلبًا على الأداء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8"/>
            <p:cNvSpPr/>
            <p:nvPr/>
          </p:nvSpPr>
          <p:spPr>
            <a:xfrm>
              <a:off x="496193" y="2488406"/>
              <a:ext cx="2634555" cy="1140172"/>
            </a:xfrm>
            <a:prstGeom prst="roundRect">
              <a:avLst>
                <a:gd name="adj" fmla="val 4569"/>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9"/>
            <p:cNvSpPr/>
            <p:nvPr/>
          </p:nvSpPr>
          <p:spPr>
            <a:xfrm>
              <a:off x="1441921" y="262666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تعزيز المشاركة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0"/>
            <p:cNvSpPr/>
            <p:nvPr/>
          </p:nvSpPr>
          <p:spPr>
            <a:xfrm>
              <a:off x="634454" y="2894930"/>
              <a:ext cx="2358033"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يمنح العاملين صوتًا حقيقيًا في رسم سياسات المؤسسة مما يرفع الانتماء المؤسسي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9" name="Group 18">
            <a:extLst>
              <a:ext uri="{FF2B5EF4-FFF2-40B4-BE49-F238E27FC236}">
                <a16:creationId xmlns:a16="http://schemas.microsoft.com/office/drawing/2014/main" id="{F790D8B1-20C3-1166-66DD-02DD3779FA9D}"/>
              </a:ext>
            </a:extLst>
          </p:cNvPr>
          <p:cNvGrpSpPr/>
          <p:nvPr/>
        </p:nvGrpSpPr>
        <p:grpSpPr>
          <a:xfrm>
            <a:off x="379138" y="3590821"/>
            <a:ext cx="11452306" cy="2998216"/>
            <a:chOff x="496119" y="1370521"/>
            <a:chExt cx="8151763" cy="2533167"/>
          </a:xfrm>
        </p:grpSpPr>
        <p:sp>
          <p:nvSpPr>
            <p:cNvPr id="18" name="Text 0"/>
            <p:cNvSpPr/>
            <p:nvPr/>
          </p:nvSpPr>
          <p:spPr>
            <a:xfrm>
              <a:off x="4055625" y="1370521"/>
              <a:ext cx="4576986"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متى نستخدم الاتصال الصاعد؟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
            <p:cNvSpPr/>
            <p:nvPr/>
          </p:nvSpPr>
          <p:spPr>
            <a:xfrm>
              <a:off x="8399859" y="1782291"/>
              <a:ext cx="248022" cy="15500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1" name="Image 0" descr="preencoded.png"/>
            <p:cNvPicPr>
              <a:picLocks noChangeAspect="1"/>
            </p:cNvPicPr>
            <p:nvPr/>
          </p:nvPicPr>
          <p:blipFill>
            <a:blip r:embed="rId3"/>
            <a:stretch>
              <a:fillRect/>
            </a:stretch>
          </p:blipFill>
          <p:spPr>
            <a:xfrm>
              <a:off x="4633987" y="1978744"/>
              <a:ext cx="4013895" cy="14288"/>
            </a:xfrm>
            <a:prstGeom prst="rect">
              <a:avLst/>
            </a:prstGeom>
          </p:spPr>
        </p:pic>
        <p:sp>
          <p:nvSpPr>
            <p:cNvPr id="22" name="Text 2"/>
            <p:cNvSpPr/>
            <p:nvPr/>
          </p:nvSpPr>
          <p:spPr>
            <a:xfrm>
              <a:off x="6787307" y="1782291"/>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رفع مشكلة تنظيمية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3"/>
            <p:cNvSpPr/>
            <p:nvPr/>
          </p:nvSpPr>
          <p:spPr>
            <a:xfrm>
              <a:off x="4633987" y="2064767"/>
              <a:ext cx="4013895" cy="66972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حين يواجه الموظف عقبة في سير العمل تستدعي تدخل الإدارة أو اتخاذ قرار من مستوى أعلى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4"/>
            <p:cNvSpPr/>
            <p:nvPr/>
          </p:nvSpPr>
          <p:spPr>
            <a:xfrm>
              <a:off x="4261991" y="1782291"/>
              <a:ext cx="248022" cy="15500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6" name="Image 1" descr="preencoded.png"/>
            <p:cNvPicPr>
              <a:picLocks noChangeAspect="1"/>
            </p:cNvPicPr>
            <p:nvPr/>
          </p:nvPicPr>
          <p:blipFill>
            <a:blip r:embed="rId3"/>
            <a:stretch>
              <a:fillRect/>
            </a:stretch>
          </p:blipFill>
          <p:spPr>
            <a:xfrm>
              <a:off x="496119" y="1978744"/>
              <a:ext cx="4013895" cy="14288"/>
            </a:xfrm>
            <a:prstGeom prst="rect">
              <a:avLst/>
            </a:prstGeom>
          </p:spPr>
        </p:pic>
        <p:sp>
          <p:nvSpPr>
            <p:cNvPr id="27" name="Text 5"/>
            <p:cNvSpPr/>
            <p:nvPr/>
          </p:nvSpPr>
          <p:spPr>
            <a:xfrm>
              <a:off x="2602841" y="176964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تقديم اقتراح تحسيني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8" name="Text 6"/>
            <p:cNvSpPr/>
            <p:nvPr/>
          </p:nvSpPr>
          <p:spPr>
            <a:xfrm>
              <a:off x="496119" y="2052116"/>
              <a:ext cx="4013895" cy="68237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حين يرى الموظف فرصة لتحسين أسلوب العمل أو رفع الكفاءة ويريد إيصال الفكرة للإدارة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7"/>
            <p:cNvSpPr/>
            <p:nvPr/>
          </p:nvSpPr>
          <p:spPr>
            <a:xfrm>
              <a:off x="8399859" y="2951485"/>
              <a:ext cx="248022" cy="15500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30" name="Image 2" descr="preencoded.png"/>
            <p:cNvPicPr>
              <a:picLocks noChangeAspect="1"/>
            </p:cNvPicPr>
            <p:nvPr/>
          </p:nvPicPr>
          <p:blipFill>
            <a:blip r:embed="rId3"/>
            <a:stretch>
              <a:fillRect/>
            </a:stretch>
          </p:blipFill>
          <p:spPr>
            <a:xfrm>
              <a:off x="4633987" y="3135585"/>
              <a:ext cx="4013895" cy="14288"/>
            </a:xfrm>
            <a:prstGeom prst="rect">
              <a:avLst/>
            </a:prstGeom>
          </p:spPr>
        </p:pic>
        <p:sp>
          <p:nvSpPr>
            <p:cNvPr id="31" name="Text 8"/>
            <p:cNvSpPr/>
            <p:nvPr/>
          </p:nvSpPr>
          <p:spPr>
            <a:xfrm>
              <a:off x="6779973" y="289753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إبلاغ عن نتائج مهمة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2" name="Text 9"/>
            <p:cNvSpPr/>
            <p:nvPr/>
          </p:nvSpPr>
          <p:spPr>
            <a:xfrm>
              <a:off x="4633987" y="3323480"/>
              <a:ext cx="4013895" cy="58020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حين تنتهي من تنفيذ مهمة محددة وتحتاج إلى إعلام الإدارة بالنتائج والتوصيات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3" name="Text 10"/>
            <p:cNvSpPr/>
            <p:nvPr/>
          </p:nvSpPr>
          <p:spPr>
            <a:xfrm>
              <a:off x="4261991" y="2951485"/>
              <a:ext cx="248022" cy="15500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34" name="Image 3" descr="preencoded.png"/>
            <p:cNvPicPr>
              <a:picLocks noChangeAspect="1"/>
            </p:cNvPicPr>
            <p:nvPr/>
          </p:nvPicPr>
          <p:blipFill>
            <a:blip r:embed="rId3"/>
            <a:stretch>
              <a:fillRect/>
            </a:stretch>
          </p:blipFill>
          <p:spPr>
            <a:xfrm>
              <a:off x="496119" y="3135585"/>
              <a:ext cx="4013895" cy="14288"/>
            </a:xfrm>
            <a:prstGeom prst="rect">
              <a:avLst/>
            </a:prstGeom>
          </p:spPr>
        </p:pic>
        <p:sp>
          <p:nvSpPr>
            <p:cNvPr id="35" name="Text 11"/>
            <p:cNvSpPr/>
            <p:nvPr/>
          </p:nvSpPr>
          <p:spPr>
            <a:xfrm>
              <a:off x="2327337" y="2928698"/>
              <a:ext cx="1852985"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طلب قرار من مستوى أعلى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6" name="Text 12"/>
            <p:cNvSpPr/>
            <p:nvPr/>
          </p:nvSpPr>
          <p:spPr>
            <a:xfrm>
              <a:off x="496119" y="3323480"/>
              <a:ext cx="4013895" cy="58020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حين تتجاوز المسألة صلاحيات المستوى الإداري الحالي وتستدعي موافقة عليا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4054898452"/>
      </p:ext>
    </p:extLst>
  </p:cSld>
  <p:clrMapOvr>
    <a:masterClrMapping/>
  </p:clrMapOvr>
  <mc:AlternateContent xmlns:mc="http://schemas.openxmlformats.org/markup-compatibility/2006" xmlns:p14="http://schemas.microsoft.com/office/powerpoint/2010/main">
    <mc:Choice Requires="p14">
      <p:transition p14:dur="10" advTm="128888"/>
    </mc:Choice>
    <mc:Fallback xmlns="">
      <p:transition advTm="12888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84600-E501-E784-026C-79A5F995DE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8B9013-465D-2E86-F356-A19A322503F2}"/>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26307C-6B2A-FBB2-25C4-BDC537EEE7A7}"/>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الاتصال النازل</a:t>
            </a:r>
          </a:p>
        </p:txBody>
      </p:sp>
      <p:sp>
        <p:nvSpPr>
          <p:cNvPr id="5" name="Rectangle 4">
            <a:extLst>
              <a:ext uri="{FF2B5EF4-FFF2-40B4-BE49-F238E27FC236}">
                <a16:creationId xmlns:a16="http://schemas.microsoft.com/office/drawing/2014/main" id="{A8ECB1C7-98D4-E487-0582-061533BD2DBD}"/>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BD2F82-7297-3E19-FA30-0878237378A1}"/>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C3B719-D725-653E-005F-1572C2293F7B}"/>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1DFFCCD-9D93-B2B6-9206-D04C788FC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a:extLst>
              <a:ext uri="{FF2B5EF4-FFF2-40B4-BE49-F238E27FC236}">
                <a16:creationId xmlns:a16="http://schemas.microsoft.com/office/drawing/2014/main" id="{95E2F1A2-A27E-557F-3D70-612C7F594AE1}"/>
              </a:ext>
            </a:extLst>
          </p:cNvPr>
          <p:cNvSpPr/>
          <p:nvPr/>
        </p:nvSpPr>
        <p:spPr>
          <a:xfrm>
            <a:off x="889001" y="1683567"/>
            <a:ext cx="10502082" cy="82773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النازل هو انتقال الرسائل والتوجيهات من المستويات الإدارية العليا إلى المستويات الأدنى داخل المؤسسة. يُعدّ الأكثر شيوعًا في البيئات التنظيمية التقليدية، ويُستخدم لنقل القرارات والسياسات وتوضيح المطلوب من العاملين.</a:t>
            </a:r>
            <a:endParaRPr kumimoji="0" lang="ar-SA" sz="1600" b="0" i="0" u="none" strike="noStrike" kern="0" cap="none" spc="0" normalizeH="0" baseline="0" noProof="0" dirty="0">
              <a:ln>
                <a:noFill/>
              </a:ln>
              <a:solidFill>
                <a:prstClr val="black"/>
              </a:solidFill>
              <a:effectLst/>
              <a:uLnTx/>
              <a:uFillTx/>
            </a:endParaRPr>
          </a:p>
        </p:txBody>
      </p:sp>
      <p:grpSp>
        <p:nvGrpSpPr>
          <p:cNvPr id="4" name="Group 3">
            <a:extLst>
              <a:ext uri="{FF2B5EF4-FFF2-40B4-BE49-F238E27FC236}">
                <a16:creationId xmlns:a16="http://schemas.microsoft.com/office/drawing/2014/main" id="{32B05354-BDF8-EE61-737F-2EB641C90FD5}"/>
              </a:ext>
            </a:extLst>
          </p:cNvPr>
          <p:cNvGrpSpPr/>
          <p:nvPr/>
        </p:nvGrpSpPr>
        <p:grpSpPr>
          <a:xfrm>
            <a:off x="783557" y="2741164"/>
            <a:ext cx="10607526" cy="2771530"/>
            <a:chOff x="524089" y="1544613"/>
            <a:chExt cx="8123792" cy="2339848"/>
          </a:xfrm>
        </p:grpSpPr>
        <p:sp>
          <p:nvSpPr>
            <p:cNvPr id="8" name="Text 0">
              <a:extLst>
                <a:ext uri="{FF2B5EF4-FFF2-40B4-BE49-F238E27FC236}">
                  <a16:creationId xmlns:a16="http://schemas.microsoft.com/office/drawing/2014/main" id="{84B89069-4E7C-E5CE-6828-930E6A1006BD}"/>
                </a:ext>
              </a:extLst>
            </p:cNvPr>
            <p:cNvSpPr/>
            <p:nvPr/>
          </p:nvSpPr>
          <p:spPr>
            <a:xfrm>
              <a:off x="4908426" y="1544613"/>
              <a:ext cx="3739455" cy="387548"/>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2" charset="-78"/>
                  <a:ea typeface="Alexandria" pitchFamily="34" charset="-122"/>
                  <a:cs typeface="Alexandria" pitchFamily="2" charset="-78"/>
                </a:rPr>
                <a:t>أمثلة على الاتصال النازل</a:t>
              </a:r>
              <a:endParaRPr kumimoji="0" lang="ar-SA" b="1" i="0" u="none" strike="noStrike" kern="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9" name="Shape 1">
              <a:extLst>
                <a:ext uri="{FF2B5EF4-FFF2-40B4-BE49-F238E27FC236}">
                  <a16:creationId xmlns:a16="http://schemas.microsoft.com/office/drawing/2014/main" id="{54E06B7D-4084-A6C6-3EE9-DA60DD304C22}"/>
                </a:ext>
              </a:extLst>
            </p:cNvPr>
            <p:cNvSpPr/>
            <p:nvPr/>
          </p:nvSpPr>
          <p:spPr>
            <a:xfrm>
              <a:off x="6013326" y="2180183"/>
              <a:ext cx="2634555" cy="1704278"/>
            </a:xfrm>
            <a:prstGeom prst="roundRect">
              <a:avLst>
                <a:gd name="adj" fmla="val 367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1" name="Image 0" descr="preencoded.png">
              <a:extLst>
                <a:ext uri="{FF2B5EF4-FFF2-40B4-BE49-F238E27FC236}">
                  <a16:creationId xmlns:a16="http://schemas.microsoft.com/office/drawing/2014/main" id="{D38899FA-B981-FA74-FBB5-2A186419712F}"/>
                </a:ext>
              </a:extLst>
            </p:cNvPr>
            <p:cNvPicPr>
              <a:picLocks noChangeAspect="1"/>
            </p:cNvPicPr>
            <p:nvPr/>
          </p:nvPicPr>
          <p:blipFill>
            <a:blip r:embed="rId3"/>
            <a:stretch>
              <a:fillRect/>
            </a:stretch>
          </p:blipFill>
          <p:spPr>
            <a:xfrm>
              <a:off x="8147075" y="2308920"/>
              <a:ext cx="372070" cy="372070"/>
            </a:xfrm>
            <a:prstGeom prst="rect">
              <a:avLst/>
            </a:prstGeom>
          </p:spPr>
        </p:pic>
        <p:pic>
          <p:nvPicPr>
            <p:cNvPr id="12" name="Image 1" descr="preencoded.png">
              <a:extLst>
                <a:ext uri="{FF2B5EF4-FFF2-40B4-BE49-F238E27FC236}">
                  <a16:creationId xmlns:a16="http://schemas.microsoft.com/office/drawing/2014/main" id="{A8C24A6C-7524-9E7D-3976-33C4523362D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49394" y="2411164"/>
              <a:ext cx="167432" cy="167432"/>
            </a:xfrm>
            <a:prstGeom prst="rect">
              <a:avLst/>
            </a:prstGeom>
          </p:spPr>
        </p:pic>
        <p:sp>
          <p:nvSpPr>
            <p:cNvPr id="13" name="Text 2">
              <a:extLst>
                <a:ext uri="{FF2B5EF4-FFF2-40B4-BE49-F238E27FC236}">
                  <a16:creationId xmlns:a16="http://schemas.microsoft.com/office/drawing/2014/main" id="{20FE9CDE-5DA6-7920-6617-FC87930F0A59}"/>
                </a:ext>
              </a:extLst>
            </p:cNvPr>
            <p:cNvSpPr/>
            <p:nvPr/>
          </p:nvSpPr>
          <p:spPr>
            <a:xfrm>
              <a:off x="6462955" y="2324397"/>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الأوامر والتعليمات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3">
              <a:extLst>
                <a:ext uri="{FF2B5EF4-FFF2-40B4-BE49-F238E27FC236}">
                  <a16:creationId xmlns:a16="http://schemas.microsoft.com/office/drawing/2014/main" id="{6128F1FA-4DD2-E4F7-2548-911B5494440A}"/>
                </a:ext>
              </a:extLst>
            </p:cNvPr>
            <p:cNvSpPr/>
            <p:nvPr/>
          </p:nvSpPr>
          <p:spPr>
            <a:xfrm>
              <a:off x="6142062" y="2817482"/>
              <a:ext cx="2377083" cy="65266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توجيهات مباشرة تُصدرها الإدارة للموظفين لتحديد ما يجب القيام به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4">
              <a:extLst>
                <a:ext uri="{FF2B5EF4-FFF2-40B4-BE49-F238E27FC236}">
                  <a16:creationId xmlns:a16="http://schemas.microsoft.com/office/drawing/2014/main" id="{CB42F85F-82BA-267E-9DC9-906BA521E063}"/>
                </a:ext>
              </a:extLst>
            </p:cNvPr>
            <p:cNvSpPr/>
            <p:nvPr/>
          </p:nvSpPr>
          <p:spPr>
            <a:xfrm>
              <a:off x="3254722" y="2180183"/>
              <a:ext cx="2634630" cy="1704278"/>
            </a:xfrm>
            <a:prstGeom prst="roundRect">
              <a:avLst>
                <a:gd name="adj" fmla="val 367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6" name="Image 2" descr="preencoded.png">
              <a:extLst>
                <a:ext uri="{FF2B5EF4-FFF2-40B4-BE49-F238E27FC236}">
                  <a16:creationId xmlns:a16="http://schemas.microsoft.com/office/drawing/2014/main" id="{D4001AA9-564E-458E-E4CB-86AEE9D122F9}"/>
                </a:ext>
              </a:extLst>
            </p:cNvPr>
            <p:cNvPicPr>
              <a:picLocks noChangeAspect="1"/>
            </p:cNvPicPr>
            <p:nvPr/>
          </p:nvPicPr>
          <p:blipFill>
            <a:blip r:embed="rId5"/>
            <a:stretch>
              <a:fillRect/>
            </a:stretch>
          </p:blipFill>
          <p:spPr>
            <a:xfrm>
              <a:off x="5388546" y="2308920"/>
              <a:ext cx="372070" cy="372070"/>
            </a:xfrm>
            <a:prstGeom prst="rect">
              <a:avLst/>
            </a:prstGeom>
          </p:spPr>
        </p:pic>
        <p:pic>
          <p:nvPicPr>
            <p:cNvPr id="17" name="Image 3" descr="preencoded.png">
              <a:extLst>
                <a:ext uri="{FF2B5EF4-FFF2-40B4-BE49-F238E27FC236}">
                  <a16:creationId xmlns:a16="http://schemas.microsoft.com/office/drawing/2014/main" id="{7F2AE2D9-7E4F-59AE-0795-4B3CDB7C267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490865" y="2411164"/>
              <a:ext cx="167432" cy="167432"/>
            </a:xfrm>
            <a:prstGeom prst="rect">
              <a:avLst/>
            </a:prstGeom>
          </p:spPr>
        </p:pic>
        <p:sp>
          <p:nvSpPr>
            <p:cNvPr id="18" name="Text 5">
              <a:extLst>
                <a:ext uri="{FF2B5EF4-FFF2-40B4-BE49-F238E27FC236}">
                  <a16:creationId xmlns:a16="http://schemas.microsoft.com/office/drawing/2014/main" id="{7BD7F15F-8D48-AA7D-31CD-F80283C6E2B6}"/>
                </a:ext>
              </a:extLst>
            </p:cNvPr>
            <p:cNvSpPr/>
            <p:nvPr/>
          </p:nvSpPr>
          <p:spPr>
            <a:xfrm>
              <a:off x="3735661" y="2360897"/>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القرارات والسياسات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6">
              <a:extLst>
                <a:ext uri="{FF2B5EF4-FFF2-40B4-BE49-F238E27FC236}">
                  <a16:creationId xmlns:a16="http://schemas.microsoft.com/office/drawing/2014/main" id="{07391D0B-976E-0CDC-B8DD-55D931DF4FDF}"/>
                </a:ext>
              </a:extLst>
            </p:cNvPr>
            <p:cNvSpPr/>
            <p:nvPr/>
          </p:nvSpPr>
          <p:spPr>
            <a:xfrm>
              <a:off x="3383459" y="2793631"/>
              <a:ext cx="2377157" cy="676520"/>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إعلان التوجهات الاستراتيجية والقواعد التنظيمية للعاملين في المؤسسة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Shape 7">
              <a:extLst>
                <a:ext uri="{FF2B5EF4-FFF2-40B4-BE49-F238E27FC236}">
                  <a16:creationId xmlns:a16="http://schemas.microsoft.com/office/drawing/2014/main" id="{7AC92749-19D2-1417-FA8A-D1922AE90A53}"/>
                </a:ext>
              </a:extLst>
            </p:cNvPr>
            <p:cNvSpPr/>
            <p:nvPr/>
          </p:nvSpPr>
          <p:spPr>
            <a:xfrm>
              <a:off x="524089" y="2164074"/>
              <a:ext cx="2634555" cy="1704278"/>
            </a:xfrm>
            <a:prstGeom prst="roundRect">
              <a:avLst>
                <a:gd name="adj" fmla="val 367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1" name="Image 4" descr="preencoded.png">
              <a:extLst>
                <a:ext uri="{FF2B5EF4-FFF2-40B4-BE49-F238E27FC236}">
                  <a16:creationId xmlns:a16="http://schemas.microsoft.com/office/drawing/2014/main" id="{03152A7D-4254-50A1-5E29-EEA8DB299CB7}"/>
                </a:ext>
              </a:extLst>
            </p:cNvPr>
            <p:cNvPicPr>
              <a:picLocks noChangeAspect="1"/>
            </p:cNvPicPr>
            <p:nvPr/>
          </p:nvPicPr>
          <p:blipFill>
            <a:blip r:embed="rId7"/>
            <a:stretch>
              <a:fillRect/>
            </a:stretch>
          </p:blipFill>
          <p:spPr>
            <a:xfrm>
              <a:off x="2629942" y="2308920"/>
              <a:ext cx="372070" cy="372070"/>
            </a:xfrm>
            <a:prstGeom prst="rect">
              <a:avLst/>
            </a:prstGeom>
          </p:spPr>
        </p:pic>
        <p:pic>
          <p:nvPicPr>
            <p:cNvPr id="22" name="Image 5" descr="preencoded.png">
              <a:extLst>
                <a:ext uri="{FF2B5EF4-FFF2-40B4-BE49-F238E27FC236}">
                  <a16:creationId xmlns:a16="http://schemas.microsoft.com/office/drawing/2014/main" id="{CDA9C17D-E50B-A65B-C43E-ABD13EC5E30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732261" y="2411164"/>
              <a:ext cx="167432" cy="167432"/>
            </a:xfrm>
            <a:prstGeom prst="rect">
              <a:avLst/>
            </a:prstGeom>
          </p:spPr>
        </p:pic>
        <p:sp>
          <p:nvSpPr>
            <p:cNvPr id="23" name="Text 8">
              <a:extLst>
                <a:ext uri="{FF2B5EF4-FFF2-40B4-BE49-F238E27FC236}">
                  <a16:creationId xmlns:a16="http://schemas.microsoft.com/office/drawing/2014/main" id="{922EAE7D-F283-BB7C-EF62-8A3E05F29A80}"/>
                </a:ext>
              </a:extLst>
            </p:cNvPr>
            <p:cNvSpPr/>
            <p:nvPr/>
          </p:nvSpPr>
          <p:spPr>
            <a:xfrm>
              <a:off x="848948" y="2301031"/>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توزيع المهام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9">
              <a:extLst>
                <a:ext uri="{FF2B5EF4-FFF2-40B4-BE49-F238E27FC236}">
                  <a16:creationId xmlns:a16="http://schemas.microsoft.com/office/drawing/2014/main" id="{41F88826-5944-EAA9-6309-7498F4EAF3BF}"/>
                </a:ext>
              </a:extLst>
            </p:cNvPr>
            <p:cNvSpPr/>
            <p:nvPr/>
          </p:nvSpPr>
          <p:spPr>
            <a:xfrm>
              <a:off x="624929" y="2825836"/>
              <a:ext cx="2377083" cy="644314"/>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تحديد المسؤوليات وتوزيع الأدوار بين الموظفين وفق الخطة الإدارية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4054458016"/>
      </p:ext>
    </p:extLst>
  </p:cSld>
  <p:clrMapOvr>
    <a:masterClrMapping/>
  </p:clrMapOvr>
  <mc:AlternateContent xmlns:mc="http://schemas.openxmlformats.org/markup-compatibility/2006" xmlns:p14="http://schemas.microsoft.com/office/powerpoint/2010/main">
    <mc:Choice Requires="p14">
      <p:transition p14:dur="10" advTm="75008"/>
    </mc:Choice>
    <mc:Fallback xmlns="">
      <p:transition advTm="750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6C6FE-6CAD-CF5E-48C3-A249A7CC78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1A973E-7402-0756-990E-EAC3C1E7D8A0}"/>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A1C02B-5DE8-A5CC-E3DE-2E0D9190281C}"/>
              </a:ext>
            </a:extLst>
          </p:cNvPr>
          <p:cNvSpPr txBox="1"/>
          <p:nvPr/>
        </p:nvSpPr>
        <p:spPr>
          <a:xfrm>
            <a:off x="2504941" y="539128"/>
            <a:ext cx="7419643" cy="523220"/>
          </a:xfrm>
          <a:prstGeom prst="rect">
            <a:avLst/>
          </a:prstGeom>
          <a:noFill/>
        </p:spPr>
        <p:txBody>
          <a:bodyPr wrap="square" rtlCol="0">
            <a:spAutoFit/>
          </a:bodyPr>
          <a:lstStyle/>
          <a:p>
            <a:r>
              <a:rPr lang="ar-EG" sz="2800" b="1">
                <a:latin typeface="Alexandria" charset="0"/>
                <a:cs typeface="Alexandria" charset="0"/>
              </a:rPr>
              <a:t>أهمية الاتصال النازل ومتى يكون مناسبًا؟</a:t>
            </a:r>
          </a:p>
        </p:txBody>
      </p:sp>
      <p:sp>
        <p:nvSpPr>
          <p:cNvPr id="5" name="Rectangle 4">
            <a:extLst>
              <a:ext uri="{FF2B5EF4-FFF2-40B4-BE49-F238E27FC236}">
                <a16:creationId xmlns:a16="http://schemas.microsoft.com/office/drawing/2014/main" id="{E764A056-D20C-D399-439A-1496CB015F65}"/>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BAED54-1F35-D80D-E0D1-BCE3E820FB73}"/>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8342A8-B986-3D42-74CD-C9D82B0A8782}"/>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3FCAB57-E2AB-79CC-2783-CE19E5731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BE129689-FA29-1F11-06CE-85D49EE54958}"/>
              </a:ext>
            </a:extLst>
          </p:cNvPr>
          <p:cNvGrpSpPr/>
          <p:nvPr/>
        </p:nvGrpSpPr>
        <p:grpSpPr>
          <a:xfrm>
            <a:off x="2504942" y="3873053"/>
            <a:ext cx="8586572" cy="2445819"/>
            <a:chOff x="4638749" y="2153915"/>
            <a:chExt cx="4103191" cy="1409179"/>
          </a:xfrm>
        </p:grpSpPr>
        <p:sp>
          <p:nvSpPr>
            <p:cNvPr id="2" name="Shape 3"/>
            <p:cNvSpPr/>
            <p:nvPr/>
          </p:nvSpPr>
          <p:spPr>
            <a:xfrm>
              <a:off x="4638749" y="2153915"/>
              <a:ext cx="4103191" cy="1409179"/>
            </a:xfrm>
            <a:prstGeom prst="roundRect">
              <a:avLst>
                <a:gd name="adj" fmla="val 6338"/>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4"/>
            <p:cNvSpPr/>
            <p:nvPr/>
          </p:nvSpPr>
          <p:spPr>
            <a:xfrm>
              <a:off x="6610201" y="2277889"/>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المواقف الملائمة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5"/>
            <p:cNvSpPr/>
            <p:nvPr/>
          </p:nvSpPr>
          <p:spPr>
            <a:xfrm>
              <a:off x="4762723" y="2595711"/>
              <a:ext cx="3855244" cy="923999"/>
            </a:xfrm>
            <a:prstGeom prst="rect">
              <a:avLst/>
            </a:prstGeom>
            <a:noFill/>
            <a:ln/>
          </p:spPr>
          <p:txBody>
            <a:bodyPr wrap="square" lIns="0" tIns="0" rIns="0" bIns="0" rtlCol="0" anchor="t">
              <a:noAutofit/>
            </a:bodyPr>
            <a:lstStyle/>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عند إصدار قرار جديد يمس جميع المستويات الإدارية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عند توجيه الموظفين نحو تغيير في آليات العمل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عند شرح سياسة مستحدثة وتوضيح انعكاساتها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عند تحديد المسؤوليات والتسلسل الوظيفي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A22D37E4-6114-0D41-BFBC-28C44FFA6CFB}"/>
              </a:ext>
            </a:extLst>
          </p:cNvPr>
          <p:cNvGrpSpPr/>
          <p:nvPr/>
        </p:nvGrpSpPr>
        <p:grpSpPr>
          <a:xfrm>
            <a:off x="4761571" y="1615471"/>
            <a:ext cx="6329944" cy="1813529"/>
            <a:chOff x="496119" y="2277889"/>
            <a:chExt cx="3924598" cy="1241821"/>
          </a:xfrm>
        </p:grpSpPr>
        <p:sp>
          <p:nvSpPr>
            <p:cNvPr id="12" name="Text 1"/>
            <p:cNvSpPr/>
            <p:nvPr/>
          </p:nvSpPr>
          <p:spPr>
            <a:xfrm>
              <a:off x="2412950" y="2277889"/>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أهمية الاتصال النازل</a:t>
              </a:r>
              <a:endParaRPr kumimoji="0" lang="ar-SA" sz="1600" b="0" i="0" u="none" strike="noStrike" kern="0" cap="none" spc="0" normalizeH="0" baseline="0" noProof="0" dirty="0">
                <a:ln>
                  <a:noFill/>
                </a:ln>
                <a:solidFill>
                  <a:prstClr val="black"/>
                </a:solidFill>
                <a:effectLst/>
                <a:uLnTx/>
                <a:uFillTx/>
              </a:endParaRPr>
            </a:p>
          </p:txBody>
        </p:sp>
        <p:sp>
          <p:nvSpPr>
            <p:cNvPr id="13" name="Text 2"/>
            <p:cNvSpPr/>
            <p:nvPr/>
          </p:nvSpPr>
          <p:spPr>
            <a:xfrm>
              <a:off x="496119" y="2595711"/>
              <a:ext cx="3924598"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يُوضح للعاملين ما هو مطلوب منهم بدقة وشفافية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يُنظّم العمل ويُقلص التعارض والازدواجية في المهام</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يضمن توحيد التوجه وانسجام الجهود نحو الأهداف المؤسسية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يُرسّخ سلطة الإدارة ويُعزز النظام الهرمي داخل المؤسسة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189115259"/>
      </p:ext>
    </p:extLst>
  </p:cSld>
  <p:clrMapOvr>
    <a:masterClrMapping/>
  </p:clrMapOvr>
  <mc:AlternateContent xmlns:mc="http://schemas.openxmlformats.org/markup-compatibility/2006" xmlns:p14="http://schemas.microsoft.com/office/powerpoint/2010/main">
    <mc:Choice Requires="p14">
      <p:transition p14:dur="10" advTm="125640"/>
    </mc:Choice>
    <mc:Fallback xmlns="">
      <p:transition advTm="12564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3231A-3F52-34FF-572F-C6DC8959C0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CEF6E7-3399-49AD-567F-F5751251B121}"/>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9F417AB-6559-C67D-719F-101CE6C0DF4F}"/>
              </a:ext>
            </a:extLst>
          </p:cNvPr>
          <p:cNvSpPr txBox="1"/>
          <p:nvPr/>
        </p:nvSpPr>
        <p:spPr>
          <a:xfrm>
            <a:off x="3468028" y="539128"/>
            <a:ext cx="5386039" cy="523220"/>
          </a:xfrm>
          <a:prstGeom prst="rect">
            <a:avLst/>
          </a:prstGeom>
          <a:noFill/>
        </p:spPr>
        <p:txBody>
          <a:bodyPr wrap="square" rtlCol="0">
            <a:spAutoFit/>
          </a:bodyPr>
          <a:lstStyle/>
          <a:p>
            <a:r>
              <a:rPr lang="ar-EG" sz="2800" b="1">
                <a:latin typeface="Alexandria" charset="0"/>
                <a:cs typeface="Alexandria" charset="0"/>
              </a:rPr>
              <a:t>الاتصال الأفقي: بين النظراء</a:t>
            </a:r>
          </a:p>
        </p:txBody>
      </p:sp>
      <p:sp>
        <p:nvSpPr>
          <p:cNvPr id="5" name="Rectangle 4">
            <a:extLst>
              <a:ext uri="{FF2B5EF4-FFF2-40B4-BE49-F238E27FC236}">
                <a16:creationId xmlns:a16="http://schemas.microsoft.com/office/drawing/2014/main" id="{AB2C01FA-97D7-7690-AE7C-F030CD97743F}"/>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EBE79F-B488-1F4E-7B45-C7EC3314A3C9}"/>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5CE65F-6190-2BC6-6FF7-3CB43FDE82FB}"/>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BEF59A9-9834-D6F7-E640-780CC10518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p:cNvSpPr/>
          <p:nvPr/>
        </p:nvSpPr>
        <p:spPr>
          <a:xfrm>
            <a:off x="702527" y="1830014"/>
            <a:ext cx="10660565" cy="989969"/>
          </a:xfrm>
          <a:prstGeom prst="rect">
            <a:avLst/>
          </a:prstGeom>
          <a:noFill/>
          <a:ln/>
        </p:spPr>
        <p:txBody>
          <a:bodyPr wrap="square" lIns="0" tIns="0" rIns="0" bIns="0" rtlCol="0" anchor="t">
            <a:normAutofit lnSpcReduction="10000"/>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الأفقي هو الاتصال الذي يتم بين الأفراد أو الوحدات التنظيمية الواقعة في المستوى الإداري ذاته داخل المؤسسة. يُعدّ عماد التنسيق والتعاون بين الأقسام ويُسهم في تحقيق الانسجام بين مختلف وحدات العمل دون الحاجة إلى المرور بالقمة الإدارية.</a:t>
            </a:r>
            <a:endParaRPr kumimoji="0" lang="ar-SA" sz="1600" b="0" i="0" u="none" strike="noStrike" kern="0" cap="none" spc="0" normalizeH="0" baseline="0" noProof="0" dirty="0">
              <a:ln>
                <a:noFill/>
              </a:ln>
              <a:solidFill>
                <a:prstClr val="black"/>
              </a:solidFill>
              <a:effectLst/>
              <a:uLnTx/>
              <a:uFillTx/>
            </a:endParaRPr>
          </a:p>
        </p:txBody>
      </p:sp>
      <p:grpSp>
        <p:nvGrpSpPr>
          <p:cNvPr id="15" name="Group 14">
            <a:extLst>
              <a:ext uri="{FF2B5EF4-FFF2-40B4-BE49-F238E27FC236}">
                <a16:creationId xmlns:a16="http://schemas.microsoft.com/office/drawing/2014/main" id="{405BEE36-FE01-6EF6-CAAA-68161490F34E}"/>
              </a:ext>
            </a:extLst>
          </p:cNvPr>
          <p:cNvGrpSpPr/>
          <p:nvPr/>
        </p:nvGrpSpPr>
        <p:grpSpPr>
          <a:xfrm>
            <a:off x="702527" y="3049840"/>
            <a:ext cx="10738624" cy="3230519"/>
            <a:chOff x="496119" y="1488765"/>
            <a:chExt cx="8166050" cy="2404430"/>
          </a:xfrm>
        </p:grpSpPr>
        <p:sp>
          <p:nvSpPr>
            <p:cNvPr id="4" name="Text 0"/>
            <p:cNvSpPr/>
            <p:nvPr/>
          </p:nvSpPr>
          <p:spPr>
            <a:xfrm>
              <a:off x="3407346" y="1488765"/>
              <a:ext cx="5254823"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أمثلة على الاتصال الأفقي وأهميته</a:t>
              </a:r>
              <a:endParaRPr kumimoji="0" lang="ar-SA" sz="1600" b="0" i="0" u="none" strike="noStrike" kern="0" cap="none" spc="0" normalizeH="0" baseline="0" noProof="0" dirty="0">
                <a:ln>
                  <a:noFill/>
                </a:ln>
                <a:solidFill>
                  <a:prstClr val="black"/>
                </a:solidFill>
                <a:effectLst/>
                <a:uLnTx/>
                <a:uFillTx/>
              </a:endParaRPr>
            </a:p>
          </p:txBody>
        </p:sp>
        <p:pic>
          <p:nvPicPr>
            <p:cNvPr id="8"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1885801"/>
              <a:ext cx="4028182" cy="941710"/>
            </a:xfrm>
            <a:prstGeom prst="rect">
              <a:avLst/>
            </a:prstGeom>
          </p:spPr>
        </p:pic>
        <p:sp>
          <p:nvSpPr>
            <p:cNvPr id="9" name="Text 1"/>
            <p:cNvSpPr/>
            <p:nvPr/>
          </p:nvSpPr>
          <p:spPr>
            <a:xfrm>
              <a:off x="6916192" y="202406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التنسيق بين الأقسام</a:t>
              </a:r>
              <a:endParaRPr kumimoji="0" lang="ar-SA" sz="1600" b="0" i="0" u="none" strike="noStrike" kern="0" cap="none" spc="0" normalizeH="0" baseline="0" noProof="0" dirty="0">
                <a:ln>
                  <a:noFill/>
                </a:ln>
                <a:solidFill>
                  <a:prstClr val="black"/>
                </a:solidFill>
                <a:effectLst/>
                <a:uLnTx/>
                <a:uFillTx/>
              </a:endParaRPr>
            </a:p>
          </p:txBody>
        </p:sp>
        <p:sp>
          <p:nvSpPr>
            <p:cNvPr id="11" name="Text 2"/>
            <p:cNvSpPr/>
            <p:nvPr/>
          </p:nvSpPr>
          <p:spPr>
            <a:xfrm>
              <a:off x="4772248" y="2292325"/>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يحتاج قسمان إلى تنسيق الجهود لإتمام مشروع مشترك دون الرجوع للمدير في كل خطوة</a:t>
              </a:r>
              <a:endParaRPr kumimoji="0" lang="ar-SA" sz="1600" b="0" i="0" u="none" strike="noStrike" kern="0" cap="none" spc="0" normalizeH="0" baseline="0" noProof="0" dirty="0">
                <a:ln>
                  <a:noFill/>
                </a:ln>
                <a:solidFill>
                  <a:prstClr val="black"/>
                </a:solidFill>
                <a:effectLst/>
                <a:uLnTx/>
                <a:uFillTx/>
              </a:endParaRPr>
            </a:p>
          </p:txBody>
        </p:sp>
        <p:pic>
          <p:nvPicPr>
            <p:cNvPr id="12"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885801"/>
              <a:ext cx="4028182" cy="941710"/>
            </a:xfrm>
            <a:prstGeom prst="rect">
              <a:avLst/>
            </a:prstGeom>
          </p:spPr>
        </p:pic>
        <p:sp>
          <p:nvSpPr>
            <p:cNvPr id="13" name="Text 3"/>
            <p:cNvSpPr/>
            <p:nvPr/>
          </p:nvSpPr>
          <p:spPr>
            <a:xfrm>
              <a:off x="2068413" y="2024063"/>
              <a:ext cx="226047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تبادل المعلومات بين فرق العمل</a:t>
              </a:r>
              <a:endParaRPr kumimoji="0" lang="ar-SA" sz="1600" b="0" i="0" u="none" strike="noStrike" kern="0" cap="none" spc="0" normalizeH="0" baseline="0" noProof="0" dirty="0">
                <a:ln>
                  <a:noFill/>
                </a:ln>
                <a:solidFill>
                  <a:prstClr val="black"/>
                </a:solidFill>
                <a:effectLst/>
                <a:uLnTx/>
                <a:uFillTx/>
              </a:endParaRPr>
            </a:p>
          </p:txBody>
        </p:sp>
        <p:sp>
          <p:nvSpPr>
            <p:cNvPr id="14" name="Text 4"/>
            <p:cNvSpPr/>
            <p:nvPr/>
          </p:nvSpPr>
          <p:spPr>
            <a:xfrm>
              <a:off x="634380" y="2292325"/>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مشاركة البيانات والمعرفة والخبرات بين الزملاء في المستوى ذاته لتحسين الأداء الجماعي</a:t>
              </a:r>
              <a:endParaRPr kumimoji="0" lang="ar-SA" sz="1600" b="0" i="0" u="none" strike="noStrike" kern="0" cap="none" spc="0" normalizeH="0" baseline="0" noProof="0" dirty="0">
                <a:ln>
                  <a:noFill/>
                </a:ln>
                <a:solidFill>
                  <a:prstClr val="black"/>
                </a:solidFill>
                <a:effectLst/>
                <a:uLnTx/>
                <a:uFillTx/>
              </a:endParaRPr>
            </a:p>
          </p:txBody>
        </p:sp>
        <p:pic>
          <p:nvPicPr>
            <p:cNvPr id="16"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2951485"/>
              <a:ext cx="4028182" cy="941710"/>
            </a:xfrm>
            <a:prstGeom prst="rect">
              <a:avLst/>
            </a:prstGeom>
          </p:spPr>
        </p:pic>
        <p:sp>
          <p:nvSpPr>
            <p:cNvPr id="17" name="Text 5"/>
            <p:cNvSpPr/>
            <p:nvPr/>
          </p:nvSpPr>
          <p:spPr>
            <a:xfrm>
              <a:off x="6647408" y="3089746"/>
              <a:ext cx="1819349"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تقليص التداخل في المهام</a:t>
              </a:r>
              <a:endParaRPr kumimoji="0" lang="ar-SA" sz="1600" b="0" i="0" u="none" strike="noStrike" kern="0" cap="none" spc="0" normalizeH="0" baseline="0" noProof="0" dirty="0">
                <a:ln>
                  <a:noFill/>
                </a:ln>
                <a:solidFill>
                  <a:prstClr val="black"/>
                </a:solidFill>
                <a:effectLst/>
                <a:uLnTx/>
                <a:uFillTx/>
              </a:endParaRPr>
            </a:p>
          </p:txBody>
        </p:sp>
        <p:sp>
          <p:nvSpPr>
            <p:cNvPr id="18" name="Text 6"/>
            <p:cNvSpPr/>
            <p:nvPr/>
          </p:nvSpPr>
          <p:spPr>
            <a:xfrm>
              <a:off x="4772248" y="3358009"/>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يُحدد كل طرف نطاق عمله ومسؤولياته مما يُقلل الازدواجية والتعارض في الأدوار</a:t>
              </a:r>
              <a:endParaRPr kumimoji="0" lang="ar-SA" sz="1600" b="0" i="0" u="none" strike="noStrike" kern="0" cap="none" spc="0" normalizeH="0" baseline="0" noProof="0" dirty="0">
                <a:ln>
                  <a:noFill/>
                </a:ln>
                <a:solidFill>
                  <a:prstClr val="black"/>
                </a:solidFill>
                <a:effectLst/>
                <a:uLnTx/>
                <a:uFillTx/>
              </a:endParaRPr>
            </a:p>
          </p:txBody>
        </p:sp>
        <p:pic>
          <p:nvPicPr>
            <p:cNvPr id="19"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951485"/>
              <a:ext cx="4028182" cy="941710"/>
            </a:xfrm>
            <a:prstGeom prst="rect">
              <a:avLst/>
            </a:prstGeom>
          </p:spPr>
        </p:pic>
        <p:sp>
          <p:nvSpPr>
            <p:cNvPr id="20" name="Text 7"/>
            <p:cNvSpPr/>
            <p:nvPr/>
          </p:nvSpPr>
          <p:spPr>
            <a:xfrm>
              <a:off x="2163887" y="3089746"/>
              <a:ext cx="2165003"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دعم التعاون والسرعة في الإنجاز</a:t>
              </a:r>
              <a:endParaRPr kumimoji="0" lang="ar-SA" sz="1600" b="0" i="0" u="none" strike="noStrike" kern="0" cap="none" spc="0" normalizeH="0" baseline="0" noProof="0" dirty="0">
                <a:ln>
                  <a:noFill/>
                </a:ln>
                <a:solidFill>
                  <a:prstClr val="black"/>
                </a:solidFill>
                <a:effectLst/>
                <a:uLnTx/>
                <a:uFillTx/>
              </a:endParaRPr>
            </a:p>
          </p:txBody>
        </p:sp>
        <p:sp>
          <p:nvSpPr>
            <p:cNvPr id="21" name="Text 8"/>
            <p:cNvSpPr/>
            <p:nvPr/>
          </p:nvSpPr>
          <p:spPr>
            <a:xfrm>
              <a:off x="634380" y="3358009"/>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يُسرّع الإنجاز من خلال التواصل المباشر بين الأطراف دون البيروقراطية الهرمية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946904296"/>
      </p:ext>
    </p:extLst>
  </p:cSld>
  <p:clrMapOvr>
    <a:masterClrMapping/>
  </p:clrMapOvr>
  <mc:AlternateContent xmlns:mc="http://schemas.openxmlformats.org/markup-compatibility/2006" xmlns:p14="http://schemas.microsoft.com/office/powerpoint/2010/main">
    <mc:Choice Requires="p14">
      <p:transition p14:dur="10" advTm="147327"/>
    </mc:Choice>
    <mc:Fallback xmlns="">
      <p:transition advTm="14732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E71E3-A688-E770-D4A4-E9A2CC23BE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018967-B5AA-A4F6-EF6E-3DC734022231}"/>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E6942D-AF1D-9ED4-1291-91C9985DAA7B}"/>
              </a:ext>
            </a:extLst>
          </p:cNvPr>
          <p:cNvSpPr txBox="1"/>
          <p:nvPr/>
        </p:nvSpPr>
        <p:spPr>
          <a:xfrm>
            <a:off x="3122341" y="539128"/>
            <a:ext cx="6329765" cy="523220"/>
          </a:xfrm>
          <a:prstGeom prst="rect">
            <a:avLst/>
          </a:prstGeom>
          <a:noFill/>
        </p:spPr>
        <p:txBody>
          <a:bodyPr wrap="square" rtlCol="0">
            <a:spAutoFit/>
          </a:bodyPr>
          <a:lstStyle/>
          <a:p>
            <a:r>
              <a:rPr lang="ar-EG" sz="2800" b="1">
                <a:latin typeface="Alexandria" charset="0"/>
                <a:cs typeface="Alexandria" charset="0"/>
              </a:rPr>
              <a:t>متى يكون الاتصال الأفقي مناسبا؟</a:t>
            </a:r>
          </a:p>
        </p:txBody>
      </p:sp>
      <p:sp>
        <p:nvSpPr>
          <p:cNvPr id="5" name="Rectangle 4">
            <a:extLst>
              <a:ext uri="{FF2B5EF4-FFF2-40B4-BE49-F238E27FC236}">
                <a16:creationId xmlns:a16="http://schemas.microsoft.com/office/drawing/2014/main" id="{FCE1F160-D362-1F0B-3221-BDFDDE61BC02}"/>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C8BCC1-16F6-533F-8B89-55B545C7A9B3}"/>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5C71D6-BDCB-E512-22BA-FFADBEC5074E}"/>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FED767A-C772-115E-CA50-790A90BFEC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C7A5DD1D-ABBD-DF1D-7083-BB4B44D15FA5}"/>
              </a:ext>
            </a:extLst>
          </p:cNvPr>
          <p:cNvGrpSpPr/>
          <p:nvPr/>
        </p:nvGrpSpPr>
        <p:grpSpPr>
          <a:xfrm>
            <a:off x="691377" y="1683567"/>
            <a:ext cx="10611624" cy="2732316"/>
            <a:chOff x="496193" y="1549301"/>
            <a:chExt cx="8151689" cy="2530073"/>
          </a:xfrm>
        </p:grpSpPr>
        <p:sp>
          <p:nvSpPr>
            <p:cNvPr id="4" name="Text 0">
              <a:extLst>
                <a:ext uri="{FF2B5EF4-FFF2-40B4-BE49-F238E27FC236}">
                  <a16:creationId xmlns:a16="http://schemas.microsoft.com/office/drawing/2014/main" id="{8422137F-0090-91CC-DE7F-27407659F6CD}"/>
                </a:ext>
              </a:extLst>
            </p:cNvPr>
            <p:cNvSpPr/>
            <p:nvPr/>
          </p:nvSpPr>
          <p:spPr>
            <a:xfrm>
              <a:off x="3514874" y="1549301"/>
              <a:ext cx="5133008"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endParaRPr>
            </a:p>
          </p:txBody>
        </p:sp>
        <p:pic>
          <p:nvPicPr>
            <p:cNvPr id="8" name="Image 0" descr="preencoded.png">
              <a:extLst>
                <a:ext uri="{FF2B5EF4-FFF2-40B4-BE49-F238E27FC236}">
                  <a16:creationId xmlns:a16="http://schemas.microsoft.com/office/drawing/2014/main" id="{34023E68-1560-0D72-2EEC-46F64CFB8714}"/>
                </a:ext>
              </a:extLst>
            </p:cNvPr>
            <p:cNvPicPr>
              <a:picLocks noChangeAspect="1"/>
            </p:cNvPicPr>
            <p:nvPr/>
          </p:nvPicPr>
          <p:blipFill>
            <a:blip r:embed="rId3"/>
            <a:stretch>
              <a:fillRect/>
            </a:stretch>
          </p:blipFill>
          <p:spPr>
            <a:xfrm>
              <a:off x="5930652" y="2184871"/>
              <a:ext cx="2717229" cy="496119"/>
            </a:xfrm>
            <a:prstGeom prst="rect">
              <a:avLst/>
            </a:prstGeom>
          </p:spPr>
        </p:pic>
        <p:sp>
          <p:nvSpPr>
            <p:cNvPr id="9" name="Text 1">
              <a:extLst>
                <a:ext uri="{FF2B5EF4-FFF2-40B4-BE49-F238E27FC236}">
                  <a16:creationId xmlns:a16="http://schemas.microsoft.com/office/drawing/2014/main" id="{85CCBDCA-15C1-477F-B5A5-458EFCC49CA9}"/>
                </a:ext>
              </a:extLst>
            </p:cNvPr>
            <p:cNvSpPr/>
            <p:nvPr/>
          </p:nvSpPr>
          <p:spPr>
            <a:xfrm>
              <a:off x="6973342" y="280496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مهمة مشتركة</a:t>
              </a:r>
              <a:endParaRPr kumimoji="0" lang="ar-SA" sz="1600" b="0" i="0" u="none" strike="noStrike" kern="0" cap="none" spc="0" normalizeH="0" baseline="0" noProof="0" dirty="0">
                <a:ln>
                  <a:noFill/>
                </a:ln>
                <a:solidFill>
                  <a:prstClr val="black"/>
                </a:solidFill>
                <a:effectLst/>
                <a:uLnTx/>
                <a:uFillTx/>
              </a:endParaRPr>
            </a:p>
          </p:txBody>
        </p:sp>
        <p:sp>
          <p:nvSpPr>
            <p:cNvPr id="11" name="Text 2">
              <a:extLst>
                <a:ext uri="{FF2B5EF4-FFF2-40B4-BE49-F238E27FC236}">
                  <a16:creationId xmlns:a16="http://schemas.microsoft.com/office/drawing/2014/main" id="{F472D171-D35C-8587-4678-F4E06AAAC12F}"/>
                </a:ext>
              </a:extLst>
            </p:cNvPr>
            <p:cNvSpPr/>
            <p:nvPr/>
          </p:nvSpPr>
          <p:spPr>
            <a:xfrm>
              <a:off x="6054626" y="3073226"/>
              <a:ext cx="2469282" cy="100614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يشترك قسمان أو أكثر في تنفيذ مشروع واحد يتطلب تكاملًا وتنسيقًا مستمرًا</a:t>
              </a:r>
              <a:endParaRPr kumimoji="0" lang="ar-SA" sz="1600" b="0" i="0" u="none" strike="noStrike" kern="0" cap="none" spc="0" normalizeH="0" baseline="0" noProof="0" dirty="0">
                <a:ln>
                  <a:noFill/>
                </a:ln>
                <a:solidFill>
                  <a:prstClr val="black"/>
                </a:solidFill>
                <a:effectLst/>
                <a:uLnTx/>
                <a:uFillTx/>
              </a:endParaRPr>
            </a:p>
          </p:txBody>
        </p:sp>
        <p:pic>
          <p:nvPicPr>
            <p:cNvPr id="12" name="Image 1" descr="preencoded.png">
              <a:extLst>
                <a:ext uri="{FF2B5EF4-FFF2-40B4-BE49-F238E27FC236}">
                  <a16:creationId xmlns:a16="http://schemas.microsoft.com/office/drawing/2014/main" id="{3F8C39E0-96E5-80FF-8FA4-3F51B8443759}"/>
                </a:ext>
              </a:extLst>
            </p:cNvPr>
            <p:cNvPicPr>
              <a:picLocks noChangeAspect="1"/>
            </p:cNvPicPr>
            <p:nvPr/>
          </p:nvPicPr>
          <p:blipFill>
            <a:blip r:embed="rId4"/>
            <a:stretch>
              <a:fillRect/>
            </a:stretch>
          </p:blipFill>
          <p:spPr>
            <a:xfrm>
              <a:off x="3213422" y="2184871"/>
              <a:ext cx="2717229" cy="496119"/>
            </a:xfrm>
            <a:prstGeom prst="rect">
              <a:avLst/>
            </a:prstGeom>
          </p:spPr>
        </p:pic>
        <p:sp>
          <p:nvSpPr>
            <p:cNvPr id="13" name="Text 3">
              <a:extLst>
                <a:ext uri="{FF2B5EF4-FFF2-40B4-BE49-F238E27FC236}">
                  <a16:creationId xmlns:a16="http://schemas.microsoft.com/office/drawing/2014/main" id="{B08B0488-18C6-D2F2-F3AB-B8A510595957}"/>
                </a:ext>
              </a:extLst>
            </p:cNvPr>
            <p:cNvSpPr/>
            <p:nvPr/>
          </p:nvSpPr>
          <p:spPr>
            <a:xfrm>
              <a:off x="4256112" y="280496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تنسيق نشاط</a:t>
              </a:r>
              <a:endParaRPr kumimoji="0" lang="ar-SA" sz="1600" b="0" i="0" u="none" strike="noStrike" kern="0" cap="none" spc="0" normalizeH="0" baseline="0" noProof="0" dirty="0">
                <a:ln>
                  <a:noFill/>
                </a:ln>
                <a:solidFill>
                  <a:prstClr val="black"/>
                </a:solidFill>
                <a:effectLst/>
                <a:uLnTx/>
                <a:uFillTx/>
              </a:endParaRPr>
            </a:p>
          </p:txBody>
        </p:sp>
        <p:sp>
          <p:nvSpPr>
            <p:cNvPr id="14" name="Text 4">
              <a:extLst>
                <a:ext uri="{FF2B5EF4-FFF2-40B4-BE49-F238E27FC236}">
                  <a16:creationId xmlns:a16="http://schemas.microsoft.com/office/drawing/2014/main" id="{D97037CC-7BEE-4A8C-AE75-4F9933187BE2}"/>
                </a:ext>
              </a:extLst>
            </p:cNvPr>
            <p:cNvSpPr/>
            <p:nvPr/>
          </p:nvSpPr>
          <p:spPr>
            <a:xfrm>
              <a:off x="3337396" y="3073226"/>
              <a:ext cx="2469282" cy="100614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يحتاج فريق إلى معرفة موقف فريق آخر لضبط توقيت الخطوات وتجنب التعارض</a:t>
              </a:r>
              <a:endParaRPr kumimoji="0" lang="ar-SA" sz="1600" b="0" i="0" u="none" strike="noStrike" kern="0" cap="none" spc="0" normalizeH="0" baseline="0" noProof="0" dirty="0">
                <a:ln>
                  <a:noFill/>
                </a:ln>
                <a:solidFill>
                  <a:prstClr val="black"/>
                </a:solidFill>
                <a:effectLst/>
                <a:uLnTx/>
                <a:uFillTx/>
              </a:endParaRPr>
            </a:p>
          </p:txBody>
        </p:sp>
        <p:pic>
          <p:nvPicPr>
            <p:cNvPr id="15" name="Image 2" descr="preencoded.png">
              <a:extLst>
                <a:ext uri="{FF2B5EF4-FFF2-40B4-BE49-F238E27FC236}">
                  <a16:creationId xmlns:a16="http://schemas.microsoft.com/office/drawing/2014/main" id="{AABEE697-1BC6-C197-4EC2-C189B9A63F29}"/>
                </a:ext>
              </a:extLst>
            </p:cNvPr>
            <p:cNvPicPr>
              <a:picLocks noChangeAspect="1"/>
            </p:cNvPicPr>
            <p:nvPr/>
          </p:nvPicPr>
          <p:blipFill>
            <a:blip r:embed="rId5"/>
            <a:stretch>
              <a:fillRect/>
            </a:stretch>
          </p:blipFill>
          <p:spPr>
            <a:xfrm>
              <a:off x="496193" y="2184871"/>
              <a:ext cx="2717229" cy="496119"/>
            </a:xfrm>
            <a:prstGeom prst="rect">
              <a:avLst/>
            </a:prstGeom>
          </p:spPr>
        </p:pic>
        <p:sp>
          <p:nvSpPr>
            <p:cNvPr id="16" name="Text 5">
              <a:extLst>
                <a:ext uri="{FF2B5EF4-FFF2-40B4-BE49-F238E27FC236}">
                  <a16:creationId xmlns:a16="http://schemas.microsoft.com/office/drawing/2014/main" id="{B2841DB6-728C-E976-961D-9C568317C02E}"/>
                </a:ext>
              </a:extLst>
            </p:cNvPr>
            <p:cNvSpPr/>
            <p:nvPr/>
          </p:nvSpPr>
          <p:spPr>
            <a:xfrm>
              <a:off x="1538883" y="280496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تبادل المعلومات</a:t>
              </a:r>
              <a:endParaRPr kumimoji="0" lang="ar-SA" sz="1600" b="0" i="0" u="none" strike="noStrike" kern="0" cap="none" spc="0" normalizeH="0" baseline="0" noProof="0" dirty="0">
                <a:ln>
                  <a:noFill/>
                </a:ln>
                <a:solidFill>
                  <a:prstClr val="black"/>
                </a:solidFill>
                <a:effectLst/>
                <a:uLnTx/>
                <a:uFillTx/>
              </a:endParaRPr>
            </a:p>
          </p:txBody>
        </p:sp>
        <p:sp>
          <p:nvSpPr>
            <p:cNvPr id="17" name="Text 6">
              <a:extLst>
                <a:ext uri="{FF2B5EF4-FFF2-40B4-BE49-F238E27FC236}">
                  <a16:creationId xmlns:a16="http://schemas.microsoft.com/office/drawing/2014/main" id="{6D798844-AEE4-A51B-234A-2EC6CD3745BB}"/>
                </a:ext>
              </a:extLst>
            </p:cNvPr>
            <p:cNvSpPr/>
            <p:nvPr/>
          </p:nvSpPr>
          <p:spPr>
            <a:xfrm>
              <a:off x="620167" y="3073226"/>
              <a:ext cx="246928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يملك قسم بيانات تفيد قسمًا آخر في اتخاذ قراره أو تحسين أدائه</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237327817"/>
      </p:ext>
    </p:extLst>
  </p:cSld>
  <p:clrMapOvr>
    <a:masterClrMapping/>
  </p:clrMapOvr>
  <mc:AlternateContent xmlns:mc="http://schemas.openxmlformats.org/markup-compatibility/2006" xmlns:p14="http://schemas.microsoft.com/office/powerpoint/2010/main">
    <mc:Choice Requires="p14">
      <p:transition p14:dur="10" advTm="85101"/>
    </mc:Choice>
    <mc:Fallback xmlns="">
      <p:transition advTm="8510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55594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071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loud 2">
            <a:extLst>
              <a:ext uri="{FF2B5EF4-FFF2-40B4-BE49-F238E27FC236}">
                <a16:creationId xmlns:a16="http://schemas.microsoft.com/office/drawing/2014/main" id="{5CB3651E-E1EF-52FB-0E23-B173A9946720}"/>
              </a:ext>
            </a:extLst>
          </p:cNvPr>
          <p:cNvSpPr/>
          <p:nvPr/>
        </p:nvSpPr>
        <p:spPr>
          <a:xfrm>
            <a:off x="10618062" y="1868898"/>
            <a:ext cx="1482688" cy="3333594"/>
          </a:xfrm>
          <a:prstGeom prst="cloud">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ar-EG" b="1">
                <a:latin typeface="Alexandria" pitchFamily="2" charset="-78"/>
                <a:cs typeface="Alexandria" pitchFamily="2" charset="-78"/>
              </a:rPr>
              <a:t>نشاط تفاعلي</a:t>
            </a:r>
            <a:endParaRPr lang="en-US" b="1">
              <a:latin typeface="Alexandria" pitchFamily="2" charset="-78"/>
              <a:cs typeface="Alexandria" pitchFamily="2" charset="-78"/>
            </a:endParaRPr>
          </a:p>
        </p:txBody>
      </p:sp>
      <p:grpSp>
        <p:nvGrpSpPr>
          <p:cNvPr id="4" name="Group 3">
            <a:extLst>
              <a:ext uri="{FF2B5EF4-FFF2-40B4-BE49-F238E27FC236}">
                <a16:creationId xmlns:a16="http://schemas.microsoft.com/office/drawing/2014/main" id="{6B00DE7F-1809-AA4B-5E0E-CFA3DC960511}"/>
              </a:ext>
            </a:extLst>
          </p:cNvPr>
          <p:cNvGrpSpPr/>
          <p:nvPr/>
        </p:nvGrpSpPr>
        <p:grpSpPr>
          <a:xfrm>
            <a:off x="2076298" y="1488216"/>
            <a:ext cx="8246438" cy="4599915"/>
            <a:chOff x="3925119" y="832396"/>
            <a:chExt cx="4722763" cy="3761408"/>
          </a:xfrm>
        </p:grpSpPr>
        <p:sp>
          <p:nvSpPr>
            <p:cNvPr id="6" name="Text 2"/>
            <p:cNvSpPr/>
            <p:nvPr/>
          </p:nvSpPr>
          <p:spPr>
            <a:xfrm>
              <a:off x="4426148" y="832396"/>
              <a:ext cx="4221733"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نشاط (2): حدّد اتجاه الاتصال</a:t>
              </a:r>
              <a:endParaRPr kumimoji="0" lang="ar-SA" sz="2000" b="1" i="0" u="none" strike="noStrike" kern="0" cap="none" spc="0" normalizeH="0" baseline="0" noProof="0" dirty="0">
                <a:ln>
                  <a:noFill/>
                </a:ln>
                <a:solidFill>
                  <a:prstClr val="black"/>
                </a:solidFill>
                <a:effectLst/>
                <a:uLnTx/>
                <a:uFillTx/>
              </a:endParaRPr>
            </a:p>
          </p:txBody>
        </p:sp>
        <p:sp>
          <p:nvSpPr>
            <p:cNvPr id="7" name="Shape 3"/>
            <p:cNvSpPr/>
            <p:nvPr/>
          </p:nvSpPr>
          <p:spPr>
            <a:xfrm>
              <a:off x="3925119" y="1405979"/>
              <a:ext cx="4722763" cy="696142"/>
            </a:xfrm>
            <a:prstGeom prst="roundRect">
              <a:avLst>
                <a:gd name="adj" fmla="val 4828"/>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8" name="Image 1" descr="preencoded.png"/>
            <p:cNvPicPr>
              <a:picLocks noChangeAspect="1"/>
            </p:cNvPicPr>
            <p:nvPr/>
          </p:nvPicPr>
          <p:blipFill>
            <a:blip r:embed="rId3"/>
            <a:stretch>
              <a:fillRect/>
            </a:stretch>
          </p:blipFill>
          <p:spPr>
            <a:xfrm>
              <a:off x="8368903" y="1585764"/>
              <a:ext cx="155004" cy="123974"/>
            </a:xfrm>
            <a:prstGeom prst="rect">
              <a:avLst/>
            </a:prstGeom>
          </p:spPr>
        </p:pic>
        <p:sp>
          <p:nvSpPr>
            <p:cNvPr id="9" name="Text 4"/>
            <p:cNvSpPr/>
            <p:nvPr/>
          </p:nvSpPr>
          <p:spPr>
            <a:xfrm>
              <a:off x="4049092" y="1548557"/>
              <a:ext cx="4195837" cy="7938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حدد </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ما إذا كان الاتصال صاعدًا، نازلًا، أم أفقيًا، ثم تشرح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سبب </a:t>
              </a:r>
              <a:r>
                <a:rPr lang="ar-EG" altLang="en-US" sz="1600" kern="0">
                  <a:solidFill>
                    <a:srgbClr val="000000"/>
                  </a:solidFill>
                  <a:latin typeface="Alexandria" pitchFamily="34" charset="0"/>
                  <a:ea typeface="Alexandria" pitchFamily="34" charset="-122"/>
                  <a:cs typeface="Alexandria" pitchFamily="34" charset="-120"/>
                </a:rPr>
                <a:t>الاختيار</a:t>
              </a:r>
              <a:endParaRPr kumimoji="0" lang="ar-SA" sz="1600" b="0" i="0" u="none" strike="noStrike" kern="0" cap="none" spc="0" normalizeH="0" baseline="0" noProof="0" dirty="0">
                <a:ln>
                  <a:noFill/>
                </a:ln>
                <a:solidFill>
                  <a:prstClr val="black"/>
                </a:solidFill>
                <a:effectLst/>
                <a:uLnTx/>
                <a:uFillTx/>
              </a:endParaRPr>
            </a:p>
          </p:txBody>
        </p:sp>
        <p:sp>
          <p:nvSpPr>
            <p:cNvPr id="10" name="Shape 5"/>
            <p:cNvSpPr/>
            <p:nvPr/>
          </p:nvSpPr>
          <p:spPr>
            <a:xfrm>
              <a:off x="6348487" y="2342406"/>
              <a:ext cx="2299395" cy="1403227"/>
            </a:xfrm>
            <a:prstGeom prst="roundRect">
              <a:avLst>
                <a:gd name="adj" fmla="val 4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1" name="Text 6"/>
            <p:cNvSpPr/>
            <p:nvPr/>
          </p:nvSpPr>
          <p:spPr>
            <a:xfrm>
              <a:off x="6968579" y="2416821"/>
              <a:ext cx="1550566" cy="53027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حالة</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a:t>
              </a:r>
              <a:endParaRPr kumimoji="0" lang="ar-SA" sz="1600" b="0" i="0" u="none" strike="noStrike" kern="0" cap="none" spc="0" normalizeH="0" baseline="0" noProof="0" dirty="0">
                <a:ln>
                  <a:noFill/>
                </a:ln>
                <a:solidFill>
                  <a:prstClr val="black"/>
                </a:solidFill>
                <a:effectLst/>
                <a:uLnTx/>
                <a:uFillTx/>
              </a:endParaRPr>
            </a:p>
          </p:txBody>
        </p:sp>
        <p:sp>
          <p:nvSpPr>
            <p:cNvPr id="12" name="Text 7"/>
            <p:cNvSpPr/>
            <p:nvPr/>
          </p:nvSpPr>
          <p:spPr>
            <a:xfrm>
              <a:off x="6477223" y="2706062"/>
              <a:ext cx="2041922" cy="712372"/>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رئيس قسم يُرسل تقريرًا إلى المدير العام يتضمن نتائج ربع السنة الأول</a:t>
              </a:r>
              <a:endParaRPr kumimoji="0" lang="ar-SA" sz="1600" b="0" i="0" u="none" strike="noStrike" kern="0" cap="none" spc="0" normalizeH="0" baseline="0" noProof="0" dirty="0">
                <a:ln>
                  <a:noFill/>
                </a:ln>
                <a:solidFill>
                  <a:prstClr val="black"/>
                </a:solidFill>
                <a:effectLst/>
                <a:uLnTx/>
                <a:uFillTx/>
              </a:endParaRPr>
            </a:p>
          </p:txBody>
        </p:sp>
        <p:sp>
          <p:nvSpPr>
            <p:cNvPr id="13" name="Shape 8"/>
            <p:cNvSpPr/>
            <p:nvPr/>
          </p:nvSpPr>
          <p:spPr>
            <a:xfrm>
              <a:off x="3925119" y="2288156"/>
              <a:ext cx="2299395" cy="1457478"/>
            </a:xfrm>
            <a:prstGeom prst="roundRect">
              <a:avLst>
                <a:gd name="adj" fmla="val 4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4" name="Text 9"/>
            <p:cNvSpPr/>
            <p:nvPr/>
          </p:nvSpPr>
          <p:spPr>
            <a:xfrm>
              <a:off x="4545211" y="2448156"/>
              <a:ext cx="1550566" cy="49894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حالة</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a:t>
              </a:r>
              <a:endParaRPr kumimoji="0" lang="ar-SA" sz="1600" b="0" i="0" u="none" strike="noStrike" kern="0" cap="none" spc="0" normalizeH="0" baseline="0" noProof="0" dirty="0">
                <a:ln>
                  <a:noFill/>
                </a:ln>
                <a:solidFill>
                  <a:prstClr val="black"/>
                </a:solidFill>
                <a:effectLst/>
                <a:uLnTx/>
                <a:uFillTx/>
              </a:endParaRPr>
            </a:p>
          </p:txBody>
        </p:sp>
        <p:sp>
          <p:nvSpPr>
            <p:cNvPr id="15" name="Text 10"/>
            <p:cNvSpPr/>
            <p:nvPr/>
          </p:nvSpPr>
          <p:spPr>
            <a:xfrm>
              <a:off x="4053855" y="2747145"/>
              <a:ext cx="2041922" cy="869752"/>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المدير العام يُصدر تعميمًا لجميع الموظفين يُعلن فيه عن سياسة العمل عن بُعد</a:t>
              </a:r>
              <a:endParaRPr kumimoji="0" lang="ar-SA" sz="1600" b="0" i="0" u="none" strike="noStrike" kern="0" cap="none" spc="0" normalizeH="0" baseline="0" noProof="0" dirty="0">
                <a:ln>
                  <a:noFill/>
                </a:ln>
                <a:solidFill>
                  <a:prstClr val="black"/>
                </a:solidFill>
                <a:effectLst/>
                <a:uLnTx/>
                <a:uFillTx/>
              </a:endParaRPr>
            </a:p>
          </p:txBody>
        </p:sp>
        <p:sp>
          <p:nvSpPr>
            <p:cNvPr id="16" name="Shape 11"/>
            <p:cNvSpPr/>
            <p:nvPr/>
          </p:nvSpPr>
          <p:spPr>
            <a:xfrm>
              <a:off x="3925119" y="3869606"/>
              <a:ext cx="4722763" cy="724198"/>
            </a:xfrm>
            <a:prstGeom prst="roundRect">
              <a:avLst>
                <a:gd name="adj" fmla="val 719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7" name="Text 12"/>
            <p:cNvSpPr/>
            <p:nvPr/>
          </p:nvSpPr>
          <p:spPr>
            <a:xfrm>
              <a:off x="6968579" y="3998342"/>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حالة</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ج</a:t>
              </a:r>
              <a:endParaRPr kumimoji="0" lang="ar-SA" sz="1600" b="0" i="0" u="none" strike="noStrike" kern="0" cap="none" spc="0" normalizeH="0" baseline="0" noProof="0" dirty="0">
                <a:ln>
                  <a:noFill/>
                </a:ln>
                <a:solidFill>
                  <a:prstClr val="black"/>
                </a:solidFill>
                <a:effectLst/>
                <a:uLnTx/>
                <a:uFillTx/>
              </a:endParaRPr>
            </a:p>
          </p:txBody>
        </p:sp>
        <p:sp>
          <p:nvSpPr>
            <p:cNvPr id="19" name="Text 13"/>
            <p:cNvSpPr/>
            <p:nvPr/>
          </p:nvSpPr>
          <p:spPr>
            <a:xfrm>
              <a:off x="4053855" y="4266605"/>
              <a:ext cx="4465290"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قسم التسويق يتواصل مع قسم المبيعات لتنسيق الحملة الترويجية القادمة</a:t>
              </a:r>
              <a:endParaRPr kumimoji="0" lang="ar-SA" sz="1600" b="0" i="0" u="none" strike="noStrike" kern="0" cap="none" spc="0" normalizeH="0" baseline="0" noProof="0" dirty="0">
                <a:ln>
                  <a:noFill/>
                </a:ln>
                <a:solidFill>
                  <a:prstClr val="black"/>
                </a:solidFill>
                <a:effectLst/>
                <a:uLnTx/>
                <a:uFillTx/>
              </a:endParaRPr>
            </a:p>
          </p:txBody>
        </p:sp>
      </p:grpSp>
      <p:pic>
        <p:nvPicPr>
          <p:cNvPr id="21" name="Picture 20">
            <a:extLst>
              <a:ext uri="{FF2B5EF4-FFF2-40B4-BE49-F238E27FC236}">
                <a16:creationId xmlns:a16="http://schemas.microsoft.com/office/drawing/2014/main" id="{37814C3F-AB35-1AA7-842E-597000200182}"/>
              </a:ext>
            </a:extLst>
          </p:cNvPr>
          <p:cNvPicPr>
            <a:picLocks noChangeAspect="1"/>
          </p:cNvPicPr>
          <p:nvPr/>
        </p:nvPicPr>
        <p:blipFill>
          <a:blip r:embed="rId4"/>
          <a:stretch>
            <a:fillRect/>
          </a:stretch>
        </p:blipFill>
        <p:spPr>
          <a:xfrm>
            <a:off x="281190" y="2656306"/>
            <a:ext cx="1698463" cy="254618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2000" advTm="74158"/>
    </mc:Choice>
    <mc:Fallback xmlns="">
      <p:transition spd="slow" advTm="7415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EAD3E-4112-2F37-2239-30E172D6B3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7EAD7F-FA38-C82F-7C63-D33F6FB7D822}"/>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467B9F2-C7CC-628F-ABAF-B997B4E88F12}"/>
              </a:ext>
            </a:extLst>
          </p:cNvPr>
          <p:cNvSpPr txBox="1"/>
          <p:nvPr/>
        </p:nvSpPr>
        <p:spPr>
          <a:xfrm>
            <a:off x="3468028" y="539128"/>
            <a:ext cx="6097772" cy="523220"/>
          </a:xfrm>
          <a:prstGeom prst="rect">
            <a:avLst/>
          </a:prstGeom>
          <a:noFill/>
        </p:spPr>
        <p:txBody>
          <a:bodyPr wrap="square" rtlCol="0">
            <a:spAutoFit/>
          </a:bodyPr>
          <a:lstStyle/>
          <a:p>
            <a:r>
              <a:rPr lang="ar-EG" sz="2800" b="1">
                <a:latin typeface="Alexandria" charset="0"/>
                <a:cs typeface="Alexandria" charset="0"/>
              </a:rPr>
              <a:t>المعيار الثالث: الصفة التنظيمية</a:t>
            </a:r>
          </a:p>
        </p:txBody>
      </p:sp>
      <p:sp>
        <p:nvSpPr>
          <p:cNvPr id="5" name="Rectangle 4">
            <a:extLst>
              <a:ext uri="{FF2B5EF4-FFF2-40B4-BE49-F238E27FC236}">
                <a16:creationId xmlns:a16="http://schemas.microsoft.com/office/drawing/2014/main" id="{DD864008-D55B-1EDC-33E7-2EDF70E41BA5}"/>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1FE036-620B-18EC-9B25-2C0131DA29DD}"/>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4369DA-9983-38B1-9ED7-FDB69F709299}"/>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AE2ACB4F-45AF-BE9E-E92A-52DD52C5E5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CBB964D-1ED6-8C8E-11FD-BE30878861A6}"/>
              </a:ext>
            </a:extLst>
          </p:cNvPr>
          <p:cNvGrpSpPr/>
          <p:nvPr/>
        </p:nvGrpSpPr>
        <p:grpSpPr>
          <a:xfrm>
            <a:off x="889000" y="1743640"/>
            <a:ext cx="10350677" cy="1556520"/>
            <a:chOff x="3925119" y="1939603"/>
            <a:chExt cx="4722763" cy="1556520"/>
          </a:xfrm>
        </p:grpSpPr>
        <p:sp>
          <p:nvSpPr>
            <p:cNvPr id="4" name="Text 2"/>
            <p:cNvSpPr/>
            <p:nvPr/>
          </p:nvSpPr>
          <p:spPr>
            <a:xfrm>
              <a:off x="3925119" y="1939603"/>
              <a:ext cx="4722763" cy="775097"/>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الاتصال الرسمي: عبر القنوات المعتمدة</a:t>
              </a:r>
              <a:endParaRPr kumimoji="0" lang="ar-SA" sz="1600" b="1" i="0" u="none" strike="noStrike" kern="0" cap="none" spc="0" normalizeH="0" baseline="0" noProof="0" dirty="0">
                <a:ln>
                  <a:noFill/>
                </a:ln>
                <a:solidFill>
                  <a:prstClr val="black"/>
                </a:solidFill>
                <a:effectLst/>
                <a:uLnTx/>
                <a:uFillTx/>
              </a:endParaRPr>
            </a:p>
          </p:txBody>
        </p:sp>
        <p:sp>
          <p:nvSpPr>
            <p:cNvPr id="8" name="Text 3"/>
            <p:cNvSpPr/>
            <p:nvPr/>
          </p:nvSpPr>
          <p:spPr>
            <a:xfrm>
              <a:off x="3925119" y="2387755"/>
              <a:ext cx="4722763" cy="110836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الرسمي هو الاتصال الذي يسير وفق القنوات الرسمية المعتمدة في المؤسسة، سواء أكان ذلك وفق التسلسل الإداري أم وفق الإجراءات والبروتوكولات المحددة مسبقًا. يمنح هذا النوع الرسالةَ صفة واضحة ومعترفًا بها مؤسسيًا.</a:t>
              </a:r>
              <a:endParaRPr kumimoji="0" lang="ar-SA" sz="1600" b="0" i="0" u="none" strike="noStrike" kern="0" cap="none" spc="0" normalizeH="0" baseline="0" noProof="0" dirty="0">
                <a:ln>
                  <a:noFill/>
                </a:ln>
                <a:solidFill>
                  <a:prstClr val="black"/>
                </a:solidFill>
                <a:effectLst/>
                <a:uLnTx/>
                <a:uFillTx/>
              </a:endParaRPr>
            </a:p>
          </p:txBody>
        </p:sp>
      </p:grpSp>
      <p:grpSp>
        <p:nvGrpSpPr>
          <p:cNvPr id="13" name="Group 12">
            <a:extLst>
              <a:ext uri="{FF2B5EF4-FFF2-40B4-BE49-F238E27FC236}">
                <a16:creationId xmlns:a16="http://schemas.microsoft.com/office/drawing/2014/main" id="{3F1E299C-2F63-CB29-F120-D83E69B73B9C}"/>
              </a:ext>
            </a:extLst>
          </p:cNvPr>
          <p:cNvGrpSpPr/>
          <p:nvPr/>
        </p:nvGrpSpPr>
        <p:grpSpPr>
          <a:xfrm>
            <a:off x="657922" y="3498938"/>
            <a:ext cx="10581755" cy="2819934"/>
            <a:chOff x="496119" y="1459409"/>
            <a:chExt cx="8245821" cy="2819934"/>
          </a:xfrm>
        </p:grpSpPr>
        <p:sp>
          <p:nvSpPr>
            <p:cNvPr id="14" name="Text 0">
              <a:extLst>
                <a:ext uri="{FF2B5EF4-FFF2-40B4-BE49-F238E27FC236}">
                  <a16:creationId xmlns:a16="http://schemas.microsoft.com/office/drawing/2014/main" id="{7FE92900-507B-B7B7-A2F4-38C0295B23BD}"/>
                </a:ext>
              </a:extLst>
            </p:cNvPr>
            <p:cNvSpPr/>
            <p:nvPr/>
          </p:nvSpPr>
          <p:spPr>
            <a:xfrm>
              <a:off x="3317081" y="1459409"/>
              <a:ext cx="5330800"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أمثلة على الاتصال الرسمي وأهميته</a:t>
              </a:r>
              <a:endParaRPr kumimoji="0" lang="ar-SA" sz="1600" b="0" i="0" u="none" strike="noStrike" kern="0" cap="none" spc="0" normalizeH="0" baseline="0" noProof="0" dirty="0">
                <a:ln>
                  <a:noFill/>
                </a:ln>
                <a:solidFill>
                  <a:prstClr val="black"/>
                </a:solidFill>
                <a:effectLst/>
                <a:uLnTx/>
                <a:uFillTx/>
              </a:endParaRPr>
            </a:p>
          </p:txBody>
        </p:sp>
        <p:sp>
          <p:nvSpPr>
            <p:cNvPr id="15" name="Text 1">
              <a:extLst>
                <a:ext uri="{FF2B5EF4-FFF2-40B4-BE49-F238E27FC236}">
                  <a16:creationId xmlns:a16="http://schemas.microsoft.com/office/drawing/2014/main" id="{B5A4681A-B94A-66AC-A633-9F76DB30B33E}"/>
                </a:ext>
              </a:extLst>
            </p:cNvPr>
            <p:cNvSpPr/>
            <p:nvPr/>
          </p:nvSpPr>
          <p:spPr>
            <a:xfrm>
              <a:off x="2412950" y="2156966"/>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أمثلة تطبيقية</a:t>
              </a:r>
              <a:endParaRPr kumimoji="0" lang="ar-SA" sz="1600" b="0" i="0" u="none" strike="noStrike" kern="0" cap="none" spc="0" normalizeH="0" baseline="0" noProof="0" dirty="0">
                <a:ln>
                  <a:noFill/>
                </a:ln>
                <a:solidFill>
                  <a:prstClr val="black"/>
                </a:solidFill>
                <a:effectLst/>
                <a:uLnTx/>
                <a:uFillTx/>
              </a:endParaRPr>
            </a:p>
          </p:txBody>
        </p:sp>
        <p:sp>
          <p:nvSpPr>
            <p:cNvPr id="16" name="Text 2">
              <a:extLst>
                <a:ext uri="{FF2B5EF4-FFF2-40B4-BE49-F238E27FC236}">
                  <a16:creationId xmlns:a16="http://schemas.microsoft.com/office/drawing/2014/main" id="{B9B3B819-975E-50FA-3914-53E9B261677A}"/>
                </a:ext>
              </a:extLst>
            </p:cNvPr>
            <p:cNvSpPr/>
            <p:nvPr/>
          </p:nvSpPr>
          <p:spPr>
            <a:xfrm>
              <a:off x="496119" y="2474788"/>
              <a:ext cx="3924598" cy="1766043"/>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الخطابات والرسائل الرسمية ذات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الأختام والتوقيعات</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التعاميم الصادرة من الإدارة إلى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كافة الموظفين</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القرارات الإدارية الموثقة في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سجلات المؤسسة</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التقارير الرسمية ومحاضر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الاجتماعات المعتمدة</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الاجتماعات الرسمية ذات جدول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الأعمال المحدد</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sp>
          <p:nvSpPr>
            <p:cNvPr id="17" name="Shape 3">
              <a:extLst>
                <a:ext uri="{FF2B5EF4-FFF2-40B4-BE49-F238E27FC236}">
                  <a16:creationId xmlns:a16="http://schemas.microsoft.com/office/drawing/2014/main" id="{C6CE7D22-2BCA-2F0C-01A0-F2435798E6AF}"/>
                </a:ext>
              </a:extLst>
            </p:cNvPr>
            <p:cNvSpPr/>
            <p:nvPr/>
          </p:nvSpPr>
          <p:spPr>
            <a:xfrm>
              <a:off x="4638749" y="2032992"/>
              <a:ext cx="4103191" cy="2246351"/>
            </a:xfrm>
            <a:prstGeom prst="roundRect">
              <a:avLst>
                <a:gd name="adj" fmla="val 5410"/>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8" name="Text 4">
              <a:extLst>
                <a:ext uri="{FF2B5EF4-FFF2-40B4-BE49-F238E27FC236}">
                  <a16:creationId xmlns:a16="http://schemas.microsoft.com/office/drawing/2014/main" id="{D15DEDB8-32FD-CFB7-6D6B-67740CBD1512}"/>
                </a:ext>
              </a:extLst>
            </p:cNvPr>
            <p:cNvSpPr/>
            <p:nvPr/>
          </p:nvSpPr>
          <p:spPr>
            <a:xfrm>
              <a:off x="6604174" y="2156966"/>
              <a:ext cx="201379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أهمية الاتصال الرسمي</a:t>
              </a:r>
              <a:endParaRPr kumimoji="0" lang="ar-SA" sz="1600" b="0" i="0" u="none" strike="noStrike" kern="0" cap="none" spc="0" normalizeH="0" baseline="0" noProof="0" dirty="0">
                <a:ln>
                  <a:noFill/>
                </a:ln>
                <a:solidFill>
                  <a:prstClr val="black"/>
                </a:solidFill>
                <a:effectLst/>
                <a:uLnTx/>
                <a:uFillTx/>
              </a:endParaRPr>
            </a:p>
          </p:txBody>
        </p:sp>
        <p:sp>
          <p:nvSpPr>
            <p:cNvPr id="19" name="Text 5">
              <a:extLst>
                <a:ext uri="{FF2B5EF4-FFF2-40B4-BE49-F238E27FC236}">
                  <a16:creationId xmlns:a16="http://schemas.microsoft.com/office/drawing/2014/main" id="{D1032A26-8507-02F3-A50D-A9744246404F}"/>
                </a:ext>
              </a:extLst>
            </p:cNvPr>
            <p:cNvSpPr/>
            <p:nvPr/>
          </p:nvSpPr>
          <p:spPr>
            <a:xfrm>
              <a:off x="4762723" y="2474788"/>
              <a:ext cx="3855244" cy="1439087"/>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يمنح الرسالة صفة قانونية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ومؤسسية واضحة</a:t>
              </a:r>
              <a:r>
                <a:rPr lang="ar-EG" altLang="en-US" sz="1600" kern="0">
                  <a:solidFill>
                    <a:srgbClr val="FFFFFF"/>
                  </a:solidFill>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يحفظ الحقوق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ويوضح المسؤوليات</a:t>
              </a:r>
              <a:r>
                <a:rPr kumimoji="0" lang="ar-EG"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يُسهم في ضبط العمل والحفاظ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على النظام</a:t>
              </a:r>
              <a:r>
                <a:rPr kumimoji="0" lang="ar-EG"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يُشكّل سجلًا موثقًا يُرجع إليه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عند الحاجة</a:t>
              </a:r>
              <a:r>
                <a:rPr kumimoji="0" lang="ar-EG"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779271083"/>
      </p:ext>
    </p:extLst>
  </p:cSld>
  <p:clrMapOvr>
    <a:masterClrMapping/>
  </p:clrMapOvr>
  <mc:AlternateContent xmlns:mc="http://schemas.openxmlformats.org/markup-compatibility/2006" xmlns:p14="http://schemas.microsoft.com/office/powerpoint/2010/main">
    <mc:Choice Requires="p14">
      <p:transition p14:dur="10" advTm="135694"/>
    </mc:Choice>
    <mc:Fallback xmlns="">
      <p:transition advTm="13569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85560-4662-2FC4-0614-FE05031E49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2BDD76-8BCB-9E53-1BA2-BD3001C32C56}"/>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5B4376-6A18-C226-E36C-99EB8780033C}"/>
              </a:ext>
            </a:extLst>
          </p:cNvPr>
          <p:cNvSpPr txBox="1"/>
          <p:nvPr/>
        </p:nvSpPr>
        <p:spPr>
          <a:xfrm>
            <a:off x="3468028" y="539128"/>
            <a:ext cx="5386039" cy="523220"/>
          </a:xfrm>
          <a:prstGeom prst="rect">
            <a:avLst/>
          </a:prstGeom>
          <a:noFill/>
        </p:spPr>
        <p:txBody>
          <a:bodyPr wrap="square" rtlCol="0">
            <a:spAutoFit/>
          </a:bodyPr>
          <a:lstStyle/>
          <a:p>
            <a:pPr algn="ctr"/>
            <a:r>
              <a:rPr lang="ar-EG" sz="2800" b="1">
                <a:latin typeface="Alexandria" charset="0"/>
                <a:cs typeface="Alexandria" charset="0"/>
              </a:rPr>
              <a:t>حدود الاتصال الرسمي</a:t>
            </a:r>
          </a:p>
        </p:txBody>
      </p:sp>
      <p:sp>
        <p:nvSpPr>
          <p:cNvPr id="5" name="Rectangle 4">
            <a:extLst>
              <a:ext uri="{FF2B5EF4-FFF2-40B4-BE49-F238E27FC236}">
                <a16:creationId xmlns:a16="http://schemas.microsoft.com/office/drawing/2014/main" id="{7005E106-4C98-4AC3-B530-2C954D8E72AD}"/>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06CB00-2DD1-51C4-7CD1-FCEB865D6742}"/>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5D8B75-37A1-BE9C-BFA7-08004B78E22A}"/>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98F7C92-BB23-E9D1-3A4C-E8698F73C2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20B9628C-E011-5E61-5610-76BF3B946ECD}"/>
              </a:ext>
            </a:extLst>
          </p:cNvPr>
          <p:cNvGrpSpPr/>
          <p:nvPr/>
        </p:nvGrpSpPr>
        <p:grpSpPr>
          <a:xfrm>
            <a:off x="735980" y="1830014"/>
            <a:ext cx="10744311" cy="2886952"/>
            <a:chOff x="496119" y="2007840"/>
            <a:chExt cx="8151763" cy="2048116"/>
          </a:xfrm>
        </p:grpSpPr>
        <p:sp>
          <p:nvSpPr>
            <p:cNvPr id="2" name="Shape 1"/>
            <p:cNvSpPr/>
            <p:nvPr/>
          </p:nvSpPr>
          <p:spPr>
            <a:xfrm>
              <a:off x="496119" y="2007840"/>
              <a:ext cx="8151763" cy="682079"/>
            </a:xfrm>
            <a:prstGeom prst="roundRect">
              <a:avLst>
                <a:gd name="adj" fmla="val 7638"/>
              </a:avLst>
            </a:prstGeom>
            <a:solidFill>
              <a:srgbClr val="FCF2B5"/>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4" name="Image 0" descr="preencoded.png"/>
            <p:cNvPicPr>
              <a:picLocks noChangeAspect="1"/>
            </p:cNvPicPr>
            <p:nvPr/>
          </p:nvPicPr>
          <p:blipFill>
            <a:blip r:embed="rId3"/>
            <a:stretch>
              <a:fillRect/>
            </a:stretch>
          </p:blipFill>
          <p:spPr>
            <a:xfrm>
              <a:off x="8368903" y="2187625"/>
              <a:ext cx="155004" cy="123974"/>
            </a:xfrm>
            <a:prstGeom prst="rect">
              <a:avLst/>
            </a:prstGeom>
          </p:spPr>
        </p:pic>
        <p:sp>
          <p:nvSpPr>
            <p:cNvPr id="8" name="Text 2"/>
            <p:cNvSpPr/>
            <p:nvPr/>
          </p:nvSpPr>
          <p:spPr>
            <a:xfrm>
              <a:off x="620092" y="2150418"/>
              <a:ext cx="7624837"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تجدر الإشارة إلى أن الاعتماد الكلي على الاتصال الرسمي في جميع المواقف قد يُفرز جمودًا إداريًا وبطءً في الاستجابة، مما ينعكس سلبًا على كفاءة المؤسسة وسرعة تكيفها.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3"/>
            <p:cNvSpPr/>
            <p:nvPr/>
          </p:nvSpPr>
          <p:spPr>
            <a:xfrm>
              <a:off x="6013326" y="2829446"/>
              <a:ext cx="2634555" cy="1226510"/>
            </a:xfrm>
            <a:prstGeom prst="roundRect">
              <a:avLst>
                <a:gd name="adj" fmla="val 5532"/>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4"/>
            <p:cNvSpPr/>
            <p:nvPr/>
          </p:nvSpPr>
          <p:spPr>
            <a:xfrm>
              <a:off x="6959054" y="2967707"/>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البطء في التفاعل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6151587" y="3235970"/>
              <a:ext cx="2358033"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الإجراءات الرسمية قد تستغرق وقتًا طويلًا، مما يُعيق الاستجابة للمواقف المتغيرة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6"/>
            <p:cNvSpPr/>
            <p:nvPr/>
          </p:nvSpPr>
          <p:spPr>
            <a:xfrm>
              <a:off x="3254722" y="2829446"/>
              <a:ext cx="2634630" cy="1226510"/>
            </a:xfrm>
            <a:prstGeom prst="roundRect">
              <a:avLst>
                <a:gd name="adj" fmla="val 5532"/>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7"/>
            <p:cNvSpPr/>
            <p:nvPr/>
          </p:nvSpPr>
          <p:spPr>
            <a:xfrm>
              <a:off x="4200525" y="2967707"/>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الجمود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8"/>
            <p:cNvSpPr/>
            <p:nvPr/>
          </p:nvSpPr>
          <p:spPr>
            <a:xfrm>
              <a:off x="3392984" y="3235970"/>
              <a:ext cx="2358107"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 تُصبح القنوات الرسمية عائقًا أمام المرونة والإبداع في حل المشكلات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9"/>
            <p:cNvSpPr/>
            <p:nvPr/>
          </p:nvSpPr>
          <p:spPr>
            <a:xfrm>
              <a:off x="496193" y="2829446"/>
              <a:ext cx="2634555" cy="1226510"/>
            </a:xfrm>
            <a:prstGeom prst="roundRect">
              <a:avLst>
                <a:gd name="adj" fmla="val 5532"/>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0"/>
            <p:cNvSpPr/>
            <p:nvPr/>
          </p:nvSpPr>
          <p:spPr>
            <a:xfrm>
              <a:off x="1441921" y="2967707"/>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الإحساس بالبعد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1"/>
            <p:cNvSpPr/>
            <p:nvPr/>
          </p:nvSpPr>
          <p:spPr>
            <a:xfrm>
              <a:off x="634454" y="3235970"/>
              <a:ext cx="2358033"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 يُفقد الرسالةَ طابعها الإنساني ويُضعف الدفء في العلاقات بين العاملين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83369116"/>
      </p:ext>
    </p:extLst>
  </p:cSld>
  <p:clrMapOvr>
    <a:masterClrMapping/>
  </p:clrMapOvr>
  <mc:AlternateContent xmlns:mc="http://schemas.openxmlformats.org/markup-compatibility/2006" xmlns:p14="http://schemas.microsoft.com/office/powerpoint/2010/main">
    <mc:Choice Requires="p14">
      <p:transition p14:dur="10" advTm="111126"/>
    </mc:Choice>
    <mc:Fallback xmlns="">
      <p:transition advTm="1111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52564-8E90-9AC9-97E0-6AC210C043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87BE39-7970-04E5-A9A2-E1C25B699289}"/>
              </a:ext>
            </a:extLst>
          </p:cNvPr>
          <p:cNvSpPr/>
          <p:nvPr/>
        </p:nvSpPr>
        <p:spPr>
          <a:xfrm>
            <a:off x="501805" y="1345306"/>
            <a:ext cx="11296185"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720984-77CB-8773-E74D-94B3B8039D4F}"/>
              </a:ext>
            </a:extLst>
          </p:cNvPr>
          <p:cNvSpPr txBox="1"/>
          <p:nvPr/>
        </p:nvSpPr>
        <p:spPr>
          <a:xfrm>
            <a:off x="3293134" y="33152"/>
            <a:ext cx="5386039" cy="1312154"/>
          </a:xfrm>
          <a:prstGeom prst="rect">
            <a:avLst/>
          </a:prstGeom>
          <a:noFill/>
        </p:spPr>
        <p:txBody>
          <a:bodyPr wrap="square" rtlCol="0">
            <a:spAutoFit/>
          </a:bodyPr>
          <a:lstStyle/>
          <a:p>
            <a:pPr algn="ctr">
              <a:lnSpc>
                <a:spcPct val="150000"/>
              </a:lnSpc>
            </a:pPr>
            <a:r>
              <a:rPr lang="ar-EG" sz="2800" b="1">
                <a:latin typeface="Alexandria" charset="0"/>
                <a:cs typeface="Alexandria" charset="0"/>
              </a:rPr>
              <a:t>الاتصال غير الرسمي</a:t>
            </a:r>
          </a:p>
          <a:p>
            <a:pPr algn="ctr">
              <a:lnSpc>
                <a:spcPct val="150000"/>
              </a:lnSpc>
            </a:pPr>
            <a:r>
              <a:rPr lang="ar-EG" sz="2800" b="1">
                <a:latin typeface="Alexandria" charset="0"/>
                <a:cs typeface="Alexandria" charset="0"/>
              </a:rPr>
              <a:t> خارج القنوات الرسمية</a:t>
            </a:r>
          </a:p>
        </p:txBody>
      </p:sp>
      <p:sp>
        <p:nvSpPr>
          <p:cNvPr id="5" name="Rectangle 4">
            <a:extLst>
              <a:ext uri="{FF2B5EF4-FFF2-40B4-BE49-F238E27FC236}">
                <a16:creationId xmlns:a16="http://schemas.microsoft.com/office/drawing/2014/main" id="{788C6D1F-A51C-F92D-9C11-FCC08C0FC03D}"/>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5659D3-F60B-FA56-EC96-87F9428CF158}"/>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2003A0-905C-B6FE-686D-7463533F6E97}"/>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6D89031-13F1-0647-A50E-9A32F45260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p:cNvSpPr/>
          <p:nvPr/>
        </p:nvSpPr>
        <p:spPr>
          <a:xfrm>
            <a:off x="646772" y="1729400"/>
            <a:ext cx="10892231" cy="944632"/>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غير الرسمي هو ذلك التواصل العفوي الذي ينشأ تلقائيًا من العلاقات اليومية بين العاملين، بعيدًا عن القنوات والبروتوكولات الرسمية. يُسمى أحيانًا بـ"الشبكة الخفية" في المؤسسة لأنه يسير بموازاة الاتصال الرسمي ويتكامل معه.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nvGrpSpPr>
          <p:cNvPr id="13" name="Group 12">
            <a:extLst>
              <a:ext uri="{FF2B5EF4-FFF2-40B4-BE49-F238E27FC236}">
                <a16:creationId xmlns:a16="http://schemas.microsoft.com/office/drawing/2014/main" id="{C185C3C6-C504-BB9A-3E4A-374289B87C72}"/>
              </a:ext>
            </a:extLst>
          </p:cNvPr>
          <p:cNvGrpSpPr/>
          <p:nvPr/>
        </p:nvGrpSpPr>
        <p:grpSpPr>
          <a:xfrm>
            <a:off x="646772" y="2759910"/>
            <a:ext cx="10983949" cy="3351974"/>
            <a:chOff x="496119" y="1730909"/>
            <a:chExt cx="8156385" cy="1991953"/>
          </a:xfrm>
        </p:grpSpPr>
        <p:sp>
          <p:nvSpPr>
            <p:cNvPr id="4" name="Text 0"/>
            <p:cNvSpPr/>
            <p:nvPr/>
          </p:nvSpPr>
          <p:spPr>
            <a:xfrm>
              <a:off x="2812860" y="1730909"/>
              <a:ext cx="5839644"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أمثلة على الاتصال غير الرسمي وأهميته</a:t>
              </a:r>
              <a:endParaRPr kumimoji="0" lang="ar-SA" b="1" i="0" u="none" strike="noStrike" kern="0" cap="none" spc="0" normalizeH="0" baseline="0" noProof="0" dirty="0">
                <a:ln>
                  <a:noFill/>
                </a:ln>
                <a:solidFill>
                  <a:srgbClr val="FF0000"/>
                </a:solidFill>
                <a:effectLst/>
                <a:uLnTx/>
                <a:uFillTx/>
              </a:endParaRPr>
            </a:p>
          </p:txBody>
        </p:sp>
        <p:pic>
          <p:nvPicPr>
            <p:cNvPr id="8"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2056135"/>
              <a:ext cx="310083" cy="310083"/>
            </a:xfrm>
            <a:prstGeom prst="rect">
              <a:avLst/>
            </a:prstGeom>
          </p:spPr>
        </p:pic>
        <p:sp>
          <p:nvSpPr>
            <p:cNvPr id="9" name="Text 1"/>
            <p:cNvSpPr/>
            <p:nvPr/>
          </p:nvSpPr>
          <p:spPr>
            <a:xfrm>
              <a:off x="6645717" y="214792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الأحاديث الجانبية</a:t>
              </a:r>
              <a:endParaRPr kumimoji="0" lang="ar-SA" sz="1600" b="0" i="0" u="none" strike="noStrike" kern="0" cap="none" spc="0" normalizeH="0" baseline="0" noProof="0" dirty="0">
                <a:ln>
                  <a:noFill/>
                </a:ln>
                <a:solidFill>
                  <a:prstClr val="black"/>
                </a:solidFill>
                <a:effectLst/>
                <a:uLnTx/>
                <a:uFillTx/>
              </a:endParaRPr>
            </a:p>
          </p:txBody>
        </p:sp>
        <p:sp>
          <p:nvSpPr>
            <p:cNvPr id="11" name="Text 2"/>
            <p:cNvSpPr/>
            <p:nvPr/>
          </p:nvSpPr>
          <p:spPr>
            <a:xfrm>
              <a:off x="6034013" y="2571557"/>
              <a:ext cx="2613868" cy="614855"/>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محادثات تتم على هامش العمل وتُسهم في تعزيز الروابط الاجتماعية بين الزملاء</a:t>
              </a:r>
              <a:endParaRPr kumimoji="0" lang="ar-SA" sz="1600" b="0" i="0" u="none" strike="noStrike" kern="0" cap="none" spc="0" normalizeH="0" baseline="0" noProof="0" dirty="0">
                <a:ln>
                  <a:noFill/>
                </a:ln>
                <a:solidFill>
                  <a:prstClr val="black"/>
                </a:solidFill>
                <a:effectLst/>
                <a:uLnTx/>
                <a:uFillTx/>
              </a:endParaRPr>
            </a:p>
          </p:txBody>
        </p:sp>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68925" y="2056135"/>
              <a:ext cx="310083" cy="310083"/>
            </a:xfrm>
            <a:prstGeom prst="rect">
              <a:avLst/>
            </a:prstGeom>
          </p:spPr>
        </p:pic>
        <p:sp>
          <p:nvSpPr>
            <p:cNvPr id="14" name="Text 3"/>
            <p:cNvSpPr/>
            <p:nvPr/>
          </p:nvSpPr>
          <p:spPr>
            <a:xfrm>
              <a:off x="3579327" y="2187105"/>
              <a:ext cx="191884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الرسائل السريعة غير الرسمية</a:t>
              </a:r>
              <a:endParaRPr kumimoji="0" lang="ar-SA" sz="1600" b="0" i="0" u="none" strike="noStrike" kern="0" cap="none" spc="0" normalizeH="0" baseline="0" noProof="0" dirty="0">
                <a:ln>
                  <a:noFill/>
                </a:ln>
                <a:solidFill>
                  <a:prstClr val="black"/>
                </a:solidFill>
                <a:effectLst/>
                <a:uLnTx/>
                <a:uFillTx/>
              </a:endParaRPr>
            </a:p>
          </p:txBody>
        </p:sp>
        <p:sp>
          <p:nvSpPr>
            <p:cNvPr id="15" name="Text 4"/>
            <p:cNvSpPr/>
            <p:nvPr/>
          </p:nvSpPr>
          <p:spPr>
            <a:xfrm>
              <a:off x="3265066" y="2502815"/>
              <a:ext cx="2613943" cy="683596"/>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تبادل معلومات سريع عبر التطبيقات الفورية دون الالتزام بصيغ رسمية</a:t>
              </a:r>
              <a:endParaRPr kumimoji="0" lang="ar-SA" sz="1600" b="0" i="0" u="none" strike="noStrike" kern="0" cap="none" spc="0" normalizeH="0" baseline="0" noProof="0" dirty="0">
                <a:ln>
                  <a:noFill/>
                </a:ln>
                <a:solidFill>
                  <a:prstClr val="black"/>
                </a:solidFill>
                <a:effectLst/>
                <a:uLnTx/>
                <a:uFillTx/>
              </a:endParaRPr>
            </a:p>
          </p:txBody>
        </p:sp>
        <p:pic>
          <p:nvPicPr>
            <p:cNvPr id="1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799978" y="2056135"/>
              <a:ext cx="310083" cy="310083"/>
            </a:xfrm>
            <a:prstGeom prst="rect">
              <a:avLst/>
            </a:prstGeom>
          </p:spPr>
        </p:pic>
        <p:sp>
          <p:nvSpPr>
            <p:cNvPr id="17" name="Text 5"/>
            <p:cNvSpPr/>
            <p:nvPr/>
          </p:nvSpPr>
          <p:spPr>
            <a:xfrm>
              <a:off x="739698" y="2147925"/>
              <a:ext cx="1984995"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تبادل المعلومات غير المنظم</a:t>
              </a:r>
              <a:endParaRPr kumimoji="0" lang="ar-SA" sz="1600" b="0" i="0" u="none" strike="noStrike" kern="0" cap="none" spc="0" normalizeH="0" baseline="0" noProof="0" dirty="0">
                <a:ln>
                  <a:noFill/>
                </a:ln>
                <a:solidFill>
                  <a:prstClr val="black"/>
                </a:solidFill>
                <a:effectLst/>
                <a:uLnTx/>
                <a:uFillTx/>
              </a:endParaRPr>
            </a:p>
          </p:txBody>
        </p:sp>
        <p:sp>
          <p:nvSpPr>
            <p:cNvPr id="18" name="Text 6"/>
            <p:cNvSpPr/>
            <p:nvPr/>
          </p:nvSpPr>
          <p:spPr>
            <a:xfrm>
              <a:off x="496119" y="2535473"/>
              <a:ext cx="2613943" cy="65093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نقل الخبرات والمعرفة بين الموظفين في أجواء غير رسمية ومريحة</a:t>
              </a:r>
              <a:endParaRPr kumimoji="0" lang="ar-SA" sz="1600" b="0" i="0" u="none" strike="noStrike" kern="0" cap="none" spc="0" normalizeH="0" baseline="0" noProof="0" dirty="0">
                <a:ln>
                  <a:noFill/>
                </a:ln>
                <a:solidFill>
                  <a:prstClr val="black"/>
                </a:solidFill>
                <a:effectLst/>
                <a:uLnTx/>
                <a:uFillTx/>
              </a:endParaRPr>
            </a:p>
          </p:txBody>
        </p:sp>
        <p:sp>
          <p:nvSpPr>
            <p:cNvPr id="19" name="Text 7"/>
            <p:cNvSpPr/>
            <p:nvPr/>
          </p:nvSpPr>
          <p:spPr>
            <a:xfrm>
              <a:off x="496119" y="3325937"/>
              <a:ext cx="815176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يُسرّع الاتصال غير الرسمي تدفق المعلومات، ويدعم العلاقات الإنسانية داخل المؤسسة، ويكشف عن توجهات العاملين ومشاعرهم تجاه القرارات والسياسات المؤسسية.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532508755"/>
      </p:ext>
    </p:extLst>
  </p:cSld>
  <p:clrMapOvr>
    <a:masterClrMapping/>
  </p:clrMapOvr>
  <mc:AlternateContent xmlns:mc="http://schemas.openxmlformats.org/markup-compatibility/2006" xmlns:p14="http://schemas.microsoft.com/office/powerpoint/2010/main">
    <mc:Choice Requires="p14">
      <p:transition p14:dur="10" advTm="107389"/>
    </mc:Choice>
    <mc:Fallback xmlns="">
      <p:transition advTm="10738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6BA11-F18F-3BFD-B3B8-3AB17B5D90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5CBF1C-3F4E-7611-6905-E671BAC794AC}"/>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FC5A6A-D32A-DE5A-F400-6650AB5BA7BC}"/>
              </a:ext>
            </a:extLst>
          </p:cNvPr>
          <p:cNvSpPr txBox="1"/>
          <p:nvPr/>
        </p:nvSpPr>
        <p:spPr>
          <a:xfrm>
            <a:off x="3468028" y="539128"/>
            <a:ext cx="5857553" cy="523220"/>
          </a:xfrm>
          <a:prstGeom prst="rect">
            <a:avLst/>
          </a:prstGeom>
          <a:noFill/>
        </p:spPr>
        <p:txBody>
          <a:bodyPr wrap="square" rtlCol="0">
            <a:spAutoFit/>
          </a:bodyPr>
          <a:lstStyle/>
          <a:p>
            <a:r>
              <a:rPr lang="ar-EG" sz="2800" b="1">
                <a:latin typeface="Alexandria" charset="0"/>
                <a:cs typeface="Alexandria" charset="0"/>
              </a:rPr>
              <a:t>حدود الاتصال غير الرسمي ومزاياه</a:t>
            </a:r>
          </a:p>
        </p:txBody>
      </p:sp>
      <p:sp>
        <p:nvSpPr>
          <p:cNvPr id="5" name="Rectangle 4">
            <a:extLst>
              <a:ext uri="{FF2B5EF4-FFF2-40B4-BE49-F238E27FC236}">
                <a16:creationId xmlns:a16="http://schemas.microsoft.com/office/drawing/2014/main" id="{9CE1C96C-916F-5F13-9489-348D69764CD1}"/>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CEC827-A3BA-8BB5-3CB4-E77725B1107B}"/>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253D06-2E6F-C32E-CF7A-3FB1F52AF9E1}"/>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FA0B0171-8323-360B-EE97-6EC1F9D1D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17653536-5FD7-E8B2-7B4D-E4625AC5FA1E}"/>
              </a:ext>
            </a:extLst>
          </p:cNvPr>
          <p:cNvGrpSpPr/>
          <p:nvPr/>
        </p:nvGrpSpPr>
        <p:grpSpPr>
          <a:xfrm>
            <a:off x="3735659" y="3967900"/>
            <a:ext cx="7394421" cy="2064910"/>
            <a:chOff x="4728046" y="1736824"/>
            <a:chExt cx="3924598" cy="1750367"/>
          </a:xfrm>
        </p:grpSpPr>
        <p:sp>
          <p:nvSpPr>
            <p:cNvPr id="4" name="Text 3">
              <a:extLst>
                <a:ext uri="{FF2B5EF4-FFF2-40B4-BE49-F238E27FC236}">
                  <a16:creationId xmlns:a16="http://schemas.microsoft.com/office/drawing/2014/main" id="{D25E5453-7A25-293B-04FA-CAF3A19E4940}"/>
                </a:ext>
              </a:extLst>
            </p:cNvPr>
            <p:cNvSpPr/>
            <p:nvPr/>
          </p:nvSpPr>
          <p:spPr>
            <a:xfrm>
              <a:off x="6451774" y="1736824"/>
              <a:ext cx="2200870"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حدود الاتصال غير الرسمي</a:t>
              </a:r>
              <a:endParaRPr kumimoji="0" lang="ar-SA" b="1"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178260FA-CB7A-C5AE-1F63-695CDC6BD8ED}"/>
                </a:ext>
              </a:extLst>
            </p:cNvPr>
            <p:cNvSpPr/>
            <p:nvPr/>
          </p:nvSpPr>
          <p:spPr>
            <a:xfrm>
              <a:off x="4728046" y="2054647"/>
              <a:ext cx="3924598"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على الرغم من فوائده، فإن الاتصال غير الرسمي يحمل مخاطر تستدعي الانتباه:</a:t>
              </a:r>
              <a:endParaRPr kumimoji="0" lang="ar-SA" sz="160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ED38F013-A8E7-60AA-4D48-1052AA4851AF}"/>
                </a:ext>
              </a:extLst>
            </p:cNvPr>
            <p:cNvSpPr/>
            <p:nvPr/>
          </p:nvSpPr>
          <p:spPr>
            <a:xfrm>
              <a:off x="4728046" y="2563192"/>
              <a:ext cx="3924598"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قد يُفضي إلى انتشار الشائعات والمعلومات غير الدقيقة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يصعب السيطرة عليه أو توجيهه من قِبل الإدارة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قد يتعارض مع الرواية الرسمية للمؤسسة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يفتقر إلى التوثيق والمساءلة في حالات الخطأ</a:t>
              </a:r>
              <a:endParaRPr kumimoji="0" lang="ar-SA" sz="1600" b="0" i="0" u="none" strike="noStrike" kern="0" cap="none" spc="0" normalizeH="0" baseline="0" noProof="0" dirty="0">
                <a:ln>
                  <a:noFill/>
                </a:ln>
                <a:solidFill>
                  <a:prstClr val="black"/>
                </a:solidFill>
                <a:effectLst/>
                <a:uLnTx/>
                <a:uFillTx/>
              </a:endParaRPr>
            </a:p>
          </p:txBody>
        </p:sp>
      </p:grpSp>
      <p:grpSp>
        <p:nvGrpSpPr>
          <p:cNvPr id="11" name="Group 10">
            <a:extLst>
              <a:ext uri="{FF2B5EF4-FFF2-40B4-BE49-F238E27FC236}">
                <a16:creationId xmlns:a16="http://schemas.microsoft.com/office/drawing/2014/main" id="{4A5D3097-D248-6FBE-87DC-FF7C007FEFB3}"/>
              </a:ext>
            </a:extLst>
          </p:cNvPr>
          <p:cNvGrpSpPr/>
          <p:nvPr/>
        </p:nvGrpSpPr>
        <p:grpSpPr>
          <a:xfrm>
            <a:off x="5642517" y="1566416"/>
            <a:ext cx="5660483" cy="2277510"/>
            <a:chOff x="1363717" y="1612850"/>
            <a:chExt cx="3146296" cy="1532371"/>
          </a:xfrm>
        </p:grpSpPr>
        <p:sp>
          <p:nvSpPr>
            <p:cNvPr id="12" name="Shape 0"/>
            <p:cNvSpPr/>
            <p:nvPr/>
          </p:nvSpPr>
          <p:spPr>
            <a:xfrm>
              <a:off x="1363717" y="1612850"/>
              <a:ext cx="3146296" cy="1532371"/>
            </a:xfrm>
            <a:prstGeom prst="roundRect">
              <a:avLst>
                <a:gd name="adj" fmla="val 4657"/>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1"/>
            <p:cNvSpPr/>
            <p:nvPr/>
          </p:nvSpPr>
          <p:spPr>
            <a:xfrm>
              <a:off x="2260327" y="1736824"/>
              <a:ext cx="2125712"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مزايا الاتصال غير الرسمي</a:t>
              </a:r>
              <a:endParaRPr kumimoji="0" lang="ar-SA"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2"/>
            <p:cNvSpPr/>
            <p:nvPr/>
          </p:nvSpPr>
          <p:spPr>
            <a:xfrm>
              <a:off x="1418896" y="2054647"/>
              <a:ext cx="2967143"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سرعة انتشار المعلومات بين الزملاء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دعم الروح الجماعية وتعزيز الانتماء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الكشف عن توجهات العاملين الحقيقية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تكملة الفجوات التي يتركها الاتصال الرسمي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811465433"/>
      </p:ext>
    </p:extLst>
  </p:cSld>
  <p:clrMapOvr>
    <a:masterClrMapping/>
  </p:clrMapOvr>
  <mc:AlternateContent xmlns:mc="http://schemas.openxmlformats.org/markup-compatibility/2006" xmlns:p14="http://schemas.microsoft.com/office/powerpoint/2010/main">
    <mc:Choice Requires="p14">
      <p:transition p14:dur="10" advTm="129654"/>
    </mc:Choice>
    <mc:Fallback xmlns="">
      <p:transition advTm="12965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EEBFB-B8A1-090C-FE34-63F9C294C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970077-CD48-74AB-3603-75561CCD4990}"/>
              </a:ext>
            </a:extLst>
          </p:cNvPr>
          <p:cNvSpPr/>
          <p:nvPr/>
        </p:nvSpPr>
        <p:spPr>
          <a:xfrm>
            <a:off x="234014" y="947591"/>
            <a:ext cx="11775982" cy="5711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AF445E-E351-8E76-DC7B-B600165A30DB}"/>
              </a:ext>
            </a:extLst>
          </p:cNvPr>
          <p:cNvSpPr txBox="1"/>
          <p:nvPr/>
        </p:nvSpPr>
        <p:spPr>
          <a:xfrm>
            <a:off x="3317473" y="166721"/>
            <a:ext cx="5609065" cy="523220"/>
          </a:xfrm>
          <a:prstGeom prst="rect">
            <a:avLst/>
          </a:prstGeom>
          <a:noFill/>
        </p:spPr>
        <p:txBody>
          <a:bodyPr wrap="square" rtlCol="0">
            <a:spAutoFit/>
          </a:bodyPr>
          <a:lstStyle/>
          <a:p>
            <a:pPr algn="ctr"/>
            <a:r>
              <a:rPr lang="ar-EG" sz="2800" b="1">
                <a:latin typeface="Alexandria" charset="0"/>
                <a:cs typeface="Alexandria" charset="0"/>
              </a:rPr>
              <a:t>المعيار الرابع: نطاق الاتصال</a:t>
            </a:r>
          </a:p>
        </p:txBody>
      </p:sp>
      <p:sp>
        <p:nvSpPr>
          <p:cNvPr id="5" name="Rectangle 4">
            <a:extLst>
              <a:ext uri="{FF2B5EF4-FFF2-40B4-BE49-F238E27FC236}">
                <a16:creationId xmlns:a16="http://schemas.microsoft.com/office/drawing/2014/main" id="{45CAA5AC-27AC-EEF7-8565-090E5DF2DB60}"/>
              </a:ext>
            </a:extLst>
          </p:cNvPr>
          <p:cNvSpPr/>
          <p:nvPr/>
        </p:nvSpPr>
        <p:spPr>
          <a:xfrm>
            <a:off x="881370" y="1333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8135D0-77DF-85E0-6125-6C07FDCF5EF5}"/>
              </a:ext>
            </a:extLst>
          </p:cNvPr>
          <p:cNvSpPr txBox="1"/>
          <p:nvPr/>
        </p:nvSpPr>
        <p:spPr>
          <a:xfrm>
            <a:off x="996095" y="243665"/>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BA3587-8234-0332-B7F4-4B75AC4548A7}"/>
              </a:ext>
            </a:extLst>
          </p:cNvPr>
          <p:cNvSpPr txBox="1"/>
          <p:nvPr/>
        </p:nvSpPr>
        <p:spPr>
          <a:xfrm>
            <a:off x="1079113" y="501315"/>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85675FF-0F52-BBAA-2D52-96C757AE98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3170" y="-18642"/>
            <a:ext cx="2305141" cy="1076343"/>
          </a:xfrm>
          <a:prstGeom prst="rect">
            <a:avLst/>
          </a:prstGeom>
        </p:spPr>
      </p:pic>
      <p:grpSp>
        <p:nvGrpSpPr>
          <p:cNvPr id="15" name="Group 14">
            <a:extLst>
              <a:ext uri="{FF2B5EF4-FFF2-40B4-BE49-F238E27FC236}">
                <a16:creationId xmlns:a16="http://schemas.microsoft.com/office/drawing/2014/main" id="{E91BA728-B8B1-EE4F-B614-D6261D69EDF4}"/>
              </a:ext>
            </a:extLst>
          </p:cNvPr>
          <p:cNvGrpSpPr/>
          <p:nvPr/>
        </p:nvGrpSpPr>
        <p:grpSpPr>
          <a:xfrm>
            <a:off x="345822" y="1057702"/>
            <a:ext cx="11589727" cy="2496106"/>
            <a:chOff x="496119" y="2094045"/>
            <a:chExt cx="8287522" cy="1443563"/>
          </a:xfrm>
        </p:grpSpPr>
        <p:sp>
          <p:nvSpPr>
            <p:cNvPr id="4" name="Text 2"/>
            <p:cNvSpPr/>
            <p:nvPr/>
          </p:nvSpPr>
          <p:spPr>
            <a:xfrm>
              <a:off x="4120374" y="2094045"/>
              <a:ext cx="4540448" cy="21978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الاتصال حسب النطاق: الداخلي</a:t>
              </a:r>
              <a:endParaRPr kumimoji="0" lang="ar-SA" b="1" i="0" u="none" strike="noStrike" kern="0" cap="none" spc="0" normalizeH="0" baseline="0" noProof="0" dirty="0">
                <a:ln>
                  <a:noFill/>
                </a:ln>
                <a:solidFill>
                  <a:prstClr val="black"/>
                </a:solidFill>
                <a:effectLst/>
                <a:uLnTx/>
                <a:uFillTx/>
              </a:endParaRPr>
            </a:p>
          </p:txBody>
        </p:sp>
        <p:sp>
          <p:nvSpPr>
            <p:cNvPr id="2" name="Text 3"/>
            <p:cNvSpPr/>
            <p:nvPr/>
          </p:nvSpPr>
          <p:spPr>
            <a:xfrm>
              <a:off x="539101" y="2323379"/>
              <a:ext cx="8162115" cy="42210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يُصنَّف الاتصال وفق نطاقه الجغرافي والتنظيمي، ويُعدّ الاتصال الداخلي أحد أبرز هذه الأنواع في سياق إدارة المؤسسات. يشمل جميع أشكال التواصل التي تجري بين مكونات المؤسسة الواحدة من أفراد وأقسام وإدارات.</a:t>
              </a:r>
              <a:endParaRPr kumimoji="0" lang="ar-SA" sz="1600" b="0" i="0" u="none" strike="noStrike" kern="0" cap="none" spc="0" normalizeH="0" baseline="0" noProof="0" dirty="0">
                <a:ln>
                  <a:noFill/>
                </a:ln>
                <a:solidFill>
                  <a:prstClr val="black"/>
                </a:solidFill>
                <a:effectLst/>
                <a:uLnTx/>
                <a:uFillTx/>
              </a:endParaRPr>
            </a:p>
          </p:txBody>
        </p:sp>
        <p:sp>
          <p:nvSpPr>
            <p:cNvPr id="8" name="Shape 4"/>
            <p:cNvSpPr/>
            <p:nvPr/>
          </p:nvSpPr>
          <p:spPr>
            <a:xfrm>
              <a:off x="6013326" y="2775647"/>
              <a:ext cx="2770315" cy="745293"/>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9" name="Text 5"/>
            <p:cNvSpPr/>
            <p:nvPr/>
          </p:nvSpPr>
          <p:spPr>
            <a:xfrm>
              <a:off x="6982657" y="283235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التعريف</a:t>
              </a:r>
              <a:endParaRPr kumimoji="0" lang="ar-SA" sz="1600" b="0" i="0" u="none" strike="noStrike" kern="0" cap="none" spc="0" normalizeH="0" baseline="0" noProof="0" dirty="0">
                <a:ln>
                  <a:noFill/>
                </a:ln>
                <a:solidFill>
                  <a:prstClr val="black"/>
                </a:solidFill>
                <a:effectLst/>
                <a:uLnTx/>
                <a:uFillTx/>
              </a:endParaRPr>
            </a:p>
          </p:txBody>
        </p:sp>
        <p:sp>
          <p:nvSpPr>
            <p:cNvPr id="11" name="Text 6"/>
            <p:cNvSpPr/>
            <p:nvPr/>
          </p:nvSpPr>
          <p:spPr>
            <a:xfrm>
              <a:off x="6142062" y="3041014"/>
              <a:ext cx="251617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كل اتصال يجري داخل الحدود التنظيمية للمؤسسة بين أعضائها وأقسامها</a:t>
              </a:r>
              <a:endParaRPr kumimoji="0" lang="ar-SA" sz="1600" b="0" i="0" u="none" strike="noStrike" kern="0" cap="none" spc="0" normalizeH="0" baseline="0" noProof="0" dirty="0">
                <a:ln>
                  <a:noFill/>
                </a:ln>
                <a:solidFill>
                  <a:prstClr val="black"/>
                </a:solidFill>
                <a:effectLst/>
                <a:uLnTx/>
                <a:uFillTx/>
              </a:endParaRPr>
            </a:p>
          </p:txBody>
        </p:sp>
        <p:sp>
          <p:nvSpPr>
            <p:cNvPr id="12" name="Shape 7"/>
            <p:cNvSpPr/>
            <p:nvPr/>
          </p:nvSpPr>
          <p:spPr>
            <a:xfrm>
              <a:off x="3350965" y="2775647"/>
              <a:ext cx="2538387" cy="760761"/>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3" name="Text 8"/>
            <p:cNvSpPr/>
            <p:nvPr/>
          </p:nvSpPr>
          <p:spPr>
            <a:xfrm>
              <a:off x="4242543" y="2832357"/>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الهدف</a:t>
              </a:r>
              <a:endParaRPr kumimoji="0" lang="ar-SA" sz="1600" b="0" i="0" u="none" strike="noStrike" kern="0" cap="none" spc="0" normalizeH="0" baseline="0" noProof="0" dirty="0">
                <a:ln>
                  <a:noFill/>
                </a:ln>
                <a:solidFill>
                  <a:prstClr val="black"/>
                </a:solidFill>
                <a:effectLst/>
                <a:uLnTx/>
                <a:uFillTx/>
              </a:endParaRPr>
            </a:p>
          </p:txBody>
        </p:sp>
        <p:sp>
          <p:nvSpPr>
            <p:cNvPr id="14" name="Text 9"/>
            <p:cNvSpPr/>
            <p:nvPr/>
          </p:nvSpPr>
          <p:spPr>
            <a:xfrm>
              <a:off x="3496679" y="3025967"/>
              <a:ext cx="237715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تنظيم سير العمل وتحقيق التنسيق بين الوحدات الإدارية المختلفة</a:t>
              </a:r>
              <a:endParaRPr kumimoji="0" lang="ar-SA" sz="1600" b="0" i="0" u="none" strike="noStrike" kern="0" cap="none" spc="0" normalizeH="0" baseline="0" noProof="0" dirty="0">
                <a:ln>
                  <a:noFill/>
                </a:ln>
                <a:solidFill>
                  <a:prstClr val="black"/>
                </a:solidFill>
                <a:effectLst/>
                <a:uLnTx/>
                <a:uFillTx/>
              </a:endParaRPr>
            </a:p>
          </p:txBody>
        </p:sp>
        <p:sp>
          <p:nvSpPr>
            <p:cNvPr id="16" name="Shape 10"/>
            <p:cNvSpPr/>
            <p:nvPr/>
          </p:nvSpPr>
          <p:spPr>
            <a:xfrm>
              <a:off x="496119" y="2741152"/>
              <a:ext cx="2788214" cy="796456"/>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7" name="Text 11"/>
            <p:cNvSpPr/>
            <p:nvPr/>
          </p:nvSpPr>
          <p:spPr>
            <a:xfrm>
              <a:off x="1487889" y="2794029"/>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الأهمية</a:t>
              </a:r>
              <a:endParaRPr kumimoji="0" lang="ar-SA" sz="1600" b="0" i="0" u="none" strike="noStrike" kern="0" cap="none" spc="0" normalizeH="0" baseline="0" noProof="0" dirty="0">
                <a:ln>
                  <a:noFill/>
                </a:ln>
                <a:solidFill>
                  <a:prstClr val="black"/>
                </a:solidFill>
                <a:effectLst/>
                <a:uLnTx/>
                <a:uFillTx/>
              </a:endParaRPr>
            </a:p>
          </p:txBody>
        </p:sp>
        <p:sp>
          <p:nvSpPr>
            <p:cNvPr id="18" name="Text 12"/>
            <p:cNvSpPr/>
            <p:nvPr/>
          </p:nvSpPr>
          <p:spPr>
            <a:xfrm>
              <a:off x="631955" y="2988605"/>
              <a:ext cx="2580596"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يُمثل العمود الفقري للحياة التنظيمية ويضمن تحقيق الانسجام والكفاءة</a:t>
              </a:r>
              <a:endParaRPr kumimoji="0" lang="ar-SA" sz="1600" b="0" i="0" u="none" strike="noStrike" kern="0" cap="none" spc="0" normalizeH="0" baseline="0" noProof="0" dirty="0">
                <a:ln>
                  <a:noFill/>
                </a:ln>
                <a:solidFill>
                  <a:prstClr val="black"/>
                </a:solidFill>
                <a:effectLst/>
                <a:uLnTx/>
                <a:uFillTx/>
              </a:endParaRPr>
            </a:p>
          </p:txBody>
        </p:sp>
      </p:grpSp>
      <p:grpSp>
        <p:nvGrpSpPr>
          <p:cNvPr id="19" name="Group 18">
            <a:extLst>
              <a:ext uri="{FF2B5EF4-FFF2-40B4-BE49-F238E27FC236}">
                <a16:creationId xmlns:a16="http://schemas.microsoft.com/office/drawing/2014/main" id="{321476CA-270E-6BC2-8615-1CA05CCBF04F}"/>
              </a:ext>
            </a:extLst>
          </p:cNvPr>
          <p:cNvGrpSpPr/>
          <p:nvPr/>
        </p:nvGrpSpPr>
        <p:grpSpPr>
          <a:xfrm>
            <a:off x="159674" y="3623044"/>
            <a:ext cx="11775875" cy="3068235"/>
            <a:chOff x="496192" y="1666818"/>
            <a:chExt cx="8151690" cy="2124575"/>
          </a:xfrm>
        </p:grpSpPr>
        <p:sp>
          <p:nvSpPr>
            <p:cNvPr id="20" name="Text 0"/>
            <p:cNvSpPr/>
            <p:nvPr/>
          </p:nvSpPr>
          <p:spPr>
            <a:xfrm>
              <a:off x="3891930" y="1666818"/>
              <a:ext cx="4755952" cy="26905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الاتصال الداخلي: صورة تفصيلية</a:t>
              </a:r>
              <a:endParaRPr kumimoji="0" lang="ar-SA" b="1" i="0" u="none" strike="noStrike" kern="0" cap="none" spc="0" normalizeH="0" baseline="0" noProof="0" dirty="0">
                <a:ln>
                  <a:noFill/>
                </a:ln>
                <a:solidFill>
                  <a:prstClr val="black"/>
                </a:solidFill>
                <a:effectLst/>
                <a:uLnTx/>
                <a:uFillTx/>
              </a:endParaRPr>
            </a:p>
          </p:txBody>
        </p:sp>
        <p:sp>
          <p:nvSpPr>
            <p:cNvPr id="21" name="Text 1"/>
            <p:cNvSpPr/>
            <p:nvPr/>
          </p:nvSpPr>
          <p:spPr>
            <a:xfrm>
              <a:off x="590073" y="1824998"/>
              <a:ext cx="8030922" cy="722124"/>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الداخلي هو الاتصال الذي يحدث بين أفراد المؤسسة وأقسامها وإداراتها المختلفة، بهدف تنظيم العمل وتحقيق التنسيق اللازم لإتمام المهام وتحقيق الأهداف الاستراتيجية للمؤسسة. يشمل جميع الأنواع السابقة من اتصال لفظي ومكتوب ورسمي وغير رسمي ما دام يجري في نطاق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المؤسسة.</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EG" altLang="en-US" sz="1600" b="0"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ومن أبرز مميزات الاتصال الداخلي..</a:t>
              </a:r>
              <a:endParaRPr kumimoji="0" lang="ar-SA" sz="1600" b="0" i="0" u="none" strike="noStrike" kern="0" cap="none" spc="0" normalizeH="0" baseline="0" noProof="0" dirty="0">
                <a:ln>
                  <a:noFill/>
                </a:ln>
                <a:solidFill>
                  <a:srgbClr val="FF0000"/>
                </a:solidFill>
                <a:effectLst/>
                <a:uLnTx/>
                <a:uFillTx/>
              </a:endParaRPr>
            </a:p>
          </p:txBody>
        </p:sp>
        <p:pic>
          <p:nvPicPr>
            <p:cNvPr id="2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7" y="2539270"/>
              <a:ext cx="2634555" cy="1240951"/>
            </a:xfrm>
            <a:prstGeom prst="rect">
              <a:avLst/>
            </a:prstGeom>
          </p:spPr>
        </p:pic>
        <p:pic>
          <p:nvPicPr>
            <p:cNvPr id="2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56190" y="2619598"/>
              <a:ext cx="148828" cy="148828"/>
            </a:xfrm>
            <a:prstGeom prst="rect">
              <a:avLst/>
            </a:prstGeom>
          </p:spPr>
        </p:pic>
        <p:sp>
          <p:nvSpPr>
            <p:cNvPr id="24" name="Text 2"/>
            <p:cNvSpPr/>
            <p:nvPr/>
          </p:nvSpPr>
          <p:spPr>
            <a:xfrm>
              <a:off x="6975914" y="2822911"/>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تنسيق الجهود</a:t>
              </a:r>
              <a:endParaRPr kumimoji="0" lang="ar-SA" sz="1600" b="0" i="0" u="none" strike="noStrike" kern="0" cap="none" spc="0" normalizeH="0" baseline="0" noProof="0" dirty="0">
                <a:ln>
                  <a:noFill/>
                </a:ln>
                <a:solidFill>
                  <a:prstClr val="black"/>
                </a:solidFill>
                <a:effectLst/>
                <a:uLnTx/>
                <a:uFillTx/>
              </a:endParaRPr>
            </a:p>
          </p:txBody>
        </p:sp>
        <p:sp>
          <p:nvSpPr>
            <p:cNvPr id="26" name="Text 3"/>
            <p:cNvSpPr/>
            <p:nvPr/>
          </p:nvSpPr>
          <p:spPr>
            <a:xfrm>
              <a:off x="6127948" y="3040561"/>
              <a:ext cx="235803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ضمان توافق عمل جميع الأقسام نحو الأهداف المؤسسية الموحدة</a:t>
              </a:r>
              <a:endParaRPr kumimoji="0" lang="ar-SA" sz="1600" b="0" i="0" u="none" strike="noStrike" kern="0" cap="none" spc="0" normalizeH="0" baseline="0" noProof="0" dirty="0">
                <a:ln>
                  <a:noFill/>
                </a:ln>
                <a:solidFill>
                  <a:prstClr val="black"/>
                </a:solidFill>
                <a:effectLst/>
                <a:uLnTx/>
                <a:uFillTx/>
              </a:endParaRPr>
            </a:p>
          </p:txBody>
        </p:sp>
        <p:pic>
          <p:nvPicPr>
            <p:cNvPr id="27"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507978"/>
              <a:ext cx="2634630" cy="1272243"/>
            </a:xfrm>
            <a:prstGeom prst="rect">
              <a:avLst/>
            </a:prstGeom>
          </p:spPr>
        </p:pic>
        <p:pic>
          <p:nvPicPr>
            <p:cNvPr id="28"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497586" y="2619598"/>
              <a:ext cx="148828" cy="148828"/>
            </a:xfrm>
            <a:prstGeom prst="rect">
              <a:avLst/>
            </a:prstGeom>
          </p:spPr>
        </p:pic>
        <p:sp>
          <p:nvSpPr>
            <p:cNvPr id="29" name="Text 4"/>
            <p:cNvSpPr/>
            <p:nvPr/>
          </p:nvSpPr>
          <p:spPr>
            <a:xfrm>
              <a:off x="4273257" y="2840903"/>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تدفق المعلومات</a:t>
              </a:r>
              <a:endParaRPr kumimoji="0" lang="ar-SA" sz="1600" b="0" i="0" u="none" strike="noStrike" kern="0" cap="none" spc="0" normalizeH="0" baseline="0" noProof="0" dirty="0">
                <a:ln>
                  <a:noFill/>
                </a:ln>
                <a:solidFill>
                  <a:prstClr val="black"/>
                </a:solidFill>
                <a:effectLst/>
                <a:uLnTx/>
                <a:uFillTx/>
              </a:endParaRPr>
            </a:p>
          </p:txBody>
        </p:sp>
        <p:sp>
          <p:nvSpPr>
            <p:cNvPr id="30" name="Text 5"/>
            <p:cNvSpPr/>
            <p:nvPr/>
          </p:nvSpPr>
          <p:spPr>
            <a:xfrm>
              <a:off x="3383301" y="3049289"/>
              <a:ext cx="2434968"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ضمان وصول المعلومات الصحيحة إلى الأشخاص المناسبين في الوقت المناسب</a:t>
              </a:r>
              <a:endParaRPr kumimoji="0" lang="ar-SA" sz="1600" b="0" i="0" u="none" strike="noStrike" kern="0" cap="none" spc="0" normalizeH="0" baseline="0" noProof="0" dirty="0">
                <a:ln>
                  <a:noFill/>
                </a:ln>
                <a:solidFill>
                  <a:prstClr val="black"/>
                </a:solidFill>
                <a:effectLst/>
                <a:uLnTx/>
                <a:uFillTx/>
              </a:endParaRPr>
            </a:p>
          </p:txBody>
        </p:sp>
        <p:pic>
          <p:nvPicPr>
            <p:cNvPr id="31"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2" y="2507977"/>
              <a:ext cx="2706994" cy="1283416"/>
            </a:xfrm>
            <a:prstGeom prst="rect">
              <a:avLst/>
            </a:prstGeom>
          </p:spPr>
        </p:pic>
        <p:pic>
          <p:nvPicPr>
            <p:cNvPr id="32" name="Image 5"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739057" y="2619598"/>
              <a:ext cx="148828" cy="148828"/>
            </a:xfrm>
            <a:prstGeom prst="rect">
              <a:avLst/>
            </a:prstGeom>
          </p:spPr>
        </p:pic>
        <p:sp>
          <p:nvSpPr>
            <p:cNvPr id="33" name="Text 6"/>
            <p:cNvSpPr/>
            <p:nvPr/>
          </p:nvSpPr>
          <p:spPr>
            <a:xfrm>
              <a:off x="1585145" y="2943637"/>
              <a:ext cx="1552129"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بناء الثقافة المؤسسية</a:t>
              </a:r>
              <a:endParaRPr kumimoji="0" lang="ar-SA" sz="1600" b="0" i="0" u="none" strike="noStrike" kern="0" cap="none" spc="0" normalizeH="0" baseline="0" noProof="0" dirty="0">
                <a:ln>
                  <a:noFill/>
                </a:ln>
                <a:solidFill>
                  <a:prstClr val="black"/>
                </a:solidFill>
                <a:effectLst/>
                <a:uLnTx/>
                <a:uFillTx/>
              </a:endParaRPr>
            </a:p>
          </p:txBody>
        </p:sp>
        <p:sp>
          <p:nvSpPr>
            <p:cNvPr id="34" name="Text 7"/>
            <p:cNvSpPr/>
            <p:nvPr/>
          </p:nvSpPr>
          <p:spPr>
            <a:xfrm>
              <a:off x="625051" y="3102446"/>
              <a:ext cx="2383544" cy="470700"/>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يُسهم في نشر القيم والتوجهات الاستراتيجية عبر جميع مستويات المؤسسة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926156465"/>
      </p:ext>
    </p:extLst>
  </p:cSld>
  <p:clrMapOvr>
    <a:masterClrMapping/>
  </p:clrMapOvr>
  <mc:AlternateContent xmlns:mc="http://schemas.openxmlformats.org/markup-compatibility/2006" xmlns:p14="http://schemas.microsoft.com/office/powerpoint/2010/main">
    <mc:Choice Requires="p14">
      <p:transition p14:dur="10" advTm="150636"/>
    </mc:Choice>
    <mc:Fallback xmlns="">
      <p:transition advTm="15063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EEBFB-B8A1-090C-FE34-63F9C294C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970077-CD48-74AB-3603-75561CCD4990}"/>
              </a:ext>
            </a:extLst>
          </p:cNvPr>
          <p:cNvSpPr/>
          <p:nvPr/>
        </p:nvSpPr>
        <p:spPr>
          <a:xfrm>
            <a:off x="234014" y="947591"/>
            <a:ext cx="11775982" cy="5711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AF445E-E351-8E76-DC7B-B600165A30DB}"/>
              </a:ext>
            </a:extLst>
          </p:cNvPr>
          <p:cNvSpPr txBox="1"/>
          <p:nvPr/>
        </p:nvSpPr>
        <p:spPr>
          <a:xfrm>
            <a:off x="3317473" y="166721"/>
            <a:ext cx="5609065" cy="523220"/>
          </a:xfrm>
          <a:prstGeom prst="rect">
            <a:avLst/>
          </a:prstGeom>
          <a:noFill/>
        </p:spPr>
        <p:txBody>
          <a:bodyPr wrap="square" rtlCol="0">
            <a:spAutoFit/>
          </a:bodyPr>
          <a:lstStyle/>
          <a:p>
            <a:pPr algn="ctr"/>
            <a:r>
              <a:rPr lang="ar-EG" sz="2800" b="1">
                <a:latin typeface="Alexandria" charset="0"/>
                <a:cs typeface="Alexandria" charset="0"/>
              </a:rPr>
              <a:t>المعيار الرابع: نطاق الاتصال</a:t>
            </a:r>
          </a:p>
        </p:txBody>
      </p:sp>
      <p:sp>
        <p:nvSpPr>
          <p:cNvPr id="5" name="Rectangle 4">
            <a:extLst>
              <a:ext uri="{FF2B5EF4-FFF2-40B4-BE49-F238E27FC236}">
                <a16:creationId xmlns:a16="http://schemas.microsoft.com/office/drawing/2014/main" id="{45CAA5AC-27AC-EEF7-8565-090E5DF2DB60}"/>
              </a:ext>
            </a:extLst>
          </p:cNvPr>
          <p:cNvSpPr/>
          <p:nvPr/>
        </p:nvSpPr>
        <p:spPr>
          <a:xfrm>
            <a:off x="881370" y="1333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8135D0-77DF-85E0-6125-6C07FDCF5EF5}"/>
              </a:ext>
            </a:extLst>
          </p:cNvPr>
          <p:cNvSpPr txBox="1"/>
          <p:nvPr/>
        </p:nvSpPr>
        <p:spPr>
          <a:xfrm>
            <a:off x="996095" y="243665"/>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BA3587-8234-0332-B7F4-4B75AC4548A7}"/>
              </a:ext>
            </a:extLst>
          </p:cNvPr>
          <p:cNvSpPr txBox="1"/>
          <p:nvPr/>
        </p:nvSpPr>
        <p:spPr>
          <a:xfrm>
            <a:off x="1079113" y="501315"/>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85675FF-0F52-BBAA-2D52-96C757AE98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3170" y="-18642"/>
            <a:ext cx="2305141" cy="1076343"/>
          </a:xfrm>
          <a:prstGeom prst="rect">
            <a:avLst/>
          </a:prstGeom>
        </p:spPr>
      </p:pic>
      <p:grpSp>
        <p:nvGrpSpPr>
          <p:cNvPr id="45" name="Group 44">
            <a:extLst>
              <a:ext uri="{FF2B5EF4-FFF2-40B4-BE49-F238E27FC236}">
                <a16:creationId xmlns:a16="http://schemas.microsoft.com/office/drawing/2014/main" id="{39350F9E-3199-C631-2871-69389203BD2F}"/>
              </a:ext>
            </a:extLst>
          </p:cNvPr>
          <p:cNvGrpSpPr/>
          <p:nvPr/>
        </p:nvGrpSpPr>
        <p:grpSpPr>
          <a:xfrm>
            <a:off x="347472" y="1057700"/>
            <a:ext cx="11461669" cy="5416251"/>
            <a:chOff x="347472" y="1078992"/>
            <a:chExt cx="11750040" cy="5394960"/>
          </a:xfrm>
        </p:grpSpPr>
        <p:sp>
          <p:nvSpPr>
            <p:cNvPr id="36" name="Text 11"/>
            <p:cNvSpPr/>
            <p:nvPr/>
          </p:nvSpPr>
          <p:spPr>
            <a:xfrm>
              <a:off x="7452360" y="1078992"/>
              <a:ext cx="4279392" cy="301752"/>
            </a:xfrm>
            <a:prstGeom prst="rect">
              <a:avLst/>
            </a:prstGeom>
            <a:noFill/>
            <a:ln/>
          </p:spPr>
          <p:txBody>
            <a:bodyPr wrap="square" lIns="635" tIns="635" rIns="635" bIns="635" rtlCol="0" anchor="ctr">
              <a:normAutofit/>
            </a:bodyPr>
            <a:lstStyle/>
            <a:p>
              <a:pPr algn="just" rtl="1"/>
              <a:r>
                <a:rPr lang="en-US" sz="1600" b="1" dirty="0">
                  <a:solidFill>
                    <a:srgbClr val="3159C6"/>
                  </a:solidFill>
                  <a:latin typeface="Alexandria" pitchFamily="2" charset="-78"/>
                  <a:ea typeface="Arial" pitchFamily="34" charset="-122"/>
                  <a:cs typeface="Alexandria" pitchFamily="2" charset="-78"/>
                </a:rPr>
                <a:t>الاتصال حسب النطاق: الخارجي</a:t>
              </a:r>
              <a:endParaRPr lang="en-US" sz="1600" dirty="0">
                <a:solidFill>
                  <a:prstClr val="black"/>
                </a:solidFill>
                <a:latin typeface="Alexandria" pitchFamily="2" charset="-78"/>
                <a:cs typeface="Alexandria" pitchFamily="2" charset="-78"/>
              </a:endParaRPr>
            </a:p>
          </p:txBody>
        </p:sp>
        <p:sp>
          <p:nvSpPr>
            <p:cNvPr id="37" name="Text 12"/>
            <p:cNvSpPr/>
            <p:nvPr/>
          </p:nvSpPr>
          <p:spPr>
            <a:xfrm>
              <a:off x="411480" y="1463040"/>
              <a:ext cx="11292840" cy="512064"/>
            </a:xfrm>
            <a:prstGeom prst="rect">
              <a:avLst/>
            </a:prstGeom>
            <a:noFill/>
            <a:ln/>
          </p:spPr>
          <p:txBody>
            <a:bodyPr wrap="square" lIns="635" tIns="635" rIns="635" bIns="635" rtlCol="0" anchor="ctr">
              <a:normAutofit/>
            </a:bodyPr>
            <a:lstStyle/>
            <a:p>
              <a:pPr algn="just" rtl="1"/>
              <a:r>
                <a:rPr lang="en-US" sz="1600">
                  <a:solidFill>
                    <a:srgbClr val="19243A"/>
                  </a:solidFill>
                  <a:latin typeface="Alexandria" pitchFamily="2" charset="-78"/>
                  <a:ea typeface="Arial" pitchFamily="34" charset="-122"/>
                  <a:cs typeface="Alexandria" pitchFamily="2" charset="-78"/>
                </a:rPr>
                <a:t>ويُعدّ </a:t>
              </a:r>
              <a:r>
                <a:rPr lang="en-US" sz="1600" dirty="0">
                  <a:solidFill>
                    <a:srgbClr val="19243A"/>
                  </a:solidFill>
                  <a:latin typeface="Alexandria" pitchFamily="2" charset="-78"/>
                  <a:ea typeface="Arial" pitchFamily="34" charset="-122"/>
                  <a:cs typeface="Alexandria" pitchFamily="2" charset="-78"/>
                </a:rPr>
                <a:t>الاتصال الخارجي أحد </a:t>
              </a:r>
              <a:r>
                <a:rPr lang="en-US" sz="1600">
                  <a:solidFill>
                    <a:srgbClr val="19243A"/>
                  </a:solidFill>
                  <a:latin typeface="Alexandria" pitchFamily="2" charset="-78"/>
                  <a:ea typeface="Arial" pitchFamily="34" charset="-122"/>
                  <a:cs typeface="Alexandria" pitchFamily="2" charset="-78"/>
                </a:rPr>
                <a:t>أبرز </a:t>
              </a:r>
              <a:r>
                <a:rPr lang="ar-EG" sz="1600">
                  <a:solidFill>
                    <a:srgbClr val="19243A"/>
                  </a:solidFill>
                  <a:latin typeface="Alexandria" pitchFamily="2" charset="-78"/>
                  <a:ea typeface="Arial" pitchFamily="34" charset="-122"/>
                  <a:cs typeface="Alexandria" pitchFamily="2" charset="-78"/>
                </a:rPr>
                <a:t>ال</a:t>
              </a:r>
              <a:r>
                <a:rPr lang="en-US" sz="1600">
                  <a:solidFill>
                    <a:srgbClr val="19243A"/>
                  </a:solidFill>
                  <a:latin typeface="Alexandria" pitchFamily="2" charset="-78"/>
                  <a:ea typeface="Arial" pitchFamily="34" charset="-122"/>
                  <a:cs typeface="Alexandria" pitchFamily="2" charset="-78"/>
                </a:rPr>
                <a:t>أنواع</a:t>
              </a:r>
              <a:r>
                <a:rPr lang="ar-EG" sz="1600">
                  <a:solidFill>
                    <a:srgbClr val="19243A"/>
                  </a:solidFill>
                  <a:latin typeface="Alexandria" pitchFamily="2" charset="-78"/>
                  <a:ea typeface="Arial" pitchFamily="34" charset="-122"/>
                  <a:cs typeface="Alexandria" pitchFamily="2" charset="-78"/>
                </a:rPr>
                <a:t> وفقا لنطاق الاتصال</a:t>
              </a:r>
              <a:r>
                <a:rPr lang="en-US" sz="1600">
                  <a:solidFill>
                    <a:srgbClr val="19243A"/>
                  </a:solidFill>
                  <a:latin typeface="Alexandria" pitchFamily="2" charset="-78"/>
                  <a:ea typeface="Arial" pitchFamily="34" charset="-122"/>
                  <a:cs typeface="Alexandria" pitchFamily="2" charset="-78"/>
                </a:rPr>
                <a:t> </a:t>
              </a:r>
              <a:r>
                <a:rPr lang="en-US" sz="1600" dirty="0">
                  <a:solidFill>
                    <a:srgbClr val="19243A"/>
                  </a:solidFill>
                  <a:latin typeface="Alexandria" pitchFamily="2" charset="-78"/>
                  <a:ea typeface="Arial" pitchFamily="34" charset="-122"/>
                  <a:cs typeface="Alexandria" pitchFamily="2" charset="-78"/>
                </a:rPr>
                <a:t>في سياق إدارة المؤسسات، ويشمل جميع أشكال التواصل التي تجري بين المؤسسة وبيئتها الخارجية من أفراد وجهات ومؤسسات.</a:t>
              </a:r>
              <a:endParaRPr lang="en-US" sz="1600" dirty="0">
                <a:solidFill>
                  <a:prstClr val="black"/>
                </a:solidFill>
                <a:latin typeface="Alexandria" pitchFamily="2" charset="-78"/>
                <a:cs typeface="Alexandria" pitchFamily="2" charset="-78"/>
              </a:endParaRPr>
            </a:p>
          </p:txBody>
        </p:sp>
        <p:sp>
          <p:nvSpPr>
            <p:cNvPr id="38" name="Shape 13"/>
            <p:cNvSpPr/>
            <p:nvPr/>
          </p:nvSpPr>
          <p:spPr>
            <a:xfrm>
              <a:off x="347472" y="2194560"/>
              <a:ext cx="3752088" cy="1078992"/>
            </a:xfrm>
            <a:prstGeom prst="roundRect">
              <a:avLst>
                <a:gd name="adj" fmla="val 5085"/>
              </a:avLst>
            </a:prstGeom>
            <a:solidFill>
              <a:srgbClr val="E8EBF0"/>
            </a:solidFill>
            <a:ln w="10160">
              <a:solidFill>
                <a:srgbClr val="D7DBE3"/>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39" name="Shape 14"/>
            <p:cNvSpPr/>
            <p:nvPr/>
          </p:nvSpPr>
          <p:spPr>
            <a:xfrm>
              <a:off x="4346448" y="2194560"/>
              <a:ext cx="3752088" cy="1078992"/>
            </a:xfrm>
            <a:prstGeom prst="roundRect">
              <a:avLst>
                <a:gd name="adj" fmla="val 5085"/>
              </a:avLst>
            </a:prstGeom>
            <a:solidFill>
              <a:srgbClr val="E8EBF0"/>
            </a:solidFill>
            <a:ln w="10160">
              <a:solidFill>
                <a:srgbClr val="D7DBE3"/>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40" name="Shape 15"/>
            <p:cNvSpPr/>
            <p:nvPr/>
          </p:nvSpPr>
          <p:spPr>
            <a:xfrm>
              <a:off x="8345424" y="2194560"/>
              <a:ext cx="3752088" cy="1078992"/>
            </a:xfrm>
            <a:prstGeom prst="roundRect">
              <a:avLst>
                <a:gd name="adj" fmla="val 5085"/>
              </a:avLst>
            </a:prstGeom>
            <a:solidFill>
              <a:srgbClr val="E8EBF0"/>
            </a:solidFill>
            <a:ln w="10160">
              <a:solidFill>
                <a:srgbClr val="D7DBE3"/>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41" name="Text 16"/>
            <p:cNvSpPr/>
            <p:nvPr/>
          </p:nvSpPr>
          <p:spPr>
            <a:xfrm>
              <a:off x="530352" y="2304288"/>
              <a:ext cx="3386328" cy="228600"/>
            </a:xfrm>
            <a:prstGeom prst="rect">
              <a:avLst/>
            </a:prstGeom>
            <a:noFill/>
            <a:ln/>
          </p:spPr>
          <p:txBody>
            <a:bodyPr wrap="square" lIns="635" tIns="635" rIns="635" bIns="635" rtlCol="0" anchor="ctr">
              <a:noAutofit/>
            </a:bodyPr>
            <a:lstStyle/>
            <a:p>
              <a:pPr algn="just" rtl="1"/>
              <a:r>
                <a:rPr lang="en-US" sz="1600" b="1" dirty="0">
                  <a:solidFill>
                    <a:srgbClr val="19243A"/>
                  </a:solidFill>
                  <a:latin typeface="Alexandria" pitchFamily="2" charset="-78"/>
                  <a:ea typeface="Arial" pitchFamily="34" charset="-122"/>
                  <a:cs typeface="Alexandria" pitchFamily="2" charset="-78"/>
                </a:rPr>
                <a:t>الأهمية</a:t>
              </a:r>
              <a:endParaRPr lang="en-US" sz="1600" dirty="0">
                <a:solidFill>
                  <a:prstClr val="black"/>
                </a:solidFill>
                <a:latin typeface="Alexandria" pitchFamily="2" charset="-78"/>
                <a:cs typeface="Alexandria" pitchFamily="2" charset="-78"/>
              </a:endParaRPr>
            </a:p>
          </p:txBody>
        </p:sp>
        <p:sp>
          <p:nvSpPr>
            <p:cNvPr id="42" name="Text 17"/>
            <p:cNvSpPr/>
            <p:nvPr/>
          </p:nvSpPr>
          <p:spPr>
            <a:xfrm>
              <a:off x="512064" y="2651760"/>
              <a:ext cx="3422904" cy="502920"/>
            </a:xfrm>
            <a:prstGeom prst="rect">
              <a:avLst/>
            </a:prstGeom>
            <a:noFill/>
            <a:ln/>
          </p:spPr>
          <p:txBody>
            <a:bodyPr wrap="square" lIns="635" tIns="635" rIns="635" bIns="635" rtlCol="0" anchor="ctr">
              <a:normAutofit/>
            </a:bodyPr>
            <a:lstStyle/>
            <a:p>
              <a:pPr algn="just" rtl="1"/>
              <a:r>
                <a:rPr lang="en-US" sz="1600" dirty="0">
                  <a:solidFill>
                    <a:srgbClr val="19243A"/>
                  </a:solidFill>
                  <a:latin typeface="Alexandria" pitchFamily="2" charset="-78"/>
                  <a:ea typeface="Arial" pitchFamily="34" charset="-122"/>
                  <a:cs typeface="Alexandria" pitchFamily="2" charset="-78"/>
                </a:rPr>
                <a:t>يُعزّز الثقة والسمعة المؤسسية ويدعم الشراكات والاستدامة</a:t>
              </a:r>
              <a:endParaRPr lang="en-US" sz="1600" dirty="0">
                <a:solidFill>
                  <a:prstClr val="black"/>
                </a:solidFill>
                <a:latin typeface="Alexandria" pitchFamily="2" charset="-78"/>
                <a:cs typeface="Alexandria" pitchFamily="2" charset="-78"/>
              </a:endParaRPr>
            </a:p>
          </p:txBody>
        </p:sp>
        <p:sp>
          <p:nvSpPr>
            <p:cNvPr id="43" name="Text 18"/>
            <p:cNvSpPr/>
            <p:nvPr/>
          </p:nvSpPr>
          <p:spPr>
            <a:xfrm>
              <a:off x="4529328" y="2304288"/>
              <a:ext cx="3386328" cy="228600"/>
            </a:xfrm>
            <a:prstGeom prst="rect">
              <a:avLst/>
            </a:prstGeom>
            <a:noFill/>
            <a:ln/>
          </p:spPr>
          <p:txBody>
            <a:bodyPr wrap="square" lIns="635" tIns="635" rIns="635" bIns="635" rtlCol="0" anchor="ctr">
              <a:noAutofit/>
            </a:bodyPr>
            <a:lstStyle/>
            <a:p>
              <a:pPr algn="just" rtl="1"/>
              <a:r>
                <a:rPr lang="en-US" sz="1600" b="1" dirty="0">
                  <a:solidFill>
                    <a:srgbClr val="19243A"/>
                  </a:solidFill>
                  <a:latin typeface="Alexandria" pitchFamily="2" charset="-78"/>
                  <a:ea typeface="Arial" pitchFamily="34" charset="-122"/>
                  <a:cs typeface="Alexandria" pitchFamily="2" charset="-78"/>
                </a:rPr>
                <a:t>الهدف</a:t>
              </a:r>
              <a:endParaRPr lang="en-US" sz="1600" dirty="0">
                <a:solidFill>
                  <a:prstClr val="black"/>
                </a:solidFill>
                <a:latin typeface="Alexandria" pitchFamily="2" charset="-78"/>
                <a:cs typeface="Alexandria" pitchFamily="2" charset="-78"/>
              </a:endParaRPr>
            </a:p>
          </p:txBody>
        </p:sp>
        <p:sp>
          <p:nvSpPr>
            <p:cNvPr id="44" name="Text 19"/>
            <p:cNvSpPr/>
            <p:nvPr/>
          </p:nvSpPr>
          <p:spPr>
            <a:xfrm>
              <a:off x="4511040" y="2651760"/>
              <a:ext cx="3422904" cy="502920"/>
            </a:xfrm>
            <a:prstGeom prst="rect">
              <a:avLst/>
            </a:prstGeom>
            <a:noFill/>
            <a:ln/>
          </p:spPr>
          <p:txBody>
            <a:bodyPr wrap="square" lIns="635" tIns="635" rIns="635" bIns="635" rtlCol="0" anchor="ctr">
              <a:noAutofit/>
            </a:bodyPr>
            <a:lstStyle/>
            <a:p>
              <a:pPr algn="just" rtl="1"/>
              <a:r>
                <a:rPr lang="en-US" sz="1600" dirty="0">
                  <a:solidFill>
                    <a:srgbClr val="19243A"/>
                  </a:solidFill>
                  <a:latin typeface="Alexandria" pitchFamily="2" charset="-78"/>
                  <a:ea typeface="Arial" pitchFamily="34" charset="-122"/>
                  <a:cs typeface="Alexandria" pitchFamily="2" charset="-78"/>
                </a:rPr>
                <a:t>بناء علاقات فعّالة مع البيئة الخارجية ودعم صورة المؤسسة ورسالتها</a:t>
              </a:r>
              <a:endParaRPr lang="en-US" sz="1600" dirty="0">
                <a:solidFill>
                  <a:prstClr val="black"/>
                </a:solidFill>
                <a:latin typeface="Alexandria" pitchFamily="2" charset="-78"/>
                <a:cs typeface="Alexandria" pitchFamily="2" charset="-78"/>
              </a:endParaRPr>
            </a:p>
          </p:txBody>
        </p:sp>
        <p:sp>
          <p:nvSpPr>
            <p:cNvPr id="46" name="Text 20"/>
            <p:cNvSpPr/>
            <p:nvPr/>
          </p:nvSpPr>
          <p:spPr>
            <a:xfrm>
              <a:off x="8528304" y="2304288"/>
              <a:ext cx="3386328" cy="228600"/>
            </a:xfrm>
            <a:prstGeom prst="rect">
              <a:avLst/>
            </a:prstGeom>
            <a:noFill/>
            <a:ln/>
          </p:spPr>
          <p:txBody>
            <a:bodyPr wrap="square" lIns="635" tIns="635" rIns="635" bIns="635" rtlCol="0" anchor="ctr">
              <a:noAutofit/>
            </a:bodyPr>
            <a:lstStyle/>
            <a:p>
              <a:pPr algn="just" rtl="1"/>
              <a:r>
                <a:rPr lang="en-US" sz="1600" b="1" dirty="0">
                  <a:solidFill>
                    <a:srgbClr val="19243A"/>
                  </a:solidFill>
                  <a:latin typeface="Alexandria" pitchFamily="2" charset="-78"/>
                  <a:ea typeface="Arial" pitchFamily="34" charset="-122"/>
                  <a:cs typeface="Alexandria" pitchFamily="2" charset="-78"/>
                </a:rPr>
                <a:t>التعريف</a:t>
              </a:r>
              <a:endParaRPr lang="en-US" sz="1600" dirty="0">
                <a:solidFill>
                  <a:prstClr val="black"/>
                </a:solidFill>
                <a:latin typeface="Alexandria" pitchFamily="2" charset="-78"/>
                <a:cs typeface="Alexandria" pitchFamily="2" charset="-78"/>
              </a:endParaRPr>
            </a:p>
          </p:txBody>
        </p:sp>
        <p:sp>
          <p:nvSpPr>
            <p:cNvPr id="47" name="Text 21"/>
            <p:cNvSpPr/>
            <p:nvPr/>
          </p:nvSpPr>
          <p:spPr>
            <a:xfrm>
              <a:off x="8510016" y="2651760"/>
              <a:ext cx="3422904" cy="502920"/>
            </a:xfrm>
            <a:prstGeom prst="rect">
              <a:avLst/>
            </a:prstGeom>
            <a:noFill/>
            <a:ln/>
          </p:spPr>
          <p:txBody>
            <a:bodyPr wrap="square" lIns="635" tIns="635" rIns="635" bIns="635" rtlCol="0" anchor="ctr">
              <a:noAutofit/>
            </a:bodyPr>
            <a:lstStyle/>
            <a:p>
              <a:pPr algn="just" rtl="1"/>
              <a:r>
                <a:rPr lang="en-US" sz="1600" dirty="0">
                  <a:solidFill>
                    <a:srgbClr val="19243A"/>
                  </a:solidFill>
                  <a:latin typeface="Alexandria" pitchFamily="2" charset="-78"/>
                  <a:ea typeface="Arial" pitchFamily="34" charset="-122"/>
                  <a:cs typeface="Alexandria" pitchFamily="2" charset="-78"/>
                </a:rPr>
                <a:t>كل اتصال يجري بين المؤسسة والجهات أو الأفراد خارج حدودها التنظيمية</a:t>
              </a:r>
              <a:endParaRPr lang="en-US" sz="1600" dirty="0">
                <a:solidFill>
                  <a:prstClr val="black"/>
                </a:solidFill>
                <a:latin typeface="Alexandria" pitchFamily="2" charset="-78"/>
                <a:cs typeface="Alexandria" pitchFamily="2" charset="-78"/>
              </a:endParaRPr>
            </a:p>
          </p:txBody>
        </p:sp>
        <p:sp>
          <p:nvSpPr>
            <p:cNvPr id="48" name="Text 22"/>
            <p:cNvSpPr/>
            <p:nvPr/>
          </p:nvSpPr>
          <p:spPr>
            <a:xfrm>
              <a:off x="7406640" y="3383280"/>
              <a:ext cx="4297680" cy="274320"/>
            </a:xfrm>
            <a:prstGeom prst="rect">
              <a:avLst/>
            </a:prstGeom>
            <a:noFill/>
            <a:ln/>
          </p:spPr>
          <p:txBody>
            <a:bodyPr wrap="square" lIns="635" tIns="635" rIns="635" bIns="635" rtlCol="0" anchor="ctr">
              <a:normAutofit/>
            </a:bodyPr>
            <a:lstStyle/>
            <a:p>
              <a:pPr algn="just" rtl="1"/>
              <a:r>
                <a:rPr lang="en-US" sz="1600" b="1" dirty="0">
                  <a:solidFill>
                    <a:srgbClr val="3159C6"/>
                  </a:solidFill>
                  <a:latin typeface="Alexandria" pitchFamily="2" charset="-78"/>
                  <a:ea typeface="Arial" pitchFamily="34" charset="-122"/>
                  <a:cs typeface="Alexandria" pitchFamily="2" charset="-78"/>
                </a:rPr>
                <a:t>الاتصال الخارجي: صورة تفصيلية</a:t>
              </a:r>
              <a:endParaRPr lang="en-US" sz="1600" dirty="0">
                <a:solidFill>
                  <a:prstClr val="black"/>
                </a:solidFill>
                <a:latin typeface="Alexandria" pitchFamily="2" charset="-78"/>
                <a:cs typeface="Alexandria" pitchFamily="2" charset="-78"/>
              </a:endParaRPr>
            </a:p>
          </p:txBody>
        </p:sp>
        <p:sp>
          <p:nvSpPr>
            <p:cNvPr id="49" name="Text 23"/>
            <p:cNvSpPr/>
            <p:nvPr/>
          </p:nvSpPr>
          <p:spPr>
            <a:xfrm>
              <a:off x="411480" y="3822192"/>
              <a:ext cx="11292840" cy="530352"/>
            </a:xfrm>
            <a:prstGeom prst="rect">
              <a:avLst/>
            </a:prstGeom>
            <a:noFill/>
            <a:ln/>
          </p:spPr>
          <p:txBody>
            <a:bodyPr wrap="square" lIns="635" tIns="635" rIns="635" bIns="635" rtlCol="0" anchor="ctr">
              <a:noAutofit/>
            </a:bodyPr>
            <a:lstStyle/>
            <a:p>
              <a:pPr algn="just" rtl="1"/>
              <a:r>
                <a:rPr lang="en-US" sz="1600" dirty="0">
                  <a:solidFill>
                    <a:srgbClr val="19243A"/>
                  </a:solidFill>
                  <a:latin typeface="Alexandria" pitchFamily="2" charset="-78"/>
                  <a:ea typeface="Arial" pitchFamily="34" charset="-122"/>
                  <a:cs typeface="Alexandria" pitchFamily="2" charset="-78"/>
                </a:rPr>
                <a:t>الاتصال الخارجي هو عملية التواصل التي تتم بين المؤسسة وجمهورها الخارجي، مثل أولياء الأمور، المجتمع المحلي، الجهات الرسمية، الشركاء، وسائل الإعلام، والمؤسسات الأخرى؛ بهدف تبادل المعلومات، وبناء الثقة، وتعزيز صورة المؤسسة، ودعم تحقيق أهدافها.</a:t>
              </a:r>
              <a:endParaRPr lang="en-US" sz="1600" dirty="0">
                <a:solidFill>
                  <a:prstClr val="black"/>
                </a:solidFill>
                <a:latin typeface="Alexandria" pitchFamily="2" charset="-78"/>
                <a:cs typeface="Alexandria" pitchFamily="2" charset="-78"/>
              </a:endParaRPr>
            </a:p>
          </p:txBody>
        </p:sp>
        <p:sp>
          <p:nvSpPr>
            <p:cNvPr id="50" name="Text 24"/>
            <p:cNvSpPr/>
            <p:nvPr/>
          </p:nvSpPr>
          <p:spPr>
            <a:xfrm>
              <a:off x="2666943" y="4064508"/>
              <a:ext cx="5556310" cy="667513"/>
            </a:xfrm>
            <a:prstGeom prst="rect">
              <a:avLst/>
            </a:prstGeom>
            <a:noFill/>
            <a:ln/>
          </p:spPr>
          <p:txBody>
            <a:bodyPr wrap="square" lIns="635" tIns="635" rIns="635" bIns="635" rtlCol="0" anchor="ctr">
              <a:noAutofit/>
            </a:bodyPr>
            <a:lstStyle/>
            <a:p>
              <a:pPr algn="just" rtl="1"/>
              <a:r>
                <a:rPr lang="en-US" sz="1600" dirty="0">
                  <a:solidFill>
                    <a:srgbClr val="FF0000"/>
                  </a:solidFill>
                  <a:latin typeface="Alexandria" pitchFamily="2" charset="-78"/>
                  <a:ea typeface="Arial" pitchFamily="34" charset="-122"/>
                  <a:cs typeface="Alexandria" pitchFamily="2" charset="-78"/>
                </a:rPr>
                <a:t>ومن أبرز مميزات الاتصال الخارجي...</a:t>
              </a:r>
              <a:endParaRPr lang="en-US" sz="1600" dirty="0">
                <a:solidFill>
                  <a:prstClr val="black"/>
                </a:solidFill>
                <a:latin typeface="Alexandria" pitchFamily="2" charset="-78"/>
                <a:cs typeface="Alexandria" pitchFamily="2" charset="-78"/>
              </a:endParaRPr>
            </a:p>
          </p:txBody>
        </p:sp>
        <p:sp>
          <p:nvSpPr>
            <p:cNvPr id="51" name="Shape 25"/>
            <p:cNvSpPr/>
            <p:nvPr/>
          </p:nvSpPr>
          <p:spPr>
            <a:xfrm>
              <a:off x="347472" y="4937760"/>
              <a:ext cx="3733800" cy="1536192"/>
            </a:xfrm>
            <a:prstGeom prst="roundRect">
              <a:avLst>
                <a:gd name="adj" fmla="val 3571"/>
              </a:avLst>
            </a:prstGeom>
            <a:solidFill>
              <a:srgbClr val="F2F3F5"/>
            </a:solidFill>
            <a:ln w="10160">
              <a:solidFill>
                <a:srgbClr val="CFD4DD"/>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52" name="Shape 26"/>
            <p:cNvSpPr/>
            <p:nvPr/>
          </p:nvSpPr>
          <p:spPr>
            <a:xfrm>
              <a:off x="365760" y="4937760"/>
              <a:ext cx="3697224" cy="0"/>
            </a:xfrm>
            <a:prstGeom prst="line">
              <a:avLst/>
            </a:prstGeom>
            <a:noFill/>
            <a:ln w="50800">
              <a:solidFill>
                <a:srgbClr val="3159C6"/>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53" name="Shape 27"/>
            <p:cNvSpPr/>
            <p:nvPr/>
          </p:nvSpPr>
          <p:spPr>
            <a:xfrm>
              <a:off x="1985772" y="5056632"/>
              <a:ext cx="457200" cy="457200"/>
            </a:xfrm>
            <a:prstGeom prst="ellipse">
              <a:avLst/>
            </a:prstGeom>
            <a:solidFill>
              <a:srgbClr val="3159C6"/>
            </a:solidFill>
            <a:ln w="12700">
              <a:solidFill>
                <a:srgbClr val="3159C6"/>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54" name="Text 28"/>
            <p:cNvSpPr/>
            <p:nvPr/>
          </p:nvSpPr>
          <p:spPr>
            <a:xfrm>
              <a:off x="2095500" y="5157216"/>
              <a:ext cx="237744" cy="237744"/>
            </a:xfrm>
            <a:prstGeom prst="rect">
              <a:avLst/>
            </a:prstGeom>
            <a:noFill/>
            <a:ln/>
          </p:spPr>
          <p:txBody>
            <a:bodyPr wrap="square" lIns="635" tIns="635" rIns="635" bIns="635" rtlCol="0" anchor="ctr">
              <a:noAutofit/>
            </a:bodyPr>
            <a:lstStyle/>
            <a:p>
              <a:pPr algn="just" rtl="1"/>
              <a:r>
                <a:rPr lang="en-US" sz="1600" dirty="0">
                  <a:solidFill>
                    <a:srgbClr val="FFFFFF"/>
                  </a:solidFill>
                  <a:latin typeface="Alexandria" pitchFamily="2" charset="-78"/>
                  <a:ea typeface="Arial" pitchFamily="34" charset="-122"/>
                  <a:cs typeface="Alexandria" pitchFamily="2" charset="-78"/>
                </a:rPr>
                <a:t>⚙</a:t>
              </a:r>
              <a:endParaRPr lang="en-US" sz="1600" dirty="0">
                <a:solidFill>
                  <a:prstClr val="black"/>
                </a:solidFill>
                <a:latin typeface="Alexandria" pitchFamily="2" charset="-78"/>
                <a:cs typeface="Alexandria" pitchFamily="2" charset="-78"/>
              </a:endParaRPr>
            </a:p>
          </p:txBody>
        </p:sp>
        <p:sp>
          <p:nvSpPr>
            <p:cNvPr id="55" name="Text 29"/>
            <p:cNvSpPr/>
            <p:nvPr/>
          </p:nvSpPr>
          <p:spPr>
            <a:xfrm>
              <a:off x="557784" y="5559552"/>
              <a:ext cx="3313176" cy="256032"/>
            </a:xfrm>
            <a:prstGeom prst="rect">
              <a:avLst/>
            </a:prstGeom>
            <a:noFill/>
            <a:ln/>
          </p:spPr>
          <p:txBody>
            <a:bodyPr wrap="square" lIns="635" tIns="635" rIns="635" bIns="635" rtlCol="0" anchor="ctr">
              <a:normAutofit/>
            </a:bodyPr>
            <a:lstStyle/>
            <a:p>
              <a:pPr algn="just" rtl="1"/>
              <a:r>
                <a:rPr lang="en-US" sz="1600" b="1" dirty="0">
                  <a:solidFill>
                    <a:srgbClr val="19243A"/>
                  </a:solidFill>
                  <a:latin typeface="Alexandria" pitchFamily="2" charset="-78"/>
                  <a:ea typeface="Arial" pitchFamily="34" charset="-122"/>
                  <a:cs typeface="Alexandria" pitchFamily="2" charset="-78"/>
                </a:rPr>
                <a:t>تعزيز الصورة المؤسسية</a:t>
              </a:r>
              <a:endParaRPr lang="en-US" sz="1600" dirty="0">
                <a:solidFill>
                  <a:prstClr val="black"/>
                </a:solidFill>
                <a:latin typeface="Alexandria" pitchFamily="2" charset="-78"/>
                <a:cs typeface="Alexandria" pitchFamily="2" charset="-78"/>
              </a:endParaRPr>
            </a:p>
          </p:txBody>
        </p:sp>
        <p:sp>
          <p:nvSpPr>
            <p:cNvPr id="56" name="Text 30"/>
            <p:cNvSpPr/>
            <p:nvPr/>
          </p:nvSpPr>
          <p:spPr>
            <a:xfrm>
              <a:off x="603504" y="5888736"/>
              <a:ext cx="3221736" cy="438912"/>
            </a:xfrm>
            <a:prstGeom prst="rect">
              <a:avLst/>
            </a:prstGeom>
            <a:noFill/>
            <a:ln/>
          </p:spPr>
          <p:txBody>
            <a:bodyPr wrap="square" lIns="635" tIns="635" rIns="635" bIns="635" rtlCol="0" anchor="ctr">
              <a:noAutofit/>
            </a:bodyPr>
            <a:lstStyle/>
            <a:p>
              <a:pPr algn="just" rtl="1"/>
              <a:r>
                <a:rPr lang="en-US" sz="1600" dirty="0">
                  <a:solidFill>
                    <a:srgbClr val="19243A"/>
                  </a:solidFill>
                  <a:latin typeface="Alexandria" pitchFamily="2" charset="-78"/>
                  <a:ea typeface="Arial" pitchFamily="34" charset="-122"/>
                  <a:cs typeface="Alexandria" pitchFamily="2" charset="-78"/>
                </a:rPr>
                <a:t>إبراز إنجازات المؤسسة ورسالتها وتعزيز ثقة المجتمع بها</a:t>
              </a:r>
              <a:endParaRPr lang="en-US" sz="1600" dirty="0">
                <a:solidFill>
                  <a:prstClr val="black"/>
                </a:solidFill>
                <a:latin typeface="Alexandria" pitchFamily="2" charset="-78"/>
                <a:cs typeface="Alexandria" pitchFamily="2" charset="-78"/>
              </a:endParaRPr>
            </a:p>
          </p:txBody>
        </p:sp>
        <p:sp>
          <p:nvSpPr>
            <p:cNvPr id="57" name="Shape 31"/>
            <p:cNvSpPr/>
            <p:nvPr/>
          </p:nvSpPr>
          <p:spPr>
            <a:xfrm>
              <a:off x="4355592" y="4937760"/>
              <a:ext cx="3733800" cy="1536192"/>
            </a:xfrm>
            <a:prstGeom prst="roundRect">
              <a:avLst>
                <a:gd name="adj" fmla="val 3571"/>
              </a:avLst>
            </a:prstGeom>
            <a:solidFill>
              <a:srgbClr val="F2F3F5"/>
            </a:solidFill>
            <a:ln w="10160">
              <a:solidFill>
                <a:srgbClr val="CFD4DD"/>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58" name="Shape 32"/>
            <p:cNvSpPr/>
            <p:nvPr/>
          </p:nvSpPr>
          <p:spPr>
            <a:xfrm>
              <a:off x="4373880" y="4937760"/>
              <a:ext cx="3697224" cy="0"/>
            </a:xfrm>
            <a:prstGeom prst="line">
              <a:avLst/>
            </a:prstGeom>
            <a:noFill/>
            <a:ln w="50800">
              <a:solidFill>
                <a:srgbClr val="3159C6"/>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59" name="Shape 33"/>
            <p:cNvSpPr/>
            <p:nvPr/>
          </p:nvSpPr>
          <p:spPr>
            <a:xfrm>
              <a:off x="5993892" y="5056632"/>
              <a:ext cx="457200" cy="457200"/>
            </a:xfrm>
            <a:prstGeom prst="ellipse">
              <a:avLst/>
            </a:prstGeom>
            <a:solidFill>
              <a:srgbClr val="3159C6"/>
            </a:solidFill>
            <a:ln w="12700">
              <a:solidFill>
                <a:srgbClr val="3159C6"/>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60" name="Text 34"/>
            <p:cNvSpPr/>
            <p:nvPr/>
          </p:nvSpPr>
          <p:spPr>
            <a:xfrm>
              <a:off x="6103620" y="5157216"/>
              <a:ext cx="237744" cy="237744"/>
            </a:xfrm>
            <a:prstGeom prst="rect">
              <a:avLst/>
            </a:prstGeom>
            <a:noFill/>
            <a:ln/>
          </p:spPr>
          <p:txBody>
            <a:bodyPr wrap="square" lIns="635" tIns="635" rIns="635" bIns="635" rtlCol="0" anchor="ctr">
              <a:noAutofit/>
            </a:bodyPr>
            <a:lstStyle/>
            <a:p>
              <a:pPr algn="just" rtl="1"/>
              <a:r>
                <a:rPr lang="en-US" sz="1600" dirty="0">
                  <a:solidFill>
                    <a:srgbClr val="FFFFFF"/>
                  </a:solidFill>
                  <a:latin typeface="Alexandria" pitchFamily="2" charset="-78"/>
                  <a:ea typeface="Arial" pitchFamily="34" charset="-122"/>
                  <a:cs typeface="Alexandria" pitchFamily="2" charset="-78"/>
                </a:rPr>
                <a:t>↔</a:t>
              </a:r>
              <a:endParaRPr lang="en-US" sz="1600" dirty="0">
                <a:solidFill>
                  <a:prstClr val="black"/>
                </a:solidFill>
                <a:latin typeface="Alexandria" pitchFamily="2" charset="-78"/>
                <a:cs typeface="Alexandria" pitchFamily="2" charset="-78"/>
              </a:endParaRPr>
            </a:p>
          </p:txBody>
        </p:sp>
        <p:sp>
          <p:nvSpPr>
            <p:cNvPr id="61" name="Text 35"/>
            <p:cNvSpPr/>
            <p:nvPr/>
          </p:nvSpPr>
          <p:spPr>
            <a:xfrm>
              <a:off x="4565904" y="5559552"/>
              <a:ext cx="3313176" cy="256032"/>
            </a:xfrm>
            <a:prstGeom prst="rect">
              <a:avLst/>
            </a:prstGeom>
            <a:noFill/>
            <a:ln/>
          </p:spPr>
          <p:txBody>
            <a:bodyPr wrap="square" lIns="635" tIns="635" rIns="635" bIns="635" rtlCol="0" anchor="ctr">
              <a:normAutofit/>
            </a:bodyPr>
            <a:lstStyle/>
            <a:p>
              <a:pPr algn="just" rtl="1"/>
              <a:r>
                <a:rPr lang="en-US" sz="1600" b="1" dirty="0">
                  <a:solidFill>
                    <a:srgbClr val="19243A"/>
                  </a:solidFill>
                  <a:latin typeface="Alexandria" pitchFamily="2" charset="-78"/>
                  <a:ea typeface="Arial" pitchFamily="34" charset="-122"/>
                  <a:cs typeface="Alexandria" pitchFamily="2" charset="-78"/>
                </a:rPr>
                <a:t>بناء الشراكات</a:t>
              </a:r>
              <a:endParaRPr lang="en-US" sz="1600" dirty="0">
                <a:solidFill>
                  <a:prstClr val="black"/>
                </a:solidFill>
                <a:latin typeface="Alexandria" pitchFamily="2" charset="-78"/>
                <a:cs typeface="Alexandria" pitchFamily="2" charset="-78"/>
              </a:endParaRPr>
            </a:p>
          </p:txBody>
        </p:sp>
        <p:sp>
          <p:nvSpPr>
            <p:cNvPr id="62" name="Text 36"/>
            <p:cNvSpPr/>
            <p:nvPr/>
          </p:nvSpPr>
          <p:spPr>
            <a:xfrm>
              <a:off x="4611624" y="5888736"/>
              <a:ext cx="3221736" cy="438912"/>
            </a:xfrm>
            <a:prstGeom prst="rect">
              <a:avLst/>
            </a:prstGeom>
            <a:noFill/>
            <a:ln/>
          </p:spPr>
          <p:txBody>
            <a:bodyPr wrap="square" lIns="635" tIns="635" rIns="635" bIns="635" rtlCol="0" anchor="ctr">
              <a:noAutofit/>
            </a:bodyPr>
            <a:lstStyle/>
            <a:p>
              <a:pPr algn="just" rtl="1"/>
              <a:r>
                <a:rPr lang="en-US" sz="1600" dirty="0">
                  <a:solidFill>
                    <a:srgbClr val="19243A"/>
                  </a:solidFill>
                  <a:latin typeface="Alexandria" pitchFamily="2" charset="-78"/>
                  <a:ea typeface="Arial" pitchFamily="34" charset="-122"/>
                  <a:cs typeface="Alexandria" pitchFamily="2" charset="-78"/>
                </a:rPr>
                <a:t>فتح قنوات تعاون مع المؤسسات والجهات الداعمة والمجتمع المحلي</a:t>
              </a:r>
              <a:endParaRPr lang="en-US" sz="1600" dirty="0">
                <a:solidFill>
                  <a:prstClr val="black"/>
                </a:solidFill>
                <a:latin typeface="Alexandria" pitchFamily="2" charset="-78"/>
                <a:cs typeface="Alexandria" pitchFamily="2" charset="-78"/>
              </a:endParaRPr>
            </a:p>
          </p:txBody>
        </p:sp>
        <p:sp>
          <p:nvSpPr>
            <p:cNvPr id="63" name="Shape 37"/>
            <p:cNvSpPr/>
            <p:nvPr/>
          </p:nvSpPr>
          <p:spPr>
            <a:xfrm>
              <a:off x="8363712" y="4937760"/>
              <a:ext cx="3733800" cy="1536192"/>
            </a:xfrm>
            <a:prstGeom prst="roundRect">
              <a:avLst>
                <a:gd name="adj" fmla="val 3571"/>
              </a:avLst>
            </a:prstGeom>
            <a:solidFill>
              <a:srgbClr val="F2F3F5"/>
            </a:solidFill>
            <a:ln w="10160">
              <a:solidFill>
                <a:srgbClr val="CFD4DD"/>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64" name="Shape 38"/>
            <p:cNvSpPr/>
            <p:nvPr/>
          </p:nvSpPr>
          <p:spPr>
            <a:xfrm>
              <a:off x="8382000" y="4937760"/>
              <a:ext cx="3697224" cy="0"/>
            </a:xfrm>
            <a:prstGeom prst="line">
              <a:avLst/>
            </a:prstGeom>
            <a:noFill/>
            <a:ln w="50800">
              <a:solidFill>
                <a:srgbClr val="3159C6"/>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65" name="Shape 39"/>
            <p:cNvSpPr/>
            <p:nvPr/>
          </p:nvSpPr>
          <p:spPr>
            <a:xfrm>
              <a:off x="10002012" y="5056632"/>
              <a:ext cx="457200" cy="457200"/>
            </a:xfrm>
            <a:prstGeom prst="ellipse">
              <a:avLst/>
            </a:prstGeom>
            <a:solidFill>
              <a:srgbClr val="3159C6"/>
            </a:solidFill>
            <a:ln w="12700">
              <a:solidFill>
                <a:srgbClr val="3159C6"/>
              </a:solidFill>
              <a:prstDash val="solid"/>
            </a:ln>
          </p:spPr>
          <p:txBody>
            <a:bodyPr/>
            <a:lstStyle/>
            <a:p>
              <a:pPr algn="just" rtl="1"/>
              <a:endParaRPr lang="en-US" sz="1600">
                <a:solidFill>
                  <a:prstClr val="black"/>
                </a:solidFill>
                <a:latin typeface="Alexandria" pitchFamily="2" charset="-78"/>
                <a:cs typeface="Alexandria" pitchFamily="2" charset="-78"/>
              </a:endParaRPr>
            </a:p>
          </p:txBody>
        </p:sp>
        <p:sp>
          <p:nvSpPr>
            <p:cNvPr id="66" name="Text 40"/>
            <p:cNvSpPr/>
            <p:nvPr/>
          </p:nvSpPr>
          <p:spPr>
            <a:xfrm>
              <a:off x="10111740" y="5157216"/>
              <a:ext cx="237744" cy="237744"/>
            </a:xfrm>
            <a:prstGeom prst="rect">
              <a:avLst/>
            </a:prstGeom>
            <a:noFill/>
            <a:ln/>
          </p:spPr>
          <p:txBody>
            <a:bodyPr wrap="square" lIns="635" tIns="635" rIns="635" bIns="635" rtlCol="0" anchor="ctr">
              <a:noAutofit/>
            </a:bodyPr>
            <a:lstStyle/>
            <a:p>
              <a:pPr algn="just" rtl="1"/>
              <a:r>
                <a:rPr lang="en-US" sz="1600" dirty="0">
                  <a:solidFill>
                    <a:srgbClr val="FFFFFF"/>
                  </a:solidFill>
                  <a:latin typeface="Alexandria" pitchFamily="2" charset="-78"/>
                  <a:ea typeface="Arial" pitchFamily="34" charset="-122"/>
                  <a:cs typeface="Alexandria" pitchFamily="2" charset="-78"/>
                </a:rPr>
                <a:t>◉</a:t>
              </a:r>
              <a:endParaRPr lang="en-US" sz="1600" dirty="0">
                <a:solidFill>
                  <a:prstClr val="black"/>
                </a:solidFill>
                <a:latin typeface="Alexandria" pitchFamily="2" charset="-78"/>
                <a:cs typeface="Alexandria" pitchFamily="2" charset="-78"/>
              </a:endParaRPr>
            </a:p>
          </p:txBody>
        </p:sp>
        <p:sp>
          <p:nvSpPr>
            <p:cNvPr id="67" name="Text 41"/>
            <p:cNvSpPr/>
            <p:nvPr/>
          </p:nvSpPr>
          <p:spPr>
            <a:xfrm>
              <a:off x="8574024" y="5559552"/>
              <a:ext cx="3313176" cy="256032"/>
            </a:xfrm>
            <a:prstGeom prst="rect">
              <a:avLst/>
            </a:prstGeom>
            <a:noFill/>
            <a:ln/>
          </p:spPr>
          <p:txBody>
            <a:bodyPr wrap="square" lIns="635" tIns="635" rIns="635" bIns="635" rtlCol="0" anchor="ctr">
              <a:normAutofit/>
            </a:bodyPr>
            <a:lstStyle/>
            <a:p>
              <a:pPr algn="just" rtl="1"/>
              <a:r>
                <a:rPr lang="en-US" sz="1600" b="1" dirty="0">
                  <a:solidFill>
                    <a:srgbClr val="19243A"/>
                  </a:solidFill>
                  <a:latin typeface="Alexandria" pitchFamily="2" charset="-78"/>
                  <a:ea typeface="Arial" pitchFamily="34" charset="-122"/>
                  <a:cs typeface="Alexandria" pitchFamily="2" charset="-78"/>
                </a:rPr>
                <a:t>إدارة السمعة والعلاقات</a:t>
              </a:r>
              <a:endParaRPr lang="en-US" sz="1600" dirty="0">
                <a:solidFill>
                  <a:prstClr val="black"/>
                </a:solidFill>
                <a:latin typeface="Alexandria" pitchFamily="2" charset="-78"/>
                <a:cs typeface="Alexandria" pitchFamily="2" charset="-78"/>
              </a:endParaRPr>
            </a:p>
          </p:txBody>
        </p:sp>
        <p:sp>
          <p:nvSpPr>
            <p:cNvPr id="68" name="Text 42"/>
            <p:cNvSpPr/>
            <p:nvPr/>
          </p:nvSpPr>
          <p:spPr>
            <a:xfrm>
              <a:off x="8619744" y="5888736"/>
              <a:ext cx="3221736" cy="438912"/>
            </a:xfrm>
            <a:prstGeom prst="rect">
              <a:avLst/>
            </a:prstGeom>
            <a:noFill/>
            <a:ln/>
          </p:spPr>
          <p:txBody>
            <a:bodyPr wrap="square" lIns="635" tIns="635" rIns="635" bIns="635" rtlCol="0" anchor="ctr">
              <a:noAutofit/>
            </a:bodyPr>
            <a:lstStyle/>
            <a:p>
              <a:pPr algn="just" rtl="1"/>
              <a:r>
                <a:rPr lang="en-US" sz="1600" dirty="0">
                  <a:solidFill>
                    <a:srgbClr val="19243A"/>
                  </a:solidFill>
                  <a:latin typeface="Alexandria" pitchFamily="2" charset="-78"/>
                  <a:ea typeface="Arial" pitchFamily="34" charset="-122"/>
                  <a:cs typeface="Alexandria" pitchFamily="2" charset="-78"/>
                </a:rPr>
                <a:t>توضيح الرسائل الرسمية والتعامل مع الاستفسارات والأزمات</a:t>
              </a:r>
              <a:endParaRPr lang="en-US"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1727584133"/>
      </p:ext>
    </p:extLst>
  </p:cSld>
  <p:clrMapOvr>
    <a:masterClrMapping/>
  </p:clrMapOvr>
  <mc:AlternateContent xmlns:mc="http://schemas.openxmlformats.org/markup-compatibility/2006" xmlns:p14="http://schemas.microsoft.com/office/powerpoint/2010/main">
    <mc:Choice Requires="p14">
      <p:transition p14:dur="10" advTm="150636"/>
    </mc:Choice>
    <mc:Fallback xmlns="">
      <p:transition advTm="15063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5956C-0CF8-B62F-C4AE-65AAD33D0E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0661B4-A92E-802B-F443-3CFA8E816897}"/>
              </a:ext>
            </a:extLst>
          </p:cNvPr>
          <p:cNvSpPr/>
          <p:nvPr/>
        </p:nvSpPr>
        <p:spPr>
          <a:xfrm>
            <a:off x="501805" y="1345306"/>
            <a:ext cx="11128917" cy="5055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C84311-117A-2CBD-DC15-6498D293B7F3}"/>
              </a:ext>
            </a:extLst>
          </p:cNvPr>
          <p:cNvSpPr txBox="1"/>
          <p:nvPr/>
        </p:nvSpPr>
        <p:spPr>
          <a:xfrm>
            <a:off x="2910468" y="539128"/>
            <a:ext cx="6768382" cy="523220"/>
          </a:xfrm>
          <a:prstGeom prst="rect">
            <a:avLst/>
          </a:prstGeom>
          <a:noFill/>
        </p:spPr>
        <p:txBody>
          <a:bodyPr wrap="square" rtlCol="0">
            <a:spAutoFit/>
          </a:bodyPr>
          <a:lstStyle/>
          <a:p>
            <a:r>
              <a:rPr lang="ar-EG" sz="2800" b="1">
                <a:latin typeface="Alexandria" charset="0"/>
                <a:cs typeface="Alexandria" charset="0"/>
              </a:rPr>
              <a:t>اختيار القناة المناسبة: أساس الفاعلية</a:t>
            </a:r>
          </a:p>
        </p:txBody>
      </p:sp>
      <p:sp>
        <p:nvSpPr>
          <p:cNvPr id="5" name="Rectangle 4">
            <a:extLst>
              <a:ext uri="{FF2B5EF4-FFF2-40B4-BE49-F238E27FC236}">
                <a16:creationId xmlns:a16="http://schemas.microsoft.com/office/drawing/2014/main" id="{AE64384C-60E4-1534-1862-D76A690E5FE4}"/>
              </a:ext>
            </a:extLst>
          </p:cNvPr>
          <p:cNvSpPr/>
          <p:nvPr/>
        </p:nvSpPr>
        <p:spPr>
          <a:xfrm>
            <a:off x="889000"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1D1D54-2D81-9683-8547-26F746058184}"/>
              </a:ext>
            </a:extLst>
          </p:cNvPr>
          <p:cNvSpPr txBox="1"/>
          <p:nvPr/>
        </p:nvSpPr>
        <p:spPr>
          <a:xfrm>
            <a:off x="986791" y="7461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75B6B0-4C52-D688-4BB3-284AEA91F6A9}"/>
              </a:ext>
            </a:extLst>
          </p:cNvPr>
          <p:cNvSpPr txBox="1"/>
          <p:nvPr/>
        </p:nvSpPr>
        <p:spPr>
          <a:xfrm>
            <a:off x="1100485" y="915217"/>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2E3EDFF-30A8-5F93-F5EB-F4303C1BC4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
          <p:cNvSpPr/>
          <p:nvPr/>
        </p:nvSpPr>
        <p:spPr>
          <a:xfrm>
            <a:off x="889000" y="1830014"/>
            <a:ext cx="10435175" cy="52238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اختيار القناة المناسبة ليس قرارًا عشوائيًا، بل يستند إلى تحليل دقيق لعوامل متعددة تحدد فاعلية الرسالة ومدى تحقيقها لأهدافها الاتصالية داخل المؤسسة.</a:t>
            </a:r>
            <a:endParaRPr kumimoji="0" lang="ar-SA" sz="1600" b="0" i="0" u="none" strike="noStrike" kern="0" cap="none" spc="0" normalizeH="0" baseline="0" noProof="0" dirty="0">
              <a:ln>
                <a:noFill/>
              </a:ln>
              <a:solidFill>
                <a:prstClr val="black"/>
              </a:solidFill>
              <a:effectLst/>
              <a:uLnTx/>
              <a:uFillTx/>
            </a:endParaRPr>
          </a:p>
        </p:txBody>
      </p:sp>
      <p:grpSp>
        <p:nvGrpSpPr>
          <p:cNvPr id="23" name="Group 22">
            <a:extLst>
              <a:ext uri="{FF2B5EF4-FFF2-40B4-BE49-F238E27FC236}">
                <a16:creationId xmlns:a16="http://schemas.microsoft.com/office/drawing/2014/main" id="{FB16DED6-04C2-C7D8-88C5-E8BC7393935B}"/>
              </a:ext>
            </a:extLst>
          </p:cNvPr>
          <p:cNvGrpSpPr/>
          <p:nvPr/>
        </p:nvGrpSpPr>
        <p:grpSpPr>
          <a:xfrm>
            <a:off x="777486" y="2582257"/>
            <a:ext cx="10641363" cy="3520638"/>
            <a:chOff x="496193" y="964034"/>
            <a:chExt cx="8151688" cy="3334718"/>
          </a:xfrm>
        </p:grpSpPr>
        <p:sp>
          <p:nvSpPr>
            <p:cNvPr id="2" name="Text 0"/>
            <p:cNvSpPr/>
            <p:nvPr/>
          </p:nvSpPr>
          <p:spPr>
            <a:xfrm>
              <a:off x="4395861" y="964034"/>
              <a:ext cx="4252020"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معايير اختيار القناة المناسبة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1"/>
            <p:cNvSpPr/>
            <p:nvPr/>
          </p:nvSpPr>
          <p:spPr>
            <a:xfrm>
              <a:off x="4634061" y="1666354"/>
              <a:ext cx="3827785" cy="123974"/>
            </a:xfrm>
            <a:prstGeom prst="roundRect">
              <a:avLst>
                <a:gd name="adj" fmla="val 42025"/>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Shape 2"/>
            <p:cNvSpPr/>
            <p:nvPr/>
          </p:nvSpPr>
          <p:spPr>
            <a:xfrm>
              <a:off x="8275811" y="1542306"/>
              <a:ext cx="372070" cy="372070"/>
            </a:xfrm>
            <a:prstGeom prst="roundRect">
              <a:avLst>
                <a:gd name="adj" fmla="val 76800"/>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1"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68829" y="1635323"/>
              <a:ext cx="186035" cy="186035"/>
            </a:xfrm>
            <a:prstGeom prst="rect">
              <a:avLst/>
            </a:prstGeom>
          </p:spPr>
        </p:pic>
        <p:sp>
          <p:nvSpPr>
            <p:cNvPr id="12" name="Text 3"/>
            <p:cNvSpPr/>
            <p:nvPr/>
          </p:nvSpPr>
          <p:spPr>
            <a:xfrm>
              <a:off x="6973342" y="203835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طبيعة الرسالة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4"/>
            <p:cNvSpPr/>
            <p:nvPr/>
          </p:nvSpPr>
          <p:spPr>
            <a:xfrm>
              <a:off x="4757961" y="2306613"/>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هل هي رسالة عاجلة أم معلومات تفصيلية؟ رسمية أم غير رسمية؟ تحتاج إقناعًا أم مجرد إبلاغ؟</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5"/>
            <p:cNvSpPr/>
            <p:nvPr/>
          </p:nvSpPr>
          <p:spPr>
            <a:xfrm>
              <a:off x="496193" y="1480319"/>
              <a:ext cx="3827785" cy="123974"/>
            </a:xfrm>
            <a:prstGeom prst="roundRect">
              <a:avLst>
                <a:gd name="adj" fmla="val 42025"/>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Shape 6"/>
            <p:cNvSpPr/>
            <p:nvPr/>
          </p:nvSpPr>
          <p:spPr>
            <a:xfrm>
              <a:off x="4137943" y="1356271"/>
              <a:ext cx="372070" cy="372070"/>
            </a:xfrm>
            <a:prstGeom prst="roundRect">
              <a:avLst>
                <a:gd name="adj" fmla="val 76800"/>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30960" y="1449288"/>
              <a:ext cx="186035" cy="186035"/>
            </a:xfrm>
            <a:prstGeom prst="rect">
              <a:avLst/>
            </a:prstGeom>
          </p:spPr>
        </p:pic>
        <p:sp>
          <p:nvSpPr>
            <p:cNvPr id="17" name="Text 7"/>
            <p:cNvSpPr/>
            <p:nvPr/>
          </p:nvSpPr>
          <p:spPr>
            <a:xfrm>
              <a:off x="2835473" y="185231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درجة السرعة المطلوبة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8"/>
            <p:cNvSpPr/>
            <p:nvPr/>
          </p:nvSpPr>
          <p:spPr>
            <a:xfrm>
              <a:off x="620092" y="2120578"/>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المواقف العاجلة تستدعي قنوات فورية، بينما الرسائل المعقدة تتحمل إعدادًا أطول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9"/>
            <p:cNvSpPr/>
            <p:nvPr/>
          </p:nvSpPr>
          <p:spPr>
            <a:xfrm>
              <a:off x="4634061" y="3261568"/>
              <a:ext cx="3827785" cy="123974"/>
            </a:xfrm>
            <a:prstGeom prst="roundRect">
              <a:avLst>
                <a:gd name="adj" fmla="val 42025"/>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Shape 10"/>
            <p:cNvSpPr/>
            <p:nvPr/>
          </p:nvSpPr>
          <p:spPr>
            <a:xfrm>
              <a:off x="8275811" y="3137520"/>
              <a:ext cx="372070" cy="372070"/>
            </a:xfrm>
            <a:prstGeom prst="roundRect">
              <a:avLst>
                <a:gd name="adj" fmla="val 76800"/>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68829" y="3230538"/>
              <a:ext cx="186035" cy="186035"/>
            </a:xfrm>
            <a:prstGeom prst="rect">
              <a:avLst/>
            </a:prstGeom>
          </p:spPr>
        </p:pic>
        <p:sp>
          <p:nvSpPr>
            <p:cNvPr id="22" name="Text 11"/>
            <p:cNvSpPr/>
            <p:nvPr/>
          </p:nvSpPr>
          <p:spPr>
            <a:xfrm>
              <a:off x="6973342" y="363356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الحاجة إلى التوثيق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12"/>
            <p:cNvSpPr/>
            <p:nvPr/>
          </p:nvSpPr>
          <p:spPr>
            <a:xfrm>
              <a:off x="4757961" y="3901827"/>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القرارات والتعليمات المهمة تستدعي قنوات مكتوبة توفر سجلًا رسميًا قابلًا للمراجعة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Shape 13"/>
            <p:cNvSpPr/>
            <p:nvPr/>
          </p:nvSpPr>
          <p:spPr>
            <a:xfrm>
              <a:off x="496193" y="3075533"/>
              <a:ext cx="3827785" cy="123974"/>
            </a:xfrm>
            <a:prstGeom prst="roundRect">
              <a:avLst>
                <a:gd name="adj" fmla="val 42025"/>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7" name="Shape 14"/>
            <p:cNvSpPr/>
            <p:nvPr/>
          </p:nvSpPr>
          <p:spPr>
            <a:xfrm>
              <a:off x="4137943" y="2951485"/>
              <a:ext cx="372070" cy="372070"/>
            </a:xfrm>
            <a:prstGeom prst="roundRect">
              <a:avLst>
                <a:gd name="adj" fmla="val 76800"/>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8"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30960" y="3044503"/>
              <a:ext cx="186035" cy="186035"/>
            </a:xfrm>
            <a:prstGeom prst="rect">
              <a:avLst/>
            </a:prstGeom>
          </p:spPr>
        </p:pic>
        <p:sp>
          <p:nvSpPr>
            <p:cNvPr id="29" name="Text 15"/>
            <p:cNvSpPr/>
            <p:nvPr/>
          </p:nvSpPr>
          <p:spPr>
            <a:xfrm>
              <a:off x="2599283" y="3447529"/>
              <a:ext cx="178675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مستوى التفاعل المطلوب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Text 16"/>
            <p:cNvSpPr/>
            <p:nvPr/>
          </p:nvSpPr>
          <p:spPr>
            <a:xfrm>
              <a:off x="620092" y="3715792"/>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كلما ارتفع مستوى التفاعل المطلوب، كلما كانت القنوات اللفظية المباشرة هي الأنسب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4061295739"/>
      </p:ext>
    </p:extLst>
  </p:cSld>
  <p:clrMapOvr>
    <a:masterClrMapping/>
  </p:clrMapOvr>
  <mc:AlternateContent xmlns:mc="http://schemas.openxmlformats.org/markup-compatibility/2006" xmlns:p14="http://schemas.microsoft.com/office/powerpoint/2010/main">
    <mc:Choice Requires="p14">
      <p:transition p14:dur="10" advTm="111941"/>
    </mc:Choice>
    <mc:Fallback xmlns="">
      <p:transition advTm="11194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B4959-A748-0346-D692-86ECB66A34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89A80-36B5-0FDC-E4AA-1D48EFC86C3E}"/>
              </a:ext>
            </a:extLst>
          </p:cNvPr>
          <p:cNvSpPr/>
          <p:nvPr/>
        </p:nvSpPr>
        <p:spPr>
          <a:xfrm>
            <a:off x="2626179" y="500900"/>
            <a:ext cx="9565822" cy="1195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6AD81F-1C0F-5449-8429-DFF4B54C9CBD}"/>
              </a:ext>
            </a:extLst>
          </p:cNvPr>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803DADD-B45B-AD81-2C15-4CC67DADC5A0}"/>
              </a:ext>
            </a:extLst>
          </p:cNvPr>
          <p:cNvSpPr/>
          <p:nvPr/>
        </p:nvSpPr>
        <p:spPr>
          <a:xfrm>
            <a:off x="1262776"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11DCE9-83F2-FDB2-6C7C-1C070A7B23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0" name="Group 9">
            <a:extLst>
              <a:ext uri="{FF2B5EF4-FFF2-40B4-BE49-F238E27FC236}">
                <a16:creationId xmlns:a16="http://schemas.microsoft.com/office/drawing/2014/main" id="{6E50B207-6D52-819E-233A-0E311F1A3794}"/>
              </a:ext>
            </a:extLst>
          </p:cNvPr>
          <p:cNvGrpSpPr/>
          <p:nvPr/>
        </p:nvGrpSpPr>
        <p:grpSpPr>
          <a:xfrm>
            <a:off x="2966223" y="1570409"/>
            <a:ext cx="7338573" cy="3632083"/>
            <a:chOff x="496119" y="1988937"/>
            <a:chExt cx="4722763" cy="2012456"/>
          </a:xfrm>
        </p:grpSpPr>
        <p:sp>
          <p:nvSpPr>
            <p:cNvPr id="2" name="Text 2"/>
            <p:cNvSpPr/>
            <p:nvPr/>
          </p:nvSpPr>
          <p:spPr>
            <a:xfrm>
              <a:off x="496119" y="1988937"/>
              <a:ext cx="4722763" cy="314581"/>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نشاط (3): اختر القناة لمعالجة شائعة داخل مؤسسة</a:t>
              </a:r>
              <a:endParaRPr kumimoji="0" lang="ar-SA"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Shape 3"/>
            <p:cNvSpPr/>
            <p:nvPr/>
          </p:nvSpPr>
          <p:spPr>
            <a:xfrm>
              <a:off x="496119" y="2385938"/>
              <a:ext cx="4722763" cy="880542"/>
            </a:xfrm>
            <a:prstGeom prst="roundRect">
              <a:avLst>
                <a:gd name="adj" fmla="val 5917"/>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7" name="Image 1" descr="preencoded.png"/>
            <p:cNvPicPr>
              <a:picLocks noChangeAspect="1"/>
            </p:cNvPicPr>
            <p:nvPr/>
          </p:nvPicPr>
          <p:blipFill>
            <a:blip r:embed="rId3"/>
            <a:stretch>
              <a:fillRect/>
            </a:stretch>
          </p:blipFill>
          <p:spPr>
            <a:xfrm>
              <a:off x="4939903" y="2565722"/>
              <a:ext cx="155004" cy="123974"/>
            </a:xfrm>
            <a:prstGeom prst="rect">
              <a:avLst/>
            </a:prstGeom>
          </p:spPr>
        </p:pic>
        <p:sp>
          <p:nvSpPr>
            <p:cNvPr id="8" name="Text 4"/>
            <p:cNvSpPr/>
            <p:nvPr/>
          </p:nvSpPr>
          <p:spPr>
            <a:xfrm>
              <a:off x="620092" y="2528515"/>
              <a:ext cx="4195837"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الحالة: انتشرت شائعة داخل مؤسسة مفادها أن الإدارة ستُقدم على تسريح عدد من الموظفين. يطلب من الطلاب بناء خطة اتصال مختصرة تُحدد القناة الأنسب للتعامل مع هذا الموقف.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5"/>
            <p:cNvSpPr/>
            <p:nvPr/>
          </p:nvSpPr>
          <p:spPr>
            <a:xfrm>
              <a:off x="496119" y="3406006"/>
              <a:ext cx="4722763"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برجاء التحديد</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هل تختار قناة لفظية أم مكتوبة؟ رسمية أم غير رسمية؟ نازلة أم أفقية؟ مع تبرير كل اختيار وشرح كيف تُسهم القناة المختارة في احتواء الشائعة وإعادة الثقة.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4" name="Cloud 3">
            <a:extLst>
              <a:ext uri="{FF2B5EF4-FFF2-40B4-BE49-F238E27FC236}">
                <a16:creationId xmlns:a16="http://schemas.microsoft.com/office/drawing/2014/main" id="{0CB279A8-1991-629A-89B0-3C57A557F835}"/>
              </a:ext>
            </a:extLst>
          </p:cNvPr>
          <p:cNvSpPr/>
          <p:nvPr/>
        </p:nvSpPr>
        <p:spPr>
          <a:xfrm>
            <a:off x="10618062" y="1868898"/>
            <a:ext cx="1482688" cy="3333594"/>
          </a:xfrm>
          <a:prstGeom prst="cloud">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ar-EG" b="1">
                <a:latin typeface="Alexandria" pitchFamily="2" charset="-78"/>
                <a:cs typeface="Alexandria" pitchFamily="2" charset="-78"/>
              </a:rPr>
              <a:t>نشاط تفاعلي</a:t>
            </a:r>
            <a:endParaRPr lang="en-US" b="1">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1761AAE3-AC95-620A-438F-38DE51B459A4}"/>
              </a:ext>
            </a:extLst>
          </p:cNvPr>
          <p:cNvPicPr>
            <a:picLocks noChangeAspect="1"/>
          </p:cNvPicPr>
          <p:nvPr/>
        </p:nvPicPr>
        <p:blipFill>
          <a:blip r:embed="rId4"/>
          <a:stretch>
            <a:fillRect/>
          </a:stretch>
        </p:blipFill>
        <p:spPr>
          <a:xfrm>
            <a:off x="313630" y="1762705"/>
            <a:ext cx="2219093" cy="333258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10115062"/>
      </p:ext>
    </p:extLst>
  </p:cSld>
  <p:clrMapOvr>
    <a:masterClrMapping/>
  </p:clrMapOvr>
  <mc:AlternateContent xmlns:mc="http://schemas.openxmlformats.org/markup-compatibility/2006" xmlns:p14="http://schemas.microsoft.com/office/powerpoint/2010/main">
    <mc:Choice Requires="p14">
      <p:transition spd="slow" p14:dur="2000" advTm="55605"/>
    </mc:Choice>
    <mc:Fallback xmlns="">
      <p:transition spd="slow" advTm="5560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63767-5891-598C-E143-AEC47B2443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DEE7D4-F5A1-11F5-38FB-189BAED41BA5}"/>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5B5134C-4DF9-3ABB-F499-7C3729BFE9F8}"/>
              </a:ext>
            </a:extLst>
          </p:cNvPr>
          <p:cNvSpPr/>
          <p:nvPr/>
        </p:nvSpPr>
        <p:spPr>
          <a:xfrm>
            <a:off x="8647881" y="985662"/>
            <a:ext cx="3518719" cy="53714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F770E6-E02B-5E70-E4CB-6F0E66507E61}"/>
              </a:ext>
            </a:extLst>
          </p:cNvPr>
          <p:cNvSpPr/>
          <p:nvPr/>
        </p:nvSpPr>
        <p:spPr>
          <a:xfrm>
            <a:off x="546410" y="1239472"/>
            <a:ext cx="10526751" cy="5117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ADB0D7-6A1F-74E9-6426-3FC31A3AD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DC3DDD1B-931E-1106-7C84-3C8F5346383C}"/>
              </a:ext>
            </a:extLst>
          </p:cNvPr>
          <p:cNvGrpSpPr/>
          <p:nvPr/>
        </p:nvGrpSpPr>
        <p:grpSpPr>
          <a:xfrm>
            <a:off x="769435" y="1409679"/>
            <a:ext cx="10103066" cy="4667736"/>
            <a:chOff x="496119" y="1176941"/>
            <a:chExt cx="8151763" cy="3088324"/>
          </a:xfrm>
        </p:grpSpPr>
        <p:sp>
          <p:nvSpPr>
            <p:cNvPr id="3" name="Text 0">
              <a:extLst>
                <a:ext uri="{FF2B5EF4-FFF2-40B4-BE49-F238E27FC236}">
                  <a16:creationId xmlns:a16="http://schemas.microsoft.com/office/drawing/2014/main" id="{D99BD07F-4017-646A-D6EA-A32B1E457D3E}"/>
                </a:ext>
              </a:extLst>
            </p:cNvPr>
            <p:cNvSpPr/>
            <p:nvPr/>
          </p:nvSpPr>
          <p:spPr>
            <a:xfrm>
              <a:off x="4967298" y="1176941"/>
              <a:ext cx="3672185"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تحليل الحالة: كيف نختار؟</a:t>
              </a:r>
              <a:endParaRPr kumimoji="0" lang="ar-SA" b="1" i="0" u="none" strike="noStrike" kern="0" cap="none" spc="0" normalizeH="0" baseline="0" noProof="0" dirty="0">
                <a:ln>
                  <a:noFill/>
                </a:ln>
                <a:solidFill>
                  <a:prstClr val="black"/>
                </a:solidFill>
                <a:effectLst/>
                <a:uLnTx/>
                <a:uFillTx/>
              </a:endParaRPr>
            </a:p>
          </p:txBody>
        </p:sp>
        <p:pic>
          <p:nvPicPr>
            <p:cNvPr id="4" name="Image 0" descr="preencoded.png">
              <a:extLst>
                <a:ext uri="{FF2B5EF4-FFF2-40B4-BE49-F238E27FC236}">
                  <a16:creationId xmlns:a16="http://schemas.microsoft.com/office/drawing/2014/main" id="{63C739AF-0B81-AB77-0E3F-6E997FBF082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1513731"/>
              <a:ext cx="4013895" cy="1313780"/>
            </a:xfrm>
            <a:prstGeom prst="rect">
              <a:avLst/>
            </a:prstGeom>
          </p:spPr>
        </p:pic>
        <p:sp>
          <p:nvSpPr>
            <p:cNvPr id="6" name="Text 1">
              <a:extLst>
                <a:ext uri="{FF2B5EF4-FFF2-40B4-BE49-F238E27FC236}">
                  <a16:creationId xmlns:a16="http://schemas.microsoft.com/office/drawing/2014/main" id="{B857BDEF-7E43-9BFF-93F8-1BA8028173DD}"/>
                </a:ext>
              </a:extLst>
            </p:cNvPr>
            <p:cNvSpPr/>
            <p:nvPr/>
          </p:nvSpPr>
          <p:spPr>
            <a:xfrm>
              <a:off x="6547917" y="1595363"/>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F5582561-A93E-853F-E8CB-53DD86C3B161}"/>
                </a:ext>
              </a:extLst>
            </p:cNvPr>
            <p:cNvSpPr/>
            <p:nvPr/>
          </p:nvSpPr>
          <p:spPr>
            <a:xfrm>
              <a:off x="6273775" y="2024063"/>
              <a:ext cx="2235845"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الخطوة الأولى: تشخيص الموقف</a:t>
              </a:r>
              <a:endParaRPr kumimoji="0" lang="ar-SA" sz="1600" b="0" i="0" u="none" strike="noStrike" kern="0" cap="none" spc="0" normalizeH="0" baseline="0" noProof="0" dirty="0">
                <a:ln>
                  <a:noFill/>
                </a:ln>
                <a:solidFill>
                  <a:prstClr val="black"/>
                </a:solidFill>
                <a:effectLst/>
                <a:uLnTx/>
                <a:uFillTx/>
              </a:endParaRPr>
            </a:p>
          </p:txBody>
        </p:sp>
        <p:sp>
          <p:nvSpPr>
            <p:cNvPr id="8" name="Text 3">
              <a:extLst>
                <a:ext uri="{FF2B5EF4-FFF2-40B4-BE49-F238E27FC236}">
                  <a16:creationId xmlns:a16="http://schemas.microsoft.com/office/drawing/2014/main" id="{66587FD7-CA2B-086F-8DE8-0526594CFF9E}"/>
                </a:ext>
              </a:extLst>
            </p:cNvPr>
            <p:cNvSpPr/>
            <p:nvPr/>
          </p:nvSpPr>
          <p:spPr>
            <a:xfrm>
              <a:off x="4772248" y="2292325"/>
              <a:ext cx="373737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طبيعة الشائعة وسبب انتشارها ومدى تأثيرها على معنويات العاملين</a:t>
              </a:r>
              <a:endParaRPr kumimoji="0" lang="ar-SA" sz="1600" b="0" i="0" u="none" strike="noStrike" kern="0" cap="none" spc="0" normalizeH="0" baseline="0" noProof="0" dirty="0">
                <a:ln>
                  <a:noFill/>
                </a:ln>
                <a:solidFill>
                  <a:prstClr val="black"/>
                </a:solidFill>
                <a:effectLst/>
                <a:uLnTx/>
                <a:uFillTx/>
              </a:endParaRPr>
            </a:p>
          </p:txBody>
        </p:sp>
        <p:pic>
          <p:nvPicPr>
            <p:cNvPr id="9" name="Image 1" descr="preencoded.png">
              <a:extLst>
                <a:ext uri="{FF2B5EF4-FFF2-40B4-BE49-F238E27FC236}">
                  <a16:creationId xmlns:a16="http://schemas.microsoft.com/office/drawing/2014/main" id="{4B9C8EC5-2992-5216-B7C3-7543C6D06B9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513731"/>
              <a:ext cx="4013895" cy="1313780"/>
            </a:xfrm>
            <a:prstGeom prst="rect">
              <a:avLst/>
            </a:prstGeom>
          </p:spPr>
        </p:pic>
        <p:sp>
          <p:nvSpPr>
            <p:cNvPr id="10" name="Text 4">
              <a:extLst>
                <a:ext uri="{FF2B5EF4-FFF2-40B4-BE49-F238E27FC236}">
                  <a16:creationId xmlns:a16="http://schemas.microsoft.com/office/drawing/2014/main" id="{C1F806D3-660D-A8AE-D5CB-B3E72AC25519}"/>
                </a:ext>
              </a:extLst>
            </p:cNvPr>
            <p:cNvSpPr/>
            <p:nvPr/>
          </p:nvSpPr>
          <p:spPr>
            <a:xfrm>
              <a:off x="2410048" y="1595363"/>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11" name="Text 5">
              <a:extLst>
                <a:ext uri="{FF2B5EF4-FFF2-40B4-BE49-F238E27FC236}">
                  <a16:creationId xmlns:a16="http://schemas.microsoft.com/office/drawing/2014/main" id="{77332012-B1E4-4EDD-E73F-9A848C90C237}"/>
                </a:ext>
              </a:extLst>
            </p:cNvPr>
            <p:cNvSpPr/>
            <p:nvPr/>
          </p:nvSpPr>
          <p:spPr>
            <a:xfrm>
              <a:off x="2510730" y="2024063"/>
              <a:ext cx="1861021"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الخطوة الثانية: اختيار الاتجاه</a:t>
              </a:r>
              <a:endParaRPr kumimoji="0" lang="ar-SA" sz="1600" b="0" i="0" u="none" strike="noStrike" kern="0" cap="none" spc="0" normalizeH="0" baseline="0" noProof="0" dirty="0">
                <a:ln>
                  <a:noFill/>
                </a:ln>
                <a:solidFill>
                  <a:prstClr val="black"/>
                </a:solidFill>
                <a:effectLst/>
                <a:uLnTx/>
                <a:uFillTx/>
              </a:endParaRPr>
            </a:p>
          </p:txBody>
        </p:sp>
        <p:sp>
          <p:nvSpPr>
            <p:cNvPr id="12" name="Text 6">
              <a:extLst>
                <a:ext uri="{FF2B5EF4-FFF2-40B4-BE49-F238E27FC236}">
                  <a16:creationId xmlns:a16="http://schemas.microsoft.com/office/drawing/2014/main" id="{A0F6749A-00ED-3EC2-0673-159A71CE1A14}"/>
                </a:ext>
              </a:extLst>
            </p:cNvPr>
            <p:cNvSpPr/>
            <p:nvPr/>
          </p:nvSpPr>
          <p:spPr>
            <a:xfrm>
              <a:off x="634380" y="2292325"/>
              <a:ext cx="373737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النازل الأنسب هنا لأن الإدارة هي المعنية بإيضاح الحقيقة للموظفين</a:t>
              </a:r>
              <a:endParaRPr kumimoji="0" lang="ar-SA" sz="1600" b="0" i="0" u="none" strike="noStrike" kern="0" cap="none" spc="0" normalizeH="0" baseline="0" noProof="0" dirty="0">
                <a:ln>
                  <a:noFill/>
                </a:ln>
                <a:solidFill>
                  <a:prstClr val="black"/>
                </a:solidFill>
                <a:effectLst/>
                <a:uLnTx/>
                <a:uFillTx/>
              </a:endParaRPr>
            </a:p>
          </p:txBody>
        </p:sp>
        <p:pic>
          <p:nvPicPr>
            <p:cNvPr id="13" name="Image 2" descr="preencoded.png">
              <a:extLst>
                <a:ext uri="{FF2B5EF4-FFF2-40B4-BE49-F238E27FC236}">
                  <a16:creationId xmlns:a16="http://schemas.microsoft.com/office/drawing/2014/main" id="{7B90E9DF-F892-FBE4-3CBB-551055621FA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2951485"/>
              <a:ext cx="4013895" cy="1313780"/>
            </a:xfrm>
            <a:prstGeom prst="rect">
              <a:avLst/>
            </a:prstGeom>
          </p:spPr>
        </p:pic>
        <p:sp>
          <p:nvSpPr>
            <p:cNvPr id="14" name="Text 7">
              <a:extLst>
                <a:ext uri="{FF2B5EF4-FFF2-40B4-BE49-F238E27FC236}">
                  <a16:creationId xmlns:a16="http://schemas.microsoft.com/office/drawing/2014/main" id="{2A6B7C87-453F-1CD2-AC30-3DDB56A089CE}"/>
                </a:ext>
              </a:extLst>
            </p:cNvPr>
            <p:cNvSpPr/>
            <p:nvPr/>
          </p:nvSpPr>
          <p:spPr>
            <a:xfrm>
              <a:off x="6547917" y="3033117"/>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15" name="Text 8">
              <a:extLst>
                <a:ext uri="{FF2B5EF4-FFF2-40B4-BE49-F238E27FC236}">
                  <a16:creationId xmlns:a16="http://schemas.microsoft.com/office/drawing/2014/main" id="{3BB2C89D-0DD0-8A21-35D1-0B18E8B6A783}"/>
                </a:ext>
              </a:extLst>
            </p:cNvPr>
            <p:cNvSpPr/>
            <p:nvPr/>
          </p:nvSpPr>
          <p:spPr>
            <a:xfrm>
              <a:off x="6641157" y="3461817"/>
              <a:ext cx="186846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الخطوة الثالثة: اختيار الصفة</a:t>
              </a:r>
              <a:endParaRPr kumimoji="0" lang="ar-SA" sz="1600" b="0" i="0" u="none" strike="noStrike" kern="0" cap="none" spc="0" normalizeH="0" baseline="0" noProof="0" dirty="0">
                <a:ln>
                  <a:noFill/>
                </a:ln>
                <a:solidFill>
                  <a:prstClr val="black"/>
                </a:solidFill>
                <a:effectLst/>
                <a:uLnTx/>
                <a:uFillTx/>
              </a:endParaRPr>
            </a:p>
          </p:txBody>
        </p:sp>
        <p:sp>
          <p:nvSpPr>
            <p:cNvPr id="16" name="Text 9">
              <a:extLst>
                <a:ext uri="{FF2B5EF4-FFF2-40B4-BE49-F238E27FC236}">
                  <a16:creationId xmlns:a16="http://schemas.microsoft.com/office/drawing/2014/main" id="{3DD43362-F644-8E3B-5E93-E605E95DFF73}"/>
                </a:ext>
              </a:extLst>
            </p:cNvPr>
            <p:cNvSpPr/>
            <p:nvPr/>
          </p:nvSpPr>
          <p:spPr>
            <a:xfrm>
              <a:off x="4772248" y="3730079"/>
              <a:ext cx="373737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القناة الرسمية ضرورية لمنح الرسالة مصداقية ووضوحًا لمواجهة الشائعة غير الرسمية</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a:extLst>
                <a:ext uri="{FF2B5EF4-FFF2-40B4-BE49-F238E27FC236}">
                  <a16:creationId xmlns:a16="http://schemas.microsoft.com/office/drawing/2014/main" id="{9D0E2B4A-092D-6B09-809A-83838C69A1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951485"/>
              <a:ext cx="4013895" cy="1313780"/>
            </a:xfrm>
            <a:prstGeom prst="rect">
              <a:avLst/>
            </a:prstGeom>
          </p:spPr>
        </p:pic>
        <p:sp>
          <p:nvSpPr>
            <p:cNvPr id="19" name="Text 10">
              <a:extLst>
                <a:ext uri="{FF2B5EF4-FFF2-40B4-BE49-F238E27FC236}">
                  <a16:creationId xmlns:a16="http://schemas.microsoft.com/office/drawing/2014/main" id="{9F882B5C-1029-A7F1-3CDF-9A50C6425D4F}"/>
                </a:ext>
              </a:extLst>
            </p:cNvPr>
            <p:cNvSpPr/>
            <p:nvPr/>
          </p:nvSpPr>
          <p:spPr>
            <a:xfrm>
              <a:off x="2410048" y="3033117"/>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4</a:t>
              </a:r>
              <a:endParaRPr kumimoji="0" lang="en-US" sz="1600" b="0" i="0" u="none" strike="noStrike" kern="0" cap="none" spc="0" normalizeH="0" baseline="0" noProof="0" dirty="0">
                <a:ln>
                  <a:noFill/>
                </a:ln>
                <a:solidFill>
                  <a:prstClr val="black"/>
                </a:solidFill>
                <a:effectLst/>
                <a:uLnTx/>
                <a:uFillTx/>
              </a:endParaRPr>
            </a:p>
          </p:txBody>
        </p:sp>
        <p:sp>
          <p:nvSpPr>
            <p:cNvPr id="20" name="Text 11">
              <a:extLst>
                <a:ext uri="{FF2B5EF4-FFF2-40B4-BE49-F238E27FC236}">
                  <a16:creationId xmlns:a16="http://schemas.microsoft.com/office/drawing/2014/main" id="{7ED46AB8-9BFD-6C5A-A098-40C313F2AB45}"/>
                </a:ext>
              </a:extLst>
            </p:cNvPr>
            <p:cNvSpPr/>
            <p:nvPr/>
          </p:nvSpPr>
          <p:spPr>
            <a:xfrm>
              <a:off x="2568848" y="3461817"/>
              <a:ext cx="1802904"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الخطوة الرابعة: اختيار النوع</a:t>
              </a:r>
              <a:endParaRPr kumimoji="0" lang="ar-SA" sz="1600" b="0" i="0" u="none" strike="noStrike" kern="0" cap="none" spc="0" normalizeH="0" baseline="0" noProof="0" dirty="0">
                <a:ln>
                  <a:noFill/>
                </a:ln>
                <a:solidFill>
                  <a:prstClr val="black"/>
                </a:solidFill>
                <a:effectLst/>
                <a:uLnTx/>
                <a:uFillTx/>
              </a:endParaRPr>
            </a:p>
          </p:txBody>
        </p:sp>
        <p:sp>
          <p:nvSpPr>
            <p:cNvPr id="21" name="Text 12">
              <a:extLst>
                <a:ext uri="{FF2B5EF4-FFF2-40B4-BE49-F238E27FC236}">
                  <a16:creationId xmlns:a16="http://schemas.microsoft.com/office/drawing/2014/main" id="{89449A05-8AA2-8E95-368B-BFD79CA5CD97}"/>
                </a:ext>
              </a:extLst>
            </p:cNvPr>
            <p:cNvSpPr/>
            <p:nvPr/>
          </p:nvSpPr>
          <p:spPr>
            <a:xfrm>
              <a:off x="634380" y="3730079"/>
              <a:ext cx="373737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الجمع بين الاتصال اللفظي (اجتماع فوري) والمكتوب (بيان رسمي) لضمان الوصول والتوثيق</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472372439"/>
      </p:ext>
    </p:extLst>
  </p:cSld>
  <p:clrMapOvr>
    <a:masterClrMapping/>
  </p:clrMapOvr>
  <mc:AlternateContent xmlns:mc="http://schemas.openxmlformats.org/markup-compatibility/2006" xmlns:p14="http://schemas.microsoft.com/office/powerpoint/2010/main">
    <mc:Choice Requires="p14">
      <p:transition spd="slow" p14:dur="2000" advTm="33724"/>
    </mc:Choice>
    <mc:Fallback xmlns="">
      <p:transition spd="slow" advTm="3372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63767-5891-598C-E143-AEC47B2443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DEE7D4-F5A1-11F5-38FB-189BAED41BA5}"/>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5B5134C-4DF9-3ABB-F499-7C3729BFE9F8}"/>
              </a:ext>
            </a:extLst>
          </p:cNvPr>
          <p:cNvSpPr/>
          <p:nvPr/>
        </p:nvSpPr>
        <p:spPr>
          <a:xfrm>
            <a:off x="8647881" y="985662"/>
            <a:ext cx="3518719" cy="53714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F770E6-E02B-5E70-E4CB-6F0E66507E61}"/>
              </a:ext>
            </a:extLst>
          </p:cNvPr>
          <p:cNvSpPr/>
          <p:nvPr/>
        </p:nvSpPr>
        <p:spPr>
          <a:xfrm>
            <a:off x="546410" y="1239472"/>
            <a:ext cx="11162370" cy="5117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ADB0D7-6A1F-74E9-6426-3FC31A3AD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TextBox 23">
            <a:extLst>
              <a:ext uri="{FF2B5EF4-FFF2-40B4-BE49-F238E27FC236}">
                <a16:creationId xmlns:a16="http://schemas.microsoft.com/office/drawing/2014/main" id="{975ADF8A-8436-75B9-BE69-5EA611FB442D}"/>
              </a:ext>
            </a:extLst>
          </p:cNvPr>
          <p:cNvSpPr txBox="1"/>
          <p:nvPr/>
        </p:nvSpPr>
        <p:spPr>
          <a:xfrm>
            <a:off x="3936380" y="669073"/>
            <a:ext cx="3992137" cy="523220"/>
          </a:xfrm>
          <a:prstGeom prst="rect">
            <a:avLst/>
          </a:prstGeom>
          <a:noFill/>
        </p:spPr>
        <p:txBody>
          <a:bodyPr wrap="square" rtlCol="0">
            <a:spAutoFit/>
          </a:bodyPr>
          <a:lstStyle/>
          <a:p>
            <a:pPr algn="ctr"/>
            <a:r>
              <a:rPr lang="ar-EG" sz="2800" b="1">
                <a:latin typeface="Alexandria" pitchFamily="2" charset="-78"/>
                <a:cs typeface="Alexandria" pitchFamily="2" charset="-78"/>
              </a:rPr>
              <a:t>الخاتمة</a:t>
            </a:r>
            <a:endParaRPr lang="en-US" sz="2800" b="1">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7BD60CBA-70DE-2AEA-8CE1-1FF7CDB04A07}"/>
              </a:ext>
            </a:extLst>
          </p:cNvPr>
          <p:cNvSpPr txBox="1"/>
          <p:nvPr/>
        </p:nvSpPr>
        <p:spPr>
          <a:xfrm>
            <a:off x="546411" y="1155869"/>
            <a:ext cx="10972800" cy="4944367"/>
          </a:xfrm>
          <a:prstGeom prst="rect">
            <a:avLst/>
          </a:prstGeom>
          <a:noFill/>
        </p:spPr>
        <p:txBody>
          <a:bodyPr wrap="square" rtlCol="0">
            <a:spAutoFit/>
          </a:bodyPr>
          <a:lstStyle/>
          <a:p>
            <a:pPr algn="just" rtl="1">
              <a:lnSpc>
                <a:spcPct val="200000"/>
              </a:lnSpc>
            </a:pPr>
            <a:r>
              <a:rPr lang="ar-EG" sz="1600">
                <a:latin typeface="Alexandria" pitchFamily="2" charset="-78"/>
                <a:cs typeface="Alexandria" pitchFamily="2" charset="-78"/>
              </a:rPr>
              <a:t>في ختام هذا الفصل، يتضح أن الاتصال التنظيمي يمثل عنصرًا محوريًا في نجاح المؤسسات، لأنه لا يقتصر على نقل المعلومات فقط، بل يسهم في تنسيق الجهود، وتوضيح الأدوار، ودعم اتخاذ القرار، وبناء الفهم المشترك بين العاملين داخل المؤسسة.</a:t>
            </a:r>
          </a:p>
          <a:p>
            <a:pPr algn="just" rtl="1">
              <a:lnSpc>
                <a:spcPct val="200000"/>
              </a:lnSpc>
            </a:pPr>
            <a:r>
              <a:rPr lang="ar-EG" sz="1600">
                <a:latin typeface="Alexandria" pitchFamily="2" charset="-78"/>
                <a:cs typeface="Alexandria" pitchFamily="2" charset="-78"/>
              </a:rPr>
              <a:t>وقد بيّن الفصل أن الاتصال التنظيمي يتنوع وفق عدة معايير؛ فقد يكون لفظيًا أو مكتوبًا أو غير لفظي بحسب طبيعة الرسالة، وقد يكون صاعدًا أو نازلًا أو أفقيًا بحسب اتجاهه، كما قد يكون رسميًا أو غير رسمي بحسب صفته التنظيمية، وداخليًا أو خارجيًا بحسب نطاقه. ويؤكد هذا التنوع أن كل موقف اتصالي يحتاج إلى قناة وأسلوب مناسبين لطبيعته وهدفه.</a:t>
            </a:r>
          </a:p>
          <a:p>
            <a:pPr algn="just" rtl="1">
              <a:lnSpc>
                <a:spcPct val="200000"/>
              </a:lnSpc>
            </a:pPr>
            <a:r>
              <a:rPr lang="ar-EG" sz="1600">
                <a:latin typeface="Alexandria" pitchFamily="2" charset="-78"/>
                <a:cs typeface="Alexandria" pitchFamily="2" charset="-78"/>
              </a:rPr>
              <a:t>كما أظهر الفصل أن فاعلية الاتصال لا تتحقق بمجرد إرسال الرسالة، بل ترتبط بحسن اختيار القناة المناسبة، ومراعاة السرعة المطلوبة، ودرجة التوثيق، ومستوى التفاعل، وطبيعة الجمهور المستهدف. لذلك، فإن المؤسسة الناجحة هي التي توظف أنواع الاتصال المختلفة بصورة متكاملة ومتوازنة لتحقيق الكفاءة، وتعزيز الثقة، وضمان الانسجام بين أهدافها وأداء العاملين فيها.</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3719658631"/>
      </p:ext>
    </p:extLst>
  </p:cSld>
  <p:clrMapOvr>
    <a:masterClrMapping/>
  </p:clrMapOvr>
  <mc:AlternateContent xmlns:mc="http://schemas.openxmlformats.org/markup-compatibility/2006" xmlns:p14="http://schemas.microsoft.com/office/powerpoint/2010/main">
    <mc:Choice Requires="p14">
      <p:transition spd="slow" p14:dur="2000" advTm="33724"/>
    </mc:Choice>
    <mc:Fallback xmlns="">
      <p:transition spd="slow" advTm="3372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advTm="13153"/>
    </mc:Choice>
    <mc:Fallback xmlns="">
      <p:transition advTm="1315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advTm="14092"/>
    </mc:Choice>
    <mc:Fallback xmlns="">
      <p:transition advTm="1409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487"/>
    </mc:Choice>
    <mc:Fallback xmlns="">
      <p:transition spd="slow" advTm="848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E0C42EB-9CFA-4E88-8CFF-D0A2B84299AF}"/>
</file>

<file path=docProps/app.xml><?xml version="1.0" encoding="utf-8"?>
<Properties xmlns="http://schemas.openxmlformats.org/officeDocument/2006/extended-properties" xmlns:vt="http://schemas.openxmlformats.org/officeDocument/2006/docPropsVTypes">
  <TotalTime>406</TotalTime>
  <Words>5115</Words>
  <Application>Microsoft Office PowerPoint</Application>
  <PresentationFormat>Widescreen</PresentationFormat>
  <Paragraphs>524</Paragraphs>
  <Slides>49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15</cp:revision>
  <dcterms:created xsi:type="dcterms:W3CDTF">2023-04-29T09:08:00Z</dcterms:created>
  <dcterms:modified xsi:type="dcterms:W3CDTF">2026-06-24T10:12:15Z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