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notesSlides/notesSlide15.xml" ContentType="application/vnd.openxmlformats-officedocument.presentationml.notesSlide+xml"/>
  <Override PartName="/ppt/tags/tag15.xml" ContentType="application/vnd.openxmlformats-officedocument.presentationml.tags+xml"/>
  <Override PartName="/ppt/notesSlides/notesSlide16.xml" ContentType="application/vnd.openxmlformats-officedocument.presentationml.notesSlide+xml"/>
  <Override PartName="/ppt/tags/tag16.xml" ContentType="application/vnd.openxmlformats-officedocument.presentationml.tags+xml"/>
  <Override PartName="/ppt/notesSlides/notesSlide17.xml" ContentType="application/vnd.openxmlformats-officedocument.presentationml.notesSlide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tags/tag18.xml" ContentType="application/vnd.openxmlformats-officedocument.presentationml.tags+xml"/>
  <Override PartName="/ppt/notesSlides/notesSlide19.xml" ContentType="application/vnd.openxmlformats-officedocument.presentationml.notesSlide+xml"/>
  <Override PartName="/ppt/tags/tag19.xml" ContentType="application/vnd.openxmlformats-officedocument.presentationml.tags+xml"/>
  <Override PartName="/ppt/notesSlides/notesSlide20.xml" ContentType="application/vnd.openxmlformats-officedocument.presentationml.notesSlide+xml"/>
  <Override PartName="/ppt/tags/tag20.xml" ContentType="application/vnd.openxmlformats-officedocument.presentationml.tags+xml"/>
  <Override PartName="/ppt/notesSlides/notesSlide21.xml" ContentType="application/vnd.openxmlformats-officedocument.presentationml.notesSlide+xml"/>
  <Override PartName="/ppt/tags/tag21.xml" ContentType="application/vnd.openxmlformats-officedocument.presentationml.tags+xml"/>
  <Override PartName="/ppt/notesSlides/notesSlide22.xml" ContentType="application/vnd.openxmlformats-officedocument.presentationml.notesSlide+xml"/>
  <Override PartName="/ppt/tags/tag22.xml" ContentType="application/vnd.openxmlformats-officedocument.presentationml.tags+xml"/>
  <Override PartName="/ppt/notesSlides/notesSlide23.xml" ContentType="application/vnd.openxmlformats-officedocument.presentationml.notesSlide+xml"/>
  <Override PartName="/ppt/tags/tag23.xml" ContentType="application/vnd.openxmlformats-officedocument.presentationml.tags+xml"/>
  <Override PartName="/ppt/notesSlides/notesSlide24.xml" ContentType="application/vnd.openxmlformats-officedocument.presentationml.notesSlide+xml"/>
  <Override PartName="/ppt/tags/tag24.xml" ContentType="application/vnd.openxmlformats-officedocument.presentationml.tags+xml"/>
  <Override PartName="/ppt/notesSlides/notesSlide25.xml" ContentType="application/vnd.openxmlformats-officedocument.presentationml.notesSlide+xml"/>
  <Override PartName="/ppt/tags/tag25.xml" ContentType="application/vnd.openxmlformats-officedocument.presentationml.tags+xml"/>
  <Override PartName="/ppt/notesSlides/notesSlide26.xml" ContentType="application/vnd.openxmlformats-officedocument.presentationml.notesSlide+xml"/>
  <Override PartName="/ppt/tags/tag26.xml" ContentType="application/vnd.openxmlformats-officedocument.presentationml.tags+xml"/>
  <Override PartName="/ppt/notesSlides/notesSlide27.xml" ContentType="application/vnd.openxmlformats-officedocument.presentationml.notesSlide+xml"/>
  <Override PartName="/ppt/tags/tag27.xml" ContentType="application/vnd.openxmlformats-officedocument.presentationml.tags+xml"/>
  <Override PartName="/ppt/notesSlides/notesSlide28.xml" ContentType="application/vnd.openxmlformats-officedocument.presentationml.notesSlide+xml"/>
  <Override PartName="/ppt/tags/tag28.xml" ContentType="application/vnd.openxmlformats-officedocument.presentationml.tags+xml"/>
  <Override PartName="/ppt/notesSlides/notesSlide29.xml" ContentType="application/vnd.openxmlformats-officedocument.presentationml.notesSlide+xml"/>
  <Override PartName="/ppt/tags/tag29.xml" ContentType="application/vnd.openxmlformats-officedocument.presentationml.tags+xml"/>
  <Override PartName="/ppt/notesSlides/notesSlide30.xml" ContentType="application/vnd.openxmlformats-officedocument.presentationml.notesSlide+xml"/>
  <Override PartName="/ppt/tags/tag30.xml" ContentType="application/vnd.openxmlformats-officedocument.presentationml.tags+xml"/>
  <Override PartName="/ppt/notesSlides/notesSlide31.xml" ContentType="application/vnd.openxmlformats-officedocument.presentationml.notesSlide+xml"/>
  <Override PartName="/ppt/tags/tag31.xml" ContentType="application/vnd.openxmlformats-officedocument.presentationml.tags+xml"/>
  <Override PartName="/ppt/notesSlides/notesSlide32.xml" ContentType="application/vnd.openxmlformats-officedocument.presentationml.notesSlide+xml"/>
  <Override PartName="/ppt/tags/tag32.xml" ContentType="application/vnd.openxmlformats-officedocument.presentationml.tags+xml"/>
  <Override PartName="/ppt/notesSlides/notesSlide33.xml" ContentType="application/vnd.openxmlformats-officedocument.presentationml.notesSlide+xml"/>
  <Override PartName="/ppt/tags/tag33.xml" ContentType="application/vnd.openxmlformats-officedocument.presentationml.tags+xml"/>
  <Override PartName="/ppt/notesSlides/notesSlide34.xml" ContentType="application/vnd.openxmlformats-officedocument.presentationml.notesSlide+xml"/>
  <Override PartName="/ppt/tags/tag34.xml" ContentType="application/vnd.openxmlformats-officedocument.presentationml.tags+xml"/>
  <Override PartName="/ppt/notesSlides/notesSlide35.xml" ContentType="application/vnd.openxmlformats-officedocument.presentationml.notesSlide+xml"/>
  <Override PartName="/ppt/tags/tag35.xml" ContentType="application/vnd.openxmlformats-officedocument.presentationml.tags+xml"/>
  <Override PartName="/ppt/notesSlides/notesSlide36.xml" ContentType="application/vnd.openxmlformats-officedocument.presentationml.notesSlide+xml"/>
  <Override PartName="/ppt/tags/tag36.xml" ContentType="application/vnd.openxmlformats-officedocument.presentationml.tags+xml"/>
  <Override PartName="/ppt/notesSlides/notesSlide37.xml" ContentType="application/vnd.openxmlformats-officedocument.presentationml.notesSlide+xml"/>
  <Override PartName="/ppt/tags/tag37.xml" ContentType="application/vnd.openxmlformats-officedocument.presentationml.tags+xml"/>
  <Override PartName="/ppt/notesSlides/notesSlide38.xml" ContentType="application/vnd.openxmlformats-officedocument.presentationml.notesSlide+xml"/>
  <Override PartName="/ppt/tags/tag38.xml" ContentType="application/vnd.openxmlformats-officedocument.presentationml.tags+xml"/>
  <Override PartName="/ppt/notesSlides/notesSlide39.xml" ContentType="application/vnd.openxmlformats-officedocument.presentationml.notesSlide+xml"/>
  <Override PartName="/ppt/tags/tag39.xml" ContentType="application/vnd.openxmlformats-officedocument.presentationml.tags+xml"/>
  <Override PartName="/ppt/notesSlides/notesSlide40.xml" ContentType="application/vnd.openxmlformats-officedocument.presentationml.notesSlide+xml"/>
  <Override PartName="/ppt/tags/tag40.xml" ContentType="application/vnd.openxmlformats-officedocument.presentationml.tags+xml"/>
  <Override PartName="/ppt/notesSlides/notesSlide41.xml" ContentType="application/vnd.openxmlformats-officedocument.presentationml.notesSlide+xml"/>
  <Override PartName="/ppt/tags/tag41.xml" ContentType="application/vnd.openxmlformats-officedocument.presentationml.tags+xml"/>
  <Override PartName="/ppt/notesSlides/notesSlide42.xml" ContentType="application/vnd.openxmlformats-officedocument.presentationml.notesSlide+xml"/>
  <Override PartName="/ppt/tags/tag42.xml" ContentType="application/vnd.openxmlformats-officedocument.presentationml.tags+xml"/>
  <Override PartName="/ppt/notesSlides/notesSlide43.xml" ContentType="application/vnd.openxmlformats-officedocument.presentationml.notesSlide+xml"/>
  <Override PartName="/ppt/tags/tag43.xml" ContentType="application/vnd.openxmlformats-officedocument.presentationml.tags+xml"/>
  <Override PartName="/ppt/notesSlides/notesSlide44.xml" ContentType="application/vnd.openxmlformats-officedocument.presentationml.notesSlide+xml"/>
  <Override PartName="/ppt/tags/tag44.xml" ContentType="application/vnd.openxmlformats-officedocument.presentationml.tags+xml"/>
  <Override PartName="/ppt/notesSlides/notesSlide45.xml" ContentType="application/vnd.openxmlformats-officedocument.presentationml.notesSlide+xml"/>
  <Override PartName="/ppt/tags/tag45.xml" ContentType="application/vnd.openxmlformats-officedocument.presentationml.tags+xml"/>
  <Override PartName="/ppt/notesSlides/notesSlide46.xml" ContentType="application/vnd.openxmlformats-officedocument.presentationml.notesSlide+xml"/>
  <Override PartName="/ppt/tags/tag46.xml" ContentType="application/vnd.openxmlformats-officedocument.presentationml.tags+xml"/>
  <Override PartName="/ppt/notesSlides/notesSlide47.xml" ContentType="application/vnd.openxmlformats-officedocument.presentationml.notesSlide+xml"/>
  <Override PartName="/ppt/tags/tag47.xml" ContentType="application/vnd.openxmlformats-officedocument.presentationml.tags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tags/tag48.xml" ContentType="application/vnd.openxmlformats-officedocument.presentationml.tags+xml"/>
  <Override PartName="/ppt/notesSlides/notesSlide55.xml" ContentType="application/vnd.openxmlformats-officedocument.presentationml.notesSlide+xml"/>
  <Override PartName="/ppt/tags/tag49.xml" ContentType="application/vnd.openxmlformats-officedocument.presentationml.tags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2"/>
  </p:notesMasterIdLst>
  <p:handoutMasterIdLst>
    <p:handoutMasterId r:id="rId63"/>
  </p:handoutMasterIdLst>
  <p:sldIdLst>
    <p:sldId id="480" r:id="rId5"/>
    <p:sldId id="817" r:id="rId6"/>
    <p:sldId id="818" r:id="rId7"/>
    <p:sldId id="821" r:id="rId8"/>
    <p:sldId id="819" r:id="rId9"/>
    <p:sldId id="822" r:id="rId10"/>
    <p:sldId id="823" r:id="rId11"/>
    <p:sldId id="899" r:id="rId12"/>
    <p:sldId id="940" r:id="rId13"/>
    <p:sldId id="901" r:id="rId14"/>
    <p:sldId id="824" r:id="rId15"/>
    <p:sldId id="903" r:id="rId16"/>
    <p:sldId id="902" r:id="rId17"/>
    <p:sldId id="941" r:id="rId18"/>
    <p:sldId id="904" r:id="rId19"/>
    <p:sldId id="905" r:id="rId20"/>
    <p:sldId id="906" r:id="rId21"/>
    <p:sldId id="907" r:id="rId22"/>
    <p:sldId id="908" r:id="rId23"/>
    <p:sldId id="909" r:id="rId24"/>
    <p:sldId id="910" r:id="rId25"/>
    <p:sldId id="911" r:id="rId26"/>
    <p:sldId id="913" r:id="rId27"/>
    <p:sldId id="915" r:id="rId28"/>
    <p:sldId id="916" r:id="rId29"/>
    <p:sldId id="917" r:id="rId30"/>
    <p:sldId id="918" r:id="rId31"/>
    <p:sldId id="920" r:id="rId32"/>
    <p:sldId id="919" r:id="rId33"/>
    <p:sldId id="921" r:id="rId34"/>
    <p:sldId id="922" r:id="rId35"/>
    <p:sldId id="932" r:id="rId36"/>
    <p:sldId id="933" r:id="rId37"/>
    <p:sldId id="934" r:id="rId38"/>
    <p:sldId id="923" r:id="rId39"/>
    <p:sldId id="935" r:id="rId40"/>
    <p:sldId id="936" r:id="rId41"/>
    <p:sldId id="937" r:id="rId42"/>
    <p:sldId id="938" r:id="rId43"/>
    <p:sldId id="939" r:id="rId44"/>
    <p:sldId id="924" r:id="rId45"/>
    <p:sldId id="845" r:id="rId46"/>
    <p:sldId id="925" r:id="rId47"/>
    <p:sldId id="926" r:id="rId48"/>
    <p:sldId id="927" r:id="rId49"/>
    <p:sldId id="928" r:id="rId50"/>
    <p:sldId id="929" r:id="rId51"/>
    <p:sldId id="887" r:id="rId52"/>
    <p:sldId id="867" r:id="rId53"/>
    <p:sldId id="930" r:id="rId54"/>
    <p:sldId id="868" r:id="rId55"/>
    <p:sldId id="869" r:id="rId56"/>
    <p:sldId id="889" r:id="rId57"/>
    <p:sldId id="943" r:id="rId58"/>
    <p:sldId id="833" r:id="rId59"/>
    <p:sldId id="942" r:id="rId60"/>
    <p:sldId id="349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817"/>
            <p14:sldId id="818"/>
            <p14:sldId id="821"/>
            <p14:sldId id="819"/>
            <p14:sldId id="822"/>
            <p14:sldId id="823"/>
            <p14:sldId id="899"/>
            <p14:sldId id="940"/>
            <p14:sldId id="901"/>
            <p14:sldId id="824"/>
            <p14:sldId id="903"/>
            <p14:sldId id="902"/>
            <p14:sldId id="941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913"/>
            <p14:sldId id="915"/>
            <p14:sldId id="916"/>
            <p14:sldId id="917"/>
            <p14:sldId id="918"/>
            <p14:sldId id="920"/>
            <p14:sldId id="919"/>
            <p14:sldId id="921"/>
            <p14:sldId id="922"/>
            <p14:sldId id="932"/>
            <p14:sldId id="933"/>
            <p14:sldId id="934"/>
            <p14:sldId id="923"/>
            <p14:sldId id="935"/>
            <p14:sldId id="936"/>
            <p14:sldId id="937"/>
            <p14:sldId id="938"/>
            <p14:sldId id="939"/>
            <p14:sldId id="924"/>
            <p14:sldId id="845"/>
            <p14:sldId id="925"/>
            <p14:sldId id="926"/>
            <p14:sldId id="927"/>
            <p14:sldId id="928"/>
            <p14:sldId id="929"/>
            <p14:sldId id="887"/>
            <p14:sldId id="867"/>
            <p14:sldId id="930"/>
            <p14:sldId id="868"/>
            <p14:sldId id="869"/>
            <p14:sldId id="889"/>
            <p14:sldId id="943"/>
            <p14:sldId id="833"/>
            <p14:sldId id="94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3" clrIdx="0">
    <p:extLst>
      <p:ext uri="{19B8F6BF-5375-455C-9EA6-DF929625EA0E}">
        <p15:presenceInfo xmlns:p15="http://schemas.microsoft.com/office/powerpoint/2012/main" userId="d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5208" autoAdjust="0"/>
  </p:normalViewPr>
  <p:slideViewPr>
    <p:cSldViewPr snapToGrid="0">
      <p:cViewPr varScale="1">
        <p:scale>
          <a:sx n="82" d="100"/>
          <a:sy n="82" d="100"/>
        </p:scale>
        <p:origin x="58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handoutMaster" Target="handoutMasters/handoutMaster1.xml"/><Relationship Id="rId68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commentAuthors" Target="commentAuthor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FF56A07-3878-4837-8313-F520E5AE901A}">
      <dgm:prSet/>
      <dgm:spPr/>
      <dgm:t>
        <a:bodyPr/>
        <a:lstStyle/>
        <a:p>
          <a:r>
            <a:rPr lang="ar-EG" b="1" dirty="0"/>
            <a:t>المحور</a:t>
          </a:r>
          <a:r>
            <a:rPr lang="ar-EG" b="1" i="0" baseline="0" dirty="0"/>
            <a:t>ة</a:t>
          </a:r>
          <a:r>
            <a:rPr lang="ar-EG" b="1" dirty="0"/>
            <a:t> الثاني</a:t>
          </a:r>
        </a:p>
        <a:p>
          <a:r>
            <a:rPr lang="ar-EG" b="1" dirty="0"/>
            <a:t>المجني عليه في الجريمة السيبرانية</a:t>
          </a:r>
          <a:endParaRPr lang="en-US" b="1" dirty="0"/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BCC74A7B-F00B-4497-8E46-C80D511B8672}">
      <dgm:prSet/>
      <dgm:spPr/>
      <dgm:t>
        <a:bodyPr/>
        <a:lstStyle/>
        <a:p>
          <a:r>
            <a:rPr lang="ar-EG" b="1" i="0" baseline="0" dirty="0"/>
            <a:t>محاور المحاضرة</a:t>
          </a:r>
          <a:endParaRPr lang="en-US" b="1" dirty="0"/>
        </a:p>
      </dgm:t>
    </dgm:pt>
    <dgm:pt modelId="{FC82C050-7EF8-4F14-A295-82F0D552D152}" type="parTrans" cxnId="{958DE56A-18E7-4D3B-9E5C-F2FD1CF5EE89}">
      <dgm:prSet/>
      <dgm:spPr/>
      <dgm:t>
        <a:bodyPr/>
        <a:lstStyle/>
        <a:p>
          <a:endParaRPr lang="en-US"/>
        </a:p>
      </dgm:t>
    </dgm:pt>
    <dgm:pt modelId="{72DD4EFD-3980-4870-B575-E118780DFA09}" type="sibTrans" cxnId="{958DE56A-18E7-4D3B-9E5C-F2FD1CF5EE89}">
      <dgm:prSet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</a:p>
        <a:p>
          <a:r>
            <a:rPr lang="ar-EG" b="1" dirty="0"/>
            <a:t>المجرم السيبراني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A3B67B49-C5BF-4344-AF50-E175179E9E9A}" type="pres">
      <dgm:prSet presAssocID="{BFF56A07-3878-4837-8313-F520E5AE901A}" presName="twoplus" presStyleLbl="node1" presStyleIdx="0" presStyleCnt="3" custScaleX="134344" custScaleY="130853" custRadScaleRad="97032" custRadScaleInc="-1239">
        <dgm:presLayoutVars>
          <dgm:bulletEnabled val="1"/>
        </dgm:presLayoutVars>
      </dgm:prSet>
      <dgm:spPr/>
    </dgm:pt>
    <dgm:pt modelId="{0F5B6810-EEFC-4D69-BAE8-DC6E1811565C}" type="pres">
      <dgm:prSet presAssocID="{BCC74A7B-F00B-4497-8E46-C80D511B8672}" presName="twoplus" presStyleLbl="node1" presStyleIdx="1" presStyleCnt="3" custRadScaleRad="111941" custRadScaleInc="776">
        <dgm:presLayoutVars>
          <dgm:bulletEnabled val="1"/>
        </dgm:presLayoutVars>
      </dgm:prSet>
      <dgm:spPr/>
    </dgm:pt>
    <dgm:pt modelId="{49F6136C-486B-45B5-A6D5-60538B85068F}" type="pres">
      <dgm:prSet presAssocID="{B727D555-34B1-47AB-9611-D78BD2A984F0}" presName="twoplus" presStyleLbl="node1" presStyleIdx="2" presStyleCnt="3" custScaleX="135765" custScaleY="119501" custRadScaleRad="103071" custRadScaleInc="3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97374128-D531-43D4-A3C2-17C38F4DC332}" type="presOf" srcId="{BFF56A07-3878-4837-8313-F520E5AE901A}" destId="{A3B67B49-C5BF-4344-AF50-E175179E9E9A}" srcOrd="0" destOrd="0" presId="urn:diagrams.loki3.com/TabbedArc+Icon"/>
    <dgm:cxn modelId="{75CADA30-0153-4659-B42F-E100E12FC0B0}" type="presOf" srcId="{BCC74A7B-F00B-4497-8E46-C80D511B8672}" destId="{0F5B6810-EEFC-4D69-BAE8-DC6E1811565C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958DE56A-18E7-4D3B-9E5C-F2FD1CF5EE89}" srcId="{A33CFBFF-3A41-4E1F-8194-F726626524DE}" destId="{BCC74A7B-F00B-4497-8E46-C80D511B8672}" srcOrd="1" destOrd="0" parTransId="{FC82C050-7EF8-4F14-A295-82F0D552D152}" sibTransId="{72DD4EFD-3980-4870-B575-E118780DFA09}"/>
    <dgm:cxn modelId="{82786AD0-178E-4A3C-8C42-F1F96DAC19AF}" type="presOf" srcId="{B727D555-34B1-47AB-9611-D78BD2A984F0}" destId="{49F6136C-486B-45B5-A6D5-60538B85068F}" srcOrd="0" destOrd="0" presId="urn:diagrams.loki3.com/TabbedArc+Icon"/>
    <dgm:cxn modelId="{921E42D7-9012-4929-997D-17F92C4A79E6}" srcId="{A33CFBFF-3A41-4E1F-8194-F726626524DE}" destId="{B727D555-34B1-47AB-9611-D78BD2A984F0}" srcOrd="2" destOrd="0" parTransId="{9C3CCB45-9D8C-4733-9B5E-1D9967CB8F55}" sibTransId="{066AF218-867C-436F-B316-054EF824E770}"/>
    <dgm:cxn modelId="{F97976B9-EAC4-46FA-9A0F-C9A737103FCE}" type="presParOf" srcId="{33A07E4A-6BAA-4359-8860-0DB538E9EAAE}" destId="{A3B67B49-C5BF-4344-AF50-E175179E9E9A}" srcOrd="0" destOrd="0" presId="urn:diagrams.loki3.com/TabbedArc+Icon"/>
    <dgm:cxn modelId="{480CBE7E-A251-4D50-8913-1E1B0B93CF54}" type="presParOf" srcId="{33A07E4A-6BAA-4359-8860-0DB538E9EAAE}" destId="{0F5B6810-EEFC-4D69-BAE8-DC6E1811565C}" srcOrd="1" destOrd="0" presId="urn:diagrams.loki3.com/TabbedArc+Icon"/>
    <dgm:cxn modelId="{BC091A3C-B28D-415A-AC9B-DC8280B8F5C6}" type="presParOf" srcId="{33A07E4A-6BAA-4359-8860-0DB538E9EAAE}" destId="{49F6136C-486B-45B5-A6D5-60538B85068F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7B49-C5BF-4344-AF50-E175179E9E9A}">
      <dsp:nvSpPr>
        <dsp:cNvPr id="0" name=""/>
        <dsp:cNvSpPr/>
      </dsp:nvSpPr>
      <dsp:spPr>
        <a:xfrm rot="19200000">
          <a:off x="-401836" y="1769019"/>
          <a:ext cx="3096979" cy="1960726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36830" rIns="11049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المحور</a:t>
          </a:r>
          <a:r>
            <a:rPr lang="ar-EG" sz="2900" b="1" i="0" kern="1200" baseline="0" dirty="0"/>
            <a:t>ة</a:t>
          </a:r>
          <a:r>
            <a:rPr lang="ar-EG" sz="2900" b="1" kern="1200" dirty="0"/>
            <a:t> الثاني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المجني عليه في الجريمة السيبرانية</a:t>
          </a:r>
          <a:endParaRPr lang="en-US" sz="2900" b="1" kern="1200" dirty="0"/>
        </a:p>
      </dsp:txBody>
      <dsp:txXfrm>
        <a:off x="-275359" y="1853537"/>
        <a:ext cx="2905549" cy="1865011"/>
      </dsp:txXfrm>
    </dsp:sp>
    <dsp:sp modelId="{0F5B6810-EEFC-4D69-BAE8-DC6E1811565C}">
      <dsp:nvSpPr>
        <dsp:cNvPr id="0" name=""/>
        <dsp:cNvSpPr/>
      </dsp:nvSpPr>
      <dsp:spPr>
        <a:xfrm>
          <a:off x="2677942" y="406875"/>
          <a:ext cx="2305260" cy="1498419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36830" rIns="11049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i="0" kern="1200" baseline="0" dirty="0"/>
            <a:t>محاور المحاضرة</a:t>
          </a:r>
          <a:endParaRPr lang="en-US" sz="2900" b="1" kern="1200" dirty="0"/>
        </a:p>
      </dsp:txBody>
      <dsp:txXfrm>
        <a:off x="2751089" y="480022"/>
        <a:ext cx="2158966" cy="1425272"/>
      </dsp:txXfrm>
    </dsp:sp>
    <dsp:sp modelId="{49F6136C-486B-45B5-A6D5-60538B85068F}">
      <dsp:nvSpPr>
        <dsp:cNvPr id="0" name=""/>
        <dsp:cNvSpPr/>
      </dsp:nvSpPr>
      <dsp:spPr>
        <a:xfrm rot="2400000">
          <a:off x="5095705" y="1791658"/>
          <a:ext cx="3129736" cy="1790626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36830" rIns="11049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المحور الأول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المجرم السيبراني</a:t>
          </a:r>
          <a:endParaRPr lang="en-US" sz="2900" b="1" kern="1200" dirty="0"/>
        </a:p>
      </dsp:txBody>
      <dsp:txXfrm>
        <a:off x="5155023" y="1868844"/>
        <a:ext cx="2954914" cy="17032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5DE94B-A71E-4286-A016-5F616DC102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370E8D-9D1C-46DA-BF70-4FECFFC1FE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8DA7E-F5AF-474F-9D81-697C9706217C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B035E-795F-47E9-B423-E59C8BBF8C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90C9B5-F486-4D02-85C5-EF6B613EA16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9E168-CC1F-42B0-9B29-A593EA300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04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7925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9586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231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00482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0939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245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413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53528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36746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46506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5654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93574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59193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77195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39490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2401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28502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7096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02322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3038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05973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58949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88836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73976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57790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65497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4962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999032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80031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12376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81022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42751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183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770029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31391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7951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003281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61781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684287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30567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202462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84864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859965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678868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855818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479150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094993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63108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933613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658008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758516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215888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528624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4113817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2404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81400" y="6356350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EF545D8-9539-418A-92C3-1C4A1C588F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0750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36F0ADC-2E81-4C54-B9FE-7CDA0DEDB2CB}"/>
              </a:ext>
            </a:extLst>
          </p:cNvPr>
          <p:cNvSpPr/>
          <p:nvPr userDrawn="1"/>
        </p:nvSpPr>
        <p:spPr>
          <a:xfrm>
            <a:off x="2269797" y="501635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notesSlide" Target="../notesSlides/notesSlide4.xml"/><Relationship Id="rId7" Type="http://schemas.openxmlformats.org/officeDocument/2006/relationships/diagramQuickStyle" Target="../diagrams/quickStyl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gif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1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1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1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1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6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6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4" Type="http://schemas.openxmlformats.org/officeDocument/2006/relationships/image" Target="../media/image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8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4" Type="http://schemas.openxmlformats.org/officeDocument/2006/relationships/image" Target="../media/image1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4" Type="http://schemas.openxmlformats.org/officeDocument/2006/relationships/image" Target="../media/image1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4" Type="http://schemas.openxmlformats.org/officeDocument/2006/relationships/image" Target="../media/image16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4" Type="http://schemas.openxmlformats.org/officeDocument/2006/relationships/image" Target="../media/image8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4" Type="http://schemas.openxmlformats.org/officeDocument/2006/relationships/image" Target="../media/image5.gi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astlaws.com/" TargetMode="External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elaphblog.com/" TargetMode="External"/><Relationship Id="rId4" Type="http://schemas.openxmlformats.org/officeDocument/2006/relationships/hyperlink" Target="http://www.atsdp.com/" TargetMode="Externa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www.elaphblog.com/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://www.atsdp.com/" TargetMode="External"/><Relationship Id="rId5" Type="http://schemas.openxmlformats.org/officeDocument/2006/relationships/hyperlink" Target="http://www.eastlaws.com/" TargetMode="External"/><Relationship Id="rId4" Type="http://schemas.openxmlformats.org/officeDocument/2006/relationships/notesSlide" Target="../notesSlides/notesSlide54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s://timesofindia.indiatimes.com/india/how-my-father-and-i-became-victims-of-cybercrime/articleshow/88833374.cms" TargetMode="External"/><Relationship Id="rId13" Type="http://schemas.openxmlformats.org/officeDocument/2006/relationships/hyperlink" Target="https://www.deccanherald.com/india/cybercrime-sees-20-rise-up-2076593" TargetMode="External"/><Relationship Id="rId3" Type="http://schemas.openxmlformats.org/officeDocument/2006/relationships/notesSlide" Target="../notesSlides/notesSlide55.xml"/><Relationship Id="rId7" Type="http://schemas.openxmlformats.org/officeDocument/2006/relationships/hyperlink" Target="https://fivetalents.co.uk/cyber-security-essentials-2019-are-you-secure" TargetMode="External"/><Relationship Id="rId12" Type="http://schemas.openxmlformats.org/officeDocument/2006/relationships/hyperlink" Target="https://www.reveantivirus.com/en/computer-security-threats/cybercrime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totalmayhemgames.com/walkie-talk-the-base-camp/" TargetMode="External"/><Relationship Id="rId1" Type="http://schemas.openxmlformats.org/officeDocument/2006/relationships/tags" Target="../tags/tag48.xml"/><Relationship Id="rId6" Type="http://schemas.openxmlformats.org/officeDocument/2006/relationships/hyperlink" Target="https://in.pinterest.com/pin/pinterest--667517975999272064/" TargetMode="External"/><Relationship Id="rId11" Type="http://schemas.openxmlformats.org/officeDocument/2006/relationships/hyperlink" Target="https://www.avast.com/c-cybercrime" TargetMode="External"/><Relationship Id="rId5" Type="http://schemas.openxmlformats.org/officeDocument/2006/relationships/hyperlink" Target="https://www.pinterest.com/pin/221098662934089008/" TargetMode="External"/><Relationship Id="rId15" Type="http://schemas.openxmlformats.org/officeDocument/2006/relationships/hyperlink" Target="https://www.pinterest.com/pin/construction-crane-gif-construction-crane-building-discover-share-gifs--758012181037514726/" TargetMode="External"/><Relationship Id="rId10" Type="http://schemas.openxmlformats.org/officeDocument/2006/relationships/hyperlink" Target="https://medium.com/catalysts-reachout/cyber-crime-and-cyber-security-bb0cad81e0a" TargetMode="External"/><Relationship Id="rId4" Type="http://schemas.openxmlformats.org/officeDocument/2006/relationships/hyperlink" Target="http://www.indianmediacouncil.in/" TargetMode="External"/><Relationship Id="rId9" Type="http://schemas.openxmlformats.org/officeDocument/2006/relationships/hyperlink" Target="https://cybersafetybyhk.wordpress.com/cyber-crime/" TargetMode="External"/><Relationship Id="rId14" Type="http://schemas.openxmlformats.org/officeDocument/2006/relationships/hyperlink" Target="https://www.esds.co.in/community_cloud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4" Type="http://schemas.openxmlformats.org/officeDocument/2006/relationships/image" Target="../media/image5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-1166696" y="-129531"/>
            <a:ext cx="8034221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0713" y="2870029"/>
            <a:ext cx="4356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b="1" dirty="0">
                <a:latin typeface="Alexandria" pitchFamily="2" charset="-78"/>
                <a:cs typeface="Alexandria" pitchFamily="2" charset="-78"/>
              </a:rPr>
              <a:t>د. أسماء رويعي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ar-EG" sz="1600" dirty="0">
                <a:latin typeface="Alexandria" pitchFamily="2" charset="-78"/>
                <a:cs typeface="Alexandria" pitchFamily="2" charset="-78"/>
              </a:rPr>
              <a:t>المشرفة علي قسم ماجستير القانون الرقمي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19103" y="1931311"/>
            <a:ext cx="4353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 ExtraBold" pitchFamily="2" charset="-78"/>
                <a:cs typeface="Alexandria ExtraBold" pitchFamily="2" charset="-78"/>
              </a:rPr>
              <a:t>مقرر الجرائم السيبرانية</a:t>
            </a:r>
            <a:endParaRPr lang="en-US" sz="2800" b="1" dirty="0">
              <a:solidFill>
                <a:srgbClr val="00B0F0"/>
              </a:solidFill>
              <a:latin typeface="Alexandria ExtraBold" pitchFamily="2" charset="-78"/>
              <a:cs typeface="Alexandria ExtraBold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8113059" y="5527586"/>
            <a:ext cx="3109124" cy="83099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طرفا الجريمة السيبرانية  </a:t>
            </a:r>
            <a:endParaRPr 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13059" y="4251656"/>
            <a:ext cx="31091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+mj-lt"/>
                <a:cs typeface="Times New Roman" panose="02020603050405020304" pitchFamily="18" charset="0"/>
              </a:rPr>
              <a:t>LAW616</a:t>
            </a:r>
            <a:endParaRPr lang="ar-EG" sz="2000" dirty="0">
              <a:latin typeface="+mj-lt"/>
              <a:cs typeface="Times New Roman" panose="02020603050405020304" pitchFamily="18" charset="0"/>
            </a:endParaRPr>
          </a:p>
          <a:p>
            <a:pPr algn="ctr"/>
            <a:endParaRPr lang="ar-EG" sz="2000" dirty="0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ar-EG" sz="2000" dirty="0">
                <a:latin typeface="Alexandria" pitchFamily="2" charset="-78"/>
                <a:cs typeface="Alexandria" pitchFamily="2" charset="-78"/>
              </a:rPr>
              <a:t>المحاضرة السادسة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643334" y="209848"/>
            <a:ext cx="3050278" cy="1379622"/>
          </a:xfrm>
          <a:prstGeom prst="rect">
            <a:avLst/>
          </a:prstGeom>
        </p:spPr>
      </p:pic>
      <p:pic>
        <p:nvPicPr>
          <p:cNvPr id="1026" name="Picture 2" descr="Cybercrime has cost organisations and individuals over $ 4 billion in 2020  - IT Security Guru">
            <a:extLst>
              <a:ext uri="{FF2B5EF4-FFF2-40B4-BE49-F238E27FC236}">
                <a16:creationId xmlns:a16="http://schemas.microsoft.com/office/drawing/2014/main" id="{EE32B1BD-95DB-4A99-845C-9270A45C0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221" y="114300"/>
            <a:ext cx="7823422" cy="69723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2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D4B315FD-8D57-498D-AACF-3CAF8D7BC9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398494"/>
            <a:ext cx="9081246" cy="40341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801836" y="2895601"/>
            <a:ext cx="5139689" cy="1398494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ربط المحاضرة السابقة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بالمحاضرة الحالية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28BBCA-A157-4859-9E34-A875A8300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295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420440"/>
            <a:ext cx="8883454" cy="4152368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4100" name="Picture 4" descr="Pinterest">
            <a:extLst>
              <a:ext uri="{FF2B5EF4-FFF2-40B4-BE49-F238E27FC236}">
                <a16:creationId xmlns:a16="http://schemas.microsoft.com/office/drawing/2014/main" id="{D8699928-DAD3-4763-BC03-37EC848169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632" y="1603948"/>
            <a:ext cx="8484433" cy="38336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6003673" y="2046010"/>
            <a:ext cx="4104695" cy="757518"/>
          </a:xfrm>
          <a:prstGeom prst="ellips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تمهيد وتقسيم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57BA90-C606-46AC-AFFD-23EABF575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330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2850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kern="0" dirty="0">
              <a:solidFill>
                <a:sysClr val="windowText" lastClr="000000"/>
              </a:solidFill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0E0E2147-2097-4E54-AB1A-35A675A40C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151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C13E9ED-0A5C-40DE-A7A1-56BB9FE447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5668611"/>
              </p:ext>
            </p:extLst>
          </p:nvPr>
        </p:nvGraphicFramePr>
        <p:xfrm>
          <a:off x="2788024" y="952843"/>
          <a:ext cx="7529782" cy="4461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54B4C6-7D68-4371-9C8F-49B29BE5A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304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4"/>
            <a:ext cx="9345750" cy="510801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426880" y="1067510"/>
            <a:ext cx="3662696" cy="656559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chemeClr val="tx2">
                    <a:lumMod val="75000"/>
                  </a:schemeClr>
                </a:solidFill>
                <a:latin typeface="Cascadia Code" panose="020B0609020000020004" pitchFamily="49" charset="0"/>
                <a:ea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683680" y="1724069"/>
            <a:ext cx="9149097" cy="4300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07000"/>
              </a:lnSpc>
              <a:spcAft>
                <a:spcPts val="500"/>
              </a:spcAft>
            </a:pPr>
            <a:r>
              <a:rPr lang="ar-EG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المحور الأول: المجرم السيبراني</a:t>
            </a:r>
          </a:p>
          <a:p>
            <a:pPr algn="just" rtl="1"/>
            <a:r>
              <a:rPr lang="ar-EG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r>
              <a:rPr lang="ar-SA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سمات المجرم السيبراني:</a:t>
            </a:r>
            <a:endParaRPr lang="ar-EG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أ. السمات العامة للمجرم السيبراني الفرد:</a:t>
            </a:r>
            <a:endParaRPr lang="en-US" b="1" dirty="0">
              <a:solidFill>
                <a:srgbClr val="FFC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السن.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الذكاء.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المهارة والمعرفة.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الميل إلي التقليد.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عائد إلى الإجرام.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الوسيلة و الوساطة.</a:t>
            </a:r>
            <a:endParaRPr lang="ar-EG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</a:rPr>
              <a:t>الحرص الشديد وخشية الضبط وافتضاح الأمر .</a:t>
            </a:r>
            <a:endParaRPr lang="en-US" b="1" dirty="0">
              <a:latin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</a:rPr>
              <a:t>يختفي مرتكب هذه النوعية من الجرائم تحت قناع فني يظهرهم من دولة إلي أخري .</a:t>
            </a:r>
            <a:endParaRPr lang="en-US" b="1" dirty="0">
              <a:latin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122" name="Picture 2" descr="Cyber Security Essentials 2019: Are you secure? - Five Talents">
            <a:extLst>
              <a:ext uri="{FF2B5EF4-FFF2-40B4-BE49-F238E27FC236}">
                <a16:creationId xmlns:a16="http://schemas.microsoft.com/office/drawing/2014/main" id="{1E826E2A-FB01-42A7-A3E1-A07C00A23E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531" y="2531545"/>
            <a:ext cx="4019697" cy="235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CA0D3-29F9-4281-A9E1-8FAE4319B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981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64043" y="1197574"/>
            <a:ext cx="9603906" cy="428874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309077" y="1479263"/>
            <a:ext cx="3882759" cy="609763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scadia Code" panose="020B0609020000020004" pitchFamily="49" charset="0"/>
                <a:ea typeface="Cascadia Code" panose="020B0609020000020004" pitchFamily="49" charset="0"/>
              </a:rPr>
              <a:t>عناصر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 المحاضرة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32965" y="1944128"/>
            <a:ext cx="9434984" cy="2375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ar-EG" sz="2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السمات التي تتميز بها المجموعات في إرتكاب الجرائم السيبرانية هي:</a:t>
            </a: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التنظيم والتخطيط.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التكيف الاجتماعي و الروابط الدولية.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التطور في السلوك الإجرامي.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6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531D3E8D-72AC-48C7-A107-20DE1ED0AF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350" y="2835581"/>
            <a:ext cx="5591331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D38C0-6103-4E03-B36C-C2A91ECDC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435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11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lang="ar-EG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lang="ar-EG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الهواة والمبتدئون.</a:t>
            </a:r>
            <a:endParaRPr lang="ar-E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lang="ar-E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الأشخاص المحترفون في ارتكاب الجريمة ال</a:t>
            </a: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سيبرانية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170" name="Picture 2" descr="Cyber Crime | Cyber Media">
            <a:extLst>
              <a:ext uri="{FF2B5EF4-FFF2-40B4-BE49-F238E27FC236}">
                <a16:creationId xmlns:a16="http://schemas.microsoft.com/office/drawing/2014/main" id="{D6ED3B3B-C828-4364-AE04-975B77D69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519" y="2878111"/>
            <a:ext cx="3461155" cy="23287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7EFEA-35F0-4959-BFDA-01D2B5F59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923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947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lang="ar-EG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ar-EG" sz="2400" dirty="0">
              <a:solidFill>
                <a:srgbClr val="2F549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 Crime | Cyber Media">
            <a:extLst>
              <a:ext uri="{FF2B5EF4-FFF2-40B4-BE49-F238E27FC236}">
                <a16:creationId xmlns:a16="http://schemas.microsoft.com/office/drawing/2014/main" id="{9E85FC25-A27C-462A-A121-1C3E20B3C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74" y="3131261"/>
            <a:ext cx="3461155" cy="27892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B6E03B-4C93-4EAB-BE1D-FEAB9A808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010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59" y="1389529"/>
            <a:ext cx="9728499" cy="436107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10896" y="2069027"/>
            <a:ext cx="9468794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الثالث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يمكن تصنيف الفاعل في الجريمة السيبرانية من حيث الهدف أو الغاية إل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ي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ثلاث فئات: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المتسللون.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C0C0C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المجرمون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وتشمل فئة المجرمين: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التجسس.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الإحتيال وسوء الإستخدام والأهمال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العابثون: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المستخدمون.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ب.الغرباء الذين ليس لهم الحق في إستخدام النظام.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8DB7A605-09A8-4C61-9026-0FB0CA1A1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519" y="2878111"/>
            <a:ext cx="3461155" cy="259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56516F-48D9-4BFD-9761-C4C94877B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61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128678"/>
            <a:ext cx="9345750" cy="495746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4291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المحور الثاني: المجني عليه في الجرائم السيبرانية:</a:t>
            </a: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lang="ar-EG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lang="ar-SA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lang="ar-EG" sz="2000" dirty="0">
              <a:solidFill>
                <a:srgbClr val="101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lang="ar-SA" sz="20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lang="ar-EG" sz="20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0D0D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4. </a:t>
            </a:r>
            <a:r>
              <a:rPr lang="ar-SA" sz="2000" dirty="0">
                <a:solidFill>
                  <a:srgbClr val="0D0D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 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194" name="Picture 2" descr="CYBER-CRIME AND CYBER-SECURITY. Cyber-crime continues to rise in scale… |  by Nehajoshi | Catalysts Reachout | Medium">
            <a:extLst>
              <a:ext uri="{FF2B5EF4-FFF2-40B4-BE49-F238E27FC236}">
                <a16:creationId xmlns:a16="http://schemas.microsoft.com/office/drawing/2014/main" id="{A43D963A-6ED8-4134-8AF8-BC789A1F4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140" y="2546550"/>
            <a:ext cx="4710972" cy="3121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32083-1763-4862-BCD3-3173CED79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228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1268" name="Picture 4" descr="What Is Cybercrime? | Definition &amp; Examples | Avast">
            <a:extLst>
              <a:ext uri="{FF2B5EF4-FFF2-40B4-BE49-F238E27FC236}">
                <a16:creationId xmlns:a16="http://schemas.microsoft.com/office/drawing/2014/main" id="{276AECE9-D010-4EE9-BBCE-12EEB5388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4208157" y="3820822"/>
            <a:ext cx="4741916" cy="1789462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المحور الأول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ar-EG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المجرم السيبراني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7DC1E-811B-495F-AB73-3C82B76EB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2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01942419-C3DE-4656-ABF6-3E82591DA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672" y="1499016"/>
            <a:ext cx="8994098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1874194" y="3779043"/>
            <a:ext cx="9293053" cy="2214283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ويقول البعض إن المجرم السيبراني هو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الذي لديه مهارات تقنية أو دراية بالتكنيك المستخدم في نظام الحاسوب والقادر علي استخدام هذا التكنيك لاختراق الكود السري لتغيير المعلومات، أو لتقليد البرامج،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أو التحويل من الحسابات عن طريق استخدام الحاسوب نفسه، أو عن طريق استخدام الحاسوب وشبكة الإنترنت وذلك من ناحية الاصطلاح القانوني.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Calibri" panose="020F0502020204030204" pitchFamily="34" charset="0"/>
              </a:rPr>
              <a:t>إلا أننا لا نتفق مع الرأي المتقدم علي إطلاقه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Calibri" panose="020F0502020204030204" pitchFamily="34" charset="0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5DAF9-76B7-43A8-83F5-7890001D2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8934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0C4A4440-6E8B-476B-9F8A-ED5051F5F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621741"/>
            <a:ext cx="8597152" cy="1629580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والاصطلاح الإلكتروني للمجرم السيبراني الذي يطلقه خبراء أمن المعلومات مصطلح "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هاكرز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"، وهو الإنسان الذي يقوم بعمليات الاختراق والتخريب عبر الإنترنت، وكما يطلقون مصطلح "هاكرز" علي المتخصصين بفك شفرات البرامج وليس التخريب فهم نوع من الهاكرز المتخصص.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684327-F4F7-4ACD-A309-FDB55492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716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E5E7A489-9B39-440E-88A7-60AF0C66C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558988"/>
            <a:ext cx="8597152" cy="1692334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rtl="1"/>
            <a:r>
              <a:rPr lang="ar-EG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     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المجرم الإلكتروني الرقمي</a:t>
            </a:r>
            <a:r>
              <a:rPr lang="ar-S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هو الذي لديه القدرة علي تحويل لغته إلي لغة رقمية و تخزينها واسترجاعها باستخدام الحاسوب الرقمي وملحقاته ووسائل الاتصال الرقمية، وذلك بأداء فعل أو الامتناع عنه مما يحدث اضطرابات في المجتمع الدولي والمحلي نتيجة لمخالفة قواعد الضبط الاجتماعي محليا أو دوليا.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AB860F-E8A6-4761-86BA-7739E0364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907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10588169-65C1-42D4-998A-F6ADE6C6A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119718"/>
            <a:ext cx="8597152" cy="2131604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rtl="1"/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وقد أتاحت الثورة الرقمية للمجرم السيبراني تسخير الفضاء الكوني لتحقيق أغلب صور الاعتداء على الأشخاص من جنح بسيطة إلى جنايات كبرى والاختراقات لأغلب المواقع الهامة؛ حيث يكون ذلك 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إما كفاعل أصلي أو كفاعل معنوي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وبأبسط الأساليب من خلال التلاعب ببرمجة البيانات عن بعد، وهنا تكون صورة 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الأذى المعنوي هي الأغلب في نطاق الإنترنت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، إلا أن الأذى المادي يمكن تحقيق صورته كذلك إذا تم التلاعب بالبيانات.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83C2FF-81C2-44A8-8713-F82897FC0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873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E0F9CA6E-A458-4DB8-93D7-4C610A3B4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1701190" y="4262509"/>
            <a:ext cx="9518754" cy="1398472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وسوف نتعرض الآن لسمات وأنماط </a:t>
            </a:r>
            <a:r>
              <a:rPr lang="ar-EG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وتصنيفات </a:t>
            </a:r>
            <a:r>
              <a:rPr lang="ar-S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المجرم ال</a:t>
            </a:r>
            <a:r>
              <a:rPr lang="ar-EG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علي النحو التالي: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سمات المجرم ال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A86DD-9C37-43B4-80F0-4AAC7A074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059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4" descr="What Is Cybercrime? | Definition &amp; Examples | Avast">
            <a:extLst>
              <a:ext uri="{FF2B5EF4-FFF2-40B4-BE49-F238E27FC236}">
                <a16:creationId xmlns:a16="http://schemas.microsoft.com/office/drawing/2014/main" id="{BAAD2959-B357-42FB-BEC1-FC4BF8A01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56540E9A-1CE5-4685-836F-4500C1C2F7ED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srgbClr val="FF0000"/>
                </a:solidFill>
                <a:latin typeface="Calibri" panose="020F0502020204030204"/>
                <a:ea typeface="Calibri" panose="020F0502020204030204" pitchFamily="34" charset="0"/>
              </a:rPr>
              <a:t>أولا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 سمات المجرم السيبراني: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D8BD56C-2E3B-4997-B62A-CC30DBAB5B79}"/>
              </a:ext>
            </a:extLst>
          </p:cNvPr>
          <p:cNvSpPr/>
          <p:nvPr/>
        </p:nvSpPr>
        <p:spPr>
          <a:xfrm>
            <a:off x="3509213" y="3926423"/>
            <a:ext cx="6331911" cy="8608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lang="ar-SA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lang="ar-EG" sz="16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lang="ar-SA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en-US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F00ABD-6CFB-4CA5-8856-2C40B1E52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43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4" descr="What Is Cybercrime? | Definition &amp; Examples | Avast">
            <a:extLst>
              <a:ext uri="{FF2B5EF4-FFF2-40B4-BE49-F238E27FC236}">
                <a16:creationId xmlns:a16="http://schemas.microsoft.com/office/drawing/2014/main" id="{F4C420C5-5A02-418F-90DF-DBF254F51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4259512" y="4186608"/>
            <a:ext cx="4303059" cy="71717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lang="ar-EG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srgbClr val="FF0000"/>
                </a:solidFill>
                <a:latin typeface="Calibri" panose="020F0502020204030204"/>
                <a:ea typeface="Calibri" panose="020F0502020204030204" pitchFamily="34" charset="0"/>
              </a:rPr>
              <a:t>أولا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3FE946-D271-47C2-884A-687A9FD12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082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0834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788955" y="3668439"/>
            <a:ext cx="4493846" cy="7485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السن: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6096000" y="1744398"/>
            <a:ext cx="4571584" cy="819508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12290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64EF3F07-5B47-4BC0-924F-97537BAFD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70" y="2287874"/>
            <a:ext cx="5834718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C501C9-A741-48A1-AAEB-ACC0108E7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439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672338" y="3292640"/>
            <a:ext cx="4473387" cy="119206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الذكاء: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647765" y="1744398"/>
            <a:ext cx="5019820" cy="801578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0482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0EDC131C-6B6F-4EE7-AD5B-B608BCB87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005" y="2091737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A95B95-21F0-414E-87CE-A8A3CB594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065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427449" y="4086981"/>
            <a:ext cx="4493846" cy="927893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المهارة والمعرفة: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70296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1506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BC959E75-55FB-4B40-A88E-A70F40811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218" y="2095881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26711B-66B1-4FF9-8C55-017F396D4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476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234267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530993" y="4130635"/>
            <a:ext cx="4493846" cy="703437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الميل إلي التقليد: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6312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2530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9301EC94-7BAE-453D-A720-9BABEC817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996" y="2242903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BD320A-41F8-4A25-9F47-63D4F52B3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749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495134" y="4177552"/>
            <a:ext cx="4493846" cy="8020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5. عائد إلي الإجرام: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495134" y="1614469"/>
            <a:ext cx="5302537" cy="61459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3554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75F342EA-56E2-4612-80C2-4CFB68703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953" y="2380590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530AB7-90C3-45BB-87AF-9CB149315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285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27361" y="4032558"/>
            <a:ext cx="4493846" cy="92033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الوسيلة والسلطة: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2089038" y="2567737"/>
            <a:ext cx="5302537" cy="696402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4578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473FC184-AB2F-4A26-A946-76496B3D3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1" y="1602142"/>
            <a:ext cx="4171950" cy="365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310EF0-9920-45AB-8432-9F205922E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670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51476" y="2992625"/>
            <a:ext cx="3648222" cy="247616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الحرص الشديد و خشية الضبط الضبط وإفتضاح الأمر.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52864" y="1632842"/>
            <a:ext cx="5302537" cy="6336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5602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8008FCA9-DBA4-45D7-917B-35918CDE2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583" y="2496989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BE5641-7F6E-4E11-A58F-B9F09247C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047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28686" y="2731391"/>
            <a:ext cx="3347458" cy="223570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r>
              <a:rPr lang="ar-EG" sz="16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. </a:t>
            </a:r>
            <a:r>
              <a:rPr lang="ar-SA" sz="16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يختفي مرتكب هذه النوعية من الجرائم تحت قناع فني يظهرهم من دولة إلي أخري .</a:t>
            </a:r>
            <a:endParaRPr lang="en-US" sz="1600" b="1" dirty="0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454487" y="1658471"/>
            <a:ext cx="5302537" cy="59779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6626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5C37A4CF-B56B-4EF8-94B5-69CDF7E8E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858" y="2363345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37281-B97D-4CF8-8378-EC309F31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149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26" name="Picture 2" descr="Cybercrime sees 20% rise; UP, K'taka top list">
            <a:extLst>
              <a:ext uri="{FF2B5EF4-FFF2-40B4-BE49-F238E27FC236}">
                <a16:creationId xmlns:a16="http://schemas.microsoft.com/office/drawing/2014/main" id="{06799006-BD67-47A8-B2C4-3F5588562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95" y="1425388"/>
            <a:ext cx="9242040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19368" y="3599791"/>
            <a:ext cx="7790329" cy="1580651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r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التكيف الاجتماعي و الروابط الدولية.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2F5496"/>
              </a:buClr>
              <a:buFont typeface="+mj-lt"/>
              <a:buAutoNum type="arabicPeriod"/>
            </a:pP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التنظيم والتخطيط</a:t>
            </a: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.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lvl="0" indent="-342900" algn="r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التطور في السلوك الإجرامي.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2F5496"/>
              </a:buClr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582140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8B0305-B46D-45A8-BDB2-6B0018F44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117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crime sees 20% rise; UP, K'taka top list">
            <a:extLst>
              <a:ext uri="{FF2B5EF4-FFF2-40B4-BE49-F238E27FC236}">
                <a16:creationId xmlns:a16="http://schemas.microsoft.com/office/drawing/2014/main" id="{0097AD00-56F6-4549-9264-79C5BA048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064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3001527" y="3895601"/>
            <a:ext cx="7091083" cy="66873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dirty="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 rtl="1">
              <a:spcAft>
                <a:spcPts val="500"/>
              </a:spcAft>
              <a:buClr>
                <a:srgbClr val="2F5496"/>
              </a:buClr>
            </a:pP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      1.  </a:t>
            </a: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التنظيم والتخطيط: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749530" y="1680210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40FA63-E5D5-4108-BA07-1A4226CA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627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9" name="Picture 2" descr="Cybercrime sees 20% rise; UP, K'taka top list">
            <a:extLst>
              <a:ext uri="{FF2B5EF4-FFF2-40B4-BE49-F238E27FC236}">
                <a16:creationId xmlns:a16="http://schemas.microsoft.com/office/drawing/2014/main" id="{A5CD2B19-5516-46E4-B3CE-C7D067CA9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064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86635" y="3579394"/>
            <a:ext cx="7049007" cy="95025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       2. ا</a:t>
            </a: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لتكيف الاجتماعي و ا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لروابط الدولية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: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756845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86D072-C393-43B3-86F9-1069F3FBC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612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crime sees 20% rise; UP, K'taka top list">
            <a:extLst>
              <a:ext uri="{FF2B5EF4-FFF2-40B4-BE49-F238E27FC236}">
                <a16:creationId xmlns:a16="http://schemas.microsoft.com/office/drawing/2014/main" id="{1373E002-CA26-47CD-97C6-72D705DB4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731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681220" y="3799258"/>
            <a:ext cx="7055224" cy="8608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+mn-ea"/>
            </a:endParaRPr>
          </a:p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       3.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التطور في السلوك الإجرامي.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767469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9DD3F2-9ED1-4014-8711-31AEEE343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499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1495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الهواة والمبتدئون.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الأشخاص المحترفون في ارتكاب الجريمة ال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سيبرانية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4" descr="Pinterest">
            <a:extLst>
              <a:ext uri="{FF2B5EF4-FFF2-40B4-BE49-F238E27FC236}">
                <a16:creationId xmlns:a16="http://schemas.microsoft.com/office/drawing/2014/main" id="{8CC67523-1D0C-485C-AFE6-8EC9D4A51B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045" y="2895600"/>
            <a:ext cx="3998874" cy="15777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96E72-43D2-4A8E-9DEA-81780BE9D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104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649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indent="0" algn="just" rtl="1" fontAlgn="auto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marR="0" lvl="0" indent="0" algn="just" rtl="1" fontAlgn="auto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1. </a:t>
            </a:r>
            <a:r>
              <a:rPr lang="ar-SA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الهواة والمبتدئون</a:t>
            </a: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F69A20F8-B6F1-43DE-BBC3-8453657F00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692" y="3247118"/>
            <a:ext cx="4281308" cy="20599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21D64-E68F-4B63-85B9-336D6E6C9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504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608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spcAft>
                <a:spcPts val="500"/>
              </a:spcAft>
              <a:defRPr/>
            </a:pPr>
            <a:r>
              <a:rPr lang="ar-EG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ar-SA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lang="ar-EG" sz="2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87A955BA-6F26-4267-9B59-D1BEA40639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269" y="3254188"/>
            <a:ext cx="4862268" cy="2093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24C11-EDB0-416A-831A-0BEF612A2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12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2267233" y="1531981"/>
            <a:ext cx="8728593" cy="231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3. ا</a:t>
            </a:r>
            <a:r>
              <a:rPr lang="ar-SA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لأشخاص المحترفون في ارتكاب</a:t>
            </a:r>
            <a:endParaRPr lang="ar-EG" sz="2000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SA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 الجريمة ال</a:t>
            </a:r>
            <a:r>
              <a:rPr lang="ar-EG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سيبرانية</a:t>
            </a:r>
            <a:r>
              <a:rPr lang="ar-SA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.</a:t>
            </a:r>
            <a:endParaRPr lang="en-US" sz="2000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5CE19636-B9F9-4432-8336-54992DB266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044" y="2895599"/>
            <a:ext cx="5142359" cy="24304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811AD2-FA3C-4619-8A69-4D6213368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296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05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EG" sz="20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2" descr="Cyber Crime | Cyber Media">
            <a:extLst>
              <a:ext uri="{FF2B5EF4-FFF2-40B4-BE49-F238E27FC236}">
                <a16:creationId xmlns:a16="http://schemas.microsoft.com/office/drawing/2014/main" id="{D57124F4-E2A6-4E6D-8946-3A2933B26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560" y="3196375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EE142-0DB0-4E96-8517-8B7AA2686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506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sz="20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B9F362BF-79CE-4427-BDB3-387CE5C13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DD2B2B-CE3E-47B5-B365-5FD4DED6D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009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00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DB931E4E-89AD-4584-BEA6-097CD6313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0ABEC-0494-4615-8FA7-5FFE81AD8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014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64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C0ECC2A0-6F5F-47A2-AD4E-06CD7363A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2E1C-DFE9-40CE-966A-B45890AEC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120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31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38DAFBC0-04E1-427B-AADF-F15572643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16815-B7A6-401A-995E-45B0448A2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697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223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E0A0CADB-5BC7-417B-90E4-59B8D3BF2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ED49C5-422C-4CFA-8D21-17C4248BB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96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59" y="1389529"/>
            <a:ext cx="9728499" cy="436107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394175" y="1457116"/>
            <a:ext cx="9468794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الثالث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يمكن تصنيف الفاعل في الجريمة السيبرانية من حيث الهدف أو الغاية إل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ي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ثلاث فئات: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المتسللون.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المجرمون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وتشمل فئة المجرمين: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التجسس.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الإحتيال وسوء الإستخدام والأهمال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lang="ar-EG" sz="2400" b="1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العابثون: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المستخدمون.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ب.الغرباء الذين ليس لهم الحق في إستخدام النظام.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52C4FB16-2ABD-4936-9C04-72A6BC66D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559" y="290832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C02FC4-1F7B-4D9A-A660-5A0FBB666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020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EDB7B368-A2EE-4582-8809-5FCF25D139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212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626659" y="2719687"/>
            <a:ext cx="8200316" cy="1418619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المحور الثاني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المجني عليه في الجريمة السيبرانية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ADE5DD-AB67-4232-B88B-9E6CCDA4E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103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747520" y="1209346"/>
            <a:ext cx="8953041" cy="4291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المحور الثاني: المجني عليه في الجرائم السيبرانية:</a:t>
            </a: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101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101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1010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D0D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4.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D0D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E3ADEBC2-F07F-4C42-BFED-60341E2FDC5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0" y="2707085"/>
            <a:ext cx="5152370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60BE85-64F0-4395-A3D7-B915A191F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388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3273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36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kumimoji="0" lang="ar-EG" sz="36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8" name="Picture 4" descr="ESDS - Managed Cloud Data Center in India">
            <a:extLst>
              <a:ext uri="{FF2B5EF4-FFF2-40B4-BE49-F238E27FC236}">
                <a16:creationId xmlns:a16="http://schemas.microsoft.com/office/drawing/2014/main" id="{AC4405C3-9D09-4A25-AD2D-6096237D7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887" y="2600325"/>
            <a:ext cx="5080548" cy="30483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C60E3-CBC1-48E7-8E55-D58FBE533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036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45951" y="1168400"/>
            <a:ext cx="9345750" cy="4845373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2447778" y="3193844"/>
            <a:ext cx="4147361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  <a:defRPr/>
            </a:pPr>
            <a:r>
              <a:rPr lang="ar-EG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lang="ar-SA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1266" name="Picture 2" descr="Construction Crane GIF - Construction Crane Building - Discover &amp; Share GIFs  | Wallpaper images hd, Building, Gif">
            <a:extLst>
              <a:ext uri="{FF2B5EF4-FFF2-40B4-BE49-F238E27FC236}">
                <a16:creationId xmlns:a16="http://schemas.microsoft.com/office/drawing/2014/main" id="{6532C0EC-72D8-4F1D-960B-85E56CDD3A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921" y="1820105"/>
            <a:ext cx="4007484" cy="3552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FC4B2-7636-4ED2-8856-2FEC42674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242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99470" y="997101"/>
            <a:ext cx="9345750" cy="477378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  <a:defRPr/>
            </a:pPr>
            <a:r>
              <a:rPr lang="ar-EG" sz="28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lang="ar-SA" sz="28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2290" name="Picture 2" descr="Walkie-Talk - The Base Camp">
            <a:extLst>
              <a:ext uri="{FF2B5EF4-FFF2-40B4-BE49-F238E27FC236}">
                <a16:creationId xmlns:a16="http://schemas.microsoft.com/office/drawing/2014/main" id="{385E8B74-1611-4535-98C9-CE2FAE0A16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567" y="2184400"/>
            <a:ext cx="4572000" cy="2822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432F6C-F6B0-430A-B8F3-B086C13A6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59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2587" y="883332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4</a:t>
            </a:r>
            <a:r>
              <a:rPr lang="ar-EG" sz="2800" b="1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</a:t>
            </a: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10C47A51-B5E1-49BD-86A9-65665A0227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815" y="2615645"/>
            <a:ext cx="5152370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CB550F-DD57-4BA3-9EA2-D16DC14DF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81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050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78971624-9B57-4DF0-B0CE-04648CE88F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094" y="1353672"/>
            <a:ext cx="9099177" cy="4141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5096434" y="3011544"/>
            <a:ext cx="2922495" cy="990600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 dirty="0">
                <a:solidFill>
                  <a:srgbClr val="FF0000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الخاتمة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Medium" pitchFamily="2" charset="-78"/>
              <a:cs typeface="Alexandria Medium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5F3E5F-C67E-40E7-A4E7-1BE59519E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874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6063" y="1159701"/>
            <a:ext cx="11269579" cy="45385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IQ" sz="4000" b="1" dirty="0">
                <a:solidFill>
                  <a:srgbClr val="FF0000"/>
                </a:solidFill>
                <a:ea typeface="Calibri" panose="020F0502020204030204" pitchFamily="34" charset="0"/>
                <a:cs typeface="+mj-cs"/>
              </a:rPr>
              <a:t>المراجع</a:t>
            </a:r>
            <a:r>
              <a:rPr lang="ar-IQ" sz="2800" b="1" dirty="0">
                <a:solidFill>
                  <a:srgbClr val="FF0000"/>
                </a:solidFill>
                <a:ea typeface="Calibri" panose="020F0502020204030204" pitchFamily="34" charset="0"/>
                <a:cs typeface="+mj-cs"/>
              </a:rPr>
              <a:t>  </a:t>
            </a:r>
            <a:endParaRPr lang="en-US" sz="2800" b="1" dirty="0">
              <a:solidFill>
                <a:srgbClr val="FF0000"/>
              </a:solidFill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40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الكتب</a:t>
            </a:r>
            <a:r>
              <a:rPr lang="ar-IQ" sz="28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: </a:t>
            </a:r>
            <a:endParaRPr lang="ar-EG" sz="2800" dirty="0">
              <a:solidFill>
                <a:schemeClr val="tx1"/>
              </a:solidFill>
              <a:ea typeface="Calibri" panose="020F0502020204030204" pitchFamily="34" charset="0"/>
              <a:cs typeface="+mj-cs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أحمد خليفة الملط ، الجرائم المعلوماتية، الطبعة الأولي، دار الفكر الجامعي / الأسكندرية، سنة 2005.   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 أيمن عبد الحفيظ: { الاتجاهات الفنية والأمنية لمواجهة جرائم المعلوماتية } – بدون دار نشر – الطبعة الأولي – سنة 2005 م 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جميل عبد الباقي الصغير : { القانون الجنائي و التكنولوجيا الحديثة - الجرائم الناشئة عن استخدام الحاسب الآلي - الكتاب الأول - دار النهضة العربية - الطبعة الأولى - سنة ۲۰۱۲.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 عبد الفتاح بيومي حجازي : { مبادئ الإجراءات الجنائية في جرائم الكمبيوتر والإنترنت } - دار الفكر الجامعي – </a:t>
            </a: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الطبعة</a:t>
            </a: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الأولى - سنة ٢٠٠٦ م 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  <a:buSzPts val="1400"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078AE1-1361-47B3-9DDC-554DC6644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50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523999"/>
            <a:ext cx="11269579" cy="4105835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IQ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الكتب</a:t>
            </a:r>
            <a:r>
              <a:rPr kumimoji="0" lang="ar-IQ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محمد علي العريان : [ الجرائم المعلوماتية ] – الدار الجامعية الجديدة للنشر الإلكتروني – الطبعة الأولي – سنة 2004م.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6. </a:t>
            </a: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محمد سامي الشوا : [ ثورة المعلومات وإنعكاستها علي قانون العقوبات ] – دار النهضة العربية – الطبعة الأولي – سنة 1994م.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7. د. مصطفي محمد موسي، (أساليب إجرامية بالتقنية الرقمية – ما هيتها – مكافحتها) – سلسلة اللواء الأمنية في مكافحة الجريمة الإلكترونية -  الطبعة الأولي – مطابع الشرطة للطباعة والنشر والتوزيع – القاهرة – سنة 2003م.</a:t>
            </a: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Pts val="1400"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008161-B8CA-4542-8172-B51D35B91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13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559859"/>
            <a:ext cx="11269579" cy="4035809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2000" b="1" dirty="0">
                <a:solidFill>
                  <a:schemeClr val="accent1"/>
                </a:solidFill>
                <a:ea typeface="Calibri" panose="020F0502020204030204" pitchFamily="34" charset="0"/>
              </a:rPr>
              <a:t>الرسائل:</a:t>
            </a:r>
            <a:endParaRPr lang="ar-EG" sz="2000" b="1" dirty="0">
              <a:solidFill>
                <a:schemeClr val="accent1"/>
              </a:solidFill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8. </a:t>
            </a:r>
            <a:r>
              <a:rPr lang="ar-IQ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د. أسماء رويعي : [ الحق في حرمة الحياة الخاصة في مواجهة الجرائم المعلوماتية ]، رسالة دكتوراة، كلية الحقوق، جامعة القاهرة ، سنة 2013م.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9.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د. أيمن عبد الحفيظ عبد الحميد سليمان، الأحكام الموضوعية للقانون الجنائي والجرائم المعلوماتية، رسالة ماجستير – كلية الحقوق – جامعة القاهرة – 2010 .  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10.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د. أيمن عبد الله فكري، جرائم نظم المعلومات، رسالة دكتوراه، كلية الحقوق، جامعة المنصورة، سنة 2005.  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11. </a:t>
            </a: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نائلة عادل محمد فريد قورة : [ جرائم الحاسب الإقتصادية ] – رسالة دكتوراة – جامعة القاهرة – 2003م. 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12.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د. مني فتحي أحمد عبد الكريم : ( الجريمة عبر الشبكة الدولية للمعلومات صورها ومشاكل إثباتها ) – رسالة دكتوراة – كلية الحقوق – جامعة القاهرة – 2008 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A73B1B-D0FA-4C2C-B24A-7BB0C5298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72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08847" y="1775012"/>
            <a:ext cx="10162202" cy="356536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2400" b="1" dirty="0">
                <a:solidFill>
                  <a:schemeClr val="accent1"/>
                </a:solidFill>
                <a:ea typeface="Calibri" panose="020F0502020204030204" pitchFamily="34" charset="0"/>
              </a:rPr>
              <a:t>الدوريات والمؤتمرات:</a:t>
            </a:r>
            <a:endParaRPr lang="ar-EG" sz="2400" b="1" dirty="0">
              <a:solidFill>
                <a:schemeClr val="accent1"/>
              </a:solidFill>
              <a:ea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13. </a:t>
            </a: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ذياب البداينة: { أمن المعلومات } - مجلة دراسات مستقبلية – السنة السادسة - العدد الثامن يوليو ۲۰۰۳م 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marR="0" algn="just" rtl="1">
              <a:spcBef>
                <a:spcPts val="0"/>
              </a:spcBef>
              <a:spcAft>
                <a:spcPts val="500"/>
              </a:spcAft>
            </a:pP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[ الجرائم الإلكترونية : المفهوم والأسباب ] -   ورقة علمية مقدمة في الملتقي العلمي بعنوان الجرائم المستحدثة في ظل المتغيرات والتحويلات الإقليمية و الدولية خلال الفترة من 2 – 4 / 9 / 2014 م – عمان – الأردن.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B4141F-B596-47BD-B1E0-B0877B42E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99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229458"/>
            <a:ext cx="11269579" cy="439908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sz="2000" b="1" dirty="0">
                <a:solidFill>
                  <a:schemeClr val="accent1"/>
                </a:solidFill>
                <a:ea typeface="Calibri" panose="020F0502020204030204" pitchFamily="34" charset="0"/>
              </a:rPr>
              <a:t>مواقع إلكترونية: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14. </a:t>
            </a:r>
            <a:r>
              <a:rPr lang="ar-IQ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محمد محمد صالح الألفي : [ أنماط جرائم الإنترنت ] –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rtl="1"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www.eastlaws.com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15.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الدكتور حسين بن سعيد بن سيف الغافري: { أثر شبكة الإنترنت علي حرمة الحياة الخاصة } -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http://www.atsdp.com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16.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ضیاء هاشم: { قرصنة الإلكترونية عصر جديد من الجرائم } - مقال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http://www.elaphblog.com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500"/>
              </a:spcAft>
              <a:buFont typeface="Symbol" panose="05050102010706020507" pitchFamily="18" charset="2"/>
              <a:buChar char=""/>
              <a:defRPr/>
            </a:pPr>
            <a:r>
              <a:rPr lang="ar-EG" sz="2000" b="1" dirty="0">
                <a:solidFill>
                  <a:srgbClr val="4472C4"/>
                </a:solidFill>
                <a:latin typeface="Calibri" panose="020F0502020204030204"/>
                <a:ea typeface="Calibri" panose="020F0502020204030204" pitchFamily="34" charset="0"/>
              </a:rPr>
              <a:t>مرجع مترجم:</a:t>
            </a:r>
            <a:endParaRPr lang="en-US" sz="2000" b="1" dirty="0">
              <a:solidFill>
                <a:srgbClr val="4472C4"/>
              </a:solidFill>
              <a:latin typeface="Calibri" panose="020F0502020204030204"/>
              <a:ea typeface="Calibri" panose="020F050202020403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500"/>
              </a:spcAft>
              <a:buSzPts val="1400"/>
              <a:defRPr/>
            </a:pPr>
            <a:r>
              <a:rPr lang="ar-EG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17. ملخص الترجمة العربية لمرشد الأمم المتحدة لعام 1999م، ( التحكم في جرائم الحاسوب وردعها – المراقبة الدولية للسياسة الجنائية ) ، ترجمة وعرض د. عمر محمد بن يونس – دار النهضة العربية – الطبعة الأولي – سنة 2005م.  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D12C9D-4550-4778-8766-911AE5475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14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229458"/>
            <a:ext cx="11269579" cy="439908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sz="2000" b="1" dirty="0">
                <a:solidFill>
                  <a:schemeClr val="accent1"/>
                </a:solidFill>
                <a:ea typeface="Calibri" panose="020F0502020204030204" pitchFamily="34" charset="0"/>
              </a:rPr>
              <a:t>مواقع إلكترونية: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14. </a:t>
            </a:r>
            <a:r>
              <a:rPr lang="ar-IQ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محمد محمد صالح الألفي : [ أنماط جرائم الإنترنت ] –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rtl="1"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www.eastlaws.com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15.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الدكتور حسين بن سعيد بن سيف الغافري: { أثر شبكة الإنترنت علي حرمة الحياة الخاصة } -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http://www.atsdp.com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16.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ضیاء هاشم: { قرصنة الإلكترونية عصر جديد من الجرائم } - مقال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http://www.elaphblog.com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500"/>
              </a:spcAft>
              <a:buFont typeface="Symbol" panose="05050102010706020507" pitchFamily="18" charset="2"/>
              <a:buChar char=""/>
              <a:defRPr/>
            </a:pPr>
            <a:r>
              <a:rPr lang="ar-EG" sz="2000" b="1" dirty="0">
                <a:solidFill>
                  <a:srgbClr val="4472C4"/>
                </a:solidFill>
                <a:latin typeface="Calibri" panose="020F0502020204030204"/>
                <a:ea typeface="Calibri" panose="020F0502020204030204" pitchFamily="34" charset="0"/>
              </a:rPr>
              <a:t>مرجع مترجم:</a:t>
            </a:r>
            <a:endParaRPr lang="en-US" sz="2000" b="1" dirty="0">
              <a:solidFill>
                <a:srgbClr val="4472C4"/>
              </a:solidFill>
              <a:latin typeface="Calibri" panose="020F0502020204030204"/>
              <a:ea typeface="Calibri" panose="020F050202020403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500"/>
              </a:spcAft>
              <a:buSzPts val="1400"/>
              <a:defRPr/>
            </a:pPr>
            <a:r>
              <a:rPr lang="ar-EG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17. ملخص الترجمة العربية لمرشد الأمم المتحدة لعام 1999م، ( التحكم في جرائم الحاسوب وردعها – المراقبة الدولية للسياسة الجنائية ) ، ترجمة وعرض د. عمر محمد بن يونس – دار النهضة العربية – الطبعة الأولي – سنة 2005م.  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Audio 1">
            <a:hlinkClick r:id="" action="ppaction://media"/>
            <a:extLst>
              <a:ext uri="{FF2B5EF4-FFF2-40B4-BE49-F238E27FC236}">
                <a16:creationId xmlns:a16="http://schemas.microsoft.com/office/drawing/2014/main" id="{C94DC928-444B-4A2F-B949-3E7CF7F5C2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8B6F25-DE11-42AD-9FB3-919EB11E7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51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5186776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4066" y="1127991"/>
            <a:ext cx="9532523" cy="5181818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3D77FC-36FD-4F36-8EF0-C8AAB860E6A3}"/>
              </a:ext>
            </a:extLst>
          </p:cNvPr>
          <p:cNvSpPr txBox="1"/>
          <p:nvPr/>
        </p:nvSpPr>
        <p:spPr>
          <a:xfrm>
            <a:off x="1660466" y="1430638"/>
            <a:ext cx="7589904" cy="47089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ar-IQ" sz="2800" dirty="0"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4"/>
              </a:rPr>
              <a:t>http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4"/>
              </a:rPr>
              <a:t>://www.indianmediacouncil.in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2,4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5"/>
              </a:rPr>
              <a:t>https://www.pinterest.com/pin/221098662934089008/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pPr marL="342900" indent="-342900">
              <a:buAutoNum type="arabicPeriod" startAt="3"/>
            </a:pP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6"/>
              </a:rPr>
              <a:t>https://in.pinterest.com/pin/pinterest--667517975999272064/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5.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7"/>
              </a:rPr>
              <a:t>https://fivetalents.co.uk/cyber-security-essentials-2019-are-you-secure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6.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8"/>
              </a:rPr>
              <a:t>https://timesofindia.indiatimes.com/india/how-my-father-and-i-became-victims-of-cybercrime/articleshow/88833374.cms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7 : 9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9"/>
              </a:rPr>
              <a:t>https://cybersafetybyhk.wordpress.com/cyber-crime/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10.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0"/>
              </a:rPr>
              <a:t>https://medium.com/catalysts-reachout/cyber-crime-and-cyber-security-bb0cad81e0a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11</a:t>
            </a:r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: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</a:t>
            </a:r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18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1"/>
              </a:rPr>
              <a:t>https://www.avast.com/c-cybercrime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19 : 26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2"/>
              </a:rPr>
              <a:t>https://www.reveantivirus.com/en/computer-security-threats/cybercrime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28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: 30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3"/>
              </a:rPr>
              <a:t>https://www.deccanherald.com/india/cybercrime-sees-20-rise-up-2076593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45.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4"/>
              </a:rPr>
              <a:t>https://www.esds.co.in/community_cloud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5"/>
              </a:rPr>
              <a:t>46. https://www.pinterest.com/pin/construction-crane-gif-construction-crane-building-discover-share-gifs--758012181037514726/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47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6"/>
              </a:rPr>
              <a:t>https://totalmayhemgames.com/walkie-talk-the-base-camp/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218D6D-E519-4437-AA45-20FDDC38E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55</a:t>
            </a:fld>
            <a:endParaRPr lang="en-US" dirty="0"/>
          </a:p>
        </p:txBody>
      </p:sp>
      <p:sp>
        <p:nvSpPr>
          <p:cNvPr id="6" name="Rounded Rectangle 12">
            <a:extLst>
              <a:ext uri="{FF2B5EF4-FFF2-40B4-BE49-F238E27FC236}">
                <a16:creationId xmlns:a16="http://schemas.microsoft.com/office/drawing/2014/main" id="{B964F6DC-70EB-48E0-8842-B79B2B12FF82}"/>
              </a:ext>
            </a:extLst>
          </p:cNvPr>
          <p:cNvSpPr/>
          <p:nvPr/>
        </p:nvSpPr>
        <p:spPr>
          <a:xfrm>
            <a:off x="8380483" y="1123033"/>
            <a:ext cx="2790857" cy="1105517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rtl="1"/>
            <a:r>
              <a:rPr lang="ar-EG" sz="2400" dirty="0">
                <a:solidFill>
                  <a:prstClr val="white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روابط الصور المستخدمة </a:t>
            </a:r>
            <a:endParaRPr lang="en-US" sz="2400" dirty="0">
              <a:solidFill>
                <a:prstClr val="white"/>
              </a:solidFill>
              <a:latin typeface="Alexandria Medium" pitchFamily="2" charset="-78"/>
              <a:ea typeface="Calibri" panose="020F0502020204030204" pitchFamily="34" charset="0"/>
              <a:cs typeface="Alexandria Medium" pitchFamily="2" charset="-78"/>
            </a:endParaRPr>
          </a:p>
          <a:p>
            <a:pPr lvl="0" algn="ctr" rtl="1"/>
            <a:r>
              <a:rPr lang="ar-EG" sz="2400" dirty="0">
                <a:solidFill>
                  <a:prstClr val="white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في المحاضرة 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101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41BDE273-2A63-4897-8D6E-FB2C437592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212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859906" y="2805954"/>
            <a:ext cx="5670174" cy="1258046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تم بحمد الله </a:t>
            </a:r>
            <a:endParaRPr lang="ar-EG" sz="16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الإنتهاء من شرح المحاضرة ا</a:t>
            </a:r>
            <a:r>
              <a:rPr lang="ar-EG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لسادسة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 rtl="1"/>
            <a:r>
              <a:rPr lang="en-US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</a:t>
            </a:r>
            <a:r>
              <a:rPr lang="ar-SA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مع تمنياتي بالتوفيق د. أسماء رويعي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57564F-287D-4BD2-B4BA-E0E76F90A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80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Alexandria"/>
        <a:ea typeface=""/>
        <a:cs typeface="Alexandria"/>
      </a:majorFont>
      <a:minorFont>
        <a:latin typeface="Alexandria"/>
        <a:ea typeface=""/>
        <a:cs typeface="Alexandria Medium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a8eb966a7320690551ff39b1d8ff0c50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4a2af7bc0a915e29a701acbb6c865a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C50B650-A41E-4460-A5BC-1AC9929D07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5A883E-5743-47A1-B8A5-642801C96D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85F1AB-D405-405A-839B-7E9E1B895D0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4740</TotalTime>
  <Words>2460</Words>
  <Application>Microsoft Office PowerPoint</Application>
  <PresentationFormat>Widescreen</PresentationFormat>
  <Paragraphs>538</Paragraphs>
  <Slides>57</Slides>
  <Notes>56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6" baseType="lpstr">
      <vt:lpstr>Alexandria</vt:lpstr>
      <vt:lpstr>Alexandria ExtraBold</vt:lpstr>
      <vt:lpstr>Alexandria Medium</vt:lpstr>
      <vt:lpstr>Arial</vt:lpstr>
      <vt:lpstr>Calibri</vt:lpstr>
      <vt:lpstr>Cascadia Code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Nourallah Elkolaly</cp:lastModifiedBy>
  <cp:revision>661</cp:revision>
  <dcterms:created xsi:type="dcterms:W3CDTF">2023-04-29T09:08:00Z</dcterms:created>
  <dcterms:modified xsi:type="dcterms:W3CDTF">2025-03-13T07:04:17Z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