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303" r:id="rId2"/>
    <p:sldId id="359" r:id="rId3"/>
    <p:sldId id="363" r:id="rId4"/>
    <p:sldId id="365" r:id="rId5"/>
    <p:sldId id="366" r:id="rId6"/>
    <p:sldId id="367" r:id="rId7"/>
    <p:sldId id="368" r:id="rId8"/>
    <p:sldId id="403" r:id="rId9"/>
    <p:sldId id="369" r:id="rId10"/>
    <p:sldId id="370" r:id="rId11"/>
    <p:sldId id="371" r:id="rId12"/>
    <p:sldId id="372" r:id="rId13"/>
    <p:sldId id="373" r:id="rId14"/>
    <p:sldId id="374" r:id="rId15"/>
    <p:sldId id="375" r:id="rId16"/>
    <p:sldId id="376" r:id="rId17"/>
    <p:sldId id="377" r:id="rId18"/>
    <p:sldId id="378" r:id="rId19"/>
    <p:sldId id="379" r:id="rId20"/>
    <p:sldId id="380" r:id="rId21"/>
    <p:sldId id="381" r:id="rId22"/>
    <p:sldId id="387" r:id="rId23"/>
    <p:sldId id="382" r:id="rId24"/>
    <p:sldId id="383" r:id="rId25"/>
    <p:sldId id="404" r:id="rId26"/>
    <p:sldId id="384" r:id="rId27"/>
    <p:sldId id="385" r:id="rId28"/>
    <p:sldId id="386" r:id="rId29"/>
    <p:sldId id="388" r:id="rId30"/>
    <p:sldId id="389" r:id="rId31"/>
    <p:sldId id="390" r:id="rId32"/>
    <p:sldId id="391" r:id="rId33"/>
    <p:sldId id="398" r:id="rId34"/>
    <p:sldId id="397" r:id="rId35"/>
    <p:sldId id="392" r:id="rId36"/>
    <p:sldId id="393" r:id="rId37"/>
    <p:sldId id="394" r:id="rId38"/>
    <p:sldId id="399" r:id="rId39"/>
    <p:sldId id="400" r:id="rId40"/>
    <p:sldId id="401" r:id="rId41"/>
    <p:sldId id="395" r:id="rId42"/>
    <p:sldId id="396" r:id="rId43"/>
    <p:sldId id="402"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59"/>
            <p14:sldId id="363"/>
            <p14:sldId id="365"/>
            <p14:sldId id="366"/>
            <p14:sldId id="367"/>
            <p14:sldId id="368"/>
            <p14:sldId id="403"/>
            <p14:sldId id="369"/>
            <p14:sldId id="370"/>
            <p14:sldId id="371"/>
            <p14:sldId id="372"/>
            <p14:sldId id="373"/>
            <p14:sldId id="374"/>
            <p14:sldId id="375"/>
            <p14:sldId id="376"/>
            <p14:sldId id="377"/>
            <p14:sldId id="378"/>
            <p14:sldId id="379"/>
            <p14:sldId id="380"/>
            <p14:sldId id="381"/>
            <p14:sldId id="387"/>
            <p14:sldId id="382"/>
            <p14:sldId id="383"/>
            <p14:sldId id="404"/>
            <p14:sldId id="384"/>
            <p14:sldId id="385"/>
            <p14:sldId id="386"/>
            <p14:sldId id="388"/>
            <p14:sldId id="389"/>
            <p14:sldId id="390"/>
            <p14:sldId id="391"/>
            <p14:sldId id="398"/>
            <p14:sldId id="397"/>
            <p14:sldId id="392"/>
            <p14:sldId id="393"/>
            <p14:sldId id="394"/>
            <p14:sldId id="399"/>
            <p14:sldId id="400"/>
            <p14:sldId id="401"/>
            <p14:sldId id="395"/>
            <p14:sldId id="396"/>
            <p14:sldId id="402"/>
            <p14:sldId id="349"/>
          </p14:sldIdLst>
        </p14:section>
        <p14:section name="Untitled Section" id="{2F6AD2C2-46A9-4BC4-94FF-3A698A8E8EFB}">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6" d="100"/>
          <a:sy n="86" d="100"/>
        </p:scale>
        <p:origin x="-63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6/7/2023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6/7/2023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6/7/2023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6/7/2023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6/7/2023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6/7/2023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6/7/2023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6/7/2023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6/7/2023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6/7/2023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6/7/2023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6/7/2023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jpeg"/><Relationship Id="rId7" Type="http://schemas.openxmlformats.org/officeDocument/2006/relationships/image" Target="../media/image5.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10.sv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png"/><Relationship Id="rId3" Type="http://schemas.openxmlformats.org/officeDocument/2006/relationships/image" Target="../media/image13.svg"/><Relationship Id="rId7" Type="http://schemas.openxmlformats.org/officeDocument/2006/relationships/image" Target="../media/image10.svg"/><Relationship Id="rId12" Type="http://schemas.openxmlformats.org/officeDocument/2006/relationships/image" Target="../media/image13.png"/><Relationship Id="rId17" Type="http://schemas.openxmlformats.org/officeDocument/2006/relationships/image" Target="../media/image18.png"/><Relationship Id="rId2" Type="http://schemas.openxmlformats.org/officeDocument/2006/relationships/image" Target="../media/image6.png"/><Relationship Id="rId16" Type="http://schemas.openxmlformats.org/officeDocument/2006/relationships/image" Target="../media/image17.png"/><Relationship Id="rId1" Type="http://schemas.openxmlformats.org/officeDocument/2006/relationships/slideLayout" Target="../slideLayouts/slideLayout13.xml"/><Relationship Id="rId6" Type="http://schemas.openxmlformats.org/officeDocument/2006/relationships/image" Target="../media/image5.png"/><Relationship Id="rId11" Type="http://schemas.openxmlformats.org/officeDocument/2006/relationships/image" Target="../media/image12.png"/><Relationship Id="rId5" Type="http://schemas.openxmlformats.org/officeDocument/2006/relationships/image" Target="../media/image8.svg"/><Relationship Id="rId15" Type="http://schemas.openxmlformats.org/officeDocument/2006/relationships/image" Target="../media/image16.png"/><Relationship Id="rId10" Type="http://schemas.openxmlformats.org/officeDocument/2006/relationships/image" Target="../media/image11.png"/><Relationship Id="rId4" Type="http://schemas.openxmlformats.org/officeDocument/2006/relationships/image" Target="../media/image3.png"/><Relationship Id="rId9" Type="http://schemas.openxmlformats.org/officeDocument/2006/relationships/image" Target="../media/image10.jpeg"/><Relationship Id="rId1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8.svg"/><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1.png"/><Relationship Id="rId7" Type="http://schemas.openxmlformats.org/officeDocument/2006/relationships/image" Target="../media/image4.png"/><Relationship Id="rId2" Type="http://schemas.openxmlformats.org/officeDocument/2006/relationships/image" Target="../media/image20.jpeg"/><Relationship Id="rId1" Type="http://schemas.openxmlformats.org/officeDocument/2006/relationships/slideLayout" Target="../slideLayouts/slideLayout14.xml"/><Relationship Id="rId6" Type="http://schemas.openxmlformats.org/officeDocument/2006/relationships/image" Target="../media/image10.svg"/><Relationship Id="rId5" Type="http://schemas.openxmlformats.org/officeDocument/2006/relationships/image" Target="../media/image5.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482303" y="2606857"/>
            <a:ext cx="5109091" cy="1323439"/>
          </a:xfrm>
          <a:prstGeom prst="rect">
            <a:avLst/>
          </a:prstGeom>
          <a:noFill/>
        </p:spPr>
        <p:txBody>
          <a:bodyPr wrap="none" rtlCol="0">
            <a:spAutoFit/>
          </a:bodyPr>
          <a:lstStyle/>
          <a:p>
            <a:r>
              <a:rPr lang="en-US" sz="4000" b="1" dirty="0" smtClean="0">
                <a:solidFill>
                  <a:schemeClr val="bg1"/>
                </a:solidFill>
                <a:latin typeface="Tajawal Medium" panose="00000600000000000000" pitchFamily="2" charset="-78"/>
                <a:cs typeface="Tajawal Medium" panose="00000600000000000000" pitchFamily="2" charset="-78"/>
              </a:rPr>
              <a:t>Fundamentals of </a:t>
            </a:r>
          </a:p>
          <a:p>
            <a:r>
              <a:rPr lang="en-US" sz="4000" b="1" dirty="0" smtClean="0">
                <a:solidFill>
                  <a:schemeClr val="bg1"/>
                </a:solidFill>
                <a:latin typeface="Tajawal Medium" panose="00000600000000000000" pitchFamily="2" charset="-78"/>
                <a:cs typeface="Tajawal Medium" panose="00000600000000000000" pitchFamily="2" charset="-78"/>
              </a:rPr>
              <a:t>Risk </a:t>
            </a:r>
            <a:r>
              <a:rPr lang="en-US" sz="4000" b="1" dirty="0">
                <a:solidFill>
                  <a:schemeClr val="bg1"/>
                </a:solidFill>
                <a:latin typeface="Tajawal Medium" panose="00000600000000000000" pitchFamily="2" charset="-78"/>
                <a:cs typeface="Tajawal Medium" panose="00000600000000000000" pitchFamily="2" charset="-78"/>
              </a:rPr>
              <a:t>Management</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3930296"/>
            <a:ext cx="3516608" cy="83113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669BBC"/>
                </a:solidFill>
                <a:latin typeface="Tajawal Medium" panose="00000600000000000000" pitchFamily="2" charset="-78"/>
                <a:cs typeface="Tajawal Medium" panose="00000600000000000000" pitchFamily="2" charset="-78"/>
              </a:rPr>
              <a:t>Lecture 1</a:t>
            </a:r>
            <a:endParaRPr lang="en-US" sz="2800" b="1" dirty="0">
              <a:solidFill>
                <a:srgbClr val="669BBC"/>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10308971" y="4068657"/>
            <a:ext cx="1107996" cy="400110"/>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PMG510</a:t>
            </a: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a:t>
            </a:r>
            <a:r>
              <a:rPr lang="en-US" sz="2800" b="1" dirty="0" smtClean="0">
                <a:solidFill>
                  <a:srgbClr val="2D3956"/>
                </a:solidFill>
                <a:latin typeface="Tajawal Medium" panose="00000600000000000000" pitchFamily="2" charset="-78"/>
                <a:cs typeface="Tajawal Medium" panose="00000600000000000000" pitchFamily="2" charset="-78"/>
              </a:rPr>
              <a:t>Usama Al-Fendi</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xmlns="" id="{30BDC001-1C3C-B8DA-24DF-01E90AFFD831}"/>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Main References</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
            <a:ext cx="1404457" cy="1519509"/>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ea typeface="Roboto Light" panose="02000000000000000000" pitchFamily="2" charset="0"/>
              </a:rPr>
              <a:t>Lecture 1</a:t>
            </a: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pic>
        <p:nvPicPr>
          <p:cNvPr id="11" name="Picture 10"/>
          <p:cNvPicPr>
            <a:picLocks noChangeAspect="1"/>
          </p:cNvPicPr>
          <p:nvPr/>
        </p:nvPicPr>
        <p:blipFill>
          <a:blip r:embed="rId8"/>
          <a:stretch>
            <a:fillRect/>
          </a:stretch>
        </p:blipFill>
        <p:spPr>
          <a:xfrm>
            <a:off x="2681527" y="1415845"/>
            <a:ext cx="3950831" cy="4892431"/>
          </a:xfrm>
          <a:prstGeom prst="rect">
            <a:avLst/>
          </a:prstGeom>
        </p:spPr>
      </p:pic>
      <p:pic>
        <p:nvPicPr>
          <p:cNvPr id="4" name="Picture 3"/>
          <p:cNvPicPr>
            <a:picLocks noChangeAspect="1"/>
          </p:cNvPicPr>
          <p:nvPr/>
        </p:nvPicPr>
        <p:blipFill>
          <a:blip r:embed="rId9"/>
          <a:stretch>
            <a:fillRect/>
          </a:stretch>
        </p:blipFill>
        <p:spPr>
          <a:xfrm>
            <a:off x="6632358" y="1414509"/>
            <a:ext cx="4049961" cy="4946052"/>
          </a:xfrm>
          <a:prstGeom prst="rect">
            <a:avLst/>
          </a:prstGeom>
        </p:spPr>
      </p:pic>
    </p:spTree>
    <p:extLst>
      <p:ext uri="{BB962C8B-B14F-4D97-AF65-F5344CB8AC3E}">
        <p14:creationId xmlns:p14="http://schemas.microsoft.com/office/powerpoint/2010/main" val="1555652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707886"/>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Course Outlines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2767748250"/>
              </p:ext>
            </p:extLst>
          </p:nvPr>
        </p:nvGraphicFramePr>
        <p:xfrm>
          <a:off x="1549779" y="1767107"/>
          <a:ext cx="9219096" cy="3762124"/>
        </p:xfrm>
        <a:graphic>
          <a:graphicData uri="http://schemas.openxmlformats.org/drawingml/2006/table">
            <a:tbl>
              <a:tblPr firstRow="1" bandRow="1">
                <a:tableStyleId>{5C22544A-7EE6-4342-B048-85BDC9FD1C3A}</a:tableStyleId>
              </a:tblPr>
              <a:tblGrid>
                <a:gridCol w="4712165">
                  <a:extLst>
                    <a:ext uri="{9D8B030D-6E8A-4147-A177-3AD203B41FA5}">
                      <a16:colId xmlns:a16="http://schemas.microsoft.com/office/drawing/2014/main" xmlns="" val="20000"/>
                    </a:ext>
                  </a:extLst>
                </a:gridCol>
                <a:gridCol w="4506931">
                  <a:extLst>
                    <a:ext uri="{9D8B030D-6E8A-4147-A177-3AD203B41FA5}">
                      <a16:colId xmlns:a16="http://schemas.microsoft.com/office/drawing/2014/main" xmlns="" val="20001"/>
                    </a:ext>
                  </a:extLst>
                </a:gridCol>
              </a:tblGrid>
              <a:tr h="648642">
                <a:tc>
                  <a:txBody>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rPr>
                        <a:t>Approaches to defining risk </a:t>
                      </a:r>
                    </a:p>
                  </a:txBody>
                  <a:tcPr>
                    <a:noFill/>
                  </a:tcPr>
                </a:tc>
                <a:tc>
                  <a:txBody>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rPr>
                        <a:t>Risk management standards </a:t>
                      </a:r>
                    </a:p>
                  </a:txBody>
                  <a:tcPr>
                    <a:noFill/>
                  </a:tcPr>
                </a:tc>
                <a:extLst>
                  <a:ext uri="{0D108BD9-81ED-4DB2-BD59-A6C34878D82A}">
                    <a16:rowId xmlns:a16="http://schemas.microsoft.com/office/drawing/2014/main" xmlns="" val="10000"/>
                  </a:ext>
                </a:extLst>
              </a:tr>
              <a:tr h="648642">
                <a:tc>
                  <a:txBody>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rPr>
                        <a:t>Impact of risk on organizations</a:t>
                      </a:r>
                    </a:p>
                  </a:txBody>
                  <a:tcPr>
                    <a:noFill/>
                  </a:tcPr>
                </a:tc>
                <a:tc>
                  <a:txBody>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rPr>
                        <a:t>establishing the context </a:t>
                      </a:r>
                    </a:p>
                  </a:txBody>
                  <a:tcPr>
                    <a:noFill/>
                  </a:tcPr>
                </a:tc>
                <a:extLst>
                  <a:ext uri="{0D108BD9-81ED-4DB2-BD59-A6C34878D82A}">
                    <a16:rowId xmlns:a16="http://schemas.microsoft.com/office/drawing/2014/main" xmlns="" val="10001"/>
                  </a:ext>
                </a:extLst>
              </a:tr>
              <a:tr h="648642">
                <a:tc>
                  <a:txBody>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rPr>
                        <a:t>Types of risks</a:t>
                      </a:r>
                    </a:p>
                  </a:txBody>
                  <a:tcPr>
                    <a:noFill/>
                  </a:tcPr>
                </a:tc>
                <a:tc>
                  <a:txBody>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rPr>
                        <a:t>enterprise risk management </a:t>
                      </a:r>
                    </a:p>
                  </a:txBody>
                  <a:tcPr>
                    <a:noFill/>
                  </a:tcPr>
                </a:tc>
                <a:extLst>
                  <a:ext uri="{0D108BD9-81ED-4DB2-BD59-A6C34878D82A}">
                    <a16:rowId xmlns:a16="http://schemas.microsoft.com/office/drawing/2014/main" xmlns="" val="10002"/>
                  </a:ext>
                </a:extLst>
              </a:tr>
              <a:tr h="648642">
                <a:tc>
                  <a:txBody>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rPr>
                        <a:t>Scope of risk management </a:t>
                      </a:r>
                    </a:p>
                  </a:txBody>
                  <a:tcPr>
                    <a:noFill/>
                  </a:tcPr>
                </a:tc>
                <a:tc>
                  <a:txBody>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rPr>
                        <a:t>Alternative approaches </a:t>
                      </a:r>
                    </a:p>
                  </a:txBody>
                  <a:tcPr>
                    <a:noFill/>
                  </a:tcPr>
                </a:tc>
                <a:extLst>
                  <a:ext uri="{0D108BD9-81ED-4DB2-BD59-A6C34878D82A}">
                    <a16:rowId xmlns:a16="http://schemas.microsoft.com/office/drawing/2014/main" xmlns="" val="10003"/>
                  </a:ext>
                </a:extLst>
              </a:tr>
              <a:tr h="1167556">
                <a:tc>
                  <a:txBody>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rPr>
                        <a:t>Principles and aims of risk management</a:t>
                      </a:r>
                    </a:p>
                  </a:txBody>
                  <a:tcPr>
                    <a:noFill/>
                  </a:tcPr>
                </a:tc>
                <a:tc>
                  <a:txBody>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lang="en-US" sz="2400" b="0" kern="1200" dirty="0">
                          <a:solidFill>
                            <a:schemeClr val="tx2">
                              <a:lumMod val="50000"/>
                            </a:schemeClr>
                          </a:solidFill>
                          <a:latin typeface="Times New Roman" panose="02020603050405020304" pitchFamily="18" charset="0"/>
                          <a:ea typeface="+mn-ea"/>
                          <a:cs typeface="Times New Roman" panose="02020603050405020304" pitchFamily="18" charset="0"/>
                        </a:rPr>
                        <a:t>Risk assessment considerations </a:t>
                      </a:r>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3239077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707886"/>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Course Outlines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1699172417"/>
              </p:ext>
            </p:extLst>
          </p:nvPr>
        </p:nvGraphicFramePr>
        <p:xfrm>
          <a:off x="1549779" y="1768018"/>
          <a:ext cx="9219096" cy="5431536"/>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3427998">
                <a:tc>
                  <a:txBody>
                    <a:bodyPr/>
                    <a:lstStyle/>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Importance of Risk Management</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Different Definitions of Risk</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Chance of Loss (Probability of Occurrence)</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Impact of Loss (Severity of Loss)</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Peril and Hazard</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Classification of Risk</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Major Personal Risks and Commercial Risks</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Burden of Risk on Society</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Techniques for Managing Risk</a:t>
                      </a:r>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xmlns="" val="10000"/>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xmlns="" val="10001"/>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xmlns="" val="10002"/>
                  </a:ext>
                </a:extLst>
              </a:tr>
              <a:tr h="315945">
                <a:tc>
                  <a:txBody>
                    <a:bodyPr/>
                    <a:lstStyle/>
                    <a:p>
                      <a:endParaRPr lang="ar-JO" dirty="0">
                        <a:solidFill>
                          <a:schemeClr val="tx2">
                            <a:lumMod val="50000"/>
                          </a:schemeClr>
                        </a:solidFill>
                      </a:endParaRPr>
                    </a:p>
                  </a:txBody>
                  <a:tcPr>
                    <a:noFill/>
                  </a:tcPr>
                </a:tc>
                <a:tc>
                  <a:txBody>
                    <a:bodyPr/>
                    <a:lstStyle/>
                    <a:p>
                      <a:endParaRPr lang="ar-JO">
                        <a:solidFill>
                          <a:schemeClr val="tx2">
                            <a:lumMod val="50000"/>
                          </a:schemeClr>
                        </a:solidFill>
                      </a:endParaRPr>
                    </a:p>
                  </a:txBody>
                  <a:tcPr>
                    <a:noFill/>
                  </a:tcPr>
                </a:tc>
                <a:extLst>
                  <a:ext uri="{0D108BD9-81ED-4DB2-BD59-A6C34878D82A}">
                    <a16:rowId xmlns:a16="http://schemas.microsoft.com/office/drawing/2014/main" xmlns="" val="10003"/>
                  </a:ext>
                </a:extLst>
              </a:tr>
              <a:tr h="315945">
                <a:tc>
                  <a:txBody>
                    <a:bodyPr/>
                    <a:lstStyle/>
                    <a:p>
                      <a:endParaRPr lang="ar-JO" dirty="0">
                        <a:solidFill>
                          <a:schemeClr val="tx2">
                            <a:lumMod val="50000"/>
                          </a:schemeClr>
                        </a:solidFill>
                      </a:endParaRPr>
                    </a:p>
                  </a:txBody>
                  <a:tcPr>
                    <a:noFill/>
                  </a:tcPr>
                </a:tc>
                <a:tc>
                  <a:txBody>
                    <a:bodyPr/>
                    <a:lstStyle/>
                    <a:p>
                      <a:endParaRPr lang="ar-JO" dirty="0">
                        <a:solidFill>
                          <a:schemeClr val="tx2">
                            <a:lumMod val="50000"/>
                          </a:schemeClr>
                        </a:solidFill>
                      </a:endParaRPr>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4148842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617569" y="230821"/>
            <a:ext cx="5653527" cy="646331"/>
          </a:xfrm>
          <a:prstGeom prst="rect">
            <a:avLst/>
          </a:prstGeom>
          <a:no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Why </a:t>
            </a:r>
            <a:r>
              <a:rPr lang="en-US" sz="3600" b="1" dirty="0" smtClean="0">
                <a:solidFill>
                  <a:schemeClr val="bg1"/>
                </a:solidFill>
                <a:latin typeface="Tajawal Medium" panose="00000600000000000000" pitchFamily="2" charset="-78"/>
                <a:cs typeface="Tajawal Medium" panose="00000600000000000000" pitchFamily="2" charset="-78"/>
              </a:rPr>
              <a:t>Risk Management</a:t>
            </a:r>
            <a:endParaRPr lang="en-US" sz="36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4272831814"/>
              </p:ext>
            </p:extLst>
          </p:nvPr>
        </p:nvGraphicFramePr>
        <p:xfrm>
          <a:off x="1549779" y="1768018"/>
          <a:ext cx="9219096" cy="3767395"/>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2304355">
                <a:tc>
                  <a:txBody>
                    <a:bodyPr/>
                    <a:lstStyle/>
                    <a:p>
                      <a:endParaRPr lang="ar-JO" dirty="0"/>
                    </a:p>
                  </a:txBody>
                  <a:tcPr>
                    <a:noFill/>
                  </a:tcPr>
                </a:tc>
                <a:tc>
                  <a:txBody>
                    <a:bodyPr/>
                    <a:lstStyle/>
                    <a:p>
                      <a:endParaRPr lang="ar-JO" dirty="0"/>
                    </a:p>
                  </a:txBody>
                  <a:tcPr>
                    <a:noFill/>
                  </a:tcPr>
                </a:tc>
                <a:extLst>
                  <a:ext uri="{0D108BD9-81ED-4DB2-BD59-A6C34878D82A}">
                    <a16:rowId xmlns:a16="http://schemas.microsoft.com/office/drawing/2014/main" xmlns="" val="10000"/>
                  </a:ext>
                </a:extLst>
              </a:tr>
              <a:tr h="250473">
                <a:tc>
                  <a:txBody>
                    <a:bodyPr/>
                    <a:lstStyle/>
                    <a:p>
                      <a:endParaRPr lang="ar-JO" dirty="0"/>
                    </a:p>
                  </a:txBody>
                  <a:tcPr>
                    <a:noFill/>
                  </a:tcPr>
                </a:tc>
                <a:tc>
                  <a:txBody>
                    <a:bodyPr/>
                    <a:lstStyle/>
                    <a:p>
                      <a:endParaRPr lang="ar-JO"/>
                    </a:p>
                  </a:txBody>
                  <a:tcPr>
                    <a:noFill/>
                  </a:tcPr>
                </a:tc>
                <a:extLst>
                  <a:ext uri="{0D108BD9-81ED-4DB2-BD59-A6C34878D82A}">
                    <a16:rowId xmlns:a16="http://schemas.microsoft.com/office/drawing/2014/main" xmlns="" val="10001"/>
                  </a:ext>
                </a:extLst>
              </a:tr>
              <a:tr h="250473">
                <a:tc>
                  <a:txBody>
                    <a:bodyPr/>
                    <a:lstStyle/>
                    <a:p>
                      <a:endParaRPr lang="ar-JO" dirty="0"/>
                    </a:p>
                  </a:txBody>
                  <a:tcPr>
                    <a:noFill/>
                  </a:tcPr>
                </a:tc>
                <a:tc>
                  <a:txBody>
                    <a:bodyPr/>
                    <a:lstStyle/>
                    <a:p>
                      <a:endParaRPr lang="ar-JO"/>
                    </a:p>
                  </a:txBody>
                  <a:tcPr>
                    <a:noFill/>
                  </a:tcPr>
                </a:tc>
                <a:extLst>
                  <a:ext uri="{0D108BD9-81ED-4DB2-BD59-A6C34878D82A}">
                    <a16:rowId xmlns:a16="http://schemas.microsoft.com/office/drawing/2014/main" xmlns="" val="10002"/>
                  </a:ext>
                </a:extLst>
              </a:tr>
              <a:tr h="250473">
                <a:tc>
                  <a:txBody>
                    <a:bodyPr/>
                    <a:lstStyle/>
                    <a:p>
                      <a:endParaRPr lang="ar-JO" dirty="0"/>
                    </a:p>
                  </a:txBody>
                  <a:tcPr>
                    <a:noFill/>
                  </a:tcPr>
                </a:tc>
                <a:tc>
                  <a:txBody>
                    <a:bodyPr/>
                    <a:lstStyle/>
                    <a:p>
                      <a:endParaRPr lang="ar-JO"/>
                    </a:p>
                  </a:txBody>
                  <a:tcPr>
                    <a:noFill/>
                  </a:tcPr>
                </a:tc>
                <a:extLst>
                  <a:ext uri="{0D108BD9-81ED-4DB2-BD59-A6C34878D82A}">
                    <a16:rowId xmlns:a16="http://schemas.microsoft.com/office/drawing/2014/main" xmlns="" val="10003"/>
                  </a:ext>
                </a:extLst>
              </a:tr>
              <a:tr h="250473">
                <a:tc>
                  <a:txBody>
                    <a:bodyPr/>
                    <a:lstStyle/>
                    <a:p>
                      <a:endParaRPr lang="ar-JO" dirty="0"/>
                    </a:p>
                  </a:txBody>
                  <a:tcPr>
                    <a:noFill/>
                  </a:tcPr>
                </a:tc>
                <a:tc>
                  <a:txBody>
                    <a:bodyPr/>
                    <a:lstStyle/>
                    <a:p>
                      <a:endParaRPr lang="ar-JO" dirty="0"/>
                    </a:p>
                  </a:txBody>
                  <a:tcPr>
                    <a:noFill/>
                  </a:tcPr>
                </a:tc>
                <a:extLst>
                  <a:ext uri="{0D108BD9-81ED-4DB2-BD59-A6C34878D82A}">
                    <a16:rowId xmlns:a16="http://schemas.microsoft.com/office/drawing/2014/main" xmlns="" val="10004"/>
                  </a:ext>
                </a:extLst>
              </a:tr>
            </a:tbl>
          </a:graphicData>
        </a:graphic>
      </p:graphicFrame>
      <p:grpSp>
        <p:nvGrpSpPr>
          <p:cNvPr id="10" name="Group 9"/>
          <p:cNvGrpSpPr/>
          <p:nvPr/>
        </p:nvGrpSpPr>
        <p:grpSpPr>
          <a:xfrm>
            <a:off x="659710" y="1430705"/>
            <a:ext cx="8956924" cy="3746445"/>
            <a:chOff x="363538" y="1773570"/>
            <a:chExt cx="10113860" cy="3516808"/>
          </a:xfrm>
        </p:grpSpPr>
        <p:pic>
          <p:nvPicPr>
            <p:cNvPr id="12" name="Picture 1"/>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63538" y="1852613"/>
              <a:ext cx="2839553" cy="158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2" descr="Barings collapse at 20: How rogue trader Nick Leeson broke the bank |  Banking | The Guardian"/>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28335" y="1810317"/>
              <a:ext cx="2537839" cy="1630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3"/>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5776937" y="1817390"/>
              <a:ext cx="2436351" cy="16234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4"/>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8213288" y="1773570"/>
              <a:ext cx="2264110" cy="1627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5"/>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63538" y="3477557"/>
              <a:ext cx="2839553" cy="1812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6"/>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3242778" y="3517578"/>
              <a:ext cx="2378116" cy="1772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7"/>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5620894" y="3449629"/>
              <a:ext cx="2521083" cy="18407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8"/>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8141976" y="3391707"/>
              <a:ext cx="2332170" cy="1833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6" name="Picture 5"/>
          <p:cNvPicPr>
            <a:picLocks noChangeAspect="1"/>
          </p:cNvPicPr>
          <p:nvPr/>
        </p:nvPicPr>
        <p:blipFill>
          <a:blip r:embed="rId16"/>
          <a:stretch>
            <a:fillRect/>
          </a:stretch>
        </p:blipFill>
        <p:spPr>
          <a:xfrm>
            <a:off x="9616634" y="1549325"/>
            <a:ext cx="2257064" cy="1686817"/>
          </a:xfrm>
          <a:prstGeom prst="rect">
            <a:avLst/>
          </a:prstGeom>
        </p:spPr>
      </p:pic>
      <p:pic>
        <p:nvPicPr>
          <p:cNvPr id="7" name="Picture 6"/>
          <p:cNvPicPr>
            <a:picLocks noChangeAspect="1"/>
          </p:cNvPicPr>
          <p:nvPr/>
        </p:nvPicPr>
        <p:blipFill>
          <a:blip r:embed="rId17"/>
          <a:stretch>
            <a:fillRect/>
          </a:stretch>
        </p:blipFill>
        <p:spPr>
          <a:xfrm>
            <a:off x="9596727" y="3194015"/>
            <a:ext cx="2227807" cy="1913635"/>
          </a:xfrm>
          <a:prstGeom prst="rect">
            <a:avLst/>
          </a:prstGeom>
        </p:spPr>
      </p:pic>
    </p:spTree>
    <p:extLst>
      <p:ext uri="{BB962C8B-B14F-4D97-AF65-F5344CB8AC3E}">
        <p14:creationId xmlns:p14="http://schemas.microsoft.com/office/powerpoint/2010/main" val="33066935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9835" y="265277"/>
            <a:ext cx="5653527" cy="1200329"/>
          </a:xfrm>
          <a:prstGeom prst="rect">
            <a:avLst/>
          </a:prstGeom>
          <a:noFill/>
        </p:spPr>
        <p:txBody>
          <a:bodyPr wrap="square" rtlCol="0">
            <a:spAutoFit/>
          </a:bodyPr>
          <a:lstStyle/>
          <a:p>
            <a:pPr algn="ctr"/>
            <a:r>
              <a:rPr lang="en-US" sz="3600" b="1" dirty="0" smtClean="0">
                <a:solidFill>
                  <a:schemeClr val="bg1"/>
                </a:solidFill>
                <a:latin typeface="Tajawal Medium" panose="00000600000000000000" pitchFamily="2" charset="-78"/>
                <a:cs typeface="Tajawal Medium" panose="00000600000000000000" pitchFamily="2" charset="-78"/>
              </a:rPr>
              <a:t>Different definitions of Risk</a:t>
            </a:r>
            <a:endParaRPr lang="en-US" sz="36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3345052739"/>
              </p:ext>
            </p:extLst>
          </p:nvPr>
        </p:nvGraphicFramePr>
        <p:xfrm>
          <a:off x="1549779" y="1768018"/>
          <a:ext cx="9219096" cy="6307646"/>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3427998">
                <a:tc>
                  <a:txBody>
                    <a:body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lang="en-US" altLang="ar-JO" sz="2400" b="1"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Risk</a:t>
                      </a: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 Uncertainty concerning the occurrence of a loss</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lang="en-US" altLang="ar-JO" sz="2400" b="1"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Loss Exposure</a:t>
                      </a: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 Any situation or circumstance in which a loss is possible, </a:t>
                      </a:r>
                      <a:r>
                        <a:rPr lang="en-US" altLang="ar-JO" sz="2400" b="1" u="sng"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regardless</a:t>
                      </a: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 of whether a loss occurs.</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Probability that that the actual outcome will deviate from expected.</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Volatility of returns above and below average expected level.</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endParaRPr lang="ar-JO" sz="2400" b="0" kern="1200" dirty="0">
                        <a:solidFill>
                          <a:schemeClr val="tx2">
                            <a:lumMod val="50000"/>
                          </a:schemeClr>
                        </a:solidFill>
                        <a:latin typeface="Times New Roman" panose="02020603050405020304" pitchFamily="18" charset="0"/>
                        <a:ea typeface="+mn-ea"/>
                        <a:cs typeface="Times New Roman" panose="02020603050405020304" pitchFamily="18" charset="0"/>
                      </a:endParaRPr>
                    </a:p>
                  </a:txBody>
                  <a:tcPr>
                    <a:noFill/>
                  </a:tcPr>
                </a:tc>
                <a:tc>
                  <a:txBody>
                    <a:bodyPr/>
                    <a:lstStyle/>
                    <a:p>
                      <a:pPr>
                        <a:lnSpc>
                          <a:spcPct val="150000"/>
                        </a:lnSpc>
                      </a:pPr>
                      <a:endParaRPr lang="ar-JO"/>
                    </a:p>
                  </a:txBody>
                  <a:tcPr>
                    <a:noFill/>
                  </a:tcPr>
                </a:tc>
                <a:extLst>
                  <a:ext uri="{0D108BD9-81ED-4DB2-BD59-A6C34878D82A}">
                    <a16:rowId xmlns:a16="http://schemas.microsoft.com/office/drawing/2014/main" xmlns="" val="10000"/>
                  </a:ext>
                </a:extLst>
              </a:tr>
              <a:tr h="315945">
                <a:tc>
                  <a:txBody>
                    <a:bodyPr/>
                    <a:lstStyle/>
                    <a:p>
                      <a:pPr>
                        <a:lnSpc>
                          <a:spcPct val="150000"/>
                        </a:lnSpc>
                      </a:pPr>
                      <a:endParaRPr lang="ar-JO" sz="2400" b="0" kern="1200" dirty="0">
                        <a:solidFill>
                          <a:schemeClr val="tx2">
                            <a:lumMod val="50000"/>
                          </a:schemeClr>
                        </a:solidFill>
                        <a:latin typeface="Times New Roman" panose="02020603050405020304" pitchFamily="18" charset="0"/>
                        <a:ea typeface="+mn-ea"/>
                        <a:cs typeface="Times New Roman" panose="02020603050405020304" pitchFamily="18" charset="0"/>
                      </a:endParaRPr>
                    </a:p>
                  </a:txBody>
                  <a:tcPr>
                    <a:noFill/>
                  </a:tcPr>
                </a:tc>
                <a:tc>
                  <a:txBody>
                    <a:bodyPr/>
                    <a:lstStyle/>
                    <a:p>
                      <a:pPr>
                        <a:lnSpc>
                          <a:spcPct val="150000"/>
                        </a:lnSpc>
                      </a:pPr>
                      <a:endParaRPr lang="ar-JO"/>
                    </a:p>
                  </a:txBody>
                  <a:tcPr>
                    <a:noFill/>
                  </a:tcPr>
                </a:tc>
                <a:extLst>
                  <a:ext uri="{0D108BD9-81ED-4DB2-BD59-A6C34878D82A}">
                    <a16:rowId xmlns:a16="http://schemas.microsoft.com/office/drawing/2014/main" xmlns="" val="10001"/>
                  </a:ext>
                </a:extLst>
              </a:tr>
              <a:tr h="315945">
                <a:tc>
                  <a:txBody>
                    <a:bodyPr/>
                    <a:lstStyle/>
                    <a:p>
                      <a:pPr>
                        <a:lnSpc>
                          <a:spcPct val="150000"/>
                        </a:lnSpc>
                      </a:pPr>
                      <a:endParaRPr lang="ar-JO" dirty="0"/>
                    </a:p>
                  </a:txBody>
                  <a:tcPr>
                    <a:noFill/>
                  </a:tcPr>
                </a:tc>
                <a:tc>
                  <a:txBody>
                    <a:bodyPr/>
                    <a:lstStyle/>
                    <a:p>
                      <a:pPr>
                        <a:lnSpc>
                          <a:spcPct val="150000"/>
                        </a:lnSpc>
                      </a:pPr>
                      <a:endParaRPr lang="ar-JO"/>
                    </a:p>
                  </a:txBody>
                  <a:tcPr>
                    <a:noFill/>
                  </a:tcPr>
                </a:tc>
                <a:extLst>
                  <a:ext uri="{0D108BD9-81ED-4DB2-BD59-A6C34878D82A}">
                    <a16:rowId xmlns:a16="http://schemas.microsoft.com/office/drawing/2014/main" xmlns="" val="10002"/>
                  </a:ext>
                </a:extLst>
              </a:tr>
              <a:tr h="315945">
                <a:tc>
                  <a:txBody>
                    <a:bodyPr/>
                    <a:lstStyle/>
                    <a:p>
                      <a:pPr>
                        <a:lnSpc>
                          <a:spcPct val="150000"/>
                        </a:lnSpc>
                      </a:pPr>
                      <a:endParaRPr lang="ar-JO" dirty="0"/>
                    </a:p>
                  </a:txBody>
                  <a:tcPr>
                    <a:noFill/>
                  </a:tcPr>
                </a:tc>
                <a:tc>
                  <a:txBody>
                    <a:bodyPr/>
                    <a:lstStyle/>
                    <a:p>
                      <a:pPr>
                        <a:lnSpc>
                          <a:spcPct val="150000"/>
                        </a:lnSpc>
                      </a:pPr>
                      <a:endParaRPr lang="ar-JO"/>
                    </a:p>
                  </a:txBody>
                  <a:tcPr>
                    <a:noFill/>
                  </a:tcPr>
                </a:tc>
                <a:extLst>
                  <a:ext uri="{0D108BD9-81ED-4DB2-BD59-A6C34878D82A}">
                    <a16:rowId xmlns:a16="http://schemas.microsoft.com/office/drawing/2014/main" xmlns="" val="10003"/>
                  </a:ext>
                </a:extLst>
              </a:tr>
              <a:tr h="315945">
                <a:tc>
                  <a:txBody>
                    <a:bodyPr/>
                    <a:lstStyle/>
                    <a:p>
                      <a:pPr>
                        <a:lnSpc>
                          <a:spcPct val="150000"/>
                        </a:lnSpc>
                      </a:pPr>
                      <a:endParaRPr lang="ar-JO" dirty="0"/>
                    </a:p>
                  </a:txBody>
                  <a:tcPr>
                    <a:noFill/>
                  </a:tcPr>
                </a:tc>
                <a:tc>
                  <a:txBody>
                    <a:bodyPr/>
                    <a:lstStyle/>
                    <a:p>
                      <a:pPr>
                        <a:lnSpc>
                          <a:spcPct val="150000"/>
                        </a:lnSpc>
                      </a:pPr>
                      <a:endParaRPr lang="ar-JO"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3517751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741118" y="231343"/>
            <a:ext cx="5653527" cy="1200329"/>
          </a:xfrm>
          <a:prstGeom prst="rect">
            <a:avLst/>
          </a:prstGeom>
          <a:no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Different definitions of Risk</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861620815"/>
              </p:ext>
            </p:extLst>
          </p:nvPr>
        </p:nvGraphicFramePr>
        <p:xfrm>
          <a:off x="1575914" y="1519512"/>
          <a:ext cx="9219096" cy="6578600"/>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3427998">
                <a:tc>
                  <a:txBody>
                    <a:body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Objective Risk vs. Subjective Risk</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lang="en-US" altLang="ar-JO" sz="2400" b="1"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Objective risk </a:t>
                      </a: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is defined as the relative variation of actual loss from expected loss</a:t>
                      </a:r>
                    </a:p>
                    <a:p>
                      <a:pPr marL="1143000" marR="0" lvl="2" indent="-22860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It can be statistically calculated using a measure of dispersion, such as the standard </a:t>
                      </a: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deviation.</a:t>
                      </a:r>
                    </a:p>
                    <a:p>
                      <a:pPr marL="1143000" marR="0" lvl="2" indent="-22860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We can quantify</a:t>
                      </a:r>
                      <a:r>
                        <a:rPr lang="en-US" altLang="ar-JO" sz="2400" b="0" kern="1200" baseline="0" noProof="0" dirty="0" smtClean="0">
                          <a:solidFill>
                            <a:schemeClr val="tx2">
                              <a:lumMod val="50000"/>
                            </a:schemeClr>
                          </a:solidFill>
                          <a:latin typeface="Times New Roman" panose="02020603050405020304" pitchFamily="18" charset="0"/>
                          <a:ea typeface="+mn-ea"/>
                          <a:cs typeface="Times New Roman" panose="02020603050405020304" pitchFamily="18" charset="0"/>
                        </a:rPr>
                        <a:t> and measure it quantitatively and without personal biased.</a:t>
                      </a:r>
                      <a:endPar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endParaRPr>
                    </a:p>
                    <a:p>
                      <a:pPr marL="342900" marR="0" lvl="0" indent="-342900" algn="l" defTabSz="914400" rtl="0" eaLnBrk="1" fontAlgn="base" latinLnBrk="0" hangingPunct="1">
                        <a:lnSpc>
                          <a:spcPct val="150000"/>
                        </a:lnSpc>
                        <a:spcBef>
                          <a:spcPct val="20000"/>
                        </a:spcBef>
                        <a:spcAft>
                          <a:spcPct val="0"/>
                        </a:spcAft>
                        <a:buClrTx/>
                        <a:buSzTx/>
                        <a:buFontTx/>
                        <a:buChar char="•"/>
                        <a:tabLst/>
                        <a:defRPr/>
                      </a:pPr>
                      <a:endParaRPr lang="ar-JO" dirty="0"/>
                    </a:p>
                  </a:txBody>
                  <a:tcPr>
                    <a:noFill/>
                  </a:tcPr>
                </a:tc>
                <a:tc>
                  <a:txBody>
                    <a:bodyPr/>
                    <a:lstStyle/>
                    <a:p>
                      <a:pPr>
                        <a:lnSpc>
                          <a:spcPct val="150000"/>
                        </a:lnSpc>
                      </a:pPr>
                      <a:endParaRPr lang="ar-JO" dirty="0"/>
                    </a:p>
                  </a:txBody>
                  <a:tcPr>
                    <a:noFill/>
                  </a:tcPr>
                </a:tc>
                <a:extLst>
                  <a:ext uri="{0D108BD9-81ED-4DB2-BD59-A6C34878D82A}">
                    <a16:rowId xmlns:a16="http://schemas.microsoft.com/office/drawing/2014/main" xmlns="" val="10000"/>
                  </a:ext>
                </a:extLst>
              </a:tr>
              <a:tr h="315945">
                <a:tc>
                  <a:txBody>
                    <a:bodyPr/>
                    <a:lstStyle/>
                    <a:p>
                      <a:pPr>
                        <a:lnSpc>
                          <a:spcPct val="150000"/>
                        </a:lnSpc>
                      </a:pPr>
                      <a:endParaRPr lang="ar-JO" dirty="0"/>
                    </a:p>
                  </a:txBody>
                  <a:tcPr>
                    <a:noFill/>
                  </a:tcPr>
                </a:tc>
                <a:tc>
                  <a:txBody>
                    <a:bodyPr/>
                    <a:lstStyle/>
                    <a:p>
                      <a:pPr>
                        <a:lnSpc>
                          <a:spcPct val="150000"/>
                        </a:lnSpc>
                      </a:pPr>
                      <a:endParaRPr lang="ar-JO" dirty="0"/>
                    </a:p>
                  </a:txBody>
                  <a:tcPr>
                    <a:noFill/>
                  </a:tcPr>
                </a:tc>
                <a:extLst>
                  <a:ext uri="{0D108BD9-81ED-4DB2-BD59-A6C34878D82A}">
                    <a16:rowId xmlns:a16="http://schemas.microsoft.com/office/drawing/2014/main" xmlns="" val="10001"/>
                  </a:ext>
                </a:extLst>
              </a:tr>
              <a:tr h="315945">
                <a:tc>
                  <a:txBody>
                    <a:bodyPr/>
                    <a:lstStyle/>
                    <a:p>
                      <a:pPr>
                        <a:lnSpc>
                          <a:spcPct val="150000"/>
                        </a:lnSpc>
                      </a:pPr>
                      <a:endParaRPr lang="ar-JO" dirty="0"/>
                    </a:p>
                  </a:txBody>
                  <a:tcPr>
                    <a:noFill/>
                  </a:tcPr>
                </a:tc>
                <a:tc>
                  <a:txBody>
                    <a:bodyPr/>
                    <a:lstStyle/>
                    <a:p>
                      <a:pPr>
                        <a:lnSpc>
                          <a:spcPct val="150000"/>
                        </a:lnSpc>
                      </a:pPr>
                      <a:endParaRPr lang="ar-JO"/>
                    </a:p>
                  </a:txBody>
                  <a:tcPr>
                    <a:noFill/>
                  </a:tcPr>
                </a:tc>
                <a:extLst>
                  <a:ext uri="{0D108BD9-81ED-4DB2-BD59-A6C34878D82A}">
                    <a16:rowId xmlns:a16="http://schemas.microsoft.com/office/drawing/2014/main" xmlns="" val="10002"/>
                  </a:ext>
                </a:extLst>
              </a:tr>
              <a:tr h="315945">
                <a:tc>
                  <a:txBody>
                    <a:bodyPr/>
                    <a:lstStyle/>
                    <a:p>
                      <a:pPr>
                        <a:lnSpc>
                          <a:spcPct val="150000"/>
                        </a:lnSpc>
                      </a:pPr>
                      <a:endParaRPr lang="ar-JO" dirty="0"/>
                    </a:p>
                  </a:txBody>
                  <a:tcPr>
                    <a:noFill/>
                  </a:tcPr>
                </a:tc>
                <a:tc>
                  <a:txBody>
                    <a:bodyPr/>
                    <a:lstStyle/>
                    <a:p>
                      <a:pPr>
                        <a:lnSpc>
                          <a:spcPct val="150000"/>
                        </a:lnSpc>
                      </a:pPr>
                      <a:endParaRPr lang="ar-JO" dirty="0"/>
                    </a:p>
                  </a:txBody>
                  <a:tcPr>
                    <a:noFill/>
                  </a:tcPr>
                </a:tc>
                <a:extLst>
                  <a:ext uri="{0D108BD9-81ED-4DB2-BD59-A6C34878D82A}">
                    <a16:rowId xmlns:a16="http://schemas.microsoft.com/office/drawing/2014/main" xmlns="" val="10003"/>
                  </a:ext>
                </a:extLst>
              </a:tr>
              <a:tr h="315945">
                <a:tc>
                  <a:txBody>
                    <a:bodyPr/>
                    <a:lstStyle/>
                    <a:p>
                      <a:pPr>
                        <a:lnSpc>
                          <a:spcPct val="150000"/>
                        </a:lnSpc>
                      </a:pPr>
                      <a:endParaRPr lang="ar-JO" dirty="0"/>
                    </a:p>
                  </a:txBody>
                  <a:tcPr>
                    <a:noFill/>
                  </a:tcPr>
                </a:tc>
                <a:tc>
                  <a:txBody>
                    <a:bodyPr/>
                    <a:lstStyle/>
                    <a:p>
                      <a:pPr>
                        <a:lnSpc>
                          <a:spcPct val="150000"/>
                        </a:lnSpc>
                      </a:pPr>
                      <a:endParaRPr lang="ar-JO"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2284936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741118" y="231343"/>
            <a:ext cx="5653527" cy="1200329"/>
          </a:xfrm>
          <a:prstGeom prst="rect">
            <a:avLst/>
          </a:prstGeom>
          <a:no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Different definitions of Risk</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3301563752"/>
              </p:ext>
            </p:extLst>
          </p:nvPr>
        </p:nvGraphicFramePr>
        <p:xfrm>
          <a:off x="1575914" y="1519512"/>
          <a:ext cx="9219096" cy="6651752"/>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3427998">
                <a:tc>
                  <a:txBody>
                    <a:body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Objective Risk vs. Subjective Risk</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lang="en-US" altLang="ar-JO" sz="2400" b="1"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Subjective risk </a:t>
                      </a: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is defined as uncertainty based on a person’s mental condition or state of mind</a:t>
                      </a:r>
                    </a:p>
                    <a:p>
                      <a:pPr marL="1143000" marR="0" lvl="2" indent="-22860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Two persons in the same situation may have different perceptions of risk</a:t>
                      </a:r>
                    </a:p>
                    <a:p>
                      <a:pPr marL="1143000" marR="0" lvl="2" indent="-22860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High subjective risk often results in conservative </a:t>
                      </a: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behavior</a:t>
                      </a:r>
                    </a:p>
                    <a:p>
                      <a:pPr marL="1143000" marR="0" lvl="2" indent="-22860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Have </a:t>
                      </a:r>
                      <a:r>
                        <a:rPr lang="en-US" altLang="ar-JO" sz="2400" b="0" kern="1200" noProof="0" smtClean="0">
                          <a:solidFill>
                            <a:schemeClr val="tx2">
                              <a:lumMod val="50000"/>
                            </a:schemeClr>
                          </a:solidFill>
                          <a:latin typeface="Times New Roman" panose="02020603050405020304" pitchFamily="18" charset="0"/>
                          <a:ea typeface="+mn-ea"/>
                          <a:cs typeface="Times New Roman" panose="02020603050405020304" pitchFamily="18" charset="0"/>
                        </a:rPr>
                        <a:t>personal biased.</a:t>
                      </a:r>
                      <a:endPar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endParaRPr>
                    </a:p>
                    <a:p>
                      <a:pPr marL="342900" marR="0" lvl="0" indent="-342900" algn="l" defTabSz="914400" rtl="0" eaLnBrk="1" fontAlgn="base" latinLnBrk="0" hangingPunct="1">
                        <a:lnSpc>
                          <a:spcPct val="150000"/>
                        </a:lnSpc>
                        <a:spcBef>
                          <a:spcPct val="20000"/>
                        </a:spcBef>
                        <a:spcAft>
                          <a:spcPct val="0"/>
                        </a:spcAft>
                        <a:buClrTx/>
                        <a:buSzTx/>
                        <a:buFontTx/>
                        <a:buChar char="•"/>
                        <a:tabLst/>
                        <a:defRPr/>
                      </a:pPr>
                      <a:endParaRPr lang="ar-JO" dirty="0"/>
                    </a:p>
                  </a:txBody>
                  <a:tcPr>
                    <a:noFill/>
                  </a:tcPr>
                </a:tc>
                <a:tc>
                  <a:txBody>
                    <a:bodyPr/>
                    <a:lstStyle/>
                    <a:p>
                      <a:pPr>
                        <a:lnSpc>
                          <a:spcPct val="150000"/>
                        </a:lnSpc>
                      </a:pPr>
                      <a:endParaRPr lang="ar-JO"/>
                    </a:p>
                  </a:txBody>
                  <a:tcPr>
                    <a:noFill/>
                  </a:tcPr>
                </a:tc>
                <a:extLst>
                  <a:ext uri="{0D108BD9-81ED-4DB2-BD59-A6C34878D82A}">
                    <a16:rowId xmlns:a16="http://schemas.microsoft.com/office/drawing/2014/main" xmlns="" val="10000"/>
                  </a:ext>
                </a:extLst>
              </a:tr>
              <a:tr h="315945">
                <a:tc>
                  <a:txBody>
                    <a:bodyPr/>
                    <a:lstStyle/>
                    <a:p>
                      <a:pPr>
                        <a:lnSpc>
                          <a:spcPct val="150000"/>
                        </a:lnSpc>
                      </a:pPr>
                      <a:endParaRPr lang="ar-JO" dirty="0"/>
                    </a:p>
                  </a:txBody>
                  <a:tcPr>
                    <a:noFill/>
                  </a:tcPr>
                </a:tc>
                <a:tc>
                  <a:txBody>
                    <a:bodyPr/>
                    <a:lstStyle/>
                    <a:p>
                      <a:pPr>
                        <a:lnSpc>
                          <a:spcPct val="150000"/>
                        </a:lnSpc>
                      </a:pPr>
                      <a:endParaRPr lang="ar-JO"/>
                    </a:p>
                  </a:txBody>
                  <a:tcPr>
                    <a:noFill/>
                  </a:tcPr>
                </a:tc>
                <a:extLst>
                  <a:ext uri="{0D108BD9-81ED-4DB2-BD59-A6C34878D82A}">
                    <a16:rowId xmlns:a16="http://schemas.microsoft.com/office/drawing/2014/main" xmlns="" val="10001"/>
                  </a:ext>
                </a:extLst>
              </a:tr>
              <a:tr h="315945">
                <a:tc>
                  <a:txBody>
                    <a:bodyPr/>
                    <a:lstStyle/>
                    <a:p>
                      <a:pPr>
                        <a:lnSpc>
                          <a:spcPct val="150000"/>
                        </a:lnSpc>
                      </a:pPr>
                      <a:endParaRPr lang="ar-JO" dirty="0"/>
                    </a:p>
                  </a:txBody>
                  <a:tcPr>
                    <a:noFill/>
                  </a:tcPr>
                </a:tc>
                <a:tc>
                  <a:txBody>
                    <a:bodyPr/>
                    <a:lstStyle/>
                    <a:p>
                      <a:pPr>
                        <a:lnSpc>
                          <a:spcPct val="150000"/>
                        </a:lnSpc>
                      </a:pPr>
                      <a:endParaRPr lang="ar-JO"/>
                    </a:p>
                  </a:txBody>
                  <a:tcPr>
                    <a:noFill/>
                  </a:tcPr>
                </a:tc>
                <a:extLst>
                  <a:ext uri="{0D108BD9-81ED-4DB2-BD59-A6C34878D82A}">
                    <a16:rowId xmlns:a16="http://schemas.microsoft.com/office/drawing/2014/main" xmlns="" val="10002"/>
                  </a:ext>
                </a:extLst>
              </a:tr>
              <a:tr h="315945">
                <a:tc>
                  <a:txBody>
                    <a:bodyPr/>
                    <a:lstStyle/>
                    <a:p>
                      <a:pPr>
                        <a:lnSpc>
                          <a:spcPct val="150000"/>
                        </a:lnSpc>
                      </a:pPr>
                      <a:endParaRPr lang="ar-JO" dirty="0"/>
                    </a:p>
                  </a:txBody>
                  <a:tcPr>
                    <a:noFill/>
                  </a:tcPr>
                </a:tc>
                <a:tc>
                  <a:txBody>
                    <a:bodyPr/>
                    <a:lstStyle/>
                    <a:p>
                      <a:pPr>
                        <a:lnSpc>
                          <a:spcPct val="150000"/>
                        </a:lnSpc>
                      </a:pPr>
                      <a:endParaRPr lang="ar-JO"/>
                    </a:p>
                  </a:txBody>
                  <a:tcPr>
                    <a:noFill/>
                  </a:tcPr>
                </a:tc>
                <a:extLst>
                  <a:ext uri="{0D108BD9-81ED-4DB2-BD59-A6C34878D82A}">
                    <a16:rowId xmlns:a16="http://schemas.microsoft.com/office/drawing/2014/main" xmlns="" val="10003"/>
                  </a:ext>
                </a:extLst>
              </a:tr>
              <a:tr h="315945">
                <a:tc>
                  <a:txBody>
                    <a:bodyPr/>
                    <a:lstStyle/>
                    <a:p>
                      <a:pPr>
                        <a:lnSpc>
                          <a:spcPct val="150000"/>
                        </a:lnSpc>
                      </a:pPr>
                      <a:endParaRPr lang="ar-JO" dirty="0"/>
                    </a:p>
                  </a:txBody>
                  <a:tcPr>
                    <a:noFill/>
                  </a:tcPr>
                </a:tc>
                <a:tc>
                  <a:txBody>
                    <a:bodyPr/>
                    <a:lstStyle/>
                    <a:p>
                      <a:pPr>
                        <a:lnSpc>
                          <a:spcPct val="150000"/>
                        </a:lnSpc>
                      </a:pPr>
                      <a:endParaRPr lang="ar-JO"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328884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707886"/>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Chance of Loss</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3620308668"/>
              </p:ext>
            </p:extLst>
          </p:nvPr>
        </p:nvGraphicFramePr>
        <p:xfrm>
          <a:off x="1549779" y="1768018"/>
          <a:ext cx="9219096" cy="6153912"/>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3427998">
                <a:tc>
                  <a:txBody>
                    <a:body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lang="en-US" altLang="ar-JO" sz="2400" b="1"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Chance of loss</a:t>
                      </a: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 The probability that an event will occur.</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Probability of Occurrence. </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Likelihood of happening.</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It can be quantified as a number between zero and one.</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Best way to measure it objectively is through historical actual frequency data.  </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endParaRPr lang="ar-JO" dirty="0"/>
                    </a:p>
                  </a:txBody>
                  <a:tcPr>
                    <a:noFill/>
                  </a:tcPr>
                </a:tc>
                <a:tc>
                  <a:txBody>
                    <a:bodyPr/>
                    <a:lstStyle/>
                    <a:p>
                      <a:pPr>
                        <a:lnSpc>
                          <a:spcPct val="150000"/>
                        </a:lnSpc>
                      </a:pPr>
                      <a:endParaRPr lang="ar-JO"/>
                    </a:p>
                  </a:txBody>
                  <a:tcPr>
                    <a:noFill/>
                  </a:tcPr>
                </a:tc>
                <a:extLst>
                  <a:ext uri="{0D108BD9-81ED-4DB2-BD59-A6C34878D82A}">
                    <a16:rowId xmlns:a16="http://schemas.microsoft.com/office/drawing/2014/main" xmlns="" val="10000"/>
                  </a:ext>
                </a:extLst>
              </a:tr>
              <a:tr h="315945">
                <a:tc>
                  <a:txBody>
                    <a:bodyPr/>
                    <a:lstStyle/>
                    <a:p>
                      <a:pPr>
                        <a:lnSpc>
                          <a:spcPct val="150000"/>
                        </a:lnSpc>
                      </a:pPr>
                      <a:endParaRPr lang="ar-JO" dirty="0"/>
                    </a:p>
                  </a:txBody>
                  <a:tcPr>
                    <a:noFill/>
                  </a:tcPr>
                </a:tc>
                <a:tc>
                  <a:txBody>
                    <a:bodyPr/>
                    <a:lstStyle/>
                    <a:p>
                      <a:pPr>
                        <a:lnSpc>
                          <a:spcPct val="150000"/>
                        </a:lnSpc>
                      </a:pPr>
                      <a:endParaRPr lang="ar-JO"/>
                    </a:p>
                  </a:txBody>
                  <a:tcPr>
                    <a:noFill/>
                  </a:tcPr>
                </a:tc>
                <a:extLst>
                  <a:ext uri="{0D108BD9-81ED-4DB2-BD59-A6C34878D82A}">
                    <a16:rowId xmlns:a16="http://schemas.microsoft.com/office/drawing/2014/main" xmlns="" val="10001"/>
                  </a:ext>
                </a:extLst>
              </a:tr>
              <a:tr h="315945">
                <a:tc>
                  <a:txBody>
                    <a:bodyPr/>
                    <a:lstStyle/>
                    <a:p>
                      <a:pPr>
                        <a:lnSpc>
                          <a:spcPct val="150000"/>
                        </a:lnSpc>
                      </a:pPr>
                      <a:endParaRPr lang="ar-JO" dirty="0"/>
                    </a:p>
                  </a:txBody>
                  <a:tcPr>
                    <a:noFill/>
                  </a:tcPr>
                </a:tc>
                <a:tc>
                  <a:txBody>
                    <a:bodyPr/>
                    <a:lstStyle/>
                    <a:p>
                      <a:pPr>
                        <a:lnSpc>
                          <a:spcPct val="150000"/>
                        </a:lnSpc>
                      </a:pPr>
                      <a:endParaRPr lang="ar-JO"/>
                    </a:p>
                  </a:txBody>
                  <a:tcPr>
                    <a:noFill/>
                  </a:tcPr>
                </a:tc>
                <a:extLst>
                  <a:ext uri="{0D108BD9-81ED-4DB2-BD59-A6C34878D82A}">
                    <a16:rowId xmlns:a16="http://schemas.microsoft.com/office/drawing/2014/main" xmlns="" val="10002"/>
                  </a:ext>
                </a:extLst>
              </a:tr>
              <a:tr h="315945">
                <a:tc>
                  <a:txBody>
                    <a:bodyPr/>
                    <a:lstStyle/>
                    <a:p>
                      <a:pPr>
                        <a:lnSpc>
                          <a:spcPct val="150000"/>
                        </a:lnSpc>
                      </a:pPr>
                      <a:endParaRPr lang="ar-JO" dirty="0"/>
                    </a:p>
                  </a:txBody>
                  <a:tcPr>
                    <a:noFill/>
                  </a:tcPr>
                </a:tc>
                <a:tc>
                  <a:txBody>
                    <a:bodyPr/>
                    <a:lstStyle/>
                    <a:p>
                      <a:pPr>
                        <a:lnSpc>
                          <a:spcPct val="150000"/>
                        </a:lnSpc>
                      </a:pPr>
                      <a:endParaRPr lang="ar-JO"/>
                    </a:p>
                  </a:txBody>
                  <a:tcPr>
                    <a:noFill/>
                  </a:tcPr>
                </a:tc>
                <a:extLst>
                  <a:ext uri="{0D108BD9-81ED-4DB2-BD59-A6C34878D82A}">
                    <a16:rowId xmlns:a16="http://schemas.microsoft.com/office/drawing/2014/main" xmlns="" val="10003"/>
                  </a:ext>
                </a:extLst>
              </a:tr>
              <a:tr h="315945">
                <a:tc>
                  <a:txBody>
                    <a:bodyPr/>
                    <a:lstStyle/>
                    <a:p>
                      <a:pPr>
                        <a:lnSpc>
                          <a:spcPct val="150000"/>
                        </a:lnSpc>
                      </a:pPr>
                      <a:endParaRPr lang="ar-JO" dirty="0"/>
                    </a:p>
                  </a:txBody>
                  <a:tcPr>
                    <a:noFill/>
                  </a:tcPr>
                </a:tc>
                <a:tc>
                  <a:txBody>
                    <a:bodyPr/>
                    <a:lstStyle/>
                    <a:p>
                      <a:pPr>
                        <a:lnSpc>
                          <a:spcPct val="150000"/>
                        </a:lnSpc>
                      </a:pPr>
                      <a:endParaRPr lang="ar-JO"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1229622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707886"/>
          </a:xfrm>
          <a:prstGeom prst="rect">
            <a:avLst/>
          </a:prstGeom>
          <a:noFill/>
        </p:spPr>
        <p:txBody>
          <a:bodyPr wrap="square" rtlCol="0">
            <a:spAutoFit/>
          </a:bodyPr>
          <a:lstStyle/>
          <a:p>
            <a:pPr algn="ctr"/>
            <a:r>
              <a:rPr lang="en-US" sz="4000" b="1" dirty="0" smtClean="0">
                <a:solidFill>
                  <a:schemeClr val="bg1"/>
                </a:solidFill>
                <a:latin typeface="Tajawal Medium" panose="00000600000000000000" pitchFamily="2" charset="-78"/>
                <a:cs typeface="Tajawal Medium" panose="00000600000000000000" pitchFamily="2" charset="-78"/>
              </a:rPr>
              <a:t>Impact </a:t>
            </a:r>
            <a:r>
              <a:rPr lang="en-US" sz="4000" b="1" dirty="0">
                <a:solidFill>
                  <a:schemeClr val="bg1"/>
                </a:solidFill>
                <a:latin typeface="Tajawal Medium" panose="00000600000000000000" pitchFamily="2" charset="-78"/>
                <a:cs typeface="Tajawal Medium" panose="00000600000000000000" pitchFamily="2" charset="-78"/>
              </a:rPr>
              <a:t>of Loss</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2841710415"/>
              </p:ext>
            </p:extLst>
          </p:nvPr>
        </p:nvGraphicFramePr>
        <p:xfrm>
          <a:off x="1549779" y="1768018"/>
          <a:ext cx="9219096" cy="6080760"/>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3427998">
                <a:tc>
                  <a:txBody>
                    <a:body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lang="en-US" altLang="ar-JO" sz="2400" b="1"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Impact of loss</a:t>
                      </a: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 The dollar value of loss that will result if the probable event occur.</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Loss severity. </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It can be quantified through the size of loss exposure. </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Example: for car insurance companies, loss exposures are the dollar value of the insured car ($10,000, $50,000, $100,000) </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endParaRPr lang="ar-JO" dirty="0"/>
                    </a:p>
                  </a:txBody>
                  <a:tcPr>
                    <a:noFill/>
                  </a:tcPr>
                </a:tc>
                <a:tc>
                  <a:txBody>
                    <a:bodyPr/>
                    <a:lstStyle/>
                    <a:p>
                      <a:pPr>
                        <a:lnSpc>
                          <a:spcPct val="150000"/>
                        </a:lnSpc>
                      </a:pPr>
                      <a:endParaRPr lang="ar-JO"/>
                    </a:p>
                  </a:txBody>
                  <a:tcPr>
                    <a:noFill/>
                  </a:tcPr>
                </a:tc>
                <a:extLst>
                  <a:ext uri="{0D108BD9-81ED-4DB2-BD59-A6C34878D82A}">
                    <a16:rowId xmlns:a16="http://schemas.microsoft.com/office/drawing/2014/main" xmlns="" val="10000"/>
                  </a:ext>
                </a:extLst>
              </a:tr>
              <a:tr h="315945">
                <a:tc>
                  <a:txBody>
                    <a:bodyPr/>
                    <a:lstStyle/>
                    <a:p>
                      <a:pPr>
                        <a:lnSpc>
                          <a:spcPct val="150000"/>
                        </a:lnSpc>
                      </a:pPr>
                      <a:endParaRPr lang="ar-JO" dirty="0"/>
                    </a:p>
                  </a:txBody>
                  <a:tcPr>
                    <a:noFill/>
                  </a:tcPr>
                </a:tc>
                <a:tc>
                  <a:txBody>
                    <a:bodyPr/>
                    <a:lstStyle/>
                    <a:p>
                      <a:pPr>
                        <a:lnSpc>
                          <a:spcPct val="150000"/>
                        </a:lnSpc>
                      </a:pPr>
                      <a:endParaRPr lang="ar-JO"/>
                    </a:p>
                  </a:txBody>
                  <a:tcPr>
                    <a:noFill/>
                  </a:tcPr>
                </a:tc>
                <a:extLst>
                  <a:ext uri="{0D108BD9-81ED-4DB2-BD59-A6C34878D82A}">
                    <a16:rowId xmlns:a16="http://schemas.microsoft.com/office/drawing/2014/main" xmlns="" val="10001"/>
                  </a:ext>
                </a:extLst>
              </a:tr>
              <a:tr h="315945">
                <a:tc>
                  <a:txBody>
                    <a:bodyPr/>
                    <a:lstStyle/>
                    <a:p>
                      <a:pPr>
                        <a:lnSpc>
                          <a:spcPct val="150000"/>
                        </a:lnSpc>
                      </a:pPr>
                      <a:endParaRPr lang="ar-JO" dirty="0"/>
                    </a:p>
                  </a:txBody>
                  <a:tcPr>
                    <a:noFill/>
                  </a:tcPr>
                </a:tc>
                <a:tc>
                  <a:txBody>
                    <a:bodyPr/>
                    <a:lstStyle/>
                    <a:p>
                      <a:pPr>
                        <a:lnSpc>
                          <a:spcPct val="150000"/>
                        </a:lnSpc>
                      </a:pPr>
                      <a:endParaRPr lang="ar-JO"/>
                    </a:p>
                  </a:txBody>
                  <a:tcPr>
                    <a:noFill/>
                  </a:tcPr>
                </a:tc>
                <a:extLst>
                  <a:ext uri="{0D108BD9-81ED-4DB2-BD59-A6C34878D82A}">
                    <a16:rowId xmlns:a16="http://schemas.microsoft.com/office/drawing/2014/main" xmlns="" val="10002"/>
                  </a:ext>
                </a:extLst>
              </a:tr>
              <a:tr h="315945">
                <a:tc>
                  <a:txBody>
                    <a:bodyPr/>
                    <a:lstStyle/>
                    <a:p>
                      <a:pPr>
                        <a:lnSpc>
                          <a:spcPct val="150000"/>
                        </a:lnSpc>
                      </a:pPr>
                      <a:endParaRPr lang="ar-JO" dirty="0"/>
                    </a:p>
                  </a:txBody>
                  <a:tcPr>
                    <a:noFill/>
                  </a:tcPr>
                </a:tc>
                <a:tc>
                  <a:txBody>
                    <a:bodyPr/>
                    <a:lstStyle/>
                    <a:p>
                      <a:pPr>
                        <a:lnSpc>
                          <a:spcPct val="150000"/>
                        </a:lnSpc>
                      </a:pPr>
                      <a:endParaRPr lang="ar-JO"/>
                    </a:p>
                  </a:txBody>
                  <a:tcPr>
                    <a:noFill/>
                  </a:tcPr>
                </a:tc>
                <a:extLst>
                  <a:ext uri="{0D108BD9-81ED-4DB2-BD59-A6C34878D82A}">
                    <a16:rowId xmlns:a16="http://schemas.microsoft.com/office/drawing/2014/main" xmlns="" val="10003"/>
                  </a:ext>
                </a:extLst>
              </a:tr>
              <a:tr h="315945">
                <a:tc>
                  <a:txBody>
                    <a:bodyPr/>
                    <a:lstStyle/>
                    <a:p>
                      <a:pPr>
                        <a:lnSpc>
                          <a:spcPct val="150000"/>
                        </a:lnSpc>
                      </a:pPr>
                      <a:endParaRPr lang="ar-JO" dirty="0"/>
                    </a:p>
                  </a:txBody>
                  <a:tcPr>
                    <a:noFill/>
                  </a:tcPr>
                </a:tc>
                <a:tc>
                  <a:txBody>
                    <a:bodyPr/>
                    <a:lstStyle/>
                    <a:p>
                      <a:pPr>
                        <a:lnSpc>
                          <a:spcPct val="150000"/>
                        </a:lnSpc>
                      </a:pPr>
                      <a:endParaRPr lang="ar-JO"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1934815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707886"/>
          </a:xfrm>
          <a:prstGeom prst="rect">
            <a:avLst/>
          </a:prstGeom>
          <a:noFill/>
        </p:spPr>
        <p:txBody>
          <a:bodyPr wrap="square" rtlCol="0">
            <a:spAutoFit/>
          </a:bodyPr>
          <a:lstStyle/>
          <a:p>
            <a:pPr algn="ctr"/>
            <a:r>
              <a:rPr lang="en-US" sz="4000" b="1" dirty="0">
                <a:solidFill>
                  <a:schemeClr val="bg1"/>
                </a:solidFill>
                <a:latin typeface="Tajawal Medium" panose="00000600000000000000" pitchFamily="2" charset="-78"/>
                <a:cs typeface="Tajawal Medium" panose="00000600000000000000" pitchFamily="2" charset="-78"/>
              </a:rPr>
              <a:t>Peril and Hazard</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2291074718"/>
              </p:ext>
            </p:extLst>
          </p:nvPr>
        </p:nvGraphicFramePr>
        <p:xfrm>
          <a:off x="1549779" y="1768018"/>
          <a:ext cx="9219096" cy="6766560"/>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3427998">
                <a:tc>
                  <a:txBody>
                    <a:body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lang="en-US" altLang="ar-JO" sz="2400" b="1"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A peril </a:t>
                      </a: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is defined as the cause of the loss</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In an auto accident, the collision is the peril, earth quick the damage is the peril.</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lang="en-US" altLang="ar-JO" sz="2400" b="1"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A hazard </a:t>
                      </a: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is a condition that increases the chance of loss.</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Example: during winter icy roads can increase the frequency of car accident occurrence.  </a:t>
                      </a:r>
                    </a:p>
                    <a:p>
                      <a:pPr marL="342900" marR="0" lvl="0" indent="-342900" algn="l" defTabSz="914400" rtl="0" eaLnBrk="1" fontAlgn="base" latinLnBrk="0" hangingPunct="1">
                        <a:lnSpc>
                          <a:spcPct val="200000"/>
                        </a:lnSpc>
                        <a:spcBef>
                          <a:spcPct val="20000"/>
                        </a:spcBef>
                        <a:spcAft>
                          <a:spcPct val="0"/>
                        </a:spcAft>
                        <a:buClrTx/>
                        <a:buSzTx/>
                        <a:buFontTx/>
                        <a:buChar char="•"/>
                        <a:tabLst/>
                        <a:defRPr/>
                      </a:pPr>
                      <a:endParaRPr lang="ar-JO" dirty="0"/>
                    </a:p>
                  </a:txBody>
                  <a:tcPr>
                    <a:noFill/>
                  </a:tcPr>
                </a:tc>
                <a:tc>
                  <a:txBody>
                    <a:bodyPr/>
                    <a:lstStyle/>
                    <a:p>
                      <a:pPr>
                        <a:lnSpc>
                          <a:spcPct val="200000"/>
                        </a:lnSpc>
                      </a:pPr>
                      <a:endParaRPr lang="ar-JO"/>
                    </a:p>
                  </a:txBody>
                  <a:tcPr>
                    <a:noFill/>
                  </a:tcPr>
                </a:tc>
                <a:extLst>
                  <a:ext uri="{0D108BD9-81ED-4DB2-BD59-A6C34878D82A}">
                    <a16:rowId xmlns:a16="http://schemas.microsoft.com/office/drawing/2014/main" xmlns="" val="10000"/>
                  </a:ext>
                </a:extLst>
              </a:tr>
              <a:tr h="315945">
                <a:tc>
                  <a:txBody>
                    <a:bodyPr/>
                    <a:lstStyle/>
                    <a:p>
                      <a:pPr>
                        <a:lnSpc>
                          <a:spcPct val="200000"/>
                        </a:lnSpc>
                      </a:pPr>
                      <a:endParaRPr lang="ar-JO" dirty="0"/>
                    </a:p>
                  </a:txBody>
                  <a:tcPr>
                    <a:noFill/>
                  </a:tcPr>
                </a:tc>
                <a:tc>
                  <a:txBody>
                    <a:bodyPr/>
                    <a:lstStyle/>
                    <a:p>
                      <a:pPr>
                        <a:lnSpc>
                          <a:spcPct val="200000"/>
                        </a:lnSpc>
                      </a:pPr>
                      <a:endParaRPr lang="ar-JO"/>
                    </a:p>
                  </a:txBody>
                  <a:tcPr>
                    <a:noFill/>
                  </a:tcPr>
                </a:tc>
                <a:extLst>
                  <a:ext uri="{0D108BD9-81ED-4DB2-BD59-A6C34878D82A}">
                    <a16:rowId xmlns:a16="http://schemas.microsoft.com/office/drawing/2014/main" xmlns="" val="10001"/>
                  </a:ext>
                </a:extLst>
              </a:tr>
              <a:tr h="315945">
                <a:tc>
                  <a:txBody>
                    <a:bodyPr/>
                    <a:lstStyle/>
                    <a:p>
                      <a:pPr>
                        <a:lnSpc>
                          <a:spcPct val="200000"/>
                        </a:lnSpc>
                      </a:pPr>
                      <a:endParaRPr lang="ar-JO" dirty="0"/>
                    </a:p>
                  </a:txBody>
                  <a:tcPr>
                    <a:noFill/>
                  </a:tcPr>
                </a:tc>
                <a:tc>
                  <a:txBody>
                    <a:bodyPr/>
                    <a:lstStyle/>
                    <a:p>
                      <a:pPr>
                        <a:lnSpc>
                          <a:spcPct val="200000"/>
                        </a:lnSpc>
                      </a:pPr>
                      <a:endParaRPr lang="ar-JO"/>
                    </a:p>
                  </a:txBody>
                  <a:tcPr>
                    <a:noFill/>
                  </a:tcPr>
                </a:tc>
                <a:extLst>
                  <a:ext uri="{0D108BD9-81ED-4DB2-BD59-A6C34878D82A}">
                    <a16:rowId xmlns:a16="http://schemas.microsoft.com/office/drawing/2014/main" xmlns="" val="10002"/>
                  </a:ext>
                </a:extLst>
              </a:tr>
              <a:tr h="315945">
                <a:tc>
                  <a:txBody>
                    <a:bodyPr/>
                    <a:lstStyle/>
                    <a:p>
                      <a:pPr>
                        <a:lnSpc>
                          <a:spcPct val="200000"/>
                        </a:lnSpc>
                      </a:pPr>
                      <a:endParaRPr lang="ar-JO" dirty="0"/>
                    </a:p>
                  </a:txBody>
                  <a:tcPr>
                    <a:noFill/>
                  </a:tcPr>
                </a:tc>
                <a:tc>
                  <a:txBody>
                    <a:bodyPr/>
                    <a:lstStyle/>
                    <a:p>
                      <a:pPr>
                        <a:lnSpc>
                          <a:spcPct val="200000"/>
                        </a:lnSpc>
                      </a:pPr>
                      <a:endParaRPr lang="ar-JO"/>
                    </a:p>
                  </a:txBody>
                  <a:tcPr>
                    <a:noFill/>
                  </a:tcPr>
                </a:tc>
                <a:extLst>
                  <a:ext uri="{0D108BD9-81ED-4DB2-BD59-A6C34878D82A}">
                    <a16:rowId xmlns:a16="http://schemas.microsoft.com/office/drawing/2014/main" xmlns="" val="10003"/>
                  </a:ext>
                </a:extLst>
              </a:tr>
              <a:tr h="315945">
                <a:tc>
                  <a:txBody>
                    <a:bodyPr/>
                    <a:lstStyle/>
                    <a:p>
                      <a:pPr>
                        <a:lnSpc>
                          <a:spcPct val="200000"/>
                        </a:lnSpc>
                      </a:pPr>
                      <a:endParaRPr lang="ar-JO" dirty="0"/>
                    </a:p>
                  </a:txBody>
                  <a:tcPr>
                    <a:noFill/>
                  </a:tcPr>
                </a:tc>
                <a:tc>
                  <a:txBody>
                    <a:bodyPr/>
                    <a:lstStyle/>
                    <a:p>
                      <a:pPr>
                        <a:lnSpc>
                          <a:spcPct val="200000"/>
                        </a:lnSpc>
                      </a:pPr>
                      <a:endParaRPr lang="ar-JO"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34336193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707886"/>
          </a:xfrm>
          <a:prstGeom prst="rect">
            <a:avLst/>
          </a:prstGeom>
          <a:noFill/>
        </p:spPr>
        <p:txBody>
          <a:bodyPr wrap="square" rtlCol="0">
            <a:spAutoFit/>
          </a:bodyPr>
          <a:lstStyle/>
          <a:p>
            <a:pPr algn="ctr"/>
            <a:r>
              <a:rPr lang="en-US" sz="4000" b="1" dirty="0" smtClean="0">
                <a:solidFill>
                  <a:schemeClr val="bg1"/>
                </a:solidFill>
                <a:latin typeface="Tajawal Medium" panose="00000600000000000000" pitchFamily="2" charset="-78"/>
                <a:cs typeface="Tajawal Medium" panose="00000600000000000000" pitchFamily="2" charset="-78"/>
              </a:rPr>
              <a:t>Types of Hazard</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2352515877"/>
              </p:ext>
            </p:extLst>
          </p:nvPr>
        </p:nvGraphicFramePr>
        <p:xfrm>
          <a:off x="1549779" y="1768018"/>
          <a:ext cx="9219096" cy="6053328"/>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2343264">
                <a:tc>
                  <a:txBody>
                    <a:bodyPr/>
                    <a:lstStyle/>
                    <a:p>
                      <a:pPr marL="742950" marR="0" lvl="1" indent="-285750" algn="l" defTabSz="914400" rtl="0" eaLnBrk="1" fontAlgn="base" latinLnBrk="0" hangingPunct="1">
                        <a:lnSpc>
                          <a:spcPct val="200000"/>
                        </a:lnSpc>
                        <a:spcBef>
                          <a:spcPct val="20000"/>
                        </a:spcBef>
                        <a:spcAft>
                          <a:spcPct val="0"/>
                        </a:spcAft>
                        <a:buClrTx/>
                        <a:buSzTx/>
                        <a:buFontTx/>
                        <a:buChar char="–"/>
                        <a:tabLst/>
                        <a:defRPr/>
                      </a:pPr>
                      <a:r>
                        <a:rPr kumimoji="0" lang="en-US" altLang="ar-JO" sz="1800" b="1" i="0" u="sng" strike="noStrike" kern="0" cap="none" spc="0" normalizeH="0" baseline="0" noProof="0" dirty="0" smtClean="0">
                          <a:ln>
                            <a:noFill/>
                          </a:ln>
                          <a:solidFill>
                            <a:srgbClr val="000000"/>
                          </a:solidFill>
                          <a:effectLst/>
                          <a:uLnTx/>
                          <a:uFillTx/>
                          <a:latin typeface="Verdana"/>
                        </a:rPr>
                        <a:t>Physical hazards</a:t>
                      </a:r>
                      <a:r>
                        <a:rPr kumimoji="0" lang="en-US" altLang="ar-JO" sz="1800" b="1" i="0" u="none" strike="noStrike" kern="0" cap="none" spc="0" normalizeH="0" baseline="0" noProof="0" dirty="0" smtClean="0">
                          <a:ln>
                            <a:noFill/>
                          </a:ln>
                          <a:solidFill>
                            <a:srgbClr val="000000"/>
                          </a:solidFill>
                          <a:effectLst/>
                          <a:uLnTx/>
                          <a:uFillTx/>
                          <a:latin typeface="Verdana"/>
                        </a:rPr>
                        <a:t> </a:t>
                      </a:r>
                      <a:r>
                        <a:rPr kumimoji="0" lang="en-US" altLang="ar-JO" sz="1800" b="0" i="0" u="none" strike="noStrike" kern="0" cap="none" spc="0" normalizeH="0" baseline="0" noProof="0" dirty="0" smtClean="0">
                          <a:ln>
                            <a:noFill/>
                          </a:ln>
                          <a:solidFill>
                            <a:srgbClr val="000000"/>
                          </a:solidFill>
                          <a:effectLst/>
                          <a:uLnTx/>
                          <a:uFillTx/>
                          <a:latin typeface="Verdana"/>
                        </a:rPr>
                        <a:t>are physical conditions that increase the chance of loss (icy roads, defective wiring, unstable areas)</a:t>
                      </a:r>
                    </a:p>
                    <a:p>
                      <a:pPr marL="742950" marR="0" lvl="1" indent="-285750" algn="l" defTabSz="914400" rtl="0" eaLnBrk="1" fontAlgn="base" latinLnBrk="0" hangingPunct="1">
                        <a:lnSpc>
                          <a:spcPct val="200000"/>
                        </a:lnSpc>
                        <a:spcBef>
                          <a:spcPct val="20000"/>
                        </a:spcBef>
                        <a:spcAft>
                          <a:spcPct val="0"/>
                        </a:spcAft>
                        <a:buClrTx/>
                        <a:buSzTx/>
                        <a:buFontTx/>
                        <a:buChar char="–"/>
                        <a:tabLst/>
                        <a:defRPr/>
                      </a:pPr>
                      <a:r>
                        <a:rPr kumimoji="0" lang="en-US" altLang="ar-JO" sz="1800" b="0" i="0" u="sng" strike="noStrike" kern="0" cap="none" spc="0" normalizeH="0" baseline="0" noProof="0" dirty="0" smtClean="0">
                          <a:ln>
                            <a:noFill/>
                          </a:ln>
                          <a:solidFill>
                            <a:srgbClr val="000000"/>
                          </a:solidFill>
                          <a:effectLst/>
                          <a:uLnTx/>
                          <a:uFillTx/>
                          <a:latin typeface="Verdana"/>
                        </a:rPr>
                        <a:t>Moral hazard</a:t>
                      </a:r>
                      <a:r>
                        <a:rPr kumimoji="0" lang="en-US" altLang="ar-JO" sz="1800" b="0" i="0" u="none" strike="noStrike" kern="0" cap="none" spc="0" normalizeH="0" baseline="0" noProof="0" dirty="0" smtClean="0">
                          <a:ln>
                            <a:noFill/>
                          </a:ln>
                          <a:solidFill>
                            <a:srgbClr val="000000"/>
                          </a:solidFill>
                          <a:effectLst/>
                          <a:uLnTx/>
                          <a:uFillTx/>
                          <a:latin typeface="Verdana"/>
                        </a:rPr>
                        <a:t> is dishonesty or character defects in an individual, that increase the chance of loss (faking accidents, inflating claim amounts) </a:t>
                      </a:r>
                    </a:p>
                    <a:p>
                      <a:pPr marL="342900" marR="0" lvl="0" indent="-342900" algn="l" defTabSz="914400" rtl="0" eaLnBrk="1" fontAlgn="base" latinLnBrk="0" hangingPunct="1">
                        <a:lnSpc>
                          <a:spcPct val="200000"/>
                        </a:lnSpc>
                        <a:spcBef>
                          <a:spcPct val="20000"/>
                        </a:spcBef>
                        <a:spcAft>
                          <a:spcPct val="0"/>
                        </a:spcAft>
                        <a:buClrTx/>
                        <a:buSzTx/>
                        <a:buFontTx/>
                        <a:buChar char="•"/>
                        <a:tabLst/>
                        <a:defRPr/>
                      </a:pPr>
                      <a:endParaRPr lang="ar-JO" dirty="0"/>
                    </a:p>
                  </a:txBody>
                  <a:tcPr>
                    <a:noFill/>
                  </a:tcPr>
                </a:tc>
                <a:tc>
                  <a:txBody>
                    <a:bodyPr/>
                    <a:lstStyle/>
                    <a:p>
                      <a:pPr>
                        <a:lnSpc>
                          <a:spcPct val="200000"/>
                        </a:lnSpc>
                      </a:pPr>
                      <a:endParaRPr lang="ar-JO"/>
                    </a:p>
                  </a:txBody>
                  <a:tcPr>
                    <a:noFill/>
                  </a:tcPr>
                </a:tc>
                <a:extLst>
                  <a:ext uri="{0D108BD9-81ED-4DB2-BD59-A6C34878D82A}">
                    <a16:rowId xmlns:a16="http://schemas.microsoft.com/office/drawing/2014/main" xmlns="" val="10000"/>
                  </a:ext>
                </a:extLst>
              </a:tr>
              <a:tr h="440115">
                <a:tc>
                  <a:txBody>
                    <a:bodyPr/>
                    <a:lstStyle/>
                    <a:p>
                      <a:pPr>
                        <a:lnSpc>
                          <a:spcPct val="200000"/>
                        </a:lnSpc>
                      </a:pPr>
                      <a:endParaRPr lang="ar-JO" dirty="0"/>
                    </a:p>
                  </a:txBody>
                  <a:tcPr>
                    <a:noFill/>
                  </a:tcPr>
                </a:tc>
                <a:tc>
                  <a:txBody>
                    <a:bodyPr/>
                    <a:lstStyle/>
                    <a:p>
                      <a:pPr>
                        <a:lnSpc>
                          <a:spcPct val="200000"/>
                        </a:lnSpc>
                      </a:pPr>
                      <a:endParaRPr lang="ar-JO"/>
                    </a:p>
                  </a:txBody>
                  <a:tcPr>
                    <a:noFill/>
                  </a:tcPr>
                </a:tc>
                <a:extLst>
                  <a:ext uri="{0D108BD9-81ED-4DB2-BD59-A6C34878D82A}">
                    <a16:rowId xmlns:a16="http://schemas.microsoft.com/office/drawing/2014/main" xmlns="" val="10001"/>
                  </a:ext>
                </a:extLst>
              </a:tr>
              <a:tr h="381608">
                <a:tc>
                  <a:txBody>
                    <a:bodyPr/>
                    <a:lstStyle/>
                    <a:p>
                      <a:pPr>
                        <a:lnSpc>
                          <a:spcPct val="200000"/>
                        </a:lnSpc>
                      </a:pPr>
                      <a:endParaRPr lang="ar-JO" dirty="0"/>
                    </a:p>
                  </a:txBody>
                  <a:tcPr>
                    <a:noFill/>
                  </a:tcPr>
                </a:tc>
                <a:tc>
                  <a:txBody>
                    <a:bodyPr/>
                    <a:lstStyle/>
                    <a:p>
                      <a:pPr>
                        <a:lnSpc>
                          <a:spcPct val="200000"/>
                        </a:lnSpc>
                      </a:pPr>
                      <a:endParaRPr lang="ar-JO"/>
                    </a:p>
                  </a:txBody>
                  <a:tcPr>
                    <a:noFill/>
                  </a:tcPr>
                </a:tc>
                <a:extLst>
                  <a:ext uri="{0D108BD9-81ED-4DB2-BD59-A6C34878D82A}">
                    <a16:rowId xmlns:a16="http://schemas.microsoft.com/office/drawing/2014/main" xmlns="" val="10002"/>
                  </a:ext>
                </a:extLst>
              </a:tr>
              <a:tr h="440115">
                <a:tc>
                  <a:txBody>
                    <a:bodyPr/>
                    <a:lstStyle/>
                    <a:p>
                      <a:pPr>
                        <a:lnSpc>
                          <a:spcPct val="200000"/>
                        </a:lnSpc>
                      </a:pPr>
                      <a:endParaRPr lang="ar-JO" dirty="0"/>
                    </a:p>
                  </a:txBody>
                  <a:tcPr>
                    <a:noFill/>
                  </a:tcPr>
                </a:tc>
                <a:tc>
                  <a:txBody>
                    <a:bodyPr/>
                    <a:lstStyle/>
                    <a:p>
                      <a:pPr>
                        <a:lnSpc>
                          <a:spcPct val="200000"/>
                        </a:lnSpc>
                      </a:pPr>
                      <a:endParaRPr lang="ar-JO"/>
                    </a:p>
                  </a:txBody>
                  <a:tcPr>
                    <a:noFill/>
                  </a:tcPr>
                </a:tc>
                <a:extLst>
                  <a:ext uri="{0D108BD9-81ED-4DB2-BD59-A6C34878D82A}">
                    <a16:rowId xmlns:a16="http://schemas.microsoft.com/office/drawing/2014/main" xmlns="" val="10003"/>
                  </a:ext>
                </a:extLst>
              </a:tr>
              <a:tr h="440115">
                <a:tc>
                  <a:txBody>
                    <a:bodyPr/>
                    <a:lstStyle/>
                    <a:p>
                      <a:pPr>
                        <a:lnSpc>
                          <a:spcPct val="200000"/>
                        </a:lnSpc>
                      </a:pPr>
                      <a:endParaRPr lang="ar-JO" dirty="0"/>
                    </a:p>
                  </a:txBody>
                  <a:tcPr>
                    <a:noFill/>
                  </a:tcPr>
                </a:tc>
                <a:tc>
                  <a:txBody>
                    <a:bodyPr/>
                    <a:lstStyle/>
                    <a:p>
                      <a:pPr>
                        <a:lnSpc>
                          <a:spcPct val="200000"/>
                        </a:lnSpc>
                      </a:pPr>
                      <a:endParaRPr lang="ar-JO"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3208698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707886"/>
          </a:xfrm>
          <a:prstGeom prst="rect">
            <a:avLst/>
          </a:prstGeom>
          <a:noFill/>
        </p:spPr>
        <p:txBody>
          <a:bodyPr wrap="square" rtlCol="0">
            <a:spAutoFit/>
          </a:bodyPr>
          <a:lstStyle/>
          <a:p>
            <a:pPr algn="ctr"/>
            <a:r>
              <a:rPr lang="en-US" sz="4000" b="1" dirty="0" smtClean="0">
                <a:solidFill>
                  <a:schemeClr val="bg1"/>
                </a:solidFill>
                <a:latin typeface="Tajawal Medium" panose="00000600000000000000" pitchFamily="2" charset="-78"/>
                <a:cs typeface="Tajawal Medium" panose="00000600000000000000" pitchFamily="2" charset="-78"/>
              </a:rPr>
              <a:t>Types of Hazard</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1385888746"/>
              </p:ext>
            </p:extLst>
          </p:nvPr>
        </p:nvGraphicFramePr>
        <p:xfrm>
          <a:off x="1549779" y="1768018"/>
          <a:ext cx="9219096" cy="6638544"/>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3427998">
                <a:tc>
                  <a:txBody>
                    <a:bodyPr/>
                    <a:lstStyle/>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lang="en-US" altLang="ar-JO" sz="2400" b="1"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Attitudinal Hazard </a:t>
                      </a: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(Morale Hazard) is carelessness or indifference to a loss, which increases the frequency or severity of a loss (leaving keys in an unlocked car)</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lang="en-US" altLang="ar-JO" sz="2400" b="1"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Legal Hazard</a:t>
                      </a: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 refers to characteristics of the legal system or regulatory environment that increase the chance of loss (large damage awards in liability lawsuits)</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endParaRPr lang="ar-JO" sz="2400" b="0" kern="1200" dirty="0">
                        <a:solidFill>
                          <a:schemeClr val="tx2">
                            <a:lumMod val="50000"/>
                          </a:schemeClr>
                        </a:solidFill>
                        <a:latin typeface="Times New Roman" panose="02020603050405020304" pitchFamily="18" charset="0"/>
                        <a:ea typeface="+mn-ea"/>
                        <a:cs typeface="Times New Roman" panose="02020603050405020304" pitchFamily="18" charset="0"/>
                      </a:endParaRPr>
                    </a:p>
                  </a:txBody>
                  <a:tcPr>
                    <a:noFill/>
                  </a:tcPr>
                </a:tc>
                <a:tc>
                  <a:txBody>
                    <a:bodyPr/>
                    <a:lstStyle/>
                    <a:p>
                      <a:pPr>
                        <a:lnSpc>
                          <a:spcPct val="200000"/>
                        </a:lnSpc>
                      </a:pPr>
                      <a:endParaRPr lang="ar-JO"/>
                    </a:p>
                  </a:txBody>
                  <a:tcPr>
                    <a:noFill/>
                  </a:tcPr>
                </a:tc>
                <a:extLst>
                  <a:ext uri="{0D108BD9-81ED-4DB2-BD59-A6C34878D82A}">
                    <a16:rowId xmlns:a16="http://schemas.microsoft.com/office/drawing/2014/main" xmlns="" val="10000"/>
                  </a:ext>
                </a:extLst>
              </a:tr>
              <a:tr h="315945">
                <a:tc>
                  <a:txBody>
                    <a:bodyPr/>
                    <a:lstStyle/>
                    <a:p>
                      <a:pPr>
                        <a:lnSpc>
                          <a:spcPct val="200000"/>
                        </a:lnSpc>
                      </a:pPr>
                      <a:endParaRPr lang="ar-JO" dirty="0"/>
                    </a:p>
                  </a:txBody>
                  <a:tcPr>
                    <a:noFill/>
                  </a:tcPr>
                </a:tc>
                <a:tc>
                  <a:txBody>
                    <a:bodyPr/>
                    <a:lstStyle/>
                    <a:p>
                      <a:pPr>
                        <a:lnSpc>
                          <a:spcPct val="200000"/>
                        </a:lnSpc>
                      </a:pPr>
                      <a:endParaRPr lang="ar-JO"/>
                    </a:p>
                  </a:txBody>
                  <a:tcPr>
                    <a:noFill/>
                  </a:tcPr>
                </a:tc>
                <a:extLst>
                  <a:ext uri="{0D108BD9-81ED-4DB2-BD59-A6C34878D82A}">
                    <a16:rowId xmlns:a16="http://schemas.microsoft.com/office/drawing/2014/main" xmlns="" val="10001"/>
                  </a:ext>
                </a:extLst>
              </a:tr>
              <a:tr h="315945">
                <a:tc>
                  <a:txBody>
                    <a:bodyPr/>
                    <a:lstStyle/>
                    <a:p>
                      <a:pPr>
                        <a:lnSpc>
                          <a:spcPct val="200000"/>
                        </a:lnSpc>
                      </a:pPr>
                      <a:endParaRPr lang="ar-JO" dirty="0"/>
                    </a:p>
                  </a:txBody>
                  <a:tcPr>
                    <a:noFill/>
                  </a:tcPr>
                </a:tc>
                <a:tc>
                  <a:txBody>
                    <a:bodyPr/>
                    <a:lstStyle/>
                    <a:p>
                      <a:pPr>
                        <a:lnSpc>
                          <a:spcPct val="200000"/>
                        </a:lnSpc>
                      </a:pPr>
                      <a:endParaRPr lang="ar-JO"/>
                    </a:p>
                  </a:txBody>
                  <a:tcPr>
                    <a:noFill/>
                  </a:tcPr>
                </a:tc>
                <a:extLst>
                  <a:ext uri="{0D108BD9-81ED-4DB2-BD59-A6C34878D82A}">
                    <a16:rowId xmlns:a16="http://schemas.microsoft.com/office/drawing/2014/main" xmlns="" val="10002"/>
                  </a:ext>
                </a:extLst>
              </a:tr>
              <a:tr h="315945">
                <a:tc>
                  <a:txBody>
                    <a:bodyPr/>
                    <a:lstStyle/>
                    <a:p>
                      <a:pPr>
                        <a:lnSpc>
                          <a:spcPct val="200000"/>
                        </a:lnSpc>
                      </a:pPr>
                      <a:endParaRPr lang="ar-JO" dirty="0"/>
                    </a:p>
                  </a:txBody>
                  <a:tcPr>
                    <a:noFill/>
                  </a:tcPr>
                </a:tc>
                <a:tc>
                  <a:txBody>
                    <a:bodyPr/>
                    <a:lstStyle/>
                    <a:p>
                      <a:pPr>
                        <a:lnSpc>
                          <a:spcPct val="200000"/>
                        </a:lnSpc>
                      </a:pPr>
                      <a:endParaRPr lang="ar-JO"/>
                    </a:p>
                  </a:txBody>
                  <a:tcPr>
                    <a:noFill/>
                  </a:tcPr>
                </a:tc>
                <a:extLst>
                  <a:ext uri="{0D108BD9-81ED-4DB2-BD59-A6C34878D82A}">
                    <a16:rowId xmlns:a16="http://schemas.microsoft.com/office/drawing/2014/main" xmlns="" val="10003"/>
                  </a:ext>
                </a:extLst>
              </a:tr>
              <a:tr h="315945">
                <a:tc>
                  <a:txBody>
                    <a:bodyPr/>
                    <a:lstStyle/>
                    <a:p>
                      <a:pPr>
                        <a:lnSpc>
                          <a:spcPct val="200000"/>
                        </a:lnSpc>
                      </a:pPr>
                      <a:endParaRPr lang="ar-JO" dirty="0"/>
                    </a:p>
                  </a:txBody>
                  <a:tcPr>
                    <a:noFill/>
                  </a:tcPr>
                </a:tc>
                <a:tc>
                  <a:txBody>
                    <a:bodyPr/>
                    <a:lstStyle/>
                    <a:p>
                      <a:pPr>
                        <a:lnSpc>
                          <a:spcPct val="200000"/>
                        </a:lnSpc>
                      </a:pPr>
                      <a:endParaRPr lang="ar-JO"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1527164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1200329"/>
          </a:xfrm>
          <a:prstGeom prst="rect">
            <a:avLst/>
          </a:prstGeom>
          <a:no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Classification of Risk</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3129109602"/>
              </p:ext>
            </p:extLst>
          </p:nvPr>
        </p:nvGraphicFramePr>
        <p:xfrm>
          <a:off x="1549779" y="1768018"/>
          <a:ext cx="9219096" cy="6144768"/>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3427998">
                <a:tc>
                  <a:txBody>
                    <a:body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lang="en-US" altLang="ar-JO" sz="2400" b="1" u="sng"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Pure and Speculative Risk</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A pure risk is one in which there are only the possibilities of loss or no loss (earthquake, car accident, fire in the warehouse)</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A speculative risk is one in which both profit or loss are possible (gambling, investing in stocks)</a:t>
                      </a:r>
                    </a:p>
                    <a:p>
                      <a:pPr marL="342900" marR="0" lvl="0" indent="-342900" algn="l" defTabSz="914400" rtl="0" eaLnBrk="1" fontAlgn="base" latinLnBrk="0" hangingPunct="1">
                        <a:lnSpc>
                          <a:spcPct val="200000"/>
                        </a:lnSpc>
                        <a:spcBef>
                          <a:spcPct val="20000"/>
                        </a:spcBef>
                        <a:spcAft>
                          <a:spcPct val="0"/>
                        </a:spcAft>
                        <a:buClrTx/>
                        <a:buSzTx/>
                        <a:buFontTx/>
                        <a:buChar char="•"/>
                        <a:tabLst/>
                        <a:defRPr/>
                      </a:pPr>
                      <a:endParaRPr lang="ar-JO" dirty="0"/>
                    </a:p>
                  </a:txBody>
                  <a:tcPr>
                    <a:noFill/>
                  </a:tcPr>
                </a:tc>
                <a:tc>
                  <a:txBody>
                    <a:bodyPr/>
                    <a:lstStyle/>
                    <a:p>
                      <a:pPr>
                        <a:lnSpc>
                          <a:spcPct val="200000"/>
                        </a:lnSpc>
                      </a:pPr>
                      <a:endParaRPr lang="ar-JO"/>
                    </a:p>
                  </a:txBody>
                  <a:tcPr>
                    <a:noFill/>
                  </a:tcPr>
                </a:tc>
                <a:extLst>
                  <a:ext uri="{0D108BD9-81ED-4DB2-BD59-A6C34878D82A}">
                    <a16:rowId xmlns:a16="http://schemas.microsoft.com/office/drawing/2014/main" xmlns="" val="10000"/>
                  </a:ext>
                </a:extLst>
              </a:tr>
              <a:tr h="315945">
                <a:tc>
                  <a:txBody>
                    <a:bodyPr/>
                    <a:lstStyle/>
                    <a:p>
                      <a:pPr>
                        <a:lnSpc>
                          <a:spcPct val="200000"/>
                        </a:lnSpc>
                      </a:pPr>
                      <a:endParaRPr lang="ar-JO" dirty="0"/>
                    </a:p>
                  </a:txBody>
                  <a:tcPr>
                    <a:noFill/>
                  </a:tcPr>
                </a:tc>
                <a:tc>
                  <a:txBody>
                    <a:bodyPr/>
                    <a:lstStyle/>
                    <a:p>
                      <a:pPr>
                        <a:lnSpc>
                          <a:spcPct val="200000"/>
                        </a:lnSpc>
                      </a:pPr>
                      <a:endParaRPr lang="ar-JO"/>
                    </a:p>
                  </a:txBody>
                  <a:tcPr>
                    <a:noFill/>
                  </a:tcPr>
                </a:tc>
                <a:extLst>
                  <a:ext uri="{0D108BD9-81ED-4DB2-BD59-A6C34878D82A}">
                    <a16:rowId xmlns:a16="http://schemas.microsoft.com/office/drawing/2014/main" xmlns="" val="10001"/>
                  </a:ext>
                </a:extLst>
              </a:tr>
              <a:tr h="315945">
                <a:tc>
                  <a:txBody>
                    <a:bodyPr/>
                    <a:lstStyle/>
                    <a:p>
                      <a:pPr>
                        <a:lnSpc>
                          <a:spcPct val="200000"/>
                        </a:lnSpc>
                      </a:pPr>
                      <a:endParaRPr lang="ar-JO" dirty="0"/>
                    </a:p>
                  </a:txBody>
                  <a:tcPr>
                    <a:noFill/>
                  </a:tcPr>
                </a:tc>
                <a:tc>
                  <a:txBody>
                    <a:bodyPr/>
                    <a:lstStyle/>
                    <a:p>
                      <a:pPr>
                        <a:lnSpc>
                          <a:spcPct val="200000"/>
                        </a:lnSpc>
                      </a:pPr>
                      <a:endParaRPr lang="ar-JO"/>
                    </a:p>
                  </a:txBody>
                  <a:tcPr>
                    <a:noFill/>
                  </a:tcPr>
                </a:tc>
                <a:extLst>
                  <a:ext uri="{0D108BD9-81ED-4DB2-BD59-A6C34878D82A}">
                    <a16:rowId xmlns:a16="http://schemas.microsoft.com/office/drawing/2014/main" xmlns="" val="10002"/>
                  </a:ext>
                </a:extLst>
              </a:tr>
              <a:tr h="315945">
                <a:tc>
                  <a:txBody>
                    <a:bodyPr/>
                    <a:lstStyle/>
                    <a:p>
                      <a:pPr>
                        <a:lnSpc>
                          <a:spcPct val="200000"/>
                        </a:lnSpc>
                      </a:pPr>
                      <a:endParaRPr lang="ar-JO" dirty="0"/>
                    </a:p>
                  </a:txBody>
                  <a:tcPr>
                    <a:noFill/>
                  </a:tcPr>
                </a:tc>
                <a:tc>
                  <a:txBody>
                    <a:bodyPr/>
                    <a:lstStyle/>
                    <a:p>
                      <a:pPr>
                        <a:lnSpc>
                          <a:spcPct val="200000"/>
                        </a:lnSpc>
                      </a:pPr>
                      <a:endParaRPr lang="ar-JO"/>
                    </a:p>
                  </a:txBody>
                  <a:tcPr>
                    <a:noFill/>
                  </a:tcPr>
                </a:tc>
                <a:extLst>
                  <a:ext uri="{0D108BD9-81ED-4DB2-BD59-A6C34878D82A}">
                    <a16:rowId xmlns:a16="http://schemas.microsoft.com/office/drawing/2014/main" xmlns="" val="10003"/>
                  </a:ext>
                </a:extLst>
              </a:tr>
              <a:tr h="315945">
                <a:tc>
                  <a:txBody>
                    <a:bodyPr/>
                    <a:lstStyle/>
                    <a:p>
                      <a:pPr>
                        <a:lnSpc>
                          <a:spcPct val="200000"/>
                        </a:lnSpc>
                      </a:pPr>
                      <a:endParaRPr lang="ar-JO" dirty="0"/>
                    </a:p>
                  </a:txBody>
                  <a:tcPr>
                    <a:noFill/>
                  </a:tcPr>
                </a:tc>
                <a:tc>
                  <a:txBody>
                    <a:bodyPr/>
                    <a:lstStyle/>
                    <a:p>
                      <a:pPr>
                        <a:lnSpc>
                          <a:spcPct val="200000"/>
                        </a:lnSpc>
                      </a:pPr>
                      <a:endParaRPr lang="ar-JO"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285055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1200329"/>
          </a:xfrm>
          <a:prstGeom prst="rect">
            <a:avLst/>
          </a:prstGeom>
          <a:no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Classification of Risk</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2150589944"/>
              </p:ext>
            </p:extLst>
          </p:nvPr>
        </p:nvGraphicFramePr>
        <p:xfrm>
          <a:off x="1549779" y="1768018"/>
          <a:ext cx="9219096" cy="6382512"/>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3427998">
                <a:tc>
                  <a:txBody>
                    <a:bodyPr/>
                    <a:lstStyle/>
                    <a:p>
                      <a:pPr marL="342900" marR="0" lvl="0" indent="-342900" algn="l" defTabSz="914400" rtl="0" eaLnBrk="1" fontAlgn="base" latinLnBrk="0" hangingPunct="1">
                        <a:lnSpc>
                          <a:spcPct val="200000"/>
                        </a:lnSpc>
                        <a:spcBef>
                          <a:spcPct val="40000"/>
                        </a:spcBef>
                        <a:spcAft>
                          <a:spcPct val="0"/>
                        </a:spcAft>
                        <a:buClrTx/>
                        <a:buSzTx/>
                        <a:buFontTx/>
                        <a:buChar char="•"/>
                        <a:tabLst/>
                        <a:defRPr/>
                      </a:pPr>
                      <a:r>
                        <a:rPr lang="en-US" altLang="ar-JO" sz="2400" b="1" i="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Diversifiable Risk and </a:t>
                      </a:r>
                      <a:r>
                        <a:rPr lang="en-US" altLang="ar-JO" sz="2400" b="1" i="0" kern="1200" noProof="0" dirty="0" err="1" smtClean="0">
                          <a:solidFill>
                            <a:schemeClr val="tx2">
                              <a:lumMod val="50000"/>
                            </a:schemeClr>
                          </a:solidFill>
                          <a:latin typeface="Times New Roman" panose="02020603050405020304" pitchFamily="18" charset="0"/>
                          <a:ea typeface="+mn-ea"/>
                          <a:cs typeface="Times New Roman" panose="02020603050405020304" pitchFamily="18" charset="0"/>
                        </a:rPr>
                        <a:t>Nondiversifiable</a:t>
                      </a:r>
                      <a:r>
                        <a:rPr lang="en-US" altLang="ar-JO" sz="2400" b="1" i="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 Risk</a:t>
                      </a:r>
                    </a:p>
                    <a:p>
                      <a:pPr marL="742950" marR="0" lvl="1" indent="-285750" algn="l" defTabSz="914400" rtl="0" eaLnBrk="1" fontAlgn="base" latinLnBrk="0" hangingPunct="1">
                        <a:lnSpc>
                          <a:spcPct val="20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A diversifiable risk affects only individuals or small groups, or a company alone or one sector in the economy (car theft, resign of a CEO, increase the price of raw material). It is also called nonsystematic or particular risk.</a:t>
                      </a:r>
                    </a:p>
                  </a:txBody>
                  <a:tcPr>
                    <a:noFill/>
                  </a:tcPr>
                </a:tc>
                <a:tc>
                  <a:txBody>
                    <a:bodyPr/>
                    <a:lstStyle/>
                    <a:p>
                      <a:pPr>
                        <a:lnSpc>
                          <a:spcPct val="200000"/>
                        </a:lnSpc>
                      </a:pPr>
                      <a:endParaRPr lang="ar-JO"/>
                    </a:p>
                  </a:txBody>
                  <a:tcPr>
                    <a:noFill/>
                  </a:tcPr>
                </a:tc>
                <a:extLst>
                  <a:ext uri="{0D108BD9-81ED-4DB2-BD59-A6C34878D82A}">
                    <a16:rowId xmlns:a16="http://schemas.microsoft.com/office/drawing/2014/main" xmlns="" val="10000"/>
                  </a:ext>
                </a:extLst>
              </a:tr>
              <a:tr h="315945">
                <a:tc>
                  <a:txBody>
                    <a:bodyPr/>
                    <a:lstStyle/>
                    <a:p>
                      <a:pPr>
                        <a:lnSpc>
                          <a:spcPct val="200000"/>
                        </a:lnSpc>
                      </a:pPr>
                      <a:endParaRPr lang="ar-JO" dirty="0"/>
                    </a:p>
                  </a:txBody>
                  <a:tcPr>
                    <a:noFill/>
                  </a:tcPr>
                </a:tc>
                <a:tc>
                  <a:txBody>
                    <a:bodyPr/>
                    <a:lstStyle/>
                    <a:p>
                      <a:pPr>
                        <a:lnSpc>
                          <a:spcPct val="200000"/>
                        </a:lnSpc>
                      </a:pPr>
                      <a:endParaRPr lang="ar-JO"/>
                    </a:p>
                  </a:txBody>
                  <a:tcPr>
                    <a:noFill/>
                  </a:tcPr>
                </a:tc>
                <a:extLst>
                  <a:ext uri="{0D108BD9-81ED-4DB2-BD59-A6C34878D82A}">
                    <a16:rowId xmlns:a16="http://schemas.microsoft.com/office/drawing/2014/main" xmlns="" val="10001"/>
                  </a:ext>
                </a:extLst>
              </a:tr>
              <a:tr h="315945">
                <a:tc>
                  <a:txBody>
                    <a:bodyPr/>
                    <a:lstStyle/>
                    <a:p>
                      <a:pPr>
                        <a:lnSpc>
                          <a:spcPct val="200000"/>
                        </a:lnSpc>
                      </a:pPr>
                      <a:endParaRPr lang="ar-JO" dirty="0"/>
                    </a:p>
                  </a:txBody>
                  <a:tcPr>
                    <a:noFill/>
                  </a:tcPr>
                </a:tc>
                <a:tc>
                  <a:txBody>
                    <a:bodyPr/>
                    <a:lstStyle/>
                    <a:p>
                      <a:pPr>
                        <a:lnSpc>
                          <a:spcPct val="200000"/>
                        </a:lnSpc>
                      </a:pPr>
                      <a:endParaRPr lang="ar-JO"/>
                    </a:p>
                  </a:txBody>
                  <a:tcPr>
                    <a:noFill/>
                  </a:tcPr>
                </a:tc>
                <a:extLst>
                  <a:ext uri="{0D108BD9-81ED-4DB2-BD59-A6C34878D82A}">
                    <a16:rowId xmlns:a16="http://schemas.microsoft.com/office/drawing/2014/main" xmlns="" val="10002"/>
                  </a:ext>
                </a:extLst>
              </a:tr>
              <a:tr h="315945">
                <a:tc>
                  <a:txBody>
                    <a:bodyPr/>
                    <a:lstStyle/>
                    <a:p>
                      <a:pPr>
                        <a:lnSpc>
                          <a:spcPct val="200000"/>
                        </a:lnSpc>
                      </a:pPr>
                      <a:endParaRPr lang="ar-JO" dirty="0"/>
                    </a:p>
                  </a:txBody>
                  <a:tcPr>
                    <a:noFill/>
                  </a:tcPr>
                </a:tc>
                <a:tc>
                  <a:txBody>
                    <a:bodyPr/>
                    <a:lstStyle/>
                    <a:p>
                      <a:pPr>
                        <a:lnSpc>
                          <a:spcPct val="200000"/>
                        </a:lnSpc>
                      </a:pPr>
                      <a:endParaRPr lang="ar-JO"/>
                    </a:p>
                  </a:txBody>
                  <a:tcPr>
                    <a:noFill/>
                  </a:tcPr>
                </a:tc>
                <a:extLst>
                  <a:ext uri="{0D108BD9-81ED-4DB2-BD59-A6C34878D82A}">
                    <a16:rowId xmlns:a16="http://schemas.microsoft.com/office/drawing/2014/main" xmlns="" val="10003"/>
                  </a:ext>
                </a:extLst>
              </a:tr>
              <a:tr h="315945">
                <a:tc>
                  <a:txBody>
                    <a:bodyPr/>
                    <a:lstStyle/>
                    <a:p>
                      <a:pPr>
                        <a:lnSpc>
                          <a:spcPct val="200000"/>
                        </a:lnSpc>
                      </a:pPr>
                      <a:endParaRPr lang="ar-JO" dirty="0"/>
                    </a:p>
                  </a:txBody>
                  <a:tcPr>
                    <a:noFill/>
                  </a:tcPr>
                </a:tc>
                <a:tc>
                  <a:txBody>
                    <a:bodyPr/>
                    <a:lstStyle/>
                    <a:p>
                      <a:pPr>
                        <a:lnSpc>
                          <a:spcPct val="200000"/>
                        </a:lnSpc>
                      </a:pPr>
                      <a:endParaRPr lang="ar-JO"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2083550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1200329"/>
          </a:xfrm>
          <a:prstGeom prst="rect">
            <a:avLst/>
          </a:prstGeom>
          <a:no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Classification of Risk</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2423847273"/>
              </p:ext>
            </p:extLst>
          </p:nvPr>
        </p:nvGraphicFramePr>
        <p:xfrm>
          <a:off x="1549779" y="1768018"/>
          <a:ext cx="9219096" cy="5951030"/>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3427998">
                <a:tc>
                  <a:txBody>
                    <a:bodyPr/>
                    <a:lstStyle/>
                    <a:p>
                      <a:pPr marL="342900" marR="0" lvl="0" indent="-342900" algn="l" defTabSz="914400" rtl="0" eaLnBrk="1" fontAlgn="base" latinLnBrk="0" hangingPunct="1">
                        <a:lnSpc>
                          <a:spcPct val="150000"/>
                        </a:lnSpc>
                        <a:spcBef>
                          <a:spcPct val="40000"/>
                        </a:spcBef>
                        <a:spcAft>
                          <a:spcPct val="0"/>
                        </a:spcAft>
                        <a:buClrTx/>
                        <a:buSzTx/>
                        <a:buFontTx/>
                        <a:buChar char="•"/>
                        <a:tabLst/>
                        <a:defRPr/>
                      </a:pPr>
                      <a:r>
                        <a:rPr lang="en-US" altLang="ar-JO" sz="2400" b="1"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Diversifiable Risk and </a:t>
                      </a:r>
                      <a:r>
                        <a:rPr lang="en-US" altLang="ar-JO" sz="2400" b="1" kern="1200" noProof="0" dirty="0" err="1" smtClean="0">
                          <a:solidFill>
                            <a:schemeClr val="tx2">
                              <a:lumMod val="50000"/>
                            </a:schemeClr>
                          </a:solidFill>
                          <a:latin typeface="Times New Roman" panose="02020603050405020304" pitchFamily="18" charset="0"/>
                          <a:ea typeface="+mn-ea"/>
                          <a:cs typeface="Times New Roman" panose="02020603050405020304" pitchFamily="18" charset="0"/>
                        </a:rPr>
                        <a:t>Nondiversifiable</a:t>
                      </a:r>
                      <a:r>
                        <a:rPr lang="en-US" altLang="ar-JO" sz="2400" b="1"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 Risk</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A </a:t>
                      </a:r>
                      <a:r>
                        <a:rPr lang="en-US" altLang="ar-JO" sz="2400" b="0" kern="1200" noProof="0" dirty="0" err="1" smtClean="0">
                          <a:solidFill>
                            <a:schemeClr val="tx2">
                              <a:lumMod val="50000"/>
                            </a:schemeClr>
                          </a:solidFill>
                          <a:latin typeface="Times New Roman" panose="02020603050405020304" pitchFamily="18" charset="0"/>
                          <a:ea typeface="+mn-ea"/>
                          <a:cs typeface="Times New Roman" panose="02020603050405020304" pitchFamily="18" charset="0"/>
                        </a:rPr>
                        <a:t>nondiversifiable</a:t>
                      </a: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 risk affects the entire economy or large numbers of persons or groups within the economy (hurricane, interest rate change by central bank, wars, pandemics like COVID19). It is also called systematic risk or fundamental risk. Government assistance may be necessary to insure </a:t>
                      </a:r>
                      <a:r>
                        <a:rPr lang="en-US" altLang="ar-JO" sz="2400" b="0" kern="1200" noProof="0" dirty="0" err="1" smtClean="0">
                          <a:solidFill>
                            <a:schemeClr val="tx2">
                              <a:lumMod val="50000"/>
                            </a:schemeClr>
                          </a:solidFill>
                          <a:latin typeface="Times New Roman" panose="02020603050405020304" pitchFamily="18" charset="0"/>
                          <a:ea typeface="+mn-ea"/>
                          <a:cs typeface="Times New Roman" panose="02020603050405020304" pitchFamily="18" charset="0"/>
                        </a:rPr>
                        <a:t>nondiversifiable</a:t>
                      </a: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 risks.</a:t>
                      </a:r>
                      <a:endParaRPr lang="ar-JO" sz="2400" b="0" kern="1200" dirty="0">
                        <a:solidFill>
                          <a:schemeClr val="tx2">
                            <a:lumMod val="50000"/>
                          </a:schemeClr>
                        </a:solidFill>
                        <a:latin typeface="Times New Roman" panose="02020603050405020304" pitchFamily="18" charset="0"/>
                        <a:ea typeface="+mn-ea"/>
                        <a:cs typeface="Times New Roman" panose="02020603050405020304" pitchFamily="18" charset="0"/>
                      </a:endParaRPr>
                    </a:p>
                  </a:txBody>
                  <a:tcPr>
                    <a:noFill/>
                  </a:tcPr>
                </a:tc>
                <a:tc>
                  <a:txBody>
                    <a:bodyPr/>
                    <a:lstStyle/>
                    <a:p>
                      <a:pPr>
                        <a:lnSpc>
                          <a:spcPct val="150000"/>
                        </a:lnSpc>
                      </a:pPr>
                      <a:endParaRPr lang="ar-JO"/>
                    </a:p>
                  </a:txBody>
                  <a:tcPr>
                    <a:noFill/>
                  </a:tcPr>
                </a:tc>
                <a:extLst>
                  <a:ext uri="{0D108BD9-81ED-4DB2-BD59-A6C34878D82A}">
                    <a16:rowId xmlns:a16="http://schemas.microsoft.com/office/drawing/2014/main" xmlns="" val="10000"/>
                  </a:ext>
                </a:extLst>
              </a:tr>
              <a:tr h="315945">
                <a:tc>
                  <a:txBody>
                    <a:bodyPr/>
                    <a:lstStyle/>
                    <a:p>
                      <a:pPr>
                        <a:lnSpc>
                          <a:spcPct val="150000"/>
                        </a:lnSpc>
                      </a:pPr>
                      <a:endParaRPr lang="ar-JO" dirty="0"/>
                    </a:p>
                  </a:txBody>
                  <a:tcPr>
                    <a:noFill/>
                  </a:tcPr>
                </a:tc>
                <a:tc>
                  <a:txBody>
                    <a:bodyPr/>
                    <a:lstStyle/>
                    <a:p>
                      <a:pPr>
                        <a:lnSpc>
                          <a:spcPct val="150000"/>
                        </a:lnSpc>
                      </a:pPr>
                      <a:endParaRPr lang="ar-JO"/>
                    </a:p>
                  </a:txBody>
                  <a:tcPr>
                    <a:noFill/>
                  </a:tcPr>
                </a:tc>
                <a:extLst>
                  <a:ext uri="{0D108BD9-81ED-4DB2-BD59-A6C34878D82A}">
                    <a16:rowId xmlns:a16="http://schemas.microsoft.com/office/drawing/2014/main" xmlns="" val="10001"/>
                  </a:ext>
                </a:extLst>
              </a:tr>
              <a:tr h="315945">
                <a:tc>
                  <a:txBody>
                    <a:bodyPr/>
                    <a:lstStyle/>
                    <a:p>
                      <a:pPr>
                        <a:lnSpc>
                          <a:spcPct val="150000"/>
                        </a:lnSpc>
                      </a:pPr>
                      <a:endParaRPr lang="ar-JO" dirty="0"/>
                    </a:p>
                  </a:txBody>
                  <a:tcPr>
                    <a:noFill/>
                  </a:tcPr>
                </a:tc>
                <a:tc>
                  <a:txBody>
                    <a:bodyPr/>
                    <a:lstStyle/>
                    <a:p>
                      <a:pPr>
                        <a:lnSpc>
                          <a:spcPct val="150000"/>
                        </a:lnSpc>
                      </a:pPr>
                      <a:endParaRPr lang="ar-JO"/>
                    </a:p>
                  </a:txBody>
                  <a:tcPr>
                    <a:noFill/>
                  </a:tcPr>
                </a:tc>
                <a:extLst>
                  <a:ext uri="{0D108BD9-81ED-4DB2-BD59-A6C34878D82A}">
                    <a16:rowId xmlns:a16="http://schemas.microsoft.com/office/drawing/2014/main" xmlns="" val="10002"/>
                  </a:ext>
                </a:extLst>
              </a:tr>
              <a:tr h="315945">
                <a:tc>
                  <a:txBody>
                    <a:bodyPr/>
                    <a:lstStyle/>
                    <a:p>
                      <a:pPr>
                        <a:lnSpc>
                          <a:spcPct val="150000"/>
                        </a:lnSpc>
                      </a:pPr>
                      <a:endParaRPr lang="ar-JO" dirty="0"/>
                    </a:p>
                  </a:txBody>
                  <a:tcPr>
                    <a:noFill/>
                  </a:tcPr>
                </a:tc>
                <a:tc>
                  <a:txBody>
                    <a:bodyPr/>
                    <a:lstStyle/>
                    <a:p>
                      <a:pPr>
                        <a:lnSpc>
                          <a:spcPct val="150000"/>
                        </a:lnSpc>
                      </a:pPr>
                      <a:endParaRPr lang="ar-JO"/>
                    </a:p>
                  </a:txBody>
                  <a:tcPr>
                    <a:noFill/>
                  </a:tcPr>
                </a:tc>
                <a:extLst>
                  <a:ext uri="{0D108BD9-81ED-4DB2-BD59-A6C34878D82A}">
                    <a16:rowId xmlns:a16="http://schemas.microsoft.com/office/drawing/2014/main" xmlns="" val="10003"/>
                  </a:ext>
                </a:extLst>
              </a:tr>
              <a:tr h="315945">
                <a:tc>
                  <a:txBody>
                    <a:bodyPr/>
                    <a:lstStyle/>
                    <a:p>
                      <a:pPr>
                        <a:lnSpc>
                          <a:spcPct val="150000"/>
                        </a:lnSpc>
                      </a:pPr>
                      <a:endParaRPr lang="ar-JO" dirty="0"/>
                    </a:p>
                  </a:txBody>
                  <a:tcPr>
                    <a:noFill/>
                  </a:tcPr>
                </a:tc>
                <a:tc>
                  <a:txBody>
                    <a:bodyPr/>
                    <a:lstStyle/>
                    <a:p>
                      <a:pPr>
                        <a:lnSpc>
                          <a:spcPct val="150000"/>
                        </a:lnSpc>
                      </a:pPr>
                      <a:endParaRPr lang="ar-JO"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13268013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47778" y="319183"/>
            <a:ext cx="5653527" cy="1200329"/>
          </a:xfrm>
          <a:prstGeom prst="rect">
            <a:avLst/>
          </a:prstGeom>
          <a:no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Classification of Risk</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44947360"/>
              </p:ext>
            </p:extLst>
          </p:nvPr>
        </p:nvGraphicFramePr>
        <p:xfrm>
          <a:off x="1549779" y="1768018"/>
          <a:ext cx="9219096" cy="5988318"/>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3427998">
                <a:tc>
                  <a:txBody>
                    <a:body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lang="en-US" altLang="ar-JO" sz="2400" b="1"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Enterprise risk </a:t>
                      </a: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encompasses all major risks faced by a business firm, which include: pure risk, speculative risk, strategic risk, operational risk, and financial risk</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Financial Risk refers to the uncertainty of loss because of adverse changes in commodity prices, interest rates, foreign exchange rates, and the value of money.</a:t>
                      </a:r>
                    </a:p>
                  </a:txBody>
                  <a:tcPr>
                    <a:noFill/>
                  </a:tcPr>
                </a:tc>
                <a:tc>
                  <a:txBody>
                    <a:bodyPr/>
                    <a:lstStyle/>
                    <a:p>
                      <a:pPr>
                        <a:lnSpc>
                          <a:spcPct val="200000"/>
                        </a:lnSpc>
                      </a:pPr>
                      <a:endParaRPr lang="ar-JO"/>
                    </a:p>
                  </a:txBody>
                  <a:tcPr>
                    <a:noFill/>
                  </a:tcPr>
                </a:tc>
                <a:extLst>
                  <a:ext uri="{0D108BD9-81ED-4DB2-BD59-A6C34878D82A}">
                    <a16:rowId xmlns:a16="http://schemas.microsoft.com/office/drawing/2014/main" xmlns="" val="10000"/>
                  </a:ext>
                </a:extLst>
              </a:tr>
              <a:tr h="315945">
                <a:tc>
                  <a:txBody>
                    <a:bodyPr/>
                    <a:lstStyle/>
                    <a:p>
                      <a:pPr>
                        <a:lnSpc>
                          <a:spcPct val="200000"/>
                        </a:lnSpc>
                      </a:pPr>
                      <a:endParaRPr lang="ar-JO" dirty="0"/>
                    </a:p>
                  </a:txBody>
                  <a:tcPr>
                    <a:noFill/>
                  </a:tcPr>
                </a:tc>
                <a:tc>
                  <a:txBody>
                    <a:bodyPr/>
                    <a:lstStyle/>
                    <a:p>
                      <a:pPr>
                        <a:lnSpc>
                          <a:spcPct val="200000"/>
                        </a:lnSpc>
                      </a:pPr>
                      <a:endParaRPr lang="ar-JO"/>
                    </a:p>
                  </a:txBody>
                  <a:tcPr>
                    <a:noFill/>
                  </a:tcPr>
                </a:tc>
                <a:extLst>
                  <a:ext uri="{0D108BD9-81ED-4DB2-BD59-A6C34878D82A}">
                    <a16:rowId xmlns:a16="http://schemas.microsoft.com/office/drawing/2014/main" xmlns="" val="10001"/>
                  </a:ext>
                </a:extLst>
              </a:tr>
              <a:tr h="315945">
                <a:tc>
                  <a:txBody>
                    <a:bodyPr/>
                    <a:lstStyle/>
                    <a:p>
                      <a:pPr>
                        <a:lnSpc>
                          <a:spcPct val="200000"/>
                        </a:lnSpc>
                      </a:pPr>
                      <a:endParaRPr lang="ar-JO" dirty="0"/>
                    </a:p>
                  </a:txBody>
                  <a:tcPr>
                    <a:noFill/>
                  </a:tcPr>
                </a:tc>
                <a:tc>
                  <a:txBody>
                    <a:bodyPr/>
                    <a:lstStyle/>
                    <a:p>
                      <a:pPr>
                        <a:lnSpc>
                          <a:spcPct val="200000"/>
                        </a:lnSpc>
                      </a:pPr>
                      <a:endParaRPr lang="ar-JO"/>
                    </a:p>
                  </a:txBody>
                  <a:tcPr>
                    <a:noFill/>
                  </a:tcPr>
                </a:tc>
                <a:extLst>
                  <a:ext uri="{0D108BD9-81ED-4DB2-BD59-A6C34878D82A}">
                    <a16:rowId xmlns:a16="http://schemas.microsoft.com/office/drawing/2014/main" xmlns="" val="10002"/>
                  </a:ext>
                </a:extLst>
              </a:tr>
              <a:tr h="315945">
                <a:tc>
                  <a:txBody>
                    <a:bodyPr/>
                    <a:lstStyle/>
                    <a:p>
                      <a:pPr>
                        <a:lnSpc>
                          <a:spcPct val="200000"/>
                        </a:lnSpc>
                      </a:pPr>
                      <a:endParaRPr lang="ar-JO" dirty="0"/>
                    </a:p>
                  </a:txBody>
                  <a:tcPr>
                    <a:noFill/>
                  </a:tcPr>
                </a:tc>
                <a:tc>
                  <a:txBody>
                    <a:bodyPr/>
                    <a:lstStyle/>
                    <a:p>
                      <a:pPr>
                        <a:lnSpc>
                          <a:spcPct val="200000"/>
                        </a:lnSpc>
                      </a:pPr>
                      <a:endParaRPr lang="ar-JO"/>
                    </a:p>
                  </a:txBody>
                  <a:tcPr>
                    <a:noFill/>
                  </a:tcPr>
                </a:tc>
                <a:extLst>
                  <a:ext uri="{0D108BD9-81ED-4DB2-BD59-A6C34878D82A}">
                    <a16:rowId xmlns:a16="http://schemas.microsoft.com/office/drawing/2014/main" xmlns="" val="10003"/>
                  </a:ext>
                </a:extLst>
              </a:tr>
              <a:tr h="315945">
                <a:tc>
                  <a:txBody>
                    <a:bodyPr/>
                    <a:lstStyle/>
                    <a:p>
                      <a:pPr>
                        <a:lnSpc>
                          <a:spcPct val="200000"/>
                        </a:lnSpc>
                      </a:pPr>
                      <a:endParaRPr lang="ar-JO" dirty="0"/>
                    </a:p>
                  </a:txBody>
                  <a:tcPr>
                    <a:noFill/>
                  </a:tcPr>
                </a:tc>
                <a:tc>
                  <a:txBody>
                    <a:bodyPr/>
                    <a:lstStyle/>
                    <a:p>
                      <a:pPr>
                        <a:lnSpc>
                          <a:spcPct val="200000"/>
                        </a:lnSpc>
                      </a:pPr>
                      <a:endParaRPr lang="ar-JO"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904620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741118" y="319183"/>
            <a:ext cx="5653527" cy="1200329"/>
          </a:xfrm>
          <a:prstGeom prst="rect">
            <a:avLst/>
          </a:prstGeom>
          <a:no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Classification of Risk</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1109672721"/>
              </p:ext>
            </p:extLst>
          </p:nvPr>
        </p:nvGraphicFramePr>
        <p:xfrm>
          <a:off x="1549779" y="1768018"/>
          <a:ext cx="9219096" cy="5988318"/>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3427998">
                <a:tc>
                  <a:txBody>
                    <a:body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lang="en-US" altLang="ar-JO" sz="2400" b="1"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Enterprise Risk Management </a:t>
                      </a: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combines into a single unified treatment program all major risks faced by the firm:</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Pure risk</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Speculative risk</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Strategic risk</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Operational risk</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Financial risk</a:t>
                      </a:r>
                    </a:p>
                  </a:txBody>
                  <a:tcPr>
                    <a:noFill/>
                  </a:tcPr>
                </a:tc>
                <a:tc>
                  <a:txBody>
                    <a:bodyPr/>
                    <a:lstStyle/>
                    <a:p>
                      <a:pPr>
                        <a:lnSpc>
                          <a:spcPct val="200000"/>
                        </a:lnSpc>
                      </a:pPr>
                      <a:endParaRPr lang="ar-JO"/>
                    </a:p>
                  </a:txBody>
                  <a:tcPr>
                    <a:noFill/>
                  </a:tcPr>
                </a:tc>
                <a:extLst>
                  <a:ext uri="{0D108BD9-81ED-4DB2-BD59-A6C34878D82A}">
                    <a16:rowId xmlns:a16="http://schemas.microsoft.com/office/drawing/2014/main" xmlns="" val="10000"/>
                  </a:ext>
                </a:extLst>
              </a:tr>
              <a:tr h="315945">
                <a:tc>
                  <a:txBody>
                    <a:bodyPr/>
                    <a:lstStyle/>
                    <a:p>
                      <a:pPr>
                        <a:lnSpc>
                          <a:spcPct val="200000"/>
                        </a:lnSpc>
                      </a:pPr>
                      <a:endParaRPr lang="ar-JO" dirty="0"/>
                    </a:p>
                  </a:txBody>
                  <a:tcPr>
                    <a:noFill/>
                  </a:tcPr>
                </a:tc>
                <a:tc>
                  <a:txBody>
                    <a:bodyPr/>
                    <a:lstStyle/>
                    <a:p>
                      <a:pPr>
                        <a:lnSpc>
                          <a:spcPct val="200000"/>
                        </a:lnSpc>
                      </a:pPr>
                      <a:endParaRPr lang="ar-JO"/>
                    </a:p>
                  </a:txBody>
                  <a:tcPr>
                    <a:noFill/>
                  </a:tcPr>
                </a:tc>
                <a:extLst>
                  <a:ext uri="{0D108BD9-81ED-4DB2-BD59-A6C34878D82A}">
                    <a16:rowId xmlns:a16="http://schemas.microsoft.com/office/drawing/2014/main" xmlns="" val="10001"/>
                  </a:ext>
                </a:extLst>
              </a:tr>
              <a:tr h="315945">
                <a:tc>
                  <a:txBody>
                    <a:bodyPr/>
                    <a:lstStyle/>
                    <a:p>
                      <a:pPr>
                        <a:lnSpc>
                          <a:spcPct val="200000"/>
                        </a:lnSpc>
                      </a:pPr>
                      <a:endParaRPr lang="ar-JO" dirty="0"/>
                    </a:p>
                  </a:txBody>
                  <a:tcPr>
                    <a:noFill/>
                  </a:tcPr>
                </a:tc>
                <a:tc>
                  <a:txBody>
                    <a:bodyPr/>
                    <a:lstStyle/>
                    <a:p>
                      <a:pPr>
                        <a:lnSpc>
                          <a:spcPct val="200000"/>
                        </a:lnSpc>
                      </a:pPr>
                      <a:endParaRPr lang="ar-JO"/>
                    </a:p>
                  </a:txBody>
                  <a:tcPr>
                    <a:noFill/>
                  </a:tcPr>
                </a:tc>
                <a:extLst>
                  <a:ext uri="{0D108BD9-81ED-4DB2-BD59-A6C34878D82A}">
                    <a16:rowId xmlns:a16="http://schemas.microsoft.com/office/drawing/2014/main" xmlns="" val="10002"/>
                  </a:ext>
                </a:extLst>
              </a:tr>
              <a:tr h="315945">
                <a:tc>
                  <a:txBody>
                    <a:bodyPr/>
                    <a:lstStyle/>
                    <a:p>
                      <a:pPr>
                        <a:lnSpc>
                          <a:spcPct val="200000"/>
                        </a:lnSpc>
                      </a:pPr>
                      <a:endParaRPr lang="ar-JO" dirty="0"/>
                    </a:p>
                  </a:txBody>
                  <a:tcPr>
                    <a:noFill/>
                  </a:tcPr>
                </a:tc>
                <a:tc>
                  <a:txBody>
                    <a:bodyPr/>
                    <a:lstStyle/>
                    <a:p>
                      <a:pPr>
                        <a:lnSpc>
                          <a:spcPct val="200000"/>
                        </a:lnSpc>
                      </a:pPr>
                      <a:endParaRPr lang="ar-JO"/>
                    </a:p>
                  </a:txBody>
                  <a:tcPr>
                    <a:noFill/>
                  </a:tcPr>
                </a:tc>
                <a:extLst>
                  <a:ext uri="{0D108BD9-81ED-4DB2-BD59-A6C34878D82A}">
                    <a16:rowId xmlns:a16="http://schemas.microsoft.com/office/drawing/2014/main" xmlns="" val="10003"/>
                  </a:ext>
                </a:extLst>
              </a:tr>
              <a:tr h="315945">
                <a:tc>
                  <a:txBody>
                    <a:bodyPr/>
                    <a:lstStyle/>
                    <a:p>
                      <a:pPr>
                        <a:lnSpc>
                          <a:spcPct val="200000"/>
                        </a:lnSpc>
                      </a:pPr>
                      <a:endParaRPr lang="ar-JO" dirty="0"/>
                    </a:p>
                  </a:txBody>
                  <a:tcPr>
                    <a:noFill/>
                  </a:tcPr>
                </a:tc>
                <a:tc>
                  <a:txBody>
                    <a:bodyPr/>
                    <a:lstStyle/>
                    <a:p>
                      <a:pPr>
                        <a:lnSpc>
                          <a:spcPct val="200000"/>
                        </a:lnSpc>
                      </a:pPr>
                      <a:endParaRPr lang="ar-JO"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4263185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1200329"/>
          </a:xfrm>
          <a:prstGeom prst="rect">
            <a:avLst/>
          </a:prstGeom>
          <a:noFill/>
        </p:spPr>
        <p:txBody>
          <a:bodyPr wrap="square" rtlCol="0">
            <a:spAutoFit/>
          </a:bodyPr>
          <a:lstStyle/>
          <a:p>
            <a:pPr algn="ctr"/>
            <a:r>
              <a:rPr lang="en-US" sz="3600" b="1" dirty="0" smtClean="0">
                <a:solidFill>
                  <a:schemeClr val="bg1"/>
                </a:solidFill>
                <a:latin typeface="Tajawal Medium" panose="00000600000000000000" pitchFamily="2" charset="-78"/>
                <a:cs typeface="Tajawal Medium" panose="00000600000000000000" pitchFamily="2" charset="-78"/>
              </a:rPr>
              <a:t>Common Types of </a:t>
            </a:r>
            <a:r>
              <a:rPr lang="en-US" sz="3600" b="1" dirty="0">
                <a:solidFill>
                  <a:schemeClr val="bg1"/>
                </a:solidFill>
                <a:latin typeface="Tajawal Medium" panose="00000600000000000000" pitchFamily="2" charset="-78"/>
                <a:cs typeface="Tajawal Medium" panose="00000600000000000000" pitchFamily="2" charset="-78"/>
              </a:rPr>
              <a:t>Risk</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1590659438"/>
              </p:ext>
            </p:extLst>
          </p:nvPr>
        </p:nvGraphicFramePr>
        <p:xfrm>
          <a:off x="1549779" y="1768018"/>
          <a:ext cx="9219096" cy="6024182"/>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3427998">
                <a:tc>
                  <a:txBody>
                    <a:body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lang="en-US" altLang="ar-JO" sz="2400" b="1"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Credit Risk</a:t>
                      </a: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 the risk that the borrower will not be able to payback his obligation on a timely manner.</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lang="en-US" altLang="ar-JO" sz="2400" b="1"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Market risk:</a:t>
                      </a: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 the risk that occur due to changes in market variables.</a:t>
                      </a:r>
                    </a:p>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lang="en-US" altLang="ar-JO" sz="2400" b="1"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Operational risk</a:t>
                      </a: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 the risk of loss resulting from inadequate or failed internal processes, people and systems or from external events</a:t>
                      </a:r>
                    </a:p>
                  </a:txBody>
                  <a:tcPr>
                    <a:noFill/>
                  </a:tcPr>
                </a:tc>
                <a:tc>
                  <a:txBody>
                    <a:bodyPr/>
                    <a:lstStyle/>
                    <a:p>
                      <a:pPr>
                        <a:lnSpc>
                          <a:spcPct val="150000"/>
                        </a:lnSpc>
                      </a:pPr>
                      <a:endParaRPr lang="ar-JO"/>
                    </a:p>
                  </a:txBody>
                  <a:tcPr>
                    <a:noFill/>
                  </a:tcPr>
                </a:tc>
                <a:extLst>
                  <a:ext uri="{0D108BD9-81ED-4DB2-BD59-A6C34878D82A}">
                    <a16:rowId xmlns:a16="http://schemas.microsoft.com/office/drawing/2014/main" xmlns="" val="10000"/>
                  </a:ext>
                </a:extLst>
              </a:tr>
              <a:tr h="315945">
                <a:tc>
                  <a:txBody>
                    <a:bodyPr/>
                    <a:lstStyle/>
                    <a:p>
                      <a:pPr>
                        <a:lnSpc>
                          <a:spcPct val="150000"/>
                        </a:lnSpc>
                      </a:pPr>
                      <a:endParaRPr lang="ar-JO" dirty="0"/>
                    </a:p>
                  </a:txBody>
                  <a:tcPr>
                    <a:noFill/>
                  </a:tcPr>
                </a:tc>
                <a:tc>
                  <a:txBody>
                    <a:bodyPr/>
                    <a:lstStyle/>
                    <a:p>
                      <a:pPr>
                        <a:lnSpc>
                          <a:spcPct val="150000"/>
                        </a:lnSpc>
                      </a:pPr>
                      <a:endParaRPr lang="ar-JO"/>
                    </a:p>
                  </a:txBody>
                  <a:tcPr>
                    <a:noFill/>
                  </a:tcPr>
                </a:tc>
                <a:extLst>
                  <a:ext uri="{0D108BD9-81ED-4DB2-BD59-A6C34878D82A}">
                    <a16:rowId xmlns:a16="http://schemas.microsoft.com/office/drawing/2014/main" xmlns="" val="10001"/>
                  </a:ext>
                </a:extLst>
              </a:tr>
              <a:tr h="315945">
                <a:tc>
                  <a:txBody>
                    <a:bodyPr/>
                    <a:lstStyle/>
                    <a:p>
                      <a:pPr>
                        <a:lnSpc>
                          <a:spcPct val="150000"/>
                        </a:lnSpc>
                      </a:pPr>
                      <a:endParaRPr lang="ar-JO" dirty="0"/>
                    </a:p>
                  </a:txBody>
                  <a:tcPr>
                    <a:noFill/>
                  </a:tcPr>
                </a:tc>
                <a:tc>
                  <a:txBody>
                    <a:bodyPr/>
                    <a:lstStyle/>
                    <a:p>
                      <a:pPr>
                        <a:lnSpc>
                          <a:spcPct val="150000"/>
                        </a:lnSpc>
                      </a:pPr>
                      <a:endParaRPr lang="ar-JO"/>
                    </a:p>
                  </a:txBody>
                  <a:tcPr>
                    <a:noFill/>
                  </a:tcPr>
                </a:tc>
                <a:extLst>
                  <a:ext uri="{0D108BD9-81ED-4DB2-BD59-A6C34878D82A}">
                    <a16:rowId xmlns:a16="http://schemas.microsoft.com/office/drawing/2014/main" xmlns="" val="10002"/>
                  </a:ext>
                </a:extLst>
              </a:tr>
              <a:tr h="315945">
                <a:tc>
                  <a:txBody>
                    <a:bodyPr/>
                    <a:lstStyle/>
                    <a:p>
                      <a:pPr>
                        <a:lnSpc>
                          <a:spcPct val="150000"/>
                        </a:lnSpc>
                      </a:pPr>
                      <a:endParaRPr lang="ar-JO" dirty="0"/>
                    </a:p>
                  </a:txBody>
                  <a:tcPr>
                    <a:noFill/>
                  </a:tcPr>
                </a:tc>
                <a:tc>
                  <a:txBody>
                    <a:bodyPr/>
                    <a:lstStyle/>
                    <a:p>
                      <a:pPr>
                        <a:lnSpc>
                          <a:spcPct val="150000"/>
                        </a:lnSpc>
                      </a:pPr>
                      <a:endParaRPr lang="ar-JO"/>
                    </a:p>
                  </a:txBody>
                  <a:tcPr>
                    <a:noFill/>
                  </a:tcPr>
                </a:tc>
                <a:extLst>
                  <a:ext uri="{0D108BD9-81ED-4DB2-BD59-A6C34878D82A}">
                    <a16:rowId xmlns:a16="http://schemas.microsoft.com/office/drawing/2014/main" xmlns="" val="10003"/>
                  </a:ext>
                </a:extLst>
              </a:tr>
              <a:tr h="315945">
                <a:tc>
                  <a:txBody>
                    <a:bodyPr/>
                    <a:lstStyle/>
                    <a:p>
                      <a:pPr>
                        <a:lnSpc>
                          <a:spcPct val="150000"/>
                        </a:lnSpc>
                      </a:pPr>
                      <a:endParaRPr lang="ar-JO" dirty="0"/>
                    </a:p>
                  </a:txBody>
                  <a:tcPr>
                    <a:noFill/>
                  </a:tcPr>
                </a:tc>
                <a:tc>
                  <a:txBody>
                    <a:bodyPr/>
                    <a:lstStyle/>
                    <a:p>
                      <a:pPr>
                        <a:lnSpc>
                          <a:spcPct val="150000"/>
                        </a:lnSpc>
                      </a:pPr>
                      <a:endParaRPr lang="ar-JO"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1905569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74583" y="214180"/>
            <a:ext cx="5653527" cy="1200329"/>
          </a:xfrm>
          <a:prstGeom prst="rect">
            <a:avLst/>
          </a:prstGeom>
          <a:noFill/>
        </p:spPr>
        <p:txBody>
          <a:bodyPr wrap="square" rtlCol="0">
            <a:spAutoFit/>
          </a:bodyPr>
          <a:lstStyle/>
          <a:p>
            <a:pPr algn="ctr"/>
            <a:r>
              <a:rPr lang="en-US" sz="3600" b="1" dirty="0" smtClean="0">
                <a:solidFill>
                  <a:schemeClr val="bg1"/>
                </a:solidFill>
                <a:latin typeface="Tajawal Medium" panose="00000600000000000000" pitchFamily="2" charset="-78"/>
                <a:cs typeface="Tajawal Medium" panose="00000600000000000000" pitchFamily="2" charset="-78"/>
              </a:rPr>
              <a:t>Organizational definitions of </a:t>
            </a:r>
            <a:r>
              <a:rPr lang="en-US" sz="3600" b="1" dirty="0">
                <a:solidFill>
                  <a:schemeClr val="bg1"/>
                </a:solidFill>
                <a:latin typeface="Tajawal Medium" panose="00000600000000000000" pitchFamily="2" charset="-78"/>
                <a:cs typeface="Tajawal Medium" panose="00000600000000000000" pitchFamily="2" charset="-78"/>
              </a:rPr>
              <a:t>Risk</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2200243697"/>
              </p:ext>
            </p:extLst>
          </p:nvPr>
        </p:nvGraphicFramePr>
        <p:xfrm>
          <a:off x="1549779" y="1768018"/>
          <a:ext cx="9219096" cy="5439678"/>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3427998">
                <a:tc>
                  <a:txBody>
                    <a:body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endParaRPr kumimoji="0" lang="en-US" altLang="ar-JO" sz="1800" b="0" i="0" u="none" strike="noStrike" kern="0" cap="none" spc="0" normalizeH="0" baseline="0" noProof="0" dirty="0" smtClean="0">
                        <a:ln>
                          <a:noFill/>
                        </a:ln>
                        <a:solidFill>
                          <a:srgbClr val="000000"/>
                        </a:solidFill>
                        <a:effectLst/>
                        <a:uLnTx/>
                        <a:uFillTx/>
                        <a:latin typeface="Verdana"/>
                      </a:endParaRPr>
                    </a:p>
                  </a:txBody>
                  <a:tcPr>
                    <a:noFill/>
                  </a:tcPr>
                </a:tc>
                <a:tc>
                  <a:txBody>
                    <a:bodyPr/>
                    <a:lstStyle/>
                    <a:p>
                      <a:pPr>
                        <a:lnSpc>
                          <a:spcPct val="150000"/>
                        </a:lnSpc>
                      </a:pPr>
                      <a:endParaRPr lang="ar-JO"/>
                    </a:p>
                  </a:txBody>
                  <a:tcPr>
                    <a:noFill/>
                  </a:tcPr>
                </a:tc>
                <a:extLst>
                  <a:ext uri="{0D108BD9-81ED-4DB2-BD59-A6C34878D82A}">
                    <a16:rowId xmlns:a16="http://schemas.microsoft.com/office/drawing/2014/main" xmlns="" val="10000"/>
                  </a:ext>
                </a:extLst>
              </a:tr>
              <a:tr h="315945">
                <a:tc>
                  <a:txBody>
                    <a:bodyPr/>
                    <a:lstStyle/>
                    <a:p>
                      <a:pPr>
                        <a:lnSpc>
                          <a:spcPct val="150000"/>
                        </a:lnSpc>
                      </a:pPr>
                      <a:endParaRPr lang="ar-JO" dirty="0"/>
                    </a:p>
                  </a:txBody>
                  <a:tcPr>
                    <a:noFill/>
                  </a:tcPr>
                </a:tc>
                <a:tc>
                  <a:txBody>
                    <a:bodyPr/>
                    <a:lstStyle/>
                    <a:p>
                      <a:pPr>
                        <a:lnSpc>
                          <a:spcPct val="150000"/>
                        </a:lnSpc>
                      </a:pPr>
                      <a:endParaRPr lang="ar-JO"/>
                    </a:p>
                  </a:txBody>
                  <a:tcPr>
                    <a:noFill/>
                  </a:tcPr>
                </a:tc>
                <a:extLst>
                  <a:ext uri="{0D108BD9-81ED-4DB2-BD59-A6C34878D82A}">
                    <a16:rowId xmlns:a16="http://schemas.microsoft.com/office/drawing/2014/main" xmlns="" val="10001"/>
                  </a:ext>
                </a:extLst>
              </a:tr>
              <a:tr h="315945">
                <a:tc>
                  <a:txBody>
                    <a:bodyPr/>
                    <a:lstStyle/>
                    <a:p>
                      <a:pPr>
                        <a:lnSpc>
                          <a:spcPct val="150000"/>
                        </a:lnSpc>
                      </a:pPr>
                      <a:endParaRPr lang="ar-JO" dirty="0"/>
                    </a:p>
                  </a:txBody>
                  <a:tcPr>
                    <a:noFill/>
                  </a:tcPr>
                </a:tc>
                <a:tc>
                  <a:txBody>
                    <a:bodyPr/>
                    <a:lstStyle/>
                    <a:p>
                      <a:pPr>
                        <a:lnSpc>
                          <a:spcPct val="150000"/>
                        </a:lnSpc>
                      </a:pPr>
                      <a:endParaRPr lang="ar-JO"/>
                    </a:p>
                  </a:txBody>
                  <a:tcPr>
                    <a:noFill/>
                  </a:tcPr>
                </a:tc>
                <a:extLst>
                  <a:ext uri="{0D108BD9-81ED-4DB2-BD59-A6C34878D82A}">
                    <a16:rowId xmlns:a16="http://schemas.microsoft.com/office/drawing/2014/main" xmlns="" val="10002"/>
                  </a:ext>
                </a:extLst>
              </a:tr>
              <a:tr h="315945">
                <a:tc>
                  <a:txBody>
                    <a:bodyPr/>
                    <a:lstStyle/>
                    <a:p>
                      <a:pPr>
                        <a:lnSpc>
                          <a:spcPct val="150000"/>
                        </a:lnSpc>
                      </a:pPr>
                      <a:endParaRPr lang="ar-JO" dirty="0"/>
                    </a:p>
                  </a:txBody>
                  <a:tcPr>
                    <a:noFill/>
                  </a:tcPr>
                </a:tc>
                <a:tc>
                  <a:txBody>
                    <a:bodyPr/>
                    <a:lstStyle/>
                    <a:p>
                      <a:pPr>
                        <a:lnSpc>
                          <a:spcPct val="150000"/>
                        </a:lnSpc>
                      </a:pPr>
                      <a:endParaRPr lang="ar-JO"/>
                    </a:p>
                  </a:txBody>
                  <a:tcPr>
                    <a:noFill/>
                  </a:tcPr>
                </a:tc>
                <a:extLst>
                  <a:ext uri="{0D108BD9-81ED-4DB2-BD59-A6C34878D82A}">
                    <a16:rowId xmlns:a16="http://schemas.microsoft.com/office/drawing/2014/main" xmlns="" val="10003"/>
                  </a:ext>
                </a:extLst>
              </a:tr>
              <a:tr h="315945">
                <a:tc>
                  <a:txBody>
                    <a:bodyPr/>
                    <a:lstStyle/>
                    <a:p>
                      <a:pPr>
                        <a:lnSpc>
                          <a:spcPct val="150000"/>
                        </a:lnSpc>
                      </a:pPr>
                      <a:endParaRPr lang="ar-JO" dirty="0"/>
                    </a:p>
                  </a:txBody>
                  <a:tcPr>
                    <a:noFill/>
                  </a:tcPr>
                </a:tc>
                <a:tc>
                  <a:txBody>
                    <a:bodyPr/>
                    <a:lstStyle/>
                    <a:p>
                      <a:pPr>
                        <a:lnSpc>
                          <a:spcPct val="150000"/>
                        </a:lnSpc>
                      </a:pPr>
                      <a:endParaRPr lang="ar-JO" dirty="0"/>
                    </a:p>
                  </a:txBody>
                  <a:tcPr>
                    <a:noFill/>
                  </a:tcPr>
                </a:tc>
                <a:extLst>
                  <a:ext uri="{0D108BD9-81ED-4DB2-BD59-A6C34878D82A}">
                    <a16:rowId xmlns:a16="http://schemas.microsoft.com/office/drawing/2014/main" xmlns="" val="10004"/>
                  </a:ext>
                </a:extLst>
              </a:tr>
            </a:tbl>
          </a:graphicData>
        </a:graphic>
      </p:graphicFrame>
      <p:pic>
        <p:nvPicPr>
          <p:cNvPr id="4" name="Picture 3"/>
          <p:cNvPicPr>
            <a:picLocks noChangeAspect="1"/>
          </p:cNvPicPr>
          <p:nvPr/>
        </p:nvPicPr>
        <p:blipFill>
          <a:blip r:embed="rId8"/>
          <a:stretch>
            <a:fillRect/>
          </a:stretch>
        </p:blipFill>
        <p:spPr>
          <a:xfrm>
            <a:off x="1473766" y="1768019"/>
            <a:ext cx="9295109" cy="4170892"/>
          </a:xfrm>
          <a:prstGeom prst="rect">
            <a:avLst/>
          </a:prstGeom>
        </p:spPr>
      </p:pic>
    </p:spTree>
    <p:extLst>
      <p:ext uri="{BB962C8B-B14F-4D97-AF65-F5344CB8AC3E}">
        <p14:creationId xmlns:p14="http://schemas.microsoft.com/office/powerpoint/2010/main" val="3124335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7611" y="13692"/>
            <a:ext cx="6498663" cy="1200329"/>
          </a:xfrm>
          <a:prstGeom prst="rect">
            <a:avLst/>
          </a:prstGeom>
          <a:no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Major Personal Risks and Commercial Risks</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3104301521"/>
              </p:ext>
            </p:extLst>
          </p:nvPr>
        </p:nvGraphicFramePr>
        <p:xfrm>
          <a:off x="1549779" y="1768018"/>
          <a:ext cx="9219096" cy="6560630"/>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3427998">
                <a:tc>
                  <a:txBody>
                    <a:bodyPr/>
                    <a:lstStyle/>
                    <a:p>
                      <a:pPr marL="342900" marR="0" lvl="0" indent="-342900" algn="l" defTabSz="914400" rtl="0" eaLnBrk="1" fontAlgn="base" latinLnBrk="0" hangingPunct="1">
                        <a:lnSpc>
                          <a:spcPct val="150000"/>
                        </a:lnSpc>
                        <a:spcBef>
                          <a:spcPct val="40000"/>
                        </a:spcBef>
                        <a:spcAft>
                          <a:spcPct val="0"/>
                        </a:spcAft>
                        <a:buClrTx/>
                        <a:buSzTx/>
                        <a:buFontTx/>
                        <a:buChar char="•"/>
                        <a:tabLst/>
                        <a:defRPr/>
                      </a:pPr>
                      <a:r>
                        <a:rPr lang="en-US" altLang="ar-JO" sz="2400" b="1"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Personal risks </a:t>
                      </a: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involve the possibility of a loss or reduction in income, extra expenses or depletion of financial assets:</a:t>
                      </a:r>
                    </a:p>
                    <a:p>
                      <a:pPr marL="742950" marR="0" lvl="1" indent="-285750" algn="l" defTabSz="914400" rtl="0" eaLnBrk="1" fontAlgn="base" latinLnBrk="0" hangingPunct="1">
                        <a:lnSpc>
                          <a:spcPct val="150000"/>
                        </a:lnSpc>
                        <a:spcBef>
                          <a:spcPct val="4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Premature death of family head</a:t>
                      </a:r>
                    </a:p>
                    <a:p>
                      <a:pPr marL="742950" marR="0" lvl="1" indent="-285750" algn="l" defTabSz="914400" rtl="0" eaLnBrk="1" fontAlgn="base" latinLnBrk="0" hangingPunct="1">
                        <a:lnSpc>
                          <a:spcPct val="150000"/>
                        </a:lnSpc>
                        <a:spcBef>
                          <a:spcPct val="4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Insufficient income during retirement</a:t>
                      </a:r>
                    </a:p>
                    <a:p>
                      <a:pPr marL="1143000" marR="0" lvl="2" indent="-228600" algn="l" defTabSz="914400" rtl="0" eaLnBrk="1" fontAlgn="base" latinLnBrk="0" hangingPunct="1">
                        <a:lnSpc>
                          <a:spcPct val="150000"/>
                        </a:lnSpc>
                        <a:spcBef>
                          <a:spcPct val="4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Most workers are not saving enough for a comfortable retirement</a:t>
                      </a:r>
                    </a:p>
                  </a:txBody>
                  <a:tcPr>
                    <a:noFill/>
                  </a:tcPr>
                </a:tc>
                <a:tc>
                  <a:txBody>
                    <a:bodyPr/>
                    <a:lstStyle/>
                    <a:p>
                      <a:pPr>
                        <a:lnSpc>
                          <a:spcPct val="200000"/>
                        </a:lnSpc>
                      </a:pPr>
                      <a:endParaRPr lang="ar-JO" sz="2000"/>
                    </a:p>
                  </a:txBody>
                  <a:tcPr>
                    <a:noFill/>
                  </a:tcPr>
                </a:tc>
                <a:extLst>
                  <a:ext uri="{0D108BD9-81ED-4DB2-BD59-A6C34878D82A}">
                    <a16:rowId xmlns:a16="http://schemas.microsoft.com/office/drawing/2014/main" xmlns="" val="10000"/>
                  </a:ext>
                </a:extLst>
              </a:tr>
              <a:tr h="315945">
                <a:tc>
                  <a:txBody>
                    <a:bodyPr/>
                    <a:lstStyle/>
                    <a:p>
                      <a:pPr>
                        <a:lnSpc>
                          <a:spcPct val="200000"/>
                        </a:lnSpc>
                      </a:pPr>
                      <a:endParaRPr lang="ar-JO" sz="2000" dirty="0"/>
                    </a:p>
                  </a:txBody>
                  <a:tcPr>
                    <a:noFill/>
                  </a:tcPr>
                </a:tc>
                <a:tc>
                  <a:txBody>
                    <a:bodyPr/>
                    <a:lstStyle/>
                    <a:p>
                      <a:pPr>
                        <a:lnSpc>
                          <a:spcPct val="200000"/>
                        </a:lnSpc>
                      </a:pPr>
                      <a:endParaRPr lang="ar-JO" sz="2000"/>
                    </a:p>
                  </a:txBody>
                  <a:tcPr>
                    <a:noFill/>
                  </a:tcPr>
                </a:tc>
                <a:extLst>
                  <a:ext uri="{0D108BD9-81ED-4DB2-BD59-A6C34878D82A}">
                    <a16:rowId xmlns:a16="http://schemas.microsoft.com/office/drawing/2014/main" xmlns="" val="10001"/>
                  </a:ext>
                </a:extLst>
              </a:tr>
              <a:tr h="315945">
                <a:tc>
                  <a:txBody>
                    <a:bodyPr/>
                    <a:lstStyle/>
                    <a:p>
                      <a:pPr>
                        <a:lnSpc>
                          <a:spcPct val="200000"/>
                        </a:lnSpc>
                      </a:pPr>
                      <a:endParaRPr lang="ar-JO" sz="2000" dirty="0"/>
                    </a:p>
                  </a:txBody>
                  <a:tcPr>
                    <a:noFill/>
                  </a:tcPr>
                </a:tc>
                <a:tc>
                  <a:txBody>
                    <a:bodyPr/>
                    <a:lstStyle/>
                    <a:p>
                      <a:pPr>
                        <a:lnSpc>
                          <a:spcPct val="200000"/>
                        </a:lnSpc>
                      </a:pPr>
                      <a:endParaRPr lang="ar-JO" sz="2000"/>
                    </a:p>
                  </a:txBody>
                  <a:tcPr>
                    <a:noFill/>
                  </a:tcPr>
                </a:tc>
                <a:extLst>
                  <a:ext uri="{0D108BD9-81ED-4DB2-BD59-A6C34878D82A}">
                    <a16:rowId xmlns:a16="http://schemas.microsoft.com/office/drawing/2014/main" xmlns="" val="10002"/>
                  </a:ext>
                </a:extLst>
              </a:tr>
              <a:tr h="315945">
                <a:tc>
                  <a:txBody>
                    <a:bodyPr/>
                    <a:lstStyle/>
                    <a:p>
                      <a:pPr>
                        <a:lnSpc>
                          <a:spcPct val="200000"/>
                        </a:lnSpc>
                      </a:pPr>
                      <a:endParaRPr lang="ar-JO" sz="2000" dirty="0"/>
                    </a:p>
                  </a:txBody>
                  <a:tcPr>
                    <a:noFill/>
                  </a:tcPr>
                </a:tc>
                <a:tc>
                  <a:txBody>
                    <a:bodyPr/>
                    <a:lstStyle/>
                    <a:p>
                      <a:pPr>
                        <a:lnSpc>
                          <a:spcPct val="200000"/>
                        </a:lnSpc>
                      </a:pPr>
                      <a:endParaRPr lang="ar-JO" sz="2000"/>
                    </a:p>
                  </a:txBody>
                  <a:tcPr>
                    <a:noFill/>
                  </a:tcPr>
                </a:tc>
                <a:extLst>
                  <a:ext uri="{0D108BD9-81ED-4DB2-BD59-A6C34878D82A}">
                    <a16:rowId xmlns:a16="http://schemas.microsoft.com/office/drawing/2014/main" xmlns="" val="10003"/>
                  </a:ext>
                </a:extLst>
              </a:tr>
              <a:tr h="315945">
                <a:tc>
                  <a:txBody>
                    <a:bodyPr/>
                    <a:lstStyle/>
                    <a:p>
                      <a:pPr>
                        <a:lnSpc>
                          <a:spcPct val="200000"/>
                        </a:lnSpc>
                      </a:pPr>
                      <a:endParaRPr lang="ar-JO" sz="2000" dirty="0"/>
                    </a:p>
                  </a:txBody>
                  <a:tcPr>
                    <a:noFill/>
                  </a:tcPr>
                </a:tc>
                <a:tc>
                  <a:txBody>
                    <a:bodyPr/>
                    <a:lstStyle/>
                    <a:p>
                      <a:pPr>
                        <a:lnSpc>
                          <a:spcPct val="200000"/>
                        </a:lnSpc>
                      </a:pPr>
                      <a:endParaRPr lang="ar-JO" sz="2000"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2529325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604080" y="248508"/>
            <a:ext cx="6203510" cy="1200329"/>
          </a:xfrm>
          <a:prstGeom prst="rect">
            <a:avLst/>
          </a:prstGeom>
          <a:no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Major Personal Risks and Commercial Risks</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4227670804"/>
              </p:ext>
            </p:extLst>
          </p:nvPr>
        </p:nvGraphicFramePr>
        <p:xfrm>
          <a:off x="1549779" y="1768018"/>
          <a:ext cx="9219096" cy="6232158"/>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3427998">
                <a:tc>
                  <a:txBody>
                    <a:bodyPr/>
                    <a:lstStyle/>
                    <a:p>
                      <a:pPr marL="342900" marR="0" lvl="0" indent="-342900" algn="l" defTabSz="914400" rtl="0" eaLnBrk="1" fontAlgn="base" latinLnBrk="0" hangingPunct="1">
                        <a:lnSpc>
                          <a:spcPct val="200000"/>
                        </a:lnSpc>
                        <a:spcBef>
                          <a:spcPct val="40000"/>
                        </a:spcBef>
                        <a:spcAft>
                          <a:spcPct val="0"/>
                        </a:spcAft>
                        <a:buClrTx/>
                        <a:buSzTx/>
                        <a:buFontTx/>
                        <a:buChar char="•"/>
                        <a:tabLst/>
                        <a:defRPr/>
                      </a:pPr>
                      <a:r>
                        <a:rPr lang="en-US" altLang="ar-JO" sz="2400" b="1"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Personal risks </a:t>
                      </a:r>
                    </a:p>
                    <a:p>
                      <a:pPr marL="342900" marR="0" lvl="0" indent="-342900" algn="l" defTabSz="914400" rtl="0" eaLnBrk="1" fontAlgn="base" latinLnBrk="0" hangingPunct="1">
                        <a:lnSpc>
                          <a:spcPct val="200000"/>
                        </a:lnSpc>
                        <a:spcBef>
                          <a:spcPct val="4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Poor health (catastrophic medical bills and loss of earned income)</a:t>
                      </a:r>
                    </a:p>
                    <a:p>
                      <a:pPr marL="742950" marR="0" lvl="1" indent="-285750" algn="l" defTabSz="914400" rtl="0" eaLnBrk="1" fontAlgn="base" latinLnBrk="0" hangingPunct="1">
                        <a:lnSpc>
                          <a:spcPct val="200000"/>
                        </a:lnSpc>
                        <a:spcBef>
                          <a:spcPct val="4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Involuntary unemployment</a:t>
                      </a:r>
                    </a:p>
                  </a:txBody>
                  <a:tcPr>
                    <a:noFill/>
                  </a:tcPr>
                </a:tc>
                <a:tc>
                  <a:txBody>
                    <a:bodyPr/>
                    <a:lstStyle/>
                    <a:p>
                      <a:pPr>
                        <a:lnSpc>
                          <a:spcPct val="200000"/>
                        </a:lnSpc>
                      </a:pPr>
                      <a:endParaRPr lang="ar-JO" sz="2000"/>
                    </a:p>
                  </a:txBody>
                  <a:tcPr>
                    <a:noFill/>
                  </a:tcPr>
                </a:tc>
                <a:extLst>
                  <a:ext uri="{0D108BD9-81ED-4DB2-BD59-A6C34878D82A}">
                    <a16:rowId xmlns:a16="http://schemas.microsoft.com/office/drawing/2014/main" xmlns="" val="10000"/>
                  </a:ext>
                </a:extLst>
              </a:tr>
              <a:tr h="315945">
                <a:tc>
                  <a:txBody>
                    <a:bodyPr/>
                    <a:lstStyle/>
                    <a:p>
                      <a:pPr>
                        <a:lnSpc>
                          <a:spcPct val="200000"/>
                        </a:lnSpc>
                      </a:pPr>
                      <a:endParaRPr lang="ar-JO" sz="2000" dirty="0"/>
                    </a:p>
                  </a:txBody>
                  <a:tcPr>
                    <a:noFill/>
                  </a:tcPr>
                </a:tc>
                <a:tc>
                  <a:txBody>
                    <a:bodyPr/>
                    <a:lstStyle/>
                    <a:p>
                      <a:pPr>
                        <a:lnSpc>
                          <a:spcPct val="200000"/>
                        </a:lnSpc>
                      </a:pPr>
                      <a:endParaRPr lang="ar-JO" sz="2000"/>
                    </a:p>
                  </a:txBody>
                  <a:tcPr>
                    <a:noFill/>
                  </a:tcPr>
                </a:tc>
                <a:extLst>
                  <a:ext uri="{0D108BD9-81ED-4DB2-BD59-A6C34878D82A}">
                    <a16:rowId xmlns:a16="http://schemas.microsoft.com/office/drawing/2014/main" xmlns="" val="10001"/>
                  </a:ext>
                </a:extLst>
              </a:tr>
              <a:tr h="315945">
                <a:tc>
                  <a:txBody>
                    <a:bodyPr/>
                    <a:lstStyle/>
                    <a:p>
                      <a:pPr>
                        <a:lnSpc>
                          <a:spcPct val="200000"/>
                        </a:lnSpc>
                      </a:pPr>
                      <a:endParaRPr lang="ar-JO" sz="2000" dirty="0"/>
                    </a:p>
                  </a:txBody>
                  <a:tcPr>
                    <a:noFill/>
                  </a:tcPr>
                </a:tc>
                <a:tc>
                  <a:txBody>
                    <a:bodyPr/>
                    <a:lstStyle/>
                    <a:p>
                      <a:pPr>
                        <a:lnSpc>
                          <a:spcPct val="200000"/>
                        </a:lnSpc>
                      </a:pPr>
                      <a:endParaRPr lang="ar-JO" sz="2000"/>
                    </a:p>
                  </a:txBody>
                  <a:tcPr>
                    <a:noFill/>
                  </a:tcPr>
                </a:tc>
                <a:extLst>
                  <a:ext uri="{0D108BD9-81ED-4DB2-BD59-A6C34878D82A}">
                    <a16:rowId xmlns:a16="http://schemas.microsoft.com/office/drawing/2014/main" xmlns="" val="10002"/>
                  </a:ext>
                </a:extLst>
              </a:tr>
              <a:tr h="315945">
                <a:tc>
                  <a:txBody>
                    <a:bodyPr/>
                    <a:lstStyle/>
                    <a:p>
                      <a:pPr>
                        <a:lnSpc>
                          <a:spcPct val="200000"/>
                        </a:lnSpc>
                      </a:pPr>
                      <a:endParaRPr lang="ar-JO" sz="2000" dirty="0"/>
                    </a:p>
                  </a:txBody>
                  <a:tcPr>
                    <a:noFill/>
                  </a:tcPr>
                </a:tc>
                <a:tc>
                  <a:txBody>
                    <a:bodyPr/>
                    <a:lstStyle/>
                    <a:p>
                      <a:pPr>
                        <a:lnSpc>
                          <a:spcPct val="200000"/>
                        </a:lnSpc>
                      </a:pPr>
                      <a:endParaRPr lang="ar-JO" sz="2000"/>
                    </a:p>
                  </a:txBody>
                  <a:tcPr>
                    <a:noFill/>
                  </a:tcPr>
                </a:tc>
                <a:extLst>
                  <a:ext uri="{0D108BD9-81ED-4DB2-BD59-A6C34878D82A}">
                    <a16:rowId xmlns:a16="http://schemas.microsoft.com/office/drawing/2014/main" xmlns="" val="10003"/>
                  </a:ext>
                </a:extLst>
              </a:tr>
              <a:tr h="315945">
                <a:tc>
                  <a:txBody>
                    <a:bodyPr/>
                    <a:lstStyle/>
                    <a:p>
                      <a:pPr>
                        <a:lnSpc>
                          <a:spcPct val="200000"/>
                        </a:lnSpc>
                      </a:pPr>
                      <a:endParaRPr lang="ar-JO" sz="2000" dirty="0"/>
                    </a:p>
                  </a:txBody>
                  <a:tcPr>
                    <a:noFill/>
                  </a:tcPr>
                </a:tc>
                <a:tc>
                  <a:txBody>
                    <a:bodyPr/>
                    <a:lstStyle/>
                    <a:p>
                      <a:pPr>
                        <a:lnSpc>
                          <a:spcPct val="200000"/>
                        </a:lnSpc>
                      </a:pPr>
                      <a:endParaRPr lang="ar-JO" sz="2000"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3478106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26022" y="221148"/>
            <a:ext cx="6321497" cy="1077218"/>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Major Personal Risks and Commercial Risks</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1581998847"/>
              </p:ext>
            </p:extLst>
          </p:nvPr>
        </p:nvGraphicFramePr>
        <p:xfrm>
          <a:off x="1549779" y="1768018"/>
          <a:ext cx="9219096" cy="6734366"/>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3427998">
                <a:tc>
                  <a:txBody>
                    <a:bodyPr/>
                    <a:lstStyle/>
                    <a:p>
                      <a:pPr marL="342900" marR="0" lvl="0" indent="-342900" algn="l" defTabSz="914400" rtl="0" eaLnBrk="1" fontAlgn="base" latinLnBrk="0" hangingPunct="1">
                        <a:lnSpc>
                          <a:spcPct val="200000"/>
                        </a:lnSpc>
                        <a:spcBef>
                          <a:spcPct val="40000"/>
                        </a:spcBef>
                        <a:spcAft>
                          <a:spcPct val="0"/>
                        </a:spcAft>
                        <a:buClrTx/>
                        <a:buSzTx/>
                        <a:buFontTx/>
                        <a:buChar char="•"/>
                        <a:tabLst/>
                        <a:defRPr/>
                      </a:pPr>
                      <a:r>
                        <a:rPr lang="en-US" altLang="ar-JO" sz="2400" b="1" u="sng"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Personal risks </a:t>
                      </a:r>
                    </a:p>
                    <a:p>
                      <a:pPr marL="342900" marR="0" lvl="0" indent="-342900" algn="l" defTabSz="914400" rtl="0" eaLnBrk="1" fontAlgn="base" latinLnBrk="0" hangingPunct="1">
                        <a:lnSpc>
                          <a:spcPct val="200000"/>
                        </a:lnSpc>
                        <a:spcBef>
                          <a:spcPct val="40000"/>
                        </a:spcBef>
                        <a:spcAft>
                          <a:spcPct val="0"/>
                        </a:spcAft>
                        <a:buClrTx/>
                        <a:buSzTx/>
                        <a:buFontTx/>
                        <a:buChar char="•"/>
                        <a:tabLst/>
                        <a:defRPr/>
                      </a:pPr>
                      <a:r>
                        <a:rPr lang="en-US" altLang="ar-JO" sz="2400" b="1"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Property risks </a:t>
                      </a: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involve the possibility of losses associated with the destruction or theft of property:</a:t>
                      </a:r>
                    </a:p>
                    <a:p>
                      <a:pPr marL="742950" marR="0" lvl="1" indent="-285750" algn="l" defTabSz="914400" rtl="0" eaLnBrk="1" fontAlgn="base" latinLnBrk="0" hangingPunct="1">
                        <a:lnSpc>
                          <a:spcPct val="200000"/>
                        </a:lnSpc>
                        <a:spcBef>
                          <a:spcPct val="4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Physical damage to home and personal property from fire, tornado, vandalism, or other causes</a:t>
                      </a:r>
                    </a:p>
                  </a:txBody>
                  <a:tcPr>
                    <a:noFill/>
                  </a:tcPr>
                </a:tc>
                <a:tc>
                  <a:txBody>
                    <a:bodyPr/>
                    <a:lstStyle/>
                    <a:p>
                      <a:pPr>
                        <a:lnSpc>
                          <a:spcPct val="200000"/>
                        </a:lnSpc>
                      </a:pPr>
                      <a:endParaRPr lang="ar-JO" sz="2000"/>
                    </a:p>
                  </a:txBody>
                  <a:tcPr>
                    <a:noFill/>
                  </a:tcPr>
                </a:tc>
                <a:extLst>
                  <a:ext uri="{0D108BD9-81ED-4DB2-BD59-A6C34878D82A}">
                    <a16:rowId xmlns:a16="http://schemas.microsoft.com/office/drawing/2014/main" xmlns="" val="10000"/>
                  </a:ext>
                </a:extLst>
              </a:tr>
              <a:tr h="315945">
                <a:tc>
                  <a:txBody>
                    <a:bodyPr/>
                    <a:lstStyle/>
                    <a:p>
                      <a:pPr>
                        <a:lnSpc>
                          <a:spcPct val="200000"/>
                        </a:lnSpc>
                      </a:pPr>
                      <a:endParaRPr lang="ar-JO" sz="2000" dirty="0"/>
                    </a:p>
                  </a:txBody>
                  <a:tcPr>
                    <a:noFill/>
                  </a:tcPr>
                </a:tc>
                <a:tc>
                  <a:txBody>
                    <a:bodyPr/>
                    <a:lstStyle/>
                    <a:p>
                      <a:pPr>
                        <a:lnSpc>
                          <a:spcPct val="200000"/>
                        </a:lnSpc>
                      </a:pPr>
                      <a:endParaRPr lang="ar-JO" sz="2000"/>
                    </a:p>
                  </a:txBody>
                  <a:tcPr>
                    <a:noFill/>
                  </a:tcPr>
                </a:tc>
                <a:extLst>
                  <a:ext uri="{0D108BD9-81ED-4DB2-BD59-A6C34878D82A}">
                    <a16:rowId xmlns:a16="http://schemas.microsoft.com/office/drawing/2014/main" xmlns="" val="10001"/>
                  </a:ext>
                </a:extLst>
              </a:tr>
              <a:tr h="315945">
                <a:tc>
                  <a:txBody>
                    <a:bodyPr/>
                    <a:lstStyle/>
                    <a:p>
                      <a:pPr>
                        <a:lnSpc>
                          <a:spcPct val="200000"/>
                        </a:lnSpc>
                      </a:pPr>
                      <a:endParaRPr lang="ar-JO" sz="2000" dirty="0"/>
                    </a:p>
                  </a:txBody>
                  <a:tcPr>
                    <a:noFill/>
                  </a:tcPr>
                </a:tc>
                <a:tc>
                  <a:txBody>
                    <a:bodyPr/>
                    <a:lstStyle/>
                    <a:p>
                      <a:pPr>
                        <a:lnSpc>
                          <a:spcPct val="200000"/>
                        </a:lnSpc>
                      </a:pPr>
                      <a:endParaRPr lang="ar-JO" sz="2000"/>
                    </a:p>
                  </a:txBody>
                  <a:tcPr>
                    <a:noFill/>
                  </a:tcPr>
                </a:tc>
                <a:extLst>
                  <a:ext uri="{0D108BD9-81ED-4DB2-BD59-A6C34878D82A}">
                    <a16:rowId xmlns:a16="http://schemas.microsoft.com/office/drawing/2014/main" xmlns="" val="10002"/>
                  </a:ext>
                </a:extLst>
              </a:tr>
              <a:tr h="315945">
                <a:tc>
                  <a:txBody>
                    <a:bodyPr/>
                    <a:lstStyle/>
                    <a:p>
                      <a:pPr>
                        <a:lnSpc>
                          <a:spcPct val="200000"/>
                        </a:lnSpc>
                      </a:pPr>
                      <a:endParaRPr lang="ar-JO" sz="2000" dirty="0"/>
                    </a:p>
                  </a:txBody>
                  <a:tcPr>
                    <a:noFill/>
                  </a:tcPr>
                </a:tc>
                <a:tc>
                  <a:txBody>
                    <a:bodyPr/>
                    <a:lstStyle/>
                    <a:p>
                      <a:pPr>
                        <a:lnSpc>
                          <a:spcPct val="200000"/>
                        </a:lnSpc>
                      </a:pPr>
                      <a:endParaRPr lang="ar-JO" sz="2000"/>
                    </a:p>
                  </a:txBody>
                  <a:tcPr>
                    <a:noFill/>
                  </a:tcPr>
                </a:tc>
                <a:extLst>
                  <a:ext uri="{0D108BD9-81ED-4DB2-BD59-A6C34878D82A}">
                    <a16:rowId xmlns:a16="http://schemas.microsoft.com/office/drawing/2014/main" xmlns="" val="10003"/>
                  </a:ext>
                </a:extLst>
              </a:tr>
              <a:tr h="315945">
                <a:tc>
                  <a:txBody>
                    <a:bodyPr/>
                    <a:lstStyle/>
                    <a:p>
                      <a:pPr>
                        <a:lnSpc>
                          <a:spcPct val="200000"/>
                        </a:lnSpc>
                      </a:pPr>
                      <a:endParaRPr lang="ar-JO" sz="2000" dirty="0"/>
                    </a:p>
                  </a:txBody>
                  <a:tcPr>
                    <a:noFill/>
                  </a:tcPr>
                </a:tc>
                <a:tc>
                  <a:txBody>
                    <a:bodyPr/>
                    <a:lstStyle/>
                    <a:p>
                      <a:pPr>
                        <a:lnSpc>
                          <a:spcPct val="200000"/>
                        </a:lnSpc>
                      </a:pPr>
                      <a:endParaRPr lang="ar-JO" sz="2000"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3895658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47778" y="214180"/>
            <a:ext cx="6688964" cy="1200329"/>
          </a:xfrm>
          <a:prstGeom prst="rect">
            <a:avLst/>
          </a:prstGeom>
          <a:no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Major Personal Risks and Commercial Risks</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1618354959"/>
              </p:ext>
            </p:extLst>
          </p:nvPr>
        </p:nvGraphicFramePr>
        <p:xfrm>
          <a:off x="1549779" y="1768018"/>
          <a:ext cx="9219096" cy="5622558"/>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3427998">
                <a:tc>
                  <a:txBody>
                    <a:bodyPr/>
                    <a:lstStyle/>
                    <a:p>
                      <a:pPr marL="342900" marR="0" lvl="0" indent="-342900" algn="l" defTabSz="914400" rtl="0" eaLnBrk="1" fontAlgn="base" latinLnBrk="0" hangingPunct="1">
                        <a:lnSpc>
                          <a:spcPct val="150000"/>
                        </a:lnSpc>
                        <a:spcBef>
                          <a:spcPct val="40000"/>
                        </a:spcBef>
                        <a:spcAft>
                          <a:spcPct val="0"/>
                        </a:spcAft>
                        <a:buClrTx/>
                        <a:buSzTx/>
                        <a:buFontTx/>
                        <a:buChar char="•"/>
                        <a:tabLst/>
                        <a:defRPr/>
                      </a:pPr>
                      <a:r>
                        <a:rPr lang="en-US" altLang="ar-JO" sz="2400" b="1"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Personal risks Direct loss vs. indirect loss</a:t>
                      </a:r>
                    </a:p>
                    <a:p>
                      <a:pPr marL="742950" marR="0" lvl="1" indent="-285750" algn="l" defTabSz="914400" rtl="0" eaLnBrk="1" fontAlgn="base" latinLnBrk="0" hangingPunct="1">
                        <a:lnSpc>
                          <a:spcPct val="150000"/>
                        </a:lnSpc>
                        <a:spcBef>
                          <a:spcPct val="4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A direct loss is a financial loss that results from the physical damage, destruction, or theft of the property, such as fire damage to a home</a:t>
                      </a:r>
                    </a:p>
                  </a:txBody>
                  <a:tcPr>
                    <a:noFill/>
                  </a:tcPr>
                </a:tc>
                <a:tc>
                  <a:txBody>
                    <a:bodyPr/>
                    <a:lstStyle/>
                    <a:p>
                      <a:pPr>
                        <a:lnSpc>
                          <a:spcPct val="150000"/>
                        </a:lnSpc>
                      </a:pPr>
                      <a:endParaRPr lang="ar-JO" sz="2000"/>
                    </a:p>
                  </a:txBody>
                  <a:tcPr>
                    <a:noFill/>
                  </a:tcPr>
                </a:tc>
                <a:extLst>
                  <a:ext uri="{0D108BD9-81ED-4DB2-BD59-A6C34878D82A}">
                    <a16:rowId xmlns:a16="http://schemas.microsoft.com/office/drawing/2014/main" xmlns="" val="10000"/>
                  </a:ext>
                </a:extLst>
              </a:tr>
              <a:tr h="315945">
                <a:tc>
                  <a:txBody>
                    <a:bodyPr/>
                    <a:lstStyle/>
                    <a:p>
                      <a:pPr>
                        <a:lnSpc>
                          <a:spcPct val="150000"/>
                        </a:lnSpc>
                      </a:pPr>
                      <a:endParaRPr lang="ar-JO" sz="2000" dirty="0"/>
                    </a:p>
                  </a:txBody>
                  <a:tcPr>
                    <a:noFill/>
                  </a:tcPr>
                </a:tc>
                <a:tc>
                  <a:txBody>
                    <a:bodyPr/>
                    <a:lstStyle/>
                    <a:p>
                      <a:pPr>
                        <a:lnSpc>
                          <a:spcPct val="150000"/>
                        </a:lnSpc>
                      </a:pPr>
                      <a:endParaRPr lang="ar-JO" sz="2000"/>
                    </a:p>
                  </a:txBody>
                  <a:tcPr>
                    <a:noFill/>
                  </a:tcPr>
                </a:tc>
                <a:extLst>
                  <a:ext uri="{0D108BD9-81ED-4DB2-BD59-A6C34878D82A}">
                    <a16:rowId xmlns:a16="http://schemas.microsoft.com/office/drawing/2014/main" xmlns="" val="10001"/>
                  </a:ext>
                </a:extLst>
              </a:tr>
              <a:tr h="315945">
                <a:tc>
                  <a:txBody>
                    <a:bodyPr/>
                    <a:lstStyle/>
                    <a:p>
                      <a:pPr>
                        <a:lnSpc>
                          <a:spcPct val="150000"/>
                        </a:lnSpc>
                      </a:pPr>
                      <a:endParaRPr lang="ar-JO" sz="2000" dirty="0"/>
                    </a:p>
                  </a:txBody>
                  <a:tcPr>
                    <a:noFill/>
                  </a:tcPr>
                </a:tc>
                <a:tc>
                  <a:txBody>
                    <a:bodyPr/>
                    <a:lstStyle/>
                    <a:p>
                      <a:pPr>
                        <a:lnSpc>
                          <a:spcPct val="150000"/>
                        </a:lnSpc>
                      </a:pPr>
                      <a:endParaRPr lang="ar-JO" sz="2000"/>
                    </a:p>
                  </a:txBody>
                  <a:tcPr>
                    <a:noFill/>
                  </a:tcPr>
                </a:tc>
                <a:extLst>
                  <a:ext uri="{0D108BD9-81ED-4DB2-BD59-A6C34878D82A}">
                    <a16:rowId xmlns:a16="http://schemas.microsoft.com/office/drawing/2014/main" xmlns="" val="10002"/>
                  </a:ext>
                </a:extLst>
              </a:tr>
              <a:tr h="315945">
                <a:tc>
                  <a:txBody>
                    <a:bodyPr/>
                    <a:lstStyle/>
                    <a:p>
                      <a:pPr>
                        <a:lnSpc>
                          <a:spcPct val="150000"/>
                        </a:lnSpc>
                      </a:pPr>
                      <a:endParaRPr lang="ar-JO" sz="2000" dirty="0"/>
                    </a:p>
                  </a:txBody>
                  <a:tcPr>
                    <a:noFill/>
                  </a:tcPr>
                </a:tc>
                <a:tc>
                  <a:txBody>
                    <a:bodyPr/>
                    <a:lstStyle/>
                    <a:p>
                      <a:pPr>
                        <a:lnSpc>
                          <a:spcPct val="150000"/>
                        </a:lnSpc>
                      </a:pPr>
                      <a:endParaRPr lang="ar-JO" sz="2000"/>
                    </a:p>
                  </a:txBody>
                  <a:tcPr>
                    <a:noFill/>
                  </a:tcPr>
                </a:tc>
                <a:extLst>
                  <a:ext uri="{0D108BD9-81ED-4DB2-BD59-A6C34878D82A}">
                    <a16:rowId xmlns:a16="http://schemas.microsoft.com/office/drawing/2014/main" xmlns="" val="10003"/>
                  </a:ext>
                </a:extLst>
              </a:tr>
              <a:tr h="315945">
                <a:tc>
                  <a:txBody>
                    <a:bodyPr/>
                    <a:lstStyle/>
                    <a:p>
                      <a:pPr>
                        <a:lnSpc>
                          <a:spcPct val="150000"/>
                        </a:lnSpc>
                      </a:pPr>
                      <a:endParaRPr lang="ar-JO" sz="2000" dirty="0"/>
                    </a:p>
                  </a:txBody>
                  <a:tcPr>
                    <a:noFill/>
                  </a:tcPr>
                </a:tc>
                <a:tc>
                  <a:txBody>
                    <a:bodyPr/>
                    <a:lstStyle/>
                    <a:p>
                      <a:pPr>
                        <a:lnSpc>
                          <a:spcPct val="150000"/>
                        </a:lnSpc>
                      </a:pPr>
                      <a:endParaRPr lang="ar-JO" sz="2000"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2974620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47778" y="214180"/>
            <a:ext cx="6688964" cy="1200329"/>
          </a:xfrm>
          <a:prstGeom prst="rect">
            <a:avLst/>
          </a:prstGeom>
          <a:no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Major Personal Risks and Commercial Risks</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1954102356"/>
              </p:ext>
            </p:extLst>
          </p:nvPr>
        </p:nvGraphicFramePr>
        <p:xfrm>
          <a:off x="1549779" y="1768018"/>
          <a:ext cx="9219096" cy="5622558"/>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3427998">
                <a:tc>
                  <a:txBody>
                    <a:bodyPr/>
                    <a:lstStyle/>
                    <a:p>
                      <a:pPr marL="342900" marR="0" lvl="0" indent="-342900" algn="l" defTabSz="914400" rtl="0" eaLnBrk="1" fontAlgn="base" latinLnBrk="0" hangingPunct="1">
                        <a:lnSpc>
                          <a:spcPct val="150000"/>
                        </a:lnSpc>
                        <a:spcBef>
                          <a:spcPct val="40000"/>
                        </a:spcBef>
                        <a:spcAft>
                          <a:spcPct val="0"/>
                        </a:spcAft>
                        <a:buClrTx/>
                        <a:buSzTx/>
                        <a:buFontTx/>
                        <a:buChar char="•"/>
                        <a:tabLst/>
                        <a:defRPr/>
                      </a:pPr>
                      <a:r>
                        <a:rPr lang="en-US" altLang="ar-JO" sz="2400" b="1"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Personal risks Direct loss vs. indirect loss</a:t>
                      </a:r>
                    </a:p>
                    <a:p>
                      <a:pPr marL="742950" marR="0" lvl="1" indent="-285750" algn="l" defTabSz="914400" rtl="0" eaLnBrk="1" fontAlgn="base" latinLnBrk="0" hangingPunct="1">
                        <a:lnSpc>
                          <a:spcPct val="150000"/>
                        </a:lnSpc>
                        <a:spcBef>
                          <a:spcPct val="4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An indirect loss results indirectly from the occurrence of a direct physical damage or theft loss, such as the additional living expenses after a fire to a home. These additional expenses would be a consequential loss</a:t>
                      </a:r>
                    </a:p>
                  </a:txBody>
                  <a:tcPr>
                    <a:noFill/>
                  </a:tcPr>
                </a:tc>
                <a:tc>
                  <a:txBody>
                    <a:bodyPr/>
                    <a:lstStyle/>
                    <a:p>
                      <a:pPr>
                        <a:lnSpc>
                          <a:spcPct val="150000"/>
                        </a:lnSpc>
                      </a:pPr>
                      <a:endParaRPr lang="ar-JO" sz="2000"/>
                    </a:p>
                  </a:txBody>
                  <a:tcPr>
                    <a:noFill/>
                  </a:tcPr>
                </a:tc>
                <a:extLst>
                  <a:ext uri="{0D108BD9-81ED-4DB2-BD59-A6C34878D82A}">
                    <a16:rowId xmlns:a16="http://schemas.microsoft.com/office/drawing/2014/main" xmlns="" val="10000"/>
                  </a:ext>
                </a:extLst>
              </a:tr>
              <a:tr h="315945">
                <a:tc>
                  <a:txBody>
                    <a:bodyPr/>
                    <a:lstStyle/>
                    <a:p>
                      <a:pPr>
                        <a:lnSpc>
                          <a:spcPct val="150000"/>
                        </a:lnSpc>
                      </a:pPr>
                      <a:endParaRPr lang="ar-JO" sz="2000" dirty="0"/>
                    </a:p>
                  </a:txBody>
                  <a:tcPr>
                    <a:noFill/>
                  </a:tcPr>
                </a:tc>
                <a:tc>
                  <a:txBody>
                    <a:bodyPr/>
                    <a:lstStyle/>
                    <a:p>
                      <a:pPr>
                        <a:lnSpc>
                          <a:spcPct val="150000"/>
                        </a:lnSpc>
                      </a:pPr>
                      <a:endParaRPr lang="ar-JO" sz="2000"/>
                    </a:p>
                  </a:txBody>
                  <a:tcPr>
                    <a:noFill/>
                  </a:tcPr>
                </a:tc>
                <a:extLst>
                  <a:ext uri="{0D108BD9-81ED-4DB2-BD59-A6C34878D82A}">
                    <a16:rowId xmlns:a16="http://schemas.microsoft.com/office/drawing/2014/main" xmlns="" val="10001"/>
                  </a:ext>
                </a:extLst>
              </a:tr>
              <a:tr h="315945">
                <a:tc>
                  <a:txBody>
                    <a:bodyPr/>
                    <a:lstStyle/>
                    <a:p>
                      <a:pPr>
                        <a:lnSpc>
                          <a:spcPct val="150000"/>
                        </a:lnSpc>
                      </a:pPr>
                      <a:endParaRPr lang="ar-JO" sz="2000" dirty="0"/>
                    </a:p>
                  </a:txBody>
                  <a:tcPr>
                    <a:noFill/>
                  </a:tcPr>
                </a:tc>
                <a:tc>
                  <a:txBody>
                    <a:bodyPr/>
                    <a:lstStyle/>
                    <a:p>
                      <a:pPr>
                        <a:lnSpc>
                          <a:spcPct val="150000"/>
                        </a:lnSpc>
                      </a:pPr>
                      <a:endParaRPr lang="ar-JO" sz="2000"/>
                    </a:p>
                  </a:txBody>
                  <a:tcPr>
                    <a:noFill/>
                  </a:tcPr>
                </a:tc>
                <a:extLst>
                  <a:ext uri="{0D108BD9-81ED-4DB2-BD59-A6C34878D82A}">
                    <a16:rowId xmlns:a16="http://schemas.microsoft.com/office/drawing/2014/main" xmlns="" val="10002"/>
                  </a:ext>
                </a:extLst>
              </a:tr>
              <a:tr h="315945">
                <a:tc>
                  <a:txBody>
                    <a:bodyPr/>
                    <a:lstStyle/>
                    <a:p>
                      <a:pPr>
                        <a:lnSpc>
                          <a:spcPct val="150000"/>
                        </a:lnSpc>
                      </a:pPr>
                      <a:endParaRPr lang="ar-JO" sz="2000" dirty="0"/>
                    </a:p>
                  </a:txBody>
                  <a:tcPr>
                    <a:noFill/>
                  </a:tcPr>
                </a:tc>
                <a:tc>
                  <a:txBody>
                    <a:bodyPr/>
                    <a:lstStyle/>
                    <a:p>
                      <a:pPr>
                        <a:lnSpc>
                          <a:spcPct val="150000"/>
                        </a:lnSpc>
                      </a:pPr>
                      <a:endParaRPr lang="ar-JO" sz="2000"/>
                    </a:p>
                  </a:txBody>
                  <a:tcPr>
                    <a:noFill/>
                  </a:tcPr>
                </a:tc>
                <a:extLst>
                  <a:ext uri="{0D108BD9-81ED-4DB2-BD59-A6C34878D82A}">
                    <a16:rowId xmlns:a16="http://schemas.microsoft.com/office/drawing/2014/main" xmlns="" val="10003"/>
                  </a:ext>
                </a:extLst>
              </a:tr>
              <a:tr h="315945">
                <a:tc>
                  <a:txBody>
                    <a:bodyPr/>
                    <a:lstStyle/>
                    <a:p>
                      <a:pPr>
                        <a:lnSpc>
                          <a:spcPct val="150000"/>
                        </a:lnSpc>
                      </a:pPr>
                      <a:endParaRPr lang="ar-JO" sz="2000" dirty="0"/>
                    </a:p>
                  </a:txBody>
                  <a:tcPr>
                    <a:noFill/>
                  </a:tcPr>
                </a:tc>
                <a:tc>
                  <a:txBody>
                    <a:bodyPr/>
                    <a:lstStyle/>
                    <a:p>
                      <a:pPr>
                        <a:lnSpc>
                          <a:spcPct val="150000"/>
                        </a:lnSpc>
                      </a:pPr>
                      <a:endParaRPr lang="ar-JO" sz="2000"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23122699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82525"/>
            <a:ext cx="6688964" cy="1200329"/>
          </a:xfrm>
          <a:prstGeom prst="rect">
            <a:avLst/>
          </a:prstGeom>
          <a:no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Major Personal Risks and Commercial Risks</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1720755655"/>
              </p:ext>
            </p:extLst>
          </p:nvPr>
        </p:nvGraphicFramePr>
        <p:xfrm>
          <a:off x="1486452" y="1547220"/>
          <a:ext cx="9219096" cy="6426518"/>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3427998">
                <a:tc>
                  <a:txBody>
                    <a:bodyPr/>
                    <a:lstStyle/>
                    <a:p>
                      <a:pPr marL="342900" marR="0" lvl="0" indent="-342900" algn="just" defTabSz="914400" rtl="0" eaLnBrk="1" fontAlgn="base" latinLnBrk="0" hangingPunct="1">
                        <a:lnSpc>
                          <a:spcPct val="150000"/>
                        </a:lnSpc>
                        <a:spcBef>
                          <a:spcPct val="40000"/>
                        </a:spcBef>
                        <a:spcAft>
                          <a:spcPct val="0"/>
                        </a:spcAft>
                        <a:buClrTx/>
                        <a:buSzTx/>
                        <a:buFontTx/>
                        <a:buChar char="•"/>
                        <a:tabLst/>
                        <a:defRPr/>
                      </a:pPr>
                      <a:r>
                        <a:rPr lang="en-US" altLang="ar-JO" sz="2400" b="1" u="sng"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Personal risks </a:t>
                      </a:r>
                    </a:p>
                    <a:p>
                      <a:pPr marL="342900" marR="0" lvl="0" indent="-342900" algn="just" defTabSz="914400" rtl="0" eaLnBrk="1" fontAlgn="base" latinLnBrk="0" hangingPunct="1">
                        <a:lnSpc>
                          <a:spcPct val="150000"/>
                        </a:lnSpc>
                        <a:spcBef>
                          <a:spcPct val="40000"/>
                        </a:spcBef>
                        <a:spcAft>
                          <a:spcPct val="0"/>
                        </a:spcAft>
                        <a:buClrTx/>
                        <a:buSzTx/>
                        <a:buFontTx/>
                        <a:buChar char="•"/>
                        <a:tabLst/>
                        <a:defRPr/>
                      </a:pPr>
                      <a:r>
                        <a:rPr lang="en-US" altLang="ar-JO" sz="2400" b="1"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Liability risks </a:t>
                      </a: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involve the possibility of being held liable for bodily injury or property damage to someone else</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There is no maximum upper limit with respect to the amount of the loss</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A lien can be placed on your income and financial assets</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Defense costs can be enormous</a:t>
                      </a:r>
                    </a:p>
                  </a:txBody>
                  <a:tcPr>
                    <a:noFill/>
                  </a:tcPr>
                </a:tc>
                <a:tc>
                  <a:txBody>
                    <a:bodyPr/>
                    <a:lstStyle/>
                    <a:p>
                      <a:pPr>
                        <a:lnSpc>
                          <a:spcPct val="150000"/>
                        </a:lnSpc>
                      </a:pPr>
                      <a:endParaRPr lang="ar-JO" sz="2000"/>
                    </a:p>
                  </a:txBody>
                  <a:tcPr>
                    <a:noFill/>
                  </a:tcPr>
                </a:tc>
                <a:extLst>
                  <a:ext uri="{0D108BD9-81ED-4DB2-BD59-A6C34878D82A}">
                    <a16:rowId xmlns:a16="http://schemas.microsoft.com/office/drawing/2014/main" xmlns="" val="10000"/>
                  </a:ext>
                </a:extLst>
              </a:tr>
              <a:tr h="315945">
                <a:tc>
                  <a:txBody>
                    <a:bodyPr/>
                    <a:lstStyle/>
                    <a:p>
                      <a:pPr>
                        <a:lnSpc>
                          <a:spcPct val="150000"/>
                        </a:lnSpc>
                      </a:pPr>
                      <a:endParaRPr lang="ar-JO" sz="2000" dirty="0"/>
                    </a:p>
                  </a:txBody>
                  <a:tcPr>
                    <a:noFill/>
                  </a:tcPr>
                </a:tc>
                <a:tc>
                  <a:txBody>
                    <a:bodyPr/>
                    <a:lstStyle/>
                    <a:p>
                      <a:pPr>
                        <a:lnSpc>
                          <a:spcPct val="150000"/>
                        </a:lnSpc>
                      </a:pPr>
                      <a:endParaRPr lang="ar-JO" sz="2000"/>
                    </a:p>
                  </a:txBody>
                  <a:tcPr>
                    <a:noFill/>
                  </a:tcPr>
                </a:tc>
                <a:extLst>
                  <a:ext uri="{0D108BD9-81ED-4DB2-BD59-A6C34878D82A}">
                    <a16:rowId xmlns:a16="http://schemas.microsoft.com/office/drawing/2014/main" xmlns="" val="10001"/>
                  </a:ext>
                </a:extLst>
              </a:tr>
              <a:tr h="315945">
                <a:tc>
                  <a:txBody>
                    <a:bodyPr/>
                    <a:lstStyle/>
                    <a:p>
                      <a:pPr>
                        <a:lnSpc>
                          <a:spcPct val="150000"/>
                        </a:lnSpc>
                      </a:pPr>
                      <a:endParaRPr lang="ar-JO" sz="2000" dirty="0"/>
                    </a:p>
                  </a:txBody>
                  <a:tcPr>
                    <a:noFill/>
                  </a:tcPr>
                </a:tc>
                <a:tc>
                  <a:txBody>
                    <a:bodyPr/>
                    <a:lstStyle/>
                    <a:p>
                      <a:pPr>
                        <a:lnSpc>
                          <a:spcPct val="150000"/>
                        </a:lnSpc>
                      </a:pPr>
                      <a:endParaRPr lang="ar-JO" sz="2000"/>
                    </a:p>
                  </a:txBody>
                  <a:tcPr>
                    <a:noFill/>
                  </a:tcPr>
                </a:tc>
                <a:extLst>
                  <a:ext uri="{0D108BD9-81ED-4DB2-BD59-A6C34878D82A}">
                    <a16:rowId xmlns:a16="http://schemas.microsoft.com/office/drawing/2014/main" xmlns="" val="10002"/>
                  </a:ext>
                </a:extLst>
              </a:tr>
              <a:tr h="315945">
                <a:tc>
                  <a:txBody>
                    <a:bodyPr/>
                    <a:lstStyle/>
                    <a:p>
                      <a:pPr>
                        <a:lnSpc>
                          <a:spcPct val="150000"/>
                        </a:lnSpc>
                      </a:pPr>
                      <a:endParaRPr lang="ar-JO" sz="2000" dirty="0"/>
                    </a:p>
                  </a:txBody>
                  <a:tcPr>
                    <a:noFill/>
                  </a:tcPr>
                </a:tc>
                <a:tc>
                  <a:txBody>
                    <a:bodyPr/>
                    <a:lstStyle/>
                    <a:p>
                      <a:pPr>
                        <a:lnSpc>
                          <a:spcPct val="150000"/>
                        </a:lnSpc>
                      </a:pPr>
                      <a:endParaRPr lang="ar-JO" sz="2000"/>
                    </a:p>
                  </a:txBody>
                  <a:tcPr>
                    <a:noFill/>
                  </a:tcPr>
                </a:tc>
                <a:extLst>
                  <a:ext uri="{0D108BD9-81ED-4DB2-BD59-A6C34878D82A}">
                    <a16:rowId xmlns:a16="http://schemas.microsoft.com/office/drawing/2014/main" xmlns="" val="10003"/>
                  </a:ext>
                </a:extLst>
              </a:tr>
              <a:tr h="315945">
                <a:tc>
                  <a:txBody>
                    <a:bodyPr/>
                    <a:lstStyle/>
                    <a:p>
                      <a:pPr>
                        <a:lnSpc>
                          <a:spcPct val="150000"/>
                        </a:lnSpc>
                      </a:pPr>
                      <a:endParaRPr lang="ar-JO" sz="2000" dirty="0"/>
                    </a:p>
                  </a:txBody>
                  <a:tcPr>
                    <a:noFill/>
                  </a:tcPr>
                </a:tc>
                <a:tc>
                  <a:txBody>
                    <a:bodyPr/>
                    <a:lstStyle/>
                    <a:p>
                      <a:pPr>
                        <a:lnSpc>
                          <a:spcPct val="150000"/>
                        </a:lnSpc>
                      </a:pPr>
                      <a:endParaRPr lang="ar-JO" sz="2000"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3724236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47778" y="295596"/>
            <a:ext cx="6727279" cy="1200329"/>
          </a:xfrm>
          <a:prstGeom prst="rect">
            <a:avLst/>
          </a:prstGeom>
          <a:no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Major Personal Risks and Commercial Risks</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4107908541"/>
              </p:ext>
            </p:extLst>
          </p:nvPr>
        </p:nvGraphicFramePr>
        <p:xfrm>
          <a:off x="1549779" y="1768018"/>
          <a:ext cx="9219096" cy="6280214"/>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3427998">
                <a:tc>
                  <a:txBody>
                    <a:body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lang="en-US" altLang="ar-JO" sz="2400" b="1" u="sng"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Commercial Risks</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Firms face a variety of pure risks that can have serious financial consequences if a loss occurs:</a:t>
                      </a:r>
                    </a:p>
                    <a:p>
                      <a:pPr marL="1143000" marR="0" lvl="2" indent="-22860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Property risks, such as damage to buildings, furniture and office equipment</a:t>
                      </a:r>
                    </a:p>
                    <a:p>
                      <a:pPr marL="1143000" marR="0" lvl="2" indent="-22860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Liability risks, such as suits for defective products, pollution of the environment, and sexual harassment</a:t>
                      </a:r>
                    </a:p>
                  </a:txBody>
                  <a:tcPr>
                    <a:noFill/>
                  </a:tcPr>
                </a:tc>
                <a:tc>
                  <a:txBody>
                    <a:bodyPr/>
                    <a:lstStyle/>
                    <a:p>
                      <a:pPr>
                        <a:lnSpc>
                          <a:spcPct val="150000"/>
                        </a:lnSpc>
                      </a:pPr>
                      <a:endParaRPr lang="ar-JO" sz="2000"/>
                    </a:p>
                  </a:txBody>
                  <a:tcPr>
                    <a:noFill/>
                  </a:tcPr>
                </a:tc>
                <a:extLst>
                  <a:ext uri="{0D108BD9-81ED-4DB2-BD59-A6C34878D82A}">
                    <a16:rowId xmlns:a16="http://schemas.microsoft.com/office/drawing/2014/main" xmlns="" val="10000"/>
                  </a:ext>
                </a:extLst>
              </a:tr>
              <a:tr h="315945">
                <a:tc>
                  <a:txBody>
                    <a:bodyPr/>
                    <a:lstStyle/>
                    <a:p>
                      <a:pPr>
                        <a:lnSpc>
                          <a:spcPct val="150000"/>
                        </a:lnSpc>
                      </a:pPr>
                      <a:endParaRPr lang="ar-JO" sz="2000" dirty="0"/>
                    </a:p>
                  </a:txBody>
                  <a:tcPr>
                    <a:noFill/>
                  </a:tcPr>
                </a:tc>
                <a:tc>
                  <a:txBody>
                    <a:bodyPr/>
                    <a:lstStyle/>
                    <a:p>
                      <a:pPr>
                        <a:lnSpc>
                          <a:spcPct val="150000"/>
                        </a:lnSpc>
                      </a:pPr>
                      <a:endParaRPr lang="ar-JO" sz="2000"/>
                    </a:p>
                  </a:txBody>
                  <a:tcPr>
                    <a:noFill/>
                  </a:tcPr>
                </a:tc>
                <a:extLst>
                  <a:ext uri="{0D108BD9-81ED-4DB2-BD59-A6C34878D82A}">
                    <a16:rowId xmlns:a16="http://schemas.microsoft.com/office/drawing/2014/main" xmlns="" val="10001"/>
                  </a:ext>
                </a:extLst>
              </a:tr>
              <a:tr h="315945">
                <a:tc>
                  <a:txBody>
                    <a:bodyPr/>
                    <a:lstStyle/>
                    <a:p>
                      <a:pPr>
                        <a:lnSpc>
                          <a:spcPct val="150000"/>
                        </a:lnSpc>
                      </a:pPr>
                      <a:endParaRPr lang="ar-JO" sz="2000" dirty="0"/>
                    </a:p>
                  </a:txBody>
                  <a:tcPr>
                    <a:noFill/>
                  </a:tcPr>
                </a:tc>
                <a:tc>
                  <a:txBody>
                    <a:bodyPr/>
                    <a:lstStyle/>
                    <a:p>
                      <a:pPr>
                        <a:lnSpc>
                          <a:spcPct val="150000"/>
                        </a:lnSpc>
                      </a:pPr>
                      <a:endParaRPr lang="ar-JO" sz="2000"/>
                    </a:p>
                  </a:txBody>
                  <a:tcPr>
                    <a:noFill/>
                  </a:tcPr>
                </a:tc>
                <a:extLst>
                  <a:ext uri="{0D108BD9-81ED-4DB2-BD59-A6C34878D82A}">
                    <a16:rowId xmlns:a16="http://schemas.microsoft.com/office/drawing/2014/main" xmlns="" val="10002"/>
                  </a:ext>
                </a:extLst>
              </a:tr>
              <a:tr h="315945">
                <a:tc>
                  <a:txBody>
                    <a:bodyPr/>
                    <a:lstStyle/>
                    <a:p>
                      <a:pPr>
                        <a:lnSpc>
                          <a:spcPct val="150000"/>
                        </a:lnSpc>
                      </a:pPr>
                      <a:endParaRPr lang="ar-JO" sz="2000" dirty="0"/>
                    </a:p>
                  </a:txBody>
                  <a:tcPr>
                    <a:noFill/>
                  </a:tcPr>
                </a:tc>
                <a:tc>
                  <a:txBody>
                    <a:bodyPr/>
                    <a:lstStyle/>
                    <a:p>
                      <a:pPr>
                        <a:lnSpc>
                          <a:spcPct val="150000"/>
                        </a:lnSpc>
                      </a:pPr>
                      <a:endParaRPr lang="ar-JO" sz="2000"/>
                    </a:p>
                  </a:txBody>
                  <a:tcPr>
                    <a:noFill/>
                  </a:tcPr>
                </a:tc>
                <a:extLst>
                  <a:ext uri="{0D108BD9-81ED-4DB2-BD59-A6C34878D82A}">
                    <a16:rowId xmlns:a16="http://schemas.microsoft.com/office/drawing/2014/main" xmlns="" val="10003"/>
                  </a:ext>
                </a:extLst>
              </a:tr>
              <a:tr h="315945">
                <a:tc>
                  <a:txBody>
                    <a:bodyPr/>
                    <a:lstStyle/>
                    <a:p>
                      <a:pPr>
                        <a:lnSpc>
                          <a:spcPct val="150000"/>
                        </a:lnSpc>
                      </a:pPr>
                      <a:endParaRPr lang="ar-JO" sz="2000" dirty="0"/>
                    </a:p>
                  </a:txBody>
                  <a:tcPr>
                    <a:noFill/>
                  </a:tcPr>
                </a:tc>
                <a:tc>
                  <a:txBody>
                    <a:bodyPr/>
                    <a:lstStyle/>
                    <a:p>
                      <a:pPr>
                        <a:lnSpc>
                          <a:spcPct val="150000"/>
                        </a:lnSpc>
                      </a:pPr>
                      <a:endParaRPr lang="ar-JO" sz="2000"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4226176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47778" y="226913"/>
            <a:ext cx="6727279" cy="1200329"/>
          </a:xfrm>
          <a:prstGeom prst="rect">
            <a:avLst/>
          </a:prstGeom>
          <a:no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Major Personal Risks and Commercial Risks</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1775778227"/>
              </p:ext>
            </p:extLst>
          </p:nvPr>
        </p:nvGraphicFramePr>
        <p:xfrm>
          <a:off x="1549779" y="1768018"/>
          <a:ext cx="9219096" cy="5658422"/>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3427998">
                <a:tc>
                  <a:txBody>
                    <a:body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lang="en-US" altLang="ar-JO" sz="2400" b="1" u="sng"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Commercial Risks</a:t>
                      </a:r>
                    </a:p>
                    <a:p>
                      <a:pPr marL="1143000" marR="0" lvl="2" indent="-22860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Loss of business income, when the firm must shut down for some time after a physical damage loss</a:t>
                      </a:r>
                    </a:p>
                    <a:p>
                      <a:pPr marL="1143000" marR="0" lvl="2" indent="-22860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Other risks to firms include crime exposures, human resource exposures, foreign loss exposures, intangible property exposures, and government exposures</a:t>
                      </a:r>
                    </a:p>
                  </a:txBody>
                  <a:tcPr>
                    <a:noFill/>
                  </a:tcPr>
                </a:tc>
                <a:tc>
                  <a:txBody>
                    <a:bodyPr/>
                    <a:lstStyle/>
                    <a:p>
                      <a:pPr>
                        <a:lnSpc>
                          <a:spcPct val="150000"/>
                        </a:lnSpc>
                      </a:pPr>
                      <a:endParaRPr lang="ar-JO" sz="2000"/>
                    </a:p>
                  </a:txBody>
                  <a:tcPr>
                    <a:noFill/>
                  </a:tcPr>
                </a:tc>
                <a:extLst>
                  <a:ext uri="{0D108BD9-81ED-4DB2-BD59-A6C34878D82A}">
                    <a16:rowId xmlns:a16="http://schemas.microsoft.com/office/drawing/2014/main" xmlns="" val="10000"/>
                  </a:ext>
                </a:extLst>
              </a:tr>
              <a:tr h="315945">
                <a:tc>
                  <a:txBody>
                    <a:bodyPr/>
                    <a:lstStyle/>
                    <a:p>
                      <a:pPr>
                        <a:lnSpc>
                          <a:spcPct val="150000"/>
                        </a:lnSpc>
                      </a:pPr>
                      <a:endParaRPr lang="ar-JO" sz="2000" dirty="0"/>
                    </a:p>
                  </a:txBody>
                  <a:tcPr>
                    <a:noFill/>
                  </a:tcPr>
                </a:tc>
                <a:tc>
                  <a:txBody>
                    <a:bodyPr/>
                    <a:lstStyle/>
                    <a:p>
                      <a:pPr>
                        <a:lnSpc>
                          <a:spcPct val="150000"/>
                        </a:lnSpc>
                      </a:pPr>
                      <a:endParaRPr lang="ar-JO" sz="2000"/>
                    </a:p>
                  </a:txBody>
                  <a:tcPr>
                    <a:noFill/>
                  </a:tcPr>
                </a:tc>
                <a:extLst>
                  <a:ext uri="{0D108BD9-81ED-4DB2-BD59-A6C34878D82A}">
                    <a16:rowId xmlns:a16="http://schemas.microsoft.com/office/drawing/2014/main" xmlns="" val="10001"/>
                  </a:ext>
                </a:extLst>
              </a:tr>
              <a:tr h="315945">
                <a:tc>
                  <a:txBody>
                    <a:bodyPr/>
                    <a:lstStyle/>
                    <a:p>
                      <a:pPr>
                        <a:lnSpc>
                          <a:spcPct val="150000"/>
                        </a:lnSpc>
                      </a:pPr>
                      <a:endParaRPr lang="ar-JO" sz="2000" dirty="0"/>
                    </a:p>
                  </a:txBody>
                  <a:tcPr>
                    <a:noFill/>
                  </a:tcPr>
                </a:tc>
                <a:tc>
                  <a:txBody>
                    <a:bodyPr/>
                    <a:lstStyle/>
                    <a:p>
                      <a:pPr>
                        <a:lnSpc>
                          <a:spcPct val="150000"/>
                        </a:lnSpc>
                      </a:pPr>
                      <a:endParaRPr lang="ar-JO" sz="2000"/>
                    </a:p>
                  </a:txBody>
                  <a:tcPr>
                    <a:noFill/>
                  </a:tcPr>
                </a:tc>
                <a:extLst>
                  <a:ext uri="{0D108BD9-81ED-4DB2-BD59-A6C34878D82A}">
                    <a16:rowId xmlns:a16="http://schemas.microsoft.com/office/drawing/2014/main" xmlns="" val="10002"/>
                  </a:ext>
                </a:extLst>
              </a:tr>
              <a:tr h="315945">
                <a:tc>
                  <a:txBody>
                    <a:bodyPr/>
                    <a:lstStyle/>
                    <a:p>
                      <a:pPr>
                        <a:lnSpc>
                          <a:spcPct val="150000"/>
                        </a:lnSpc>
                      </a:pPr>
                      <a:endParaRPr lang="ar-JO" sz="2000" dirty="0"/>
                    </a:p>
                  </a:txBody>
                  <a:tcPr>
                    <a:noFill/>
                  </a:tcPr>
                </a:tc>
                <a:tc>
                  <a:txBody>
                    <a:bodyPr/>
                    <a:lstStyle/>
                    <a:p>
                      <a:pPr>
                        <a:lnSpc>
                          <a:spcPct val="150000"/>
                        </a:lnSpc>
                      </a:pPr>
                      <a:endParaRPr lang="ar-JO" sz="2000"/>
                    </a:p>
                  </a:txBody>
                  <a:tcPr>
                    <a:noFill/>
                  </a:tcPr>
                </a:tc>
                <a:extLst>
                  <a:ext uri="{0D108BD9-81ED-4DB2-BD59-A6C34878D82A}">
                    <a16:rowId xmlns:a16="http://schemas.microsoft.com/office/drawing/2014/main" xmlns="" val="10003"/>
                  </a:ext>
                </a:extLst>
              </a:tr>
              <a:tr h="315945">
                <a:tc>
                  <a:txBody>
                    <a:bodyPr/>
                    <a:lstStyle/>
                    <a:p>
                      <a:pPr>
                        <a:lnSpc>
                          <a:spcPct val="150000"/>
                        </a:lnSpc>
                      </a:pPr>
                      <a:endParaRPr lang="ar-JO" sz="2000" dirty="0"/>
                    </a:p>
                  </a:txBody>
                  <a:tcPr>
                    <a:noFill/>
                  </a:tcPr>
                </a:tc>
                <a:tc>
                  <a:txBody>
                    <a:bodyPr/>
                    <a:lstStyle/>
                    <a:p>
                      <a:pPr>
                        <a:lnSpc>
                          <a:spcPct val="150000"/>
                        </a:lnSpc>
                      </a:pPr>
                      <a:endParaRPr lang="ar-JO" sz="2000"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3635265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231343"/>
            <a:ext cx="6688964" cy="1200329"/>
          </a:xfrm>
          <a:prstGeom prst="rect">
            <a:avLst/>
          </a:prstGeom>
          <a:no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Burden of Risk on Society</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1374986532"/>
              </p:ext>
            </p:extLst>
          </p:nvPr>
        </p:nvGraphicFramePr>
        <p:xfrm>
          <a:off x="1549779" y="1768018"/>
          <a:ext cx="9219096" cy="5731574"/>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3427998">
                <a:tc>
                  <a:txBody>
                    <a:bodyPr/>
                    <a:lstStyle/>
                    <a:p>
                      <a:pPr marL="342900" marR="0" lvl="0" indent="-342900" algn="l" defTabSz="914400" rtl="0" eaLnBrk="1" fontAlgn="base" latinLnBrk="0" hangingPunct="1">
                        <a:lnSpc>
                          <a:spcPct val="150000"/>
                        </a:lnSpc>
                        <a:spcBef>
                          <a:spcPct val="20000"/>
                        </a:spcBef>
                        <a:spcAft>
                          <a:spcPct val="0"/>
                        </a:spcAft>
                        <a:buClrTx/>
                        <a:buSzTx/>
                        <a:buFontTx/>
                        <a:buChar char="•"/>
                        <a:tabLst/>
                        <a:defRPr/>
                      </a:pPr>
                      <a:r>
                        <a:rPr lang="en-US" altLang="ar-JO" sz="2400" b="1"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The presence of risk results in three major burdens on society</a:t>
                      </a: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In the absence of insurance, individuals would have to maintain large emergency funds </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The risk of a liability lawsuit may discourage innovation, depriving society of certain goods and services</a:t>
                      </a:r>
                    </a:p>
                    <a:p>
                      <a:pPr marL="742950" marR="0" lvl="1" indent="-285750" algn="l" defTabSz="914400" rtl="0" eaLnBrk="1" fontAlgn="base" latinLnBrk="0" hangingPunct="1">
                        <a:lnSpc>
                          <a:spcPct val="15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Risk causes worry and fear</a:t>
                      </a:r>
                    </a:p>
                  </a:txBody>
                  <a:tcPr>
                    <a:noFill/>
                  </a:tcPr>
                </a:tc>
                <a:tc>
                  <a:txBody>
                    <a:bodyPr/>
                    <a:lstStyle/>
                    <a:p>
                      <a:pPr>
                        <a:lnSpc>
                          <a:spcPct val="150000"/>
                        </a:lnSpc>
                      </a:pPr>
                      <a:endParaRPr lang="ar-JO" sz="2000" dirty="0"/>
                    </a:p>
                  </a:txBody>
                  <a:tcPr>
                    <a:noFill/>
                  </a:tcPr>
                </a:tc>
                <a:extLst>
                  <a:ext uri="{0D108BD9-81ED-4DB2-BD59-A6C34878D82A}">
                    <a16:rowId xmlns:a16="http://schemas.microsoft.com/office/drawing/2014/main" xmlns="" val="10000"/>
                  </a:ext>
                </a:extLst>
              </a:tr>
              <a:tr h="315945">
                <a:tc>
                  <a:txBody>
                    <a:bodyPr/>
                    <a:lstStyle/>
                    <a:p>
                      <a:pPr>
                        <a:lnSpc>
                          <a:spcPct val="150000"/>
                        </a:lnSpc>
                      </a:pPr>
                      <a:endParaRPr lang="ar-JO" sz="2000" dirty="0"/>
                    </a:p>
                  </a:txBody>
                  <a:tcPr>
                    <a:noFill/>
                  </a:tcPr>
                </a:tc>
                <a:tc>
                  <a:txBody>
                    <a:bodyPr/>
                    <a:lstStyle/>
                    <a:p>
                      <a:pPr>
                        <a:lnSpc>
                          <a:spcPct val="150000"/>
                        </a:lnSpc>
                      </a:pPr>
                      <a:endParaRPr lang="ar-JO" sz="2000"/>
                    </a:p>
                  </a:txBody>
                  <a:tcPr>
                    <a:noFill/>
                  </a:tcPr>
                </a:tc>
                <a:extLst>
                  <a:ext uri="{0D108BD9-81ED-4DB2-BD59-A6C34878D82A}">
                    <a16:rowId xmlns:a16="http://schemas.microsoft.com/office/drawing/2014/main" xmlns="" val="10001"/>
                  </a:ext>
                </a:extLst>
              </a:tr>
              <a:tr h="315945">
                <a:tc>
                  <a:txBody>
                    <a:bodyPr/>
                    <a:lstStyle/>
                    <a:p>
                      <a:pPr>
                        <a:lnSpc>
                          <a:spcPct val="150000"/>
                        </a:lnSpc>
                      </a:pPr>
                      <a:endParaRPr lang="ar-JO" sz="2000" dirty="0"/>
                    </a:p>
                  </a:txBody>
                  <a:tcPr>
                    <a:noFill/>
                  </a:tcPr>
                </a:tc>
                <a:tc>
                  <a:txBody>
                    <a:bodyPr/>
                    <a:lstStyle/>
                    <a:p>
                      <a:pPr>
                        <a:lnSpc>
                          <a:spcPct val="150000"/>
                        </a:lnSpc>
                      </a:pPr>
                      <a:endParaRPr lang="ar-JO" sz="2000"/>
                    </a:p>
                  </a:txBody>
                  <a:tcPr>
                    <a:noFill/>
                  </a:tcPr>
                </a:tc>
                <a:extLst>
                  <a:ext uri="{0D108BD9-81ED-4DB2-BD59-A6C34878D82A}">
                    <a16:rowId xmlns:a16="http://schemas.microsoft.com/office/drawing/2014/main" xmlns="" val="10002"/>
                  </a:ext>
                </a:extLst>
              </a:tr>
              <a:tr h="315945">
                <a:tc>
                  <a:txBody>
                    <a:bodyPr/>
                    <a:lstStyle/>
                    <a:p>
                      <a:pPr>
                        <a:lnSpc>
                          <a:spcPct val="150000"/>
                        </a:lnSpc>
                      </a:pPr>
                      <a:endParaRPr lang="ar-JO" sz="2000" dirty="0"/>
                    </a:p>
                  </a:txBody>
                  <a:tcPr>
                    <a:noFill/>
                  </a:tcPr>
                </a:tc>
                <a:tc>
                  <a:txBody>
                    <a:bodyPr/>
                    <a:lstStyle/>
                    <a:p>
                      <a:pPr>
                        <a:lnSpc>
                          <a:spcPct val="150000"/>
                        </a:lnSpc>
                      </a:pPr>
                      <a:endParaRPr lang="ar-JO" sz="2000"/>
                    </a:p>
                  </a:txBody>
                  <a:tcPr>
                    <a:noFill/>
                  </a:tcPr>
                </a:tc>
                <a:extLst>
                  <a:ext uri="{0D108BD9-81ED-4DB2-BD59-A6C34878D82A}">
                    <a16:rowId xmlns:a16="http://schemas.microsoft.com/office/drawing/2014/main" xmlns="" val="10003"/>
                  </a:ext>
                </a:extLst>
              </a:tr>
              <a:tr h="315945">
                <a:tc>
                  <a:txBody>
                    <a:bodyPr/>
                    <a:lstStyle/>
                    <a:p>
                      <a:pPr>
                        <a:lnSpc>
                          <a:spcPct val="150000"/>
                        </a:lnSpc>
                      </a:pPr>
                      <a:endParaRPr lang="ar-JO" sz="2000" dirty="0"/>
                    </a:p>
                  </a:txBody>
                  <a:tcPr>
                    <a:noFill/>
                  </a:tcPr>
                </a:tc>
                <a:tc>
                  <a:txBody>
                    <a:bodyPr/>
                    <a:lstStyle/>
                    <a:p>
                      <a:pPr>
                        <a:lnSpc>
                          <a:spcPct val="150000"/>
                        </a:lnSpc>
                      </a:pPr>
                      <a:endParaRPr lang="ar-JO" sz="2000"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1735846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47778" y="295596"/>
            <a:ext cx="6727279" cy="1200329"/>
          </a:xfrm>
          <a:prstGeom prst="rect">
            <a:avLst/>
          </a:prstGeom>
          <a:no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Techniques for Managing Risk</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2006804022"/>
              </p:ext>
            </p:extLst>
          </p:nvPr>
        </p:nvGraphicFramePr>
        <p:xfrm>
          <a:off x="1549779" y="1768018"/>
          <a:ext cx="9219096" cy="6734366"/>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3427998">
                <a:tc>
                  <a:txBody>
                    <a:bodyPr/>
                    <a:lstStyle/>
                    <a:p>
                      <a:pPr marL="342900" marR="0" lvl="0" indent="-342900" algn="l" defTabSz="914400" rtl="0" eaLnBrk="1" fontAlgn="base" latinLnBrk="0" hangingPunct="1">
                        <a:lnSpc>
                          <a:spcPct val="200000"/>
                        </a:lnSpc>
                        <a:spcBef>
                          <a:spcPct val="20000"/>
                        </a:spcBef>
                        <a:spcAft>
                          <a:spcPct val="0"/>
                        </a:spcAft>
                        <a:buClrTx/>
                        <a:buSzTx/>
                        <a:buFontTx/>
                        <a:buChar char="•"/>
                        <a:tabLst/>
                        <a:defRPr/>
                      </a:pPr>
                      <a:r>
                        <a:rPr lang="en-US" altLang="ar-JO" sz="2400" b="1"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There are Four major methods for managing risk</a:t>
                      </a:r>
                    </a:p>
                    <a:p>
                      <a:pPr marL="742950" marR="0" lvl="1" indent="-285750" algn="l" defTabSz="914400" rtl="0" eaLnBrk="1" fontAlgn="base" latinLnBrk="0" hangingPunct="1">
                        <a:lnSpc>
                          <a:spcPct val="20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Avoidance</a:t>
                      </a:r>
                    </a:p>
                    <a:p>
                      <a:pPr marL="742950" marR="0" lvl="1" indent="-285750" algn="l" defTabSz="914400" rtl="0" eaLnBrk="1" fontAlgn="base" latinLnBrk="0" hangingPunct="1">
                        <a:lnSpc>
                          <a:spcPct val="20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Acceptance or Retention</a:t>
                      </a:r>
                    </a:p>
                    <a:p>
                      <a:pPr marL="742950" marR="0" lvl="1" indent="-285750" algn="l" defTabSz="914400" rtl="0" eaLnBrk="1" fontAlgn="base" latinLnBrk="0" hangingPunct="1">
                        <a:lnSpc>
                          <a:spcPct val="20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Loss control or Mitigate</a:t>
                      </a:r>
                    </a:p>
                    <a:p>
                      <a:pPr marL="742950" marR="0" lvl="1" indent="-285750" algn="l" defTabSz="914400" rtl="0" eaLnBrk="1" fontAlgn="base" latinLnBrk="0" hangingPunct="1">
                        <a:lnSpc>
                          <a:spcPct val="20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Transfers</a:t>
                      </a:r>
                    </a:p>
                  </a:txBody>
                  <a:tcPr>
                    <a:noFill/>
                  </a:tcPr>
                </a:tc>
                <a:tc>
                  <a:txBody>
                    <a:bodyPr/>
                    <a:lstStyle/>
                    <a:p>
                      <a:pPr>
                        <a:lnSpc>
                          <a:spcPct val="200000"/>
                        </a:lnSpc>
                      </a:pPr>
                      <a:endParaRPr lang="ar-JO" sz="2000" dirty="0"/>
                    </a:p>
                  </a:txBody>
                  <a:tcPr>
                    <a:noFill/>
                  </a:tcPr>
                </a:tc>
                <a:extLst>
                  <a:ext uri="{0D108BD9-81ED-4DB2-BD59-A6C34878D82A}">
                    <a16:rowId xmlns:a16="http://schemas.microsoft.com/office/drawing/2014/main" xmlns="" val="10000"/>
                  </a:ext>
                </a:extLst>
              </a:tr>
              <a:tr h="315945">
                <a:tc>
                  <a:txBody>
                    <a:bodyPr/>
                    <a:lstStyle/>
                    <a:p>
                      <a:pPr>
                        <a:lnSpc>
                          <a:spcPct val="200000"/>
                        </a:lnSpc>
                      </a:pPr>
                      <a:endParaRPr lang="ar-JO" sz="2000" dirty="0"/>
                    </a:p>
                  </a:txBody>
                  <a:tcPr>
                    <a:noFill/>
                  </a:tcPr>
                </a:tc>
                <a:tc>
                  <a:txBody>
                    <a:bodyPr/>
                    <a:lstStyle/>
                    <a:p>
                      <a:pPr>
                        <a:lnSpc>
                          <a:spcPct val="200000"/>
                        </a:lnSpc>
                      </a:pPr>
                      <a:endParaRPr lang="ar-JO" sz="2000"/>
                    </a:p>
                  </a:txBody>
                  <a:tcPr>
                    <a:noFill/>
                  </a:tcPr>
                </a:tc>
                <a:extLst>
                  <a:ext uri="{0D108BD9-81ED-4DB2-BD59-A6C34878D82A}">
                    <a16:rowId xmlns:a16="http://schemas.microsoft.com/office/drawing/2014/main" xmlns="" val="10001"/>
                  </a:ext>
                </a:extLst>
              </a:tr>
              <a:tr h="315945">
                <a:tc>
                  <a:txBody>
                    <a:bodyPr/>
                    <a:lstStyle/>
                    <a:p>
                      <a:pPr>
                        <a:lnSpc>
                          <a:spcPct val="200000"/>
                        </a:lnSpc>
                      </a:pPr>
                      <a:endParaRPr lang="ar-JO" sz="2000" dirty="0"/>
                    </a:p>
                  </a:txBody>
                  <a:tcPr>
                    <a:noFill/>
                  </a:tcPr>
                </a:tc>
                <a:tc>
                  <a:txBody>
                    <a:bodyPr/>
                    <a:lstStyle/>
                    <a:p>
                      <a:pPr>
                        <a:lnSpc>
                          <a:spcPct val="200000"/>
                        </a:lnSpc>
                      </a:pPr>
                      <a:endParaRPr lang="ar-JO" sz="2000"/>
                    </a:p>
                  </a:txBody>
                  <a:tcPr>
                    <a:noFill/>
                  </a:tcPr>
                </a:tc>
                <a:extLst>
                  <a:ext uri="{0D108BD9-81ED-4DB2-BD59-A6C34878D82A}">
                    <a16:rowId xmlns:a16="http://schemas.microsoft.com/office/drawing/2014/main" xmlns="" val="10002"/>
                  </a:ext>
                </a:extLst>
              </a:tr>
              <a:tr h="315945">
                <a:tc>
                  <a:txBody>
                    <a:bodyPr/>
                    <a:lstStyle/>
                    <a:p>
                      <a:pPr>
                        <a:lnSpc>
                          <a:spcPct val="200000"/>
                        </a:lnSpc>
                      </a:pPr>
                      <a:endParaRPr lang="ar-JO" sz="2000" dirty="0"/>
                    </a:p>
                  </a:txBody>
                  <a:tcPr>
                    <a:noFill/>
                  </a:tcPr>
                </a:tc>
                <a:tc>
                  <a:txBody>
                    <a:bodyPr/>
                    <a:lstStyle/>
                    <a:p>
                      <a:pPr>
                        <a:lnSpc>
                          <a:spcPct val="200000"/>
                        </a:lnSpc>
                      </a:pPr>
                      <a:endParaRPr lang="ar-JO" sz="2000"/>
                    </a:p>
                  </a:txBody>
                  <a:tcPr>
                    <a:noFill/>
                  </a:tcPr>
                </a:tc>
                <a:extLst>
                  <a:ext uri="{0D108BD9-81ED-4DB2-BD59-A6C34878D82A}">
                    <a16:rowId xmlns:a16="http://schemas.microsoft.com/office/drawing/2014/main" xmlns="" val="10003"/>
                  </a:ext>
                </a:extLst>
              </a:tr>
              <a:tr h="315945">
                <a:tc>
                  <a:txBody>
                    <a:bodyPr/>
                    <a:lstStyle/>
                    <a:p>
                      <a:pPr>
                        <a:lnSpc>
                          <a:spcPct val="200000"/>
                        </a:lnSpc>
                      </a:pPr>
                      <a:endParaRPr lang="ar-JO" sz="2000" dirty="0"/>
                    </a:p>
                  </a:txBody>
                  <a:tcPr>
                    <a:noFill/>
                  </a:tcPr>
                </a:tc>
                <a:tc>
                  <a:txBody>
                    <a:bodyPr/>
                    <a:lstStyle/>
                    <a:p>
                      <a:pPr>
                        <a:lnSpc>
                          <a:spcPct val="200000"/>
                        </a:lnSpc>
                      </a:pPr>
                      <a:endParaRPr lang="ar-JO" sz="2000"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3351229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89332" y="272038"/>
            <a:ext cx="6396942" cy="1200329"/>
          </a:xfrm>
          <a:prstGeom prst="rect">
            <a:avLst/>
          </a:prstGeom>
          <a:no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Techniques for Managing Risk</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1593790753"/>
              </p:ext>
            </p:extLst>
          </p:nvPr>
        </p:nvGraphicFramePr>
        <p:xfrm>
          <a:off x="1486452" y="1519512"/>
          <a:ext cx="9219096" cy="8194438"/>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4998516">
                <a:tc>
                  <a:txBody>
                    <a:bodyPr/>
                    <a:lstStyle/>
                    <a:p>
                      <a:pPr marL="457200" marR="0" lvl="1" indent="0" algn="l" defTabSz="914400" rtl="0" eaLnBrk="1" fontAlgn="base" latinLnBrk="0" hangingPunct="1">
                        <a:lnSpc>
                          <a:spcPct val="150000"/>
                        </a:lnSpc>
                        <a:spcBef>
                          <a:spcPct val="20000"/>
                        </a:spcBef>
                        <a:spcAft>
                          <a:spcPct val="0"/>
                        </a:spcAft>
                        <a:buClrTx/>
                        <a:buSzTx/>
                        <a:buFontTx/>
                        <a:buNone/>
                        <a:tabLst/>
                        <a:defRPr/>
                      </a:pPr>
                      <a:r>
                        <a:rPr lang="en-US" sz="2400" b="1" u="sng"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Risk Avoidance:</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lang="en-US"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Prevents the organization from entering into a risk-rich situation or environment. For example, when choosing a vendor for a service, the organization could choose to accept a vendor with a higher-priced bid if the lower-cost vendor does not have adequate references.</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lang="en-US"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Example: A company decided not to invest in X country due to the high political instability.</a:t>
                      </a:r>
                      <a:endParaRPr 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endParaRPr>
                    </a:p>
                    <a:p>
                      <a:pPr marL="457200" marR="0" lvl="1" indent="0" algn="l" defTabSz="914400" rtl="0" eaLnBrk="1" fontAlgn="base" latinLnBrk="0" hangingPunct="1">
                        <a:lnSpc>
                          <a:spcPct val="150000"/>
                        </a:lnSpc>
                        <a:spcBef>
                          <a:spcPct val="20000"/>
                        </a:spcBef>
                        <a:spcAft>
                          <a:spcPct val="0"/>
                        </a:spcAft>
                        <a:buClrTx/>
                        <a:buSzTx/>
                        <a:buFontTx/>
                        <a:buNone/>
                        <a:tabLst/>
                        <a:defRPr/>
                      </a:pPr>
                      <a:endParaRPr kumimoji="0" lang="en-US" sz="2000" b="0" i="0" u="none" strike="noStrike" kern="0" cap="none" spc="0" normalizeH="0" baseline="0" noProof="0" dirty="0" smtClean="0">
                        <a:ln>
                          <a:noFill/>
                        </a:ln>
                        <a:solidFill>
                          <a:srgbClr val="000000"/>
                        </a:solidFill>
                        <a:effectLst/>
                        <a:uLnTx/>
                        <a:uFillTx/>
                        <a:latin typeface="Verdana"/>
                        <a:ea typeface="+mn-ea"/>
                        <a:cs typeface="+mn-cs"/>
                      </a:endParaRPr>
                    </a:p>
                    <a:p>
                      <a:pPr marL="457200" marR="0" lvl="1" indent="0" algn="l" defTabSz="914400" rtl="0" eaLnBrk="1" fontAlgn="base" latinLnBrk="0" hangingPunct="1">
                        <a:lnSpc>
                          <a:spcPct val="150000"/>
                        </a:lnSpc>
                        <a:spcBef>
                          <a:spcPct val="20000"/>
                        </a:spcBef>
                        <a:spcAft>
                          <a:spcPct val="0"/>
                        </a:spcAft>
                        <a:buClrTx/>
                        <a:buSzTx/>
                        <a:buFontTx/>
                        <a:buNone/>
                        <a:tabLst/>
                        <a:defRPr/>
                      </a:pPr>
                      <a:endParaRPr kumimoji="0" lang="en-US" sz="2000" b="0" i="0" u="none" strike="noStrike" kern="0" cap="none" spc="0" normalizeH="0" baseline="0" noProof="0" dirty="0" smtClean="0">
                        <a:ln>
                          <a:noFill/>
                        </a:ln>
                        <a:solidFill>
                          <a:srgbClr val="000000"/>
                        </a:solidFill>
                        <a:effectLst/>
                        <a:uLnTx/>
                        <a:uFillTx/>
                        <a:latin typeface="Verdana"/>
                        <a:ea typeface="+mn-ea"/>
                        <a:cs typeface="+mn-cs"/>
                      </a:endParaRPr>
                    </a:p>
                  </a:txBody>
                  <a:tcPr>
                    <a:noFill/>
                  </a:tcPr>
                </a:tc>
                <a:tc>
                  <a:txBody>
                    <a:bodyPr/>
                    <a:lstStyle/>
                    <a:p>
                      <a:pPr>
                        <a:lnSpc>
                          <a:spcPct val="150000"/>
                        </a:lnSpc>
                      </a:pPr>
                      <a:endParaRPr lang="ar-JO" sz="2000" dirty="0"/>
                    </a:p>
                  </a:txBody>
                  <a:tcPr>
                    <a:noFill/>
                  </a:tcPr>
                </a:tc>
                <a:extLst>
                  <a:ext uri="{0D108BD9-81ED-4DB2-BD59-A6C34878D82A}">
                    <a16:rowId xmlns:a16="http://schemas.microsoft.com/office/drawing/2014/main" xmlns="" val="10000"/>
                  </a:ext>
                </a:extLst>
              </a:tr>
              <a:tr h="621304">
                <a:tc>
                  <a:txBody>
                    <a:bodyPr/>
                    <a:lstStyle/>
                    <a:p>
                      <a:pPr>
                        <a:lnSpc>
                          <a:spcPct val="150000"/>
                        </a:lnSpc>
                      </a:pPr>
                      <a:endParaRPr lang="ar-JO" sz="2000" dirty="0"/>
                    </a:p>
                  </a:txBody>
                  <a:tcPr>
                    <a:noFill/>
                  </a:tcPr>
                </a:tc>
                <a:tc>
                  <a:txBody>
                    <a:bodyPr/>
                    <a:lstStyle/>
                    <a:p>
                      <a:pPr>
                        <a:lnSpc>
                          <a:spcPct val="150000"/>
                        </a:lnSpc>
                      </a:pPr>
                      <a:endParaRPr lang="ar-JO" sz="2000"/>
                    </a:p>
                  </a:txBody>
                  <a:tcPr>
                    <a:noFill/>
                  </a:tcPr>
                </a:tc>
                <a:extLst>
                  <a:ext uri="{0D108BD9-81ED-4DB2-BD59-A6C34878D82A}">
                    <a16:rowId xmlns:a16="http://schemas.microsoft.com/office/drawing/2014/main" xmlns="" val="10001"/>
                  </a:ext>
                </a:extLst>
              </a:tr>
              <a:tr h="621304">
                <a:tc>
                  <a:txBody>
                    <a:bodyPr/>
                    <a:lstStyle/>
                    <a:p>
                      <a:pPr>
                        <a:lnSpc>
                          <a:spcPct val="150000"/>
                        </a:lnSpc>
                      </a:pPr>
                      <a:endParaRPr lang="ar-JO" sz="2000" dirty="0"/>
                    </a:p>
                  </a:txBody>
                  <a:tcPr>
                    <a:noFill/>
                  </a:tcPr>
                </a:tc>
                <a:tc>
                  <a:txBody>
                    <a:bodyPr/>
                    <a:lstStyle/>
                    <a:p>
                      <a:pPr>
                        <a:lnSpc>
                          <a:spcPct val="150000"/>
                        </a:lnSpc>
                      </a:pPr>
                      <a:endParaRPr lang="ar-JO" sz="2000"/>
                    </a:p>
                  </a:txBody>
                  <a:tcPr>
                    <a:noFill/>
                  </a:tcPr>
                </a:tc>
                <a:extLst>
                  <a:ext uri="{0D108BD9-81ED-4DB2-BD59-A6C34878D82A}">
                    <a16:rowId xmlns:a16="http://schemas.microsoft.com/office/drawing/2014/main" xmlns="" val="10002"/>
                  </a:ext>
                </a:extLst>
              </a:tr>
              <a:tr h="621304">
                <a:tc>
                  <a:txBody>
                    <a:bodyPr/>
                    <a:lstStyle/>
                    <a:p>
                      <a:pPr>
                        <a:lnSpc>
                          <a:spcPct val="150000"/>
                        </a:lnSpc>
                      </a:pPr>
                      <a:endParaRPr lang="ar-JO" sz="2000" dirty="0"/>
                    </a:p>
                  </a:txBody>
                  <a:tcPr>
                    <a:noFill/>
                  </a:tcPr>
                </a:tc>
                <a:tc>
                  <a:txBody>
                    <a:bodyPr/>
                    <a:lstStyle/>
                    <a:p>
                      <a:pPr>
                        <a:lnSpc>
                          <a:spcPct val="150000"/>
                        </a:lnSpc>
                      </a:pPr>
                      <a:endParaRPr lang="ar-JO" sz="2000"/>
                    </a:p>
                  </a:txBody>
                  <a:tcPr>
                    <a:noFill/>
                  </a:tcPr>
                </a:tc>
                <a:extLst>
                  <a:ext uri="{0D108BD9-81ED-4DB2-BD59-A6C34878D82A}">
                    <a16:rowId xmlns:a16="http://schemas.microsoft.com/office/drawing/2014/main" xmlns="" val="10003"/>
                  </a:ext>
                </a:extLst>
              </a:tr>
              <a:tr h="621304">
                <a:tc>
                  <a:txBody>
                    <a:bodyPr/>
                    <a:lstStyle/>
                    <a:p>
                      <a:pPr>
                        <a:lnSpc>
                          <a:spcPct val="150000"/>
                        </a:lnSpc>
                      </a:pPr>
                      <a:endParaRPr lang="ar-JO" sz="2000" dirty="0"/>
                    </a:p>
                  </a:txBody>
                  <a:tcPr>
                    <a:noFill/>
                  </a:tcPr>
                </a:tc>
                <a:tc>
                  <a:txBody>
                    <a:bodyPr/>
                    <a:lstStyle/>
                    <a:p>
                      <a:pPr>
                        <a:lnSpc>
                          <a:spcPct val="150000"/>
                        </a:lnSpc>
                      </a:pPr>
                      <a:endParaRPr lang="ar-JO" sz="2000"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691828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2335" y="159592"/>
            <a:ext cx="6433939" cy="1200329"/>
          </a:xfrm>
          <a:prstGeom prst="rect">
            <a:avLst/>
          </a:prstGeom>
          <a:no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Techniques for Managing Risk</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1128884947"/>
              </p:ext>
            </p:extLst>
          </p:nvPr>
        </p:nvGraphicFramePr>
        <p:xfrm>
          <a:off x="1486452" y="1720901"/>
          <a:ext cx="9219096" cy="8611426"/>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4998516">
                <a:tc>
                  <a:txBody>
                    <a:bodyPr/>
                    <a:lstStyle/>
                    <a:p>
                      <a:pPr marL="457200" marR="0" lvl="1" indent="0" algn="l" defTabSz="914400" rtl="0" eaLnBrk="1" fontAlgn="base" latinLnBrk="0" hangingPunct="1">
                        <a:lnSpc>
                          <a:spcPct val="200000"/>
                        </a:lnSpc>
                        <a:spcBef>
                          <a:spcPct val="20000"/>
                        </a:spcBef>
                        <a:spcAft>
                          <a:spcPct val="0"/>
                        </a:spcAft>
                        <a:buClrTx/>
                        <a:buSzTx/>
                        <a:buFontTx/>
                        <a:buNone/>
                        <a:tabLst/>
                        <a:defRPr/>
                      </a:pPr>
                      <a:r>
                        <a:rPr lang="en-US" sz="2400" b="1" u="sng"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Risk acceptance or Retention </a:t>
                      </a:r>
                    </a:p>
                    <a:p>
                      <a:pPr marL="457200" marR="0" lvl="1" indent="0" algn="l" defTabSz="914400" rtl="0" eaLnBrk="1" fontAlgn="base" latinLnBrk="0" hangingPunct="1">
                        <a:lnSpc>
                          <a:spcPct val="200000"/>
                        </a:lnSpc>
                        <a:spcBef>
                          <a:spcPct val="20000"/>
                        </a:spcBef>
                        <a:spcAft>
                          <a:spcPct val="0"/>
                        </a:spcAft>
                        <a:buClrTx/>
                        <a:buSzTx/>
                        <a:buFontTx/>
                        <a:buNone/>
                        <a:tabLst/>
                        <a:defRPr/>
                      </a:pPr>
                      <a:r>
                        <a:rPr lang="en-US"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Based on the comparison of the risk to the cost of control, management could accept the risk and move forward with the risky choice.</a:t>
                      </a:r>
                    </a:p>
                    <a:p>
                      <a:pPr marL="1143000" marR="0" lvl="2" indent="-228600" algn="l" defTabSz="914400" rtl="0" eaLnBrk="1" fontAlgn="base" latinLnBrk="0" hangingPunct="1">
                        <a:lnSpc>
                          <a:spcPct val="200000"/>
                        </a:lnSpc>
                        <a:spcBef>
                          <a:spcPct val="20000"/>
                        </a:spcBef>
                        <a:spcAft>
                          <a:spcPct val="0"/>
                        </a:spcAft>
                        <a:buClrTx/>
                        <a:buSzTx/>
                        <a:buFontTx/>
                        <a:buChar char="•"/>
                        <a:tabLst/>
                        <a:defRPr/>
                      </a:pPr>
                      <a:r>
                        <a:rPr lang="en-US"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a:t>
                      </a: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An individual or firm retains all or part of a given risk)</a:t>
                      </a:r>
                    </a:p>
                    <a:p>
                      <a:pPr marL="457200" marR="0" lvl="1" indent="0" algn="l" defTabSz="914400" rtl="0" eaLnBrk="1" fontAlgn="base" latinLnBrk="0" hangingPunct="1">
                        <a:lnSpc>
                          <a:spcPct val="200000"/>
                        </a:lnSpc>
                        <a:spcBef>
                          <a:spcPct val="20000"/>
                        </a:spcBef>
                        <a:spcAft>
                          <a:spcPct val="0"/>
                        </a:spcAft>
                        <a:buClrTx/>
                        <a:buSzTx/>
                        <a:buFontTx/>
                        <a:buNone/>
                        <a:tabLst/>
                        <a:defRPr/>
                      </a:pPr>
                      <a:endParaRPr kumimoji="0" lang="en-US" sz="2000" b="0" i="0" u="none" strike="noStrike" kern="1200" cap="none" spc="0" normalizeH="0" baseline="0" noProof="0" dirty="0" smtClean="0">
                        <a:ln>
                          <a:noFill/>
                        </a:ln>
                        <a:solidFill>
                          <a:prstClr val="black"/>
                        </a:solidFill>
                        <a:effectLst/>
                        <a:uLnTx/>
                        <a:uFillTx/>
                        <a:latin typeface="+mn-lt"/>
                        <a:ea typeface="+mn-ea"/>
                        <a:cs typeface="+mn-cs"/>
                      </a:endParaRPr>
                    </a:p>
                    <a:p>
                      <a:pPr marL="457200" marR="0" lvl="1" indent="0" algn="l" defTabSz="914400" rtl="0" eaLnBrk="1" fontAlgn="base" latinLnBrk="0" hangingPunct="1">
                        <a:lnSpc>
                          <a:spcPct val="200000"/>
                        </a:lnSpc>
                        <a:spcBef>
                          <a:spcPct val="20000"/>
                        </a:spcBef>
                        <a:spcAft>
                          <a:spcPct val="0"/>
                        </a:spcAft>
                        <a:buClrTx/>
                        <a:buSzTx/>
                        <a:buFontTx/>
                        <a:buNone/>
                        <a:tabLst/>
                        <a:defRPr/>
                      </a:pPr>
                      <a:endParaRPr kumimoji="0" lang="en-US" sz="2000" b="0" i="0" u="none" strike="noStrike" kern="0" cap="none" spc="0" normalizeH="0" baseline="0" noProof="0" dirty="0" smtClean="0">
                        <a:ln>
                          <a:noFill/>
                        </a:ln>
                        <a:solidFill>
                          <a:srgbClr val="000000"/>
                        </a:solidFill>
                        <a:effectLst/>
                        <a:uLnTx/>
                        <a:uFillTx/>
                        <a:latin typeface="Verdana"/>
                        <a:ea typeface="+mn-ea"/>
                        <a:cs typeface="+mn-cs"/>
                      </a:endParaRPr>
                    </a:p>
                    <a:p>
                      <a:pPr marL="457200" marR="0" lvl="1" indent="0" algn="l" defTabSz="914400" rtl="0" eaLnBrk="1" fontAlgn="base" latinLnBrk="0" hangingPunct="1">
                        <a:lnSpc>
                          <a:spcPct val="200000"/>
                        </a:lnSpc>
                        <a:spcBef>
                          <a:spcPct val="20000"/>
                        </a:spcBef>
                        <a:spcAft>
                          <a:spcPct val="0"/>
                        </a:spcAft>
                        <a:buClrTx/>
                        <a:buSzTx/>
                        <a:buFontTx/>
                        <a:buNone/>
                        <a:tabLst/>
                        <a:defRPr/>
                      </a:pPr>
                      <a:endParaRPr kumimoji="0" lang="en-US" sz="2000" b="0" i="0" u="none" strike="noStrike" kern="0" cap="none" spc="0" normalizeH="0" baseline="0" noProof="0" dirty="0" smtClean="0">
                        <a:ln>
                          <a:noFill/>
                        </a:ln>
                        <a:solidFill>
                          <a:srgbClr val="000000"/>
                        </a:solidFill>
                        <a:effectLst/>
                        <a:uLnTx/>
                        <a:uFillTx/>
                        <a:latin typeface="Verdana"/>
                        <a:ea typeface="+mn-ea"/>
                        <a:cs typeface="+mn-cs"/>
                      </a:endParaRPr>
                    </a:p>
                  </a:txBody>
                  <a:tcPr>
                    <a:noFill/>
                  </a:tcPr>
                </a:tc>
                <a:tc>
                  <a:txBody>
                    <a:bodyPr/>
                    <a:lstStyle/>
                    <a:p>
                      <a:pPr>
                        <a:lnSpc>
                          <a:spcPct val="200000"/>
                        </a:lnSpc>
                      </a:pPr>
                      <a:endParaRPr lang="ar-JO" sz="2000" dirty="0"/>
                    </a:p>
                  </a:txBody>
                  <a:tcPr>
                    <a:noFill/>
                  </a:tcPr>
                </a:tc>
                <a:extLst>
                  <a:ext uri="{0D108BD9-81ED-4DB2-BD59-A6C34878D82A}">
                    <a16:rowId xmlns:a16="http://schemas.microsoft.com/office/drawing/2014/main" xmlns="" val="10000"/>
                  </a:ext>
                </a:extLst>
              </a:tr>
              <a:tr h="621304">
                <a:tc>
                  <a:txBody>
                    <a:bodyPr/>
                    <a:lstStyle/>
                    <a:p>
                      <a:pPr>
                        <a:lnSpc>
                          <a:spcPct val="200000"/>
                        </a:lnSpc>
                      </a:pPr>
                      <a:endParaRPr lang="ar-JO" sz="2000" dirty="0"/>
                    </a:p>
                  </a:txBody>
                  <a:tcPr>
                    <a:noFill/>
                  </a:tcPr>
                </a:tc>
                <a:tc>
                  <a:txBody>
                    <a:bodyPr/>
                    <a:lstStyle/>
                    <a:p>
                      <a:pPr>
                        <a:lnSpc>
                          <a:spcPct val="200000"/>
                        </a:lnSpc>
                      </a:pPr>
                      <a:endParaRPr lang="ar-JO" sz="2000"/>
                    </a:p>
                  </a:txBody>
                  <a:tcPr>
                    <a:noFill/>
                  </a:tcPr>
                </a:tc>
                <a:extLst>
                  <a:ext uri="{0D108BD9-81ED-4DB2-BD59-A6C34878D82A}">
                    <a16:rowId xmlns:a16="http://schemas.microsoft.com/office/drawing/2014/main" xmlns="" val="10001"/>
                  </a:ext>
                </a:extLst>
              </a:tr>
              <a:tr h="621304">
                <a:tc>
                  <a:txBody>
                    <a:bodyPr/>
                    <a:lstStyle/>
                    <a:p>
                      <a:pPr>
                        <a:lnSpc>
                          <a:spcPct val="200000"/>
                        </a:lnSpc>
                      </a:pPr>
                      <a:endParaRPr lang="ar-JO" sz="2000" dirty="0"/>
                    </a:p>
                  </a:txBody>
                  <a:tcPr>
                    <a:noFill/>
                  </a:tcPr>
                </a:tc>
                <a:tc>
                  <a:txBody>
                    <a:bodyPr/>
                    <a:lstStyle/>
                    <a:p>
                      <a:pPr>
                        <a:lnSpc>
                          <a:spcPct val="200000"/>
                        </a:lnSpc>
                      </a:pPr>
                      <a:endParaRPr lang="ar-JO" sz="2000"/>
                    </a:p>
                  </a:txBody>
                  <a:tcPr>
                    <a:noFill/>
                  </a:tcPr>
                </a:tc>
                <a:extLst>
                  <a:ext uri="{0D108BD9-81ED-4DB2-BD59-A6C34878D82A}">
                    <a16:rowId xmlns:a16="http://schemas.microsoft.com/office/drawing/2014/main" xmlns="" val="10002"/>
                  </a:ext>
                </a:extLst>
              </a:tr>
              <a:tr h="621304">
                <a:tc>
                  <a:txBody>
                    <a:bodyPr/>
                    <a:lstStyle/>
                    <a:p>
                      <a:pPr>
                        <a:lnSpc>
                          <a:spcPct val="200000"/>
                        </a:lnSpc>
                      </a:pPr>
                      <a:endParaRPr lang="ar-JO" sz="2000" dirty="0"/>
                    </a:p>
                  </a:txBody>
                  <a:tcPr>
                    <a:noFill/>
                  </a:tcPr>
                </a:tc>
                <a:tc>
                  <a:txBody>
                    <a:bodyPr/>
                    <a:lstStyle/>
                    <a:p>
                      <a:pPr>
                        <a:lnSpc>
                          <a:spcPct val="200000"/>
                        </a:lnSpc>
                      </a:pPr>
                      <a:endParaRPr lang="ar-JO" sz="2000"/>
                    </a:p>
                  </a:txBody>
                  <a:tcPr>
                    <a:noFill/>
                  </a:tcPr>
                </a:tc>
                <a:extLst>
                  <a:ext uri="{0D108BD9-81ED-4DB2-BD59-A6C34878D82A}">
                    <a16:rowId xmlns:a16="http://schemas.microsoft.com/office/drawing/2014/main" xmlns="" val="10003"/>
                  </a:ext>
                </a:extLst>
              </a:tr>
              <a:tr h="621304">
                <a:tc>
                  <a:txBody>
                    <a:bodyPr/>
                    <a:lstStyle/>
                    <a:p>
                      <a:pPr>
                        <a:lnSpc>
                          <a:spcPct val="200000"/>
                        </a:lnSpc>
                      </a:pPr>
                      <a:endParaRPr lang="ar-JO" sz="2000" dirty="0"/>
                    </a:p>
                  </a:txBody>
                  <a:tcPr>
                    <a:noFill/>
                  </a:tcPr>
                </a:tc>
                <a:tc>
                  <a:txBody>
                    <a:bodyPr/>
                    <a:lstStyle/>
                    <a:p>
                      <a:pPr>
                        <a:lnSpc>
                          <a:spcPct val="200000"/>
                        </a:lnSpc>
                      </a:pPr>
                      <a:endParaRPr lang="ar-JO" sz="2000"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1407685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47778" y="272038"/>
            <a:ext cx="6359812" cy="1200329"/>
          </a:xfrm>
          <a:prstGeom prst="rect">
            <a:avLst/>
          </a:prstGeom>
          <a:no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Techniques for Managing Risk</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2422123437"/>
              </p:ext>
            </p:extLst>
          </p:nvPr>
        </p:nvGraphicFramePr>
        <p:xfrm>
          <a:off x="1486452" y="1720901"/>
          <a:ext cx="9219096" cy="7483732"/>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4998516">
                <a:tc>
                  <a:txBody>
                    <a:bodyPr/>
                    <a:lstStyle/>
                    <a:p>
                      <a:pPr marL="228600" marR="0" lvl="0" indent="-228600" algn="just"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lang="en-US" sz="2400" b="1"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Example</a:t>
                      </a:r>
                      <a:r>
                        <a:rPr lang="en-US"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 There is the risk an employees will burn themselves if the company installs new coffee makers in the break room. The benefit of employee satisfaction from new coffee makers outweighs the risk of an employee accidentally burning themselves on a hot cup of coffee, so management accepts the risk and installs the new appliance.</a:t>
                      </a:r>
                      <a:endParaRPr 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endParaRPr>
                    </a:p>
                    <a:p>
                      <a:pPr marL="457200" marR="0" lvl="1" indent="0" algn="l" defTabSz="914400" rtl="0" eaLnBrk="1" fontAlgn="base" latinLnBrk="0" hangingPunct="1">
                        <a:lnSpc>
                          <a:spcPct val="150000"/>
                        </a:lnSpc>
                        <a:spcBef>
                          <a:spcPct val="20000"/>
                        </a:spcBef>
                        <a:spcAft>
                          <a:spcPct val="0"/>
                        </a:spcAft>
                        <a:buClrTx/>
                        <a:buSzTx/>
                        <a:buFontTx/>
                        <a:buNone/>
                        <a:tabLst/>
                        <a:defRPr/>
                      </a:pPr>
                      <a:endParaRPr kumimoji="0" lang="en-US" sz="2000" b="0" i="0" u="none" strike="noStrike" kern="1200" cap="none" spc="0" normalizeH="0" baseline="0" noProof="0" dirty="0" smtClean="0">
                        <a:ln>
                          <a:noFill/>
                        </a:ln>
                        <a:solidFill>
                          <a:prstClr val="black"/>
                        </a:solidFill>
                        <a:effectLst/>
                        <a:uLnTx/>
                        <a:uFillTx/>
                        <a:latin typeface="+mn-lt"/>
                        <a:ea typeface="+mn-ea"/>
                        <a:cs typeface="+mn-cs"/>
                      </a:endParaRPr>
                    </a:p>
                    <a:p>
                      <a:pPr marL="457200" marR="0" lvl="1" indent="0" algn="l" defTabSz="914400" rtl="0" eaLnBrk="1" fontAlgn="base" latinLnBrk="0" hangingPunct="1">
                        <a:lnSpc>
                          <a:spcPct val="150000"/>
                        </a:lnSpc>
                        <a:spcBef>
                          <a:spcPct val="20000"/>
                        </a:spcBef>
                        <a:spcAft>
                          <a:spcPct val="0"/>
                        </a:spcAft>
                        <a:buClrTx/>
                        <a:buSzTx/>
                        <a:buFontTx/>
                        <a:buNone/>
                        <a:tabLst/>
                        <a:defRPr/>
                      </a:pPr>
                      <a:endParaRPr kumimoji="0" lang="en-US" sz="2000" b="0" i="0" u="none" strike="noStrike" kern="0" cap="none" spc="0" normalizeH="0" baseline="0" noProof="0" dirty="0" smtClean="0">
                        <a:ln>
                          <a:noFill/>
                        </a:ln>
                        <a:solidFill>
                          <a:srgbClr val="000000"/>
                        </a:solidFill>
                        <a:effectLst/>
                        <a:uLnTx/>
                        <a:uFillTx/>
                        <a:latin typeface="Verdana"/>
                        <a:ea typeface="+mn-ea"/>
                        <a:cs typeface="+mn-cs"/>
                      </a:endParaRPr>
                    </a:p>
                    <a:p>
                      <a:pPr marL="457200" marR="0" lvl="1" indent="0" algn="l" defTabSz="914400" rtl="0" eaLnBrk="1" fontAlgn="base" latinLnBrk="0" hangingPunct="1">
                        <a:lnSpc>
                          <a:spcPct val="150000"/>
                        </a:lnSpc>
                        <a:spcBef>
                          <a:spcPct val="20000"/>
                        </a:spcBef>
                        <a:spcAft>
                          <a:spcPct val="0"/>
                        </a:spcAft>
                        <a:buClrTx/>
                        <a:buSzTx/>
                        <a:buFontTx/>
                        <a:buNone/>
                        <a:tabLst/>
                        <a:defRPr/>
                      </a:pPr>
                      <a:endParaRPr kumimoji="0" lang="en-US" sz="2000" b="0" i="0" u="none" strike="noStrike" kern="0" cap="none" spc="0" normalizeH="0" baseline="0" noProof="0" dirty="0" smtClean="0">
                        <a:ln>
                          <a:noFill/>
                        </a:ln>
                        <a:solidFill>
                          <a:srgbClr val="000000"/>
                        </a:solidFill>
                        <a:effectLst/>
                        <a:uLnTx/>
                        <a:uFillTx/>
                        <a:latin typeface="Verdana"/>
                        <a:ea typeface="+mn-ea"/>
                        <a:cs typeface="+mn-cs"/>
                      </a:endParaRPr>
                    </a:p>
                  </a:txBody>
                  <a:tcPr>
                    <a:noFill/>
                  </a:tcPr>
                </a:tc>
                <a:tc>
                  <a:txBody>
                    <a:bodyPr/>
                    <a:lstStyle/>
                    <a:p>
                      <a:pPr>
                        <a:lnSpc>
                          <a:spcPct val="150000"/>
                        </a:lnSpc>
                      </a:pPr>
                      <a:endParaRPr lang="ar-JO" sz="2000" dirty="0"/>
                    </a:p>
                  </a:txBody>
                  <a:tcPr>
                    <a:noFill/>
                  </a:tcPr>
                </a:tc>
                <a:extLst>
                  <a:ext uri="{0D108BD9-81ED-4DB2-BD59-A6C34878D82A}">
                    <a16:rowId xmlns:a16="http://schemas.microsoft.com/office/drawing/2014/main" xmlns="" val="10000"/>
                  </a:ext>
                </a:extLst>
              </a:tr>
              <a:tr h="621304">
                <a:tc>
                  <a:txBody>
                    <a:bodyPr/>
                    <a:lstStyle/>
                    <a:p>
                      <a:pPr>
                        <a:lnSpc>
                          <a:spcPct val="150000"/>
                        </a:lnSpc>
                      </a:pPr>
                      <a:endParaRPr lang="ar-JO" sz="2000" dirty="0"/>
                    </a:p>
                  </a:txBody>
                  <a:tcPr>
                    <a:noFill/>
                  </a:tcPr>
                </a:tc>
                <a:tc>
                  <a:txBody>
                    <a:bodyPr/>
                    <a:lstStyle/>
                    <a:p>
                      <a:pPr>
                        <a:lnSpc>
                          <a:spcPct val="150000"/>
                        </a:lnSpc>
                      </a:pPr>
                      <a:endParaRPr lang="ar-JO" sz="2000"/>
                    </a:p>
                  </a:txBody>
                  <a:tcPr>
                    <a:noFill/>
                  </a:tcPr>
                </a:tc>
                <a:extLst>
                  <a:ext uri="{0D108BD9-81ED-4DB2-BD59-A6C34878D82A}">
                    <a16:rowId xmlns:a16="http://schemas.microsoft.com/office/drawing/2014/main" xmlns="" val="10001"/>
                  </a:ext>
                </a:extLst>
              </a:tr>
              <a:tr h="621304">
                <a:tc>
                  <a:txBody>
                    <a:bodyPr/>
                    <a:lstStyle/>
                    <a:p>
                      <a:pPr>
                        <a:lnSpc>
                          <a:spcPct val="150000"/>
                        </a:lnSpc>
                      </a:pPr>
                      <a:endParaRPr lang="ar-JO" sz="2000" dirty="0"/>
                    </a:p>
                  </a:txBody>
                  <a:tcPr>
                    <a:noFill/>
                  </a:tcPr>
                </a:tc>
                <a:tc>
                  <a:txBody>
                    <a:bodyPr/>
                    <a:lstStyle/>
                    <a:p>
                      <a:pPr>
                        <a:lnSpc>
                          <a:spcPct val="150000"/>
                        </a:lnSpc>
                      </a:pPr>
                      <a:endParaRPr lang="ar-JO" sz="2000"/>
                    </a:p>
                  </a:txBody>
                  <a:tcPr>
                    <a:noFill/>
                  </a:tcPr>
                </a:tc>
                <a:extLst>
                  <a:ext uri="{0D108BD9-81ED-4DB2-BD59-A6C34878D82A}">
                    <a16:rowId xmlns:a16="http://schemas.microsoft.com/office/drawing/2014/main" xmlns="" val="10002"/>
                  </a:ext>
                </a:extLst>
              </a:tr>
              <a:tr h="621304">
                <a:tc>
                  <a:txBody>
                    <a:bodyPr/>
                    <a:lstStyle/>
                    <a:p>
                      <a:pPr>
                        <a:lnSpc>
                          <a:spcPct val="150000"/>
                        </a:lnSpc>
                      </a:pPr>
                      <a:endParaRPr lang="ar-JO" sz="2000" dirty="0"/>
                    </a:p>
                  </a:txBody>
                  <a:tcPr>
                    <a:noFill/>
                  </a:tcPr>
                </a:tc>
                <a:tc>
                  <a:txBody>
                    <a:bodyPr/>
                    <a:lstStyle/>
                    <a:p>
                      <a:pPr>
                        <a:lnSpc>
                          <a:spcPct val="150000"/>
                        </a:lnSpc>
                      </a:pPr>
                      <a:endParaRPr lang="ar-JO" sz="2000"/>
                    </a:p>
                  </a:txBody>
                  <a:tcPr>
                    <a:noFill/>
                  </a:tcPr>
                </a:tc>
                <a:extLst>
                  <a:ext uri="{0D108BD9-81ED-4DB2-BD59-A6C34878D82A}">
                    <a16:rowId xmlns:a16="http://schemas.microsoft.com/office/drawing/2014/main" xmlns="" val="10003"/>
                  </a:ext>
                </a:extLst>
              </a:tr>
              <a:tr h="621304">
                <a:tc>
                  <a:txBody>
                    <a:bodyPr/>
                    <a:lstStyle/>
                    <a:p>
                      <a:pPr>
                        <a:lnSpc>
                          <a:spcPct val="150000"/>
                        </a:lnSpc>
                      </a:pPr>
                      <a:endParaRPr lang="ar-JO" sz="2000" dirty="0"/>
                    </a:p>
                  </a:txBody>
                  <a:tcPr>
                    <a:noFill/>
                  </a:tcPr>
                </a:tc>
                <a:tc>
                  <a:txBody>
                    <a:bodyPr/>
                    <a:lstStyle/>
                    <a:p>
                      <a:pPr>
                        <a:lnSpc>
                          <a:spcPct val="150000"/>
                        </a:lnSpc>
                      </a:pPr>
                      <a:endParaRPr lang="ar-JO" sz="2000"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30867213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60637" y="265277"/>
            <a:ext cx="6625637" cy="1200329"/>
          </a:xfrm>
          <a:prstGeom prst="rect">
            <a:avLst/>
          </a:prstGeom>
          <a:no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Techniques for Managing Risk</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2812743547"/>
              </p:ext>
            </p:extLst>
          </p:nvPr>
        </p:nvGraphicFramePr>
        <p:xfrm>
          <a:off x="1486452" y="1784787"/>
          <a:ext cx="9219096" cy="7483732"/>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4998516">
                <a:tc>
                  <a:txBody>
                    <a:bodyPr/>
                    <a:lstStyle/>
                    <a:p>
                      <a:pPr marL="457200" marR="0" lvl="1" indent="0" algn="just" defTabSz="914400" rtl="0" eaLnBrk="1" fontAlgn="base" latinLnBrk="0" hangingPunct="1">
                        <a:lnSpc>
                          <a:spcPct val="100000"/>
                        </a:lnSpc>
                        <a:spcBef>
                          <a:spcPct val="20000"/>
                        </a:spcBef>
                        <a:spcAft>
                          <a:spcPct val="0"/>
                        </a:spcAft>
                        <a:buClrTx/>
                        <a:buSzTx/>
                        <a:buFontTx/>
                        <a:buNone/>
                        <a:tabLst/>
                        <a:defRPr/>
                      </a:pPr>
                      <a:r>
                        <a:rPr lang="en-US" sz="2400" b="1"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Risk acceptance or Retention </a:t>
                      </a:r>
                    </a:p>
                    <a:p>
                      <a:pPr marL="1143000" marR="0" lvl="2" indent="-228600" algn="just" defTabSz="914400" rtl="0" eaLnBrk="1" fontAlgn="base" latinLnBrk="0" hangingPunct="1">
                        <a:lnSpc>
                          <a:spcPct val="100000"/>
                        </a:lnSpc>
                        <a:spcBef>
                          <a:spcPct val="20000"/>
                        </a:spcBef>
                        <a:spcAft>
                          <a:spcPct val="0"/>
                        </a:spcAft>
                        <a:buClrTx/>
                        <a:buSzTx/>
                        <a:buFontTx/>
                        <a:buChar char="•"/>
                        <a:tabLst/>
                        <a:defRPr/>
                      </a:pPr>
                      <a:r>
                        <a:rPr lang="en-US" altLang="ar-JO" sz="2400" b="1"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Active retention </a:t>
                      </a: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means that an individual is consciously aware of the risk and deliberately plans to retain all or part of it</a:t>
                      </a:r>
                    </a:p>
                    <a:p>
                      <a:pPr marL="1143000" marR="0" lvl="2" indent="-228600" algn="just" defTabSz="914400" rtl="0" eaLnBrk="1" fontAlgn="base" latinLnBrk="0" hangingPunct="1">
                        <a:lnSpc>
                          <a:spcPct val="100000"/>
                        </a:lnSpc>
                        <a:spcBef>
                          <a:spcPct val="20000"/>
                        </a:spcBef>
                        <a:spcAft>
                          <a:spcPct val="0"/>
                        </a:spcAft>
                        <a:buClrTx/>
                        <a:buSzTx/>
                        <a:buFontTx/>
                        <a:buChar char="•"/>
                        <a:tabLst/>
                        <a:defRPr/>
                      </a:pPr>
                      <a:r>
                        <a:rPr lang="en-US" altLang="ar-JO" sz="2400" b="1"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Passive retention </a:t>
                      </a: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means risks may be unknowingly retained because of ignorance, indifference, or laziness</a:t>
                      </a:r>
                    </a:p>
                    <a:p>
                      <a:pPr marL="1143000" marR="0" lvl="2" indent="-228600" algn="just" defTabSz="914400" rtl="0" eaLnBrk="1" fontAlgn="base" latinLnBrk="0" hangingPunct="1">
                        <a:lnSpc>
                          <a:spcPct val="10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Self Insurance is a special form of planned retention by which part or all of a given loss exposure is retained by the firm</a:t>
                      </a:r>
                    </a:p>
                    <a:p>
                      <a:pPr marL="457200" marR="0" lvl="1" indent="0" algn="just" defTabSz="914400" rtl="0" eaLnBrk="1" fontAlgn="base" latinLnBrk="0" hangingPunct="1">
                        <a:lnSpc>
                          <a:spcPct val="100000"/>
                        </a:lnSpc>
                        <a:spcBef>
                          <a:spcPct val="20000"/>
                        </a:spcBef>
                        <a:spcAft>
                          <a:spcPct val="0"/>
                        </a:spcAft>
                        <a:buClrTx/>
                        <a:buSzTx/>
                        <a:buFontTx/>
                        <a:buNone/>
                        <a:tabLst/>
                        <a:defRPr/>
                      </a:pPr>
                      <a:endParaRPr kumimoji="0" lang="en-US" sz="2000" b="0" i="0" u="none" strike="noStrike" kern="1200" cap="none" spc="0" normalizeH="0" baseline="0" noProof="0" dirty="0" smtClean="0">
                        <a:ln>
                          <a:noFill/>
                        </a:ln>
                        <a:solidFill>
                          <a:prstClr val="black"/>
                        </a:solidFill>
                        <a:effectLst/>
                        <a:uLnTx/>
                        <a:uFillTx/>
                        <a:latin typeface="+mn-lt"/>
                        <a:ea typeface="+mn-ea"/>
                        <a:cs typeface="+mn-cs"/>
                      </a:endParaRPr>
                    </a:p>
                    <a:p>
                      <a:pPr marL="457200" marR="0" lvl="1" indent="0" algn="just" defTabSz="914400" rtl="0" eaLnBrk="1" fontAlgn="base" latinLnBrk="0" hangingPunct="1">
                        <a:lnSpc>
                          <a:spcPct val="100000"/>
                        </a:lnSpc>
                        <a:spcBef>
                          <a:spcPct val="20000"/>
                        </a:spcBef>
                        <a:spcAft>
                          <a:spcPct val="0"/>
                        </a:spcAft>
                        <a:buClrTx/>
                        <a:buSzTx/>
                        <a:buFontTx/>
                        <a:buNone/>
                        <a:tabLst/>
                        <a:defRPr/>
                      </a:pPr>
                      <a:endParaRPr kumimoji="0" lang="en-US" sz="2000" b="0" i="0" u="none" strike="noStrike" kern="0" cap="none" spc="0" normalizeH="0" baseline="0" noProof="0" dirty="0" smtClean="0">
                        <a:ln>
                          <a:noFill/>
                        </a:ln>
                        <a:solidFill>
                          <a:srgbClr val="000000"/>
                        </a:solidFill>
                        <a:effectLst/>
                        <a:uLnTx/>
                        <a:uFillTx/>
                        <a:latin typeface="Verdana"/>
                        <a:ea typeface="+mn-ea"/>
                        <a:cs typeface="+mn-cs"/>
                      </a:endParaRPr>
                    </a:p>
                    <a:p>
                      <a:pPr marL="457200" marR="0" lvl="1" indent="0" algn="just" defTabSz="914400" rtl="0" eaLnBrk="1" fontAlgn="base" latinLnBrk="0" hangingPunct="1">
                        <a:lnSpc>
                          <a:spcPct val="100000"/>
                        </a:lnSpc>
                        <a:spcBef>
                          <a:spcPct val="20000"/>
                        </a:spcBef>
                        <a:spcAft>
                          <a:spcPct val="0"/>
                        </a:spcAft>
                        <a:buClrTx/>
                        <a:buSzTx/>
                        <a:buFontTx/>
                        <a:buNone/>
                        <a:tabLst/>
                        <a:defRPr/>
                      </a:pPr>
                      <a:endParaRPr kumimoji="0" lang="en-US" sz="2000" b="0" i="0" u="none" strike="noStrike" kern="0" cap="none" spc="0" normalizeH="0" baseline="0" noProof="0" dirty="0" smtClean="0">
                        <a:ln>
                          <a:noFill/>
                        </a:ln>
                        <a:solidFill>
                          <a:srgbClr val="000000"/>
                        </a:solidFill>
                        <a:effectLst/>
                        <a:uLnTx/>
                        <a:uFillTx/>
                        <a:latin typeface="Verdana"/>
                        <a:ea typeface="+mn-ea"/>
                        <a:cs typeface="+mn-cs"/>
                      </a:endParaRPr>
                    </a:p>
                  </a:txBody>
                  <a:tcPr>
                    <a:noFill/>
                  </a:tcPr>
                </a:tc>
                <a:tc>
                  <a:txBody>
                    <a:bodyPr/>
                    <a:lstStyle/>
                    <a:p>
                      <a:pPr algn="just">
                        <a:lnSpc>
                          <a:spcPct val="100000"/>
                        </a:lnSpc>
                      </a:pPr>
                      <a:endParaRPr lang="ar-JO" sz="2000" dirty="0"/>
                    </a:p>
                  </a:txBody>
                  <a:tcPr>
                    <a:noFill/>
                  </a:tcPr>
                </a:tc>
                <a:extLst>
                  <a:ext uri="{0D108BD9-81ED-4DB2-BD59-A6C34878D82A}">
                    <a16:rowId xmlns:a16="http://schemas.microsoft.com/office/drawing/2014/main" xmlns="" val="10000"/>
                  </a:ext>
                </a:extLst>
              </a:tr>
              <a:tr h="621304">
                <a:tc>
                  <a:txBody>
                    <a:bodyPr/>
                    <a:lstStyle/>
                    <a:p>
                      <a:pPr algn="just">
                        <a:lnSpc>
                          <a:spcPct val="100000"/>
                        </a:lnSpc>
                      </a:pPr>
                      <a:endParaRPr lang="ar-JO" sz="2000" dirty="0"/>
                    </a:p>
                  </a:txBody>
                  <a:tcPr>
                    <a:noFill/>
                  </a:tcPr>
                </a:tc>
                <a:tc>
                  <a:txBody>
                    <a:bodyPr/>
                    <a:lstStyle/>
                    <a:p>
                      <a:pPr algn="just">
                        <a:lnSpc>
                          <a:spcPct val="100000"/>
                        </a:lnSpc>
                      </a:pPr>
                      <a:endParaRPr lang="ar-JO" sz="2000"/>
                    </a:p>
                  </a:txBody>
                  <a:tcPr>
                    <a:noFill/>
                  </a:tcPr>
                </a:tc>
                <a:extLst>
                  <a:ext uri="{0D108BD9-81ED-4DB2-BD59-A6C34878D82A}">
                    <a16:rowId xmlns:a16="http://schemas.microsoft.com/office/drawing/2014/main" xmlns="" val="10001"/>
                  </a:ext>
                </a:extLst>
              </a:tr>
              <a:tr h="621304">
                <a:tc>
                  <a:txBody>
                    <a:bodyPr/>
                    <a:lstStyle/>
                    <a:p>
                      <a:pPr algn="just">
                        <a:lnSpc>
                          <a:spcPct val="100000"/>
                        </a:lnSpc>
                      </a:pPr>
                      <a:endParaRPr lang="ar-JO" sz="2000" dirty="0"/>
                    </a:p>
                  </a:txBody>
                  <a:tcPr>
                    <a:noFill/>
                  </a:tcPr>
                </a:tc>
                <a:tc>
                  <a:txBody>
                    <a:bodyPr/>
                    <a:lstStyle/>
                    <a:p>
                      <a:pPr algn="just">
                        <a:lnSpc>
                          <a:spcPct val="100000"/>
                        </a:lnSpc>
                      </a:pPr>
                      <a:endParaRPr lang="ar-JO" sz="2000"/>
                    </a:p>
                  </a:txBody>
                  <a:tcPr>
                    <a:noFill/>
                  </a:tcPr>
                </a:tc>
                <a:extLst>
                  <a:ext uri="{0D108BD9-81ED-4DB2-BD59-A6C34878D82A}">
                    <a16:rowId xmlns:a16="http://schemas.microsoft.com/office/drawing/2014/main" xmlns="" val="10002"/>
                  </a:ext>
                </a:extLst>
              </a:tr>
              <a:tr h="621304">
                <a:tc>
                  <a:txBody>
                    <a:bodyPr/>
                    <a:lstStyle/>
                    <a:p>
                      <a:pPr algn="just">
                        <a:lnSpc>
                          <a:spcPct val="100000"/>
                        </a:lnSpc>
                      </a:pPr>
                      <a:endParaRPr lang="ar-JO" sz="2000" dirty="0"/>
                    </a:p>
                  </a:txBody>
                  <a:tcPr>
                    <a:noFill/>
                  </a:tcPr>
                </a:tc>
                <a:tc>
                  <a:txBody>
                    <a:bodyPr/>
                    <a:lstStyle/>
                    <a:p>
                      <a:pPr algn="just">
                        <a:lnSpc>
                          <a:spcPct val="100000"/>
                        </a:lnSpc>
                      </a:pPr>
                      <a:endParaRPr lang="ar-JO" sz="2000"/>
                    </a:p>
                  </a:txBody>
                  <a:tcPr>
                    <a:noFill/>
                  </a:tcPr>
                </a:tc>
                <a:extLst>
                  <a:ext uri="{0D108BD9-81ED-4DB2-BD59-A6C34878D82A}">
                    <a16:rowId xmlns:a16="http://schemas.microsoft.com/office/drawing/2014/main" xmlns="" val="10003"/>
                  </a:ext>
                </a:extLst>
              </a:tr>
              <a:tr h="621304">
                <a:tc>
                  <a:txBody>
                    <a:bodyPr/>
                    <a:lstStyle/>
                    <a:p>
                      <a:pPr algn="just">
                        <a:lnSpc>
                          <a:spcPct val="100000"/>
                        </a:lnSpc>
                      </a:pPr>
                      <a:endParaRPr lang="ar-JO" sz="2000" dirty="0"/>
                    </a:p>
                  </a:txBody>
                  <a:tcPr>
                    <a:noFill/>
                  </a:tcPr>
                </a:tc>
                <a:tc>
                  <a:txBody>
                    <a:bodyPr/>
                    <a:lstStyle/>
                    <a:p>
                      <a:pPr algn="just">
                        <a:lnSpc>
                          <a:spcPct val="100000"/>
                        </a:lnSpc>
                      </a:pPr>
                      <a:endParaRPr lang="ar-JO" sz="2000"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45840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248508"/>
            <a:ext cx="6500181" cy="1200329"/>
          </a:xfrm>
          <a:prstGeom prst="rect">
            <a:avLst/>
          </a:prstGeom>
          <a:no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Techniques for Managing Risk</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522763177"/>
              </p:ext>
            </p:extLst>
          </p:nvPr>
        </p:nvGraphicFramePr>
        <p:xfrm>
          <a:off x="1486452" y="1720901"/>
          <a:ext cx="9219096" cy="7860602"/>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4998516">
                <a:tc>
                  <a:txBody>
                    <a:bodyPr/>
                    <a:lstStyle/>
                    <a:p>
                      <a:pPr marL="457200" marR="0" lvl="1" indent="0" algn="l" defTabSz="914400" rtl="0" eaLnBrk="1" fontAlgn="base" latinLnBrk="0" hangingPunct="1">
                        <a:lnSpc>
                          <a:spcPct val="200000"/>
                        </a:lnSpc>
                        <a:spcBef>
                          <a:spcPct val="20000"/>
                        </a:spcBef>
                        <a:spcAft>
                          <a:spcPct val="0"/>
                        </a:spcAft>
                        <a:buClrTx/>
                        <a:buSzTx/>
                        <a:buFontTx/>
                        <a:buNone/>
                        <a:tabLst/>
                        <a:defRPr/>
                      </a:pPr>
                      <a:r>
                        <a:rPr lang="en-US" sz="2400" b="1" u="sng"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Risk control or mitigate</a:t>
                      </a:r>
                    </a:p>
                    <a:p>
                      <a:pPr marL="228600" marR="0" lvl="0" indent="-228600" algn="just" defTabSz="914400" rtl="0" eaLnBrk="1" fontAlgn="auto" latinLnBrk="0" hangingPunct="1">
                        <a:lnSpc>
                          <a:spcPct val="200000"/>
                        </a:lnSpc>
                        <a:spcBef>
                          <a:spcPts val="1000"/>
                        </a:spcBef>
                        <a:spcAft>
                          <a:spcPts val="0"/>
                        </a:spcAft>
                        <a:buClrTx/>
                        <a:buSzTx/>
                        <a:buFont typeface="Arial" panose="020B0604020202020204" pitchFamily="34" charset="0"/>
                        <a:buChar char="•"/>
                        <a:tabLst/>
                        <a:defRPr/>
                      </a:pPr>
                      <a:r>
                        <a:rPr lang="en-US"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Mitigating risks involves implementing action plans and controls that reduce the likelihood of the risk and/or the impact it would have if the risk were realized. </a:t>
                      </a:r>
                    </a:p>
                    <a:p>
                      <a:pPr marL="457200" marR="0" lvl="1" indent="0" algn="l" defTabSz="914400" rtl="0" eaLnBrk="1" fontAlgn="base" latinLnBrk="0" hangingPunct="1">
                        <a:lnSpc>
                          <a:spcPct val="200000"/>
                        </a:lnSpc>
                        <a:spcBef>
                          <a:spcPct val="20000"/>
                        </a:spcBef>
                        <a:spcAft>
                          <a:spcPct val="0"/>
                        </a:spcAft>
                        <a:buClrTx/>
                        <a:buSzTx/>
                        <a:buFontTx/>
                        <a:buNone/>
                        <a:tabLst/>
                        <a:defRPr/>
                      </a:pPr>
                      <a:endParaRPr kumimoji="0" lang="en-US" sz="2000" b="0" i="0" u="none" strike="noStrike" kern="1200" cap="none" spc="0" normalizeH="0" baseline="0" noProof="0" dirty="0" smtClean="0">
                        <a:ln>
                          <a:noFill/>
                        </a:ln>
                        <a:solidFill>
                          <a:prstClr val="black"/>
                        </a:solidFill>
                        <a:effectLst/>
                        <a:uLnTx/>
                        <a:uFillTx/>
                        <a:latin typeface="+mn-lt"/>
                        <a:ea typeface="+mn-ea"/>
                        <a:cs typeface="+mn-cs"/>
                      </a:endParaRPr>
                    </a:p>
                    <a:p>
                      <a:pPr marL="457200" marR="0" lvl="1" indent="0" algn="l" defTabSz="914400" rtl="0" eaLnBrk="1" fontAlgn="base" latinLnBrk="0" hangingPunct="1">
                        <a:lnSpc>
                          <a:spcPct val="200000"/>
                        </a:lnSpc>
                        <a:spcBef>
                          <a:spcPct val="20000"/>
                        </a:spcBef>
                        <a:spcAft>
                          <a:spcPct val="0"/>
                        </a:spcAft>
                        <a:buClrTx/>
                        <a:buSzTx/>
                        <a:buFontTx/>
                        <a:buNone/>
                        <a:tabLst/>
                        <a:defRPr/>
                      </a:pPr>
                      <a:endParaRPr kumimoji="0" lang="en-US" sz="2000" b="0" i="0" u="none" strike="noStrike" kern="0" cap="none" spc="0" normalizeH="0" baseline="0" noProof="0" dirty="0" smtClean="0">
                        <a:ln>
                          <a:noFill/>
                        </a:ln>
                        <a:solidFill>
                          <a:srgbClr val="000000"/>
                        </a:solidFill>
                        <a:effectLst/>
                        <a:uLnTx/>
                        <a:uFillTx/>
                        <a:latin typeface="Verdana"/>
                        <a:ea typeface="+mn-ea"/>
                        <a:cs typeface="+mn-cs"/>
                      </a:endParaRPr>
                    </a:p>
                    <a:p>
                      <a:pPr marL="457200" marR="0" lvl="1" indent="0" algn="l" defTabSz="914400" rtl="0" eaLnBrk="1" fontAlgn="base" latinLnBrk="0" hangingPunct="1">
                        <a:lnSpc>
                          <a:spcPct val="200000"/>
                        </a:lnSpc>
                        <a:spcBef>
                          <a:spcPct val="20000"/>
                        </a:spcBef>
                        <a:spcAft>
                          <a:spcPct val="0"/>
                        </a:spcAft>
                        <a:buClrTx/>
                        <a:buSzTx/>
                        <a:buFontTx/>
                        <a:buNone/>
                        <a:tabLst/>
                        <a:defRPr/>
                      </a:pPr>
                      <a:endParaRPr kumimoji="0" lang="en-US" sz="2000" b="0" i="0" u="none" strike="noStrike" kern="0" cap="none" spc="0" normalizeH="0" baseline="0" noProof="0" dirty="0" smtClean="0">
                        <a:ln>
                          <a:noFill/>
                        </a:ln>
                        <a:solidFill>
                          <a:srgbClr val="000000"/>
                        </a:solidFill>
                        <a:effectLst/>
                        <a:uLnTx/>
                        <a:uFillTx/>
                        <a:latin typeface="Verdana"/>
                        <a:ea typeface="+mn-ea"/>
                        <a:cs typeface="+mn-cs"/>
                      </a:endParaRPr>
                    </a:p>
                  </a:txBody>
                  <a:tcPr>
                    <a:noFill/>
                  </a:tcPr>
                </a:tc>
                <a:tc>
                  <a:txBody>
                    <a:bodyPr/>
                    <a:lstStyle/>
                    <a:p>
                      <a:pPr>
                        <a:lnSpc>
                          <a:spcPct val="200000"/>
                        </a:lnSpc>
                      </a:pPr>
                      <a:endParaRPr lang="ar-JO" sz="2000" dirty="0"/>
                    </a:p>
                  </a:txBody>
                  <a:tcPr>
                    <a:noFill/>
                  </a:tcPr>
                </a:tc>
                <a:extLst>
                  <a:ext uri="{0D108BD9-81ED-4DB2-BD59-A6C34878D82A}">
                    <a16:rowId xmlns:a16="http://schemas.microsoft.com/office/drawing/2014/main" xmlns="" val="10000"/>
                  </a:ext>
                </a:extLst>
              </a:tr>
              <a:tr h="621304">
                <a:tc>
                  <a:txBody>
                    <a:bodyPr/>
                    <a:lstStyle/>
                    <a:p>
                      <a:pPr>
                        <a:lnSpc>
                          <a:spcPct val="200000"/>
                        </a:lnSpc>
                      </a:pPr>
                      <a:endParaRPr lang="ar-JO" sz="2000" dirty="0"/>
                    </a:p>
                  </a:txBody>
                  <a:tcPr>
                    <a:noFill/>
                  </a:tcPr>
                </a:tc>
                <a:tc>
                  <a:txBody>
                    <a:bodyPr/>
                    <a:lstStyle/>
                    <a:p>
                      <a:pPr>
                        <a:lnSpc>
                          <a:spcPct val="200000"/>
                        </a:lnSpc>
                      </a:pPr>
                      <a:endParaRPr lang="ar-JO" sz="2000"/>
                    </a:p>
                  </a:txBody>
                  <a:tcPr>
                    <a:noFill/>
                  </a:tcPr>
                </a:tc>
                <a:extLst>
                  <a:ext uri="{0D108BD9-81ED-4DB2-BD59-A6C34878D82A}">
                    <a16:rowId xmlns:a16="http://schemas.microsoft.com/office/drawing/2014/main" xmlns="" val="10001"/>
                  </a:ext>
                </a:extLst>
              </a:tr>
              <a:tr h="621304">
                <a:tc>
                  <a:txBody>
                    <a:bodyPr/>
                    <a:lstStyle/>
                    <a:p>
                      <a:pPr>
                        <a:lnSpc>
                          <a:spcPct val="200000"/>
                        </a:lnSpc>
                      </a:pPr>
                      <a:endParaRPr lang="ar-JO" sz="2000" dirty="0"/>
                    </a:p>
                  </a:txBody>
                  <a:tcPr>
                    <a:noFill/>
                  </a:tcPr>
                </a:tc>
                <a:tc>
                  <a:txBody>
                    <a:bodyPr/>
                    <a:lstStyle/>
                    <a:p>
                      <a:pPr>
                        <a:lnSpc>
                          <a:spcPct val="200000"/>
                        </a:lnSpc>
                      </a:pPr>
                      <a:endParaRPr lang="ar-JO" sz="2000"/>
                    </a:p>
                  </a:txBody>
                  <a:tcPr>
                    <a:noFill/>
                  </a:tcPr>
                </a:tc>
                <a:extLst>
                  <a:ext uri="{0D108BD9-81ED-4DB2-BD59-A6C34878D82A}">
                    <a16:rowId xmlns:a16="http://schemas.microsoft.com/office/drawing/2014/main" xmlns="" val="10002"/>
                  </a:ext>
                </a:extLst>
              </a:tr>
              <a:tr h="621304">
                <a:tc>
                  <a:txBody>
                    <a:bodyPr/>
                    <a:lstStyle/>
                    <a:p>
                      <a:pPr>
                        <a:lnSpc>
                          <a:spcPct val="200000"/>
                        </a:lnSpc>
                      </a:pPr>
                      <a:endParaRPr lang="ar-JO" sz="2000" dirty="0"/>
                    </a:p>
                  </a:txBody>
                  <a:tcPr>
                    <a:noFill/>
                  </a:tcPr>
                </a:tc>
                <a:tc>
                  <a:txBody>
                    <a:bodyPr/>
                    <a:lstStyle/>
                    <a:p>
                      <a:pPr>
                        <a:lnSpc>
                          <a:spcPct val="200000"/>
                        </a:lnSpc>
                      </a:pPr>
                      <a:endParaRPr lang="ar-JO" sz="2000"/>
                    </a:p>
                  </a:txBody>
                  <a:tcPr>
                    <a:noFill/>
                  </a:tcPr>
                </a:tc>
                <a:extLst>
                  <a:ext uri="{0D108BD9-81ED-4DB2-BD59-A6C34878D82A}">
                    <a16:rowId xmlns:a16="http://schemas.microsoft.com/office/drawing/2014/main" xmlns="" val="10003"/>
                  </a:ext>
                </a:extLst>
              </a:tr>
              <a:tr h="621304">
                <a:tc>
                  <a:txBody>
                    <a:bodyPr/>
                    <a:lstStyle/>
                    <a:p>
                      <a:pPr>
                        <a:lnSpc>
                          <a:spcPct val="200000"/>
                        </a:lnSpc>
                      </a:pPr>
                      <a:endParaRPr lang="ar-JO" sz="2000" dirty="0"/>
                    </a:p>
                  </a:txBody>
                  <a:tcPr>
                    <a:noFill/>
                  </a:tcPr>
                </a:tc>
                <a:tc>
                  <a:txBody>
                    <a:bodyPr/>
                    <a:lstStyle/>
                    <a:p>
                      <a:pPr>
                        <a:lnSpc>
                          <a:spcPct val="200000"/>
                        </a:lnSpc>
                      </a:pPr>
                      <a:endParaRPr lang="ar-JO" sz="2000"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360519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47778" y="144390"/>
            <a:ext cx="6538496" cy="1200329"/>
          </a:xfrm>
          <a:prstGeom prst="rect">
            <a:avLst/>
          </a:prstGeom>
          <a:no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Techniques for Managing Risk</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2776671767"/>
              </p:ext>
            </p:extLst>
          </p:nvPr>
        </p:nvGraphicFramePr>
        <p:xfrm>
          <a:off x="1486452" y="1564973"/>
          <a:ext cx="9219096" cy="8957882"/>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4998516">
                <a:tc>
                  <a:txBody>
                    <a:bodyPr/>
                    <a:lstStyle/>
                    <a:p>
                      <a:pPr marL="457200" marR="0" lvl="1" indent="0" algn="l" defTabSz="914400" rtl="0" eaLnBrk="1" fontAlgn="base" latinLnBrk="0" hangingPunct="1">
                        <a:lnSpc>
                          <a:spcPct val="200000"/>
                        </a:lnSpc>
                        <a:spcBef>
                          <a:spcPct val="20000"/>
                        </a:spcBef>
                        <a:spcAft>
                          <a:spcPct val="0"/>
                        </a:spcAft>
                        <a:buClrTx/>
                        <a:buSzTx/>
                        <a:buFontTx/>
                        <a:buNone/>
                        <a:tabLst/>
                        <a:defRPr/>
                      </a:pPr>
                      <a:r>
                        <a:rPr lang="en-US" sz="2400" b="1" u="sng"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Risk control or mitigate</a:t>
                      </a:r>
                    </a:p>
                    <a:p>
                      <a:pPr marL="228600" marR="0" lvl="0" indent="-228600" algn="just"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lang="en-US"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For example, if an organization allows employees to work from home, there is a risk of data leakage due to the transmission of data across the public internet. To mitigate this risk, management might implement a VPN service and have remote users access the business network through VPN only. This would reduce the likelihood of data leakage, thereby mitigating the risk.</a:t>
                      </a:r>
                      <a:endParaRPr 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endParaRPr>
                    </a:p>
                    <a:p>
                      <a:pPr marL="457200" marR="0" lvl="1" indent="0" algn="l" defTabSz="914400" rtl="0" eaLnBrk="1" fontAlgn="base" latinLnBrk="0" hangingPunct="1">
                        <a:lnSpc>
                          <a:spcPct val="200000"/>
                        </a:lnSpc>
                        <a:spcBef>
                          <a:spcPct val="20000"/>
                        </a:spcBef>
                        <a:spcAft>
                          <a:spcPct val="0"/>
                        </a:spcAft>
                        <a:buClrTx/>
                        <a:buSzTx/>
                        <a:buFontTx/>
                        <a:buNone/>
                        <a:tabLst/>
                        <a:defRPr/>
                      </a:pPr>
                      <a:endParaRPr kumimoji="0" lang="en-US" sz="2000" b="0" i="0" u="none" strike="noStrike" kern="1200" cap="none" spc="0" normalizeH="0" baseline="0" noProof="0" dirty="0" smtClean="0">
                        <a:ln>
                          <a:noFill/>
                        </a:ln>
                        <a:solidFill>
                          <a:prstClr val="black"/>
                        </a:solidFill>
                        <a:effectLst/>
                        <a:uLnTx/>
                        <a:uFillTx/>
                        <a:latin typeface="+mn-lt"/>
                        <a:ea typeface="+mn-ea"/>
                        <a:cs typeface="+mn-cs"/>
                      </a:endParaRPr>
                    </a:p>
                    <a:p>
                      <a:pPr marL="457200" marR="0" lvl="1" indent="0" algn="l" defTabSz="914400" rtl="0" eaLnBrk="1" fontAlgn="base" latinLnBrk="0" hangingPunct="1">
                        <a:lnSpc>
                          <a:spcPct val="200000"/>
                        </a:lnSpc>
                        <a:spcBef>
                          <a:spcPct val="20000"/>
                        </a:spcBef>
                        <a:spcAft>
                          <a:spcPct val="0"/>
                        </a:spcAft>
                        <a:buClrTx/>
                        <a:buSzTx/>
                        <a:buFontTx/>
                        <a:buNone/>
                        <a:tabLst/>
                        <a:defRPr/>
                      </a:pPr>
                      <a:endParaRPr kumimoji="0" lang="en-US" sz="2000" b="0" i="0" u="none" strike="noStrike" kern="0" cap="none" spc="0" normalizeH="0" baseline="0" noProof="0" dirty="0" smtClean="0">
                        <a:ln>
                          <a:noFill/>
                        </a:ln>
                        <a:solidFill>
                          <a:srgbClr val="000000"/>
                        </a:solidFill>
                        <a:effectLst/>
                        <a:uLnTx/>
                        <a:uFillTx/>
                        <a:latin typeface="Verdana"/>
                        <a:ea typeface="+mn-ea"/>
                        <a:cs typeface="+mn-cs"/>
                      </a:endParaRPr>
                    </a:p>
                    <a:p>
                      <a:pPr marL="457200" marR="0" lvl="1" indent="0" algn="l" defTabSz="914400" rtl="0" eaLnBrk="1" fontAlgn="base" latinLnBrk="0" hangingPunct="1">
                        <a:lnSpc>
                          <a:spcPct val="200000"/>
                        </a:lnSpc>
                        <a:spcBef>
                          <a:spcPct val="20000"/>
                        </a:spcBef>
                        <a:spcAft>
                          <a:spcPct val="0"/>
                        </a:spcAft>
                        <a:buClrTx/>
                        <a:buSzTx/>
                        <a:buFontTx/>
                        <a:buNone/>
                        <a:tabLst/>
                        <a:defRPr/>
                      </a:pPr>
                      <a:endParaRPr kumimoji="0" lang="en-US" sz="2000" b="0" i="0" u="none" strike="noStrike" kern="0" cap="none" spc="0" normalizeH="0" baseline="0" noProof="0" dirty="0" smtClean="0">
                        <a:ln>
                          <a:noFill/>
                        </a:ln>
                        <a:solidFill>
                          <a:srgbClr val="000000"/>
                        </a:solidFill>
                        <a:effectLst/>
                        <a:uLnTx/>
                        <a:uFillTx/>
                        <a:latin typeface="Verdana"/>
                        <a:ea typeface="+mn-ea"/>
                        <a:cs typeface="+mn-cs"/>
                      </a:endParaRPr>
                    </a:p>
                  </a:txBody>
                  <a:tcPr>
                    <a:noFill/>
                  </a:tcPr>
                </a:tc>
                <a:tc>
                  <a:txBody>
                    <a:bodyPr/>
                    <a:lstStyle/>
                    <a:p>
                      <a:pPr>
                        <a:lnSpc>
                          <a:spcPct val="200000"/>
                        </a:lnSpc>
                      </a:pPr>
                      <a:endParaRPr lang="ar-JO" sz="2000" dirty="0"/>
                    </a:p>
                  </a:txBody>
                  <a:tcPr>
                    <a:noFill/>
                  </a:tcPr>
                </a:tc>
                <a:extLst>
                  <a:ext uri="{0D108BD9-81ED-4DB2-BD59-A6C34878D82A}">
                    <a16:rowId xmlns:a16="http://schemas.microsoft.com/office/drawing/2014/main" xmlns="" val="10000"/>
                  </a:ext>
                </a:extLst>
              </a:tr>
              <a:tr h="621304">
                <a:tc>
                  <a:txBody>
                    <a:bodyPr/>
                    <a:lstStyle/>
                    <a:p>
                      <a:pPr>
                        <a:lnSpc>
                          <a:spcPct val="200000"/>
                        </a:lnSpc>
                      </a:pPr>
                      <a:endParaRPr lang="ar-JO" sz="2000" dirty="0"/>
                    </a:p>
                  </a:txBody>
                  <a:tcPr>
                    <a:noFill/>
                  </a:tcPr>
                </a:tc>
                <a:tc>
                  <a:txBody>
                    <a:bodyPr/>
                    <a:lstStyle/>
                    <a:p>
                      <a:pPr>
                        <a:lnSpc>
                          <a:spcPct val="200000"/>
                        </a:lnSpc>
                      </a:pPr>
                      <a:endParaRPr lang="ar-JO" sz="2000"/>
                    </a:p>
                  </a:txBody>
                  <a:tcPr>
                    <a:noFill/>
                  </a:tcPr>
                </a:tc>
                <a:extLst>
                  <a:ext uri="{0D108BD9-81ED-4DB2-BD59-A6C34878D82A}">
                    <a16:rowId xmlns:a16="http://schemas.microsoft.com/office/drawing/2014/main" xmlns="" val="10001"/>
                  </a:ext>
                </a:extLst>
              </a:tr>
              <a:tr h="621304">
                <a:tc>
                  <a:txBody>
                    <a:bodyPr/>
                    <a:lstStyle/>
                    <a:p>
                      <a:pPr>
                        <a:lnSpc>
                          <a:spcPct val="200000"/>
                        </a:lnSpc>
                      </a:pPr>
                      <a:endParaRPr lang="ar-JO" sz="2000" dirty="0"/>
                    </a:p>
                  </a:txBody>
                  <a:tcPr>
                    <a:noFill/>
                  </a:tcPr>
                </a:tc>
                <a:tc>
                  <a:txBody>
                    <a:bodyPr/>
                    <a:lstStyle/>
                    <a:p>
                      <a:pPr>
                        <a:lnSpc>
                          <a:spcPct val="200000"/>
                        </a:lnSpc>
                      </a:pPr>
                      <a:endParaRPr lang="ar-JO" sz="2000"/>
                    </a:p>
                  </a:txBody>
                  <a:tcPr>
                    <a:noFill/>
                  </a:tcPr>
                </a:tc>
                <a:extLst>
                  <a:ext uri="{0D108BD9-81ED-4DB2-BD59-A6C34878D82A}">
                    <a16:rowId xmlns:a16="http://schemas.microsoft.com/office/drawing/2014/main" xmlns="" val="10002"/>
                  </a:ext>
                </a:extLst>
              </a:tr>
              <a:tr h="621304">
                <a:tc>
                  <a:txBody>
                    <a:bodyPr/>
                    <a:lstStyle/>
                    <a:p>
                      <a:pPr>
                        <a:lnSpc>
                          <a:spcPct val="200000"/>
                        </a:lnSpc>
                      </a:pPr>
                      <a:endParaRPr lang="ar-JO" sz="2000" dirty="0"/>
                    </a:p>
                  </a:txBody>
                  <a:tcPr>
                    <a:noFill/>
                  </a:tcPr>
                </a:tc>
                <a:tc>
                  <a:txBody>
                    <a:bodyPr/>
                    <a:lstStyle/>
                    <a:p>
                      <a:pPr>
                        <a:lnSpc>
                          <a:spcPct val="200000"/>
                        </a:lnSpc>
                      </a:pPr>
                      <a:endParaRPr lang="ar-JO" sz="2000"/>
                    </a:p>
                  </a:txBody>
                  <a:tcPr>
                    <a:noFill/>
                  </a:tcPr>
                </a:tc>
                <a:extLst>
                  <a:ext uri="{0D108BD9-81ED-4DB2-BD59-A6C34878D82A}">
                    <a16:rowId xmlns:a16="http://schemas.microsoft.com/office/drawing/2014/main" xmlns="" val="10003"/>
                  </a:ext>
                </a:extLst>
              </a:tr>
              <a:tr h="621304">
                <a:tc>
                  <a:txBody>
                    <a:bodyPr/>
                    <a:lstStyle/>
                    <a:p>
                      <a:pPr>
                        <a:lnSpc>
                          <a:spcPct val="200000"/>
                        </a:lnSpc>
                      </a:pPr>
                      <a:endParaRPr lang="ar-JO" sz="2000" dirty="0"/>
                    </a:p>
                  </a:txBody>
                  <a:tcPr>
                    <a:noFill/>
                  </a:tcPr>
                </a:tc>
                <a:tc>
                  <a:txBody>
                    <a:bodyPr/>
                    <a:lstStyle/>
                    <a:p>
                      <a:pPr>
                        <a:lnSpc>
                          <a:spcPct val="200000"/>
                        </a:lnSpc>
                      </a:pPr>
                      <a:endParaRPr lang="ar-JO" sz="2000"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32138527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215061" y="159592"/>
            <a:ext cx="6592529" cy="1200329"/>
          </a:xfrm>
          <a:prstGeom prst="rect">
            <a:avLst/>
          </a:prstGeom>
          <a:no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Techniques for Managing Risk</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185950065"/>
              </p:ext>
            </p:extLst>
          </p:nvPr>
        </p:nvGraphicFramePr>
        <p:xfrm>
          <a:off x="1549779" y="1768018"/>
          <a:ext cx="9219096" cy="8536242"/>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4998516">
                <a:tc>
                  <a:txBody>
                    <a:bodyPr/>
                    <a:lstStyle/>
                    <a:p>
                      <a:pPr marL="457200" marR="0" lvl="1" indent="0" algn="l" defTabSz="914400" rtl="0" eaLnBrk="1" fontAlgn="base" latinLnBrk="0" hangingPunct="1">
                        <a:lnSpc>
                          <a:spcPct val="200000"/>
                        </a:lnSpc>
                        <a:spcBef>
                          <a:spcPct val="20000"/>
                        </a:spcBef>
                        <a:spcAft>
                          <a:spcPct val="0"/>
                        </a:spcAft>
                        <a:buClrTx/>
                        <a:buSzTx/>
                        <a:buFontTx/>
                        <a:buNone/>
                        <a:tabLst/>
                        <a:defRPr/>
                      </a:pPr>
                      <a:r>
                        <a:rPr lang="en-US" sz="2400" b="1" u="sng"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Risk control or mitigate</a:t>
                      </a:r>
                    </a:p>
                    <a:p>
                      <a:pPr marL="228600" marR="0" lvl="0" indent="-228600" algn="just"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lang="en-US"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An other example, when the bank impose a segregation of duties to the operations deliver and prevent one single employee form having more than one process in the transactions.</a:t>
                      </a:r>
                    </a:p>
                    <a:p>
                      <a:pPr marL="228600" marR="0" lvl="0" indent="-228600" algn="just"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lang="en-US"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This technique will be the most important one in the risk mitigation stage.</a:t>
                      </a:r>
                      <a:endParaRPr 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endParaRPr>
                    </a:p>
                    <a:p>
                      <a:pPr marL="457200" marR="0" lvl="1" indent="0" algn="l" defTabSz="914400" rtl="0" eaLnBrk="1" fontAlgn="base" latinLnBrk="0" hangingPunct="1">
                        <a:lnSpc>
                          <a:spcPct val="200000"/>
                        </a:lnSpc>
                        <a:spcBef>
                          <a:spcPct val="20000"/>
                        </a:spcBef>
                        <a:spcAft>
                          <a:spcPct val="0"/>
                        </a:spcAft>
                        <a:buClrTx/>
                        <a:buSzTx/>
                        <a:buFontTx/>
                        <a:buNone/>
                        <a:tabLst/>
                        <a:defRPr/>
                      </a:pPr>
                      <a:endParaRPr kumimoji="0" lang="en-US" sz="2000" b="0" i="0" u="none" strike="noStrike" kern="1200" cap="none" spc="0" normalizeH="0" baseline="0" noProof="0" dirty="0" smtClean="0">
                        <a:ln>
                          <a:noFill/>
                        </a:ln>
                        <a:solidFill>
                          <a:prstClr val="black"/>
                        </a:solidFill>
                        <a:effectLst/>
                        <a:uLnTx/>
                        <a:uFillTx/>
                        <a:latin typeface="+mn-lt"/>
                        <a:ea typeface="+mn-ea"/>
                        <a:cs typeface="+mn-cs"/>
                      </a:endParaRPr>
                    </a:p>
                    <a:p>
                      <a:pPr marL="457200" marR="0" lvl="1" indent="0" algn="l" defTabSz="914400" rtl="0" eaLnBrk="1" fontAlgn="base" latinLnBrk="0" hangingPunct="1">
                        <a:lnSpc>
                          <a:spcPct val="200000"/>
                        </a:lnSpc>
                        <a:spcBef>
                          <a:spcPct val="20000"/>
                        </a:spcBef>
                        <a:spcAft>
                          <a:spcPct val="0"/>
                        </a:spcAft>
                        <a:buClrTx/>
                        <a:buSzTx/>
                        <a:buFontTx/>
                        <a:buNone/>
                        <a:tabLst/>
                        <a:defRPr/>
                      </a:pPr>
                      <a:endParaRPr kumimoji="0" lang="en-US" sz="2000" b="0" i="0" u="none" strike="noStrike" kern="0" cap="none" spc="0" normalizeH="0" baseline="0" noProof="0" dirty="0" smtClean="0">
                        <a:ln>
                          <a:noFill/>
                        </a:ln>
                        <a:solidFill>
                          <a:srgbClr val="000000"/>
                        </a:solidFill>
                        <a:effectLst/>
                        <a:uLnTx/>
                        <a:uFillTx/>
                        <a:latin typeface="Verdana"/>
                        <a:ea typeface="+mn-ea"/>
                        <a:cs typeface="+mn-cs"/>
                      </a:endParaRPr>
                    </a:p>
                    <a:p>
                      <a:pPr marL="457200" marR="0" lvl="1" indent="0" algn="l" defTabSz="914400" rtl="0" eaLnBrk="1" fontAlgn="base" latinLnBrk="0" hangingPunct="1">
                        <a:lnSpc>
                          <a:spcPct val="200000"/>
                        </a:lnSpc>
                        <a:spcBef>
                          <a:spcPct val="20000"/>
                        </a:spcBef>
                        <a:spcAft>
                          <a:spcPct val="0"/>
                        </a:spcAft>
                        <a:buClrTx/>
                        <a:buSzTx/>
                        <a:buFontTx/>
                        <a:buNone/>
                        <a:tabLst/>
                        <a:defRPr/>
                      </a:pPr>
                      <a:endParaRPr kumimoji="0" lang="en-US" sz="2000" b="0" i="0" u="none" strike="noStrike" kern="0" cap="none" spc="0" normalizeH="0" baseline="0" noProof="0" dirty="0" smtClean="0">
                        <a:ln>
                          <a:noFill/>
                        </a:ln>
                        <a:solidFill>
                          <a:srgbClr val="000000"/>
                        </a:solidFill>
                        <a:effectLst/>
                        <a:uLnTx/>
                        <a:uFillTx/>
                        <a:latin typeface="Verdana"/>
                        <a:ea typeface="+mn-ea"/>
                        <a:cs typeface="+mn-cs"/>
                      </a:endParaRPr>
                    </a:p>
                  </a:txBody>
                  <a:tcPr>
                    <a:noFill/>
                  </a:tcPr>
                </a:tc>
                <a:tc>
                  <a:txBody>
                    <a:bodyPr/>
                    <a:lstStyle/>
                    <a:p>
                      <a:pPr>
                        <a:lnSpc>
                          <a:spcPct val="200000"/>
                        </a:lnSpc>
                      </a:pPr>
                      <a:endParaRPr lang="ar-JO" sz="2000" dirty="0"/>
                    </a:p>
                  </a:txBody>
                  <a:tcPr>
                    <a:noFill/>
                  </a:tcPr>
                </a:tc>
                <a:extLst>
                  <a:ext uri="{0D108BD9-81ED-4DB2-BD59-A6C34878D82A}">
                    <a16:rowId xmlns:a16="http://schemas.microsoft.com/office/drawing/2014/main" xmlns="" val="10000"/>
                  </a:ext>
                </a:extLst>
              </a:tr>
              <a:tr h="621304">
                <a:tc>
                  <a:txBody>
                    <a:bodyPr/>
                    <a:lstStyle/>
                    <a:p>
                      <a:pPr>
                        <a:lnSpc>
                          <a:spcPct val="200000"/>
                        </a:lnSpc>
                      </a:pPr>
                      <a:endParaRPr lang="ar-JO" sz="2000" dirty="0"/>
                    </a:p>
                  </a:txBody>
                  <a:tcPr>
                    <a:noFill/>
                  </a:tcPr>
                </a:tc>
                <a:tc>
                  <a:txBody>
                    <a:bodyPr/>
                    <a:lstStyle/>
                    <a:p>
                      <a:pPr>
                        <a:lnSpc>
                          <a:spcPct val="200000"/>
                        </a:lnSpc>
                      </a:pPr>
                      <a:endParaRPr lang="ar-JO" sz="2000"/>
                    </a:p>
                  </a:txBody>
                  <a:tcPr>
                    <a:noFill/>
                  </a:tcPr>
                </a:tc>
                <a:extLst>
                  <a:ext uri="{0D108BD9-81ED-4DB2-BD59-A6C34878D82A}">
                    <a16:rowId xmlns:a16="http://schemas.microsoft.com/office/drawing/2014/main" xmlns="" val="10001"/>
                  </a:ext>
                </a:extLst>
              </a:tr>
              <a:tr h="621304">
                <a:tc>
                  <a:txBody>
                    <a:bodyPr/>
                    <a:lstStyle/>
                    <a:p>
                      <a:pPr>
                        <a:lnSpc>
                          <a:spcPct val="200000"/>
                        </a:lnSpc>
                      </a:pPr>
                      <a:endParaRPr lang="ar-JO" sz="2000" dirty="0"/>
                    </a:p>
                  </a:txBody>
                  <a:tcPr>
                    <a:noFill/>
                  </a:tcPr>
                </a:tc>
                <a:tc>
                  <a:txBody>
                    <a:bodyPr/>
                    <a:lstStyle/>
                    <a:p>
                      <a:pPr>
                        <a:lnSpc>
                          <a:spcPct val="200000"/>
                        </a:lnSpc>
                      </a:pPr>
                      <a:endParaRPr lang="ar-JO" sz="2000"/>
                    </a:p>
                  </a:txBody>
                  <a:tcPr>
                    <a:noFill/>
                  </a:tcPr>
                </a:tc>
                <a:extLst>
                  <a:ext uri="{0D108BD9-81ED-4DB2-BD59-A6C34878D82A}">
                    <a16:rowId xmlns:a16="http://schemas.microsoft.com/office/drawing/2014/main" xmlns="" val="10002"/>
                  </a:ext>
                </a:extLst>
              </a:tr>
              <a:tr h="621304">
                <a:tc>
                  <a:txBody>
                    <a:bodyPr/>
                    <a:lstStyle/>
                    <a:p>
                      <a:pPr>
                        <a:lnSpc>
                          <a:spcPct val="200000"/>
                        </a:lnSpc>
                      </a:pPr>
                      <a:endParaRPr lang="ar-JO" sz="2000" dirty="0"/>
                    </a:p>
                  </a:txBody>
                  <a:tcPr>
                    <a:noFill/>
                  </a:tcPr>
                </a:tc>
                <a:tc>
                  <a:txBody>
                    <a:bodyPr/>
                    <a:lstStyle/>
                    <a:p>
                      <a:pPr>
                        <a:lnSpc>
                          <a:spcPct val="200000"/>
                        </a:lnSpc>
                      </a:pPr>
                      <a:endParaRPr lang="ar-JO" sz="2000"/>
                    </a:p>
                  </a:txBody>
                  <a:tcPr>
                    <a:noFill/>
                  </a:tcPr>
                </a:tc>
                <a:extLst>
                  <a:ext uri="{0D108BD9-81ED-4DB2-BD59-A6C34878D82A}">
                    <a16:rowId xmlns:a16="http://schemas.microsoft.com/office/drawing/2014/main" xmlns="" val="10003"/>
                  </a:ext>
                </a:extLst>
              </a:tr>
              <a:tr h="621304">
                <a:tc>
                  <a:txBody>
                    <a:bodyPr/>
                    <a:lstStyle/>
                    <a:p>
                      <a:pPr>
                        <a:lnSpc>
                          <a:spcPct val="200000"/>
                        </a:lnSpc>
                      </a:pPr>
                      <a:endParaRPr lang="ar-JO" sz="2000" dirty="0"/>
                    </a:p>
                  </a:txBody>
                  <a:tcPr>
                    <a:noFill/>
                  </a:tcPr>
                </a:tc>
                <a:tc>
                  <a:txBody>
                    <a:bodyPr/>
                    <a:lstStyle/>
                    <a:p>
                      <a:pPr>
                        <a:lnSpc>
                          <a:spcPct val="200000"/>
                        </a:lnSpc>
                      </a:pPr>
                      <a:endParaRPr lang="ar-JO" sz="2000"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925662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214180"/>
            <a:ext cx="6500181" cy="1200329"/>
          </a:xfrm>
          <a:prstGeom prst="rect">
            <a:avLst/>
          </a:prstGeom>
          <a:no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Techniques for Managing Risk</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3915042367"/>
              </p:ext>
            </p:extLst>
          </p:nvPr>
        </p:nvGraphicFramePr>
        <p:xfrm>
          <a:off x="1549779" y="1768018"/>
          <a:ext cx="9219096" cy="9481503"/>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4998516">
                <a:tc>
                  <a:txBody>
                    <a:bodyPr/>
                    <a:lstStyle/>
                    <a:p>
                      <a:pPr marL="742950" marR="0" lvl="1" indent="-285750" algn="l" defTabSz="914400" rtl="0" eaLnBrk="1" fontAlgn="base" latinLnBrk="0" hangingPunct="1">
                        <a:lnSpc>
                          <a:spcPct val="200000"/>
                        </a:lnSpc>
                        <a:spcBef>
                          <a:spcPct val="20000"/>
                        </a:spcBef>
                        <a:spcAft>
                          <a:spcPct val="0"/>
                        </a:spcAft>
                        <a:buClrTx/>
                        <a:buSzTx/>
                        <a:buFontTx/>
                        <a:buChar char="–"/>
                        <a:tabLst/>
                        <a:defRPr/>
                      </a:pPr>
                      <a:r>
                        <a:rPr lang="en-US" sz="2400" b="1" u="sng"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Risk or </a:t>
                      </a:r>
                      <a:r>
                        <a:rPr lang="en-US" altLang="ar-JO" sz="2400" b="1" u="sng"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Loss control</a:t>
                      </a:r>
                    </a:p>
                    <a:p>
                      <a:pPr marL="1143000" marR="0" lvl="2" indent="-228600" algn="l" defTabSz="914400" rtl="0" eaLnBrk="1" fontAlgn="base" latinLnBrk="0" hangingPunct="1">
                        <a:lnSpc>
                          <a:spcPct val="20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Loss prevention refers to activities to reduce the frequency of losses</a:t>
                      </a:r>
                    </a:p>
                    <a:p>
                      <a:pPr marL="1143000" marR="0" lvl="2" indent="-228600" algn="l" defTabSz="914400" rtl="0" eaLnBrk="1" fontAlgn="base" latinLnBrk="0" hangingPunct="1">
                        <a:lnSpc>
                          <a:spcPct val="200000"/>
                        </a:lnSpc>
                        <a:spcBef>
                          <a:spcPct val="20000"/>
                        </a:spcBef>
                        <a:spcAft>
                          <a:spcPct val="0"/>
                        </a:spcAft>
                        <a:buClrTx/>
                        <a:buSzTx/>
                        <a:buFontTx/>
                        <a:buChar char="•"/>
                        <a:tabLst/>
                        <a:defRPr/>
                      </a:pPr>
                      <a:r>
                        <a:rPr lang="en-US" alt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Loss reduction refers to activities to reduce the severity of losses</a:t>
                      </a:r>
                    </a:p>
                    <a:p>
                      <a:pPr marL="457200" marR="0" lvl="1" indent="0" algn="l" defTabSz="914400" rtl="0" eaLnBrk="1" fontAlgn="base" latinLnBrk="0" hangingPunct="1">
                        <a:lnSpc>
                          <a:spcPct val="200000"/>
                        </a:lnSpc>
                        <a:spcBef>
                          <a:spcPct val="20000"/>
                        </a:spcBef>
                        <a:spcAft>
                          <a:spcPct val="0"/>
                        </a:spcAft>
                        <a:buClrTx/>
                        <a:buSzTx/>
                        <a:buFontTx/>
                        <a:buNone/>
                        <a:tabLst/>
                        <a:defRPr/>
                      </a:pPr>
                      <a:endParaRPr kumimoji="0" lang="en-US" sz="2400" b="0" i="0" u="none" strike="noStrike" kern="1200" cap="none" spc="0" normalizeH="0" baseline="0" noProof="0" dirty="0" smtClean="0">
                        <a:ln>
                          <a:noFill/>
                        </a:ln>
                        <a:solidFill>
                          <a:prstClr val="black"/>
                        </a:solidFill>
                        <a:effectLst/>
                        <a:uLnTx/>
                        <a:uFillTx/>
                        <a:latin typeface="+mn-lt"/>
                        <a:ea typeface="+mn-ea"/>
                        <a:cs typeface="+mn-cs"/>
                      </a:endParaRPr>
                    </a:p>
                    <a:p>
                      <a:pPr marL="457200" marR="0" lvl="1" indent="0" algn="l" defTabSz="914400" rtl="0" eaLnBrk="1" fontAlgn="base" latinLnBrk="0" hangingPunct="1">
                        <a:lnSpc>
                          <a:spcPct val="200000"/>
                        </a:lnSpc>
                        <a:spcBef>
                          <a:spcPct val="20000"/>
                        </a:spcBef>
                        <a:spcAft>
                          <a:spcPct val="0"/>
                        </a:spcAft>
                        <a:buClrTx/>
                        <a:buSzTx/>
                        <a:buFontTx/>
                        <a:buNone/>
                        <a:tabLst/>
                        <a:defRPr/>
                      </a:pPr>
                      <a:endParaRPr kumimoji="0" lang="en-US" sz="2400" b="0" i="0" u="none" strike="noStrike" kern="0" cap="none" spc="0" normalizeH="0" baseline="0" noProof="0" dirty="0" smtClean="0">
                        <a:ln>
                          <a:noFill/>
                        </a:ln>
                        <a:solidFill>
                          <a:srgbClr val="000000"/>
                        </a:solidFill>
                        <a:effectLst/>
                        <a:uLnTx/>
                        <a:uFillTx/>
                        <a:latin typeface="Verdana"/>
                        <a:ea typeface="+mn-ea"/>
                        <a:cs typeface="+mn-cs"/>
                      </a:endParaRPr>
                    </a:p>
                    <a:p>
                      <a:pPr marL="457200" marR="0" lvl="1" indent="0" algn="l" defTabSz="914400" rtl="0" eaLnBrk="1" fontAlgn="base" latinLnBrk="0" hangingPunct="1">
                        <a:lnSpc>
                          <a:spcPct val="200000"/>
                        </a:lnSpc>
                        <a:spcBef>
                          <a:spcPct val="20000"/>
                        </a:spcBef>
                        <a:spcAft>
                          <a:spcPct val="0"/>
                        </a:spcAft>
                        <a:buClrTx/>
                        <a:buSzTx/>
                        <a:buFontTx/>
                        <a:buNone/>
                        <a:tabLst/>
                        <a:defRPr/>
                      </a:pPr>
                      <a:endParaRPr kumimoji="0" lang="en-US" sz="2400" b="0" i="0" u="none" strike="noStrike" kern="0" cap="none" spc="0" normalizeH="0" baseline="0" noProof="0" dirty="0" smtClean="0">
                        <a:ln>
                          <a:noFill/>
                        </a:ln>
                        <a:solidFill>
                          <a:srgbClr val="000000"/>
                        </a:solidFill>
                        <a:effectLst/>
                        <a:uLnTx/>
                        <a:uFillTx/>
                        <a:latin typeface="Verdana"/>
                        <a:ea typeface="+mn-ea"/>
                        <a:cs typeface="+mn-cs"/>
                      </a:endParaRPr>
                    </a:p>
                  </a:txBody>
                  <a:tcPr>
                    <a:noFill/>
                  </a:tcPr>
                </a:tc>
                <a:tc>
                  <a:txBody>
                    <a:bodyPr/>
                    <a:lstStyle/>
                    <a:p>
                      <a:pPr>
                        <a:lnSpc>
                          <a:spcPct val="200000"/>
                        </a:lnSpc>
                      </a:pPr>
                      <a:endParaRPr lang="ar-JO" sz="2400" dirty="0"/>
                    </a:p>
                  </a:txBody>
                  <a:tcPr>
                    <a:noFill/>
                  </a:tcPr>
                </a:tc>
                <a:extLst>
                  <a:ext uri="{0D108BD9-81ED-4DB2-BD59-A6C34878D82A}">
                    <a16:rowId xmlns:a16="http://schemas.microsoft.com/office/drawing/2014/main" xmlns="" val="10000"/>
                  </a:ext>
                </a:extLst>
              </a:tr>
              <a:tr h="621304">
                <a:tc>
                  <a:txBody>
                    <a:bodyPr/>
                    <a:lstStyle/>
                    <a:p>
                      <a:pPr>
                        <a:lnSpc>
                          <a:spcPct val="200000"/>
                        </a:lnSpc>
                      </a:pPr>
                      <a:endParaRPr lang="ar-JO" sz="2400" dirty="0"/>
                    </a:p>
                  </a:txBody>
                  <a:tcPr>
                    <a:noFill/>
                  </a:tcPr>
                </a:tc>
                <a:tc>
                  <a:txBody>
                    <a:bodyPr/>
                    <a:lstStyle/>
                    <a:p>
                      <a:pPr>
                        <a:lnSpc>
                          <a:spcPct val="200000"/>
                        </a:lnSpc>
                      </a:pPr>
                      <a:endParaRPr lang="ar-JO" sz="2400"/>
                    </a:p>
                  </a:txBody>
                  <a:tcPr>
                    <a:noFill/>
                  </a:tcPr>
                </a:tc>
                <a:extLst>
                  <a:ext uri="{0D108BD9-81ED-4DB2-BD59-A6C34878D82A}">
                    <a16:rowId xmlns:a16="http://schemas.microsoft.com/office/drawing/2014/main" xmlns="" val="10001"/>
                  </a:ext>
                </a:extLst>
              </a:tr>
              <a:tr h="621304">
                <a:tc>
                  <a:txBody>
                    <a:bodyPr/>
                    <a:lstStyle/>
                    <a:p>
                      <a:pPr>
                        <a:lnSpc>
                          <a:spcPct val="200000"/>
                        </a:lnSpc>
                      </a:pPr>
                      <a:endParaRPr lang="ar-JO" sz="2400" dirty="0"/>
                    </a:p>
                  </a:txBody>
                  <a:tcPr>
                    <a:noFill/>
                  </a:tcPr>
                </a:tc>
                <a:tc>
                  <a:txBody>
                    <a:bodyPr/>
                    <a:lstStyle/>
                    <a:p>
                      <a:pPr>
                        <a:lnSpc>
                          <a:spcPct val="200000"/>
                        </a:lnSpc>
                      </a:pPr>
                      <a:endParaRPr lang="ar-JO" sz="2400"/>
                    </a:p>
                  </a:txBody>
                  <a:tcPr>
                    <a:noFill/>
                  </a:tcPr>
                </a:tc>
                <a:extLst>
                  <a:ext uri="{0D108BD9-81ED-4DB2-BD59-A6C34878D82A}">
                    <a16:rowId xmlns:a16="http://schemas.microsoft.com/office/drawing/2014/main" xmlns="" val="10002"/>
                  </a:ext>
                </a:extLst>
              </a:tr>
              <a:tr h="621304">
                <a:tc>
                  <a:txBody>
                    <a:bodyPr/>
                    <a:lstStyle/>
                    <a:p>
                      <a:pPr>
                        <a:lnSpc>
                          <a:spcPct val="200000"/>
                        </a:lnSpc>
                      </a:pPr>
                      <a:endParaRPr lang="ar-JO" sz="2400" dirty="0"/>
                    </a:p>
                  </a:txBody>
                  <a:tcPr>
                    <a:noFill/>
                  </a:tcPr>
                </a:tc>
                <a:tc>
                  <a:txBody>
                    <a:bodyPr/>
                    <a:lstStyle/>
                    <a:p>
                      <a:pPr>
                        <a:lnSpc>
                          <a:spcPct val="200000"/>
                        </a:lnSpc>
                      </a:pPr>
                      <a:endParaRPr lang="ar-JO" sz="2400"/>
                    </a:p>
                  </a:txBody>
                  <a:tcPr>
                    <a:noFill/>
                  </a:tcPr>
                </a:tc>
                <a:extLst>
                  <a:ext uri="{0D108BD9-81ED-4DB2-BD59-A6C34878D82A}">
                    <a16:rowId xmlns:a16="http://schemas.microsoft.com/office/drawing/2014/main" xmlns="" val="10003"/>
                  </a:ext>
                </a:extLst>
              </a:tr>
              <a:tr h="621304">
                <a:tc>
                  <a:txBody>
                    <a:bodyPr/>
                    <a:lstStyle/>
                    <a:p>
                      <a:pPr>
                        <a:lnSpc>
                          <a:spcPct val="200000"/>
                        </a:lnSpc>
                      </a:pPr>
                      <a:endParaRPr lang="ar-JO" sz="2400" dirty="0"/>
                    </a:p>
                  </a:txBody>
                  <a:tcPr>
                    <a:noFill/>
                  </a:tcPr>
                </a:tc>
                <a:tc>
                  <a:txBody>
                    <a:bodyPr/>
                    <a:lstStyle/>
                    <a:p>
                      <a:pPr>
                        <a:lnSpc>
                          <a:spcPct val="200000"/>
                        </a:lnSpc>
                      </a:pPr>
                      <a:endParaRPr lang="ar-JO" sz="2400"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8187349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38609" y="141980"/>
            <a:ext cx="6836448" cy="1200329"/>
          </a:xfrm>
          <a:prstGeom prst="rect">
            <a:avLst/>
          </a:prstGeom>
          <a:no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Techniques for Managing Risk</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741475985"/>
              </p:ext>
            </p:extLst>
          </p:nvPr>
        </p:nvGraphicFramePr>
        <p:xfrm>
          <a:off x="1280699" y="1626040"/>
          <a:ext cx="9219096" cy="7558836"/>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4998516">
                <a:tc>
                  <a:txBody>
                    <a:bodyPr/>
                    <a:lstStyle/>
                    <a:p>
                      <a:pPr marL="1143000" marR="0" lvl="2" indent="-228600" algn="l" defTabSz="914400" rtl="0" eaLnBrk="1" fontAlgn="base" latinLnBrk="0" hangingPunct="1">
                        <a:lnSpc>
                          <a:spcPct val="150000"/>
                        </a:lnSpc>
                        <a:spcBef>
                          <a:spcPct val="20000"/>
                        </a:spcBef>
                        <a:spcAft>
                          <a:spcPct val="0"/>
                        </a:spcAft>
                        <a:buClrTx/>
                        <a:buSzTx/>
                        <a:buFontTx/>
                        <a:buChar char="•"/>
                        <a:tabLst/>
                        <a:defRPr/>
                      </a:pPr>
                      <a:r>
                        <a:rPr lang="en-US" altLang="ar-JO" sz="2400" b="1" u="sng"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Loss prevention refers to activities to reduce the frequency of losses</a:t>
                      </a:r>
                    </a:p>
                    <a:p>
                      <a:pPr marL="457200" marR="0" lvl="1" indent="0" algn="l" defTabSz="914400" rtl="0" eaLnBrk="1" fontAlgn="base" latinLnBrk="0" hangingPunct="1">
                        <a:lnSpc>
                          <a:spcPct val="150000"/>
                        </a:lnSpc>
                        <a:spcBef>
                          <a:spcPct val="20000"/>
                        </a:spcBef>
                        <a:spcAft>
                          <a:spcPct val="0"/>
                        </a:spcAft>
                        <a:buClrTx/>
                        <a:buSzTx/>
                        <a:buFontTx/>
                        <a:buNone/>
                        <a:tabLst/>
                        <a:defRPr/>
                      </a:pPr>
                      <a:r>
                        <a:rPr lang="en-US"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Example: speed cameral controls, strict regulations for not smoking in the gas stations, segregations of duties, applying good fundamental analysis before investments in foreign currencies. </a:t>
                      </a:r>
                    </a:p>
                    <a:p>
                      <a:pPr marL="457200" marR="0" lvl="1" indent="0" algn="l" defTabSz="914400" rtl="0" eaLnBrk="1" fontAlgn="base" latinLnBrk="0" hangingPunct="1">
                        <a:lnSpc>
                          <a:spcPct val="150000"/>
                        </a:lnSpc>
                        <a:spcBef>
                          <a:spcPct val="20000"/>
                        </a:spcBef>
                        <a:spcAft>
                          <a:spcPct val="0"/>
                        </a:spcAft>
                        <a:buClrTx/>
                        <a:buSzTx/>
                        <a:buFontTx/>
                        <a:buNone/>
                        <a:tabLst/>
                        <a:defRPr/>
                      </a:pPr>
                      <a:endParaRPr kumimoji="0" lang="en-US" sz="2400" b="0" i="0" u="none" strike="noStrike" kern="0" cap="none" spc="0" normalizeH="0" baseline="0" noProof="0" dirty="0" smtClean="0">
                        <a:ln>
                          <a:noFill/>
                        </a:ln>
                        <a:solidFill>
                          <a:srgbClr val="000000"/>
                        </a:solidFill>
                        <a:effectLst/>
                        <a:uLnTx/>
                        <a:uFillTx/>
                        <a:latin typeface="Verdana"/>
                        <a:ea typeface="+mn-ea"/>
                        <a:cs typeface="+mn-cs"/>
                      </a:endParaRPr>
                    </a:p>
                    <a:p>
                      <a:pPr marL="457200" marR="0" lvl="1" indent="0" algn="l" defTabSz="914400" rtl="0" eaLnBrk="1" fontAlgn="base" latinLnBrk="0" hangingPunct="1">
                        <a:lnSpc>
                          <a:spcPct val="150000"/>
                        </a:lnSpc>
                        <a:spcBef>
                          <a:spcPct val="20000"/>
                        </a:spcBef>
                        <a:spcAft>
                          <a:spcPct val="0"/>
                        </a:spcAft>
                        <a:buClrTx/>
                        <a:buSzTx/>
                        <a:buFontTx/>
                        <a:buNone/>
                        <a:tabLst/>
                        <a:defRPr/>
                      </a:pPr>
                      <a:endParaRPr kumimoji="0" lang="en-US" sz="2400" b="0" i="0" u="none" strike="noStrike" kern="0" cap="none" spc="0" normalizeH="0" baseline="0" noProof="0" dirty="0" smtClean="0">
                        <a:ln>
                          <a:noFill/>
                        </a:ln>
                        <a:solidFill>
                          <a:srgbClr val="000000"/>
                        </a:solidFill>
                        <a:effectLst/>
                        <a:uLnTx/>
                        <a:uFillTx/>
                        <a:latin typeface="Verdana"/>
                        <a:ea typeface="+mn-ea"/>
                        <a:cs typeface="+mn-cs"/>
                      </a:endParaRPr>
                    </a:p>
                  </a:txBody>
                  <a:tcPr>
                    <a:noFill/>
                  </a:tcPr>
                </a:tc>
                <a:tc>
                  <a:txBody>
                    <a:bodyPr/>
                    <a:lstStyle/>
                    <a:p>
                      <a:pPr>
                        <a:lnSpc>
                          <a:spcPct val="150000"/>
                        </a:lnSpc>
                      </a:pPr>
                      <a:endParaRPr lang="ar-JO" sz="2400" dirty="0"/>
                    </a:p>
                  </a:txBody>
                  <a:tcPr>
                    <a:noFill/>
                  </a:tcPr>
                </a:tc>
                <a:extLst>
                  <a:ext uri="{0D108BD9-81ED-4DB2-BD59-A6C34878D82A}">
                    <a16:rowId xmlns:a16="http://schemas.microsoft.com/office/drawing/2014/main" xmlns="" val="10000"/>
                  </a:ext>
                </a:extLst>
              </a:tr>
              <a:tr h="621304">
                <a:tc>
                  <a:txBody>
                    <a:bodyPr/>
                    <a:lstStyle/>
                    <a:p>
                      <a:pPr>
                        <a:lnSpc>
                          <a:spcPct val="150000"/>
                        </a:lnSpc>
                      </a:pPr>
                      <a:endParaRPr lang="ar-JO" sz="2400" dirty="0"/>
                    </a:p>
                  </a:txBody>
                  <a:tcPr>
                    <a:noFill/>
                  </a:tcPr>
                </a:tc>
                <a:tc>
                  <a:txBody>
                    <a:bodyPr/>
                    <a:lstStyle/>
                    <a:p>
                      <a:pPr>
                        <a:lnSpc>
                          <a:spcPct val="150000"/>
                        </a:lnSpc>
                      </a:pPr>
                      <a:endParaRPr lang="ar-JO" sz="2400"/>
                    </a:p>
                  </a:txBody>
                  <a:tcPr>
                    <a:noFill/>
                  </a:tcPr>
                </a:tc>
                <a:extLst>
                  <a:ext uri="{0D108BD9-81ED-4DB2-BD59-A6C34878D82A}">
                    <a16:rowId xmlns:a16="http://schemas.microsoft.com/office/drawing/2014/main" xmlns="" val="10001"/>
                  </a:ext>
                </a:extLst>
              </a:tr>
              <a:tr h="621304">
                <a:tc>
                  <a:txBody>
                    <a:bodyPr/>
                    <a:lstStyle/>
                    <a:p>
                      <a:pPr>
                        <a:lnSpc>
                          <a:spcPct val="150000"/>
                        </a:lnSpc>
                      </a:pPr>
                      <a:endParaRPr lang="ar-JO" sz="2400" dirty="0"/>
                    </a:p>
                  </a:txBody>
                  <a:tcPr>
                    <a:noFill/>
                  </a:tcPr>
                </a:tc>
                <a:tc>
                  <a:txBody>
                    <a:bodyPr/>
                    <a:lstStyle/>
                    <a:p>
                      <a:pPr>
                        <a:lnSpc>
                          <a:spcPct val="150000"/>
                        </a:lnSpc>
                      </a:pPr>
                      <a:endParaRPr lang="ar-JO" sz="2400"/>
                    </a:p>
                  </a:txBody>
                  <a:tcPr>
                    <a:noFill/>
                  </a:tcPr>
                </a:tc>
                <a:extLst>
                  <a:ext uri="{0D108BD9-81ED-4DB2-BD59-A6C34878D82A}">
                    <a16:rowId xmlns:a16="http://schemas.microsoft.com/office/drawing/2014/main" xmlns="" val="10002"/>
                  </a:ext>
                </a:extLst>
              </a:tr>
              <a:tr h="621304">
                <a:tc>
                  <a:txBody>
                    <a:bodyPr/>
                    <a:lstStyle/>
                    <a:p>
                      <a:pPr>
                        <a:lnSpc>
                          <a:spcPct val="150000"/>
                        </a:lnSpc>
                      </a:pPr>
                      <a:endParaRPr lang="ar-JO" sz="2400" dirty="0"/>
                    </a:p>
                  </a:txBody>
                  <a:tcPr>
                    <a:noFill/>
                  </a:tcPr>
                </a:tc>
                <a:tc>
                  <a:txBody>
                    <a:bodyPr/>
                    <a:lstStyle/>
                    <a:p>
                      <a:pPr>
                        <a:lnSpc>
                          <a:spcPct val="150000"/>
                        </a:lnSpc>
                      </a:pPr>
                      <a:endParaRPr lang="ar-JO" sz="2400"/>
                    </a:p>
                  </a:txBody>
                  <a:tcPr>
                    <a:noFill/>
                  </a:tcPr>
                </a:tc>
                <a:extLst>
                  <a:ext uri="{0D108BD9-81ED-4DB2-BD59-A6C34878D82A}">
                    <a16:rowId xmlns:a16="http://schemas.microsoft.com/office/drawing/2014/main" xmlns="" val="10003"/>
                  </a:ext>
                </a:extLst>
              </a:tr>
              <a:tr h="621304">
                <a:tc>
                  <a:txBody>
                    <a:bodyPr/>
                    <a:lstStyle/>
                    <a:p>
                      <a:pPr>
                        <a:lnSpc>
                          <a:spcPct val="150000"/>
                        </a:lnSpc>
                      </a:pPr>
                      <a:endParaRPr lang="ar-JO" sz="2400" dirty="0"/>
                    </a:p>
                  </a:txBody>
                  <a:tcPr>
                    <a:noFill/>
                  </a:tcPr>
                </a:tc>
                <a:tc>
                  <a:txBody>
                    <a:bodyPr/>
                    <a:lstStyle/>
                    <a:p>
                      <a:pPr>
                        <a:lnSpc>
                          <a:spcPct val="150000"/>
                        </a:lnSpc>
                      </a:pPr>
                      <a:endParaRPr lang="ar-JO" sz="2400"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3516081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17791" y="231343"/>
            <a:ext cx="6500181" cy="1200329"/>
          </a:xfrm>
          <a:prstGeom prst="rect">
            <a:avLst/>
          </a:prstGeom>
          <a:no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Techniques for Managing Risk</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1115921123"/>
              </p:ext>
            </p:extLst>
          </p:nvPr>
        </p:nvGraphicFramePr>
        <p:xfrm>
          <a:off x="1549779" y="1768018"/>
          <a:ext cx="9219096" cy="8603679"/>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4998516">
                <a:tc>
                  <a:txBody>
                    <a:bodyPr/>
                    <a:lstStyle/>
                    <a:p>
                      <a:pPr marL="1143000" marR="0" lvl="2" indent="-228600" algn="l" defTabSz="914400" rtl="0" eaLnBrk="1" fontAlgn="base" latinLnBrk="0" hangingPunct="1">
                        <a:lnSpc>
                          <a:spcPct val="200000"/>
                        </a:lnSpc>
                        <a:spcBef>
                          <a:spcPct val="20000"/>
                        </a:spcBef>
                        <a:spcAft>
                          <a:spcPct val="0"/>
                        </a:spcAft>
                        <a:buClrTx/>
                        <a:buSzTx/>
                        <a:buFontTx/>
                        <a:buChar char="•"/>
                        <a:tabLst/>
                        <a:defRPr/>
                      </a:pPr>
                      <a:r>
                        <a:rPr lang="en-US" altLang="ar-JO" sz="2400" b="1" u="sng"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Loss reduction refers to activities to reduce the severity of losses</a:t>
                      </a:r>
                    </a:p>
                    <a:p>
                      <a:pPr marL="457200" marR="0" lvl="1" indent="0" algn="l" defTabSz="914400" rtl="0" eaLnBrk="1" fontAlgn="base" latinLnBrk="0" hangingPunct="1">
                        <a:lnSpc>
                          <a:spcPct val="200000"/>
                        </a:lnSpc>
                        <a:spcBef>
                          <a:spcPct val="20000"/>
                        </a:spcBef>
                        <a:spcAft>
                          <a:spcPct val="0"/>
                        </a:spcAft>
                        <a:buClrTx/>
                        <a:buSzTx/>
                        <a:buFontTx/>
                        <a:buNone/>
                        <a:tabLst/>
                        <a:defRPr/>
                      </a:pPr>
                      <a:r>
                        <a:rPr lang="en-US"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Example: seat belt, placing fire extinguishers along the building, emergency exits in the buildings, concentration limit for investments in foreign currencies.</a:t>
                      </a:r>
                    </a:p>
                    <a:p>
                      <a:pPr marL="457200" marR="0" lvl="1" indent="0" algn="l" defTabSz="914400" rtl="0" eaLnBrk="1" fontAlgn="base" latinLnBrk="0" hangingPunct="1">
                        <a:lnSpc>
                          <a:spcPct val="200000"/>
                        </a:lnSpc>
                        <a:spcBef>
                          <a:spcPct val="20000"/>
                        </a:spcBef>
                        <a:spcAft>
                          <a:spcPct val="0"/>
                        </a:spcAft>
                        <a:buClrTx/>
                        <a:buSzTx/>
                        <a:buFontTx/>
                        <a:buNone/>
                        <a:tabLst/>
                        <a:defRPr/>
                      </a:pPr>
                      <a:endParaRPr kumimoji="0" lang="en-US" sz="2400" b="0" i="0" u="none" strike="noStrike" kern="0" cap="none" spc="0" normalizeH="0" baseline="0" noProof="0" dirty="0" smtClean="0">
                        <a:ln>
                          <a:noFill/>
                        </a:ln>
                        <a:solidFill>
                          <a:srgbClr val="000000"/>
                        </a:solidFill>
                        <a:effectLst/>
                        <a:uLnTx/>
                        <a:uFillTx/>
                        <a:latin typeface="Verdana"/>
                        <a:ea typeface="+mn-ea"/>
                        <a:cs typeface="+mn-cs"/>
                      </a:endParaRPr>
                    </a:p>
                    <a:p>
                      <a:pPr marL="457200" marR="0" lvl="1" indent="0" algn="l" defTabSz="914400" rtl="0" eaLnBrk="1" fontAlgn="base" latinLnBrk="0" hangingPunct="1">
                        <a:lnSpc>
                          <a:spcPct val="200000"/>
                        </a:lnSpc>
                        <a:spcBef>
                          <a:spcPct val="20000"/>
                        </a:spcBef>
                        <a:spcAft>
                          <a:spcPct val="0"/>
                        </a:spcAft>
                        <a:buClrTx/>
                        <a:buSzTx/>
                        <a:buFontTx/>
                        <a:buNone/>
                        <a:tabLst/>
                        <a:defRPr/>
                      </a:pPr>
                      <a:endParaRPr kumimoji="0" lang="en-US" sz="2400" b="0" i="0" u="none" strike="noStrike" kern="0" cap="none" spc="0" normalizeH="0" baseline="0" noProof="0" dirty="0" smtClean="0">
                        <a:ln>
                          <a:noFill/>
                        </a:ln>
                        <a:solidFill>
                          <a:srgbClr val="000000"/>
                        </a:solidFill>
                        <a:effectLst/>
                        <a:uLnTx/>
                        <a:uFillTx/>
                        <a:latin typeface="Verdana"/>
                        <a:ea typeface="+mn-ea"/>
                        <a:cs typeface="+mn-cs"/>
                      </a:endParaRPr>
                    </a:p>
                  </a:txBody>
                  <a:tcPr>
                    <a:noFill/>
                  </a:tcPr>
                </a:tc>
                <a:tc>
                  <a:txBody>
                    <a:bodyPr/>
                    <a:lstStyle/>
                    <a:p>
                      <a:pPr>
                        <a:lnSpc>
                          <a:spcPct val="200000"/>
                        </a:lnSpc>
                      </a:pPr>
                      <a:endParaRPr lang="ar-JO" sz="2400" dirty="0"/>
                    </a:p>
                  </a:txBody>
                  <a:tcPr>
                    <a:noFill/>
                  </a:tcPr>
                </a:tc>
                <a:extLst>
                  <a:ext uri="{0D108BD9-81ED-4DB2-BD59-A6C34878D82A}">
                    <a16:rowId xmlns:a16="http://schemas.microsoft.com/office/drawing/2014/main" xmlns="" val="10000"/>
                  </a:ext>
                </a:extLst>
              </a:tr>
              <a:tr h="621304">
                <a:tc>
                  <a:txBody>
                    <a:bodyPr/>
                    <a:lstStyle/>
                    <a:p>
                      <a:pPr>
                        <a:lnSpc>
                          <a:spcPct val="200000"/>
                        </a:lnSpc>
                      </a:pPr>
                      <a:endParaRPr lang="ar-JO" sz="2400" dirty="0"/>
                    </a:p>
                  </a:txBody>
                  <a:tcPr>
                    <a:noFill/>
                  </a:tcPr>
                </a:tc>
                <a:tc>
                  <a:txBody>
                    <a:bodyPr/>
                    <a:lstStyle/>
                    <a:p>
                      <a:pPr>
                        <a:lnSpc>
                          <a:spcPct val="200000"/>
                        </a:lnSpc>
                      </a:pPr>
                      <a:endParaRPr lang="ar-JO" sz="2400"/>
                    </a:p>
                  </a:txBody>
                  <a:tcPr>
                    <a:noFill/>
                  </a:tcPr>
                </a:tc>
                <a:extLst>
                  <a:ext uri="{0D108BD9-81ED-4DB2-BD59-A6C34878D82A}">
                    <a16:rowId xmlns:a16="http://schemas.microsoft.com/office/drawing/2014/main" xmlns="" val="10001"/>
                  </a:ext>
                </a:extLst>
              </a:tr>
              <a:tr h="621304">
                <a:tc>
                  <a:txBody>
                    <a:bodyPr/>
                    <a:lstStyle/>
                    <a:p>
                      <a:pPr>
                        <a:lnSpc>
                          <a:spcPct val="200000"/>
                        </a:lnSpc>
                      </a:pPr>
                      <a:endParaRPr lang="ar-JO" sz="2400" dirty="0"/>
                    </a:p>
                  </a:txBody>
                  <a:tcPr>
                    <a:noFill/>
                  </a:tcPr>
                </a:tc>
                <a:tc>
                  <a:txBody>
                    <a:bodyPr/>
                    <a:lstStyle/>
                    <a:p>
                      <a:pPr>
                        <a:lnSpc>
                          <a:spcPct val="200000"/>
                        </a:lnSpc>
                      </a:pPr>
                      <a:endParaRPr lang="ar-JO" sz="2400"/>
                    </a:p>
                  </a:txBody>
                  <a:tcPr>
                    <a:noFill/>
                  </a:tcPr>
                </a:tc>
                <a:extLst>
                  <a:ext uri="{0D108BD9-81ED-4DB2-BD59-A6C34878D82A}">
                    <a16:rowId xmlns:a16="http://schemas.microsoft.com/office/drawing/2014/main" xmlns="" val="10002"/>
                  </a:ext>
                </a:extLst>
              </a:tr>
              <a:tr h="621304">
                <a:tc>
                  <a:txBody>
                    <a:bodyPr/>
                    <a:lstStyle/>
                    <a:p>
                      <a:pPr>
                        <a:lnSpc>
                          <a:spcPct val="200000"/>
                        </a:lnSpc>
                      </a:pPr>
                      <a:endParaRPr lang="ar-JO" sz="2400" dirty="0"/>
                    </a:p>
                  </a:txBody>
                  <a:tcPr>
                    <a:noFill/>
                  </a:tcPr>
                </a:tc>
                <a:tc>
                  <a:txBody>
                    <a:bodyPr/>
                    <a:lstStyle/>
                    <a:p>
                      <a:pPr>
                        <a:lnSpc>
                          <a:spcPct val="200000"/>
                        </a:lnSpc>
                      </a:pPr>
                      <a:endParaRPr lang="ar-JO" sz="2400"/>
                    </a:p>
                  </a:txBody>
                  <a:tcPr>
                    <a:noFill/>
                  </a:tcPr>
                </a:tc>
                <a:extLst>
                  <a:ext uri="{0D108BD9-81ED-4DB2-BD59-A6C34878D82A}">
                    <a16:rowId xmlns:a16="http://schemas.microsoft.com/office/drawing/2014/main" xmlns="" val="10003"/>
                  </a:ext>
                </a:extLst>
              </a:tr>
              <a:tr h="621304">
                <a:tc>
                  <a:txBody>
                    <a:bodyPr/>
                    <a:lstStyle/>
                    <a:p>
                      <a:pPr>
                        <a:lnSpc>
                          <a:spcPct val="200000"/>
                        </a:lnSpc>
                      </a:pPr>
                      <a:endParaRPr lang="ar-JO" sz="2400" dirty="0"/>
                    </a:p>
                  </a:txBody>
                  <a:tcPr>
                    <a:noFill/>
                  </a:tcPr>
                </a:tc>
                <a:tc>
                  <a:txBody>
                    <a:bodyPr/>
                    <a:lstStyle/>
                    <a:p>
                      <a:pPr>
                        <a:lnSpc>
                          <a:spcPct val="200000"/>
                        </a:lnSpc>
                      </a:pPr>
                      <a:endParaRPr lang="ar-JO" sz="2400"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3965982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47778" y="144390"/>
            <a:ext cx="6727279" cy="1200329"/>
          </a:xfrm>
          <a:prstGeom prst="rect">
            <a:avLst/>
          </a:prstGeom>
          <a:no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Techniques for Managing Risk</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4272007844"/>
              </p:ext>
            </p:extLst>
          </p:nvPr>
        </p:nvGraphicFramePr>
        <p:xfrm>
          <a:off x="1549779" y="1768018"/>
          <a:ext cx="9219096" cy="8290356"/>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4998516">
                <a:tc>
                  <a:txBody>
                    <a:bodyPr/>
                    <a:lstStyle/>
                    <a:p>
                      <a:pPr marL="457200" marR="0" lvl="1" indent="0" algn="l" defTabSz="914400" rtl="0" eaLnBrk="1" fontAlgn="base" latinLnBrk="0" hangingPunct="1">
                        <a:lnSpc>
                          <a:spcPct val="200000"/>
                        </a:lnSpc>
                        <a:spcBef>
                          <a:spcPct val="20000"/>
                        </a:spcBef>
                        <a:spcAft>
                          <a:spcPct val="0"/>
                        </a:spcAft>
                        <a:buClrTx/>
                        <a:buSzTx/>
                        <a:buFontTx/>
                        <a:buNone/>
                        <a:tabLst/>
                        <a:defRPr/>
                      </a:pPr>
                      <a:r>
                        <a:rPr lang="en-US" sz="2400" b="1" u="sng"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Risk Transfer</a:t>
                      </a:r>
                    </a:p>
                    <a:p>
                      <a:pPr marL="228600" marR="0" lvl="0" indent="-228600" algn="just" defTabSz="914400" rtl="0" eaLnBrk="1" fontAlgn="auto" latinLnBrk="0" hangingPunct="1">
                        <a:lnSpc>
                          <a:spcPct val="200000"/>
                        </a:lnSpc>
                        <a:spcBef>
                          <a:spcPts val="1000"/>
                        </a:spcBef>
                        <a:spcAft>
                          <a:spcPts val="0"/>
                        </a:spcAft>
                        <a:buClrTx/>
                        <a:buSzTx/>
                        <a:buFont typeface="Arial" panose="020B0604020202020204" pitchFamily="34" charset="0"/>
                        <a:buChar char="•"/>
                        <a:tabLst/>
                        <a:defRPr/>
                      </a:pPr>
                      <a:r>
                        <a:rPr lang="en-US"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Transferring the risk means shifting the risk to another organization. The three most common means for transferring are outsourcing, warrantees and insuring. </a:t>
                      </a:r>
                    </a:p>
                    <a:p>
                      <a:pPr marL="457200" marR="0" lvl="1" indent="0" algn="l" defTabSz="914400" rtl="0" eaLnBrk="1" fontAlgn="base" latinLnBrk="0" hangingPunct="1">
                        <a:lnSpc>
                          <a:spcPct val="200000"/>
                        </a:lnSpc>
                        <a:spcBef>
                          <a:spcPct val="20000"/>
                        </a:spcBef>
                        <a:spcAft>
                          <a:spcPct val="0"/>
                        </a:spcAft>
                        <a:buClrTx/>
                        <a:buSzTx/>
                        <a:buFontTx/>
                        <a:buNone/>
                        <a:tabLst/>
                        <a:defRPr/>
                      </a:pPr>
                      <a:endParaRPr kumimoji="0" lang="en-US" sz="2400" b="0" i="0" u="none" strike="noStrike" kern="0" cap="none" spc="0" normalizeH="0" baseline="0" noProof="0" dirty="0" smtClean="0">
                        <a:ln>
                          <a:noFill/>
                        </a:ln>
                        <a:solidFill>
                          <a:srgbClr val="000000"/>
                        </a:solidFill>
                        <a:effectLst/>
                        <a:uLnTx/>
                        <a:uFillTx/>
                        <a:latin typeface="Verdana"/>
                        <a:ea typeface="+mn-ea"/>
                        <a:cs typeface="+mn-cs"/>
                      </a:endParaRPr>
                    </a:p>
                    <a:p>
                      <a:pPr marL="457200" marR="0" lvl="1" indent="0" algn="l" defTabSz="914400" rtl="0" eaLnBrk="1" fontAlgn="base" latinLnBrk="0" hangingPunct="1">
                        <a:lnSpc>
                          <a:spcPct val="200000"/>
                        </a:lnSpc>
                        <a:spcBef>
                          <a:spcPct val="20000"/>
                        </a:spcBef>
                        <a:spcAft>
                          <a:spcPct val="0"/>
                        </a:spcAft>
                        <a:buClrTx/>
                        <a:buSzTx/>
                        <a:buFontTx/>
                        <a:buNone/>
                        <a:tabLst/>
                        <a:defRPr/>
                      </a:pPr>
                      <a:endParaRPr kumimoji="0" lang="en-US" sz="2400" b="0" i="0" u="none" strike="noStrike" kern="0" cap="none" spc="0" normalizeH="0" baseline="0" noProof="0" dirty="0" smtClean="0">
                        <a:ln>
                          <a:noFill/>
                        </a:ln>
                        <a:solidFill>
                          <a:srgbClr val="000000"/>
                        </a:solidFill>
                        <a:effectLst/>
                        <a:uLnTx/>
                        <a:uFillTx/>
                        <a:latin typeface="Verdana"/>
                        <a:ea typeface="+mn-ea"/>
                        <a:cs typeface="+mn-cs"/>
                      </a:endParaRPr>
                    </a:p>
                  </a:txBody>
                  <a:tcPr>
                    <a:noFill/>
                  </a:tcPr>
                </a:tc>
                <a:tc>
                  <a:txBody>
                    <a:bodyPr/>
                    <a:lstStyle/>
                    <a:p>
                      <a:pPr>
                        <a:lnSpc>
                          <a:spcPct val="200000"/>
                        </a:lnSpc>
                      </a:pPr>
                      <a:endParaRPr lang="ar-JO" sz="2400" dirty="0"/>
                    </a:p>
                  </a:txBody>
                  <a:tcPr>
                    <a:noFill/>
                  </a:tcPr>
                </a:tc>
                <a:extLst>
                  <a:ext uri="{0D108BD9-81ED-4DB2-BD59-A6C34878D82A}">
                    <a16:rowId xmlns:a16="http://schemas.microsoft.com/office/drawing/2014/main" xmlns="" val="10000"/>
                  </a:ext>
                </a:extLst>
              </a:tr>
              <a:tr h="621304">
                <a:tc>
                  <a:txBody>
                    <a:bodyPr/>
                    <a:lstStyle/>
                    <a:p>
                      <a:pPr>
                        <a:lnSpc>
                          <a:spcPct val="200000"/>
                        </a:lnSpc>
                      </a:pPr>
                      <a:endParaRPr lang="ar-JO" sz="2400" dirty="0"/>
                    </a:p>
                  </a:txBody>
                  <a:tcPr>
                    <a:noFill/>
                  </a:tcPr>
                </a:tc>
                <a:tc>
                  <a:txBody>
                    <a:bodyPr/>
                    <a:lstStyle/>
                    <a:p>
                      <a:pPr>
                        <a:lnSpc>
                          <a:spcPct val="200000"/>
                        </a:lnSpc>
                      </a:pPr>
                      <a:endParaRPr lang="ar-JO" sz="2400"/>
                    </a:p>
                  </a:txBody>
                  <a:tcPr>
                    <a:noFill/>
                  </a:tcPr>
                </a:tc>
                <a:extLst>
                  <a:ext uri="{0D108BD9-81ED-4DB2-BD59-A6C34878D82A}">
                    <a16:rowId xmlns:a16="http://schemas.microsoft.com/office/drawing/2014/main" xmlns="" val="10001"/>
                  </a:ext>
                </a:extLst>
              </a:tr>
              <a:tr h="621304">
                <a:tc>
                  <a:txBody>
                    <a:bodyPr/>
                    <a:lstStyle/>
                    <a:p>
                      <a:pPr>
                        <a:lnSpc>
                          <a:spcPct val="200000"/>
                        </a:lnSpc>
                      </a:pPr>
                      <a:endParaRPr lang="ar-JO" sz="2400" dirty="0"/>
                    </a:p>
                  </a:txBody>
                  <a:tcPr>
                    <a:noFill/>
                  </a:tcPr>
                </a:tc>
                <a:tc>
                  <a:txBody>
                    <a:bodyPr/>
                    <a:lstStyle/>
                    <a:p>
                      <a:pPr>
                        <a:lnSpc>
                          <a:spcPct val="200000"/>
                        </a:lnSpc>
                      </a:pPr>
                      <a:endParaRPr lang="ar-JO" sz="2400"/>
                    </a:p>
                  </a:txBody>
                  <a:tcPr>
                    <a:noFill/>
                  </a:tcPr>
                </a:tc>
                <a:extLst>
                  <a:ext uri="{0D108BD9-81ED-4DB2-BD59-A6C34878D82A}">
                    <a16:rowId xmlns:a16="http://schemas.microsoft.com/office/drawing/2014/main" xmlns="" val="10002"/>
                  </a:ext>
                </a:extLst>
              </a:tr>
              <a:tr h="621304">
                <a:tc>
                  <a:txBody>
                    <a:bodyPr/>
                    <a:lstStyle/>
                    <a:p>
                      <a:pPr>
                        <a:lnSpc>
                          <a:spcPct val="200000"/>
                        </a:lnSpc>
                      </a:pPr>
                      <a:endParaRPr lang="ar-JO" sz="2400" dirty="0"/>
                    </a:p>
                  </a:txBody>
                  <a:tcPr>
                    <a:noFill/>
                  </a:tcPr>
                </a:tc>
                <a:tc>
                  <a:txBody>
                    <a:bodyPr/>
                    <a:lstStyle/>
                    <a:p>
                      <a:pPr>
                        <a:lnSpc>
                          <a:spcPct val="200000"/>
                        </a:lnSpc>
                      </a:pPr>
                      <a:endParaRPr lang="ar-JO" sz="2400"/>
                    </a:p>
                  </a:txBody>
                  <a:tcPr>
                    <a:noFill/>
                  </a:tcPr>
                </a:tc>
                <a:extLst>
                  <a:ext uri="{0D108BD9-81ED-4DB2-BD59-A6C34878D82A}">
                    <a16:rowId xmlns:a16="http://schemas.microsoft.com/office/drawing/2014/main" xmlns="" val="10003"/>
                  </a:ext>
                </a:extLst>
              </a:tr>
              <a:tr h="621304">
                <a:tc>
                  <a:txBody>
                    <a:bodyPr/>
                    <a:lstStyle/>
                    <a:p>
                      <a:pPr>
                        <a:lnSpc>
                          <a:spcPct val="200000"/>
                        </a:lnSpc>
                      </a:pPr>
                      <a:endParaRPr lang="ar-JO" sz="2400" dirty="0"/>
                    </a:p>
                  </a:txBody>
                  <a:tcPr>
                    <a:noFill/>
                  </a:tcPr>
                </a:tc>
                <a:tc>
                  <a:txBody>
                    <a:bodyPr/>
                    <a:lstStyle/>
                    <a:p>
                      <a:pPr>
                        <a:lnSpc>
                          <a:spcPct val="200000"/>
                        </a:lnSpc>
                      </a:pPr>
                      <a:endParaRPr lang="ar-JO" sz="2400"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2984346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47778" y="212605"/>
            <a:ext cx="6538496" cy="1200329"/>
          </a:xfrm>
          <a:prstGeom prst="rect">
            <a:avLst/>
          </a:prstGeom>
          <a:no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Techniques for Managing Risk</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1645473562"/>
              </p:ext>
            </p:extLst>
          </p:nvPr>
        </p:nvGraphicFramePr>
        <p:xfrm>
          <a:off x="1549779" y="1768018"/>
          <a:ext cx="9219096" cy="7558836"/>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4998516">
                <a:tc>
                  <a:txBody>
                    <a:bodyPr/>
                    <a:lstStyle/>
                    <a:p>
                      <a:pPr marL="457200" marR="0" lvl="1" indent="0" algn="l" defTabSz="914400" rtl="0" eaLnBrk="1" fontAlgn="base" latinLnBrk="0" hangingPunct="1">
                        <a:lnSpc>
                          <a:spcPct val="150000"/>
                        </a:lnSpc>
                        <a:spcBef>
                          <a:spcPct val="20000"/>
                        </a:spcBef>
                        <a:spcAft>
                          <a:spcPct val="0"/>
                        </a:spcAft>
                        <a:buClrTx/>
                        <a:buSzTx/>
                        <a:buFontTx/>
                        <a:buNone/>
                        <a:tabLst/>
                        <a:defRPr/>
                      </a:pPr>
                      <a:r>
                        <a:rPr lang="en-US" sz="2400" b="1" u="sng"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Risk Transfer</a:t>
                      </a:r>
                    </a:p>
                    <a:p>
                      <a:pPr marL="228600" marR="0" lvl="0" indent="-228600" algn="just" defTabSz="914400" rtl="0" eaLnBrk="1" fontAlgn="auto" latinLnBrk="0" hangingPunct="1">
                        <a:lnSpc>
                          <a:spcPct val="150000"/>
                        </a:lnSpc>
                        <a:spcBef>
                          <a:spcPts val="1000"/>
                        </a:spcBef>
                        <a:spcAft>
                          <a:spcPts val="0"/>
                        </a:spcAft>
                        <a:buClrTx/>
                        <a:buSzTx/>
                        <a:buFont typeface="Arial" panose="020B0604020202020204" pitchFamily="34" charset="0"/>
                        <a:buChar char="•"/>
                        <a:tabLst/>
                        <a:defRPr/>
                      </a:pPr>
                      <a:r>
                        <a:rPr lang="en-US"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rPr>
                        <a:t>When outsourcing, management cannot completely transfer the responsibility for controlling risk. Insuring against the risk ultimately transfers some of the financial impacts of the risk to the insurance company.</a:t>
                      </a:r>
                      <a:endParaRPr lang="ar-JO" sz="2400" b="0" kern="1200" noProof="0" dirty="0" smtClean="0">
                        <a:solidFill>
                          <a:schemeClr val="tx2">
                            <a:lumMod val="50000"/>
                          </a:schemeClr>
                        </a:solidFill>
                        <a:latin typeface="Times New Roman" panose="02020603050405020304" pitchFamily="18" charset="0"/>
                        <a:ea typeface="+mn-ea"/>
                        <a:cs typeface="Times New Roman" panose="02020603050405020304" pitchFamily="18" charset="0"/>
                      </a:endParaRPr>
                    </a:p>
                    <a:p>
                      <a:pPr marL="457200" marR="0" lvl="1" indent="0" algn="l" defTabSz="914400" rtl="0" eaLnBrk="1" fontAlgn="base" latinLnBrk="0" hangingPunct="1">
                        <a:lnSpc>
                          <a:spcPct val="150000"/>
                        </a:lnSpc>
                        <a:spcBef>
                          <a:spcPct val="20000"/>
                        </a:spcBef>
                        <a:spcAft>
                          <a:spcPct val="0"/>
                        </a:spcAft>
                        <a:buClrTx/>
                        <a:buSzTx/>
                        <a:buFontTx/>
                        <a:buNone/>
                        <a:tabLst/>
                        <a:defRPr/>
                      </a:pPr>
                      <a:endParaRPr kumimoji="0" lang="en-US" sz="2400" b="0" i="0" u="none" strike="noStrike" kern="1200" cap="none" spc="0" normalizeH="0" baseline="0" noProof="0" dirty="0" smtClean="0">
                        <a:ln>
                          <a:noFill/>
                        </a:ln>
                        <a:solidFill>
                          <a:prstClr val="black"/>
                        </a:solidFill>
                        <a:effectLst/>
                        <a:uLnTx/>
                        <a:uFillTx/>
                        <a:latin typeface="+mn-lt"/>
                        <a:ea typeface="+mn-ea"/>
                        <a:cs typeface="+mn-cs"/>
                      </a:endParaRPr>
                    </a:p>
                    <a:p>
                      <a:pPr marL="457200" marR="0" lvl="1" indent="0" algn="l" defTabSz="914400" rtl="0" eaLnBrk="1" fontAlgn="base" latinLnBrk="0" hangingPunct="1">
                        <a:lnSpc>
                          <a:spcPct val="150000"/>
                        </a:lnSpc>
                        <a:spcBef>
                          <a:spcPct val="20000"/>
                        </a:spcBef>
                        <a:spcAft>
                          <a:spcPct val="0"/>
                        </a:spcAft>
                        <a:buClrTx/>
                        <a:buSzTx/>
                        <a:buFontTx/>
                        <a:buNone/>
                        <a:tabLst/>
                        <a:defRPr/>
                      </a:pPr>
                      <a:endParaRPr kumimoji="0" lang="en-US" sz="2400" b="0" i="0" u="none" strike="noStrike" kern="0" cap="none" spc="0" normalizeH="0" baseline="0" noProof="0" dirty="0" smtClean="0">
                        <a:ln>
                          <a:noFill/>
                        </a:ln>
                        <a:solidFill>
                          <a:srgbClr val="000000"/>
                        </a:solidFill>
                        <a:effectLst/>
                        <a:uLnTx/>
                        <a:uFillTx/>
                        <a:latin typeface="Verdana"/>
                        <a:ea typeface="+mn-ea"/>
                        <a:cs typeface="+mn-cs"/>
                      </a:endParaRPr>
                    </a:p>
                    <a:p>
                      <a:pPr marL="457200" marR="0" lvl="1" indent="0" algn="l" defTabSz="914400" rtl="0" eaLnBrk="1" fontAlgn="base" latinLnBrk="0" hangingPunct="1">
                        <a:lnSpc>
                          <a:spcPct val="150000"/>
                        </a:lnSpc>
                        <a:spcBef>
                          <a:spcPct val="20000"/>
                        </a:spcBef>
                        <a:spcAft>
                          <a:spcPct val="0"/>
                        </a:spcAft>
                        <a:buClrTx/>
                        <a:buSzTx/>
                        <a:buFontTx/>
                        <a:buNone/>
                        <a:tabLst/>
                        <a:defRPr/>
                      </a:pPr>
                      <a:endParaRPr kumimoji="0" lang="en-US" sz="2400" b="0" i="0" u="none" strike="noStrike" kern="0" cap="none" spc="0" normalizeH="0" baseline="0" noProof="0" dirty="0" smtClean="0">
                        <a:ln>
                          <a:noFill/>
                        </a:ln>
                        <a:solidFill>
                          <a:srgbClr val="000000"/>
                        </a:solidFill>
                        <a:effectLst/>
                        <a:uLnTx/>
                        <a:uFillTx/>
                        <a:latin typeface="Verdana"/>
                        <a:ea typeface="+mn-ea"/>
                        <a:cs typeface="+mn-cs"/>
                      </a:endParaRPr>
                    </a:p>
                  </a:txBody>
                  <a:tcPr>
                    <a:noFill/>
                  </a:tcPr>
                </a:tc>
                <a:tc>
                  <a:txBody>
                    <a:bodyPr/>
                    <a:lstStyle/>
                    <a:p>
                      <a:pPr>
                        <a:lnSpc>
                          <a:spcPct val="150000"/>
                        </a:lnSpc>
                      </a:pPr>
                      <a:endParaRPr lang="ar-JO" sz="2400" dirty="0"/>
                    </a:p>
                  </a:txBody>
                  <a:tcPr>
                    <a:noFill/>
                  </a:tcPr>
                </a:tc>
                <a:extLst>
                  <a:ext uri="{0D108BD9-81ED-4DB2-BD59-A6C34878D82A}">
                    <a16:rowId xmlns:a16="http://schemas.microsoft.com/office/drawing/2014/main" xmlns="" val="10000"/>
                  </a:ext>
                </a:extLst>
              </a:tr>
              <a:tr h="621304">
                <a:tc>
                  <a:txBody>
                    <a:bodyPr/>
                    <a:lstStyle/>
                    <a:p>
                      <a:pPr>
                        <a:lnSpc>
                          <a:spcPct val="150000"/>
                        </a:lnSpc>
                      </a:pPr>
                      <a:endParaRPr lang="ar-JO" sz="2400" dirty="0"/>
                    </a:p>
                  </a:txBody>
                  <a:tcPr>
                    <a:noFill/>
                  </a:tcPr>
                </a:tc>
                <a:tc>
                  <a:txBody>
                    <a:bodyPr/>
                    <a:lstStyle/>
                    <a:p>
                      <a:pPr>
                        <a:lnSpc>
                          <a:spcPct val="150000"/>
                        </a:lnSpc>
                      </a:pPr>
                      <a:endParaRPr lang="ar-JO" sz="2400"/>
                    </a:p>
                  </a:txBody>
                  <a:tcPr>
                    <a:noFill/>
                  </a:tcPr>
                </a:tc>
                <a:extLst>
                  <a:ext uri="{0D108BD9-81ED-4DB2-BD59-A6C34878D82A}">
                    <a16:rowId xmlns:a16="http://schemas.microsoft.com/office/drawing/2014/main" xmlns="" val="10001"/>
                  </a:ext>
                </a:extLst>
              </a:tr>
              <a:tr h="621304">
                <a:tc>
                  <a:txBody>
                    <a:bodyPr/>
                    <a:lstStyle/>
                    <a:p>
                      <a:pPr>
                        <a:lnSpc>
                          <a:spcPct val="150000"/>
                        </a:lnSpc>
                      </a:pPr>
                      <a:endParaRPr lang="ar-JO" sz="2400" dirty="0"/>
                    </a:p>
                  </a:txBody>
                  <a:tcPr>
                    <a:noFill/>
                  </a:tcPr>
                </a:tc>
                <a:tc>
                  <a:txBody>
                    <a:bodyPr/>
                    <a:lstStyle/>
                    <a:p>
                      <a:pPr>
                        <a:lnSpc>
                          <a:spcPct val="150000"/>
                        </a:lnSpc>
                      </a:pPr>
                      <a:endParaRPr lang="ar-JO" sz="2400"/>
                    </a:p>
                  </a:txBody>
                  <a:tcPr>
                    <a:noFill/>
                  </a:tcPr>
                </a:tc>
                <a:extLst>
                  <a:ext uri="{0D108BD9-81ED-4DB2-BD59-A6C34878D82A}">
                    <a16:rowId xmlns:a16="http://schemas.microsoft.com/office/drawing/2014/main" xmlns="" val="10002"/>
                  </a:ext>
                </a:extLst>
              </a:tr>
              <a:tr h="621304">
                <a:tc>
                  <a:txBody>
                    <a:bodyPr/>
                    <a:lstStyle/>
                    <a:p>
                      <a:pPr>
                        <a:lnSpc>
                          <a:spcPct val="150000"/>
                        </a:lnSpc>
                      </a:pPr>
                      <a:endParaRPr lang="ar-JO" sz="2400" dirty="0"/>
                    </a:p>
                  </a:txBody>
                  <a:tcPr>
                    <a:noFill/>
                  </a:tcPr>
                </a:tc>
                <a:tc>
                  <a:txBody>
                    <a:bodyPr/>
                    <a:lstStyle/>
                    <a:p>
                      <a:pPr>
                        <a:lnSpc>
                          <a:spcPct val="150000"/>
                        </a:lnSpc>
                      </a:pPr>
                      <a:endParaRPr lang="ar-JO" sz="2400"/>
                    </a:p>
                  </a:txBody>
                  <a:tcPr>
                    <a:noFill/>
                  </a:tcPr>
                </a:tc>
                <a:extLst>
                  <a:ext uri="{0D108BD9-81ED-4DB2-BD59-A6C34878D82A}">
                    <a16:rowId xmlns:a16="http://schemas.microsoft.com/office/drawing/2014/main" xmlns="" val="10003"/>
                  </a:ext>
                </a:extLst>
              </a:tr>
              <a:tr h="621304">
                <a:tc>
                  <a:txBody>
                    <a:bodyPr/>
                    <a:lstStyle/>
                    <a:p>
                      <a:pPr>
                        <a:lnSpc>
                          <a:spcPct val="150000"/>
                        </a:lnSpc>
                      </a:pPr>
                      <a:endParaRPr lang="ar-JO" sz="2400" dirty="0"/>
                    </a:p>
                  </a:txBody>
                  <a:tcPr>
                    <a:noFill/>
                  </a:tcPr>
                </a:tc>
                <a:tc>
                  <a:txBody>
                    <a:bodyPr/>
                    <a:lstStyle/>
                    <a:p>
                      <a:pPr>
                        <a:lnSpc>
                          <a:spcPct val="150000"/>
                        </a:lnSpc>
                      </a:pPr>
                      <a:endParaRPr lang="ar-JO" sz="2400"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3226819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769441"/>
          </a:xfrm>
          <a:prstGeom prst="rect">
            <a:avLst/>
          </a:prstGeom>
          <a:noFill/>
        </p:spPr>
        <p:txBody>
          <a:bodyPr wrap="squar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Conclusion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1</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extLst>
              <p:ext uri="{D42A27DB-BD31-4B8C-83A1-F6EECF244321}">
                <p14:modId xmlns:p14="http://schemas.microsoft.com/office/powerpoint/2010/main" val="3038464052"/>
              </p:ext>
            </p:extLst>
          </p:nvPr>
        </p:nvGraphicFramePr>
        <p:xfrm>
          <a:off x="1549779" y="1768018"/>
          <a:ext cx="9219096" cy="7558836"/>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4998516">
                <a:tc>
                  <a:txBody>
                    <a:bodyPr/>
                    <a:lstStyle/>
                    <a:p>
                      <a:pPr marL="457200" marR="0" lvl="1" indent="0" algn="l" defTabSz="914400" rtl="0" eaLnBrk="1" fontAlgn="base" latinLnBrk="0" hangingPunct="1">
                        <a:lnSpc>
                          <a:spcPct val="150000"/>
                        </a:lnSpc>
                        <a:spcBef>
                          <a:spcPct val="20000"/>
                        </a:spcBef>
                        <a:spcAft>
                          <a:spcPct val="0"/>
                        </a:spcAft>
                        <a:buClrTx/>
                        <a:buSzTx/>
                        <a:buFontTx/>
                        <a:buNone/>
                        <a:tabLst/>
                        <a:defRPr/>
                      </a:pPr>
                      <a:endParaRPr kumimoji="0" lang="en-US" sz="2400" b="0" i="0" u="none" strike="noStrike" kern="1200" cap="none" spc="0" normalizeH="0" baseline="0" noProof="0" dirty="0" smtClean="0">
                        <a:ln>
                          <a:noFill/>
                        </a:ln>
                        <a:solidFill>
                          <a:prstClr val="black"/>
                        </a:solidFill>
                        <a:effectLst/>
                        <a:uLnTx/>
                        <a:uFillTx/>
                        <a:latin typeface="+mn-lt"/>
                        <a:ea typeface="+mn-ea"/>
                        <a:cs typeface="+mn-cs"/>
                      </a:endParaRPr>
                    </a:p>
                    <a:p>
                      <a:pPr marL="457200" marR="0" lvl="1" indent="0" algn="l" defTabSz="914400" rtl="0" eaLnBrk="1" fontAlgn="base" latinLnBrk="0" hangingPunct="1">
                        <a:lnSpc>
                          <a:spcPct val="150000"/>
                        </a:lnSpc>
                        <a:spcBef>
                          <a:spcPct val="20000"/>
                        </a:spcBef>
                        <a:spcAft>
                          <a:spcPct val="0"/>
                        </a:spcAft>
                        <a:buClrTx/>
                        <a:buSzTx/>
                        <a:buFontTx/>
                        <a:buNone/>
                        <a:tabLst/>
                        <a:defRPr/>
                      </a:pPr>
                      <a:endParaRPr kumimoji="0" lang="en-US" sz="2400" b="0" i="0" u="none" strike="noStrike" kern="0" cap="none" spc="0" normalizeH="0" baseline="0" noProof="0" dirty="0" smtClean="0">
                        <a:ln>
                          <a:noFill/>
                        </a:ln>
                        <a:solidFill>
                          <a:srgbClr val="000000"/>
                        </a:solidFill>
                        <a:effectLst/>
                        <a:uLnTx/>
                        <a:uFillTx/>
                        <a:latin typeface="Verdana"/>
                        <a:ea typeface="+mn-ea"/>
                        <a:cs typeface="+mn-cs"/>
                      </a:endParaRPr>
                    </a:p>
                    <a:p>
                      <a:pPr marL="457200" marR="0" lvl="1" indent="0" algn="l" defTabSz="914400" rtl="0" eaLnBrk="1" fontAlgn="base" latinLnBrk="0" hangingPunct="1">
                        <a:lnSpc>
                          <a:spcPct val="150000"/>
                        </a:lnSpc>
                        <a:spcBef>
                          <a:spcPct val="20000"/>
                        </a:spcBef>
                        <a:spcAft>
                          <a:spcPct val="0"/>
                        </a:spcAft>
                        <a:buClrTx/>
                        <a:buSzTx/>
                        <a:buFontTx/>
                        <a:buNone/>
                        <a:tabLst/>
                        <a:defRPr/>
                      </a:pPr>
                      <a:endParaRPr kumimoji="0" lang="en-US" sz="2400" b="0" i="0" u="none" strike="noStrike" kern="0" cap="none" spc="0" normalizeH="0" baseline="0" noProof="0" dirty="0" smtClean="0">
                        <a:ln>
                          <a:noFill/>
                        </a:ln>
                        <a:solidFill>
                          <a:srgbClr val="000000"/>
                        </a:solidFill>
                        <a:effectLst/>
                        <a:uLnTx/>
                        <a:uFillTx/>
                        <a:latin typeface="Verdana"/>
                        <a:ea typeface="+mn-ea"/>
                        <a:cs typeface="+mn-cs"/>
                      </a:endParaRPr>
                    </a:p>
                  </a:txBody>
                  <a:tcPr>
                    <a:noFill/>
                  </a:tcPr>
                </a:tc>
                <a:tc>
                  <a:txBody>
                    <a:bodyPr/>
                    <a:lstStyle/>
                    <a:p>
                      <a:pPr>
                        <a:lnSpc>
                          <a:spcPct val="150000"/>
                        </a:lnSpc>
                      </a:pPr>
                      <a:endParaRPr lang="ar-JO" sz="2400" dirty="0"/>
                    </a:p>
                  </a:txBody>
                  <a:tcPr>
                    <a:noFill/>
                  </a:tcPr>
                </a:tc>
                <a:extLst>
                  <a:ext uri="{0D108BD9-81ED-4DB2-BD59-A6C34878D82A}">
                    <a16:rowId xmlns:a16="http://schemas.microsoft.com/office/drawing/2014/main" xmlns="" val="10000"/>
                  </a:ext>
                </a:extLst>
              </a:tr>
              <a:tr h="621304">
                <a:tc>
                  <a:txBody>
                    <a:bodyPr/>
                    <a:lstStyle/>
                    <a:p>
                      <a:pPr>
                        <a:lnSpc>
                          <a:spcPct val="150000"/>
                        </a:lnSpc>
                      </a:pPr>
                      <a:endParaRPr lang="ar-JO" sz="2400" dirty="0"/>
                    </a:p>
                  </a:txBody>
                  <a:tcPr>
                    <a:noFill/>
                  </a:tcPr>
                </a:tc>
                <a:tc>
                  <a:txBody>
                    <a:bodyPr/>
                    <a:lstStyle/>
                    <a:p>
                      <a:pPr>
                        <a:lnSpc>
                          <a:spcPct val="150000"/>
                        </a:lnSpc>
                      </a:pPr>
                      <a:endParaRPr lang="ar-JO" sz="2400"/>
                    </a:p>
                  </a:txBody>
                  <a:tcPr>
                    <a:noFill/>
                  </a:tcPr>
                </a:tc>
                <a:extLst>
                  <a:ext uri="{0D108BD9-81ED-4DB2-BD59-A6C34878D82A}">
                    <a16:rowId xmlns:a16="http://schemas.microsoft.com/office/drawing/2014/main" xmlns="" val="10001"/>
                  </a:ext>
                </a:extLst>
              </a:tr>
              <a:tr h="621304">
                <a:tc>
                  <a:txBody>
                    <a:bodyPr/>
                    <a:lstStyle/>
                    <a:p>
                      <a:pPr>
                        <a:lnSpc>
                          <a:spcPct val="150000"/>
                        </a:lnSpc>
                      </a:pPr>
                      <a:endParaRPr lang="ar-JO" sz="2400" dirty="0"/>
                    </a:p>
                  </a:txBody>
                  <a:tcPr>
                    <a:noFill/>
                  </a:tcPr>
                </a:tc>
                <a:tc>
                  <a:txBody>
                    <a:bodyPr/>
                    <a:lstStyle/>
                    <a:p>
                      <a:pPr>
                        <a:lnSpc>
                          <a:spcPct val="150000"/>
                        </a:lnSpc>
                      </a:pPr>
                      <a:endParaRPr lang="ar-JO" sz="2400"/>
                    </a:p>
                  </a:txBody>
                  <a:tcPr>
                    <a:noFill/>
                  </a:tcPr>
                </a:tc>
                <a:extLst>
                  <a:ext uri="{0D108BD9-81ED-4DB2-BD59-A6C34878D82A}">
                    <a16:rowId xmlns:a16="http://schemas.microsoft.com/office/drawing/2014/main" xmlns="" val="10002"/>
                  </a:ext>
                </a:extLst>
              </a:tr>
              <a:tr h="621304">
                <a:tc>
                  <a:txBody>
                    <a:bodyPr/>
                    <a:lstStyle/>
                    <a:p>
                      <a:pPr>
                        <a:lnSpc>
                          <a:spcPct val="150000"/>
                        </a:lnSpc>
                      </a:pPr>
                      <a:endParaRPr lang="ar-JO" sz="2400" dirty="0"/>
                    </a:p>
                  </a:txBody>
                  <a:tcPr>
                    <a:noFill/>
                  </a:tcPr>
                </a:tc>
                <a:tc>
                  <a:txBody>
                    <a:bodyPr/>
                    <a:lstStyle/>
                    <a:p>
                      <a:pPr>
                        <a:lnSpc>
                          <a:spcPct val="150000"/>
                        </a:lnSpc>
                      </a:pPr>
                      <a:endParaRPr lang="ar-JO" sz="2400"/>
                    </a:p>
                  </a:txBody>
                  <a:tcPr>
                    <a:noFill/>
                  </a:tcPr>
                </a:tc>
                <a:extLst>
                  <a:ext uri="{0D108BD9-81ED-4DB2-BD59-A6C34878D82A}">
                    <a16:rowId xmlns:a16="http://schemas.microsoft.com/office/drawing/2014/main" xmlns="" val="10003"/>
                  </a:ext>
                </a:extLst>
              </a:tr>
              <a:tr h="621304">
                <a:tc>
                  <a:txBody>
                    <a:bodyPr/>
                    <a:lstStyle/>
                    <a:p>
                      <a:pPr>
                        <a:lnSpc>
                          <a:spcPct val="150000"/>
                        </a:lnSpc>
                      </a:pPr>
                      <a:endParaRPr lang="ar-JO" sz="2400" dirty="0"/>
                    </a:p>
                  </a:txBody>
                  <a:tcPr>
                    <a:noFill/>
                  </a:tcPr>
                </a:tc>
                <a:tc>
                  <a:txBody>
                    <a:bodyPr/>
                    <a:lstStyle/>
                    <a:p>
                      <a:pPr>
                        <a:lnSpc>
                          <a:spcPct val="150000"/>
                        </a:lnSpc>
                      </a:pPr>
                      <a:endParaRPr lang="ar-JO" sz="2400"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3731300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560</TotalTime>
  <Words>1994</Words>
  <Application>Microsoft Office PowerPoint</Application>
  <PresentationFormat>Custom</PresentationFormat>
  <Paragraphs>232</Paragraphs>
  <Slides>44</Slides>
  <Notes>1</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Dr-Osama</cp:lastModifiedBy>
  <cp:revision>53</cp:revision>
  <dcterms:created xsi:type="dcterms:W3CDTF">2023-04-29T09:08:23Z</dcterms:created>
  <dcterms:modified xsi:type="dcterms:W3CDTF">2023-06-07T08:01:33Z</dcterms:modified>
</cp:coreProperties>
</file>