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sldIdLst>
    <p:sldId id="260" r:id="rId2"/>
    <p:sldId id="366" r:id="rId3"/>
    <p:sldId id="367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0" r:id="rId37"/>
    <p:sldId id="401" r:id="rId38"/>
    <p:sldId id="402" r:id="rId39"/>
    <p:sldId id="403" r:id="rId40"/>
    <p:sldId id="404" r:id="rId41"/>
    <p:sldId id="405" r:id="rId42"/>
    <p:sldId id="406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4B1CF-DC51-4A04-BA5A-5D2EBCC378F0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492548E-3D32-4920-A8A1-D0F37062AF23}">
      <dgm:prSet phldrT="[Text]" custT="1"/>
      <dgm:spPr/>
      <dgm:t>
        <a:bodyPr/>
        <a:lstStyle/>
        <a:p>
          <a:r>
            <a:rPr lang="en-US" sz="2800" dirty="0"/>
            <a:t>Group</a:t>
          </a:r>
        </a:p>
        <a:p>
          <a:r>
            <a:rPr lang="en-US" sz="2800" dirty="0"/>
            <a:t>Performance</a:t>
          </a:r>
        </a:p>
      </dgm:t>
    </dgm:pt>
    <dgm:pt modelId="{21418B45-72F4-4EC1-BB85-34DFA43ED852}" type="parTrans" cxnId="{2D5F50DE-DC77-42FD-A267-92E939C9FC09}">
      <dgm:prSet/>
      <dgm:spPr/>
      <dgm:t>
        <a:bodyPr/>
        <a:lstStyle/>
        <a:p>
          <a:endParaRPr lang="en-US"/>
        </a:p>
      </dgm:t>
    </dgm:pt>
    <dgm:pt modelId="{14461D03-F61B-4A70-A39C-66795149A17F}" type="sibTrans" cxnId="{2D5F50DE-DC77-42FD-A267-92E939C9FC09}">
      <dgm:prSet/>
      <dgm:spPr/>
      <dgm:t>
        <a:bodyPr/>
        <a:lstStyle/>
        <a:p>
          <a:endParaRPr lang="en-US"/>
        </a:p>
      </dgm:t>
    </dgm:pt>
    <dgm:pt modelId="{9FD0B342-363A-4158-8B1D-1D8E3B8EBF07}">
      <dgm:prSet phldrT="[Text]"/>
      <dgm:spPr/>
      <dgm:t>
        <a:bodyPr/>
        <a:lstStyle/>
        <a:p>
          <a:r>
            <a:rPr lang="en-US" dirty="0"/>
            <a:t>Norms</a:t>
          </a:r>
        </a:p>
      </dgm:t>
    </dgm:pt>
    <dgm:pt modelId="{CC5F8B0A-941F-4E02-AE0A-C87F7EF68B65}" type="parTrans" cxnId="{EC59618F-5B6E-4A52-9A22-21D71FB4F7CA}">
      <dgm:prSet/>
      <dgm:spPr/>
      <dgm:t>
        <a:bodyPr/>
        <a:lstStyle/>
        <a:p>
          <a:endParaRPr lang="en-US"/>
        </a:p>
      </dgm:t>
    </dgm:pt>
    <dgm:pt modelId="{D4F16AA7-D49D-4669-9EE7-CF77DC38AE91}" type="sibTrans" cxnId="{EC59618F-5B6E-4A52-9A22-21D71FB4F7CA}">
      <dgm:prSet/>
      <dgm:spPr/>
      <dgm:t>
        <a:bodyPr/>
        <a:lstStyle/>
        <a:p>
          <a:endParaRPr lang="en-US"/>
        </a:p>
      </dgm:t>
    </dgm:pt>
    <dgm:pt modelId="{1D715D61-D8AD-43F2-A1ED-72849D94CD88}">
      <dgm:prSet phldrT="[Text]"/>
      <dgm:spPr/>
      <dgm:t>
        <a:bodyPr/>
        <a:lstStyle/>
        <a:p>
          <a:r>
            <a:rPr lang="en-US" dirty="0"/>
            <a:t>Status</a:t>
          </a:r>
        </a:p>
      </dgm:t>
    </dgm:pt>
    <dgm:pt modelId="{EE5BEEB6-1E0A-4F4B-BA09-F2B7DB9F55AE}" type="parTrans" cxnId="{697AA1FE-CFC0-4FFB-80B8-8D5766A0B3E1}">
      <dgm:prSet/>
      <dgm:spPr/>
      <dgm:t>
        <a:bodyPr/>
        <a:lstStyle/>
        <a:p>
          <a:endParaRPr lang="en-US"/>
        </a:p>
      </dgm:t>
    </dgm:pt>
    <dgm:pt modelId="{94507736-4058-4D85-A0A9-F3E1EE8E1953}" type="sibTrans" cxnId="{697AA1FE-CFC0-4FFB-80B8-8D5766A0B3E1}">
      <dgm:prSet/>
      <dgm:spPr/>
      <dgm:t>
        <a:bodyPr/>
        <a:lstStyle/>
        <a:p>
          <a:endParaRPr lang="en-US"/>
        </a:p>
      </dgm:t>
    </dgm:pt>
    <dgm:pt modelId="{0A8CCC4A-A0E9-4143-906E-D8D06D1A7D41}">
      <dgm:prSet phldrT="[Text]"/>
      <dgm:spPr/>
      <dgm:t>
        <a:bodyPr/>
        <a:lstStyle/>
        <a:p>
          <a:r>
            <a:rPr lang="en-US" dirty="0"/>
            <a:t>Size</a:t>
          </a:r>
        </a:p>
      </dgm:t>
    </dgm:pt>
    <dgm:pt modelId="{5D6F07AD-794C-44C3-BE14-12F2DE7F8A4C}" type="parTrans" cxnId="{12A331A1-97C7-4160-BE2B-E7750C9A5468}">
      <dgm:prSet/>
      <dgm:spPr/>
      <dgm:t>
        <a:bodyPr/>
        <a:lstStyle/>
        <a:p>
          <a:endParaRPr lang="en-US"/>
        </a:p>
      </dgm:t>
    </dgm:pt>
    <dgm:pt modelId="{701822B1-D851-4505-9E6F-D3B82CAC3E34}" type="sibTrans" cxnId="{12A331A1-97C7-4160-BE2B-E7750C9A5468}">
      <dgm:prSet/>
      <dgm:spPr/>
      <dgm:t>
        <a:bodyPr/>
        <a:lstStyle/>
        <a:p>
          <a:endParaRPr lang="en-US"/>
        </a:p>
      </dgm:t>
    </dgm:pt>
    <dgm:pt modelId="{1736A86A-2513-482F-9E59-88B8D8E716EF}">
      <dgm:prSet phldrT="[Text]"/>
      <dgm:spPr/>
      <dgm:t>
        <a:bodyPr/>
        <a:lstStyle/>
        <a:p>
          <a:r>
            <a:rPr lang="en-US" dirty="0"/>
            <a:t>Roles</a:t>
          </a:r>
        </a:p>
      </dgm:t>
    </dgm:pt>
    <dgm:pt modelId="{763F227E-84AC-4C63-B8F2-0FC02D46490F}" type="parTrans" cxnId="{DB0F84AD-B7CD-42EB-9CDF-68DBB3E7E3E7}">
      <dgm:prSet/>
      <dgm:spPr/>
      <dgm:t>
        <a:bodyPr/>
        <a:lstStyle/>
        <a:p>
          <a:endParaRPr lang="en-US"/>
        </a:p>
      </dgm:t>
    </dgm:pt>
    <dgm:pt modelId="{A19560C5-D842-43E0-940A-6D449A0203DD}" type="sibTrans" cxnId="{DB0F84AD-B7CD-42EB-9CDF-68DBB3E7E3E7}">
      <dgm:prSet/>
      <dgm:spPr/>
      <dgm:t>
        <a:bodyPr/>
        <a:lstStyle/>
        <a:p>
          <a:endParaRPr lang="en-US"/>
        </a:p>
      </dgm:t>
    </dgm:pt>
    <dgm:pt modelId="{52C4FFC8-A5F1-4C72-9860-8A130D562E47}">
      <dgm:prSet phldrT="[Text]"/>
      <dgm:spPr/>
      <dgm:t>
        <a:bodyPr/>
        <a:lstStyle/>
        <a:p>
          <a:r>
            <a:rPr lang="en-US"/>
            <a:t>Cohesiveness</a:t>
          </a:r>
          <a:endParaRPr lang="en-US" dirty="0"/>
        </a:p>
      </dgm:t>
    </dgm:pt>
    <dgm:pt modelId="{24ABC5BE-94B0-4794-866D-D73D242AF973}" type="parTrans" cxnId="{FFFA9BA6-A0A2-428B-9D5A-FD9AE585FCA3}">
      <dgm:prSet/>
      <dgm:spPr/>
      <dgm:t>
        <a:bodyPr/>
        <a:lstStyle/>
        <a:p>
          <a:endParaRPr lang="en-US"/>
        </a:p>
      </dgm:t>
    </dgm:pt>
    <dgm:pt modelId="{2EC83AE4-A1DE-4FD1-95CB-454DEF22BBBA}" type="sibTrans" cxnId="{FFFA9BA6-A0A2-428B-9D5A-FD9AE585FCA3}">
      <dgm:prSet/>
      <dgm:spPr/>
      <dgm:t>
        <a:bodyPr/>
        <a:lstStyle/>
        <a:p>
          <a:endParaRPr lang="en-US"/>
        </a:p>
      </dgm:t>
    </dgm:pt>
    <dgm:pt modelId="{AC4283D6-380E-4065-AA29-4CF36A4B955C}" type="pres">
      <dgm:prSet presAssocID="{4404B1CF-DC51-4A04-BA5A-5D2EBCC378F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311E5E-2759-4037-B622-61007029CCAA}" type="pres">
      <dgm:prSet presAssocID="{7492548E-3D32-4920-A8A1-D0F37062AF23}" presName="centerShape" presStyleLbl="node0" presStyleIdx="0" presStyleCnt="1" custScaleX="191768" custScaleY="120738"/>
      <dgm:spPr/>
      <dgm:t>
        <a:bodyPr/>
        <a:lstStyle/>
        <a:p>
          <a:endParaRPr lang="en-US"/>
        </a:p>
      </dgm:t>
    </dgm:pt>
    <dgm:pt modelId="{860390C3-767D-4D3C-8BE1-D75D3D8CCD35}" type="pres">
      <dgm:prSet presAssocID="{CC5F8B0A-941F-4E02-AE0A-C87F7EF68B6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094D0AC-B051-4CCC-B2C8-245AD6715B2B}" type="pres">
      <dgm:prSet presAssocID="{CC5F8B0A-941F-4E02-AE0A-C87F7EF68B6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1314F31C-F052-4416-BFEA-4DFB486BA72F}" type="pres">
      <dgm:prSet presAssocID="{9FD0B342-363A-4158-8B1D-1D8E3B8EBF0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B4460D-C67E-4BD5-8C40-25BA92B1F9EA}" type="pres">
      <dgm:prSet presAssocID="{EE5BEEB6-1E0A-4F4B-BA09-F2B7DB9F55AE}" presName="Name9" presStyleLbl="parChTrans1D2" presStyleIdx="1" presStyleCnt="5"/>
      <dgm:spPr/>
      <dgm:t>
        <a:bodyPr/>
        <a:lstStyle/>
        <a:p>
          <a:endParaRPr lang="en-US"/>
        </a:p>
      </dgm:t>
    </dgm:pt>
    <dgm:pt modelId="{A2F483A4-B90B-46D3-9E8C-42F93C0A1580}" type="pres">
      <dgm:prSet presAssocID="{EE5BEEB6-1E0A-4F4B-BA09-F2B7DB9F55AE}" presName="connTx" presStyleLbl="parChTrans1D2" presStyleIdx="1" presStyleCnt="5"/>
      <dgm:spPr/>
      <dgm:t>
        <a:bodyPr/>
        <a:lstStyle/>
        <a:p>
          <a:endParaRPr lang="en-US"/>
        </a:p>
      </dgm:t>
    </dgm:pt>
    <dgm:pt modelId="{43984514-D356-4512-967F-AACAA62FD49F}" type="pres">
      <dgm:prSet presAssocID="{1D715D61-D8AD-43F2-A1ED-72849D94CD88}" presName="node" presStyleLbl="node1" presStyleIdx="1" presStyleCnt="5" custRadScaleRad="148240" custRadScaleInc="-42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ABB4F1-B2F6-4079-A875-69831F713FB3}" type="pres">
      <dgm:prSet presAssocID="{5D6F07AD-794C-44C3-BE14-12F2DE7F8A4C}" presName="Name9" presStyleLbl="parChTrans1D2" presStyleIdx="2" presStyleCnt="5"/>
      <dgm:spPr/>
      <dgm:t>
        <a:bodyPr/>
        <a:lstStyle/>
        <a:p>
          <a:endParaRPr lang="en-US"/>
        </a:p>
      </dgm:t>
    </dgm:pt>
    <dgm:pt modelId="{F9D65B50-452C-4439-A1FD-45D30033E8F0}" type="pres">
      <dgm:prSet presAssocID="{5D6F07AD-794C-44C3-BE14-12F2DE7F8A4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D53ED91B-FE8F-4372-9655-BC21D343B4C5}" type="pres">
      <dgm:prSet presAssocID="{0A8CCC4A-A0E9-4143-906E-D8D06D1A7D41}" presName="node" presStyleLbl="node1" presStyleIdx="2" presStyleCnt="5" custScaleX="97519" custRadScaleRad="135407" custRadScaleInc="-532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A50DFF-37F8-4790-A295-F5D3BA6F9DCA}" type="pres">
      <dgm:prSet presAssocID="{24ABC5BE-94B0-4794-866D-D73D242AF973}" presName="Name9" presStyleLbl="parChTrans1D2" presStyleIdx="3" presStyleCnt="5"/>
      <dgm:spPr/>
      <dgm:t>
        <a:bodyPr/>
        <a:lstStyle/>
        <a:p>
          <a:endParaRPr lang="en-US"/>
        </a:p>
      </dgm:t>
    </dgm:pt>
    <dgm:pt modelId="{35847E94-A020-4173-8E24-F92FA1396DF8}" type="pres">
      <dgm:prSet presAssocID="{24ABC5BE-94B0-4794-866D-D73D242AF973}" presName="connTx" presStyleLbl="parChTrans1D2" presStyleIdx="3" presStyleCnt="5"/>
      <dgm:spPr/>
      <dgm:t>
        <a:bodyPr/>
        <a:lstStyle/>
        <a:p>
          <a:endParaRPr lang="en-US"/>
        </a:p>
      </dgm:t>
    </dgm:pt>
    <dgm:pt modelId="{30109B2A-79AD-4376-9DB7-8491AF6A75CA}" type="pres">
      <dgm:prSet presAssocID="{52C4FFC8-A5F1-4C72-9860-8A130D562E47}" presName="node" presStyleLbl="node1" presStyleIdx="3" presStyleCnt="5" custScaleX="152327" custRadScaleRad="141187" custRadScaleInc="629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D8332-5147-40F9-8AA1-0C68A58FEAA3}" type="pres">
      <dgm:prSet presAssocID="{763F227E-84AC-4C63-B8F2-0FC02D46490F}" presName="Name9" presStyleLbl="parChTrans1D2" presStyleIdx="4" presStyleCnt="5"/>
      <dgm:spPr/>
      <dgm:t>
        <a:bodyPr/>
        <a:lstStyle/>
        <a:p>
          <a:endParaRPr lang="en-US"/>
        </a:p>
      </dgm:t>
    </dgm:pt>
    <dgm:pt modelId="{5677E56A-1BBA-45F0-9F76-362F582D2D4A}" type="pres">
      <dgm:prSet presAssocID="{763F227E-84AC-4C63-B8F2-0FC02D46490F}" presName="connTx" presStyleLbl="parChTrans1D2" presStyleIdx="4" presStyleCnt="5"/>
      <dgm:spPr/>
      <dgm:t>
        <a:bodyPr/>
        <a:lstStyle/>
        <a:p>
          <a:endParaRPr lang="en-US"/>
        </a:p>
      </dgm:t>
    </dgm:pt>
    <dgm:pt modelId="{74826E72-4F0A-4D77-80EA-21CF89CD0DE0}" type="pres">
      <dgm:prSet presAssocID="{1736A86A-2513-482F-9E59-88B8D8E716EF}" presName="node" presStyleLbl="node1" presStyleIdx="4" presStyleCnt="5" custRadScaleRad="151449" custRadScaleInc="31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1801F6-A9FD-45A6-89B7-2C3394092806}" type="presOf" srcId="{24ABC5BE-94B0-4794-866D-D73D242AF973}" destId="{35847E94-A020-4173-8E24-F92FA1396DF8}" srcOrd="1" destOrd="0" presId="urn:microsoft.com/office/officeart/2005/8/layout/radial1"/>
    <dgm:cxn modelId="{5DC69931-26F0-4A31-97DA-65A44AD8295D}" type="presOf" srcId="{763F227E-84AC-4C63-B8F2-0FC02D46490F}" destId="{5677E56A-1BBA-45F0-9F76-362F582D2D4A}" srcOrd="1" destOrd="0" presId="urn:microsoft.com/office/officeart/2005/8/layout/radial1"/>
    <dgm:cxn modelId="{EC59618F-5B6E-4A52-9A22-21D71FB4F7CA}" srcId="{7492548E-3D32-4920-A8A1-D0F37062AF23}" destId="{9FD0B342-363A-4158-8B1D-1D8E3B8EBF07}" srcOrd="0" destOrd="0" parTransId="{CC5F8B0A-941F-4E02-AE0A-C87F7EF68B65}" sibTransId="{D4F16AA7-D49D-4669-9EE7-CF77DC38AE91}"/>
    <dgm:cxn modelId="{A0B24ED9-6C4F-4488-95FE-4AD290809186}" type="presOf" srcId="{CC5F8B0A-941F-4E02-AE0A-C87F7EF68B65}" destId="{8094D0AC-B051-4CCC-B2C8-245AD6715B2B}" srcOrd="1" destOrd="0" presId="urn:microsoft.com/office/officeart/2005/8/layout/radial1"/>
    <dgm:cxn modelId="{2B19ECFD-9D5F-48B4-9720-AB0AD84DCD34}" type="presOf" srcId="{5D6F07AD-794C-44C3-BE14-12F2DE7F8A4C}" destId="{38ABB4F1-B2F6-4079-A875-69831F713FB3}" srcOrd="0" destOrd="0" presId="urn:microsoft.com/office/officeart/2005/8/layout/radial1"/>
    <dgm:cxn modelId="{697AA1FE-CFC0-4FFB-80B8-8D5766A0B3E1}" srcId="{7492548E-3D32-4920-A8A1-D0F37062AF23}" destId="{1D715D61-D8AD-43F2-A1ED-72849D94CD88}" srcOrd="1" destOrd="0" parTransId="{EE5BEEB6-1E0A-4F4B-BA09-F2B7DB9F55AE}" sibTransId="{94507736-4058-4D85-A0A9-F3E1EE8E1953}"/>
    <dgm:cxn modelId="{0C25D9DC-616F-4718-84AD-AF8447904477}" type="presOf" srcId="{52C4FFC8-A5F1-4C72-9860-8A130D562E47}" destId="{30109B2A-79AD-4376-9DB7-8491AF6A75CA}" srcOrd="0" destOrd="0" presId="urn:microsoft.com/office/officeart/2005/8/layout/radial1"/>
    <dgm:cxn modelId="{12A331A1-97C7-4160-BE2B-E7750C9A5468}" srcId="{7492548E-3D32-4920-A8A1-D0F37062AF23}" destId="{0A8CCC4A-A0E9-4143-906E-D8D06D1A7D41}" srcOrd="2" destOrd="0" parTransId="{5D6F07AD-794C-44C3-BE14-12F2DE7F8A4C}" sibTransId="{701822B1-D851-4505-9E6F-D3B82CAC3E34}"/>
    <dgm:cxn modelId="{3167A2BD-DF96-4970-9508-709F4A9DAC72}" type="presOf" srcId="{7492548E-3D32-4920-A8A1-D0F37062AF23}" destId="{F7311E5E-2759-4037-B622-61007029CCAA}" srcOrd="0" destOrd="0" presId="urn:microsoft.com/office/officeart/2005/8/layout/radial1"/>
    <dgm:cxn modelId="{E8728B3A-CE1B-460B-8399-7DEE7EC49CB1}" type="presOf" srcId="{0A8CCC4A-A0E9-4143-906E-D8D06D1A7D41}" destId="{D53ED91B-FE8F-4372-9655-BC21D343B4C5}" srcOrd="0" destOrd="0" presId="urn:microsoft.com/office/officeart/2005/8/layout/radial1"/>
    <dgm:cxn modelId="{220DEC15-0324-4EE0-8C97-ABF7B822ECD6}" type="presOf" srcId="{EE5BEEB6-1E0A-4F4B-BA09-F2B7DB9F55AE}" destId="{9DB4460D-C67E-4BD5-8C40-25BA92B1F9EA}" srcOrd="0" destOrd="0" presId="urn:microsoft.com/office/officeart/2005/8/layout/radial1"/>
    <dgm:cxn modelId="{3663C160-C760-47E6-8E70-B88113318728}" type="presOf" srcId="{763F227E-84AC-4C63-B8F2-0FC02D46490F}" destId="{F40D8332-5147-40F9-8AA1-0C68A58FEAA3}" srcOrd="0" destOrd="0" presId="urn:microsoft.com/office/officeart/2005/8/layout/radial1"/>
    <dgm:cxn modelId="{FFFA9BA6-A0A2-428B-9D5A-FD9AE585FCA3}" srcId="{7492548E-3D32-4920-A8A1-D0F37062AF23}" destId="{52C4FFC8-A5F1-4C72-9860-8A130D562E47}" srcOrd="3" destOrd="0" parTransId="{24ABC5BE-94B0-4794-866D-D73D242AF973}" sibTransId="{2EC83AE4-A1DE-4FD1-95CB-454DEF22BBBA}"/>
    <dgm:cxn modelId="{A11D6D78-C4D0-4E90-B691-59E921D4DC18}" type="presOf" srcId="{9FD0B342-363A-4158-8B1D-1D8E3B8EBF07}" destId="{1314F31C-F052-4416-BFEA-4DFB486BA72F}" srcOrd="0" destOrd="0" presId="urn:microsoft.com/office/officeart/2005/8/layout/radial1"/>
    <dgm:cxn modelId="{DB0F84AD-B7CD-42EB-9CDF-68DBB3E7E3E7}" srcId="{7492548E-3D32-4920-A8A1-D0F37062AF23}" destId="{1736A86A-2513-482F-9E59-88B8D8E716EF}" srcOrd="4" destOrd="0" parTransId="{763F227E-84AC-4C63-B8F2-0FC02D46490F}" sibTransId="{A19560C5-D842-43E0-940A-6D449A0203DD}"/>
    <dgm:cxn modelId="{994D3DCA-C31D-463A-B205-B8E3BB4EE576}" type="presOf" srcId="{5D6F07AD-794C-44C3-BE14-12F2DE7F8A4C}" destId="{F9D65B50-452C-4439-A1FD-45D30033E8F0}" srcOrd="1" destOrd="0" presId="urn:microsoft.com/office/officeart/2005/8/layout/radial1"/>
    <dgm:cxn modelId="{D05FEF9C-02D4-47C9-9F3B-622BAAFCCC50}" type="presOf" srcId="{EE5BEEB6-1E0A-4F4B-BA09-F2B7DB9F55AE}" destId="{A2F483A4-B90B-46D3-9E8C-42F93C0A1580}" srcOrd="1" destOrd="0" presId="urn:microsoft.com/office/officeart/2005/8/layout/radial1"/>
    <dgm:cxn modelId="{7DCF0DE6-02AA-4756-A89C-59985D0D8977}" type="presOf" srcId="{4404B1CF-DC51-4A04-BA5A-5D2EBCC378F0}" destId="{AC4283D6-380E-4065-AA29-4CF36A4B955C}" srcOrd="0" destOrd="0" presId="urn:microsoft.com/office/officeart/2005/8/layout/radial1"/>
    <dgm:cxn modelId="{172D6F59-7F90-47F3-A1C2-53375D515706}" type="presOf" srcId="{1D715D61-D8AD-43F2-A1ED-72849D94CD88}" destId="{43984514-D356-4512-967F-AACAA62FD49F}" srcOrd="0" destOrd="0" presId="urn:microsoft.com/office/officeart/2005/8/layout/radial1"/>
    <dgm:cxn modelId="{BB781238-8726-4779-8C3A-E5E2CD5D5E2F}" type="presOf" srcId="{24ABC5BE-94B0-4794-866D-D73D242AF973}" destId="{3CA50DFF-37F8-4790-A295-F5D3BA6F9DCA}" srcOrd="0" destOrd="0" presId="urn:microsoft.com/office/officeart/2005/8/layout/radial1"/>
    <dgm:cxn modelId="{2D5F50DE-DC77-42FD-A267-92E939C9FC09}" srcId="{4404B1CF-DC51-4A04-BA5A-5D2EBCC378F0}" destId="{7492548E-3D32-4920-A8A1-D0F37062AF23}" srcOrd="0" destOrd="0" parTransId="{21418B45-72F4-4EC1-BB85-34DFA43ED852}" sibTransId="{14461D03-F61B-4A70-A39C-66795149A17F}"/>
    <dgm:cxn modelId="{79B0E6A1-A8F4-4A3A-8D62-2CD1A146F13B}" type="presOf" srcId="{1736A86A-2513-482F-9E59-88B8D8E716EF}" destId="{74826E72-4F0A-4D77-80EA-21CF89CD0DE0}" srcOrd="0" destOrd="0" presId="urn:microsoft.com/office/officeart/2005/8/layout/radial1"/>
    <dgm:cxn modelId="{3AB9C219-DEFB-4C05-A901-314FAAEFB917}" type="presOf" srcId="{CC5F8B0A-941F-4E02-AE0A-C87F7EF68B65}" destId="{860390C3-767D-4D3C-8BE1-D75D3D8CCD35}" srcOrd="0" destOrd="0" presId="urn:microsoft.com/office/officeart/2005/8/layout/radial1"/>
    <dgm:cxn modelId="{69B902B4-37B4-43F9-838F-FC35AEB03109}" type="presParOf" srcId="{AC4283D6-380E-4065-AA29-4CF36A4B955C}" destId="{F7311E5E-2759-4037-B622-61007029CCAA}" srcOrd="0" destOrd="0" presId="urn:microsoft.com/office/officeart/2005/8/layout/radial1"/>
    <dgm:cxn modelId="{9737B7F1-97F2-4320-ADDE-8AFB2D913034}" type="presParOf" srcId="{AC4283D6-380E-4065-AA29-4CF36A4B955C}" destId="{860390C3-767D-4D3C-8BE1-D75D3D8CCD35}" srcOrd="1" destOrd="0" presId="urn:microsoft.com/office/officeart/2005/8/layout/radial1"/>
    <dgm:cxn modelId="{8F5CAC8C-C71C-4E27-9DAF-D66DF2CF33FD}" type="presParOf" srcId="{860390C3-767D-4D3C-8BE1-D75D3D8CCD35}" destId="{8094D0AC-B051-4CCC-B2C8-245AD6715B2B}" srcOrd="0" destOrd="0" presId="urn:microsoft.com/office/officeart/2005/8/layout/radial1"/>
    <dgm:cxn modelId="{6ABFE8AD-6E79-427F-8A31-1FC03CF98850}" type="presParOf" srcId="{AC4283D6-380E-4065-AA29-4CF36A4B955C}" destId="{1314F31C-F052-4416-BFEA-4DFB486BA72F}" srcOrd="2" destOrd="0" presId="urn:microsoft.com/office/officeart/2005/8/layout/radial1"/>
    <dgm:cxn modelId="{983EB04A-43A7-42FA-9B13-E050FD530A27}" type="presParOf" srcId="{AC4283D6-380E-4065-AA29-4CF36A4B955C}" destId="{9DB4460D-C67E-4BD5-8C40-25BA92B1F9EA}" srcOrd="3" destOrd="0" presId="urn:microsoft.com/office/officeart/2005/8/layout/radial1"/>
    <dgm:cxn modelId="{5495EC8D-4AAF-4A1E-B177-E0EF350BA725}" type="presParOf" srcId="{9DB4460D-C67E-4BD5-8C40-25BA92B1F9EA}" destId="{A2F483A4-B90B-46D3-9E8C-42F93C0A1580}" srcOrd="0" destOrd="0" presId="urn:microsoft.com/office/officeart/2005/8/layout/radial1"/>
    <dgm:cxn modelId="{FD853965-A7EC-4225-8B20-EDC71D97FB1E}" type="presParOf" srcId="{AC4283D6-380E-4065-AA29-4CF36A4B955C}" destId="{43984514-D356-4512-967F-AACAA62FD49F}" srcOrd="4" destOrd="0" presId="urn:microsoft.com/office/officeart/2005/8/layout/radial1"/>
    <dgm:cxn modelId="{093EF5FE-DA08-466B-97B4-7E85C168E5B4}" type="presParOf" srcId="{AC4283D6-380E-4065-AA29-4CF36A4B955C}" destId="{38ABB4F1-B2F6-4079-A875-69831F713FB3}" srcOrd="5" destOrd="0" presId="urn:microsoft.com/office/officeart/2005/8/layout/radial1"/>
    <dgm:cxn modelId="{3FCAA1C4-A0F5-4923-B7E7-E737E60037FC}" type="presParOf" srcId="{38ABB4F1-B2F6-4079-A875-69831F713FB3}" destId="{F9D65B50-452C-4439-A1FD-45D30033E8F0}" srcOrd="0" destOrd="0" presId="urn:microsoft.com/office/officeart/2005/8/layout/radial1"/>
    <dgm:cxn modelId="{41E193E0-F345-4A01-BA6D-B881486FD9C9}" type="presParOf" srcId="{AC4283D6-380E-4065-AA29-4CF36A4B955C}" destId="{D53ED91B-FE8F-4372-9655-BC21D343B4C5}" srcOrd="6" destOrd="0" presId="urn:microsoft.com/office/officeart/2005/8/layout/radial1"/>
    <dgm:cxn modelId="{854835FC-0F68-4E1C-A9C1-5D8013512009}" type="presParOf" srcId="{AC4283D6-380E-4065-AA29-4CF36A4B955C}" destId="{3CA50DFF-37F8-4790-A295-F5D3BA6F9DCA}" srcOrd="7" destOrd="0" presId="urn:microsoft.com/office/officeart/2005/8/layout/radial1"/>
    <dgm:cxn modelId="{E3A9619F-612E-48AF-99B8-982161D50007}" type="presParOf" srcId="{3CA50DFF-37F8-4790-A295-F5D3BA6F9DCA}" destId="{35847E94-A020-4173-8E24-F92FA1396DF8}" srcOrd="0" destOrd="0" presId="urn:microsoft.com/office/officeart/2005/8/layout/radial1"/>
    <dgm:cxn modelId="{A29544CB-64B4-4C0D-8F0C-48426EEE899B}" type="presParOf" srcId="{AC4283D6-380E-4065-AA29-4CF36A4B955C}" destId="{30109B2A-79AD-4376-9DB7-8491AF6A75CA}" srcOrd="8" destOrd="0" presId="urn:microsoft.com/office/officeart/2005/8/layout/radial1"/>
    <dgm:cxn modelId="{4BC78C9C-694E-402F-BE1C-1C4E18D96796}" type="presParOf" srcId="{AC4283D6-380E-4065-AA29-4CF36A4B955C}" destId="{F40D8332-5147-40F9-8AA1-0C68A58FEAA3}" srcOrd="9" destOrd="0" presId="urn:microsoft.com/office/officeart/2005/8/layout/radial1"/>
    <dgm:cxn modelId="{690D3EB7-317C-4394-B8D1-7491E8360BC6}" type="presParOf" srcId="{F40D8332-5147-40F9-8AA1-0C68A58FEAA3}" destId="{5677E56A-1BBA-45F0-9F76-362F582D2D4A}" srcOrd="0" destOrd="0" presId="urn:microsoft.com/office/officeart/2005/8/layout/radial1"/>
    <dgm:cxn modelId="{D0377701-E2B1-4A81-9B6A-EF4A2BBB74A7}" type="presParOf" srcId="{AC4283D6-380E-4065-AA29-4CF36A4B955C}" destId="{74826E72-4F0A-4D77-80EA-21CF89CD0DE0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1E5E-2759-4037-B622-61007029CCAA}">
      <dsp:nvSpPr>
        <dsp:cNvPr id="0" name=""/>
        <dsp:cNvSpPr/>
      </dsp:nvSpPr>
      <dsp:spPr>
        <a:xfrm>
          <a:off x="2262233" y="1838944"/>
          <a:ext cx="2912141" cy="183349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Group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Performance</a:t>
          </a:r>
        </a:p>
      </dsp:txBody>
      <dsp:txXfrm>
        <a:off x="2688706" y="2107453"/>
        <a:ext cx="2059195" cy="1296479"/>
      </dsp:txXfrm>
    </dsp:sp>
    <dsp:sp modelId="{860390C3-767D-4D3C-8BE1-D75D3D8CCD35}">
      <dsp:nvSpPr>
        <dsp:cNvPr id="0" name=""/>
        <dsp:cNvSpPr/>
      </dsp:nvSpPr>
      <dsp:spPr>
        <a:xfrm rot="16200000">
          <a:off x="3567705" y="1669967"/>
          <a:ext cx="30119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30119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10774" y="1680815"/>
        <a:ext cx="15059" cy="15059"/>
      </dsp:txXfrm>
    </dsp:sp>
    <dsp:sp modelId="{1314F31C-F052-4416-BFEA-4DFB486BA72F}">
      <dsp:nvSpPr>
        <dsp:cNvPr id="0" name=""/>
        <dsp:cNvSpPr/>
      </dsp:nvSpPr>
      <dsp:spPr>
        <a:xfrm>
          <a:off x="2959016" y="19171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Norms</a:t>
          </a:r>
        </a:p>
      </dsp:txBody>
      <dsp:txXfrm>
        <a:off x="3181406" y="241561"/>
        <a:ext cx="1073795" cy="1073795"/>
      </dsp:txXfrm>
    </dsp:sp>
    <dsp:sp modelId="{9DB4460D-C67E-4BD5-8C40-25BA92B1F9EA}">
      <dsp:nvSpPr>
        <dsp:cNvPr id="0" name=""/>
        <dsp:cNvSpPr/>
      </dsp:nvSpPr>
      <dsp:spPr>
        <a:xfrm rot="19594850">
          <a:off x="4643487" y="1807621"/>
          <a:ext cx="967490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67490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103045" y="1801812"/>
        <a:ext cx="48374" cy="48374"/>
      </dsp:txXfrm>
    </dsp:sp>
    <dsp:sp modelId="{43984514-D356-4512-967F-AACAA62FD49F}">
      <dsp:nvSpPr>
        <dsp:cNvPr id="0" name=""/>
        <dsp:cNvSpPr/>
      </dsp:nvSpPr>
      <dsp:spPr>
        <a:xfrm>
          <a:off x="5405459" y="38209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1838336"/>
                <a:satOff val="-2557"/>
                <a:lumOff val="-98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838336"/>
                <a:satOff val="-2557"/>
                <a:lumOff val="-98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838336"/>
                <a:satOff val="-2557"/>
                <a:lumOff val="-98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Status</a:t>
          </a:r>
        </a:p>
      </dsp:txBody>
      <dsp:txXfrm>
        <a:off x="5627849" y="604489"/>
        <a:ext cx="1073795" cy="1073795"/>
      </dsp:txXfrm>
    </dsp:sp>
    <dsp:sp modelId="{38ABB4F1-B2F6-4079-A875-69831F713FB3}">
      <dsp:nvSpPr>
        <dsp:cNvPr id="0" name=""/>
        <dsp:cNvSpPr/>
      </dsp:nvSpPr>
      <dsp:spPr>
        <a:xfrm rot="2089994">
          <a:off x="4628839" y="3628663"/>
          <a:ext cx="740722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740722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80682" y="3628524"/>
        <a:ext cx="37036" cy="37036"/>
      </dsp:txXfrm>
    </dsp:sp>
    <dsp:sp modelId="{D53ED91B-FE8F-4372-9655-BC21D343B4C5}">
      <dsp:nvSpPr>
        <dsp:cNvPr id="0" name=""/>
        <dsp:cNvSpPr/>
      </dsp:nvSpPr>
      <dsp:spPr>
        <a:xfrm>
          <a:off x="5175441" y="3525660"/>
          <a:ext cx="1480899" cy="1518575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Size</a:t>
          </a:r>
        </a:p>
      </dsp:txBody>
      <dsp:txXfrm>
        <a:off x="5392314" y="3748050"/>
        <a:ext cx="1047153" cy="1073795"/>
      </dsp:txXfrm>
    </dsp:sp>
    <dsp:sp modelId="{3CA50DFF-37F8-4790-A295-F5D3BA6F9DCA}">
      <dsp:nvSpPr>
        <dsp:cNvPr id="0" name=""/>
        <dsp:cNvSpPr/>
      </dsp:nvSpPr>
      <dsp:spPr>
        <a:xfrm rot="8918705">
          <a:off x="2140223" y="3524105"/>
          <a:ext cx="57365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57365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412710" y="3528142"/>
        <a:ext cx="28682" cy="28682"/>
      </dsp:txXfrm>
    </dsp:sp>
    <dsp:sp modelId="{30109B2A-79AD-4376-9DB7-8491AF6A75CA}">
      <dsp:nvSpPr>
        <dsp:cNvPr id="0" name=""/>
        <dsp:cNvSpPr/>
      </dsp:nvSpPr>
      <dsp:spPr>
        <a:xfrm>
          <a:off x="177790" y="3448980"/>
          <a:ext cx="2313200" cy="1518575"/>
        </a:xfrm>
        <a:prstGeom prst="ellipse">
          <a:avLst/>
        </a:prstGeom>
        <a:gradFill rotWithShape="0">
          <a:gsLst>
            <a:gs pos="0">
              <a:schemeClr val="accent5">
                <a:hueOff val="-5515009"/>
                <a:satOff val="-7671"/>
                <a:lumOff val="-294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515009"/>
                <a:satOff val="-7671"/>
                <a:lumOff val="-294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515009"/>
                <a:satOff val="-7671"/>
                <a:lumOff val="-294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Cohesiveness</a:t>
          </a:r>
          <a:endParaRPr lang="en-US" sz="2200" kern="1200" dirty="0"/>
        </a:p>
      </dsp:txBody>
      <dsp:txXfrm>
        <a:off x="516550" y="3671370"/>
        <a:ext cx="1635680" cy="1073795"/>
      </dsp:txXfrm>
    </dsp:sp>
    <dsp:sp modelId="{F40D8332-5147-40F9-8AA1-0C68A58FEAA3}">
      <dsp:nvSpPr>
        <dsp:cNvPr id="0" name=""/>
        <dsp:cNvSpPr/>
      </dsp:nvSpPr>
      <dsp:spPr>
        <a:xfrm rot="12552106">
          <a:off x="1704401" y="1887743"/>
          <a:ext cx="98776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8776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173590" y="1881427"/>
        <a:ext cx="49388" cy="49388"/>
      </dsp:txXfrm>
    </dsp:sp>
    <dsp:sp modelId="{74826E72-4F0A-4D77-80EA-21CF89CD0DE0}">
      <dsp:nvSpPr>
        <dsp:cNvPr id="0" name=""/>
        <dsp:cNvSpPr/>
      </dsp:nvSpPr>
      <dsp:spPr>
        <a:xfrm>
          <a:off x="345095" y="53542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Roles</a:t>
          </a:r>
        </a:p>
      </dsp:txBody>
      <dsp:txXfrm>
        <a:off x="567485" y="757819"/>
        <a:ext cx="1073795" cy="107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975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5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hyperlink" Target="http://www.businessdictionary.com/definition/completion.html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usinessdictionary.com/definition/objective.html" TargetMode="External"/><Relationship Id="rId5" Type="http://schemas.openxmlformats.org/officeDocument/2006/relationships/hyperlink" Target="http://www.businessdictionary.com/definition/task.html" TargetMode="External"/><Relationship Id="rId4" Type="http://schemas.openxmlformats.org/officeDocument/2006/relationships/hyperlink" Target="https://en.wikipedia.org/wiki/Military_organizatio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emf"/><Relationship Id="rId7" Type="http://schemas.openxmlformats.org/officeDocument/2006/relationships/diagramColors" Target="../diagrams/colors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Critical_thinking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Decision-making" TargetMode="External"/><Relationship Id="rId5" Type="http://schemas.openxmlformats.org/officeDocument/2006/relationships/hyperlink" Target="https://en.wikipedia.org/wiki/Social_group" TargetMode="External"/><Relationship Id="rId4" Type="http://schemas.openxmlformats.org/officeDocument/2006/relationships/hyperlink" Target="https://en.wikipedia.org/wiki/Phenomenon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n.wikipedia.org/wiki/Risk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Creative_problem_solving" TargetMode="External"/><Relationship Id="rId5" Type="http://schemas.openxmlformats.org/officeDocument/2006/relationships/hyperlink" Target="https://en.wikipedia.org/wiki/Computer_software" TargetMode="External"/><Relationship Id="rId4" Type="http://schemas.openxmlformats.org/officeDocument/2006/relationships/hyperlink" Target="https://en.wikipedia.org/wiki/Creativity_technique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emf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5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85747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332849" y="2264257"/>
            <a:ext cx="78591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 123</a:t>
            </a:r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3600" b="1" dirty="0" smtClean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</a:t>
            </a:r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600" b="1" dirty="0" smtClean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Behavior</a:t>
            </a:r>
            <a:endParaRPr lang="en-US" sz="3600" b="1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K. El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376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500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9122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6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15354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Defining and Classifying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2001632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 Classifications of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199"/>
            <a:ext cx="20005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>
                <a:solidFill>
                  <a:srgbClr val="00A15F"/>
                </a:solidFill>
              </a:rPr>
              <a:t>Formal Groups</a:t>
            </a:r>
            <a:endParaRPr lang="en-GB" altLang="ar-EG" sz="2000" dirty="0">
              <a:solidFill>
                <a:srgbClr val="00A15F"/>
              </a:solidFill>
            </a:endParaRPr>
          </a:p>
        </p:txBody>
      </p:sp>
      <p:sp>
        <p:nvSpPr>
          <p:cNvPr id="10" name="Content Placeholder 6">
            <a:extLst>
              <a:ext uri="{FF2B5EF4-FFF2-40B4-BE49-F238E27FC236}">
                <a16:creationId xmlns="" xmlns:a16="http://schemas.microsoft.com/office/drawing/2014/main" id="{23B6D3B6-764C-FCBB-C802-3AA775D996D1}"/>
              </a:ext>
            </a:extLst>
          </p:cNvPr>
          <p:cNvSpPr txBox="1">
            <a:spLocks/>
          </p:cNvSpPr>
          <p:nvPr/>
        </p:nvSpPr>
        <p:spPr>
          <a:xfrm>
            <a:off x="2032000" y="1901371"/>
            <a:ext cx="3665414" cy="3696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4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5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6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7"/>
              </a:rPr>
              <a:t>completion</a:t>
            </a:r>
            <a:r>
              <a:rPr lang="en-US" altLang="ar-EG" sz="1600" dirty="0"/>
              <a:t> of the task or achievement of the objective. </a:t>
            </a:r>
            <a:br>
              <a:rPr lang="en-US" altLang="ar-EG" sz="1600" dirty="0"/>
            </a:br>
            <a:endParaRPr lang="en-US" altLang="ar-EG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FB1825E-905D-5FFC-940B-2ED3EA93DD50}"/>
              </a:ext>
            </a:extLst>
          </p:cNvPr>
          <p:cNvSpPr txBox="1"/>
          <p:nvPr/>
        </p:nvSpPr>
        <p:spPr>
          <a:xfrm>
            <a:off x="6720114" y="1610199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8073E8E8-3851-D40C-C07D-41C1A244A924}"/>
              </a:ext>
            </a:extLst>
          </p:cNvPr>
          <p:cNvSpPr txBox="1"/>
          <p:nvPr/>
        </p:nvSpPr>
        <p:spPr>
          <a:xfrm>
            <a:off x="7329713" y="2204822"/>
            <a:ext cx="3077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1600" dirty="0"/>
              <a:t>Interest Group</a:t>
            </a:r>
          </a:p>
          <a:p>
            <a:pPr lvl="1" eaLnBrk="1" hangingPunct="1"/>
            <a:r>
              <a:rPr lang="en-US" altLang="ar-EG" sz="1600" dirty="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 dirty="0"/>
              <a:t>Friendship Group</a:t>
            </a:r>
          </a:p>
          <a:p>
            <a:pPr lvl="1" eaLnBrk="1" hangingPunct="1"/>
            <a:r>
              <a:rPr lang="en-US" altLang="ar-EG" sz="1600" dirty="0"/>
              <a:t>Those brought together because they share one or more common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1311739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people Join Groups?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</p:txBody>
      </p:sp>
      <p:pic>
        <p:nvPicPr>
          <p:cNvPr id="10" name="Picture 6" descr="C:\Users\Bob Stretch\AppData\Local\Microsoft\Windows\Temporary Internet Files\Content.IE5\118DJOWU\MCj02899530000[1].wmf">
            <a:extLst>
              <a:ext uri="{FF2B5EF4-FFF2-40B4-BE49-F238E27FC236}">
                <a16:creationId xmlns="" xmlns:a16="http://schemas.microsoft.com/office/drawing/2014/main" id="{1EA4963E-E479-497F-7454-06EF1BDF5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57" y="1609897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9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Stages of Group Development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="" xmlns:a16="http://schemas.microsoft.com/office/drawing/2014/main" id="{A05316C8-BE9F-EFF4-B553-9CAEDDE972C9}"/>
              </a:ext>
            </a:extLst>
          </p:cNvPr>
          <p:cNvGrpSpPr>
            <a:grpSpLocks/>
          </p:cNvGrpSpPr>
          <p:nvPr/>
        </p:nvGrpSpPr>
        <p:grpSpPr bwMode="auto">
          <a:xfrm>
            <a:off x="2649327" y="1349829"/>
            <a:ext cx="6651001" cy="4365171"/>
            <a:chOff x="1524000" y="1219200"/>
            <a:chExt cx="6629400" cy="5153025"/>
          </a:xfrm>
        </p:grpSpPr>
        <p:pic>
          <p:nvPicPr>
            <p:cNvPr id="12" name="Picture 2">
              <a:extLst>
                <a:ext uri="{FF2B5EF4-FFF2-40B4-BE49-F238E27FC236}">
                  <a16:creationId xmlns="" xmlns:a16="http://schemas.microsoft.com/office/drawing/2014/main" id="{0CE2BFDA-A1BC-F486-4B5A-9BD6E05678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="" xmlns:a16="http://schemas.microsoft.com/office/drawing/2014/main" id="{9CF92BBA-E216-8CF6-636F-CCE4B7E906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DB1BD25C-4A1F-A5C8-AC7B-3DB57CABD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1802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952552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3.Norming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478737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Do Effect Groups’ Performance? Group Properties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="" xmlns:a16="http://schemas.microsoft.com/office/drawing/2014/main" id="{FA20A5CB-B842-4DD5-3D21-EB6D9B08627E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988456" y="1190831"/>
          <a:ext cx="7436609" cy="5133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85671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1: Roles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/>
              <a:t>with </a:t>
            </a:r>
            <a:r>
              <a:rPr lang="en-US" altLang="ar-EG" sz="2000" dirty="0"/>
              <a:t>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  <a:p>
            <a:pPr eaLnBrk="1" hangingPunct="1">
              <a:lnSpc>
                <a:spcPct val="90000"/>
              </a:lnSpc>
            </a:pPr>
            <a:endParaRPr lang="en-US" altLang="ar-EG" sz="2200" dirty="0"/>
          </a:p>
        </p:txBody>
      </p:sp>
      <p:sp>
        <p:nvSpPr>
          <p:cNvPr id="9" name="Rectangle 1">
            <a:extLst>
              <a:ext uri="{FF2B5EF4-FFF2-40B4-BE49-F238E27FC236}">
                <a16:creationId xmlns="" xmlns:a16="http://schemas.microsoft.com/office/drawing/2014/main" id="{B010C498-DC09-EFE3-1965-82F3F36DF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69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2 : Norms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Norms</a:t>
            </a:r>
          </a:p>
          <a:p>
            <a:pPr lvl="1" eaLnBrk="1" hangingPunct="1"/>
            <a:r>
              <a:rPr lang="en-US" altLang="ar-EG" sz="2400" dirty="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 dirty="0"/>
              <a:t>Classes of Norms</a:t>
            </a:r>
          </a:p>
          <a:p>
            <a:pPr lvl="1" eaLnBrk="1" hangingPunct="1"/>
            <a:r>
              <a:rPr lang="en-US" altLang="ar-EG" sz="2400" dirty="0"/>
              <a:t>Performance norms - level of acceptable work</a:t>
            </a:r>
          </a:p>
          <a:p>
            <a:pPr lvl="1" eaLnBrk="1" hangingPunct="1"/>
            <a:r>
              <a:rPr lang="en-US" altLang="ar-EG" sz="2400" dirty="0"/>
              <a:t>Appearance norms - what to wear</a:t>
            </a:r>
          </a:p>
          <a:p>
            <a:pPr lvl="1" eaLnBrk="1" hangingPunct="1"/>
            <a:r>
              <a:rPr lang="en-US" altLang="ar-EG" sz="2400" dirty="0"/>
              <a:t>Social arrangement norms - friendships and the like</a:t>
            </a:r>
          </a:p>
          <a:p>
            <a:pPr lvl="1" eaLnBrk="1" hangingPunct="1"/>
            <a:r>
              <a:rPr lang="en-US" altLang="ar-EG" sz="2400" dirty="0"/>
              <a:t>Allocation of resources norms - distribution and assignments of jobs and material </a:t>
            </a:r>
          </a:p>
        </p:txBody>
      </p:sp>
    </p:spTree>
    <p:extLst>
      <p:ext uri="{BB962C8B-B14F-4D97-AF65-F5344CB8AC3E}">
        <p14:creationId xmlns:p14="http://schemas.microsoft.com/office/powerpoint/2010/main" val="682392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3:  Status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780663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Status Effects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</p:txBody>
      </p:sp>
    </p:spTree>
    <p:extLst>
      <p:ext uri="{BB962C8B-B14F-4D97-AF65-F5344CB8AC3E}">
        <p14:creationId xmlns:p14="http://schemas.microsoft.com/office/powerpoint/2010/main" val="4260178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4: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0" name="Group 32">
            <a:extLst>
              <a:ext uri="{FF2B5EF4-FFF2-40B4-BE49-F238E27FC236}">
                <a16:creationId xmlns="" xmlns:a16="http://schemas.microsoft.com/office/drawing/2014/main" id="{D4ECE4F4-91D5-0AE9-4CD6-B50C115692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46514" y="3220097"/>
          <a:ext cx="6502400" cy="2845738"/>
        </p:xfrm>
        <a:graphic>
          <a:graphicData uri="http://schemas.openxmlformats.org/drawingml/2006/table">
            <a:tbl>
              <a:tblPr/>
              <a:tblGrid>
                <a:gridCol w="3738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004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4647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Issues with Group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656818" y="188703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592301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5: Cohesiveness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  <a:p>
            <a:pPr marL="914400" lvl="2" indent="0" eaLnBrk="1" hangingPunct="1">
              <a:buFontTx/>
              <a:buNone/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331242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Vs Individual Choice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965559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think :</a:t>
            </a:r>
            <a:r>
              <a:rPr lang="en-US" altLang="ar-EG" sz="24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2400" b="0" dirty="0">
                <a:solidFill>
                  <a:schemeClr val="tx1"/>
                </a:solidFill>
                <a:hlinkClick r:id="rId4" tooltip="Phenomenon"/>
              </a:rPr>
              <a:t>phenomenon</a:t>
            </a:r>
            <a:r>
              <a:rPr lang="en-US" altLang="ar-EG" sz="24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2400" b="0" dirty="0">
                <a:solidFill>
                  <a:schemeClr val="tx1"/>
                </a:solidFill>
                <a:hlinkClick r:id="rId5" tooltip="Social group"/>
              </a:rPr>
              <a:t>group of people</a:t>
            </a:r>
            <a:r>
              <a:rPr lang="en-US" altLang="ar-EG" sz="24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2400" b="0" dirty="0">
                <a:solidFill>
                  <a:schemeClr val="tx1"/>
                </a:solidFill>
                <a:hlinkClick r:id="rId6" tooltip="Decision-making"/>
              </a:rPr>
              <a:t>decision-making</a:t>
            </a:r>
            <a:r>
              <a:rPr lang="en-US" altLang="ar-EG" sz="24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2400" b="0" dirty="0">
                <a:solidFill>
                  <a:schemeClr val="tx1"/>
                </a:solidFill>
                <a:hlinkClick r:id="rId7" tooltip="Critical thinking"/>
              </a:rPr>
              <a:t>critical evaluation</a:t>
            </a:r>
            <a:r>
              <a:rPr lang="en-US" altLang="ar-EG" sz="24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  <a:p>
            <a:pPr marL="457200" lvl="1" indent="0" eaLnBrk="1" hangingPunct="1">
              <a:buFont typeface="Times New Roman" panose="02020603050405020304" pitchFamily="18" charset="0"/>
              <a:buNone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738683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800"/>
              <a:t>Group shift : </a:t>
            </a:r>
            <a:r>
              <a:rPr lang="en-US" altLang="ar-EG" sz="2800" b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800" b="0">
                <a:solidFill>
                  <a:schemeClr val="tx1"/>
                </a:solidFill>
                <a:hlinkClick r:id="rId4" tooltip="Risk"/>
              </a:rPr>
              <a:t>risk</a:t>
            </a:r>
            <a:r>
              <a:rPr lang="en-US" altLang="ar-EG" sz="2800" b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  <a:endParaRPr lang="en-US" altLang="ar-EG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886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Technique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342682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>
                <a:solidFill>
                  <a:schemeClr val="tx1"/>
                </a:solidFill>
              </a:rPr>
              <a:t>-  It </a:t>
            </a:r>
            <a:r>
              <a:rPr lang="en-US" sz="2000" b="0">
                <a:solidFill>
                  <a:schemeClr val="tx1"/>
                </a:solidFill>
              </a:rPr>
              <a:t>is a </a:t>
            </a:r>
            <a:r>
              <a:rPr lang="en-US" sz="2000" b="0">
                <a:solidFill>
                  <a:schemeClr val="tx1"/>
                </a:solidFill>
                <a:hlinkClick r:id="rId4" tooltip="Creativity technique"/>
              </a:rPr>
              <a:t>group creativity technique</a:t>
            </a:r>
            <a:r>
              <a:rPr lang="en-US" sz="2000" b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/>
              <a:t>Works by restricting discussion during the decision-making process. </a:t>
            </a:r>
            <a:r>
              <a:rPr lang="en-US" sz="2000"/>
              <a:t>Participants are asked to write their ideas anonymously. Then the facilitator collects the ideas and the group votes on each idea. </a:t>
            </a:r>
            <a:endParaRPr lang="en-US" altLang="ar-EG" sz="2000"/>
          </a:p>
          <a:p>
            <a:pPr indent="7938" algn="just" eaLnBrk="1" hangingPunct="1">
              <a:defRPr/>
            </a:pPr>
            <a:r>
              <a:rPr lang="en-US" altLang="ar-EG" sz="2000"/>
              <a:t>Electronic Meeting</a:t>
            </a:r>
          </a:p>
          <a:p>
            <a:pPr lvl="1" algn="just" eaLnBrk="1" hangingPunct="1">
              <a:defRPr/>
            </a:pPr>
            <a:r>
              <a:rPr lang="en-US" sz="2000"/>
              <a:t>It is a type of </a:t>
            </a:r>
            <a:r>
              <a:rPr lang="en-US" sz="2000">
                <a:hlinkClick r:id="rId5" tooltip="Computer software"/>
              </a:rPr>
              <a:t>computer software</a:t>
            </a:r>
            <a:r>
              <a:rPr lang="en-US" sz="2000"/>
              <a:t> that facilitates </a:t>
            </a:r>
            <a:r>
              <a:rPr lang="en-US" sz="2000">
                <a:hlinkClick r:id="rId6" tooltip="Creative problem solving"/>
              </a:rPr>
              <a:t>creative problem solving</a:t>
            </a:r>
            <a:r>
              <a:rPr lang="en-US" sz="2000"/>
              <a:t> and decision-making of groups within or across organizations.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432084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391952" y="1610200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</p:txBody>
      </p:sp>
    </p:spTree>
    <p:extLst>
      <p:ext uri="{BB962C8B-B14F-4D97-AF65-F5344CB8AC3E}">
        <p14:creationId xmlns:p14="http://schemas.microsoft.com/office/powerpoint/2010/main" val="11937310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="" xmlns:a16="http://schemas.microsoft.com/office/drawing/2014/main" id="{AB06F9B8-86A4-98DE-9F3C-1DD1E658F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3910" y="107728"/>
            <a:ext cx="48090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ا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6128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2242" y="55361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</p:txBody>
      </p:sp>
    </p:spTree>
    <p:extLst>
      <p:ext uri="{BB962C8B-B14F-4D97-AF65-F5344CB8AC3E}">
        <p14:creationId xmlns:p14="http://schemas.microsoft.com/office/powerpoint/2010/main" val="1688837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Differences Between Groups and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A group that interacts primarily to share information and to make decisions to help each group member perform </a:t>
            </a:r>
            <a:r>
              <a:rPr lang="en-US" altLang="ar-EG" u="sng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Generates positive synergy through </a:t>
            </a: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/>
              <a:t>.  The individual efforts result in a performance that is greater than the sum of the individual inputs</a:t>
            </a:r>
          </a:p>
          <a:p>
            <a:pPr lvl="1" eaLnBrk="1" hangingPunct="1">
              <a:spcBef>
                <a:spcPct val="50000"/>
              </a:spcBef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2233613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Comparing Work Groups &amp;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="" xmlns:a16="http://schemas.microsoft.com/office/drawing/2014/main" id="{90B09867-1144-573E-7B00-FD8717C24AE1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110155" y="184692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Photo Editor Photo" r:id="rId5" imgW="8085714" imgH="3580952" progId="MSPhotoEd.3">
                  <p:embed/>
                </p:oleObj>
              </mc:Choice>
              <mc:Fallback>
                <p:oleObj name="Photo Editor Photo" r:id="rId5" imgW="8085714" imgH="358095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0155" y="184692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4112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00419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5 to 12 employees from the </a:t>
            </a:r>
            <a:r>
              <a:rPr lang="en-US" altLang="ar-EG" b="1" u="sng"/>
              <a:t>same department </a:t>
            </a:r>
            <a:r>
              <a:rPr lang="en-US" altLang="ar-EG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10 to 15 people who take on the responsibilities of their former supervisors</a:t>
            </a:r>
            <a:endParaRPr lang="en-US" altLang="ar-EG" dirty="0"/>
          </a:p>
        </p:txBody>
      </p:sp>
      <p:graphicFrame>
        <p:nvGraphicFramePr>
          <p:cNvPr id="10" name="Object 2">
            <a:extLst>
              <a:ext uri="{FF2B5EF4-FFF2-40B4-BE49-F238E27FC236}">
                <a16:creationId xmlns="" xmlns:a16="http://schemas.microsoft.com/office/drawing/2014/main" id="{B338F58D-AEDC-5310-BA16-72165C3B2D9A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7305752" y="1292639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Photo Editor Photo" r:id="rId5" imgW="2333333" imgH="2495238" progId="MSPhotoEd.3">
                  <p:embed/>
                </p:oleObj>
              </mc:Choice>
              <mc:Fallback>
                <p:oleObj name="Photo Editor Photo" r:id="rId5" imgW="2333333" imgH="2495238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752" y="1292639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="" xmlns:a16="http://schemas.microsoft.com/office/drawing/2014/main" id="{C64F6B5F-F16F-F01F-77C0-99AE135578AF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7426402" y="360213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Photo Editor Photo" r:id="rId7" imgW="2247619" imgH="2486372" progId="MSPhotoEd.3">
                  <p:embed/>
                </p:oleObj>
              </mc:Choice>
              <mc:Fallback>
                <p:oleObj name="Photo Editor Photo" r:id="rId7" imgW="2247619" imgH="248637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6402" y="360213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6221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More 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744866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Employees from about the </a:t>
            </a:r>
            <a:r>
              <a:rPr lang="en-US" altLang="ar-EG" u="sng"/>
              <a:t>same hierarchical level</a:t>
            </a:r>
            <a:r>
              <a:rPr lang="en-US" altLang="ar-EG"/>
              <a:t>, but from </a:t>
            </a:r>
            <a:r>
              <a:rPr lang="en-US" altLang="ar-EG" b="1" u="sng"/>
              <a:t>different work areas</a:t>
            </a:r>
            <a:r>
              <a:rPr lang="en-US" altLang="ar-EG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/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Committees</a:t>
            </a:r>
            <a:endParaRPr lang="en-US" altLang="ar-EG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="" xmlns:a16="http://schemas.microsoft.com/office/drawing/2014/main" id="{157E8781-B926-0D56-10CF-49ED2F58EFC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364514" y="3220097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Photo Editor Photo" r:id="rId5" imgW="4420217" imgH="2438095" progId="MSPhotoEd.3">
                  <p:embed/>
                </p:oleObj>
              </mc:Choice>
              <mc:Fallback>
                <p:oleObj name="Photo Editor Photo" r:id="rId5" imgW="4420217" imgH="2438095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514" y="3220097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40891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Final Type of Team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3913836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Have Teams Become So Popular?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1.Great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</p:txBody>
      </p:sp>
    </p:spTree>
    <p:extLst>
      <p:ext uri="{BB962C8B-B14F-4D97-AF65-F5344CB8AC3E}">
        <p14:creationId xmlns:p14="http://schemas.microsoft.com/office/powerpoint/2010/main" val="13211764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Team Effectiveness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="" xmlns:a16="http://schemas.microsoft.com/office/drawing/2014/main" id="{2EBB194E-0C7A-557A-E989-E969F56CD8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8813" y="1219200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Photo Editor Photo" r:id="rId5" imgW="3457143" imgH="6144483" progId="MSPhotoEd.3">
                  <p:embed/>
                </p:oleObj>
              </mc:Choice>
              <mc:Fallback>
                <p:oleObj name="Photo Editor Photo" r:id="rId5" imgW="3457143" imgH="614448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1219200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="" xmlns:a16="http://schemas.microsoft.com/office/drawing/2014/main" id="{536D17A6-B010-D6C1-695B-FC616557E5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48200" y="3124200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Photo Editor Photo" r:id="rId7" imgW="2381582" imgH="724001" progId="MSPhotoEd.3">
                  <p:embed/>
                </p:oleObj>
              </mc:Choice>
              <mc:Fallback>
                <p:oleObj name="Photo Editor Photo" r:id="rId7" imgW="2381582" imgH="72400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124200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6DDF0D6C-7CB7-43DB-5212-54E6CEF61D05}"/>
              </a:ext>
            </a:extLst>
          </p:cNvPr>
          <p:cNvSpPr txBox="1"/>
          <p:nvPr/>
        </p:nvSpPr>
        <p:spPr>
          <a:xfrm>
            <a:off x="7620001" y="1843314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="" xmlns:a16="http://schemas.microsoft.com/office/drawing/2014/main" id="{2694D0BE-E8C5-DFE1-FD1A-01FCAB52B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828" y="3956404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289612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Components of Effective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278743" y="1610200"/>
            <a:ext cx="724807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200" dirty="0"/>
              <a:t>1.Context</a:t>
            </a:r>
          </a:p>
          <a:p>
            <a:pPr eaLnBrk="1" hangingPunct="1"/>
            <a:r>
              <a:rPr lang="en-US" altLang="ar-EG" sz="3200" dirty="0"/>
              <a:t>2.Composition</a:t>
            </a:r>
          </a:p>
          <a:p>
            <a:pPr eaLnBrk="1" hangingPunct="1"/>
            <a:r>
              <a:rPr lang="en-US" altLang="ar-EG" sz="3200" dirty="0"/>
              <a:t>3.Work Design</a:t>
            </a:r>
          </a:p>
          <a:p>
            <a:pPr eaLnBrk="1" hangingPunct="1"/>
            <a:r>
              <a:rPr lang="en-US" altLang="ar-EG" sz="3200" dirty="0"/>
              <a:t>4.Process Variables</a:t>
            </a:r>
          </a:p>
        </p:txBody>
      </p:sp>
    </p:spTree>
    <p:extLst>
      <p:ext uri="{BB962C8B-B14F-4D97-AF65-F5344CB8AC3E}">
        <p14:creationId xmlns:p14="http://schemas.microsoft.com/office/powerpoint/2010/main" val="31207004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Context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4044744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Composition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</p:txBody>
      </p:sp>
    </p:spTree>
    <p:extLst>
      <p:ext uri="{BB962C8B-B14F-4D97-AF65-F5344CB8AC3E}">
        <p14:creationId xmlns:p14="http://schemas.microsoft.com/office/powerpoint/2010/main" val="24497170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="" xmlns:a16="http://schemas.microsoft.com/office/drawing/2014/main" id="{F9500784-D1F8-BDCA-FDFE-A148310E8BA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440788" y="1371600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Photo Editor Photo" r:id="rId6" imgW="8266667" imgH="6230220" progId="MSPhotoEd.3">
                  <p:embed/>
                </p:oleObj>
              </mc:Choice>
              <mc:Fallback>
                <p:oleObj name="Photo Editor Photo" r:id="rId6" imgW="8266667" imgH="6230220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1371600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211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Linker: </a:t>
            </a:r>
            <a:r>
              <a:rPr lang="en-US" altLang="ar-EG" sz="20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000" dirty="0"/>
              <a:t>Creator: </a:t>
            </a:r>
            <a:r>
              <a:rPr lang="en-US" altLang="ar-EG" sz="20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000" dirty="0"/>
              <a:t>Promoter: </a:t>
            </a:r>
            <a:r>
              <a:rPr lang="en-US" altLang="ar-EG" sz="20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000" dirty="0"/>
              <a:t>Assessor: </a:t>
            </a:r>
            <a:r>
              <a:rPr lang="en-US" altLang="ar-EG" sz="20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000" dirty="0"/>
              <a:t>Organizer: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000" dirty="0"/>
              <a:t>Producer: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000" dirty="0"/>
              <a:t>Controller: </a:t>
            </a:r>
            <a:r>
              <a:rPr lang="en-US" altLang="ar-EG" sz="20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000" dirty="0"/>
              <a:t>Maintainer: </a:t>
            </a:r>
            <a:r>
              <a:rPr lang="en-US" altLang="ar-EG" sz="20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000" dirty="0"/>
              <a:t>Advisor: </a:t>
            </a:r>
            <a:r>
              <a:rPr lang="en-US" altLang="ar-EG" sz="2000" b="0" dirty="0">
                <a:solidFill>
                  <a:schemeClr val="tx1"/>
                </a:solidFill>
              </a:rPr>
              <a:t>Encourages the search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15849697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Work Design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</p:txBody>
      </p:sp>
    </p:spTree>
    <p:extLst>
      <p:ext uri="{BB962C8B-B14F-4D97-AF65-F5344CB8AC3E}">
        <p14:creationId xmlns:p14="http://schemas.microsoft.com/office/powerpoint/2010/main" val="39480394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Process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holds itself accountable both individually and as a team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1631220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Turning Individuals into Team Players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Continue to recognize individual contributions while still emphasizing the importance of teamwork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41725722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Beware ,Teams are not always the answer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/>
              <a:t>     ( depending on each other) tasks?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4345682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Extent of Teamwork</a:t>
            </a:r>
          </a:p>
          <a:p>
            <a:pPr lvl="1" eaLnBrk="1" hangingPunct="1"/>
            <a:r>
              <a:rPr lang="en-US" altLang="ar-EG" sz="2000" dirty="0"/>
              <a:t>Other countries use teams more often than does the U.S.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Self-Managed Teams</a:t>
            </a:r>
          </a:p>
          <a:p>
            <a:pPr lvl="1" eaLnBrk="1" hangingPunct="1"/>
            <a:r>
              <a:rPr lang="en-US" altLang="ar-EG" sz="2000" dirty="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Team Cultural Diversity and Team Performance</a:t>
            </a:r>
          </a:p>
          <a:p>
            <a:pPr lvl="1" eaLnBrk="1" hangingPunct="1"/>
            <a:r>
              <a:rPr lang="en-US" altLang="ar-EG" sz="2000" dirty="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 dirty="0"/>
              <a:t>After about three months the differences between diverse and non-diverse team performance disappear</a:t>
            </a:r>
          </a:p>
        </p:txBody>
      </p:sp>
    </p:spTree>
    <p:extLst>
      <p:ext uri="{BB962C8B-B14F-4D97-AF65-F5344CB8AC3E}">
        <p14:creationId xmlns:p14="http://schemas.microsoft.com/office/powerpoint/2010/main" val="1274396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and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</p:txBody>
      </p:sp>
    </p:spTree>
    <p:extLst>
      <p:ext uri="{BB962C8B-B14F-4D97-AF65-F5344CB8AC3E}">
        <p14:creationId xmlns:p14="http://schemas.microsoft.com/office/powerpoint/2010/main" val="363625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2103</Words>
  <Application>Microsoft Office PowerPoint</Application>
  <PresentationFormat>Widescreen</PresentationFormat>
  <Paragraphs>343</Paragraphs>
  <Slides>42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Calibri</vt:lpstr>
      <vt:lpstr>inherit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Microsoft account</cp:lastModifiedBy>
  <cp:revision>105</cp:revision>
  <dcterms:created xsi:type="dcterms:W3CDTF">2023-09-12T14:13:52Z</dcterms:created>
  <dcterms:modified xsi:type="dcterms:W3CDTF">2023-10-25T15:54:30Z</dcterms:modified>
</cp:coreProperties>
</file>