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Lst>
  <p:notesMasterIdLst>
    <p:notesMasterId r:id="rId42"/>
  </p:notesMasterIdLst>
  <p:sldIdLst>
    <p:sldId id="553" r:id="rId2"/>
    <p:sldId id="313" r:id="rId3"/>
    <p:sldId id="482" r:id="rId4"/>
    <p:sldId id="483" r:id="rId5"/>
    <p:sldId id="516" r:id="rId6"/>
    <p:sldId id="484" r:id="rId7"/>
    <p:sldId id="485" r:id="rId8"/>
    <p:sldId id="486" r:id="rId9"/>
    <p:sldId id="517" r:id="rId10"/>
    <p:sldId id="487" r:id="rId11"/>
    <p:sldId id="488" r:id="rId12"/>
    <p:sldId id="489" r:id="rId13"/>
    <p:sldId id="490" r:id="rId14"/>
    <p:sldId id="491" r:id="rId15"/>
    <p:sldId id="521" r:id="rId16"/>
    <p:sldId id="492" r:id="rId17"/>
    <p:sldId id="493" r:id="rId18"/>
    <p:sldId id="518" r:id="rId19"/>
    <p:sldId id="519" r:id="rId20"/>
    <p:sldId id="494" r:id="rId21"/>
    <p:sldId id="520" r:id="rId22"/>
    <p:sldId id="495" r:id="rId23"/>
    <p:sldId id="496" r:id="rId24"/>
    <p:sldId id="497" r:id="rId25"/>
    <p:sldId id="498" r:id="rId26"/>
    <p:sldId id="526" r:id="rId27"/>
    <p:sldId id="527" r:id="rId28"/>
    <p:sldId id="528" r:id="rId29"/>
    <p:sldId id="529" r:id="rId30"/>
    <p:sldId id="530" r:id="rId31"/>
    <p:sldId id="531" r:id="rId32"/>
    <p:sldId id="532" r:id="rId33"/>
    <p:sldId id="533" r:id="rId34"/>
    <p:sldId id="534" r:id="rId35"/>
    <p:sldId id="535" r:id="rId36"/>
    <p:sldId id="499" r:id="rId37"/>
    <p:sldId id="500" r:id="rId38"/>
    <p:sldId id="481" r:id="rId39"/>
    <p:sldId id="514" r:id="rId40"/>
    <p:sldId id="55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3"/>
            <p14:sldId id="313"/>
            <p14:sldId id="482"/>
            <p14:sldId id="483"/>
            <p14:sldId id="516"/>
            <p14:sldId id="484"/>
            <p14:sldId id="485"/>
            <p14:sldId id="486"/>
            <p14:sldId id="517"/>
            <p14:sldId id="487"/>
            <p14:sldId id="488"/>
            <p14:sldId id="489"/>
            <p14:sldId id="490"/>
            <p14:sldId id="491"/>
            <p14:sldId id="521"/>
            <p14:sldId id="492"/>
            <p14:sldId id="493"/>
            <p14:sldId id="518"/>
            <p14:sldId id="519"/>
            <p14:sldId id="494"/>
            <p14:sldId id="520"/>
            <p14:sldId id="495"/>
            <p14:sldId id="496"/>
            <p14:sldId id="497"/>
            <p14:sldId id="498"/>
            <p14:sldId id="526"/>
            <p14:sldId id="527"/>
            <p14:sldId id="528"/>
            <p14:sldId id="529"/>
            <p14:sldId id="530"/>
            <p14:sldId id="531"/>
            <p14:sldId id="532"/>
            <p14:sldId id="533"/>
            <p14:sldId id="534"/>
            <p14:sldId id="535"/>
            <p14:sldId id="499"/>
            <p14:sldId id="500"/>
            <p14:sldId id="481"/>
            <p14:sldId id="514"/>
            <p14:sldId id="5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90" autoAdjust="0"/>
    <p:restoredTop sz="93738" autoAdjust="0"/>
  </p:normalViewPr>
  <p:slideViewPr>
    <p:cSldViewPr snapToGrid="0">
      <p:cViewPr varScale="1">
        <p:scale>
          <a:sx n="85" d="100"/>
          <a:sy n="85" d="100"/>
        </p:scale>
        <p:origin x="6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780342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686052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midocean.edu.km</a:t>
            </a:r>
          </a:p>
        </p:txBody>
      </p:sp>
      <p:sp>
        <p:nvSpPr>
          <p:cNvPr id="8" name="TextBox 7">
            <a:extLst>
              <a:ext uri="{FF2B5EF4-FFF2-40B4-BE49-F238E27FC236}">
                <a16:creationId xmlns:a16="http://schemas.microsoft.com/office/drawing/2014/main" id="{ABA413D5-8379-5EF4-92BB-81C236F876BE}"/>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2285747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dirty="0">
              <a:solidFill>
                <a:schemeClr val="bg1"/>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midocean.edu.km</a:t>
            </a:r>
          </a:p>
        </p:txBody>
      </p:sp>
      <p:sp>
        <p:nvSpPr>
          <p:cNvPr id="8" name="TextBox 7">
            <a:extLst>
              <a:ext uri="{FF2B5EF4-FFF2-40B4-BE49-F238E27FC236}">
                <a16:creationId xmlns:a16="http://schemas.microsoft.com/office/drawing/2014/main" id="{9F0584DF-06FB-A009-C50E-F223609A39DE}"/>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963419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14A5FEFD-ADB7-4EEB-1D29-F4B0A4339E46}"/>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3965382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976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4660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6890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5556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3607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129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8592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78450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978057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10867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227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10181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75555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25632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8044258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82838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634268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7152123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490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45699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393114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58925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1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9597137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36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515913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765266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2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7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3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8012" y="320676"/>
            <a:ext cx="2040885" cy="952954"/>
          </a:xfrm>
          <a:prstGeom prst="rect">
            <a:avLst/>
          </a:prstGeom>
        </p:spPr>
      </p:pic>
    </p:spTree>
    <p:extLst>
      <p:ext uri="{BB962C8B-B14F-4D97-AF65-F5344CB8AC3E}">
        <p14:creationId xmlns:p14="http://schemas.microsoft.com/office/powerpoint/2010/main" val="2532580423"/>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95" r:id="rId25"/>
    <p:sldLayoutId id="2147483696" r:id="rId26"/>
    <p:sldLayoutId id="2147483697" r:id="rId27"/>
    <p:sldLayoutId id="2147483698" r:id="rId28"/>
    <p:sldLayoutId id="2147483660" r:id="rId29"/>
    <p:sldLayoutId id="2147483665" r:id="rId30"/>
    <p:sldLayoutId id="2147483667" r:id="rId31"/>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0.xml"/><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r>
              <a:rPr lang="en-US" sz="2400" b="1" dirty="0"/>
              <a:t>Software process models</a:t>
            </a:r>
          </a:p>
          <a:p>
            <a:pPr marL="274320" lvl="0" indent="-274320">
              <a:lnSpc>
                <a:spcPct val="100000"/>
              </a:lnSpc>
              <a:spcBef>
                <a:spcPts val="600"/>
              </a:spcBef>
              <a:buClr>
                <a:srgbClr val="B13F9A"/>
              </a:buClr>
              <a:buSzPct val="73000"/>
              <a:buFont typeface="Wingdings 2"/>
              <a:buChar char=""/>
            </a:pPr>
            <a:r>
              <a:rPr lang="en-US" sz="2400" b="1" dirty="0"/>
              <a:t>Waterfall model</a:t>
            </a:r>
          </a:p>
          <a:p>
            <a:pPr marL="274320" lvl="0" indent="-274320">
              <a:lnSpc>
                <a:spcPct val="100000"/>
              </a:lnSpc>
              <a:spcBef>
                <a:spcPts val="600"/>
              </a:spcBef>
              <a:buClr>
                <a:srgbClr val="B13F9A"/>
              </a:buClr>
              <a:buSzPct val="73000"/>
              <a:buFont typeface="Wingdings 2"/>
              <a:buChar char=""/>
            </a:pPr>
            <a:r>
              <a:rPr lang="en-US" sz="2400" b="1" dirty="0"/>
              <a:t>Incremental model</a:t>
            </a:r>
          </a:p>
          <a:p>
            <a:pPr marL="274320" lvl="0" indent="-274320">
              <a:lnSpc>
                <a:spcPct val="100000"/>
              </a:lnSpc>
              <a:spcBef>
                <a:spcPts val="600"/>
              </a:spcBef>
              <a:buClr>
                <a:srgbClr val="B13F9A"/>
              </a:buClr>
              <a:buSzPct val="73000"/>
              <a:buFont typeface="Wingdings 2"/>
              <a:buChar char=""/>
            </a:pPr>
            <a:r>
              <a:rPr lang="en-US" sz="2400" b="1" dirty="0"/>
              <a:t>Reuse model</a:t>
            </a: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The software process</a:t>
            </a:r>
          </a:p>
        </p:txBody>
      </p:sp>
      <p:sp>
        <p:nvSpPr>
          <p:cNvPr id="4" name="Content Placeholder 3"/>
          <p:cNvSpPr>
            <a:spLocks noGrp="1"/>
          </p:cNvSpPr>
          <p:nvPr>
            <p:ph idx="1"/>
          </p:nvPr>
        </p:nvSpPr>
        <p:spPr/>
        <p:txBody>
          <a:bodyPr>
            <a:normAutofit/>
          </a:bodyPr>
          <a:lstStyle/>
          <a:p>
            <a:r>
              <a:rPr lang="en-US" dirty="0"/>
              <a:t>A structured set of activities required to develop a </a:t>
            </a:r>
            <a:br>
              <a:rPr lang="en-US" dirty="0"/>
            </a:br>
            <a:r>
              <a:rPr lang="en-US" dirty="0"/>
              <a:t>software system. </a:t>
            </a:r>
          </a:p>
          <a:p>
            <a:endParaRPr lang="en-US" dirty="0"/>
          </a:p>
          <a:p>
            <a:pPr lvl="1"/>
            <a:r>
              <a:rPr lang="en-US" dirty="0">
                <a:solidFill>
                  <a:srgbClr val="FF0000"/>
                </a:solidFill>
              </a:rPr>
              <a:t>Specification</a:t>
            </a:r>
            <a:r>
              <a:rPr lang="en-US" dirty="0"/>
              <a:t> – defining what the system should do;</a:t>
            </a:r>
          </a:p>
          <a:p>
            <a:pPr lvl="1"/>
            <a:r>
              <a:rPr lang="en-US" dirty="0">
                <a:solidFill>
                  <a:srgbClr val="FF0000"/>
                </a:solidFill>
              </a:rPr>
              <a:t>Design and implementation – </a:t>
            </a:r>
            <a:r>
              <a:rPr lang="en-US" dirty="0"/>
              <a:t>defining the organization of the system and implementing the system;</a:t>
            </a:r>
          </a:p>
          <a:p>
            <a:pPr lvl="1"/>
            <a:r>
              <a:rPr lang="en-US" dirty="0">
                <a:solidFill>
                  <a:srgbClr val="FF0000"/>
                </a:solidFill>
              </a:rPr>
              <a:t>Validation</a:t>
            </a:r>
            <a:r>
              <a:rPr lang="en-US" dirty="0"/>
              <a:t> – checking that it does what the customer wants;</a:t>
            </a:r>
          </a:p>
          <a:p>
            <a:pPr lvl="1"/>
            <a:r>
              <a:rPr lang="en-US" dirty="0">
                <a:solidFill>
                  <a:srgbClr val="FF0000"/>
                </a:solidFill>
              </a:rPr>
              <a:t>Evolution</a:t>
            </a:r>
            <a:r>
              <a:rPr lang="en-US" dirty="0"/>
              <a:t> – changing the system in response to changing customer needs.</a:t>
            </a:r>
          </a:p>
          <a:p>
            <a:endParaRPr lang="en-US" dirty="0"/>
          </a:p>
          <a:p>
            <a:endParaRPr lang="en-US" dirty="0"/>
          </a:p>
        </p:txBody>
      </p:sp>
    </p:spTree>
    <p:extLst>
      <p:ext uri="{BB962C8B-B14F-4D97-AF65-F5344CB8AC3E}">
        <p14:creationId xmlns:p14="http://schemas.microsoft.com/office/powerpoint/2010/main" val="1027314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process descriptions</a:t>
            </a:r>
          </a:p>
        </p:txBody>
      </p:sp>
      <p:sp>
        <p:nvSpPr>
          <p:cNvPr id="3" name="Content Placeholder 2"/>
          <p:cNvSpPr>
            <a:spLocks noGrp="1"/>
          </p:cNvSpPr>
          <p:nvPr>
            <p:ph idx="1"/>
          </p:nvPr>
        </p:nvSpPr>
        <p:spPr/>
        <p:txBody>
          <a:bodyPr>
            <a:normAutofit/>
          </a:bodyPr>
          <a:lstStyle/>
          <a:p>
            <a:r>
              <a:rPr lang="en-GB" sz="3600" dirty="0"/>
              <a:t>When we describe and discuss processes, we usually talk about the </a:t>
            </a:r>
            <a:r>
              <a:rPr lang="en-GB" sz="3600" b="1" dirty="0"/>
              <a:t>activities</a:t>
            </a:r>
            <a:r>
              <a:rPr lang="en-GB" sz="3600" dirty="0"/>
              <a:t> in these processes such as specifying a </a:t>
            </a:r>
            <a:r>
              <a:rPr lang="en-GB" sz="3600" dirty="0">
                <a:solidFill>
                  <a:srgbClr val="FF0000"/>
                </a:solidFill>
              </a:rPr>
              <a:t>data model</a:t>
            </a:r>
            <a:r>
              <a:rPr lang="en-GB" sz="3600" dirty="0"/>
              <a:t>, designing a </a:t>
            </a:r>
            <a:r>
              <a:rPr lang="en-GB" sz="3600" dirty="0">
                <a:solidFill>
                  <a:srgbClr val="FF0000"/>
                </a:solidFill>
              </a:rPr>
              <a:t>user interface</a:t>
            </a:r>
            <a:r>
              <a:rPr lang="en-GB" sz="3600" dirty="0"/>
              <a:t>, etc. and the </a:t>
            </a:r>
            <a:r>
              <a:rPr lang="en-GB" sz="3600" b="1" dirty="0"/>
              <a:t>ordering</a:t>
            </a:r>
            <a:r>
              <a:rPr lang="en-GB" sz="3600" dirty="0"/>
              <a:t> of these activities.</a:t>
            </a:r>
          </a:p>
          <a:p>
            <a:endParaRPr lang="en-US" sz="3600" dirty="0"/>
          </a:p>
          <a:p>
            <a:endParaRPr lang="en-US" sz="3600" dirty="0"/>
          </a:p>
        </p:txBody>
      </p:sp>
    </p:spTree>
    <p:extLst>
      <p:ext uri="{BB962C8B-B14F-4D97-AF65-F5344CB8AC3E}">
        <p14:creationId xmlns:p14="http://schemas.microsoft.com/office/powerpoint/2010/main" val="38731182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process descriptions</a:t>
            </a:r>
          </a:p>
        </p:txBody>
      </p:sp>
      <p:sp>
        <p:nvSpPr>
          <p:cNvPr id="3" name="Content Placeholder 2"/>
          <p:cNvSpPr>
            <a:spLocks noGrp="1"/>
          </p:cNvSpPr>
          <p:nvPr>
            <p:ph idx="1"/>
          </p:nvPr>
        </p:nvSpPr>
        <p:spPr/>
        <p:txBody>
          <a:bodyPr>
            <a:normAutofit/>
          </a:bodyPr>
          <a:lstStyle/>
          <a:p>
            <a:r>
              <a:rPr lang="en-GB" sz="3200" dirty="0"/>
              <a:t>Process descriptions may also include:</a:t>
            </a:r>
          </a:p>
          <a:p>
            <a:pPr lvl="1"/>
            <a:r>
              <a:rPr lang="en-GB" sz="2800" b="1" dirty="0"/>
              <a:t>Products</a:t>
            </a:r>
            <a:r>
              <a:rPr lang="en-GB" sz="2800" dirty="0"/>
              <a:t>, which are the </a:t>
            </a:r>
            <a:r>
              <a:rPr lang="en-GB" sz="2800" dirty="0">
                <a:solidFill>
                  <a:srgbClr val="FF0000"/>
                </a:solidFill>
              </a:rPr>
              <a:t>outcomes</a:t>
            </a:r>
            <a:r>
              <a:rPr lang="en-GB" sz="2800" dirty="0"/>
              <a:t> of a process activity; </a:t>
            </a:r>
          </a:p>
          <a:p>
            <a:pPr lvl="1"/>
            <a:r>
              <a:rPr lang="en-GB" sz="2800" b="1" dirty="0"/>
              <a:t>Roles</a:t>
            </a:r>
            <a:r>
              <a:rPr lang="en-GB" sz="2800" dirty="0"/>
              <a:t>, which reflect the </a:t>
            </a:r>
            <a:r>
              <a:rPr lang="en-GB" sz="2800" dirty="0">
                <a:solidFill>
                  <a:srgbClr val="FF0000"/>
                </a:solidFill>
              </a:rPr>
              <a:t>responsibilities</a:t>
            </a:r>
            <a:r>
              <a:rPr lang="en-GB" sz="2800" dirty="0"/>
              <a:t> of the people involved in the process;</a:t>
            </a:r>
          </a:p>
          <a:p>
            <a:pPr lvl="1"/>
            <a:r>
              <a:rPr lang="en-GB" sz="2800" b="1" dirty="0"/>
              <a:t>Pre- and post-conditions</a:t>
            </a:r>
            <a:r>
              <a:rPr lang="en-GB" sz="2800" dirty="0"/>
              <a:t>, which are </a:t>
            </a:r>
            <a:r>
              <a:rPr lang="en-GB" sz="2800" dirty="0">
                <a:solidFill>
                  <a:srgbClr val="FF0000"/>
                </a:solidFill>
              </a:rPr>
              <a:t>statements</a:t>
            </a:r>
            <a:r>
              <a:rPr lang="en-GB" sz="2800" dirty="0"/>
              <a:t> that are true </a:t>
            </a:r>
            <a:r>
              <a:rPr lang="en-GB" sz="2800" dirty="0">
                <a:solidFill>
                  <a:srgbClr val="FF0000"/>
                </a:solidFill>
              </a:rPr>
              <a:t>before and after </a:t>
            </a:r>
            <a:r>
              <a:rPr lang="en-GB" sz="2800" dirty="0"/>
              <a:t>a process activity has been enacted or a product produced.   </a:t>
            </a:r>
            <a:endParaRPr lang="en-US" sz="2800" dirty="0"/>
          </a:p>
          <a:p>
            <a:endParaRPr lang="en-US" sz="3200" dirty="0"/>
          </a:p>
        </p:txBody>
      </p:sp>
    </p:spTree>
    <p:extLst>
      <p:ext uri="{BB962C8B-B14F-4D97-AF65-F5344CB8AC3E}">
        <p14:creationId xmlns:p14="http://schemas.microsoft.com/office/powerpoint/2010/main" val="26705749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software process model</a:t>
            </a:r>
            <a:endParaRPr lang="en-US" dirty="0"/>
          </a:p>
        </p:txBody>
      </p:sp>
      <p:sp>
        <p:nvSpPr>
          <p:cNvPr id="3" name="Content Placeholder 2"/>
          <p:cNvSpPr>
            <a:spLocks noGrp="1"/>
          </p:cNvSpPr>
          <p:nvPr>
            <p:ph idx="1"/>
          </p:nvPr>
        </p:nvSpPr>
        <p:spPr/>
        <p:txBody>
          <a:bodyPr>
            <a:normAutofit/>
          </a:bodyPr>
          <a:lstStyle/>
          <a:p>
            <a:r>
              <a:rPr lang="en-GB" sz="3600" dirty="0"/>
              <a:t>A software process model is an abstract representation of a process. It presents a description of a process from some particular perspective.</a:t>
            </a:r>
          </a:p>
          <a:p>
            <a:endParaRPr lang="en-US" sz="3600" dirty="0"/>
          </a:p>
        </p:txBody>
      </p:sp>
    </p:spTree>
    <p:extLst>
      <p:ext uri="{BB962C8B-B14F-4D97-AF65-F5344CB8AC3E}">
        <p14:creationId xmlns:p14="http://schemas.microsoft.com/office/powerpoint/2010/main" val="271917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Plan-driven processes</a:t>
            </a:r>
          </a:p>
        </p:txBody>
      </p:sp>
      <p:sp>
        <p:nvSpPr>
          <p:cNvPr id="3" name="Content Placeholder 2"/>
          <p:cNvSpPr>
            <a:spLocks noGrp="1"/>
          </p:cNvSpPr>
          <p:nvPr>
            <p:ph idx="1"/>
          </p:nvPr>
        </p:nvSpPr>
        <p:spPr/>
        <p:txBody>
          <a:bodyPr/>
          <a:lstStyle/>
          <a:p>
            <a:r>
              <a:rPr lang="en-GB" sz="3600" b="1" dirty="0"/>
              <a:t>Plan-driven</a:t>
            </a:r>
            <a:r>
              <a:rPr lang="en-GB" sz="3600" dirty="0"/>
              <a:t> processes are processes </a:t>
            </a:r>
            <a:r>
              <a:rPr lang="en-GB" sz="3600" b="1" dirty="0"/>
              <a:t>where all of the process activities are </a:t>
            </a:r>
            <a:r>
              <a:rPr lang="en-GB" sz="3600" b="1" dirty="0">
                <a:solidFill>
                  <a:srgbClr val="FF0000"/>
                </a:solidFill>
              </a:rPr>
              <a:t>planned</a:t>
            </a:r>
            <a:r>
              <a:rPr lang="en-GB" sz="3600" b="1" dirty="0"/>
              <a:t> in advance.</a:t>
            </a:r>
            <a:endParaRPr lang="en-GB" sz="3600" dirty="0"/>
          </a:p>
          <a:p>
            <a:r>
              <a:rPr lang="en-GB" sz="3600" dirty="0"/>
              <a:t>Progress is measured </a:t>
            </a:r>
            <a:r>
              <a:rPr lang="en-GB" sz="3600" dirty="0">
                <a:solidFill>
                  <a:srgbClr val="FF0000"/>
                </a:solidFill>
              </a:rPr>
              <a:t>against this plan</a:t>
            </a:r>
            <a:r>
              <a:rPr lang="en-GB" sz="3600" dirty="0"/>
              <a:t>. </a:t>
            </a:r>
          </a:p>
          <a:p>
            <a:endParaRPr lang="en-US" dirty="0"/>
          </a:p>
        </p:txBody>
      </p:sp>
    </p:spTree>
    <p:extLst>
      <p:ext uri="{BB962C8B-B14F-4D97-AF65-F5344CB8AC3E}">
        <p14:creationId xmlns:p14="http://schemas.microsoft.com/office/powerpoint/2010/main" val="4114357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t>agile processes</a:t>
            </a:r>
            <a:endParaRPr lang="en-US" sz="4000" dirty="0"/>
          </a:p>
        </p:txBody>
      </p:sp>
      <p:sp>
        <p:nvSpPr>
          <p:cNvPr id="3" name="Content Placeholder 2"/>
          <p:cNvSpPr>
            <a:spLocks noGrp="1"/>
          </p:cNvSpPr>
          <p:nvPr>
            <p:ph idx="1"/>
          </p:nvPr>
        </p:nvSpPr>
        <p:spPr/>
        <p:txBody>
          <a:bodyPr>
            <a:normAutofit/>
          </a:bodyPr>
          <a:lstStyle/>
          <a:p>
            <a:r>
              <a:rPr lang="en-GB" sz="3600" dirty="0"/>
              <a:t>In </a:t>
            </a:r>
            <a:r>
              <a:rPr lang="en-GB" sz="3600" b="1" dirty="0"/>
              <a:t>agile processes</a:t>
            </a:r>
            <a:r>
              <a:rPr lang="en-GB" sz="3600" dirty="0"/>
              <a:t>, </a:t>
            </a:r>
            <a:r>
              <a:rPr lang="en-GB" sz="3600" b="1" dirty="0"/>
              <a:t>planning is </a:t>
            </a:r>
            <a:r>
              <a:rPr lang="en-GB" sz="3600" b="1" dirty="0">
                <a:solidFill>
                  <a:srgbClr val="FF0000"/>
                </a:solidFill>
              </a:rPr>
              <a:t>incremental.</a:t>
            </a:r>
            <a:endParaRPr lang="en-GB" sz="3600" dirty="0"/>
          </a:p>
          <a:p>
            <a:r>
              <a:rPr lang="en-GB" sz="3600" dirty="0"/>
              <a:t>It is easier to change the process to reflect changing customer requirements. </a:t>
            </a:r>
          </a:p>
        </p:txBody>
      </p:sp>
    </p:spTree>
    <p:extLst>
      <p:ext uri="{BB962C8B-B14F-4D97-AF65-F5344CB8AC3E}">
        <p14:creationId xmlns:p14="http://schemas.microsoft.com/office/powerpoint/2010/main" val="28145118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Real life practice</a:t>
            </a:r>
          </a:p>
        </p:txBody>
      </p:sp>
      <p:sp>
        <p:nvSpPr>
          <p:cNvPr id="3" name="Content Placeholder 2"/>
          <p:cNvSpPr>
            <a:spLocks noGrp="1"/>
          </p:cNvSpPr>
          <p:nvPr>
            <p:ph idx="1"/>
          </p:nvPr>
        </p:nvSpPr>
        <p:spPr/>
        <p:txBody>
          <a:bodyPr>
            <a:normAutofit/>
          </a:bodyPr>
          <a:lstStyle/>
          <a:p>
            <a:r>
              <a:rPr lang="en-GB" sz="3200" dirty="0"/>
              <a:t>In practice, most </a:t>
            </a:r>
            <a:r>
              <a:rPr lang="en-GB" sz="3200" dirty="0">
                <a:solidFill>
                  <a:srgbClr val="FF0000"/>
                </a:solidFill>
              </a:rPr>
              <a:t>practical processes include elements of both </a:t>
            </a:r>
            <a:r>
              <a:rPr lang="en-GB" sz="3200" dirty="0"/>
              <a:t>plan-driven and agile approaches. </a:t>
            </a:r>
          </a:p>
          <a:p>
            <a:r>
              <a:rPr lang="en-GB" sz="3200" dirty="0"/>
              <a:t>There are </a:t>
            </a:r>
            <a:r>
              <a:rPr lang="en-GB" sz="3200" dirty="0">
                <a:solidFill>
                  <a:srgbClr val="FF0000"/>
                </a:solidFill>
              </a:rPr>
              <a:t>no right or wrong </a:t>
            </a:r>
            <a:r>
              <a:rPr lang="en-GB" sz="3200" dirty="0"/>
              <a:t>software processes.</a:t>
            </a:r>
            <a:endParaRPr lang="en-US" sz="3200" dirty="0"/>
          </a:p>
          <a:p>
            <a:endParaRPr lang="en-US" sz="3200" dirty="0"/>
          </a:p>
          <a:p>
            <a:endParaRPr lang="en-US" sz="3200" dirty="0"/>
          </a:p>
        </p:txBody>
      </p:sp>
    </p:spTree>
    <p:extLst>
      <p:ext uri="{BB962C8B-B14F-4D97-AF65-F5344CB8AC3E}">
        <p14:creationId xmlns:p14="http://schemas.microsoft.com/office/powerpoint/2010/main" val="2367754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Software process models</a:t>
            </a:r>
            <a:endParaRPr lang="en-US" dirty="0"/>
          </a:p>
        </p:txBody>
      </p:sp>
      <p:sp>
        <p:nvSpPr>
          <p:cNvPr id="3" name="Content Placeholder 2"/>
          <p:cNvSpPr>
            <a:spLocks noGrp="1"/>
          </p:cNvSpPr>
          <p:nvPr>
            <p:ph idx="1"/>
          </p:nvPr>
        </p:nvSpPr>
        <p:spPr/>
        <p:txBody>
          <a:bodyPr>
            <a:normAutofit lnSpcReduction="10000"/>
          </a:bodyPr>
          <a:lstStyle/>
          <a:p>
            <a:r>
              <a:rPr lang="en-GB" b="1" dirty="0"/>
              <a:t>The waterfall model</a:t>
            </a:r>
          </a:p>
          <a:p>
            <a:pPr lvl="1"/>
            <a:r>
              <a:rPr lang="en-GB" dirty="0">
                <a:solidFill>
                  <a:srgbClr val="FF0000"/>
                </a:solidFill>
              </a:rPr>
              <a:t>Plan-driven model</a:t>
            </a:r>
            <a:r>
              <a:rPr lang="en-GB" dirty="0"/>
              <a:t>. Separate and distinct phases of specification and development.</a:t>
            </a:r>
          </a:p>
          <a:p>
            <a:r>
              <a:rPr lang="en-GB" b="1" dirty="0"/>
              <a:t>Incremental development</a:t>
            </a:r>
          </a:p>
          <a:p>
            <a:pPr lvl="1"/>
            <a:r>
              <a:rPr lang="en-GB" dirty="0"/>
              <a:t>Specification, development and validation are </a:t>
            </a:r>
            <a:r>
              <a:rPr lang="en-GB" dirty="0">
                <a:solidFill>
                  <a:srgbClr val="FF0000"/>
                </a:solidFill>
              </a:rPr>
              <a:t>interleaved</a:t>
            </a:r>
            <a:r>
              <a:rPr lang="en-GB" dirty="0"/>
              <a:t>. May be plan-driven or agile.</a:t>
            </a:r>
          </a:p>
          <a:p>
            <a:r>
              <a:rPr lang="en-GB" b="1" dirty="0"/>
              <a:t>Reuse-oriented software engineering</a:t>
            </a:r>
          </a:p>
          <a:p>
            <a:pPr lvl="1"/>
            <a:r>
              <a:rPr lang="en-GB" dirty="0"/>
              <a:t>The system is </a:t>
            </a:r>
            <a:r>
              <a:rPr lang="en-GB" dirty="0">
                <a:solidFill>
                  <a:srgbClr val="FF0000"/>
                </a:solidFill>
              </a:rPr>
              <a:t>assembled</a:t>
            </a:r>
            <a:r>
              <a:rPr lang="en-GB" dirty="0"/>
              <a:t> from existing components. May be plan-driven or agile.</a:t>
            </a:r>
          </a:p>
          <a:p>
            <a:r>
              <a:rPr lang="en-GB" dirty="0"/>
              <a:t>In practice, most large systems are developed using a process that incorporates elements from all of these models.</a:t>
            </a:r>
          </a:p>
          <a:p>
            <a:endParaRPr lang="en-US" dirty="0"/>
          </a:p>
        </p:txBody>
      </p:sp>
    </p:spTree>
    <p:extLst>
      <p:ext uri="{BB962C8B-B14F-4D97-AF65-F5344CB8AC3E}">
        <p14:creationId xmlns:p14="http://schemas.microsoft.com/office/powerpoint/2010/main" val="3601324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waterfall model</a:t>
            </a:r>
            <a:endParaRPr lang="en-US" dirty="0"/>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471737" y="1948656"/>
            <a:ext cx="7248525" cy="410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665291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Waterfall model phases</a:t>
            </a:r>
            <a:endParaRPr lang="en-US" dirty="0"/>
          </a:p>
        </p:txBody>
      </p:sp>
      <p:sp>
        <p:nvSpPr>
          <p:cNvPr id="3" name="Content Placeholder 2"/>
          <p:cNvSpPr>
            <a:spLocks noGrp="1"/>
          </p:cNvSpPr>
          <p:nvPr>
            <p:ph idx="1"/>
          </p:nvPr>
        </p:nvSpPr>
        <p:spPr/>
        <p:txBody>
          <a:bodyPr>
            <a:normAutofit/>
          </a:bodyPr>
          <a:lstStyle/>
          <a:p>
            <a:r>
              <a:rPr lang="en-GB" sz="3200" dirty="0"/>
              <a:t>There are separate identified phases in the waterfall model:</a:t>
            </a:r>
          </a:p>
          <a:p>
            <a:pPr lvl="1"/>
            <a:r>
              <a:rPr lang="en-GB" sz="2800" dirty="0"/>
              <a:t>Requirements analysis and definition</a:t>
            </a:r>
          </a:p>
          <a:p>
            <a:pPr lvl="1"/>
            <a:r>
              <a:rPr lang="en-GB" sz="2800" dirty="0"/>
              <a:t>System and software design</a:t>
            </a:r>
          </a:p>
          <a:p>
            <a:pPr lvl="1"/>
            <a:r>
              <a:rPr lang="en-GB" sz="2800" dirty="0"/>
              <a:t>Implementation and unit testing</a:t>
            </a:r>
          </a:p>
          <a:p>
            <a:pPr lvl="1"/>
            <a:r>
              <a:rPr lang="en-GB" sz="2800" dirty="0"/>
              <a:t>Integration and system testing</a:t>
            </a:r>
          </a:p>
          <a:p>
            <a:pPr lvl="1"/>
            <a:r>
              <a:rPr lang="en-GB" sz="2800" dirty="0"/>
              <a:t>Operation and maintenance</a:t>
            </a:r>
          </a:p>
          <a:p>
            <a:endParaRPr lang="en-US" sz="3200" dirty="0"/>
          </a:p>
        </p:txBody>
      </p:sp>
    </p:spTree>
    <p:extLst>
      <p:ext uri="{BB962C8B-B14F-4D97-AF65-F5344CB8AC3E}">
        <p14:creationId xmlns:p14="http://schemas.microsoft.com/office/powerpoint/2010/main" val="13174578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Drawbacks of waterfall model</a:t>
            </a:r>
          </a:p>
        </p:txBody>
      </p:sp>
      <p:sp>
        <p:nvSpPr>
          <p:cNvPr id="3" name="Content Placeholder 2"/>
          <p:cNvSpPr>
            <a:spLocks noGrp="1"/>
          </p:cNvSpPr>
          <p:nvPr>
            <p:ph idx="1"/>
          </p:nvPr>
        </p:nvSpPr>
        <p:spPr/>
        <p:txBody>
          <a:bodyPr>
            <a:normAutofit/>
          </a:bodyPr>
          <a:lstStyle/>
          <a:p>
            <a:r>
              <a:rPr lang="en-GB" sz="3600" dirty="0"/>
              <a:t>The main drawback of the waterfall model is </a:t>
            </a:r>
            <a:r>
              <a:rPr lang="en-GB" sz="3600" b="1" dirty="0"/>
              <a:t>the difficulty of accommodating change</a:t>
            </a:r>
            <a:r>
              <a:rPr lang="en-GB" sz="3600" dirty="0"/>
              <a:t> after the process is underway. </a:t>
            </a:r>
          </a:p>
          <a:p>
            <a:r>
              <a:rPr lang="en-GB" sz="3600" dirty="0"/>
              <a:t>In principle, a </a:t>
            </a:r>
            <a:r>
              <a:rPr lang="en-GB" sz="3600" dirty="0">
                <a:solidFill>
                  <a:srgbClr val="FF0000"/>
                </a:solidFill>
              </a:rPr>
              <a:t>phase has to be complete before moving onto the next phase</a:t>
            </a:r>
            <a:r>
              <a:rPr lang="en-GB" sz="3600" dirty="0"/>
              <a:t>.</a:t>
            </a:r>
          </a:p>
          <a:p>
            <a:endParaRPr lang="en-US" sz="3600" dirty="0"/>
          </a:p>
        </p:txBody>
      </p:sp>
    </p:spTree>
    <p:extLst>
      <p:ext uri="{BB962C8B-B14F-4D97-AF65-F5344CB8AC3E}">
        <p14:creationId xmlns:p14="http://schemas.microsoft.com/office/powerpoint/2010/main" val="12861213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400" dirty="0"/>
              <a:t>Waterfall model problems</a:t>
            </a:r>
            <a:endParaRPr lang="en-US" sz="4400" dirty="0"/>
          </a:p>
        </p:txBody>
      </p:sp>
      <p:sp>
        <p:nvSpPr>
          <p:cNvPr id="3" name="Content Placeholder 2"/>
          <p:cNvSpPr>
            <a:spLocks noGrp="1"/>
          </p:cNvSpPr>
          <p:nvPr>
            <p:ph idx="1"/>
          </p:nvPr>
        </p:nvSpPr>
        <p:spPr/>
        <p:txBody>
          <a:bodyPr>
            <a:normAutofit/>
          </a:bodyPr>
          <a:lstStyle/>
          <a:p>
            <a:r>
              <a:rPr lang="en-GB" sz="3600" b="1" dirty="0"/>
              <a:t>Difficult to respond to changing customer requirements.</a:t>
            </a:r>
          </a:p>
          <a:p>
            <a:pPr lvl="1"/>
            <a:r>
              <a:rPr lang="en-GB" sz="3200" dirty="0"/>
              <a:t>Therefore, this model is only appropriate when:</a:t>
            </a:r>
          </a:p>
          <a:p>
            <a:pPr lvl="2"/>
            <a:r>
              <a:rPr lang="en-GB" sz="2800" dirty="0"/>
              <a:t>The requirements </a:t>
            </a:r>
            <a:r>
              <a:rPr lang="en-GB" sz="2800" b="1" dirty="0"/>
              <a:t>are well-understood</a:t>
            </a:r>
          </a:p>
          <a:p>
            <a:pPr lvl="2"/>
            <a:r>
              <a:rPr lang="en-GB" sz="2800" b="1" dirty="0"/>
              <a:t>Changes will be fairly limited </a:t>
            </a:r>
            <a:r>
              <a:rPr lang="en-GB" sz="2800" dirty="0">
                <a:solidFill>
                  <a:srgbClr val="FF0000"/>
                </a:solidFill>
              </a:rPr>
              <a:t>during the design process</a:t>
            </a:r>
            <a:r>
              <a:rPr lang="en-GB" sz="2800" dirty="0"/>
              <a:t>. .</a:t>
            </a:r>
          </a:p>
        </p:txBody>
      </p:sp>
    </p:spTree>
    <p:extLst>
      <p:ext uri="{BB962C8B-B14F-4D97-AF65-F5344CB8AC3E}">
        <p14:creationId xmlns:p14="http://schemas.microsoft.com/office/powerpoint/2010/main" val="20038565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t>Waterfall model problems</a:t>
            </a:r>
            <a:endParaRPr lang="en-US" dirty="0"/>
          </a:p>
        </p:txBody>
      </p:sp>
      <p:sp>
        <p:nvSpPr>
          <p:cNvPr id="3" name="Content Placeholder 2"/>
          <p:cNvSpPr>
            <a:spLocks noGrp="1"/>
          </p:cNvSpPr>
          <p:nvPr>
            <p:ph idx="1"/>
          </p:nvPr>
        </p:nvSpPr>
        <p:spPr/>
        <p:txBody>
          <a:bodyPr>
            <a:normAutofit/>
          </a:bodyPr>
          <a:lstStyle/>
          <a:p>
            <a:r>
              <a:rPr lang="en-GB" sz="3600" dirty="0"/>
              <a:t>The waterfall model is mostly </a:t>
            </a:r>
            <a:r>
              <a:rPr lang="en-GB" sz="3600" b="1" dirty="0"/>
              <a:t>used for large systems </a:t>
            </a:r>
            <a:r>
              <a:rPr lang="en-GB" sz="3600" dirty="0"/>
              <a:t>engineering projects where a system is developed </a:t>
            </a:r>
            <a:r>
              <a:rPr lang="en-GB" sz="3600" dirty="0">
                <a:solidFill>
                  <a:srgbClr val="FF0000"/>
                </a:solidFill>
              </a:rPr>
              <a:t>at several sites</a:t>
            </a:r>
            <a:r>
              <a:rPr lang="en-GB" sz="3600" dirty="0"/>
              <a:t>.</a:t>
            </a:r>
          </a:p>
          <a:p>
            <a:pPr lvl="1"/>
            <a:r>
              <a:rPr lang="en-GB" sz="3200" dirty="0"/>
              <a:t>In those circumstances, the plan-driven nature of the waterfall model </a:t>
            </a:r>
            <a:r>
              <a:rPr lang="en-GB" sz="3200" dirty="0">
                <a:solidFill>
                  <a:srgbClr val="FF0000"/>
                </a:solidFill>
              </a:rPr>
              <a:t>helps coordinate the work</a:t>
            </a:r>
            <a:r>
              <a:rPr lang="en-GB" sz="3200" dirty="0"/>
              <a:t>. </a:t>
            </a:r>
          </a:p>
          <a:p>
            <a:endParaRPr lang="en-US" sz="3600" dirty="0"/>
          </a:p>
          <a:p>
            <a:endParaRPr lang="en-US" sz="3600" dirty="0"/>
          </a:p>
        </p:txBody>
      </p:sp>
    </p:spTree>
    <p:extLst>
      <p:ext uri="{BB962C8B-B14F-4D97-AF65-F5344CB8AC3E}">
        <p14:creationId xmlns:p14="http://schemas.microsoft.com/office/powerpoint/2010/main" val="3787246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Incremental development </a:t>
            </a:r>
            <a:endParaRPr lang="en-US" dirty="0"/>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112260" y="1825625"/>
            <a:ext cx="7967479" cy="435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501598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t>Incremental development benefits</a:t>
            </a:r>
            <a:endParaRPr lang="en-US" sz="4000" dirty="0"/>
          </a:p>
        </p:txBody>
      </p:sp>
      <p:sp>
        <p:nvSpPr>
          <p:cNvPr id="3" name="Content Placeholder 2"/>
          <p:cNvSpPr>
            <a:spLocks noGrp="1"/>
          </p:cNvSpPr>
          <p:nvPr>
            <p:ph idx="1"/>
          </p:nvPr>
        </p:nvSpPr>
        <p:spPr/>
        <p:txBody>
          <a:bodyPr>
            <a:normAutofit/>
          </a:bodyPr>
          <a:lstStyle/>
          <a:p>
            <a:r>
              <a:rPr lang="en-GB" sz="3600" b="1" dirty="0"/>
              <a:t>The cost of accommodating changing customer requirements is reduced. </a:t>
            </a:r>
          </a:p>
          <a:p>
            <a:pPr lvl="1"/>
            <a:r>
              <a:rPr lang="en-GB" sz="3200" dirty="0"/>
              <a:t>The amount of analysis and documentation that has to be </a:t>
            </a:r>
            <a:r>
              <a:rPr lang="en-GB" sz="3200" dirty="0">
                <a:solidFill>
                  <a:srgbClr val="FF0000"/>
                </a:solidFill>
              </a:rPr>
              <a:t>redone is much less </a:t>
            </a:r>
            <a:r>
              <a:rPr lang="en-GB" sz="3200" dirty="0"/>
              <a:t>than is required with the waterfall model.</a:t>
            </a:r>
          </a:p>
          <a:p>
            <a:endParaRPr lang="en-US" sz="3600" dirty="0"/>
          </a:p>
        </p:txBody>
      </p:sp>
    </p:spTree>
    <p:extLst>
      <p:ext uri="{BB962C8B-B14F-4D97-AF65-F5344CB8AC3E}">
        <p14:creationId xmlns:p14="http://schemas.microsoft.com/office/powerpoint/2010/main" val="23068083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400" dirty="0"/>
              <a:t>Incremental development benefits</a:t>
            </a:r>
            <a:endParaRPr lang="en-US" sz="4400" dirty="0"/>
          </a:p>
        </p:txBody>
      </p:sp>
      <p:sp>
        <p:nvSpPr>
          <p:cNvPr id="3" name="Content Placeholder 2"/>
          <p:cNvSpPr>
            <a:spLocks noGrp="1"/>
          </p:cNvSpPr>
          <p:nvPr>
            <p:ph idx="1"/>
          </p:nvPr>
        </p:nvSpPr>
        <p:spPr/>
        <p:txBody>
          <a:bodyPr>
            <a:normAutofit/>
          </a:bodyPr>
          <a:lstStyle/>
          <a:p>
            <a:r>
              <a:rPr lang="en-GB" sz="3600" b="1" dirty="0"/>
              <a:t>It is easier to get customer feedback </a:t>
            </a:r>
            <a:r>
              <a:rPr lang="en-GB" sz="3600" dirty="0"/>
              <a:t>on the development work that has been done. </a:t>
            </a:r>
          </a:p>
          <a:p>
            <a:pPr lvl="1"/>
            <a:r>
              <a:rPr lang="en-GB" sz="3200" dirty="0"/>
              <a:t>Customers can </a:t>
            </a:r>
            <a:r>
              <a:rPr lang="en-GB" sz="3200" dirty="0">
                <a:solidFill>
                  <a:srgbClr val="FF0000"/>
                </a:solidFill>
              </a:rPr>
              <a:t>comment on demonstrations of the software </a:t>
            </a:r>
            <a:r>
              <a:rPr lang="en-GB" sz="3200" dirty="0"/>
              <a:t>and see how much has been implemented. </a:t>
            </a:r>
          </a:p>
        </p:txBody>
      </p:sp>
    </p:spTree>
    <p:extLst>
      <p:ext uri="{BB962C8B-B14F-4D97-AF65-F5344CB8AC3E}">
        <p14:creationId xmlns:p14="http://schemas.microsoft.com/office/powerpoint/2010/main" val="42018117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Incremental development benefits</a:t>
            </a:r>
            <a:endParaRPr lang="en-US" dirty="0"/>
          </a:p>
        </p:txBody>
      </p:sp>
      <p:sp>
        <p:nvSpPr>
          <p:cNvPr id="3" name="Content Placeholder 2"/>
          <p:cNvSpPr>
            <a:spLocks noGrp="1"/>
          </p:cNvSpPr>
          <p:nvPr>
            <p:ph idx="1"/>
          </p:nvPr>
        </p:nvSpPr>
        <p:spPr/>
        <p:txBody>
          <a:bodyPr>
            <a:normAutofit/>
          </a:bodyPr>
          <a:lstStyle/>
          <a:p>
            <a:r>
              <a:rPr lang="en-GB" sz="3200" b="1" dirty="0"/>
              <a:t>More rapid delivery and deployment </a:t>
            </a:r>
            <a:r>
              <a:rPr lang="en-GB" sz="3200" dirty="0"/>
              <a:t>of useful software to the customer is possible. </a:t>
            </a:r>
          </a:p>
          <a:p>
            <a:pPr lvl="1"/>
            <a:r>
              <a:rPr lang="en-GB" sz="2800" dirty="0"/>
              <a:t>Customers are able to </a:t>
            </a:r>
            <a:r>
              <a:rPr lang="en-GB" sz="2800" dirty="0">
                <a:solidFill>
                  <a:srgbClr val="FF0000"/>
                </a:solidFill>
              </a:rPr>
              <a:t>use and gain value from the software </a:t>
            </a:r>
            <a:r>
              <a:rPr lang="en-GB" sz="2800" dirty="0"/>
              <a:t>earlier than is possible with a waterfall process. </a:t>
            </a:r>
          </a:p>
          <a:p>
            <a:endParaRPr lang="en-US" sz="3200" dirty="0"/>
          </a:p>
          <a:p>
            <a:endParaRPr lang="en-US" sz="3200" dirty="0"/>
          </a:p>
        </p:txBody>
      </p:sp>
    </p:spTree>
    <p:extLst>
      <p:ext uri="{BB962C8B-B14F-4D97-AF65-F5344CB8AC3E}">
        <p14:creationId xmlns:p14="http://schemas.microsoft.com/office/powerpoint/2010/main" val="12106912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Incremental development problems</a:t>
            </a:r>
          </a:p>
        </p:txBody>
      </p:sp>
      <p:sp>
        <p:nvSpPr>
          <p:cNvPr id="3" name="Content Placeholder 2"/>
          <p:cNvSpPr>
            <a:spLocks noGrp="1"/>
          </p:cNvSpPr>
          <p:nvPr>
            <p:ph idx="1"/>
          </p:nvPr>
        </p:nvSpPr>
        <p:spPr/>
        <p:txBody>
          <a:bodyPr>
            <a:normAutofit/>
          </a:bodyPr>
          <a:lstStyle/>
          <a:p>
            <a:r>
              <a:rPr lang="en-GB" sz="3200" b="1" dirty="0"/>
              <a:t>The process is not visible</a:t>
            </a:r>
            <a:r>
              <a:rPr lang="en-GB" sz="3200" dirty="0"/>
              <a:t>. </a:t>
            </a:r>
          </a:p>
          <a:p>
            <a:pPr lvl="1"/>
            <a:r>
              <a:rPr lang="en-GB" sz="2800" dirty="0"/>
              <a:t>Managers need regular deliverables to measure progress. </a:t>
            </a:r>
          </a:p>
          <a:p>
            <a:pPr lvl="1"/>
            <a:r>
              <a:rPr lang="en-GB" sz="2800" dirty="0"/>
              <a:t>If systems are developed quickly, it is not cost-effective to produce </a:t>
            </a:r>
            <a:r>
              <a:rPr lang="en-GB" sz="2800" dirty="0">
                <a:solidFill>
                  <a:srgbClr val="FF0000"/>
                </a:solidFill>
              </a:rPr>
              <a:t>documents that reflect every version </a:t>
            </a:r>
            <a:r>
              <a:rPr lang="en-GB" sz="2800" dirty="0"/>
              <a:t>of the system. </a:t>
            </a:r>
          </a:p>
          <a:p>
            <a:endParaRPr lang="en-US" sz="3200" dirty="0"/>
          </a:p>
        </p:txBody>
      </p:sp>
    </p:spTree>
    <p:extLst>
      <p:ext uri="{BB962C8B-B14F-4D97-AF65-F5344CB8AC3E}">
        <p14:creationId xmlns:p14="http://schemas.microsoft.com/office/powerpoint/2010/main" val="40811741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Incremental development problems</a:t>
            </a:r>
          </a:p>
        </p:txBody>
      </p:sp>
      <p:sp>
        <p:nvSpPr>
          <p:cNvPr id="3" name="Content Placeholder 2"/>
          <p:cNvSpPr>
            <a:spLocks noGrp="1"/>
          </p:cNvSpPr>
          <p:nvPr>
            <p:ph idx="1"/>
          </p:nvPr>
        </p:nvSpPr>
        <p:spPr/>
        <p:txBody>
          <a:bodyPr>
            <a:normAutofit/>
          </a:bodyPr>
          <a:lstStyle/>
          <a:p>
            <a:r>
              <a:rPr lang="en-GB" sz="3200" b="1" dirty="0"/>
              <a:t>System structure tends to degrade </a:t>
            </a:r>
            <a:r>
              <a:rPr lang="en-GB" sz="3200" dirty="0"/>
              <a:t>as new increments are added</a:t>
            </a:r>
            <a:r>
              <a:rPr lang="en-GB" sz="3200" i="1" dirty="0"/>
              <a:t>. </a:t>
            </a:r>
            <a:r>
              <a:rPr lang="en-GB" sz="3200" dirty="0"/>
              <a:t> </a:t>
            </a:r>
          </a:p>
          <a:p>
            <a:pPr lvl="1"/>
            <a:r>
              <a:rPr lang="en-GB" sz="2800" dirty="0"/>
              <a:t>Unless time and money is spent on </a:t>
            </a:r>
            <a:r>
              <a:rPr lang="en-GB" sz="2800" dirty="0">
                <a:solidFill>
                  <a:srgbClr val="FF0000"/>
                </a:solidFill>
              </a:rPr>
              <a:t>refactoring</a:t>
            </a:r>
            <a:r>
              <a:rPr lang="en-GB" sz="2800" dirty="0"/>
              <a:t> to improve the software, regular change tends to corrupt its structure.</a:t>
            </a:r>
          </a:p>
          <a:p>
            <a:pPr lvl="1"/>
            <a:r>
              <a:rPr lang="en-GB" sz="2800" dirty="0"/>
              <a:t> </a:t>
            </a:r>
            <a:endParaRPr lang="en-US" sz="3200" dirty="0"/>
          </a:p>
        </p:txBody>
      </p:sp>
    </p:spTree>
    <p:extLst>
      <p:ext uri="{BB962C8B-B14F-4D97-AF65-F5344CB8AC3E}">
        <p14:creationId xmlns:p14="http://schemas.microsoft.com/office/powerpoint/2010/main" val="18129812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Reuse-oriented software </a:t>
            </a:r>
            <a:br>
              <a:rPr lang="en-GB" dirty="0"/>
            </a:br>
            <a:r>
              <a:rPr lang="en-GB" dirty="0"/>
              <a:t>engineering</a:t>
            </a:r>
            <a:endParaRPr lang="en-US" dirty="0"/>
          </a:p>
        </p:txBody>
      </p:sp>
      <p:sp>
        <p:nvSpPr>
          <p:cNvPr id="3" name="Content Placeholder 2"/>
          <p:cNvSpPr>
            <a:spLocks noGrp="1"/>
          </p:cNvSpPr>
          <p:nvPr>
            <p:ph idx="1"/>
          </p:nvPr>
        </p:nvSpPr>
        <p:spPr/>
        <p:txBody>
          <a:bodyPr>
            <a:normAutofit/>
          </a:bodyPr>
          <a:lstStyle/>
          <a:p>
            <a:r>
              <a:rPr lang="en-GB" sz="3600" dirty="0"/>
              <a:t>Reuse-oriented software engineering is based on systematic reuse where </a:t>
            </a:r>
            <a:r>
              <a:rPr lang="en-GB" sz="3600" dirty="0">
                <a:solidFill>
                  <a:srgbClr val="FF0000"/>
                </a:solidFill>
              </a:rPr>
              <a:t>systems are integrated from existing components</a:t>
            </a:r>
            <a:r>
              <a:rPr lang="en-GB" sz="3600" dirty="0"/>
              <a:t> or COTS (Commercial-off-the-shelf) systems.</a:t>
            </a:r>
          </a:p>
          <a:p>
            <a:endParaRPr lang="en-US" sz="3600" dirty="0"/>
          </a:p>
        </p:txBody>
      </p:sp>
    </p:spTree>
    <p:extLst>
      <p:ext uri="{BB962C8B-B14F-4D97-AF65-F5344CB8AC3E}">
        <p14:creationId xmlns:p14="http://schemas.microsoft.com/office/powerpoint/2010/main" val="6791725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Reuse-oriented software </a:t>
            </a:r>
            <a:br>
              <a:rPr lang="en-GB" dirty="0"/>
            </a:br>
            <a:r>
              <a:rPr lang="en-GB" dirty="0"/>
              <a:t>engineering</a:t>
            </a:r>
            <a:endParaRPr lang="en-US" dirty="0"/>
          </a:p>
        </p:txBody>
      </p:sp>
      <p:sp>
        <p:nvSpPr>
          <p:cNvPr id="3" name="Content Placeholder 2"/>
          <p:cNvSpPr>
            <a:spLocks noGrp="1"/>
          </p:cNvSpPr>
          <p:nvPr>
            <p:ph idx="1"/>
          </p:nvPr>
        </p:nvSpPr>
        <p:spPr/>
        <p:txBody>
          <a:bodyPr>
            <a:normAutofit/>
          </a:bodyPr>
          <a:lstStyle/>
          <a:p>
            <a:r>
              <a:rPr lang="en-GB" sz="3200" dirty="0"/>
              <a:t>Process stages</a:t>
            </a:r>
          </a:p>
          <a:p>
            <a:pPr lvl="1"/>
            <a:r>
              <a:rPr lang="en-GB" sz="2800" dirty="0"/>
              <a:t>Requirements specification</a:t>
            </a:r>
          </a:p>
          <a:p>
            <a:pPr lvl="1"/>
            <a:r>
              <a:rPr lang="en-GB" sz="2800" dirty="0"/>
              <a:t>Component analysis;</a:t>
            </a:r>
          </a:p>
          <a:p>
            <a:pPr lvl="1"/>
            <a:r>
              <a:rPr lang="en-GB" sz="2800" dirty="0"/>
              <a:t>Requirements modification;</a:t>
            </a:r>
          </a:p>
          <a:p>
            <a:pPr lvl="1"/>
            <a:r>
              <a:rPr lang="en-GB" sz="2800" dirty="0"/>
              <a:t>System design with reuse;</a:t>
            </a:r>
          </a:p>
          <a:p>
            <a:pPr lvl="1"/>
            <a:r>
              <a:rPr lang="en-GB" sz="2800" dirty="0"/>
              <a:t>Development and integration.</a:t>
            </a:r>
          </a:p>
          <a:p>
            <a:r>
              <a:rPr lang="en-GB" sz="3200" dirty="0"/>
              <a:t>Reuse is now the standard approach for building many types of business systems.</a:t>
            </a:r>
          </a:p>
          <a:p>
            <a:endParaRPr lang="en-US" sz="3200" dirty="0"/>
          </a:p>
        </p:txBody>
      </p:sp>
    </p:spTree>
    <p:extLst>
      <p:ext uri="{BB962C8B-B14F-4D97-AF65-F5344CB8AC3E}">
        <p14:creationId xmlns:p14="http://schemas.microsoft.com/office/powerpoint/2010/main" val="32193378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Reuse-oriented software </a:t>
            </a:r>
            <a:br>
              <a:rPr lang="en-GB" dirty="0"/>
            </a:br>
            <a:r>
              <a:rPr lang="en-GB" dirty="0"/>
              <a:t>engineering</a:t>
            </a:r>
            <a:endParaRPr lang="en-US" dirty="0"/>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8200" y="2451653"/>
            <a:ext cx="10588526" cy="2690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45698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software component</a:t>
            </a:r>
          </a:p>
        </p:txBody>
      </p:sp>
      <p:sp>
        <p:nvSpPr>
          <p:cNvPr id="3" name="Content Placeholder 2"/>
          <p:cNvSpPr>
            <a:spLocks noGrp="1"/>
          </p:cNvSpPr>
          <p:nvPr>
            <p:ph idx="1"/>
          </p:nvPr>
        </p:nvSpPr>
        <p:spPr/>
        <p:txBody>
          <a:bodyPr>
            <a:normAutofit/>
          </a:bodyPr>
          <a:lstStyle/>
          <a:p>
            <a:pPr lvl="0"/>
            <a:r>
              <a:rPr lang="en-GB" sz="3600" b="1" dirty="0"/>
              <a:t>Web services</a:t>
            </a:r>
            <a:r>
              <a:rPr lang="en-GB" sz="3600" dirty="0"/>
              <a:t> that are developed according to service standards and which are available for remote invocation. </a:t>
            </a:r>
            <a:endParaRPr lang="en-US" sz="3600" dirty="0"/>
          </a:p>
          <a:p>
            <a:endParaRPr lang="en-US" sz="3600" dirty="0"/>
          </a:p>
        </p:txBody>
      </p:sp>
    </p:spTree>
    <p:extLst>
      <p:ext uri="{BB962C8B-B14F-4D97-AF65-F5344CB8AC3E}">
        <p14:creationId xmlns:p14="http://schemas.microsoft.com/office/powerpoint/2010/main" val="14969467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Social Media Platforms: </a:t>
            </a:r>
          </a:p>
          <a:p>
            <a:pPr lvl="1"/>
            <a:r>
              <a:rPr lang="en-US" sz="2800" dirty="0"/>
              <a:t>Social media platforms like Facebook, Twitter, and Instagram provide web services that allow users to create profiles, post content, interact with others, and access various features through web APIs.</a:t>
            </a:r>
          </a:p>
          <a:p>
            <a:endParaRPr lang="en-US" sz="3200" dirty="0"/>
          </a:p>
        </p:txBody>
      </p:sp>
    </p:spTree>
    <p:extLst>
      <p:ext uri="{BB962C8B-B14F-4D97-AF65-F5344CB8AC3E}">
        <p14:creationId xmlns:p14="http://schemas.microsoft.com/office/powerpoint/2010/main" val="24063471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E-commerce Websites: </a:t>
            </a:r>
          </a:p>
          <a:p>
            <a:pPr lvl="1"/>
            <a:r>
              <a:rPr lang="en-US" sz="2800" dirty="0"/>
              <a:t>E-commerce platforms like Amazon and eBay offer web services for product listings, shopping carts, payment processing, and order management. These services enable businesses to sell products online.</a:t>
            </a:r>
          </a:p>
          <a:p>
            <a:endParaRPr lang="en-US" sz="3200" dirty="0"/>
          </a:p>
        </p:txBody>
      </p:sp>
    </p:spTree>
    <p:extLst>
      <p:ext uri="{BB962C8B-B14F-4D97-AF65-F5344CB8AC3E}">
        <p14:creationId xmlns:p14="http://schemas.microsoft.com/office/powerpoint/2010/main" val="36327632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Weather Services: </a:t>
            </a:r>
          </a:p>
          <a:p>
            <a:pPr lvl="1"/>
            <a:r>
              <a:rPr lang="en-US" sz="2800" dirty="0"/>
              <a:t>Websites and applications that provide weather information, such as </a:t>
            </a:r>
            <a:r>
              <a:rPr lang="en-US" sz="2800" dirty="0" err="1"/>
              <a:t>AccuWeather</a:t>
            </a:r>
            <a:r>
              <a:rPr lang="en-US" sz="2800" dirty="0"/>
              <a:t> or </a:t>
            </a:r>
            <a:r>
              <a:rPr lang="en-US" sz="2800" dirty="0" err="1"/>
              <a:t>OpenWeatherMap</a:t>
            </a:r>
            <a:r>
              <a:rPr lang="en-US" sz="2800" dirty="0"/>
              <a:t>, offer web services that allow developers to access real-time weather data, forecasts, and weather-related functionalities.</a:t>
            </a:r>
          </a:p>
          <a:p>
            <a:endParaRPr lang="en-US" sz="3200" dirty="0"/>
          </a:p>
        </p:txBody>
      </p:sp>
    </p:spTree>
    <p:extLst>
      <p:ext uri="{BB962C8B-B14F-4D97-AF65-F5344CB8AC3E}">
        <p14:creationId xmlns:p14="http://schemas.microsoft.com/office/powerpoint/2010/main" val="30563392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Mapping and Geolocation Services: </a:t>
            </a:r>
          </a:p>
          <a:p>
            <a:pPr lvl="1"/>
            <a:r>
              <a:rPr lang="en-US" sz="2800" dirty="0"/>
              <a:t>Services like Google Maps and MapQuest provide web APIs that allow developers to integrate mapping and geolocation features into their applications, such as displaying maps, finding routes, and geocoding addresses.</a:t>
            </a:r>
          </a:p>
          <a:p>
            <a:endParaRPr lang="en-US" sz="3200" dirty="0"/>
          </a:p>
        </p:txBody>
      </p:sp>
    </p:spTree>
    <p:extLst>
      <p:ext uri="{BB962C8B-B14F-4D97-AF65-F5344CB8AC3E}">
        <p14:creationId xmlns:p14="http://schemas.microsoft.com/office/powerpoint/2010/main" val="4967437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Payment Gateways: </a:t>
            </a:r>
          </a:p>
          <a:p>
            <a:pPr lvl="1"/>
            <a:r>
              <a:rPr lang="en-US" sz="2800" dirty="0"/>
              <a:t>Payment gateways like PayPal and Stripe offer web services for securely processing online payments. These services enable businesses to accept credit card payments, handle transactions, and manage billing processes.</a:t>
            </a:r>
          </a:p>
          <a:p>
            <a:endParaRPr lang="en-US" sz="3200" dirty="0"/>
          </a:p>
        </p:txBody>
      </p:sp>
    </p:spTree>
    <p:extLst>
      <p:ext uri="{BB962C8B-B14F-4D97-AF65-F5344CB8AC3E}">
        <p14:creationId xmlns:p14="http://schemas.microsoft.com/office/powerpoint/2010/main" val="10834088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Messaging and Communication Services: </a:t>
            </a:r>
          </a:p>
          <a:p>
            <a:pPr lvl="1"/>
            <a:r>
              <a:rPr lang="en-US" sz="2800" dirty="0"/>
              <a:t>Applications like WhatsApp, Slack, and </a:t>
            </a:r>
            <a:r>
              <a:rPr lang="en-US" sz="2800" dirty="0" err="1"/>
              <a:t>Twilio</a:t>
            </a:r>
            <a:r>
              <a:rPr lang="en-US" sz="2800" dirty="0"/>
              <a:t> provide web services for sending and receiving messages, making voice or video calls, and integrating communication functionalities into other applications.</a:t>
            </a:r>
          </a:p>
          <a:p>
            <a:endParaRPr lang="en-US" sz="3200" dirty="0"/>
          </a:p>
        </p:txBody>
      </p:sp>
    </p:spTree>
    <p:extLst>
      <p:ext uri="{BB962C8B-B14F-4D97-AF65-F5344CB8AC3E}">
        <p14:creationId xmlns:p14="http://schemas.microsoft.com/office/powerpoint/2010/main" val="10352359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Travel and Booking Services: </a:t>
            </a:r>
          </a:p>
          <a:p>
            <a:pPr lvl="1"/>
            <a:r>
              <a:rPr lang="en-US" sz="2800" dirty="0"/>
              <a:t>Websites and applications like Expedia and Airbnb offer web services for searching and booking flights, hotels, and other travel-related services. These services allow developers to access travel information and facilitate bookings.</a:t>
            </a:r>
          </a:p>
          <a:p>
            <a:endParaRPr lang="en-US" sz="3200" dirty="0"/>
          </a:p>
        </p:txBody>
      </p:sp>
    </p:spTree>
    <p:extLst>
      <p:ext uri="{BB962C8B-B14F-4D97-AF65-F5344CB8AC3E}">
        <p14:creationId xmlns:p14="http://schemas.microsoft.com/office/powerpoint/2010/main" val="22592894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Financial Services: </a:t>
            </a:r>
          </a:p>
          <a:p>
            <a:pPr lvl="1"/>
            <a:r>
              <a:rPr lang="en-US" sz="2800" dirty="0"/>
              <a:t>Financial institutions and </a:t>
            </a:r>
            <a:r>
              <a:rPr lang="en-US" sz="2800" dirty="0" err="1"/>
              <a:t>fintech</a:t>
            </a:r>
            <a:r>
              <a:rPr lang="en-US" sz="2800" dirty="0"/>
              <a:t> companies provide web services for banking operations, account management, transaction processing, and accessing financial data. Examples include banking APIs, stock market data APIs, and payment processing APIs.</a:t>
            </a:r>
          </a:p>
          <a:p>
            <a:endParaRPr lang="en-US" sz="3200" dirty="0"/>
          </a:p>
        </p:txBody>
      </p:sp>
    </p:spTree>
    <p:extLst>
      <p:ext uri="{BB962C8B-B14F-4D97-AF65-F5344CB8AC3E}">
        <p14:creationId xmlns:p14="http://schemas.microsoft.com/office/powerpoint/2010/main" val="20346598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News and Content Aggregators: </a:t>
            </a:r>
          </a:p>
          <a:p>
            <a:pPr lvl="1"/>
            <a:r>
              <a:rPr lang="en-US" sz="2800" dirty="0"/>
              <a:t>Services like </a:t>
            </a:r>
            <a:r>
              <a:rPr lang="en-US" sz="2800" dirty="0" err="1"/>
              <a:t>Feedly</a:t>
            </a:r>
            <a:r>
              <a:rPr lang="en-US" sz="2800" dirty="0"/>
              <a:t> and Flipboard offer web APIs for aggregating and delivering news articles, blog posts, and other content from various sources. Developers can integrate these services to provide personalized content experiences.</a:t>
            </a:r>
          </a:p>
          <a:p>
            <a:endParaRPr lang="en-US" sz="3200" dirty="0"/>
          </a:p>
        </p:txBody>
      </p:sp>
    </p:spTree>
    <p:extLst>
      <p:ext uri="{BB962C8B-B14F-4D97-AF65-F5344CB8AC3E}">
        <p14:creationId xmlns:p14="http://schemas.microsoft.com/office/powerpoint/2010/main" val="27241715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Cloud Storage and File Sharing: </a:t>
            </a:r>
          </a:p>
          <a:p>
            <a:pPr lvl="1"/>
            <a:r>
              <a:rPr lang="en-US" sz="2800" dirty="0"/>
              <a:t>Cloud storage providers like Dropbox and Google Drive offer web services that allow users to store, share, and access files and documents securely over the internet. These services provide APIs for integrating cloud storage functionalities into applications.</a:t>
            </a:r>
          </a:p>
          <a:p>
            <a:endParaRPr lang="en-US" sz="3200" dirty="0"/>
          </a:p>
        </p:txBody>
      </p:sp>
    </p:spTree>
    <p:extLst>
      <p:ext uri="{BB962C8B-B14F-4D97-AF65-F5344CB8AC3E}">
        <p14:creationId xmlns:p14="http://schemas.microsoft.com/office/powerpoint/2010/main" val="417604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software component</a:t>
            </a:r>
          </a:p>
        </p:txBody>
      </p:sp>
      <p:sp>
        <p:nvSpPr>
          <p:cNvPr id="3" name="Content Placeholder 2"/>
          <p:cNvSpPr>
            <a:spLocks noGrp="1"/>
          </p:cNvSpPr>
          <p:nvPr>
            <p:ph idx="1"/>
          </p:nvPr>
        </p:nvSpPr>
        <p:spPr/>
        <p:txBody>
          <a:bodyPr>
            <a:normAutofit/>
          </a:bodyPr>
          <a:lstStyle/>
          <a:p>
            <a:pPr lvl="0"/>
            <a:r>
              <a:rPr lang="en-GB" sz="3600" b="1" dirty="0"/>
              <a:t>Collections of objects </a:t>
            </a:r>
            <a:r>
              <a:rPr lang="en-GB" sz="3600" dirty="0"/>
              <a:t>that are developed as a package to be integrated with a component framework such as .NET or J2EE.</a:t>
            </a:r>
            <a:endParaRPr lang="en-US" sz="3600" dirty="0"/>
          </a:p>
        </p:txBody>
      </p:sp>
    </p:spTree>
    <p:extLst>
      <p:ext uri="{BB962C8B-B14F-4D97-AF65-F5344CB8AC3E}">
        <p14:creationId xmlns:p14="http://schemas.microsoft.com/office/powerpoint/2010/main" val="7704697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software component</a:t>
            </a:r>
          </a:p>
        </p:txBody>
      </p:sp>
      <p:sp>
        <p:nvSpPr>
          <p:cNvPr id="3" name="Content Placeholder 2"/>
          <p:cNvSpPr>
            <a:spLocks noGrp="1"/>
          </p:cNvSpPr>
          <p:nvPr>
            <p:ph idx="1"/>
          </p:nvPr>
        </p:nvSpPr>
        <p:spPr/>
        <p:txBody>
          <a:bodyPr>
            <a:normAutofit/>
          </a:bodyPr>
          <a:lstStyle/>
          <a:p>
            <a:pPr lvl="0"/>
            <a:r>
              <a:rPr lang="en-GB" sz="3600" b="1" dirty="0"/>
              <a:t>Stand-alone software systems (COTS) </a:t>
            </a:r>
            <a:r>
              <a:rPr lang="en-GB" sz="3600" dirty="0"/>
              <a:t>that are configured for use in a particular environment</a:t>
            </a:r>
            <a:r>
              <a:rPr lang="en-GB" sz="3600" b="1" dirty="0"/>
              <a:t>.</a:t>
            </a:r>
            <a:endParaRPr lang="en-US" sz="3600" dirty="0"/>
          </a:p>
          <a:p>
            <a:endParaRPr lang="en-US" sz="3600" dirty="0"/>
          </a:p>
          <a:p>
            <a:endParaRPr lang="en-US" sz="3600" dirty="0"/>
          </a:p>
        </p:txBody>
      </p:sp>
    </p:spTree>
    <p:extLst>
      <p:ext uri="{BB962C8B-B14F-4D97-AF65-F5344CB8AC3E}">
        <p14:creationId xmlns:p14="http://schemas.microsoft.com/office/powerpoint/2010/main" val="9968098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Content Placeholder 2"/>
          <p:cNvSpPr txBox="1">
            <a:spLocks/>
          </p:cNvSpPr>
          <p:nvPr/>
        </p:nvSpPr>
        <p:spPr>
          <a:xfrm>
            <a:off x="4040846" y="22463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Software processes are the activities involved in producing a software system. </a:t>
            </a:r>
          </a:p>
          <a:p>
            <a:r>
              <a:rPr lang="en-GB" dirty="0"/>
              <a:t>Software process models are abstract representations of these processes.</a:t>
            </a:r>
          </a:p>
          <a:p>
            <a:r>
              <a:rPr lang="en-GB" dirty="0"/>
              <a:t>General process models describe the organization of software processes. Examples of these general models include the ‘waterfall’ model,  incremental development, and reuse-oriented development.</a:t>
            </a:r>
          </a:p>
          <a:p>
            <a:pPr marL="274320" lvl="0" indent="-274320">
              <a:lnSpc>
                <a:spcPct val="100000"/>
              </a:lnSpc>
              <a:spcBef>
                <a:spcPts val="600"/>
              </a:spcBef>
              <a:buClr>
                <a:srgbClr val="B13F9A"/>
              </a:buClr>
              <a:buSzPct val="73000"/>
              <a:buFont typeface="Wingdings 2"/>
              <a:buChar char=""/>
            </a:pPr>
            <a:endParaRPr lang="en-US" b="1" dirty="0"/>
          </a:p>
        </p:txBody>
      </p:sp>
    </p:spTree>
    <p:extLst>
      <p:ext uri="{BB962C8B-B14F-4D97-AF65-F5344CB8AC3E}">
        <p14:creationId xmlns:p14="http://schemas.microsoft.com/office/powerpoint/2010/main" val="1535750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Summary(cont.)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Content Placeholder 2"/>
          <p:cNvSpPr txBox="1">
            <a:spLocks/>
          </p:cNvSpPr>
          <p:nvPr/>
        </p:nvSpPr>
        <p:spPr>
          <a:xfrm>
            <a:off x="4040846" y="22463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600" dirty="0"/>
              <a:t>Types of components that can be used in the reuse process model.</a:t>
            </a:r>
          </a:p>
          <a:p>
            <a:pPr lvl="1"/>
            <a:r>
              <a:rPr lang="en-GB" sz="3200" b="1" dirty="0"/>
              <a:t>Web services</a:t>
            </a:r>
          </a:p>
          <a:p>
            <a:pPr lvl="1"/>
            <a:r>
              <a:rPr lang="en-GB" sz="3200" b="1" dirty="0"/>
              <a:t>Reusable Objects</a:t>
            </a:r>
          </a:p>
          <a:p>
            <a:pPr lvl="1"/>
            <a:r>
              <a:rPr lang="en-GB" sz="3200" b="1" dirty="0"/>
              <a:t>Stand-alone software components</a:t>
            </a:r>
            <a:endParaRPr lang="en-US" sz="3200" b="1" dirty="0"/>
          </a:p>
        </p:txBody>
      </p:sp>
    </p:spTree>
    <p:extLst>
      <p:ext uri="{BB962C8B-B14F-4D97-AF65-F5344CB8AC3E}">
        <p14:creationId xmlns:p14="http://schemas.microsoft.com/office/powerpoint/2010/main" val="38107980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cSld>
  <p:clrMapOvr>
    <a:masterClrMapping/>
  </p:clrMapOvr>
</p:sld>
</file>

<file path=ppt/theme/theme1.xml><?xml version="1.0" encoding="utf-8"?>
<a:theme xmlns:a="http://schemas.openxmlformats.org/drawingml/2006/main" name="New-template-update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template-updated" id="{DDA3DAB0-4A34-4A41-AD30-904A9822814F}" vid="{9812C9CC-CD78-4C4F-B9C1-B24C755F0B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2380</TotalTime>
  <Words>1330</Words>
  <Application>Microsoft Office PowerPoint</Application>
  <PresentationFormat>Widescreen</PresentationFormat>
  <Paragraphs>144</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Times New Roman</vt:lpstr>
      <vt:lpstr>Trebuchet MS</vt:lpstr>
      <vt:lpstr>Wingdings 2</vt:lpstr>
      <vt:lpstr>New-template-updated</vt:lpstr>
      <vt:lpstr>PowerPoint Presentation</vt:lpstr>
      <vt:lpstr>PowerPoint Presentation</vt:lpstr>
      <vt:lpstr>The software process</vt:lpstr>
      <vt:lpstr>Software process descriptions</vt:lpstr>
      <vt:lpstr>Software process descriptions</vt:lpstr>
      <vt:lpstr>software process model</vt:lpstr>
      <vt:lpstr>Plan-driven processes</vt:lpstr>
      <vt:lpstr>agile processes</vt:lpstr>
      <vt:lpstr>Real life practice</vt:lpstr>
      <vt:lpstr>Software process models</vt:lpstr>
      <vt:lpstr>The waterfall model</vt:lpstr>
      <vt:lpstr>Waterfall model phases</vt:lpstr>
      <vt:lpstr>Drawbacks of waterfall model</vt:lpstr>
      <vt:lpstr>Waterfall model problems</vt:lpstr>
      <vt:lpstr>Waterfall model problems</vt:lpstr>
      <vt:lpstr>Incremental development </vt:lpstr>
      <vt:lpstr>Incremental development benefits</vt:lpstr>
      <vt:lpstr>Incremental development benefits</vt:lpstr>
      <vt:lpstr>Incremental development benefits</vt:lpstr>
      <vt:lpstr>Incremental development problems</vt:lpstr>
      <vt:lpstr>Incremental development problems</vt:lpstr>
      <vt:lpstr>Reuse-oriented software  engineering</vt:lpstr>
      <vt:lpstr>Reuse-oriented software  engineering</vt:lpstr>
      <vt:lpstr>Reuse-oriented software  engineering</vt:lpstr>
      <vt:lpstr>Types of software component</vt:lpstr>
      <vt:lpstr>Web services</vt:lpstr>
      <vt:lpstr>Web services</vt:lpstr>
      <vt:lpstr>Web services</vt:lpstr>
      <vt:lpstr>Web services</vt:lpstr>
      <vt:lpstr>Web services</vt:lpstr>
      <vt:lpstr>Web services</vt:lpstr>
      <vt:lpstr>Web services</vt:lpstr>
      <vt:lpstr>Web services</vt:lpstr>
      <vt:lpstr>Web services</vt:lpstr>
      <vt:lpstr>Web services</vt:lpstr>
      <vt:lpstr>Types of software component</vt:lpstr>
      <vt:lpstr>Types of software component</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148</cp:revision>
  <dcterms:created xsi:type="dcterms:W3CDTF">2023-04-29T09:08:23Z</dcterms:created>
  <dcterms:modified xsi:type="dcterms:W3CDTF">2026-01-26T17:39:18Z</dcterms:modified>
</cp:coreProperties>
</file>