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480" r:id="rId2"/>
    <p:sldId id="303" r:id="rId3"/>
    <p:sldId id="271" r:id="rId4"/>
    <p:sldId id="313" r:id="rId5"/>
    <p:sldId id="276" r:id="rId6"/>
    <p:sldId id="482" r:id="rId7"/>
    <p:sldId id="483" r:id="rId8"/>
    <p:sldId id="484" r:id="rId9"/>
    <p:sldId id="487" r:id="rId10"/>
    <p:sldId id="485" r:id="rId11"/>
    <p:sldId id="486" r:id="rId12"/>
    <p:sldId id="488" r:id="rId13"/>
    <p:sldId id="489" r:id="rId14"/>
    <p:sldId id="490" r:id="rId15"/>
    <p:sldId id="491" r:id="rId16"/>
    <p:sldId id="492" r:id="rId17"/>
    <p:sldId id="493" r:id="rId18"/>
    <p:sldId id="256" r:id="rId19"/>
    <p:sldId id="494" r:id="rId20"/>
    <p:sldId id="495" r:id="rId21"/>
    <p:sldId id="496" r:id="rId22"/>
    <p:sldId id="497" r:id="rId23"/>
    <p:sldId id="498" r:id="rId24"/>
    <p:sldId id="499" r:id="rId25"/>
    <p:sldId id="500" r:id="rId26"/>
    <p:sldId id="501" r:id="rId27"/>
    <p:sldId id="502"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2"/>
            <p14:sldId id="483"/>
            <p14:sldId id="484"/>
            <p14:sldId id="487"/>
            <p14:sldId id="485"/>
            <p14:sldId id="486"/>
            <p14:sldId id="488"/>
            <p14:sldId id="489"/>
            <p14:sldId id="490"/>
            <p14:sldId id="491"/>
            <p14:sldId id="492"/>
            <p14:sldId id="493"/>
            <p14:sldId id="256"/>
            <p14:sldId id="494"/>
            <p14:sldId id="495"/>
            <p14:sldId id="496"/>
            <p14:sldId id="497"/>
            <p14:sldId id="498"/>
            <p14:sldId id="499"/>
            <p14:sldId id="500"/>
            <p14:sldId id="501"/>
            <p14:sldId id="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39" d="100"/>
          <a:sy n="39" d="100"/>
        </p:scale>
        <p:origin x="52"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10.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53"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MANAL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36715" y="2066045"/>
            <a:ext cx="5462586" cy="769441"/>
          </a:xfrm>
          <a:prstGeom prst="rect">
            <a:avLst/>
          </a:prstGeom>
          <a:noFill/>
        </p:spPr>
        <p:txBody>
          <a:bodyPr wrap="none" rtlCol="0">
            <a:spAutoFit/>
          </a:bodyPr>
          <a:lstStyle/>
          <a:p>
            <a:pPr algn="ctr"/>
            <a:r>
              <a:rPr kumimoji="0" lang="en-US" sz="4400" b="1" i="0" u="none" strike="noStrike" kern="1200" cap="none" spc="0" normalizeH="0" baseline="0" noProof="0" dirty="0">
                <a:ln>
                  <a:noFill/>
                </a:ln>
                <a:solidFill>
                  <a:schemeClr val="bg1"/>
                </a:solidFill>
                <a:effectLst/>
                <a:uLnTx/>
                <a:uFillTx/>
                <a:latin typeface="Calibri Light" panose="020F0302020204030204"/>
                <a:ea typeface="+mj-ea"/>
                <a:cs typeface="+mj-cs"/>
              </a:rPr>
              <a:t>Project</a:t>
            </a:r>
            <a:r>
              <a:rPr lang="ar-EG" sz="4400" b="1" dirty="0">
                <a:solidFill>
                  <a:schemeClr val="bg1"/>
                </a:solidFill>
                <a:latin typeface="Calibri Light" panose="020F0302020204030204"/>
                <a:ea typeface="+mj-ea"/>
                <a:cs typeface="+mj-cs"/>
              </a:rPr>
              <a:t> </a:t>
            </a:r>
            <a:r>
              <a:rPr kumimoji="0" lang="en-US" sz="4400" b="1" i="0" u="none" strike="noStrike" kern="1200" cap="none" spc="0" normalizeH="0" baseline="0" noProof="0" dirty="0">
                <a:ln>
                  <a:noFill/>
                </a:ln>
                <a:solidFill>
                  <a:schemeClr val="bg1"/>
                </a:solidFill>
                <a:effectLst/>
                <a:uLnTx/>
                <a:uFillTx/>
                <a:latin typeface="Calibri Light" panose="020F0302020204030204"/>
                <a:ea typeface="+mj-ea"/>
                <a:cs typeface="+mj-cs"/>
              </a:rPr>
              <a:t>Feasibility Study</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06560" y="588958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a:t>
            </a:r>
            <a:r>
              <a:rPr lang="en-GB" sz="2800" b="1" dirty="0">
                <a:solidFill>
                  <a:srgbClr val="000000"/>
                </a:solidFill>
                <a:latin typeface="Times New Roman" panose="02020603050405020304" pitchFamily="18" charset="0"/>
                <a:cs typeface="Times New Roman" panose="02020603050405020304" pitchFamily="18" charset="0"/>
              </a:rPr>
              <a:t> </a:t>
            </a:r>
            <a:r>
              <a:rPr lang="ar-EG" sz="2800" b="1" dirty="0">
                <a:solidFill>
                  <a:srgbClr val="000000"/>
                </a:solidFill>
                <a:latin typeface="Times New Roman" panose="02020603050405020304" pitchFamily="18" charset="0"/>
                <a:cs typeface="Times New Roman" panose="02020603050405020304" pitchFamily="18" charset="0"/>
              </a:rPr>
              <a:t>3</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1105196" y="4861028"/>
            <a:ext cx="1194558"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PMG </a:t>
            </a: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201</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70224" y="2512863"/>
            <a:ext cx="5159789" cy="228968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0" lang="en-US" sz="4800" b="1" i="0" u="none" strike="noStrike" kern="1200" cap="none" spc="0" normalizeH="0" baseline="0" noProof="0" dirty="0">
                <a:ln>
                  <a:noFill/>
                </a:ln>
                <a:solidFill>
                  <a:schemeClr val="tx1"/>
                </a:solidFill>
                <a:effectLst/>
                <a:uLnTx/>
                <a:uFillTx/>
                <a:latin typeface="Calibri Light" panose="020F0302020204030204"/>
                <a:ea typeface="+mj-ea"/>
                <a:cs typeface="+mj-cs"/>
              </a:rPr>
              <a:t>Project</a:t>
            </a:r>
            <a:r>
              <a:rPr lang="ar-EG" sz="4800" b="1" dirty="0">
                <a:solidFill>
                  <a:schemeClr val="tx1"/>
                </a:solidFill>
                <a:latin typeface="Calibri Light" panose="020F0302020204030204"/>
                <a:ea typeface="+mj-ea"/>
                <a:cs typeface="+mj-cs"/>
              </a:rPr>
              <a:t> </a:t>
            </a:r>
            <a:r>
              <a:rPr kumimoji="0" lang="en-US" sz="4800" b="1" i="0" u="none" strike="noStrike" kern="1200" cap="none" spc="0" normalizeH="0" baseline="0" noProof="0" dirty="0">
                <a:ln>
                  <a:noFill/>
                </a:ln>
                <a:solidFill>
                  <a:schemeClr val="tx1"/>
                </a:solidFill>
                <a:effectLst/>
                <a:uLnTx/>
                <a:uFillTx/>
                <a:latin typeface="Calibri Light" panose="020F0302020204030204"/>
                <a:ea typeface="+mj-ea"/>
                <a:cs typeface="+mj-cs"/>
              </a:rPr>
              <a:t>Feasibility Study</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894401" cy="787908"/>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effectLst/>
                <a:uLnTx/>
                <a:uFillTx/>
                <a:latin typeface="Calibri" panose="020F0502020204030204"/>
                <a:ea typeface="+mn-ea"/>
                <a:cs typeface="+mn-cs"/>
              </a:rPr>
              <a:t>PMG201</a:t>
            </a:r>
          </a:p>
          <a:p>
            <a:r>
              <a:rPr lang="en-US" sz="2000" b="1" dirty="0">
                <a:ea typeface="+mj-ea"/>
                <a:cs typeface="+mj-cs"/>
              </a:rPr>
              <a:t>Policy Analysis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MANAL ELSAYEDC</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056592"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27760" y="1123950"/>
            <a:ext cx="9936480" cy="2422176"/>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433119"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SLIDE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en-GB"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7809249" y="63545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2">
            <a:extLst>
              <a:ext uri="{FF2B5EF4-FFF2-40B4-BE49-F238E27FC236}">
                <a16:creationId xmlns:a16="http://schemas.microsoft.com/office/drawing/2014/main" id="{3DB2C71E-43E5-D25A-7357-CC003455520F}"/>
              </a:ext>
            </a:extLst>
          </p:cNvPr>
          <p:cNvSpPr txBox="1">
            <a:spLocks/>
          </p:cNvSpPr>
          <p:nvPr/>
        </p:nvSpPr>
        <p:spPr>
          <a:xfrm>
            <a:off x="838200" y="3035187"/>
            <a:ext cx="10344895" cy="3922825"/>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4000" b="1" dirty="0">
                <a:solidFill>
                  <a:schemeClr val="bg1"/>
                </a:solidFill>
              </a:rPr>
              <a:t>Policy Analysis </a:t>
            </a:r>
          </a:p>
          <a:p>
            <a:pPr marL="0" indent="0">
              <a:buFont typeface="Arial" panose="020B0604020202020204" pitchFamily="34" charset="0"/>
              <a:buNone/>
            </a:pPr>
            <a:r>
              <a:rPr lang="en-US" dirty="0">
                <a:solidFill>
                  <a:schemeClr val="bg1"/>
                </a:solidFill>
              </a:rPr>
              <a:t>Ⅰ. </a:t>
            </a:r>
            <a:r>
              <a:rPr lang="en-US" b="1" dirty="0">
                <a:solidFill>
                  <a:schemeClr val="bg1"/>
                </a:solidFill>
              </a:rPr>
              <a:t>Policy Analysis System </a:t>
            </a:r>
          </a:p>
          <a:p>
            <a:pPr marL="0" indent="0">
              <a:buFont typeface="Arial" panose="020B0604020202020204" pitchFamily="34" charset="0"/>
              <a:buNone/>
            </a:pPr>
            <a:r>
              <a:rPr lang="en-US" dirty="0">
                <a:solidFill>
                  <a:schemeClr val="bg1"/>
                </a:solidFill>
              </a:rPr>
              <a:t>Ⅱ. </a:t>
            </a:r>
            <a:r>
              <a:rPr lang="en-US" b="1" dirty="0">
                <a:solidFill>
                  <a:schemeClr val="bg1"/>
                </a:solidFill>
              </a:rPr>
              <a:t>Analysis by Evaluation Item </a:t>
            </a:r>
          </a:p>
          <a:p>
            <a:pPr marL="0" indent="0">
              <a:buFont typeface="Arial" panose="020B0604020202020204" pitchFamily="34" charset="0"/>
              <a:buNone/>
            </a:pPr>
            <a:r>
              <a:rPr lang="en-US" dirty="0">
                <a:solidFill>
                  <a:schemeClr val="bg1"/>
                </a:solidFill>
              </a:rPr>
              <a:t>1. Balanced Regional Development </a:t>
            </a:r>
          </a:p>
          <a:p>
            <a:pPr marL="0" indent="0">
              <a:buFont typeface="Arial" panose="020B0604020202020204" pitchFamily="34" charset="0"/>
              <a:buNone/>
            </a:pPr>
            <a:r>
              <a:rPr lang="en-US" dirty="0">
                <a:solidFill>
                  <a:schemeClr val="bg1"/>
                </a:solidFill>
              </a:rPr>
              <a:t>2. Consistency with Policy and Willingness to Pursue Projects </a:t>
            </a:r>
          </a:p>
          <a:p>
            <a:pPr marL="0" indent="0">
              <a:buFont typeface="Arial" panose="020B0604020202020204" pitchFamily="34" charset="0"/>
              <a:buNone/>
            </a:pPr>
            <a:r>
              <a:rPr lang="en-US" dirty="0">
                <a:solidFill>
                  <a:schemeClr val="bg1"/>
                </a:solidFill>
              </a:rPr>
              <a:t>3. Risks in Pursuing Projects </a:t>
            </a:r>
          </a:p>
          <a:p>
            <a:pPr marL="0" indent="0">
              <a:buFont typeface="Arial" panose="020B0604020202020204" pitchFamily="34" charset="0"/>
              <a:buNone/>
            </a:pPr>
            <a:r>
              <a:rPr lang="en-US" dirty="0">
                <a:solidFill>
                  <a:schemeClr val="bg1"/>
                </a:solidFill>
              </a:rPr>
              <a:t>4. Project-Specific Evaluation Items</a:t>
            </a:r>
            <a:endParaRPr lang="ar-SA" dirty="0">
              <a:solidFill>
                <a:schemeClr val="bg1"/>
              </a:solidFill>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769441"/>
          </a:xfrm>
          <a:prstGeom prst="rect">
            <a:avLst/>
          </a:prstGeom>
          <a:noFill/>
        </p:spPr>
        <p:txBody>
          <a:bodyPr wrap="square" rtlCol="0">
            <a:spAutoFit/>
          </a:bodyPr>
          <a:lstStyle/>
          <a:p>
            <a:r>
              <a:rPr kumimoji="0" lang="en-US" sz="4400" b="1" i="0" u="none" strike="noStrike" kern="1200" cap="none" spc="0" normalizeH="0" baseline="0" noProof="0">
                <a:ln>
                  <a:noFill/>
                </a:ln>
                <a:solidFill>
                  <a:schemeClr val="bg1"/>
                </a:solidFill>
                <a:effectLst/>
                <a:uLnTx/>
                <a:uFillTx/>
                <a:latin typeface="Aharoni" panose="02010803020104030203" pitchFamily="2" charset="-79"/>
                <a:ea typeface="+mj-ea"/>
                <a:cs typeface="Aharoni" panose="02010803020104030203" pitchFamily="2" charset="-79"/>
              </a:rPr>
              <a:t>Policy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Content Placeholder 2">
            <a:extLst>
              <a:ext uri="{FF2B5EF4-FFF2-40B4-BE49-F238E27FC236}">
                <a16:creationId xmlns:a16="http://schemas.microsoft.com/office/drawing/2014/main" id="{F027378A-963E-30EE-68A2-8D1252E587BE}"/>
              </a:ext>
            </a:extLst>
          </p:cNvPr>
          <p:cNvSpPr txBox="1">
            <a:spLocks/>
          </p:cNvSpPr>
          <p:nvPr/>
        </p:nvSpPr>
        <p:spPr>
          <a:xfrm>
            <a:off x="1039727" y="2890311"/>
            <a:ext cx="10515600" cy="3472951"/>
          </a:xfrm>
          <a:prstGeom prst="rect">
            <a:avLst/>
          </a:prstGeom>
          <a:ln>
            <a:solidFill>
              <a:schemeClr val="tx1"/>
            </a:solid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b="1" i="1" u="sng" dirty="0">
                <a:solidFill>
                  <a:srgbClr val="FF0000"/>
                </a:solidFill>
              </a:rPr>
              <a:t>Policy analysis</a:t>
            </a:r>
          </a:p>
          <a:p>
            <a:pPr marL="0" indent="0">
              <a:buFont typeface="Arial" panose="020B0604020202020204" pitchFamily="34" charset="0"/>
              <a:buNone/>
            </a:pPr>
            <a:r>
              <a:rPr lang="en-US" dirty="0"/>
              <a:t> </a:t>
            </a:r>
            <a:r>
              <a:rPr lang="en-US" b="1" dirty="0">
                <a:solidFill>
                  <a:schemeClr val="bg1"/>
                </a:solidFill>
              </a:rPr>
              <a:t>is a technique used in public administration to enable civil servants, activists, and others to examine and evaluate the available options to implement the goals of laws and elected officials. The process is also used in the administration of large organizations with complex policies. It has been defined as the process of "determining which of various policies will achieve a given set of goals in light of the relations between the policies and the goals</a:t>
            </a:r>
            <a:endParaRPr lang="ar-SA" b="1" dirty="0">
              <a:solidFill>
                <a:schemeClr val="bg1"/>
              </a:solidFill>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34511" y="758252"/>
            <a:ext cx="6030775" cy="769441"/>
          </a:xfrm>
          <a:prstGeom prst="rect">
            <a:avLst/>
          </a:prstGeom>
          <a:noFill/>
        </p:spPr>
        <p:txBody>
          <a:bodyPr wrap="square" rtlCol="0">
            <a:spAutoFit/>
          </a:bodyPr>
          <a:lstStyle/>
          <a:p>
            <a:r>
              <a:rPr kumimoji="0" lang="en-US" sz="4400" b="1" i="0" u="none" strike="noStrike" kern="1200" cap="none" spc="0" normalizeH="0" baseline="0" noProof="0" dirty="0">
                <a:ln>
                  <a:noFill/>
                </a:ln>
                <a:solidFill>
                  <a:schemeClr val="bg1"/>
                </a:solidFill>
                <a:effectLst/>
                <a:uLnTx/>
                <a:uFillTx/>
                <a:latin typeface="Aharoni" panose="02010803020104030203" pitchFamily="2" charset="-79"/>
                <a:ea typeface="+mj-ea"/>
                <a:cs typeface="Aharoni" panose="02010803020104030203" pitchFamily="2" charset="-79"/>
              </a:rPr>
              <a:t>Policy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4652" y="2128820"/>
            <a:ext cx="9197975" cy="3672800"/>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3600" b="1" i="1" u="sng" strike="noStrike" kern="1200" cap="none" spc="0" normalizeH="0" baseline="0" noProof="0" dirty="0">
                <a:ln>
                  <a:noFill/>
                </a:ln>
                <a:solidFill>
                  <a:srgbClr val="FF0000"/>
                </a:solidFill>
                <a:effectLst/>
                <a:uLnTx/>
                <a:uFillTx/>
                <a:latin typeface="Calibri" panose="020F0502020204030204"/>
                <a:ea typeface="+mn-ea"/>
                <a:cs typeface="+mn-cs"/>
              </a:rPr>
              <a:t>Policy analysis can be divided into two major fields: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sng" strike="noStrike" kern="1200" cap="none" spc="0" normalizeH="0" baseline="0" noProof="0" dirty="0">
                <a:ln>
                  <a:noFill/>
                </a:ln>
                <a:solidFill>
                  <a:srgbClr val="C00000"/>
                </a:solidFill>
                <a:effectLst/>
                <a:uLnTx/>
                <a:uFillTx/>
                <a:latin typeface="Calibri" panose="020F0502020204030204"/>
                <a:ea typeface="+mn-ea"/>
                <a:cs typeface="+mn-cs"/>
              </a:rPr>
              <a:t>Analysis </a:t>
            </a:r>
            <a:r>
              <a:rPr kumimoji="0" lang="en-US" sz="2800" b="1" i="1" u="sng" strike="noStrike" kern="1200" cap="none" spc="0" normalizeH="0" baseline="0" noProof="0" dirty="0">
                <a:ln>
                  <a:noFill/>
                </a:ln>
                <a:solidFill>
                  <a:srgbClr val="C00000"/>
                </a:solidFill>
                <a:effectLst/>
                <a:uLnTx/>
                <a:uFillTx/>
                <a:latin typeface="Calibri" panose="020F0502020204030204"/>
                <a:ea typeface="+mn-ea"/>
                <a:cs typeface="+mn-cs"/>
              </a:rPr>
              <a:t>of</a:t>
            </a:r>
            <a:r>
              <a:rPr kumimoji="0" lang="en-US" sz="2800" b="1" i="0" u="sng" strike="noStrike" kern="1200" cap="none" spc="0" normalizeH="0" baseline="0" noProof="0" dirty="0">
                <a:ln>
                  <a:noFill/>
                </a:ln>
                <a:solidFill>
                  <a:srgbClr val="C00000"/>
                </a:solidFill>
                <a:effectLst/>
                <a:uLnTx/>
                <a:uFillTx/>
                <a:latin typeface="Calibri" panose="020F0502020204030204"/>
                <a:ea typeface="+mn-ea"/>
                <a:cs typeface="+mn-cs"/>
              </a:rPr>
              <a:t> existing policy</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which is analytical and descriptive – </a:t>
            </a:r>
            <a:r>
              <a:rPr lang="ar-EG" sz="2800" b="1" dirty="0">
                <a:solidFill>
                  <a:prstClr val="black"/>
                </a:solidFill>
                <a:latin typeface="Calibri" panose="020F0502020204030204"/>
              </a:rPr>
              <a:t> تحليلي ووصفي</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it attempts to explain policies and their development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sng" strike="noStrike" kern="1200" cap="none" spc="0" normalizeH="0" baseline="0" noProof="0" dirty="0">
                <a:ln>
                  <a:noFill/>
                </a:ln>
                <a:solidFill>
                  <a:srgbClr val="C00000"/>
                </a:solidFill>
                <a:effectLst/>
                <a:uLnTx/>
                <a:uFillTx/>
                <a:latin typeface="Calibri" panose="020F0502020204030204"/>
                <a:ea typeface="+mn-ea"/>
                <a:cs typeface="+mn-cs"/>
              </a:rPr>
              <a:t>Analysis </a:t>
            </a:r>
            <a:r>
              <a:rPr kumimoji="0" lang="en-US" sz="2800" b="1" i="1" u="sng" strike="noStrike" kern="1200" cap="none" spc="0" normalizeH="0" baseline="0" noProof="0" dirty="0">
                <a:ln>
                  <a:noFill/>
                </a:ln>
                <a:solidFill>
                  <a:srgbClr val="C00000"/>
                </a:solidFill>
                <a:effectLst/>
                <a:uLnTx/>
                <a:uFillTx/>
                <a:latin typeface="Calibri" panose="020F0502020204030204"/>
                <a:ea typeface="+mn-ea"/>
                <a:cs typeface="+mn-cs"/>
              </a:rPr>
              <a:t>for</a:t>
            </a:r>
            <a:r>
              <a:rPr kumimoji="0" lang="en-US" sz="2800" b="1" i="0" u="sng" strike="noStrike" kern="1200" cap="none" spc="0" normalizeH="0" baseline="0" noProof="0" dirty="0">
                <a:ln>
                  <a:noFill/>
                </a:ln>
                <a:solidFill>
                  <a:srgbClr val="C00000"/>
                </a:solidFill>
                <a:effectLst/>
                <a:uLnTx/>
                <a:uFillTx/>
                <a:latin typeface="Calibri" panose="020F0502020204030204"/>
                <a:ea typeface="+mn-ea"/>
                <a:cs typeface="+mn-cs"/>
              </a:rPr>
              <a:t> new policy</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which is prescriptive</a:t>
            </a:r>
            <a:r>
              <a:rPr kumimoji="0" lang="ar-EG" sz="2800" b="1" i="0" u="none" strike="noStrike" kern="1200" cap="none" spc="0" normalizeH="0" baseline="0" noProof="0" dirty="0">
                <a:ln>
                  <a:noFill/>
                </a:ln>
                <a:solidFill>
                  <a:prstClr val="black"/>
                </a:solidFill>
                <a:effectLst/>
                <a:uLnTx/>
                <a:uFillTx/>
                <a:latin typeface="Calibri" panose="020F0502020204030204"/>
                <a:ea typeface="+mn-ea"/>
                <a:cs typeface="+mn-cs"/>
              </a:rPr>
              <a:t> إلزامية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 it is involved with formulating policies and proposals (for example: to improve social welfare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34511" y="758252"/>
            <a:ext cx="8343310"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haroni" panose="02010803020104030203" pitchFamily="2" charset="-79"/>
                <a:ea typeface="+mn-ea"/>
                <a:cs typeface="Aharoni" panose="02010803020104030203" pitchFamily="2" charset="-79"/>
              </a:rPr>
              <a:t>Ⅰ. Policy Analysis System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Content Placeholder 2">
            <a:extLst>
              <a:ext uri="{FF2B5EF4-FFF2-40B4-BE49-F238E27FC236}">
                <a16:creationId xmlns:a16="http://schemas.microsoft.com/office/drawing/2014/main" id="{041457B4-D812-27DC-4774-A6147B8B0D3D}"/>
              </a:ext>
            </a:extLst>
          </p:cNvPr>
          <p:cNvSpPr txBox="1">
            <a:spLocks/>
          </p:cNvSpPr>
          <p:nvPr/>
        </p:nvSpPr>
        <p:spPr>
          <a:xfrm>
            <a:off x="942308" y="2259197"/>
            <a:ext cx="10411492" cy="3367013"/>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The analysis of preliminary feasibility studies entails economic feasibility analysis and policy analysis. Policy analysis includes elements that are not included in economic feasibility analysis but should be considered to evaluate the feasibility of projects.</a:t>
            </a:r>
          </a:p>
          <a:p>
            <a:r>
              <a:rPr lang="en-US" b="1" dirty="0"/>
              <a:t>Economic feasibility analysis quantifies effects projects have on the national economy using the framework of cost-benefit analysis.</a:t>
            </a:r>
            <a:endParaRPr lang="ar-SA" b="1" dirty="0"/>
          </a:p>
        </p:txBody>
      </p:sp>
    </p:spTree>
    <p:extLst>
      <p:ext uri="{BB962C8B-B14F-4D97-AF65-F5344CB8AC3E}">
        <p14:creationId xmlns:p14="http://schemas.microsoft.com/office/powerpoint/2010/main" val="4165668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34511" y="758252"/>
            <a:ext cx="8343310"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chemeClr val="bg1"/>
                </a:solidFill>
                <a:effectLst/>
                <a:uLnTx/>
                <a:uFillTx/>
                <a:latin typeface="Aharoni" panose="02010803020104030203" pitchFamily="2" charset="-79"/>
                <a:ea typeface="+mj-ea"/>
                <a:cs typeface="Aharoni" panose="02010803020104030203" pitchFamily="2" charset="-79"/>
              </a:rPr>
              <a:t>Policy Analysis System con. ….</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Content Placeholder 2">
            <a:extLst>
              <a:ext uri="{FF2B5EF4-FFF2-40B4-BE49-F238E27FC236}">
                <a16:creationId xmlns:a16="http://schemas.microsoft.com/office/drawing/2014/main" id="{E081FB97-D913-7EF9-9577-07D10AC1ABF4}"/>
              </a:ext>
            </a:extLst>
          </p:cNvPr>
          <p:cNvSpPr txBox="1">
            <a:spLocks/>
          </p:cNvSpPr>
          <p:nvPr/>
        </p:nvSpPr>
        <p:spPr>
          <a:xfrm>
            <a:off x="838200" y="1748410"/>
            <a:ext cx="10515600" cy="435133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chemeClr val="bg1"/>
                </a:solidFill>
              </a:rPr>
              <a:t>Policy analysis is for elements that are among social benefits or costs resulting from projects, cannot be quantified by the framework of cost-benefit analysis, but should still be evaluated to determine whether to go ahead with the projects. </a:t>
            </a:r>
          </a:p>
          <a:p>
            <a:r>
              <a:rPr lang="en-US" b="1" dirty="0">
                <a:solidFill>
                  <a:schemeClr val="bg1"/>
                </a:solidFill>
              </a:rPr>
              <a:t>For instance, to determine whether to carry out a project based on balanced regional development - for which there is a strong national consensus - the level of regional development, ripple effects on the regional economy, and such are analyzed.</a:t>
            </a:r>
            <a:endParaRPr lang="ar-SA" b="1" dirty="0">
              <a:solidFill>
                <a:schemeClr val="bg1"/>
              </a:solidFill>
            </a:endParaRPr>
          </a:p>
        </p:txBody>
      </p:sp>
    </p:spTree>
    <p:extLst>
      <p:ext uri="{BB962C8B-B14F-4D97-AF65-F5344CB8AC3E}">
        <p14:creationId xmlns:p14="http://schemas.microsoft.com/office/powerpoint/2010/main" val="2057209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34511" y="758252"/>
            <a:ext cx="975275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800" dirty="0">
                <a:solidFill>
                  <a:schemeClr val="bg1"/>
                </a:solidFill>
                <a:latin typeface="Aharoni" panose="02010803020104030203" pitchFamily="2" charset="-79"/>
                <a:cs typeface="Aharoni" panose="02010803020104030203" pitchFamily="2" charset="-79"/>
              </a:rPr>
              <a:t>Evaluation in policy analysis</a:t>
            </a:r>
            <a:endParaRPr kumimoji="0" lang="en-US" sz="20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Content Placeholder 2">
            <a:extLst>
              <a:ext uri="{FF2B5EF4-FFF2-40B4-BE49-F238E27FC236}">
                <a16:creationId xmlns:a16="http://schemas.microsoft.com/office/drawing/2014/main" id="{4A6C5726-F5A7-9F27-4466-BB883FC2E853}"/>
              </a:ext>
            </a:extLst>
          </p:cNvPr>
          <p:cNvSpPr txBox="1">
            <a:spLocks/>
          </p:cNvSpPr>
          <p:nvPr/>
        </p:nvSpPr>
        <p:spPr>
          <a:xfrm>
            <a:off x="838200" y="2141973"/>
            <a:ext cx="10515600" cy="4034989"/>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chemeClr val="bg1"/>
                </a:solidFill>
              </a:rPr>
              <a:t>Evaluation in policy analysis is divided into basic evaluation items and project specific evaluation items depending on whether they can apply to any project subject to a preliminary feasibility study. </a:t>
            </a:r>
          </a:p>
          <a:p>
            <a:endParaRPr lang="en-US" b="1" dirty="0">
              <a:solidFill>
                <a:schemeClr val="bg1"/>
              </a:solidFill>
            </a:endParaRPr>
          </a:p>
          <a:p>
            <a:r>
              <a:rPr lang="en-US" b="1" dirty="0">
                <a:solidFill>
                  <a:schemeClr val="bg1"/>
                </a:solidFill>
              </a:rPr>
              <a:t>Basic evaluation items are those that should be commonly included in the evaluation of any project subject to a preliminary feasibility study without regard to its characteristics. </a:t>
            </a:r>
          </a:p>
        </p:txBody>
      </p:sp>
    </p:spTree>
    <p:extLst>
      <p:ext uri="{BB962C8B-B14F-4D97-AF65-F5344CB8AC3E}">
        <p14:creationId xmlns:p14="http://schemas.microsoft.com/office/powerpoint/2010/main" val="2426268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34511" y="758252"/>
            <a:ext cx="975275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prstClr val="white"/>
                </a:solidFill>
                <a:effectLst/>
                <a:uLnTx/>
                <a:uFillTx/>
                <a:latin typeface="Aharoni" panose="02010803020104030203" pitchFamily="2" charset="-79"/>
                <a:ea typeface="+mn-ea"/>
                <a:cs typeface="Aharoni" panose="02010803020104030203" pitchFamily="2" charset="-79"/>
              </a:rPr>
              <a:t>Evaluation in policy analysis</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2" name="Content Placeholder 2">
            <a:extLst>
              <a:ext uri="{FF2B5EF4-FFF2-40B4-BE49-F238E27FC236}">
                <a16:creationId xmlns:a16="http://schemas.microsoft.com/office/drawing/2014/main" id="{1E70EAA8-01C6-4F74-8A28-74805DFB6069}"/>
              </a:ext>
            </a:extLst>
          </p:cNvPr>
          <p:cNvSpPr txBox="1">
            <a:spLocks/>
          </p:cNvSpPr>
          <p:nvPr/>
        </p:nvSpPr>
        <p:spPr>
          <a:xfrm>
            <a:off x="838200" y="2307468"/>
            <a:ext cx="10515600" cy="4351338"/>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chemeClr val="bg1"/>
                </a:solidFill>
              </a:rPr>
              <a:t>At the step of preliminary feasibility study, considered as the ‘basic evaluation items’ of policy analysis, are the level of regional development and ripple effects on the regional economy for balanced regional development, consistency with relevant plans and policy directions, willingness to pursue and preference for projects, possibility of financing, environmental impact analysis, etc.</a:t>
            </a:r>
          </a:p>
          <a:p>
            <a:r>
              <a:rPr lang="en-US" b="1" dirty="0">
                <a:solidFill>
                  <a:schemeClr val="bg1"/>
                </a:solidFill>
              </a:rPr>
              <a:t> Project-specific evaluation items are special items to consider in the evaluation of the concerned project. They can differ depending on the project type like national defense, culture, and urban development.</a:t>
            </a:r>
            <a:endParaRPr lang="ar-SA" b="1" dirty="0">
              <a:solidFill>
                <a:schemeClr val="bg1"/>
              </a:solidFill>
            </a:endParaRPr>
          </a:p>
        </p:txBody>
      </p:sp>
    </p:spTree>
    <p:extLst>
      <p:ext uri="{BB962C8B-B14F-4D97-AF65-F5344CB8AC3E}">
        <p14:creationId xmlns:p14="http://schemas.microsoft.com/office/powerpoint/2010/main" val="3611342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95541" y="924013"/>
            <a:ext cx="8343310"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400" dirty="0">
                <a:solidFill>
                  <a:schemeClr val="bg1"/>
                </a:solidFill>
                <a:latin typeface="Aharoni" panose="02010803020104030203" pitchFamily="2" charset="-79"/>
                <a:cs typeface="Aharoni" panose="02010803020104030203" pitchFamily="2" charset="-79"/>
              </a:rPr>
              <a:t>Ⅱ. Analysis by Evaluation Item</a:t>
            </a:r>
            <a:endParaRPr kumimoji="0" lang="en-US" sz="11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9FB75BD1-49BE-893B-E528-DC15A46A5451}"/>
              </a:ext>
            </a:extLst>
          </p:cNvPr>
          <p:cNvSpPr txBox="1"/>
          <p:nvPr/>
        </p:nvSpPr>
        <p:spPr>
          <a:xfrm>
            <a:off x="3046809" y="2111053"/>
            <a:ext cx="7992041" cy="2693045"/>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1. Balanced Regional Development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2. Consistency with Policy and Willingness to Pursue Projects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3. Risks in Pursuing Projects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4. Project-Specific Evaluation Items</a:t>
            </a:r>
            <a:endParaRPr kumimoji="0" lang="ar-SA" sz="32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660503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18636" y="1160640"/>
            <a:ext cx="939556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chemeClr val="bg1"/>
                </a:solidFill>
                <a:effectLst/>
                <a:uLnTx/>
                <a:uFillTx/>
                <a:latin typeface="Aharoni" panose="02010803020104030203" pitchFamily="2" charset="-79"/>
                <a:ea typeface="+mj-ea"/>
                <a:cs typeface="Aharoni" panose="02010803020104030203" pitchFamily="2" charset="-79"/>
              </a:rPr>
              <a:t>1. Balanced Regional Development</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2" name="Content Placeholder 2">
            <a:extLst>
              <a:ext uri="{FF2B5EF4-FFF2-40B4-BE49-F238E27FC236}">
                <a16:creationId xmlns:a16="http://schemas.microsoft.com/office/drawing/2014/main" id="{77E3DE13-84B0-AC69-B8EC-261FE1D83087}"/>
              </a:ext>
            </a:extLst>
          </p:cNvPr>
          <p:cNvSpPr txBox="1">
            <a:spLocks/>
          </p:cNvSpPr>
          <p:nvPr/>
        </p:nvSpPr>
        <p:spPr>
          <a:xfrm>
            <a:off x="1365225" y="2041565"/>
            <a:ext cx="10515600" cy="4351338"/>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chemeClr val="bg1"/>
                </a:solidFill>
              </a:rPr>
              <a:t> Investment opportunities in such a region are, therefore, lower, and investments are concentrated on other regions where economic feasibility is high, which serves to exacerbate the disparity in development among them.</a:t>
            </a:r>
          </a:p>
          <a:p>
            <a:r>
              <a:rPr lang="en-US" b="1" dirty="0">
                <a:solidFill>
                  <a:schemeClr val="bg1"/>
                </a:solidFill>
              </a:rPr>
              <a:t>To prevent this, preliminary feasibility studies consider balanced regional development, a higher-level government policy, to evaluate project feasibility. A regional development index was developed to reflect balanced regional development in evaluation, and a Multi-Regional Input-Output Model (MRIO) was developed to analyze the ripple effects of projects in regions.</a:t>
            </a:r>
          </a:p>
          <a:p>
            <a:endParaRPr lang="ar-SA" b="1" dirty="0">
              <a:solidFill>
                <a:schemeClr val="bg1"/>
              </a:solidFill>
            </a:endParaRPr>
          </a:p>
          <a:p>
            <a:endParaRPr lang="ar-SA" b="1" dirty="0">
              <a:solidFill>
                <a:schemeClr val="bg1"/>
              </a:solidFill>
            </a:endParaRPr>
          </a:p>
        </p:txBody>
      </p:sp>
    </p:spTree>
    <p:extLst>
      <p:ext uri="{BB962C8B-B14F-4D97-AF65-F5344CB8AC3E}">
        <p14:creationId xmlns:p14="http://schemas.microsoft.com/office/powerpoint/2010/main" val="1011066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18636" y="1160640"/>
            <a:ext cx="939556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haroni" panose="02010803020104030203" pitchFamily="2" charset="-79"/>
                <a:ea typeface="+mn-ea"/>
                <a:cs typeface="Aharoni" panose="02010803020104030203" pitchFamily="2" charset="-79"/>
              </a:rPr>
              <a:t>1. Balanced Regional Development</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FC1A9563-3123-1FCB-1FE9-4BFAB5618FD2}"/>
              </a:ext>
            </a:extLst>
          </p:cNvPr>
          <p:cNvSpPr txBox="1"/>
          <p:nvPr/>
        </p:nvSpPr>
        <p:spPr>
          <a:xfrm>
            <a:off x="2618636" y="2530021"/>
            <a:ext cx="8331469" cy="2806922"/>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The fundamental purpose of this analysis is to prevent regional imbalances from worsening by granting some kind of additional scores to government-financed projects in less developed regions and projects with significant ripple effects in such regions so that even projects with somewhat lower economic feasibility can be pursued.</a:t>
            </a:r>
            <a:endParaRPr kumimoji="0" lang="ar-SA"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884918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18636" y="1160640"/>
            <a:ext cx="939556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haroni" panose="02010803020104030203" pitchFamily="2" charset="-79"/>
                <a:ea typeface="+mn-ea"/>
                <a:cs typeface="Aharoni" panose="02010803020104030203" pitchFamily="2" charset="-79"/>
              </a:rPr>
              <a:t>1. Balanced Regional Development</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BC2CF14B-8557-02C9-C9A2-F404D0449D77}"/>
              </a:ext>
            </a:extLst>
          </p:cNvPr>
          <p:cNvSpPr txBox="1"/>
          <p:nvPr/>
        </p:nvSpPr>
        <p:spPr>
          <a:xfrm>
            <a:off x="3049191" y="2155119"/>
            <a:ext cx="6093618" cy="357944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A. Level of Regional Development</a:t>
            </a:r>
          </a:p>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lphaLcPeriod"/>
              <a:tabLst/>
              <a:defRPr/>
            </a:pPr>
            <a:r>
              <a:rPr kumimoji="0" lang="en-US" sz="2800" b="0" i="1" u="none" strike="noStrike" kern="1200" cap="none" spc="0" normalizeH="0" baseline="0" noProof="0" dirty="0">
                <a:ln>
                  <a:noFill/>
                </a:ln>
                <a:solidFill>
                  <a:schemeClr val="bg1"/>
                </a:solidFill>
                <a:effectLst/>
                <a:uLnTx/>
                <a:uFillTx/>
                <a:latin typeface="Calibri" panose="020F0502020204030204"/>
                <a:ea typeface="+mn-ea"/>
                <a:cs typeface="+mn-cs"/>
              </a:rPr>
              <a:t>Calculation of the Regional Development Index under Current Preliminary Feasibility Studies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chemeClr val="bg1"/>
                </a:solidFill>
                <a:effectLst/>
                <a:uLnTx/>
                <a:uFillTx/>
                <a:latin typeface="Calibri" panose="020F0502020204030204"/>
                <a:ea typeface="+mn-ea"/>
                <a:cs typeface="+mn-cs"/>
              </a:rPr>
              <a:t>b. Current Indices for Determining Less Developed Regions and Their Change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B. Ripple Effects on the Regional Economy</a:t>
            </a:r>
            <a:endParaRPr kumimoji="0" lang="ar-SA"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948716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018562" y="1037422"/>
            <a:ext cx="9395564"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chemeClr val="bg1"/>
                </a:solidFill>
                <a:latin typeface="Aharoni" panose="02010803020104030203" pitchFamily="2" charset="-79"/>
                <a:cs typeface="Aharoni" panose="02010803020104030203" pitchFamily="2" charset="-79"/>
              </a:rPr>
              <a:t>Consistency with Policy and Willingness to Pursue Projects</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96618" y="392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51350" y="41168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4959" y="69897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Content Placeholder 2">
            <a:extLst>
              <a:ext uri="{FF2B5EF4-FFF2-40B4-BE49-F238E27FC236}">
                <a16:creationId xmlns:a16="http://schemas.microsoft.com/office/drawing/2014/main" id="{5023BDBA-F99C-75F3-0C17-FB6B039D63D5}"/>
              </a:ext>
            </a:extLst>
          </p:cNvPr>
          <p:cNvSpPr txBox="1">
            <a:spLocks/>
          </p:cNvSpPr>
          <p:nvPr/>
        </p:nvSpPr>
        <p:spPr>
          <a:xfrm>
            <a:off x="838200" y="2207043"/>
            <a:ext cx="10363200" cy="3136481"/>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Arial" panose="020B0604020202020204" pitchFamily="34" charset="0"/>
              <a:buAutoNum type="alphaUcPeriod"/>
            </a:pPr>
            <a:r>
              <a:rPr lang="en-US" b="1" dirty="0">
                <a:solidFill>
                  <a:schemeClr val="bg1"/>
                </a:solidFill>
              </a:rPr>
              <a:t>Consistency with Relevant Plans and Policy Directions</a:t>
            </a:r>
          </a:p>
          <a:p>
            <a:pPr marL="514350" indent="-514350">
              <a:buFont typeface="Arial" panose="020B0604020202020204" pitchFamily="34" charset="0"/>
              <a:buAutoNum type="alphaUcPeriod"/>
            </a:pPr>
            <a:r>
              <a:rPr lang="en-US" b="1" dirty="0">
                <a:solidFill>
                  <a:schemeClr val="bg1"/>
                </a:solidFill>
              </a:rPr>
              <a:t>B. Willingness to Pursue and Preference for Projects</a:t>
            </a:r>
          </a:p>
          <a:p>
            <a:pPr marL="514350" indent="-514350">
              <a:buFont typeface="Arial" panose="020B0604020202020204" pitchFamily="34" charset="0"/>
              <a:buAutoNum type="alphaUcPeriod"/>
            </a:pPr>
            <a:r>
              <a:rPr lang="en-US" b="1" dirty="0">
                <a:solidFill>
                  <a:schemeClr val="bg1"/>
                </a:solidFill>
              </a:rPr>
              <a:t>C. Level of Preparedness of Projects</a:t>
            </a:r>
          </a:p>
          <a:p>
            <a:endParaRPr lang="ar-SA" dirty="0"/>
          </a:p>
        </p:txBody>
      </p:sp>
    </p:spTree>
    <p:extLst>
      <p:ext uri="{BB962C8B-B14F-4D97-AF65-F5344CB8AC3E}">
        <p14:creationId xmlns:p14="http://schemas.microsoft.com/office/powerpoint/2010/main" val="1816962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625656" y="383128"/>
            <a:ext cx="9395564"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chemeClr val="bg1"/>
                </a:solidFill>
                <a:effectLst/>
                <a:uLnTx/>
                <a:uFillTx/>
                <a:latin typeface="Aharoni" panose="02010803020104030203" pitchFamily="2" charset="-79"/>
                <a:ea typeface="+mj-ea"/>
                <a:cs typeface="Aharoni" panose="02010803020104030203" pitchFamily="2" charset="-79"/>
              </a:rPr>
              <a:t>Consistency with Relevant</a:t>
            </a:r>
            <a:endParaRPr kumimoji="0" lang="ar-EG" sz="4000" b="1" i="0" u="none" strike="noStrike" kern="1200" cap="none" spc="0" normalizeH="0" baseline="0" noProof="0" dirty="0">
              <a:ln>
                <a:noFill/>
              </a:ln>
              <a:solidFill>
                <a:schemeClr val="bg1"/>
              </a:solidFill>
              <a:effectLst/>
              <a:uLnTx/>
              <a:uFillTx/>
              <a:latin typeface="Aharoni" panose="02010803020104030203" pitchFamily="2" charset="-79"/>
              <a:ea typeface="+mj-ea"/>
              <a:cs typeface="Aharoni" panose="02010803020104030203"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chemeClr val="bg1"/>
                </a:solidFill>
                <a:effectLst/>
                <a:uLnTx/>
                <a:uFillTx/>
                <a:latin typeface="Aharoni" panose="02010803020104030203" pitchFamily="2" charset="-79"/>
                <a:ea typeface="+mj-ea"/>
                <a:cs typeface="Aharoni" panose="02010803020104030203" pitchFamily="2" charset="-79"/>
              </a:rPr>
              <a:t> Plans and Policy Directions</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5396" y="1432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86617" y="22369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53634" y="408363"/>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C582F22F-4D13-86FC-FB81-096CE3CF07DB}"/>
              </a:ext>
            </a:extLst>
          </p:cNvPr>
          <p:cNvSpPr txBox="1"/>
          <p:nvPr/>
        </p:nvSpPr>
        <p:spPr>
          <a:xfrm>
            <a:off x="242888" y="1767884"/>
            <a:ext cx="11637937" cy="4614597"/>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For large-scale government-financed projects to be selected for preliminary feasibility studies, they undergo multiple steps of planning by the central government or local governments.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 How systematically a responsible party pursues a project can be evaluated until a concrete project plan is produced. Cases where a responsible party establishes a plan and pursues a project alone in a short time are exceptional. A series of preparations until a concrete project plan is produced is reflected in high-level or relevant plans.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As such, analysis on whether the concerned project is reflected in high-level or relevant plans can help determine whether the project has been pursued consistently with government policy.</a:t>
            </a:r>
            <a:endParaRPr kumimoji="0" lang="ar-SA"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92143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Content Placeholder 2">
            <a:extLst>
              <a:ext uri="{FF2B5EF4-FFF2-40B4-BE49-F238E27FC236}">
                <a16:creationId xmlns:a16="http://schemas.microsoft.com/office/drawing/2014/main" id="{86478D09-8D44-69CA-EE62-AFDFF2FC3A81}"/>
              </a:ext>
            </a:extLst>
          </p:cNvPr>
          <p:cNvSpPr txBox="1">
            <a:spLocks/>
          </p:cNvSpPr>
          <p:nvPr/>
        </p:nvSpPr>
        <p:spPr>
          <a:xfrm>
            <a:off x="1550282" y="1693454"/>
            <a:ext cx="10330543" cy="4923540"/>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chemeClr val="bg1"/>
                </a:solidFill>
              </a:rPr>
              <a:t>A project’s consistency with the policy direction of the competent ministry should be analyzed as well. Even when an explicit plan is in place, a policy goal set by the ministry is material to determining whether to push ahead with individual projects.</a:t>
            </a:r>
          </a:p>
          <a:p>
            <a:endParaRPr lang="en-US" b="1" dirty="0">
              <a:solidFill>
                <a:schemeClr val="bg1"/>
              </a:solidFill>
            </a:endParaRPr>
          </a:p>
          <a:p>
            <a:r>
              <a:rPr lang="en-US" b="1" dirty="0">
                <a:solidFill>
                  <a:schemeClr val="bg1"/>
                </a:solidFill>
              </a:rPr>
              <a:t> On the contrary, the effectiveness of an existing long-term plan can decrease as the policy direction changes over time. In comprehensive consideration of this situation, consistency with relevant plans and policy directions is to be reviewed.</a:t>
            </a:r>
            <a:endParaRPr lang="ar-SA" b="1" dirty="0">
              <a:solidFill>
                <a:schemeClr val="bg1"/>
              </a:solidFill>
            </a:endParaRPr>
          </a:p>
        </p:txBody>
      </p:sp>
    </p:spTree>
    <p:extLst>
      <p:ext uri="{BB962C8B-B14F-4D97-AF65-F5344CB8AC3E}">
        <p14:creationId xmlns:p14="http://schemas.microsoft.com/office/powerpoint/2010/main" val="498679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233228"/>
            <a:ext cx="6862577"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chemeClr val="bg1"/>
                </a:solidFill>
                <a:effectLst/>
                <a:uLnTx/>
                <a:uFillTx/>
                <a:latin typeface="Aharoni" panose="02010803020104030203" pitchFamily="2" charset="-79"/>
                <a:ea typeface="+mj-ea"/>
                <a:cs typeface="Aharoni" panose="02010803020104030203" pitchFamily="2" charset="-79"/>
              </a:rPr>
              <a:t>B. Willingness to Pursue and Preference for Projects</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67254" y="2926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28730" y="375681"/>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86368" y="57464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681590"/>
            <a:ext cx="10812720" cy="4309898"/>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When determining whether to pursue a government-financed project, the attitude of the responsible ministry or local residents toward the project needs to be  considered for the following reasons: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All government-financed projects have a spatial location where they are implemented, and ripple effects from project implementation can vary due to geographical proximity. Even when a project is essential from the perspective of the central government, it may not be acceptable to local residents.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On the contrary, even if it has been long hoped for by local residents, it may have a low priority to the central government, which has to conduct policy across the nation.</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31445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74521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652463" y="319989"/>
            <a:ext cx="9752693" cy="8080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0" lang="en-US" sz="4400" b="1" i="0" u="none" strike="noStrike" kern="1200" cap="none" spc="0" normalizeH="0" baseline="0" noProof="0" dirty="0">
                <a:ln>
                  <a:noFill/>
                </a:ln>
                <a:solidFill>
                  <a:prstClr val="black"/>
                </a:solidFill>
                <a:effectLst/>
                <a:uLnTx/>
                <a:uFillTx/>
                <a:latin typeface="Aharoni" panose="02010803020104030203" pitchFamily="2" charset="-79"/>
                <a:ea typeface="+mj-ea"/>
                <a:cs typeface="Aharoni" panose="02010803020104030203" pitchFamily="2" charset="-79"/>
              </a:rPr>
              <a:t>C. Level of Preparedness of Projects</a:t>
            </a:r>
            <a:endParaRPr lang="en-US" dirty="0"/>
          </a:p>
        </p:txBody>
      </p:sp>
      <p:sp>
        <p:nvSpPr>
          <p:cNvPr id="2" name="Content Placeholder 2">
            <a:extLst>
              <a:ext uri="{FF2B5EF4-FFF2-40B4-BE49-F238E27FC236}">
                <a16:creationId xmlns:a16="http://schemas.microsoft.com/office/drawing/2014/main" id="{7F2BFB75-F4A2-3914-35D4-1E1FF685777C}"/>
              </a:ext>
            </a:extLst>
          </p:cNvPr>
          <p:cNvSpPr txBox="1">
            <a:spLocks/>
          </p:cNvSpPr>
          <p:nvPr/>
        </p:nvSpPr>
        <p:spPr>
          <a:xfrm>
            <a:off x="1771650" y="2236435"/>
            <a:ext cx="8501063" cy="2905125"/>
          </a:xfrm>
          <a:prstGeom prst="rect">
            <a:avLst/>
          </a:prstGeom>
          <a:ln>
            <a:solidFill>
              <a:schemeClr val="tx1"/>
            </a:solidFill>
          </a:ln>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 typeface="Wingdings" panose="05000000000000000000" pitchFamily="2" charset="2"/>
              <a:buChar char="Ø"/>
            </a:pPr>
            <a:r>
              <a:rPr lang="en-US" b="1" dirty="0"/>
              <a:t>The level of preparedness is about a project’s concreteness. This concerns the level of detail of a project plan and the specific input of human and financial resources. </a:t>
            </a:r>
          </a:p>
          <a:p>
            <a:pPr>
              <a:buFont typeface="Wingdings" panose="05000000000000000000" pitchFamily="2" charset="2"/>
              <a:buChar char="Ø"/>
            </a:pPr>
            <a:r>
              <a:rPr lang="en-US" b="1" dirty="0"/>
              <a:t>In case of national road construction, once the decision is made to lay a specific section of a road, there is not much to change about the project and a regional construction management administration serves as a responsible party throughout the project.</a:t>
            </a:r>
          </a:p>
          <a:p>
            <a:pPr>
              <a:buFont typeface="Wingdings" panose="05000000000000000000" pitchFamily="2" charset="2"/>
              <a:buChar char="Ø"/>
            </a:pPr>
            <a:r>
              <a:rPr lang="en-US" b="1" dirty="0"/>
              <a:t> In such case, the level of preparedness may not be an important evaluation item. However, a concrete project plan is necessary in special projects like one for construction of a cultural facility.</a:t>
            </a:r>
            <a:endParaRPr lang="ar-SA" b="1" dirty="0"/>
          </a:p>
        </p:txBody>
      </p:sp>
    </p:spTree>
    <p:extLst>
      <p:ext uri="{BB962C8B-B14F-4D97-AF65-F5344CB8AC3E}">
        <p14:creationId xmlns:p14="http://schemas.microsoft.com/office/powerpoint/2010/main" val="34343966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Content Placeholder 2">
            <a:extLst>
              <a:ext uri="{FF2B5EF4-FFF2-40B4-BE49-F238E27FC236}">
                <a16:creationId xmlns:a16="http://schemas.microsoft.com/office/drawing/2014/main" id="{86478D09-8D44-69CA-EE62-AFDFF2FC3A81}"/>
              </a:ext>
            </a:extLst>
          </p:cNvPr>
          <p:cNvSpPr txBox="1">
            <a:spLocks/>
          </p:cNvSpPr>
          <p:nvPr/>
        </p:nvSpPr>
        <p:spPr>
          <a:xfrm>
            <a:off x="1550282" y="1693454"/>
            <a:ext cx="10330543" cy="4923540"/>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rPr>
              <a:t>A project’s consistency with the policy direction of the competent ministry should be analyzed as well. Even when an explicit plan is in place, a policy goal set by the ministry is material to determining whether to push ahead with individual projects.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rPr>
              <a:t> On the contrary, the effectiveness of an existing long-term plan can decrease as the policy direction changes over time. In comprehensive consideration of this situation, consistency with relevant plans and policy directions is to be reviewed.</a:t>
            </a:r>
            <a:endParaRPr kumimoji="0" lang="ar-SA"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
        <p:nvSpPr>
          <p:cNvPr id="7" name="TextBox 6">
            <a:extLst>
              <a:ext uri="{FF2B5EF4-FFF2-40B4-BE49-F238E27FC236}">
                <a16:creationId xmlns:a16="http://schemas.microsoft.com/office/drawing/2014/main" id="{D173FC72-2E27-1C9D-2ABC-439044F51CF8}"/>
              </a:ext>
            </a:extLst>
          </p:cNvPr>
          <p:cNvSpPr txBox="1"/>
          <p:nvPr/>
        </p:nvSpPr>
        <p:spPr>
          <a:xfrm>
            <a:off x="2524074" y="489569"/>
            <a:ext cx="8089907" cy="1446550"/>
          </a:xfrm>
          <a:prstGeom prst="rect">
            <a:avLst/>
          </a:prstGeom>
          <a:noFill/>
        </p:spPr>
        <p:txBody>
          <a:bodyPr wrap="square">
            <a:spAutoFit/>
          </a:bodyPr>
          <a:lstStyle/>
          <a:p>
            <a:r>
              <a:rPr kumimoji="0" lang="en-US" sz="4400" b="1" i="0" u="none" strike="noStrike" kern="1200" cap="none" spc="0" normalizeH="0" baseline="0" noProof="0" dirty="0">
                <a:ln>
                  <a:noFill/>
                </a:ln>
                <a:solidFill>
                  <a:schemeClr val="bg1"/>
                </a:solidFill>
                <a:effectLst/>
                <a:uLnTx/>
                <a:uFillTx/>
                <a:latin typeface="Aharoni" panose="02010803020104030203" pitchFamily="2" charset="-79"/>
                <a:ea typeface="+mj-ea"/>
                <a:cs typeface="Aharoni" panose="02010803020104030203" pitchFamily="2" charset="-79"/>
              </a:rPr>
              <a:t>C. Level of Preparedness of Projects</a:t>
            </a:r>
            <a:endParaRPr lang="en-GB" dirty="0">
              <a:solidFill>
                <a:schemeClr val="bg1"/>
              </a:solidFill>
            </a:endParaRPr>
          </a:p>
        </p:txBody>
      </p:sp>
    </p:spTree>
    <p:extLst>
      <p:ext uri="{BB962C8B-B14F-4D97-AF65-F5344CB8AC3E}">
        <p14:creationId xmlns:p14="http://schemas.microsoft.com/office/powerpoint/2010/main" val="2817696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173FC72-2E27-1C9D-2ABC-439044F51CF8}"/>
              </a:ext>
            </a:extLst>
          </p:cNvPr>
          <p:cNvSpPr txBox="1"/>
          <p:nvPr/>
        </p:nvSpPr>
        <p:spPr>
          <a:xfrm>
            <a:off x="2524074" y="489569"/>
            <a:ext cx="8089907"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chemeClr val="bg1"/>
                </a:solidFill>
                <a:effectLst/>
                <a:uLnTx/>
                <a:uFillTx/>
                <a:latin typeface="Aharoni" panose="02010803020104030203" pitchFamily="2" charset="-79"/>
                <a:ea typeface="+mj-ea"/>
                <a:cs typeface="Aharoni" panose="02010803020104030203" pitchFamily="2" charset="-79"/>
              </a:rPr>
              <a:t>3. Risks in Pursuing Projects</a:t>
            </a:r>
            <a:endParaRPr kumimoji="0" lang="en-GB" sz="1800"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C3B6696-75AD-A787-23EA-65FD18343DD9}"/>
              </a:ext>
            </a:extLst>
          </p:cNvPr>
          <p:cNvSpPr txBox="1">
            <a:spLocks/>
          </p:cNvSpPr>
          <p:nvPr/>
        </p:nvSpPr>
        <p:spPr>
          <a:xfrm>
            <a:off x="2618636" y="1518396"/>
            <a:ext cx="7933405" cy="435133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4000" b="1" dirty="0">
                <a:solidFill>
                  <a:schemeClr val="bg1"/>
                </a:solidFill>
              </a:rPr>
              <a:t>A. Possibility of Financing</a:t>
            </a:r>
          </a:p>
          <a:p>
            <a:endParaRPr lang="en-US" sz="4000" b="1" dirty="0">
              <a:solidFill>
                <a:schemeClr val="bg1"/>
              </a:solidFill>
            </a:endParaRPr>
          </a:p>
          <a:p>
            <a:r>
              <a:rPr lang="en-US" sz="4000" b="1" dirty="0">
                <a:solidFill>
                  <a:schemeClr val="bg1"/>
                </a:solidFill>
              </a:rPr>
              <a:t>B. Environmental Nature</a:t>
            </a:r>
          </a:p>
        </p:txBody>
      </p:sp>
    </p:spTree>
    <p:extLst>
      <p:ext uri="{BB962C8B-B14F-4D97-AF65-F5344CB8AC3E}">
        <p14:creationId xmlns:p14="http://schemas.microsoft.com/office/powerpoint/2010/main" val="184131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173FC72-2E27-1C9D-2ABC-439044F51CF8}"/>
              </a:ext>
            </a:extLst>
          </p:cNvPr>
          <p:cNvSpPr txBox="1"/>
          <p:nvPr/>
        </p:nvSpPr>
        <p:spPr>
          <a:xfrm>
            <a:off x="2524074" y="489569"/>
            <a:ext cx="8089907"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chemeClr val="bg1"/>
                </a:solidFill>
                <a:effectLst/>
                <a:uLnTx/>
                <a:uFillTx/>
                <a:latin typeface="Aharoni" panose="02010803020104030203" pitchFamily="2" charset="-79"/>
                <a:ea typeface="+mj-ea"/>
                <a:cs typeface="Aharoni" panose="02010803020104030203" pitchFamily="2" charset="-79"/>
              </a:rPr>
              <a:t>A. Possibility of Financing</a:t>
            </a:r>
            <a:endParaRPr kumimoji="0" lang="en-GB" sz="1800"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4" name="Content Placeholder 2">
            <a:extLst>
              <a:ext uri="{FF2B5EF4-FFF2-40B4-BE49-F238E27FC236}">
                <a16:creationId xmlns:a16="http://schemas.microsoft.com/office/drawing/2014/main" id="{992ED620-F6F6-8218-26B5-D7B1D9206642}"/>
              </a:ext>
            </a:extLst>
          </p:cNvPr>
          <p:cNvSpPr txBox="1">
            <a:spLocks/>
          </p:cNvSpPr>
          <p:nvPr/>
        </p:nvSpPr>
        <p:spPr>
          <a:xfrm>
            <a:off x="838200" y="1897063"/>
            <a:ext cx="10515600" cy="435133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b="1" dirty="0">
                <a:solidFill>
                  <a:schemeClr val="bg1"/>
                </a:solidFill>
              </a:rPr>
              <a:t>Public projects are generally funded with public money, by issuing bonds or attracting private investment. When the government is able to and willing to provide sufficient funds, the responsible party is able to issue bonds in the market or a private party willing to participate in the project can be found, financing is not a significant concern. This is the case for most national road construction projects.</a:t>
            </a:r>
            <a:endParaRPr lang="ar-SA" b="1" dirty="0">
              <a:solidFill>
                <a:schemeClr val="bg1"/>
              </a:solidFill>
            </a:endParaRPr>
          </a:p>
        </p:txBody>
      </p:sp>
    </p:spTree>
    <p:extLst>
      <p:ext uri="{BB962C8B-B14F-4D97-AF65-F5344CB8AC3E}">
        <p14:creationId xmlns:p14="http://schemas.microsoft.com/office/powerpoint/2010/main" val="3600831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173FC72-2E27-1C9D-2ABC-439044F51CF8}"/>
              </a:ext>
            </a:extLst>
          </p:cNvPr>
          <p:cNvSpPr txBox="1"/>
          <p:nvPr/>
        </p:nvSpPr>
        <p:spPr>
          <a:xfrm>
            <a:off x="2524074" y="489569"/>
            <a:ext cx="8089907"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haroni" panose="02010803020104030203" pitchFamily="2" charset="-79"/>
                <a:ea typeface="+mn-ea"/>
                <a:cs typeface="Aharoni" panose="02010803020104030203" pitchFamily="2" charset="-79"/>
              </a:rPr>
              <a:t>A. Possibility of Financing</a:t>
            </a: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Content Placeholder 2">
            <a:extLst>
              <a:ext uri="{FF2B5EF4-FFF2-40B4-BE49-F238E27FC236}">
                <a16:creationId xmlns:a16="http://schemas.microsoft.com/office/drawing/2014/main" id="{992ED620-F6F6-8218-26B5-D7B1D9206642}"/>
              </a:ext>
            </a:extLst>
          </p:cNvPr>
          <p:cNvSpPr txBox="1">
            <a:spLocks/>
          </p:cNvSpPr>
          <p:nvPr/>
        </p:nvSpPr>
        <p:spPr>
          <a:xfrm>
            <a:off x="838200" y="1897063"/>
            <a:ext cx="10515600" cy="435133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rPr>
              <a:t>Public projects are generally funded with public money, by issuing bonds or attracting private investment. When the government is able to and willing to provide sufficient funds, the responsible party is able to issue bonds in the market or a private party willing to participate in the project can be found, financing is not a significant concern. This is the case for most national road construction projects.</a:t>
            </a:r>
            <a:endParaRPr kumimoji="0" lang="ar-SA"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803985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177177" y="1057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44999" y="28095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999" y="51430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173FC72-2E27-1C9D-2ABC-439044F51CF8}"/>
              </a:ext>
            </a:extLst>
          </p:cNvPr>
          <p:cNvSpPr txBox="1"/>
          <p:nvPr/>
        </p:nvSpPr>
        <p:spPr>
          <a:xfrm>
            <a:off x="2524074" y="489569"/>
            <a:ext cx="8089907"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haroni" panose="02010803020104030203" pitchFamily="2" charset="-79"/>
                <a:ea typeface="+mn-ea"/>
                <a:cs typeface="Aharoni" panose="02010803020104030203" pitchFamily="2" charset="-79"/>
              </a:rPr>
              <a:t>A. Possibility of Financing</a:t>
            </a: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B90ECC8-AD71-D6FE-9D9D-E69AC99BF1A1}"/>
              </a:ext>
            </a:extLst>
          </p:cNvPr>
          <p:cNvSpPr txBox="1">
            <a:spLocks/>
          </p:cNvSpPr>
          <p:nvPr/>
        </p:nvSpPr>
        <p:spPr>
          <a:xfrm>
            <a:off x="1311227" y="1882775"/>
            <a:ext cx="10515600" cy="4351338"/>
          </a:xfrm>
          <a:prstGeom prst="rect">
            <a:avLst/>
          </a:prstGeom>
          <a:ln>
            <a:solidFill>
              <a:schemeClr val="tx1"/>
            </a:solid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b="1" dirty="0">
                <a:solidFill>
                  <a:schemeClr val="bg1"/>
                </a:solidFill>
              </a:rPr>
              <a:t>For projects where local governments put up some of the necessary funds and projects that are partially or wholly financed by a private party, the possibility of financing should be closely reviewed to ascertain whether they can proceed as planned. </a:t>
            </a:r>
          </a:p>
          <a:p>
            <a:pPr>
              <a:buFont typeface="Wingdings" panose="05000000000000000000" pitchFamily="2" charset="2"/>
              <a:buChar char="v"/>
            </a:pPr>
            <a:r>
              <a:rPr lang="en-US" b="1" dirty="0">
                <a:solidFill>
                  <a:schemeClr val="bg1"/>
                </a:solidFill>
              </a:rPr>
              <a:t>If projects impose significant financial strains on local governments in consideration of their fiscal condition, they can become delayed, suspended, or face other such problems. In PPP projects where the profitability is low, selecting a private investor and conducting negotiations can be time consuming. </a:t>
            </a:r>
          </a:p>
          <a:p>
            <a:pPr>
              <a:buFont typeface="Wingdings" panose="05000000000000000000" pitchFamily="2" charset="2"/>
              <a:buChar char="v"/>
            </a:pPr>
            <a:r>
              <a:rPr lang="en-US" b="1" dirty="0">
                <a:solidFill>
                  <a:schemeClr val="bg1"/>
                </a:solidFill>
              </a:rPr>
              <a:t>Even in the case of projects funded by the government, the possibility of raising necessary funds should be confirmed if the project costs are much higher than the given budget.</a:t>
            </a:r>
            <a:endParaRPr lang="ar-SA" b="1" dirty="0">
              <a:solidFill>
                <a:schemeClr val="bg1"/>
              </a:solidFill>
            </a:endParaRPr>
          </a:p>
        </p:txBody>
      </p:sp>
    </p:spTree>
    <p:extLst>
      <p:ext uri="{BB962C8B-B14F-4D97-AF65-F5344CB8AC3E}">
        <p14:creationId xmlns:p14="http://schemas.microsoft.com/office/powerpoint/2010/main" val="2952739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177177" y="1057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44999" y="28095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999" y="51430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173FC72-2E27-1C9D-2ABC-439044F51CF8}"/>
              </a:ext>
            </a:extLst>
          </p:cNvPr>
          <p:cNvSpPr txBox="1"/>
          <p:nvPr/>
        </p:nvSpPr>
        <p:spPr>
          <a:xfrm>
            <a:off x="1749456" y="234783"/>
            <a:ext cx="9148814"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800" dirty="0">
                <a:solidFill>
                  <a:schemeClr val="bg1"/>
                </a:solidFill>
                <a:latin typeface="Aharoni" panose="02010803020104030203" pitchFamily="2" charset="-79"/>
                <a:cs typeface="Aharoni" panose="02010803020104030203" pitchFamily="2" charset="-79"/>
              </a:rPr>
              <a:t>B. Environmental Nature</a:t>
            </a:r>
            <a:endParaRPr kumimoji="0" lang="en-GB" sz="1050"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B90ECC8-AD71-D6FE-9D9D-E69AC99BF1A1}"/>
              </a:ext>
            </a:extLst>
          </p:cNvPr>
          <p:cNvSpPr txBox="1">
            <a:spLocks/>
          </p:cNvSpPr>
          <p:nvPr/>
        </p:nvSpPr>
        <p:spPr>
          <a:xfrm>
            <a:off x="639715" y="1659330"/>
            <a:ext cx="10515600" cy="4351338"/>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v"/>
              <a:tabLst/>
              <a:defRPr/>
            </a:pPr>
            <a:endParaRPr kumimoji="0" lang="ar-SA"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
        <p:nvSpPr>
          <p:cNvPr id="4" name="Content Placeholder 2">
            <a:extLst>
              <a:ext uri="{FF2B5EF4-FFF2-40B4-BE49-F238E27FC236}">
                <a16:creationId xmlns:a16="http://schemas.microsoft.com/office/drawing/2014/main" id="{1432CDCF-9FF0-2B1D-9FAD-911D6E3CE468}"/>
              </a:ext>
            </a:extLst>
          </p:cNvPr>
          <p:cNvSpPr txBox="1">
            <a:spLocks/>
          </p:cNvSpPr>
          <p:nvPr/>
        </p:nvSpPr>
        <p:spPr>
          <a:xfrm>
            <a:off x="838200" y="1825625"/>
            <a:ext cx="10515600" cy="435133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chemeClr val="bg1"/>
                </a:solidFill>
              </a:rPr>
              <a:t>Environmental impact analysis roughly evaluates impact from project implementation. Environmental impact analysis does not have to be conducted for every project. </a:t>
            </a:r>
          </a:p>
          <a:p>
            <a:r>
              <a:rPr lang="en-US" b="1" dirty="0">
                <a:solidFill>
                  <a:schemeClr val="bg1"/>
                </a:solidFill>
              </a:rPr>
              <a:t>In preliminary feasibility studies, environmental impact analysis is to ascertain in advance whether an environmental issue will occur in any step after preliminary feasibility studies and decide whether to pursue a project accordingly, and at the same time to raise the possibility of an environmental issue in the following steps and encourage more in-depth analysis.</a:t>
            </a:r>
            <a:endParaRPr lang="ar-SA" b="1" dirty="0">
              <a:solidFill>
                <a:schemeClr val="bg1"/>
              </a:solidFill>
            </a:endParaRPr>
          </a:p>
        </p:txBody>
      </p:sp>
    </p:spTree>
    <p:extLst>
      <p:ext uri="{BB962C8B-B14F-4D97-AF65-F5344CB8AC3E}">
        <p14:creationId xmlns:p14="http://schemas.microsoft.com/office/powerpoint/2010/main" val="309274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177177" y="1057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44999" y="28095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999" y="51430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173FC72-2E27-1C9D-2ABC-439044F51CF8}"/>
              </a:ext>
            </a:extLst>
          </p:cNvPr>
          <p:cNvSpPr txBox="1"/>
          <p:nvPr/>
        </p:nvSpPr>
        <p:spPr>
          <a:xfrm>
            <a:off x="1843088" y="234783"/>
            <a:ext cx="9055182"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000" dirty="0">
                <a:solidFill>
                  <a:schemeClr val="bg1"/>
                </a:solidFill>
                <a:latin typeface="Aharoni" panose="02010803020104030203" pitchFamily="2" charset="-79"/>
                <a:cs typeface="Aharoni" panose="02010803020104030203" pitchFamily="2" charset="-79"/>
              </a:rPr>
              <a:t>B</a:t>
            </a:r>
            <a:r>
              <a:rPr lang="en-US" sz="2400" dirty="0">
                <a:solidFill>
                  <a:schemeClr val="bg1"/>
                </a:solidFill>
                <a:latin typeface="Aharoni" panose="02010803020104030203" pitchFamily="2" charset="-79"/>
                <a:cs typeface="Aharoni" panose="02010803020104030203" pitchFamily="2" charset="-79"/>
              </a:rPr>
              <a:t>. </a:t>
            </a:r>
            <a:r>
              <a:rPr lang="en-US" sz="4000" dirty="0">
                <a:solidFill>
                  <a:schemeClr val="bg1"/>
                </a:solidFill>
                <a:latin typeface="Aharoni" panose="02010803020104030203" pitchFamily="2" charset="-79"/>
                <a:cs typeface="Aharoni" panose="02010803020104030203" pitchFamily="2" charset="-79"/>
              </a:rPr>
              <a:t>Environmental Nature cont. ….</a:t>
            </a:r>
            <a:endParaRPr kumimoji="0" lang="en-GB" sz="1400"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B90ECC8-AD71-D6FE-9D9D-E69AC99BF1A1}"/>
              </a:ext>
            </a:extLst>
          </p:cNvPr>
          <p:cNvSpPr txBox="1">
            <a:spLocks/>
          </p:cNvSpPr>
          <p:nvPr/>
        </p:nvSpPr>
        <p:spPr>
          <a:xfrm>
            <a:off x="639715" y="1446203"/>
            <a:ext cx="10515600" cy="4564465"/>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v"/>
              <a:tabLst/>
              <a:defRPr/>
            </a:pPr>
            <a:endParaRPr kumimoji="0" lang="ar-SA"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
        <p:nvSpPr>
          <p:cNvPr id="9" name="Content Placeholder 2">
            <a:extLst>
              <a:ext uri="{FF2B5EF4-FFF2-40B4-BE49-F238E27FC236}">
                <a16:creationId xmlns:a16="http://schemas.microsoft.com/office/drawing/2014/main" id="{305B3979-55E9-1369-F31F-FAAD8A068AF7}"/>
              </a:ext>
            </a:extLst>
          </p:cNvPr>
          <p:cNvSpPr txBox="1">
            <a:spLocks/>
          </p:cNvSpPr>
          <p:nvPr/>
        </p:nvSpPr>
        <p:spPr>
          <a:xfrm>
            <a:off x="838200" y="1825625"/>
            <a:ext cx="10515600" cy="4351338"/>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chemeClr val="bg1"/>
                </a:solidFill>
              </a:rPr>
              <a:t>For projects with potential environmental issues, the impact of project implementation is to be qualitatively and quantitatively evaluated through separate consultation with specialists, prior discussion, etc.</a:t>
            </a:r>
          </a:p>
          <a:p>
            <a:r>
              <a:rPr lang="en-US" b="1" dirty="0">
                <a:solidFill>
                  <a:schemeClr val="bg1"/>
                </a:solidFill>
              </a:rPr>
              <a:t>Also, as mentioned above, the possibility of local civil complaints due to an environmental issue when the project is implemented should be analyzed not in the willingness to pursue and preference for projects’ item, but in the ‘environmental impact analysis’ item</a:t>
            </a:r>
            <a:r>
              <a:rPr lang="en-US" b="1" dirty="0"/>
              <a:t>.</a:t>
            </a:r>
            <a:endParaRPr lang="ar-SA" b="1" dirty="0"/>
          </a:p>
        </p:txBody>
      </p:sp>
    </p:spTree>
    <p:extLst>
      <p:ext uri="{BB962C8B-B14F-4D97-AF65-F5344CB8AC3E}">
        <p14:creationId xmlns:p14="http://schemas.microsoft.com/office/powerpoint/2010/main" val="3944099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177177" y="1057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44999" y="28095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999" y="51430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4B90ECC8-AD71-D6FE-9D9D-E69AC99BF1A1}"/>
              </a:ext>
            </a:extLst>
          </p:cNvPr>
          <p:cNvSpPr txBox="1">
            <a:spLocks/>
          </p:cNvSpPr>
          <p:nvPr/>
        </p:nvSpPr>
        <p:spPr>
          <a:xfrm>
            <a:off x="639715" y="1446203"/>
            <a:ext cx="10515600" cy="4564465"/>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v"/>
              <a:tabLst/>
              <a:defRPr/>
            </a:pPr>
            <a:endParaRPr kumimoji="0" lang="ar-SA"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
        <p:nvSpPr>
          <p:cNvPr id="9" name="Content Placeholder 2">
            <a:extLst>
              <a:ext uri="{FF2B5EF4-FFF2-40B4-BE49-F238E27FC236}">
                <a16:creationId xmlns:a16="http://schemas.microsoft.com/office/drawing/2014/main" id="{305B3979-55E9-1369-F31F-FAAD8A068AF7}"/>
              </a:ext>
            </a:extLst>
          </p:cNvPr>
          <p:cNvSpPr txBox="1">
            <a:spLocks/>
          </p:cNvSpPr>
          <p:nvPr/>
        </p:nvSpPr>
        <p:spPr>
          <a:xfrm>
            <a:off x="838200" y="1825625"/>
            <a:ext cx="10515600" cy="4351338"/>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11" name="TextBox 10">
            <a:extLst>
              <a:ext uri="{FF2B5EF4-FFF2-40B4-BE49-F238E27FC236}">
                <a16:creationId xmlns:a16="http://schemas.microsoft.com/office/drawing/2014/main" id="{5FC21180-519A-8F52-EE72-8AE19E1229EA}"/>
              </a:ext>
            </a:extLst>
          </p:cNvPr>
          <p:cNvSpPr txBox="1"/>
          <p:nvPr/>
        </p:nvSpPr>
        <p:spPr>
          <a:xfrm>
            <a:off x="1866372" y="189364"/>
            <a:ext cx="7711678" cy="1446550"/>
          </a:xfrm>
          <a:prstGeom prst="rect">
            <a:avLst/>
          </a:prstGeom>
          <a:noFill/>
        </p:spPr>
        <p:txBody>
          <a:bodyPr wrap="square">
            <a:spAutoFit/>
          </a:bodyPr>
          <a:lstStyle/>
          <a:p>
            <a:r>
              <a:rPr kumimoji="0" lang="en-US" sz="4400" b="1" i="0" u="none" strike="noStrike" kern="1200" cap="none" spc="0" normalizeH="0" baseline="0" noProof="0" dirty="0">
                <a:ln>
                  <a:noFill/>
                </a:ln>
                <a:solidFill>
                  <a:schemeClr val="bg1"/>
                </a:solidFill>
                <a:effectLst/>
                <a:uLnTx/>
                <a:uFillTx/>
                <a:latin typeface="Aharoni" panose="02010803020104030203" pitchFamily="2" charset="-79"/>
                <a:ea typeface="+mj-ea"/>
                <a:cs typeface="Aharoni" panose="02010803020104030203" pitchFamily="2" charset="-79"/>
              </a:rPr>
              <a:t>4. Project-Specific Evaluation Items</a:t>
            </a:r>
            <a:endParaRPr lang="en-GB" dirty="0">
              <a:solidFill>
                <a:schemeClr val="bg1"/>
              </a:solidFill>
            </a:endParaRPr>
          </a:p>
        </p:txBody>
      </p:sp>
      <p:sp>
        <p:nvSpPr>
          <p:cNvPr id="12" name="Content Placeholder 2">
            <a:extLst>
              <a:ext uri="{FF2B5EF4-FFF2-40B4-BE49-F238E27FC236}">
                <a16:creationId xmlns:a16="http://schemas.microsoft.com/office/drawing/2014/main" id="{AA583A86-0E8A-625B-4DDE-C0392817DD7A}"/>
              </a:ext>
            </a:extLst>
          </p:cNvPr>
          <p:cNvSpPr txBox="1">
            <a:spLocks/>
          </p:cNvSpPr>
          <p:nvPr/>
        </p:nvSpPr>
        <p:spPr>
          <a:xfrm>
            <a:off x="990600" y="1978025"/>
            <a:ext cx="10515600" cy="435133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US" b="1" dirty="0">
                <a:solidFill>
                  <a:schemeClr val="bg1"/>
                </a:solidFill>
              </a:rPr>
              <a:t>Unlike basic evaluation items, project-specific evaluation items are those that should be put into special consideration in the evaluation of projects. </a:t>
            </a:r>
          </a:p>
          <a:p>
            <a:pPr>
              <a:buFont typeface="Wingdings" panose="05000000000000000000" pitchFamily="2" charset="2"/>
              <a:buChar char="§"/>
            </a:pPr>
            <a:endParaRPr lang="en-US" b="1" dirty="0">
              <a:solidFill>
                <a:schemeClr val="bg1"/>
              </a:solidFill>
            </a:endParaRPr>
          </a:p>
          <a:p>
            <a:pPr>
              <a:buFont typeface="Wingdings" panose="05000000000000000000" pitchFamily="2" charset="2"/>
              <a:buChar char="§"/>
            </a:pPr>
            <a:r>
              <a:rPr lang="en-US" b="1" dirty="0">
                <a:solidFill>
                  <a:schemeClr val="bg1"/>
                </a:solidFill>
              </a:rPr>
              <a:t>This renders defining and suggesting project-specific evaluation items in advance difficult. Nevertheless, categorizing project-specific evaluation items suggested in existing preliminary feasibility studies is helpful to select policy analysis items in future preliminary feasibility studies.</a:t>
            </a:r>
            <a:endParaRPr lang="ar-SA" b="1" dirty="0">
              <a:solidFill>
                <a:schemeClr val="bg1"/>
              </a:solidFill>
            </a:endParaRPr>
          </a:p>
        </p:txBody>
      </p:sp>
    </p:spTree>
    <p:extLst>
      <p:ext uri="{BB962C8B-B14F-4D97-AF65-F5344CB8AC3E}">
        <p14:creationId xmlns:p14="http://schemas.microsoft.com/office/powerpoint/2010/main" val="527170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177177" y="1057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44999" y="28095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999" y="51430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4B90ECC8-AD71-D6FE-9D9D-E69AC99BF1A1}"/>
              </a:ext>
            </a:extLst>
          </p:cNvPr>
          <p:cNvSpPr txBox="1">
            <a:spLocks/>
          </p:cNvSpPr>
          <p:nvPr/>
        </p:nvSpPr>
        <p:spPr>
          <a:xfrm>
            <a:off x="639715" y="1446203"/>
            <a:ext cx="10515600" cy="4564465"/>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v"/>
              <a:tabLst/>
              <a:defRPr/>
            </a:pPr>
            <a:endParaRPr kumimoji="0" lang="ar-SA"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
        <p:nvSpPr>
          <p:cNvPr id="9" name="Content Placeholder 2">
            <a:extLst>
              <a:ext uri="{FF2B5EF4-FFF2-40B4-BE49-F238E27FC236}">
                <a16:creationId xmlns:a16="http://schemas.microsoft.com/office/drawing/2014/main" id="{305B3979-55E9-1369-F31F-FAAD8A068AF7}"/>
              </a:ext>
            </a:extLst>
          </p:cNvPr>
          <p:cNvSpPr txBox="1">
            <a:spLocks/>
          </p:cNvSpPr>
          <p:nvPr/>
        </p:nvSpPr>
        <p:spPr>
          <a:xfrm>
            <a:off x="838200" y="1825625"/>
            <a:ext cx="10515600" cy="4351338"/>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7" name="TextBox 6">
            <a:extLst>
              <a:ext uri="{FF2B5EF4-FFF2-40B4-BE49-F238E27FC236}">
                <a16:creationId xmlns:a16="http://schemas.microsoft.com/office/drawing/2014/main" id="{DC45C845-D8C8-20D5-E769-4F8AE7A01874}"/>
              </a:ext>
            </a:extLst>
          </p:cNvPr>
          <p:cNvSpPr txBox="1"/>
          <p:nvPr/>
        </p:nvSpPr>
        <p:spPr>
          <a:xfrm>
            <a:off x="2152440" y="112341"/>
            <a:ext cx="7887119" cy="1446550"/>
          </a:xfrm>
          <a:prstGeom prst="rect">
            <a:avLst/>
          </a:prstGeom>
          <a:noFill/>
        </p:spPr>
        <p:txBody>
          <a:bodyPr wrap="square">
            <a:spAutoFit/>
          </a:bodyPr>
          <a:lstStyle/>
          <a:p>
            <a:r>
              <a:rPr kumimoji="0" lang="en-US" sz="4400" b="1" i="0" u="none" strike="noStrike" kern="1200" cap="none" spc="0" normalizeH="0" baseline="0" noProof="0" dirty="0">
                <a:ln>
                  <a:noFill/>
                </a:ln>
                <a:solidFill>
                  <a:schemeClr val="bg1"/>
                </a:solidFill>
                <a:effectLst/>
                <a:uLnTx/>
                <a:uFillTx/>
                <a:latin typeface="Aharoni" panose="02010803020104030203" pitchFamily="2" charset="-79"/>
                <a:ea typeface="+mj-ea"/>
                <a:cs typeface="Aharoni" panose="02010803020104030203" pitchFamily="2" charset="-79"/>
              </a:rPr>
              <a:t>Project-Specific Evaluation Items</a:t>
            </a:r>
            <a:endParaRPr lang="en-GB" dirty="0">
              <a:solidFill>
                <a:schemeClr val="bg1"/>
              </a:solidFill>
            </a:endParaRPr>
          </a:p>
        </p:txBody>
      </p:sp>
      <p:sp>
        <p:nvSpPr>
          <p:cNvPr id="11" name="Content Placeholder 2">
            <a:extLst>
              <a:ext uri="{FF2B5EF4-FFF2-40B4-BE49-F238E27FC236}">
                <a16:creationId xmlns:a16="http://schemas.microsoft.com/office/drawing/2014/main" id="{315C02D8-64CB-A7C3-8E31-2FD1D0E59564}"/>
              </a:ext>
            </a:extLst>
          </p:cNvPr>
          <p:cNvSpPr txBox="1">
            <a:spLocks/>
          </p:cNvSpPr>
          <p:nvPr/>
        </p:nvSpPr>
        <p:spPr>
          <a:xfrm>
            <a:off x="990600" y="1978025"/>
            <a:ext cx="10515600" cy="4351338"/>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chemeClr val="bg1"/>
                </a:solidFill>
              </a:rPr>
              <a:t>As the existing guidelines adopted a structure of basic evaluation items vs. project-specific evaluation items, the project-specific evaluation items suggested in the existing preliminary feasibility studies include those that fall under the mid-level classifications like ‘balanced regional development,’ ‘consistency with policy and willingness to pursue projects,’ and ‘risk factors in pursuing projects.’</a:t>
            </a:r>
            <a:endParaRPr lang="ar-SA" b="1" dirty="0">
              <a:solidFill>
                <a:schemeClr val="bg1"/>
              </a:solidFill>
            </a:endParaRPr>
          </a:p>
        </p:txBody>
      </p:sp>
    </p:spTree>
    <p:extLst>
      <p:ext uri="{BB962C8B-B14F-4D97-AF65-F5344CB8AC3E}">
        <p14:creationId xmlns:p14="http://schemas.microsoft.com/office/powerpoint/2010/main" val="3225082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784</TotalTime>
  <Words>2113</Words>
  <Application>Microsoft Office PowerPoint</Application>
  <PresentationFormat>Widescreen</PresentationFormat>
  <Paragraphs>179</Paragraphs>
  <Slides>28</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Aharoni</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manal shabat</cp:lastModifiedBy>
  <cp:revision>19</cp:revision>
  <dcterms:created xsi:type="dcterms:W3CDTF">2023-04-29T09:08:23Z</dcterms:created>
  <dcterms:modified xsi:type="dcterms:W3CDTF">2023-10-20T10:57:25Z</dcterms:modified>
</cp:coreProperties>
</file>