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480" r:id="rId7"/>
    <p:sldId id="481" r:id="rId8"/>
    <p:sldId id="482" r:id="rId9"/>
    <p:sldId id="483" r:id="rId10"/>
    <p:sldId id="484" r:id="rId11"/>
    <p:sldId id="485" r:id="rId12"/>
    <p:sldId id="487" r:id="rId13"/>
    <p:sldId id="486" r:id="rId14"/>
    <p:sldId id="488" r:id="rId15"/>
    <p:sldId id="489" r:id="rId16"/>
    <p:sldId id="490" r:id="rId17"/>
    <p:sldId id="491" r:id="rId18"/>
    <p:sldId id="492" r:id="rId19"/>
    <p:sldId id="493" r:id="rId20"/>
    <p:sldId id="494" r:id="rId21"/>
    <p:sldId id="462" r:id="rId22"/>
    <p:sldId id="461" r:id="rId23"/>
    <p:sldId id="495" r:id="rId24"/>
    <p:sldId id="496" r:id="rId25"/>
    <p:sldId id="497" r:id="rId26"/>
    <p:sldId id="498" r:id="rId27"/>
    <p:sldId id="499" r:id="rId28"/>
    <p:sldId id="500" r:id="rId29"/>
    <p:sldId id="501" r:id="rId30"/>
    <p:sldId id="502" r:id="rId31"/>
    <p:sldId id="503" r:id="rId32"/>
    <p:sldId id="504" r:id="rId33"/>
    <p:sldId id="505" r:id="rId34"/>
    <p:sldId id="506" r:id="rId35"/>
    <p:sldId id="507" r:id="rId36"/>
    <p:sldId id="509" r:id="rId37"/>
    <p:sldId id="510" r:id="rId38"/>
    <p:sldId id="511" r:id="rId39"/>
    <p:sldId id="512" r:id="rId40"/>
    <p:sldId id="513" r:id="rId41"/>
    <p:sldId id="514" r:id="rId42"/>
    <p:sldId id="515" r:id="rId43"/>
    <p:sldId id="516" r:id="rId44"/>
    <p:sldId id="517" r:id="rId45"/>
    <p:sldId id="518" r:id="rId46"/>
    <p:sldId id="519" r:id="rId47"/>
    <p:sldId id="520" r:id="rId48"/>
    <p:sldId id="521" r:id="rId49"/>
    <p:sldId id="522" r:id="rId50"/>
    <p:sldId id="523" r:id="rId51"/>
    <p:sldId id="524" r:id="rId52"/>
    <p:sldId id="525" r:id="rId53"/>
    <p:sldId id="30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6F8"/>
    <a:srgbClr val="E3D9F5"/>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05-Nov-21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05-Nov-21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05-Nov-21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05-Nov-21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05-Nov-21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05-Nov-21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05-Nov-21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05-Nov-21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05-Nov-21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05-Nov-21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t>Regular &amp; Virtual communication plan</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624722" y="275680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265883" y="4031664"/>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826641" y="4031664"/>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826641" y="4594994"/>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9" name="Right Bracket 18"/>
          <p:cNvSpPr/>
          <p:nvPr/>
        </p:nvSpPr>
        <p:spPr>
          <a:xfrm>
            <a:off x="11850170" y="368042"/>
            <a:ext cx="329418" cy="3195289"/>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305189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18587" y="951779"/>
            <a:ext cx="496100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5" name="Rectangle 14"/>
          <p:cNvSpPr/>
          <p:nvPr/>
        </p:nvSpPr>
        <p:spPr>
          <a:xfrm>
            <a:off x="7202203" y="1990236"/>
            <a:ext cx="4989797" cy="954107"/>
          </a:xfrm>
          <a:prstGeom prst="rect">
            <a:avLst/>
          </a:prstGeom>
          <a:solidFill>
            <a:schemeClr val="bg1"/>
          </a:solidFill>
          <a:ln>
            <a:solidFill>
              <a:schemeClr val="accent1"/>
            </a:solidFill>
          </a:ln>
        </p:spPr>
        <p:txBody>
          <a:bodyPr wrap="square">
            <a:spAutoFit/>
          </a:bodyPr>
          <a:lstStyle/>
          <a:p>
            <a:pPr algn="ctr"/>
            <a:r>
              <a:rPr lang="en-US" sz="2800" b="1" dirty="0" smtClean="0"/>
              <a:t>Intensive groups and communication workshops</a:t>
            </a:r>
            <a:endParaRPr lang="en-US" sz="2800" b="1" dirty="0"/>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817214" y="2709633"/>
            <a:ext cx="4966039" cy="584775"/>
          </a:xfrm>
          <a:prstGeom prst="rect">
            <a:avLst/>
          </a:prstGeom>
          <a:solidFill>
            <a:schemeClr val="bg1"/>
          </a:solidFill>
          <a:ln>
            <a:solidFill>
              <a:schemeClr val="accent1"/>
            </a:solidFill>
          </a:ln>
        </p:spPr>
        <p:txBody>
          <a:bodyPr wrap="none">
            <a:spAutoFit/>
          </a:bodyPr>
          <a:lstStyle/>
          <a:p>
            <a:r>
              <a:rPr lang="en-US" sz="3200" b="1" dirty="0" smtClean="0">
                <a:effectLst>
                  <a:outerShdw blurRad="38100" dist="38100" dir="2700000" algn="tl">
                    <a:srgbClr val="000000">
                      <a:alpha val="43137"/>
                    </a:srgbClr>
                  </a:outerShdw>
                </a:effectLst>
              </a:rPr>
              <a:t>Project communication Plan</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5988" y="1022367"/>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What is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0086680" cy="1569660"/>
          </a:xfrm>
          <a:prstGeom prst="rect">
            <a:avLst/>
          </a:prstGeom>
          <a:solidFill>
            <a:schemeClr val="accent4">
              <a:lumMod val="20000"/>
              <a:lumOff val="80000"/>
            </a:schemeClr>
          </a:solidFill>
          <a:ln>
            <a:solidFill>
              <a:schemeClr val="bg1"/>
            </a:solidFill>
          </a:ln>
        </p:spPr>
        <p:txBody>
          <a:bodyPr wrap="square">
            <a:spAutoFit/>
          </a:bodyPr>
          <a:lstStyle/>
          <a:p>
            <a:r>
              <a:rPr lang="en-US" sz="2400" dirty="0"/>
              <a:t>A project communication plan is an agreement between collaborators and stakeholders that outlines what, when, and how information will be shared at key intervals. Information like status updates, task -related questions, and meeting details should all be included in this written guide. </a:t>
            </a:r>
          </a:p>
        </p:txBody>
      </p:sp>
      <p:sp>
        <p:nvSpPr>
          <p:cNvPr id="2" name="Rectangle 1"/>
          <p:cNvSpPr/>
          <p:nvPr/>
        </p:nvSpPr>
        <p:spPr>
          <a:xfrm>
            <a:off x="0" y="4475623"/>
            <a:ext cx="8125905" cy="1200329"/>
          </a:xfrm>
          <a:prstGeom prst="rect">
            <a:avLst/>
          </a:prstGeom>
          <a:solidFill>
            <a:schemeClr val="accent2">
              <a:lumMod val="20000"/>
              <a:lumOff val="80000"/>
            </a:schemeClr>
          </a:solidFill>
        </p:spPr>
        <p:txBody>
          <a:bodyPr wrap="square">
            <a:spAutoFit/>
          </a:bodyPr>
          <a:lstStyle/>
          <a:p>
            <a:pPr fontAlgn="base"/>
            <a:r>
              <a:rPr lang="en-US" sz="2400" dirty="0"/>
              <a:t>Considering all the listed factors of communications planning, the project manager develops the plan which becomes a critical component of the project management plan. </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What is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523220"/>
          </a:xfrm>
          <a:prstGeom prst="rect">
            <a:avLst/>
          </a:prstGeom>
          <a:solidFill>
            <a:schemeClr val="tx1"/>
          </a:solidFill>
        </p:spPr>
        <p:txBody>
          <a:bodyPr wrap="square">
            <a:spAutoFit/>
          </a:bodyPr>
          <a:lstStyle/>
          <a:p>
            <a:pPr algn="ctr" fontAlgn="base"/>
            <a:r>
              <a:rPr lang="en-US" sz="2800" dirty="0">
                <a:solidFill>
                  <a:schemeClr val="bg1"/>
                </a:solidFill>
              </a:rPr>
              <a:t>The </a:t>
            </a:r>
            <a:r>
              <a:rPr lang="en-US" sz="2800" b="1" dirty="0">
                <a:solidFill>
                  <a:schemeClr val="bg1"/>
                </a:solidFill>
              </a:rPr>
              <a:t>project communications plan</a:t>
            </a:r>
            <a:r>
              <a:rPr lang="en-US" sz="2800" dirty="0">
                <a:solidFill>
                  <a:schemeClr val="bg1"/>
                </a:solidFill>
              </a:rPr>
              <a:t> provides the following:</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086272"/>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Information needs of project stakeholders</a:t>
            </a:r>
          </a:p>
        </p:txBody>
      </p:sp>
      <p:sp>
        <p:nvSpPr>
          <p:cNvPr id="10" name="Rectangle 9"/>
          <p:cNvSpPr/>
          <p:nvPr/>
        </p:nvSpPr>
        <p:spPr>
          <a:xfrm>
            <a:off x="0" y="2616466"/>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Project communication strategy and methods of information exchange</a:t>
            </a:r>
          </a:p>
        </p:txBody>
      </p:sp>
      <p:sp>
        <p:nvSpPr>
          <p:cNvPr id="11" name="Rectangle 10"/>
          <p:cNvSpPr/>
          <p:nvPr/>
        </p:nvSpPr>
        <p:spPr>
          <a:xfrm>
            <a:off x="0" y="3146660"/>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Personal and group responsibilities for sending, receiving, and securing information on the project</a:t>
            </a:r>
          </a:p>
        </p:txBody>
      </p:sp>
      <p:sp>
        <p:nvSpPr>
          <p:cNvPr id="13" name="Rectangle 12"/>
          <p:cNvSpPr/>
          <p:nvPr/>
        </p:nvSpPr>
        <p:spPr>
          <a:xfrm>
            <a:off x="0" y="3676854"/>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Duration and frequency for information exchange</a:t>
            </a:r>
          </a:p>
        </p:txBody>
      </p:sp>
      <p:sp>
        <p:nvSpPr>
          <p:cNvPr id="14" name="Rectangle 13"/>
          <p:cNvSpPr/>
          <p:nvPr/>
        </p:nvSpPr>
        <p:spPr>
          <a:xfrm>
            <a:off x="0" y="4293715"/>
            <a:ext cx="10086680" cy="646331"/>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The kick-off meeting, project status meetings and frequency, project review meetings, and Closure meeting.</a:t>
            </a:r>
          </a:p>
        </p:txBody>
      </p:sp>
      <p:sp>
        <p:nvSpPr>
          <p:cNvPr id="15" name="Rectangle 14"/>
          <p:cNvSpPr/>
          <p:nvPr/>
        </p:nvSpPr>
        <p:spPr>
          <a:xfrm>
            <a:off x="0" y="5047859"/>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Common terminology glossary</a:t>
            </a:r>
          </a:p>
        </p:txBody>
      </p:sp>
      <p:sp>
        <p:nvSpPr>
          <p:cNvPr id="16" name="Rectangle 15"/>
          <p:cNvSpPr/>
          <p:nvPr/>
        </p:nvSpPr>
        <p:spPr>
          <a:xfrm>
            <a:off x="0" y="5709307"/>
            <a:ext cx="10086680" cy="369332"/>
          </a:xfrm>
          <a:prstGeom prst="rect">
            <a:avLst/>
          </a:prstGeom>
          <a:solidFill>
            <a:schemeClr val="accent4">
              <a:lumMod val="20000"/>
              <a:lumOff val="80000"/>
            </a:schemeClr>
          </a:solidFill>
          <a:ln>
            <a:solidFill>
              <a:schemeClr val="bg1"/>
            </a:solidFill>
          </a:ln>
        </p:spPr>
        <p:txBody>
          <a:bodyPr wrap="square">
            <a:spAutoFit/>
          </a:bodyPr>
          <a:lstStyle/>
          <a:p>
            <a:pPr marL="285750" lvl="0" indent="-285750" fontAlgn="base">
              <a:buFont typeface="Arial" panose="020B0604020202020204" pitchFamily="34" charset="0"/>
              <a:buChar char="•"/>
            </a:pPr>
            <a:r>
              <a:rPr lang="en-US" dirty="0"/>
              <a:t>Communication constraints which usually include organizational, regulation, technology policies.</a:t>
            </a:r>
          </a:p>
        </p:txBody>
      </p:sp>
    </p:spTree>
    <p:extLst>
      <p:ext uri="{BB962C8B-B14F-4D97-AF65-F5344CB8AC3E}">
        <p14:creationId xmlns:p14="http://schemas.microsoft.com/office/powerpoint/2010/main" val="4199202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arn(inVertical)">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animBg="1"/>
      <p:bldP spid="13" grpId="0" animBg="1"/>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1: Determine the team’s communication needs</a:t>
            </a:r>
            <a:endParaRPr lang="en-US" sz="2400" dirty="0">
              <a:solidFill>
                <a:schemeClr val="bg1"/>
              </a:solidFill>
            </a:endParaRP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086272"/>
            <a:ext cx="1008668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example, a project in a highly regulated market may require someone from the team to regularly communicate with a regulating body. On the other hand, updating content on a company’s website may require input from customers and material from contractors such as photographers and graphic designers.</a:t>
            </a:r>
          </a:p>
        </p:txBody>
      </p:sp>
      <p:sp>
        <p:nvSpPr>
          <p:cNvPr id="11" name="Rectangle 10"/>
          <p:cNvSpPr/>
          <p:nvPr/>
        </p:nvSpPr>
        <p:spPr>
          <a:xfrm>
            <a:off x="0" y="3543096"/>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identifying communication needs:</a:t>
            </a:r>
            <a:endParaRPr lang="en-US" sz="2400" dirty="0">
              <a:solidFill>
                <a:schemeClr val="bg1"/>
              </a:solidFill>
            </a:endParaRPr>
          </a:p>
        </p:txBody>
      </p:sp>
      <p:sp>
        <p:nvSpPr>
          <p:cNvPr id="13" name="Rectangle 12"/>
          <p:cNvSpPr/>
          <p:nvPr/>
        </p:nvSpPr>
        <p:spPr>
          <a:xfrm>
            <a:off x="0" y="4200007"/>
            <a:ext cx="10086680" cy="1015663"/>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Know what’s involved throughout the project’s life cycle:</a:t>
            </a:r>
            <a:r>
              <a:rPr lang="en-US" sz="2000" dirty="0"/>
              <a:t> Consider all the tasks, activities, and resources needed from start to finish. From there, you’ll be able to identify the project stakeholders you need to communicate with.</a:t>
            </a:r>
          </a:p>
        </p:txBody>
      </p:sp>
      <p:sp>
        <p:nvSpPr>
          <p:cNvPr id="15" name="Rectangle 14"/>
          <p:cNvSpPr/>
          <p:nvPr/>
        </p:nvSpPr>
        <p:spPr>
          <a:xfrm>
            <a:off x="0" y="5641748"/>
            <a:ext cx="10086680"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Get input from all stakeholder groups:</a:t>
            </a:r>
            <a:r>
              <a:rPr lang="en-US" sz="2000" dirty="0"/>
              <a:t> Know their preferred communication channels or methods, how frequently they expect to receive updates, etc.</a:t>
            </a:r>
          </a:p>
        </p:txBody>
      </p:sp>
    </p:spTree>
    <p:extLst>
      <p:ext uri="{BB962C8B-B14F-4D97-AF65-F5344CB8AC3E}">
        <p14:creationId xmlns:p14="http://schemas.microsoft.com/office/powerpoint/2010/main" val="3021409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8" grpId="0" animBg="1"/>
      <p:bldP spid="11" grpId="0" animBg="1"/>
      <p:bldP spid="13" grpId="0" animBg="1"/>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Step 2: Define the purpose of the communication</a:t>
            </a:r>
            <a:endParaRPr lang="en-US" sz="3200" b="1" dirty="0">
              <a:solidFill>
                <a:schemeClr val="bg1"/>
              </a:solidFill>
              <a:effectLst>
                <a:outerShdw blurRad="38100" dist="38100" dir="2700000" algn="tl">
                  <a:srgbClr val="000000">
                    <a:alpha val="43137"/>
                  </a:srgbClr>
                </a:outerShdw>
              </a:effectLst>
            </a:endParaRP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086272"/>
            <a:ext cx="1008668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There has to be a purpose behind each communication event. If you’re calling a quick huddle just because, chances are you’re disrupting people’s ability to complete tasks.</a:t>
            </a:r>
          </a:p>
        </p:txBody>
      </p:sp>
      <p:sp>
        <p:nvSpPr>
          <p:cNvPr id="11" name="Rectangle 10"/>
          <p:cNvSpPr/>
          <p:nvPr/>
        </p:nvSpPr>
        <p:spPr>
          <a:xfrm>
            <a:off x="0" y="3035417"/>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defining why you’re communicating:</a:t>
            </a:r>
          </a:p>
        </p:txBody>
      </p:sp>
      <p:sp>
        <p:nvSpPr>
          <p:cNvPr id="13" name="Rectangle 12"/>
          <p:cNvSpPr/>
          <p:nvPr/>
        </p:nvSpPr>
        <p:spPr>
          <a:xfrm>
            <a:off x="0" y="3738341"/>
            <a:ext cx="10086680" cy="1323439"/>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Identify what needs to be achieved:</a:t>
            </a:r>
            <a:r>
              <a:rPr lang="en-US" sz="2000" dirty="0"/>
              <a:t> This can be anything, but in general, every communication item should update or educate stakeholders — and, in some cases, obtain feedback. A virtual meeting prior to starting a project may be “to discuss the project, answer any questions, establish rapport among stakeholders, and obtain their support for the project.”</a:t>
            </a:r>
          </a:p>
        </p:txBody>
      </p:sp>
      <p:sp>
        <p:nvSpPr>
          <p:cNvPr id="15" name="Rectangle 14"/>
          <p:cNvSpPr/>
          <p:nvPr/>
        </p:nvSpPr>
        <p:spPr>
          <a:xfrm>
            <a:off x="0" y="5641748"/>
            <a:ext cx="10086680"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Outline meeting or report agendas:</a:t>
            </a:r>
            <a:r>
              <a:rPr lang="en-US" sz="2000" dirty="0"/>
              <a:t> A basic outline can ensure meetings are productive and don’t veer off course.</a:t>
            </a:r>
          </a:p>
        </p:txBody>
      </p:sp>
    </p:spTree>
    <p:extLst>
      <p:ext uri="{BB962C8B-B14F-4D97-AF65-F5344CB8AC3E}">
        <p14:creationId xmlns:p14="http://schemas.microsoft.com/office/powerpoint/2010/main" val="121359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13"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086272"/>
            <a:ext cx="1008668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communication plan also determines which communication methods or styles to use for certain communication items.</a:t>
            </a:r>
          </a:p>
        </p:txBody>
      </p:sp>
      <p:sp>
        <p:nvSpPr>
          <p:cNvPr id="13" name="Rectangle 12"/>
          <p:cNvSpPr/>
          <p:nvPr/>
        </p:nvSpPr>
        <p:spPr>
          <a:xfrm>
            <a:off x="0" y="3738341"/>
            <a:ext cx="7824247" cy="1569660"/>
          </a:xfrm>
          <a:prstGeom prst="rect">
            <a:avLst/>
          </a:prstGeom>
          <a:solidFill>
            <a:schemeClr val="accent6">
              <a:lumMod val="20000"/>
              <a:lumOff val="80000"/>
            </a:schemeClr>
          </a:solidFill>
          <a:ln>
            <a:solidFill>
              <a:schemeClr val="bg1"/>
            </a:solidFill>
          </a:ln>
        </p:spPr>
        <p:txBody>
          <a:bodyPr wrap="square">
            <a:spAutoFit/>
          </a:bodyPr>
          <a:lstStyle/>
          <a:p>
            <a:pPr lvl="0"/>
            <a:r>
              <a:rPr lang="en-US" sz="2400" dirty="0"/>
              <a:t>There are three communications channel types that the project manager needs to consider once the project has been started. The types can dramatically increase the probability of the project success. </a:t>
            </a:r>
            <a:endParaRPr lang="en-US" sz="2800" dirty="0"/>
          </a:p>
        </p:txBody>
      </p:sp>
    </p:spTree>
    <p:extLst>
      <p:ext uri="{BB962C8B-B14F-4D97-AF65-F5344CB8AC3E}">
        <p14:creationId xmlns:p14="http://schemas.microsoft.com/office/powerpoint/2010/main" val="172407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36677" y="2541384"/>
            <a:ext cx="7824247" cy="461665"/>
          </a:xfrm>
          <a:prstGeom prst="rect">
            <a:avLst/>
          </a:prstGeom>
          <a:solidFill>
            <a:schemeClr val="accent6">
              <a:lumMod val="20000"/>
              <a:lumOff val="80000"/>
            </a:schemeClr>
          </a:solidFill>
          <a:ln>
            <a:solidFill>
              <a:schemeClr val="bg1"/>
            </a:solidFill>
          </a:ln>
        </p:spPr>
        <p:txBody>
          <a:bodyPr wrap="square">
            <a:spAutoFit/>
          </a:bodyPr>
          <a:lstStyle/>
          <a:p>
            <a:pPr lvl="0" algn="ctr"/>
            <a:r>
              <a:rPr lang="en-US" sz="2400" dirty="0" smtClean="0"/>
              <a:t>The channels are:</a:t>
            </a:r>
            <a:endParaRPr lang="en-US" sz="2800" dirty="0"/>
          </a:p>
        </p:txBody>
      </p:sp>
      <p:sp>
        <p:nvSpPr>
          <p:cNvPr id="3" name="Rectangle 2"/>
          <p:cNvSpPr/>
          <p:nvPr/>
        </p:nvSpPr>
        <p:spPr>
          <a:xfrm>
            <a:off x="-36677" y="3209157"/>
            <a:ext cx="6096000" cy="1910395"/>
          </a:xfrm>
          <a:prstGeom prst="rect">
            <a:avLst/>
          </a:prstGeom>
          <a:solidFill>
            <a:schemeClr val="accent1">
              <a:lumMod val="20000"/>
              <a:lumOff val="80000"/>
            </a:schemeClr>
          </a:solidFill>
        </p:spPr>
        <p:txBody>
          <a:bodyPr>
            <a:spAutoFit/>
          </a:bodyPr>
          <a:lstStyle/>
          <a:p>
            <a:pPr marL="742950" lvl="1" indent="-285750" fontAlgn="base">
              <a:lnSpc>
                <a:spcPct val="115000"/>
              </a:lnSpc>
              <a:buSzPts val="1000"/>
              <a:buFont typeface="Courier New" panose="02070309020205020404" pitchFamily="49" charset="0"/>
              <a:buChar char="o"/>
              <a:tabLst>
                <a:tab pos="914400" algn="l"/>
              </a:tabLst>
            </a:pPr>
            <a:r>
              <a:rPr lang="en-US" sz="2400" b="1" i="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Upward channel</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allows using weekly status reports, exception reports, email updates and face-to-face reviews to communicate with senior management and to highlight risks, issues and exceptions.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28299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36677" y="2541384"/>
            <a:ext cx="7824247" cy="461665"/>
          </a:xfrm>
          <a:prstGeom prst="rect">
            <a:avLst/>
          </a:prstGeom>
          <a:solidFill>
            <a:schemeClr val="accent6">
              <a:lumMod val="20000"/>
              <a:lumOff val="80000"/>
            </a:schemeClr>
          </a:solidFill>
          <a:ln>
            <a:solidFill>
              <a:schemeClr val="bg1"/>
            </a:solidFill>
          </a:ln>
        </p:spPr>
        <p:txBody>
          <a:bodyPr wrap="square">
            <a:spAutoFit/>
          </a:bodyPr>
          <a:lstStyle/>
          <a:p>
            <a:pPr lvl="0" algn="ctr"/>
            <a:r>
              <a:rPr lang="en-US" sz="2400" dirty="0" smtClean="0"/>
              <a:t>The channels are:</a:t>
            </a:r>
            <a:endParaRPr lang="en-US" sz="2800" dirty="0"/>
          </a:p>
        </p:txBody>
      </p:sp>
      <p:sp>
        <p:nvSpPr>
          <p:cNvPr id="3" name="Rectangle 2"/>
          <p:cNvSpPr/>
          <p:nvPr/>
        </p:nvSpPr>
        <p:spPr>
          <a:xfrm>
            <a:off x="-36677" y="3209157"/>
            <a:ext cx="6096000" cy="2000548"/>
          </a:xfrm>
          <a:prstGeom prst="rect">
            <a:avLst/>
          </a:prstGeom>
          <a:solidFill>
            <a:schemeClr val="accent1">
              <a:lumMod val="20000"/>
              <a:lumOff val="80000"/>
            </a:schemeClr>
          </a:solidFill>
        </p:spPr>
        <p:txBody>
          <a:bodyPr>
            <a:spAutoFit/>
          </a:bodyPr>
          <a:lstStyle/>
          <a:p>
            <a:pPr lvl="1" fontAlgn="base"/>
            <a:r>
              <a:rPr lang="en-US" sz="2400" b="1" i="1" u="sng" dirty="0" smtClean="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Downward </a:t>
            </a:r>
            <a:r>
              <a:rPr lang="en-US" sz="2400" b="1" i="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t>allows using verbal exchange, agendas and checklists, email updates, project briefs and logs to communicate with the project team and to provide direction and highlight pending and scheduled tasks, project calendars, and delegate roles &amp; responsibilities.</a:t>
            </a:r>
          </a:p>
        </p:txBody>
      </p:sp>
    </p:spTree>
    <p:extLst>
      <p:ext uri="{BB962C8B-B14F-4D97-AF65-F5344CB8AC3E}">
        <p14:creationId xmlns:p14="http://schemas.microsoft.com/office/powerpoint/2010/main" val="346148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36677" y="2541384"/>
            <a:ext cx="7824247" cy="461665"/>
          </a:xfrm>
          <a:prstGeom prst="rect">
            <a:avLst/>
          </a:prstGeom>
          <a:solidFill>
            <a:schemeClr val="accent6">
              <a:lumMod val="20000"/>
              <a:lumOff val="80000"/>
            </a:schemeClr>
          </a:solidFill>
          <a:ln>
            <a:solidFill>
              <a:schemeClr val="bg1"/>
            </a:solidFill>
          </a:ln>
        </p:spPr>
        <p:txBody>
          <a:bodyPr wrap="square">
            <a:spAutoFit/>
          </a:bodyPr>
          <a:lstStyle/>
          <a:p>
            <a:pPr lvl="0" algn="ctr"/>
            <a:r>
              <a:rPr lang="en-US" sz="2400" dirty="0" smtClean="0"/>
              <a:t>The channels are:</a:t>
            </a:r>
            <a:endParaRPr lang="en-US" sz="2800" dirty="0"/>
          </a:p>
        </p:txBody>
      </p:sp>
      <p:sp>
        <p:nvSpPr>
          <p:cNvPr id="3" name="Rectangle 2"/>
          <p:cNvSpPr/>
          <p:nvPr/>
        </p:nvSpPr>
        <p:spPr>
          <a:xfrm>
            <a:off x="-36677" y="3209157"/>
            <a:ext cx="6096000" cy="1692771"/>
          </a:xfrm>
          <a:prstGeom prst="rect">
            <a:avLst/>
          </a:prstGeom>
          <a:solidFill>
            <a:schemeClr val="accent1">
              <a:lumMod val="20000"/>
              <a:lumOff val="80000"/>
            </a:schemeClr>
          </a:solidFill>
        </p:spPr>
        <p:txBody>
          <a:bodyPr>
            <a:spAutoFit/>
          </a:bodyPr>
          <a:lstStyle/>
          <a:p>
            <a:pPr lvl="1" fontAlgn="base"/>
            <a:r>
              <a:rPr lang="en-US" sz="2400" b="1" i="1" u="sng" dirty="0" smtClean="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Lateral </a:t>
            </a:r>
            <a:r>
              <a:rPr lang="en-US" sz="2400" b="1" i="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t>allows using the statement of work, email updates, and Project Charter to communicate with clients, vendors and functional managers and to negotiate resource assignment and budget allocations.</a:t>
            </a:r>
          </a:p>
        </p:txBody>
      </p:sp>
    </p:spTree>
    <p:extLst>
      <p:ext uri="{BB962C8B-B14F-4D97-AF65-F5344CB8AC3E}">
        <p14:creationId xmlns:p14="http://schemas.microsoft.com/office/powerpoint/2010/main" val="373182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2704282"/>
            <a:ext cx="7824247" cy="1323439"/>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Keep team members in the loop without impacting productivity:</a:t>
            </a:r>
            <a:r>
              <a:rPr lang="en-US" sz="2000" dirty="0"/>
              <a:t> For example, you don’t want to schedule a daily meeting or stand-up presentation for updates that can be communicated via email or the team’s virtual discussion board.</a:t>
            </a:r>
          </a:p>
        </p:txBody>
      </p:sp>
      <p:sp>
        <p:nvSpPr>
          <p:cNvPr id="10" name="Rectangle 9"/>
          <p:cNvSpPr/>
          <p:nvPr/>
        </p:nvSpPr>
        <p:spPr>
          <a:xfrm>
            <a:off x="0" y="2034211"/>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a:t>
            </a:r>
            <a:r>
              <a:rPr lang="en-US" sz="2400" b="1" dirty="0" smtClean="0">
                <a:solidFill>
                  <a:schemeClr val="bg1"/>
                </a:solidFill>
              </a:rPr>
              <a:t>choosing how to communicate:</a:t>
            </a:r>
            <a:endParaRPr lang="en-US" sz="2400" b="1" dirty="0">
              <a:solidFill>
                <a:schemeClr val="bg1"/>
              </a:solidFill>
            </a:endParaRPr>
          </a:p>
        </p:txBody>
      </p:sp>
      <p:sp>
        <p:nvSpPr>
          <p:cNvPr id="12" name="Rectangle 11"/>
          <p:cNvSpPr/>
          <p:nvPr/>
        </p:nvSpPr>
        <p:spPr>
          <a:xfrm>
            <a:off x="0" y="4440385"/>
            <a:ext cx="7824247" cy="1015663"/>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Pick the best method for the audience type:</a:t>
            </a:r>
            <a:r>
              <a:rPr lang="en-US" sz="2000" dirty="0"/>
              <a:t> Certain stakeholders, such as the project sponsor, may prefer phone or video conference calls over email or other communication styles.</a:t>
            </a:r>
          </a:p>
        </p:txBody>
      </p:sp>
    </p:spTree>
    <p:extLst>
      <p:ext uri="{BB962C8B-B14F-4D97-AF65-F5344CB8AC3E}">
        <p14:creationId xmlns:p14="http://schemas.microsoft.com/office/powerpoint/2010/main" val="2372550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3: Choose how to communicate</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2788486"/>
            <a:ext cx="7824247" cy="2246769"/>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Certain situations call for certain communication styles</a:t>
            </a:r>
            <a:r>
              <a:rPr lang="en-US" sz="2000" dirty="0"/>
              <a:t>: When delivering job performance feedback, a one-on-one, in-person meeting works best. When celebrating milestones or conducting project post-mortem analyses, a group meeting is appropriate. If your team is geographically dispersed or includes team members who are constantly on the go, a cloud-based communication system that works on any device is a necessity.</a:t>
            </a:r>
          </a:p>
        </p:txBody>
      </p:sp>
      <p:sp>
        <p:nvSpPr>
          <p:cNvPr id="10" name="Rectangle 9"/>
          <p:cNvSpPr/>
          <p:nvPr/>
        </p:nvSpPr>
        <p:spPr>
          <a:xfrm>
            <a:off x="0" y="2034211"/>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a:t>
            </a:r>
            <a:r>
              <a:rPr lang="en-US" sz="2400" b="1" dirty="0" smtClean="0">
                <a:solidFill>
                  <a:schemeClr val="bg1"/>
                </a:solidFill>
              </a:rPr>
              <a:t>choosing how to communicate:</a:t>
            </a:r>
            <a:endParaRPr lang="en-US" sz="2400" b="1" dirty="0">
              <a:solidFill>
                <a:schemeClr val="bg1"/>
              </a:solidFill>
            </a:endParaRPr>
          </a:p>
        </p:txBody>
      </p:sp>
    </p:spTree>
    <p:extLst>
      <p:ext uri="{BB962C8B-B14F-4D97-AF65-F5344CB8AC3E}">
        <p14:creationId xmlns:p14="http://schemas.microsoft.com/office/powerpoint/2010/main" val="3626468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4: Determine how frequently to communicate</a:t>
            </a:r>
            <a:endParaRPr lang="en-US" sz="3200" b="1" dirty="0">
              <a:solidFill>
                <a:schemeClr val="bg1"/>
              </a:solidFill>
            </a:endParaRP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4136519"/>
            <a:ext cx="7824247" cy="163121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The goal is to keep everyone updated:</a:t>
            </a:r>
            <a:r>
              <a:rPr lang="en-US" sz="2000" dirty="0"/>
              <a:t> Monday emails recapping what has been completed so far are okay, so are weekly status reports carried out via a video conference call. The point is there are different ways to establish a feedback loop and get everyone on the same page, so consider what works best for your team.</a:t>
            </a:r>
          </a:p>
        </p:txBody>
      </p:sp>
      <p:sp>
        <p:nvSpPr>
          <p:cNvPr id="10" name="Rectangle 9"/>
          <p:cNvSpPr/>
          <p:nvPr/>
        </p:nvSpPr>
        <p:spPr>
          <a:xfrm>
            <a:off x="0" y="3328170"/>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determining communication frequency:</a:t>
            </a:r>
          </a:p>
        </p:txBody>
      </p:sp>
      <p:sp>
        <p:nvSpPr>
          <p:cNvPr id="8" name="Rectangle 7"/>
          <p:cNvSpPr/>
          <p:nvPr/>
        </p:nvSpPr>
        <p:spPr>
          <a:xfrm>
            <a:off x="0" y="1873166"/>
            <a:ext cx="1008668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Not enough communication is bad for projects, as is too much communication. Case in point, if you send too many emails, people may overlook critical updates because of a clogged inbox or too frequent irrelevant communications.</a:t>
            </a:r>
          </a:p>
        </p:txBody>
      </p:sp>
    </p:spTree>
    <p:extLst>
      <p:ext uri="{BB962C8B-B14F-4D97-AF65-F5344CB8AC3E}">
        <p14:creationId xmlns:p14="http://schemas.microsoft.com/office/powerpoint/2010/main" val="2598968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arn(inVertic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4: Determine how frequently to communicate</a:t>
            </a:r>
            <a:endParaRPr lang="en-US" sz="3200" b="1" dirty="0">
              <a:solidFill>
                <a:schemeClr val="bg1"/>
              </a:solidFill>
            </a:endParaRP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4136519"/>
            <a:ext cx="7824247"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Consider stakeholder preference:</a:t>
            </a:r>
            <a:r>
              <a:rPr lang="en-US" sz="2000" dirty="0"/>
              <a:t> The project sponsor may want to receive daily updates, while the client may want weekly reports.</a:t>
            </a:r>
          </a:p>
        </p:txBody>
      </p:sp>
      <p:sp>
        <p:nvSpPr>
          <p:cNvPr id="10" name="Rectangle 9"/>
          <p:cNvSpPr/>
          <p:nvPr/>
        </p:nvSpPr>
        <p:spPr>
          <a:xfrm>
            <a:off x="0" y="3328170"/>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determining communication frequency:</a:t>
            </a:r>
          </a:p>
        </p:txBody>
      </p:sp>
      <p:sp>
        <p:nvSpPr>
          <p:cNvPr id="8" name="Rectangle 7"/>
          <p:cNvSpPr/>
          <p:nvPr/>
        </p:nvSpPr>
        <p:spPr>
          <a:xfrm>
            <a:off x="0" y="1873166"/>
            <a:ext cx="1008668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Not enough communication is bad for projects, as is too much communication. Case in point, if you send too many emails, people may overlook critical updates because of a clogged inbox or too frequent irrelevant communications.</a:t>
            </a:r>
          </a:p>
        </p:txBody>
      </p:sp>
    </p:spTree>
    <p:extLst>
      <p:ext uri="{BB962C8B-B14F-4D97-AF65-F5344CB8AC3E}">
        <p14:creationId xmlns:p14="http://schemas.microsoft.com/office/powerpoint/2010/main" val="392397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5: Assign communication owners and audiences</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4136519"/>
            <a:ext cx="8465270"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Clarify who’s responsible for which communication event:</a:t>
            </a:r>
            <a:r>
              <a:rPr lang="en-US" sz="2000" dirty="0"/>
              <a:t> Doing so establishes accountability and makes sure owners have ample time to prepare.</a:t>
            </a:r>
          </a:p>
        </p:txBody>
      </p:sp>
      <p:sp>
        <p:nvSpPr>
          <p:cNvPr id="10" name="Rectangle 9"/>
          <p:cNvSpPr/>
          <p:nvPr/>
        </p:nvSpPr>
        <p:spPr>
          <a:xfrm>
            <a:off x="0" y="3328170"/>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assigning communication owners:</a:t>
            </a:r>
          </a:p>
        </p:txBody>
      </p:sp>
      <p:sp>
        <p:nvSpPr>
          <p:cNvPr id="8" name="Rectangle 7"/>
          <p:cNvSpPr/>
          <p:nvPr/>
        </p:nvSpPr>
        <p:spPr>
          <a:xfrm>
            <a:off x="0" y="1873166"/>
            <a:ext cx="1008668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project manager is normally responsible for relaying information — downwards to team members, upwards to executives and senior management, and all around to other project stakeholders. Some communication events, however, may have to be delegated.</a:t>
            </a:r>
          </a:p>
        </p:txBody>
      </p:sp>
      <p:sp>
        <p:nvSpPr>
          <p:cNvPr id="11" name="Rectangle 10"/>
          <p:cNvSpPr/>
          <p:nvPr/>
        </p:nvSpPr>
        <p:spPr>
          <a:xfrm>
            <a:off x="0" y="5278734"/>
            <a:ext cx="8465270" cy="1015663"/>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dirty="0"/>
              <a:t>Identify the audience for each communication type:</a:t>
            </a:r>
            <a:r>
              <a:rPr lang="en-US" sz="2000" dirty="0"/>
              <a:t> Send the right message to the right audience, and no more. This is so you don’t bog people down with unrelated and unnecessary information.</a:t>
            </a:r>
          </a:p>
        </p:txBody>
      </p:sp>
    </p:spTree>
    <p:extLst>
      <p:ext uri="{BB962C8B-B14F-4D97-AF65-F5344CB8AC3E}">
        <p14:creationId xmlns:p14="http://schemas.microsoft.com/office/powerpoint/2010/main" val="176739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5: Assign communication owners and audiences</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2397384"/>
            <a:ext cx="8465270" cy="707886"/>
          </a:xfrm>
          <a:prstGeom prst="rect">
            <a:avLst/>
          </a:prstGeom>
          <a:solidFill>
            <a:schemeClr val="accent6">
              <a:lumMod val="20000"/>
              <a:lumOff val="80000"/>
            </a:schemeClr>
          </a:solidFill>
          <a:ln>
            <a:solidFill>
              <a:schemeClr val="bg1"/>
            </a:solidFill>
          </a:ln>
        </p:spPr>
        <p:txBody>
          <a:bodyPr wrap="square">
            <a:spAutoFit/>
          </a:bodyPr>
          <a:lstStyle/>
          <a:p>
            <a:pPr lvl="0" fontAlgn="base"/>
            <a:r>
              <a:rPr lang="en-US" sz="2000" b="1" dirty="0"/>
              <a:t>Considering communication technology factors</a:t>
            </a:r>
            <a:r>
              <a:rPr lang="en-US" sz="2000" dirty="0"/>
              <a:t>. The project manager needs to consider the following factors to transfer information among stakeholders:</a:t>
            </a:r>
          </a:p>
        </p:txBody>
      </p:sp>
      <p:sp>
        <p:nvSpPr>
          <p:cNvPr id="10" name="Rectangle 9"/>
          <p:cNvSpPr/>
          <p:nvPr/>
        </p:nvSpPr>
        <p:spPr>
          <a:xfrm>
            <a:off x="0" y="1857452"/>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assigning communication owners:</a:t>
            </a:r>
          </a:p>
        </p:txBody>
      </p:sp>
      <p:sp>
        <p:nvSpPr>
          <p:cNvPr id="11" name="Rectangle 10"/>
          <p:cNvSpPr/>
          <p:nvPr/>
        </p:nvSpPr>
        <p:spPr>
          <a:xfrm>
            <a:off x="0" y="3183537"/>
            <a:ext cx="10171522" cy="707886"/>
          </a:xfrm>
          <a:prstGeom prst="rect">
            <a:avLst/>
          </a:prstGeom>
          <a:solidFill>
            <a:schemeClr val="accent2">
              <a:lumMod val="20000"/>
              <a:lumOff val="80000"/>
            </a:schemeClr>
          </a:solidFill>
          <a:ln>
            <a:solidFill>
              <a:schemeClr val="bg1"/>
            </a:solidFill>
          </a:ln>
        </p:spPr>
        <p:txBody>
          <a:bodyPr wrap="square">
            <a:spAutoFit/>
          </a:bodyPr>
          <a:lstStyle/>
          <a:p>
            <a:pPr lvl="1" fontAlgn="base"/>
            <a:r>
              <a:rPr lang="en-US" sz="2000" b="1" i="1" u="sng" dirty="0">
                <a:solidFill>
                  <a:srgbClr val="C00000"/>
                </a:solidFill>
                <a:effectLst>
                  <a:outerShdw blurRad="38100" dist="38100" dir="2700000" algn="tl">
                    <a:srgbClr val="000000">
                      <a:alpha val="43137"/>
                    </a:srgbClr>
                  </a:outerShdw>
                </a:effectLst>
              </a:rPr>
              <a:t>Urgency</a:t>
            </a:r>
            <a:r>
              <a:rPr lang="en-US" sz="2000" dirty="0"/>
              <a:t>: information can be urgent, so it should be updated frequently depending on the urgency.</a:t>
            </a:r>
            <a:endParaRPr lang="en-US" sz="1600" dirty="0"/>
          </a:p>
        </p:txBody>
      </p:sp>
      <p:sp>
        <p:nvSpPr>
          <p:cNvPr id="12" name="Rectangle 11"/>
          <p:cNvSpPr/>
          <p:nvPr/>
        </p:nvSpPr>
        <p:spPr>
          <a:xfrm>
            <a:off x="0" y="4047957"/>
            <a:ext cx="10171522" cy="707886"/>
          </a:xfrm>
          <a:prstGeom prst="rect">
            <a:avLst/>
          </a:prstGeom>
          <a:solidFill>
            <a:schemeClr val="accent2">
              <a:lumMod val="20000"/>
              <a:lumOff val="80000"/>
            </a:schemeClr>
          </a:solidFill>
          <a:ln>
            <a:solidFill>
              <a:schemeClr val="bg1"/>
            </a:solidFill>
          </a:ln>
        </p:spPr>
        <p:txBody>
          <a:bodyPr wrap="square">
            <a:spAutoFit/>
          </a:bodyPr>
          <a:lstStyle/>
          <a:p>
            <a:pPr lvl="1" fontAlgn="base"/>
            <a:r>
              <a:rPr lang="en-US" sz="2000" b="1" i="1" u="sng" dirty="0">
                <a:solidFill>
                  <a:srgbClr val="C00000"/>
                </a:solidFill>
                <a:effectLst>
                  <a:outerShdw blurRad="38100" dist="38100" dir="2700000" algn="tl">
                    <a:srgbClr val="000000">
                      <a:alpha val="43137"/>
                    </a:srgbClr>
                  </a:outerShdw>
                </a:effectLst>
              </a:rPr>
              <a:t>Communications systems</a:t>
            </a:r>
            <a:r>
              <a:rPr lang="en-US" sz="2000" b="1" u="sng" dirty="0">
                <a:solidFill>
                  <a:srgbClr val="C00000"/>
                </a:solidFill>
                <a:effectLst>
                  <a:outerShdw blurRad="38100" dist="38100" dir="2700000" algn="tl">
                    <a:srgbClr val="000000">
                      <a:alpha val="43137"/>
                    </a:srgbClr>
                  </a:outerShdw>
                </a:effectLst>
              </a:rPr>
              <a:t>: </a:t>
            </a:r>
            <a:r>
              <a:rPr lang="en-US" sz="2000" dirty="0"/>
              <a:t>availability of such systems makes it possible to receive information and react to changes.</a:t>
            </a:r>
          </a:p>
        </p:txBody>
      </p:sp>
      <p:sp>
        <p:nvSpPr>
          <p:cNvPr id="14" name="Rectangle 13"/>
          <p:cNvSpPr/>
          <p:nvPr/>
        </p:nvSpPr>
        <p:spPr>
          <a:xfrm>
            <a:off x="0" y="4912377"/>
            <a:ext cx="10171522" cy="707886"/>
          </a:xfrm>
          <a:prstGeom prst="rect">
            <a:avLst/>
          </a:prstGeom>
          <a:solidFill>
            <a:schemeClr val="accent2">
              <a:lumMod val="20000"/>
              <a:lumOff val="80000"/>
            </a:schemeClr>
          </a:solidFill>
          <a:ln>
            <a:solidFill>
              <a:schemeClr val="bg1"/>
            </a:solidFill>
          </a:ln>
        </p:spPr>
        <p:txBody>
          <a:bodyPr wrap="square">
            <a:spAutoFit/>
          </a:bodyPr>
          <a:lstStyle/>
          <a:p>
            <a:pPr lvl="1" fontAlgn="base"/>
            <a:r>
              <a:rPr lang="en-US" sz="2000" b="1" i="1" u="sng" dirty="0">
                <a:solidFill>
                  <a:srgbClr val="C00000"/>
                </a:solidFill>
                <a:effectLst>
                  <a:outerShdw blurRad="38100" dist="38100" dir="2700000" algn="tl">
                    <a:srgbClr val="000000">
                      <a:alpha val="43137"/>
                    </a:srgbClr>
                  </a:outerShdw>
                </a:effectLst>
              </a:rPr>
              <a:t>Project staffing</a:t>
            </a:r>
            <a:r>
              <a:rPr lang="en-US" sz="2000" b="1" u="sng" dirty="0">
                <a:solidFill>
                  <a:srgbClr val="C00000"/>
                </a:solidFill>
                <a:effectLst>
                  <a:outerShdw blurRad="38100" dist="38100" dir="2700000" algn="tl">
                    <a:srgbClr val="000000">
                      <a:alpha val="43137"/>
                    </a:srgbClr>
                  </a:outerShdw>
                </a:effectLst>
              </a:rPr>
              <a:t>: </a:t>
            </a:r>
            <a:r>
              <a:rPr lang="en-US" sz="2000" dirty="0"/>
              <a:t>communications systems should be managed by experienced and competent staff.</a:t>
            </a:r>
          </a:p>
        </p:txBody>
      </p:sp>
      <p:sp>
        <p:nvSpPr>
          <p:cNvPr id="15" name="Rectangle 14"/>
          <p:cNvSpPr/>
          <p:nvPr/>
        </p:nvSpPr>
        <p:spPr>
          <a:xfrm>
            <a:off x="0" y="5803243"/>
            <a:ext cx="10171522" cy="707886"/>
          </a:xfrm>
          <a:prstGeom prst="rect">
            <a:avLst/>
          </a:prstGeom>
          <a:solidFill>
            <a:schemeClr val="accent2">
              <a:lumMod val="20000"/>
              <a:lumOff val="80000"/>
            </a:schemeClr>
          </a:solidFill>
          <a:ln>
            <a:solidFill>
              <a:schemeClr val="bg1"/>
            </a:solidFill>
          </a:ln>
        </p:spPr>
        <p:txBody>
          <a:bodyPr wrap="square">
            <a:spAutoFit/>
          </a:bodyPr>
          <a:lstStyle/>
          <a:p>
            <a:pPr lvl="1" fontAlgn="base"/>
            <a:r>
              <a:rPr lang="en-US" sz="2000" b="1" i="1" u="sng" dirty="0">
                <a:solidFill>
                  <a:srgbClr val="C00000"/>
                </a:solidFill>
                <a:effectLst>
                  <a:outerShdw blurRad="38100" dist="38100" dir="2700000" algn="tl">
                    <a:srgbClr val="000000">
                      <a:alpha val="43137"/>
                    </a:srgbClr>
                  </a:outerShdw>
                </a:effectLst>
              </a:rPr>
              <a:t>Project duration</a:t>
            </a:r>
            <a:r>
              <a:rPr lang="en-US" sz="2000" b="1" u="sng" dirty="0">
                <a:solidFill>
                  <a:srgbClr val="C00000"/>
                </a:solidFill>
                <a:effectLst>
                  <a:outerShdw blurRad="38100" dist="38100" dir="2700000" algn="tl">
                    <a:srgbClr val="000000">
                      <a:alpha val="43137"/>
                    </a:srgbClr>
                  </a:outerShdw>
                </a:effectLst>
              </a:rPr>
              <a:t>: </a:t>
            </a:r>
            <a:r>
              <a:rPr lang="en-US" sz="2000" dirty="0"/>
              <a:t>available communication technologies need to be used throughout the whole project course, or only at specific stages of the project.</a:t>
            </a:r>
          </a:p>
        </p:txBody>
      </p:sp>
    </p:spTree>
    <p:extLst>
      <p:ext uri="{BB962C8B-B14F-4D97-AF65-F5344CB8AC3E}">
        <p14:creationId xmlns:p14="http://schemas.microsoft.com/office/powerpoint/2010/main" val="4058943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barn(inVertical)">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11" grpId="0" animBg="1"/>
      <p:bldP spid="12"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677787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How to write project communication plan?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1385740" y="1279936"/>
            <a:ext cx="8993171" cy="461665"/>
          </a:xfrm>
          <a:prstGeom prst="rect">
            <a:avLst/>
          </a:prstGeom>
          <a:solidFill>
            <a:schemeClr val="tx1"/>
          </a:solidFill>
        </p:spPr>
        <p:txBody>
          <a:bodyPr wrap="square">
            <a:spAutoFit/>
          </a:bodyPr>
          <a:lstStyle/>
          <a:p>
            <a:pPr algn="ctr"/>
            <a:r>
              <a:rPr lang="en-US" sz="2400" b="1" dirty="0">
                <a:solidFill>
                  <a:schemeClr val="bg1"/>
                </a:solidFill>
              </a:rPr>
              <a:t>Step 5: Assign communication owners and audiences</a:t>
            </a:r>
          </a:p>
        </p:txBody>
      </p:sp>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sp>
        <p:nvSpPr>
          <p:cNvPr id="13" name="Rectangle 12"/>
          <p:cNvSpPr/>
          <p:nvPr/>
        </p:nvSpPr>
        <p:spPr>
          <a:xfrm>
            <a:off x="0" y="2397384"/>
            <a:ext cx="8465270" cy="707886"/>
          </a:xfrm>
          <a:prstGeom prst="rect">
            <a:avLst/>
          </a:prstGeom>
          <a:solidFill>
            <a:schemeClr val="accent6">
              <a:lumMod val="20000"/>
              <a:lumOff val="80000"/>
            </a:schemeClr>
          </a:solidFill>
          <a:ln>
            <a:solidFill>
              <a:schemeClr val="bg1"/>
            </a:solidFill>
          </a:ln>
        </p:spPr>
        <p:txBody>
          <a:bodyPr wrap="square">
            <a:spAutoFit/>
          </a:bodyPr>
          <a:lstStyle/>
          <a:p>
            <a:pPr lvl="0" fontAlgn="base"/>
            <a:r>
              <a:rPr lang="en-US" sz="2000" b="1" dirty="0"/>
              <a:t>Considering communication technology factors</a:t>
            </a:r>
            <a:r>
              <a:rPr lang="en-US" sz="2000" dirty="0"/>
              <a:t>. The project manager needs to consider the following factors to transfer information among stakeholders:</a:t>
            </a:r>
          </a:p>
        </p:txBody>
      </p:sp>
      <p:sp>
        <p:nvSpPr>
          <p:cNvPr id="10" name="Rectangle 9"/>
          <p:cNvSpPr/>
          <p:nvPr/>
        </p:nvSpPr>
        <p:spPr>
          <a:xfrm>
            <a:off x="0" y="1857452"/>
            <a:ext cx="10086680" cy="461665"/>
          </a:xfrm>
          <a:prstGeom prst="rect">
            <a:avLst/>
          </a:prstGeom>
          <a:solidFill>
            <a:schemeClr val="accent6">
              <a:lumMod val="75000"/>
            </a:schemeClr>
          </a:solidFill>
          <a:ln>
            <a:solidFill>
              <a:schemeClr val="bg1"/>
            </a:solidFill>
          </a:ln>
        </p:spPr>
        <p:txBody>
          <a:bodyPr wrap="square">
            <a:spAutoFit/>
          </a:bodyPr>
          <a:lstStyle/>
          <a:p>
            <a:r>
              <a:rPr lang="en-US" sz="2400" b="1" dirty="0">
                <a:solidFill>
                  <a:schemeClr val="bg1"/>
                </a:solidFill>
              </a:rPr>
              <a:t>Tips for assigning communication owners:</a:t>
            </a:r>
          </a:p>
        </p:txBody>
      </p:sp>
      <p:sp>
        <p:nvSpPr>
          <p:cNvPr id="11" name="Rectangle 10"/>
          <p:cNvSpPr/>
          <p:nvPr/>
        </p:nvSpPr>
        <p:spPr>
          <a:xfrm>
            <a:off x="0" y="3532329"/>
            <a:ext cx="8465270" cy="707886"/>
          </a:xfrm>
          <a:prstGeom prst="rect">
            <a:avLst/>
          </a:prstGeom>
          <a:solidFill>
            <a:schemeClr val="accent2">
              <a:lumMod val="20000"/>
              <a:lumOff val="80000"/>
            </a:schemeClr>
          </a:solidFill>
          <a:ln>
            <a:solidFill>
              <a:schemeClr val="bg1"/>
            </a:solidFill>
          </a:ln>
        </p:spPr>
        <p:txBody>
          <a:bodyPr wrap="square">
            <a:spAutoFit/>
          </a:bodyPr>
          <a:lstStyle/>
          <a:p>
            <a:pPr lvl="1" fontAlgn="base"/>
            <a:r>
              <a:rPr lang="en-US" sz="2000" b="1" i="1" u="sng" dirty="0">
                <a:solidFill>
                  <a:srgbClr val="C00000"/>
                </a:solidFill>
                <a:effectLst>
                  <a:outerShdw blurRad="38100" dist="38100" dir="2700000" algn="tl">
                    <a:srgbClr val="000000">
                      <a:alpha val="43137"/>
                    </a:srgbClr>
                  </a:outerShdw>
                </a:effectLst>
              </a:rPr>
              <a:t>Project environment</a:t>
            </a:r>
            <a:r>
              <a:rPr lang="en-US" sz="2000" b="1" u="sng" dirty="0">
                <a:solidFill>
                  <a:srgbClr val="C00000"/>
                </a:solidFill>
                <a:effectLst>
                  <a:outerShdw blurRad="38100" dist="38100" dir="2700000" algn="tl">
                    <a:srgbClr val="000000">
                      <a:alpha val="43137"/>
                    </a:srgbClr>
                  </a:outerShdw>
                </a:effectLst>
              </a:rPr>
              <a:t>: </a:t>
            </a:r>
            <a:r>
              <a:rPr lang="en-US" sz="2000" dirty="0"/>
              <a:t>the project team can communicate with the project manager by face-to-face reviews or by working in a virtual environment.</a:t>
            </a:r>
          </a:p>
        </p:txBody>
      </p:sp>
    </p:spTree>
    <p:extLst>
      <p:ext uri="{BB962C8B-B14F-4D97-AF65-F5344CB8AC3E}">
        <p14:creationId xmlns:p14="http://schemas.microsoft.com/office/powerpoint/2010/main" val="72635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6423"/>
            <a:ext cx="6777872" cy="461665"/>
          </a:xfrm>
          <a:prstGeom prst="rect">
            <a:avLst/>
          </a:prstGeom>
          <a:solidFill>
            <a:schemeClr val="accent2">
              <a:lumMod val="60000"/>
              <a:lumOff val="40000"/>
            </a:schemeClr>
          </a:solidFill>
          <a:ln>
            <a:solidFill>
              <a:schemeClr val="bg1"/>
            </a:solidFill>
          </a:ln>
        </p:spPr>
        <p:txBody>
          <a:bodyPr wrap="square">
            <a:spAutoFit/>
          </a:bodyPr>
          <a:lstStyle/>
          <a:p>
            <a:pPr lvl="0"/>
            <a:r>
              <a:rPr lang="en-US" sz="2400" b="1" dirty="0">
                <a:solidFill>
                  <a:schemeClr val="bg1"/>
                </a:solidFill>
              </a:rPr>
              <a:t>Elements of communication plan template</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3768660"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Project communication Plan</a:t>
            </a:r>
            <a:endParaRPr lang="en-US" sz="2400" b="1" dirty="0">
              <a:effectLst>
                <a:outerShdw blurRad="38100" dist="38100" dir="2700000" algn="tl">
                  <a:srgbClr val="000000">
                    <a:alpha val="43137"/>
                  </a:srgbClr>
                </a:outerShdw>
              </a:effectLst>
            </a:endParaRPr>
          </a:p>
        </p:txBody>
      </p:sp>
      <p:pic>
        <p:nvPicPr>
          <p:cNvPr id="12" name="Picture 11"/>
          <p:cNvPicPr/>
          <p:nvPr/>
        </p:nvPicPr>
        <p:blipFill rotWithShape="1">
          <a:blip r:embed="rId3">
            <a:extLst>
              <a:ext uri="{28A0092B-C50C-407E-A947-70E740481C1C}">
                <a14:useLocalDpi xmlns:a14="http://schemas.microsoft.com/office/drawing/2010/main" val="0"/>
              </a:ext>
            </a:extLst>
          </a:blip>
          <a:srcRect l="23590" t="41710" r="9872" b="8831"/>
          <a:stretch/>
        </p:blipFill>
        <p:spPr bwMode="auto">
          <a:xfrm>
            <a:off x="0" y="943051"/>
            <a:ext cx="12192000" cy="591495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68849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768895" y="2705164"/>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Tree>
    <p:extLst>
      <p:ext uri="{BB962C8B-B14F-4D97-AF65-F5344CB8AC3E}">
        <p14:creationId xmlns:p14="http://schemas.microsoft.com/office/powerpoint/2010/main" val="3681037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231899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Term Definition: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0" y="1389558"/>
            <a:ext cx="7720553" cy="830997"/>
          </a:xfrm>
          <a:prstGeom prst="rect">
            <a:avLst/>
          </a:prstGeom>
          <a:solidFill>
            <a:schemeClr val="accent5">
              <a:lumMod val="20000"/>
              <a:lumOff val="80000"/>
            </a:schemeClr>
          </a:solidFill>
          <a:ln>
            <a:solidFill>
              <a:schemeClr val="tx1"/>
            </a:solidFill>
          </a:ln>
        </p:spPr>
        <p:txBody>
          <a:bodyPr wrap="square">
            <a:spAutoFit/>
          </a:bodyPr>
          <a:lstStyle/>
          <a:p>
            <a:r>
              <a:rPr lang="en-US" sz="2400" dirty="0"/>
              <a:t>It is the usage of modern electronic tools to create, store, transmit, or share information.</a:t>
            </a:r>
          </a:p>
        </p:txBody>
      </p:sp>
      <p:sp>
        <p:nvSpPr>
          <p:cNvPr id="9" name="Rectangle 8"/>
          <p:cNvSpPr/>
          <p:nvPr/>
        </p:nvSpPr>
        <p:spPr>
          <a:xfrm>
            <a:off x="0" y="2372400"/>
            <a:ext cx="3695307" cy="461665"/>
          </a:xfrm>
          <a:prstGeom prst="rect">
            <a:avLst/>
          </a:prstGeom>
          <a:solidFill>
            <a:schemeClr val="bg2">
              <a:lumMod val="25000"/>
            </a:schemeClr>
          </a:solidFill>
        </p:spPr>
        <p:txBody>
          <a:bodyPr wrap="square">
            <a:spAutoFit/>
          </a:bodyPr>
          <a:lstStyle/>
          <a:p>
            <a:r>
              <a:rPr lang="en-US" sz="2400" b="1" dirty="0">
                <a:solidFill>
                  <a:schemeClr val="bg1"/>
                </a:solidFill>
              </a:rPr>
              <a:t>Project Management Tools</a:t>
            </a:r>
          </a:p>
        </p:txBody>
      </p:sp>
      <p:sp>
        <p:nvSpPr>
          <p:cNvPr id="15" name="Rectangle 14"/>
          <p:cNvSpPr/>
          <p:nvPr/>
        </p:nvSpPr>
        <p:spPr>
          <a:xfrm>
            <a:off x="471340" y="3080946"/>
            <a:ext cx="1847654" cy="707886"/>
          </a:xfrm>
          <a:prstGeom prst="rect">
            <a:avLst/>
          </a:prstGeom>
          <a:solidFill>
            <a:schemeClr val="accent2">
              <a:lumMod val="20000"/>
              <a:lumOff val="80000"/>
            </a:schemeClr>
          </a:solidFill>
        </p:spPr>
        <p:txBody>
          <a:bodyPr wrap="square">
            <a:spAutoFit/>
          </a:bodyPr>
          <a:lstStyle/>
          <a:p>
            <a:pPr marL="285750" indent="-285750">
              <a:buFont typeface="Arial" panose="020B0604020202020204" pitchFamily="34" charset="0"/>
              <a:buChar char="•"/>
            </a:pPr>
            <a:r>
              <a:rPr lang="en-US" sz="2000" dirty="0" err="1"/>
              <a:t>ProofHub</a:t>
            </a:r>
            <a:endParaRPr lang="en-US" sz="2000" dirty="0"/>
          </a:p>
          <a:p>
            <a:pPr marL="285750" indent="-285750">
              <a:buFont typeface="Arial" panose="020B0604020202020204" pitchFamily="34" charset="0"/>
              <a:buChar char="•"/>
            </a:pPr>
            <a:r>
              <a:rPr lang="en-US" sz="2000" dirty="0" err="1"/>
              <a:t>FileStage</a:t>
            </a:r>
            <a:endParaRPr lang="en-US" sz="2000" dirty="0"/>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4158792" y="2372400"/>
            <a:ext cx="3695307" cy="461665"/>
          </a:xfrm>
          <a:prstGeom prst="rect">
            <a:avLst/>
          </a:prstGeom>
          <a:solidFill>
            <a:schemeClr val="bg2">
              <a:lumMod val="25000"/>
            </a:schemeClr>
          </a:solidFill>
        </p:spPr>
        <p:txBody>
          <a:bodyPr wrap="square">
            <a:spAutoFit/>
          </a:bodyPr>
          <a:lstStyle/>
          <a:p>
            <a:r>
              <a:rPr lang="en-US" sz="2400" b="1" dirty="0">
                <a:solidFill>
                  <a:schemeClr val="bg1"/>
                </a:solidFill>
              </a:rPr>
              <a:t>Real-time Chat Tools</a:t>
            </a:r>
          </a:p>
        </p:txBody>
      </p:sp>
      <p:sp>
        <p:nvSpPr>
          <p:cNvPr id="13" name="Rectangle 12"/>
          <p:cNvSpPr/>
          <p:nvPr/>
        </p:nvSpPr>
        <p:spPr>
          <a:xfrm>
            <a:off x="4752680" y="2985910"/>
            <a:ext cx="1847654" cy="461665"/>
          </a:xfrm>
          <a:prstGeom prst="rect">
            <a:avLst/>
          </a:prstGeom>
          <a:solidFill>
            <a:schemeClr val="accent2">
              <a:lumMod val="20000"/>
              <a:lumOff val="80000"/>
            </a:schemeClr>
          </a:solidFill>
        </p:spPr>
        <p:txBody>
          <a:bodyPr wrap="square">
            <a:spAutoFit/>
          </a:bodyPr>
          <a:lstStyle/>
          <a:p>
            <a:pPr marL="285750" indent="-285750">
              <a:buFont typeface="Arial" panose="020B0604020202020204" pitchFamily="34" charset="0"/>
              <a:buChar char="•"/>
            </a:pPr>
            <a:r>
              <a:rPr lang="en-US" sz="2400" dirty="0"/>
              <a:t>Chanty</a:t>
            </a:r>
          </a:p>
        </p:txBody>
      </p:sp>
      <p:sp>
        <p:nvSpPr>
          <p:cNvPr id="14" name="Rectangle 13"/>
          <p:cNvSpPr/>
          <p:nvPr/>
        </p:nvSpPr>
        <p:spPr>
          <a:xfrm>
            <a:off x="301657" y="4249906"/>
            <a:ext cx="2187019" cy="461665"/>
          </a:xfrm>
          <a:prstGeom prst="rect">
            <a:avLst/>
          </a:prstGeom>
          <a:solidFill>
            <a:schemeClr val="bg2">
              <a:lumMod val="25000"/>
            </a:schemeClr>
          </a:solidFill>
        </p:spPr>
        <p:txBody>
          <a:bodyPr wrap="square">
            <a:spAutoFit/>
          </a:bodyPr>
          <a:lstStyle/>
          <a:p>
            <a:pPr algn="ctr"/>
            <a:r>
              <a:rPr lang="en-US" sz="2400" b="1" dirty="0" smtClean="0">
                <a:solidFill>
                  <a:schemeClr val="bg1"/>
                </a:solidFill>
              </a:rPr>
              <a:t>Microsoft </a:t>
            </a:r>
            <a:endParaRPr lang="en-US" sz="2400" b="1" dirty="0">
              <a:solidFill>
                <a:schemeClr val="bg1"/>
              </a:solidFill>
            </a:endParaRPr>
          </a:p>
        </p:txBody>
      </p:sp>
      <p:sp>
        <p:nvSpPr>
          <p:cNvPr id="16" name="Rectangle 15"/>
          <p:cNvSpPr/>
          <p:nvPr/>
        </p:nvSpPr>
        <p:spPr>
          <a:xfrm>
            <a:off x="471340" y="4958452"/>
            <a:ext cx="1847654" cy="707886"/>
          </a:xfrm>
          <a:prstGeom prst="rect">
            <a:avLst/>
          </a:prstGeom>
          <a:solidFill>
            <a:schemeClr val="accent2">
              <a:lumMod val="20000"/>
              <a:lumOff val="80000"/>
            </a:schemeClr>
          </a:solidFill>
        </p:spPr>
        <p:txBody>
          <a:bodyPr wrap="square">
            <a:spAutoFit/>
          </a:bodyPr>
          <a:lstStyle/>
          <a:p>
            <a:pPr marL="285750" indent="-285750">
              <a:buFont typeface="Arial" panose="020B0604020202020204" pitchFamily="34" charset="0"/>
              <a:buChar char="•"/>
            </a:pPr>
            <a:r>
              <a:rPr lang="en-US" sz="2000" dirty="0" smtClean="0"/>
              <a:t>Microsoft Teams</a:t>
            </a:r>
            <a:endParaRPr lang="en-US" sz="2000" dirty="0"/>
          </a:p>
        </p:txBody>
      </p:sp>
      <p:sp>
        <p:nvSpPr>
          <p:cNvPr id="17" name="Rectangle 16"/>
          <p:cNvSpPr/>
          <p:nvPr/>
        </p:nvSpPr>
        <p:spPr>
          <a:xfrm>
            <a:off x="4460451" y="4249906"/>
            <a:ext cx="2779336" cy="461665"/>
          </a:xfrm>
          <a:prstGeom prst="rect">
            <a:avLst/>
          </a:prstGeom>
          <a:solidFill>
            <a:schemeClr val="bg2">
              <a:lumMod val="25000"/>
            </a:schemeClr>
          </a:solidFill>
        </p:spPr>
        <p:txBody>
          <a:bodyPr wrap="square">
            <a:spAutoFit/>
          </a:bodyPr>
          <a:lstStyle/>
          <a:p>
            <a:pPr algn="ctr"/>
            <a:r>
              <a:rPr lang="en-US" sz="2400" b="1" dirty="0" smtClean="0">
                <a:solidFill>
                  <a:schemeClr val="bg1"/>
                </a:solidFill>
              </a:rPr>
              <a:t>Microsoft </a:t>
            </a:r>
            <a:endParaRPr lang="en-US" sz="2400" b="1" dirty="0">
              <a:solidFill>
                <a:schemeClr val="bg1"/>
              </a:solidFill>
            </a:endParaRPr>
          </a:p>
        </p:txBody>
      </p:sp>
      <p:sp>
        <p:nvSpPr>
          <p:cNvPr id="18" name="Rectangle 17"/>
          <p:cNvSpPr/>
          <p:nvPr/>
        </p:nvSpPr>
        <p:spPr>
          <a:xfrm>
            <a:off x="4931790" y="4958452"/>
            <a:ext cx="1847654" cy="830997"/>
          </a:xfrm>
          <a:prstGeom prst="rect">
            <a:avLst/>
          </a:prstGeom>
          <a:solidFill>
            <a:schemeClr val="accent2">
              <a:lumMod val="20000"/>
              <a:lumOff val="80000"/>
            </a:schemeClr>
          </a:solidFill>
        </p:spPr>
        <p:txBody>
          <a:bodyPr wrap="square">
            <a:spAutoFit/>
          </a:bodyPr>
          <a:lstStyle/>
          <a:p>
            <a:pPr marL="285750" indent="-285750">
              <a:buFont typeface="Arial" panose="020B0604020202020204" pitchFamily="34" charset="0"/>
              <a:buChar char="•"/>
            </a:pPr>
            <a:r>
              <a:rPr lang="en-US" sz="2400" dirty="0"/>
              <a:t>Zoom</a:t>
            </a:r>
          </a:p>
          <a:p>
            <a:pPr marL="285750" indent="-285750">
              <a:buFont typeface="Arial" panose="020B0604020202020204" pitchFamily="34" charset="0"/>
              <a:buChar char="•"/>
            </a:pPr>
            <a:r>
              <a:rPr lang="en-US" sz="2400" dirty="0"/>
              <a:t>Skype</a:t>
            </a:r>
          </a:p>
        </p:txBody>
      </p:sp>
    </p:spTree>
    <p:extLst>
      <p:ext uri="{BB962C8B-B14F-4D97-AF65-F5344CB8AC3E}">
        <p14:creationId xmlns:p14="http://schemas.microsoft.com/office/powerpoint/2010/main" val="369974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 fill="hold"/>
                                        <p:tgtEl>
                                          <p:spTgt spid="14"/>
                                        </p:tgtEl>
                                        <p:attrNameLst>
                                          <p:attrName>ppt_x</p:attrName>
                                        </p:attrNameLst>
                                      </p:cBhvr>
                                      <p:tavLst>
                                        <p:tav tm="0">
                                          <p:val>
                                            <p:strVal val="#ppt_x"/>
                                          </p:val>
                                        </p:tav>
                                        <p:tav tm="100000">
                                          <p:val>
                                            <p:strVal val="#ppt_x"/>
                                          </p:val>
                                        </p:tav>
                                      </p:tavLst>
                                    </p:anim>
                                    <p:anim calcmode="lin" valueType="num">
                                      <p:cBhvr additive="base">
                                        <p:cTn id="4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fill="hold"/>
                                        <p:tgtEl>
                                          <p:spTgt spid="17"/>
                                        </p:tgtEl>
                                        <p:attrNameLst>
                                          <p:attrName>ppt_x</p:attrName>
                                        </p:attrNameLst>
                                      </p:cBhvr>
                                      <p:tavLst>
                                        <p:tav tm="0">
                                          <p:val>
                                            <p:strVal val="#ppt_x"/>
                                          </p:val>
                                        </p:tav>
                                        <p:tav tm="100000">
                                          <p:val>
                                            <p:strVal val="#ppt_x"/>
                                          </p:val>
                                        </p:tav>
                                      </p:tavLst>
                                    </p:anim>
                                    <p:anim calcmode="lin" valueType="num">
                                      <p:cBhvr additive="base">
                                        <p:cTn id="5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barn(inVertical)">
                                      <p:cBhvr>
                                        <p:cTn id="6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9" grpId="0" animBg="1"/>
      <p:bldP spid="15" grpId="0" animBg="1"/>
      <p:bldP spid="8" grpId="0" animBg="1"/>
      <p:bldP spid="11" grpId="0" animBg="1"/>
      <p:bldP spid="13" grpId="0" animBg="1"/>
      <p:bldP spid="14" grpId="0" animBg="1"/>
      <p:bldP spid="16" grpId="0" animBg="1"/>
      <p:bldP spid="17"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2318994"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rPr>
              <a:t>Term Definition:</a:t>
            </a:r>
            <a:endParaRPr lang="en-US" sz="2400"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0" y="1389558"/>
            <a:ext cx="7720553" cy="830997"/>
          </a:xfrm>
          <a:prstGeom prst="rect">
            <a:avLst/>
          </a:prstGeom>
          <a:solidFill>
            <a:schemeClr val="accent5">
              <a:lumMod val="20000"/>
              <a:lumOff val="80000"/>
            </a:schemeClr>
          </a:solidFill>
          <a:ln>
            <a:solidFill>
              <a:schemeClr val="tx1"/>
            </a:solidFill>
          </a:ln>
        </p:spPr>
        <p:txBody>
          <a:bodyPr wrap="square">
            <a:spAutoFit/>
          </a:bodyPr>
          <a:lstStyle/>
          <a:p>
            <a:r>
              <a:rPr lang="en-US" sz="2400" dirty="0"/>
              <a:t>It is the usage of modern electronic tools to create, store, transmit, or share information.</a:t>
            </a:r>
          </a:p>
        </p:txBody>
      </p:sp>
      <p:sp>
        <p:nvSpPr>
          <p:cNvPr id="9" name="Rectangle 8"/>
          <p:cNvSpPr/>
          <p:nvPr/>
        </p:nvSpPr>
        <p:spPr>
          <a:xfrm>
            <a:off x="0" y="2372400"/>
            <a:ext cx="3695307" cy="400110"/>
          </a:xfrm>
          <a:prstGeom prst="rect">
            <a:avLst/>
          </a:prstGeom>
          <a:solidFill>
            <a:schemeClr val="bg2">
              <a:lumMod val="25000"/>
            </a:schemeClr>
          </a:solidFill>
        </p:spPr>
        <p:txBody>
          <a:bodyPr wrap="square">
            <a:spAutoFit/>
          </a:bodyPr>
          <a:lstStyle/>
          <a:p>
            <a:r>
              <a:rPr lang="en-US" sz="2000" b="1" dirty="0">
                <a:solidFill>
                  <a:schemeClr val="bg1"/>
                </a:solidFill>
              </a:rPr>
              <a:t>Document Collaboration Tools</a:t>
            </a:r>
          </a:p>
        </p:txBody>
      </p:sp>
      <p:sp>
        <p:nvSpPr>
          <p:cNvPr id="15" name="Rectangle 14"/>
          <p:cNvSpPr/>
          <p:nvPr/>
        </p:nvSpPr>
        <p:spPr>
          <a:xfrm>
            <a:off x="471340" y="3080946"/>
            <a:ext cx="1847654" cy="461665"/>
          </a:xfrm>
          <a:prstGeom prst="rect">
            <a:avLst/>
          </a:prstGeom>
          <a:solidFill>
            <a:schemeClr val="accent2">
              <a:lumMod val="20000"/>
              <a:lumOff val="80000"/>
            </a:schemeClr>
          </a:solidFill>
        </p:spPr>
        <p:txBody>
          <a:bodyPr wrap="square">
            <a:spAutoFit/>
          </a:bodyPr>
          <a:lstStyle/>
          <a:p>
            <a:pPr marL="342900" indent="-342900">
              <a:buFont typeface="Arial" panose="020B0604020202020204" pitchFamily="34" charset="0"/>
              <a:buChar char="•"/>
            </a:pPr>
            <a:r>
              <a:rPr lang="en-US" sz="2400" dirty="0"/>
              <a:t>G Suite</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4158792" y="2372400"/>
            <a:ext cx="3695307" cy="461665"/>
          </a:xfrm>
          <a:prstGeom prst="rect">
            <a:avLst/>
          </a:prstGeom>
          <a:solidFill>
            <a:schemeClr val="bg2">
              <a:lumMod val="25000"/>
            </a:schemeClr>
          </a:solidFill>
        </p:spPr>
        <p:txBody>
          <a:bodyPr wrap="square">
            <a:spAutoFit/>
          </a:bodyPr>
          <a:lstStyle/>
          <a:p>
            <a:r>
              <a:rPr lang="en-US" sz="2400" b="1" dirty="0">
                <a:solidFill>
                  <a:schemeClr val="bg1"/>
                </a:solidFill>
              </a:rPr>
              <a:t>Knowledge Center Tools</a:t>
            </a:r>
          </a:p>
        </p:txBody>
      </p:sp>
      <p:sp>
        <p:nvSpPr>
          <p:cNvPr id="13" name="Rectangle 12"/>
          <p:cNvSpPr/>
          <p:nvPr/>
        </p:nvSpPr>
        <p:spPr>
          <a:xfrm>
            <a:off x="4752680" y="2985910"/>
            <a:ext cx="1847654" cy="707886"/>
          </a:xfrm>
          <a:prstGeom prst="rect">
            <a:avLst/>
          </a:prstGeom>
          <a:solidFill>
            <a:schemeClr val="accent2">
              <a:lumMod val="20000"/>
              <a:lumOff val="80000"/>
            </a:schemeClr>
          </a:solidFill>
        </p:spPr>
        <p:txBody>
          <a:bodyPr wrap="square">
            <a:spAutoFit/>
          </a:bodyPr>
          <a:lstStyle/>
          <a:p>
            <a:pPr marL="342900" indent="-342900">
              <a:buFont typeface="Arial" panose="020B0604020202020204" pitchFamily="34" charset="0"/>
              <a:buChar char="•"/>
            </a:pPr>
            <a:r>
              <a:rPr lang="en-US" sz="2000" dirty="0" err="1"/>
              <a:t>Taskworld</a:t>
            </a:r>
            <a:endParaRPr lang="en-US" sz="2000" dirty="0"/>
          </a:p>
          <a:p>
            <a:pPr marL="342900" indent="-342900">
              <a:buFont typeface="Arial" panose="020B0604020202020204" pitchFamily="34" charset="0"/>
              <a:buChar char="•"/>
            </a:pPr>
            <a:r>
              <a:rPr lang="en-US" sz="2000" dirty="0"/>
              <a:t> </a:t>
            </a:r>
            <a:r>
              <a:rPr lang="en-US" sz="2000" dirty="0" err="1"/>
              <a:t>Bloomfire</a:t>
            </a:r>
            <a:endParaRPr lang="en-US" sz="2000" dirty="0"/>
          </a:p>
        </p:txBody>
      </p:sp>
      <p:sp>
        <p:nvSpPr>
          <p:cNvPr id="14" name="Rectangle 13"/>
          <p:cNvSpPr/>
          <p:nvPr/>
        </p:nvSpPr>
        <p:spPr>
          <a:xfrm>
            <a:off x="301657" y="4249906"/>
            <a:ext cx="2187019" cy="400110"/>
          </a:xfrm>
          <a:prstGeom prst="rect">
            <a:avLst/>
          </a:prstGeom>
          <a:solidFill>
            <a:schemeClr val="bg2">
              <a:lumMod val="25000"/>
            </a:schemeClr>
          </a:solidFill>
        </p:spPr>
        <p:txBody>
          <a:bodyPr wrap="square">
            <a:spAutoFit/>
          </a:bodyPr>
          <a:lstStyle/>
          <a:p>
            <a:r>
              <a:rPr lang="en-US" sz="2000" b="1" dirty="0">
                <a:solidFill>
                  <a:schemeClr val="bg1"/>
                </a:solidFill>
              </a:rPr>
              <a:t>File Sharing Tools</a:t>
            </a:r>
          </a:p>
        </p:txBody>
      </p:sp>
      <p:sp>
        <p:nvSpPr>
          <p:cNvPr id="16" name="Rectangle 15"/>
          <p:cNvSpPr/>
          <p:nvPr/>
        </p:nvSpPr>
        <p:spPr>
          <a:xfrm>
            <a:off x="471340" y="4958452"/>
            <a:ext cx="1847654" cy="707886"/>
          </a:xfrm>
          <a:prstGeom prst="rect">
            <a:avLst/>
          </a:prstGeom>
          <a:solidFill>
            <a:schemeClr val="accent2">
              <a:lumMod val="20000"/>
              <a:lumOff val="80000"/>
            </a:schemeClr>
          </a:solidFill>
        </p:spPr>
        <p:txBody>
          <a:bodyPr wrap="square">
            <a:spAutoFit/>
          </a:bodyPr>
          <a:lstStyle/>
          <a:p>
            <a:pPr marL="342900" indent="-342900">
              <a:buFont typeface="Arial" panose="020B0604020202020204" pitchFamily="34" charset="0"/>
              <a:buChar char="•"/>
            </a:pPr>
            <a:r>
              <a:rPr lang="en-US" sz="2000" dirty="0"/>
              <a:t>OneDrive</a:t>
            </a:r>
          </a:p>
          <a:p>
            <a:pPr marL="342900" indent="-342900">
              <a:buFont typeface="Arial" panose="020B0604020202020204" pitchFamily="34" charset="0"/>
              <a:buChar char="•"/>
            </a:pPr>
            <a:r>
              <a:rPr lang="en-US" sz="2000" dirty="0" err="1"/>
              <a:t>MediaFire</a:t>
            </a:r>
            <a:endParaRPr lang="en-US" sz="2000" dirty="0"/>
          </a:p>
        </p:txBody>
      </p:sp>
    </p:spTree>
    <p:extLst>
      <p:ext uri="{BB962C8B-B14F-4D97-AF65-F5344CB8AC3E}">
        <p14:creationId xmlns:p14="http://schemas.microsoft.com/office/powerpoint/2010/main" val="2899957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1" grpId="0" animBg="1"/>
      <p:bldP spid="13" grpId="0" animBg="1"/>
      <p:bldP spid="14" grpId="0"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523220"/>
          </a:xfrm>
          <a:prstGeom prst="rect">
            <a:avLst/>
          </a:prstGeom>
          <a:solidFill>
            <a:schemeClr val="accent2">
              <a:lumMod val="75000"/>
            </a:schemeClr>
          </a:solidFill>
          <a:ln>
            <a:solidFill>
              <a:schemeClr val="tx1"/>
            </a:solidFill>
          </a:ln>
        </p:spPr>
        <p:txBody>
          <a:bodyPr wrap="square">
            <a:spAutoFit/>
          </a:bodyPr>
          <a:lstStyle/>
          <a:p>
            <a:pPr algn="ctr"/>
            <a:r>
              <a:rPr lang="en-US" sz="2800" dirty="0">
                <a:solidFill>
                  <a:schemeClr val="bg1"/>
                </a:solidFill>
              </a:rPr>
              <a:t>Servant Leadership Communication</a:t>
            </a:r>
          </a:p>
        </p:txBody>
      </p:sp>
      <p:sp>
        <p:nvSpPr>
          <p:cNvPr id="15" name="Rectangle 14"/>
          <p:cNvSpPr/>
          <p:nvPr/>
        </p:nvSpPr>
        <p:spPr>
          <a:xfrm>
            <a:off x="0" y="2347911"/>
            <a:ext cx="7466461" cy="1200329"/>
          </a:xfrm>
          <a:prstGeom prst="rect">
            <a:avLst/>
          </a:prstGeom>
          <a:solidFill>
            <a:schemeClr val="accent2">
              <a:lumMod val="20000"/>
              <a:lumOff val="80000"/>
            </a:schemeClr>
          </a:solidFill>
        </p:spPr>
        <p:txBody>
          <a:bodyPr wrap="square">
            <a:spAutoFit/>
          </a:bodyPr>
          <a:lstStyle/>
          <a:p>
            <a:r>
              <a:rPr lang="en-US" sz="2400" dirty="0"/>
              <a:t>The servant-leader shares power, engages the team in participative decision making, puts the needs of others first, and encourages individual development. </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4147747"/>
            <a:ext cx="7466461" cy="1569660"/>
          </a:xfrm>
          <a:prstGeom prst="rect">
            <a:avLst/>
          </a:prstGeom>
          <a:solidFill>
            <a:schemeClr val="accent4">
              <a:lumMod val="20000"/>
              <a:lumOff val="80000"/>
            </a:schemeClr>
          </a:solidFill>
        </p:spPr>
        <p:txBody>
          <a:bodyPr wrap="square">
            <a:spAutoFit/>
          </a:bodyPr>
          <a:lstStyle/>
          <a:p>
            <a:r>
              <a:rPr lang="en-US" sz="2400" dirty="0"/>
              <a:t>It is important that the e-leader take time to listen to each team member. For remote team members, sharing a sympathetic ear to discuss issues, problems, and frustrations may eliminate issues later in the project.</a:t>
            </a:r>
          </a:p>
        </p:txBody>
      </p:sp>
    </p:spTree>
    <p:extLst>
      <p:ext uri="{BB962C8B-B14F-4D97-AF65-F5344CB8AC3E}">
        <p14:creationId xmlns:p14="http://schemas.microsoft.com/office/powerpoint/2010/main" val="28848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5">
                                            <p:txEl>
                                              <p:pRg st="0" end="0"/>
                                            </p:txEl>
                                          </p:spTgt>
                                        </p:tgtEl>
                                        <p:attrNameLst>
                                          <p:attrName>style.visibility</p:attrName>
                                        </p:attrNameLst>
                                      </p:cBhvr>
                                      <p:to>
                                        <p:strVal val="visible"/>
                                      </p:to>
                                    </p:set>
                                    <p:animEffect transition="in" filter="barn(inVertical)">
                                      <p:cBhvr>
                                        <p:cTn id="20" dur="500"/>
                                        <p:tgtEl>
                                          <p:spTgt spid="15">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16">
                                            <p:txEl>
                                              <p:pRg st="0" end="0"/>
                                            </p:txEl>
                                          </p:spTgt>
                                        </p:tgtEl>
                                        <p:attrNameLst>
                                          <p:attrName>style.visibility</p:attrName>
                                        </p:attrNameLst>
                                      </p:cBhvr>
                                      <p:to>
                                        <p:strVal val="visible"/>
                                      </p:to>
                                    </p:set>
                                    <p:animEffect transition="in" filter="barn(inVertical)">
                                      <p:cBhvr>
                                        <p:cTn id="25"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523220"/>
          </a:xfrm>
          <a:prstGeom prst="rect">
            <a:avLst/>
          </a:prstGeom>
          <a:solidFill>
            <a:schemeClr val="accent2">
              <a:lumMod val="75000"/>
            </a:schemeClr>
          </a:solidFill>
          <a:ln>
            <a:solidFill>
              <a:schemeClr val="tx1"/>
            </a:solidFill>
          </a:ln>
        </p:spPr>
        <p:txBody>
          <a:bodyPr wrap="square">
            <a:spAutoFit/>
          </a:bodyPr>
          <a:lstStyle/>
          <a:p>
            <a:pPr algn="ctr"/>
            <a:r>
              <a:rPr lang="en-US" sz="2800" dirty="0">
                <a:solidFill>
                  <a:schemeClr val="bg1"/>
                </a:solidFill>
              </a:rPr>
              <a:t>Servant Leadership Communication</a:t>
            </a:r>
          </a:p>
        </p:txBody>
      </p:sp>
      <p:sp>
        <p:nvSpPr>
          <p:cNvPr id="15" name="Rectangle 14"/>
          <p:cNvSpPr/>
          <p:nvPr/>
        </p:nvSpPr>
        <p:spPr>
          <a:xfrm>
            <a:off x="0" y="2347911"/>
            <a:ext cx="7466461" cy="1569660"/>
          </a:xfrm>
          <a:prstGeom prst="rect">
            <a:avLst/>
          </a:prstGeom>
          <a:solidFill>
            <a:schemeClr val="accent2">
              <a:lumMod val="20000"/>
              <a:lumOff val="80000"/>
            </a:schemeClr>
          </a:solidFill>
        </p:spPr>
        <p:txBody>
          <a:bodyPr wrap="square">
            <a:spAutoFit/>
          </a:bodyPr>
          <a:lstStyle/>
          <a:p>
            <a:r>
              <a:rPr lang="en-US" sz="2400" dirty="0"/>
              <a:t>It is difficult to pick up on these nuances virtually, and extra effort needs to be made by the project manager to decipher what is and is not important when listening to feedback from the team.</a:t>
            </a:r>
            <a:endParaRPr lang="en-US" sz="3200" dirty="0"/>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4147747"/>
            <a:ext cx="7466461" cy="2308324"/>
          </a:xfrm>
          <a:prstGeom prst="rect">
            <a:avLst/>
          </a:prstGeom>
          <a:solidFill>
            <a:schemeClr val="accent4">
              <a:lumMod val="20000"/>
              <a:lumOff val="80000"/>
            </a:schemeClr>
          </a:solidFill>
        </p:spPr>
        <p:txBody>
          <a:bodyPr wrap="square">
            <a:spAutoFit/>
          </a:bodyPr>
          <a:lstStyle/>
          <a:p>
            <a:r>
              <a:rPr lang="en-US" sz="24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Tree>
    <p:extLst>
      <p:ext uri="{BB962C8B-B14F-4D97-AF65-F5344CB8AC3E}">
        <p14:creationId xmlns:p14="http://schemas.microsoft.com/office/powerpoint/2010/main" val="329846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523220"/>
          </a:xfrm>
          <a:prstGeom prst="rect">
            <a:avLst/>
          </a:prstGeom>
          <a:solidFill>
            <a:schemeClr val="accent2">
              <a:lumMod val="75000"/>
            </a:schemeClr>
          </a:solidFill>
          <a:ln>
            <a:solidFill>
              <a:schemeClr val="tx1"/>
            </a:solidFill>
          </a:ln>
        </p:spPr>
        <p:txBody>
          <a:bodyPr wrap="square">
            <a:spAutoFit/>
          </a:bodyPr>
          <a:lstStyle/>
          <a:p>
            <a:pPr algn="ctr"/>
            <a:r>
              <a:rPr lang="en-US" sz="2800" dirty="0">
                <a:solidFill>
                  <a:schemeClr val="bg1"/>
                </a:solidFill>
              </a:rPr>
              <a:t>Servant Leadership Communication</a:t>
            </a:r>
          </a:p>
        </p:txBody>
      </p:sp>
      <p:sp>
        <p:nvSpPr>
          <p:cNvPr id="15" name="Rectangle 14"/>
          <p:cNvSpPr/>
          <p:nvPr/>
        </p:nvSpPr>
        <p:spPr>
          <a:xfrm>
            <a:off x="0" y="1892172"/>
            <a:ext cx="8955464" cy="461665"/>
          </a:xfrm>
          <a:prstGeom prst="rect">
            <a:avLst/>
          </a:prstGeom>
          <a:solidFill>
            <a:schemeClr val="tx2"/>
          </a:solidFill>
        </p:spPr>
        <p:txBody>
          <a:bodyPr wrap="square">
            <a:spAutoFit/>
          </a:bodyPr>
          <a:lstStyle/>
          <a:p>
            <a:r>
              <a:rPr lang="en-US" sz="2400" dirty="0">
                <a:solidFill>
                  <a:schemeClr val="bg1"/>
                </a:solidFill>
              </a:rPr>
              <a:t>Suggestions for participative communication are listed below:</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103695" y="3081924"/>
            <a:ext cx="8955464" cy="2308324"/>
          </a:xfrm>
          <a:prstGeom prst="rect">
            <a:avLst/>
          </a:prstGeom>
          <a:solidFill>
            <a:schemeClr val="accent4">
              <a:lumMod val="20000"/>
              <a:lumOff val="80000"/>
            </a:schemeClr>
          </a:solidFill>
        </p:spPr>
        <p:txBody>
          <a:bodyPr wrap="square">
            <a:spAutoFit/>
          </a:bodyPr>
          <a:lstStyle/>
          <a:p>
            <a:r>
              <a:rPr lang="en-US" sz="2400" dirty="0"/>
              <a:t>• Conduct frequent check-ins.</a:t>
            </a:r>
          </a:p>
          <a:p>
            <a:r>
              <a:rPr lang="en-US" sz="2400" dirty="0"/>
              <a:t>• Ask questions using a Likert scale of 1–5 to draw out all team members.</a:t>
            </a:r>
          </a:p>
          <a:p>
            <a:r>
              <a:rPr lang="en-US" sz="2400" dirty="0"/>
              <a:t>• Ask open-ended questions.</a:t>
            </a:r>
          </a:p>
          <a:p>
            <a:r>
              <a:rPr lang="en-US" sz="2400" dirty="0"/>
              <a:t>• Ask team members to repeat.</a:t>
            </a:r>
          </a:p>
          <a:p>
            <a:r>
              <a:rPr lang="en-US" sz="2400" dirty="0"/>
              <a:t>• Follow up with phone calls and e-mails.</a:t>
            </a:r>
          </a:p>
        </p:txBody>
      </p:sp>
    </p:spTree>
    <p:extLst>
      <p:ext uri="{BB962C8B-B14F-4D97-AF65-F5344CB8AC3E}">
        <p14:creationId xmlns:p14="http://schemas.microsoft.com/office/powerpoint/2010/main" val="243134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523220"/>
          </a:xfrm>
          <a:prstGeom prst="rect">
            <a:avLst/>
          </a:prstGeom>
          <a:solidFill>
            <a:schemeClr val="accent2">
              <a:lumMod val="75000"/>
            </a:schemeClr>
          </a:solidFill>
          <a:ln>
            <a:solidFill>
              <a:schemeClr val="tx1"/>
            </a:solidFill>
          </a:ln>
        </p:spPr>
        <p:txBody>
          <a:bodyPr wrap="square">
            <a:spAutoFit/>
          </a:bodyPr>
          <a:lstStyle/>
          <a:p>
            <a:pPr algn="ctr"/>
            <a:r>
              <a:rPr lang="en-US" sz="2800" dirty="0" smtClean="0">
                <a:solidFill>
                  <a:schemeClr val="bg1"/>
                </a:solidFill>
              </a:rPr>
              <a:t>Communication with Empowerment</a:t>
            </a:r>
            <a:endParaRPr lang="en-US" sz="2800" dirty="0">
              <a:solidFill>
                <a:schemeClr val="bg1"/>
              </a:solidFill>
            </a:endParaRPr>
          </a:p>
        </p:txBody>
      </p:sp>
      <p:sp>
        <p:nvSpPr>
          <p:cNvPr id="15" name="Rectangle 14"/>
          <p:cNvSpPr/>
          <p:nvPr/>
        </p:nvSpPr>
        <p:spPr>
          <a:xfrm>
            <a:off x="0" y="2347911"/>
            <a:ext cx="8955464" cy="1200329"/>
          </a:xfrm>
          <a:prstGeom prst="rect">
            <a:avLst/>
          </a:prstGeom>
          <a:solidFill>
            <a:schemeClr val="accent2">
              <a:lumMod val="20000"/>
              <a:lumOff val="80000"/>
            </a:schemeClr>
          </a:solidFill>
        </p:spPr>
        <p:txBody>
          <a:bodyPr wrap="square">
            <a:spAutoFit/>
          </a:bodyPr>
          <a:lstStyle/>
          <a:p>
            <a:r>
              <a:rPr lang="en-US" sz="2400" dirty="0"/>
              <a:t>The virtual team leader can use empowerment leadership techniques to enhance communications and promote emerging leadership within the team. </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4147747"/>
            <a:ext cx="6749592" cy="1938992"/>
          </a:xfrm>
          <a:prstGeom prst="rect">
            <a:avLst/>
          </a:prstGeom>
          <a:solidFill>
            <a:schemeClr val="accent4">
              <a:lumMod val="20000"/>
              <a:lumOff val="80000"/>
            </a:schemeClr>
          </a:solidFill>
        </p:spPr>
        <p:txBody>
          <a:bodyPr wrap="square">
            <a:spAutoFit/>
          </a:bodyPr>
          <a:lstStyle/>
          <a:p>
            <a:r>
              <a:rPr lang="en-US" sz="2400" dirty="0"/>
              <a:t>The self-managing team still needs clear direction and goal setting, and the e-leader provides the organization’s rules, guidelines, and procedures regarding document management, collaboration databases, cloud, or company databases.</a:t>
            </a:r>
          </a:p>
        </p:txBody>
      </p:sp>
    </p:spTree>
    <p:extLst>
      <p:ext uri="{BB962C8B-B14F-4D97-AF65-F5344CB8AC3E}">
        <p14:creationId xmlns:p14="http://schemas.microsoft.com/office/powerpoint/2010/main" val="171153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inVertic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523220"/>
          </a:xfrm>
          <a:prstGeom prst="rect">
            <a:avLst/>
          </a:prstGeom>
          <a:solidFill>
            <a:schemeClr val="accent2">
              <a:lumMod val="75000"/>
            </a:schemeClr>
          </a:solidFill>
          <a:ln>
            <a:solidFill>
              <a:schemeClr val="tx1"/>
            </a:solidFill>
          </a:ln>
        </p:spPr>
        <p:txBody>
          <a:bodyPr wrap="square">
            <a:spAutoFit/>
          </a:bodyPr>
          <a:lstStyle/>
          <a:p>
            <a:pPr algn="ctr"/>
            <a:r>
              <a:rPr lang="en-US" sz="2800" dirty="0" smtClean="0">
                <a:solidFill>
                  <a:schemeClr val="bg1"/>
                </a:solidFill>
              </a:rPr>
              <a:t>Communication with Empowerment</a:t>
            </a:r>
            <a:endParaRPr lang="en-US" sz="2800" dirty="0">
              <a:solidFill>
                <a:schemeClr val="bg1"/>
              </a:solidFill>
            </a:endParaRPr>
          </a:p>
        </p:txBody>
      </p:sp>
      <p:sp>
        <p:nvSpPr>
          <p:cNvPr id="15" name="Rectangle 14"/>
          <p:cNvSpPr/>
          <p:nvPr/>
        </p:nvSpPr>
        <p:spPr>
          <a:xfrm>
            <a:off x="0" y="1879940"/>
            <a:ext cx="8955464" cy="830997"/>
          </a:xfrm>
          <a:prstGeom prst="rect">
            <a:avLst/>
          </a:prstGeom>
          <a:solidFill>
            <a:schemeClr val="tx2"/>
          </a:solidFill>
        </p:spPr>
        <p:txBody>
          <a:bodyPr wrap="square">
            <a:spAutoFit/>
          </a:bodyPr>
          <a:lstStyle/>
          <a:p>
            <a:r>
              <a:rPr lang="en-US" sz="2400" dirty="0">
                <a:solidFill>
                  <a:schemeClr val="bg1"/>
                </a:solidFill>
              </a:rPr>
              <a:t>Indicating the following can be used as a guide to developing shared leadership and communications:</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2965127"/>
            <a:ext cx="8955464" cy="461665"/>
          </a:xfrm>
          <a:prstGeom prst="rect">
            <a:avLst/>
          </a:prstGeom>
          <a:solidFill>
            <a:schemeClr val="accent4">
              <a:lumMod val="20000"/>
              <a:lumOff val="80000"/>
            </a:schemeClr>
          </a:solidFill>
        </p:spPr>
        <p:txBody>
          <a:bodyPr wrap="square">
            <a:spAutoFit/>
          </a:bodyPr>
          <a:lstStyle/>
          <a:p>
            <a:r>
              <a:rPr lang="en-US" sz="2400" dirty="0"/>
              <a:t>• Purpose (team charter, goals, vision, deliverable requirements)</a:t>
            </a:r>
          </a:p>
        </p:txBody>
      </p:sp>
      <p:sp>
        <p:nvSpPr>
          <p:cNvPr id="9" name="Rectangle 8"/>
          <p:cNvSpPr/>
          <p:nvPr/>
        </p:nvSpPr>
        <p:spPr>
          <a:xfrm>
            <a:off x="0" y="3611657"/>
            <a:ext cx="8069344" cy="1200329"/>
          </a:xfrm>
          <a:prstGeom prst="rect">
            <a:avLst/>
          </a:prstGeom>
          <a:solidFill>
            <a:schemeClr val="accent4">
              <a:lumMod val="20000"/>
              <a:lumOff val="80000"/>
            </a:schemeClr>
          </a:solidFill>
        </p:spPr>
        <p:txBody>
          <a:bodyPr wrap="square">
            <a:spAutoFit/>
          </a:bodyPr>
          <a:lstStyle/>
          <a:p>
            <a:r>
              <a:rPr lang="en-US" sz="2400" dirty="0"/>
              <a:t>• Team (team member roles, leadership responsibilities, team skills database, interpersonal communications, team member contact information)</a:t>
            </a:r>
          </a:p>
        </p:txBody>
      </p:sp>
      <p:sp>
        <p:nvSpPr>
          <p:cNvPr id="11" name="Rectangle 10"/>
          <p:cNvSpPr/>
          <p:nvPr/>
        </p:nvSpPr>
        <p:spPr>
          <a:xfrm>
            <a:off x="0" y="5288340"/>
            <a:ext cx="8069344" cy="1569660"/>
          </a:xfrm>
          <a:prstGeom prst="rect">
            <a:avLst/>
          </a:prstGeom>
          <a:solidFill>
            <a:schemeClr val="accent4">
              <a:lumMod val="20000"/>
              <a:lumOff val="80000"/>
            </a:schemeClr>
          </a:solidFill>
        </p:spPr>
        <p:txBody>
          <a:bodyPr wrap="square">
            <a:spAutoFit/>
          </a:bodyPr>
          <a:lstStyle/>
          <a:p>
            <a:r>
              <a:rPr lang="en-US" sz="2400" dirty="0"/>
              <a:t>• Processes (work breakdown structure, monitoring and controlling processes, quality measurements, risk and issues logs, communication plan for disseminating project information)</a:t>
            </a:r>
          </a:p>
        </p:txBody>
      </p:sp>
    </p:spTree>
    <p:extLst>
      <p:ext uri="{BB962C8B-B14F-4D97-AF65-F5344CB8AC3E}">
        <p14:creationId xmlns:p14="http://schemas.microsoft.com/office/powerpoint/2010/main" val="380671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COMMUNICATING ACROSS CULTURES</a:t>
            </a:r>
            <a:endParaRPr lang="en-US" sz="2400" dirty="0">
              <a:solidFill>
                <a:schemeClr val="bg1"/>
              </a:solidFill>
            </a:endParaRPr>
          </a:p>
        </p:txBody>
      </p:sp>
      <p:sp>
        <p:nvSpPr>
          <p:cNvPr id="15" name="Rectangle 14"/>
          <p:cNvSpPr/>
          <p:nvPr/>
        </p:nvSpPr>
        <p:spPr>
          <a:xfrm>
            <a:off x="0" y="1879940"/>
            <a:ext cx="2290713" cy="461665"/>
          </a:xfrm>
          <a:prstGeom prst="rect">
            <a:avLst/>
          </a:prstGeom>
          <a:solidFill>
            <a:schemeClr val="tx2"/>
          </a:solidFill>
        </p:spPr>
        <p:txBody>
          <a:bodyPr wrap="square">
            <a:spAutoFit/>
          </a:bodyPr>
          <a:lstStyle/>
          <a:p>
            <a:r>
              <a:rPr lang="en-US" sz="2400" b="1" dirty="0">
                <a:solidFill>
                  <a:schemeClr val="bg1"/>
                </a:solidFill>
              </a:rPr>
              <a:t>Cultural Fluency</a:t>
            </a:r>
            <a:endParaRPr lang="en-US" sz="2400" dirty="0">
              <a:solidFill>
                <a:schemeClr val="bg1"/>
              </a:solidFill>
            </a:endParaRP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2422542"/>
            <a:ext cx="7466461" cy="2677656"/>
          </a:xfrm>
          <a:prstGeom prst="rect">
            <a:avLst/>
          </a:prstGeom>
          <a:solidFill>
            <a:schemeClr val="accent2">
              <a:lumMod val="20000"/>
              <a:lumOff val="80000"/>
            </a:schemeClr>
          </a:solidFill>
        </p:spPr>
        <p:txBody>
          <a:bodyPr wrap="square">
            <a:spAutoFit/>
          </a:bodyPr>
          <a:lstStyle/>
          <a:p>
            <a:r>
              <a:rPr lang="en-US" sz="2400" dirty="0"/>
              <a:t>Cultural fluency should be a top priority for organizations with multicul­tural, international virtual projects. Individuals on project teams can rep­resent a mix of different cultures, religions, competencies, ages, genders, and nationalities; and often this diversity can produce more innovations for the organization than a homogeneous team could produce.</a:t>
            </a:r>
          </a:p>
        </p:txBody>
      </p:sp>
      <p:sp>
        <p:nvSpPr>
          <p:cNvPr id="11" name="Rectangle 10"/>
          <p:cNvSpPr/>
          <p:nvPr/>
        </p:nvSpPr>
        <p:spPr>
          <a:xfrm>
            <a:off x="0" y="5266756"/>
            <a:ext cx="7466461" cy="1200329"/>
          </a:xfrm>
          <a:prstGeom prst="rect">
            <a:avLst/>
          </a:prstGeom>
          <a:solidFill>
            <a:schemeClr val="accent6">
              <a:lumMod val="20000"/>
              <a:lumOff val="80000"/>
            </a:schemeClr>
          </a:solidFill>
        </p:spPr>
        <p:txBody>
          <a:bodyPr wrap="square">
            <a:spAutoFit/>
          </a:bodyPr>
          <a:lstStyle/>
          <a:p>
            <a:r>
              <a:rPr lang="en-US" sz="2400" dirty="0"/>
              <a:t>Cultural fluency, or the ability to cross cultural boundaries, can be increased by employing good listening skills to notice international differ­ences.</a:t>
            </a:r>
          </a:p>
        </p:txBody>
      </p:sp>
    </p:spTree>
    <p:extLst>
      <p:ext uri="{BB962C8B-B14F-4D97-AF65-F5344CB8AC3E}">
        <p14:creationId xmlns:p14="http://schemas.microsoft.com/office/powerpoint/2010/main" val="1199777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ppt_x"/>
                                          </p:val>
                                        </p:tav>
                                        <p:tav tm="100000">
                                          <p:val>
                                            <p:strVal val="#ppt_x"/>
                                          </p:val>
                                        </p:tav>
                                      </p:tavLst>
                                    </p:anim>
                                    <p:anim calcmode="lin" valueType="num">
                                      <p:cBhvr additive="base">
                                        <p:cTn id="1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COMMUNICATING ACROSS CULTURES</a:t>
            </a:r>
            <a:endParaRPr lang="en-US" sz="2400" dirty="0">
              <a:solidFill>
                <a:schemeClr val="bg1"/>
              </a:solidFill>
            </a:endParaRPr>
          </a:p>
        </p:txBody>
      </p:sp>
      <p:sp>
        <p:nvSpPr>
          <p:cNvPr id="15" name="Rectangle 14"/>
          <p:cNvSpPr/>
          <p:nvPr/>
        </p:nvSpPr>
        <p:spPr>
          <a:xfrm>
            <a:off x="0" y="1879940"/>
            <a:ext cx="3846136" cy="461665"/>
          </a:xfrm>
          <a:prstGeom prst="rect">
            <a:avLst/>
          </a:prstGeom>
          <a:solidFill>
            <a:schemeClr val="tx2"/>
          </a:solidFill>
        </p:spPr>
        <p:txBody>
          <a:bodyPr wrap="square">
            <a:spAutoFit/>
          </a:bodyPr>
          <a:lstStyle/>
          <a:p>
            <a:r>
              <a:rPr lang="en-US" sz="2400" b="1" dirty="0">
                <a:solidFill>
                  <a:schemeClr val="bg1"/>
                </a:solidFill>
                <a:effectLst>
                  <a:outerShdw blurRad="38100" dist="38100" dir="2700000" algn="tl">
                    <a:srgbClr val="000000">
                      <a:alpha val="43137"/>
                    </a:srgbClr>
                  </a:outerShdw>
                </a:effectLst>
              </a:rPr>
              <a:t>Use of Language and Words</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2422542"/>
            <a:ext cx="8955464" cy="707886"/>
          </a:xfrm>
          <a:prstGeom prst="rect">
            <a:avLst/>
          </a:prstGeom>
          <a:solidFill>
            <a:schemeClr val="accent2">
              <a:lumMod val="20000"/>
              <a:lumOff val="80000"/>
            </a:schemeClr>
          </a:solidFill>
        </p:spPr>
        <p:txBody>
          <a:bodyPr wrap="square">
            <a:spAutoFit/>
          </a:bodyPr>
          <a:lstStyle/>
          <a:p>
            <a:r>
              <a:rPr lang="en-US" sz="2000" dirty="0"/>
              <a:t>Language is a social behavior, dependent upon where and how an individual was raised and reflects what is important to the individuals in a specific culture.</a:t>
            </a:r>
          </a:p>
        </p:txBody>
      </p:sp>
      <p:sp>
        <p:nvSpPr>
          <p:cNvPr id="11" name="Rectangle 10"/>
          <p:cNvSpPr/>
          <p:nvPr/>
        </p:nvSpPr>
        <p:spPr>
          <a:xfrm>
            <a:off x="0" y="3419102"/>
            <a:ext cx="6834433" cy="1323439"/>
          </a:xfrm>
          <a:prstGeom prst="rect">
            <a:avLst/>
          </a:prstGeom>
          <a:solidFill>
            <a:schemeClr val="accent6">
              <a:lumMod val="20000"/>
              <a:lumOff val="80000"/>
            </a:schemeClr>
          </a:solidFill>
        </p:spPr>
        <p:txBody>
          <a:bodyPr wrap="square">
            <a:spAutoFit/>
          </a:bodyPr>
          <a:lstStyle/>
          <a:p>
            <a:r>
              <a:rPr lang="en-US" sz="2000" dirty="0" smtClean="0"/>
              <a:t>Often managers from the United States use words in international situations that cause international project members to think they are being judged—even if no bad intentions are meant. </a:t>
            </a:r>
            <a:endParaRPr lang="en-US" sz="2800" dirty="0"/>
          </a:p>
        </p:txBody>
      </p:sp>
      <p:sp>
        <p:nvSpPr>
          <p:cNvPr id="12" name="Rectangle 11"/>
          <p:cNvSpPr/>
          <p:nvPr/>
        </p:nvSpPr>
        <p:spPr>
          <a:xfrm>
            <a:off x="0" y="5226784"/>
            <a:ext cx="6834433" cy="1631216"/>
          </a:xfrm>
          <a:prstGeom prst="rect">
            <a:avLst/>
          </a:prstGeom>
          <a:solidFill>
            <a:schemeClr val="accent2">
              <a:lumMod val="20000"/>
              <a:lumOff val="80000"/>
            </a:schemeClr>
          </a:solidFill>
        </p:spPr>
        <p:txBody>
          <a:bodyPr wrap="square">
            <a:spAutoFit/>
          </a:bodyPr>
          <a:lstStyle/>
          <a:p>
            <a:r>
              <a:rPr lang="en-US" sz="2000" dirty="0"/>
              <a:t>Terms such as third world, working-class poor, undeveloped nations, and terms that include the words right or correct often cause others to think of judgments, not descriptions. To avoid bias in communication, terms should be as specific as possible about the culture being described.</a:t>
            </a:r>
          </a:p>
        </p:txBody>
      </p:sp>
    </p:spTree>
    <p:extLst>
      <p:ext uri="{BB962C8B-B14F-4D97-AF65-F5344CB8AC3E}">
        <p14:creationId xmlns:p14="http://schemas.microsoft.com/office/powerpoint/2010/main" val="189357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arn(inVertical)">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1"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COMMUNICATING ACROSS CULTURES</a:t>
            </a:r>
            <a:endParaRPr lang="en-US" sz="2400" dirty="0">
              <a:solidFill>
                <a:schemeClr val="bg1"/>
              </a:solidFill>
            </a:endParaRPr>
          </a:p>
        </p:txBody>
      </p:sp>
      <p:sp>
        <p:nvSpPr>
          <p:cNvPr id="15" name="Rectangle 14"/>
          <p:cNvSpPr/>
          <p:nvPr/>
        </p:nvSpPr>
        <p:spPr>
          <a:xfrm>
            <a:off x="0" y="1879940"/>
            <a:ext cx="4619134" cy="461665"/>
          </a:xfrm>
          <a:prstGeom prst="rect">
            <a:avLst/>
          </a:prstGeom>
          <a:solidFill>
            <a:schemeClr val="tx2"/>
          </a:solidFill>
        </p:spPr>
        <p:txBody>
          <a:bodyPr wrap="square">
            <a:spAutoFit/>
          </a:bodyPr>
          <a:lstStyle/>
          <a:p>
            <a:r>
              <a:rPr lang="en-US" sz="2400" dirty="0">
                <a:solidFill>
                  <a:schemeClr val="bg1"/>
                </a:solidFill>
              </a:rPr>
              <a:t>Communicating across Time Zones</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6" name="Rectangle 15"/>
          <p:cNvSpPr/>
          <p:nvPr/>
        </p:nvSpPr>
        <p:spPr>
          <a:xfrm>
            <a:off x="0" y="2422542"/>
            <a:ext cx="8955464" cy="707886"/>
          </a:xfrm>
          <a:prstGeom prst="rect">
            <a:avLst/>
          </a:prstGeom>
          <a:solidFill>
            <a:schemeClr val="accent2">
              <a:lumMod val="20000"/>
              <a:lumOff val="80000"/>
            </a:schemeClr>
          </a:solidFill>
        </p:spPr>
        <p:txBody>
          <a:bodyPr wrap="square">
            <a:spAutoFit/>
          </a:bodyPr>
          <a:lstStyle/>
          <a:p>
            <a:r>
              <a:rPr lang="en-US" sz="2000" dirty="0"/>
              <a:t>Virtual teams must communicate with members that are located in multiple time zones. </a:t>
            </a:r>
          </a:p>
        </p:txBody>
      </p:sp>
      <p:sp>
        <p:nvSpPr>
          <p:cNvPr id="11" name="Rectangle 10"/>
          <p:cNvSpPr/>
          <p:nvPr/>
        </p:nvSpPr>
        <p:spPr>
          <a:xfrm>
            <a:off x="1" y="3419102"/>
            <a:ext cx="7550870" cy="1631216"/>
          </a:xfrm>
          <a:prstGeom prst="rect">
            <a:avLst/>
          </a:prstGeom>
          <a:solidFill>
            <a:schemeClr val="accent6">
              <a:lumMod val="20000"/>
              <a:lumOff val="80000"/>
            </a:schemeClr>
          </a:solidFill>
        </p:spPr>
        <p:txBody>
          <a:bodyPr wrap="square">
            <a:spAutoFit/>
          </a:bodyPr>
          <a:lstStyle/>
          <a:p>
            <a:r>
              <a:rPr lang="en-US" sz="2000" dirty="0"/>
              <a:t>These time zones often cross day and night lines and sometimes even cross date lines. An e-leader may e-mail the team in the afternoon but team members may not receive the e-mail until the next morning. If those team members e-mail back to the e-leader in the afternoon, the leader may not read the e-mail until the next morning. </a:t>
            </a:r>
          </a:p>
        </p:txBody>
      </p:sp>
      <p:sp>
        <p:nvSpPr>
          <p:cNvPr id="12" name="Rectangle 11"/>
          <p:cNvSpPr/>
          <p:nvPr/>
        </p:nvSpPr>
        <p:spPr>
          <a:xfrm>
            <a:off x="0" y="5842337"/>
            <a:ext cx="7550870" cy="1015663"/>
          </a:xfrm>
          <a:prstGeom prst="rect">
            <a:avLst/>
          </a:prstGeom>
          <a:solidFill>
            <a:schemeClr val="accent2">
              <a:lumMod val="20000"/>
              <a:lumOff val="80000"/>
            </a:schemeClr>
          </a:solidFill>
        </p:spPr>
        <p:txBody>
          <a:bodyPr wrap="square">
            <a:spAutoFit/>
          </a:bodyPr>
          <a:lstStyle/>
          <a:p>
            <a:r>
              <a:rPr lang="en-US" sz="2000" dirty="0"/>
              <a:t>This is a potential delay of one day to send and receive information. Time lost is money lost in business, and dealing with time zones is a major issue in the global environment. </a:t>
            </a:r>
          </a:p>
        </p:txBody>
      </p:sp>
    </p:spTree>
    <p:extLst>
      <p:ext uri="{BB962C8B-B14F-4D97-AF65-F5344CB8AC3E}">
        <p14:creationId xmlns:p14="http://schemas.microsoft.com/office/powerpoint/2010/main" val="117602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COMMUNICATING ACROSS CULTURES</a:t>
            </a:r>
            <a:endParaRPr lang="en-US" sz="2400" dirty="0">
              <a:solidFill>
                <a:schemeClr val="bg1"/>
              </a:solidFill>
            </a:endParaRPr>
          </a:p>
        </p:txBody>
      </p:sp>
      <p:sp>
        <p:nvSpPr>
          <p:cNvPr id="15" name="Rectangle 14"/>
          <p:cNvSpPr/>
          <p:nvPr/>
        </p:nvSpPr>
        <p:spPr>
          <a:xfrm>
            <a:off x="0" y="1879940"/>
            <a:ext cx="4619134" cy="461665"/>
          </a:xfrm>
          <a:prstGeom prst="rect">
            <a:avLst/>
          </a:prstGeom>
          <a:solidFill>
            <a:schemeClr val="tx2"/>
          </a:solidFill>
        </p:spPr>
        <p:txBody>
          <a:bodyPr wrap="square">
            <a:spAutoFit/>
          </a:bodyPr>
          <a:lstStyle/>
          <a:p>
            <a:r>
              <a:rPr lang="en-US" sz="2400" dirty="0">
                <a:solidFill>
                  <a:schemeClr val="bg1"/>
                </a:solidFill>
              </a:rPr>
              <a:t>Communicating across Time Zones</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40292" y="2514858"/>
            <a:ext cx="7666577" cy="3477875"/>
          </a:xfrm>
          <a:prstGeom prst="rect">
            <a:avLst/>
          </a:prstGeom>
          <a:solidFill>
            <a:schemeClr val="accent6">
              <a:lumMod val="20000"/>
              <a:lumOff val="80000"/>
            </a:schemeClr>
          </a:solidFill>
        </p:spPr>
        <p:txBody>
          <a:bodyPr wrap="square">
            <a:spAutoFit/>
          </a:bodyPr>
          <a:lstStyle/>
          <a:p>
            <a:r>
              <a:rPr lang="en-US" sz="2000" dirty="0"/>
              <a:t>When setting guidelines for time zones for a virtual team, it is important to recognize Coordinated Universal Time (UTC). UTC follows the International Atomic Time (TAI) with an exact offset of an integer number of seconds, changing only when a leap second is added to keep clock time synchronized with the rotation of the earth. UTC was previously called Greenwich Mean Time (GMT) and UTC is sometimes written informally as GMT. Time zones around the world are expressed as positive or negative offsets from UTC. Many Internet and World Wide Web standards, computer servers, online services, flight plans and air traffic control, weather forecasts and maps, and radio operators use UTC to avoid confusion with time zones and daylight savings time.</a:t>
            </a:r>
          </a:p>
        </p:txBody>
      </p:sp>
    </p:spTree>
    <p:extLst>
      <p:ext uri="{BB962C8B-B14F-4D97-AF65-F5344CB8AC3E}">
        <p14:creationId xmlns:p14="http://schemas.microsoft.com/office/powerpoint/2010/main" val="322284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COMMUNICATING ACROSS CULTURES</a:t>
            </a:r>
            <a:endParaRPr lang="en-US" sz="2400" dirty="0">
              <a:solidFill>
                <a:schemeClr val="bg1"/>
              </a:solidFill>
            </a:endParaRP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1323439"/>
          </a:xfrm>
          <a:prstGeom prst="rect">
            <a:avLst/>
          </a:prstGeom>
          <a:solidFill>
            <a:schemeClr val="accent6">
              <a:lumMod val="20000"/>
              <a:lumOff val="80000"/>
            </a:schemeClr>
          </a:solidFill>
        </p:spPr>
        <p:txBody>
          <a:bodyPr wrap="square">
            <a:spAutoFit/>
          </a:bodyPr>
          <a:lstStyle/>
          <a:p>
            <a:r>
              <a:rPr lang="en-US" sz="2000" dirty="0"/>
              <a:t>The project manager can consider consolidating the virtual team member resource list into major time regions. Using three to four major regions, such as the following, the e-leader can quickly identify the individuals in a region, </a:t>
            </a:r>
            <a:r>
              <a:rPr lang="en-US" sz="2000" b="1" u="sng" dirty="0">
                <a:solidFill>
                  <a:srgbClr val="C00000"/>
                </a:solidFill>
                <a:effectLst>
                  <a:outerShdw blurRad="38100" dist="38100" dir="2700000" algn="tl">
                    <a:srgbClr val="000000">
                      <a:alpha val="43137"/>
                    </a:srgbClr>
                  </a:outerShdw>
                </a:effectLst>
              </a:rPr>
              <a:t>which is helpful when dealing with multiple time zones:</a:t>
            </a:r>
          </a:p>
        </p:txBody>
      </p:sp>
      <p:sp>
        <p:nvSpPr>
          <p:cNvPr id="9" name="Rectangle 8"/>
          <p:cNvSpPr/>
          <p:nvPr/>
        </p:nvSpPr>
        <p:spPr>
          <a:xfrm>
            <a:off x="0" y="3780322"/>
            <a:ext cx="6429080" cy="1569660"/>
          </a:xfrm>
          <a:prstGeom prst="rect">
            <a:avLst/>
          </a:prstGeom>
          <a:solidFill>
            <a:schemeClr val="accent4">
              <a:lumMod val="20000"/>
              <a:lumOff val="80000"/>
            </a:schemeClr>
          </a:solidFill>
        </p:spPr>
        <p:txBody>
          <a:bodyPr wrap="square">
            <a:spAutoFit/>
          </a:bodyPr>
          <a:lstStyle/>
          <a:p>
            <a:r>
              <a:rPr lang="en-US" sz="2400" dirty="0"/>
              <a:t>• North America, Latin America, Caribbean</a:t>
            </a:r>
          </a:p>
          <a:p>
            <a:r>
              <a:rPr lang="en-US" sz="2400" dirty="0"/>
              <a:t>• Europe, Middle East, Africa</a:t>
            </a:r>
          </a:p>
          <a:p>
            <a:r>
              <a:rPr lang="en-US" sz="2400" dirty="0"/>
              <a:t>• Asia Pacific</a:t>
            </a:r>
          </a:p>
          <a:p>
            <a:r>
              <a:rPr lang="en-US" sz="2400" dirty="0"/>
              <a:t>• Collocated (same place, same time zone).</a:t>
            </a:r>
          </a:p>
        </p:txBody>
      </p:sp>
    </p:spTree>
    <p:extLst>
      <p:ext uri="{BB962C8B-B14F-4D97-AF65-F5344CB8AC3E}">
        <p14:creationId xmlns:p14="http://schemas.microsoft.com/office/powerpoint/2010/main" val="1006634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707886"/>
          </a:xfrm>
          <a:prstGeom prst="rect">
            <a:avLst/>
          </a:prstGeom>
          <a:solidFill>
            <a:schemeClr val="accent6">
              <a:lumMod val="20000"/>
              <a:lumOff val="80000"/>
            </a:schemeClr>
          </a:solidFill>
        </p:spPr>
        <p:txBody>
          <a:bodyPr wrap="square">
            <a:spAutoFit/>
          </a:bodyPr>
          <a:lstStyle/>
          <a:p>
            <a:r>
              <a:rPr lang="en-US" sz="2000" dirty="0"/>
              <a:t>Misinterpretation of written communication can also be damaging to the virtual team, which is due to the inability to identify nonverbal cues</a:t>
            </a:r>
            <a:r>
              <a:rPr lang="en-US" sz="2000" dirty="0" smtClean="0"/>
              <a:t>.</a:t>
            </a:r>
            <a:endParaRPr lang="en-US" sz="2000" dirty="0"/>
          </a:p>
        </p:txBody>
      </p:sp>
      <p:sp>
        <p:nvSpPr>
          <p:cNvPr id="9" name="Rectangle 8"/>
          <p:cNvSpPr/>
          <p:nvPr/>
        </p:nvSpPr>
        <p:spPr>
          <a:xfrm>
            <a:off x="1131216" y="2622167"/>
            <a:ext cx="8955464" cy="400110"/>
          </a:xfrm>
          <a:prstGeom prst="rect">
            <a:avLst/>
          </a:prstGeom>
          <a:solidFill>
            <a:schemeClr val="tx2"/>
          </a:solidFill>
        </p:spPr>
        <p:txBody>
          <a:bodyPr wrap="square">
            <a:spAutoFit/>
          </a:bodyPr>
          <a:lstStyle/>
          <a:p>
            <a:pPr algn="ctr"/>
            <a:r>
              <a:rPr lang="en-US" sz="2000" dirty="0">
                <a:solidFill>
                  <a:schemeClr val="bg1"/>
                </a:solidFill>
              </a:rPr>
              <a:t>Certain rules of etiquette have evolved for electronic written communications:</a:t>
            </a:r>
          </a:p>
        </p:txBody>
      </p:sp>
      <p:sp>
        <p:nvSpPr>
          <p:cNvPr id="12" name="Rectangle 11"/>
          <p:cNvSpPr/>
          <p:nvPr/>
        </p:nvSpPr>
        <p:spPr>
          <a:xfrm>
            <a:off x="0" y="3273210"/>
            <a:ext cx="7466461" cy="707886"/>
          </a:xfrm>
          <a:prstGeom prst="rect">
            <a:avLst/>
          </a:prstGeom>
          <a:solidFill>
            <a:schemeClr val="accent4">
              <a:lumMod val="20000"/>
              <a:lumOff val="80000"/>
            </a:schemeClr>
          </a:solidFill>
        </p:spPr>
        <p:txBody>
          <a:bodyPr wrap="square">
            <a:spAutoFit/>
          </a:bodyPr>
          <a:lstStyle/>
          <a:p>
            <a:r>
              <a:rPr lang="en-US" sz="2000" dirty="0"/>
              <a:t>• Do not send e-mails to everyone if only a few people need to know the information. And do not send junk mail or chain letters.</a:t>
            </a:r>
          </a:p>
        </p:txBody>
      </p:sp>
      <p:sp>
        <p:nvSpPr>
          <p:cNvPr id="13" name="Rectangle 12"/>
          <p:cNvSpPr/>
          <p:nvPr/>
        </p:nvSpPr>
        <p:spPr>
          <a:xfrm>
            <a:off x="0" y="4232029"/>
            <a:ext cx="7466461" cy="707886"/>
          </a:xfrm>
          <a:prstGeom prst="rect">
            <a:avLst/>
          </a:prstGeom>
          <a:solidFill>
            <a:schemeClr val="accent6">
              <a:lumMod val="20000"/>
              <a:lumOff val="80000"/>
            </a:schemeClr>
          </a:solidFill>
        </p:spPr>
        <p:txBody>
          <a:bodyPr wrap="square">
            <a:spAutoFit/>
          </a:bodyPr>
          <a:lstStyle/>
          <a:p>
            <a:r>
              <a:rPr lang="en-US" sz="2000" dirty="0"/>
              <a:t>• Angry, offensive, or insulting messages have no place in the business environment, and especially not in electronic communications.</a:t>
            </a:r>
          </a:p>
        </p:txBody>
      </p:sp>
      <p:sp>
        <p:nvSpPr>
          <p:cNvPr id="14" name="Rectangle 13"/>
          <p:cNvSpPr/>
          <p:nvPr/>
        </p:nvSpPr>
        <p:spPr>
          <a:xfrm>
            <a:off x="0" y="5190848"/>
            <a:ext cx="7466461" cy="1015663"/>
          </a:xfrm>
          <a:prstGeom prst="rect">
            <a:avLst/>
          </a:prstGeom>
          <a:solidFill>
            <a:schemeClr val="accent4">
              <a:lumMod val="20000"/>
              <a:lumOff val="80000"/>
            </a:schemeClr>
          </a:solidFill>
        </p:spPr>
        <p:txBody>
          <a:bodyPr wrap="square">
            <a:spAutoFit/>
          </a:bodyPr>
          <a:lstStyle/>
          <a:p>
            <a:r>
              <a:rPr lang="en-US" sz="2000" dirty="0"/>
              <a:t>• Shouting is not allowed in the traditional workplace. Using CAPITAL LETTERS in the virtual environment is the equivalent to shouting out loud. Use upper- and lowercase sentence style.</a:t>
            </a:r>
          </a:p>
        </p:txBody>
      </p:sp>
    </p:spTree>
    <p:extLst>
      <p:ext uri="{BB962C8B-B14F-4D97-AF65-F5344CB8AC3E}">
        <p14:creationId xmlns:p14="http://schemas.microsoft.com/office/powerpoint/2010/main" val="391840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barn(inVertical)">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9" grpId="0" animBg="1"/>
      <p:bldP spid="12" grpId="0" animBg="1"/>
      <p:bldP spid="13" grpId="0" animBg="1"/>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707886"/>
          </a:xfrm>
          <a:prstGeom prst="rect">
            <a:avLst/>
          </a:prstGeom>
          <a:solidFill>
            <a:schemeClr val="accent6">
              <a:lumMod val="20000"/>
              <a:lumOff val="80000"/>
            </a:schemeClr>
          </a:solidFill>
        </p:spPr>
        <p:txBody>
          <a:bodyPr wrap="square">
            <a:spAutoFit/>
          </a:bodyPr>
          <a:lstStyle/>
          <a:p>
            <a:r>
              <a:rPr lang="en-US" sz="2000" dirty="0"/>
              <a:t>Misinterpretation of written communication can also be damaging to the virtual team, which is due to the inability to identify nonverbal cues</a:t>
            </a:r>
            <a:r>
              <a:rPr lang="en-US" sz="2000" dirty="0" smtClean="0"/>
              <a:t>.</a:t>
            </a:r>
            <a:endParaRPr lang="en-US" sz="2000" dirty="0"/>
          </a:p>
        </p:txBody>
      </p:sp>
      <p:sp>
        <p:nvSpPr>
          <p:cNvPr id="9" name="Rectangle 8"/>
          <p:cNvSpPr/>
          <p:nvPr/>
        </p:nvSpPr>
        <p:spPr>
          <a:xfrm>
            <a:off x="1131216" y="2622167"/>
            <a:ext cx="8955464" cy="400110"/>
          </a:xfrm>
          <a:prstGeom prst="rect">
            <a:avLst/>
          </a:prstGeom>
          <a:solidFill>
            <a:schemeClr val="tx2"/>
          </a:solidFill>
        </p:spPr>
        <p:txBody>
          <a:bodyPr wrap="square">
            <a:spAutoFit/>
          </a:bodyPr>
          <a:lstStyle/>
          <a:p>
            <a:pPr algn="ctr"/>
            <a:r>
              <a:rPr lang="en-US" sz="2000" dirty="0">
                <a:solidFill>
                  <a:schemeClr val="bg1"/>
                </a:solidFill>
              </a:rPr>
              <a:t>Certain rules of etiquette have evolved for electronic written communications:</a:t>
            </a:r>
          </a:p>
        </p:txBody>
      </p:sp>
      <p:sp>
        <p:nvSpPr>
          <p:cNvPr id="12" name="Rectangle 11"/>
          <p:cNvSpPr/>
          <p:nvPr/>
        </p:nvSpPr>
        <p:spPr>
          <a:xfrm>
            <a:off x="0" y="3330976"/>
            <a:ext cx="6495068" cy="400110"/>
          </a:xfrm>
          <a:prstGeom prst="rect">
            <a:avLst/>
          </a:prstGeom>
          <a:solidFill>
            <a:schemeClr val="accent4">
              <a:lumMod val="20000"/>
              <a:lumOff val="80000"/>
            </a:schemeClr>
          </a:solidFill>
        </p:spPr>
        <p:txBody>
          <a:bodyPr wrap="square">
            <a:spAutoFit/>
          </a:bodyPr>
          <a:lstStyle/>
          <a:p>
            <a:r>
              <a:rPr lang="en-US" sz="2000" dirty="0"/>
              <a:t>• Watch the use of acronyms, abbreviations, and jargon.</a:t>
            </a:r>
          </a:p>
        </p:txBody>
      </p:sp>
      <p:sp>
        <p:nvSpPr>
          <p:cNvPr id="13" name="Rectangle 12"/>
          <p:cNvSpPr/>
          <p:nvPr/>
        </p:nvSpPr>
        <p:spPr>
          <a:xfrm>
            <a:off x="0" y="4142659"/>
            <a:ext cx="6495068" cy="400110"/>
          </a:xfrm>
          <a:prstGeom prst="rect">
            <a:avLst/>
          </a:prstGeom>
          <a:solidFill>
            <a:schemeClr val="accent6">
              <a:lumMod val="20000"/>
              <a:lumOff val="80000"/>
            </a:schemeClr>
          </a:solidFill>
        </p:spPr>
        <p:txBody>
          <a:bodyPr wrap="square">
            <a:spAutoFit/>
          </a:bodyPr>
          <a:lstStyle/>
          <a:p>
            <a:r>
              <a:rPr lang="en-US" sz="2000" dirty="0"/>
              <a:t>• If a document or a link is attached, be sure it is active.</a:t>
            </a:r>
          </a:p>
        </p:txBody>
      </p:sp>
      <p:sp>
        <p:nvSpPr>
          <p:cNvPr id="14" name="Rectangle 13"/>
          <p:cNvSpPr/>
          <p:nvPr/>
        </p:nvSpPr>
        <p:spPr>
          <a:xfrm>
            <a:off x="0" y="4890073"/>
            <a:ext cx="6495068" cy="707886"/>
          </a:xfrm>
          <a:prstGeom prst="rect">
            <a:avLst/>
          </a:prstGeom>
          <a:solidFill>
            <a:schemeClr val="accent4">
              <a:lumMod val="20000"/>
              <a:lumOff val="80000"/>
            </a:schemeClr>
          </a:solidFill>
        </p:spPr>
        <p:txBody>
          <a:bodyPr wrap="square">
            <a:spAutoFit/>
          </a:bodyPr>
          <a:lstStyle/>
          <a:p>
            <a:r>
              <a:rPr lang="en-US" sz="2000" dirty="0"/>
              <a:t>• Smileys and emoticons (electronic symbols of emotions such as :-&gt;) should be avoided in business writing.</a:t>
            </a:r>
          </a:p>
        </p:txBody>
      </p:sp>
      <p:sp>
        <p:nvSpPr>
          <p:cNvPr id="15" name="Rectangle 14"/>
          <p:cNvSpPr/>
          <p:nvPr/>
        </p:nvSpPr>
        <p:spPr>
          <a:xfrm>
            <a:off x="0" y="5892457"/>
            <a:ext cx="6495068" cy="707886"/>
          </a:xfrm>
          <a:prstGeom prst="rect">
            <a:avLst/>
          </a:prstGeom>
          <a:solidFill>
            <a:schemeClr val="accent6">
              <a:lumMod val="20000"/>
              <a:lumOff val="80000"/>
            </a:schemeClr>
          </a:solidFill>
        </p:spPr>
        <p:txBody>
          <a:bodyPr wrap="square">
            <a:spAutoFit/>
          </a:bodyPr>
          <a:lstStyle/>
          <a:p>
            <a:r>
              <a:rPr lang="en-US" sz="2000" dirty="0"/>
              <a:t>• Follow the “no-scrolling” rule and keep e-mails concise, short, and to the point.</a:t>
            </a:r>
          </a:p>
        </p:txBody>
      </p:sp>
    </p:spTree>
    <p:extLst>
      <p:ext uri="{BB962C8B-B14F-4D97-AF65-F5344CB8AC3E}">
        <p14:creationId xmlns:p14="http://schemas.microsoft.com/office/powerpoint/2010/main" val="2873922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1015663"/>
          </a:xfrm>
          <a:prstGeom prst="rect">
            <a:avLst/>
          </a:prstGeom>
          <a:solidFill>
            <a:schemeClr val="tx2">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Limit communications to one subject. </a:t>
            </a:r>
            <a:r>
              <a:rPr lang="en-US" sz="2000" dirty="0"/>
              <a:t>If a message is longer than one screen (one page) or has several ideas included in it, your reader will probably not read it. Split long communications into shorter ones, and stay with one main topic for each.</a:t>
            </a:r>
          </a:p>
        </p:txBody>
      </p:sp>
      <p:sp>
        <p:nvSpPr>
          <p:cNvPr id="12" name="Rectangle 11"/>
          <p:cNvSpPr/>
          <p:nvPr/>
        </p:nvSpPr>
        <p:spPr>
          <a:xfrm>
            <a:off x="0" y="3273210"/>
            <a:ext cx="7192652" cy="1384995"/>
          </a:xfrm>
          <a:prstGeom prst="rect">
            <a:avLst/>
          </a:prstGeom>
          <a:solidFill>
            <a:schemeClr val="accent4">
              <a:lumMod val="20000"/>
              <a:lumOff val="80000"/>
            </a:schemeClr>
          </a:solidFill>
        </p:spPr>
        <p:txBody>
          <a:bodyPr wrap="square">
            <a:spAutoFit/>
          </a:bodyPr>
          <a:lstStyle/>
          <a:p>
            <a:r>
              <a:rPr lang="en-US" sz="2400" u="sng" dirty="0">
                <a:solidFill>
                  <a:srgbClr val="C00000"/>
                </a:solidFill>
                <a:effectLst>
                  <a:outerShdw blurRad="38100" dist="38100" dir="2700000" algn="tl">
                    <a:srgbClr val="000000">
                      <a:alpha val="43137"/>
                    </a:srgbClr>
                  </a:outerShdw>
                </a:effectLst>
              </a:rPr>
              <a:t>□ Be concise. </a:t>
            </a:r>
            <a:r>
              <a:rPr lang="en-US" sz="2000" dirty="0"/>
              <a:t>For example, write, “Chris, I’m attaching the information you need,” instead of “In our team meeting last month, someone brought up the point that you needed additional information about the new products</a:t>
            </a:r>
            <a:r>
              <a:rPr lang="en-US" sz="2000" dirty="0" smtClean="0"/>
              <a:t>.”</a:t>
            </a:r>
            <a:endParaRPr lang="en-US" sz="2000" dirty="0"/>
          </a:p>
        </p:txBody>
      </p:sp>
      <p:sp>
        <p:nvSpPr>
          <p:cNvPr id="13" name="Rectangle 12"/>
          <p:cNvSpPr/>
          <p:nvPr/>
        </p:nvSpPr>
        <p:spPr>
          <a:xfrm>
            <a:off x="9427" y="4797491"/>
            <a:ext cx="7117237" cy="1323439"/>
          </a:xfrm>
          <a:prstGeom prst="rect">
            <a:avLst/>
          </a:prstGeom>
          <a:solidFill>
            <a:schemeClr val="accent6">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Be specific. </a:t>
            </a:r>
            <a:r>
              <a:rPr lang="en-US" sz="2000" dirty="0"/>
              <a:t>“Please make 20 copies of the product report by tomorrow afternoon” is better wording than “As per our conversation, please make copies of the report as requested as soon as possible.”</a:t>
            </a:r>
          </a:p>
        </p:txBody>
      </p:sp>
    </p:spTree>
    <p:extLst>
      <p:ext uri="{BB962C8B-B14F-4D97-AF65-F5344CB8AC3E}">
        <p14:creationId xmlns:p14="http://schemas.microsoft.com/office/powerpoint/2010/main" val="537868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1015663"/>
          </a:xfrm>
          <a:prstGeom prst="rect">
            <a:avLst/>
          </a:prstGeom>
          <a:solidFill>
            <a:schemeClr val="tx2">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Limit communications to one subject. </a:t>
            </a:r>
            <a:r>
              <a:rPr lang="en-US" sz="2000" dirty="0"/>
              <a:t>If a message is longer than one screen (one page) or has </a:t>
            </a:r>
            <a:r>
              <a:rPr lang="en-US" sz="2000" dirty="0" smtClean="0"/>
              <a:t>several </a:t>
            </a:r>
            <a:r>
              <a:rPr lang="en-US" sz="2000" dirty="0"/>
              <a:t>ideas included in it, your reader will probably not read it. Split long communications into shorter ones, and stay with one main topic for each.</a:t>
            </a:r>
          </a:p>
        </p:txBody>
      </p:sp>
      <p:sp>
        <p:nvSpPr>
          <p:cNvPr id="12" name="Rectangle 11"/>
          <p:cNvSpPr/>
          <p:nvPr/>
        </p:nvSpPr>
        <p:spPr>
          <a:xfrm>
            <a:off x="0" y="3273210"/>
            <a:ext cx="8771084" cy="707886"/>
          </a:xfrm>
          <a:prstGeom prst="rect">
            <a:avLst/>
          </a:prstGeom>
          <a:solidFill>
            <a:schemeClr val="accent4">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Use headings, </a:t>
            </a:r>
            <a:r>
              <a:rPr lang="en-US" sz="2000" dirty="0"/>
              <a:t>such as Summary, Action Needed, or Recommendations, to help the team member follow your thoughts.</a:t>
            </a:r>
          </a:p>
        </p:txBody>
      </p:sp>
      <p:sp>
        <p:nvSpPr>
          <p:cNvPr id="13" name="Rectangle 12"/>
          <p:cNvSpPr/>
          <p:nvPr/>
        </p:nvSpPr>
        <p:spPr>
          <a:xfrm>
            <a:off x="9427" y="4797491"/>
            <a:ext cx="6730738" cy="1323439"/>
          </a:xfrm>
          <a:prstGeom prst="rect">
            <a:avLst/>
          </a:prstGeom>
          <a:solidFill>
            <a:schemeClr val="accent6">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Use active voice and present tense: </a:t>
            </a:r>
            <a:r>
              <a:rPr lang="en-US" sz="2000" dirty="0"/>
              <a:t>“He is extending the deadline” is better than “He said the project deadline has been extended.” And “We are not satisfied with the approval rating” is better than “We were not satisfied with the approval rating.”</a:t>
            </a:r>
          </a:p>
        </p:txBody>
      </p:sp>
    </p:spTree>
    <p:extLst>
      <p:ext uri="{BB962C8B-B14F-4D97-AF65-F5344CB8AC3E}">
        <p14:creationId xmlns:p14="http://schemas.microsoft.com/office/powerpoint/2010/main" val="29430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1015663"/>
          </a:xfrm>
          <a:prstGeom prst="rect">
            <a:avLst/>
          </a:prstGeom>
          <a:solidFill>
            <a:schemeClr val="tx2">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Limit communications to one subject. </a:t>
            </a:r>
            <a:r>
              <a:rPr lang="en-US" sz="2000" dirty="0"/>
              <a:t>If a message is longer than one screen (one page) or has several ideas included in it, your reader will probably not read it. Split long communications into shorter ones, and stay with one main topic for each.</a:t>
            </a:r>
          </a:p>
        </p:txBody>
      </p:sp>
      <p:sp>
        <p:nvSpPr>
          <p:cNvPr id="12" name="Rectangle 11"/>
          <p:cNvSpPr/>
          <p:nvPr/>
        </p:nvSpPr>
        <p:spPr>
          <a:xfrm>
            <a:off x="0" y="3273210"/>
            <a:ext cx="8771084" cy="707886"/>
          </a:xfrm>
          <a:prstGeom prst="rect">
            <a:avLst/>
          </a:prstGeom>
          <a:solidFill>
            <a:schemeClr val="accent4">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Avoid negative words </a:t>
            </a:r>
            <a:r>
              <a:rPr lang="en-US" sz="2000" dirty="0"/>
              <a:t>like no, not, don’t, can’t, and never. Use positive words, and don’t forget please and thank you.</a:t>
            </a:r>
          </a:p>
        </p:txBody>
      </p:sp>
      <p:sp>
        <p:nvSpPr>
          <p:cNvPr id="13" name="Rectangle 12"/>
          <p:cNvSpPr/>
          <p:nvPr/>
        </p:nvSpPr>
        <p:spPr>
          <a:xfrm>
            <a:off x="9427" y="4797491"/>
            <a:ext cx="6843860" cy="1323439"/>
          </a:xfrm>
          <a:prstGeom prst="rect">
            <a:avLst/>
          </a:prstGeom>
          <a:solidFill>
            <a:schemeClr val="accent6">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Keep your messages simple. </a:t>
            </a:r>
            <a:r>
              <a:rPr lang="en-US" sz="2000" dirty="0"/>
              <a:t>Use short words, sentences, and paragraphs. Sentences more than 8–15 words or longer than two typed lines should be broken into two sentences. A paragraph should be no longer than six typed lines.</a:t>
            </a:r>
          </a:p>
        </p:txBody>
      </p:sp>
    </p:spTree>
    <p:extLst>
      <p:ext uri="{BB962C8B-B14F-4D97-AF65-F5344CB8AC3E}">
        <p14:creationId xmlns:p14="http://schemas.microsoft.com/office/powerpoint/2010/main" val="261021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702420"/>
            <a:ext cx="3996965"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Virtual communicating styles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2622222" y="1245022"/>
            <a:ext cx="6108569" cy="461665"/>
          </a:xfrm>
          <a:prstGeom prst="rect">
            <a:avLst/>
          </a:prstGeom>
          <a:solidFill>
            <a:schemeClr val="accent2">
              <a:lumMod val="75000"/>
            </a:schemeClr>
          </a:solidFill>
          <a:ln>
            <a:solidFill>
              <a:schemeClr val="tx1"/>
            </a:solidFill>
          </a:ln>
        </p:spPr>
        <p:txBody>
          <a:bodyPr wrap="square">
            <a:spAutoFit/>
          </a:bodyPr>
          <a:lstStyle/>
          <a:p>
            <a:pPr algn="ctr"/>
            <a:r>
              <a:rPr lang="en-US" sz="2400" b="1" dirty="0">
                <a:solidFill>
                  <a:schemeClr val="bg1"/>
                </a:solidFill>
              </a:rPr>
              <a:t>Virtual Communicating in a Nonverbal World</a:t>
            </a:r>
          </a:p>
        </p:txBody>
      </p:sp>
      <p:sp>
        <p:nvSpPr>
          <p:cNvPr id="8" name="Rectangle 7"/>
          <p:cNvSpPr/>
          <p:nvPr/>
        </p:nvSpPr>
        <p:spPr>
          <a:xfrm>
            <a:off x="2476664" y="5947"/>
            <a:ext cx="4989797"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Technologies</a:t>
            </a:r>
            <a:endParaRPr lang="en-US" sz="2800" b="1" dirty="0"/>
          </a:p>
        </p:txBody>
      </p:sp>
      <p:sp>
        <p:nvSpPr>
          <p:cNvPr id="11" name="Rectangle 10"/>
          <p:cNvSpPr/>
          <p:nvPr/>
        </p:nvSpPr>
        <p:spPr>
          <a:xfrm>
            <a:off x="0" y="1810484"/>
            <a:ext cx="8771084" cy="1015663"/>
          </a:xfrm>
          <a:prstGeom prst="rect">
            <a:avLst/>
          </a:prstGeom>
          <a:solidFill>
            <a:schemeClr val="tx2">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Limit communications to one subject. </a:t>
            </a:r>
            <a:r>
              <a:rPr lang="en-US" sz="2000" dirty="0"/>
              <a:t>If a message is longer than one screen (one page) or has several ideas included in it, your reader will probably not read it. Split long communications into shorter ones, and stay with one main topic for each.</a:t>
            </a:r>
          </a:p>
        </p:txBody>
      </p:sp>
      <p:sp>
        <p:nvSpPr>
          <p:cNvPr id="12" name="Rectangle 11"/>
          <p:cNvSpPr/>
          <p:nvPr/>
        </p:nvSpPr>
        <p:spPr>
          <a:xfrm>
            <a:off x="0" y="3273210"/>
            <a:ext cx="8771084" cy="1015663"/>
          </a:xfrm>
          <a:prstGeom prst="rect">
            <a:avLst/>
          </a:prstGeom>
          <a:solidFill>
            <a:schemeClr val="accent4">
              <a:lumMod val="20000"/>
              <a:lumOff val="80000"/>
            </a:schemeClr>
          </a:solidFill>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Compose your messages offline. </a:t>
            </a:r>
            <a:r>
              <a:rPr lang="en-US" sz="2000" dirty="0"/>
              <a:t>Proofread your messages and use a word processing system to help check your spelling. Save a draft for review later, then send the information.</a:t>
            </a:r>
          </a:p>
        </p:txBody>
      </p:sp>
    </p:spTree>
    <p:extLst>
      <p:ext uri="{BB962C8B-B14F-4D97-AF65-F5344CB8AC3E}">
        <p14:creationId xmlns:p14="http://schemas.microsoft.com/office/powerpoint/2010/main" val="60104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762295"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Two</a:t>
            </a:r>
            <a:endParaRPr lang="en-US" sz="4000" b="1" dirty="0"/>
          </a:p>
        </p:txBody>
      </p:sp>
      <p:sp>
        <p:nvSpPr>
          <p:cNvPr id="5" name="Rectangle 4"/>
          <p:cNvSpPr/>
          <p:nvPr/>
        </p:nvSpPr>
        <p:spPr>
          <a:xfrm>
            <a:off x="2768895" y="2705164"/>
            <a:ext cx="4989797" cy="954107"/>
          </a:xfrm>
          <a:prstGeom prst="rect">
            <a:avLst/>
          </a:prstGeom>
          <a:solidFill>
            <a:schemeClr val="bg1"/>
          </a:solidFill>
          <a:ln>
            <a:solidFill>
              <a:schemeClr val="accent1"/>
            </a:solidFill>
          </a:ln>
        </p:spPr>
        <p:txBody>
          <a:bodyPr wrap="square">
            <a:spAutoFit/>
          </a:bodyPr>
          <a:lstStyle/>
          <a:p>
            <a:pPr algn="ctr"/>
            <a:r>
              <a:rPr lang="en-US" sz="2800" b="1" dirty="0" smtClean="0"/>
              <a:t>Intensive groups and communication workshops</a:t>
            </a:r>
            <a:endParaRPr lang="en-US" sz="2800" b="1" dirty="0"/>
          </a:p>
        </p:txBody>
      </p:sp>
    </p:spTree>
    <p:extLst>
      <p:ext uri="{BB962C8B-B14F-4D97-AF65-F5344CB8AC3E}">
        <p14:creationId xmlns:p14="http://schemas.microsoft.com/office/powerpoint/2010/main" val="3915131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810484"/>
            <a:ext cx="9436231" cy="1631216"/>
          </a:xfrm>
          <a:prstGeom prst="rect">
            <a:avLst/>
          </a:prstGeom>
          <a:solidFill>
            <a:schemeClr val="tx2">
              <a:lumMod val="20000"/>
              <a:lumOff val="80000"/>
            </a:schemeClr>
          </a:solidFill>
        </p:spPr>
        <p:txBody>
          <a:bodyPr wrap="square">
            <a:spAutoFit/>
          </a:bodyPr>
          <a:lstStyle/>
          <a:p>
            <a:r>
              <a:rPr lang="en-US" sz="2000" dirty="0"/>
              <a:t>Historically, at about the same time, two distinctly different objectives gave rise to the movement toward an intensive group experience in two different places, though in the same continent. Around 1947, the psychologist Kurt Lewin, from the Massachusetts Institute of Technology (MIT), realized that the development of human relation skills was a crucial but underdeveloped area of education. </a:t>
            </a:r>
            <a:endParaRPr lang="en-US" sz="2400" dirty="0"/>
          </a:p>
        </p:txBody>
      </p:sp>
      <p:sp>
        <p:nvSpPr>
          <p:cNvPr id="12" name="Rectangle 11"/>
          <p:cNvSpPr/>
          <p:nvPr/>
        </p:nvSpPr>
        <p:spPr>
          <a:xfrm>
            <a:off x="0" y="4276740"/>
            <a:ext cx="8771084" cy="1631216"/>
          </a:xfrm>
          <a:prstGeom prst="rect">
            <a:avLst/>
          </a:prstGeom>
          <a:solidFill>
            <a:schemeClr val="accent4">
              <a:lumMod val="20000"/>
              <a:lumOff val="80000"/>
            </a:schemeClr>
          </a:solidFill>
        </p:spPr>
        <p:txBody>
          <a:bodyPr wrap="square">
            <a:spAutoFit/>
          </a:bodyPr>
          <a:lstStyle/>
          <a:p>
            <a:r>
              <a:rPr lang="en-US" sz="2000" dirty="0"/>
              <a:t>Thus, at the National Training Laboratories (NTL), he and his colleagues started to conduct so-called T-groups (T standing for training) in which top personnel from industry was taught to observe their interactions with other members in order to better understand their own functioning and to better cope with difficult situations.</a:t>
            </a:r>
            <a:endParaRPr lang="en-US" sz="2400" dirty="0"/>
          </a:p>
        </p:txBody>
      </p:sp>
    </p:spTree>
    <p:extLst>
      <p:ext uri="{BB962C8B-B14F-4D97-AF65-F5344CB8AC3E}">
        <p14:creationId xmlns:p14="http://schemas.microsoft.com/office/powerpoint/2010/main" val="222466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810484"/>
            <a:ext cx="9436231" cy="1323439"/>
          </a:xfrm>
          <a:prstGeom prst="rect">
            <a:avLst/>
          </a:prstGeom>
          <a:solidFill>
            <a:schemeClr val="tx2">
              <a:lumMod val="20000"/>
              <a:lumOff val="80000"/>
            </a:schemeClr>
          </a:solidFill>
        </p:spPr>
        <p:txBody>
          <a:bodyPr wrap="square">
            <a:spAutoFit/>
          </a:bodyPr>
          <a:lstStyle/>
          <a:p>
            <a:r>
              <a:rPr lang="en-US" sz="2000" dirty="0"/>
              <a:t>At about the same time (1946), Carl Rogers and his team at the University of Chicago were involved in training personal counselors for veterans returning from World War II. As they felt that cognitive training would not be sufficient to prepare them, they experimented with integrating a cognitive and an experiential approach.</a:t>
            </a:r>
          </a:p>
        </p:txBody>
      </p:sp>
    </p:spTree>
    <p:extLst>
      <p:ext uri="{BB962C8B-B14F-4D97-AF65-F5344CB8AC3E}">
        <p14:creationId xmlns:p14="http://schemas.microsoft.com/office/powerpoint/2010/main" val="281040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0" y="1398893"/>
            <a:ext cx="9436231" cy="461665"/>
          </a:xfrm>
          <a:prstGeom prst="rect">
            <a:avLst/>
          </a:prstGeom>
          <a:solidFill>
            <a:schemeClr val="accent2">
              <a:lumMod val="50000"/>
            </a:schemeClr>
          </a:solidFill>
        </p:spPr>
        <p:txBody>
          <a:bodyPr wrap="square">
            <a:spAutoFit/>
          </a:bodyPr>
          <a:lstStyle/>
          <a:p>
            <a:r>
              <a:rPr lang="en-US" sz="2400" b="1" dirty="0">
                <a:solidFill>
                  <a:schemeClr val="bg1"/>
                </a:solidFill>
              </a:rPr>
              <a:t>Features and tendencies  Features of person-centered intensive groups:</a:t>
            </a:r>
          </a:p>
        </p:txBody>
      </p:sp>
      <p:sp>
        <p:nvSpPr>
          <p:cNvPr id="9" name="Rectangle 8"/>
          <p:cNvSpPr/>
          <p:nvPr/>
        </p:nvSpPr>
        <p:spPr>
          <a:xfrm>
            <a:off x="-1" y="2174563"/>
            <a:ext cx="8771084" cy="923330"/>
          </a:xfrm>
          <a:prstGeom prst="rect">
            <a:avLst/>
          </a:prstGeom>
          <a:solidFill>
            <a:schemeClr val="accent4">
              <a:lumMod val="20000"/>
              <a:lumOff val="80000"/>
            </a:schemeClr>
          </a:solidFill>
        </p:spPr>
        <p:txBody>
          <a:bodyPr wrap="square">
            <a:spAutoFit/>
          </a:bodyPr>
          <a:lstStyle/>
          <a:p>
            <a:r>
              <a:rPr lang="en-US" dirty="0"/>
              <a:t>• The group tends to be small (8–18 participants—there are, however, reports about quite successful large groups as well), relatively unstructured and choosing its own goals and directions.</a:t>
            </a:r>
          </a:p>
        </p:txBody>
      </p:sp>
      <p:sp>
        <p:nvSpPr>
          <p:cNvPr id="10" name="Rectangle 9"/>
          <p:cNvSpPr/>
          <p:nvPr/>
        </p:nvSpPr>
        <p:spPr>
          <a:xfrm>
            <a:off x="-1" y="3646706"/>
            <a:ext cx="8771084" cy="646331"/>
          </a:xfrm>
          <a:prstGeom prst="rect">
            <a:avLst/>
          </a:prstGeom>
          <a:solidFill>
            <a:schemeClr val="accent4">
              <a:lumMod val="20000"/>
              <a:lumOff val="80000"/>
            </a:schemeClr>
          </a:solidFill>
        </p:spPr>
        <p:txBody>
          <a:bodyPr wrap="square">
            <a:spAutoFit/>
          </a:bodyPr>
          <a:lstStyle/>
          <a:p>
            <a:r>
              <a:rPr lang="en-US" dirty="0"/>
              <a:t>• The group experience often, though not always, includes some cognitive input—some content material to be presented to the group or some particular direction to focus on.</a:t>
            </a:r>
          </a:p>
        </p:txBody>
      </p:sp>
      <p:sp>
        <p:nvSpPr>
          <p:cNvPr id="12" name="Rectangle 11"/>
          <p:cNvSpPr/>
          <p:nvPr/>
        </p:nvSpPr>
        <p:spPr>
          <a:xfrm>
            <a:off x="-1" y="5118849"/>
            <a:ext cx="8771084" cy="923330"/>
          </a:xfrm>
          <a:prstGeom prst="rect">
            <a:avLst/>
          </a:prstGeom>
          <a:solidFill>
            <a:schemeClr val="accent4">
              <a:lumMod val="20000"/>
              <a:lumOff val="80000"/>
            </a:schemeClr>
          </a:solidFill>
        </p:spPr>
        <p:txBody>
          <a:bodyPr wrap="square">
            <a:spAutoFit/>
          </a:bodyPr>
          <a:lstStyle/>
          <a:p>
            <a:r>
              <a:rPr lang="en-US" dirty="0"/>
              <a:t>• In almost all instances, the leader’s responsibility is primarily the facilitation of the expression of both feelings and thoughts on the part of participants. The group leader and the members focus on the process and dynamics of immediate personal interactions.</a:t>
            </a:r>
          </a:p>
        </p:txBody>
      </p:sp>
    </p:spTree>
    <p:extLst>
      <p:ext uri="{BB962C8B-B14F-4D97-AF65-F5344CB8AC3E}">
        <p14:creationId xmlns:p14="http://schemas.microsoft.com/office/powerpoint/2010/main" val="22201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9" grpId="0" animBg="1"/>
      <p:bldP spid="10" grpId="0" animBg="1"/>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398893"/>
            <a:ext cx="4336330" cy="461665"/>
          </a:xfrm>
          <a:prstGeom prst="rect">
            <a:avLst/>
          </a:prstGeom>
          <a:solidFill>
            <a:schemeClr val="accent2">
              <a:lumMod val="50000"/>
            </a:schemeClr>
          </a:solidFill>
        </p:spPr>
        <p:txBody>
          <a:bodyPr wrap="square">
            <a:spAutoFit/>
          </a:bodyPr>
          <a:lstStyle/>
          <a:p>
            <a:r>
              <a:rPr lang="en-US" sz="2400" b="1" dirty="0">
                <a:solidFill>
                  <a:schemeClr val="bg1"/>
                </a:solidFill>
              </a:rPr>
              <a:t>Tendencies in intensive groups:</a:t>
            </a:r>
          </a:p>
        </p:txBody>
      </p:sp>
      <p:sp>
        <p:nvSpPr>
          <p:cNvPr id="9" name="Rectangle 8"/>
          <p:cNvSpPr/>
          <p:nvPr/>
        </p:nvSpPr>
        <p:spPr>
          <a:xfrm>
            <a:off x="-1" y="2174563"/>
            <a:ext cx="8771084" cy="1323439"/>
          </a:xfrm>
          <a:prstGeom prst="rect">
            <a:avLst/>
          </a:prstGeom>
          <a:solidFill>
            <a:schemeClr val="accent4">
              <a:lumMod val="20000"/>
              <a:lumOff val="80000"/>
            </a:schemeClr>
          </a:solidFill>
        </p:spPr>
        <p:txBody>
          <a:bodyPr wrap="square">
            <a:spAutoFit/>
          </a:bodyPr>
          <a:lstStyle/>
          <a:p>
            <a:r>
              <a:rPr lang="en-US" sz="2000" dirty="0"/>
              <a:t>• A facilitator can develop a psychological climate of safety in which freedom of expression and reduction of defensiveness tend to occur. In such a climate, many of the immediate feeling reactions, meanings, and thoughts of members tend to be recognized and expressed more freely.</a:t>
            </a:r>
          </a:p>
        </p:txBody>
      </p:sp>
      <p:sp>
        <p:nvSpPr>
          <p:cNvPr id="10" name="Rectangle 9"/>
          <p:cNvSpPr/>
          <p:nvPr/>
        </p:nvSpPr>
        <p:spPr>
          <a:xfrm>
            <a:off x="14138" y="4165180"/>
            <a:ext cx="8771084" cy="1323439"/>
          </a:xfrm>
          <a:prstGeom prst="rect">
            <a:avLst/>
          </a:prstGeom>
          <a:solidFill>
            <a:schemeClr val="accent4">
              <a:lumMod val="20000"/>
              <a:lumOff val="80000"/>
            </a:schemeClr>
          </a:solidFill>
        </p:spPr>
        <p:txBody>
          <a:bodyPr wrap="square">
            <a:spAutoFit/>
          </a:bodyPr>
          <a:lstStyle/>
          <a:p>
            <a:r>
              <a:rPr lang="en-US" sz="2000" dirty="0"/>
              <a:t>• A climate of mutual trust develops out of this mutual freedom to express genuine feelings, both positive and negative. Each member moves toward greater acceptance of his/her total being—emotional, intellectual, and physical—as it is in the moment, including transformative potential.</a:t>
            </a:r>
          </a:p>
        </p:txBody>
      </p:sp>
    </p:spTree>
    <p:extLst>
      <p:ext uri="{BB962C8B-B14F-4D97-AF65-F5344CB8AC3E}">
        <p14:creationId xmlns:p14="http://schemas.microsoft.com/office/powerpoint/2010/main" val="147403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398893"/>
            <a:ext cx="4336330" cy="461665"/>
          </a:xfrm>
          <a:prstGeom prst="rect">
            <a:avLst/>
          </a:prstGeom>
          <a:solidFill>
            <a:schemeClr val="accent2">
              <a:lumMod val="50000"/>
            </a:schemeClr>
          </a:solidFill>
        </p:spPr>
        <p:txBody>
          <a:bodyPr wrap="square">
            <a:spAutoFit/>
          </a:bodyPr>
          <a:lstStyle/>
          <a:p>
            <a:r>
              <a:rPr lang="en-US" sz="2400" b="1" dirty="0">
                <a:solidFill>
                  <a:schemeClr val="bg1"/>
                </a:solidFill>
              </a:rPr>
              <a:t>Tendencies in intensive groups:</a:t>
            </a:r>
          </a:p>
        </p:txBody>
      </p:sp>
      <p:sp>
        <p:nvSpPr>
          <p:cNvPr id="9" name="Rectangle 8"/>
          <p:cNvSpPr/>
          <p:nvPr/>
        </p:nvSpPr>
        <p:spPr>
          <a:xfrm>
            <a:off x="-1" y="2174563"/>
            <a:ext cx="8771084" cy="1631216"/>
          </a:xfrm>
          <a:prstGeom prst="rect">
            <a:avLst/>
          </a:prstGeom>
          <a:solidFill>
            <a:schemeClr val="accent4">
              <a:lumMod val="20000"/>
              <a:lumOff val="80000"/>
            </a:schemeClr>
          </a:solidFill>
        </p:spPr>
        <p:txBody>
          <a:bodyPr wrap="square">
            <a:spAutoFit/>
          </a:bodyPr>
          <a:lstStyle/>
          <a:p>
            <a:r>
              <a:rPr lang="en-US" sz="2000" dirty="0"/>
              <a:t>• </a:t>
            </a:r>
            <a:r>
              <a:rPr lang="en-US" sz="2000" dirty="0" smtClean="0"/>
              <a:t>With </a:t>
            </a:r>
            <a:r>
              <a:rPr lang="en-US" sz="2000" dirty="0"/>
              <a:t>members less inhibited by defensive rigidity, the possibility of change in personal attitudes and behavior, in professional methods, and in administrative procedures and relationships becomes less threatening.</a:t>
            </a:r>
          </a:p>
          <a:p>
            <a:r>
              <a:rPr lang="en-US" sz="2000" dirty="0"/>
              <a:t>Individuals can hear each other more clearly and can learn from each other to a greater extent.</a:t>
            </a:r>
          </a:p>
        </p:txBody>
      </p:sp>
      <p:sp>
        <p:nvSpPr>
          <p:cNvPr id="10" name="Rectangle 9"/>
          <p:cNvSpPr/>
          <p:nvPr/>
        </p:nvSpPr>
        <p:spPr>
          <a:xfrm>
            <a:off x="14138" y="4165180"/>
            <a:ext cx="8771084" cy="707886"/>
          </a:xfrm>
          <a:prstGeom prst="rect">
            <a:avLst/>
          </a:prstGeom>
          <a:solidFill>
            <a:schemeClr val="accent4">
              <a:lumMod val="20000"/>
              <a:lumOff val="80000"/>
            </a:schemeClr>
          </a:solidFill>
        </p:spPr>
        <p:txBody>
          <a:bodyPr wrap="square">
            <a:spAutoFit/>
          </a:bodyPr>
          <a:lstStyle/>
          <a:p>
            <a:r>
              <a:rPr lang="en-US" sz="2000" dirty="0"/>
              <a:t>• There is a development of feedback process, such that members learn how they appear to others and what impact each has on interpersonal relationships.</a:t>
            </a:r>
          </a:p>
        </p:txBody>
      </p:sp>
    </p:spTree>
    <p:extLst>
      <p:ext uri="{BB962C8B-B14F-4D97-AF65-F5344CB8AC3E}">
        <p14:creationId xmlns:p14="http://schemas.microsoft.com/office/powerpoint/2010/main" val="2743814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398893"/>
            <a:ext cx="4336330" cy="461665"/>
          </a:xfrm>
          <a:prstGeom prst="rect">
            <a:avLst/>
          </a:prstGeom>
          <a:solidFill>
            <a:schemeClr val="accent2">
              <a:lumMod val="50000"/>
            </a:schemeClr>
          </a:solidFill>
        </p:spPr>
        <p:txBody>
          <a:bodyPr wrap="square">
            <a:spAutoFit/>
          </a:bodyPr>
          <a:lstStyle/>
          <a:p>
            <a:r>
              <a:rPr lang="en-US" sz="2400" b="1" dirty="0">
                <a:solidFill>
                  <a:schemeClr val="bg1"/>
                </a:solidFill>
              </a:rPr>
              <a:t>Tendencies in intensive groups:</a:t>
            </a:r>
          </a:p>
        </p:txBody>
      </p:sp>
      <p:sp>
        <p:nvSpPr>
          <p:cNvPr id="9" name="Rectangle 8"/>
          <p:cNvSpPr/>
          <p:nvPr/>
        </p:nvSpPr>
        <p:spPr>
          <a:xfrm>
            <a:off x="-1" y="2174563"/>
            <a:ext cx="8771084" cy="646331"/>
          </a:xfrm>
          <a:prstGeom prst="rect">
            <a:avLst/>
          </a:prstGeom>
          <a:solidFill>
            <a:schemeClr val="accent4">
              <a:lumMod val="20000"/>
              <a:lumOff val="80000"/>
            </a:schemeClr>
          </a:solidFill>
        </p:spPr>
        <p:txBody>
          <a:bodyPr wrap="square">
            <a:spAutoFit/>
          </a:bodyPr>
          <a:lstStyle/>
          <a:p>
            <a:r>
              <a:rPr lang="en-US" dirty="0"/>
              <a:t>• With this improved communication, new ideas, new concepts, and new directions emerge. Innovation can become a desirable rather than a threatening possibility.</a:t>
            </a:r>
          </a:p>
        </p:txBody>
      </p:sp>
      <p:sp>
        <p:nvSpPr>
          <p:cNvPr id="10" name="Rectangle 9"/>
          <p:cNvSpPr/>
          <p:nvPr/>
        </p:nvSpPr>
        <p:spPr>
          <a:xfrm>
            <a:off x="0" y="3231927"/>
            <a:ext cx="8771084" cy="923330"/>
          </a:xfrm>
          <a:prstGeom prst="rect">
            <a:avLst/>
          </a:prstGeom>
          <a:solidFill>
            <a:schemeClr val="accent4">
              <a:lumMod val="20000"/>
              <a:lumOff val="80000"/>
            </a:schemeClr>
          </a:solidFill>
        </p:spPr>
        <p:txBody>
          <a:bodyPr wrap="square">
            <a:spAutoFit/>
          </a:bodyPr>
          <a:lstStyle/>
          <a:p>
            <a:r>
              <a:rPr lang="en-US" dirty="0"/>
              <a:t>• The learnings in the group process tend to spill over, whether temporarily or permanently, into relationships with spouses, children, students, subordinates, peers, and even superiors following the group experience.</a:t>
            </a:r>
          </a:p>
        </p:txBody>
      </p:sp>
      <p:sp>
        <p:nvSpPr>
          <p:cNvPr id="12" name="Rectangle 11"/>
          <p:cNvSpPr/>
          <p:nvPr/>
        </p:nvSpPr>
        <p:spPr>
          <a:xfrm>
            <a:off x="0" y="4675847"/>
            <a:ext cx="8771084" cy="1200329"/>
          </a:xfrm>
          <a:prstGeom prst="rect">
            <a:avLst/>
          </a:prstGeom>
          <a:solidFill>
            <a:schemeClr val="accent4">
              <a:lumMod val="20000"/>
              <a:lumOff val="80000"/>
            </a:schemeClr>
          </a:solidFill>
        </p:spPr>
        <p:txBody>
          <a:bodyPr wrap="square">
            <a:spAutoFit/>
          </a:bodyPr>
          <a:lstStyle/>
          <a:p>
            <a:r>
              <a:rPr lang="en-US" dirty="0"/>
              <a:t>• After initial uncertainty and tension, an atmosphere develops that invites the free expression of feelings, meanings, and ideas. However, this tendency cannot be perceived through an intellectual approach alone; it requires the personal experiencing of such an open atmosphere.</a:t>
            </a:r>
          </a:p>
        </p:txBody>
      </p:sp>
    </p:spTree>
    <p:extLst>
      <p:ext uri="{BB962C8B-B14F-4D97-AF65-F5344CB8AC3E}">
        <p14:creationId xmlns:p14="http://schemas.microsoft.com/office/powerpoint/2010/main" val="484706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10" grpId="0" animBg="1"/>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398893"/>
            <a:ext cx="8917756" cy="400110"/>
          </a:xfrm>
          <a:prstGeom prst="rect">
            <a:avLst/>
          </a:prstGeom>
          <a:solidFill>
            <a:schemeClr val="accent2">
              <a:lumMod val="50000"/>
            </a:schemeClr>
          </a:solidFill>
        </p:spPr>
        <p:txBody>
          <a:bodyPr wrap="square">
            <a:spAutoFit/>
          </a:bodyPr>
          <a:lstStyle/>
          <a:p>
            <a:r>
              <a:rPr lang="en-US" sz="2000" b="1" dirty="0">
                <a:solidFill>
                  <a:schemeClr val="bg1"/>
                </a:solidFill>
              </a:rPr>
              <a:t>Transformations Facilitated by Participating in Person-Centered Intensive </a:t>
            </a:r>
            <a:r>
              <a:rPr lang="en-US" sz="2000" b="1" dirty="0" smtClean="0">
                <a:solidFill>
                  <a:schemeClr val="bg1"/>
                </a:solidFill>
              </a:rPr>
              <a:t>Groups:</a:t>
            </a:r>
            <a:endParaRPr lang="en-US" sz="2000" b="1" dirty="0">
              <a:solidFill>
                <a:schemeClr val="bg1"/>
              </a:solidFill>
            </a:endParaRPr>
          </a:p>
        </p:txBody>
      </p:sp>
      <p:sp>
        <p:nvSpPr>
          <p:cNvPr id="9" name="Rectangle 8"/>
          <p:cNvSpPr/>
          <p:nvPr/>
        </p:nvSpPr>
        <p:spPr>
          <a:xfrm>
            <a:off x="-2" y="2174563"/>
            <a:ext cx="10218657"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Viewed from the perspective of a participant or client, Rogers  describes the self-organized direction of personal development in a person-centered atmosphere as follows. He and social scientists in his field conducted research that allowed them to measure the changes described:</a:t>
            </a:r>
          </a:p>
        </p:txBody>
      </p:sp>
      <p:sp>
        <p:nvSpPr>
          <p:cNvPr id="10" name="Rectangle 9"/>
          <p:cNvSpPr/>
          <p:nvPr/>
        </p:nvSpPr>
        <p:spPr>
          <a:xfrm>
            <a:off x="-2" y="3305037"/>
            <a:ext cx="8771084" cy="400110"/>
          </a:xfrm>
          <a:prstGeom prst="rect">
            <a:avLst/>
          </a:prstGeom>
          <a:solidFill>
            <a:schemeClr val="accent4">
              <a:lumMod val="20000"/>
              <a:lumOff val="80000"/>
            </a:schemeClr>
          </a:solidFill>
        </p:spPr>
        <p:txBody>
          <a:bodyPr wrap="square">
            <a:spAutoFit/>
          </a:bodyPr>
          <a:lstStyle/>
          <a:p>
            <a:r>
              <a:rPr lang="en-US" sz="2000" dirty="0"/>
              <a:t>By a genuineness and </a:t>
            </a:r>
            <a:r>
              <a:rPr lang="en-US" sz="2000" dirty="0" smtClean="0"/>
              <a:t>transparency;</a:t>
            </a:r>
            <a:endParaRPr lang="en-US" sz="2000" dirty="0"/>
          </a:p>
        </p:txBody>
      </p:sp>
      <p:sp>
        <p:nvSpPr>
          <p:cNvPr id="12" name="Rectangle 11"/>
          <p:cNvSpPr/>
          <p:nvPr/>
        </p:nvSpPr>
        <p:spPr>
          <a:xfrm>
            <a:off x="-2" y="3831372"/>
            <a:ext cx="8771084" cy="400110"/>
          </a:xfrm>
          <a:prstGeom prst="rect">
            <a:avLst/>
          </a:prstGeom>
          <a:solidFill>
            <a:schemeClr val="accent4">
              <a:lumMod val="20000"/>
              <a:lumOff val="80000"/>
            </a:schemeClr>
          </a:solidFill>
        </p:spPr>
        <p:txBody>
          <a:bodyPr wrap="square">
            <a:spAutoFit/>
          </a:bodyPr>
          <a:lstStyle/>
          <a:p>
            <a:r>
              <a:rPr lang="en-US" sz="2000" dirty="0"/>
              <a:t>By a warm acceptance of and prizing of the other person as a separate individual;</a:t>
            </a:r>
          </a:p>
        </p:txBody>
      </p:sp>
      <p:sp>
        <p:nvSpPr>
          <p:cNvPr id="13" name="Rectangle 12"/>
          <p:cNvSpPr/>
          <p:nvPr/>
        </p:nvSpPr>
        <p:spPr>
          <a:xfrm>
            <a:off x="-2" y="4527845"/>
            <a:ext cx="8771084" cy="707886"/>
          </a:xfrm>
          <a:prstGeom prst="rect">
            <a:avLst/>
          </a:prstGeom>
          <a:solidFill>
            <a:schemeClr val="accent4">
              <a:lumMod val="20000"/>
              <a:lumOff val="80000"/>
            </a:schemeClr>
          </a:solidFill>
        </p:spPr>
        <p:txBody>
          <a:bodyPr wrap="square">
            <a:spAutoFit/>
          </a:bodyPr>
          <a:lstStyle/>
          <a:p>
            <a:r>
              <a:rPr lang="en-US" sz="2000" dirty="0"/>
              <a:t>By a sensitive ability to see his world and himself as he sees them; then the other individual in the relationship:</a:t>
            </a:r>
          </a:p>
        </p:txBody>
      </p:sp>
      <p:sp>
        <p:nvSpPr>
          <p:cNvPr id="14" name="Rectangle 13"/>
          <p:cNvSpPr/>
          <p:nvPr/>
        </p:nvSpPr>
        <p:spPr>
          <a:xfrm>
            <a:off x="-2" y="5407220"/>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ecoming </a:t>
            </a:r>
            <a:r>
              <a:rPr lang="en-US" sz="2000" dirty="0"/>
              <a:t>better integrated, more able to function effectively;</a:t>
            </a:r>
          </a:p>
        </p:txBody>
      </p:sp>
    </p:spTree>
    <p:extLst>
      <p:ext uri="{BB962C8B-B14F-4D97-AF65-F5344CB8AC3E}">
        <p14:creationId xmlns:p14="http://schemas.microsoft.com/office/powerpoint/2010/main" val="3339937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arn(inVertical)">
                                      <p:cBhvr>
                                        <p:cTn id="21" dur="500"/>
                                        <p:tgtEl>
                                          <p:spTgt spid="12"/>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barn(inVertical)">
                                      <p:cBhvr>
                                        <p:cTn id="24" dur="500"/>
                                        <p:tgtEl>
                                          <p:spTgt spid="1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10" grpId="0" animBg="1"/>
      <p:bldP spid="12" grpId="0" animBg="1"/>
      <p:bldP spid="13" grpId="0" animBg="1"/>
      <p:bldP spid="1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 y="1398893"/>
            <a:ext cx="8917756" cy="400110"/>
          </a:xfrm>
          <a:prstGeom prst="rect">
            <a:avLst/>
          </a:prstGeom>
          <a:solidFill>
            <a:schemeClr val="accent2">
              <a:lumMod val="50000"/>
            </a:schemeClr>
          </a:solidFill>
        </p:spPr>
        <p:txBody>
          <a:bodyPr wrap="square">
            <a:spAutoFit/>
          </a:bodyPr>
          <a:lstStyle/>
          <a:p>
            <a:r>
              <a:rPr lang="en-US" sz="2000" b="1" dirty="0">
                <a:solidFill>
                  <a:schemeClr val="bg1"/>
                </a:solidFill>
              </a:rPr>
              <a:t>Transformations Facilitated by Participating in Person-Centered Intensive </a:t>
            </a:r>
            <a:r>
              <a:rPr lang="en-US" sz="2000" b="1" dirty="0" smtClean="0">
                <a:solidFill>
                  <a:schemeClr val="bg1"/>
                </a:solidFill>
              </a:rPr>
              <a:t>Groups:</a:t>
            </a:r>
            <a:endParaRPr lang="en-US" sz="2000" b="1" dirty="0">
              <a:solidFill>
                <a:schemeClr val="bg1"/>
              </a:solidFill>
            </a:endParaRPr>
          </a:p>
        </p:txBody>
      </p:sp>
      <p:sp>
        <p:nvSpPr>
          <p:cNvPr id="9" name="Rectangle 8"/>
          <p:cNvSpPr/>
          <p:nvPr/>
        </p:nvSpPr>
        <p:spPr>
          <a:xfrm>
            <a:off x="-2" y="2174563"/>
            <a:ext cx="10218657"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t>Viewed from the perspective of a participant or client, Rogers  describes the self-organized direction of personal development in a person-centered atmosphere as follows. He and social scientists in his field conducted research that allowed them to measure the changes described:</a:t>
            </a:r>
          </a:p>
        </p:txBody>
      </p:sp>
      <p:sp>
        <p:nvSpPr>
          <p:cNvPr id="10" name="Rectangle 9"/>
          <p:cNvSpPr/>
          <p:nvPr/>
        </p:nvSpPr>
        <p:spPr>
          <a:xfrm>
            <a:off x="-2" y="3305037"/>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ecome </a:t>
            </a:r>
            <a:r>
              <a:rPr lang="en-US" sz="2000" dirty="0"/>
              <a:t>more similar to the person </a:t>
            </a:r>
            <a:r>
              <a:rPr lang="en-US" sz="2000" dirty="0" smtClean="0"/>
              <a:t>he/she </a:t>
            </a:r>
            <a:r>
              <a:rPr lang="en-US" sz="2000" dirty="0"/>
              <a:t>would like to be;</a:t>
            </a:r>
          </a:p>
        </p:txBody>
      </p:sp>
      <p:sp>
        <p:nvSpPr>
          <p:cNvPr id="12" name="Rectangle 11"/>
          <p:cNvSpPr/>
          <p:nvPr/>
        </p:nvSpPr>
        <p:spPr>
          <a:xfrm>
            <a:off x="-2" y="3831372"/>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 </a:t>
            </a:r>
            <a:r>
              <a:rPr lang="en-US" sz="2000" dirty="0"/>
              <a:t>more self-directing and self-confident;</a:t>
            </a:r>
          </a:p>
        </p:txBody>
      </p:sp>
      <p:sp>
        <p:nvSpPr>
          <p:cNvPr id="13" name="Rectangle 12"/>
          <p:cNvSpPr/>
          <p:nvPr/>
        </p:nvSpPr>
        <p:spPr>
          <a:xfrm>
            <a:off x="-2" y="4527845"/>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ecome </a:t>
            </a:r>
            <a:r>
              <a:rPr lang="en-US" sz="2000" dirty="0"/>
              <a:t>more of a person, more unique, and more self-expressive;</a:t>
            </a:r>
          </a:p>
        </p:txBody>
      </p:sp>
      <p:sp>
        <p:nvSpPr>
          <p:cNvPr id="14" name="Rectangle 13"/>
          <p:cNvSpPr/>
          <p:nvPr/>
        </p:nvSpPr>
        <p:spPr>
          <a:xfrm>
            <a:off x="-2" y="5224318"/>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 </a:t>
            </a:r>
            <a:r>
              <a:rPr lang="en-US" sz="2000" dirty="0"/>
              <a:t>more understanding and more acceptant of others; and</a:t>
            </a:r>
          </a:p>
        </p:txBody>
      </p:sp>
      <p:sp>
        <p:nvSpPr>
          <p:cNvPr id="15" name="Rectangle 14"/>
          <p:cNvSpPr/>
          <p:nvPr/>
        </p:nvSpPr>
        <p:spPr>
          <a:xfrm>
            <a:off x="-2" y="5920791"/>
            <a:ext cx="8771084" cy="400110"/>
          </a:xfrm>
          <a:prstGeom prst="rect">
            <a:avLst/>
          </a:prstGeom>
          <a:solidFill>
            <a:schemeClr val="accent4">
              <a:lumMod val="20000"/>
              <a:lumOff val="80000"/>
            </a:schemeClr>
          </a:solidFill>
        </p:spPr>
        <p:txBody>
          <a:bodyPr wrap="square">
            <a:spAutoFit/>
          </a:bodyPr>
          <a:lstStyle/>
          <a:p>
            <a:r>
              <a:rPr lang="en-US" sz="2000" dirty="0"/>
              <a:t>B</a:t>
            </a:r>
            <a:r>
              <a:rPr lang="en-US" sz="2000" dirty="0" smtClean="0"/>
              <a:t>e </a:t>
            </a:r>
            <a:r>
              <a:rPr lang="en-US" sz="2000" dirty="0"/>
              <a:t>able to cope with the problems of life more adequately and more comfortably.</a:t>
            </a:r>
          </a:p>
        </p:txBody>
      </p:sp>
    </p:spTree>
    <p:extLst>
      <p:ext uri="{BB962C8B-B14F-4D97-AF65-F5344CB8AC3E}">
        <p14:creationId xmlns:p14="http://schemas.microsoft.com/office/powerpoint/2010/main" val="109432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arn(inVertical)">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P spid="1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22550" y="1398893"/>
            <a:ext cx="3704732" cy="461665"/>
          </a:xfrm>
          <a:prstGeom prst="rect">
            <a:avLst/>
          </a:prstGeom>
          <a:solidFill>
            <a:schemeClr val="accent2">
              <a:lumMod val="50000"/>
            </a:schemeClr>
          </a:solidFill>
        </p:spPr>
        <p:txBody>
          <a:bodyPr wrap="square">
            <a:spAutoFit/>
          </a:bodyPr>
          <a:lstStyle/>
          <a:p>
            <a:r>
              <a:rPr lang="en-US" sz="2400" b="1" dirty="0" smtClean="0">
                <a:solidFill>
                  <a:schemeClr val="bg1"/>
                </a:solidFill>
              </a:rPr>
              <a:t>Communication workshop:</a:t>
            </a:r>
            <a:endParaRPr lang="en-US" sz="2400" b="1" dirty="0">
              <a:solidFill>
                <a:schemeClr val="bg1"/>
              </a:solidFill>
            </a:endParaRPr>
          </a:p>
        </p:txBody>
      </p:sp>
      <p:sp>
        <p:nvSpPr>
          <p:cNvPr id="9" name="Rectangle 8"/>
          <p:cNvSpPr/>
          <p:nvPr/>
        </p:nvSpPr>
        <p:spPr>
          <a:xfrm>
            <a:off x="-2" y="2174563"/>
            <a:ext cx="10218657"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t>Resource Box 11.3a: Handouts for the first phase of the open case </a:t>
            </a:r>
            <a:r>
              <a:rPr lang="en-US" sz="2000" dirty="0" smtClean="0"/>
              <a:t>setting open case</a:t>
            </a:r>
            <a:endParaRPr lang="en-US" sz="2400" dirty="0"/>
          </a:p>
        </p:txBody>
      </p:sp>
      <p:sp>
        <p:nvSpPr>
          <p:cNvPr id="10" name="Rectangle 9"/>
          <p:cNvSpPr/>
          <p:nvPr/>
        </p:nvSpPr>
        <p:spPr>
          <a:xfrm>
            <a:off x="3374796" y="2794953"/>
            <a:ext cx="2884604" cy="461665"/>
          </a:xfrm>
          <a:prstGeom prst="rect">
            <a:avLst/>
          </a:prstGeom>
          <a:solidFill>
            <a:schemeClr val="tx1">
              <a:lumMod val="75000"/>
              <a:lumOff val="25000"/>
            </a:schemeClr>
          </a:solidFill>
        </p:spPr>
        <p:txBody>
          <a:bodyPr wrap="square">
            <a:spAutoFit/>
          </a:bodyPr>
          <a:lstStyle/>
          <a:p>
            <a:r>
              <a:rPr lang="en-US" sz="2400" b="1" dirty="0">
                <a:solidFill>
                  <a:schemeClr val="bg1"/>
                </a:solidFill>
              </a:rPr>
              <a:t>Handout 1st session</a:t>
            </a:r>
          </a:p>
        </p:txBody>
      </p:sp>
      <p:sp>
        <p:nvSpPr>
          <p:cNvPr id="12" name="Rectangle 11"/>
          <p:cNvSpPr/>
          <p:nvPr/>
        </p:nvSpPr>
        <p:spPr>
          <a:xfrm>
            <a:off x="-2" y="3831372"/>
            <a:ext cx="8771084" cy="400110"/>
          </a:xfrm>
          <a:prstGeom prst="rect">
            <a:avLst/>
          </a:prstGeom>
          <a:solidFill>
            <a:schemeClr val="accent4">
              <a:lumMod val="20000"/>
              <a:lumOff val="80000"/>
            </a:schemeClr>
          </a:solidFill>
        </p:spPr>
        <p:txBody>
          <a:bodyPr wrap="square">
            <a:spAutoFit/>
          </a:bodyPr>
          <a:lstStyle/>
          <a:p>
            <a:r>
              <a:rPr lang="en-US" sz="2000" dirty="0"/>
              <a:t>The goal of this session is to present and collaboratively elaborate on the case(s).</a:t>
            </a:r>
          </a:p>
        </p:txBody>
      </p:sp>
      <p:sp>
        <p:nvSpPr>
          <p:cNvPr id="13" name="Rectangle 12"/>
          <p:cNvSpPr/>
          <p:nvPr/>
        </p:nvSpPr>
        <p:spPr>
          <a:xfrm>
            <a:off x="-2" y="4527845"/>
            <a:ext cx="8771084" cy="400110"/>
          </a:xfrm>
          <a:prstGeom prst="rect">
            <a:avLst/>
          </a:prstGeom>
          <a:solidFill>
            <a:schemeClr val="accent4">
              <a:lumMod val="20000"/>
              <a:lumOff val="80000"/>
            </a:schemeClr>
          </a:solidFill>
        </p:spPr>
        <p:txBody>
          <a:bodyPr wrap="square">
            <a:spAutoFit/>
          </a:bodyPr>
          <a:lstStyle/>
          <a:p>
            <a:r>
              <a:rPr lang="en-US" sz="2000" dirty="0"/>
              <a:t>All confirm their promise of confidentiality in group!</a:t>
            </a:r>
          </a:p>
        </p:txBody>
      </p:sp>
      <p:sp>
        <p:nvSpPr>
          <p:cNvPr id="14" name="Rectangle 13"/>
          <p:cNvSpPr/>
          <p:nvPr/>
        </p:nvSpPr>
        <p:spPr>
          <a:xfrm>
            <a:off x="-2" y="5224318"/>
            <a:ext cx="8771084" cy="707886"/>
          </a:xfrm>
          <a:prstGeom prst="rect">
            <a:avLst/>
          </a:prstGeom>
          <a:solidFill>
            <a:schemeClr val="accent4">
              <a:lumMod val="20000"/>
              <a:lumOff val="80000"/>
            </a:schemeClr>
          </a:solidFill>
        </p:spPr>
        <p:txBody>
          <a:bodyPr wrap="square">
            <a:spAutoFit/>
          </a:bodyPr>
          <a:lstStyle/>
          <a:p>
            <a:r>
              <a:rPr lang="en-US" sz="2000" dirty="0"/>
              <a:t>Participants may want to use the following items to guide them through the session.</a:t>
            </a:r>
          </a:p>
        </p:txBody>
      </p:sp>
    </p:spTree>
    <p:extLst>
      <p:ext uri="{BB962C8B-B14F-4D97-AF65-F5344CB8AC3E}">
        <p14:creationId xmlns:p14="http://schemas.microsoft.com/office/powerpoint/2010/main" val="1838622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barn(inVertical)">
                                      <p:cBhvr>
                                        <p:cTn id="13" dur="500"/>
                                        <p:tgtEl>
                                          <p:spTgt spid="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ppt_x"/>
                                          </p:val>
                                        </p:tav>
                                        <p:tav tm="100000">
                                          <p:val>
                                            <p:strVal val="#ppt_x"/>
                                          </p:val>
                                        </p:tav>
                                      </p:tavLst>
                                    </p:anim>
                                    <p:anim calcmode="lin" valueType="num">
                                      <p:cBhvr additive="base">
                                        <p:cTn id="29" dur="500" fill="hold"/>
                                        <p:tgtEl>
                                          <p:spTgt spid="1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ppt_x"/>
                                          </p:val>
                                        </p:tav>
                                        <p:tav tm="100000">
                                          <p:val>
                                            <p:strVal val="#ppt_x"/>
                                          </p:val>
                                        </p:tav>
                                      </p:tavLst>
                                    </p:anim>
                                    <p:anim calcmode="lin" valueType="num">
                                      <p:cBhvr additive="base">
                                        <p:cTn id="3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2" grpId="0" animBg="1"/>
      <p:bldP spid="13" grpId="0" animBg="1"/>
      <p:bldP spid="14"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22550" y="1398893"/>
            <a:ext cx="3252246" cy="400110"/>
          </a:xfrm>
          <a:prstGeom prst="rect">
            <a:avLst/>
          </a:prstGeom>
          <a:solidFill>
            <a:schemeClr val="accent2">
              <a:lumMod val="50000"/>
            </a:schemeClr>
          </a:solidFill>
        </p:spPr>
        <p:txBody>
          <a:bodyPr wrap="square">
            <a:spAutoFit/>
          </a:bodyPr>
          <a:lstStyle/>
          <a:p>
            <a:r>
              <a:rPr lang="en-US" sz="2000" b="1" dirty="0" smtClean="0">
                <a:solidFill>
                  <a:schemeClr val="bg1"/>
                </a:solidFill>
              </a:rPr>
              <a:t>Communication workshop:</a:t>
            </a:r>
            <a:endParaRPr lang="en-US" sz="2000" b="1" dirty="0">
              <a:solidFill>
                <a:schemeClr val="bg1"/>
              </a:solidFill>
            </a:endParaRPr>
          </a:p>
        </p:txBody>
      </p:sp>
      <p:sp>
        <p:nvSpPr>
          <p:cNvPr id="10" name="Rectangle 9"/>
          <p:cNvSpPr/>
          <p:nvPr/>
        </p:nvSpPr>
        <p:spPr>
          <a:xfrm>
            <a:off x="-1" y="2033811"/>
            <a:ext cx="6834433" cy="707886"/>
          </a:xfrm>
          <a:prstGeom prst="rect">
            <a:avLst/>
          </a:prstGeom>
          <a:solidFill>
            <a:schemeClr val="tx1">
              <a:lumMod val="75000"/>
              <a:lumOff val="25000"/>
            </a:schemeClr>
          </a:solidFill>
        </p:spPr>
        <p:txBody>
          <a:bodyPr wrap="square">
            <a:spAutoFit/>
          </a:bodyPr>
          <a:lstStyle/>
          <a:p>
            <a:pPr algn="ctr"/>
            <a:r>
              <a:rPr lang="en-US" sz="2000" b="1" dirty="0">
                <a:solidFill>
                  <a:schemeClr val="bg1"/>
                </a:solidFill>
              </a:rPr>
              <a:t>1. (Before splitting into small groups) Find individuals to assume the following functions:</a:t>
            </a:r>
          </a:p>
        </p:txBody>
      </p:sp>
      <p:sp>
        <p:nvSpPr>
          <p:cNvPr id="12" name="Rectangle 11"/>
          <p:cNvSpPr/>
          <p:nvPr/>
        </p:nvSpPr>
        <p:spPr>
          <a:xfrm>
            <a:off x="405351" y="3108722"/>
            <a:ext cx="2476666" cy="461665"/>
          </a:xfrm>
          <a:prstGeom prst="rect">
            <a:avLst/>
          </a:prstGeom>
          <a:solidFill>
            <a:schemeClr val="accent4">
              <a:lumMod val="20000"/>
              <a:lumOff val="80000"/>
            </a:schemeClr>
          </a:solidFill>
        </p:spPr>
        <p:txBody>
          <a:bodyPr wrap="square">
            <a:spAutoFit/>
          </a:bodyPr>
          <a:lstStyle/>
          <a:p>
            <a:r>
              <a:rPr lang="en-US" sz="2400" dirty="0" smtClean="0"/>
              <a:t>• Case-provider</a:t>
            </a:r>
            <a:endParaRPr lang="en-US" sz="2400" dirty="0"/>
          </a:p>
        </p:txBody>
      </p:sp>
      <p:sp>
        <p:nvSpPr>
          <p:cNvPr id="13" name="Rectangle 12"/>
          <p:cNvSpPr/>
          <p:nvPr/>
        </p:nvSpPr>
        <p:spPr>
          <a:xfrm>
            <a:off x="405351" y="3811503"/>
            <a:ext cx="2476666" cy="461665"/>
          </a:xfrm>
          <a:prstGeom prst="rect">
            <a:avLst/>
          </a:prstGeom>
          <a:solidFill>
            <a:schemeClr val="accent4">
              <a:lumMod val="20000"/>
              <a:lumOff val="80000"/>
            </a:schemeClr>
          </a:solidFill>
        </p:spPr>
        <p:txBody>
          <a:bodyPr wrap="square">
            <a:spAutoFit/>
          </a:bodyPr>
          <a:lstStyle/>
          <a:p>
            <a:r>
              <a:rPr lang="en-US" sz="2400" dirty="0"/>
              <a:t>• Moderator</a:t>
            </a:r>
          </a:p>
        </p:txBody>
      </p:sp>
      <p:sp>
        <p:nvSpPr>
          <p:cNvPr id="14" name="Rectangle 13"/>
          <p:cNvSpPr/>
          <p:nvPr/>
        </p:nvSpPr>
        <p:spPr>
          <a:xfrm>
            <a:off x="405351" y="4630430"/>
            <a:ext cx="2476666" cy="461665"/>
          </a:xfrm>
          <a:prstGeom prst="rect">
            <a:avLst/>
          </a:prstGeom>
          <a:solidFill>
            <a:schemeClr val="accent4">
              <a:lumMod val="20000"/>
              <a:lumOff val="80000"/>
            </a:schemeClr>
          </a:solidFill>
        </p:spPr>
        <p:txBody>
          <a:bodyPr wrap="square">
            <a:spAutoFit/>
          </a:bodyPr>
          <a:lstStyle/>
          <a:p>
            <a:r>
              <a:rPr lang="en-US" sz="2400" dirty="0"/>
              <a:t>• Interested peers</a:t>
            </a:r>
          </a:p>
        </p:txBody>
      </p:sp>
    </p:spTree>
    <p:extLst>
      <p:ext uri="{BB962C8B-B14F-4D97-AF65-F5344CB8AC3E}">
        <p14:creationId xmlns:p14="http://schemas.microsoft.com/office/powerpoint/2010/main" val="380475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arn(inVertical)">
                                      <p:cBhvr>
                                        <p:cTn id="13" dur="500"/>
                                        <p:tgtEl>
                                          <p:spTgt spid="1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barn(inVertical)">
                                      <p:cBhvr>
                                        <p:cTn id="16" dur="500"/>
                                        <p:tgtEl>
                                          <p:spTgt spid="14"/>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22550" y="1398893"/>
            <a:ext cx="3252246" cy="400110"/>
          </a:xfrm>
          <a:prstGeom prst="rect">
            <a:avLst/>
          </a:prstGeom>
          <a:solidFill>
            <a:schemeClr val="accent2">
              <a:lumMod val="50000"/>
            </a:schemeClr>
          </a:solidFill>
        </p:spPr>
        <p:txBody>
          <a:bodyPr wrap="square">
            <a:spAutoFit/>
          </a:bodyPr>
          <a:lstStyle/>
          <a:p>
            <a:r>
              <a:rPr lang="en-US" sz="2000" b="1" dirty="0" smtClean="0">
                <a:solidFill>
                  <a:schemeClr val="bg1"/>
                </a:solidFill>
              </a:rPr>
              <a:t>Communication workshop:</a:t>
            </a:r>
            <a:endParaRPr lang="en-US" sz="2000" b="1" dirty="0">
              <a:solidFill>
                <a:schemeClr val="bg1"/>
              </a:solidFill>
            </a:endParaRPr>
          </a:p>
        </p:txBody>
      </p:sp>
      <p:sp>
        <p:nvSpPr>
          <p:cNvPr id="10" name="Rectangle 9"/>
          <p:cNvSpPr/>
          <p:nvPr/>
        </p:nvSpPr>
        <p:spPr>
          <a:xfrm>
            <a:off x="631595" y="1851943"/>
            <a:ext cx="9125147" cy="1015663"/>
          </a:xfrm>
          <a:prstGeom prst="rect">
            <a:avLst/>
          </a:prstGeom>
          <a:solidFill>
            <a:schemeClr val="tx1">
              <a:lumMod val="75000"/>
              <a:lumOff val="25000"/>
            </a:schemeClr>
          </a:solidFill>
        </p:spPr>
        <p:txBody>
          <a:bodyPr wrap="square">
            <a:spAutoFit/>
          </a:bodyPr>
          <a:lstStyle/>
          <a:p>
            <a:pPr algn="ctr"/>
            <a:r>
              <a:rPr lang="en-US" sz="2000" b="1" dirty="0">
                <a:solidFill>
                  <a:schemeClr val="bg1"/>
                </a:solidFill>
              </a:rPr>
              <a:t>2. Case-provider describes his/her case and proposes 1–3 questions of interest. Case-provider may want to express his/her personal feelings about the case, what moves them in the case.</a:t>
            </a:r>
          </a:p>
        </p:txBody>
      </p:sp>
      <p:sp>
        <p:nvSpPr>
          <p:cNvPr id="12" name="Rectangle 11"/>
          <p:cNvSpPr/>
          <p:nvPr/>
        </p:nvSpPr>
        <p:spPr>
          <a:xfrm>
            <a:off x="405350" y="3108722"/>
            <a:ext cx="9115722" cy="400110"/>
          </a:xfrm>
          <a:prstGeom prst="rect">
            <a:avLst/>
          </a:prstGeom>
          <a:solidFill>
            <a:schemeClr val="accent4">
              <a:lumMod val="20000"/>
              <a:lumOff val="80000"/>
            </a:schemeClr>
          </a:solidFill>
        </p:spPr>
        <p:txBody>
          <a:bodyPr wrap="square">
            <a:spAutoFit/>
          </a:bodyPr>
          <a:lstStyle/>
          <a:p>
            <a:r>
              <a:rPr lang="en-US" sz="2000" dirty="0"/>
              <a:t>The case is given a name and, if appropriate, a symbol/image/metaphor.</a:t>
            </a:r>
          </a:p>
        </p:txBody>
      </p:sp>
      <p:sp>
        <p:nvSpPr>
          <p:cNvPr id="14" name="Rectangle 13"/>
          <p:cNvSpPr/>
          <p:nvPr/>
        </p:nvSpPr>
        <p:spPr>
          <a:xfrm>
            <a:off x="405350" y="5152202"/>
            <a:ext cx="8446419" cy="1015663"/>
          </a:xfrm>
          <a:prstGeom prst="rect">
            <a:avLst/>
          </a:prstGeom>
          <a:solidFill>
            <a:schemeClr val="accent4">
              <a:lumMod val="20000"/>
              <a:lumOff val="80000"/>
            </a:schemeClr>
          </a:solidFill>
        </p:spPr>
        <p:txBody>
          <a:bodyPr wrap="square">
            <a:spAutoFit/>
          </a:bodyPr>
          <a:lstStyle/>
          <a:p>
            <a:r>
              <a:rPr lang="en-US" sz="2000" dirty="0"/>
              <a:t>Peers may ask questions regarding what has been said. It is essential that peers stay with the case-provider and try to understand his/her message (e.g., You said you felt stressed, so do you still feel stressed now?</a:t>
            </a:r>
          </a:p>
        </p:txBody>
      </p:sp>
      <p:sp>
        <p:nvSpPr>
          <p:cNvPr id="15" name="Rectangle 14"/>
          <p:cNvSpPr/>
          <p:nvPr/>
        </p:nvSpPr>
        <p:spPr>
          <a:xfrm>
            <a:off x="631594" y="3909877"/>
            <a:ext cx="9125147" cy="707886"/>
          </a:xfrm>
          <a:prstGeom prst="rect">
            <a:avLst/>
          </a:prstGeom>
          <a:solidFill>
            <a:schemeClr val="tx1">
              <a:lumMod val="75000"/>
              <a:lumOff val="25000"/>
            </a:schemeClr>
          </a:solidFill>
        </p:spPr>
        <p:txBody>
          <a:bodyPr wrap="square">
            <a:spAutoFit/>
          </a:bodyPr>
          <a:lstStyle/>
          <a:p>
            <a:pPr algn="ctr"/>
            <a:r>
              <a:rPr lang="en-US" sz="2000" b="1" dirty="0">
                <a:solidFill>
                  <a:schemeClr val="bg1"/>
                </a:solidFill>
              </a:rPr>
              <a:t>3. Peers reflect their understanding by trying to capture—in their own words—the essential meaning of what the case-provider has revealed.</a:t>
            </a:r>
          </a:p>
        </p:txBody>
      </p:sp>
    </p:spTree>
    <p:extLst>
      <p:ext uri="{BB962C8B-B14F-4D97-AF65-F5344CB8AC3E}">
        <p14:creationId xmlns:p14="http://schemas.microsoft.com/office/powerpoint/2010/main" val="227120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2" grpId="0" animBg="1"/>
      <p:bldP spid="14" grpId="0" animBg="1"/>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 y="702420"/>
            <a:ext cx="460970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rPr>
              <a:t>Person-centered intensive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2476664" y="5947"/>
            <a:ext cx="6525934" cy="461665"/>
          </a:xfrm>
          <a:prstGeom prst="rect">
            <a:avLst/>
          </a:prstGeom>
          <a:solidFill>
            <a:schemeClr val="bg1"/>
          </a:solidFill>
          <a:ln>
            <a:solidFill>
              <a:schemeClr val="accent1"/>
            </a:solidFill>
          </a:ln>
        </p:spPr>
        <p:txBody>
          <a:bodyPr wrap="square">
            <a:spAutoFit/>
          </a:bodyPr>
          <a:lstStyle/>
          <a:p>
            <a:pPr algn="ctr"/>
            <a:r>
              <a:rPr lang="en-US" sz="2400" b="1" dirty="0"/>
              <a:t>Intensive groups and communication workshops</a:t>
            </a:r>
          </a:p>
        </p:txBody>
      </p:sp>
      <p:sp>
        <p:nvSpPr>
          <p:cNvPr id="11" name="Rectangle 10"/>
          <p:cNvSpPr/>
          <p:nvPr/>
        </p:nvSpPr>
        <p:spPr>
          <a:xfrm>
            <a:off x="122550" y="1398893"/>
            <a:ext cx="3252246" cy="400110"/>
          </a:xfrm>
          <a:prstGeom prst="rect">
            <a:avLst/>
          </a:prstGeom>
          <a:solidFill>
            <a:schemeClr val="accent2">
              <a:lumMod val="50000"/>
            </a:schemeClr>
          </a:solidFill>
        </p:spPr>
        <p:txBody>
          <a:bodyPr wrap="square">
            <a:spAutoFit/>
          </a:bodyPr>
          <a:lstStyle/>
          <a:p>
            <a:r>
              <a:rPr lang="en-US" sz="2000" b="1" dirty="0" smtClean="0">
                <a:solidFill>
                  <a:schemeClr val="bg1"/>
                </a:solidFill>
              </a:rPr>
              <a:t>Communication workshop:</a:t>
            </a:r>
            <a:endParaRPr lang="en-US" sz="2000" b="1" dirty="0">
              <a:solidFill>
                <a:schemeClr val="bg1"/>
              </a:solidFill>
            </a:endParaRPr>
          </a:p>
        </p:txBody>
      </p:sp>
      <p:sp>
        <p:nvSpPr>
          <p:cNvPr id="10" name="Rectangle 9"/>
          <p:cNvSpPr/>
          <p:nvPr/>
        </p:nvSpPr>
        <p:spPr>
          <a:xfrm>
            <a:off x="631595" y="1851943"/>
            <a:ext cx="9125147" cy="1015663"/>
          </a:xfrm>
          <a:prstGeom prst="rect">
            <a:avLst/>
          </a:prstGeom>
          <a:solidFill>
            <a:schemeClr val="tx1">
              <a:lumMod val="75000"/>
              <a:lumOff val="25000"/>
            </a:schemeClr>
          </a:solidFill>
        </p:spPr>
        <p:txBody>
          <a:bodyPr wrap="square">
            <a:spAutoFit/>
          </a:bodyPr>
          <a:lstStyle/>
          <a:p>
            <a:pPr algn="ctr"/>
            <a:r>
              <a:rPr lang="en-US" sz="2000" b="1" dirty="0">
                <a:solidFill>
                  <a:schemeClr val="bg1"/>
                </a:solidFill>
              </a:rPr>
              <a:t>4. Peers may ask whatever is of interest to them in the context of the case. (e.g., Did you already talk to the department head?) Peers may share their reactions to the case.</a:t>
            </a:r>
          </a:p>
        </p:txBody>
      </p:sp>
      <p:sp>
        <p:nvSpPr>
          <p:cNvPr id="15" name="Rectangle 14"/>
          <p:cNvSpPr/>
          <p:nvPr/>
        </p:nvSpPr>
        <p:spPr>
          <a:xfrm>
            <a:off x="537326" y="3068380"/>
            <a:ext cx="9125147" cy="400110"/>
          </a:xfrm>
          <a:prstGeom prst="rect">
            <a:avLst/>
          </a:prstGeom>
          <a:solidFill>
            <a:schemeClr val="tx1">
              <a:lumMod val="75000"/>
              <a:lumOff val="25000"/>
            </a:schemeClr>
          </a:solidFill>
        </p:spPr>
        <p:txBody>
          <a:bodyPr wrap="square">
            <a:spAutoFit/>
          </a:bodyPr>
          <a:lstStyle/>
          <a:p>
            <a:pPr algn="ctr"/>
            <a:r>
              <a:rPr lang="en-US" sz="2000" b="1" dirty="0">
                <a:solidFill>
                  <a:schemeClr val="bg1"/>
                </a:solidFill>
              </a:rPr>
              <a:t>5. All try to identify the currents or “forces” at work in the given case</a:t>
            </a:r>
            <a:r>
              <a:rPr lang="en-US" sz="2000" b="1" dirty="0" smtClean="0">
                <a:solidFill>
                  <a:schemeClr val="bg1"/>
                </a:solidFill>
              </a:rPr>
              <a:t>.</a:t>
            </a:r>
            <a:r>
              <a:rPr lang="en-US" sz="2000" b="1" dirty="0">
                <a:solidFill>
                  <a:schemeClr val="bg1"/>
                </a:solidFill>
              </a:rPr>
              <a:t> </a:t>
            </a:r>
            <a:endParaRPr lang="en-US" sz="2400" b="1" dirty="0">
              <a:solidFill>
                <a:schemeClr val="bg1"/>
              </a:solidFill>
            </a:endParaRPr>
          </a:p>
        </p:txBody>
      </p:sp>
    </p:spTree>
    <p:extLst>
      <p:ext uri="{BB962C8B-B14F-4D97-AF65-F5344CB8AC3E}">
        <p14:creationId xmlns:p14="http://schemas.microsoft.com/office/powerpoint/2010/main" val="767901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5415</TotalTime>
  <Words>4013</Words>
  <Application>Microsoft Office PowerPoint</Application>
  <PresentationFormat>Widescreen</PresentationFormat>
  <Paragraphs>316</Paragraphs>
  <Slides>52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52</vt:i4>
      </vt:variant>
    </vt:vector>
  </HeadingPairs>
  <TitlesOfParts>
    <vt:vector size="59" baseType="lpstr">
      <vt:lpstr>Arial</vt:lpstr>
      <vt:lpstr>Calibri</vt:lpstr>
      <vt:lpstr>Calibri Light</vt:lpstr>
      <vt:lpstr>Courier New</vt:lpstr>
      <vt:lpstr>Times New Roman</vt:lpstr>
      <vt:lpstr>Office Theme</vt:lpstr>
      <vt:lpstr>1_Office Theme</vt:lpstr>
      <vt:lpstr>Regular &amp; Virtual communication plan Chapter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114</cp:revision>
  <dcterms:created xsi:type="dcterms:W3CDTF">2021-01-29T09:19:11Z</dcterms:created>
  <dcterms:modified xsi:type="dcterms:W3CDTF">2021-11-05T15:20:18Z</dcterms:modified>
</cp:coreProperties>
</file>