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541" r:id="rId2"/>
    <p:sldId id="542" r:id="rId3"/>
    <p:sldId id="313" r:id="rId4"/>
    <p:sldId id="484" r:id="rId5"/>
    <p:sldId id="566" r:id="rId6"/>
    <p:sldId id="568" r:id="rId7"/>
    <p:sldId id="564" r:id="rId8"/>
    <p:sldId id="501" r:id="rId9"/>
    <p:sldId id="507" r:id="rId10"/>
    <p:sldId id="578" r:id="rId11"/>
    <p:sldId id="508" r:id="rId12"/>
    <p:sldId id="509" r:id="rId13"/>
    <p:sldId id="512" r:id="rId14"/>
    <p:sldId id="513" r:id="rId15"/>
    <p:sldId id="514" r:id="rId16"/>
    <p:sldId id="515" r:id="rId17"/>
    <p:sldId id="516" r:id="rId18"/>
    <p:sldId id="518" r:id="rId19"/>
    <p:sldId id="519" r:id="rId20"/>
    <p:sldId id="520" r:id="rId21"/>
    <p:sldId id="521" r:id="rId22"/>
    <p:sldId id="522" r:id="rId23"/>
    <p:sldId id="524" r:id="rId24"/>
    <p:sldId id="572" r:id="rId25"/>
    <p:sldId id="530" r:id="rId26"/>
    <p:sldId id="527" r:id="rId27"/>
    <p:sldId id="574" r:id="rId28"/>
    <p:sldId id="576" r:id="rId29"/>
    <p:sldId id="580" r:id="rId30"/>
    <p:sldId id="582" r:id="rId31"/>
    <p:sldId id="584" r:id="rId32"/>
    <p:sldId id="586" r:id="rId33"/>
    <p:sldId id="531" r:id="rId34"/>
    <p:sldId id="533" r:id="rId35"/>
    <p:sldId id="544" r:id="rId36"/>
    <p:sldId id="545" r:id="rId37"/>
    <p:sldId id="546" r:id="rId38"/>
    <p:sldId id="547" r:id="rId39"/>
    <p:sldId id="548" r:id="rId40"/>
    <p:sldId id="549" r:id="rId41"/>
    <p:sldId id="550" r:id="rId42"/>
    <p:sldId id="551" r:id="rId43"/>
    <p:sldId id="552" r:id="rId44"/>
    <p:sldId id="553" r:id="rId45"/>
    <p:sldId id="557" r:id="rId46"/>
    <p:sldId id="558" r:id="rId47"/>
    <p:sldId id="559" r:id="rId48"/>
    <p:sldId id="561" r:id="rId49"/>
    <p:sldId id="562" r:id="rId50"/>
    <p:sldId id="539" r:id="rId51"/>
    <p:sldId id="555"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66"/>
            <p14:sldId id="568"/>
            <p14:sldId id="564"/>
            <p14:sldId id="501"/>
            <p14:sldId id="507"/>
            <p14:sldId id="578"/>
            <p14:sldId id="508"/>
            <p14:sldId id="509"/>
            <p14:sldId id="512"/>
            <p14:sldId id="513"/>
            <p14:sldId id="514"/>
            <p14:sldId id="515"/>
            <p14:sldId id="516"/>
            <p14:sldId id="518"/>
            <p14:sldId id="519"/>
            <p14:sldId id="520"/>
            <p14:sldId id="521"/>
            <p14:sldId id="522"/>
            <p14:sldId id="524"/>
            <p14:sldId id="572"/>
            <p14:sldId id="530"/>
            <p14:sldId id="527"/>
            <p14:sldId id="574"/>
            <p14:sldId id="576"/>
            <p14:sldId id="580"/>
            <p14:sldId id="582"/>
            <p14:sldId id="584"/>
            <p14:sldId id="586"/>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p:scale>
          <a:sx n="60" d="100"/>
          <a:sy n="60" d="100"/>
        </p:scale>
        <p:origin x="88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979815"/>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878719"/>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365" y="117181"/>
            <a:ext cx="2751783" cy="1091227"/>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59993" y="-43544"/>
            <a:ext cx="8187865"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53314" y="3709615"/>
            <a:ext cx="7824450"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Plan, execute and control of supply-chain projects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54024" y="44848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351890" y="989070"/>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4" y="2430178"/>
            <a:ext cx="8937316" cy="3416320"/>
          </a:xfrm>
          <a:prstGeom prst="rect">
            <a:avLst/>
          </a:prstGeom>
          <a:noFill/>
        </p:spPr>
        <p:txBody>
          <a:bodyPr wrap="square" rtlCol="0">
            <a:spAutoFit/>
          </a:bodyPr>
          <a:lstStyle/>
          <a:p>
            <a:pPr lvl="0" algn="just"/>
            <a:r>
              <a:rPr lang="en-US" sz="2700" dirty="0">
                <a:latin typeface="Times New Roman"/>
                <a:ea typeface="Times New Roman"/>
                <a:cs typeface="Times New Roman"/>
                <a:sym typeface="Times New Roman"/>
              </a:rPr>
              <a:t>1-Discuss the meaning of supply chain project management.</a:t>
            </a:r>
          </a:p>
          <a:p>
            <a:pPr lvl="0" algn="just"/>
            <a:r>
              <a:rPr lang="en-US" sz="2700" dirty="0">
                <a:latin typeface="Times New Roman"/>
                <a:ea typeface="Times New Roman"/>
                <a:cs typeface="Times New Roman"/>
                <a:sym typeface="Times New Roman"/>
              </a:rPr>
              <a:t>2-Understand the role of project management in the supply</a:t>
            </a:r>
          </a:p>
          <a:p>
            <a:pPr lvl="0" algn="just"/>
            <a:r>
              <a:rPr lang="en-US" sz="2700" dirty="0">
                <a:latin typeface="Times New Roman"/>
                <a:ea typeface="Times New Roman"/>
                <a:cs typeface="Times New Roman"/>
                <a:sym typeface="Times New Roman"/>
              </a:rPr>
              <a:t>   chain optimization.</a:t>
            </a:r>
          </a:p>
          <a:p>
            <a:pPr lvl="0" algn="just"/>
            <a:r>
              <a:rPr lang="en-US" sz="2700" dirty="0">
                <a:latin typeface="Times New Roman"/>
                <a:ea typeface="Times New Roman"/>
                <a:cs typeface="Times New Roman"/>
                <a:sym typeface="Times New Roman"/>
              </a:rPr>
              <a:t>3-Explaining how to streamline the supply chain management</a:t>
            </a:r>
          </a:p>
          <a:p>
            <a:pPr lvl="0" algn="just"/>
            <a:r>
              <a:rPr lang="en-US" sz="2700" dirty="0">
                <a:latin typeface="Times New Roman"/>
                <a:ea typeface="Times New Roman"/>
                <a:cs typeface="Times New Roman"/>
                <a:sym typeface="Times New Roman"/>
              </a:rPr>
              <a:t>    with project management. </a:t>
            </a:r>
          </a:p>
          <a:p>
            <a:pPr lvl="0" algn="just"/>
            <a:r>
              <a:rPr lang="en-US" sz="2700" dirty="0">
                <a:latin typeface="Times New Roman"/>
                <a:ea typeface="Times New Roman"/>
                <a:cs typeface="Times New Roman"/>
                <a:sym typeface="Times New Roman"/>
              </a:rPr>
              <a:t>4-Discussing the challenges and solutions in integrating the</a:t>
            </a:r>
          </a:p>
          <a:p>
            <a:pPr lvl="0" algn="just"/>
            <a:r>
              <a:rPr lang="en-US" sz="2700" dirty="0">
                <a:latin typeface="Times New Roman"/>
                <a:ea typeface="Times New Roman"/>
                <a:cs typeface="Times New Roman"/>
                <a:sym typeface="Times New Roman"/>
              </a:rPr>
              <a:t>   project and supply chain management.</a:t>
            </a:r>
          </a:p>
          <a:p>
            <a:pPr lvl="0" algn="just"/>
            <a:r>
              <a:rPr lang="en-US" sz="2700" dirty="0">
                <a:latin typeface="Times New Roman"/>
                <a:ea typeface="Times New Roman"/>
                <a:cs typeface="Times New Roman"/>
                <a:sym typeface="Times New Roman"/>
              </a:rPr>
              <a:t>5- 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78034" y="988198"/>
            <a:ext cx="4262606" cy="55437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4548" y="1105000"/>
            <a:ext cx="11759609" cy="5543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800" b="1" dirty="0">
                <a:solidFill>
                  <a:srgbClr val="00B0F0"/>
                </a:solidFill>
                <a:latin typeface="Times New Roman" panose="02020603050405020304" pitchFamily="18" charset="0"/>
                <a:cs typeface="Times New Roman" panose="02020603050405020304" pitchFamily="18" charset="0"/>
              </a:rPr>
              <a:t>"Plan, execute and control of supply-chain projects" means:</a:t>
            </a:r>
          </a:p>
          <a:p>
            <a:pPr>
              <a:buNone/>
            </a:pPr>
            <a:endParaRPr lang="en-US" sz="2800" b="1" dirty="0">
              <a:solidFill>
                <a:srgbClr val="000000"/>
              </a:solidFill>
              <a:latin typeface="Times New Roman" panose="02020603050405020304" pitchFamily="18" charset="0"/>
              <a:cs typeface="Times New Roman" panose="02020603050405020304" pitchFamily="18" charset="0"/>
            </a:endParaRPr>
          </a:p>
          <a:p>
            <a:pPr>
              <a:buNone/>
            </a:pPr>
            <a:r>
              <a:rPr lang="en-US" sz="2800" b="1" dirty="0">
                <a:solidFill>
                  <a:srgbClr val="000000"/>
                </a:solidFill>
                <a:latin typeface="Times New Roman" panose="02020603050405020304" pitchFamily="18" charset="0"/>
                <a:cs typeface="Times New Roman" panose="02020603050405020304" pitchFamily="18" charset="0"/>
              </a:rPr>
              <a:t>Planning, implementing, and monitoring projects related to the supply chain to ensure they achieve their objectives efficiently and effectively.</a:t>
            </a:r>
          </a:p>
          <a:p>
            <a:pPr>
              <a:buNone/>
            </a:pPr>
            <a:endParaRPr lang="en-US" sz="2800" dirty="0">
              <a:solidFill>
                <a:srgbClr val="000000"/>
              </a:solidFill>
              <a:latin typeface="Times New Roman" panose="02020603050405020304" pitchFamily="18" charset="0"/>
              <a:cs typeface="Times New Roman" panose="02020603050405020304" pitchFamily="18" charset="0"/>
            </a:endParaRPr>
          </a:p>
          <a:p>
            <a:pPr>
              <a:buNone/>
            </a:pPr>
            <a:r>
              <a:rPr lang="en-US" sz="2800" b="1" dirty="0">
                <a:solidFill>
                  <a:srgbClr val="00B0F0"/>
                </a:solidFill>
                <a:latin typeface="Times New Roman" panose="02020603050405020304" pitchFamily="18" charset="0"/>
                <a:cs typeface="Times New Roman" panose="02020603050405020304" pitchFamily="18" charset="0"/>
              </a:rPr>
              <a:t>Explanation:</a:t>
            </a:r>
          </a:p>
          <a:p>
            <a:pPr>
              <a:buNone/>
            </a:pPr>
            <a:endParaRPr lang="en-US" sz="2800" b="1" dirty="0">
              <a:solidFill>
                <a:srgbClr val="00B0F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Plan     </a:t>
            </a:r>
            <a:r>
              <a:rPr lang="en-US" sz="2800" dirty="0">
                <a:solidFill>
                  <a:srgbClr val="000000"/>
                </a:solidFill>
                <a:latin typeface="Times New Roman" panose="02020603050405020304" pitchFamily="18" charset="0"/>
                <a:cs typeface="Times New Roman" panose="02020603050405020304" pitchFamily="18" charset="0"/>
              </a:rPr>
              <a:t>:  Define the project's goals, resources, budget, schedule, and activities. </a:t>
            </a:r>
          </a:p>
          <a:p>
            <a:pPr>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Execute</a:t>
            </a:r>
            <a:r>
              <a:rPr lang="en-US" sz="2800" dirty="0">
                <a:solidFill>
                  <a:srgbClr val="000000"/>
                </a:solidFill>
                <a:latin typeface="Times New Roman" panose="02020603050405020304" pitchFamily="18" charset="0"/>
                <a:cs typeface="Times New Roman" panose="02020603050405020304" pitchFamily="18" charset="0"/>
              </a:rPr>
              <a:t>: Carry out the planned activities and coordinate the people, materials,</a:t>
            </a:r>
          </a:p>
          <a:p>
            <a:r>
              <a:rPr lang="en-US" sz="2800" dirty="0">
                <a:solidFill>
                  <a:srgbClr val="000000"/>
                </a:solidFill>
                <a:latin typeface="Times New Roman" panose="02020603050405020304" pitchFamily="18" charset="0"/>
                <a:cs typeface="Times New Roman" panose="02020603050405020304" pitchFamily="18" charset="0"/>
              </a:rPr>
              <a:t>                 and processes involved. </a:t>
            </a:r>
          </a:p>
          <a:p>
            <a:pPr>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Control</a:t>
            </a:r>
            <a:r>
              <a:rPr lang="en-US" sz="2800" b="1" dirty="0">
                <a:solidFill>
                  <a:srgbClr val="000000"/>
                </a:solidFill>
                <a:latin typeface="Times New Roman" panose="02020603050405020304" pitchFamily="18" charset="0"/>
                <a:cs typeface="Times New Roman" panose="02020603050405020304" pitchFamily="18" charset="0"/>
              </a:rPr>
              <a:t>:</a:t>
            </a:r>
            <a:r>
              <a:rPr lang="en-US" sz="2800" dirty="0">
                <a:solidFill>
                  <a:srgbClr val="000000"/>
                </a:solidFill>
                <a:latin typeface="Times New Roman" panose="02020603050405020304" pitchFamily="18" charset="0"/>
                <a:cs typeface="Times New Roman" panose="02020603050405020304" pitchFamily="18" charset="0"/>
              </a:rPr>
              <a:t> Monitor progress, measure performance, identify problems, and take</a:t>
            </a:r>
          </a:p>
          <a:p>
            <a:r>
              <a:rPr lang="en-US" sz="2800" dirty="0">
                <a:solidFill>
                  <a:srgbClr val="000000"/>
                </a:solidFill>
                <a:latin typeface="Times New Roman" panose="02020603050405020304" pitchFamily="18" charset="0"/>
                <a:cs typeface="Times New Roman" panose="02020603050405020304" pitchFamily="18" charset="0"/>
              </a:rPr>
              <a:t>                 corrective actions when necessary.</a:t>
            </a:r>
          </a:p>
          <a:p>
            <a:pPr marL="457200" lvl="0" indent="-457200" algn="just">
              <a:buClr>
                <a:schemeClr val="dk1"/>
              </a:buClr>
              <a:buSzPts val="2800"/>
              <a:buFont typeface="Noto Sans Symbols"/>
              <a:buChar char="❑"/>
            </a:pPr>
            <a:endParaRPr lang="en-US" sz="27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71" y="15101"/>
            <a:ext cx="2305141" cy="973097"/>
          </a:xfrm>
          <a:prstGeom prst="rect">
            <a:avLst/>
          </a:prstGeom>
        </p:spPr>
      </p:pic>
      <p:sp>
        <p:nvSpPr>
          <p:cNvPr id="3" name="Rectangle 2"/>
          <p:cNvSpPr/>
          <p:nvPr/>
        </p:nvSpPr>
        <p:spPr>
          <a:xfrm>
            <a:off x="2485572" y="209262"/>
            <a:ext cx="9242139"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Plan, execute and control of supply-chain projects"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87911-BF3A-7138-A145-80B9D4C24FB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D7D37E9-E8E4-8034-5769-4716314DD1DA}"/>
              </a:ext>
            </a:extLst>
          </p:cNvPr>
          <p:cNvSpPr/>
          <p:nvPr/>
        </p:nvSpPr>
        <p:spPr>
          <a:xfrm>
            <a:off x="8478034" y="988198"/>
            <a:ext cx="4262606" cy="55437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96B0A92A-F401-6A6A-6322-426BFE0FE8DF}"/>
              </a:ext>
            </a:extLst>
          </p:cNvPr>
          <p:cNvSpPr/>
          <p:nvPr/>
        </p:nvSpPr>
        <p:spPr>
          <a:xfrm>
            <a:off x="244548" y="1265274"/>
            <a:ext cx="11695815" cy="5091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800" b="1" dirty="0">
                <a:solidFill>
                  <a:srgbClr val="00B0F0"/>
                </a:solidFill>
                <a:latin typeface="Times New Roman" panose="02020603050405020304" pitchFamily="18" charset="0"/>
                <a:cs typeface="Times New Roman" panose="02020603050405020304" pitchFamily="18" charset="0"/>
              </a:rPr>
              <a:t>Example:</a:t>
            </a:r>
          </a:p>
          <a:p>
            <a:pPr>
              <a:buNone/>
            </a:pPr>
            <a:endParaRPr lang="en-US" sz="2800" b="1"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chemeClr val="tx1"/>
                </a:solidFill>
                <a:latin typeface="Times New Roman" panose="02020603050405020304" pitchFamily="18" charset="0"/>
                <a:cs typeface="Times New Roman" panose="02020603050405020304" pitchFamily="18" charset="0"/>
              </a:rPr>
              <a:t>A company wants to build a new distribution center:</a:t>
            </a:r>
          </a:p>
          <a:p>
            <a:pPr>
              <a:buNone/>
            </a:pPr>
            <a:endParaRPr lang="en-US" sz="2800" b="1" dirty="0">
              <a:solidFill>
                <a:schemeClr val="tx1"/>
              </a:solidFill>
              <a:latin typeface="Times New Roman" panose="02020603050405020304" pitchFamily="18" charset="0"/>
              <a:cs typeface="Times New Roman" panose="02020603050405020304" pitchFamily="18" charset="0"/>
            </a:endParaRPr>
          </a:p>
          <a:p>
            <a:pPr>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rPr>
              <a:t>Plan        </a:t>
            </a:r>
            <a:r>
              <a:rPr lang="en-US" sz="2800" dirty="0">
                <a:solidFill>
                  <a:schemeClr val="tx1"/>
                </a:solidFill>
                <a:latin typeface="Times New Roman" panose="02020603050405020304" pitchFamily="18" charset="0"/>
                <a:cs typeface="Times New Roman" panose="02020603050405020304" pitchFamily="18" charset="0"/>
              </a:rPr>
              <a:t>the location, budget, and timeline. </a:t>
            </a:r>
          </a:p>
          <a:p>
            <a:pPr>
              <a:buFont typeface="+mj-lt"/>
              <a:buAutoNum type="arabicPeriod"/>
            </a:pPr>
            <a:endParaRPr lang="en-US" sz="2800" dirty="0">
              <a:solidFill>
                <a:schemeClr val="tx1"/>
              </a:solidFill>
              <a:latin typeface="Times New Roman" panose="02020603050405020304" pitchFamily="18" charset="0"/>
              <a:cs typeface="Times New Roman" panose="02020603050405020304" pitchFamily="18" charset="0"/>
            </a:endParaRPr>
          </a:p>
          <a:p>
            <a:pPr>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rPr>
              <a:t>Execute</a:t>
            </a:r>
            <a:r>
              <a:rPr lang="en-US" sz="2800" dirty="0">
                <a:solidFill>
                  <a:schemeClr val="tx1"/>
                </a:solidFill>
                <a:latin typeface="Times New Roman" panose="02020603050405020304" pitchFamily="18" charset="0"/>
                <a:cs typeface="Times New Roman" panose="02020603050405020304" pitchFamily="18" charset="0"/>
              </a:rPr>
              <a:t>  the construction and equipment installation. </a:t>
            </a:r>
          </a:p>
          <a:p>
            <a:pPr>
              <a:buFont typeface="+mj-lt"/>
              <a:buAutoNum type="arabicPeriod"/>
            </a:pPr>
            <a:endParaRPr lang="en-US" sz="2800" dirty="0">
              <a:solidFill>
                <a:schemeClr val="tx1"/>
              </a:solidFill>
              <a:latin typeface="Times New Roman" panose="02020603050405020304" pitchFamily="18" charset="0"/>
              <a:cs typeface="Times New Roman" panose="02020603050405020304" pitchFamily="18" charset="0"/>
            </a:endParaRPr>
          </a:p>
          <a:p>
            <a:pPr>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rPr>
              <a:t>Control</a:t>
            </a:r>
            <a:r>
              <a:rPr lang="en-US" sz="2800" dirty="0">
                <a:solidFill>
                  <a:schemeClr val="tx1"/>
                </a:solidFill>
                <a:latin typeface="Times New Roman" panose="02020603050405020304" pitchFamily="18" charset="0"/>
                <a:cs typeface="Times New Roman" panose="02020603050405020304" pitchFamily="18" charset="0"/>
              </a:rPr>
              <a:t> costs, schedules, and quality to ensure the project is completed</a:t>
            </a:r>
          </a:p>
          <a:p>
            <a:r>
              <a:rPr lang="en-US" sz="2800" dirty="0">
                <a:solidFill>
                  <a:schemeClr val="tx1"/>
                </a:solidFill>
                <a:latin typeface="Times New Roman" panose="02020603050405020304" pitchFamily="18" charset="0"/>
                <a:cs typeface="Times New Roman" panose="02020603050405020304" pitchFamily="18" charset="0"/>
              </a:rPr>
              <a:t>                 successfully.</a:t>
            </a:r>
          </a:p>
        </p:txBody>
      </p:sp>
      <p:pic>
        <p:nvPicPr>
          <p:cNvPr id="5" name="Graphic 21">
            <a:extLst>
              <a:ext uri="{FF2B5EF4-FFF2-40B4-BE49-F238E27FC236}">
                <a16:creationId xmlns:a16="http://schemas.microsoft.com/office/drawing/2014/main" id="{9D9C6140-72EE-D67A-5392-971512492C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71" y="15101"/>
            <a:ext cx="2305141" cy="973097"/>
          </a:xfrm>
          <a:prstGeom prst="rect">
            <a:avLst/>
          </a:prstGeom>
        </p:spPr>
      </p:pic>
      <p:sp>
        <p:nvSpPr>
          <p:cNvPr id="3" name="Rectangle 2">
            <a:extLst>
              <a:ext uri="{FF2B5EF4-FFF2-40B4-BE49-F238E27FC236}">
                <a16:creationId xmlns:a16="http://schemas.microsoft.com/office/drawing/2014/main" id="{D1C5EB3A-1BB4-4B84-F476-16F4FED0614A}"/>
              </a:ext>
            </a:extLst>
          </p:cNvPr>
          <p:cNvSpPr/>
          <p:nvPr/>
        </p:nvSpPr>
        <p:spPr>
          <a:xfrm>
            <a:off x="2485572" y="209262"/>
            <a:ext cx="9242139"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Plan, execute and control of supply-chain projects"</a:t>
            </a:r>
          </a:p>
        </p:txBody>
      </p:sp>
      <p:sp>
        <p:nvSpPr>
          <p:cNvPr id="4" name="Slide Number Placeholder 3">
            <a:extLst>
              <a:ext uri="{FF2B5EF4-FFF2-40B4-BE49-F238E27FC236}">
                <a16:creationId xmlns:a16="http://schemas.microsoft.com/office/drawing/2014/main" id="{09CE6DEF-0F2F-F13A-C040-D5FA8605F6D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361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E8482-2638-40A1-A4B7-B8EDEE009D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8884C19-E9C0-3551-2333-30AF209E45E5}"/>
              </a:ext>
            </a:extLst>
          </p:cNvPr>
          <p:cNvSpPr/>
          <p:nvPr/>
        </p:nvSpPr>
        <p:spPr>
          <a:xfrm>
            <a:off x="8478034" y="988198"/>
            <a:ext cx="4262606" cy="55437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6DCB0CB4-870A-A62F-EAC9-03525A28F4FA}"/>
              </a:ext>
            </a:extLst>
          </p:cNvPr>
          <p:cNvSpPr/>
          <p:nvPr/>
        </p:nvSpPr>
        <p:spPr>
          <a:xfrm>
            <a:off x="244548" y="1265273"/>
            <a:ext cx="11695815" cy="5266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800" b="1" dirty="0">
                <a:solidFill>
                  <a:srgbClr val="00B0F0"/>
                </a:solidFill>
                <a:latin typeface="Times New Roman" panose="02020603050405020304" pitchFamily="18" charset="0"/>
                <a:cs typeface="Times New Roman" panose="02020603050405020304" pitchFamily="18" charset="0"/>
              </a:rPr>
              <a:t>Example</a:t>
            </a:r>
          </a:p>
          <a:p>
            <a:pPr>
              <a:buNone/>
            </a:pPr>
            <a:endParaRPr lang="en-US" sz="2800" b="1"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chemeClr val="tx1"/>
                </a:solidFill>
                <a:latin typeface="Times New Roman" panose="02020603050405020304" pitchFamily="18" charset="0"/>
                <a:cs typeface="Times New Roman" panose="02020603050405020304" pitchFamily="18" charset="0"/>
              </a:rPr>
              <a:t>If a company wants to implement a new warehouse management system:</a:t>
            </a:r>
          </a:p>
          <a:p>
            <a:pPr>
              <a:buNone/>
            </a:pPr>
            <a:endParaRPr lang="en-US" sz="2800" dirty="0">
              <a:solidFill>
                <a:schemeClr val="tx1"/>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Plan</a:t>
            </a:r>
            <a:r>
              <a:rPr lang="en-US" sz="2800" b="1"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Determine requirements, costs, timeline, and project team.</a:t>
            </a:r>
          </a:p>
          <a:p>
            <a:pPr>
              <a:buFont typeface="Arial" panose="020B0604020202020204" pitchFamily="34" charset="0"/>
              <a:buChar char="•"/>
            </a:pPr>
            <a:endParaRPr lang="en-US" sz="2800" dirty="0">
              <a:solidFill>
                <a:schemeClr val="tx1"/>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Execute</a:t>
            </a:r>
            <a:r>
              <a:rPr lang="en-US" sz="2800" b="1"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Install the system, train employees, and migrate data.</a:t>
            </a:r>
          </a:p>
          <a:p>
            <a:endParaRPr lang="en-US" sz="2800" dirty="0">
              <a:solidFill>
                <a:schemeClr val="tx1"/>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Control</a:t>
            </a:r>
            <a:r>
              <a:rPr lang="en-US" sz="2800" b="1"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Monitor the implementation, resolve problems, and ensure the</a:t>
            </a:r>
          </a:p>
          <a:p>
            <a:r>
              <a:rPr lang="en-US" sz="2800" dirty="0">
                <a:solidFill>
                  <a:schemeClr val="tx1"/>
                </a:solidFill>
                <a:latin typeface="Times New Roman" panose="02020603050405020304" pitchFamily="18" charset="0"/>
                <a:cs typeface="Times New Roman" panose="02020603050405020304" pitchFamily="18" charset="0"/>
              </a:rPr>
              <a:t>                 project stays on schedule and within budget.</a:t>
            </a:r>
          </a:p>
        </p:txBody>
      </p:sp>
      <p:pic>
        <p:nvPicPr>
          <p:cNvPr id="5" name="Graphic 21">
            <a:extLst>
              <a:ext uri="{FF2B5EF4-FFF2-40B4-BE49-F238E27FC236}">
                <a16:creationId xmlns:a16="http://schemas.microsoft.com/office/drawing/2014/main" id="{46113935-E184-F97A-5C19-8FCBC7E806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71" y="15101"/>
            <a:ext cx="2305141" cy="973097"/>
          </a:xfrm>
          <a:prstGeom prst="rect">
            <a:avLst/>
          </a:prstGeom>
        </p:spPr>
      </p:pic>
      <p:sp>
        <p:nvSpPr>
          <p:cNvPr id="3" name="Rectangle 2">
            <a:extLst>
              <a:ext uri="{FF2B5EF4-FFF2-40B4-BE49-F238E27FC236}">
                <a16:creationId xmlns:a16="http://schemas.microsoft.com/office/drawing/2014/main" id="{35771399-1BD3-F5D1-23CB-E77869A61FEE}"/>
              </a:ext>
            </a:extLst>
          </p:cNvPr>
          <p:cNvSpPr/>
          <p:nvPr/>
        </p:nvSpPr>
        <p:spPr>
          <a:xfrm>
            <a:off x="2485572" y="209262"/>
            <a:ext cx="9242139"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Plan, execute and control of supply-chain projects"</a:t>
            </a:r>
          </a:p>
        </p:txBody>
      </p:sp>
      <p:sp>
        <p:nvSpPr>
          <p:cNvPr id="4" name="Slide Number Placeholder 3">
            <a:extLst>
              <a:ext uri="{FF2B5EF4-FFF2-40B4-BE49-F238E27FC236}">
                <a16:creationId xmlns:a16="http://schemas.microsoft.com/office/drawing/2014/main" id="{49920EA3-0B79-BEE3-084B-5069BE2D438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5082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4C381-CC56-4972-DE8D-97238C11A82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BD0D921-60E3-2F24-B7DF-2DB783194BA5}"/>
              </a:ext>
            </a:extLst>
          </p:cNvPr>
          <p:cNvSpPr/>
          <p:nvPr/>
        </p:nvSpPr>
        <p:spPr>
          <a:xfrm>
            <a:off x="8478034" y="999460"/>
            <a:ext cx="4262606" cy="55324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5BC65A88-27B8-A285-ACA4-8828D2D48245}"/>
              </a:ext>
            </a:extLst>
          </p:cNvPr>
          <p:cNvSpPr/>
          <p:nvPr/>
        </p:nvSpPr>
        <p:spPr>
          <a:xfrm>
            <a:off x="284481" y="1275907"/>
            <a:ext cx="11596344" cy="5256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It involves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managing the flow of supplies through all stages of the production cycle including the sourcing, production, and distribution of products or services from raw materials to end customers. </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 series of interconnected processes span across different functions within an organization and often extend to external partners. </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 primary components of SCM include suppliers, manufacturing, production, distribution, inventory management, information systems, and customer service.</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C494CF52-BA96-F5E4-553C-1AE6351C8D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34BCB84-7FCB-4A2B-94BE-2F9EAB9C8788}"/>
              </a:ext>
            </a:extLst>
          </p:cNvPr>
          <p:cNvSpPr/>
          <p:nvPr/>
        </p:nvSpPr>
        <p:spPr>
          <a:xfrm>
            <a:off x="3014630" y="218688"/>
            <a:ext cx="6724836"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Management (SCM)</a:t>
            </a:r>
          </a:p>
        </p:txBody>
      </p:sp>
      <p:sp>
        <p:nvSpPr>
          <p:cNvPr id="4" name="Slide Number Placeholder 3">
            <a:extLst>
              <a:ext uri="{FF2B5EF4-FFF2-40B4-BE49-F238E27FC236}">
                <a16:creationId xmlns:a16="http://schemas.microsoft.com/office/drawing/2014/main" id="{BE83190C-97F0-FA3F-E5E0-59675244AEC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3227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8458"/>
            <a:ext cx="4272766" cy="56721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59" y="1214505"/>
            <a:ext cx="11686835" cy="5359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Project management </a:t>
            </a:r>
            <a:r>
              <a:rPr lang="en-US" sz="2800" kern="0" dirty="0">
                <a:solidFill>
                  <a:srgbClr val="000000"/>
                </a:solidFill>
                <a:latin typeface="Times New Roman"/>
                <a:ea typeface="Times New Roman"/>
                <a:cs typeface="Times New Roman"/>
                <a:sym typeface="Times New Roman"/>
              </a:rPr>
              <a:t>is the discipline of planning, organizing, and managing resources to bring about the successful completion of specific project goals and objectives.” </a:t>
            </a:r>
          </a:p>
          <a:p>
            <a:pPr marL="342900" lvl="0" indent="-342900">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Project management </a:t>
            </a:r>
            <a:r>
              <a:rPr lang="en-US" sz="2800" kern="0" dirty="0">
                <a:solidFill>
                  <a:srgbClr val="000000"/>
                </a:solidFill>
                <a:latin typeface="Times New Roman"/>
                <a:ea typeface="Times New Roman"/>
                <a:cs typeface="Times New Roman"/>
                <a:sym typeface="Times New Roman"/>
              </a:rPr>
              <a:t>is as good as managing a business or an organization.</a:t>
            </a:r>
          </a:p>
          <a:p>
            <a:pPr marL="342900" lvl="0" indent="-342900">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The project management </a:t>
            </a:r>
            <a:r>
              <a:rPr lang="en-US" sz="2800" kern="0" dirty="0">
                <a:solidFill>
                  <a:srgbClr val="000000"/>
                </a:solidFill>
                <a:latin typeface="Times New Roman"/>
                <a:ea typeface="Times New Roman"/>
                <a:cs typeface="Times New Roman"/>
                <a:sym typeface="Times New Roman"/>
              </a:rPr>
              <a:t>involves planning, coordination, execution and evaluation.  </a:t>
            </a:r>
          </a:p>
          <a:p>
            <a:pPr marL="342900" lvl="0" indent="-342900">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These are the basic activities undertaken in any organization.  </a:t>
            </a:r>
            <a:endParaRPr lang="ar-EG"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It is very important to develop meaningful and achievable project deliverables.  </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Attempting an unachievable result is waste of money, time and effort.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58686" y="247382"/>
            <a:ext cx="9432759" cy="584775"/>
          </a:xfrm>
          <a:prstGeom prst="rect">
            <a:avLst/>
          </a:prstGeom>
          <a:noFill/>
        </p:spPr>
        <p:txBody>
          <a:bodyPr wrap="square" rtlCol="0">
            <a:spAutoFit/>
          </a:bodyPr>
          <a:lstStyle/>
          <a:p>
            <a:pPr lvl="0" algn="ctr">
              <a:defRPr/>
            </a:pPr>
            <a:r>
              <a:rPr lang="en-US" sz="3200" b="1" dirty="0">
                <a:solidFill>
                  <a:srgbClr val="00B0F0"/>
                </a:solidFill>
                <a:latin typeface="Times New Roman"/>
                <a:ea typeface="Times New Roman"/>
                <a:cs typeface="Times New Roman"/>
                <a:sym typeface="Times New Roman"/>
              </a:rPr>
              <a:t>Project Management (PM)</a:t>
            </a:r>
          </a:p>
        </p:txBody>
      </p:sp>
      <p:sp>
        <p:nvSpPr>
          <p:cNvPr id="3" name="Slide Number Placeholder 2"/>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3366174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59"/>
            <a:ext cx="4128422" cy="57461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017"/>
            <a:ext cx="11605169" cy="5164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 entails the application of processes, methods, skills, knowledge, and experience to develop and reach specific project objectives within agreed parameters, according to project acceptance criteria.</a:t>
            </a:r>
          </a:p>
          <a:p>
            <a:pPr lvl="0" algn="just">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final deliverables of </a:t>
            </a:r>
            <a:r>
              <a:rPr lang="en-US" sz="2800" b="1" dirty="0">
                <a:solidFill>
                  <a:srgbClr val="00B0F0"/>
                </a:solidFill>
                <a:latin typeface="Times New Roman"/>
                <a:ea typeface="Times New Roman"/>
                <a:cs typeface="Times New Roman"/>
                <a:sym typeface="Times New Roman"/>
              </a:rPr>
              <a:t>PM</a:t>
            </a:r>
            <a:r>
              <a:rPr lang="en-US" sz="2800" dirty="0">
                <a:solidFill>
                  <a:schemeClr val="dk1"/>
                </a:solidFill>
                <a:latin typeface="Times New Roman"/>
                <a:ea typeface="Times New Roman"/>
                <a:cs typeface="Times New Roman"/>
                <a:sym typeface="Times New Roman"/>
              </a:rPr>
              <a:t> are constrained by a finite budget and timeframe. </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Key elements of PM include </a:t>
            </a:r>
            <a:r>
              <a:rPr lang="en-US" sz="2800" b="1" dirty="0">
                <a:solidFill>
                  <a:srgbClr val="00B0F0"/>
                </a:solidFill>
                <a:latin typeface="Times New Roman"/>
                <a:ea typeface="Times New Roman"/>
                <a:cs typeface="Times New Roman"/>
                <a:sym typeface="Times New Roman"/>
              </a:rPr>
              <a:t>scope, schedule, quality, cost, risk, and procurement.</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4389" y="244327"/>
            <a:ext cx="4870822"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Project Management (PM)</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531596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F7617-B6D4-A402-70A5-1F586F21579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EF97EBB-F48A-B7BB-029B-3C42EDC0C505}"/>
              </a:ext>
            </a:extLst>
          </p:cNvPr>
          <p:cNvSpPr/>
          <p:nvPr/>
        </p:nvSpPr>
        <p:spPr>
          <a:xfrm>
            <a:off x="8478034" y="999460"/>
            <a:ext cx="4262606" cy="55324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9532E8C6-EC65-3A6C-A501-F817A9DB6C36}"/>
              </a:ext>
            </a:extLst>
          </p:cNvPr>
          <p:cNvSpPr/>
          <p:nvPr/>
        </p:nvSpPr>
        <p:spPr>
          <a:xfrm>
            <a:off x="180432" y="1155869"/>
            <a:ext cx="11823726" cy="5376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Elements Often Included in Project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Scope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Defining and controlling what work is included in the project.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Time Management (Scheduling)</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Ensuring the project is completed on time.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Cost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Planning and controlling the project budget.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Quality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Ensuring project deliverables meet required standards.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Risk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Identifying, analyzing, and responding to project risks.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Resource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Managing people, equipment, and materials.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Communication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Sharing information among stakeholders.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Acquiring goods and services from external suppliers.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Stakeholder Management</a:t>
            </a: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Identifying and engaging individuals or groups affected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by the project.</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415B31EA-AA44-B64C-96B7-F15ADC17476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919934"/>
          </a:xfrm>
          <a:prstGeom prst="rect">
            <a:avLst/>
          </a:prstGeom>
        </p:spPr>
      </p:pic>
      <p:sp>
        <p:nvSpPr>
          <p:cNvPr id="3" name="Rectangle 2">
            <a:extLst>
              <a:ext uri="{FF2B5EF4-FFF2-40B4-BE49-F238E27FC236}">
                <a16:creationId xmlns:a16="http://schemas.microsoft.com/office/drawing/2014/main" id="{388BE2D3-1593-DD7B-2D70-6181CE359637}"/>
              </a:ext>
            </a:extLst>
          </p:cNvPr>
          <p:cNvSpPr/>
          <p:nvPr/>
        </p:nvSpPr>
        <p:spPr>
          <a:xfrm>
            <a:off x="2740755" y="199679"/>
            <a:ext cx="8465962"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Key Elements Often Included in Project Management</a:t>
            </a:r>
          </a:p>
        </p:txBody>
      </p:sp>
      <p:sp>
        <p:nvSpPr>
          <p:cNvPr id="4" name="Slide Number Placeholder 3">
            <a:extLst>
              <a:ext uri="{FF2B5EF4-FFF2-40B4-BE49-F238E27FC236}">
                <a16:creationId xmlns:a16="http://schemas.microsoft.com/office/drawing/2014/main" id="{30D44DE2-7DD1-E0B3-60D2-36B5DF0B70E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3963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432"/>
            <a:ext cx="4128422" cy="54717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430680"/>
            <a:ext cx="11700394" cy="49256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supply chain project is a distinct attempt to deliver a set of identified and agreed deliverables with given resources and within agreed time frame and financial budget in order to elevate the current supply chain operations into next level of targeted excellence.  </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The projects could address Strategic Improvement; Technological Improvement; Structural Improvement; and Supply Chain Performance improvements.</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1851" y="325309"/>
            <a:ext cx="802713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2757683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3460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543345"/>
            <a:ext cx="11626825"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Supply chain project management refers to the process of planning, executing, and controlling projects within the context of a supply chain or logistics operation. </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12700" marR="5080" lvl="0" algn="just">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It involves the application of project management principles and practices to ensure that specific supply chain-related projects are completed successfully, on time, within budget, and with the desired outcomes.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6278" y="339508"/>
            <a:ext cx="802713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1383989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1"/>
            <a:ext cx="4128422" cy="54705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2651" y="1266171"/>
            <a:ext cx="11546998" cy="5220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Identifying Project Management within Supply Chains</a:t>
            </a:r>
          </a:p>
          <a:p>
            <a:pPr marL="469900" marR="5080" lvl="0" indent="-457200" algn="just">
              <a:spcBef>
                <a:spcPts val="675"/>
              </a:spcBef>
              <a:buClr>
                <a:schemeClr val="dk1"/>
              </a:buClr>
              <a:buSzPts val="2600"/>
              <a:buFont typeface="Noto Sans Symbols"/>
              <a:buChar char="❑"/>
            </a:pPr>
            <a:endPar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chemeClr val="dk1"/>
              </a:buClr>
              <a:buSzPts val="26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While Supply Chain Management focuses on the ongoing flow of goods and services, Project Management plays a critical role in planning and driving improvements within this complex system.</a:t>
            </a:r>
          </a:p>
          <a:p>
            <a:pPr marL="469900" marR="5080" lvl="0" indent="-457200" algn="just">
              <a:spcBef>
                <a:spcPts val="675"/>
              </a:spcBef>
              <a:buClr>
                <a:schemeClr val="dk1"/>
              </a:buClr>
              <a:buSzPts val="26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Effective project managers must have a deep understanding of the supply chain environment in which they operate. This means more than just grasping procurement processes and systems; it involves comprehending the holistic nature of SCM. </a:t>
            </a:r>
          </a:p>
          <a:p>
            <a:pPr marL="469900" marR="5080" lvl="0" indent="-457200" algn="just">
              <a:spcBef>
                <a:spcPts val="675"/>
              </a:spcBef>
              <a:buClr>
                <a:schemeClr val="dk1"/>
              </a:buClr>
              <a:buSzPts val="26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This integration extends beyond procurement to encompass vital functions like operations management, manufacturing, logistics, and beyond.</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4738" y="0"/>
            <a:ext cx="2305141" cy="1076343"/>
          </a:xfrm>
          <a:prstGeom prst="rect">
            <a:avLst/>
          </a:prstGeom>
        </p:spPr>
      </p:pic>
      <p:sp>
        <p:nvSpPr>
          <p:cNvPr id="3" name="Rectangle 2"/>
          <p:cNvSpPr/>
          <p:nvPr/>
        </p:nvSpPr>
        <p:spPr>
          <a:xfrm>
            <a:off x="2255113" y="371475"/>
            <a:ext cx="997734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948658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8371"/>
            <a:ext cx="4128422" cy="56731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155869"/>
            <a:ext cx="11606505" cy="5406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 project-based organizations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 example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331"/>
            <a:ext cx="2305141" cy="1076343"/>
          </a:xfrm>
          <a:prstGeom prst="rect">
            <a:avLst/>
          </a:prstGeom>
        </p:spPr>
      </p:pic>
      <p:sp>
        <p:nvSpPr>
          <p:cNvPr id="3" name="Rectangle 2"/>
          <p:cNvSpPr/>
          <p:nvPr/>
        </p:nvSpPr>
        <p:spPr>
          <a:xfrm>
            <a:off x="2214652" y="365955"/>
            <a:ext cx="997734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927488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318437"/>
            <a:ext cx="11606505" cy="5198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Conversely, supply chain managers must also be well-versed in PM skills to successfully adapt to changes and implement supply planning improvements. </a:t>
            </a:r>
          </a:p>
          <a:p>
            <a:pPr marL="469900" marR="5080" lvl="0" indent="-457200" algn="just">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rgbClr val="000000"/>
              </a:buClr>
              <a:buSzPts val="26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PM</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revolves around delivering value by developing or modifying products, systems, and processes. </a:t>
            </a:r>
          </a:p>
          <a:p>
            <a:pPr marL="469900" marR="5080" lvl="0" indent="-457200" algn="just">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 today's dynamic landscape, project managers have an array of tools at their disposal, including methodologies like Waterfall, Agile, and Lean Six Sigma.</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55113" y="341451"/>
            <a:ext cx="997734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3878665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13314" y="989537"/>
            <a:ext cx="4128422" cy="53648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220173"/>
            <a:ext cx="11700394" cy="5259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fascinating trend on the horizon is the rising demand for supply chain project managers. </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These professionals possess the unique blend of SCM expertise and PM skills required to lead initiatives aimed at enhancing supply chains. </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With the ever-accelerating pace of change driven by factors like technology, geopolitics, and global events such as the pandemic, the future looks exceptionally promising for supply chain project managers. </a:t>
            </a: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Their ability to navigate these complex dynamics positions them as invaluable assets in the evolving business landscape.</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55113" y="341451"/>
            <a:ext cx="997734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a:xfrm>
            <a:off x="8712200" y="6439800"/>
            <a:ext cx="2743200" cy="365125"/>
          </a:xfrm>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76960"/>
            <a:ext cx="4128422" cy="54864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233378"/>
            <a:ext cx="11616665" cy="5329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The Importance of Project Management Methodologies</a:t>
            </a:r>
          </a:p>
          <a:p>
            <a:pPr marL="12700" marR="5080" lvl="0" algn="just">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800" b="1" kern="0" dirty="0">
                <a:solidFill>
                  <a:srgbClr val="00B0F0"/>
                </a:solidFill>
                <a:latin typeface="Times New Roman"/>
                <a:ea typeface="Times New Roman"/>
                <a:cs typeface="Times New Roman"/>
                <a:sym typeface="Times New Roman"/>
              </a:rPr>
              <a:t>Effective PM </a:t>
            </a:r>
            <a:r>
              <a:rPr lang="en-US" sz="2800" kern="0" dirty="0">
                <a:solidFill>
                  <a:srgbClr val="000000"/>
                </a:solidFill>
                <a:latin typeface="Times New Roman"/>
                <a:ea typeface="Times New Roman"/>
                <a:cs typeface="Times New Roman"/>
                <a:sym typeface="Times New Roman"/>
              </a:rPr>
              <a:t>relies on established methodologies and best practices. </a:t>
            </a:r>
          </a:p>
          <a:p>
            <a:pPr marL="469900" marR="5080" lvl="0" indent="-457200" algn="just">
              <a:buClr>
                <a:srgbClr val="000000"/>
              </a:buClr>
              <a:buSzPts val="2600"/>
              <a:buFont typeface="Wingdings" panose="05000000000000000000" pitchFamily="2" charset="2"/>
              <a:buChar char="Ø"/>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Two widely adopted methodologies in supply chain optimization are Six Sigma and Lean. </a:t>
            </a:r>
          </a:p>
          <a:p>
            <a:pPr marL="12700" marR="5080" lvl="0" algn="just">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800" b="1" kern="0" dirty="0">
                <a:solidFill>
                  <a:srgbClr val="00B0F0"/>
                </a:solidFill>
                <a:latin typeface="Times New Roman"/>
                <a:ea typeface="Times New Roman"/>
                <a:cs typeface="Times New Roman"/>
                <a:sym typeface="Times New Roman"/>
              </a:rPr>
              <a:t>Six Sigma </a:t>
            </a:r>
            <a:r>
              <a:rPr lang="en-US" sz="2800" kern="0" dirty="0">
                <a:solidFill>
                  <a:srgbClr val="000000"/>
                </a:solidFill>
                <a:latin typeface="Times New Roman"/>
                <a:ea typeface="Times New Roman"/>
                <a:cs typeface="Times New Roman"/>
                <a:sym typeface="Times New Roman"/>
              </a:rPr>
              <a:t>aims to reduce defects and variations in processes, while Lean focuses on eliminating waste and enhancing efficiency.</a:t>
            </a:r>
          </a:p>
          <a:p>
            <a:pPr marL="12700" marR="5080" lvl="0" algn="just">
              <a:buClr>
                <a:srgbClr val="000000"/>
              </a:buClr>
              <a:buSzPts val="2600"/>
            </a:pPr>
            <a:r>
              <a:rPr lang="en-US" sz="2800" kern="0" dirty="0">
                <a:solidFill>
                  <a:srgbClr val="000000"/>
                </a:solidFill>
                <a:latin typeface="Times New Roman"/>
                <a:ea typeface="Times New Roman"/>
                <a:cs typeface="Times New Roman"/>
                <a:sym typeface="Times New Roman"/>
              </a:rPr>
              <a:t> </a:t>
            </a:r>
          </a:p>
          <a:p>
            <a:pPr marL="469900" marR="5080" lvl="0" indent="-457200" algn="just">
              <a:buClr>
                <a:srgbClr val="000000"/>
              </a:buClr>
              <a:buSzPts val="26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Both methodologies provide structured approaches to tackle specific projects aimed at improving supply chain performance.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371475"/>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341"/>
            <a:ext cx="4128422" cy="56451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1" y="1368292"/>
            <a:ext cx="11643360" cy="507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1. Project Management in Procurement</a:t>
            </a:r>
          </a:p>
          <a:p>
            <a:pPr lvl="0" algn="just">
              <a:buClr>
                <a:srgbClr val="000000"/>
              </a:buClr>
            </a:pPr>
            <a:endPar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Efficient procurement is a cornerstone of a well-functioning supply chain.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led by a project manager, can be applied to procurement processes to identify cost-saving opportunities, streamline supplier relationships, and ensure timely delivery of raw materials, or components.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involves managing projects related to supplier selection, negotiation, and performance monitoring.</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3" name="Rectangle 2"/>
          <p:cNvSpPr/>
          <p:nvPr/>
        </p:nvSpPr>
        <p:spPr>
          <a:xfrm>
            <a:off x="2305141" y="291949"/>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8195"/>
            <a:ext cx="4128422" cy="57432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264621"/>
            <a:ext cx="11581927" cy="5211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2. Enhancing Distribution and Logistics with Projects</a:t>
            </a:r>
          </a:p>
          <a:p>
            <a:pPr lvl="0" algn="just">
              <a:buClr>
                <a:srgbClr val="000000"/>
              </a:buClr>
            </a:pPr>
            <a:endPar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Distribution and logistics involve the movement of goods from production facilities to distribution centers and ultimately to end customers.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tools and software are essential for optimizing these processes.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managers can lead projects aimed at route optimization, warehouse layout improvements, and transportation management system enhancements, all of which reduce transportation costs, minimize delivery times, and enhance overall supply chain visibility.</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3" name="Rectangle 2"/>
          <p:cNvSpPr/>
          <p:nvPr/>
        </p:nvSpPr>
        <p:spPr>
          <a:xfrm>
            <a:off x="3081361" y="136525"/>
            <a:ext cx="6567759"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Streamlining Supply Chain Management </a:t>
            </a:r>
          </a:p>
          <a:p>
            <a:pPr lvl="0" algn="ctr"/>
            <a:r>
              <a:rPr lang="en-US" sz="2800" b="1" dirty="0">
                <a:solidFill>
                  <a:srgbClr val="00B0F0"/>
                </a:solidFill>
                <a:latin typeface="Times New Roman"/>
                <a:ea typeface="Times New Roman"/>
                <a:cs typeface="Times New Roman"/>
                <a:sym typeface="Times New Roman"/>
              </a:rPr>
              <a:t>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1729"/>
            <a:ext cx="4128422" cy="55897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333349"/>
            <a:ext cx="11535385" cy="5138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3</a:t>
            </a: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 Inventory Management Projects</a:t>
            </a:r>
          </a:p>
          <a:p>
            <a:pPr lvl="0" algn="just">
              <a:buClr>
                <a:srgbClr val="000000"/>
              </a:buClr>
            </a:pPr>
            <a:endParaRPr lang="en-US" sz="2800" kern="0" dirty="0">
              <a:solidFill>
                <a:srgbClr val="00B0F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Inventory management is a critical area where PM can have a significant impact.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managers can lead initiatives focused on implementing just-in-time (JIT) inventory systems, demand forecasting improvements, and ABC analysis.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projects are designed to reduce carrying costs, minimize stockouts, and improve inventory turnover rates, ultimately contributing to efficient supply chain management.</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3" name="Rectangle 2"/>
          <p:cNvSpPr/>
          <p:nvPr/>
        </p:nvSpPr>
        <p:spPr>
          <a:xfrm>
            <a:off x="3218876" y="122236"/>
            <a:ext cx="6567759"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Streamlining Supply Chain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336709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27692"/>
            <a:ext cx="4128422" cy="54661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409914"/>
            <a:ext cx="11586185" cy="5183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sym typeface="Arial"/>
              </a:rPr>
              <a:t>1. Overcoming Resistance to Change</a:t>
            </a:r>
          </a:p>
          <a:p>
            <a:pPr lvl="0" algn="just">
              <a:buClr>
                <a:srgbClr val="000000"/>
              </a:buClr>
            </a:pPr>
            <a:endParaRPr lang="en-US" sz="2800"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Implementing project management practices within established supply chain processes may face resistance from supply chain managers and professionals accustomed to traditional approaches.</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 Addressing this challenge requires effective change management strategies, including training, clear communication, and demonstrating the benefits of project management in managing projects.</a:t>
            </a:r>
          </a:p>
          <a:p>
            <a:pPr marL="457200" lvl="0" indent="-457200" algn="just">
              <a:spcBef>
                <a:spcPts val="1200"/>
              </a:spcBef>
              <a:spcAft>
                <a:spcPts val="1200"/>
              </a:spcAf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54209" y="140643"/>
            <a:ext cx="9557360"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8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886054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4794"/>
            <a:ext cx="4128422" cy="5195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1" y="1378892"/>
            <a:ext cx="11426812"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sym typeface="Arial"/>
              </a:rPr>
              <a:t>2. </a:t>
            </a:r>
            <a:r>
              <a:rPr lang="en-US" sz="2800" b="1" kern="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sym typeface="Arial"/>
              </a:rPr>
              <a:t>Selecting the Right Project Management Tools and Software</a:t>
            </a:r>
          </a:p>
          <a:p>
            <a:pPr lvl="0" algn="just">
              <a:buClr>
                <a:srgbClr val="000000"/>
              </a:buClr>
            </a:pPr>
            <a:endParaRPr lang="en-US" sz="2800"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Selecting the appropriate project management tools and project management software is crucial for supply chain project managers.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These tools enable project managers to plan, execute, and monitor projects effectively.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Careful consideration should be given to tools that align with supply chain management needs, ensuring efficient project management and risk management.</a:t>
            </a:r>
            <a:endParaRPr lang="en-US" sz="2800" kern="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18013" y="171421"/>
            <a:ext cx="9398663"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8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582553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40323"/>
            <a:ext cx="11494745" cy="52388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3. Ensuring Collaboration and Communication</a:t>
            </a:r>
          </a:p>
          <a:p>
            <a:pPr lvl="0" algn="just">
              <a:buClr>
                <a:srgbClr val="000000"/>
              </a:buClr>
            </a:pPr>
            <a:endParaRPr lang="en-US" sz="2400" kern="0" dirty="0">
              <a:solidFill>
                <a:srgbClr val="00B0F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Effective collaboration and communication are essential for successful integration.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Cross-functional teams, led by supply chain project managers, should work together to ensure that projects align with supply chain goals and priorities.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Regular status updates and reporting mechanisms are critical for transparency and accountability, reducing project risks and enhancing overall project management.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95291" y="278813"/>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642050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13B10-8624-4917-B204-27546B3E0E0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4149030-7DD0-4101-5483-7268A89FA5C3}"/>
              </a:ext>
            </a:extLst>
          </p:cNvPr>
          <p:cNvSpPr/>
          <p:nvPr/>
        </p:nvSpPr>
        <p:spPr>
          <a:xfrm>
            <a:off x="8508514" y="1094750"/>
            <a:ext cx="4324984" cy="51755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CBE23855-C2ED-D529-3EC5-11F1F2555F5B}"/>
              </a:ext>
            </a:extLst>
          </p:cNvPr>
          <p:cNvSpPr/>
          <p:nvPr/>
        </p:nvSpPr>
        <p:spPr>
          <a:xfrm>
            <a:off x="180431" y="1029589"/>
            <a:ext cx="11662941" cy="5687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endParaRPr lang="en-US" sz="2800" dirty="0">
              <a:solidFill>
                <a:schemeClr val="tx1"/>
              </a:solidFill>
              <a:latin typeface="Times New Roman" panose="02020603050405020304" pitchFamily="18" charset="0"/>
              <a:cs typeface="Times New Roman" panose="02020603050405020304" pitchFamily="18" charset="0"/>
            </a:endParaRPr>
          </a:p>
          <a:p>
            <a:pPr>
              <a:buNone/>
            </a:pPr>
            <a:r>
              <a:rPr lang="en-US" sz="2800" dirty="0">
                <a:solidFill>
                  <a:schemeClr val="tx1"/>
                </a:solidFill>
                <a:latin typeface="Times New Roman" panose="02020603050405020304" pitchFamily="18" charset="0"/>
                <a:cs typeface="Times New Roman" panose="02020603050405020304" pitchFamily="18" charset="0"/>
              </a:rPr>
              <a:t>Here are some examples of companies that successfully integrate </a:t>
            </a:r>
            <a:r>
              <a:rPr lang="en-US" sz="2800" b="1" dirty="0">
                <a:solidFill>
                  <a:schemeClr val="tx1"/>
                </a:solidFill>
                <a:latin typeface="Times New Roman" panose="02020603050405020304" pitchFamily="18" charset="0"/>
                <a:cs typeface="Times New Roman" panose="02020603050405020304" pitchFamily="18" charset="0"/>
              </a:rPr>
              <a:t>Project Management (PM)</a:t>
            </a:r>
            <a:r>
              <a:rPr lang="en-US" sz="2800" dirty="0">
                <a:solidFill>
                  <a:schemeClr val="tx1"/>
                </a:solidFill>
                <a:latin typeface="Times New Roman" panose="02020603050405020304" pitchFamily="18" charset="0"/>
                <a:cs typeface="Times New Roman" panose="02020603050405020304" pitchFamily="18" charset="0"/>
              </a:rPr>
              <a:t> and </a:t>
            </a:r>
            <a:r>
              <a:rPr lang="en-US" sz="2800" b="1" dirty="0">
                <a:solidFill>
                  <a:schemeClr val="tx1"/>
                </a:solidFill>
                <a:latin typeface="Times New Roman" panose="02020603050405020304" pitchFamily="18" charset="0"/>
                <a:cs typeface="Times New Roman" panose="02020603050405020304" pitchFamily="18" charset="0"/>
              </a:rPr>
              <a:t>Supply Chain Management (SCM)</a:t>
            </a:r>
            <a:r>
              <a:rPr lang="en-US" sz="2800" dirty="0">
                <a:solidFill>
                  <a:schemeClr val="tx1"/>
                </a:solidFill>
                <a:latin typeface="Times New Roman" panose="02020603050405020304" pitchFamily="18" charset="0"/>
                <a:cs typeface="Times New Roman" panose="02020603050405020304" pitchFamily="18" charset="0"/>
              </a:rPr>
              <a:t>:</a:t>
            </a:r>
          </a:p>
          <a:p>
            <a:pPr>
              <a:buNone/>
            </a:pPr>
            <a:endParaRPr lang="en-US" sz="2800" dirty="0">
              <a:solidFill>
                <a:schemeClr val="tx1"/>
              </a:solidFill>
              <a:latin typeface="Times New Roman" panose="02020603050405020304" pitchFamily="18" charset="0"/>
              <a:cs typeface="Times New Roman" panose="02020603050405020304" pitchFamily="18" charset="0"/>
            </a:endParaRPr>
          </a:p>
          <a:p>
            <a:r>
              <a:rPr lang="en-US" sz="3200" b="1" dirty="0">
                <a:solidFill>
                  <a:srgbClr val="00B0F0"/>
                </a:solidFill>
                <a:latin typeface="Times New Roman" panose="02020603050405020304" pitchFamily="18" charset="0"/>
                <a:cs typeface="Times New Roman" panose="02020603050405020304" pitchFamily="18" charset="0"/>
              </a:rPr>
              <a:t>Toyota</a:t>
            </a:r>
          </a:p>
          <a:p>
            <a:endParaRPr lang="en-US" sz="2800" b="1"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chemeClr val="tx1"/>
                </a:solidFill>
                <a:latin typeface="Times New Roman" panose="02020603050405020304" pitchFamily="18" charset="0"/>
                <a:cs typeface="Times New Roman" panose="02020603050405020304" pitchFamily="18" charset="0"/>
              </a:rPr>
              <a:t>How they integrate PM and SCM:</a:t>
            </a:r>
            <a:endParaRPr lang="en-US" sz="2800" dirty="0">
              <a:solidFill>
                <a:schemeClr val="tx1"/>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Uses project management to coordinate new vehicle development projects.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Applies supply chain management through its </a:t>
            </a:r>
            <a:r>
              <a:rPr lang="en-US" sz="2800" b="1" dirty="0">
                <a:solidFill>
                  <a:schemeClr val="tx1"/>
                </a:solidFill>
                <a:latin typeface="Times New Roman" panose="02020603050405020304" pitchFamily="18" charset="0"/>
                <a:cs typeface="Times New Roman" panose="02020603050405020304" pitchFamily="18" charset="0"/>
              </a:rPr>
              <a:t>Just-in-Time (JIT)</a:t>
            </a:r>
            <a:r>
              <a:rPr lang="en-US" sz="2800" dirty="0">
                <a:solidFill>
                  <a:schemeClr val="tx1"/>
                </a:solidFill>
                <a:latin typeface="Times New Roman" panose="02020603050405020304" pitchFamily="18" charset="0"/>
                <a:cs typeface="Times New Roman" panose="02020603050405020304" pitchFamily="18" charset="0"/>
              </a:rPr>
              <a:t> system to minimize inventory and reduce waste.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Project teams work closely with suppliers to ensure parts arrive exactly when needed. </a:t>
            </a:r>
          </a:p>
          <a:p>
            <a:pPr>
              <a:buNone/>
            </a:pPr>
            <a:r>
              <a:rPr lang="en-US" sz="2800" b="1" dirty="0">
                <a:solidFill>
                  <a:schemeClr val="tx1"/>
                </a:solidFill>
                <a:latin typeface="Times New Roman" panose="02020603050405020304" pitchFamily="18" charset="0"/>
                <a:cs typeface="Times New Roman" panose="02020603050405020304" pitchFamily="18" charset="0"/>
              </a:rPr>
              <a:t>Result:</a:t>
            </a:r>
            <a:r>
              <a:rPr lang="en-US" sz="2800" dirty="0">
                <a:solidFill>
                  <a:schemeClr val="tx1"/>
                </a:solidFill>
                <a:latin typeface="Times New Roman" panose="02020603050405020304" pitchFamily="18" charset="0"/>
                <a:cs typeface="Times New Roman" panose="02020603050405020304" pitchFamily="18" charset="0"/>
              </a:rPr>
              <a:t> Lower costs, higher efficiency, and faster production cycles.</a:t>
            </a:r>
          </a:p>
        </p:txBody>
      </p:sp>
      <p:pic>
        <p:nvPicPr>
          <p:cNvPr id="5" name="Graphic 21">
            <a:extLst>
              <a:ext uri="{FF2B5EF4-FFF2-40B4-BE49-F238E27FC236}">
                <a16:creationId xmlns:a16="http://schemas.microsoft.com/office/drawing/2014/main" id="{94979579-478E-34C9-C2AD-62636346FCE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B8D161E-354C-62D4-0AD2-291F4AE6D1C1}"/>
              </a:ext>
            </a:extLst>
          </p:cNvPr>
          <p:cNvSpPr/>
          <p:nvPr/>
        </p:nvSpPr>
        <p:spPr>
          <a:xfrm>
            <a:off x="2834570" y="75482"/>
            <a:ext cx="7369260"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Successful Integration of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and Supply Chain Management</a:t>
            </a:r>
          </a:p>
        </p:txBody>
      </p:sp>
      <p:sp>
        <p:nvSpPr>
          <p:cNvPr id="4" name="Slide Number Placeholder 3">
            <a:extLst>
              <a:ext uri="{FF2B5EF4-FFF2-40B4-BE49-F238E27FC236}">
                <a16:creationId xmlns:a16="http://schemas.microsoft.com/office/drawing/2014/main" id="{752B25D7-2BF5-0401-51F1-61F73EB872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91834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6F66C-FB78-2242-A33F-046ED34C556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6C3F129-4CFA-65DE-82CE-2089A2F95698}"/>
              </a:ext>
            </a:extLst>
          </p:cNvPr>
          <p:cNvSpPr/>
          <p:nvPr/>
        </p:nvSpPr>
        <p:spPr>
          <a:xfrm>
            <a:off x="8508514" y="1094750"/>
            <a:ext cx="4128422" cy="51755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B3CA81B0-1E38-4C8A-B8CF-0E747DC19D30}"/>
              </a:ext>
            </a:extLst>
          </p:cNvPr>
          <p:cNvSpPr/>
          <p:nvPr/>
        </p:nvSpPr>
        <p:spPr>
          <a:xfrm>
            <a:off x="255181" y="1241892"/>
            <a:ext cx="11588191" cy="5175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Dell Inc.: Project-Driven Supply Chain Transformation</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C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457200" marR="0" lvl="0" indent="-457200" algn="l" defTabSz="914400" rtl="0" eaLnBrk="1" fontAlgn="auto" latinLnBrk="0" hangingPunct="1">
              <a:lnSpc>
                <a:spcPct val="100000"/>
              </a:lnSpc>
              <a:spcBef>
                <a:spcPts val="1200"/>
              </a:spcBef>
              <a:spcAft>
                <a:spcPts val="1200"/>
              </a:spcAft>
              <a:buClr>
                <a:srgbClr val="000000"/>
              </a:buClr>
              <a:buSzTx/>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Dell’s supply chain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transformation is a testament to the power of project management in managing projects and mitigating project risks. </a:t>
            </a:r>
          </a:p>
          <a:p>
            <a:pPr marL="457200" marR="0" lvl="0" indent="-457200" algn="l" defTabSz="914400" rtl="0" eaLnBrk="1" fontAlgn="auto" latinLnBrk="0" hangingPunct="1">
              <a:lnSpc>
                <a:spcPct val="100000"/>
              </a:lnSpc>
              <a:spcBef>
                <a:spcPts val="1200"/>
              </a:spcBef>
              <a:spcAft>
                <a:spcPts val="120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Dell revolutionized the computer industry by implementing a direct-to-consumer model and a build-to-order approach, all managed by supply chain project managers. </a:t>
            </a:r>
          </a:p>
          <a:p>
            <a:pPr marL="457200" marR="0" lvl="0" indent="-457200" algn="l" defTabSz="914400" rtl="0" eaLnBrk="1" fontAlgn="auto" latinLnBrk="0" hangingPunct="1">
              <a:lnSpc>
                <a:spcPct val="100000"/>
              </a:lnSpc>
              <a:spcBef>
                <a:spcPts val="1200"/>
              </a:spcBef>
              <a:spcAft>
                <a:spcPts val="120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PM played a pivotal role in executing this transformation, allowing Dell to reduce inventory levels, cut costs, and improve customer satisfaction.</a:t>
            </a:r>
            <a:endPar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499A9392-D125-A4E1-8CD4-C293880102A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C209ED1-5CE9-CEDA-596B-A337D2FF7A7A}"/>
              </a:ext>
            </a:extLst>
          </p:cNvPr>
          <p:cNvSpPr/>
          <p:nvPr/>
        </p:nvSpPr>
        <p:spPr>
          <a:xfrm>
            <a:off x="2877100" y="140643"/>
            <a:ext cx="7369260"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Successful Integration of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and Supply Chain Management</a:t>
            </a:r>
          </a:p>
        </p:txBody>
      </p:sp>
      <p:sp>
        <p:nvSpPr>
          <p:cNvPr id="4" name="Slide Number Placeholder 3">
            <a:extLst>
              <a:ext uri="{FF2B5EF4-FFF2-40B4-BE49-F238E27FC236}">
                <a16:creationId xmlns:a16="http://schemas.microsoft.com/office/drawing/2014/main" id="{2362B850-3C7A-B1C0-BB16-6F64D9BC0C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066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58305-5B0A-79E7-BD74-8549493DB15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D4A57E8-40F9-FE57-8920-9C8BF2518E23}"/>
              </a:ext>
            </a:extLst>
          </p:cNvPr>
          <p:cNvSpPr/>
          <p:nvPr/>
        </p:nvSpPr>
        <p:spPr>
          <a:xfrm>
            <a:off x="8610600" y="1058855"/>
            <a:ext cx="4128422" cy="51875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A801BC01-0C47-4C61-7CB6-A518D3992381}"/>
              </a:ext>
            </a:extLst>
          </p:cNvPr>
          <p:cNvSpPr/>
          <p:nvPr/>
        </p:nvSpPr>
        <p:spPr>
          <a:xfrm>
            <a:off x="276447" y="1327420"/>
            <a:ext cx="11604377" cy="5125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Tx/>
              <a:buNone/>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Apple Inc.: Supply Chain Innovation through Project Management</a:t>
            </a:r>
          </a:p>
          <a:p>
            <a:pPr marL="457200" marR="0" lvl="0" indent="-457200" algn="just" defTabSz="914400" rtl="0" eaLnBrk="1" fontAlgn="auto" latinLnBrk="0" hangingPunct="1">
              <a:lnSpc>
                <a:spcPct val="100000"/>
              </a:lnSpc>
              <a:spcBef>
                <a:spcPts val="1200"/>
              </a:spcBef>
              <a:spcAft>
                <a:spcPts val="1200"/>
              </a:spcAft>
              <a:buClr>
                <a:srgbClr val="000000"/>
              </a:buClr>
              <a:buSzTx/>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Apple's supply chain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is renowned for its efficiency and innovation,largely due to the effective integration of project management.</a:t>
            </a:r>
          </a:p>
          <a:p>
            <a:pPr marL="0" marR="0" lvl="0" indent="0" algn="just" defTabSz="914400" rtl="0" eaLnBrk="1" fontAlgn="auto" latinLnBrk="0" hangingPunct="1">
              <a:lnSpc>
                <a:spcPct val="100000"/>
              </a:lnSpc>
              <a:spcBef>
                <a:spcPts val="1200"/>
              </a:spcBef>
              <a:spcAft>
                <a:spcPts val="120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marR="0" lvl="0" indent="-457200" algn="just" defTabSz="914400" rtl="0" eaLnBrk="1" fontAlgn="auto" latinLnBrk="0" hangingPunct="1">
              <a:lnSpc>
                <a:spcPct val="100000"/>
              </a:lnSpc>
              <a:spcBef>
                <a:spcPts val="1200"/>
              </a:spcBef>
              <a:spcAft>
                <a:spcPts val="120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Supply chain project managers oversee projects that involve precise coordination among suppliers, manufacturers, and logistics partners, ensuring that products reach global markets seamlessly. </a:t>
            </a:r>
          </a:p>
          <a:p>
            <a:pPr marL="457200" marR="0" lvl="0" indent="-457200" algn="just" defTabSz="914400" rtl="0" eaLnBrk="1" fontAlgn="auto" latinLnBrk="0" hangingPunct="1">
              <a:lnSpc>
                <a:spcPct val="100000"/>
              </a:lnSpc>
              <a:spcBef>
                <a:spcPts val="1200"/>
              </a:spcBef>
              <a:spcAft>
                <a:spcPts val="120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sym typeface="Arial"/>
              </a:rPr>
              <a:t>This project-driven approach is instrumental in managing Apple's complex supply chain and mitigating project risks.</a:t>
            </a:r>
            <a:endPar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25A0AF04-6250-C4BF-9E7A-B17A40E674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D16D489-D3FB-5683-FFCF-A3EB88B8006A}"/>
              </a:ext>
            </a:extLst>
          </p:cNvPr>
          <p:cNvSpPr/>
          <p:nvPr/>
        </p:nvSpPr>
        <p:spPr>
          <a:xfrm>
            <a:off x="2663271" y="68749"/>
            <a:ext cx="8039317"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Successful Integration of Project Management and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Management</a:t>
            </a:r>
          </a:p>
        </p:txBody>
      </p:sp>
      <p:sp>
        <p:nvSpPr>
          <p:cNvPr id="4" name="Slide Number Placeholder 3">
            <a:extLst>
              <a:ext uri="{FF2B5EF4-FFF2-40B4-BE49-F238E27FC236}">
                <a16:creationId xmlns:a16="http://schemas.microsoft.com/office/drawing/2014/main" id="{4DE7E223-5D7F-F5BF-A936-5ED3E0F1F90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61673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1194F-C311-E250-D105-A6D22E513A7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E9900F9-51ED-F9AB-2A53-4A2746EA09DA}"/>
              </a:ext>
            </a:extLst>
          </p:cNvPr>
          <p:cNvSpPr/>
          <p:nvPr/>
        </p:nvSpPr>
        <p:spPr>
          <a:xfrm>
            <a:off x="8508514" y="1094750"/>
            <a:ext cx="4324984" cy="51755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1729C7A5-CD4D-C398-FD15-5120D29D717B}"/>
              </a:ext>
            </a:extLst>
          </p:cNvPr>
          <p:cNvSpPr/>
          <p:nvPr/>
        </p:nvSpPr>
        <p:spPr>
          <a:xfrm>
            <a:off x="90215" y="1094750"/>
            <a:ext cx="12011569" cy="5605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Apple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they integrate PM and SCM: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project management to oversee the development and launch of products such as the iPhone and Mac.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Coordinates a global network of suppliers, manufacturers, and logistics providers.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managers ensure that product launches align with manufacturing and distribution schedules.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Result:</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Successful global product launches and efficient inventory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E8D95C83-30DE-39CB-9279-4BCFBB7EB6B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BF6E362-57F9-5566-5940-81B0D11F15EF}"/>
              </a:ext>
            </a:extLst>
          </p:cNvPr>
          <p:cNvSpPr/>
          <p:nvPr/>
        </p:nvSpPr>
        <p:spPr>
          <a:xfrm>
            <a:off x="2834570" y="75482"/>
            <a:ext cx="7369260"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Successful Integration of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and Supply Chain Management</a:t>
            </a:r>
          </a:p>
        </p:txBody>
      </p:sp>
      <p:sp>
        <p:nvSpPr>
          <p:cNvPr id="4" name="Slide Number Placeholder 3">
            <a:extLst>
              <a:ext uri="{FF2B5EF4-FFF2-40B4-BE49-F238E27FC236}">
                <a16:creationId xmlns:a16="http://schemas.microsoft.com/office/drawing/2014/main" id="{4D6D2B03-AC57-7B5A-8471-A30D41FD3F0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81251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B7210-2642-A106-7F67-F79791A3874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C911505-5D0F-80F3-FE73-78FAC0CB5DB2}"/>
              </a:ext>
            </a:extLst>
          </p:cNvPr>
          <p:cNvSpPr/>
          <p:nvPr/>
        </p:nvSpPr>
        <p:spPr>
          <a:xfrm>
            <a:off x="8508514" y="1094750"/>
            <a:ext cx="4324984" cy="51755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570BA29E-8781-1668-F891-C466800A0BBF}"/>
              </a:ext>
            </a:extLst>
          </p:cNvPr>
          <p:cNvSpPr/>
          <p:nvPr/>
        </p:nvSpPr>
        <p:spPr>
          <a:xfrm>
            <a:off x="180431" y="1029589"/>
            <a:ext cx="11662941" cy="5605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a:buNone/>
            </a:pPr>
            <a:r>
              <a:rPr lang="en-US" sz="3200" b="1" dirty="0">
                <a:solidFill>
                  <a:srgbClr val="00B0F0"/>
                </a:solidFill>
                <a:latin typeface="Times New Roman" panose="02020603050405020304" pitchFamily="18" charset="0"/>
                <a:cs typeface="Times New Roman" panose="02020603050405020304" pitchFamily="18" charset="0"/>
              </a:rPr>
              <a:t>Amazon</a:t>
            </a:r>
          </a:p>
          <a:p>
            <a:pPr>
              <a:buNone/>
            </a:pPr>
            <a:endParaRPr lang="en-US" sz="2800" b="1"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chemeClr val="tx1"/>
                </a:solidFill>
                <a:latin typeface="Times New Roman" panose="02020603050405020304" pitchFamily="18" charset="0"/>
                <a:cs typeface="Times New Roman" panose="02020603050405020304" pitchFamily="18" charset="0"/>
              </a:rPr>
              <a:t>How they integrate PM and SCM:</a:t>
            </a:r>
          </a:p>
          <a:p>
            <a:pPr>
              <a:buNone/>
            </a:pPr>
            <a:endParaRPr lang="en-US" sz="2800" dirty="0">
              <a:solidFill>
                <a:schemeClr val="tx1"/>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Uses project management for warehouse expansion, technology implementation, and delivery projects.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Manages a highly sophisticated supply chain involving suppliers, fulfillment centers, and transportation networks.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Uses real-time data to monitor project and supply chain performance. </a:t>
            </a:r>
          </a:p>
          <a:p>
            <a:endParaRPr lang="en-US" sz="2800"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chemeClr val="tx1"/>
                </a:solidFill>
                <a:latin typeface="Times New Roman" panose="02020603050405020304" pitchFamily="18" charset="0"/>
                <a:cs typeface="Times New Roman" panose="02020603050405020304" pitchFamily="18" charset="0"/>
              </a:rPr>
              <a:t>Result:</a:t>
            </a:r>
            <a:r>
              <a:rPr lang="en-US" sz="2800" dirty="0">
                <a:solidFill>
                  <a:schemeClr val="tx1"/>
                </a:solidFill>
                <a:latin typeface="Times New Roman" panose="02020603050405020304" pitchFamily="18" charset="0"/>
                <a:cs typeface="Times New Roman" panose="02020603050405020304" pitchFamily="18" charset="0"/>
              </a:rPr>
              <a:t> Fast delivery times and high customer satisfaction.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A56B9BA8-4326-157E-684F-C8AAEF4EA2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E224457-8E7F-8AD1-EC7D-E774068E5F80}"/>
              </a:ext>
            </a:extLst>
          </p:cNvPr>
          <p:cNvSpPr/>
          <p:nvPr/>
        </p:nvSpPr>
        <p:spPr>
          <a:xfrm>
            <a:off x="2834570" y="75482"/>
            <a:ext cx="7369260"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Successful Integration of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and Supply Chain Management</a:t>
            </a:r>
          </a:p>
        </p:txBody>
      </p:sp>
      <p:sp>
        <p:nvSpPr>
          <p:cNvPr id="4" name="Slide Number Placeholder 3">
            <a:extLst>
              <a:ext uri="{FF2B5EF4-FFF2-40B4-BE49-F238E27FC236}">
                <a16:creationId xmlns:a16="http://schemas.microsoft.com/office/drawing/2014/main" id="{4448ED13-FB7C-A48C-9434-78396E55289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69273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CE3F-14EA-0724-4ECA-171ACF40A2F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96A6ECD-3B96-58B6-E17A-4AC1B85DD475}"/>
              </a:ext>
            </a:extLst>
          </p:cNvPr>
          <p:cNvSpPr/>
          <p:nvPr/>
        </p:nvSpPr>
        <p:spPr>
          <a:xfrm>
            <a:off x="8508514" y="1094750"/>
            <a:ext cx="4324984" cy="51755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16F70EFB-1359-2D48-C512-824F2B2216D0}"/>
              </a:ext>
            </a:extLst>
          </p:cNvPr>
          <p:cNvSpPr/>
          <p:nvPr/>
        </p:nvSpPr>
        <p:spPr>
          <a:xfrm>
            <a:off x="180431" y="1029589"/>
            <a:ext cx="11662941" cy="5605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a:buNone/>
            </a:pPr>
            <a:r>
              <a:rPr lang="en-US" sz="3200" b="1" dirty="0">
                <a:solidFill>
                  <a:srgbClr val="00B0F0"/>
                </a:solidFill>
                <a:latin typeface="Times New Roman" panose="02020603050405020304" pitchFamily="18" charset="0"/>
                <a:cs typeface="Times New Roman" panose="02020603050405020304" pitchFamily="18" charset="0"/>
              </a:rPr>
              <a:t>Tesla</a:t>
            </a:r>
          </a:p>
          <a:p>
            <a:pPr>
              <a:buNone/>
            </a:pPr>
            <a:endParaRPr lang="en-US" sz="3200" b="1"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chemeClr val="tx1"/>
                </a:solidFill>
                <a:latin typeface="Times New Roman" panose="02020603050405020304" pitchFamily="18" charset="0"/>
                <a:cs typeface="Times New Roman" panose="02020603050405020304" pitchFamily="18" charset="0"/>
              </a:rPr>
              <a:t>How they integrate PM and SCM:</a:t>
            </a:r>
          </a:p>
          <a:p>
            <a:pPr>
              <a:buNone/>
            </a:pPr>
            <a:endParaRPr lang="en-US" sz="2800" dirty="0">
              <a:solidFill>
                <a:schemeClr val="tx1"/>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Uses project management to build factories and develop new vehicle models.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Controls much of its supply chain, including battery production and component sourcing.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Project managers coordinate procurement, manufacturing, and logistics activities. </a:t>
            </a:r>
          </a:p>
          <a:p>
            <a:pPr>
              <a:buFont typeface="Arial" panose="020B0604020202020204" pitchFamily="34" charset="0"/>
              <a:buChar char="•"/>
            </a:pPr>
            <a:endParaRPr lang="en-US" sz="2800"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chemeClr val="tx1"/>
                </a:solidFill>
                <a:latin typeface="Times New Roman" panose="02020603050405020304" pitchFamily="18" charset="0"/>
                <a:cs typeface="Times New Roman" panose="02020603050405020304" pitchFamily="18" charset="0"/>
              </a:rPr>
              <a:t>Result:</a:t>
            </a:r>
            <a:r>
              <a:rPr lang="en-US" sz="2800" dirty="0">
                <a:solidFill>
                  <a:schemeClr val="tx1"/>
                </a:solidFill>
                <a:latin typeface="Times New Roman" panose="02020603050405020304" pitchFamily="18" charset="0"/>
                <a:cs typeface="Times New Roman" panose="02020603050405020304" pitchFamily="18" charset="0"/>
              </a:rPr>
              <a:t> Faster innovation and greater supply chain visibility.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AB46B6ED-CACA-E347-6CEA-56C3CBC4BD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5EB7D16-C6AC-2A93-4EB5-7A758A1A46C9}"/>
              </a:ext>
            </a:extLst>
          </p:cNvPr>
          <p:cNvSpPr/>
          <p:nvPr/>
        </p:nvSpPr>
        <p:spPr>
          <a:xfrm>
            <a:off x="2834570" y="75482"/>
            <a:ext cx="7369260"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Successful Integration of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and Supply Chain Management</a:t>
            </a:r>
          </a:p>
        </p:txBody>
      </p:sp>
      <p:sp>
        <p:nvSpPr>
          <p:cNvPr id="4" name="Slide Number Placeholder 3">
            <a:extLst>
              <a:ext uri="{FF2B5EF4-FFF2-40B4-BE49-F238E27FC236}">
                <a16:creationId xmlns:a16="http://schemas.microsoft.com/office/drawing/2014/main" id="{D1F56131-BB0F-A5B9-3DFA-B47368D244C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17001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2BFBF-712E-1454-C6DB-40DB7B7A97C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BC2988E-BB20-2525-8019-D09C24583031}"/>
              </a:ext>
            </a:extLst>
          </p:cNvPr>
          <p:cNvSpPr/>
          <p:nvPr/>
        </p:nvSpPr>
        <p:spPr>
          <a:xfrm>
            <a:off x="8508514" y="664302"/>
            <a:ext cx="4324984" cy="5606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5541E94F-F1EA-D1DF-50F7-D2212DB61928}"/>
              </a:ext>
            </a:extLst>
          </p:cNvPr>
          <p:cNvSpPr/>
          <p:nvPr/>
        </p:nvSpPr>
        <p:spPr>
          <a:xfrm>
            <a:off x="180432" y="1029589"/>
            <a:ext cx="11728034" cy="5605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chemeClr val="tx1"/>
                </a:solidFill>
                <a:latin typeface="Times New Roman" panose="02020603050405020304" pitchFamily="18" charset="0"/>
                <a:cs typeface="Times New Roman" panose="02020603050405020304" pitchFamily="18" charset="0"/>
              </a:rPr>
              <a:t>The Project Life Cycle consists of </a:t>
            </a:r>
            <a:r>
              <a:rPr lang="en-US" sz="2800" b="1" dirty="0">
                <a:solidFill>
                  <a:schemeClr val="tx1"/>
                </a:solidFill>
                <a:latin typeface="Times New Roman" panose="02020603050405020304" pitchFamily="18" charset="0"/>
                <a:cs typeface="Times New Roman" panose="02020603050405020304" pitchFamily="18" charset="0"/>
              </a:rPr>
              <a:t>Initiation, Planning, Execution, Monitoring and Controlling, and Closing</a:t>
            </a:r>
            <a:r>
              <a:rPr lang="en-US" sz="2800" dirty="0">
                <a:solidFill>
                  <a:schemeClr val="tx1"/>
                </a:solidFill>
                <a:latin typeface="Times New Roman" panose="02020603050405020304" pitchFamily="18" charset="0"/>
                <a:cs typeface="Times New Roman" panose="02020603050405020304" pitchFamily="18" charset="0"/>
              </a:rPr>
              <a:t>, which guide a project from conception to completion.</a:t>
            </a:r>
          </a:p>
          <a:p>
            <a:pPr>
              <a:buNone/>
            </a:pPr>
            <a:endParaRPr lang="en-US" sz="2800" dirty="0">
              <a:solidFill>
                <a:schemeClr val="tx1"/>
              </a:solidFill>
              <a:latin typeface="Times New Roman" panose="02020603050405020304" pitchFamily="18" charset="0"/>
              <a:cs typeface="Times New Roman" panose="02020603050405020304" pitchFamily="18" charset="0"/>
            </a:endParaRPr>
          </a:p>
          <a:p>
            <a:pPr>
              <a:buNone/>
            </a:pPr>
            <a:r>
              <a:rPr lang="en-US" sz="2800" dirty="0">
                <a:solidFill>
                  <a:schemeClr val="tx1"/>
                </a:solidFill>
                <a:latin typeface="Times New Roman" panose="02020603050405020304" pitchFamily="18" charset="0"/>
                <a:cs typeface="Times New Roman" panose="02020603050405020304" pitchFamily="18" charset="0"/>
              </a:rPr>
              <a:t>The </a:t>
            </a:r>
            <a:r>
              <a:rPr lang="en-US" sz="2800" b="1" dirty="0">
                <a:solidFill>
                  <a:schemeClr val="tx1"/>
                </a:solidFill>
                <a:latin typeface="Times New Roman" panose="02020603050405020304" pitchFamily="18" charset="0"/>
                <a:cs typeface="Times New Roman" panose="02020603050405020304" pitchFamily="18" charset="0"/>
              </a:rPr>
              <a:t>Project Life Cycle</a:t>
            </a:r>
            <a:r>
              <a:rPr lang="en-US" sz="2800" dirty="0">
                <a:solidFill>
                  <a:schemeClr val="tx1"/>
                </a:solidFill>
                <a:latin typeface="Times New Roman" panose="02020603050405020304" pitchFamily="18" charset="0"/>
                <a:cs typeface="Times New Roman" panose="02020603050405020304" pitchFamily="18" charset="0"/>
              </a:rPr>
              <a:t> is the series of phases that a project goes through from start to finish.</a:t>
            </a:r>
          </a:p>
          <a:p>
            <a:pPr>
              <a:buNone/>
            </a:pPr>
            <a:endParaRPr lang="en-US" sz="2800" dirty="0">
              <a:solidFill>
                <a:schemeClr val="tx1"/>
              </a:solidFill>
              <a:latin typeface="Times New Roman" panose="02020603050405020304" pitchFamily="18" charset="0"/>
              <a:cs typeface="Times New Roman" panose="02020603050405020304" pitchFamily="18" charset="0"/>
            </a:endParaRPr>
          </a:p>
          <a:p>
            <a:pPr>
              <a:buNone/>
            </a:pPr>
            <a:r>
              <a:rPr lang="en-US" sz="2800" b="1" dirty="0">
                <a:solidFill>
                  <a:srgbClr val="00B0F0"/>
                </a:solidFill>
                <a:latin typeface="Times New Roman" panose="02020603050405020304" pitchFamily="18" charset="0"/>
                <a:cs typeface="Times New Roman" panose="02020603050405020304" pitchFamily="18" charset="0"/>
              </a:rPr>
              <a:t>1. </a:t>
            </a:r>
            <a:r>
              <a:rPr lang="en-US" sz="3000" b="1" dirty="0">
                <a:solidFill>
                  <a:srgbClr val="00B0F0"/>
                </a:solidFill>
                <a:latin typeface="Times New Roman" panose="02020603050405020304" pitchFamily="18" charset="0"/>
                <a:cs typeface="Times New Roman" panose="02020603050405020304" pitchFamily="18" charset="0"/>
              </a:rPr>
              <a:t>Initiation</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Identify the project need or opportunity.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Define the project's objectives and feasibility.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Obtain approval to begin the project. </a:t>
            </a:r>
          </a:p>
          <a:p>
            <a:pPr>
              <a:buNone/>
            </a:pPr>
            <a:r>
              <a:rPr lang="en-US" sz="2800" b="1" dirty="0">
                <a:solidFill>
                  <a:schemeClr val="tx1"/>
                </a:solidFill>
                <a:latin typeface="Times New Roman" panose="02020603050405020304" pitchFamily="18" charset="0"/>
                <a:cs typeface="Times New Roman" panose="02020603050405020304" pitchFamily="18" charset="0"/>
              </a:rPr>
              <a:t>Example:</a:t>
            </a:r>
            <a:r>
              <a:rPr lang="en-US" sz="2800" dirty="0">
                <a:solidFill>
                  <a:schemeClr val="tx1"/>
                </a:solidFill>
                <a:latin typeface="Times New Roman" panose="02020603050405020304" pitchFamily="18" charset="0"/>
                <a:cs typeface="Times New Roman" panose="02020603050405020304" pitchFamily="18" charset="0"/>
              </a:rPr>
              <a:t> A company decides to implement a new supply chain management</a:t>
            </a:r>
          </a:p>
          <a:p>
            <a:pPr>
              <a:buNone/>
            </a:pPr>
            <a:r>
              <a:rPr lang="en-US" sz="2800" dirty="0">
                <a:solidFill>
                  <a:schemeClr val="tx1"/>
                </a:solidFill>
                <a:latin typeface="Times New Roman" panose="02020603050405020304" pitchFamily="18" charset="0"/>
                <a:cs typeface="Times New Roman" panose="02020603050405020304" pitchFamily="18" charset="0"/>
              </a:rPr>
              <a:t>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A73777E9-9D98-392B-1C50-5F57DA8839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66772"/>
          </a:xfrm>
          <a:prstGeom prst="rect">
            <a:avLst/>
          </a:prstGeom>
        </p:spPr>
      </p:pic>
      <p:sp>
        <p:nvSpPr>
          <p:cNvPr id="3" name="Rectangle 2">
            <a:extLst>
              <a:ext uri="{FF2B5EF4-FFF2-40B4-BE49-F238E27FC236}">
                <a16:creationId xmlns:a16="http://schemas.microsoft.com/office/drawing/2014/main" id="{E1AC3B0A-1435-BE90-18C6-A33A41ABC6B4}"/>
              </a:ext>
            </a:extLst>
          </p:cNvPr>
          <p:cNvSpPr/>
          <p:nvPr/>
        </p:nvSpPr>
        <p:spPr>
          <a:xfrm>
            <a:off x="4209221" y="79526"/>
            <a:ext cx="3939475"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project life cycle </a:t>
            </a:r>
          </a:p>
        </p:txBody>
      </p:sp>
      <p:sp>
        <p:nvSpPr>
          <p:cNvPr id="4" name="Slide Number Placeholder 3">
            <a:extLst>
              <a:ext uri="{FF2B5EF4-FFF2-40B4-BE49-F238E27FC236}">
                <a16:creationId xmlns:a16="http://schemas.microsoft.com/office/drawing/2014/main" id="{A25F3E47-EB7B-6B1B-580A-CACB95D7AD8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45808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2EF42-2A7E-90C1-8396-3612B212172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8693682-4C3A-5BFD-461D-1B34D64B67D5}"/>
              </a:ext>
            </a:extLst>
          </p:cNvPr>
          <p:cNvSpPr/>
          <p:nvPr/>
        </p:nvSpPr>
        <p:spPr>
          <a:xfrm>
            <a:off x="8508514" y="664302"/>
            <a:ext cx="4324984" cy="5606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7CA771E3-71C6-A45D-9442-8EF6EDC3E1F8}"/>
              </a:ext>
            </a:extLst>
          </p:cNvPr>
          <p:cNvSpPr/>
          <p:nvPr/>
        </p:nvSpPr>
        <p:spPr>
          <a:xfrm>
            <a:off x="180431" y="871871"/>
            <a:ext cx="11919419" cy="5762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endParaRPr lang="en-US" sz="2800" b="1" dirty="0">
              <a:solidFill>
                <a:schemeClr val="tx1"/>
              </a:solidFill>
              <a:latin typeface="Times New Roman" panose="02020603050405020304" pitchFamily="18" charset="0"/>
              <a:cs typeface="Times New Roman" panose="02020603050405020304" pitchFamily="18" charset="0"/>
            </a:endParaRPr>
          </a:p>
          <a:p>
            <a:pPr>
              <a:buNone/>
            </a:pPr>
            <a:endParaRPr lang="en-US" sz="3000" b="1" dirty="0">
              <a:solidFill>
                <a:srgbClr val="00B0F0"/>
              </a:solidFill>
              <a:latin typeface="Times New Roman" panose="02020603050405020304" pitchFamily="18" charset="0"/>
              <a:cs typeface="Times New Roman" panose="02020603050405020304" pitchFamily="18" charset="0"/>
            </a:endParaRPr>
          </a:p>
          <a:p>
            <a:pPr>
              <a:buNone/>
            </a:pPr>
            <a:r>
              <a:rPr lang="en-US" sz="3000" b="1" dirty="0">
                <a:solidFill>
                  <a:srgbClr val="00B0F0"/>
                </a:solidFill>
                <a:latin typeface="Times New Roman" panose="02020603050405020304" pitchFamily="18" charset="0"/>
                <a:cs typeface="Times New Roman" panose="02020603050405020304" pitchFamily="18" charset="0"/>
              </a:rPr>
              <a:t>2. Planning</a:t>
            </a:r>
          </a:p>
          <a:p>
            <a:pPr>
              <a:buFont typeface="Arial" panose="020B0604020202020204" pitchFamily="34" charset="0"/>
              <a:buChar char="•"/>
            </a:pPr>
            <a:r>
              <a:rPr lang="en-US" sz="2700" dirty="0">
                <a:solidFill>
                  <a:schemeClr val="tx1"/>
                </a:solidFill>
                <a:latin typeface="Times New Roman" panose="02020603050405020304" pitchFamily="18" charset="0"/>
                <a:cs typeface="Times New Roman" panose="02020603050405020304" pitchFamily="18" charset="0"/>
              </a:rPr>
              <a:t>Define the project scope, schedule, budget, and resources. </a:t>
            </a:r>
          </a:p>
          <a:p>
            <a:pPr>
              <a:buFont typeface="Arial" panose="020B0604020202020204" pitchFamily="34" charset="0"/>
              <a:buChar char="•"/>
            </a:pPr>
            <a:r>
              <a:rPr lang="en-US" sz="2700" dirty="0">
                <a:solidFill>
                  <a:schemeClr val="tx1"/>
                </a:solidFill>
                <a:latin typeface="Times New Roman" panose="02020603050405020304" pitchFamily="18" charset="0"/>
                <a:cs typeface="Times New Roman" panose="02020603050405020304" pitchFamily="18" charset="0"/>
              </a:rPr>
              <a:t>Identify risks and develop mitigation plans. </a:t>
            </a:r>
          </a:p>
          <a:p>
            <a:pPr>
              <a:buFont typeface="Arial" panose="020B0604020202020204" pitchFamily="34" charset="0"/>
              <a:buChar char="•"/>
            </a:pPr>
            <a:r>
              <a:rPr lang="en-US" sz="2700" dirty="0">
                <a:solidFill>
                  <a:schemeClr val="tx1"/>
                </a:solidFill>
                <a:latin typeface="Times New Roman" panose="02020603050405020304" pitchFamily="18" charset="0"/>
                <a:cs typeface="Times New Roman" panose="02020603050405020304" pitchFamily="18" charset="0"/>
              </a:rPr>
              <a:t>Create a detailed project management plan</a:t>
            </a:r>
            <a:r>
              <a:rPr lang="en-US" sz="2800" dirty="0">
                <a:solidFill>
                  <a:schemeClr val="tx1"/>
                </a:solidFill>
                <a:latin typeface="Times New Roman" panose="02020603050405020304" pitchFamily="18" charset="0"/>
                <a:cs typeface="Times New Roman" panose="02020603050405020304" pitchFamily="18" charset="0"/>
              </a:rPr>
              <a:t>. </a:t>
            </a:r>
          </a:p>
          <a:p>
            <a:pPr>
              <a:buNone/>
            </a:pPr>
            <a:r>
              <a:rPr lang="en-US" sz="2800" b="1" dirty="0">
                <a:solidFill>
                  <a:schemeClr val="tx1"/>
                </a:solidFill>
                <a:latin typeface="Times New Roman" panose="02020603050405020304" pitchFamily="18" charset="0"/>
                <a:cs typeface="Times New Roman" panose="02020603050405020304" pitchFamily="18" charset="0"/>
              </a:rPr>
              <a:t>Example:</a:t>
            </a:r>
            <a:r>
              <a:rPr lang="en-US" sz="2800" dirty="0">
                <a:solidFill>
                  <a:schemeClr val="tx1"/>
                </a:solidFill>
                <a:latin typeface="Times New Roman" panose="02020603050405020304" pitchFamily="18" charset="0"/>
                <a:cs typeface="Times New Roman" panose="02020603050405020304" pitchFamily="18" charset="0"/>
              </a:rPr>
              <a:t> The company develops a timeline, budget, and implementation strategy for the new system.</a:t>
            </a:r>
          </a:p>
          <a:p>
            <a:pPr>
              <a:buNone/>
            </a:pPr>
            <a:r>
              <a:rPr lang="en-US" sz="3000" b="1" dirty="0">
                <a:solidFill>
                  <a:srgbClr val="00B0F0"/>
                </a:solidFill>
                <a:latin typeface="Times New Roman" panose="02020603050405020304" pitchFamily="18" charset="0"/>
                <a:cs typeface="Times New Roman" panose="02020603050405020304" pitchFamily="18" charset="0"/>
              </a:rPr>
              <a:t>3. Execution</a:t>
            </a:r>
          </a:p>
          <a:p>
            <a:pPr>
              <a:buFont typeface="Arial" panose="020B0604020202020204" pitchFamily="34" charset="0"/>
              <a:buChar char="•"/>
            </a:pPr>
            <a:r>
              <a:rPr lang="en-US" sz="2700" dirty="0">
                <a:solidFill>
                  <a:schemeClr val="tx1"/>
                </a:solidFill>
                <a:latin typeface="Times New Roman" panose="02020603050405020304" pitchFamily="18" charset="0"/>
                <a:cs typeface="Times New Roman" panose="02020603050405020304" pitchFamily="18" charset="0"/>
              </a:rPr>
              <a:t>Carry out the project activities according to the plan. </a:t>
            </a:r>
          </a:p>
          <a:p>
            <a:pPr>
              <a:buFont typeface="Arial" panose="020B0604020202020204" pitchFamily="34" charset="0"/>
              <a:buChar char="•"/>
            </a:pPr>
            <a:r>
              <a:rPr lang="en-US" sz="2700" dirty="0">
                <a:solidFill>
                  <a:schemeClr val="tx1"/>
                </a:solidFill>
                <a:latin typeface="Times New Roman" panose="02020603050405020304" pitchFamily="18" charset="0"/>
                <a:cs typeface="Times New Roman" panose="02020603050405020304" pitchFamily="18" charset="0"/>
              </a:rPr>
              <a:t>Coordinate team members and resources. </a:t>
            </a:r>
          </a:p>
          <a:p>
            <a:pPr>
              <a:buFont typeface="Arial" panose="020B0604020202020204" pitchFamily="34" charset="0"/>
              <a:buChar char="•"/>
            </a:pPr>
            <a:r>
              <a:rPr lang="en-US" sz="2700" dirty="0">
                <a:solidFill>
                  <a:schemeClr val="tx1"/>
                </a:solidFill>
                <a:latin typeface="Times New Roman" panose="02020603050405020304" pitchFamily="18" charset="0"/>
                <a:cs typeface="Times New Roman" panose="02020603050405020304" pitchFamily="18" charset="0"/>
              </a:rPr>
              <a:t>Communicate with stakeholders. </a:t>
            </a:r>
          </a:p>
          <a:p>
            <a:pPr>
              <a:buNone/>
            </a:pPr>
            <a:r>
              <a:rPr lang="en-US" sz="2800" b="1" dirty="0">
                <a:solidFill>
                  <a:schemeClr val="tx1"/>
                </a:solidFill>
                <a:latin typeface="Times New Roman" panose="02020603050405020304" pitchFamily="18" charset="0"/>
                <a:cs typeface="Times New Roman" panose="02020603050405020304" pitchFamily="18" charset="0"/>
              </a:rPr>
              <a:t>Example:</a:t>
            </a:r>
            <a:r>
              <a:rPr lang="en-US" sz="2800" dirty="0">
                <a:solidFill>
                  <a:schemeClr val="tx1"/>
                </a:solidFill>
                <a:latin typeface="Times New Roman" panose="02020603050405020304" pitchFamily="18" charset="0"/>
                <a:cs typeface="Times New Roman" panose="02020603050405020304" pitchFamily="18" charset="0"/>
              </a:rPr>
              <a:t> </a:t>
            </a:r>
            <a:r>
              <a:rPr lang="en-US" sz="2700" dirty="0">
                <a:solidFill>
                  <a:schemeClr val="tx1"/>
                </a:solidFill>
                <a:latin typeface="Times New Roman" panose="02020603050405020304" pitchFamily="18" charset="0"/>
                <a:cs typeface="Times New Roman" panose="02020603050405020304" pitchFamily="18" charset="0"/>
              </a:rPr>
              <a:t>The new software is installed, employees are trained, and data is</a:t>
            </a:r>
          </a:p>
          <a:p>
            <a:pPr>
              <a:buNone/>
            </a:pPr>
            <a:r>
              <a:rPr lang="en-US" sz="2700" dirty="0">
                <a:solidFill>
                  <a:schemeClr val="tx1"/>
                </a:solidFill>
                <a:latin typeface="Times New Roman" panose="02020603050405020304" pitchFamily="18" charset="0"/>
                <a:cs typeface="Times New Roman" panose="02020603050405020304" pitchFamily="18" charset="0"/>
              </a:rPr>
              <a:t>                  migrated.</a:t>
            </a:r>
          </a:p>
          <a:p>
            <a:pPr>
              <a:buNone/>
            </a:pPr>
            <a:endParaRPr lang="en-US" sz="2800" dirty="0">
              <a:solidFill>
                <a:schemeClr val="tx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F7B9D5CB-1D57-A3AE-661A-F3E428F9C8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66772"/>
          </a:xfrm>
          <a:prstGeom prst="rect">
            <a:avLst/>
          </a:prstGeom>
        </p:spPr>
      </p:pic>
      <p:sp>
        <p:nvSpPr>
          <p:cNvPr id="3" name="Rectangle 2">
            <a:extLst>
              <a:ext uri="{FF2B5EF4-FFF2-40B4-BE49-F238E27FC236}">
                <a16:creationId xmlns:a16="http://schemas.microsoft.com/office/drawing/2014/main" id="{073FBABD-0EB1-2633-1A73-A316F60D9ADA}"/>
              </a:ext>
            </a:extLst>
          </p:cNvPr>
          <p:cNvSpPr/>
          <p:nvPr/>
        </p:nvSpPr>
        <p:spPr>
          <a:xfrm>
            <a:off x="4209221" y="79526"/>
            <a:ext cx="3939475"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project life cycle </a:t>
            </a:r>
          </a:p>
        </p:txBody>
      </p:sp>
      <p:sp>
        <p:nvSpPr>
          <p:cNvPr id="4" name="Slide Number Placeholder 3">
            <a:extLst>
              <a:ext uri="{FF2B5EF4-FFF2-40B4-BE49-F238E27FC236}">
                <a16:creationId xmlns:a16="http://schemas.microsoft.com/office/drawing/2014/main" id="{86A1738E-0478-5417-728F-84CEEF0EC8C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502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48ECF-CAFB-BE11-419B-48CF5B1846B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F907304-048E-35A2-6DE8-A1B94C8F6C48}"/>
              </a:ext>
            </a:extLst>
          </p:cNvPr>
          <p:cNvSpPr/>
          <p:nvPr/>
        </p:nvSpPr>
        <p:spPr>
          <a:xfrm>
            <a:off x="8508514" y="664302"/>
            <a:ext cx="4324984" cy="5606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1A48E4D-605B-6937-D8A7-4A72155C3EA3}"/>
              </a:ext>
            </a:extLst>
          </p:cNvPr>
          <p:cNvSpPr/>
          <p:nvPr/>
        </p:nvSpPr>
        <p:spPr>
          <a:xfrm>
            <a:off x="180431" y="871871"/>
            <a:ext cx="11919419" cy="5762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800" b="1" dirty="0">
                <a:solidFill>
                  <a:srgbClr val="00B0F0"/>
                </a:solidFill>
                <a:latin typeface="Times New Roman" panose="02020603050405020304" pitchFamily="18" charset="0"/>
                <a:cs typeface="Times New Roman" panose="02020603050405020304" pitchFamily="18" charset="0"/>
              </a:rPr>
              <a:t>4. Monitoring and Controlling</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Track project performance against the plan.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Manage changes, risks, costs, and quality.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Take corrective actions when necessary. </a:t>
            </a:r>
          </a:p>
          <a:p>
            <a:pPr>
              <a:buNone/>
            </a:pPr>
            <a:r>
              <a:rPr lang="en-US" sz="2800" b="1" dirty="0">
                <a:solidFill>
                  <a:schemeClr val="tx1"/>
                </a:solidFill>
                <a:latin typeface="Times New Roman" panose="02020603050405020304" pitchFamily="18" charset="0"/>
                <a:cs typeface="Times New Roman" panose="02020603050405020304" pitchFamily="18" charset="0"/>
              </a:rPr>
              <a:t>Example:</a:t>
            </a:r>
            <a:r>
              <a:rPr lang="en-US" sz="2800" dirty="0">
                <a:solidFill>
                  <a:schemeClr val="tx1"/>
                </a:solidFill>
                <a:latin typeface="Times New Roman" panose="02020603050405020304" pitchFamily="18" charset="0"/>
                <a:cs typeface="Times New Roman" panose="02020603050405020304" pitchFamily="18" charset="0"/>
              </a:rPr>
              <a:t> The project manager monitors progress, resolves technical issues, and ensures deadlines are met.</a:t>
            </a:r>
          </a:p>
          <a:p>
            <a:pPr>
              <a:buNone/>
            </a:pPr>
            <a:br>
              <a:rPr lang="en-US" sz="2800" dirty="0">
                <a:solidFill>
                  <a:schemeClr val="tx1"/>
                </a:solidFill>
                <a:latin typeface="Times New Roman" panose="02020603050405020304" pitchFamily="18" charset="0"/>
                <a:cs typeface="Times New Roman" panose="02020603050405020304" pitchFamily="18" charset="0"/>
              </a:rPr>
            </a:br>
            <a:r>
              <a:rPr lang="en-US" sz="2800" b="1" dirty="0">
                <a:solidFill>
                  <a:srgbClr val="00B0F0"/>
                </a:solidFill>
                <a:latin typeface="Times New Roman" panose="02020603050405020304" pitchFamily="18" charset="0"/>
                <a:cs typeface="Times New Roman" panose="02020603050405020304" pitchFamily="18" charset="0"/>
              </a:rPr>
              <a:t>5. Closing</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Complete all project activities.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Obtain customer or stakeholder acceptance.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Document lessons learned and close contracts. </a:t>
            </a:r>
          </a:p>
          <a:p>
            <a:pPr>
              <a:buNone/>
            </a:pPr>
            <a:r>
              <a:rPr lang="en-US" sz="2800" b="1" dirty="0">
                <a:solidFill>
                  <a:schemeClr val="tx1"/>
                </a:solidFill>
                <a:latin typeface="Times New Roman" panose="02020603050405020304" pitchFamily="18" charset="0"/>
                <a:cs typeface="Times New Roman" panose="02020603050405020304" pitchFamily="18" charset="0"/>
              </a:rPr>
              <a:t>Example:</a:t>
            </a:r>
            <a:r>
              <a:rPr lang="en-US" sz="2800" dirty="0">
                <a:solidFill>
                  <a:schemeClr val="tx1"/>
                </a:solidFill>
                <a:latin typeface="Times New Roman" panose="02020603050405020304" pitchFamily="18" charset="0"/>
                <a:cs typeface="Times New Roman" panose="02020603050405020304" pitchFamily="18" charset="0"/>
              </a:rPr>
              <a:t> The system goes live, final reports are prepared, and the project team</a:t>
            </a:r>
          </a:p>
          <a:p>
            <a:pPr>
              <a:buNone/>
            </a:pPr>
            <a:r>
              <a:rPr lang="en-US" sz="2800" dirty="0">
                <a:solidFill>
                  <a:schemeClr val="tx1"/>
                </a:solidFill>
                <a:latin typeface="Times New Roman" panose="02020603050405020304" pitchFamily="18" charset="0"/>
                <a:cs typeface="Times New Roman" panose="02020603050405020304" pitchFamily="18" charset="0"/>
              </a:rPr>
              <a:t>                  is released.</a:t>
            </a:r>
          </a:p>
        </p:txBody>
      </p:sp>
      <p:pic>
        <p:nvPicPr>
          <p:cNvPr id="5" name="Graphic 21">
            <a:extLst>
              <a:ext uri="{FF2B5EF4-FFF2-40B4-BE49-F238E27FC236}">
                <a16:creationId xmlns:a16="http://schemas.microsoft.com/office/drawing/2014/main" id="{35C908D4-E577-CE54-7187-1799A40169D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66772"/>
          </a:xfrm>
          <a:prstGeom prst="rect">
            <a:avLst/>
          </a:prstGeom>
        </p:spPr>
      </p:pic>
      <p:sp>
        <p:nvSpPr>
          <p:cNvPr id="3" name="Rectangle 2">
            <a:extLst>
              <a:ext uri="{FF2B5EF4-FFF2-40B4-BE49-F238E27FC236}">
                <a16:creationId xmlns:a16="http://schemas.microsoft.com/office/drawing/2014/main" id="{2FE5B014-9502-452A-5A38-21C3D4BC78A8}"/>
              </a:ext>
            </a:extLst>
          </p:cNvPr>
          <p:cNvSpPr/>
          <p:nvPr/>
        </p:nvSpPr>
        <p:spPr>
          <a:xfrm>
            <a:off x="4209221" y="79526"/>
            <a:ext cx="3939475"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project life cycle </a:t>
            </a:r>
          </a:p>
        </p:txBody>
      </p:sp>
      <p:sp>
        <p:nvSpPr>
          <p:cNvPr id="4" name="Slide Number Placeholder 3">
            <a:extLst>
              <a:ext uri="{FF2B5EF4-FFF2-40B4-BE49-F238E27FC236}">
                <a16:creationId xmlns:a16="http://schemas.microsoft.com/office/drawing/2014/main" id="{7AD637FD-1EB1-90E8-A58D-EB32D508410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0947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33258"/>
            <a:ext cx="4128422" cy="5437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026159"/>
            <a:ext cx="11727089" cy="5695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Supply Chain Projects objectives could vary depending upon scope of the project.Some projects could be undertaken to implement IT systems; some projects could be undertaken to improve efficiency of identified tasks, and some projects could be part of continuous improvement plan or tear down reengineering activity.  </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What ever is the plan, we need methodology to executive the plan.</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3000" b="1" kern="0" dirty="0">
                <a:solidFill>
                  <a:srgbClr val="C00000"/>
                </a:solidFill>
                <a:latin typeface="Times New Roman"/>
                <a:ea typeface="Times New Roman"/>
                <a:cs typeface="Times New Roman"/>
                <a:sym typeface="Times New Roman"/>
              </a:rPr>
              <a:t>The project life cycle would include three critical phases</a:t>
            </a:r>
            <a:r>
              <a:rPr lang="en-US" sz="3000" kern="0" dirty="0">
                <a:solidFill>
                  <a:srgbClr val="C00000"/>
                </a:solidFill>
                <a:latin typeface="Times New Roman"/>
                <a:ea typeface="Times New Roman"/>
                <a:cs typeface="Times New Roman"/>
                <a:sym typeface="Times New Roman"/>
              </a:rPr>
              <a:t>, </a:t>
            </a:r>
          </a:p>
          <a:p>
            <a:pPr marL="469900" marR="5080" lvl="0" indent="-457200" algn="just">
              <a:buClr>
                <a:srgbClr val="000000"/>
              </a:buClr>
              <a:buSzPts val="2600"/>
              <a:buFont typeface="Wingdings" panose="05000000000000000000" pitchFamily="2" charset="2"/>
              <a:buChar char="Ø"/>
            </a:pPr>
            <a:r>
              <a:rPr lang="en-US" sz="2800" b="1" kern="0" dirty="0">
                <a:solidFill>
                  <a:srgbClr val="00B0F0"/>
                </a:solidFill>
                <a:latin typeface="Times New Roman"/>
                <a:ea typeface="Times New Roman"/>
                <a:cs typeface="Times New Roman"/>
                <a:sym typeface="Times New Roman"/>
              </a:rPr>
              <a:t>The First </a:t>
            </a:r>
            <a:r>
              <a:rPr lang="en-US" sz="2800" b="1" kern="0" dirty="0">
                <a:solidFill>
                  <a:srgbClr val="000000"/>
                </a:solidFill>
                <a:latin typeface="Times New Roman"/>
                <a:ea typeface="Times New Roman"/>
                <a:cs typeface="Times New Roman"/>
                <a:sym typeface="Times New Roman"/>
              </a:rPr>
              <a:t>one is project initiation;</a:t>
            </a:r>
            <a:r>
              <a:rPr lang="en-US" sz="2800" kern="0" dirty="0">
                <a:solidFill>
                  <a:srgbClr val="000000"/>
                </a:solidFill>
                <a:latin typeface="Times New Roman"/>
                <a:ea typeface="Times New Roman"/>
                <a:cs typeface="Times New Roman"/>
                <a:sym typeface="Times New Roman"/>
              </a:rPr>
              <a:t> </a:t>
            </a:r>
            <a:r>
              <a:rPr lang="en-US" sz="2800" b="1" kern="0" dirty="0">
                <a:solidFill>
                  <a:srgbClr val="00B0F0"/>
                </a:solidFill>
                <a:latin typeface="Times New Roman"/>
                <a:ea typeface="Times New Roman"/>
                <a:cs typeface="Times New Roman"/>
                <a:sym typeface="Times New Roman"/>
              </a:rPr>
              <a:t>The Second </a:t>
            </a:r>
            <a:r>
              <a:rPr lang="en-US" sz="2800" b="1" kern="0" dirty="0">
                <a:solidFill>
                  <a:srgbClr val="000000"/>
                </a:solidFill>
                <a:latin typeface="Times New Roman"/>
                <a:ea typeface="Times New Roman"/>
                <a:cs typeface="Times New Roman"/>
                <a:sym typeface="Times New Roman"/>
              </a:rPr>
              <a:t>phase would be execution </a:t>
            </a:r>
            <a:r>
              <a:rPr lang="en-US" sz="2800" kern="0" dirty="0">
                <a:solidFill>
                  <a:srgbClr val="000000"/>
                </a:solidFill>
                <a:latin typeface="Times New Roman"/>
                <a:ea typeface="Times New Roman"/>
                <a:cs typeface="Times New Roman"/>
                <a:sym typeface="Times New Roman"/>
              </a:rPr>
              <a:t>and </a:t>
            </a:r>
            <a:r>
              <a:rPr lang="en-US" sz="2800" b="1" kern="0" dirty="0">
                <a:solidFill>
                  <a:srgbClr val="00B0F0"/>
                </a:solidFill>
                <a:latin typeface="Times New Roman"/>
                <a:ea typeface="Times New Roman"/>
                <a:cs typeface="Times New Roman"/>
                <a:sym typeface="Times New Roman"/>
              </a:rPr>
              <a:t>The Third </a:t>
            </a:r>
            <a:r>
              <a:rPr lang="en-US" sz="2800" b="1" kern="0" dirty="0">
                <a:solidFill>
                  <a:srgbClr val="000000"/>
                </a:solidFill>
                <a:latin typeface="Times New Roman"/>
                <a:ea typeface="Times New Roman"/>
                <a:cs typeface="Times New Roman"/>
                <a:sym typeface="Times New Roman"/>
              </a:rPr>
              <a:t>and final stage would be control and reengineering phase</a:t>
            </a:r>
            <a:r>
              <a:rPr lang="en-US" sz="2800" kern="0" dirty="0">
                <a:solidFill>
                  <a:srgbClr val="000000"/>
                </a:solidFill>
                <a:latin typeface="Times New Roman"/>
                <a:ea typeface="Times New Roman"/>
                <a:cs typeface="Times New Roman"/>
                <a:sym typeface="Times New Roman"/>
              </a:rPr>
              <a:t>.  </a:t>
            </a:r>
          </a:p>
          <a:p>
            <a:pPr marL="469900" marR="5080" lvl="0" indent="-457200" algn="just">
              <a:buClr>
                <a:srgbClr val="000000"/>
              </a:buClr>
              <a:buSzPts val="26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The success of the project largely depends upon efficiencies demonstrated in project initiation phase which is pre implementation phase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66772"/>
          </a:xfrm>
          <a:prstGeom prst="rect">
            <a:avLst/>
          </a:prstGeom>
        </p:spPr>
      </p:pic>
      <p:sp>
        <p:nvSpPr>
          <p:cNvPr id="3" name="Rectangle 2"/>
          <p:cNvSpPr/>
          <p:nvPr/>
        </p:nvSpPr>
        <p:spPr>
          <a:xfrm>
            <a:off x="3044372" y="230178"/>
            <a:ext cx="770268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Project Management Methodology</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7945637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4880"/>
            <a:ext cx="4128422" cy="55372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178171"/>
            <a:ext cx="11700394" cy="5303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3000" b="1" kern="0" dirty="0">
                <a:solidFill>
                  <a:srgbClr val="00B0F0"/>
                </a:solidFill>
                <a:latin typeface="Times New Roman"/>
                <a:ea typeface="Times New Roman"/>
                <a:cs typeface="Times New Roman"/>
                <a:sym typeface="Times New Roman"/>
              </a:rPr>
              <a:t>The is a critical phase</a:t>
            </a:r>
            <a:r>
              <a:rPr lang="en-US" sz="3200" b="1" kern="0" dirty="0">
                <a:solidFill>
                  <a:srgbClr val="000000"/>
                </a:solidFill>
                <a:latin typeface="Times New Roman"/>
                <a:ea typeface="Times New Roman"/>
                <a:cs typeface="Times New Roman"/>
                <a:sym typeface="Times New Roman"/>
              </a:rPr>
              <a:t>. </a:t>
            </a:r>
          </a:p>
          <a:p>
            <a:pPr marL="12700" marR="5080" lvl="0" algn="just">
              <a:buClr>
                <a:srgbClr val="000000"/>
              </a:buClr>
              <a:buSzPts val="2600"/>
            </a:pPr>
            <a:r>
              <a:rPr lang="en-US" sz="2800" b="1" kern="0" dirty="0">
                <a:solidFill>
                  <a:srgbClr val="000000"/>
                </a:solidFill>
                <a:latin typeface="Times New Roman"/>
                <a:ea typeface="Times New Roman"/>
                <a:cs typeface="Times New Roman"/>
                <a:sym typeface="Times New Roman"/>
              </a:rPr>
              <a:t>      </a:t>
            </a:r>
            <a:r>
              <a:rPr lang="en-US" sz="2800" kern="0" dirty="0">
                <a:solidFill>
                  <a:srgbClr val="000000"/>
                </a:solidFill>
                <a:latin typeface="Times New Roman"/>
                <a:ea typeface="Times New Roman"/>
                <a:cs typeface="Times New Roman"/>
                <a:sym typeface="Times New Roman"/>
              </a:rPr>
              <a:t>If this phase is not handled efficiently, the success of the project is not</a:t>
            </a:r>
          </a:p>
          <a:p>
            <a:pPr marL="12700" marR="5080" lvl="0" algn="just">
              <a:buClr>
                <a:srgbClr val="000000"/>
              </a:buClr>
              <a:buSzPts val="2600"/>
            </a:pPr>
            <a:r>
              <a:rPr lang="en-US" sz="2800" kern="0" dirty="0">
                <a:solidFill>
                  <a:srgbClr val="000000"/>
                </a:solidFill>
                <a:latin typeface="Times New Roman"/>
                <a:ea typeface="Times New Roman"/>
                <a:cs typeface="Times New Roman"/>
                <a:sym typeface="Times New Roman"/>
              </a:rPr>
              <a:t>      assured.  </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During this phase, the project manager may have to understand the scope of the project, mission statement and project deliverables clearly and also ensure that the executive management endorses the project and key deliverables.</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People come up with very fancy deliverables without understanding the strength of the resources available to execute the project.  </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It is very much essential to make sure that the deliverables and resources are aligned and balanced.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857" y="267809"/>
            <a:ext cx="493975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63556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3760"/>
            <a:ext cx="4128422" cy="53965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102023"/>
            <a:ext cx="11643360" cy="5619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b="1" kern="0" dirty="0">
                <a:solidFill>
                  <a:srgbClr val="00B0F0"/>
                </a:solidFill>
                <a:latin typeface="Times New Roman" panose="02020603050405020304" pitchFamily="18" charset="0"/>
                <a:ea typeface="Times New Roman" panose="02020603050405020304" pitchFamily="18" charset="0"/>
                <a:cs typeface="Arial"/>
                <a:sym typeface="Arial"/>
              </a:rPr>
              <a:t>For example</a:t>
            </a:r>
            <a:r>
              <a:rPr lang="en-US" sz="2800" kern="0" dirty="0">
                <a:solidFill>
                  <a:srgbClr val="000000"/>
                </a:solidFill>
                <a:latin typeface="Times New Roman" panose="02020603050405020304" pitchFamily="18" charset="0"/>
                <a:ea typeface="Times New Roman" panose="02020603050405020304" pitchFamily="18" charset="0"/>
                <a:cs typeface="Arial"/>
                <a:sym typeface="Arial"/>
              </a:rPr>
              <a:t>, the primary objective of the project is to provide end to end supply chain visibility in order to align supply with demand and at the same time management is not willing to invest in IT systems, then there is a </a:t>
            </a:r>
            <a:r>
              <a:rPr lang="en-US" sz="2800" b="1" kern="0" dirty="0">
                <a:solidFill>
                  <a:srgbClr val="C00000"/>
                </a:solidFill>
                <a:latin typeface="Times New Roman" panose="02020603050405020304" pitchFamily="18" charset="0"/>
                <a:ea typeface="Times New Roman" panose="02020603050405020304" pitchFamily="18" charset="0"/>
                <a:cs typeface="Arial"/>
                <a:sym typeface="Arial"/>
              </a:rPr>
              <a:t>huge gap</a:t>
            </a:r>
            <a:r>
              <a:rPr lang="en-US" sz="2800" kern="0" dirty="0">
                <a:solidFill>
                  <a:srgbClr val="C00000"/>
                </a:solidFill>
                <a:latin typeface="Times New Roman" panose="02020603050405020304" pitchFamily="18" charset="0"/>
                <a:ea typeface="Times New Roman" panose="02020603050405020304" pitchFamily="18" charset="0"/>
                <a:cs typeface="Arial"/>
                <a:sym typeface="Arial"/>
              </a:rPr>
              <a:t> </a:t>
            </a:r>
            <a:r>
              <a:rPr lang="en-US" sz="2800" kern="0" dirty="0">
                <a:solidFill>
                  <a:srgbClr val="000000"/>
                </a:solidFill>
                <a:latin typeface="Times New Roman" panose="02020603050405020304" pitchFamily="18" charset="0"/>
                <a:ea typeface="Times New Roman" panose="02020603050405020304" pitchFamily="18" charset="0"/>
                <a:cs typeface="Arial"/>
                <a:sym typeface="Arial"/>
              </a:rPr>
              <a:t>between expectations and reality.  </a:t>
            </a:r>
          </a:p>
          <a:p>
            <a:pPr marL="469900" marR="5080" lvl="0" indent="-457200" algn="just">
              <a:buClr>
                <a:srgbClr val="000000"/>
              </a:buClr>
              <a:buSzPts val="2600"/>
              <a:buFont typeface="Noto Sans Symbols"/>
              <a:buChar char="❑"/>
            </a:pPr>
            <a:r>
              <a:rPr lang="en-US" sz="2800" b="1" kern="0" dirty="0">
                <a:solidFill>
                  <a:srgbClr val="00B0F0"/>
                </a:solidFill>
                <a:latin typeface="Times New Roman" panose="02020603050405020304" pitchFamily="18" charset="0"/>
                <a:ea typeface="Times New Roman" panose="02020603050405020304" pitchFamily="18" charset="0"/>
                <a:cs typeface="Arial"/>
                <a:sym typeface="Arial"/>
              </a:rPr>
              <a:t>The project manager</a:t>
            </a:r>
            <a:r>
              <a:rPr lang="en-US" sz="2800" b="1" kern="0" dirty="0">
                <a:solidFill>
                  <a:srgbClr val="C00000"/>
                </a:solidFill>
                <a:latin typeface="Times New Roman" panose="02020603050405020304" pitchFamily="18" charset="0"/>
                <a:ea typeface="Times New Roman" panose="02020603050405020304" pitchFamily="18" charset="0"/>
                <a:cs typeface="Arial"/>
                <a:sym typeface="Arial"/>
              </a:rPr>
              <a:t> </a:t>
            </a:r>
            <a:r>
              <a:rPr lang="en-US" sz="2800" kern="0" dirty="0">
                <a:solidFill>
                  <a:srgbClr val="000000"/>
                </a:solidFill>
                <a:latin typeface="Times New Roman" panose="02020603050405020304" pitchFamily="18" charset="0"/>
                <a:ea typeface="Times New Roman" panose="02020603050405020304" pitchFamily="18" charset="0"/>
                <a:cs typeface="Arial"/>
                <a:sym typeface="Arial"/>
              </a:rPr>
              <a:t>may have to prove at this point that he/she is not a mere post man delivering what is entrusted to him.  </a:t>
            </a:r>
          </a:p>
          <a:p>
            <a:pPr marL="469900" marR="5080" lvl="0" indent="-457200" algn="just">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panose="02020603050405020304" pitchFamily="18" charset="0"/>
                <a:cs typeface="Arial"/>
                <a:sym typeface="Arial"/>
              </a:rPr>
              <a:t>The project manager may have to critically audit the project scope and deliverables and ensure that the organization has the required resources to deliver the targeted benefits by executing the project.  </a:t>
            </a:r>
          </a:p>
          <a:p>
            <a:pPr marL="469900" marR="5080" lvl="0" indent="-457200" algn="just">
              <a:buClr>
                <a:srgbClr val="000000"/>
              </a:buClr>
              <a:buSzPts val="2600"/>
              <a:buFont typeface="Noto Sans Symbols"/>
              <a:buChar char="❑"/>
            </a:pPr>
            <a:r>
              <a:rPr lang="en-US" sz="2800" b="1" kern="0" dirty="0">
                <a:solidFill>
                  <a:srgbClr val="00B0F0"/>
                </a:solidFill>
                <a:latin typeface="Times New Roman" panose="02020603050405020304" pitchFamily="18" charset="0"/>
                <a:ea typeface="Times New Roman" panose="02020603050405020304" pitchFamily="18" charset="0"/>
                <a:cs typeface="Arial"/>
                <a:sym typeface="Arial"/>
              </a:rPr>
              <a:t>If necessary</a:t>
            </a:r>
            <a:r>
              <a:rPr lang="en-US" sz="2800" kern="0" dirty="0">
                <a:solidFill>
                  <a:srgbClr val="000000"/>
                </a:solidFill>
                <a:latin typeface="Times New Roman" panose="02020603050405020304" pitchFamily="18" charset="0"/>
                <a:ea typeface="Times New Roman" panose="02020603050405020304" pitchFamily="18" charset="0"/>
                <a:cs typeface="Arial"/>
                <a:sym typeface="Arial"/>
              </a:rPr>
              <a:t>, the project manager should not hesitate to highlight the threats and weaknesses of the project resources upfront and make a sincere attempt to balance the resources and deliverables and if necessary to stall the project until the anomaly is corrected.</a:t>
            </a:r>
            <a:endParaRPr lang="en-US" sz="28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936473"/>
          </a:xfrm>
          <a:prstGeom prst="rect">
            <a:avLst/>
          </a:prstGeom>
        </p:spPr>
      </p:pic>
      <p:sp>
        <p:nvSpPr>
          <p:cNvPr id="3" name="Rectangle 2"/>
          <p:cNvSpPr/>
          <p:nvPr/>
        </p:nvSpPr>
        <p:spPr>
          <a:xfrm>
            <a:off x="3400804" y="234167"/>
            <a:ext cx="493975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5686652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7"/>
            <a:ext cx="4128422" cy="56809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320800"/>
            <a:ext cx="11490960" cy="5035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also necessary to agree on the project cost and timeline at this stage.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order to complete this activity, the project manager may have to understand the activities involved and estimate the cost and time to be invested in the project.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would act as a base line to compare with the actual performance in order to understand the project management efficiency.</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07184" y="155900"/>
            <a:ext cx="4939750"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1264877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885"/>
            <a:ext cx="4128422" cy="54750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241891"/>
            <a:ext cx="11545545" cy="50284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time now to create a project team.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team consists of full-time and part-time resources assigned to work on the project join, help the project leader to achieve the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team could include internal, part time and full time, cross functional and external members.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team could be dynamic, depending upon the requirements of the project few may join, and few may quit the team from time to time.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26125" y="257226"/>
            <a:ext cx="493975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6731518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5201"/>
            <a:ext cx="4128422" cy="57562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1" y="1241891"/>
            <a:ext cx="11616664" cy="5223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First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to align individual key performance indicators of the project team with project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Second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be to analyse the current challenges, including process mapping and recording the current performance.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This Activity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helps the project team to understand the current process and challenges clearly and at the same the current level  of performance is captured to use as a baseline to be used in the review phase of the project.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83993" y="270864"/>
            <a:ext cx="493975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11833017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1" y="1318018"/>
            <a:ext cx="11596344" cy="5203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Third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deals with the change management strategy. All projects involve change management.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essential to have a </a:t>
            </a: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change management strategy developed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at the very beginning to address the resistance to the change. “Change management is a structured approach to transitioning individuals, teams, and organizations from a current state to a desired future state.” Initially the project manager would act as a Change Agent.</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As the project progresses, the project manager should identify and develop few more change agents who can help the project manager in influencing the team members resisting the change.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68417" y="230893"/>
            <a:ext cx="505516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067510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55675"/>
            <a:ext cx="4128422" cy="56280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181" y="1320800"/>
            <a:ext cx="11510099" cy="5235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Fourth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the Phase 2 involves developing contingency plan.       “</a:t>
            </a:r>
            <a:r>
              <a:rPr lang="en-US" sz="2800" b="1"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A contingency plan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a plan devised for a specific situation when things could go wrong.” Some call this as </a:t>
            </a:r>
            <a:r>
              <a:rPr lang="en-US" sz="2800" b="1"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Plan B</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objective of this activity is to identify the risks (scope, deliverables, cost implications and timeline) involved and quantify in order to develop the contingency plan accordingly.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Basically, this activity is all about thinking in advance using “What If” condition.  This would be the last step involving preparatory work.  It is the time to walk the talk.</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27777" y="224007"/>
            <a:ext cx="505516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3242178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445322"/>
            <a:ext cx="11700393" cy="4911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342900" lvl="0" indent="-3429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Fifth step</a:t>
            </a: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deal with developing a solution or managing a solution.  As explained earlier, the supply chain project objectives could vary based on project scope.</a:t>
            </a:r>
          </a:p>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Some project's objective is to implement set of identified solutions, and some could be to improve overall supply chain efficiencies.  </a:t>
            </a:r>
          </a:p>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role of the project manager is to manage the identified solutions in some projects and develop solutions with the help of project team to improve the efficiency of identified activity.  </a:t>
            </a:r>
          </a:p>
          <a:p>
            <a:pPr marL="342900" lvl="0" indent="-3429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98535" y="191758"/>
            <a:ext cx="505516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2402564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534161"/>
            <a:ext cx="11759931"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Managing a solution implementation could be a straightforward activity.  Whereas developing a solution to improve performance efficiency is quite challenging.  </a:t>
            </a:r>
          </a:p>
          <a:p>
            <a:pPr marL="342900" lvl="0" indent="-3429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342900" lvl="0" indent="-3429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At this stage</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the project manager should have end to end supply chain knowledge and thought leadership.</a:t>
            </a:r>
          </a:p>
          <a:p>
            <a:pPr marL="342900" lvl="0" indent="-3429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20397" y="295285"/>
            <a:ext cx="505516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7296265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05882"/>
            <a:ext cx="4128422" cy="54644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077153"/>
            <a:ext cx="11623040" cy="56582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Sixth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which deals with the implementation of the solution is the second part of “walk the talk” activity and developing the solution would be the first part. “Coming together is a beginning. Keeping together is progress. </a:t>
            </a:r>
          </a:p>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Working together is success. It is the time to work together with all involved to implement the solution successfully.  Teamwork is the essence to the success of the project.A typical team could include internal team members, cross functional team members and external team members.  </a:t>
            </a:r>
          </a:p>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manager has to manage everyone in the team with dignity to make sure that the project objectives are not compromised.  Big or small, every team member is important and has a role to play and that is the very reason that person is part of the team.  Hence, the project manager should make sure that he/S handles everyone efficiently.</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9631" y="811"/>
            <a:ext cx="2305141" cy="933910"/>
          </a:xfrm>
          <a:prstGeom prst="rect">
            <a:avLst/>
          </a:prstGeom>
        </p:spPr>
      </p:pic>
      <p:sp>
        <p:nvSpPr>
          <p:cNvPr id="3" name="Rectangle 2"/>
          <p:cNvSpPr/>
          <p:nvPr/>
        </p:nvSpPr>
        <p:spPr>
          <a:xfrm>
            <a:off x="3453348" y="149891"/>
            <a:ext cx="505516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a:xfrm>
            <a:off x="8661400" y="6370291"/>
            <a:ext cx="2743200" cy="365125"/>
          </a:xfrm>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8630881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16000"/>
            <a:ext cx="4128422" cy="54965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7987" y="1198562"/>
            <a:ext cx="11576025" cy="5340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This phase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about measuring the efficiency of improvements implemented.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is the evaluation process to assess the success of the project against the baseline data captured at the execution phase and deliverables.  If everything goes well as per the plan, this could be the project closure step.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purpose of this activity is to hand over the documentation; improved process flows; deliverables; and results in the dry runs to the key stakeholders and seek permission to close the project.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success of the project is determined by collecting answers to some critical questions </a:t>
            </a:r>
            <a:r>
              <a:rPr lang="en-US" sz="2800" b="1"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such as:</a:t>
            </a:r>
            <a:endParaRPr lang="en-US" sz="2800" b="1"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14971" y="251744"/>
            <a:ext cx="805656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2242579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135679"/>
            <a:ext cx="4128422" cy="55857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180431" y="1412240"/>
            <a:ext cx="11615329" cy="5049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achieve the targeted deliverables?</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customer/key stake holder agree the proposed changes?</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meet the guidelines such as time and cost?</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outcome meet the overall quality standards?</a:t>
            </a:r>
          </a:p>
          <a:p>
            <a:pPr lvl="0" algn="just">
              <a:spcBef>
                <a:spcPts val="1200"/>
              </a:spcBef>
              <a:spcAft>
                <a:spcPts val="1200"/>
              </a:spcAft>
              <a:buClr>
                <a:srgbClr val="000000"/>
              </a:buClr>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is not considered as completed unless the answers to the above questions are achieved and they are satisfactory and at the same time the stakeholders agree to close the project.</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2417597" y="303759"/>
            <a:ext cx="805656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11231584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610600" y="1146314"/>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274320" y="1330960"/>
            <a:ext cx="1151128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However, business environment is so volatile, sometimes everything may not go according to the plan, or key stakeholders may not be happy with the outcome of the project.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There is a need to go into a reengineering process.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Reengineering</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is fundamental rethinking achieved, achieve desired improvements in performance.  Some call it as “going back to drawing board” and this means start all over again and continues from the </a:t>
            </a: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fifth step of the phase two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until desired results are achieved, and stake holders are happy about the outcome.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691917" y="329625"/>
            <a:ext cx="805656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46</a:t>
            </a:fld>
            <a:endParaRPr lang="en-US"/>
          </a:p>
        </p:txBody>
      </p:sp>
    </p:spTree>
    <p:extLst>
      <p:ext uri="{BB962C8B-B14F-4D97-AF65-F5344CB8AC3E}">
        <p14:creationId xmlns:p14="http://schemas.microsoft.com/office/powerpoint/2010/main" val="37692515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155870"/>
            <a:ext cx="4128422" cy="55656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396241" y="1493521"/>
            <a:ext cx="11484584"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scoping should be undertaken very carefully, and the project size should be kept at manageable level.  </a:t>
            </a:r>
          </a:p>
          <a:p>
            <a:pPr lvl="0" algn="just">
              <a:spcBef>
                <a:spcPts val="1200"/>
              </a:spcBef>
              <a:spcAft>
                <a:spcPts val="1200"/>
              </a:spcAft>
              <a:buClr>
                <a:srgbClr val="000000"/>
              </a:buClr>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If the scope happens to be big, it would be recommended to break the project into small projects and integrate the same at the end in order to avoid project intimidation.  Ultimately, all’s well that ends well.</a:t>
            </a:r>
          </a:p>
          <a:p>
            <a:pPr lvl="0" algn="just">
              <a:spcBef>
                <a:spcPts val="1200"/>
              </a:spcBef>
              <a:spcAft>
                <a:spcPts val="1200"/>
              </a:spcAft>
              <a:buClr>
                <a:srgbClr val="000000"/>
              </a:buClr>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694043" y="295448"/>
            <a:ext cx="805656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47</a:t>
            </a:fld>
            <a:endParaRPr lang="en-US"/>
          </a:p>
        </p:txBody>
      </p:sp>
    </p:spTree>
    <p:extLst>
      <p:ext uri="{BB962C8B-B14F-4D97-AF65-F5344CB8AC3E}">
        <p14:creationId xmlns:p14="http://schemas.microsoft.com/office/powerpoint/2010/main" val="30489633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3050200" y="162888"/>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48</a:t>
            </a:fld>
            <a:endParaRPr lang="en-US"/>
          </a:p>
        </p:txBody>
      </p:sp>
      <p:pic>
        <p:nvPicPr>
          <p:cNvPr id="9" name="Picture 8"/>
          <p:cNvPicPr>
            <a:picLocks noChangeAspect="1"/>
          </p:cNvPicPr>
          <p:nvPr/>
        </p:nvPicPr>
        <p:blipFill>
          <a:blip r:embed="rId3"/>
          <a:stretch>
            <a:fillRect/>
          </a:stretch>
        </p:blipFill>
        <p:spPr>
          <a:xfrm>
            <a:off x="335280" y="1513840"/>
            <a:ext cx="11545545" cy="4632960"/>
          </a:xfrm>
          <a:prstGeom prst="rect">
            <a:avLst/>
          </a:prstGeom>
        </p:spPr>
      </p:pic>
    </p:spTree>
    <p:extLst>
      <p:ext uri="{BB962C8B-B14F-4D97-AF65-F5344CB8AC3E}">
        <p14:creationId xmlns:p14="http://schemas.microsoft.com/office/powerpoint/2010/main" val="28536451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3101000" y="165259"/>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49</a:t>
            </a:fld>
            <a:endParaRPr lang="en-US"/>
          </a:p>
        </p:txBody>
      </p:sp>
      <p:pic>
        <p:nvPicPr>
          <p:cNvPr id="9" name="Picture 3" descr="fig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65755" y="1584960"/>
            <a:ext cx="11515069" cy="4521200"/>
          </a:xfrm>
          <a:prstGeom prst="rect">
            <a:avLst/>
          </a:prstGeom>
          <a:noFill/>
          <a:ln>
            <a:noFill/>
          </a:ln>
        </p:spPr>
      </p:pic>
    </p:spTree>
    <p:extLst>
      <p:ext uri="{BB962C8B-B14F-4D97-AF65-F5344CB8AC3E}">
        <p14:creationId xmlns:p14="http://schemas.microsoft.com/office/powerpoint/2010/main" val="38948051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8646" y="435904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4615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25688"/>
            <a:ext cx="8584236" cy="3293209"/>
          </a:xfrm>
          <a:prstGeom prst="rect">
            <a:avLst/>
          </a:prstGeom>
          <a:noFill/>
        </p:spPr>
        <p:txBody>
          <a:bodyPr wrap="square" rtlCol="0">
            <a:spAutoFit/>
          </a:bodyPr>
          <a:lstStyle/>
          <a:p>
            <a:pPr lvl="0" algn="just"/>
            <a:r>
              <a:rPr lang="en-US" sz="2600" dirty="0">
                <a:solidFill>
                  <a:prstClr val="black"/>
                </a:solidFill>
                <a:latin typeface="Times New Roman"/>
                <a:ea typeface="Times New Roman"/>
                <a:cs typeface="Times New Roman"/>
                <a:sym typeface="Times New Roman"/>
              </a:rPr>
              <a:t>1-Discuss the meaning of supply chain project management.</a:t>
            </a:r>
          </a:p>
          <a:p>
            <a:pPr lvl="0" algn="just"/>
            <a:r>
              <a:rPr lang="en-US" sz="2600" dirty="0">
                <a:solidFill>
                  <a:prstClr val="black"/>
                </a:solidFill>
                <a:latin typeface="Times New Roman"/>
                <a:ea typeface="Times New Roman"/>
                <a:cs typeface="Times New Roman"/>
                <a:sym typeface="Times New Roman"/>
              </a:rPr>
              <a:t>2-Understand the role of project management in the supply</a:t>
            </a:r>
          </a:p>
          <a:p>
            <a:pPr lvl="0" algn="just"/>
            <a:r>
              <a:rPr lang="en-US" sz="2600" dirty="0">
                <a:solidFill>
                  <a:prstClr val="black"/>
                </a:solidFill>
                <a:latin typeface="Times New Roman"/>
                <a:ea typeface="Times New Roman"/>
                <a:cs typeface="Times New Roman"/>
                <a:sym typeface="Times New Roman"/>
              </a:rPr>
              <a:t>   chain optimization.</a:t>
            </a:r>
          </a:p>
          <a:p>
            <a:pPr lvl="0" algn="just"/>
            <a:r>
              <a:rPr lang="en-US" sz="2600" dirty="0">
                <a:solidFill>
                  <a:prstClr val="black"/>
                </a:solidFill>
                <a:latin typeface="Times New Roman"/>
                <a:ea typeface="Times New Roman"/>
                <a:cs typeface="Times New Roman"/>
                <a:sym typeface="Times New Roman"/>
              </a:rPr>
              <a:t> 3-Explaining how to streamline the supply chain</a:t>
            </a:r>
          </a:p>
          <a:p>
            <a:pPr lvl="0" algn="just"/>
            <a:r>
              <a:rPr lang="en-US" sz="2600" dirty="0">
                <a:solidFill>
                  <a:prstClr val="black"/>
                </a:solidFill>
                <a:latin typeface="Times New Roman"/>
                <a:ea typeface="Times New Roman"/>
                <a:cs typeface="Times New Roman"/>
                <a:sym typeface="Times New Roman"/>
              </a:rPr>
              <a:t>    management with project management. </a:t>
            </a:r>
          </a:p>
          <a:p>
            <a:pPr lvl="0" algn="just"/>
            <a:r>
              <a:rPr lang="en-US" sz="2600" dirty="0">
                <a:solidFill>
                  <a:prstClr val="black"/>
                </a:solidFill>
                <a:latin typeface="Times New Roman"/>
                <a:ea typeface="Times New Roman"/>
                <a:cs typeface="Times New Roman"/>
                <a:sym typeface="Times New Roman"/>
              </a:rPr>
              <a:t>4-Discussing the challenges and solutions in integrating the</a:t>
            </a:r>
          </a:p>
          <a:p>
            <a:pPr lvl="0" algn="just"/>
            <a:r>
              <a:rPr lang="en-US" sz="2600" dirty="0">
                <a:solidFill>
                  <a:prstClr val="black"/>
                </a:solidFill>
                <a:latin typeface="Times New Roman"/>
                <a:ea typeface="Times New Roman"/>
                <a:cs typeface="Times New Roman"/>
                <a:sym typeface="Times New Roman"/>
              </a:rPr>
              <a:t>   project and supply chain management.</a:t>
            </a:r>
          </a:p>
          <a:p>
            <a:pPr lvl="0" algn="just"/>
            <a:r>
              <a:rPr lang="en-US" sz="2600" dirty="0">
                <a:solidFill>
                  <a:prstClr val="black"/>
                </a:solidFill>
                <a:latin typeface="Times New Roman"/>
                <a:ea typeface="Times New Roman"/>
                <a:cs typeface="Times New Roman"/>
                <a:sym typeface="Times New Roman"/>
              </a:rPr>
              <a:t>5-Identify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483360"/>
            <a:ext cx="1158618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44028" y="31654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51</a:t>
            </a:fld>
            <a:endParaRPr lang="en-US"/>
          </a:p>
        </p:txBody>
      </p:sp>
    </p:spTree>
    <p:extLst>
      <p:ext uri="{BB962C8B-B14F-4D97-AF65-F5344CB8AC3E}">
        <p14:creationId xmlns:p14="http://schemas.microsoft.com/office/powerpoint/2010/main" val="17981809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0449" y="2670546"/>
            <a:ext cx="3801492" cy="22715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0F9722B-4D6D-4CDF-AD90-7FD1B44A5EFE}"/>
</file>

<file path=customXml/itemProps2.xml><?xml version="1.0" encoding="utf-8"?>
<ds:datastoreItem xmlns:ds="http://schemas.openxmlformats.org/officeDocument/2006/customXml" ds:itemID="{B42D8192-64B3-4C50-8E6B-F3C2B7BF0351}"/>
</file>

<file path=customXml/itemProps3.xml><?xml version="1.0" encoding="utf-8"?>
<ds:datastoreItem xmlns:ds="http://schemas.openxmlformats.org/officeDocument/2006/customXml" ds:itemID="{3F2F4A79-F0A4-48B1-88A5-072A402B91EC}"/>
</file>

<file path=docProps/app.xml><?xml version="1.0" encoding="utf-8"?>
<Properties xmlns="http://schemas.openxmlformats.org/officeDocument/2006/extended-properties" xmlns:vt="http://schemas.openxmlformats.org/officeDocument/2006/docPropsVTypes">
  <TotalTime>7433</TotalTime>
  <Words>4211</Words>
  <Application>Microsoft Office PowerPoint</Application>
  <PresentationFormat>Widescreen</PresentationFormat>
  <Paragraphs>423</Paragraphs>
  <Slides>52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Dr.Tarek Mohamed</cp:lastModifiedBy>
  <cp:revision>137</cp:revision>
  <dcterms:created xsi:type="dcterms:W3CDTF">2023-04-29T09:08:23Z</dcterms:created>
  <dcterms:modified xsi:type="dcterms:W3CDTF">2026-06-15T21:02:45Z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