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626" r:id="rId6"/>
    <p:sldId id="503" r:id="rId7"/>
    <p:sldId id="313" r:id="rId8"/>
    <p:sldId id="276" r:id="rId9"/>
    <p:sldId id="671" r:id="rId10"/>
    <p:sldId id="675" r:id="rId11"/>
    <p:sldId id="628" r:id="rId12"/>
    <p:sldId id="670" r:id="rId13"/>
    <p:sldId id="708" r:id="rId14"/>
    <p:sldId id="677" r:id="rId15"/>
    <p:sldId id="678" r:id="rId16"/>
    <p:sldId id="648" r:id="rId17"/>
    <p:sldId id="680" r:id="rId18"/>
    <p:sldId id="681" r:id="rId19"/>
    <p:sldId id="627" r:id="rId20"/>
    <p:sldId id="713" r:id="rId21"/>
    <p:sldId id="714" r:id="rId22"/>
    <p:sldId id="712" r:id="rId23"/>
    <p:sldId id="676" r:id="rId24"/>
    <p:sldId id="715" r:id="rId25"/>
    <p:sldId id="698" r:id="rId26"/>
    <p:sldId id="683" r:id="rId27"/>
    <p:sldId id="699" r:id="rId28"/>
    <p:sldId id="657" r:id="rId29"/>
    <p:sldId id="700" r:id="rId30"/>
    <p:sldId id="544" r:id="rId31"/>
    <p:sldId id="653" r:id="rId32"/>
    <p:sldId id="716" r:id="rId33"/>
    <p:sldId id="656" r:id="rId34"/>
    <p:sldId id="685" r:id="rId35"/>
    <p:sldId id="717" r:id="rId36"/>
    <p:sldId id="691" r:id="rId37"/>
    <p:sldId id="692" r:id="rId38"/>
    <p:sldId id="721" r:id="rId39"/>
    <p:sldId id="693" r:id="rId40"/>
    <p:sldId id="722" r:id="rId41"/>
    <p:sldId id="718" r:id="rId42"/>
    <p:sldId id="719" r:id="rId43"/>
    <p:sldId id="720" r:id="rId44"/>
    <p:sldId id="723" r:id="rId45"/>
    <p:sldId id="59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276"/>
            <p14:sldId id="671"/>
            <p14:sldId id="675"/>
            <p14:sldId id="628"/>
            <p14:sldId id="670"/>
            <p14:sldId id="708"/>
            <p14:sldId id="677"/>
            <p14:sldId id="678"/>
            <p14:sldId id="648"/>
            <p14:sldId id="680"/>
            <p14:sldId id="681"/>
            <p14:sldId id="627"/>
            <p14:sldId id="713"/>
            <p14:sldId id="714"/>
            <p14:sldId id="712"/>
            <p14:sldId id="676"/>
            <p14:sldId id="715"/>
            <p14:sldId id="698"/>
            <p14:sldId id="683"/>
            <p14:sldId id="699"/>
            <p14:sldId id="657"/>
            <p14:sldId id="700"/>
            <p14:sldId id="544"/>
            <p14:sldId id="653"/>
            <p14:sldId id="716"/>
            <p14:sldId id="656"/>
            <p14:sldId id="685"/>
            <p14:sldId id="717"/>
            <p14:sldId id="691"/>
            <p14:sldId id="692"/>
            <p14:sldId id="721"/>
            <p14:sldId id="693"/>
            <p14:sldId id="722"/>
            <p14:sldId id="718"/>
            <p14:sldId id="719"/>
            <p14:sldId id="720"/>
            <p14:sldId id="723"/>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800"/>
    <a:srgbClr val="1B6900"/>
    <a:srgbClr val="009051"/>
    <a:srgbClr val="F58221"/>
    <a:srgbClr val="203E5F"/>
    <a:srgbClr val="00FA00"/>
    <a:srgbClr val="00AEEF"/>
    <a:srgbClr val="852F4A"/>
    <a:srgbClr val="2D3956"/>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3"/>
    <p:restoredTop sz="91654"/>
  </p:normalViewPr>
  <p:slideViewPr>
    <p:cSldViewPr snapToGrid="0">
      <p:cViewPr varScale="1">
        <p:scale>
          <a:sx n="103" d="100"/>
          <a:sy n="103" d="100"/>
        </p:scale>
        <p:origin x="184"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earth.com/sustainability" TargetMode="Externa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unilever.com/sustainability/" TargetMode="Externa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hyperlink" Target="https://www.mewa.gov.sa/environmentalawareness/ar/about/pages/default.aspx" TargetMode="External"/><Relationship Id="rId2" Type="http://schemas.openxmlformats.org/officeDocument/2006/relationships/hyperlink" Target="https://www.theguardian.com/environment/ng-interactive/2025/sep/17/the-guardian-climate-pledge-2025" TargetMode="Externa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hyperlink" Target="https://www.apple.com/environment/" TargetMode="External"/><Relationship Id="rId2" Type="http://schemas.openxmlformats.org/officeDocument/2006/relationships/hyperlink" Target="https://www.ikea.com/us/en/this-is-ikea/sustainable-everyday/" TargetMode="Externa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hyperlink" Target="https://www.bbc.com/news/business-34324772"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alarabiya.net/aswaq/special-stories/2023/10/03/&#1593;&#1605;&#1604;&#1610;&#1575;&#1578;-&#1575;&#1604;&#1594;&#1587;&#1610;&#1604;-&#1575;&#1604;&#1571;&#1582;&#1590;&#1585;-&#1578;&#1585;&#1578;&#1601;&#1593;-70-&#1601;&#1610;-&#1593;&#1575;&#1605;-2023" TargetMode="External"/><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hyperlink" Target="https://www.beeahgroup.com/"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hyperlink" Target="https://about.nike.com/en/mission/focus-areas/sustainability" TargetMode="External"/><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s://aaciaegypt.com/wp-content/uploads/2025/09/Employing-Sustainable-Marketing-in-Advertising-to-Improve-Brand-Performance-1523-&#8211;-1543_compressed.pdf" TargetMode="External"/><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unglobalcompact.org/" TargetMode="External"/><Relationship Id="rId2" Type="http://schemas.openxmlformats.org/officeDocument/2006/relationships/hyperlink" Target="https://www.unep.org/" TargetMode="Externa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environment.ec.europa.eu/index_en" TargetMode="External"/><Relationship Id="rId4" Type="http://schemas.openxmlformats.org/officeDocument/2006/relationships/hyperlink" Target="https://www.unesco.org/en/environmental-commitment-and-policy"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skynewsarabia.com/program/taqa-&#1593;&#1575;&#1604;&#1605;-&#1575;&#1604;&#1591;&#1575;&#1602;&#1577;"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6.jpg"/><Relationship Id="rId4" Type="http://schemas.openxmlformats.org/officeDocument/2006/relationships/hyperlink" Target="https://www.thenationalnews.com/climate/environment/"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hyperlink" Target="https://aaciaegypt.com/wp-content/uploads/2025/09/Employing-Sustainable-Marketing-in-Advertising-to-Improve-Brand-Performance-1523-&#8211;-1543_compressed.pdf"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researchgate.net/publication/349679825_altswyq_alakhdrmrajt_nzryt" TargetMode="External"/><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hyperlink" Target="https://jes.journals.ekb.eg/article_36534_3a2bcc20f9dda050f4aa45e4d53d208e.pdf" TargetMode="External"/><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hyperlink" Target="https://www.gogreen.gov.eg/" TargetMode="External"/><Relationship Id="rId13" Type="http://schemas.openxmlformats.org/officeDocument/2006/relationships/hyperlink" Target="https://www.researchgate.net/publication/349679825_altswyq_alakhdrmrajt_nzryt" TargetMode="External"/><Relationship Id="rId18" Type="http://schemas.openxmlformats.org/officeDocument/2006/relationships/image" Target="../media/image6.png"/><Relationship Id="rId3" Type="http://schemas.openxmlformats.org/officeDocument/2006/relationships/hyperlink" Target="https://sustainability.google/" TargetMode="External"/><Relationship Id="rId7" Type="http://schemas.openxmlformats.org/officeDocument/2006/relationships/hyperlink" Target="https://www.ikea.com/gb/en/this-is-ikea/sustainable-ikea/" TargetMode="External"/><Relationship Id="rId12" Type="http://schemas.openxmlformats.org/officeDocument/2006/relationships/hyperlink" Target="https://aaciaegypt.com/wp-content/uploads/2025/09/Employing-Sustainable-Marketing-in-Advertising-to-Improve-Brand-Performance-1523-&#8211;-1543_compressed.pdf" TargetMode="External"/><Relationship Id="rId17" Type="http://schemas.openxmlformats.org/officeDocument/2006/relationships/hyperlink" Target="https://environment.ec.europa.eu/" TargetMode="External"/><Relationship Id="rId2" Type="http://schemas.openxmlformats.org/officeDocument/2006/relationships/hyperlink" Target="https://www.nike.com/sustainability/move-to-zero" TargetMode="External"/><Relationship Id="rId16" Type="http://schemas.openxmlformats.org/officeDocument/2006/relationships/hyperlink" Target="https://www.unesco.org/" TargetMode="External"/><Relationship Id="rId1" Type="http://schemas.openxmlformats.org/officeDocument/2006/relationships/slideLayout" Target="../slideLayouts/slideLayout16.xml"/><Relationship Id="rId6" Type="http://schemas.openxmlformats.org/officeDocument/2006/relationships/hyperlink" Target="https://www.theguardian.com/environment/2008/jun/12/greenwashing.oil" TargetMode="External"/><Relationship Id="rId11" Type="http://schemas.openxmlformats.org/officeDocument/2006/relationships/hyperlink" Target="https://www.skynewsarabia.com/program/taqa-&#1593;&#1575;&#1604;&#1605;-&#1575;&#1604;&#1591;&#1575;&#1602;&#1577;" TargetMode="External"/><Relationship Id="rId5" Type="http://schemas.openxmlformats.org/officeDocument/2006/relationships/hyperlink" Target="https://www.bbc.com/news/business-34324772" TargetMode="External"/><Relationship Id="rId15" Type="http://schemas.openxmlformats.org/officeDocument/2006/relationships/hyperlink" Target="https://www.unglobalcompact.org/" TargetMode="External"/><Relationship Id="rId10" Type="http://schemas.openxmlformats.org/officeDocument/2006/relationships/hyperlink" Target="https://www.mewa.gov.sa/environmentalawareness/ar/about/pages/default.aspx" TargetMode="External"/><Relationship Id="rId4" Type="http://schemas.openxmlformats.org/officeDocument/2006/relationships/hyperlink" Target="https://www.microsoft.com/en-us/sustainability" TargetMode="External"/><Relationship Id="rId9" Type="http://schemas.openxmlformats.org/officeDocument/2006/relationships/hyperlink" Target="https://beeah.ae/" TargetMode="External"/><Relationship Id="rId14" Type="http://schemas.openxmlformats.org/officeDocument/2006/relationships/hyperlink" Target="https://www.unep.org/explore-topics/resource-"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131601" y="3806871"/>
            <a:ext cx="5216525" cy="461665"/>
          </a:xfrm>
          <a:prstGeom prst="rect">
            <a:avLst/>
          </a:prstGeom>
          <a:noFill/>
        </p:spPr>
        <p:txBody>
          <a:bodyPr wrap="square" rtlCol="0">
            <a:spAutoFit/>
          </a:bodyPr>
          <a:lstStyle/>
          <a:p>
            <a:pPr algn="ctr"/>
            <a:r>
              <a:rPr lang="ar-SA" sz="2400" b="1" dirty="0">
                <a:solidFill>
                  <a:srgbClr val="1B6900"/>
                </a:solidFill>
                <a:latin typeface="Alexandria" charset="0"/>
                <a:cs typeface="Alexandria" charset="0"/>
              </a:rPr>
              <a:t>د. منى المصري </a:t>
            </a:r>
            <a:endParaRPr lang="en-US" sz="2400" b="1" dirty="0">
              <a:solidFill>
                <a:srgbClr val="1B6900"/>
              </a:solidFill>
              <a:latin typeface="Alexandria" charset="0"/>
              <a:cs typeface="Alexandria" charset="0"/>
            </a:endParaRPr>
          </a:p>
        </p:txBody>
      </p:sp>
      <p:sp>
        <p:nvSpPr>
          <p:cNvPr id="31" name="TextBox 30"/>
          <p:cNvSpPr txBox="1"/>
          <p:nvPr/>
        </p:nvSpPr>
        <p:spPr>
          <a:xfrm>
            <a:off x="483798" y="2052523"/>
            <a:ext cx="4760885" cy="998607"/>
          </a:xfrm>
          <a:prstGeom prst="rect">
            <a:avLst/>
          </a:prstGeom>
          <a:noFill/>
        </p:spPr>
        <p:txBody>
          <a:bodyPr wrap="square" rtlCol="0">
            <a:spAutoFit/>
          </a:bodyPr>
          <a:lstStyle/>
          <a:p>
            <a:pPr algn="ctr">
              <a:lnSpc>
                <a:spcPct val="150000"/>
              </a:lnSpc>
            </a:pPr>
            <a:r>
              <a:rPr lang="ar-SA" sz="4400" b="1" i="0" u="none" strike="noStrike" dirty="0">
                <a:solidFill>
                  <a:srgbClr val="1B6900"/>
                </a:solidFill>
                <a:effectLst/>
              </a:rPr>
              <a:t>مساق قضايا إعلامية</a:t>
            </a:r>
            <a:endParaRPr lang="en-US" sz="4400" b="1" i="0" u="none" strike="noStrike" dirty="0">
              <a:solidFill>
                <a:srgbClr val="1B6900"/>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63112" cy="338554"/>
          </a:xfrm>
          <a:prstGeom prst="rect">
            <a:avLst/>
          </a:prstGeom>
          <a:noFill/>
        </p:spPr>
        <p:txBody>
          <a:bodyPr wrap="none" rtlCol="0">
            <a:spAutoFit/>
          </a:bodyPr>
          <a:lstStyle/>
          <a:p>
            <a:r>
              <a:rPr lang="en-US" sz="1600" dirty="0">
                <a:effectLst/>
                <a:latin typeface="Helvetica" pitchFamily="2" charset="0"/>
              </a:rPr>
              <a:t>DGM 335</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601" y="-65742"/>
            <a:ext cx="2954655" cy="1379622"/>
          </a:xfrm>
          <a:prstGeom prst="rect">
            <a:avLst/>
          </a:prstGeom>
        </p:spPr>
      </p:pic>
      <p:sp>
        <p:nvSpPr>
          <p:cNvPr id="6" name="Oval 5">
            <a:extLst>
              <a:ext uri="{FF2B5EF4-FFF2-40B4-BE49-F238E27FC236}">
                <a16:creationId xmlns:a16="http://schemas.microsoft.com/office/drawing/2014/main" id="{AA20A67C-06E2-624D-832B-5C8B1D9FE24A}"/>
              </a:ext>
            </a:extLst>
          </p:cNvPr>
          <p:cNvSpPr/>
          <p:nvPr/>
        </p:nvSpPr>
        <p:spPr>
          <a:xfrm>
            <a:off x="5244684" y="0"/>
            <a:ext cx="6947316" cy="6858000"/>
          </a:xfrm>
          <a:prstGeom prst="ellipse">
            <a:avLst/>
          </a:prstGeom>
          <a:gradFill flip="none" rotWithShape="1">
            <a:gsLst>
              <a:gs pos="0">
                <a:schemeClr val="accent6">
                  <a:shade val="30000"/>
                  <a:satMod val="115000"/>
                </a:schemeClr>
              </a:gs>
              <a:gs pos="50000">
                <a:schemeClr val="accent6">
                  <a:shade val="67500"/>
                  <a:satMod val="115000"/>
                </a:schemeClr>
              </a:gs>
              <a:gs pos="100000">
                <a:schemeClr val="accent6">
                  <a:shade val="100000"/>
                  <a:satMod val="115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marL="0" algn="ctr" defTabSz="914400" rtl="0" eaLnBrk="1" latinLnBrk="0" hangingPunct="1"/>
            <a:endParaRPr lang="en-JO"/>
          </a:p>
        </p:txBody>
      </p:sp>
      <p:pic>
        <p:nvPicPr>
          <p:cNvPr id="8" name="Picture 7">
            <a:extLst>
              <a:ext uri="{FF2B5EF4-FFF2-40B4-BE49-F238E27FC236}">
                <a16:creationId xmlns:a16="http://schemas.microsoft.com/office/drawing/2014/main" id="{9D98C35A-6CAE-4342-B490-EE3E10444B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4684" y="0"/>
            <a:ext cx="6947316" cy="6858000"/>
          </a:xfrm>
          <a:prstGeom prst="ellipse">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789"/>
            <a:ext cx="12088141" cy="6733318"/>
          </a:xfrm>
          <a:prstGeom prst="rect">
            <a:avLst/>
          </a:prstGeom>
        </p:spPr>
      </p:pic>
      <p:sp>
        <p:nvSpPr>
          <p:cNvPr id="2" name="Rectangle: Single Corner Rounded 1"/>
          <p:cNvSpPr/>
          <p:nvPr/>
        </p:nvSpPr>
        <p:spPr>
          <a:xfrm flipV="1">
            <a:off x="1" y="219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p:cNvSpPr txBox="1"/>
          <p:nvPr/>
        </p:nvSpPr>
        <p:spPr>
          <a:xfrm>
            <a:off x="2509299" y="205039"/>
            <a:ext cx="7069540" cy="646331"/>
          </a:xfrm>
          <a:prstGeom prst="rect">
            <a:avLst/>
          </a:prstGeom>
          <a:noFill/>
        </p:spPr>
        <p:txBody>
          <a:bodyPr wrap="square" rtlCol="0">
            <a:spAutoFit/>
          </a:bodyPr>
          <a:lstStyle/>
          <a:p>
            <a:pPr algn="ctr"/>
            <a:r>
              <a:rPr lang="ar-JO" sz="3600" b="1" i="0" u="none" strike="noStrike" dirty="0">
                <a:solidFill>
                  <a:srgbClr val="009051"/>
                </a:solidFill>
                <a:effectLst/>
                <a:latin typeface="-webkit-standard"/>
              </a:rPr>
              <a:t>الإعلام والتسويق والاستدامة</a:t>
            </a:r>
          </a:p>
        </p:txBody>
      </p:sp>
      <p:pic>
        <p:nvPicPr>
          <p:cNvPr id="24" name="Picture 23">
            <a:extLst>
              <a:ext uri="{FF2B5EF4-FFF2-40B4-BE49-F238E27FC236}">
                <a16:creationId xmlns:a16="http://schemas.microsoft.com/office/drawing/2014/main" id="{B7680C75-6DF3-D442-8028-E52E45039F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020479"/>
            <a:ext cx="12192000" cy="4837521"/>
          </a:xfrm>
          <a:prstGeom prst="rect">
            <a:avLst/>
          </a:prstGeom>
        </p:spPr>
      </p:pic>
      <p:sp>
        <p:nvSpPr>
          <p:cNvPr id="10" name="Rectangle: Rounded Corners 9"/>
          <p:cNvSpPr/>
          <p:nvPr/>
        </p:nvSpPr>
        <p:spPr>
          <a:xfrm>
            <a:off x="4050647" y="120532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rgbClr val="009051"/>
                </a:solidFill>
                <a:latin typeface="Alexandria" charset="0"/>
                <a:cs typeface="Alexandria" charset="0"/>
              </a:rPr>
              <a:t>المحاضرة التاسعة</a:t>
            </a:r>
            <a:endParaRPr lang="en-US" sz="2800" b="1" dirty="0">
              <a:solidFill>
                <a:srgbClr val="009051"/>
              </a:solidFill>
              <a:latin typeface="Alexandria" charset="0"/>
              <a:cs typeface="Alexandria" charset="0"/>
            </a:endParaRPr>
          </a:p>
        </p:txBody>
      </p:sp>
      <p:sp>
        <p:nvSpPr>
          <p:cNvPr id="12" name="TextBox 11"/>
          <p:cNvSpPr txBox="1"/>
          <p:nvPr/>
        </p:nvSpPr>
        <p:spPr>
          <a:xfrm>
            <a:off x="-1098682" y="3363265"/>
            <a:ext cx="4886463" cy="521970"/>
          </a:xfrm>
          <a:prstGeom prst="rect">
            <a:avLst/>
          </a:prstGeom>
          <a:noFill/>
        </p:spPr>
        <p:txBody>
          <a:bodyPr wrap="square" rtlCol="0">
            <a:spAutoFit/>
          </a:bodyPr>
          <a:lstStyle/>
          <a:p>
            <a:pPr algn="ctr"/>
            <a:r>
              <a:rPr lang="ar-SA" sz="2800" b="1" dirty="0">
                <a:solidFill>
                  <a:srgbClr val="009051"/>
                </a:solidFill>
                <a:latin typeface="Alexandria" charset="0"/>
                <a:cs typeface="Alexandria" charset="0"/>
              </a:rPr>
              <a:t>د. منى المصري </a:t>
            </a:r>
            <a:endParaRPr lang="en-US" sz="2800" b="1" dirty="0">
              <a:solidFill>
                <a:srgbClr val="009051"/>
              </a:solidFill>
              <a:latin typeface="Alexandria" charset="0"/>
              <a:cs typeface="Alexandria" charset="0"/>
            </a:endParaRPr>
          </a:p>
        </p:txBody>
      </p:sp>
      <p:sp>
        <p:nvSpPr>
          <p:cNvPr id="13" name="TextBox 12"/>
          <p:cNvSpPr txBox="1"/>
          <p:nvPr/>
        </p:nvSpPr>
        <p:spPr>
          <a:xfrm>
            <a:off x="-1098682" y="2920554"/>
            <a:ext cx="4886463" cy="460375"/>
          </a:xfrm>
          <a:prstGeom prst="rect">
            <a:avLst/>
          </a:prstGeom>
          <a:noFill/>
        </p:spPr>
        <p:txBody>
          <a:bodyPr wrap="square" rtlCol="0">
            <a:spAutoFit/>
          </a:bodyPr>
          <a:lstStyle/>
          <a:p>
            <a:pPr algn="ctr"/>
            <a:r>
              <a:rPr lang="ar-SA" sz="2400" b="1" dirty="0">
                <a:solidFill>
                  <a:srgbClr val="009051"/>
                </a:solidFill>
                <a:latin typeface="Alexandria" charset="0"/>
                <a:cs typeface="Alexandria" charset="0"/>
              </a:rPr>
              <a:t>مدرس المساق:</a:t>
            </a:r>
            <a:endParaRPr lang="en-US" sz="2400" b="1" dirty="0">
              <a:solidFill>
                <a:srgbClr val="00905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859" y="-98980"/>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300987" y="1400239"/>
            <a:ext cx="11532686" cy="5011949"/>
          </a:xfrm>
          <a:prstGeom prst="rect">
            <a:avLst/>
          </a:prstGeom>
          <a:noFill/>
        </p:spPr>
        <p:txBody>
          <a:bodyPr wrap="square" rtlCol="0">
            <a:spAutoFit/>
          </a:bodyPr>
          <a:lstStyle/>
          <a:p>
            <a:pPr marL="285750" indent="-285750" algn="just" rtl="1">
              <a:lnSpc>
                <a:spcPct val="150000"/>
              </a:lnSpc>
              <a:buFont typeface="Wingdings" pitchFamily="2" charset="2"/>
              <a:buChar char="ü"/>
            </a:pPr>
            <a:r>
              <a:rPr lang="ar-SA" sz="2400" dirty="0">
                <a:solidFill>
                  <a:srgbClr val="1B6900"/>
                </a:solidFill>
                <a:latin typeface="Alexandria" charset="0"/>
                <a:cs typeface="+mj-cs"/>
              </a:rPr>
              <a:t>الإعلام ودوره في تحقيق التنمية المستدامة</a:t>
            </a:r>
          </a:p>
          <a:p>
            <a:pPr marL="285750" indent="-285750" algn="just" rtl="1">
              <a:lnSpc>
                <a:spcPct val="150000"/>
              </a:lnSpc>
              <a:buFont typeface="Wingdings" pitchFamily="2" charset="2"/>
              <a:buChar char="ü"/>
            </a:pPr>
            <a:r>
              <a:rPr lang="ar-SA" sz="2400" dirty="0">
                <a:solidFill>
                  <a:srgbClr val="1B6900"/>
                </a:solidFill>
                <a:latin typeface="Alexandria" charset="0"/>
                <a:cs typeface="+mj-cs"/>
              </a:rPr>
              <a:t>التسويق المستدام واستراتيجياته</a:t>
            </a:r>
          </a:p>
          <a:p>
            <a:pPr marL="285750" indent="-285750" algn="just" rtl="1">
              <a:lnSpc>
                <a:spcPct val="150000"/>
              </a:lnSpc>
              <a:buFont typeface="Wingdings" pitchFamily="2" charset="2"/>
              <a:buChar char="ü"/>
            </a:pPr>
            <a:r>
              <a:rPr lang="ar-SA" sz="2400" dirty="0">
                <a:solidFill>
                  <a:srgbClr val="1B6900"/>
                </a:solidFill>
                <a:latin typeface="Alexandria" charset="0"/>
                <a:cs typeface="+mj-cs"/>
              </a:rPr>
              <a:t>الاستدامة في الإعلام والتسويق</a:t>
            </a:r>
          </a:p>
          <a:p>
            <a:pPr marL="285750" indent="-285750" algn="just" rtl="1">
              <a:lnSpc>
                <a:spcPct val="150000"/>
              </a:lnSpc>
              <a:buFont typeface="Wingdings" pitchFamily="2" charset="2"/>
              <a:buChar char="ü"/>
            </a:pPr>
            <a:r>
              <a:rPr lang="ar-SA" sz="2400" dirty="0">
                <a:solidFill>
                  <a:srgbClr val="1B6900"/>
                </a:solidFill>
                <a:latin typeface="Alexandria" charset="0"/>
                <a:cs typeface="+mj-cs"/>
              </a:rPr>
              <a:t>ظاهرة الغسل الأخضر </a:t>
            </a:r>
            <a:r>
              <a:rPr lang="en-US" sz="2400" dirty="0">
                <a:solidFill>
                  <a:srgbClr val="1B6900"/>
                </a:solidFill>
                <a:latin typeface="Alexandria" charset="0"/>
                <a:cs typeface="+mj-cs"/>
              </a:rPr>
              <a:t>Greenwashing</a:t>
            </a:r>
          </a:p>
          <a:p>
            <a:pPr marL="285750" indent="-285750" algn="just" rtl="1">
              <a:lnSpc>
                <a:spcPct val="150000"/>
              </a:lnSpc>
              <a:buFont typeface="Wingdings" pitchFamily="2" charset="2"/>
              <a:buChar char="ü"/>
            </a:pPr>
            <a:r>
              <a:rPr lang="ar-SA" sz="2400" dirty="0">
                <a:solidFill>
                  <a:srgbClr val="1B6900"/>
                </a:solidFill>
                <a:latin typeface="Alexandria" charset="0"/>
                <a:cs typeface="+mj-cs"/>
              </a:rPr>
              <a:t>أمثلة عربية وعالمية</a:t>
            </a:r>
            <a:endParaRPr lang="en-US" sz="2400" dirty="0">
              <a:solidFill>
                <a:srgbClr val="1B6900"/>
              </a:solidFill>
              <a:latin typeface="Alexandria" charset="0"/>
              <a:cs typeface="+mj-cs"/>
            </a:endParaRPr>
          </a:p>
          <a:p>
            <a:pPr marL="285750" indent="-285750" algn="just" rtl="1">
              <a:lnSpc>
                <a:spcPct val="150000"/>
              </a:lnSpc>
              <a:buFont typeface="Wingdings" pitchFamily="2" charset="2"/>
              <a:buChar char="ü"/>
            </a:pPr>
            <a:r>
              <a:rPr lang="ar-SA" sz="2400" dirty="0">
                <a:solidFill>
                  <a:srgbClr val="1B6900"/>
                </a:solidFill>
                <a:latin typeface="Alexandria" charset="0"/>
                <a:cs typeface="+mj-cs"/>
              </a:rPr>
              <a:t>استراتيجيات وآليات : الاستدامة في الاعلام والتسويق والغسل الأخضر</a:t>
            </a:r>
          </a:p>
          <a:p>
            <a:pPr marL="285750" indent="-285750" algn="just" rtl="1">
              <a:lnSpc>
                <a:spcPct val="150000"/>
              </a:lnSpc>
              <a:buFont typeface="Wingdings" pitchFamily="2" charset="2"/>
              <a:buChar char="ü"/>
            </a:pPr>
            <a:r>
              <a:rPr lang="ar-SA" sz="2400" dirty="0">
                <a:solidFill>
                  <a:srgbClr val="1B6900"/>
                </a:solidFill>
                <a:latin typeface="Alexandria" charset="0"/>
                <a:cs typeface="+mj-cs"/>
              </a:rPr>
              <a:t>كيف تصبح مسوق رقمي يعمل في التسويق المستدام </a:t>
            </a:r>
          </a:p>
          <a:p>
            <a:pPr marL="285750" indent="-285750" algn="just" rtl="1">
              <a:lnSpc>
                <a:spcPct val="150000"/>
              </a:lnSpc>
              <a:buFont typeface="Wingdings" pitchFamily="2" charset="2"/>
              <a:buChar char="ü"/>
            </a:pPr>
            <a:r>
              <a:rPr lang="ar-SA" sz="2400" dirty="0">
                <a:solidFill>
                  <a:srgbClr val="1B6900"/>
                </a:solidFill>
                <a:latin typeface="Alexandria" charset="0"/>
                <a:cs typeface="+mj-cs"/>
              </a:rPr>
              <a:t>التحديات والحلول</a:t>
            </a:r>
          </a:p>
          <a:p>
            <a:pPr marL="285750" indent="-285750" algn="just" rtl="1">
              <a:lnSpc>
                <a:spcPct val="150000"/>
              </a:lnSpc>
              <a:buFont typeface="Wingdings" pitchFamily="2" charset="2"/>
              <a:buChar char="ü"/>
            </a:pPr>
            <a:r>
              <a:rPr lang="ar-SA" sz="2400" dirty="0">
                <a:solidFill>
                  <a:srgbClr val="1B6900"/>
                </a:solidFill>
                <a:latin typeface="Alexandria" charset="0"/>
                <a:cs typeface="+mj-cs"/>
              </a:rPr>
              <a:t>خاتمة وتوصيات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632748" y="400438"/>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0" y="1476781"/>
            <a:ext cx="12055561" cy="4642618"/>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p>
          <a:p>
            <a:pPr algn="r" rtl="1"/>
            <a:endParaRPr lang="en-US" sz="2400" b="1" u="sng"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400" dirty="0">
                <a:solidFill>
                  <a:srgbClr val="1B6900"/>
                </a:solidFill>
                <a:latin typeface="Alexandria" charset="0"/>
                <a:cs typeface="+mj-cs"/>
              </a:rPr>
              <a:t>توضيح العلاقة بين الإعلام والتسويق والتنمية المستدامة</a:t>
            </a:r>
          </a:p>
          <a:p>
            <a:pPr marL="342900" indent="-342900" algn="r" rtl="1">
              <a:lnSpc>
                <a:spcPct val="150000"/>
              </a:lnSpc>
              <a:buFont typeface="Wingdings" pitchFamily="2" charset="2"/>
              <a:buChar char="ü"/>
            </a:pPr>
            <a:r>
              <a:rPr lang="ar-JO" sz="2400" dirty="0">
                <a:solidFill>
                  <a:srgbClr val="1B6900"/>
                </a:solidFill>
                <a:latin typeface="Alexandria" charset="0"/>
                <a:cs typeface="+mj-cs"/>
              </a:rPr>
              <a:t>تعريف الاستدامة في الإعلام والتسويق</a:t>
            </a:r>
          </a:p>
          <a:p>
            <a:pPr marL="342900" indent="-342900" algn="r" rtl="1">
              <a:lnSpc>
                <a:spcPct val="150000"/>
              </a:lnSpc>
              <a:buFont typeface="Wingdings" pitchFamily="2" charset="2"/>
              <a:buChar char="ü"/>
            </a:pPr>
            <a:r>
              <a:rPr lang="ar-JO" sz="2400" dirty="0">
                <a:solidFill>
                  <a:srgbClr val="1B6900"/>
                </a:solidFill>
                <a:latin typeface="Alexandria" charset="0"/>
                <a:cs typeface="+mj-cs"/>
              </a:rPr>
              <a:t>تحليل ظاهرة الغسل الأخضر وأثرها على ثقة المستهلك</a:t>
            </a:r>
          </a:p>
          <a:p>
            <a:pPr marL="342900" indent="-342900" algn="r" rtl="1">
              <a:lnSpc>
                <a:spcPct val="150000"/>
              </a:lnSpc>
              <a:buFont typeface="Wingdings" pitchFamily="2" charset="2"/>
              <a:buChar char="ü"/>
            </a:pPr>
            <a:r>
              <a:rPr lang="ar-JO" sz="2400" dirty="0">
                <a:solidFill>
                  <a:srgbClr val="1B6900"/>
                </a:solidFill>
                <a:latin typeface="Alexandria" charset="0"/>
                <a:cs typeface="+mj-cs"/>
              </a:rPr>
              <a:t>توضيح آليات واستراتيجيات الاستدامة في الاعلام والتسويق والغسل الأخضر</a:t>
            </a:r>
          </a:p>
          <a:p>
            <a:pPr marL="342900" indent="-342900" algn="r" rtl="1">
              <a:lnSpc>
                <a:spcPct val="150000"/>
              </a:lnSpc>
              <a:buFont typeface="Wingdings" pitchFamily="2" charset="2"/>
              <a:buChar char="ü"/>
            </a:pPr>
            <a:r>
              <a:rPr lang="ar-JO" sz="2400" dirty="0">
                <a:solidFill>
                  <a:srgbClr val="1B6900"/>
                </a:solidFill>
                <a:latin typeface="Alexandria" charset="0"/>
                <a:cs typeface="+mj-cs"/>
              </a:rPr>
              <a:t>تقديم أمثلة عربية وعالمية موثقة </a:t>
            </a:r>
            <a:endParaRPr lang="en-US" sz="2400">
              <a:solidFill>
                <a:srgbClr val="1B6900"/>
              </a:solidFill>
              <a:latin typeface="Alexandria" charset="0"/>
              <a:cs typeface="+mj-cs"/>
            </a:endParaRPr>
          </a:p>
          <a:p>
            <a:pPr marL="342900" indent="-342900" algn="r" rtl="1">
              <a:lnSpc>
                <a:spcPct val="150000"/>
              </a:lnSpc>
              <a:buFont typeface="Wingdings" pitchFamily="2" charset="2"/>
              <a:buChar char="ü"/>
            </a:pPr>
            <a:r>
              <a:rPr lang="ar-JO" sz="2400">
                <a:solidFill>
                  <a:srgbClr val="1B6900"/>
                </a:solidFill>
                <a:latin typeface="Alexandria" charset="0"/>
                <a:cs typeface="+mj-cs"/>
              </a:rPr>
              <a:t>عرض </a:t>
            </a:r>
            <a:r>
              <a:rPr lang="ar-JO" sz="2400" dirty="0">
                <a:solidFill>
                  <a:srgbClr val="1B6900"/>
                </a:solidFill>
                <a:latin typeface="Alexandria" charset="0"/>
                <a:cs typeface="+mj-cs"/>
              </a:rPr>
              <a:t>أدوات تقييم الحملات الإعلامية والتسويقية</a:t>
            </a:r>
          </a:p>
          <a:p>
            <a:pPr marL="342900" indent="-342900" algn="r" rtl="1">
              <a:lnSpc>
                <a:spcPct val="150000"/>
              </a:lnSpc>
              <a:buFont typeface="Wingdings" pitchFamily="2" charset="2"/>
              <a:buChar char="ü"/>
            </a:pPr>
            <a:r>
              <a:rPr lang="ar-JO" sz="2400" dirty="0">
                <a:solidFill>
                  <a:srgbClr val="1B6900"/>
                </a:solidFill>
                <a:latin typeface="Alexandria" charset="0"/>
                <a:cs typeface="+mj-cs"/>
              </a:rPr>
              <a:t>تقديم توصيات عملية للمؤسسات الإعلامية والتسويقية</a:t>
            </a: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6</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7843" y="-163217"/>
            <a:ext cx="7614945" cy="739754"/>
          </a:xfrm>
          <a:prstGeom prst="rect">
            <a:avLst/>
          </a:prstGeom>
          <a:noFill/>
        </p:spPr>
        <p:txBody>
          <a:bodyPr wrap="square" rtlCol="0">
            <a:spAutoFit/>
          </a:bodyPr>
          <a:lstStyle/>
          <a:p>
            <a:pPr algn="ctr" rtl="1">
              <a:lnSpc>
                <a:spcPct val="150000"/>
              </a:lnSpc>
            </a:pPr>
            <a:r>
              <a:rPr lang="ar-JO" sz="3200" b="1" u="sng" dirty="0">
                <a:solidFill>
                  <a:srgbClr val="1B6900"/>
                </a:solidFill>
                <a:latin typeface="Arial" panose="020B0604020202020204" pitchFamily="34" charset="0"/>
                <a:cs typeface="Arial" panose="020B0604020202020204" pitchFamily="34" charset="0"/>
              </a:rPr>
              <a:t>مقدمة: مفهوم الاستدامة</a:t>
            </a:r>
          </a:p>
        </p:txBody>
      </p:sp>
      <p:sp>
        <p:nvSpPr>
          <p:cNvPr id="48" name="TextBox 47"/>
          <p:cNvSpPr txBox="1"/>
          <p:nvPr/>
        </p:nvSpPr>
        <p:spPr>
          <a:xfrm>
            <a:off x="5355771" y="1076506"/>
            <a:ext cx="6836228" cy="5009833"/>
          </a:xfrm>
          <a:prstGeom prst="rect">
            <a:avLst/>
          </a:prstGeom>
          <a:noFill/>
        </p:spPr>
        <p:txBody>
          <a:bodyPr wrap="square" rtlCol="0">
            <a:spAutoFit/>
          </a:bodyPr>
          <a:lstStyle/>
          <a:p>
            <a:pPr algn="just" rtl="1">
              <a:lnSpc>
                <a:spcPct val="150000"/>
              </a:lnSpc>
            </a:pPr>
            <a:r>
              <a:rPr lang="ar-JO" sz="2400" i="0" u="none" strike="noStrike" dirty="0">
                <a:solidFill>
                  <a:srgbClr val="003800"/>
                </a:solidFill>
                <a:effectLst/>
              </a:rPr>
              <a:t>الاستدامة </a:t>
            </a:r>
            <a:r>
              <a:rPr lang="en-US" sz="2400" i="0" u="none" strike="noStrike" dirty="0">
                <a:solidFill>
                  <a:srgbClr val="003800"/>
                </a:solidFill>
                <a:effectLst/>
              </a:rPr>
              <a:t> Sustainability</a:t>
            </a:r>
            <a:r>
              <a:rPr lang="ar-JO" sz="2400" i="0" u="none" strike="noStrike" dirty="0">
                <a:solidFill>
                  <a:srgbClr val="003800"/>
                </a:solidFill>
                <a:effectLst/>
              </a:rPr>
              <a:t>لم تعد مجرد مفهوم نظري، بل أصبحت إطارًا عالميًا يوجه السياسات الاقتصادية والاجتماعية والبيئية. </a:t>
            </a:r>
            <a:endParaRPr lang="en-US" sz="2400" i="0" u="none" strike="noStrike" dirty="0">
              <a:solidFill>
                <a:srgbClr val="003800"/>
              </a:solidFill>
              <a:effectLst/>
            </a:endParaRPr>
          </a:p>
          <a:p>
            <a:pPr algn="just" rtl="1">
              <a:lnSpc>
                <a:spcPct val="150000"/>
              </a:lnSpc>
            </a:pPr>
            <a:r>
              <a:rPr lang="ar-JO" sz="2400" i="0" u="none" strike="noStrike" dirty="0">
                <a:solidFill>
                  <a:srgbClr val="003800"/>
                </a:solidFill>
                <a:effectLst/>
              </a:rPr>
              <a:t>الإعلام </a:t>
            </a:r>
            <a:r>
              <a:rPr lang="en-US" sz="2400" i="0" u="none" strike="noStrike" dirty="0">
                <a:solidFill>
                  <a:srgbClr val="003800"/>
                </a:solidFill>
                <a:effectLst/>
              </a:rPr>
              <a:t> Media </a:t>
            </a:r>
            <a:r>
              <a:rPr lang="ar-JO" sz="2400" i="0" u="none" strike="noStrike" dirty="0">
                <a:solidFill>
                  <a:srgbClr val="003800"/>
                </a:solidFill>
                <a:effectLst/>
              </a:rPr>
              <a:t>والتسويق </a:t>
            </a:r>
            <a:r>
              <a:rPr lang="en-US" sz="2400" i="0" u="none" strike="noStrike" dirty="0">
                <a:solidFill>
                  <a:srgbClr val="003800"/>
                </a:solidFill>
                <a:effectLst/>
              </a:rPr>
              <a:t> Marketing</a:t>
            </a:r>
            <a:r>
              <a:rPr lang="ar-JO" sz="2400" i="0" u="none" strike="noStrike" dirty="0">
                <a:solidFill>
                  <a:srgbClr val="003800"/>
                </a:solidFill>
                <a:effectLst/>
              </a:rPr>
              <a:t>يلعبان دورًا محوريًا في نقل هذا المفهوم إلى الجمهور، وتشكيل السلوكيات الاستهلاكية والمجتمعية.</a:t>
            </a:r>
          </a:p>
          <a:p>
            <a:pPr algn="just" rtl="1">
              <a:lnSpc>
                <a:spcPct val="150000"/>
              </a:lnSpc>
            </a:pPr>
            <a:r>
              <a:rPr lang="ar-JO" sz="2400" i="0" u="none" strike="noStrike" dirty="0">
                <a:solidFill>
                  <a:srgbClr val="003800"/>
                </a:solidFill>
                <a:effectLst/>
              </a:rPr>
              <a:t>الإعلام المستدام </a:t>
            </a:r>
            <a:r>
              <a:rPr lang="en-US" sz="2400" i="0" u="none" strike="noStrike" dirty="0">
                <a:solidFill>
                  <a:srgbClr val="003800"/>
                </a:solidFill>
                <a:effectLst/>
              </a:rPr>
              <a:t> Sustainable Media </a:t>
            </a:r>
            <a:r>
              <a:rPr lang="ar-JO" sz="2400" i="0" u="none" strike="noStrike" dirty="0">
                <a:solidFill>
                  <a:srgbClr val="003800"/>
                </a:solidFill>
                <a:effectLst/>
              </a:rPr>
              <a:t>يركز على نشر المعرفة البيئية والاجتماعية، ويعزز المشاركة المجتمعية.</a:t>
            </a:r>
          </a:p>
          <a:p>
            <a:pPr algn="just" rtl="1">
              <a:lnSpc>
                <a:spcPct val="150000"/>
              </a:lnSpc>
            </a:pPr>
            <a:r>
              <a:rPr lang="ar-JO" sz="2400" i="0" u="none" strike="noStrike" dirty="0">
                <a:solidFill>
                  <a:srgbClr val="003800"/>
                </a:solidFill>
                <a:effectLst/>
              </a:rPr>
              <a:t>التسويق المستدام</a:t>
            </a:r>
            <a:r>
              <a:rPr lang="en-US" sz="2400" i="0" u="none" strike="noStrike" dirty="0">
                <a:solidFill>
                  <a:srgbClr val="003800"/>
                </a:solidFill>
                <a:effectLst/>
              </a:rPr>
              <a:t> Sustainable Marketing </a:t>
            </a:r>
            <a:r>
              <a:rPr lang="ar-JO" sz="2400" i="0" u="none" strike="noStrike" dirty="0">
                <a:solidFill>
                  <a:srgbClr val="003800"/>
                </a:solidFill>
                <a:effectLst/>
              </a:rPr>
              <a:t>يدمج المسؤولية الاجتماعية والبيئية في استراتيجيات المؤسسات.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8" name="Picture 7">
            <a:extLst>
              <a:ext uri="{FF2B5EF4-FFF2-40B4-BE49-F238E27FC236}">
                <a16:creationId xmlns:a16="http://schemas.microsoft.com/office/drawing/2014/main" id="{0B8CE18B-7126-7F45-9922-1D65C2523CA1}"/>
              </a:ext>
            </a:extLst>
          </p:cNvPr>
          <p:cNvPicPr>
            <a:picLocks noChangeAspect="1"/>
          </p:cNvPicPr>
          <p:nvPr/>
        </p:nvPicPr>
        <p:blipFill rotWithShape="1">
          <a:blip r:embed="rId3">
            <a:extLst>
              <a:ext uri="{28A0092B-C50C-407E-A947-70E740481C1C}">
                <a14:useLocalDpi xmlns:a14="http://schemas.microsoft.com/office/drawing/2010/main" val="0"/>
              </a:ext>
            </a:extLst>
          </a:blip>
          <a:srcRect l="37262" b="11343"/>
          <a:stretch/>
        </p:blipFill>
        <p:spPr>
          <a:xfrm>
            <a:off x="0" y="1076506"/>
            <a:ext cx="5355771" cy="578149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8259730" cy="1077218"/>
          </a:xfrm>
          <a:prstGeom prst="rect">
            <a:avLst/>
          </a:prstGeom>
          <a:noFill/>
        </p:spPr>
        <p:txBody>
          <a:bodyPr wrap="square" rtlCol="0">
            <a:spAutoFit/>
          </a:bodyPr>
          <a:lstStyle/>
          <a:p>
            <a:pPr algn="ctr" rtl="1"/>
            <a:r>
              <a:rPr lang="ar-JO" sz="3200" b="1" i="0" u="sng" strike="noStrike" dirty="0">
                <a:solidFill>
                  <a:srgbClr val="003800"/>
                </a:solidFill>
                <a:effectLst/>
              </a:rPr>
              <a:t>تعريف التنمية المستدامة (</a:t>
            </a:r>
            <a:r>
              <a:rPr lang="en-US" sz="3200" b="1" i="0" u="sng" strike="noStrike" dirty="0">
                <a:solidFill>
                  <a:srgbClr val="003800"/>
                </a:solidFill>
                <a:effectLst/>
              </a:rPr>
              <a:t>Definition of Sustainable Development)</a:t>
            </a:r>
          </a:p>
        </p:txBody>
      </p:sp>
      <p:sp>
        <p:nvSpPr>
          <p:cNvPr id="48" name="TextBox 47"/>
          <p:cNvSpPr txBox="1"/>
          <p:nvPr/>
        </p:nvSpPr>
        <p:spPr>
          <a:xfrm>
            <a:off x="4301193" y="1228729"/>
            <a:ext cx="7658196" cy="5572679"/>
          </a:xfrm>
          <a:prstGeom prst="rect">
            <a:avLst/>
          </a:prstGeom>
          <a:noFill/>
        </p:spPr>
        <p:txBody>
          <a:bodyPr wrap="square" rtlCol="0">
            <a:spAutoFit/>
          </a:bodyPr>
          <a:lstStyle/>
          <a:p>
            <a:pPr algn="just" rtl="1">
              <a:lnSpc>
                <a:spcPct val="150000"/>
              </a:lnSpc>
            </a:pPr>
            <a:r>
              <a:rPr lang="ar-JO" sz="2400" i="0" strike="noStrike" dirty="0">
                <a:solidFill>
                  <a:schemeClr val="accent1">
                    <a:lumMod val="75000"/>
                  </a:schemeClr>
                </a:solidFill>
                <a:effectLst/>
              </a:rPr>
              <a:t>وفقًا لتقرير اللجنة العالمية للبيئة والتنمية – </a:t>
            </a:r>
            <a:r>
              <a:rPr lang="en-US" sz="2400" i="0" strike="noStrike" dirty="0">
                <a:solidFill>
                  <a:schemeClr val="accent1">
                    <a:lumMod val="75000"/>
                  </a:schemeClr>
                </a:solidFill>
                <a:effectLst/>
              </a:rPr>
              <a:t>World Commission on Environment and Development (WCED) </a:t>
            </a:r>
            <a:r>
              <a:rPr lang="ar-JO" sz="2400" i="0" strike="noStrike" dirty="0">
                <a:solidFill>
                  <a:schemeClr val="accent1">
                    <a:lumMod val="75000"/>
                  </a:schemeClr>
                </a:solidFill>
                <a:effectLst/>
              </a:rPr>
              <a:t>المعروف باسم تقرير برونتلاند (</a:t>
            </a:r>
            <a:r>
              <a:rPr lang="en-US" sz="2400" i="0" strike="noStrike" dirty="0">
                <a:solidFill>
                  <a:schemeClr val="accent1">
                    <a:lumMod val="75000"/>
                  </a:schemeClr>
                </a:solidFill>
                <a:effectLst/>
              </a:rPr>
              <a:t>Brundtland Report, 1987):</a:t>
            </a:r>
          </a:p>
          <a:p>
            <a:pPr algn="just" rtl="1">
              <a:lnSpc>
                <a:spcPct val="150000"/>
              </a:lnSpc>
            </a:pPr>
            <a:r>
              <a:rPr lang="en-US" sz="2400" b="1" i="0" u="sng" strike="noStrike" dirty="0">
                <a:solidFill>
                  <a:srgbClr val="1B6900"/>
                </a:solidFill>
                <a:effectLst/>
              </a:rPr>
              <a:t>"</a:t>
            </a:r>
            <a:r>
              <a:rPr lang="ar-JO" sz="2400" b="1" i="0" u="sng" strike="noStrike" dirty="0">
                <a:solidFill>
                  <a:srgbClr val="1B6900"/>
                </a:solidFill>
                <a:effectLst/>
              </a:rPr>
              <a:t>التنمية المستدامة هي التنمية التي تلبي احتياجات الحاضر دون المساس بقدرة الأجيال القادمة على تلبية احتياجاتها.”</a:t>
            </a:r>
            <a:r>
              <a:rPr lang="en-US" sz="2400" b="1" i="0" u="sng" strike="noStrike" dirty="0">
                <a:solidFill>
                  <a:srgbClr val="1B6900"/>
                </a:solidFill>
                <a:effectLst/>
              </a:rPr>
              <a:t> </a:t>
            </a:r>
            <a:r>
              <a:rPr lang="ar-SA" sz="2400" b="1" i="0" u="sng" strike="noStrike" dirty="0">
                <a:solidFill>
                  <a:srgbClr val="1B6900"/>
                </a:solidFill>
                <a:effectLst/>
              </a:rPr>
              <a:t>وأبعادها:</a:t>
            </a:r>
            <a:endParaRPr lang="ar-JO" sz="2400" b="1" i="0" u="sng" strike="noStrike" dirty="0">
              <a:solidFill>
                <a:srgbClr val="1B6900"/>
              </a:solidFill>
              <a:effectLst/>
            </a:endParaRPr>
          </a:p>
          <a:p>
            <a:pPr marL="342900" indent="-342900" algn="just" rtl="1">
              <a:lnSpc>
                <a:spcPct val="150000"/>
              </a:lnSpc>
              <a:buFont typeface="Wingdings" pitchFamily="2" charset="2"/>
              <a:buChar char="Ø"/>
            </a:pPr>
            <a:r>
              <a:rPr lang="ar-JO" sz="2400" i="0" strike="noStrike" dirty="0">
                <a:solidFill>
                  <a:srgbClr val="009051"/>
                </a:solidFill>
                <a:effectLst/>
              </a:rPr>
              <a:t>البعد الاقتصادي (</a:t>
            </a:r>
            <a:r>
              <a:rPr lang="en-US" sz="2400" i="0" strike="noStrike" dirty="0">
                <a:solidFill>
                  <a:srgbClr val="009051"/>
                </a:solidFill>
                <a:effectLst/>
              </a:rPr>
              <a:t>Economic Dimension): </a:t>
            </a:r>
            <a:r>
              <a:rPr lang="ar-JO" sz="2400" i="0" strike="noStrike" dirty="0">
                <a:solidFill>
                  <a:srgbClr val="009051"/>
                </a:solidFill>
                <a:effectLst/>
              </a:rPr>
              <a:t>تحقيق النمو مع الحفاظ على الموارد</a:t>
            </a:r>
          </a:p>
          <a:p>
            <a:pPr marL="342900" indent="-342900" algn="just" rtl="1">
              <a:lnSpc>
                <a:spcPct val="150000"/>
              </a:lnSpc>
              <a:buFont typeface="Wingdings" pitchFamily="2" charset="2"/>
              <a:buChar char="Ø"/>
            </a:pPr>
            <a:r>
              <a:rPr lang="ar-JO" sz="2400" i="0" strike="noStrike" dirty="0">
                <a:solidFill>
                  <a:srgbClr val="009051"/>
                </a:solidFill>
                <a:effectLst/>
              </a:rPr>
              <a:t>البعد الاجتماعي (</a:t>
            </a:r>
            <a:r>
              <a:rPr lang="en-US" sz="2400" i="0" strike="noStrike" dirty="0">
                <a:solidFill>
                  <a:srgbClr val="009051"/>
                </a:solidFill>
                <a:effectLst/>
              </a:rPr>
              <a:t>Social Dimension): </a:t>
            </a:r>
            <a:r>
              <a:rPr lang="ar-JO" sz="2400" i="0" strike="noStrike" dirty="0">
                <a:solidFill>
                  <a:srgbClr val="009051"/>
                </a:solidFill>
                <a:effectLst/>
              </a:rPr>
              <a:t>العدالة والمساواة</a:t>
            </a:r>
          </a:p>
          <a:p>
            <a:pPr marL="342900" indent="-342900" algn="just" rtl="1">
              <a:lnSpc>
                <a:spcPct val="150000"/>
              </a:lnSpc>
              <a:buFont typeface="Wingdings" pitchFamily="2" charset="2"/>
              <a:buChar char="Ø"/>
            </a:pPr>
            <a:r>
              <a:rPr lang="ar-JO" sz="2400" i="0" strike="noStrike" dirty="0">
                <a:solidFill>
                  <a:srgbClr val="009051"/>
                </a:solidFill>
                <a:effectLst/>
              </a:rPr>
              <a:t>البعد البيئي (</a:t>
            </a:r>
            <a:r>
              <a:rPr lang="en-US" sz="2400" i="0" strike="noStrike" dirty="0">
                <a:solidFill>
                  <a:srgbClr val="009051"/>
                </a:solidFill>
                <a:effectLst/>
              </a:rPr>
              <a:t>Environmental Dimension): </a:t>
            </a:r>
            <a:r>
              <a:rPr lang="ar-JO" sz="2400" i="0" strike="noStrike" dirty="0">
                <a:solidFill>
                  <a:srgbClr val="009051"/>
                </a:solidFill>
                <a:effectLst/>
              </a:rPr>
              <a:t>حماية البيئة والموارد الطبيعية.</a:t>
            </a:r>
            <a:endParaRPr lang="en-US" sz="2400" i="0" strike="noStrike" dirty="0">
              <a:solidFill>
                <a:srgbClr val="009051"/>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4" name="Picture 3">
            <a:extLst>
              <a:ext uri="{FF2B5EF4-FFF2-40B4-BE49-F238E27FC236}">
                <a16:creationId xmlns:a16="http://schemas.microsoft.com/office/drawing/2014/main" id="{7DD21ACA-A2BF-584F-AA3C-346221FC6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0" y="1520200"/>
            <a:ext cx="4278086" cy="4278086"/>
          </a:xfrm>
          <a:prstGeom prst="rect">
            <a:avLst/>
          </a:prstGeom>
        </p:spPr>
      </p:pic>
    </p:spTree>
    <p:extLst>
      <p:ext uri="{BB962C8B-B14F-4D97-AF65-F5344CB8AC3E}">
        <p14:creationId xmlns:p14="http://schemas.microsoft.com/office/powerpoint/2010/main" val="310289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85057" y="1134420"/>
            <a:ext cx="11821886" cy="5723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rtl="1">
              <a:lnSpc>
                <a:spcPct val="150000"/>
              </a:lnSpc>
            </a:pPr>
            <a:r>
              <a:rPr lang="ar-JO" sz="2400" b="1" i="0" u="sng" strike="noStrike" dirty="0">
                <a:solidFill>
                  <a:srgbClr val="009051"/>
                </a:solidFill>
                <a:effectLst/>
              </a:rPr>
              <a:t>الإعلام المستدام </a:t>
            </a:r>
            <a:r>
              <a:rPr lang="en-US" sz="2400" b="1" i="0" u="sng" strike="noStrike" dirty="0">
                <a:solidFill>
                  <a:srgbClr val="009051"/>
                </a:solidFill>
                <a:effectLst/>
              </a:rPr>
              <a:t> Sustainable Media </a:t>
            </a:r>
            <a:r>
              <a:rPr lang="ar-JO" sz="2400" b="1" i="0" u="sng" strike="noStrike" dirty="0">
                <a:solidFill>
                  <a:srgbClr val="009051"/>
                </a:solidFill>
                <a:effectLst/>
              </a:rPr>
              <a:t>هو الإعلام الذي يلتزم بالشفافية، ويعزز الوعي بالقضايا البيئية والاجتماعية، ويبتعد عن التضليل.</a:t>
            </a:r>
            <a:r>
              <a:rPr lang="en-US" sz="2400" b="1" i="0" u="sng" strike="noStrike" dirty="0">
                <a:solidFill>
                  <a:srgbClr val="009051"/>
                </a:solidFill>
                <a:effectLst/>
              </a:rPr>
              <a:t> </a:t>
            </a:r>
            <a:r>
              <a:rPr lang="ar-SA" sz="2400" b="1" i="0" u="sng" strike="noStrike" dirty="0">
                <a:solidFill>
                  <a:srgbClr val="009051"/>
                </a:solidFill>
                <a:effectLst/>
              </a:rPr>
              <a:t> ويمارس دوره في: </a:t>
            </a:r>
            <a:endParaRPr lang="ar-JO" sz="2400" b="1" i="0" u="sng" strike="noStrike" dirty="0">
              <a:solidFill>
                <a:srgbClr val="009051"/>
              </a:solidFill>
              <a:effectLst/>
            </a:endParaRPr>
          </a:p>
          <a:p>
            <a:pPr marL="342900" indent="-342900" algn="r" rtl="1">
              <a:lnSpc>
                <a:spcPct val="150000"/>
              </a:lnSpc>
              <a:buFont typeface="Arial" panose="020B0604020202020204" pitchFamily="34" charset="0"/>
              <a:buChar char="•"/>
            </a:pPr>
            <a:r>
              <a:rPr lang="ar-JO" sz="2400" b="0" i="0" u="none" strike="noStrike" dirty="0">
                <a:solidFill>
                  <a:srgbClr val="1B6900"/>
                </a:solidFill>
                <a:effectLst/>
              </a:rPr>
              <a:t>نشر المعرفة حول التغير المناخي </a:t>
            </a:r>
            <a:r>
              <a:rPr lang="en-US" sz="2400" b="0" i="0" u="none" strike="noStrike" dirty="0">
                <a:solidFill>
                  <a:srgbClr val="1B6900"/>
                </a:solidFill>
                <a:effectLst/>
              </a:rPr>
              <a:t> Climate Change</a:t>
            </a:r>
            <a:r>
              <a:rPr lang="ar-JO" sz="2400" b="0" i="0" u="none" strike="noStrike" dirty="0">
                <a:solidFill>
                  <a:srgbClr val="1B6900"/>
                </a:solidFill>
                <a:effectLst/>
              </a:rPr>
              <a:t>والتلوث </a:t>
            </a:r>
            <a:r>
              <a:rPr lang="en-US" sz="2400" b="0" i="0" u="none" strike="noStrike" dirty="0">
                <a:solidFill>
                  <a:srgbClr val="1B6900"/>
                </a:solidFill>
                <a:effectLst/>
              </a:rPr>
              <a:t>Pollution</a:t>
            </a:r>
          </a:p>
          <a:p>
            <a:pPr marL="342900" indent="-342900" algn="r" rtl="1">
              <a:lnSpc>
                <a:spcPct val="150000"/>
              </a:lnSpc>
              <a:buFont typeface="Arial" panose="020B0604020202020204" pitchFamily="34" charset="0"/>
              <a:buChar char="•"/>
            </a:pPr>
            <a:r>
              <a:rPr lang="ar-JO" sz="2400" b="0" i="0" u="none" strike="noStrike" dirty="0">
                <a:solidFill>
                  <a:srgbClr val="1B6900"/>
                </a:solidFill>
                <a:effectLst/>
              </a:rPr>
              <a:t>تعزيز السلوكيات الإيجابية مثل إعادة التدوير </a:t>
            </a:r>
            <a:r>
              <a:rPr lang="en-US" sz="2400" b="0" i="0" u="none" strike="noStrike" dirty="0">
                <a:solidFill>
                  <a:srgbClr val="1B6900"/>
                </a:solidFill>
                <a:effectLst/>
              </a:rPr>
              <a:t> Recycling</a:t>
            </a:r>
            <a:r>
              <a:rPr lang="ar-JO" sz="2400" b="0" i="0" u="none" strike="noStrike" dirty="0">
                <a:solidFill>
                  <a:srgbClr val="1B6900"/>
                </a:solidFill>
                <a:effectLst/>
              </a:rPr>
              <a:t>وترشيد الاستهلاك </a:t>
            </a:r>
            <a:r>
              <a:rPr lang="en-US" sz="2400" b="0" i="0" u="none" strike="noStrike" dirty="0">
                <a:solidFill>
                  <a:srgbClr val="1B6900"/>
                </a:solidFill>
                <a:effectLst/>
              </a:rPr>
              <a:t>Responsible</a:t>
            </a:r>
          </a:p>
          <a:p>
            <a:pPr algn="r" rtl="1">
              <a:lnSpc>
                <a:spcPct val="150000"/>
              </a:lnSpc>
            </a:pPr>
            <a:r>
              <a:rPr lang="en-US" sz="2400" dirty="0">
                <a:solidFill>
                  <a:srgbClr val="1B6900"/>
                </a:solidFill>
              </a:rPr>
              <a:t>  </a:t>
            </a:r>
            <a:r>
              <a:rPr lang="en-US" sz="2400" b="0" i="0" u="none" strike="noStrike" dirty="0">
                <a:solidFill>
                  <a:srgbClr val="1B6900"/>
                </a:solidFill>
                <a:effectLst/>
              </a:rPr>
              <a:t>Consumption</a:t>
            </a:r>
          </a:p>
          <a:p>
            <a:pPr algn="r" rtl="1">
              <a:lnSpc>
                <a:spcPct val="150000"/>
              </a:lnSpc>
            </a:pPr>
            <a:r>
              <a:rPr lang="ar-JO" sz="2400" b="1" i="0" u="sng" strike="noStrike" dirty="0">
                <a:solidFill>
                  <a:srgbClr val="C00000"/>
                </a:solidFill>
                <a:effectLst/>
              </a:rPr>
              <a:t>مثال : </a:t>
            </a:r>
            <a:r>
              <a:rPr lang="ar-JO" sz="2400" b="0" i="0" u="none" strike="noStrike" dirty="0">
                <a:solidFill>
                  <a:srgbClr val="000000"/>
                </a:solidFill>
                <a:effectLst/>
              </a:rPr>
              <a:t>حملة </a:t>
            </a:r>
            <a:r>
              <a:rPr lang="en-US" sz="2400" b="0" i="0" u="none" strike="noStrike" dirty="0">
                <a:solidFill>
                  <a:srgbClr val="000000"/>
                </a:solidFill>
                <a:effectLst/>
              </a:rPr>
              <a:t> BBC Earth Sustainability </a:t>
            </a:r>
            <a:r>
              <a:rPr lang="ar-JO" sz="2400" b="0" i="0" u="none" strike="noStrike" dirty="0">
                <a:solidFill>
                  <a:srgbClr val="000000"/>
                </a:solidFill>
                <a:effectLst/>
              </a:rPr>
              <a:t>التي ركزت على التغير المناخي وأثره على الحياة البرية </a:t>
            </a:r>
            <a:r>
              <a:rPr lang="en-US" sz="2400" b="0" i="0" u="none" strike="noStrike" dirty="0">
                <a:solidFill>
                  <a:srgbClr val="000000"/>
                </a:solidFill>
                <a:effectLst/>
              </a:rPr>
              <a:t>BBC </a:t>
            </a:r>
          </a:p>
          <a:p>
            <a:pPr rtl="1">
              <a:lnSpc>
                <a:spcPct val="150000"/>
              </a:lnSpc>
            </a:pPr>
            <a:r>
              <a:rPr lang="ar-SA" sz="2400" dirty="0">
                <a:solidFill>
                  <a:srgbClr val="000000"/>
                </a:solidFill>
              </a:rPr>
              <a:t> </a:t>
            </a:r>
            <a:r>
              <a:rPr lang="en-US" sz="2400" dirty="0">
                <a:solidFill>
                  <a:srgbClr val="000000"/>
                </a:solidFill>
              </a:rPr>
              <a:t>   </a:t>
            </a:r>
            <a:r>
              <a:rPr lang="en-US" sz="2400" b="0" i="0" u="none" strike="noStrike" dirty="0">
                <a:solidFill>
                  <a:srgbClr val="000000"/>
                </a:solidFill>
                <a:effectLst/>
              </a:rPr>
              <a:t>Earth. </a:t>
            </a:r>
            <a:r>
              <a:rPr lang="en-US" sz="2400" b="0" i="0" u="none" strike="noStrike" dirty="0">
                <a:solidFill>
                  <a:srgbClr val="000000"/>
                </a:solidFill>
                <a:effectLst/>
                <a:hlinkClick r:id="rId2"/>
              </a:rPr>
              <a:t>https://www.bbcearth.com/sustainability</a:t>
            </a:r>
            <a:r>
              <a:rPr lang="ar-SA" sz="2400" b="0" i="0" u="none" strike="noStrike" dirty="0">
                <a:solidFill>
                  <a:srgbClr val="000000"/>
                </a:solidFill>
                <a:effectLst/>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8" name="Rectangle 3">
            <a:extLst>
              <a:ext uri="{FF2B5EF4-FFF2-40B4-BE49-F238E27FC236}">
                <a16:creationId xmlns:a16="http://schemas.microsoft.com/office/drawing/2014/main" id="{62D73816-170C-274D-A494-67F7ED1C2BC3}"/>
              </a:ext>
            </a:extLst>
          </p:cNvPr>
          <p:cNvSpPr>
            <a:spLocks noChangeArrowheads="1"/>
          </p:cNvSpPr>
          <p:nvPr/>
        </p:nvSpPr>
        <p:spPr bwMode="auto">
          <a:xfrm>
            <a:off x="2162150" y="139784"/>
            <a:ext cx="8645893"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r>
              <a:rPr lang="ar-JO" sz="2800" b="1" i="0" u="none" strike="noStrike" dirty="0">
                <a:solidFill>
                  <a:srgbClr val="1B6900"/>
                </a:solidFill>
                <a:effectLst/>
              </a:rPr>
              <a:t>الإعلام والتنمية المستدامة (</a:t>
            </a:r>
            <a:r>
              <a:rPr lang="en-US" sz="2800" b="1" i="0" u="none" strike="noStrike" dirty="0">
                <a:solidFill>
                  <a:srgbClr val="1B6900"/>
                </a:solidFill>
                <a:effectLst/>
              </a:rPr>
              <a:t>Media and Sustainable Development)</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pic>
        <p:nvPicPr>
          <p:cNvPr id="6" name="Picture 5">
            <a:extLst>
              <a:ext uri="{FF2B5EF4-FFF2-40B4-BE49-F238E27FC236}">
                <a16:creationId xmlns:a16="http://schemas.microsoft.com/office/drawing/2014/main" id="{907C44C5-3272-2442-A726-036CC1878E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01249" y="4776523"/>
            <a:ext cx="1862545" cy="1894114"/>
          </a:xfrm>
          <a:prstGeom prst="rect">
            <a:avLst/>
          </a:prstGeom>
        </p:spPr>
      </p:pic>
    </p:spTree>
    <p:extLst>
      <p:ext uri="{BB962C8B-B14F-4D97-AF65-F5344CB8AC3E}">
        <p14:creationId xmlns:p14="http://schemas.microsoft.com/office/powerpoint/2010/main" val="2326055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59430" y="0"/>
            <a:ext cx="8848614" cy="1077218"/>
          </a:xfrm>
          <a:prstGeom prst="rect">
            <a:avLst/>
          </a:prstGeom>
          <a:noFill/>
        </p:spPr>
        <p:txBody>
          <a:bodyPr wrap="square" rtlCol="0">
            <a:spAutoFit/>
          </a:bodyPr>
          <a:lstStyle/>
          <a:p>
            <a:pPr algn="ctr" rtl="1"/>
            <a:r>
              <a:rPr lang="ar-JO" sz="3200" b="1" u="sng" dirty="0">
                <a:solidFill>
                  <a:srgbClr val="1B6900"/>
                </a:solidFill>
                <a:latin typeface="Arial" panose="020B0604020202020204" pitchFamily="34" charset="0"/>
                <a:cs typeface="Arial" panose="020B0604020202020204" pitchFamily="34" charset="0"/>
              </a:rPr>
              <a:t>التسويق والتنمية المستدامة (</a:t>
            </a:r>
            <a:r>
              <a:rPr lang="en-US" sz="3200" b="1" u="sng" dirty="0">
                <a:solidFill>
                  <a:srgbClr val="1B6900"/>
                </a:solidFill>
                <a:latin typeface="Arial" panose="020B0604020202020204" pitchFamily="34" charset="0"/>
                <a:cs typeface="Arial" panose="020B0604020202020204" pitchFamily="34" charset="0"/>
              </a:rPr>
              <a:t>Marketing and Sustainable Development)</a:t>
            </a:r>
          </a:p>
        </p:txBody>
      </p:sp>
      <p:sp>
        <p:nvSpPr>
          <p:cNvPr id="48" name="TextBox 47"/>
          <p:cNvSpPr txBox="1"/>
          <p:nvPr/>
        </p:nvSpPr>
        <p:spPr>
          <a:xfrm>
            <a:off x="152400" y="1331124"/>
            <a:ext cx="11887199" cy="5009833"/>
          </a:xfrm>
          <a:prstGeom prst="rect">
            <a:avLst/>
          </a:prstGeom>
          <a:noFill/>
        </p:spPr>
        <p:txBody>
          <a:bodyPr wrap="square" rtlCol="0">
            <a:spAutoFit/>
          </a:bodyPr>
          <a:lstStyle/>
          <a:p>
            <a:pPr algn="just" rtl="1">
              <a:lnSpc>
                <a:spcPct val="150000"/>
              </a:lnSpc>
            </a:pPr>
            <a:r>
              <a:rPr lang="ar-JO" sz="2400" b="1" u="sng" dirty="0">
                <a:solidFill>
                  <a:srgbClr val="1B6900"/>
                </a:solidFill>
                <a:latin typeface="Arial" panose="020B0604020202020204" pitchFamily="34" charset="0"/>
                <a:cs typeface="Arial" panose="020B0604020202020204" pitchFamily="34" charset="0"/>
              </a:rPr>
              <a:t>التسويق المستدام </a:t>
            </a:r>
            <a:r>
              <a:rPr lang="en-US" sz="2400" b="1" u="sng" dirty="0">
                <a:solidFill>
                  <a:srgbClr val="1B6900"/>
                </a:solidFill>
                <a:latin typeface="Arial" panose="020B0604020202020204" pitchFamily="34" charset="0"/>
                <a:cs typeface="Arial" panose="020B0604020202020204" pitchFamily="34" charset="0"/>
              </a:rPr>
              <a:t> Sustainable Marketing</a:t>
            </a:r>
            <a:r>
              <a:rPr lang="ar-JO" sz="2400" b="1" u="sng" dirty="0">
                <a:solidFill>
                  <a:srgbClr val="1B6900"/>
                </a:solidFill>
                <a:latin typeface="Arial" panose="020B0604020202020204" pitchFamily="34" charset="0"/>
                <a:cs typeface="Arial" panose="020B0604020202020204" pitchFamily="34" charset="0"/>
              </a:rPr>
              <a:t>هو استخدام استراتيجيات تسويقية تدمج المسؤولية الاجتماعية والبيئية مع الأهداف الاقتصادية.</a:t>
            </a:r>
          </a:p>
          <a:p>
            <a:pPr marL="342900" indent="-342900" algn="just" rtl="1">
              <a:lnSpc>
                <a:spcPct val="150000"/>
              </a:lnSpc>
              <a:buFont typeface="Wingdings" pitchFamily="2" charset="2"/>
              <a:buChar char="v"/>
            </a:pPr>
            <a:r>
              <a:rPr lang="ar-JO" sz="2400" dirty="0">
                <a:solidFill>
                  <a:srgbClr val="1B6900"/>
                </a:solidFill>
                <a:latin typeface="Arial" panose="020B0604020202020204" pitchFamily="34" charset="0"/>
                <a:cs typeface="Arial" panose="020B0604020202020204" pitchFamily="34" charset="0"/>
              </a:rPr>
              <a:t>المنتج المستدام (</a:t>
            </a:r>
            <a:r>
              <a:rPr lang="en-US" sz="2400" dirty="0">
                <a:solidFill>
                  <a:srgbClr val="1B6900"/>
                </a:solidFill>
                <a:latin typeface="Arial" panose="020B0604020202020204" pitchFamily="34" charset="0"/>
                <a:cs typeface="Arial" panose="020B0604020202020204" pitchFamily="34" charset="0"/>
              </a:rPr>
              <a:t>Sustainable Product): </a:t>
            </a:r>
            <a:r>
              <a:rPr lang="ar-JO" sz="2400" dirty="0">
                <a:solidFill>
                  <a:srgbClr val="1B6900"/>
                </a:solidFill>
                <a:latin typeface="Arial" panose="020B0604020202020204" pitchFamily="34" charset="0"/>
                <a:cs typeface="Arial" panose="020B0604020202020204" pitchFamily="34" charset="0"/>
              </a:rPr>
              <a:t>يعتمد على مواد صديقة للبيئة</a:t>
            </a:r>
          </a:p>
          <a:p>
            <a:pPr marL="342900" indent="-342900" algn="just" rtl="1">
              <a:lnSpc>
                <a:spcPct val="150000"/>
              </a:lnSpc>
              <a:buFont typeface="Wingdings" pitchFamily="2" charset="2"/>
              <a:buChar char="v"/>
            </a:pPr>
            <a:r>
              <a:rPr lang="ar-JO" sz="2400" dirty="0">
                <a:solidFill>
                  <a:srgbClr val="1B6900"/>
                </a:solidFill>
                <a:latin typeface="Arial" panose="020B0604020202020204" pitchFamily="34" charset="0"/>
                <a:cs typeface="Arial" panose="020B0604020202020204" pitchFamily="34" charset="0"/>
              </a:rPr>
              <a:t>السعر المستدام (</a:t>
            </a:r>
            <a:r>
              <a:rPr lang="en-US" sz="2400" dirty="0">
                <a:solidFill>
                  <a:srgbClr val="1B6900"/>
                </a:solidFill>
                <a:latin typeface="Arial" panose="020B0604020202020204" pitchFamily="34" charset="0"/>
                <a:cs typeface="Arial" panose="020B0604020202020204" pitchFamily="34" charset="0"/>
              </a:rPr>
              <a:t>Sustainable Pricing): </a:t>
            </a:r>
            <a:r>
              <a:rPr lang="ar-JO" sz="2400" dirty="0">
                <a:solidFill>
                  <a:srgbClr val="1B6900"/>
                </a:solidFill>
                <a:latin typeface="Arial" panose="020B0604020202020204" pitchFamily="34" charset="0"/>
                <a:cs typeface="Arial" panose="020B0604020202020204" pitchFamily="34" charset="0"/>
              </a:rPr>
              <a:t>يعكس القيمة الحقيقية للمنتج</a:t>
            </a:r>
          </a:p>
          <a:p>
            <a:pPr marL="342900" indent="-342900" algn="just" rtl="1">
              <a:lnSpc>
                <a:spcPct val="150000"/>
              </a:lnSpc>
              <a:buFont typeface="Wingdings" pitchFamily="2" charset="2"/>
              <a:buChar char="v"/>
            </a:pPr>
            <a:r>
              <a:rPr lang="ar-JO" sz="2400" dirty="0">
                <a:solidFill>
                  <a:srgbClr val="1B6900"/>
                </a:solidFill>
                <a:latin typeface="Arial" panose="020B0604020202020204" pitchFamily="34" charset="0"/>
                <a:cs typeface="Arial" panose="020B0604020202020204" pitchFamily="34" charset="0"/>
              </a:rPr>
              <a:t>التوزيع المستدام (</a:t>
            </a:r>
            <a:r>
              <a:rPr lang="en-US" sz="2400" dirty="0">
                <a:solidFill>
                  <a:srgbClr val="1B6900"/>
                </a:solidFill>
                <a:latin typeface="Arial" panose="020B0604020202020204" pitchFamily="34" charset="0"/>
                <a:cs typeface="Arial" panose="020B0604020202020204" pitchFamily="34" charset="0"/>
              </a:rPr>
              <a:t>Sustainable Distribution): </a:t>
            </a:r>
            <a:r>
              <a:rPr lang="ar-JO" sz="2400" dirty="0">
                <a:solidFill>
                  <a:srgbClr val="1B6900"/>
                </a:solidFill>
                <a:latin typeface="Arial" panose="020B0604020202020204" pitchFamily="34" charset="0"/>
                <a:cs typeface="Arial" panose="020B0604020202020204" pitchFamily="34" charset="0"/>
              </a:rPr>
              <a:t>يقلل الانبعاثات</a:t>
            </a:r>
          </a:p>
          <a:p>
            <a:pPr marL="342900" indent="-342900" algn="just" rtl="1">
              <a:lnSpc>
                <a:spcPct val="150000"/>
              </a:lnSpc>
              <a:buFont typeface="Wingdings" pitchFamily="2" charset="2"/>
              <a:buChar char="v"/>
            </a:pPr>
            <a:r>
              <a:rPr lang="ar-JO" sz="2400" dirty="0">
                <a:solidFill>
                  <a:srgbClr val="1B6900"/>
                </a:solidFill>
                <a:latin typeface="Arial" panose="020B0604020202020204" pitchFamily="34" charset="0"/>
                <a:cs typeface="Arial" panose="020B0604020202020204" pitchFamily="34" charset="0"/>
              </a:rPr>
              <a:t>الترويج المستدام (</a:t>
            </a:r>
            <a:r>
              <a:rPr lang="en-US" sz="2400" dirty="0">
                <a:solidFill>
                  <a:srgbClr val="1B6900"/>
                </a:solidFill>
                <a:latin typeface="Arial" panose="020B0604020202020204" pitchFamily="34" charset="0"/>
                <a:cs typeface="Arial" panose="020B0604020202020204" pitchFamily="34" charset="0"/>
              </a:rPr>
              <a:t>Sustainable Promotion): </a:t>
            </a:r>
            <a:r>
              <a:rPr lang="ar-JO" sz="2400" dirty="0">
                <a:solidFill>
                  <a:srgbClr val="1B6900"/>
                </a:solidFill>
                <a:latin typeface="Arial" panose="020B0604020202020204" pitchFamily="34" charset="0"/>
                <a:cs typeface="Arial" panose="020B0604020202020204" pitchFamily="34" charset="0"/>
              </a:rPr>
              <a:t>يقدم رسائل مسؤولة وشفافة</a:t>
            </a:r>
            <a:endParaRPr lang="en-US" sz="2400" dirty="0">
              <a:solidFill>
                <a:srgbClr val="1B6900"/>
              </a:solidFill>
              <a:latin typeface="Arial" panose="020B0604020202020204" pitchFamily="34" charset="0"/>
              <a:cs typeface="Arial" panose="020B0604020202020204" pitchFamily="34" charset="0"/>
            </a:endParaRPr>
          </a:p>
          <a:p>
            <a:pPr algn="just" rtl="1">
              <a:lnSpc>
                <a:spcPct val="150000"/>
              </a:lnSpc>
            </a:pPr>
            <a:r>
              <a:rPr lang="ar-JO" sz="2400" b="1" u="sng" dirty="0">
                <a:solidFill>
                  <a:srgbClr val="C00000"/>
                </a:solidFill>
                <a:latin typeface="Arial" panose="020B0604020202020204" pitchFamily="34" charset="0"/>
                <a:cs typeface="Arial" panose="020B0604020202020204" pitchFamily="34" charset="0"/>
              </a:rPr>
              <a:t>مثال</a:t>
            </a:r>
            <a:r>
              <a:rPr lang="ar-JO" sz="2400" dirty="0">
                <a:solidFill>
                  <a:srgbClr val="002060"/>
                </a:solidFill>
                <a:latin typeface="Arial" panose="020B0604020202020204" pitchFamily="34" charset="0"/>
                <a:cs typeface="Arial" panose="020B0604020202020204" pitchFamily="34" charset="0"/>
              </a:rPr>
              <a:t>: </a:t>
            </a:r>
            <a:r>
              <a:rPr lang="ar-JO" sz="2400" dirty="0">
                <a:solidFill>
                  <a:srgbClr val="003800"/>
                </a:solidFill>
                <a:latin typeface="Arial" panose="020B0604020202020204" pitchFamily="34" charset="0"/>
                <a:cs typeface="Arial" panose="020B0604020202020204" pitchFamily="34" charset="0"/>
              </a:rPr>
              <a:t>شركة </a:t>
            </a:r>
            <a:r>
              <a:rPr lang="en-US" sz="2400" dirty="0">
                <a:solidFill>
                  <a:srgbClr val="003800"/>
                </a:solidFill>
                <a:latin typeface="Arial" panose="020B0604020202020204" pitchFamily="34" charset="0"/>
                <a:cs typeface="Arial" panose="020B0604020202020204" pitchFamily="34" charset="0"/>
              </a:rPr>
              <a:t>Unilever </a:t>
            </a:r>
            <a:r>
              <a:rPr lang="ar-JO" sz="2400" dirty="0">
                <a:solidFill>
                  <a:srgbClr val="003800"/>
                </a:solidFill>
                <a:latin typeface="Arial" panose="020B0604020202020204" pitchFamily="34" charset="0"/>
                <a:cs typeface="Arial" panose="020B0604020202020204" pitchFamily="34" charset="0"/>
              </a:rPr>
              <a:t>التي أطلقت مبادرات الاستدامة في منتجاتها مثل "</a:t>
            </a:r>
            <a:r>
              <a:rPr lang="en-US" sz="2400" dirty="0">
                <a:solidFill>
                  <a:srgbClr val="003800"/>
                </a:solidFill>
                <a:latin typeface="Arial" panose="020B0604020202020204" pitchFamily="34" charset="0"/>
                <a:cs typeface="Arial" panose="020B0604020202020204" pitchFamily="34" charset="0"/>
              </a:rPr>
              <a:t>Love Beauty and Planet" Unilever Sustainability. </a:t>
            </a:r>
            <a:endParaRPr lang="ar-JO" sz="2400" dirty="0">
              <a:solidFill>
                <a:srgbClr val="003800"/>
              </a:solidFill>
              <a:latin typeface="Arial" panose="020B0604020202020204" pitchFamily="34" charset="0"/>
              <a:cs typeface="Arial" panose="020B0604020202020204" pitchFamily="34" charset="0"/>
            </a:endParaRPr>
          </a:p>
          <a:p>
            <a:pPr rtl="1">
              <a:lnSpc>
                <a:spcPct val="150000"/>
              </a:lnSpc>
            </a:pPr>
            <a:r>
              <a:rPr lang="ar-JO" sz="2400" dirty="0">
                <a:solidFill>
                  <a:srgbClr val="002060"/>
                </a:solidFill>
                <a:latin typeface="Arial" panose="020B0604020202020204" pitchFamily="34" charset="0"/>
                <a:cs typeface="Arial" panose="020B0604020202020204" pitchFamily="34" charset="0"/>
              </a:rPr>
              <a:t>.</a:t>
            </a:r>
            <a:r>
              <a:rPr lang="en-US" sz="2400" dirty="0">
                <a:solidFill>
                  <a:srgbClr val="002060"/>
                </a:solidFill>
                <a:latin typeface="Arial" panose="020B0604020202020204" pitchFamily="34" charset="0"/>
                <a:cs typeface="Arial" panose="020B0604020202020204" pitchFamily="34" charset="0"/>
              </a:rPr>
              <a:t> </a:t>
            </a:r>
            <a:r>
              <a:rPr lang="en-US" sz="2400" dirty="0">
                <a:solidFill>
                  <a:srgbClr val="002060"/>
                </a:solidFill>
                <a:latin typeface="Arial" panose="020B0604020202020204" pitchFamily="34" charset="0"/>
                <a:cs typeface="Arial" panose="020B0604020202020204" pitchFamily="34" charset="0"/>
                <a:hlinkClick r:id="rId2"/>
              </a:rPr>
              <a:t>https://www.unilever.com/sustainability/</a:t>
            </a:r>
            <a:r>
              <a:rPr lang="ar-SA" sz="2400" dirty="0">
                <a:solidFill>
                  <a:srgbClr val="002060"/>
                </a:solidFill>
                <a:latin typeface="Arial" panose="020B0604020202020204" pitchFamily="34" charset="0"/>
                <a:cs typeface="Arial" panose="020B0604020202020204" pitchFamily="34" charset="0"/>
              </a:rPr>
              <a:t> </a:t>
            </a:r>
            <a:endParaRPr lang="ar-JO" sz="2400" dirty="0">
              <a:solidFill>
                <a:srgbClr val="002060"/>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816429"/>
            <a:ext cx="12191999" cy="59852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65684" y="-58872"/>
            <a:ext cx="7614945" cy="751424"/>
          </a:xfrm>
          <a:prstGeom prst="rect">
            <a:avLst/>
          </a:prstGeom>
          <a:noFill/>
        </p:spPr>
        <p:txBody>
          <a:bodyPr wrap="square" rtlCol="0">
            <a:spAutoFit/>
          </a:bodyPr>
          <a:lstStyle/>
          <a:p>
            <a:pPr algn="ctr" rtl="1">
              <a:lnSpc>
                <a:spcPct val="150000"/>
              </a:lnSpc>
            </a:pPr>
            <a:r>
              <a:rPr lang="ar-JO" sz="3200" b="1" i="0" u="sng" strike="noStrike" dirty="0">
                <a:solidFill>
                  <a:srgbClr val="1B6900"/>
                </a:solidFill>
                <a:effectLst/>
              </a:rPr>
              <a:t>الاستدامة في الإعلام </a:t>
            </a:r>
            <a:r>
              <a:rPr lang="en-US" sz="3200" b="1" i="0" u="sng" strike="noStrike" dirty="0">
                <a:solidFill>
                  <a:srgbClr val="1B6900"/>
                </a:solidFill>
                <a:effectLst/>
              </a:rPr>
              <a:t>Sustainability in Media</a:t>
            </a:r>
          </a:p>
        </p:txBody>
      </p:sp>
      <p:sp>
        <p:nvSpPr>
          <p:cNvPr id="48" name="TextBox 47"/>
          <p:cNvSpPr txBox="1"/>
          <p:nvPr/>
        </p:nvSpPr>
        <p:spPr>
          <a:xfrm>
            <a:off x="2645060" y="994636"/>
            <a:ext cx="9475443" cy="5067413"/>
          </a:xfrm>
          <a:prstGeom prst="rect">
            <a:avLst/>
          </a:prstGeom>
          <a:noFill/>
        </p:spPr>
        <p:txBody>
          <a:bodyPr wrap="square" rtlCol="0">
            <a:spAutoFit/>
          </a:bodyPr>
          <a:lstStyle/>
          <a:p>
            <a:pPr algn="just" rtl="1">
              <a:lnSpc>
                <a:spcPct val="150000"/>
              </a:lnSpc>
            </a:pPr>
            <a:r>
              <a:rPr lang="ar-JO" sz="2400" b="0" i="0" u="none" strike="noStrike" dirty="0">
                <a:solidFill>
                  <a:srgbClr val="1B6900"/>
                </a:solidFill>
                <a:effectLst/>
              </a:rPr>
              <a:t>الاستدامة في الإعلام تعني أن المؤسسات الإعلامية تلتزم بممارسات مسؤولة بيئيًا واجتماعيًا، مثل:</a:t>
            </a:r>
          </a:p>
          <a:p>
            <a:pPr marL="457200" indent="-457200" algn="just" rtl="1">
              <a:lnSpc>
                <a:spcPct val="150000"/>
              </a:lnSpc>
              <a:buFont typeface="+mj-lt"/>
              <a:buAutoNum type="arabicPeriod"/>
            </a:pPr>
            <a:r>
              <a:rPr lang="ar-JO" sz="2400" b="0" i="0" u="none" strike="noStrike" dirty="0">
                <a:solidFill>
                  <a:srgbClr val="003800"/>
                </a:solidFill>
                <a:effectLst/>
              </a:rPr>
              <a:t>تقليل استهلاك الورق عبر التحول الرقمي </a:t>
            </a:r>
            <a:r>
              <a:rPr lang="en-US" sz="2400" b="0" i="0" u="none" strike="noStrike" dirty="0">
                <a:solidFill>
                  <a:srgbClr val="003800"/>
                </a:solidFill>
                <a:effectLst/>
              </a:rPr>
              <a:t>Digital Transformation</a:t>
            </a:r>
          </a:p>
          <a:p>
            <a:pPr marL="457200" indent="-457200" algn="just" rtl="1">
              <a:lnSpc>
                <a:spcPct val="150000"/>
              </a:lnSpc>
              <a:buFont typeface="+mj-lt"/>
              <a:buAutoNum type="arabicPeriod"/>
            </a:pPr>
            <a:r>
              <a:rPr lang="ar-JO" sz="2400" b="0" i="0" u="none" strike="noStrike" dirty="0">
                <a:solidFill>
                  <a:srgbClr val="003800"/>
                </a:solidFill>
                <a:effectLst/>
              </a:rPr>
              <a:t>إنتاج محتوى يرفع الوعي البيئي والاجتماعي</a:t>
            </a:r>
          </a:p>
          <a:p>
            <a:pPr marL="457200" indent="-457200" algn="just" rtl="1">
              <a:lnSpc>
                <a:spcPct val="150000"/>
              </a:lnSpc>
              <a:buFont typeface="+mj-lt"/>
              <a:buAutoNum type="arabicPeriod"/>
            </a:pPr>
            <a:r>
              <a:rPr lang="ar-JO" sz="2400" b="0" i="0" u="none" strike="noStrike" dirty="0">
                <a:solidFill>
                  <a:srgbClr val="003800"/>
                </a:solidFill>
                <a:effectLst/>
              </a:rPr>
              <a:t>تجنب نشر معلومات مضللة حول الاستدامة</a:t>
            </a:r>
            <a:endParaRPr lang="en-US" sz="2400" b="0" i="0" u="none" strike="noStrike" dirty="0">
              <a:solidFill>
                <a:srgbClr val="003800"/>
              </a:solidFill>
              <a:effectLst/>
            </a:endParaRPr>
          </a:p>
          <a:p>
            <a:pPr algn="just" rtl="1">
              <a:lnSpc>
                <a:spcPct val="150000"/>
              </a:lnSpc>
            </a:pPr>
            <a:r>
              <a:rPr lang="ar-JO" sz="2400" b="1" i="0" u="sng" strike="noStrike" dirty="0">
                <a:solidFill>
                  <a:srgbClr val="C00000"/>
                </a:solidFill>
                <a:effectLst/>
              </a:rPr>
              <a:t>مثال: </a:t>
            </a:r>
            <a:endParaRPr lang="en-US" sz="2400" b="1" i="0" u="sng" strike="noStrike" dirty="0">
              <a:solidFill>
                <a:srgbClr val="C00000"/>
              </a:solidFill>
              <a:effectLst/>
            </a:endParaRPr>
          </a:p>
          <a:p>
            <a:pPr algn="just" rtl="1">
              <a:lnSpc>
                <a:spcPct val="150000"/>
              </a:lnSpc>
            </a:pPr>
            <a:r>
              <a:rPr lang="ar-JO" sz="2000" b="0" i="0" u="none" strike="noStrike" dirty="0">
                <a:solidFill>
                  <a:srgbClr val="1B6900"/>
                </a:solidFill>
                <a:effectLst/>
              </a:rPr>
              <a:t>صحيفة </a:t>
            </a:r>
            <a:r>
              <a:rPr lang="en-US" sz="2000" b="0" i="0" u="none" strike="noStrike" dirty="0">
                <a:solidFill>
                  <a:srgbClr val="1B6900"/>
                </a:solidFill>
                <a:effectLst/>
              </a:rPr>
              <a:t>The Guardian </a:t>
            </a:r>
            <a:r>
              <a:rPr lang="ar-JO" sz="2000" b="0" i="0" u="none" strike="noStrike" dirty="0">
                <a:solidFill>
                  <a:srgbClr val="1B6900"/>
                </a:solidFill>
                <a:effectLst/>
              </a:rPr>
              <a:t>التي أعلنت التزامها بالحياد الكربوني بحلول 2030 </a:t>
            </a:r>
            <a:r>
              <a:rPr lang="en-US" sz="2000" b="0" i="0" u="none" strike="noStrike" dirty="0">
                <a:solidFill>
                  <a:srgbClr val="1B6900"/>
                </a:solidFill>
                <a:effectLst/>
              </a:rPr>
              <a:t>Guardian Sustainability. </a:t>
            </a:r>
            <a:endParaRPr lang="ar-SA" sz="2000" b="0" i="0" u="none" strike="noStrike" dirty="0">
              <a:solidFill>
                <a:srgbClr val="1B6900"/>
              </a:solidFill>
              <a:effectLst/>
            </a:endParaRPr>
          </a:p>
          <a:p>
            <a:pPr rtl="1">
              <a:lnSpc>
                <a:spcPct val="150000"/>
              </a:lnSpc>
            </a:pPr>
            <a:r>
              <a:rPr lang="en-US" sz="1400" b="0" i="0" u="none" strike="noStrike" dirty="0">
                <a:solidFill>
                  <a:srgbClr val="000000"/>
                </a:solidFill>
                <a:effectLst/>
                <a:hlinkClick r:id="rId2"/>
              </a:rPr>
              <a:t>https://www.theguardian.com/environment/ng-interactive/2025/sep/17/the-guardian-climate-pledge-2025</a:t>
            </a:r>
            <a:r>
              <a:rPr lang="ar-SA" sz="1400" b="0" i="0" u="none" strike="noStrike" dirty="0">
                <a:solidFill>
                  <a:srgbClr val="000000"/>
                </a:solidFill>
                <a:effectLst/>
              </a:rPr>
              <a:t> </a:t>
            </a:r>
            <a:endParaRPr lang="ar-SA" sz="1200" dirty="0">
              <a:solidFill>
                <a:srgbClr val="000000"/>
              </a:solidFill>
            </a:endParaRPr>
          </a:p>
          <a:p>
            <a:pPr rtl="1">
              <a:lnSpc>
                <a:spcPct val="150000"/>
              </a:lnSpc>
            </a:pPr>
            <a:r>
              <a:rPr lang="ar-SA" sz="2000" b="0" i="0" u="none" strike="noStrike" dirty="0">
                <a:solidFill>
                  <a:srgbClr val="1B6900"/>
                </a:solidFill>
                <a:effectLst/>
              </a:rPr>
              <a:t>مبادرة التوعية البيئية – وزارة البيئة السعودية: حملة رسمية ضمن برنامج التحول الوطني لتعزيز الثقافة البيئية عبر الإعلام والأنشطة المجتمعية </a:t>
            </a:r>
            <a:r>
              <a:rPr lang="en-US" sz="1400" b="0" i="0" u="none" strike="noStrike" dirty="0">
                <a:solidFill>
                  <a:srgbClr val="1B6900"/>
                </a:solidFill>
                <a:effectLst/>
                <a:hlinkClick r:id="rId3">
                  <a:extLst>
                    <a:ext uri="{A12FA001-AC4F-418D-AE19-62706E023703}">
                      <ahyp:hlinkClr xmlns:ahyp="http://schemas.microsoft.com/office/drawing/2018/hyperlinkcolor" val="tx"/>
                    </a:ext>
                  </a:extLst>
                </a:hlinkClick>
              </a:rPr>
              <a:t>https://www.mewa.gov.sa/environmentalawareness/ar/about/pages/default.aspx</a:t>
            </a:r>
            <a:r>
              <a:rPr lang="ar-SA" sz="1400" b="0" i="0" u="none" strike="noStrike" dirty="0">
                <a:solidFill>
                  <a:srgbClr val="1B6900"/>
                </a:solidFill>
                <a:effectLst/>
              </a:rPr>
              <a:t> </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5" name="Picture 4">
            <a:extLst>
              <a:ext uri="{FF2B5EF4-FFF2-40B4-BE49-F238E27FC236}">
                <a16:creationId xmlns:a16="http://schemas.microsoft.com/office/drawing/2014/main" id="{A35F11F0-B12F-0843-936A-B052E46522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5058" y="1503896"/>
            <a:ext cx="2824842" cy="2305141"/>
          </a:xfrm>
          <a:prstGeom prst="rect">
            <a:avLst/>
          </a:prstGeom>
        </p:spPr>
      </p:pic>
      <p:pic>
        <p:nvPicPr>
          <p:cNvPr id="16" name="Picture 15">
            <a:extLst>
              <a:ext uri="{FF2B5EF4-FFF2-40B4-BE49-F238E27FC236}">
                <a16:creationId xmlns:a16="http://schemas.microsoft.com/office/drawing/2014/main" id="{7B971139-E138-4942-934F-EBE943D4FF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1393" y="4213277"/>
            <a:ext cx="1952171" cy="1952171"/>
          </a:xfrm>
          <a:prstGeom prst="rect">
            <a:avLst/>
          </a:prstGeom>
        </p:spPr>
      </p:pic>
    </p:spTree>
    <p:extLst>
      <p:ext uri="{BB962C8B-B14F-4D97-AF65-F5344CB8AC3E}">
        <p14:creationId xmlns:p14="http://schemas.microsoft.com/office/powerpoint/2010/main" val="524194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62150" y="-7219"/>
            <a:ext cx="8645893" cy="751424"/>
          </a:xfrm>
          <a:prstGeom prst="rect">
            <a:avLst/>
          </a:prstGeom>
          <a:noFill/>
        </p:spPr>
        <p:txBody>
          <a:bodyPr wrap="square" rtlCol="0">
            <a:spAutoFit/>
          </a:bodyPr>
          <a:lstStyle/>
          <a:p>
            <a:pPr algn="ctr" rtl="1">
              <a:lnSpc>
                <a:spcPct val="150000"/>
              </a:lnSpc>
            </a:pPr>
            <a:r>
              <a:rPr lang="ar-JO" sz="3200" b="1" i="0" u="sng" strike="noStrike" dirty="0">
                <a:solidFill>
                  <a:srgbClr val="1B6900"/>
                </a:solidFill>
                <a:effectLst/>
              </a:rPr>
              <a:t>أمثلة عالمية في التسويق المستدام</a:t>
            </a:r>
            <a:endParaRPr lang="en-US" sz="3200" b="1" i="0" u="sng" strike="noStrike" dirty="0">
              <a:solidFill>
                <a:srgbClr val="1B6900"/>
              </a:solidFill>
              <a:effectLst/>
            </a:endParaRPr>
          </a:p>
        </p:txBody>
      </p:sp>
      <p:sp>
        <p:nvSpPr>
          <p:cNvPr id="48" name="TextBox 47"/>
          <p:cNvSpPr txBox="1"/>
          <p:nvPr/>
        </p:nvSpPr>
        <p:spPr>
          <a:xfrm>
            <a:off x="4082142" y="994636"/>
            <a:ext cx="7984671" cy="5665012"/>
          </a:xfrm>
          <a:prstGeom prst="rect">
            <a:avLst/>
          </a:prstGeom>
          <a:noFill/>
        </p:spPr>
        <p:txBody>
          <a:bodyPr wrap="square" rtlCol="0">
            <a:spAutoFit/>
          </a:bodyPr>
          <a:lstStyle/>
          <a:p>
            <a:pPr algn="just" rtl="1">
              <a:lnSpc>
                <a:spcPct val="150000"/>
              </a:lnSpc>
            </a:pPr>
            <a:r>
              <a:rPr lang="en-US" sz="2400" b="0" i="0" u="none" strike="noStrike" dirty="0">
                <a:solidFill>
                  <a:srgbClr val="1B6900"/>
                </a:solidFill>
                <a:effectLst/>
              </a:rPr>
              <a:t> IKEA – Sustainable Furniture Campaign</a:t>
            </a:r>
            <a:r>
              <a:rPr lang="ar-JO" sz="2400" b="0" i="0" u="none" strike="noStrike" dirty="0">
                <a:solidFill>
                  <a:srgbClr val="1B6900"/>
                </a:solidFill>
                <a:effectLst/>
              </a:rPr>
              <a:t>دمجت الاستدامة في سلسلة التوريد والإنتاج، وأطلقت حملات توعية حول إعادة استخدام الأثاث </a:t>
            </a:r>
            <a:r>
              <a:rPr lang="en-US" sz="2400" b="0" i="0" u="none" strike="noStrike" dirty="0">
                <a:solidFill>
                  <a:srgbClr val="1B6900"/>
                </a:solidFill>
                <a:effectLst/>
              </a:rPr>
              <a:t>IKEA Sustainability.</a:t>
            </a:r>
            <a:endParaRPr lang="ar-SA" sz="2400" b="0" i="0" u="none" strike="noStrike" dirty="0">
              <a:solidFill>
                <a:srgbClr val="1B6900"/>
              </a:solidFill>
              <a:effectLst/>
            </a:endParaRPr>
          </a:p>
          <a:p>
            <a:pPr rtl="1">
              <a:lnSpc>
                <a:spcPct val="150000"/>
              </a:lnSpc>
            </a:pPr>
            <a:r>
              <a:rPr lang="en-US" sz="1400" b="0" i="0" u="none" strike="noStrike" dirty="0">
                <a:solidFill>
                  <a:srgbClr val="000000"/>
                </a:solidFill>
                <a:effectLst/>
                <a:hlinkClick r:id="rId2"/>
              </a:rPr>
              <a:t>https://www.ikea.com/us/en/this-is-ikea/sustainable-everyday/</a:t>
            </a:r>
            <a:r>
              <a:rPr lang="ar-SA" sz="1400" b="0" i="0" u="none" strike="noStrike" dirty="0">
                <a:solidFill>
                  <a:srgbClr val="000000"/>
                </a:solidFill>
                <a:effectLst/>
              </a:rPr>
              <a:t> </a:t>
            </a:r>
            <a:endParaRPr lang="en-US" sz="1400" b="0" i="0" u="none" strike="noStrike" dirty="0">
              <a:solidFill>
                <a:srgbClr val="000000"/>
              </a:solidFill>
              <a:effectLst/>
            </a:endParaRPr>
          </a:p>
          <a:p>
            <a:pPr algn="just" rtl="1">
              <a:lnSpc>
                <a:spcPct val="150000"/>
              </a:lnSpc>
            </a:pPr>
            <a:r>
              <a:rPr lang="en-US" sz="2400" b="0" i="0" u="none" strike="noStrike" dirty="0">
                <a:solidFill>
                  <a:srgbClr val="1B6900"/>
                </a:solidFill>
                <a:effectLst/>
              </a:rPr>
              <a:t>Apple – Carbon Neutral Commitment: </a:t>
            </a:r>
            <a:r>
              <a:rPr lang="ar-JO" sz="2400" b="0" i="0" u="none" strike="noStrike" dirty="0">
                <a:solidFill>
                  <a:srgbClr val="1B6900"/>
                </a:solidFill>
                <a:effectLst/>
              </a:rPr>
              <a:t>التزمت الشركة بالوصول إلى الحياد الكربوني بحلول 2030، وأطلقت حملات تسويقية توضح خطواتها</a:t>
            </a:r>
          </a:p>
          <a:p>
            <a:pPr rtl="1">
              <a:lnSpc>
                <a:spcPct val="150000"/>
              </a:lnSpc>
            </a:pPr>
            <a:r>
              <a:rPr lang="en-US" sz="1400" b="0" i="0" u="none" strike="noStrike" dirty="0">
                <a:solidFill>
                  <a:srgbClr val="000000"/>
                </a:solidFill>
                <a:effectLst/>
                <a:hlinkClick r:id="rId3"/>
              </a:rPr>
              <a:t>https://www.apple.com/environment/</a:t>
            </a:r>
            <a:r>
              <a:rPr lang="ar-SA" sz="1400" b="0" i="0" u="none" strike="noStrike" dirty="0">
                <a:solidFill>
                  <a:srgbClr val="000000"/>
                </a:solidFill>
                <a:effectLst/>
              </a:rPr>
              <a:t> </a:t>
            </a:r>
            <a:endParaRPr lang="en-US" sz="1400" b="0" i="0" u="none" strike="noStrike" dirty="0">
              <a:solidFill>
                <a:srgbClr val="000000"/>
              </a:solidFill>
              <a:effectLst/>
            </a:endParaRPr>
          </a:p>
          <a:p>
            <a:pPr algn="just" rtl="1">
              <a:lnSpc>
                <a:spcPct val="150000"/>
              </a:lnSpc>
            </a:pPr>
            <a:r>
              <a:rPr lang="ar-JO" sz="2400" b="1" i="0" u="sng" strike="noStrike" dirty="0">
                <a:solidFill>
                  <a:srgbClr val="C00000"/>
                </a:solidFill>
                <a:effectLst/>
              </a:rPr>
              <a:t>مصطلحات هامة:</a:t>
            </a:r>
          </a:p>
          <a:p>
            <a:pPr algn="just" rtl="1">
              <a:lnSpc>
                <a:spcPct val="150000"/>
              </a:lnSpc>
            </a:pPr>
            <a:r>
              <a:rPr lang="ar-JO" sz="2400" b="0" i="0" u="none" strike="noStrike" dirty="0">
                <a:solidFill>
                  <a:srgbClr val="1B6900"/>
                </a:solidFill>
                <a:effectLst/>
              </a:rPr>
              <a:t>الحياد الكربوني </a:t>
            </a:r>
            <a:r>
              <a:rPr lang="en-US" sz="2400" b="0" i="0" u="none" strike="noStrike" dirty="0">
                <a:solidFill>
                  <a:srgbClr val="1B6900"/>
                </a:solidFill>
                <a:effectLst/>
              </a:rPr>
              <a:t>Carbon Neutrality</a:t>
            </a:r>
          </a:p>
          <a:p>
            <a:pPr algn="just" rtl="1">
              <a:lnSpc>
                <a:spcPct val="150000"/>
              </a:lnSpc>
            </a:pPr>
            <a:r>
              <a:rPr lang="ar-JO" sz="2400" b="0" i="0" u="none" strike="noStrike" dirty="0">
                <a:solidFill>
                  <a:srgbClr val="1B6900"/>
                </a:solidFill>
                <a:effectLst/>
              </a:rPr>
              <a:t>سلسلة التوريد </a:t>
            </a:r>
            <a:r>
              <a:rPr lang="en-US" sz="2400" b="0" i="0" u="none" strike="noStrike" dirty="0">
                <a:solidFill>
                  <a:srgbClr val="1B6900"/>
                </a:solidFill>
                <a:effectLst/>
              </a:rPr>
              <a:t>Supply Chain</a:t>
            </a:r>
          </a:p>
          <a:p>
            <a:pPr algn="just" rtl="1">
              <a:lnSpc>
                <a:spcPct val="150000"/>
              </a:lnSpc>
            </a:pPr>
            <a:r>
              <a:rPr lang="ar-JO" sz="2400" b="0" i="0" u="none" strike="noStrike" dirty="0">
                <a:solidFill>
                  <a:srgbClr val="1B6900"/>
                </a:solidFill>
                <a:effectLst/>
              </a:rPr>
              <a:t>الاستهلاك المسؤول </a:t>
            </a:r>
            <a:r>
              <a:rPr lang="en-US" sz="2400" b="0" i="0" u="none" strike="noStrike" dirty="0">
                <a:solidFill>
                  <a:srgbClr val="1B6900"/>
                </a:solidFill>
                <a:effectLst/>
              </a:rPr>
              <a:t>Responsible Consumption</a:t>
            </a:r>
            <a:endParaRPr lang="ar-JO" sz="2400" b="0" i="0" u="none" strike="noStrike" dirty="0">
              <a:solidFill>
                <a:srgbClr val="1B6900"/>
              </a:solidFill>
              <a:effectLst/>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5" name="Picture 4">
            <a:extLst>
              <a:ext uri="{FF2B5EF4-FFF2-40B4-BE49-F238E27FC236}">
                <a16:creationId xmlns:a16="http://schemas.microsoft.com/office/drawing/2014/main" id="{0180CD25-172A-5740-BB15-4A22678834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763486"/>
            <a:ext cx="4016240" cy="3820886"/>
          </a:xfrm>
          <a:prstGeom prst="rect">
            <a:avLst/>
          </a:prstGeom>
        </p:spPr>
      </p:pic>
    </p:spTree>
    <p:extLst>
      <p:ext uri="{BB962C8B-B14F-4D97-AF65-F5344CB8AC3E}">
        <p14:creationId xmlns:p14="http://schemas.microsoft.com/office/powerpoint/2010/main" val="742449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107152"/>
            <a:ext cx="7614945" cy="825291"/>
          </a:xfrm>
          <a:prstGeom prst="rect">
            <a:avLst/>
          </a:prstGeom>
          <a:noFill/>
        </p:spPr>
        <p:txBody>
          <a:bodyPr wrap="square" rtlCol="0" anchor="ctr">
            <a:spAutoFit/>
          </a:bodyPr>
          <a:lstStyle/>
          <a:p>
            <a:pPr marL="0" indent="0" algn="ctr" rtl="1">
              <a:lnSpc>
                <a:spcPct val="170000"/>
              </a:lnSpc>
              <a:buNone/>
            </a:pPr>
            <a:r>
              <a:rPr lang="ar-JO" sz="3200" b="1" i="0" u="sng" strike="noStrike" dirty="0">
                <a:solidFill>
                  <a:srgbClr val="1B6900"/>
                </a:solidFill>
                <a:effectLst/>
              </a:rPr>
              <a:t>الغسل الأخضر – </a:t>
            </a:r>
            <a:r>
              <a:rPr lang="en-US" sz="3200" b="1" i="0" u="sng" strike="noStrike" dirty="0">
                <a:solidFill>
                  <a:srgbClr val="1B6900"/>
                </a:solidFill>
                <a:effectLst/>
              </a:rPr>
              <a:t>Greenwashing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130629" y="994636"/>
            <a:ext cx="11887201" cy="5602107"/>
          </a:xfrm>
        </p:spPr>
        <p:txBody>
          <a:bodyPr anchor="t">
            <a:normAutofit fontScale="25000" lnSpcReduction="20000"/>
          </a:bodyPr>
          <a:lstStyle/>
          <a:p>
            <a:pPr marL="0" indent="0" algn="just" rtl="1">
              <a:lnSpc>
                <a:spcPct val="170000"/>
              </a:lnSpc>
              <a:buNone/>
            </a:pPr>
            <a:r>
              <a:rPr lang="ar-JO" sz="9600" b="0" i="0" strike="noStrike" dirty="0">
                <a:solidFill>
                  <a:srgbClr val="1B6900"/>
                </a:solidFill>
                <a:effectLst/>
              </a:rPr>
              <a:t>الغسل الأخضر </a:t>
            </a:r>
            <a:r>
              <a:rPr lang="en-US" sz="9600" b="0" i="0" strike="noStrike" dirty="0">
                <a:solidFill>
                  <a:srgbClr val="1B6900"/>
                </a:solidFill>
                <a:effectLst/>
              </a:rPr>
              <a:t> Greenwashing</a:t>
            </a:r>
            <a:r>
              <a:rPr lang="ar-JO" sz="9600" b="0" i="0" strike="noStrike" dirty="0">
                <a:solidFill>
                  <a:srgbClr val="1B6900"/>
                </a:solidFill>
                <a:effectLst/>
              </a:rPr>
              <a:t>هو استخدام شعارات أو رموز بيئية للتسويق دون تغيير فعلي في الممارسات المؤسسية.</a:t>
            </a:r>
          </a:p>
          <a:p>
            <a:pPr marL="0" indent="0" algn="just" rtl="1">
              <a:lnSpc>
                <a:spcPct val="170000"/>
              </a:lnSpc>
              <a:buNone/>
            </a:pPr>
            <a:r>
              <a:rPr lang="ar-JO" sz="9600" b="0" i="0" strike="noStrike" dirty="0">
                <a:solidFill>
                  <a:srgbClr val="1B6900"/>
                </a:solidFill>
                <a:effectLst/>
              </a:rPr>
              <a:t>وفقًا لـ </a:t>
            </a:r>
            <a:r>
              <a:rPr lang="en-US" sz="9600" b="0" i="0" strike="noStrike" dirty="0">
                <a:solidFill>
                  <a:srgbClr val="1B6900"/>
                </a:solidFill>
                <a:effectLst/>
              </a:rPr>
              <a:t> Terr Choice (2007)، </a:t>
            </a:r>
            <a:r>
              <a:rPr lang="ar-JO" sz="9600" b="0" i="0" strike="noStrike" dirty="0">
                <a:solidFill>
                  <a:srgbClr val="1B6900"/>
                </a:solidFill>
                <a:effectLst/>
              </a:rPr>
              <a:t>الغسل الأخضر هو "مجموعة من الممارسات التسويقية التي تهدف إلى تضليل المستهلكين عبر الادعاء بأن منتجات أو خدمات معينة صديقة للبيئة بينما هي ليست كذلك."</a:t>
            </a:r>
          </a:p>
          <a:p>
            <a:pPr marL="0" indent="0" algn="just" rtl="1">
              <a:lnSpc>
                <a:spcPct val="170000"/>
              </a:lnSpc>
              <a:buNone/>
            </a:pPr>
            <a:r>
              <a:rPr lang="ar-JO" sz="9600" b="0" i="0" strike="noStrike" dirty="0">
                <a:solidFill>
                  <a:srgbClr val="1B6900"/>
                </a:solidFill>
                <a:effectLst/>
              </a:rPr>
              <a:t>مثال: فضيحة </a:t>
            </a:r>
            <a:r>
              <a:rPr lang="en-US" sz="9600" b="0" i="0" strike="noStrike" dirty="0">
                <a:solidFill>
                  <a:srgbClr val="1B6900"/>
                </a:solidFill>
                <a:effectLst/>
              </a:rPr>
              <a:t>Volkswagen Diesel gate</a:t>
            </a:r>
            <a:r>
              <a:rPr lang="ar-JO" sz="9600" b="0" i="0" strike="noStrike" dirty="0">
                <a:solidFill>
                  <a:srgbClr val="1B6900"/>
                </a:solidFill>
                <a:effectLst/>
              </a:rPr>
              <a:t>حيث ادعت الشركة أن سياراتها صديقة للبيئة بينما كانت تخفي بيانات الانبعاثات </a:t>
            </a:r>
            <a:r>
              <a:rPr lang="en-US" sz="9600" b="0" i="0" strike="noStrike" dirty="0">
                <a:solidFill>
                  <a:srgbClr val="1B6900"/>
                </a:solidFill>
                <a:effectLst/>
              </a:rPr>
              <a:t>BBC News.</a:t>
            </a:r>
            <a:r>
              <a:rPr lang="ar-SA" sz="9600" b="0" i="0" strike="noStrike" dirty="0">
                <a:solidFill>
                  <a:srgbClr val="1B6900"/>
                </a:solidFill>
                <a:effectLst/>
              </a:rPr>
              <a:t> </a:t>
            </a:r>
            <a:r>
              <a:rPr lang="en-US" sz="9600" b="0" i="0" strike="noStrike" dirty="0">
                <a:solidFill>
                  <a:srgbClr val="1B6900"/>
                </a:solidFill>
                <a:effectLst/>
                <a:hlinkClick r:id="rId3"/>
              </a:rPr>
              <a:t>https://www.bbc.com/news/business-34324772</a:t>
            </a:r>
            <a:r>
              <a:rPr lang="ar-SA" sz="9600" b="0" i="0" strike="noStrike" dirty="0">
                <a:solidFill>
                  <a:srgbClr val="1B6900"/>
                </a:solidFill>
                <a:effectLst/>
              </a:rPr>
              <a:t> </a:t>
            </a:r>
            <a:endParaRPr lang="en-US" sz="9600" b="0" i="0" strike="noStrike" dirty="0">
              <a:solidFill>
                <a:srgbClr val="1B6900"/>
              </a:solidFill>
              <a:effectLst/>
            </a:endParaRPr>
          </a:p>
          <a:p>
            <a:pPr marL="0" indent="0" algn="just" rtl="1">
              <a:lnSpc>
                <a:spcPct val="170000"/>
              </a:lnSpc>
              <a:buNone/>
            </a:pPr>
            <a:r>
              <a:rPr lang="ar-JO" sz="8000" b="1" i="0" u="sng" strike="noStrike" dirty="0">
                <a:solidFill>
                  <a:srgbClr val="C00000"/>
                </a:solidFill>
                <a:effectLst/>
              </a:rPr>
              <a:t>مصطلحات هامة:</a:t>
            </a:r>
          </a:p>
          <a:p>
            <a:pPr marL="0" indent="0" algn="just" rtl="1">
              <a:lnSpc>
                <a:spcPct val="170000"/>
              </a:lnSpc>
              <a:buNone/>
            </a:pPr>
            <a:r>
              <a:rPr lang="ar-JO" sz="8000" b="1" i="0" strike="noStrike" dirty="0">
                <a:solidFill>
                  <a:srgbClr val="1B6900"/>
                </a:solidFill>
                <a:effectLst/>
              </a:rPr>
              <a:t>الغسل الأخضر </a:t>
            </a:r>
            <a:r>
              <a:rPr lang="en-US" sz="8000" b="1" i="0" strike="noStrike" dirty="0">
                <a:solidFill>
                  <a:srgbClr val="1B6900"/>
                </a:solidFill>
                <a:effectLst/>
              </a:rPr>
              <a:t>Greenwashing</a:t>
            </a:r>
          </a:p>
          <a:p>
            <a:pPr marL="0" indent="0" algn="just" rtl="1">
              <a:lnSpc>
                <a:spcPct val="170000"/>
              </a:lnSpc>
              <a:buNone/>
            </a:pPr>
            <a:r>
              <a:rPr lang="ar-JO" sz="8000" b="1" i="0" strike="noStrike" dirty="0">
                <a:solidFill>
                  <a:srgbClr val="1B6900"/>
                </a:solidFill>
                <a:effectLst/>
              </a:rPr>
              <a:t>التضليل الإعلامي </a:t>
            </a:r>
            <a:r>
              <a:rPr lang="en-US" sz="8000" b="1" i="0" strike="noStrike" dirty="0">
                <a:solidFill>
                  <a:srgbClr val="1B6900"/>
                </a:solidFill>
                <a:effectLst/>
              </a:rPr>
              <a:t>Misleading Advertising</a:t>
            </a:r>
          </a:p>
          <a:p>
            <a:pPr marL="0" indent="0" algn="just" rtl="1">
              <a:lnSpc>
                <a:spcPct val="170000"/>
              </a:lnSpc>
              <a:buNone/>
            </a:pPr>
            <a:r>
              <a:rPr lang="ar-JO" sz="8000" b="1" i="0" strike="noStrike" dirty="0">
                <a:solidFill>
                  <a:srgbClr val="1B6900"/>
                </a:solidFill>
                <a:effectLst/>
              </a:rPr>
              <a:t>الانبعاثات </a:t>
            </a:r>
            <a:r>
              <a:rPr lang="en-US" sz="8000" b="1" i="0" strike="noStrike" dirty="0">
                <a:solidFill>
                  <a:srgbClr val="1B6900"/>
                </a:solidFill>
                <a:effectLst/>
              </a:rPr>
              <a:t>Emissions</a:t>
            </a:r>
            <a:endParaRPr lang="ar-JO" sz="8000" b="1" i="0" strike="noStrike" dirty="0">
              <a:solidFill>
                <a:srgbClr val="1B6900"/>
              </a:solidFill>
              <a:effectLst/>
            </a:endParaRPr>
          </a:p>
          <a:p>
            <a:pPr algn="r" rtl="1">
              <a:buFont typeface="Arial" panose="020B0604020202020204" pitchFamily="34" charset="0"/>
              <a:buChar char="•"/>
            </a:pPr>
            <a:endParaRPr lang="en-JO" dirty="0"/>
          </a:p>
        </p:txBody>
      </p:sp>
    </p:spTree>
    <p:extLst>
      <p:ext uri="{BB962C8B-B14F-4D97-AF65-F5344CB8AC3E}">
        <p14:creationId xmlns:p14="http://schemas.microsoft.com/office/powerpoint/2010/main" val="354907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00798" y="5931"/>
            <a:ext cx="7614945" cy="788357"/>
          </a:xfrm>
          <a:prstGeom prst="rect">
            <a:avLst/>
          </a:prstGeom>
          <a:noFill/>
        </p:spPr>
        <p:txBody>
          <a:bodyPr wrap="square" rtlCol="0">
            <a:spAutoFit/>
          </a:bodyPr>
          <a:lstStyle/>
          <a:p>
            <a:pPr algn="ctr" rtl="1">
              <a:lnSpc>
                <a:spcPct val="160000"/>
              </a:lnSpc>
            </a:pPr>
            <a:r>
              <a:rPr lang="ar-JO" sz="3200" b="1" i="0" u="sng" strike="noStrike" dirty="0">
                <a:solidFill>
                  <a:srgbClr val="1B6900"/>
                </a:solidFill>
                <a:effectLst/>
              </a:rPr>
              <a:t>أنواع الغسل الأخضر (</a:t>
            </a:r>
            <a:r>
              <a:rPr lang="en-US" sz="3200" b="1" i="0" u="sng" strike="noStrike" dirty="0">
                <a:solidFill>
                  <a:srgbClr val="1B6900"/>
                </a:solidFill>
                <a:effectLst/>
              </a:rPr>
              <a:t>Types of Greenwashing)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5225143" y="1104638"/>
            <a:ext cx="6858437" cy="5747431"/>
          </a:xfrm>
        </p:spPr>
        <p:txBody>
          <a:bodyPr>
            <a:normAutofit fontScale="25000" lnSpcReduction="20000"/>
          </a:bodyPr>
          <a:lstStyle/>
          <a:p>
            <a:pPr algn="l"/>
            <a:endParaRPr lang="ar-JO" b="0" i="0" u="none" strike="noStrike" dirty="0">
              <a:solidFill>
                <a:srgbClr val="000000"/>
              </a:solidFill>
              <a:effectLst/>
            </a:endParaRPr>
          </a:p>
          <a:p>
            <a:pPr marL="0" indent="0" algn="just" rtl="1">
              <a:lnSpc>
                <a:spcPct val="160000"/>
              </a:lnSpc>
              <a:buNone/>
            </a:pPr>
            <a:r>
              <a:rPr lang="ar-JO" sz="8000" b="1" i="0" u="sng" strike="noStrike" dirty="0">
                <a:solidFill>
                  <a:srgbClr val="1B6900"/>
                </a:solidFill>
                <a:effectLst/>
              </a:rPr>
              <a:t>الغسل الأخضر يتخذ عدة أشكال:</a:t>
            </a:r>
          </a:p>
          <a:p>
            <a:pPr algn="just" rtl="1">
              <a:lnSpc>
                <a:spcPct val="160000"/>
              </a:lnSpc>
            </a:pPr>
            <a:r>
              <a:rPr lang="ar-JO" sz="8000" i="0" strike="noStrike" dirty="0">
                <a:solidFill>
                  <a:srgbClr val="1B6900"/>
                </a:solidFill>
                <a:effectLst/>
              </a:rPr>
              <a:t>الإعلانات المضللة </a:t>
            </a:r>
            <a:r>
              <a:rPr lang="en-US" sz="8000" i="0" strike="noStrike" dirty="0">
                <a:solidFill>
                  <a:srgbClr val="1B6900"/>
                </a:solidFill>
                <a:effectLst/>
              </a:rPr>
              <a:t>Misleading Ads: </a:t>
            </a:r>
            <a:r>
              <a:rPr lang="ar-JO" sz="8000" i="0" strike="noStrike" dirty="0">
                <a:solidFill>
                  <a:srgbClr val="1B6900"/>
                </a:solidFill>
                <a:effectLst/>
              </a:rPr>
              <a:t>استخدام صور الطبيعة أو كلمات مثل "صديق البيئة" دون دليل</a:t>
            </a:r>
          </a:p>
          <a:p>
            <a:pPr algn="just" rtl="1">
              <a:lnSpc>
                <a:spcPct val="160000"/>
              </a:lnSpc>
            </a:pPr>
            <a:r>
              <a:rPr lang="ar-JO" sz="8000" i="0" strike="noStrike" dirty="0">
                <a:solidFill>
                  <a:srgbClr val="1B6900"/>
                </a:solidFill>
                <a:effectLst/>
              </a:rPr>
              <a:t>المبادرات السطحية </a:t>
            </a:r>
            <a:r>
              <a:rPr lang="en-US" sz="8000" i="0" strike="noStrike" dirty="0">
                <a:solidFill>
                  <a:srgbClr val="1B6900"/>
                </a:solidFill>
                <a:effectLst/>
              </a:rPr>
              <a:t>Superficial Initiatives: </a:t>
            </a:r>
            <a:r>
              <a:rPr lang="ar-JO" sz="8000" i="0" strike="noStrike" dirty="0">
                <a:solidFill>
                  <a:srgbClr val="1B6900"/>
                </a:solidFill>
                <a:effectLst/>
              </a:rPr>
              <a:t>إطلاق حملات مؤقتة دون تغيير فعلي في الإنتاج</a:t>
            </a:r>
          </a:p>
          <a:p>
            <a:pPr algn="just" rtl="1">
              <a:lnSpc>
                <a:spcPct val="160000"/>
              </a:lnSpc>
            </a:pPr>
            <a:r>
              <a:rPr lang="ar-JO" sz="8000" i="0" strike="noStrike" dirty="0">
                <a:solidFill>
                  <a:srgbClr val="1B6900"/>
                </a:solidFill>
                <a:effectLst/>
              </a:rPr>
              <a:t>الرموز البيئية الفارغة </a:t>
            </a:r>
            <a:r>
              <a:rPr lang="en-US" sz="8000" i="0" strike="noStrike" dirty="0">
                <a:solidFill>
                  <a:srgbClr val="1B6900"/>
                </a:solidFill>
                <a:effectLst/>
              </a:rPr>
              <a:t>Empty Eco-Symbols: </a:t>
            </a:r>
            <a:r>
              <a:rPr lang="ar-JO" sz="8000" i="0" strike="noStrike" dirty="0">
                <a:solidFill>
                  <a:srgbClr val="1B6900"/>
                </a:solidFill>
                <a:effectLst/>
              </a:rPr>
              <a:t>استخدام أوراق خضراء أو شعارات إعادة التدوير دون تطبيق</a:t>
            </a:r>
          </a:p>
          <a:p>
            <a:pPr algn="just" rtl="1">
              <a:lnSpc>
                <a:spcPct val="160000"/>
              </a:lnSpc>
            </a:pPr>
            <a:r>
              <a:rPr lang="ar-JO" sz="8000" i="0" strike="noStrike" dirty="0">
                <a:solidFill>
                  <a:srgbClr val="1B6900"/>
                </a:solidFill>
                <a:effectLst/>
              </a:rPr>
              <a:t>التقارير غير الدقيقة </a:t>
            </a:r>
            <a:r>
              <a:rPr lang="en-US" sz="8000" i="0" strike="noStrike" dirty="0">
                <a:solidFill>
                  <a:srgbClr val="1B6900"/>
                </a:solidFill>
                <a:effectLst/>
              </a:rPr>
              <a:t>Inaccurate Reports: </a:t>
            </a:r>
            <a:r>
              <a:rPr lang="ar-JO" sz="8000" i="0" strike="noStrike" dirty="0">
                <a:solidFill>
                  <a:srgbClr val="1B6900"/>
                </a:solidFill>
                <a:effectLst/>
              </a:rPr>
              <a:t>نشر بيانات غير موثقة عن الاستدامة</a:t>
            </a:r>
          </a:p>
          <a:p>
            <a:pPr algn="r" rtl="1">
              <a:lnSpc>
                <a:spcPct val="160000"/>
              </a:lnSpc>
            </a:pPr>
            <a:r>
              <a:rPr lang="ar-JO" sz="8000" i="0" strike="noStrike" dirty="0">
                <a:solidFill>
                  <a:srgbClr val="C00000"/>
                </a:solidFill>
                <a:effectLst/>
              </a:rPr>
              <a:t>مثال : بعض شركات التغليف التي تضع شعار إعادة التدوير على منتجاتها دون وجود نظام فعلي لإعادة التدوير</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12CAA8DB-3827-5043-86FB-5C618A62B0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04638"/>
            <a:ext cx="5225143" cy="5747431"/>
          </a:xfrm>
          <a:prstGeom prst="rect">
            <a:avLst/>
          </a:prstGeom>
        </p:spPr>
      </p:pic>
    </p:spTree>
    <p:extLst>
      <p:ext uri="{BB962C8B-B14F-4D97-AF65-F5344CB8AC3E}">
        <p14:creationId xmlns:p14="http://schemas.microsoft.com/office/powerpoint/2010/main" val="358040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82922" y="-41231"/>
            <a:ext cx="8725121" cy="751424"/>
          </a:xfrm>
          <a:prstGeom prst="rect">
            <a:avLst/>
          </a:prstGeom>
          <a:noFill/>
        </p:spPr>
        <p:txBody>
          <a:bodyPr wrap="square" rtlCol="0">
            <a:spAutoFit/>
          </a:bodyPr>
          <a:lstStyle/>
          <a:p>
            <a:pPr marL="0" indent="0" algn="ctr" rtl="1">
              <a:lnSpc>
                <a:spcPct val="150000"/>
              </a:lnSpc>
              <a:buNone/>
            </a:pPr>
            <a:r>
              <a:rPr lang="ar-JO" sz="3200" b="1" u="sng" dirty="0">
                <a:solidFill>
                  <a:srgbClr val="1B6900"/>
                </a:solidFill>
              </a:rPr>
              <a:t>الغسل الأخضر-عربيا</a:t>
            </a:r>
            <a:endParaRPr lang="en-US" sz="3200" b="1" u="sng" dirty="0">
              <a:solidFill>
                <a:srgbClr val="1B69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268224" y="853439"/>
            <a:ext cx="11786715" cy="2575561"/>
          </a:xfrm>
        </p:spPr>
        <p:txBody>
          <a:bodyPr anchor="t">
            <a:normAutofit fontScale="62500" lnSpcReduction="20000"/>
          </a:bodyPr>
          <a:lstStyle/>
          <a:p>
            <a:pPr marL="0" indent="0" algn="just" rtl="1">
              <a:lnSpc>
                <a:spcPct val="150000"/>
              </a:lnSpc>
              <a:buNone/>
            </a:pPr>
            <a:r>
              <a:rPr lang="ar-JO" sz="2400" dirty="0">
                <a:solidFill>
                  <a:srgbClr val="003800"/>
                </a:solidFill>
              </a:rPr>
              <a:t>الغسل الأخضر </a:t>
            </a:r>
            <a:r>
              <a:rPr lang="en-US" sz="2400" dirty="0">
                <a:solidFill>
                  <a:srgbClr val="003800"/>
                </a:solidFill>
              </a:rPr>
              <a:t>Greenwashing</a:t>
            </a:r>
            <a:r>
              <a:rPr lang="ar-SA" sz="2400" dirty="0">
                <a:solidFill>
                  <a:srgbClr val="003800"/>
                </a:solidFill>
              </a:rPr>
              <a:t> </a:t>
            </a:r>
            <a:r>
              <a:rPr lang="ar-JO" sz="2400" dirty="0">
                <a:solidFill>
                  <a:srgbClr val="003800"/>
                </a:solidFill>
              </a:rPr>
              <a:t>في العالم العربي يظهر في بعض الحملات التي تستخدم شعارات بيئية دون تغيير فعلي:</a:t>
            </a:r>
          </a:p>
          <a:p>
            <a:pPr algn="r" rtl="1">
              <a:lnSpc>
                <a:spcPct val="150000"/>
              </a:lnSpc>
            </a:pPr>
            <a:r>
              <a:rPr lang="ar-JO" sz="2400" dirty="0">
                <a:solidFill>
                  <a:srgbClr val="003800"/>
                </a:solidFill>
              </a:rPr>
              <a:t>شركات تجميل عربية تستخدم أوراق خضراء أو شعارات "طبيعي 100%" دون وجود شهادات اعتماد بيئية</a:t>
            </a:r>
          </a:p>
          <a:p>
            <a:pPr algn="r" rtl="1">
              <a:lnSpc>
                <a:spcPct val="150000"/>
              </a:lnSpc>
            </a:pPr>
            <a:r>
              <a:rPr lang="ar-JO" sz="2400" dirty="0">
                <a:solidFill>
                  <a:srgbClr val="003800"/>
                </a:solidFill>
              </a:rPr>
              <a:t>عبوات وتغليف منتجات مضلل يدعي ان الشركة والمنتجات مستدامة وصديقة للبئية، بينما تتخذ الشركة هذا التعليف والعبوات كغطاء مضلل لممارساتها </a:t>
            </a:r>
          </a:p>
          <a:p>
            <a:pPr algn="r" rtl="1">
              <a:lnSpc>
                <a:spcPct val="150000"/>
              </a:lnSpc>
            </a:pPr>
            <a:r>
              <a:rPr lang="ar-JO" sz="2400" dirty="0">
                <a:solidFill>
                  <a:srgbClr val="003800"/>
                </a:solidFill>
              </a:rPr>
              <a:t>البنوك والشركات المالية التي تعتبر ثاني أكبر قطاع مساهم في الغسل الأخضر عربيا بعد قطاع المحروقات وشركات الطاقة والمزيد من المعلومات مرفقة في التقرير التالي:</a:t>
            </a:r>
          </a:p>
          <a:p>
            <a:pPr marL="0" indent="0" rtl="1">
              <a:lnSpc>
                <a:spcPct val="150000"/>
              </a:lnSpc>
              <a:buNone/>
            </a:pPr>
            <a:r>
              <a:rPr lang="en-US" sz="1400" b="1" u="sng" dirty="0">
                <a:solidFill>
                  <a:srgbClr val="1B6900"/>
                </a:solidFill>
                <a:hlinkClick r:id="rId3"/>
              </a:rPr>
              <a:t>https://www.alarabiya.net/aswaq/special-stories/2023/10/03/</a:t>
            </a:r>
            <a:r>
              <a:rPr lang="ar-JO" sz="1400" b="1" u="sng" dirty="0">
                <a:solidFill>
                  <a:srgbClr val="1B6900"/>
                </a:solidFill>
                <a:hlinkClick r:id="rId3"/>
              </a:rPr>
              <a:t>عمليات-الغسيل-الأخضر-ترتفع-70-في-عام-2023</a:t>
            </a:r>
            <a:endParaRPr lang="ar-JO" sz="1400" b="1" u="sng" dirty="0">
              <a:solidFill>
                <a:srgbClr val="1B6900"/>
              </a:solidFill>
            </a:endParaRPr>
          </a:p>
          <a:p>
            <a:pPr marL="0" indent="0" algn="r" rtl="1">
              <a:lnSpc>
                <a:spcPct val="150000"/>
              </a:lnSpc>
              <a:buNone/>
            </a:pPr>
            <a:br>
              <a:rPr lang="ar-JO" sz="1400" b="1" u="sng" dirty="0">
                <a:solidFill>
                  <a:srgbClr val="1B6900"/>
                </a:solidFill>
              </a:rPr>
            </a:br>
            <a:endParaRPr lang="ar-JO" sz="1400" b="1" i="0" u="sng" strike="noStrike" dirty="0">
              <a:solidFill>
                <a:srgbClr val="1B6900"/>
              </a:solidFill>
              <a:effectLst/>
            </a:endParaRPr>
          </a:p>
          <a:p>
            <a:pPr algn="r" rtl="1">
              <a:buFont typeface="Arial" panose="020B0604020202020204" pitchFamily="34" charset="0"/>
              <a:buChar char="•"/>
            </a:pPr>
            <a:endParaRPr lang="en-JO" dirty="0"/>
          </a:p>
        </p:txBody>
      </p:sp>
      <p:pic>
        <p:nvPicPr>
          <p:cNvPr id="5" name="Picture 4">
            <a:extLst>
              <a:ext uri="{FF2B5EF4-FFF2-40B4-BE49-F238E27FC236}">
                <a16:creationId xmlns:a16="http://schemas.microsoft.com/office/drawing/2014/main" id="{006CE0D6-19CA-0E45-85E9-1DD605DF93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637534"/>
            <a:ext cx="6278880" cy="3220466"/>
          </a:xfrm>
          <a:prstGeom prst="rect">
            <a:avLst/>
          </a:prstGeom>
        </p:spPr>
      </p:pic>
      <p:pic>
        <p:nvPicPr>
          <p:cNvPr id="8" name="Picture 7">
            <a:extLst>
              <a:ext uri="{FF2B5EF4-FFF2-40B4-BE49-F238E27FC236}">
                <a16:creationId xmlns:a16="http://schemas.microsoft.com/office/drawing/2014/main" id="{512F7BA2-6A39-AA43-A076-1EDE9FF28E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78881" y="3637534"/>
            <a:ext cx="5913119" cy="3220466"/>
          </a:xfrm>
          <a:prstGeom prst="rect">
            <a:avLst/>
          </a:prstGeom>
        </p:spPr>
      </p:pic>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08414" y="-89811"/>
            <a:ext cx="9127672" cy="1493294"/>
          </a:xfrm>
          <a:prstGeom prst="rect">
            <a:avLst/>
          </a:prstGeom>
          <a:noFill/>
        </p:spPr>
        <p:txBody>
          <a:bodyPr wrap="square" rtlCol="0">
            <a:spAutoFit/>
          </a:bodyPr>
          <a:lstStyle/>
          <a:p>
            <a:pPr algn="ctr" rtl="1">
              <a:lnSpc>
                <a:spcPct val="150000"/>
              </a:lnSpc>
            </a:pPr>
            <a:r>
              <a:rPr lang="ar-JO" sz="3200" b="1" i="0" u="sng" strike="noStrike" dirty="0">
                <a:solidFill>
                  <a:srgbClr val="1B6900"/>
                </a:solidFill>
                <a:effectLst/>
              </a:rPr>
              <a:t>دراسة حالة</a:t>
            </a:r>
            <a:r>
              <a:rPr lang="en-US" sz="3200" b="1" i="0" u="sng" strike="noStrike" dirty="0">
                <a:solidFill>
                  <a:srgbClr val="1B6900"/>
                </a:solidFill>
                <a:effectLst/>
              </a:rPr>
              <a:t>: </a:t>
            </a:r>
            <a:r>
              <a:rPr lang="ar-JO" sz="3200" b="1" i="0" u="sng" strike="noStrike" dirty="0">
                <a:solidFill>
                  <a:srgbClr val="1B6900"/>
                </a:solidFill>
                <a:effectLst/>
              </a:rPr>
              <a:t>مبادرة "بيئة" في الإمارات العربية المتحدة</a:t>
            </a:r>
          </a:p>
          <a:p>
            <a:pPr marL="0" indent="0" algn="r" rtl="1">
              <a:lnSpc>
                <a:spcPct val="150000"/>
              </a:lnSpc>
              <a:buNone/>
            </a:pPr>
            <a:r>
              <a:rPr lang="en-US" sz="3200" i="0" u="sng" strike="noStrike" dirty="0">
                <a:solidFill>
                  <a:srgbClr val="002060"/>
                </a:solidFill>
                <a:effectLst/>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718048" y="994635"/>
            <a:ext cx="6348766" cy="5553121"/>
          </a:xfrm>
        </p:spPr>
        <p:txBody>
          <a:bodyPr anchor="ctr">
            <a:normAutofit fontScale="77500" lnSpcReduction="20000"/>
          </a:bodyPr>
          <a:lstStyle/>
          <a:p>
            <a:pPr marL="0" indent="0" algn="just" rtl="1">
              <a:lnSpc>
                <a:spcPct val="150000"/>
              </a:lnSpc>
              <a:buNone/>
            </a:pPr>
            <a:r>
              <a:rPr lang="en-US" sz="2600" i="0" strike="noStrike" dirty="0">
                <a:solidFill>
                  <a:srgbClr val="002060"/>
                </a:solidFill>
                <a:effectLst/>
              </a:rPr>
              <a:t> Bee’ah</a:t>
            </a:r>
            <a:r>
              <a:rPr lang="ar-JO" sz="2600" i="0" strike="noStrike" dirty="0">
                <a:solidFill>
                  <a:srgbClr val="002060"/>
                </a:solidFill>
                <a:effectLst/>
              </a:rPr>
              <a:t>هي مبادرة إماراتية رائدة في إدارة النفايات (</a:t>
            </a:r>
            <a:r>
              <a:rPr lang="en-US" sz="2600" i="0" strike="noStrike" dirty="0">
                <a:solidFill>
                  <a:srgbClr val="002060"/>
                </a:solidFill>
                <a:effectLst/>
              </a:rPr>
              <a:t>Waste Management) </a:t>
            </a:r>
            <a:r>
              <a:rPr lang="ar-JO" sz="2600" i="0" strike="noStrike" dirty="0">
                <a:solidFill>
                  <a:srgbClr val="002060"/>
                </a:solidFill>
                <a:effectLst/>
              </a:rPr>
              <a:t>والاستدامة </a:t>
            </a:r>
            <a:r>
              <a:rPr lang="en-US" sz="2600" i="0" strike="noStrike" dirty="0">
                <a:solidFill>
                  <a:srgbClr val="002060"/>
                </a:solidFill>
                <a:effectLst/>
              </a:rPr>
              <a:t>Sustainability</a:t>
            </a:r>
          </a:p>
          <a:p>
            <a:pPr algn="just" rtl="1">
              <a:lnSpc>
                <a:spcPct val="150000"/>
              </a:lnSpc>
              <a:buFont typeface="Wingdings" pitchFamily="2" charset="2"/>
              <a:buChar char="Ø"/>
            </a:pPr>
            <a:r>
              <a:rPr lang="ar-JO" sz="2600" i="0" strike="noStrike" dirty="0">
                <a:solidFill>
                  <a:srgbClr val="002060"/>
                </a:solidFill>
                <a:effectLst/>
              </a:rPr>
              <a:t>أطلقت حملات إعلامية وتوعوية واسعة لتعزيز ثقافة إعادة التدوير (</a:t>
            </a:r>
            <a:r>
              <a:rPr lang="en-US" sz="2600" i="0" strike="noStrike" dirty="0">
                <a:solidFill>
                  <a:srgbClr val="002060"/>
                </a:solidFill>
                <a:effectLst/>
              </a:rPr>
              <a:t>Recycling Culture) </a:t>
            </a:r>
            <a:r>
              <a:rPr lang="ar-JO" sz="2600" i="0" strike="noStrike" dirty="0">
                <a:solidFill>
                  <a:srgbClr val="002060"/>
                </a:solidFill>
                <a:effectLst/>
              </a:rPr>
              <a:t>وتقليل النفايات البلاستيكية</a:t>
            </a:r>
          </a:p>
          <a:p>
            <a:pPr algn="just" rtl="1">
              <a:lnSpc>
                <a:spcPct val="150000"/>
              </a:lnSpc>
              <a:buFont typeface="Wingdings" pitchFamily="2" charset="2"/>
              <a:buChar char="Ø"/>
            </a:pPr>
            <a:r>
              <a:rPr lang="ar-JO" sz="2600" i="0" strike="noStrike" dirty="0">
                <a:solidFill>
                  <a:srgbClr val="002060"/>
                </a:solidFill>
                <a:effectLst/>
              </a:rPr>
              <a:t>دمجت الإعلام التقليدي (التلفزيون والصحف) مع الإعلام الرقمي (</a:t>
            </a:r>
            <a:r>
              <a:rPr lang="en-US" sz="2600" i="0" strike="noStrike" dirty="0">
                <a:solidFill>
                  <a:srgbClr val="002060"/>
                </a:solidFill>
                <a:effectLst/>
              </a:rPr>
              <a:t>Digital Media) </a:t>
            </a:r>
            <a:r>
              <a:rPr lang="ar-JO" sz="2600" i="0" strike="noStrike" dirty="0">
                <a:solidFill>
                  <a:srgbClr val="002060"/>
                </a:solidFill>
                <a:effectLst/>
              </a:rPr>
              <a:t>للوصول إلى مختلف الفئات العمرية</a:t>
            </a:r>
          </a:p>
          <a:p>
            <a:pPr algn="just" rtl="1">
              <a:lnSpc>
                <a:spcPct val="150000"/>
              </a:lnSpc>
              <a:buFont typeface="Wingdings" pitchFamily="2" charset="2"/>
              <a:buChar char="Ø"/>
            </a:pPr>
            <a:r>
              <a:rPr lang="ar-JO" sz="2600" i="0" strike="noStrike" dirty="0">
                <a:solidFill>
                  <a:srgbClr val="002060"/>
                </a:solidFill>
                <a:effectLst/>
              </a:rPr>
              <a:t>أطلقت مشاريع تعزز مفهوم وممارسة الاستدامة في قطاعات التكنولوجيا، الصحة والعقارات</a:t>
            </a:r>
          </a:p>
          <a:p>
            <a:pPr algn="r" rtl="1">
              <a:lnSpc>
                <a:spcPct val="150000"/>
              </a:lnSpc>
              <a:buFont typeface="Wingdings" pitchFamily="2" charset="2"/>
              <a:buChar char="Ø"/>
            </a:pPr>
            <a:r>
              <a:rPr lang="ar-JO" sz="2600" i="0" strike="noStrike" dirty="0">
                <a:solidFill>
                  <a:srgbClr val="002060"/>
                </a:solidFill>
                <a:effectLst/>
              </a:rPr>
              <a:t>النتائج: ارتفاع معدلات إعادة التدوير بنسبة ملحوظة، وتحقيق شراكات مع مؤسسات تعليمية لنشر الوعي البيئي</a:t>
            </a:r>
            <a:endParaRPr lang="en-US" sz="2600" i="0" strike="noStrike" dirty="0">
              <a:solidFill>
                <a:srgbClr val="002060"/>
              </a:solidFill>
              <a:effectLst/>
            </a:endParaRPr>
          </a:p>
          <a:p>
            <a:pPr marL="0" indent="0" rtl="1">
              <a:lnSpc>
                <a:spcPct val="150000"/>
              </a:lnSpc>
              <a:buNone/>
            </a:pPr>
            <a:r>
              <a:rPr lang="en-US" sz="2400" u="sng" dirty="0">
                <a:solidFill>
                  <a:srgbClr val="C00000"/>
                </a:solidFill>
                <a:hlinkClick r:id="rId3"/>
              </a:rPr>
              <a:t>https://www.beeahgroup.com</a:t>
            </a:r>
            <a:r>
              <a:rPr lang="en-US" sz="2400" u="sng" dirty="0">
                <a:solidFill>
                  <a:srgbClr val="C00000"/>
                </a:solidFill>
              </a:rPr>
              <a:t> </a:t>
            </a:r>
            <a:br>
              <a:rPr lang="ar-JO" sz="2400" u="sng" dirty="0">
                <a:solidFill>
                  <a:srgbClr val="C00000"/>
                </a:solidFill>
              </a:rPr>
            </a:br>
            <a:endParaRPr lang="ar-JO" sz="2400" b="0" i="0" u="sng" strike="noStrike" dirty="0">
              <a:solidFill>
                <a:srgbClr val="C00000"/>
              </a:solidFill>
              <a:effectLst/>
            </a:endParaRPr>
          </a:p>
          <a:p>
            <a:pPr algn="r" rtl="1">
              <a:buFont typeface="Arial" panose="020B0604020202020204" pitchFamily="34" charset="0"/>
              <a:buChar char="•"/>
            </a:pPr>
            <a:endParaRPr lang="en-JO" dirty="0"/>
          </a:p>
        </p:txBody>
      </p:sp>
      <p:pic>
        <p:nvPicPr>
          <p:cNvPr id="8" name="Picture 7">
            <a:extLst>
              <a:ext uri="{FF2B5EF4-FFF2-40B4-BE49-F238E27FC236}">
                <a16:creationId xmlns:a16="http://schemas.microsoft.com/office/drawing/2014/main" id="{BF6EDB7B-70B0-B340-8D4B-0BAA9D6266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02741"/>
            <a:ext cx="5571744" cy="5855260"/>
          </a:xfrm>
          <a:prstGeom prst="rect">
            <a:avLst/>
          </a:prstGeom>
        </p:spPr>
      </p:pic>
    </p:spTree>
    <p:extLst>
      <p:ext uri="{BB962C8B-B14F-4D97-AF65-F5344CB8AC3E}">
        <p14:creationId xmlns:p14="http://schemas.microsoft.com/office/powerpoint/2010/main" val="381944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79943" y="-204048"/>
            <a:ext cx="7668601" cy="1704313"/>
          </a:xfrm>
          <a:prstGeom prst="rect">
            <a:avLst/>
          </a:prstGeom>
          <a:noFill/>
        </p:spPr>
        <p:txBody>
          <a:bodyPr wrap="square" rtlCol="0">
            <a:spAutoFit/>
          </a:bodyPr>
          <a:lstStyle/>
          <a:p>
            <a:pPr algn="ctr" rtl="1">
              <a:lnSpc>
                <a:spcPct val="150000"/>
              </a:lnSpc>
              <a:spcBef>
                <a:spcPts val="1000"/>
              </a:spcBef>
            </a:pPr>
            <a:r>
              <a:rPr lang="en-US" sz="3200" b="1" u="sng" dirty="0">
                <a:solidFill>
                  <a:srgbClr val="1B6900"/>
                </a:solidFill>
              </a:rPr>
              <a:t>Nike Move to Zero: </a:t>
            </a:r>
            <a:r>
              <a:rPr lang="en-US" sz="3200" b="1" u="sng" dirty="0">
                <a:solidFill>
                  <a:srgbClr val="C00000"/>
                </a:solidFill>
              </a:rPr>
              <a:t>Global Case Study</a:t>
            </a:r>
          </a:p>
          <a:p>
            <a:pPr algn="ctr" defTabSz="914400" rtl="1" eaLnBrk="1" latinLnBrk="0" hangingPunct="1">
              <a:lnSpc>
                <a:spcPct val="150000"/>
              </a:lnSpc>
              <a:spcBef>
                <a:spcPts val="1000"/>
              </a:spcBef>
            </a:pPr>
            <a:endParaRPr lang="en-US" sz="3600" b="1" u="sng" dirty="0">
              <a:solidFill>
                <a:srgbClr val="1B69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8" name="Content Placeholder 7">
            <a:extLst>
              <a:ext uri="{FF2B5EF4-FFF2-40B4-BE49-F238E27FC236}">
                <a16:creationId xmlns:a16="http://schemas.microsoft.com/office/drawing/2014/main" id="{49497D6B-03B1-1B46-A69F-357395259E91}"/>
              </a:ext>
            </a:extLst>
          </p:cNvPr>
          <p:cNvSpPr>
            <a:spLocks noGrp="1"/>
          </p:cNvSpPr>
          <p:nvPr>
            <p:ph sz="half" idx="2"/>
          </p:nvPr>
        </p:nvSpPr>
        <p:spPr>
          <a:xfrm>
            <a:off x="3995664" y="763990"/>
            <a:ext cx="8071150" cy="5963381"/>
          </a:xfrm>
        </p:spPr>
        <p:txBody>
          <a:bodyPr anchor="t">
            <a:normAutofit fontScale="85000" lnSpcReduction="10000"/>
          </a:bodyPr>
          <a:lstStyle/>
          <a:p>
            <a:pPr marL="0" indent="0" defTabSz="914400" rtl="1" eaLnBrk="1" latinLnBrk="0" hangingPunct="1">
              <a:lnSpc>
                <a:spcPct val="150000"/>
              </a:lnSpc>
              <a:spcBef>
                <a:spcPts val="1000"/>
              </a:spcBef>
              <a:buNone/>
            </a:pPr>
            <a:r>
              <a:rPr lang="en-US" sz="2400" dirty="0">
                <a:solidFill>
                  <a:srgbClr val="C00000"/>
                </a:solidFill>
                <a:hlinkClick r:id="rId3"/>
              </a:rPr>
              <a:t>https://about.nike.com/en/mission/focus-areas/sustainability</a:t>
            </a:r>
            <a:r>
              <a:rPr lang="en-US" sz="2400" dirty="0">
                <a:solidFill>
                  <a:srgbClr val="C00000"/>
                </a:solidFill>
              </a:rPr>
              <a:t> </a:t>
            </a:r>
          </a:p>
          <a:p>
            <a:pPr marL="0" indent="0" algn="r" defTabSz="914400" rtl="1" eaLnBrk="1" latinLnBrk="0" hangingPunct="1">
              <a:lnSpc>
                <a:spcPct val="150000"/>
              </a:lnSpc>
              <a:spcBef>
                <a:spcPts val="1000"/>
              </a:spcBef>
              <a:buNone/>
            </a:pPr>
            <a:r>
              <a:rPr lang="ar-JO" sz="2400" dirty="0">
                <a:solidFill>
                  <a:srgbClr val="C00000"/>
                </a:solidFill>
              </a:rPr>
              <a:t>"</a:t>
            </a:r>
            <a:r>
              <a:rPr lang="ar-JO" sz="2400" dirty="0">
                <a:solidFill>
                  <a:srgbClr val="1B6900"/>
                </a:solidFill>
              </a:rPr>
              <a:t>أطلقت شركة </a:t>
            </a:r>
            <a:r>
              <a:rPr lang="en-US" sz="2400" dirty="0">
                <a:solidFill>
                  <a:srgbClr val="1B6900"/>
                </a:solidFill>
              </a:rPr>
              <a:t>Nike </a:t>
            </a:r>
            <a:r>
              <a:rPr lang="ar-JO" sz="2400" dirty="0">
                <a:solidFill>
                  <a:srgbClr val="1B6900"/>
                </a:solidFill>
              </a:rPr>
              <a:t>حملة عالمية بعنوان "</a:t>
            </a:r>
            <a:r>
              <a:rPr lang="en-US" sz="2400" dirty="0">
                <a:solidFill>
                  <a:srgbClr val="1B6900"/>
                </a:solidFill>
              </a:rPr>
              <a:t>Move to Zero" </a:t>
            </a:r>
            <a:r>
              <a:rPr lang="ar-JO" sz="2400" dirty="0">
                <a:solidFill>
                  <a:srgbClr val="1B6900"/>
                </a:solidFill>
              </a:rPr>
              <a:t>تهدف للوصول إلى الحياد الكربوني</a:t>
            </a:r>
            <a:r>
              <a:rPr lang="en-US" sz="2400" dirty="0">
                <a:solidFill>
                  <a:srgbClr val="1B6900"/>
                </a:solidFill>
              </a:rPr>
              <a:t> Carbon Neutrality  </a:t>
            </a:r>
            <a:r>
              <a:rPr lang="ar-JO" sz="2400" dirty="0">
                <a:solidFill>
                  <a:srgbClr val="1B6900"/>
                </a:solidFill>
              </a:rPr>
              <a:t>وتقليل النفايات إلى الصفر </a:t>
            </a:r>
            <a:r>
              <a:rPr lang="en-US" sz="2400" dirty="0">
                <a:solidFill>
                  <a:srgbClr val="1B6900"/>
                </a:solidFill>
              </a:rPr>
              <a:t> ,Zero Waste </a:t>
            </a:r>
            <a:r>
              <a:rPr lang="ar-JO" sz="2400" dirty="0">
                <a:solidFill>
                  <a:srgbClr val="1B6900"/>
                </a:solidFill>
              </a:rPr>
              <a:t>ركزت الحملة على استخدام مواد معاد تدويرها </a:t>
            </a:r>
            <a:r>
              <a:rPr lang="en-US" sz="2400" dirty="0">
                <a:solidFill>
                  <a:srgbClr val="1B6900"/>
                </a:solidFill>
              </a:rPr>
              <a:t> Recycled Materials </a:t>
            </a:r>
            <a:r>
              <a:rPr lang="ar-JO" sz="2400" dirty="0">
                <a:solidFill>
                  <a:srgbClr val="1B6900"/>
                </a:solidFill>
              </a:rPr>
              <a:t>في صناعة الأحذية والملابس الرياضية</a:t>
            </a:r>
            <a:r>
              <a:rPr lang="en-US" sz="2400" dirty="0">
                <a:solidFill>
                  <a:srgbClr val="C00000"/>
                </a:solidFill>
              </a:rPr>
              <a:t>.</a:t>
            </a:r>
            <a:endParaRPr lang="ar-JO" sz="2400" dirty="0">
              <a:solidFill>
                <a:srgbClr val="C00000"/>
              </a:solidFill>
            </a:endParaRPr>
          </a:p>
          <a:p>
            <a:pPr algn="just" defTabSz="914400" rtl="1" eaLnBrk="1" latinLnBrk="0" hangingPunct="1">
              <a:lnSpc>
                <a:spcPct val="150000"/>
              </a:lnSpc>
              <a:spcBef>
                <a:spcPts val="1000"/>
              </a:spcBef>
              <a:buFont typeface="Wingdings" pitchFamily="2" charset="2"/>
              <a:buChar char="Ø"/>
            </a:pPr>
            <a:r>
              <a:rPr lang="ar-JO" sz="2400" dirty="0">
                <a:solidFill>
                  <a:srgbClr val="1B6900"/>
                </a:solidFill>
              </a:rPr>
              <a:t>استخدمت الإعلام الرقمي (</a:t>
            </a:r>
            <a:r>
              <a:rPr lang="en-US" sz="2400" dirty="0">
                <a:solidFill>
                  <a:srgbClr val="1B6900"/>
                </a:solidFill>
              </a:rPr>
              <a:t>Digital Media) </a:t>
            </a:r>
            <a:r>
              <a:rPr lang="ar-JO" sz="2400" dirty="0">
                <a:solidFill>
                  <a:srgbClr val="1B6900"/>
                </a:solidFill>
              </a:rPr>
              <a:t>والإعلانات التلفزيونية لعرض التزامها بالاستدامة</a:t>
            </a:r>
          </a:p>
          <a:p>
            <a:pPr algn="just" defTabSz="914400" rtl="1" eaLnBrk="1" latinLnBrk="0" hangingPunct="1">
              <a:lnSpc>
                <a:spcPct val="150000"/>
              </a:lnSpc>
              <a:spcBef>
                <a:spcPts val="1000"/>
              </a:spcBef>
              <a:buFont typeface="Wingdings" pitchFamily="2" charset="2"/>
              <a:buChar char="Ø"/>
            </a:pPr>
            <a:r>
              <a:rPr lang="ar-JO" sz="2400" dirty="0">
                <a:solidFill>
                  <a:srgbClr val="1B6900"/>
                </a:solidFill>
              </a:rPr>
              <a:t>النتائج: تعزيز صورة </a:t>
            </a:r>
            <a:r>
              <a:rPr lang="en-US" sz="2400" dirty="0">
                <a:solidFill>
                  <a:srgbClr val="1B6900"/>
                </a:solidFill>
              </a:rPr>
              <a:t> Nike </a:t>
            </a:r>
            <a:r>
              <a:rPr lang="ar-JO" sz="2400" dirty="0">
                <a:solidFill>
                  <a:srgbClr val="1B6900"/>
                </a:solidFill>
              </a:rPr>
              <a:t>كعلامة تجارية مسؤولة، وزيادة ثقة المستهلكين الشباب الذين يهتمون بالقضايا البيئية</a:t>
            </a:r>
            <a:endParaRPr lang="en-US" sz="2400" dirty="0">
              <a:solidFill>
                <a:srgbClr val="1B6900"/>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C00000"/>
                </a:solidFill>
              </a:rPr>
              <a:t>مصطلحات هامة: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C00000"/>
                </a:solidFill>
              </a:rPr>
              <a:t>الحياد الكربوني </a:t>
            </a:r>
            <a:r>
              <a:rPr lang="en-US" sz="2400" dirty="0">
                <a:solidFill>
                  <a:srgbClr val="C00000"/>
                </a:solidFill>
              </a:rPr>
              <a:t>Carbon Neutrality</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C00000"/>
                </a:solidFill>
              </a:rPr>
              <a:t>صفر نفايات </a:t>
            </a:r>
            <a:r>
              <a:rPr lang="en-US" sz="2400" dirty="0">
                <a:solidFill>
                  <a:srgbClr val="C00000"/>
                </a:solidFill>
              </a:rPr>
              <a:t>Zero Waste</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C00000"/>
                </a:solidFill>
              </a:rPr>
              <a:t>المواد المعاد تدويرها </a:t>
            </a:r>
            <a:r>
              <a:rPr lang="en-US" sz="2400" dirty="0">
                <a:solidFill>
                  <a:srgbClr val="C00000"/>
                </a:solidFill>
              </a:rPr>
              <a:t>Recycled Materials</a:t>
            </a:r>
            <a:endParaRPr lang="en-JO" sz="2400" dirty="0">
              <a:solidFill>
                <a:srgbClr val="C00000"/>
              </a:solidFill>
            </a:endParaRPr>
          </a:p>
        </p:txBody>
      </p:sp>
      <p:pic>
        <p:nvPicPr>
          <p:cNvPr id="4" name="Picture 3">
            <a:extLst>
              <a:ext uri="{FF2B5EF4-FFF2-40B4-BE49-F238E27FC236}">
                <a16:creationId xmlns:a16="http://schemas.microsoft.com/office/drawing/2014/main" id="{E09CA225-38FF-8445-ACF0-92C4EF1252EE}"/>
              </a:ext>
            </a:extLst>
          </p:cNvPr>
          <p:cNvPicPr>
            <a:picLocks noChangeAspect="1"/>
          </p:cNvPicPr>
          <p:nvPr/>
        </p:nvPicPr>
        <p:blipFill rotWithShape="1">
          <a:blip r:embed="rId4">
            <a:extLst>
              <a:ext uri="{28A0092B-C50C-407E-A947-70E740481C1C}">
                <a14:useLocalDpi xmlns:a14="http://schemas.microsoft.com/office/drawing/2010/main" val="0"/>
              </a:ext>
            </a:extLst>
          </a:blip>
          <a:srcRect r="50182"/>
          <a:stretch/>
        </p:blipFill>
        <p:spPr>
          <a:xfrm>
            <a:off x="0" y="763990"/>
            <a:ext cx="3852672" cy="3155524"/>
          </a:xfrm>
          <a:prstGeom prst="rect">
            <a:avLst/>
          </a:prstGeom>
        </p:spPr>
      </p:pic>
      <p:pic>
        <p:nvPicPr>
          <p:cNvPr id="6" name="Picture 5">
            <a:extLst>
              <a:ext uri="{FF2B5EF4-FFF2-40B4-BE49-F238E27FC236}">
                <a16:creationId xmlns:a16="http://schemas.microsoft.com/office/drawing/2014/main" id="{E406B313-F1C6-DA42-876E-50D48A9FF5E3}"/>
              </a:ext>
            </a:extLst>
          </p:cNvPr>
          <p:cNvPicPr>
            <a:picLocks noChangeAspect="1"/>
          </p:cNvPicPr>
          <p:nvPr/>
        </p:nvPicPr>
        <p:blipFill rotWithShape="1">
          <a:blip r:embed="rId4">
            <a:extLst>
              <a:ext uri="{28A0092B-C50C-407E-A947-70E740481C1C}">
                <a14:useLocalDpi xmlns:a14="http://schemas.microsoft.com/office/drawing/2010/main" val="0"/>
              </a:ext>
            </a:extLst>
          </a:blip>
          <a:srcRect l="50700" b="12153"/>
          <a:stretch/>
        </p:blipFill>
        <p:spPr>
          <a:xfrm>
            <a:off x="0" y="3919514"/>
            <a:ext cx="3852672" cy="2938486"/>
          </a:xfrm>
          <a:prstGeom prst="rect">
            <a:avLst/>
          </a:prstGeom>
        </p:spPr>
      </p:pic>
    </p:spTree>
    <p:extLst>
      <p:ext uri="{BB962C8B-B14F-4D97-AF65-F5344CB8AC3E}">
        <p14:creationId xmlns:p14="http://schemas.microsoft.com/office/powerpoint/2010/main" val="270669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70063" y="1678"/>
            <a:ext cx="9035394" cy="751424"/>
          </a:xfrm>
          <a:prstGeom prst="rect">
            <a:avLst/>
          </a:prstGeom>
          <a:noFill/>
        </p:spPr>
        <p:txBody>
          <a:bodyPr wrap="square" rtlCol="0">
            <a:spAutoFit/>
          </a:bodyPr>
          <a:lstStyle/>
          <a:p>
            <a:pPr algn="ctr" rtl="1">
              <a:lnSpc>
                <a:spcPct val="150000"/>
              </a:lnSpc>
            </a:pPr>
            <a:r>
              <a:rPr lang="ar-JO" sz="3200" b="1" u="sng" dirty="0">
                <a:solidFill>
                  <a:srgbClr val="1B6900"/>
                </a:solidFill>
              </a:rPr>
              <a:t>آليات عمل الإعلام المستدام</a:t>
            </a:r>
            <a:endParaRPr lang="en-US" sz="3200" b="1" u="sng" dirty="0">
              <a:solidFill>
                <a:srgbClr val="1B69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5143500" y="994636"/>
            <a:ext cx="7048500" cy="5954804"/>
          </a:xfrm>
        </p:spPr>
        <p:txBody>
          <a:bodyPr anchor="t">
            <a:normAutofit/>
          </a:bodyPr>
          <a:lstStyle/>
          <a:p>
            <a:pPr algn="just" rtl="1">
              <a:lnSpc>
                <a:spcPct val="150000"/>
              </a:lnSpc>
            </a:pPr>
            <a:r>
              <a:rPr lang="ar-JO" sz="2400" dirty="0">
                <a:solidFill>
                  <a:srgbClr val="003800"/>
                </a:solidFill>
              </a:rPr>
              <a:t>الشفافية </a:t>
            </a:r>
            <a:r>
              <a:rPr lang="en-US" sz="2400" dirty="0">
                <a:solidFill>
                  <a:srgbClr val="003800"/>
                </a:solidFill>
              </a:rPr>
              <a:t>Transparency: </a:t>
            </a:r>
            <a:r>
              <a:rPr lang="ar-JO" sz="2400" dirty="0">
                <a:solidFill>
                  <a:srgbClr val="003800"/>
                </a:solidFill>
              </a:rPr>
              <a:t>تقديم معلومات دقيقة وموثوقة</a:t>
            </a:r>
          </a:p>
          <a:p>
            <a:pPr algn="just" rtl="1">
              <a:lnSpc>
                <a:spcPct val="150000"/>
              </a:lnSpc>
            </a:pPr>
            <a:r>
              <a:rPr lang="ar-JO" sz="2400" dirty="0">
                <a:solidFill>
                  <a:srgbClr val="003800"/>
                </a:solidFill>
              </a:rPr>
              <a:t>المشاركة المجتمعية </a:t>
            </a:r>
            <a:r>
              <a:rPr lang="en-US" sz="2400" dirty="0">
                <a:solidFill>
                  <a:srgbClr val="003800"/>
                </a:solidFill>
              </a:rPr>
              <a:t> Community Engagement:</a:t>
            </a:r>
            <a:r>
              <a:rPr lang="ar-JO" sz="2400" dirty="0">
                <a:solidFill>
                  <a:srgbClr val="003800"/>
                </a:solidFill>
              </a:rPr>
              <a:t>إشراك الجمهور في القضايا البيئية والاجتماعية</a:t>
            </a:r>
          </a:p>
          <a:p>
            <a:pPr algn="just" rtl="1">
              <a:lnSpc>
                <a:spcPct val="150000"/>
              </a:lnSpc>
            </a:pPr>
            <a:r>
              <a:rPr lang="ar-JO" sz="2400" dirty="0">
                <a:solidFill>
                  <a:srgbClr val="003800"/>
                </a:solidFill>
              </a:rPr>
              <a:t>التحول الرقمي </a:t>
            </a:r>
            <a:r>
              <a:rPr lang="en-US" sz="2400" dirty="0">
                <a:solidFill>
                  <a:srgbClr val="003800"/>
                </a:solidFill>
              </a:rPr>
              <a:t> Digital Transformation:</a:t>
            </a:r>
            <a:r>
              <a:rPr lang="ar-JO" sz="2400" dirty="0">
                <a:solidFill>
                  <a:srgbClr val="003800"/>
                </a:solidFill>
              </a:rPr>
              <a:t>تقليل استهلاك الورق عبر المنصات الرقمية</a:t>
            </a:r>
          </a:p>
          <a:p>
            <a:pPr algn="just" rtl="1">
              <a:lnSpc>
                <a:spcPct val="150000"/>
              </a:lnSpc>
            </a:pPr>
            <a:r>
              <a:rPr lang="ar-JO" sz="2400" dirty="0">
                <a:solidFill>
                  <a:srgbClr val="003800"/>
                </a:solidFill>
              </a:rPr>
              <a:t>التثقيف البيئي </a:t>
            </a:r>
            <a:r>
              <a:rPr lang="en-US" sz="2400" dirty="0">
                <a:solidFill>
                  <a:srgbClr val="003800"/>
                </a:solidFill>
              </a:rPr>
              <a:t> Environmental Education: </a:t>
            </a:r>
            <a:r>
              <a:rPr lang="ar-JO" sz="2400" dirty="0">
                <a:solidFill>
                  <a:srgbClr val="003800"/>
                </a:solidFill>
              </a:rPr>
              <a:t>إنتاج محتوى يرفع الوعي البيئي</a:t>
            </a:r>
          </a:p>
        </p:txBody>
      </p:sp>
      <p:pic>
        <p:nvPicPr>
          <p:cNvPr id="5" name="Picture 4">
            <a:extLst>
              <a:ext uri="{FF2B5EF4-FFF2-40B4-BE49-F238E27FC236}">
                <a16:creationId xmlns:a16="http://schemas.microsoft.com/office/drawing/2014/main" id="{329F140D-74B2-9942-B44C-2AC61B3B222D}"/>
              </a:ext>
            </a:extLst>
          </p:cNvPr>
          <p:cNvPicPr>
            <a:picLocks noChangeAspect="1"/>
          </p:cNvPicPr>
          <p:nvPr/>
        </p:nvPicPr>
        <p:blipFill rotWithShape="1">
          <a:blip r:embed="rId3">
            <a:extLst>
              <a:ext uri="{28A0092B-C50C-407E-A947-70E740481C1C}">
                <a14:useLocalDpi xmlns:a14="http://schemas.microsoft.com/office/drawing/2010/main" val="0"/>
              </a:ext>
            </a:extLst>
          </a:blip>
          <a:srcRect t="19031" b="21245"/>
          <a:stretch/>
        </p:blipFill>
        <p:spPr>
          <a:xfrm>
            <a:off x="0" y="1546723"/>
            <a:ext cx="5143500" cy="4095868"/>
          </a:xfrm>
          <a:prstGeom prst="rect">
            <a:avLst/>
          </a:prstGeom>
        </p:spPr>
      </p:pic>
    </p:spTree>
    <p:extLst>
      <p:ext uri="{BB962C8B-B14F-4D97-AF65-F5344CB8AC3E}">
        <p14:creationId xmlns:p14="http://schemas.microsoft.com/office/powerpoint/2010/main" val="174912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70063" y="1678"/>
            <a:ext cx="9035394" cy="751424"/>
          </a:xfrm>
          <a:prstGeom prst="rect">
            <a:avLst/>
          </a:prstGeom>
          <a:noFill/>
        </p:spPr>
        <p:txBody>
          <a:bodyPr wrap="square" rtlCol="0">
            <a:spAutoFit/>
          </a:bodyPr>
          <a:lstStyle/>
          <a:p>
            <a:pPr algn="ctr" rtl="1">
              <a:lnSpc>
                <a:spcPct val="150000"/>
              </a:lnSpc>
            </a:pPr>
            <a:r>
              <a:rPr lang="ar-JO" sz="3200" b="1" u="sng" dirty="0">
                <a:solidFill>
                  <a:srgbClr val="1B6900"/>
                </a:solidFill>
              </a:rPr>
              <a:t>آليات عمل التسويق المستدام</a:t>
            </a:r>
            <a:endParaRPr lang="en-US" sz="3200" b="1" u="sng" dirty="0">
              <a:solidFill>
                <a:srgbClr val="1B69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146305" y="836487"/>
            <a:ext cx="12045696" cy="5718859"/>
          </a:xfrm>
        </p:spPr>
        <p:txBody>
          <a:bodyPr anchor="t">
            <a:normAutofit fontScale="85000" lnSpcReduction="10000"/>
          </a:bodyPr>
          <a:lstStyle/>
          <a:p>
            <a:pPr marL="0" indent="0" algn="ctr" rtl="1">
              <a:lnSpc>
                <a:spcPct val="150000"/>
              </a:lnSpc>
              <a:buNone/>
            </a:pPr>
            <a:r>
              <a:rPr lang="en-US" sz="2400" b="1" dirty="0">
                <a:solidFill>
                  <a:srgbClr val="003800"/>
                </a:solidFill>
              </a:rPr>
              <a:t>Mechanisms of Sustainable Marketing</a:t>
            </a:r>
          </a:p>
          <a:p>
            <a:pPr marL="0" indent="0" algn="r" rtl="1">
              <a:lnSpc>
                <a:spcPct val="150000"/>
              </a:lnSpc>
              <a:buNone/>
            </a:pPr>
            <a:r>
              <a:rPr lang="ar-JO" sz="2400" b="1" u="sng" dirty="0">
                <a:solidFill>
                  <a:srgbClr val="009051"/>
                </a:solidFill>
              </a:rPr>
              <a:t>التسويق المستدام (</a:t>
            </a:r>
            <a:r>
              <a:rPr lang="en-US" sz="2400" b="1" u="sng" dirty="0">
                <a:solidFill>
                  <a:srgbClr val="009051"/>
                </a:solidFill>
              </a:rPr>
              <a:t>Sustainable Marketing) </a:t>
            </a:r>
            <a:r>
              <a:rPr lang="ar-JO" sz="2400" b="1" u="sng" dirty="0">
                <a:solidFill>
                  <a:srgbClr val="009051"/>
                </a:solidFill>
              </a:rPr>
              <a:t>لا يقتصر على بيع منتجات صديقة للبيئة، بل هو منظومة متكاملة تشمل:</a:t>
            </a:r>
          </a:p>
          <a:p>
            <a:pPr algn="just" rtl="1">
              <a:lnSpc>
                <a:spcPct val="150000"/>
              </a:lnSpc>
              <a:buFont typeface="Wingdings" pitchFamily="2" charset="2"/>
              <a:buChar char="v"/>
            </a:pPr>
            <a:r>
              <a:rPr lang="ar-JO" sz="2400" dirty="0">
                <a:solidFill>
                  <a:srgbClr val="003800"/>
                </a:solidFill>
              </a:rPr>
              <a:t>تصميم المنتج </a:t>
            </a:r>
            <a:r>
              <a:rPr lang="en-US" sz="2400" dirty="0">
                <a:solidFill>
                  <a:srgbClr val="003800"/>
                </a:solidFill>
              </a:rPr>
              <a:t>Product Design: </a:t>
            </a:r>
            <a:r>
              <a:rPr lang="ar-JO" sz="2400" dirty="0">
                <a:solidFill>
                  <a:srgbClr val="003800"/>
                </a:solidFill>
              </a:rPr>
              <a:t>استخدام مواد قابلة لإعادة التدوير (</a:t>
            </a:r>
            <a:r>
              <a:rPr lang="en-US" sz="2400" dirty="0">
                <a:solidFill>
                  <a:srgbClr val="003800"/>
                </a:solidFill>
              </a:rPr>
              <a:t>Recyclable Materials) </a:t>
            </a:r>
            <a:r>
              <a:rPr lang="ar-JO" sz="2400" dirty="0">
                <a:solidFill>
                  <a:srgbClr val="003800"/>
                </a:solidFill>
              </a:rPr>
              <a:t>أو مواد طبيعية مثل القطن العضوي</a:t>
            </a:r>
          </a:p>
          <a:p>
            <a:pPr algn="just" rtl="1">
              <a:lnSpc>
                <a:spcPct val="150000"/>
              </a:lnSpc>
              <a:buFont typeface="Wingdings" pitchFamily="2" charset="2"/>
              <a:buChar char="v"/>
            </a:pPr>
            <a:r>
              <a:rPr lang="ar-JO" sz="2400" dirty="0">
                <a:solidFill>
                  <a:srgbClr val="003800"/>
                </a:solidFill>
              </a:rPr>
              <a:t>التسعير </a:t>
            </a:r>
            <a:r>
              <a:rPr lang="en-US" sz="2400" dirty="0">
                <a:solidFill>
                  <a:srgbClr val="003800"/>
                </a:solidFill>
              </a:rPr>
              <a:t>Pricing: </a:t>
            </a:r>
            <a:r>
              <a:rPr lang="ar-JO" sz="2400" dirty="0">
                <a:solidFill>
                  <a:srgbClr val="003800"/>
                </a:solidFill>
              </a:rPr>
              <a:t>يعكس التكلفة الحقيقية بما فيها الأثر البيئي والاجتماعي، مثل فرض رسوم إضافية على المنتجات البلاستيكية</a:t>
            </a:r>
          </a:p>
          <a:p>
            <a:pPr algn="just" rtl="1">
              <a:lnSpc>
                <a:spcPct val="150000"/>
              </a:lnSpc>
              <a:buFont typeface="Wingdings" pitchFamily="2" charset="2"/>
              <a:buChar char="v"/>
            </a:pPr>
            <a:r>
              <a:rPr lang="ar-JO" sz="2400" dirty="0">
                <a:solidFill>
                  <a:srgbClr val="003800"/>
                </a:solidFill>
              </a:rPr>
              <a:t>التوزيع </a:t>
            </a:r>
            <a:r>
              <a:rPr lang="en-US" sz="2400" dirty="0">
                <a:solidFill>
                  <a:srgbClr val="003800"/>
                </a:solidFill>
              </a:rPr>
              <a:t>Distribution: </a:t>
            </a:r>
            <a:r>
              <a:rPr lang="ar-JO" sz="2400" dirty="0">
                <a:solidFill>
                  <a:srgbClr val="003800"/>
                </a:solidFill>
              </a:rPr>
              <a:t>اعتماد قنوات تقلل الانبعاثات (</a:t>
            </a:r>
            <a:r>
              <a:rPr lang="en-US" sz="2400" dirty="0">
                <a:solidFill>
                  <a:srgbClr val="003800"/>
                </a:solidFill>
              </a:rPr>
              <a:t>Low-Emission Logistics)، </a:t>
            </a:r>
            <a:r>
              <a:rPr lang="ar-JO" sz="2400" dirty="0">
                <a:solidFill>
                  <a:srgbClr val="003800"/>
                </a:solidFill>
              </a:rPr>
              <a:t>مثل استخدام السيارات الكهربائية في التوصيل</a:t>
            </a:r>
          </a:p>
          <a:p>
            <a:pPr algn="just" rtl="1">
              <a:lnSpc>
                <a:spcPct val="150000"/>
              </a:lnSpc>
              <a:buFont typeface="Wingdings" pitchFamily="2" charset="2"/>
              <a:buChar char="v"/>
            </a:pPr>
            <a:r>
              <a:rPr lang="ar-JO" sz="2400" dirty="0">
                <a:solidFill>
                  <a:srgbClr val="003800"/>
                </a:solidFill>
              </a:rPr>
              <a:t>الترويج </a:t>
            </a:r>
            <a:r>
              <a:rPr lang="en-US" sz="2400" dirty="0">
                <a:solidFill>
                  <a:srgbClr val="003800"/>
                </a:solidFill>
              </a:rPr>
              <a:t>Promotion: </a:t>
            </a:r>
            <a:r>
              <a:rPr lang="ar-JO" sz="2400" dirty="0">
                <a:solidFill>
                  <a:srgbClr val="003800"/>
                </a:solidFill>
              </a:rPr>
              <a:t>رسائل مسؤولة وشفافة، مثل حملات "اشترِ أقل، استخدم أكثر" لشركة </a:t>
            </a:r>
            <a:r>
              <a:rPr lang="en-US" sz="2400" dirty="0">
                <a:solidFill>
                  <a:srgbClr val="003800"/>
                </a:solidFill>
              </a:rPr>
              <a:t>Patagonia.</a:t>
            </a:r>
          </a:p>
          <a:p>
            <a:pPr algn="r" rtl="1">
              <a:lnSpc>
                <a:spcPct val="150000"/>
              </a:lnSpc>
              <a:buFont typeface="Wingdings" pitchFamily="2" charset="2"/>
              <a:buChar char="v"/>
            </a:pPr>
            <a:r>
              <a:rPr lang="ar-JO" sz="2400" dirty="0">
                <a:solidFill>
                  <a:srgbClr val="003800"/>
                </a:solidFill>
              </a:rPr>
              <a:t>دراسة </a:t>
            </a:r>
            <a:r>
              <a:rPr lang="ar-SA" sz="2400" dirty="0">
                <a:solidFill>
                  <a:srgbClr val="003800"/>
                </a:solidFill>
              </a:rPr>
              <a:t>ناقشت الموضوع</a:t>
            </a:r>
            <a:r>
              <a:rPr lang="ar-JO" sz="2400" dirty="0">
                <a:solidFill>
                  <a:srgbClr val="003800"/>
                </a:solidFill>
              </a:rPr>
              <a:t>: </a:t>
            </a:r>
            <a:r>
              <a:rPr lang="en-US" sz="2400" dirty="0">
                <a:solidFill>
                  <a:srgbClr val="003800"/>
                </a:solidFill>
              </a:rPr>
              <a:t>Employing Sustainable Marketing in Advertising to Improve Brand Performance (AACIA Egypt, 2025) </a:t>
            </a:r>
            <a:r>
              <a:rPr lang="ar-JO" sz="2400" dirty="0">
                <a:solidFill>
                  <a:srgbClr val="003800"/>
                </a:solidFill>
              </a:rPr>
              <a:t>أثبتت أن دمج الاستدامة في الإعلان يعزز ثقة المستهلك ويزيد من قيمة العلامة التجارية رابط الدراسة </a:t>
            </a:r>
          </a:p>
          <a:p>
            <a:pPr marL="0" indent="0" rtl="1">
              <a:lnSpc>
                <a:spcPct val="150000"/>
              </a:lnSpc>
              <a:buNone/>
            </a:pPr>
            <a:r>
              <a:rPr lang="en-US" sz="1500" dirty="0">
                <a:solidFill>
                  <a:srgbClr val="0070C0"/>
                </a:solidFill>
                <a:hlinkClick r:id="rId3"/>
              </a:rPr>
              <a:t>https://aaciaegypt.com/wp-content/uploads/2025/09/Employing-Sustainable-Marketing-in-Advertising-to-Improve-Brand-Performance-1523-–-1543_compressed.pdf</a:t>
            </a:r>
            <a:r>
              <a:rPr lang="ar-SA" sz="1500" dirty="0">
                <a:solidFill>
                  <a:srgbClr val="0070C0"/>
                </a:solidFill>
              </a:rPr>
              <a:t> </a:t>
            </a:r>
            <a:endParaRPr lang="ar-JO" sz="1500" dirty="0">
              <a:solidFill>
                <a:srgbClr val="0070C0"/>
              </a:solidFill>
            </a:endParaRPr>
          </a:p>
        </p:txBody>
      </p:sp>
      <p:pic>
        <p:nvPicPr>
          <p:cNvPr id="8" name="Picture 7">
            <a:extLst>
              <a:ext uri="{FF2B5EF4-FFF2-40B4-BE49-F238E27FC236}">
                <a16:creationId xmlns:a16="http://schemas.microsoft.com/office/drawing/2014/main" id="{32F4BEB7-11A6-CF41-AAC9-D2BE758B4D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20085" y="5725478"/>
            <a:ext cx="1071915" cy="1090083"/>
          </a:xfrm>
          <a:prstGeom prst="rect">
            <a:avLst/>
          </a:prstGeom>
        </p:spPr>
      </p:pic>
      <p:pic>
        <p:nvPicPr>
          <p:cNvPr id="10" name="Picture 9">
            <a:extLst>
              <a:ext uri="{FF2B5EF4-FFF2-40B4-BE49-F238E27FC236}">
                <a16:creationId xmlns:a16="http://schemas.microsoft.com/office/drawing/2014/main" id="{179F3444-EB28-F14C-9C2E-B61F2DEE5C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681067"/>
            <a:ext cx="1150240" cy="1169735"/>
          </a:xfrm>
          <a:prstGeom prst="rect">
            <a:avLst/>
          </a:prstGeom>
        </p:spPr>
      </p:pic>
    </p:spTree>
    <p:extLst>
      <p:ext uri="{BB962C8B-B14F-4D97-AF65-F5344CB8AC3E}">
        <p14:creationId xmlns:p14="http://schemas.microsoft.com/office/powerpoint/2010/main" val="1268371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70063" y="1678"/>
            <a:ext cx="9035394" cy="1493294"/>
          </a:xfrm>
          <a:prstGeom prst="rect">
            <a:avLst/>
          </a:prstGeom>
          <a:noFill/>
        </p:spPr>
        <p:txBody>
          <a:bodyPr wrap="square" rtlCol="0">
            <a:spAutoFit/>
          </a:bodyPr>
          <a:lstStyle/>
          <a:p>
            <a:pPr algn="ctr" rtl="1">
              <a:lnSpc>
                <a:spcPct val="150000"/>
              </a:lnSpc>
            </a:pPr>
            <a:r>
              <a:rPr lang="ar-JO" sz="3200" b="1" u="sng" dirty="0">
                <a:solidFill>
                  <a:srgbClr val="1B6900"/>
                </a:solidFill>
              </a:rPr>
              <a:t>آليات عمل التسويق المستدام</a:t>
            </a:r>
            <a:endParaRPr lang="en-US" sz="3200" b="1" u="sng" dirty="0">
              <a:solidFill>
                <a:srgbClr val="1B6900"/>
              </a:solidFill>
            </a:endParaRPr>
          </a:p>
          <a:p>
            <a:pPr algn="ctr" rtl="1">
              <a:lnSpc>
                <a:spcPct val="150000"/>
              </a:lnSpc>
            </a:pPr>
            <a:r>
              <a:rPr lang="ar-JO" sz="3200" b="1" u="sng" dirty="0">
                <a:solidFill>
                  <a:srgbClr val="1B6900"/>
                </a:solidFill>
              </a:rPr>
              <a:t>آليات تطبيق أبعاد التسويق على العلامة التجارية</a:t>
            </a:r>
            <a:endParaRPr lang="en-US" sz="3200" b="1" u="sng" dirty="0">
              <a:solidFill>
                <a:srgbClr val="1B69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8" name="Content Placeholder 7">
            <a:extLst>
              <a:ext uri="{FF2B5EF4-FFF2-40B4-BE49-F238E27FC236}">
                <a16:creationId xmlns:a16="http://schemas.microsoft.com/office/drawing/2014/main" id="{80A6D63E-0AA9-B94E-9AFC-F22AF9827031}"/>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1146048" y="1749232"/>
            <a:ext cx="9859409" cy="5119009"/>
          </a:xfrm>
        </p:spPr>
      </p:pic>
    </p:spTree>
    <p:extLst>
      <p:ext uri="{BB962C8B-B14F-4D97-AF65-F5344CB8AC3E}">
        <p14:creationId xmlns:p14="http://schemas.microsoft.com/office/powerpoint/2010/main" val="3461473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Autofit/>
          </a:bodyPr>
          <a:lstStyle/>
          <a:p>
            <a:pPr marL="0" indent="0" algn="ctr" rtl="1">
              <a:lnSpc>
                <a:spcPct val="150000"/>
              </a:lnSpc>
              <a:buNone/>
            </a:pPr>
            <a:r>
              <a:rPr lang="ar-JO" sz="3200" b="1" u="sng" dirty="0">
                <a:solidFill>
                  <a:srgbClr val="1B6900"/>
                </a:solidFill>
              </a:rPr>
              <a:t>مؤشرات قياس أداء التسويق المستدام</a:t>
            </a:r>
            <a:endParaRPr lang="en-US" sz="3200" b="1" u="sng" dirty="0">
              <a:solidFill>
                <a:srgbClr val="1B6900"/>
              </a:solidFill>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5888736" y="1021278"/>
            <a:ext cx="6069716" cy="5836722"/>
          </a:xfrm>
        </p:spPr>
        <p:txBody>
          <a:bodyPr anchor="t">
            <a:normAutofit/>
          </a:bodyPr>
          <a:lstStyle/>
          <a:p>
            <a:pPr marL="0" indent="0" algn="ctr" rtl="1">
              <a:lnSpc>
                <a:spcPct val="150000"/>
              </a:lnSpc>
              <a:buNone/>
            </a:pPr>
            <a:r>
              <a:rPr lang="en-US" sz="2400" i="1" u="sng" dirty="0">
                <a:solidFill>
                  <a:srgbClr val="1B6900"/>
                </a:solidFill>
              </a:rPr>
              <a:t>KPIs for Sustainable Marketing</a:t>
            </a:r>
          </a:p>
          <a:p>
            <a:pPr algn="r" rtl="1">
              <a:lnSpc>
                <a:spcPct val="150000"/>
              </a:lnSpc>
              <a:buFont typeface="Wingdings" pitchFamily="2" charset="2"/>
              <a:buChar char="Ø"/>
            </a:pPr>
            <a:r>
              <a:rPr lang="ar-JO" sz="2400" dirty="0">
                <a:solidFill>
                  <a:srgbClr val="1B6900"/>
                </a:solidFill>
              </a:rPr>
              <a:t>رضا المستهلك </a:t>
            </a:r>
            <a:r>
              <a:rPr lang="en-US" sz="2400" dirty="0">
                <a:solidFill>
                  <a:srgbClr val="1B6900"/>
                </a:solidFill>
              </a:rPr>
              <a:t>Consumer Satisfaction Surveys.</a:t>
            </a:r>
          </a:p>
          <a:p>
            <a:pPr algn="r" rtl="1">
              <a:lnSpc>
                <a:spcPct val="150000"/>
              </a:lnSpc>
              <a:buFont typeface="Wingdings" pitchFamily="2" charset="2"/>
              <a:buChar char="Ø"/>
            </a:pPr>
            <a:r>
              <a:rPr lang="ar-JO" sz="2400" dirty="0">
                <a:solidFill>
                  <a:srgbClr val="1B6900"/>
                </a:solidFill>
              </a:rPr>
              <a:t>الأثر البيئي </a:t>
            </a:r>
            <a:r>
              <a:rPr lang="en-US" sz="2400" dirty="0">
                <a:solidFill>
                  <a:srgbClr val="1B6900"/>
                </a:solidFill>
              </a:rPr>
              <a:t>Environmental Impact Assessments.</a:t>
            </a:r>
          </a:p>
          <a:p>
            <a:pPr algn="r" rtl="1">
              <a:lnSpc>
                <a:spcPct val="150000"/>
              </a:lnSpc>
              <a:buFont typeface="Wingdings" pitchFamily="2" charset="2"/>
              <a:buChar char="Ø"/>
            </a:pPr>
            <a:r>
              <a:rPr lang="ar-JO" sz="2400" dirty="0">
                <a:solidFill>
                  <a:srgbClr val="1B6900"/>
                </a:solidFill>
              </a:rPr>
              <a:t>الحصة السوقية </a:t>
            </a:r>
            <a:r>
              <a:rPr lang="en-US" sz="2400" dirty="0">
                <a:solidFill>
                  <a:srgbClr val="1B6900"/>
                </a:solidFill>
              </a:rPr>
              <a:t>Market Share.</a:t>
            </a:r>
          </a:p>
          <a:p>
            <a:pPr algn="r" rtl="1">
              <a:lnSpc>
                <a:spcPct val="150000"/>
              </a:lnSpc>
              <a:buFont typeface="Wingdings" pitchFamily="2" charset="2"/>
              <a:buChar char="Ø"/>
            </a:pPr>
            <a:r>
              <a:rPr lang="ar-JO" sz="2400" dirty="0">
                <a:solidFill>
                  <a:srgbClr val="1B6900"/>
                </a:solidFill>
              </a:rPr>
              <a:t>السمعة المؤسسية </a:t>
            </a:r>
            <a:r>
              <a:rPr lang="en-US" sz="2400" dirty="0">
                <a:solidFill>
                  <a:srgbClr val="1B6900"/>
                </a:solidFill>
              </a:rPr>
              <a:t>Corporate Reputation.</a:t>
            </a:r>
            <a:endParaRPr lang="ar-JO" sz="2400" dirty="0">
              <a:solidFill>
                <a:srgbClr val="1B6900"/>
              </a:solidFill>
            </a:endParaRP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9" name="Picture 8">
            <a:extLst>
              <a:ext uri="{FF2B5EF4-FFF2-40B4-BE49-F238E27FC236}">
                <a16:creationId xmlns:a16="http://schemas.microsoft.com/office/drawing/2014/main" id="{B86DE568-73DE-024B-80FC-C9820179B2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87089"/>
            <a:ext cx="5888736" cy="4723567"/>
          </a:xfrm>
          <a:prstGeom prst="rect">
            <a:avLst/>
          </a:prstGeom>
        </p:spPr>
      </p:pic>
    </p:spTree>
    <p:extLst>
      <p:ext uri="{BB962C8B-B14F-4D97-AF65-F5344CB8AC3E}">
        <p14:creationId xmlns:p14="http://schemas.microsoft.com/office/powerpoint/2010/main" val="1049522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11757"/>
            <a:ext cx="10515600" cy="584901"/>
          </a:xfrm>
        </p:spPr>
        <p:txBody>
          <a:bodyPr>
            <a:noAutofit/>
          </a:bodyPr>
          <a:lstStyle/>
          <a:p>
            <a:pPr marL="0" indent="0" algn="ctr" rtl="1">
              <a:lnSpc>
                <a:spcPct val="150000"/>
              </a:lnSpc>
              <a:buNone/>
            </a:pPr>
            <a:r>
              <a:rPr lang="ar-JO" sz="3200" b="1" u="sng" dirty="0">
                <a:solidFill>
                  <a:srgbClr val="1B6900"/>
                </a:solidFill>
              </a:rPr>
              <a:t>مؤشرات قياس أداء الإعلام المستدام</a:t>
            </a:r>
            <a:endParaRPr lang="en-US" sz="3200" b="1" u="sng" dirty="0">
              <a:solidFill>
                <a:srgbClr val="1B6900"/>
              </a:solidFill>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1021278"/>
            <a:ext cx="11722924" cy="5836722"/>
          </a:xfrm>
        </p:spPr>
        <p:txBody>
          <a:bodyPr anchor="t">
            <a:normAutofit/>
          </a:bodyPr>
          <a:lstStyle/>
          <a:p>
            <a:pPr marL="0" indent="0" algn="ctr" rtl="1">
              <a:lnSpc>
                <a:spcPct val="150000"/>
              </a:lnSpc>
              <a:buNone/>
            </a:pPr>
            <a:r>
              <a:rPr lang="en-US" sz="2400" b="1" i="1" u="sng" dirty="0">
                <a:solidFill>
                  <a:srgbClr val="1B6900"/>
                </a:solidFill>
              </a:rPr>
              <a:t>KPIs for Sustainable Media</a:t>
            </a:r>
          </a:p>
          <a:p>
            <a:pPr marL="0" indent="0" algn="just" rtl="1">
              <a:lnSpc>
                <a:spcPct val="150000"/>
              </a:lnSpc>
              <a:buNone/>
            </a:pPr>
            <a:r>
              <a:rPr lang="ar-JO" sz="2400" dirty="0">
                <a:solidFill>
                  <a:srgbClr val="1B6900"/>
                </a:solidFill>
              </a:rPr>
              <a:t>الإعلام المستدام</a:t>
            </a:r>
            <a:r>
              <a:rPr lang="en-US" sz="2400" dirty="0">
                <a:solidFill>
                  <a:srgbClr val="1B6900"/>
                </a:solidFill>
              </a:rPr>
              <a:t> Sustainable Media  </a:t>
            </a:r>
            <a:r>
              <a:rPr lang="ar-JO" sz="2400" dirty="0">
                <a:solidFill>
                  <a:srgbClr val="1B6900"/>
                </a:solidFill>
              </a:rPr>
              <a:t>يحتاج إلى أدوات قياس دقيقة لتقييم أثره:</a:t>
            </a:r>
          </a:p>
          <a:p>
            <a:pPr algn="just" rtl="1">
              <a:lnSpc>
                <a:spcPct val="150000"/>
              </a:lnSpc>
              <a:buFont typeface="Wingdings" pitchFamily="2" charset="2"/>
              <a:buChar char="Ø"/>
            </a:pPr>
            <a:r>
              <a:rPr lang="ar-JO" sz="2400" dirty="0">
                <a:solidFill>
                  <a:srgbClr val="1B6900"/>
                </a:solidFill>
              </a:rPr>
              <a:t>مؤشرات التفاعل </a:t>
            </a:r>
            <a:r>
              <a:rPr lang="en-US" sz="2400" dirty="0">
                <a:solidFill>
                  <a:srgbClr val="1B6900"/>
                </a:solidFill>
              </a:rPr>
              <a:t> Engagement Metrics: </a:t>
            </a:r>
            <a:r>
              <a:rPr lang="ar-JO" sz="2400" dirty="0">
                <a:solidFill>
                  <a:srgbClr val="1B6900"/>
                </a:solidFill>
              </a:rPr>
              <a:t>مثل عدد المشاركات، التعليقات، والإعجابات على الحملات البيئية</a:t>
            </a:r>
          </a:p>
          <a:p>
            <a:pPr algn="just" rtl="1">
              <a:lnSpc>
                <a:spcPct val="150000"/>
              </a:lnSpc>
              <a:buFont typeface="Wingdings" pitchFamily="2" charset="2"/>
              <a:buChar char="Ø"/>
            </a:pPr>
            <a:r>
              <a:rPr lang="ar-JO" sz="2400" dirty="0">
                <a:solidFill>
                  <a:srgbClr val="1B6900"/>
                </a:solidFill>
              </a:rPr>
              <a:t>مؤشرات الوصول </a:t>
            </a:r>
            <a:r>
              <a:rPr lang="en-US" sz="2400" dirty="0">
                <a:solidFill>
                  <a:srgbClr val="1B6900"/>
                </a:solidFill>
              </a:rPr>
              <a:t> Reach Indicators: </a:t>
            </a:r>
            <a:r>
              <a:rPr lang="ar-JO" sz="2400" dirty="0">
                <a:solidFill>
                  <a:srgbClr val="1B6900"/>
                </a:solidFill>
              </a:rPr>
              <a:t>حجم الجمهور المستهدف الذي وصلته الرسائل</a:t>
            </a:r>
          </a:p>
          <a:p>
            <a:pPr algn="just" rtl="1">
              <a:lnSpc>
                <a:spcPct val="150000"/>
              </a:lnSpc>
              <a:buFont typeface="Wingdings" pitchFamily="2" charset="2"/>
              <a:buChar char="Ø"/>
            </a:pPr>
            <a:r>
              <a:rPr lang="ar-JO" sz="2400" dirty="0">
                <a:solidFill>
                  <a:srgbClr val="1B6900"/>
                </a:solidFill>
              </a:rPr>
              <a:t>مؤشرات التأثير </a:t>
            </a:r>
            <a:r>
              <a:rPr lang="en-US" sz="2400" dirty="0">
                <a:solidFill>
                  <a:srgbClr val="1B6900"/>
                </a:solidFill>
              </a:rPr>
              <a:t> Impact Indicators:</a:t>
            </a:r>
            <a:r>
              <a:rPr lang="ar-JO" sz="2400" dirty="0">
                <a:solidFill>
                  <a:srgbClr val="1B6900"/>
                </a:solidFill>
              </a:rPr>
              <a:t>تغير السلوكيات مثل زيادة نسب إعادة التدوير أو تقليل استهلاك البلاستيك</a:t>
            </a:r>
          </a:p>
          <a:p>
            <a:pPr algn="just" rtl="1">
              <a:lnSpc>
                <a:spcPct val="150000"/>
              </a:lnSpc>
              <a:buFont typeface="Wingdings" pitchFamily="2" charset="2"/>
              <a:buChar char="Ø"/>
            </a:pPr>
            <a:r>
              <a:rPr lang="ar-JO" sz="2400" dirty="0">
                <a:solidFill>
                  <a:srgbClr val="1B6900"/>
                </a:solidFill>
              </a:rPr>
              <a:t>مؤشرات الثقة </a:t>
            </a:r>
            <a:r>
              <a:rPr lang="en-US" sz="2400" dirty="0">
                <a:solidFill>
                  <a:srgbClr val="1B6900"/>
                </a:solidFill>
              </a:rPr>
              <a:t>Trust Indicators: </a:t>
            </a:r>
            <a:r>
              <a:rPr lang="ar-JO" sz="2400" dirty="0">
                <a:solidFill>
                  <a:srgbClr val="1B6900"/>
                </a:solidFill>
              </a:rPr>
              <a:t>مدى اعتبار الجمهور للمصدر الإعلامي موثوقًا</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12" name="Picture 11">
            <a:extLst>
              <a:ext uri="{FF2B5EF4-FFF2-40B4-BE49-F238E27FC236}">
                <a16:creationId xmlns:a16="http://schemas.microsoft.com/office/drawing/2014/main" id="{41C1CAB1-2586-5147-8E99-22388C8360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04" y="994636"/>
            <a:ext cx="1443764" cy="1443764"/>
          </a:xfrm>
          <a:prstGeom prst="rect">
            <a:avLst/>
          </a:prstGeom>
        </p:spPr>
      </p:pic>
      <p:pic>
        <p:nvPicPr>
          <p:cNvPr id="14" name="Picture 13">
            <a:extLst>
              <a:ext uri="{FF2B5EF4-FFF2-40B4-BE49-F238E27FC236}">
                <a16:creationId xmlns:a16="http://schemas.microsoft.com/office/drawing/2014/main" id="{326ED55F-DFD3-E748-9A3E-AB516E3B5D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991" y="4419601"/>
            <a:ext cx="2517648" cy="2517648"/>
          </a:xfrm>
          <a:prstGeom prst="rect">
            <a:avLst/>
          </a:prstGeom>
        </p:spPr>
      </p:pic>
    </p:spTree>
    <p:extLst>
      <p:ext uri="{BB962C8B-B14F-4D97-AF65-F5344CB8AC3E}">
        <p14:creationId xmlns:p14="http://schemas.microsoft.com/office/powerpoint/2010/main" val="17395129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11757"/>
            <a:ext cx="10515600" cy="584901"/>
          </a:xfrm>
        </p:spPr>
        <p:txBody>
          <a:bodyPr>
            <a:noAutofit/>
          </a:bodyPr>
          <a:lstStyle/>
          <a:p>
            <a:pPr marL="0" indent="0" algn="ctr" rtl="1">
              <a:lnSpc>
                <a:spcPct val="150000"/>
              </a:lnSpc>
              <a:buNone/>
            </a:pPr>
            <a:r>
              <a:rPr lang="ar-JO" sz="3200" b="1" u="sng" dirty="0">
                <a:solidFill>
                  <a:srgbClr val="1B6900"/>
                </a:solidFill>
              </a:rPr>
              <a:t>التحديات في التسويق المستدام</a:t>
            </a:r>
            <a:endParaRPr lang="en-US" sz="3200" b="1" u="sng" dirty="0">
              <a:solidFill>
                <a:srgbClr val="1B6900"/>
              </a:solidFill>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639540" y="829056"/>
            <a:ext cx="9406155" cy="6028944"/>
          </a:xfrm>
        </p:spPr>
        <p:txBody>
          <a:bodyPr anchor="t">
            <a:normAutofit/>
          </a:bodyPr>
          <a:lstStyle/>
          <a:p>
            <a:pPr marL="0" indent="0" algn="just" rtl="1">
              <a:lnSpc>
                <a:spcPct val="150000"/>
              </a:lnSpc>
              <a:buNone/>
            </a:pPr>
            <a:r>
              <a:rPr lang="ar-JO" sz="2400" b="1" u="sng" dirty="0">
                <a:solidFill>
                  <a:srgbClr val="1B6900"/>
                </a:solidFill>
              </a:rPr>
              <a:t>التسويق المستدام يواجه عقبات عملية:</a:t>
            </a:r>
          </a:p>
          <a:p>
            <a:pPr algn="just" rtl="1">
              <a:lnSpc>
                <a:spcPct val="150000"/>
              </a:lnSpc>
              <a:buFont typeface="Wingdings" pitchFamily="2" charset="2"/>
              <a:buChar char="q"/>
            </a:pPr>
            <a:r>
              <a:rPr lang="ar-JO" sz="2400" dirty="0">
                <a:solidFill>
                  <a:srgbClr val="1B6900"/>
                </a:solidFill>
              </a:rPr>
              <a:t>ارتفاع التكلفة </a:t>
            </a:r>
            <a:r>
              <a:rPr lang="en-US" sz="2400" dirty="0">
                <a:solidFill>
                  <a:srgbClr val="1B6900"/>
                </a:solidFill>
              </a:rPr>
              <a:t>High Costs: </a:t>
            </a:r>
            <a:r>
              <a:rPr lang="ar-JO" sz="2400" dirty="0">
                <a:solidFill>
                  <a:srgbClr val="1B6900"/>
                </a:solidFill>
              </a:rPr>
              <a:t>المنتجات المستدامة غالبًا أغلى بسبب المواد والتقنيات المستخدمة</a:t>
            </a:r>
          </a:p>
          <a:p>
            <a:pPr algn="just" rtl="1">
              <a:lnSpc>
                <a:spcPct val="150000"/>
              </a:lnSpc>
              <a:buFont typeface="Wingdings" pitchFamily="2" charset="2"/>
              <a:buChar char="q"/>
            </a:pPr>
            <a:r>
              <a:rPr lang="ar-JO" sz="2400" dirty="0">
                <a:solidFill>
                  <a:srgbClr val="1B6900"/>
                </a:solidFill>
              </a:rPr>
              <a:t>صعوبة القياس </a:t>
            </a:r>
            <a:r>
              <a:rPr lang="en-US" sz="2400" dirty="0">
                <a:solidFill>
                  <a:srgbClr val="1B6900"/>
                </a:solidFill>
              </a:rPr>
              <a:t>Measurement Difficulty: </a:t>
            </a:r>
            <a:r>
              <a:rPr lang="ar-JO" sz="2400" dirty="0">
                <a:solidFill>
                  <a:srgbClr val="1B6900"/>
                </a:solidFill>
              </a:rPr>
              <a:t>من الصعب قياس الأثر البيئي بدقة، مثل حساب البصمة الكربونية لكل منت</a:t>
            </a:r>
          </a:p>
          <a:p>
            <a:pPr algn="just" rtl="1">
              <a:lnSpc>
                <a:spcPct val="150000"/>
              </a:lnSpc>
              <a:buFont typeface="Wingdings" pitchFamily="2" charset="2"/>
              <a:buChar char="q"/>
            </a:pPr>
            <a:r>
              <a:rPr lang="ar-JO" sz="2400" dirty="0">
                <a:solidFill>
                  <a:srgbClr val="1B6900"/>
                </a:solidFill>
              </a:rPr>
              <a:t>منافسة غير عادلة </a:t>
            </a:r>
            <a:r>
              <a:rPr lang="en-US" sz="2400" dirty="0">
                <a:solidFill>
                  <a:srgbClr val="1B6900"/>
                </a:solidFill>
              </a:rPr>
              <a:t>Unfair Competition: </a:t>
            </a:r>
            <a:r>
              <a:rPr lang="ar-JO" sz="2400" dirty="0">
                <a:solidFill>
                  <a:srgbClr val="1B6900"/>
                </a:solidFill>
              </a:rPr>
              <a:t>بعض الشركات تمارس الغسل الأخضر وتستفيد من صورة إيجابية دون تطبيق فعلي</a:t>
            </a:r>
          </a:p>
          <a:p>
            <a:pPr algn="just" rtl="1">
              <a:lnSpc>
                <a:spcPct val="150000"/>
              </a:lnSpc>
              <a:buFont typeface="Wingdings" pitchFamily="2" charset="2"/>
              <a:buChar char="q"/>
            </a:pPr>
            <a:r>
              <a:rPr lang="ar-JO" sz="2400" dirty="0">
                <a:solidFill>
                  <a:srgbClr val="1B6900"/>
                </a:solidFill>
              </a:rPr>
              <a:t>ضعف التشريعات البيئية </a:t>
            </a:r>
            <a:r>
              <a:rPr lang="en-US" sz="2400" dirty="0">
                <a:solidFill>
                  <a:srgbClr val="1B6900"/>
                </a:solidFill>
              </a:rPr>
              <a:t>Weak Regulations: </a:t>
            </a:r>
            <a:r>
              <a:rPr lang="ar-JO" sz="2400" dirty="0">
                <a:solidFill>
                  <a:srgbClr val="1B6900"/>
                </a:solidFill>
              </a:rPr>
              <a:t>غياب قوانين تلزم الشركات بتبني الاستدامة</a:t>
            </a:r>
          </a:p>
          <a:p>
            <a:pPr marL="0" indent="0" algn="r" rtl="1">
              <a:lnSpc>
                <a:spcPct val="150000"/>
              </a:lnSpc>
              <a:buNone/>
            </a:pPr>
            <a:endParaRPr lang="ar-JO" sz="2400" dirty="0">
              <a:solidFill>
                <a:srgbClr val="C00000"/>
              </a:solidFill>
            </a:endParaRP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19" name="Picture 18">
            <a:extLst>
              <a:ext uri="{FF2B5EF4-FFF2-40B4-BE49-F238E27FC236}">
                <a16:creationId xmlns:a16="http://schemas.microsoft.com/office/drawing/2014/main" id="{7C729419-1015-D345-BB6C-9F65B9FE1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23360"/>
            <a:ext cx="2639541" cy="2822883"/>
          </a:xfrm>
          <a:prstGeom prst="rect">
            <a:avLst/>
          </a:prstGeom>
        </p:spPr>
      </p:pic>
      <p:pic>
        <p:nvPicPr>
          <p:cNvPr id="21" name="Picture 20">
            <a:extLst>
              <a:ext uri="{FF2B5EF4-FFF2-40B4-BE49-F238E27FC236}">
                <a16:creationId xmlns:a16="http://schemas.microsoft.com/office/drawing/2014/main" id="{669B2EEA-1E90-F440-83F1-D5554CDEB3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829056"/>
            <a:ext cx="2639539" cy="2340864"/>
          </a:xfrm>
          <a:prstGeom prst="rect">
            <a:avLst/>
          </a:prstGeom>
        </p:spPr>
      </p:pic>
    </p:spTree>
    <p:extLst>
      <p:ext uri="{BB962C8B-B14F-4D97-AF65-F5344CB8AC3E}">
        <p14:creationId xmlns:p14="http://schemas.microsoft.com/office/powerpoint/2010/main" val="1131800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119416"/>
            <a:ext cx="10515600" cy="584901"/>
          </a:xfrm>
        </p:spPr>
        <p:txBody>
          <a:bodyPr>
            <a:noAutofit/>
          </a:bodyPr>
          <a:lstStyle/>
          <a:p>
            <a:pPr algn="ctr" rtl="1">
              <a:lnSpc>
                <a:spcPct val="150000"/>
              </a:lnSpc>
            </a:pPr>
            <a:r>
              <a:rPr lang="ar-JO" sz="3200" b="1" u="sng" dirty="0">
                <a:solidFill>
                  <a:srgbClr val="009051"/>
                </a:solidFill>
              </a:rPr>
              <a:t>الحلول المقترحة </a:t>
            </a:r>
            <a:r>
              <a:rPr lang="en-US" sz="3200" b="1" u="sng" dirty="0">
                <a:solidFill>
                  <a:srgbClr val="009051"/>
                </a:solidFill>
              </a:rPr>
              <a:t>Proposed Solutions</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994636"/>
            <a:ext cx="11797976" cy="5863364"/>
          </a:xfrm>
        </p:spPr>
        <p:txBody>
          <a:bodyPr anchor="t">
            <a:normAutofit/>
          </a:bodyPr>
          <a:lstStyle/>
          <a:p>
            <a:pPr algn="just" rtl="1">
              <a:lnSpc>
                <a:spcPct val="150000"/>
              </a:lnSpc>
              <a:buFont typeface="Wingdings" pitchFamily="2" charset="2"/>
              <a:buChar char="ü"/>
            </a:pPr>
            <a:r>
              <a:rPr lang="ar-JO" sz="2400" b="1" u="sng" dirty="0">
                <a:solidFill>
                  <a:srgbClr val="1B6900"/>
                </a:solidFill>
              </a:rPr>
              <a:t>لتجاوز التحديات في الإعلام والتسويق المستدام:</a:t>
            </a:r>
          </a:p>
          <a:p>
            <a:pPr algn="just" rtl="1">
              <a:lnSpc>
                <a:spcPct val="150000"/>
              </a:lnSpc>
              <a:buFont typeface="Wingdings" pitchFamily="2" charset="2"/>
              <a:buChar char="ü"/>
            </a:pPr>
            <a:r>
              <a:rPr lang="ar-JO" sz="2400" dirty="0">
                <a:solidFill>
                  <a:srgbClr val="1B6900"/>
                </a:solidFill>
              </a:rPr>
              <a:t>تعزيز الشفافية </a:t>
            </a:r>
            <a:r>
              <a:rPr lang="en-US" sz="2400" dirty="0">
                <a:solidFill>
                  <a:srgbClr val="1B6900"/>
                </a:solidFill>
              </a:rPr>
              <a:t> Enhancing Transparency: </a:t>
            </a:r>
            <a:r>
              <a:rPr lang="ar-JO" sz="2400" dirty="0">
                <a:solidFill>
                  <a:srgbClr val="1B6900"/>
                </a:solidFill>
              </a:rPr>
              <a:t>نشر تقارير دورية عن الأثر البيئي والاجتماعي</a:t>
            </a:r>
          </a:p>
          <a:p>
            <a:pPr algn="just" rtl="1">
              <a:lnSpc>
                <a:spcPct val="150000"/>
              </a:lnSpc>
              <a:buFont typeface="Wingdings" pitchFamily="2" charset="2"/>
              <a:buChar char="ü"/>
            </a:pPr>
            <a:r>
              <a:rPr lang="ar-JO" sz="2400" dirty="0">
                <a:solidFill>
                  <a:srgbClr val="1B6900"/>
                </a:solidFill>
              </a:rPr>
              <a:t>بناء شراكات مجتمعية </a:t>
            </a:r>
            <a:r>
              <a:rPr lang="en-US" sz="2400" dirty="0">
                <a:solidFill>
                  <a:srgbClr val="1B6900"/>
                </a:solidFill>
              </a:rPr>
              <a:t> Community Partnerships: </a:t>
            </a:r>
            <a:r>
              <a:rPr lang="ar-JO" sz="2400" dirty="0">
                <a:solidFill>
                  <a:srgbClr val="1B6900"/>
                </a:solidFill>
              </a:rPr>
              <a:t>التعاون مع المدارس والجامعات لنشر الوعي البيئي</a:t>
            </a:r>
          </a:p>
          <a:p>
            <a:pPr algn="just" rtl="1">
              <a:lnSpc>
                <a:spcPct val="150000"/>
              </a:lnSpc>
              <a:buFont typeface="Wingdings" pitchFamily="2" charset="2"/>
              <a:buChar char="ü"/>
            </a:pPr>
            <a:r>
              <a:rPr lang="ar-JO" sz="2400" dirty="0">
                <a:solidFill>
                  <a:srgbClr val="1B6900"/>
                </a:solidFill>
              </a:rPr>
              <a:t>اعتماد معايير دولية </a:t>
            </a:r>
            <a:r>
              <a:rPr lang="en-US" sz="2400" dirty="0">
                <a:solidFill>
                  <a:srgbClr val="1B6900"/>
                </a:solidFill>
              </a:rPr>
              <a:t> International Standards:</a:t>
            </a:r>
            <a:r>
              <a:rPr lang="ar-JO" sz="2400" dirty="0">
                <a:solidFill>
                  <a:srgbClr val="1B6900"/>
                </a:solidFill>
              </a:rPr>
              <a:t>مثل معايير الأمم المتحدة للاستدامة </a:t>
            </a:r>
            <a:r>
              <a:rPr lang="en-US" sz="2400" dirty="0">
                <a:solidFill>
                  <a:srgbClr val="1B6900"/>
                </a:solidFill>
              </a:rPr>
              <a:t>UN SDGs</a:t>
            </a:r>
          </a:p>
          <a:p>
            <a:pPr algn="just" rtl="1">
              <a:lnSpc>
                <a:spcPct val="150000"/>
              </a:lnSpc>
              <a:buFont typeface="Wingdings" pitchFamily="2" charset="2"/>
              <a:buChar char="ü"/>
            </a:pPr>
            <a:r>
              <a:rPr lang="ar-JO" sz="2400" dirty="0">
                <a:solidFill>
                  <a:srgbClr val="1B6900"/>
                </a:solidFill>
              </a:rPr>
              <a:t>تطوير أدوات قياس دقيقة </a:t>
            </a:r>
            <a:r>
              <a:rPr lang="en-US" sz="2400" dirty="0">
                <a:solidFill>
                  <a:srgbClr val="1B6900"/>
                </a:solidFill>
              </a:rPr>
              <a:t> Measurement Tools: </a:t>
            </a:r>
            <a:r>
              <a:rPr lang="ar-JO" sz="2400" dirty="0">
                <a:solidFill>
                  <a:srgbClr val="1B6900"/>
                </a:solidFill>
              </a:rPr>
              <a:t>مثل مؤشر البصمة الكربونية </a:t>
            </a:r>
            <a:r>
              <a:rPr lang="en-US" sz="2400" dirty="0">
                <a:solidFill>
                  <a:srgbClr val="1B6900"/>
                </a:solidFill>
              </a:rPr>
              <a:t>Carbon Footprint Index</a:t>
            </a:r>
            <a:r>
              <a:rPr lang="ar-JO" sz="2400" dirty="0">
                <a:solidFill>
                  <a:srgbClr val="1B6900"/>
                </a:solidFill>
              </a:rPr>
              <a:t> </a:t>
            </a:r>
            <a:endParaRPr lang="en-US" sz="2400" dirty="0">
              <a:solidFill>
                <a:srgbClr val="1B6900"/>
              </a:solidFill>
            </a:endParaRPr>
          </a:p>
          <a:p>
            <a:pPr marL="0" indent="0" algn="just" rtl="1">
              <a:lnSpc>
                <a:spcPct val="150000"/>
              </a:lnSpc>
              <a:buNone/>
            </a:pPr>
            <a:r>
              <a:rPr lang="ar-JO" sz="2400" b="1" dirty="0">
                <a:solidFill>
                  <a:srgbClr val="C00000"/>
                </a:solidFill>
              </a:rPr>
              <a:t>مثال : </a:t>
            </a:r>
            <a:r>
              <a:rPr lang="ar-JO" sz="2400" dirty="0">
                <a:solidFill>
                  <a:srgbClr val="1B6900"/>
                </a:solidFill>
              </a:rPr>
              <a:t>برنامج الأمم المتحدة للبيئة (</a:t>
            </a:r>
            <a:r>
              <a:rPr lang="en-US" sz="2400" dirty="0">
                <a:solidFill>
                  <a:srgbClr val="1B6900"/>
                </a:solidFill>
              </a:rPr>
              <a:t> UNEP) </a:t>
            </a:r>
            <a:r>
              <a:rPr lang="ar-JO" sz="2400" dirty="0">
                <a:solidFill>
                  <a:srgbClr val="1B6900"/>
                </a:solidFill>
              </a:rPr>
              <a:t>أطلق مبادرة </a:t>
            </a:r>
            <a:r>
              <a:rPr lang="en-US" sz="2400" dirty="0">
                <a:solidFill>
                  <a:srgbClr val="1B6900"/>
                </a:solidFill>
              </a:rPr>
              <a:t> Sustainable Consumption and Production</a:t>
            </a:r>
            <a:r>
              <a:rPr lang="ar-JO" sz="2400" dirty="0">
                <a:solidFill>
                  <a:srgbClr val="1B6900"/>
                </a:solidFill>
              </a:rPr>
              <a:t>لدعم الحكومات والشركات في تطوير أدوات قياس الأداء البيئي والاجتماعي</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Tree>
    <p:extLst>
      <p:ext uri="{BB962C8B-B14F-4D97-AF65-F5344CB8AC3E}">
        <p14:creationId xmlns:p14="http://schemas.microsoft.com/office/powerpoint/2010/main" val="11686426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0"/>
            <a:ext cx="10515600" cy="584901"/>
          </a:xfrm>
        </p:spPr>
        <p:txBody>
          <a:bodyPr>
            <a:noAutofit/>
          </a:bodyPr>
          <a:lstStyle/>
          <a:p>
            <a:pPr marL="0" indent="0" algn="ctr" rtl="1">
              <a:lnSpc>
                <a:spcPct val="150000"/>
              </a:lnSpc>
              <a:buNone/>
            </a:pPr>
            <a:r>
              <a:rPr lang="ar-JO" sz="3200" b="1" i="0" u="sng" strike="noStrike" dirty="0">
                <a:solidFill>
                  <a:srgbClr val="1B6900"/>
                </a:solidFill>
                <a:effectLst/>
              </a:rPr>
              <a:t>أهم المنظمات الدولية الداعمة للاستدامة</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901700"/>
            <a:ext cx="11722924" cy="5956300"/>
          </a:xfrm>
        </p:spPr>
        <p:txBody>
          <a:bodyPr anchor="t">
            <a:normAutofit lnSpcReduction="10000"/>
          </a:bodyPr>
          <a:lstStyle/>
          <a:p>
            <a:pPr marL="0" indent="0" algn="ctr" rtl="1">
              <a:lnSpc>
                <a:spcPct val="150000"/>
              </a:lnSpc>
              <a:buNone/>
            </a:pPr>
            <a:r>
              <a:rPr lang="en-US" sz="2400" b="1" i="1" u="sng" strike="noStrike" dirty="0">
                <a:solidFill>
                  <a:srgbClr val="009051"/>
                </a:solidFill>
                <a:effectLst/>
              </a:rPr>
              <a:t> Key International Organizations Supporting Sustainability</a:t>
            </a:r>
          </a:p>
          <a:p>
            <a:pPr algn="r" rtl="1">
              <a:lnSpc>
                <a:spcPct val="150000"/>
              </a:lnSpc>
              <a:buFont typeface="Wingdings" pitchFamily="2" charset="2"/>
              <a:buChar char="§"/>
            </a:pPr>
            <a:r>
              <a:rPr lang="ar-JO" sz="2400" i="0" strike="noStrike" dirty="0">
                <a:solidFill>
                  <a:schemeClr val="accent1">
                    <a:lumMod val="75000"/>
                  </a:schemeClr>
                </a:solidFill>
                <a:effectLst/>
              </a:rPr>
              <a:t>برنامج الأمم المتحدة للبيئة </a:t>
            </a:r>
            <a:r>
              <a:rPr lang="en-US" sz="2400" i="0" strike="noStrike" dirty="0">
                <a:solidFill>
                  <a:schemeClr val="accent1">
                    <a:lumMod val="75000"/>
                  </a:schemeClr>
                </a:solidFill>
                <a:effectLst/>
              </a:rPr>
              <a:t>UNEP: </a:t>
            </a:r>
            <a:r>
              <a:rPr lang="ar-JO" sz="2400" i="0" strike="noStrike" dirty="0">
                <a:solidFill>
                  <a:schemeClr val="accent1">
                    <a:lumMod val="75000"/>
                  </a:schemeClr>
                </a:solidFill>
                <a:effectLst/>
              </a:rPr>
              <a:t>يقود الجهود العالمية في الاستهلاك والإنتاج المستدام </a:t>
            </a:r>
            <a:r>
              <a:rPr lang="en-US" sz="2400" i="0" strike="noStrike" dirty="0">
                <a:solidFill>
                  <a:schemeClr val="accent1">
                    <a:lumMod val="75000"/>
                  </a:schemeClr>
                </a:solidFill>
                <a:effectLst/>
              </a:rPr>
              <a:t>UNEP.</a:t>
            </a:r>
            <a:r>
              <a:rPr lang="ar-SA" sz="2400" i="0" strike="noStrike" dirty="0">
                <a:solidFill>
                  <a:schemeClr val="accent1">
                    <a:lumMod val="75000"/>
                  </a:schemeClr>
                </a:solidFill>
                <a:effectLst/>
              </a:rPr>
              <a:t> </a:t>
            </a:r>
            <a:r>
              <a:rPr lang="en-US" sz="2400" i="0" strike="noStrike" dirty="0">
                <a:solidFill>
                  <a:schemeClr val="accent1">
                    <a:lumMod val="75000"/>
                  </a:schemeClr>
                </a:solidFill>
                <a:effectLst/>
                <a:hlinkClick r:id="rId2"/>
              </a:rPr>
              <a:t>https://www.unep.org</a:t>
            </a:r>
            <a:r>
              <a:rPr lang="ar-SA" sz="2400" i="0" strike="noStrike" dirty="0">
                <a:solidFill>
                  <a:schemeClr val="accent1">
                    <a:lumMod val="75000"/>
                  </a:schemeClr>
                </a:solidFill>
                <a:effectLst/>
              </a:rPr>
              <a:t> </a:t>
            </a:r>
            <a:endParaRPr lang="en-US" sz="2400" i="0" strike="noStrike" dirty="0">
              <a:solidFill>
                <a:schemeClr val="accent1">
                  <a:lumMod val="75000"/>
                </a:schemeClr>
              </a:solidFill>
              <a:effectLst/>
            </a:endParaRPr>
          </a:p>
          <a:p>
            <a:pPr algn="r" rtl="1">
              <a:lnSpc>
                <a:spcPct val="150000"/>
              </a:lnSpc>
              <a:buFont typeface="Wingdings" pitchFamily="2" charset="2"/>
              <a:buChar char="§"/>
            </a:pPr>
            <a:r>
              <a:rPr lang="ar-JO" sz="2400" i="0" strike="noStrike" dirty="0">
                <a:solidFill>
                  <a:schemeClr val="accent1">
                    <a:lumMod val="75000"/>
                  </a:schemeClr>
                </a:solidFill>
                <a:effectLst/>
              </a:rPr>
              <a:t>الاتفاق العالمي للأمم المتحدة </a:t>
            </a:r>
            <a:r>
              <a:rPr lang="en-US" sz="2400" i="0" strike="noStrike" dirty="0">
                <a:solidFill>
                  <a:schemeClr val="accent1">
                    <a:lumMod val="75000"/>
                  </a:schemeClr>
                </a:solidFill>
                <a:effectLst/>
              </a:rPr>
              <a:t>UN Global Compact: </a:t>
            </a:r>
            <a:r>
              <a:rPr lang="ar-JO" sz="2400" i="0" strike="noStrike" dirty="0">
                <a:solidFill>
                  <a:schemeClr val="accent1">
                    <a:lumMod val="75000"/>
                  </a:schemeClr>
                </a:solidFill>
                <a:effectLst/>
              </a:rPr>
              <a:t>أكبر مبادرة عالمية للاستدامة المؤسسية </a:t>
            </a:r>
            <a:r>
              <a:rPr lang="en-US" sz="2400" i="0" strike="noStrike" dirty="0">
                <a:solidFill>
                  <a:schemeClr val="accent1">
                    <a:lumMod val="75000"/>
                  </a:schemeClr>
                </a:solidFill>
                <a:effectLst/>
              </a:rPr>
              <a:t>UNGC.</a:t>
            </a:r>
            <a:r>
              <a:rPr lang="ar-SA" sz="2400" i="0" strike="noStrike" dirty="0">
                <a:solidFill>
                  <a:schemeClr val="accent1">
                    <a:lumMod val="75000"/>
                  </a:schemeClr>
                </a:solidFill>
                <a:effectLst/>
              </a:rPr>
              <a:t> </a:t>
            </a:r>
            <a:r>
              <a:rPr lang="en-US" sz="2400" i="0" strike="noStrike" dirty="0">
                <a:solidFill>
                  <a:schemeClr val="accent1">
                    <a:lumMod val="75000"/>
                  </a:schemeClr>
                </a:solidFill>
                <a:effectLst/>
                <a:hlinkClick r:id="rId3"/>
              </a:rPr>
              <a:t>https://unglobalcompact.org</a:t>
            </a:r>
            <a:r>
              <a:rPr lang="ar-SA" sz="2400" i="0" strike="noStrike" dirty="0">
                <a:solidFill>
                  <a:schemeClr val="accent1">
                    <a:lumMod val="75000"/>
                  </a:schemeClr>
                </a:solidFill>
                <a:effectLst/>
              </a:rPr>
              <a:t> </a:t>
            </a:r>
            <a:endParaRPr lang="en-US" sz="2400" i="0" strike="noStrike" dirty="0">
              <a:solidFill>
                <a:schemeClr val="accent1">
                  <a:lumMod val="75000"/>
                </a:schemeClr>
              </a:solidFill>
              <a:effectLst/>
            </a:endParaRPr>
          </a:p>
          <a:p>
            <a:pPr algn="r" rtl="1">
              <a:lnSpc>
                <a:spcPct val="150000"/>
              </a:lnSpc>
              <a:buFont typeface="Wingdings" pitchFamily="2" charset="2"/>
              <a:buChar char="§"/>
            </a:pPr>
            <a:r>
              <a:rPr lang="ar-JO" sz="2400" i="0" strike="noStrike" dirty="0">
                <a:solidFill>
                  <a:schemeClr val="accent1">
                    <a:lumMod val="75000"/>
                  </a:schemeClr>
                </a:solidFill>
                <a:effectLst/>
              </a:rPr>
              <a:t>اليونسكو </a:t>
            </a:r>
            <a:r>
              <a:rPr lang="en-US" sz="2400" i="0" strike="noStrike" dirty="0">
                <a:solidFill>
                  <a:schemeClr val="accent1">
                    <a:lumMod val="75000"/>
                  </a:schemeClr>
                </a:solidFill>
                <a:effectLst/>
              </a:rPr>
              <a:t>UNESCO: </a:t>
            </a:r>
            <a:r>
              <a:rPr lang="ar-JO" sz="2400" i="0" strike="noStrike" dirty="0">
                <a:solidFill>
                  <a:schemeClr val="accent1">
                    <a:lumMod val="75000"/>
                  </a:schemeClr>
                </a:solidFill>
                <a:effectLst/>
              </a:rPr>
              <a:t>تدعم التعليم والإعلام المستدام </a:t>
            </a:r>
            <a:r>
              <a:rPr lang="en-US" sz="2400" i="0" strike="noStrike" dirty="0">
                <a:solidFill>
                  <a:schemeClr val="accent1">
                    <a:lumMod val="75000"/>
                  </a:schemeClr>
                </a:solidFill>
                <a:effectLst/>
              </a:rPr>
              <a:t>UNESCO.</a:t>
            </a:r>
            <a:r>
              <a:rPr lang="ar-SA" sz="2400" i="0" strike="noStrike" dirty="0">
                <a:solidFill>
                  <a:schemeClr val="accent1">
                    <a:lumMod val="75000"/>
                  </a:schemeClr>
                </a:solidFill>
                <a:effectLst/>
              </a:rPr>
              <a:t> </a:t>
            </a:r>
            <a:r>
              <a:rPr lang="en-US" sz="2400" i="0" strike="noStrike" dirty="0">
                <a:solidFill>
                  <a:schemeClr val="accent1">
                    <a:lumMod val="75000"/>
                  </a:schemeClr>
                </a:solidFill>
                <a:effectLst/>
                <a:hlinkClick r:id="rId4"/>
              </a:rPr>
              <a:t>https://www.unesco.org/en/environmental-commitment-and-policy</a:t>
            </a:r>
            <a:r>
              <a:rPr lang="ar-SA" sz="2400" i="0" strike="noStrike" dirty="0">
                <a:solidFill>
                  <a:schemeClr val="accent1">
                    <a:lumMod val="75000"/>
                  </a:schemeClr>
                </a:solidFill>
                <a:effectLst/>
              </a:rPr>
              <a:t> </a:t>
            </a:r>
          </a:p>
          <a:p>
            <a:pPr algn="r" rtl="1">
              <a:lnSpc>
                <a:spcPct val="150000"/>
              </a:lnSpc>
              <a:buFont typeface="Wingdings" pitchFamily="2" charset="2"/>
              <a:buChar char="§"/>
            </a:pPr>
            <a:r>
              <a:rPr lang="ar-JO" sz="2400" i="0" strike="noStrike" dirty="0">
                <a:solidFill>
                  <a:schemeClr val="accent1">
                    <a:lumMod val="75000"/>
                  </a:schemeClr>
                </a:solidFill>
                <a:effectLst/>
              </a:rPr>
              <a:t>الاتحاد الأوروبي </a:t>
            </a:r>
            <a:r>
              <a:rPr lang="en-US" sz="2400" i="0" strike="noStrike" dirty="0">
                <a:solidFill>
                  <a:schemeClr val="accent1">
                    <a:lumMod val="75000"/>
                  </a:schemeClr>
                </a:solidFill>
                <a:effectLst/>
              </a:rPr>
              <a:t>EU: </a:t>
            </a:r>
            <a:r>
              <a:rPr lang="ar-JO" sz="2400" i="0" strike="noStrike" dirty="0">
                <a:solidFill>
                  <a:schemeClr val="accent1">
                    <a:lumMod val="75000"/>
                  </a:schemeClr>
                </a:solidFill>
                <a:effectLst/>
              </a:rPr>
              <a:t>يطلق مبادرات مثل الصفقة الخضراء الأوروبية (</a:t>
            </a:r>
            <a:r>
              <a:rPr lang="en-US" sz="2400" i="0" strike="noStrike" dirty="0">
                <a:solidFill>
                  <a:schemeClr val="accent1">
                    <a:lumMod val="75000"/>
                  </a:schemeClr>
                </a:solidFill>
                <a:effectLst/>
              </a:rPr>
              <a:t>European Green Deal) EU Environment.</a:t>
            </a:r>
            <a:endParaRPr lang="ar-SA" sz="2400" i="0" strike="noStrike" dirty="0">
              <a:solidFill>
                <a:schemeClr val="accent1">
                  <a:lumMod val="75000"/>
                </a:schemeClr>
              </a:solidFill>
              <a:effectLst/>
            </a:endParaRPr>
          </a:p>
          <a:p>
            <a:pPr marL="0" indent="0" algn="r" rtl="1">
              <a:lnSpc>
                <a:spcPct val="150000"/>
              </a:lnSpc>
              <a:buNone/>
            </a:pPr>
            <a:r>
              <a:rPr lang="en-US" sz="2400" i="0" strike="noStrike" dirty="0">
                <a:solidFill>
                  <a:schemeClr val="accent1">
                    <a:lumMod val="75000"/>
                  </a:schemeClr>
                </a:solidFill>
                <a:effectLst/>
                <a:hlinkClick r:id="rId5"/>
              </a:rPr>
              <a:t>https://environment.ec.europa.eu/</a:t>
            </a:r>
            <a:r>
              <a:rPr lang="en-US" sz="2400" i="0" strike="noStrike" dirty="0" err="1">
                <a:solidFill>
                  <a:schemeClr val="accent1">
                    <a:lumMod val="75000"/>
                  </a:schemeClr>
                </a:solidFill>
                <a:effectLst/>
                <a:hlinkClick r:id="rId5"/>
              </a:rPr>
              <a:t>index_en</a:t>
            </a:r>
            <a:r>
              <a:rPr lang="ar-SA" sz="2400" i="0" strike="noStrike" dirty="0">
                <a:solidFill>
                  <a:schemeClr val="accent1">
                    <a:lumMod val="75000"/>
                  </a:schemeClr>
                </a:solidFill>
                <a:effectLst/>
              </a:rPr>
              <a:t> </a:t>
            </a:r>
            <a:endParaRPr lang="en-US" sz="2400" i="0" strike="noStrike" dirty="0">
              <a:solidFill>
                <a:schemeClr val="accent1">
                  <a:lumMod val="75000"/>
                </a:schemeClr>
              </a:solidFill>
              <a:effectLst/>
            </a:endParaRP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Tree>
    <p:extLst>
      <p:ext uri="{BB962C8B-B14F-4D97-AF65-F5344CB8AC3E}">
        <p14:creationId xmlns:p14="http://schemas.microsoft.com/office/powerpoint/2010/main" val="19501697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4F72FBDB-FC86-8947-BFB0-AB8579C97480}"/>
              </a:ext>
            </a:extLst>
          </p:cNvPr>
          <p:cNvSpPr>
            <a:spLocks noGrp="1" noChangeArrowheads="1"/>
          </p:cNvSpPr>
          <p:nvPr>
            <p:ph type="title"/>
          </p:nvPr>
        </p:nvSpPr>
        <p:spPr bwMode="auto">
          <a:xfrm>
            <a:off x="3720101" y="0"/>
            <a:ext cx="5349541" cy="742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indent="0" algn="ctr" defTabSz="914400" rtl="1" eaLnBrk="1" latinLnBrk="0" hangingPunct="1">
              <a:lnSpc>
                <a:spcPct val="150000"/>
              </a:lnSpc>
              <a:spcBef>
                <a:spcPts val="1000"/>
              </a:spcBef>
              <a:buNone/>
            </a:pPr>
            <a:r>
              <a:rPr lang="ar-JO" sz="3200" b="1" u="sng" dirty="0">
                <a:solidFill>
                  <a:srgbClr val="1B6900"/>
                </a:solidFill>
              </a:rPr>
              <a:t>الإعلام العربي والاستدامة: واقع وتحوّل</a:t>
            </a:r>
          </a:p>
        </p:txBody>
      </p:sp>
      <p:pic>
        <p:nvPicPr>
          <p:cNvPr id="6" name="Graphic 21">
            <a:extLst>
              <a:ext uri="{FF2B5EF4-FFF2-40B4-BE49-F238E27FC236}">
                <a16:creationId xmlns:a16="http://schemas.microsoft.com/office/drawing/2014/main" id="{96E41201-4BFB-7B48-97B8-8F780521DB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3" name="Content Placeholder 2">
            <a:extLst>
              <a:ext uri="{FF2B5EF4-FFF2-40B4-BE49-F238E27FC236}">
                <a16:creationId xmlns:a16="http://schemas.microsoft.com/office/drawing/2014/main" id="{C3FA5EBA-E008-1B46-B6E1-36C171148364}"/>
              </a:ext>
            </a:extLst>
          </p:cNvPr>
          <p:cNvSpPr>
            <a:spLocks noGrp="1"/>
          </p:cNvSpPr>
          <p:nvPr>
            <p:ph idx="1"/>
          </p:nvPr>
        </p:nvSpPr>
        <p:spPr>
          <a:xfrm>
            <a:off x="261256" y="991100"/>
            <a:ext cx="11805557" cy="5616750"/>
          </a:xfrm>
        </p:spPr>
        <p:txBody>
          <a:bodyPr>
            <a:normAutofit fontScale="85000" lnSpcReduction="10000"/>
          </a:bodyPr>
          <a:lstStyle/>
          <a:p>
            <a:pPr algn="just" defTabSz="914400" rtl="1" eaLnBrk="1" latinLnBrk="0" hangingPunct="1">
              <a:lnSpc>
                <a:spcPct val="160000"/>
              </a:lnSpc>
              <a:spcBef>
                <a:spcPts val="1000"/>
              </a:spcBef>
              <a:buFont typeface="Wingdings" pitchFamily="2" charset="2"/>
              <a:buChar char="Ø"/>
            </a:pPr>
            <a:r>
              <a:rPr lang="ar-JO" dirty="0">
                <a:solidFill>
                  <a:srgbClr val="1B6900"/>
                </a:solidFill>
              </a:rPr>
              <a:t>الإعلام العربي بدأ ينتقل من تغطية موسمية لقضايا البيئة إلى مسارات أكثر منهجية، لكنه لا يزال بحاجة إلى بناء غرف تحرير متخصصة في قضايا الاستدامة </a:t>
            </a:r>
            <a:r>
              <a:rPr lang="en-US" dirty="0">
                <a:solidFill>
                  <a:srgbClr val="1B6900"/>
                </a:solidFill>
              </a:rPr>
              <a:t>Sustainability </a:t>
            </a:r>
            <a:r>
              <a:rPr lang="ar-JO" dirty="0">
                <a:solidFill>
                  <a:srgbClr val="1B6900"/>
                </a:solidFill>
              </a:rPr>
              <a:t>وصحافة الحلول</a:t>
            </a:r>
            <a:r>
              <a:rPr lang="en-US" dirty="0">
                <a:solidFill>
                  <a:srgbClr val="1B6900"/>
                </a:solidFill>
              </a:rPr>
              <a:t>Solutions Journalism </a:t>
            </a:r>
            <a:endParaRPr lang="ar-JO" dirty="0">
              <a:solidFill>
                <a:srgbClr val="1B6900"/>
              </a:solidFill>
            </a:endParaRPr>
          </a:p>
          <a:p>
            <a:pPr algn="just" defTabSz="914400" rtl="1" eaLnBrk="1" latinLnBrk="0" hangingPunct="1">
              <a:lnSpc>
                <a:spcPct val="160000"/>
              </a:lnSpc>
              <a:spcBef>
                <a:spcPts val="1000"/>
              </a:spcBef>
              <a:buFont typeface="Wingdings" pitchFamily="2" charset="2"/>
              <a:buChar char="Ø"/>
            </a:pPr>
            <a:r>
              <a:rPr lang="ar-JO" dirty="0">
                <a:solidFill>
                  <a:srgbClr val="1B6900"/>
                </a:solidFill>
              </a:rPr>
              <a:t>البرامج المتخصصة مثل عالم الطاقة في سكاي نيوز عربية تسد جزءًا من الفجوة بتناول الطاقة المتجددة </a:t>
            </a:r>
            <a:r>
              <a:rPr lang="en-US" dirty="0">
                <a:solidFill>
                  <a:srgbClr val="1B6900"/>
                </a:solidFill>
              </a:rPr>
              <a:t>Renewable Energy </a:t>
            </a:r>
            <a:r>
              <a:rPr lang="ar-JO" dirty="0">
                <a:solidFill>
                  <a:srgbClr val="1B6900"/>
                </a:solidFill>
              </a:rPr>
              <a:t>وكفاءة الطاقة </a:t>
            </a:r>
            <a:r>
              <a:rPr lang="en-US" dirty="0">
                <a:solidFill>
                  <a:srgbClr val="1B6900"/>
                </a:solidFill>
              </a:rPr>
              <a:t>Energy Efficiency </a:t>
            </a:r>
            <a:r>
              <a:rPr lang="ar-JO" dirty="0">
                <a:solidFill>
                  <a:srgbClr val="1B6900"/>
                </a:solidFill>
              </a:rPr>
              <a:t>بلغة مبسطة تربط السياسات بالاقتصاد المنزلي. ومع ذلك، المطلوب هو:</a:t>
            </a:r>
          </a:p>
          <a:p>
            <a:pPr marL="0" indent="0" algn="just" defTabSz="914400" rtl="1" eaLnBrk="1" latinLnBrk="0" hangingPunct="1">
              <a:lnSpc>
                <a:spcPct val="160000"/>
              </a:lnSpc>
              <a:spcBef>
                <a:spcPts val="1000"/>
              </a:spcBef>
              <a:buNone/>
            </a:pPr>
            <a:r>
              <a:rPr lang="ar-JO" dirty="0">
                <a:solidFill>
                  <a:srgbClr val="1B6900"/>
                </a:solidFill>
              </a:rPr>
              <a:t> </a:t>
            </a:r>
            <a:r>
              <a:rPr lang="ar-JO" dirty="0">
                <a:solidFill>
                  <a:srgbClr val="C00000"/>
                </a:solidFill>
              </a:rPr>
              <a:t>تطوير سياسات تحريرية تربط تغطية المناخ </a:t>
            </a:r>
            <a:r>
              <a:rPr lang="en-US" dirty="0">
                <a:solidFill>
                  <a:srgbClr val="C00000"/>
                </a:solidFill>
              </a:rPr>
              <a:t> Climate Coverage </a:t>
            </a:r>
            <a:r>
              <a:rPr lang="ar-JO" dirty="0">
                <a:solidFill>
                  <a:srgbClr val="C00000"/>
                </a:solidFill>
              </a:rPr>
              <a:t>بمصالح الناس اليومية: فواتير الكهرباء، النقل العام، وفرص العمل الخضراء</a:t>
            </a:r>
            <a:r>
              <a:rPr lang="en-US" dirty="0">
                <a:solidFill>
                  <a:srgbClr val="C00000"/>
                </a:solidFill>
              </a:rPr>
              <a:t>Green Jobs</a:t>
            </a:r>
            <a:endParaRPr lang="ar-JO" dirty="0">
              <a:solidFill>
                <a:srgbClr val="C00000"/>
              </a:solidFill>
            </a:endParaRPr>
          </a:p>
          <a:p>
            <a:pPr marL="0" indent="0" algn="just" defTabSz="914400" rtl="1" eaLnBrk="1" latinLnBrk="0" hangingPunct="1">
              <a:lnSpc>
                <a:spcPct val="160000"/>
              </a:lnSpc>
              <a:spcBef>
                <a:spcPts val="1000"/>
              </a:spcBef>
              <a:buNone/>
            </a:pPr>
            <a:r>
              <a:rPr lang="ar-JO" dirty="0">
                <a:solidFill>
                  <a:srgbClr val="1B6900"/>
                </a:solidFill>
              </a:rPr>
              <a:t>الإعلام العربي يقوى حين يستخدم منهج القصة الإنسانية </a:t>
            </a:r>
            <a:r>
              <a:rPr lang="en-US" dirty="0">
                <a:solidFill>
                  <a:srgbClr val="1B6900"/>
                </a:solidFill>
              </a:rPr>
              <a:t>Human-interest Story</a:t>
            </a:r>
            <a:r>
              <a:rPr lang="ar-JO" dirty="0">
                <a:solidFill>
                  <a:srgbClr val="1B6900"/>
                </a:solidFill>
              </a:rPr>
              <a:t>مع بيانات موثوقة </a:t>
            </a:r>
            <a:r>
              <a:rPr lang="en-US" dirty="0">
                <a:solidFill>
                  <a:srgbClr val="1B6900"/>
                </a:solidFill>
              </a:rPr>
              <a:t>Data-driven    Reporting، </a:t>
            </a:r>
            <a:r>
              <a:rPr lang="ar-JO" dirty="0">
                <a:solidFill>
                  <a:srgbClr val="1B6900"/>
                </a:solidFill>
              </a:rPr>
              <a:t>ويحترم الشفافية </a:t>
            </a:r>
            <a:r>
              <a:rPr lang="en-US" dirty="0">
                <a:solidFill>
                  <a:srgbClr val="1B6900"/>
                </a:solidFill>
              </a:rPr>
              <a:t> Transparency </a:t>
            </a:r>
            <a:r>
              <a:rPr lang="ar-JO" dirty="0">
                <a:solidFill>
                  <a:srgbClr val="1B6900"/>
                </a:solidFill>
              </a:rPr>
              <a:t>بعرض مصادره، وينشر تصحيحات علنية حين يخطئ.</a:t>
            </a:r>
          </a:p>
          <a:p>
            <a:pPr marL="0" indent="0" defTabSz="914400" rtl="1" eaLnBrk="1" latinLnBrk="0" hangingPunct="1">
              <a:lnSpc>
                <a:spcPct val="150000"/>
              </a:lnSpc>
              <a:spcBef>
                <a:spcPts val="1000"/>
              </a:spcBef>
              <a:buNone/>
            </a:pPr>
            <a:r>
              <a:rPr lang="en-US" dirty="0">
                <a:hlinkClick r:id="rId3"/>
              </a:rPr>
              <a:t>https://www.skynewsarabia.com/program/taqa-</a:t>
            </a:r>
            <a:r>
              <a:rPr lang="ar-JO" dirty="0">
                <a:hlinkClick r:id="rId3"/>
              </a:rPr>
              <a:t>عالم-الطاقة</a:t>
            </a:r>
            <a:r>
              <a:rPr lang="ar-JO" dirty="0"/>
              <a:t> </a:t>
            </a:r>
          </a:p>
        </p:txBody>
      </p:sp>
    </p:spTree>
    <p:extLst>
      <p:ext uri="{BB962C8B-B14F-4D97-AF65-F5344CB8AC3E}">
        <p14:creationId xmlns:p14="http://schemas.microsoft.com/office/powerpoint/2010/main" val="73516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49" y="65351"/>
            <a:ext cx="8645893" cy="929285"/>
          </a:xfrm>
        </p:spPr>
        <p:txBody>
          <a:bodyPr anchor="t">
            <a:noAutofit/>
          </a:bodyPr>
          <a:lstStyle/>
          <a:p>
            <a:pPr marL="0" algn="ctr" defTabSz="914400" rtl="1" eaLnBrk="1" latinLnBrk="0" hangingPunct="1"/>
            <a:r>
              <a:rPr lang="ar-JO" sz="3200" b="1" u="sng" dirty="0">
                <a:solidFill>
                  <a:srgbClr val="1B6900"/>
                </a:solidFill>
              </a:rPr>
              <a:t>وسائل التواصل الاجتماعي والاستدامة: من الوعي إلى السلوك</a:t>
            </a: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8" name="Picture 7">
            <a:extLst>
              <a:ext uri="{FF2B5EF4-FFF2-40B4-BE49-F238E27FC236}">
                <a16:creationId xmlns:a16="http://schemas.microsoft.com/office/drawing/2014/main" id="{477611AD-BDEA-C14B-9CD5-6B77913E63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98270"/>
            <a:ext cx="3967843" cy="4359729"/>
          </a:xfrm>
          <a:prstGeom prst="rect">
            <a:avLst/>
          </a:prstGeom>
        </p:spPr>
      </p:pic>
      <p:sp>
        <p:nvSpPr>
          <p:cNvPr id="12" name="TextBox 11">
            <a:extLst>
              <a:ext uri="{FF2B5EF4-FFF2-40B4-BE49-F238E27FC236}">
                <a16:creationId xmlns:a16="http://schemas.microsoft.com/office/drawing/2014/main" id="{EFEDF38B-840B-2640-ABFB-6F4E35C08227}"/>
              </a:ext>
            </a:extLst>
          </p:cNvPr>
          <p:cNvSpPr txBox="1"/>
          <p:nvPr/>
        </p:nvSpPr>
        <p:spPr>
          <a:xfrm>
            <a:off x="3967843" y="694944"/>
            <a:ext cx="8138813" cy="6044283"/>
          </a:xfrm>
          <a:prstGeom prst="rect">
            <a:avLst/>
          </a:prstGeom>
          <a:noFill/>
        </p:spPr>
        <p:txBody>
          <a:bodyPr wrap="square">
            <a:spAutoFit/>
          </a:bodyPr>
          <a:lstStyle/>
          <a:p>
            <a:pPr marL="342900" indent="-342900" algn="just" defTabSz="914400" rtl="1" eaLnBrk="1" latinLnBrk="0" hangingPunct="1">
              <a:lnSpc>
                <a:spcPct val="150000"/>
              </a:lnSpc>
              <a:buFont typeface="Arial" panose="020B0604020202020204" pitchFamily="34" charset="0"/>
              <a:buChar char="•"/>
            </a:pPr>
            <a:r>
              <a:rPr lang="ar-JO" sz="2000" dirty="0">
                <a:solidFill>
                  <a:srgbClr val="1B6900"/>
                </a:solidFill>
              </a:rPr>
              <a:t>وسائل التواصل الاجتماعي </a:t>
            </a:r>
            <a:r>
              <a:rPr lang="en-US" sz="2000" dirty="0">
                <a:solidFill>
                  <a:srgbClr val="1B6900"/>
                </a:solidFill>
              </a:rPr>
              <a:t> Social Media </a:t>
            </a:r>
            <a:r>
              <a:rPr lang="ar-JO" sz="2000" dirty="0">
                <a:solidFill>
                  <a:srgbClr val="1B6900"/>
                </a:solidFill>
              </a:rPr>
              <a:t>قادرة على تحويل المعرفة إلى سلوك حين تُصمَّم الحملة بهدف واضح </a:t>
            </a:r>
            <a:r>
              <a:rPr lang="en-US" sz="2000" dirty="0">
                <a:solidFill>
                  <a:srgbClr val="1B6900"/>
                </a:solidFill>
              </a:rPr>
              <a:t> Behavioral Goal، </a:t>
            </a:r>
            <a:r>
              <a:rPr lang="ar-JO" sz="2000" dirty="0">
                <a:solidFill>
                  <a:srgbClr val="1B6900"/>
                </a:solidFill>
              </a:rPr>
              <a:t>ورسالة بسيطة، ودليل عملي </a:t>
            </a:r>
            <a:r>
              <a:rPr lang="en-US" sz="2000" dirty="0">
                <a:solidFill>
                  <a:srgbClr val="1B6900"/>
                </a:solidFill>
              </a:rPr>
              <a:t>Actionable Guide.</a:t>
            </a:r>
            <a:endParaRPr lang="ar-SA" sz="2000" dirty="0">
              <a:solidFill>
                <a:srgbClr val="1B6900"/>
              </a:solidFill>
            </a:endParaRPr>
          </a:p>
          <a:p>
            <a:pPr marL="342900" indent="-342900" algn="just" defTabSz="914400" rtl="1" eaLnBrk="1" latinLnBrk="0" hangingPunct="1">
              <a:lnSpc>
                <a:spcPct val="150000"/>
              </a:lnSpc>
              <a:buFont typeface="Arial" panose="020B0604020202020204" pitchFamily="34" charset="0"/>
              <a:buChar char="•"/>
            </a:pPr>
            <a:r>
              <a:rPr lang="en-US" sz="2000" dirty="0">
                <a:solidFill>
                  <a:srgbClr val="C00000"/>
                </a:solidFill>
              </a:rPr>
              <a:t> </a:t>
            </a:r>
            <a:r>
              <a:rPr lang="ar-JO" sz="2000" dirty="0">
                <a:solidFill>
                  <a:srgbClr val="C00000"/>
                </a:solidFill>
              </a:rPr>
              <a:t>الحملات الناجحة عربياً تزوّد الجمهور ببدائل ملموسة: خرائط نقاط إعادة التدوير </a:t>
            </a:r>
            <a:r>
              <a:rPr lang="en-US" sz="2000" dirty="0">
                <a:solidFill>
                  <a:srgbClr val="C00000"/>
                </a:solidFill>
              </a:rPr>
              <a:t>Recycling Points، </a:t>
            </a:r>
            <a:r>
              <a:rPr lang="ar-JO" sz="2000" dirty="0">
                <a:solidFill>
                  <a:srgbClr val="C00000"/>
                </a:solidFill>
              </a:rPr>
              <a:t>تحديات أسبوعية لتقليل البلاستيك </a:t>
            </a:r>
            <a:r>
              <a:rPr lang="en-US" sz="2000" dirty="0">
                <a:solidFill>
                  <a:srgbClr val="C00000"/>
                </a:solidFill>
              </a:rPr>
              <a:t>Plastic Reduction Challenges، </a:t>
            </a:r>
            <a:r>
              <a:rPr lang="ar-JO" sz="2000" dirty="0">
                <a:solidFill>
                  <a:srgbClr val="C00000"/>
                </a:solidFill>
              </a:rPr>
              <a:t>ومحتوى تفاعلي يقيس التقدم الشخصي</a:t>
            </a:r>
            <a:r>
              <a:rPr lang="en-US" sz="2000" dirty="0">
                <a:solidFill>
                  <a:srgbClr val="C00000"/>
                </a:solidFill>
              </a:rPr>
              <a:t>    Personal Progress. </a:t>
            </a:r>
          </a:p>
          <a:p>
            <a:pPr marL="342900" indent="-342900" algn="just" defTabSz="914400" rtl="1" eaLnBrk="1" latinLnBrk="0" hangingPunct="1">
              <a:lnSpc>
                <a:spcPct val="150000"/>
              </a:lnSpc>
              <a:buFont typeface="Arial" panose="020B0604020202020204" pitchFamily="34" charset="0"/>
              <a:buChar char="•"/>
            </a:pPr>
            <a:r>
              <a:rPr lang="ar-JO" sz="2000" dirty="0">
                <a:solidFill>
                  <a:srgbClr val="1B6900"/>
                </a:solidFill>
              </a:rPr>
              <a:t>التكامل بين المؤثرين المحليين </a:t>
            </a:r>
            <a:r>
              <a:rPr lang="en-US" sz="2000" dirty="0">
                <a:solidFill>
                  <a:srgbClr val="1B6900"/>
                </a:solidFill>
              </a:rPr>
              <a:t> Local Influencers </a:t>
            </a:r>
            <a:r>
              <a:rPr lang="ar-JO" sz="2000" dirty="0">
                <a:solidFill>
                  <a:srgbClr val="1B6900"/>
                </a:solidFill>
              </a:rPr>
              <a:t>والجهات الرسمية يزيد المصداقية </a:t>
            </a:r>
            <a:r>
              <a:rPr lang="en-US" sz="2000" dirty="0">
                <a:solidFill>
                  <a:srgbClr val="1B6900"/>
                </a:solidFill>
              </a:rPr>
              <a:t>    Credibility </a:t>
            </a:r>
            <a:r>
              <a:rPr lang="ar-JO" sz="2000" dirty="0">
                <a:solidFill>
                  <a:srgbClr val="1B6900"/>
                </a:solidFill>
              </a:rPr>
              <a:t>ويقلل الغسل الأخضر </a:t>
            </a:r>
            <a:r>
              <a:rPr lang="en-US" sz="2000" dirty="0">
                <a:solidFill>
                  <a:srgbClr val="1B6900"/>
                </a:solidFill>
              </a:rPr>
              <a:t>Greenwashing؛ </a:t>
            </a:r>
            <a:r>
              <a:rPr lang="ar-JO" sz="2000" dirty="0">
                <a:solidFill>
                  <a:srgbClr val="1B6900"/>
                </a:solidFill>
              </a:rPr>
              <a:t>المؤثر لا يكتفي برسالة، بل يشارك كشف الفواتير، مصدر المنتج، ونسب المواد المعاد تدويرها </a:t>
            </a:r>
            <a:r>
              <a:rPr lang="en-US" sz="2000" dirty="0">
                <a:solidFill>
                  <a:srgbClr val="1B6900"/>
                </a:solidFill>
              </a:rPr>
              <a:t>Recycled Content.</a:t>
            </a:r>
          </a:p>
          <a:p>
            <a:pPr marL="342900" indent="-342900" algn="just" defTabSz="914400" rtl="1" eaLnBrk="1" latinLnBrk="0" hangingPunct="1">
              <a:lnSpc>
                <a:spcPct val="150000"/>
              </a:lnSpc>
              <a:buFont typeface="Arial" panose="020B0604020202020204" pitchFamily="34" charset="0"/>
              <a:buChar char="•"/>
            </a:pPr>
            <a:r>
              <a:rPr lang="ar-SA" sz="2000" dirty="0">
                <a:solidFill>
                  <a:srgbClr val="1B6900"/>
                </a:solidFill>
              </a:rPr>
              <a:t>تظهر أهمية استخدام منصات التواصل الاجتماعي ونجاحها في تحقيق أهدف الاستدامة في مختلف القطاعات، من خلال هذه المبادرة التي تبنتها الإمارات العربية لدعم تطبيق استراتيجيات الاستدامة في مختلف القطاعات </a:t>
            </a:r>
          </a:p>
          <a:p>
            <a:pPr rtl="1">
              <a:lnSpc>
                <a:spcPct val="150000"/>
              </a:lnSpc>
            </a:pPr>
            <a:r>
              <a:rPr lang="en-US" sz="1400" b="0" i="0" u="none" strike="noStrike" dirty="0">
                <a:solidFill>
                  <a:srgbClr val="C00000"/>
                </a:solidFill>
                <a:effectLst/>
                <a:hlinkClick r:id="rId4"/>
              </a:rPr>
              <a:t>https://www.thenationalnews.com/climate/environment/</a:t>
            </a:r>
            <a:endParaRPr lang="ar-SA" sz="1400" b="0" i="0" u="none" strike="noStrike" dirty="0">
              <a:solidFill>
                <a:srgbClr val="C00000"/>
              </a:solidFill>
              <a:effectLst/>
            </a:endParaRPr>
          </a:p>
        </p:txBody>
      </p:sp>
      <p:pic>
        <p:nvPicPr>
          <p:cNvPr id="18" name="Picture 17">
            <a:extLst>
              <a:ext uri="{FF2B5EF4-FFF2-40B4-BE49-F238E27FC236}">
                <a16:creationId xmlns:a16="http://schemas.microsoft.com/office/drawing/2014/main" id="{19F90F92-8751-5F49-9012-DCD735E04C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1377819"/>
            <a:ext cx="3967843" cy="1092200"/>
          </a:xfrm>
          <a:prstGeom prst="rect">
            <a:avLst/>
          </a:prstGeom>
        </p:spPr>
      </p:pic>
    </p:spTree>
    <p:extLst>
      <p:ext uri="{BB962C8B-B14F-4D97-AF65-F5344CB8AC3E}">
        <p14:creationId xmlns:p14="http://schemas.microsoft.com/office/powerpoint/2010/main" val="28740905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81708"/>
            <a:ext cx="8038754" cy="929285"/>
          </a:xfrm>
        </p:spPr>
        <p:txBody>
          <a:bodyPr anchor="t">
            <a:normAutofit/>
          </a:bodyPr>
          <a:lstStyle/>
          <a:p>
            <a:pPr algn="ctr" rtl="1">
              <a:lnSpc>
                <a:spcPct val="150000"/>
              </a:lnSpc>
            </a:pPr>
            <a:r>
              <a:rPr lang="ar-JO" sz="3200" b="1" i="0" u="sng" strike="noStrike" dirty="0">
                <a:solidFill>
                  <a:srgbClr val="1B6900"/>
                </a:solidFill>
                <a:effectLst/>
              </a:rPr>
              <a:t>العلاقة بين الإعلام والتسويق المستدام: التأثير</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128790" y="994635"/>
            <a:ext cx="11906778" cy="5798014"/>
          </a:xfrm>
        </p:spPr>
        <p:txBody>
          <a:bodyPr>
            <a:normAutofit/>
          </a:bodyPr>
          <a:lstStyle/>
          <a:p>
            <a:pPr marL="0" indent="0" algn="just" rtl="1">
              <a:lnSpc>
                <a:spcPct val="150000"/>
              </a:lnSpc>
              <a:buNone/>
            </a:pPr>
            <a:r>
              <a:rPr lang="ar-JO" sz="2400" b="1" i="0" u="none" strike="noStrike" dirty="0">
                <a:solidFill>
                  <a:srgbClr val="1B6900"/>
                </a:solidFill>
                <a:effectLst/>
              </a:rPr>
              <a:t>التسويق المستدام </a:t>
            </a:r>
            <a:r>
              <a:rPr lang="en-US" sz="2400" b="1" i="0" u="none" strike="noStrike" dirty="0">
                <a:solidFill>
                  <a:srgbClr val="1B6900"/>
                </a:solidFill>
                <a:effectLst/>
              </a:rPr>
              <a:t> Sustainable Marketing </a:t>
            </a:r>
            <a:r>
              <a:rPr lang="ar-JO" sz="2400" b="1" i="0" u="none" strike="noStrike" dirty="0">
                <a:solidFill>
                  <a:srgbClr val="1B6900"/>
                </a:solidFill>
                <a:effectLst/>
              </a:rPr>
              <a:t>يحتاج إلى إعلام يشرح “لماذا” و”كيف”، بينما الإعلام يحتاج إلى بيانات من الشركات توضّح أثر المنتج أو الخدمة. حين ينسّق الطرفان:</a:t>
            </a:r>
          </a:p>
          <a:p>
            <a:pPr marL="514350" indent="-514350" algn="just" rtl="1">
              <a:lnSpc>
                <a:spcPct val="150000"/>
              </a:lnSpc>
              <a:buFont typeface="+mj-lt"/>
              <a:buAutoNum type="arabicPeriod"/>
            </a:pPr>
            <a:r>
              <a:rPr lang="ar-JO" sz="2400" b="0" i="0" u="none" strike="noStrike" dirty="0">
                <a:solidFill>
                  <a:srgbClr val="1B6900"/>
                </a:solidFill>
                <a:effectLst/>
              </a:rPr>
              <a:t>الإعلام: يقدّم سياقًا عامًا، يشرح السياسات، ويعرض قصص استخدام حقيقية </a:t>
            </a:r>
            <a:r>
              <a:rPr lang="en-US" sz="2400" b="0" i="0" u="none" strike="noStrike" dirty="0">
                <a:solidFill>
                  <a:srgbClr val="1B6900"/>
                </a:solidFill>
                <a:effectLst/>
              </a:rPr>
              <a:t> Use Cases</a:t>
            </a:r>
            <a:r>
              <a:rPr lang="ar-JO" sz="2400" b="0" i="0" u="none" strike="noStrike" dirty="0">
                <a:solidFill>
                  <a:srgbClr val="1B6900"/>
                </a:solidFill>
                <a:effectLst/>
              </a:rPr>
              <a:t>من المجتمع</a:t>
            </a:r>
          </a:p>
          <a:p>
            <a:pPr marL="514350" indent="-514350" algn="just" rtl="1">
              <a:lnSpc>
                <a:spcPct val="150000"/>
              </a:lnSpc>
              <a:buFont typeface="+mj-lt"/>
              <a:buAutoNum type="arabicPeriod"/>
            </a:pPr>
            <a:r>
              <a:rPr lang="ar-JO" sz="2400" b="0" i="0" u="none" strike="noStrike" dirty="0">
                <a:solidFill>
                  <a:srgbClr val="1B6900"/>
                </a:solidFill>
                <a:effectLst/>
              </a:rPr>
              <a:t>التسويق: يقدّم بيانات أثر بيئي </a:t>
            </a:r>
            <a:r>
              <a:rPr lang="en-US" sz="2400" b="0" i="0" u="none" strike="noStrike" dirty="0">
                <a:solidFill>
                  <a:srgbClr val="1B6900"/>
                </a:solidFill>
                <a:effectLst/>
              </a:rPr>
              <a:t> Environmental Impact Data، </a:t>
            </a:r>
            <a:r>
              <a:rPr lang="ar-JO" sz="2400" b="0" i="0" u="none" strike="noStrike" dirty="0">
                <a:solidFill>
                  <a:srgbClr val="1B6900"/>
                </a:solidFill>
                <a:effectLst/>
              </a:rPr>
              <a:t>شهادات اعتماد </a:t>
            </a:r>
            <a:r>
              <a:rPr lang="en-US" sz="2400" b="0" i="0" u="none" strike="noStrike" dirty="0">
                <a:solidFill>
                  <a:srgbClr val="1B6900"/>
                </a:solidFill>
                <a:effectLst/>
              </a:rPr>
              <a:t> Certifications، </a:t>
            </a:r>
            <a:r>
              <a:rPr lang="ar-JO" sz="2400" b="0" i="0" u="none" strike="noStrike" dirty="0">
                <a:solidFill>
                  <a:srgbClr val="1B6900"/>
                </a:solidFill>
                <a:effectLst/>
              </a:rPr>
              <a:t>وخطط تحسين مستمرة </a:t>
            </a:r>
            <a:r>
              <a:rPr lang="en-US" sz="2400" b="0" i="0" u="none" strike="noStrike" dirty="0">
                <a:solidFill>
                  <a:srgbClr val="1B6900"/>
                </a:solidFill>
                <a:effectLst/>
              </a:rPr>
              <a:t> Continuous Improvement Plans. </a:t>
            </a:r>
          </a:p>
          <a:p>
            <a:pPr marL="514350" indent="-514350" algn="just" rtl="1">
              <a:lnSpc>
                <a:spcPct val="150000"/>
              </a:lnSpc>
              <a:buFont typeface="+mj-lt"/>
              <a:buAutoNum type="arabicPeriod"/>
            </a:pPr>
            <a:r>
              <a:rPr lang="ar-JO" sz="2400" b="0" i="0" u="none" strike="noStrike" dirty="0">
                <a:solidFill>
                  <a:srgbClr val="1B6900"/>
                </a:solidFill>
                <a:effectLst/>
              </a:rPr>
              <a:t>النقطة الفاصلة هي الشفافية المشتركة </a:t>
            </a:r>
            <a:r>
              <a:rPr lang="en-US" sz="2400" b="0" i="0" u="none" strike="noStrike" dirty="0">
                <a:solidFill>
                  <a:srgbClr val="1B6900"/>
                </a:solidFill>
                <a:effectLst/>
              </a:rPr>
              <a:t> Joint Transparency: </a:t>
            </a:r>
            <a:r>
              <a:rPr lang="ar-JO" sz="2400" b="0" i="0" u="none" strike="noStrike" dirty="0">
                <a:solidFill>
                  <a:srgbClr val="1B6900"/>
                </a:solidFill>
                <a:effectLst/>
              </a:rPr>
              <a:t>حملات تشرح القيود والنجاحات معًا، وتقبل الأسئلة الصعبة وتجيب عنها علنًا</a:t>
            </a: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pic>
        <p:nvPicPr>
          <p:cNvPr id="17" name="Picture 16">
            <a:extLst>
              <a:ext uri="{FF2B5EF4-FFF2-40B4-BE49-F238E27FC236}">
                <a16:creationId xmlns:a16="http://schemas.microsoft.com/office/drawing/2014/main" id="{F7EB7DD0-5374-054D-9ABA-E6201C3C8B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26" y="4772624"/>
            <a:ext cx="2527437" cy="2085376"/>
          </a:xfrm>
          <a:prstGeom prst="rect">
            <a:avLst/>
          </a:prstGeom>
        </p:spPr>
      </p:pic>
    </p:spTree>
    <p:extLst>
      <p:ext uri="{BB962C8B-B14F-4D97-AF65-F5344CB8AC3E}">
        <p14:creationId xmlns:p14="http://schemas.microsoft.com/office/powerpoint/2010/main" val="109977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40316" y="-128505"/>
            <a:ext cx="7213600" cy="741998"/>
          </a:xfrm>
          <a:prstGeom prst="rect">
            <a:avLst/>
          </a:prstGeom>
          <a:noFill/>
        </p:spPr>
        <p:txBody>
          <a:bodyPr wrap="square" rtlCol="0">
            <a:spAutoFit/>
          </a:bodyPr>
          <a:lstStyle/>
          <a:p>
            <a:pPr algn="ctr" rtl="1">
              <a:lnSpc>
                <a:spcPct val="150000"/>
              </a:lnSpc>
            </a:pPr>
            <a:r>
              <a:rPr lang="ar-JO" sz="3200" b="1" i="0" u="sng" strike="noStrike" dirty="0">
                <a:solidFill>
                  <a:srgbClr val="1B6900"/>
                </a:solidFill>
                <a:effectLst/>
              </a:rPr>
              <a:t>كيف تصبح مسوّقًا يتبنى الاستدامة</a:t>
            </a: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310243" y="1009860"/>
            <a:ext cx="11673747" cy="5708440"/>
          </a:xfrm>
        </p:spPr>
        <p:txBody>
          <a:bodyPr>
            <a:normAutofit fontScale="92500"/>
          </a:bodyPr>
          <a:lstStyle/>
          <a:p>
            <a:pPr marL="0" indent="0" algn="just" rtl="1">
              <a:lnSpc>
                <a:spcPct val="150000"/>
              </a:lnSpc>
              <a:buNone/>
            </a:pPr>
            <a:r>
              <a:rPr lang="ar-JO" sz="2400" b="1" i="0" u="sng" strike="noStrike" dirty="0">
                <a:solidFill>
                  <a:srgbClr val="1B6900"/>
                </a:solidFill>
                <a:effectLst/>
              </a:rPr>
              <a:t>لتصبح مسوّقًا مستدامًا، تبني نهجًا عملياتيًا واضحًا لا يعتمد على الشعارات:</a:t>
            </a:r>
          </a:p>
          <a:p>
            <a:pPr marL="514350" indent="-514350" algn="just" rtl="1">
              <a:lnSpc>
                <a:spcPct val="150000"/>
              </a:lnSpc>
              <a:buFont typeface="+mj-lt"/>
              <a:buAutoNum type="arabicPeriod"/>
            </a:pPr>
            <a:r>
              <a:rPr lang="ar-JO" sz="2400" i="0" u="none" strike="noStrike" dirty="0">
                <a:solidFill>
                  <a:srgbClr val="203E5F"/>
                </a:solidFill>
                <a:effectLst/>
              </a:rPr>
              <a:t>تقييم خط الأساس </a:t>
            </a:r>
            <a:r>
              <a:rPr lang="en-US" sz="2400" i="0" u="none" strike="noStrike" dirty="0">
                <a:solidFill>
                  <a:srgbClr val="203E5F"/>
                </a:solidFill>
                <a:effectLst/>
              </a:rPr>
              <a:t> Baseline Assessment:</a:t>
            </a:r>
            <a:r>
              <a:rPr lang="ar-JO" sz="2400" i="0" u="none" strike="noStrike" dirty="0">
                <a:solidFill>
                  <a:srgbClr val="203E5F"/>
                </a:solidFill>
                <a:effectLst/>
              </a:rPr>
              <a:t>راجع سلسلة القيمة </a:t>
            </a:r>
            <a:r>
              <a:rPr lang="en-US" sz="2400" i="0" u="none" strike="noStrike" dirty="0">
                <a:solidFill>
                  <a:srgbClr val="203E5F"/>
                </a:solidFill>
                <a:effectLst/>
              </a:rPr>
              <a:t> Value Chain </a:t>
            </a:r>
            <a:r>
              <a:rPr lang="ar-JO" sz="2400" i="0" u="none" strike="noStrike" dirty="0">
                <a:solidFill>
                  <a:srgbClr val="203E5F"/>
                </a:solidFill>
                <a:effectLst/>
              </a:rPr>
              <a:t>للعلامة: المواد، التصنيع، النقل، التغليف. حدّد أكبر مصادر الأثر</a:t>
            </a:r>
          </a:p>
          <a:p>
            <a:pPr marL="514350" indent="-514350" algn="just" rtl="1">
              <a:lnSpc>
                <a:spcPct val="150000"/>
              </a:lnSpc>
              <a:buFont typeface="+mj-lt"/>
              <a:buAutoNum type="arabicPeriod"/>
            </a:pPr>
            <a:r>
              <a:rPr lang="ar-JO" sz="2400" i="0" u="none" strike="noStrike" dirty="0">
                <a:solidFill>
                  <a:srgbClr val="003800"/>
                </a:solidFill>
                <a:effectLst/>
              </a:rPr>
              <a:t>تصميم عروض مستدامة </a:t>
            </a:r>
            <a:r>
              <a:rPr lang="en-US" sz="2400" i="0" u="none" strike="noStrike" dirty="0">
                <a:solidFill>
                  <a:srgbClr val="003800"/>
                </a:solidFill>
                <a:effectLst/>
              </a:rPr>
              <a:t> Sustainable Offer Design: </a:t>
            </a:r>
            <a:r>
              <a:rPr lang="ar-JO" sz="2400" i="0" u="none" strike="noStrike" dirty="0">
                <a:solidFill>
                  <a:srgbClr val="003800"/>
                </a:solidFill>
                <a:effectLst/>
              </a:rPr>
              <a:t>بدّل مواد التغليف </a:t>
            </a:r>
            <a:r>
              <a:rPr lang="en-US" sz="2400" i="0" u="none" strike="noStrike" dirty="0">
                <a:solidFill>
                  <a:srgbClr val="003800"/>
                </a:solidFill>
                <a:effectLst/>
              </a:rPr>
              <a:t> Packaging </a:t>
            </a:r>
            <a:r>
              <a:rPr lang="ar-JO" sz="2400" i="0" u="none" strike="noStrike" dirty="0">
                <a:solidFill>
                  <a:srgbClr val="003800"/>
                </a:solidFill>
                <a:effectLst/>
              </a:rPr>
              <a:t>إلى بدائل قابلة لإعادة التدوير، أضف خيار الإصلاح </a:t>
            </a:r>
            <a:r>
              <a:rPr lang="en-US" sz="2400" i="0" u="none" strike="noStrike" dirty="0">
                <a:solidFill>
                  <a:srgbClr val="003800"/>
                </a:solidFill>
                <a:effectLst/>
              </a:rPr>
              <a:t> Repair Options، </a:t>
            </a:r>
            <a:r>
              <a:rPr lang="ar-JO" sz="2400" i="0" u="none" strike="noStrike" dirty="0">
                <a:solidFill>
                  <a:srgbClr val="003800"/>
                </a:solidFill>
                <a:effectLst/>
              </a:rPr>
              <a:t>واعرض سياسة الاسترجاع </a:t>
            </a:r>
            <a:r>
              <a:rPr lang="en-US" sz="2400" i="0" u="none" strike="noStrike" dirty="0">
                <a:solidFill>
                  <a:srgbClr val="003800"/>
                </a:solidFill>
                <a:effectLst/>
              </a:rPr>
              <a:t>Take-Back </a:t>
            </a:r>
            <a:r>
              <a:rPr lang="en-US" sz="2400" i="0" u="none" strike="noStrike" dirty="0">
                <a:solidFill>
                  <a:srgbClr val="009051"/>
                </a:solidFill>
                <a:effectLst/>
              </a:rPr>
              <a:t>Policy.</a:t>
            </a:r>
          </a:p>
          <a:p>
            <a:pPr marL="514350" indent="-514350" algn="just" rtl="1">
              <a:lnSpc>
                <a:spcPct val="150000"/>
              </a:lnSpc>
              <a:buFont typeface="+mj-lt"/>
              <a:buAutoNum type="arabicPeriod"/>
            </a:pPr>
            <a:r>
              <a:rPr lang="ar-JO" sz="2400" i="0" u="none" strike="noStrike" dirty="0">
                <a:solidFill>
                  <a:srgbClr val="203E5F"/>
                </a:solidFill>
                <a:effectLst/>
              </a:rPr>
              <a:t>رسائل شفافة </a:t>
            </a:r>
            <a:r>
              <a:rPr lang="en-US" sz="2400" i="0" u="none" strike="noStrike" dirty="0">
                <a:solidFill>
                  <a:srgbClr val="203E5F"/>
                </a:solidFill>
                <a:effectLst/>
              </a:rPr>
              <a:t> Transparent Messaging: </a:t>
            </a:r>
            <a:r>
              <a:rPr lang="ar-JO" sz="2400" i="0" u="none" strike="noStrike" dirty="0">
                <a:solidFill>
                  <a:srgbClr val="203E5F"/>
                </a:solidFill>
                <a:effectLst/>
              </a:rPr>
              <a:t>اذكر الأرقام والنِّسب بوضوح (نسبة المحتوى المعاد تدويره، فارق الانبعاثات)، وتجنّب المصطلحات العامة مثل “صديق للبيئة” دون دليل</a:t>
            </a:r>
          </a:p>
          <a:p>
            <a:pPr marL="514350" indent="-514350" algn="just" rtl="1">
              <a:lnSpc>
                <a:spcPct val="150000"/>
              </a:lnSpc>
              <a:buFont typeface="+mj-lt"/>
              <a:buAutoNum type="arabicPeriod"/>
            </a:pPr>
            <a:r>
              <a:rPr lang="ar-JO" sz="2400" i="0" u="none" strike="noStrike" dirty="0">
                <a:solidFill>
                  <a:srgbClr val="003800"/>
                </a:solidFill>
                <a:effectLst/>
              </a:rPr>
              <a:t>قياس وتحسين </a:t>
            </a:r>
            <a:r>
              <a:rPr lang="en-US" sz="2400" i="0" u="none" strike="noStrike" dirty="0">
                <a:solidFill>
                  <a:srgbClr val="003800"/>
                </a:solidFill>
                <a:effectLst/>
              </a:rPr>
              <a:t> Measure &amp; Improve: </a:t>
            </a:r>
            <a:r>
              <a:rPr lang="ar-JO" sz="2400" i="0" u="none" strike="noStrike" dirty="0">
                <a:solidFill>
                  <a:srgbClr val="003800"/>
                </a:solidFill>
                <a:effectLst/>
              </a:rPr>
              <a:t>حدّد مؤشرات أدائك، واصدر تقريرًا ربعيًا يعلن التقدّم، والعوائق، وخطة المعالجة</a:t>
            </a:r>
          </a:p>
          <a:p>
            <a:pPr marL="514350" indent="-514350" algn="just" rtl="1">
              <a:lnSpc>
                <a:spcPct val="150000"/>
              </a:lnSpc>
              <a:buFont typeface="+mj-lt"/>
              <a:buAutoNum type="arabicPeriod"/>
            </a:pPr>
            <a:r>
              <a:rPr lang="ar-JO" sz="2400" i="0" u="none" strike="noStrike" dirty="0">
                <a:solidFill>
                  <a:srgbClr val="203E5F"/>
                </a:solidFill>
                <a:effectLst/>
              </a:rPr>
              <a:t>شراكات استراتيجية </a:t>
            </a:r>
            <a:r>
              <a:rPr lang="en-US" sz="2400" i="0" u="none" strike="noStrike" dirty="0">
                <a:solidFill>
                  <a:srgbClr val="203E5F"/>
                </a:solidFill>
                <a:effectLst/>
              </a:rPr>
              <a:t> Strategic Partnerships: </a:t>
            </a:r>
            <a:r>
              <a:rPr lang="ar-JO" sz="2400" i="0" u="none" strike="noStrike" dirty="0">
                <a:solidFill>
                  <a:srgbClr val="203E5F"/>
                </a:solidFill>
                <a:effectLst/>
              </a:rPr>
              <a:t>تعاون مع مبادرات محلية وجامعات وهيئات اعتماد؛ هذا يرفع الثقة ويزيد الوصول</a:t>
            </a:r>
            <a:endParaRPr lang="en-JO" dirty="0">
              <a:solidFill>
                <a:srgbClr val="203E5F"/>
              </a:solidFill>
            </a:endParaRPr>
          </a:p>
        </p:txBody>
      </p:sp>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10435" y="0"/>
            <a:ext cx="8789599" cy="751424"/>
          </a:xfrm>
          <a:prstGeom prst="rect">
            <a:avLst/>
          </a:prstGeom>
          <a:noFill/>
        </p:spPr>
        <p:txBody>
          <a:bodyPr wrap="square" rtlCol="0" anchor="ctr">
            <a:spAutoFit/>
          </a:bodyPr>
          <a:lstStyle/>
          <a:p>
            <a:pPr marL="0" indent="0" algn="ctr" rtl="1">
              <a:lnSpc>
                <a:spcPct val="150000"/>
              </a:lnSpc>
              <a:buNone/>
            </a:pPr>
            <a:r>
              <a:rPr lang="ar-JO" sz="3200" b="1" i="0" u="sng" strike="noStrike" dirty="0">
                <a:solidFill>
                  <a:srgbClr val="1B6900"/>
                </a:solidFill>
                <a:effectLst/>
              </a:rPr>
              <a:t>آليات الإعلام الرقمي المستدام: إنتاج، توزيع، أثر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idx="1"/>
          </p:nvPr>
        </p:nvSpPr>
        <p:spPr>
          <a:xfrm>
            <a:off x="310243" y="751424"/>
            <a:ext cx="11673747" cy="6064137"/>
          </a:xfrm>
        </p:spPr>
        <p:txBody>
          <a:bodyPr anchor="t">
            <a:normAutofit/>
          </a:bodyPr>
          <a:lstStyle/>
          <a:p>
            <a:pPr marL="0" indent="0" algn="just" rtl="1">
              <a:lnSpc>
                <a:spcPct val="150000"/>
              </a:lnSpc>
              <a:buNone/>
            </a:pPr>
            <a:r>
              <a:rPr lang="ar-JO" sz="2400" b="1" i="0" u="none" strike="noStrike" dirty="0">
                <a:solidFill>
                  <a:srgbClr val="1B6900"/>
                </a:solidFill>
                <a:effectLst/>
              </a:rPr>
              <a:t>الإعلام الرقمي </a:t>
            </a:r>
            <a:r>
              <a:rPr lang="en-US" sz="2400" b="1" i="0" u="none" strike="noStrike" dirty="0">
                <a:solidFill>
                  <a:srgbClr val="1B6900"/>
                </a:solidFill>
                <a:effectLst/>
              </a:rPr>
              <a:t> Digital Media </a:t>
            </a:r>
            <a:r>
              <a:rPr lang="ar-JO" sz="2400" b="1" i="0" u="none" strike="noStrike" dirty="0">
                <a:solidFill>
                  <a:srgbClr val="1B6900"/>
                </a:solidFill>
                <a:effectLst/>
              </a:rPr>
              <a:t>يقلّل الأثر البيئي عبر خفض الورق، لكنه قد يرفع البصمة الرقمية </a:t>
            </a:r>
            <a:r>
              <a:rPr lang="en-US" sz="2400" b="1" i="0" u="none" strike="noStrike" dirty="0">
                <a:solidFill>
                  <a:srgbClr val="1B6900"/>
                </a:solidFill>
                <a:effectLst/>
              </a:rPr>
              <a:t>Digital Footprint </a:t>
            </a:r>
            <a:r>
              <a:rPr lang="ar-JO" sz="2400" b="1" i="0" u="none" strike="noStrike" dirty="0">
                <a:solidFill>
                  <a:srgbClr val="1B6900"/>
                </a:solidFill>
                <a:effectLst/>
              </a:rPr>
              <a:t>إن لم تُدار البنية التقنية بكفاءة. الآليات العملية تشمل:</a:t>
            </a:r>
          </a:p>
          <a:p>
            <a:pPr marL="457200" indent="-457200" algn="just" rtl="1">
              <a:lnSpc>
                <a:spcPct val="150000"/>
              </a:lnSpc>
              <a:buFont typeface="+mj-lt"/>
              <a:buAutoNum type="arabicPeriod"/>
            </a:pPr>
            <a:r>
              <a:rPr lang="ar-JO" sz="2400" b="0" i="0" u="none" strike="noStrike" dirty="0">
                <a:solidFill>
                  <a:srgbClr val="003800"/>
                </a:solidFill>
                <a:effectLst/>
              </a:rPr>
              <a:t>استوديوهات خضراء </a:t>
            </a:r>
            <a:r>
              <a:rPr lang="en-US" sz="2400" b="0" i="0" u="none" strike="noStrike" dirty="0">
                <a:solidFill>
                  <a:srgbClr val="003800"/>
                </a:solidFill>
                <a:effectLst/>
              </a:rPr>
              <a:t> Green Studios: </a:t>
            </a:r>
            <a:r>
              <a:rPr lang="ar-JO" sz="2400" b="0" i="0" u="none" strike="noStrike" dirty="0">
                <a:solidFill>
                  <a:srgbClr val="003800"/>
                </a:solidFill>
                <a:effectLst/>
              </a:rPr>
              <a:t>إضاءة </a:t>
            </a:r>
            <a:r>
              <a:rPr lang="en-US" sz="2400" b="0" i="0" u="none" strike="noStrike" dirty="0">
                <a:solidFill>
                  <a:srgbClr val="003800"/>
                </a:solidFill>
                <a:effectLst/>
              </a:rPr>
              <a:t> LED، </a:t>
            </a:r>
            <a:r>
              <a:rPr lang="ar-JO" sz="2400" b="0" i="0" u="none" strike="noStrike" dirty="0">
                <a:solidFill>
                  <a:srgbClr val="003800"/>
                </a:solidFill>
                <a:effectLst/>
              </a:rPr>
              <a:t>إدارة الطاقة، تقليل المخلفات في مواقع التصوير</a:t>
            </a:r>
          </a:p>
          <a:p>
            <a:pPr marL="457200" indent="-457200" algn="just" rtl="1">
              <a:lnSpc>
                <a:spcPct val="150000"/>
              </a:lnSpc>
              <a:buFont typeface="+mj-lt"/>
              <a:buAutoNum type="arabicPeriod"/>
            </a:pPr>
            <a:r>
              <a:rPr lang="ar-JO" sz="2400" b="0" i="0" u="none" strike="noStrike" dirty="0">
                <a:solidFill>
                  <a:srgbClr val="003800"/>
                </a:solidFill>
                <a:effectLst/>
              </a:rPr>
              <a:t>توزيع ذكي </a:t>
            </a:r>
            <a:r>
              <a:rPr lang="en-US" sz="2400" b="0" i="0" u="none" strike="noStrike" dirty="0">
                <a:solidFill>
                  <a:srgbClr val="003800"/>
                </a:solidFill>
                <a:effectLst/>
              </a:rPr>
              <a:t> Smart Distribution: </a:t>
            </a:r>
            <a:r>
              <a:rPr lang="ar-JO" sz="2400" b="0" i="0" u="none" strike="noStrike" dirty="0">
                <a:solidFill>
                  <a:srgbClr val="003800"/>
                </a:solidFill>
                <a:effectLst/>
              </a:rPr>
              <a:t>ضغط الفيديو بكفاءة، تخزين سحابي بمراكز بيانات تعتمد الطاقة المتجددة </a:t>
            </a:r>
            <a:r>
              <a:rPr lang="en-US" sz="2400" b="0" i="0" u="none" strike="noStrike" dirty="0">
                <a:solidFill>
                  <a:srgbClr val="003800"/>
                </a:solidFill>
                <a:effectLst/>
              </a:rPr>
              <a:t>Renewable-powered Data Centers.</a:t>
            </a:r>
          </a:p>
          <a:p>
            <a:pPr marL="457200" indent="-457200" algn="just" rtl="1">
              <a:lnSpc>
                <a:spcPct val="150000"/>
              </a:lnSpc>
              <a:buFont typeface="+mj-lt"/>
              <a:buAutoNum type="arabicPeriod"/>
            </a:pPr>
            <a:r>
              <a:rPr lang="ar-JO" sz="2400" b="0" i="0" u="none" strike="noStrike" dirty="0">
                <a:solidFill>
                  <a:srgbClr val="003800"/>
                </a:solidFill>
                <a:effectLst/>
              </a:rPr>
              <a:t>محتوى مُوجّه للسلوك </a:t>
            </a:r>
            <a:r>
              <a:rPr lang="en-US" sz="2400" b="0" i="0" u="none" strike="noStrike" dirty="0">
                <a:solidFill>
                  <a:srgbClr val="003800"/>
                </a:solidFill>
                <a:effectLst/>
              </a:rPr>
              <a:t>Behavior-oriented Content:</a:t>
            </a:r>
            <a:r>
              <a:rPr lang="ar-JO" sz="2400" b="0" i="0" u="none" strike="noStrike" dirty="0">
                <a:solidFill>
                  <a:srgbClr val="003800"/>
                </a:solidFill>
                <a:effectLst/>
              </a:rPr>
              <a:t>فيديوهات قصيرة تشرح خطوة واحدة قابلة للتطبيق، ومحتوى طويل يقدم تحليلًا ودليلًا مُفصّلًا.</a:t>
            </a:r>
          </a:p>
        </p:txBody>
      </p:sp>
      <p:pic>
        <p:nvPicPr>
          <p:cNvPr id="5" name="Picture 4">
            <a:extLst>
              <a:ext uri="{FF2B5EF4-FFF2-40B4-BE49-F238E27FC236}">
                <a16:creationId xmlns:a16="http://schemas.microsoft.com/office/drawing/2014/main" id="{3A49052F-4FEE-B14D-BB80-DDE67C7564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70" y="4709004"/>
            <a:ext cx="3969993" cy="2148996"/>
          </a:xfrm>
          <a:prstGeom prst="rect">
            <a:avLst/>
          </a:prstGeom>
        </p:spPr>
      </p:pic>
    </p:spTree>
    <p:extLst>
      <p:ext uri="{BB962C8B-B14F-4D97-AF65-F5344CB8AC3E}">
        <p14:creationId xmlns:p14="http://schemas.microsoft.com/office/powerpoint/2010/main" val="390148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35704" y="-34694"/>
            <a:ext cx="8789599" cy="751424"/>
          </a:xfrm>
          <a:prstGeom prst="rect">
            <a:avLst/>
          </a:prstGeom>
          <a:noFill/>
        </p:spPr>
        <p:txBody>
          <a:bodyPr wrap="square" rtlCol="0" anchor="ctr">
            <a:spAutoFit/>
          </a:bodyPr>
          <a:lstStyle/>
          <a:p>
            <a:pPr marL="0" indent="0" algn="ctr" rtl="1">
              <a:lnSpc>
                <a:spcPct val="150000"/>
              </a:lnSpc>
              <a:buNone/>
            </a:pPr>
            <a:r>
              <a:rPr lang="ar-JO" sz="3200" b="1" i="0" u="sng" strike="noStrike" dirty="0">
                <a:solidFill>
                  <a:srgbClr val="1B6900"/>
                </a:solidFill>
                <a:effectLst/>
              </a:rPr>
              <a:t>التسويق الرقمي المستدام: تصميم حملات لها أثر قابل للقياس</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idx="1"/>
          </p:nvPr>
        </p:nvSpPr>
        <p:spPr>
          <a:xfrm>
            <a:off x="1438656" y="990911"/>
            <a:ext cx="10545334" cy="5824650"/>
          </a:xfrm>
        </p:spPr>
        <p:txBody>
          <a:bodyPr anchor="t">
            <a:normAutofit/>
          </a:bodyPr>
          <a:lstStyle/>
          <a:p>
            <a:pPr marL="0" indent="0" algn="just" rtl="1">
              <a:lnSpc>
                <a:spcPct val="150000"/>
              </a:lnSpc>
              <a:buNone/>
            </a:pPr>
            <a:r>
              <a:rPr lang="ar-JO" sz="2400" b="0" i="0" u="sng" strike="noStrike" dirty="0">
                <a:solidFill>
                  <a:srgbClr val="1B6900"/>
                </a:solidFill>
                <a:effectLst/>
              </a:rPr>
              <a:t>التسويق الرقمي </a:t>
            </a:r>
            <a:r>
              <a:rPr lang="en-US" sz="2400" b="0" i="0" u="sng" strike="noStrike" dirty="0">
                <a:solidFill>
                  <a:srgbClr val="1B6900"/>
                </a:solidFill>
                <a:effectLst/>
              </a:rPr>
              <a:t> Digital Marketing</a:t>
            </a:r>
            <a:r>
              <a:rPr lang="ar-JO" sz="2400" b="0" i="0" u="sng" strike="noStrike" dirty="0">
                <a:solidFill>
                  <a:srgbClr val="1B6900"/>
                </a:solidFill>
                <a:effectLst/>
              </a:rPr>
              <a:t>ينجح حين يربط الرسالة بالنتيجة السلوكية. إطار عملي:</a:t>
            </a:r>
          </a:p>
          <a:p>
            <a:pPr algn="just" rtl="1">
              <a:lnSpc>
                <a:spcPct val="150000"/>
              </a:lnSpc>
              <a:buFont typeface="Wingdings" pitchFamily="2" charset="2"/>
              <a:buChar char="v"/>
            </a:pPr>
            <a:r>
              <a:rPr lang="ar-JO" sz="2400" b="0" i="0" u="none" strike="noStrike" dirty="0">
                <a:solidFill>
                  <a:srgbClr val="1B6900"/>
                </a:solidFill>
                <a:effectLst/>
              </a:rPr>
              <a:t>تجزئة الجمهور </a:t>
            </a:r>
            <a:r>
              <a:rPr lang="en-US" sz="2400" b="0" i="0" u="none" strike="noStrike" dirty="0">
                <a:solidFill>
                  <a:srgbClr val="1B6900"/>
                </a:solidFill>
                <a:effectLst/>
              </a:rPr>
              <a:t> Audience Segmentation:</a:t>
            </a:r>
            <a:r>
              <a:rPr lang="ar-JO" sz="2400" b="0" i="0" u="none" strike="noStrike" dirty="0">
                <a:solidFill>
                  <a:srgbClr val="1B6900"/>
                </a:solidFill>
                <a:effectLst/>
              </a:rPr>
              <a:t>حدّد شرائح بواضح الحواجز </a:t>
            </a:r>
            <a:r>
              <a:rPr lang="en-US" sz="2400" b="0" i="0" u="none" strike="noStrike" dirty="0">
                <a:solidFill>
                  <a:srgbClr val="1B6900"/>
                </a:solidFill>
                <a:effectLst/>
              </a:rPr>
              <a:t> Barriers </a:t>
            </a:r>
            <a:r>
              <a:rPr lang="ar-JO" sz="2400" b="0" i="0" u="none" strike="noStrike" dirty="0">
                <a:solidFill>
                  <a:srgbClr val="1B6900"/>
                </a:solidFill>
                <a:effectLst/>
              </a:rPr>
              <a:t>والحوافز </a:t>
            </a:r>
            <a:r>
              <a:rPr lang="en-US" sz="2400" b="0" i="0" u="none" strike="noStrike" dirty="0">
                <a:solidFill>
                  <a:srgbClr val="1B6900"/>
                </a:solidFill>
                <a:effectLst/>
              </a:rPr>
              <a:t>Motivators.</a:t>
            </a:r>
          </a:p>
          <a:p>
            <a:pPr algn="just" rtl="1">
              <a:lnSpc>
                <a:spcPct val="150000"/>
              </a:lnSpc>
              <a:buFont typeface="Wingdings" pitchFamily="2" charset="2"/>
              <a:buChar char="v"/>
            </a:pPr>
            <a:r>
              <a:rPr lang="ar-JO" sz="2400" b="0" i="0" u="none" strike="noStrike" dirty="0">
                <a:solidFill>
                  <a:srgbClr val="1B6900"/>
                </a:solidFill>
                <a:effectLst/>
              </a:rPr>
              <a:t>عرض القيمة المستدامة </a:t>
            </a:r>
            <a:r>
              <a:rPr lang="en-US" sz="2400" b="0" i="0" u="none" strike="noStrike" dirty="0">
                <a:solidFill>
                  <a:srgbClr val="1B6900"/>
                </a:solidFill>
                <a:effectLst/>
              </a:rPr>
              <a:t> Sustainable Value Proposition: </a:t>
            </a:r>
            <a:r>
              <a:rPr lang="ar-JO" sz="2400" b="0" i="0" u="none" strike="noStrike" dirty="0">
                <a:solidFill>
                  <a:srgbClr val="1B6900"/>
                </a:solidFill>
                <a:effectLst/>
              </a:rPr>
              <a:t>وضّح “الفائدة الشخصية” (توفير المال، الصحة) مع “الفائدة العامة” (تقليل النفايات)</a:t>
            </a:r>
          </a:p>
          <a:p>
            <a:pPr algn="just" rtl="1">
              <a:lnSpc>
                <a:spcPct val="150000"/>
              </a:lnSpc>
              <a:buFont typeface="Wingdings" pitchFamily="2" charset="2"/>
              <a:buChar char="v"/>
            </a:pPr>
            <a:r>
              <a:rPr lang="ar-JO" sz="2400" b="0" i="0" u="none" strike="noStrike" dirty="0">
                <a:solidFill>
                  <a:srgbClr val="1B6900"/>
                </a:solidFill>
                <a:effectLst/>
              </a:rPr>
              <a:t>آليات التحويل </a:t>
            </a:r>
            <a:r>
              <a:rPr lang="en-US" sz="2400" b="0" i="0" u="none" strike="noStrike" dirty="0">
                <a:solidFill>
                  <a:srgbClr val="1B6900"/>
                </a:solidFill>
                <a:effectLst/>
              </a:rPr>
              <a:t> Conversion Mechanisms: </a:t>
            </a:r>
            <a:r>
              <a:rPr lang="ar-JO" sz="2400" b="0" i="0" u="none" strike="noStrike" dirty="0">
                <a:solidFill>
                  <a:srgbClr val="1B6900"/>
                </a:solidFill>
                <a:effectLst/>
              </a:rPr>
              <a:t>قوالب جاهزة لتبديل العادات (قائمة مشتريات بلا بلاستيك، خريطة نقاط إعادة التدوير)، وبرامج ولاء خضراء </a:t>
            </a:r>
            <a:r>
              <a:rPr lang="en-US" sz="2400" b="0" i="0" u="none" strike="noStrike" dirty="0">
                <a:solidFill>
                  <a:srgbClr val="1B6900"/>
                </a:solidFill>
                <a:effectLst/>
              </a:rPr>
              <a:t>Green Loyalty.</a:t>
            </a:r>
          </a:p>
          <a:p>
            <a:pPr algn="just" rtl="1">
              <a:lnSpc>
                <a:spcPct val="150000"/>
              </a:lnSpc>
              <a:buFont typeface="Wingdings" pitchFamily="2" charset="2"/>
              <a:buChar char="v"/>
            </a:pPr>
            <a:r>
              <a:rPr lang="ar-JO" sz="2400" b="0" i="0" u="none" strike="noStrike" dirty="0">
                <a:solidFill>
                  <a:srgbClr val="1B6900"/>
                </a:solidFill>
                <a:effectLst/>
              </a:rPr>
              <a:t>التحقق والتحسين </a:t>
            </a:r>
            <a:r>
              <a:rPr lang="en-US" sz="2400" b="0" i="0" u="none" strike="noStrike" dirty="0">
                <a:solidFill>
                  <a:srgbClr val="1B6900"/>
                </a:solidFill>
                <a:effectLst/>
              </a:rPr>
              <a:t> Verification &amp; Optimization:</a:t>
            </a:r>
            <a:r>
              <a:rPr lang="ar-JO" sz="2400" b="0" i="0" u="none" strike="noStrike" dirty="0">
                <a:solidFill>
                  <a:srgbClr val="1B6900"/>
                </a:solidFill>
                <a:effectLst/>
              </a:rPr>
              <a:t>اختبارات </a:t>
            </a:r>
            <a:r>
              <a:rPr lang="en-US" sz="2400" b="0" i="0" u="none" strike="noStrike" dirty="0">
                <a:solidFill>
                  <a:srgbClr val="1B6900"/>
                </a:solidFill>
                <a:effectLst/>
              </a:rPr>
              <a:t>A/B </a:t>
            </a:r>
            <a:r>
              <a:rPr lang="ar-JO" sz="2400" b="0" i="0" u="none" strike="noStrike" dirty="0">
                <a:solidFill>
                  <a:srgbClr val="1B6900"/>
                </a:solidFill>
                <a:effectLst/>
              </a:rPr>
              <a:t>لرسائل الاستدامة، وتتبع مقاييس التحويل السلوكي </a:t>
            </a:r>
            <a:r>
              <a:rPr lang="en-US" sz="2400" b="0" i="0" u="none" strike="noStrike" dirty="0">
                <a:solidFill>
                  <a:srgbClr val="1B6900"/>
                </a:solidFill>
                <a:effectLst/>
              </a:rPr>
              <a:t>Behavioral Conversion </a:t>
            </a:r>
            <a:r>
              <a:rPr lang="ar-JO" sz="2400" b="0" i="0" u="none" strike="noStrike" dirty="0">
                <a:solidFill>
                  <a:srgbClr val="1B6900"/>
                </a:solidFill>
                <a:effectLst/>
              </a:rPr>
              <a:t>وليس فقط النقرات</a:t>
            </a:r>
          </a:p>
        </p:txBody>
      </p:sp>
      <p:pic>
        <p:nvPicPr>
          <p:cNvPr id="11" name="Picture 10">
            <a:extLst>
              <a:ext uri="{FF2B5EF4-FFF2-40B4-BE49-F238E27FC236}">
                <a16:creationId xmlns:a16="http://schemas.microsoft.com/office/drawing/2014/main" id="{2459062A-7BD4-A848-B50F-63A6AFC483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40224"/>
            <a:ext cx="1438656" cy="2017776"/>
          </a:xfrm>
          <a:prstGeom prst="rect">
            <a:avLst/>
          </a:prstGeom>
        </p:spPr>
      </p:pic>
      <p:pic>
        <p:nvPicPr>
          <p:cNvPr id="13" name="Picture 12">
            <a:extLst>
              <a:ext uri="{FF2B5EF4-FFF2-40B4-BE49-F238E27FC236}">
                <a16:creationId xmlns:a16="http://schemas.microsoft.com/office/drawing/2014/main" id="{790A357B-AC5F-7148-B380-DD66F26C47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1227858" y="2173710"/>
            <a:ext cx="3894372" cy="1438656"/>
          </a:xfrm>
          <a:prstGeom prst="rect">
            <a:avLst/>
          </a:prstGeom>
        </p:spPr>
      </p:pic>
    </p:spTree>
    <p:extLst>
      <p:ext uri="{BB962C8B-B14F-4D97-AF65-F5344CB8AC3E}">
        <p14:creationId xmlns:p14="http://schemas.microsoft.com/office/powerpoint/2010/main" val="725147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69870" y="-52953"/>
            <a:ext cx="7599294" cy="739754"/>
          </a:xfrm>
          <a:prstGeom prst="rect">
            <a:avLst/>
          </a:prstGeom>
          <a:noFill/>
        </p:spPr>
        <p:txBody>
          <a:bodyPr wrap="square" rtlCol="0">
            <a:spAutoFit/>
          </a:bodyPr>
          <a:lstStyle/>
          <a:p>
            <a:pPr algn="just" defTabSz="914400" rtl="1" eaLnBrk="1" latinLnBrk="0" hangingPunct="1">
              <a:lnSpc>
                <a:spcPct val="150000"/>
              </a:lnSpc>
              <a:spcBef>
                <a:spcPts val="1000"/>
              </a:spcBef>
            </a:pPr>
            <a:r>
              <a:rPr lang="ar-JO" sz="3200" b="1" u="sng" dirty="0">
                <a:solidFill>
                  <a:srgbClr val="1B6900"/>
                </a:solidFill>
              </a:rPr>
              <a:t>تقييم نقدي للتجارب العربية: ما يعمل وما يحتاج تطويرًا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9" name="Content Placeholder 8">
            <a:extLst>
              <a:ext uri="{FF2B5EF4-FFF2-40B4-BE49-F238E27FC236}">
                <a16:creationId xmlns:a16="http://schemas.microsoft.com/office/drawing/2014/main" id="{6978B943-FF9E-6046-A7DD-7E411D23AA6A}"/>
              </a:ext>
            </a:extLst>
          </p:cNvPr>
          <p:cNvSpPr>
            <a:spLocks noGrp="1"/>
          </p:cNvSpPr>
          <p:nvPr>
            <p:ph sz="half" idx="1"/>
          </p:nvPr>
        </p:nvSpPr>
        <p:spPr>
          <a:xfrm>
            <a:off x="6217920" y="991100"/>
            <a:ext cx="5860485" cy="5153668"/>
          </a:xfrm>
        </p:spPr>
        <p:txBody>
          <a:bodyPr>
            <a:noAutofit/>
          </a:bodyPr>
          <a:lstStyle/>
          <a:p>
            <a:pPr marL="0" indent="0" algn="just" defTabSz="914400" rtl="1" eaLnBrk="1" latinLnBrk="0" hangingPunct="1">
              <a:lnSpc>
                <a:spcPct val="150000"/>
              </a:lnSpc>
              <a:spcBef>
                <a:spcPts val="1000"/>
              </a:spcBef>
              <a:buNone/>
            </a:pPr>
            <a:r>
              <a:rPr lang="ar-JO" sz="2400" dirty="0">
                <a:solidFill>
                  <a:srgbClr val="003800"/>
                </a:solidFill>
              </a:rPr>
              <a:t>النجاح العربي يظهر حين تتلاقى الإرادة الحكومية مع حراك المجتمع المدني ومهنيي الإعلام والتسويق. </a:t>
            </a:r>
            <a:endParaRPr lang="en-US" sz="2400" dirty="0">
              <a:solidFill>
                <a:srgbClr val="003800"/>
              </a:solidFill>
            </a:endParaRPr>
          </a:p>
          <a:p>
            <a:pPr marL="0" indent="0" algn="just" defTabSz="914400" rtl="1" eaLnBrk="1" latinLnBrk="0" hangingPunct="1">
              <a:lnSpc>
                <a:spcPct val="150000"/>
              </a:lnSpc>
              <a:spcBef>
                <a:spcPts val="1000"/>
              </a:spcBef>
              <a:buNone/>
            </a:pPr>
            <a:r>
              <a:rPr lang="ar-JO" sz="2400" b="1" u="sng" dirty="0">
                <a:solidFill>
                  <a:srgbClr val="C00000"/>
                </a:solidFill>
              </a:rPr>
              <a:t>نقاط القوة: </a:t>
            </a:r>
            <a:endParaRPr lang="en-US" sz="2400" b="1" u="sng" dirty="0">
              <a:solidFill>
                <a:srgbClr val="C00000"/>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009051"/>
                </a:solidFill>
              </a:rPr>
              <a:t>برامج وطنية للحد من البلاستيك</a:t>
            </a:r>
            <a:endParaRPr lang="en-US" sz="2400" dirty="0">
              <a:solidFill>
                <a:srgbClr val="009051"/>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009051"/>
                </a:solidFill>
              </a:rPr>
              <a:t>مشاريع طاقة متجددة</a:t>
            </a:r>
            <a:endParaRPr lang="en-US" sz="2400" dirty="0">
              <a:solidFill>
                <a:srgbClr val="009051"/>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009051"/>
                </a:solidFill>
              </a:rPr>
              <a:t>تزايد المحتوى المتخصص </a:t>
            </a:r>
            <a:endParaRPr lang="en-US" sz="2400" dirty="0">
              <a:solidFill>
                <a:srgbClr val="009051"/>
              </a:solidFill>
            </a:endParaRP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009051"/>
                </a:solidFill>
              </a:rPr>
              <a:t>جيل قادم شاب يحمل وعي بمفهوم ووممارسات الاستدامة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solidFill>
                  <a:srgbClr val="009051"/>
                </a:solidFill>
              </a:rPr>
              <a:t>أدوات ومنصات رقمية وتكنولوجية تساعد في نشر وتطوير السلوكيات وتسليط الضوء عليها </a:t>
            </a:r>
            <a:endParaRPr lang="en-US" sz="2400" dirty="0">
              <a:solidFill>
                <a:srgbClr val="009051"/>
              </a:solidFill>
            </a:endParaRPr>
          </a:p>
        </p:txBody>
      </p:sp>
      <p:sp>
        <p:nvSpPr>
          <p:cNvPr id="4" name="Content Placeholder 3">
            <a:extLst>
              <a:ext uri="{FF2B5EF4-FFF2-40B4-BE49-F238E27FC236}">
                <a16:creationId xmlns:a16="http://schemas.microsoft.com/office/drawing/2014/main" id="{A76EBC53-B284-3744-8509-AF52DF2C79D4}"/>
              </a:ext>
            </a:extLst>
          </p:cNvPr>
          <p:cNvSpPr>
            <a:spLocks noGrp="1"/>
          </p:cNvSpPr>
          <p:nvPr>
            <p:ph sz="half" idx="2"/>
          </p:nvPr>
        </p:nvSpPr>
        <p:spPr>
          <a:xfrm>
            <a:off x="113596" y="1167257"/>
            <a:ext cx="5409380" cy="4351338"/>
          </a:xfrm>
        </p:spPr>
        <p:txBody>
          <a:bodyPr>
            <a:normAutofit fontScale="25000" lnSpcReduction="20000"/>
          </a:bodyPr>
          <a:lstStyle/>
          <a:p>
            <a:pPr marL="0" indent="0" algn="r" rtl="1">
              <a:lnSpc>
                <a:spcPct val="160000"/>
              </a:lnSpc>
              <a:buNone/>
            </a:pPr>
            <a:r>
              <a:rPr lang="ar-JO" sz="9600" b="1" u="sng" dirty="0">
                <a:solidFill>
                  <a:srgbClr val="C00000"/>
                </a:solidFill>
              </a:rPr>
              <a:t>نقاط الضعف: </a:t>
            </a:r>
          </a:p>
          <a:p>
            <a:pPr algn="r" rtl="1">
              <a:lnSpc>
                <a:spcPct val="160000"/>
              </a:lnSpc>
            </a:pPr>
            <a:r>
              <a:rPr lang="ar-JO" sz="9600" dirty="0">
                <a:solidFill>
                  <a:srgbClr val="009051"/>
                </a:solidFill>
              </a:rPr>
              <a:t>نقص الأدلة الموثقة </a:t>
            </a:r>
            <a:r>
              <a:rPr lang="en-US" sz="9600" dirty="0">
                <a:solidFill>
                  <a:srgbClr val="009051"/>
                </a:solidFill>
              </a:rPr>
              <a:t>Evidence، </a:t>
            </a:r>
            <a:endParaRPr lang="ar-SA" sz="9600" dirty="0">
              <a:solidFill>
                <a:srgbClr val="009051"/>
              </a:solidFill>
            </a:endParaRPr>
          </a:p>
          <a:p>
            <a:pPr algn="r" rtl="1">
              <a:lnSpc>
                <a:spcPct val="160000"/>
              </a:lnSpc>
            </a:pPr>
            <a:r>
              <a:rPr lang="ar-JO" sz="9600" dirty="0">
                <a:solidFill>
                  <a:srgbClr val="009051"/>
                </a:solidFill>
              </a:rPr>
              <a:t>هيمنة الخطاب الدعائي</a:t>
            </a:r>
          </a:p>
          <a:p>
            <a:pPr algn="r" rtl="1">
              <a:lnSpc>
                <a:spcPct val="160000"/>
              </a:lnSpc>
            </a:pPr>
            <a:r>
              <a:rPr lang="ar-JO" sz="9600" dirty="0">
                <a:solidFill>
                  <a:srgbClr val="009051"/>
                </a:solidFill>
              </a:rPr>
              <a:t>تضارب المصالح عند بعض المؤثرين</a:t>
            </a:r>
          </a:p>
          <a:p>
            <a:pPr marL="0" indent="0" algn="r" rtl="1">
              <a:lnSpc>
                <a:spcPct val="160000"/>
              </a:lnSpc>
              <a:buNone/>
            </a:pPr>
            <a:r>
              <a:rPr lang="ar-JO" sz="9600" dirty="0">
                <a:solidFill>
                  <a:srgbClr val="009051"/>
                </a:solidFill>
              </a:rPr>
              <a:t> </a:t>
            </a:r>
            <a:r>
              <a:rPr lang="ar-JO" sz="9600" b="1" u="sng" dirty="0">
                <a:solidFill>
                  <a:srgbClr val="C00000"/>
                </a:solidFill>
              </a:rPr>
              <a:t>المطلوب: </a:t>
            </a:r>
          </a:p>
          <a:p>
            <a:pPr algn="r" rtl="1">
              <a:lnSpc>
                <a:spcPct val="160000"/>
              </a:lnSpc>
              <a:buFont typeface="Wingdings" pitchFamily="2" charset="2"/>
              <a:buChar char="Ø"/>
            </a:pPr>
            <a:r>
              <a:rPr lang="ar-JO" sz="9600" dirty="0">
                <a:solidFill>
                  <a:srgbClr val="009051"/>
                </a:solidFill>
              </a:rPr>
              <a:t>هيئات اعتماد عربية</a:t>
            </a:r>
          </a:p>
          <a:p>
            <a:pPr algn="r" rtl="1">
              <a:lnSpc>
                <a:spcPct val="160000"/>
              </a:lnSpc>
              <a:buFont typeface="Wingdings" pitchFamily="2" charset="2"/>
              <a:buChar char="Ø"/>
            </a:pPr>
            <a:r>
              <a:rPr lang="ar-JO" sz="9600" dirty="0">
                <a:solidFill>
                  <a:srgbClr val="009051"/>
                </a:solidFill>
              </a:rPr>
              <a:t> منصات بيانات مفتوحة </a:t>
            </a:r>
            <a:r>
              <a:rPr lang="en-US" sz="9600" dirty="0">
                <a:solidFill>
                  <a:srgbClr val="009051"/>
                </a:solidFill>
              </a:rPr>
              <a:t>Open Data </a:t>
            </a:r>
            <a:r>
              <a:rPr lang="ar-JO" sz="9600" dirty="0">
                <a:solidFill>
                  <a:srgbClr val="009051"/>
                </a:solidFill>
              </a:rPr>
              <a:t>لقضايا البيئة</a:t>
            </a:r>
          </a:p>
          <a:p>
            <a:pPr algn="r" rtl="1">
              <a:lnSpc>
                <a:spcPct val="160000"/>
              </a:lnSpc>
              <a:buFont typeface="Wingdings" pitchFamily="2" charset="2"/>
              <a:buChar char="Ø"/>
            </a:pPr>
            <a:r>
              <a:rPr lang="ar-JO" sz="9600" dirty="0">
                <a:solidFill>
                  <a:srgbClr val="009051"/>
                </a:solidFill>
              </a:rPr>
              <a:t>تمويل تنافسي لإنتاج المحتوى المتخصص</a:t>
            </a:r>
          </a:p>
          <a:p>
            <a:endParaRPr lang="en-JO" dirty="0"/>
          </a:p>
        </p:txBody>
      </p:sp>
    </p:spTree>
    <p:extLst>
      <p:ext uri="{BB962C8B-B14F-4D97-AF65-F5344CB8AC3E}">
        <p14:creationId xmlns:p14="http://schemas.microsoft.com/office/powerpoint/2010/main" val="8836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296353" y="215549"/>
            <a:ext cx="7599294" cy="739754"/>
          </a:xfrm>
          <a:prstGeom prst="rect">
            <a:avLst/>
          </a:prstGeom>
          <a:noFill/>
        </p:spPr>
        <p:txBody>
          <a:bodyPr wrap="square" rtlCol="0">
            <a:spAutoFit/>
          </a:bodyPr>
          <a:lstStyle/>
          <a:p>
            <a:pPr algn="r" rtl="1">
              <a:lnSpc>
                <a:spcPct val="150000"/>
              </a:lnSpc>
            </a:pPr>
            <a:r>
              <a:rPr lang="ar-JO" sz="3200" b="1" dirty="0">
                <a:solidFill>
                  <a:srgbClr val="009051"/>
                </a:solidFill>
              </a:rPr>
              <a:t>توصيات عملية قابلة للتنفيذ: مؤسسات الإعلام والتسويق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463639" y="1216602"/>
            <a:ext cx="11491835" cy="5239602"/>
          </a:xfrm>
        </p:spPr>
        <p:txBody>
          <a:bodyPr>
            <a:noAutofit/>
          </a:bodyPr>
          <a:lstStyle/>
          <a:p>
            <a:pPr marL="0" indent="0" algn="r" rtl="1">
              <a:lnSpc>
                <a:spcPct val="150000"/>
              </a:lnSpc>
              <a:buNone/>
            </a:pPr>
            <a:r>
              <a:rPr lang="ar-JO" sz="2400" b="1" u="sng" dirty="0">
                <a:solidFill>
                  <a:srgbClr val="C00000"/>
                </a:solidFill>
              </a:rPr>
              <a:t>للإعلام:</a:t>
            </a:r>
          </a:p>
          <a:p>
            <a:pPr algn="r" rtl="1">
              <a:lnSpc>
                <a:spcPct val="150000"/>
              </a:lnSpc>
              <a:buFont typeface="Wingdings" pitchFamily="2" charset="2"/>
              <a:buChar char="Ø"/>
            </a:pPr>
            <a:r>
              <a:rPr lang="ar-JO" sz="2400" dirty="0">
                <a:solidFill>
                  <a:srgbClr val="1B6900"/>
                </a:solidFill>
              </a:rPr>
              <a:t>خطة محتوى: خريطة سنوية تربط المواسم بالقضايا البيئية المحلية</a:t>
            </a:r>
          </a:p>
          <a:p>
            <a:pPr algn="r" rtl="1">
              <a:lnSpc>
                <a:spcPct val="150000"/>
              </a:lnSpc>
              <a:buFont typeface="Wingdings" pitchFamily="2" charset="2"/>
              <a:buChar char="Ø"/>
            </a:pPr>
            <a:r>
              <a:rPr lang="ar-JO" sz="2400" dirty="0">
                <a:solidFill>
                  <a:srgbClr val="1B6900"/>
                </a:solidFill>
              </a:rPr>
              <a:t>قواعد بيانات: إنشاء دليل خبراء ومصادر </a:t>
            </a:r>
            <a:r>
              <a:rPr lang="en-US" sz="2400" dirty="0">
                <a:solidFill>
                  <a:srgbClr val="1B6900"/>
                </a:solidFill>
              </a:rPr>
              <a:t>Data Room </a:t>
            </a:r>
            <a:r>
              <a:rPr lang="ar-JO" sz="2400" dirty="0">
                <a:solidFill>
                  <a:srgbClr val="1B6900"/>
                </a:solidFill>
              </a:rPr>
              <a:t>داخل غرفة الأخبار</a:t>
            </a:r>
          </a:p>
          <a:p>
            <a:pPr algn="r" rtl="1">
              <a:lnSpc>
                <a:spcPct val="150000"/>
              </a:lnSpc>
              <a:buFont typeface="Wingdings" pitchFamily="2" charset="2"/>
              <a:buChar char="Ø"/>
            </a:pPr>
            <a:r>
              <a:rPr lang="ar-JO" sz="2400" dirty="0">
                <a:solidFill>
                  <a:srgbClr val="1B6900"/>
                </a:solidFill>
              </a:rPr>
              <a:t>سياسة تصحيح: نشر التصحيحات علنًا مع تفسير مصدر الخطأ</a:t>
            </a:r>
            <a:endParaRPr lang="en-US" sz="2400" dirty="0">
              <a:solidFill>
                <a:srgbClr val="1B6900"/>
              </a:solidFill>
            </a:endParaRPr>
          </a:p>
          <a:p>
            <a:pPr algn="r" rtl="1">
              <a:lnSpc>
                <a:spcPct val="150000"/>
              </a:lnSpc>
              <a:buFont typeface="Wingdings" pitchFamily="2" charset="2"/>
              <a:buChar char="Ø"/>
            </a:pPr>
            <a:r>
              <a:rPr lang="ar-JO" sz="2400" dirty="0">
                <a:solidFill>
                  <a:srgbClr val="1B6900"/>
                </a:solidFill>
              </a:rPr>
              <a:t>تدريب الإعلامين والعاملين على تتبع قضايا الاستدامة والغسل الأخضر </a:t>
            </a:r>
          </a:p>
          <a:p>
            <a:pPr algn="r" rtl="1">
              <a:lnSpc>
                <a:spcPct val="150000"/>
              </a:lnSpc>
              <a:buFont typeface="Wingdings" pitchFamily="2" charset="2"/>
              <a:buChar char="Ø"/>
            </a:pPr>
            <a:r>
              <a:rPr lang="ar-JO" sz="2400" dirty="0">
                <a:solidFill>
                  <a:srgbClr val="1B6900"/>
                </a:solidFill>
              </a:rPr>
              <a:t>تبني مفهوم الاستدامة داخل المؤسسات الإعلامية نفسها وتطبيق سلوكياتها فعليا</a:t>
            </a:r>
          </a:p>
          <a:p>
            <a:pPr algn="r" rtl="1">
              <a:lnSpc>
                <a:spcPct val="150000"/>
              </a:lnSpc>
              <a:buFont typeface="Wingdings" pitchFamily="2" charset="2"/>
              <a:buChar char="Ø"/>
            </a:pPr>
            <a:r>
              <a:rPr lang="ar-JO" sz="2400" dirty="0">
                <a:solidFill>
                  <a:srgbClr val="1B6900"/>
                </a:solidFill>
              </a:rPr>
              <a:t>إطلاق حملات توعية للجمهور حول: الاستدامة ومستقبل الأجيال القادمة، البيئة، التغير المناخي، الغسل الأخضر والاحتيال التسويقي</a:t>
            </a:r>
            <a:br>
              <a:rPr lang="ar-JO" dirty="0"/>
            </a:br>
            <a:endParaRPr lang="en-JO" dirty="0">
              <a:solidFill>
                <a:schemeClr val="accent1">
                  <a:lumMod val="75000"/>
                </a:schemeClr>
              </a:solidFill>
            </a:endParaRPr>
          </a:p>
        </p:txBody>
      </p:sp>
      <p:pic>
        <p:nvPicPr>
          <p:cNvPr id="12" name="Picture 11">
            <a:extLst>
              <a:ext uri="{FF2B5EF4-FFF2-40B4-BE49-F238E27FC236}">
                <a16:creationId xmlns:a16="http://schemas.microsoft.com/office/drawing/2014/main" id="{62B76A3A-4D31-0041-A446-00B496BC0E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526" y="2170176"/>
            <a:ext cx="3354974" cy="2462783"/>
          </a:xfrm>
          <a:prstGeom prst="rect">
            <a:avLst/>
          </a:prstGeom>
        </p:spPr>
      </p:pic>
    </p:spTree>
    <p:extLst>
      <p:ext uri="{BB962C8B-B14F-4D97-AF65-F5344CB8AC3E}">
        <p14:creationId xmlns:p14="http://schemas.microsoft.com/office/powerpoint/2010/main" val="916265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51346"/>
            <a:ext cx="7599294" cy="739754"/>
          </a:xfrm>
          <a:prstGeom prst="rect">
            <a:avLst/>
          </a:prstGeom>
          <a:noFill/>
        </p:spPr>
        <p:txBody>
          <a:bodyPr wrap="square" rtlCol="0">
            <a:spAutoFit/>
          </a:bodyPr>
          <a:lstStyle/>
          <a:p>
            <a:pPr algn="r" rtl="1">
              <a:lnSpc>
                <a:spcPct val="150000"/>
              </a:lnSpc>
            </a:pPr>
            <a:r>
              <a:rPr lang="ar-JO" sz="3200" b="1" dirty="0">
                <a:solidFill>
                  <a:srgbClr val="1B6900"/>
                </a:solidFill>
              </a:rPr>
              <a:t>توصيات عملية قابلة للتنفيذ: مؤسسات الإعلام والتسويق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463640" y="1216602"/>
            <a:ext cx="11276604" cy="5239602"/>
          </a:xfrm>
        </p:spPr>
        <p:txBody>
          <a:bodyPr>
            <a:noAutofit/>
          </a:bodyPr>
          <a:lstStyle/>
          <a:p>
            <a:pPr marL="0" indent="0" algn="r" rtl="1">
              <a:lnSpc>
                <a:spcPct val="150000"/>
              </a:lnSpc>
              <a:buNone/>
            </a:pPr>
            <a:r>
              <a:rPr lang="ar-JO" sz="2400" b="1" u="sng" dirty="0">
                <a:solidFill>
                  <a:srgbClr val="C00000"/>
                </a:solidFill>
              </a:rPr>
              <a:t>للتسويق:</a:t>
            </a:r>
          </a:p>
          <a:p>
            <a:pPr algn="r" rtl="1">
              <a:lnSpc>
                <a:spcPct val="150000"/>
              </a:lnSpc>
              <a:buFont typeface="Wingdings" pitchFamily="2" charset="2"/>
              <a:buChar char="Ø"/>
            </a:pPr>
            <a:r>
              <a:rPr lang="ar-JO" sz="2400" dirty="0">
                <a:solidFill>
                  <a:srgbClr val="1B6900"/>
                </a:solidFill>
              </a:rPr>
              <a:t>خطة استدامة في المزيج التسويقي 4</a:t>
            </a:r>
            <a:r>
              <a:rPr lang="en-US" sz="2400" dirty="0">
                <a:solidFill>
                  <a:srgbClr val="1B6900"/>
                </a:solidFill>
              </a:rPr>
              <a:t> Ps: </a:t>
            </a:r>
            <a:r>
              <a:rPr lang="ar-JO" sz="2400" dirty="0">
                <a:solidFill>
                  <a:srgbClr val="1B6900"/>
                </a:solidFill>
              </a:rPr>
              <a:t>تحويل التغليف، تسعير يعكس تكلفة الأثر، قنوات توزيع منخفضة الانبعاثات، ورسائل موثقة بأرقام</a:t>
            </a:r>
          </a:p>
          <a:p>
            <a:pPr algn="r" rtl="1">
              <a:lnSpc>
                <a:spcPct val="150000"/>
              </a:lnSpc>
              <a:buFont typeface="Wingdings" pitchFamily="2" charset="2"/>
              <a:buChar char="Ø"/>
            </a:pPr>
            <a:r>
              <a:rPr lang="ar-JO" sz="2400" dirty="0">
                <a:solidFill>
                  <a:srgbClr val="1B6900"/>
                </a:solidFill>
              </a:rPr>
              <a:t>برنامج ولاء أخضر: نقاط على السلوك المستدام (إعادة تعبئة، إصلاح بدل شراء جديد)</a:t>
            </a:r>
            <a:endParaRPr lang="en-US" sz="2400" dirty="0">
              <a:solidFill>
                <a:srgbClr val="1B6900"/>
              </a:solidFill>
            </a:endParaRPr>
          </a:p>
          <a:p>
            <a:pPr algn="r" rtl="1">
              <a:lnSpc>
                <a:spcPct val="150000"/>
              </a:lnSpc>
              <a:buFont typeface="Wingdings" pitchFamily="2" charset="2"/>
              <a:buChar char="Ø"/>
            </a:pPr>
            <a:r>
              <a:rPr lang="ar-JO" sz="2400" dirty="0">
                <a:solidFill>
                  <a:srgbClr val="1B6900"/>
                </a:solidFill>
              </a:rPr>
              <a:t>تجنب أي ممارسات للغسل الأخضر أو لتضليل المستهلكين </a:t>
            </a:r>
          </a:p>
          <a:p>
            <a:pPr algn="r" rtl="1">
              <a:lnSpc>
                <a:spcPct val="150000"/>
              </a:lnSpc>
              <a:buFont typeface="Wingdings" pitchFamily="2" charset="2"/>
              <a:buChar char="Ø"/>
            </a:pPr>
            <a:r>
              <a:rPr lang="ar-JO" sz="2400" dirty="0">
                <a:solidFill>
                  <a:srgbClr val="1B6900"/>
                </a:solidFill>
              </a:rPr>
              <a:t>الشفافية مع العملاء والمستهلكين حول خطط وممارسات الاستدامة داخل المؤسسة ومراحل الإنتاج، التغليف والتوزيع</a:t>
            </a:r>
          </a:p>
        </p:txBody>
      </p:sp>
    </p:spTree>
    <p:extLst>
      <p:ext uri="{BB962C8B-B14F-4D97-AF65-F5344CB8AC3E}">
        <p14:creationId xmlns:p14="http://schemas.microsoft.com/office/powerpoint/2010/main" val="233223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388326"/>
            <a:ext cx="7599294" cy="584775"/>
          </a:xfrm>
          <a:prstGeom prst="rect">
            <a:avLst/>
          </a:prstGeom>
          <a:noFill/>
        </p:spPr>
        <p:txBody>
          <a:bodyPr wrap="square" rtlCol="0">
            <a:spAutoFit/>
          </a:bodyPr>
          <a:lstStyle/>
          <a:p>
            <a:pPr algn="ctr" rtl="1"/>
            <a:r>
              <a:rPr lang="ar-JO" sz="3200" b="1" i="0" u="none" strike="noStrike" dirty="0">
                <a:solidFill>
                  <a:srgbClr val="1B6900"/>
                </a:solidFill>
                <a:effectLst/>
              </a:rPr>
              <a:t>دراسات عربية في الاعلام والتسويق والاستدامة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991100"/>
            <a:ext cx="11291454" cy="5659160"/>
          </a:xfrm>
        </p:spPr>
        <p:txBody>
          <a:bodyPr anchor="t">
            <a:normAutofit fontScale="85000" lnSpcReduction="20000"/>
          </a:bodyPr>
          <a:lstStyle/>
          <a:p>
            <a:pPr algn="just" rtl="1">
              <a:lnSpc>
                <a:spcPct val="150000"/>
              </a:lnSpc>
            </a:pPr>
            <a:r>
              <a:rPr lang="ar-JO" sz="2400" b="0" i="0" u="none" strike="noStrike" dirty="0">
                <a:solidFill>
                  <a:srgbClr val="003800"/>
                </a:solidFill>
                <a:effectLst/>
              </a:rPr>
              <a:t>اسم الدراسة: </a:t>
            </a:r>
            <a:r>
              <a:rPr lang="en-US" sz="2400" b="0" i="0" u="none" strike="noStrike" dirty="0">
                <a:solidFill>
                  <a:srgbClr val="003800"/>
                </a:solidFill>
                <a:effectLst/>
              </a:rPr>
              <a:t>Employing Sustainable Marketing in Advertising to Improve Brand Performance </a:t>
            </a:r>
            <a:r>
              <a:rPr lang="ar-JO" sz="2400" b="0" i="0" u="none" strike="noStrike" dirty="0">
                <a:solidFill>
                  <a:srgbClr val="003800"/>
                </a:solidFill>
                <a:effectLst/>
              </a:rPr>
              <a:t>الباحثون: باحثون من مصر – منشورة في مجلة </a:t>
            </a:r>
            <a:r>
              <a:rPr lang="en-US" sz="2400" b="0" i="0" u="none" strike="noStrike" dirty="0">
                <a:solidFill>
                  <a:srgbClr val="003800"/>
                </a:solidFill>
                <a:effectLst/>
              </a:rPr>
              <a:t>AACIA (2025). </a:t>
            </a:r>
            <a:r>
              <a:rPr lang="ar-SA" sz="2400" b="0" i="0" u="none" strike="noStrike" dirty="0">
                <a:solidFill>
                  <a:srgbClr val="003800"/>
                </a:solidFill>
                <a:effectLst/>
              </a:rPr>
              <a:t> </a:t>
            </a:r>
          </a:p>
          <a:p>
            <a:pPr algn="just" rtl="1">
              <a:lnSpc>
                <a:spcPct val="150000"/>
              </a:lnSpc>
            </a:pPr>
            <a:r>
              <a:rPr lang="ar-JO" sz="2400" b="0" i="0" u="none" strike="noStrike" dirty="0">
                <a:solidFill>
                  <a:srgbClr val="003800"/>
                </a:solidFill>
                <a:effectLst/>
              </a:rPr>
              <a:t>الغرض الأساسي: تحليل كيف يمكن لتطبيق مبادئ التسويق المستدام</a:t>
            </a:r>
            <a:r>
              <a:rPr lang="en-US" sz="2400" b="0" i="0" u="none" strike="noStrike" dirty="0">
                <a:solidFill>
                  <a:srgbClr val="003800"/>
                </a:solidFill>
                <a:effectLst/>
              </a:rPr>
              <a:t>Sustainable Marketing) </a:t>
            </a:r>
            <a:r>
              <a:rPr lang="ar-JO" sz="2400" b="0" i="0" u="none" strike="noStrike" dirty="0">
                <a:solidFill>
                  <a:srgbClr val="003800"/>
                </a:solidFill>
                <a:effectLst/>
              </a:rPr>
              <a:t>في الإعلانات أن يساهم في تحسين أداء العلامة التجارية (</a:t>
            </a:r>
            <a:r>
              <a:rPr lang="en-US" sz="2400" b="0" i="0" u="none" strike="noStrike" dirty="0">
                <a:solidFill>
                  <a:srgbClr val="003800"/>
                </a:solidFill>
                <a:effectLst/>
              </a:rPr>
              <a:t>Brand Performance). </a:t>
            </a:r>
            <a:endParaRPr lang="ar-SA" sz="2400" b="0" i="0" u="none" strike="noStrike" dirty="0">
              <a:solidFill>
                <a:srgbClr val="003800"/>
              </a:solidFill>
              <a:effectLst/>
            </a:endParaRPr>
          </a:p>
          <a:p>
            <a:pPr algn="just" rtl="1">
              <a:lnSpc>
                <a:spcPct val="150000"/>
              </a:lnSpc>
            </a:pPr>
            <a:r>
              <a:rPr lang="ar-JO" sz="2400" b="0" i="0" u="none" strike="noStrike" dirty="0">
                <a:solidFill>
                  <a:srgbClr val="003800"/>
                </a:solidFill>
                <a:effectLst/>
              </a:rPr>
              <a:t>أهم هدف: إثبات أن دمج الاستدامة في الحملات الإعلانية يعزز ثقة المستهلكين ويزيد من قيمة العلامة التجارية على المدى الطويل.</a:t>
            </a:r>
          </a:p>
          <a:p>
            <a:pPr algn="just" rtl="1">
              <a:lnSpc>
                <a:spcPct val="150000"/>
              </a:lnSpc>
            </a:pPr>
            <a:r>
              <a:rPr lang="ar-JO" sz="2400" b="1" i="0" u="sng" strike="noStrike" dirty="0">
                <a:solidFill>
                  <a:srgbClr val="C00000"/>
                </a:solidFill>
                <a:effectLst/>
              </a:rPr>
              <a:t>أبرز المخرجات :</a:t>
            </a:r>
          </a:p>
          <a:p>
            <a:pPr algn="just" rtl="1">
              <a:lnSpc>
                <a:spcPct val="150000"/>
              </a:lnSpc>
              <a:buFont typeface="Wingdings" pitchFamily="2" charset="2"/>
              <a:buChar char="ü"/>
            </a:pPr>
            <a:r>
              <a:rPr lang="ar-JO" sz="2400" b="0" i="0" u="none" strike="noStrike" dirty="0">
                <a:solidFill>
                  <a:srgbClr val="1B6900"/>
                </a:solidFill>
                <a:effectLst/>
              </a:rPr>
              <a:t>الإعلانات المستدامة (</a:t>
            </a:r>
            <a:r>
              <a:rPr lang="en-US" sz="2400" b="0" i="0" u="none" strike="noStrike" dirty="0">
                <a:solidFill>
                  <a:srgbClr val="1B6900"/>
                </a:solidFill>
                <a:effectLst/>
              </a:rPr>
              <a:t>Sustainable Advertising) </a:t>
            </a:r>
            <a:r>
              <a:rPr lang="ar-JO" sz="2400" b="0" i="0" u="none" strike="noStrike" dirty="0">
                <a:solidFill>
                  <a:srgbClr val="1B6900"/>
                </a:solidFill>
                <a:effectLst/>
              </a:rPr>
              <a:t>ترفع مستوى المصداقية </a:t>
            </a:r>
            <a:r>
              <a:rPr lang="en-US" sz="2400" b="0" i="0" u="none" strike="noStrike" dirty="0">
                <a:solidFill>
                  <a:srgbClr val="1B6900"/>
                </a:solidFill>
                <a:effectLst/>
              </a:rPr>
              <a:t>Credibility </a:t>
            </a:r>
            <a:r>
              <a:rPr lang="ar-JO" sz="2400" b="0" i="0" u="none" strike="noStrike" dirty="0">
                <a:solidFill>
                  <a:srgbClr val="1B6900"/>
                </a:solidFill>
                <a:effectLst/>
              </a:rPr>
              <a:t>لدى المستهلكين</a:t>
            </a:r>
          </a:p>
          <a:p>
            <a:pPr algn="just" rtl="1">
              <a:lnSpc>
                <a:spcPct val="150000"/>
              </a:lnSpc>
              <a:buFont typeface="Wingdings" pitchFamily="2" charset="2"/>
              <a:buChar char="ü"/>
            </a:pPr>
            <a:r>
              <a:rPr lang="ar-JO" sz="2400" b="0" i="0" u="none" strike="noStrike" dirty="0">
                <a:solidFill>
                  <a:srgbClr val="1B6900"/>
                </a:solidFill>
                <a:effectLst/>
              </a:rPr>
              <a:t>المستهلكون يميلون إلى دعم العلامات التجارية التي تقدم رسائل واضحة حول المسؤولية البيئية والاجتماعية</a:t>
            </a:r>
          </a:p>
          <a:p>
            <a:pPr algn="just" rtl="1">
              <a:lnSpc>
                <a:spcPct val="150000"/>
              </a:lnSpc>
              <a:buFont typeface="Wingdings" pitchFamily="2" charset="2"/>
              <a:buChar char="ü"/>
            </a:pPr>
            <a:r>
              <a:rPr lang="ar-JO" sz="2400" b="0" i="0" u="none" strike="noStrike" dirty="0">
                <a:solidFill>
                  <a:srgbClr val="1B6900"/>
                </a:solidFill>
                <a:effectLst/>
              </a:rPr>
              <a:t>دمج الاستدامة في الإعلان يؤدي إلى تحسين الأداء المؤسسي </a:t>
            </a:r>
            <a:r>
              <a:rPr lang="en-US" sz="2400" b="0" i="0" u="none" strike="noStrike" dirty="0">
                <a:solidFill>
                  <a:srgbClr val="1B6900"/>
                </a:solidFill>
                <a:effectLst/>
              </a:rPr>
              <a:t>Corporate Performance </a:t>
            </a:r>
            <a:r>
              <a:rPr lang="ar-JO" sz="2400" b="0" i="0" u="none" strike="noStrike" dirty="0">
                <a:solidFill>
                  <a:srgbClr val="1B6900"/>
                </a:solidFill>
                <a:effectLst/>
              </a:rPr>
              <a:t>وزيادة الحصة السوقية</a:t>
            </a:r>
          </a:p>
          <a:p>
            <a:pPr algn="just" rtl="1">
              <a:lnSpc>
                <a:spcPct val="150000"/>
              </a:lnSpc>
              <a:buFont typeface="Wingdings" pitchFamily="2" charset="2"/>
              <a:buChar char="ü"/>
            </a:pPr>
            <a:r>
              <a:rPr lang="ar-JO" sz="2400" b="0" i="0" u="none" strike="noStrike" dirty="0">
                <a:solidFill>
                  <a:srgbClr val="1B6900"/>
                </a:solidFill>
                <a:effectLst/>
              </a:rPr>
              <a:t>المؤسسات التي تعتمد الاستدامة في التسويق تحقق ميزة تنافسية </a:t>
            </a:r>
            <a:r>
              <a:rPr lang="en-US" sz="2400" b="0" i="0" u="none" strike="noStrike" dirty="0">
                <a:solidFill>
                  <a:srgbClr val="1B6900"/>
                </a:solidFill>
                <a:effectLst/>
              </a:rPr>
              <a:t>Competitive Advantage </a:t>
            </a:r>
            <a:r>
              <a:rPr lang="ar-JO" sz="2400" b="0" i="0" u="none" strike="noStrike" dirty="0">
                <a:solidFill>
                  <a:srgbClr val="1B6900"/>
                </a:solidFill>
                <a:effectLst/>
              </a:rPr>
              <a:t>مقارنة بالمنافسين الذين يمارسون الغسل الأخضر </a:t>
            </a:r>
            <a:r>
              <a:rPr lang="en-US" sz="1800" b="0" i="0" u="none" strike="noStrike" dirty="0">
                <a:solidFill>
                  <a:srgbClr val="00B0F0"/>
                </a:solidFill>
                <a:effectLst/>
                <a:hlinkClick r:id="rId3"/>
              </a:rPr>
              <a:t>https://aaciaegypt.com/wp-content/uploads/2025/09/Employing-Sustainable-Marketing-in-Advertising-to-Improve-Brand-Performance-1523-–-1543_compressed.pdf</a:t>
            </a:r>
            <a:r>
              <a:rPr lang="ar-SA" sz="1800" b="0" i="0" u="none" strike="noStrike" dirty="0">
                <a:solidFill>
                  <a:srgbClr val="00B0F0"/>
                </a:solidFill>
                <a:effectLst/>
              </a:rPr>
              <a:t> </a:t>
            </a:r>
            <a:endParaRPr lang="ar-JO" sz="1800" b="0" i="0" u="sng" strike="noStrike" dirty="0">
              <a:solidFill>
                <a:srgbClr val="C00000"/>
              </a:solidFill>
              <a:effectLst/>
            </a:endParaRPr>
          </a:p>
        </p:txBody>
      </p:sp>
    </p:spTree>
    <p:extLst>
      <p:ext uri="{BB962C8B-B14F-4D97-AF65-F5344CB8AC3E}">
        <p14:creationId xmlns:p14="http://schemas.microsoft.com/office/powerpoint/2010/main" val="240093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89267" y="84629"/>
            <a:ext cx="7599294" cy="584775"/>
          </a:xfrm>
          <a:prstGeom prst="rect">
            <a:avLst/>
          </a:prstGeom>
          <a:noFill/>
        </p:spPr>
        <p:txBody>
          <a:bodyPr wrap="square" rtlCol="0">
            <a:spAutoFit/>
          </a:bodyPr>
          <a:lstStyle/>
          <a:p>
            <a:pPr algn="ctr" rtl="1"/>
            <a:r>
              <a:rPr lang="ar-JO" sz="3200" b="1" i="0" u="sng" strike="noStrike" dirty="0">
                <a:solidFill>
                  <a:srgbClr val="1B6900"/>
                </a:solidFill>
                <a:effectLst/>
              </a:rPr>
              <a:t>دراسات عربية في الاعلام والتسويق والاستدامة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Content Placeholder 3">
            <a:extLst>
              <a:ext uri="{FF2B5EF4-FFF2-40B4-BE49-F238E27FC236}">
                <a16:creationId xmlns:a16="http://schemas.microsoft.com/office/drawing/2014/main" id="{D8DE5035-CFDB-8341-9D09-C6AC204EDB12}"/>
              </a:ext>
            </a:extLst>
          </p:cNvPr>
          <p:cNvSpPr>
            <a:spLocks noGrp="1"/>
          </p:cNvSpPr>
          <p:nvPr>
            <p:ph sz="half" idx="2"/>
          </p:nvPr>
        </p:nvSpPr>
        <p:spPr>
          <a:xfrm>
            <a:off x="440871" y="945946"/>
            <a:ext cx="11596520" cy="5673795"/>
          </a:xfrm>
        </p:spPr>
        <p:txBody>
          <a:bodyPr>
            <a:normAutofit fontScale="92500" lnSpcReduction="20000"/>
          </a:bodyPr>
          <a:lstStyle/>
          <a:p>
            <a:pPr marL="0" indent="0" algn="just" rtl="1">
              <a:lnSpc>
                <a:spcPct val="160000"/>
              </a:lnSpc>
              <a:buNone/>
            </a:pPr>
            <a:r>
              <a:rPr lang="ar-JO" sz="2400" i="0" strike="noStrike" dirty="0">
                <a:solidFill>
                  <a:srgbClr val="003800"/>
                </a:solidFill>
                <a:effectLst/>
              </a:rPr>
              <a:t>اسم الدراسة: التسويق الأخضر – مراجعة نظرية الباحثون: باحثون من الجزائر – منشورة على منصة </a:t>
            </a:r>
            <a:r>
              <a:rPr lang="en-US" sz="2400" i="0" strike="noStrike" dirty="0">
                <a:solidFill>
                  <a:srgbClr val="003800"/>
                </a:solidFill>
                <a:effectLst/>
              </a:rPr>
              <a:t>ResearchGate. </a:t>
            </a:r>
            <a:r>
              <a:rPr lang="ar-JO" sz="2400" i="0" strike="noStrike" dirty="0">
                <a:solidFill>
                  <a:srgbClr val="003800"/>
                </a:solidFill>
                <a:effectLst/>
              </a:rPr>
              <a:t>الغرض الأساسي: تقديم مراجعة نظرية لمفهوم التسويق الأخضر (</a:t>
            </a:r>
            <a:r>
              <a:rPr lang="en-US" sz="2400" i="0" strike="noStrike" dirty="0">
                <a:solidFill>
                  <a:srgbClr val="003800"/>
                </a:solidFill>
                <a:effectLst/>
              </a:rPr>
              <a:t>Green Marketing) </a:t>
            </a:r>
            <a:r>
              <a:rPr lang="ar-JO" sz="2400" i="0" strike="noStrike" dirty="0">
                <a:solidFill>
                  <a:srgbClr val="003800"/>
                </a:solidFill>
                <a:effectLst/>
              </a:rPr>
              <a:t>وربطه بالتنمية المستدامة </a:t>
            </a:r>
            <a:endParaRPr lang="en-US" sz="2400" i="0" strike="noStrike" dirty="0">
              <a:solidFill>
                <a:srgbClr val="003800"/>
              </a:solidFill>
              <a:effectLst/>
            </a:endParaRPr>
          </a:p>
          <a:p>
            <a:pPr marL="0" indent="0" algn="just" rtl="1">
              <a:lnSpc>
                <a:spcPct val="160000"/>
              </a:lnSpc>
              <a:buNone/>
            </a:pPr>
            <a:r>
              <a:rPr lang="ar-JO" sz="2400" i="0" strike="noStrike" dirty="0">
                <a:solidFill>
                  <a:srgbClr val="003800"/>
                </a:solidFill>
                <a:effectLst/>
              </a:rPr>
              <a:t>أهم هدف: توضيح كيف يمكن للتسويق الأخضر أن يكون مدخلًا استراتيجيًا لتحقيق الاستدامة البيئية والاجتماعية والاقتصادية </a:t>
            </a:r>
            <a:endParaRPr lang="en-US" sz="2400" i="0" strike="noStrike" dirty="0">
              <a:solidFill>
                <a:srgbClr val="003800"/>
              </a:solidFill>
              <a:effectLst/>
            </a:endParaRPr>
          </a:p>
          <a:p>
            <a:pPr marL="0" indent="0" algn="just" rtl="1">
              <a:lnSpc>
                <a:spcPct val="160000"/>
              </a:lnSpc>
              <a:buNone/>
            </a:pPr>
            <a:r>
              <a:rPr lang="ar-JO" sz="2400" b="1" i="0" u="sng" strike="noStrike" dirty="0">
                <a:solidFill>
                  <a:srgbClr val="C00000"/>
                </a:solidFill>
                <a:effectLst/>
              </a:rPr>
              <a:t>أبرز المخرجات:</a:t>
            </a:r>
          </a:p>
          <a:p>
            <a:pPr marL="457200" indent="-457200" algn="r" rtl="1">
              <a:lnSpc>
                <a:spcPct val="160000"/>
              </a:lnSpc>
              <a:buFont typeface="+mj-lt"/>
              <a:buAutoNum type="arabicPeriod"/>
            </a:pPr>
            <a:r>
              <a:rPr lang="ar-JO" sz="2400" i="0" strike="noStrike" dirty="0">
                <a:solidFill>
                  <a:srgbClr val="1B6900"/>
                </a:solidFill>
                <a:effectLst/>
              </a:rPr>
              <a:t>التسويق الأخضر أصبح ضرورة استراتيجية للمؤسسات وليس مجرد خيار دعائي</a:t>
            </a:r>
          </a:p>
          <a:p>
            <a:pPr marL="457200" indent="-457200" algn="r" rtl="1">
              <a:lnSpc>
                <a:spcPct val="160000"/>
              </a:lnSpc>
              <a:buFont typeface="+mj-lt"/>
              <a:buAutoNum type="arabicPeriod"/>
            </a:pPr>
            <a:r>
              <a:rPr lang="ar-JO" sz="2400" i="0" strike="noStrike" dirty="0">
                <a:solidFill>
                  <a:srgbClr val="1B6900"/>
                </a:solidFill>
                <a:effectLst/>
              </a:rPr>
              <a:t>المستهلك العربي بدأ يظهر اهتمامًا بالمنتجات الصديقة للبيئة، لكن بدرجة أقل من المستهلك الغربي</a:t>
            </a:r>
          </a:p>
          <a:p>
            <a:pPr marL="457200" indent="-457200" algn="r" rtl="1">
              <a:lnSpc>
                <a:spcPct val="160000"/>
              </a:lnSpc>
              <a:buFont typeface="+mj-lt"/>
              <a:buAutoNum type="arabicPeriod"/>
            </a:pPr>
            <a:r>
              <a:rPr lang="ar-JO" sz="2400" i="0" strike="noStrike" dirty="0">
                <a:solidFill>
                  <a:srgbClr val="1B6900"/>
                </a:solidFill>
                <a:effectLst/>
              </a:rPr>
              <a:t>وجود فجوة بين الخطاب التسويقي الأخضر والممارسات الفعلية، مما يفتح المجال لظاهرة الغسل الأخضر (</a:t>
            </a:r>
            <a:r>
              <a:rPr lang="en-US" sz="2400" i="0" strike="noStrike" dirty="0">
                <a:solidFill>
                  <a:srgbClr val="1B6900"/>
                </a:solidFill>
                <a:effectLst/>
              </a:rPr>
              <a:t>Greenwashing).</a:t>
            </a:r>
          </a:p>
          <a:p>
            <a:pPr marL="457200" indent="-457200" algn="r" rtl="1">
              <a:lnSpc>
                <a:spcPct val="160000"/>
              </a:lnSpc>
              <a:buFont typeface="+mj-lt"/>
              <a:buAutoNum type="arabicPeriod"/>
            </a:pPr>
            <a:r>
              <a:rPr lang="ar-JO" sz="2400" i="0" strike="noStrike" dirty="0">
                <a:solidFill>
                  <a:srgbClr val="1B6900"/>
                </a:solidFill>
                <a:effectLst/>
              </a:rPr>
              <a:t>المؤسسات التي تطبق التسويق الأخضر بشكل حقيقي تحقق ميزة تنافسية </a:t>
            </a:r>
            <a:r>
              <a:rPr lang="en-US" sz="2400" i="0" strike="noStrike" dirty="0">
                <a:solidFill>
                  <a:srgbClr val="1B6900"/>
                </a:solidFill>
                <a:effectLst/>
              </a:rPr>
              <a:t>Competitive Advantage </a:t>
            </a:r>
            <a:r>
              <a:rPr lang="ar-JO" sz="2400" i="0" strike="noStrike" dirty="0">
                <a:solidFill>
                  <a:srgbClr val="1B6900"/>
                </a:solidFill>
                <a:effectLst/>
              </a:rPr>
              <a:t>طويلة</a:t>
            </a:r>
          </a:p>
          <a:p>
            <a:pPr marL="0" indent="0" rtl="1">
              <a:lnSpc>
                <a:spcPct val="160000"/>
              </a:lnSpc>
              <a:buNone/>
            </a:pPr>
            <a:r>
              <a:rPr lang="en-US" sz="1500" dirty="0">
                <a:solidFill>
                  <a:srgbClr val="C00000"/>
                </a:solidFill>
                <a:hlinkClick r:id="rId3"/>
              </a:rPr>
              <a:t>https://www.researchgate.net/publication/349679825_altswyq_alakhdrmrajt_nzryt</a:t>
            </a:r>
            <a:r>
              <a:rPr lang="ar-SA" sz="1500" dirty="0">
                <a:solidFill>
                  <a:srgbClr val="C00000"/>
                </a:solidFill>
              </a:rPr>
              <a:t> </a:t>
            </a:r>
            <a:endParaRPr lang="en-JO" sz="1500" dirty="0">
              <a:solidFill>
                <a:srgbClr val="C00000"/>
              </a:solidFill>
            </a:endParaRPr>
          </a:p>
        </p:txBody>
      </p:sp>
    </p:spTree>
    <p:extLst>
      <p:ext uri="{BB962C8B-B14F-4D97-AF65-F5344CB8AC3E}">
        <p14:creationId xmlns:p14="http://schemas.microsoft.com/office/powerpoint/2010/main" val="416560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6353" y="52819"/>
            <a:ext cx="7599294" cy="584775"/>
          </a:xfrm>
          <a:prstGeom prst="rect">
            <a:avLst/>
          </a:prstGeom>
          <a:noFill/>
        </p:spPr>
        <p:txBody>
          <a:bodyPr wrap="square" rtlCol="0">
            <a:spAutoFit/>
          </a:bodyPr>
          <a:lstStyle/>
          <a:p>
            <a:pPr algn="ctr" rtl="1"/>
            <a:r>
              <a:rPr lang="ar-JO" sz="3200" b="1" i="0" u="sng" strike="noStrike" dirty="0">
                <a:solidFill>
                  <a:srgbClr val="1B6900"/>
                </a:solidFill>
                <a:effectLst/>
              </a:rPr>
              <a:t>دراسات عربية في الاعلام والتسويق والاستدامة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4" name="Content Placeholder 3">
            <a:extLst>
              <a:ext uri="{FF2B5EF4-FFF2-40B4-BE49-F238E27FC236}">
                <a16:creationId xmlns:a16="http://schemas.microsoft.com/office/drawing/2014/main" id="{D8DE5035-CFDB-8341-9D09-C6AC204EDB12}"/>
              </a:ext>
            </a:extLst>
          </p:cNvPr>
          <p:cNvSpPr>
            <a:spLocks noGrp="1"/>
          </p:cNvSpPr>
          <p:nvPr>
            <p:ph sz="half" idx="2"/>
          </p:nvPr>
        </p:nvSpPr>
        <p:spPr>
          <a:xfrm>
            <a:off x="109728" y="841248"/>
            <a:ext cx="11927663" cy="5778493"/>
          </a:xfrm>
        </p:spPr>
        <p:txBody>
          <a:bodyPr>
            <a:normAutofit fontScale="25000" lnSpcReduction="20000"/>
          </a:bodyPr>
          <a:lstStyle/>
          <a:p>
            <a:pPr marL="0" indent="0" rtl="1">
              <a:lnSpc>
                <a:spcPct val="160000"/>
              </a:lnSpc>
              <a:buNone/>
            </a:pPr>
            <a:r>
              <a:rPr lang="en-US" sz="4800" i="0" strike="noStrike" dirty="0">
                <a:solidFill>
                  <a:schemeClr val="accent1">
                    <a:lumMod val="75000"/>
                  </a:schemeClr>
                </a:solidFill>
                <a:effectLst/>
                <a:hlinkClick r:id="rId3"/>
              </a:rPr>
              <a:t>https://jes.journals.ekb.eg/article_36534_3a2bcc20f9dda050f4aa45e4d53d208e.pdf</a:t>
            </a:r>
            <a:r>
              <a:rPr lang="ar-SA" sz="4800" i="0" strike="noStrike" dirty="0">
                <a:solidFill>
                  <a:schemeClr val="accent1">
                    <a:lumMod val="75000"/>
                  </a:schemeClr>
                </a:solidFill>
                <a:effectLst/>
              </a:rPr>
              <a:t> </a:t>
            </a:r>
          </a:p>
          <a:p>
            <a:pPr algn="just" rtl="1">
              <a:lnSpc>
                <a:spcPct val="160000"/>
              </a:lnSpc>
            </a:pPr>
            <a:r>
              <a:rPr lang="ar-JO" sz="7200" i="0" strike="noStrike" dirty="0">
                <a:solidFill>
                  <a:srgbClr val="1B6900"/>
                </a:solidFill>
                <a:effectLst/>
              </a:rPr>
              <a:t>اسم الدراسة: دوربعض وسائل الإعلام في تنمية الوعي بالتسويق الأخضر لدى الجمهور المصري، الجهة الناشرة: مجلة الدراسات البيئية – جامعة عين شمس الغرض الأساسي: تحليل الدور الذي يلعبه الإعلام في دعم أهداف التنمية المستدامة (</a:t>
            </a:r>
            <a:r>
              <a:rPr lang="en-US" sz="7200" i="0" strike="noStrike" dirty="0">
                <a:solidFill>
                  <a:srgbClr val="1B6900"/>
                </a:solidFill>
                <a:effectLst/>
              </a:rPr>
              <a:t>Sustainable Development Goals – SDGs)، </a:t>
            </a:r>
            <a:r>
              <a:rPr lang="ar-JO" sz="7200" i="0" strike="noStrike" dirty="0">
                <a:solidFill>
                  <a:srgbClr val="1B6900"/>
                </a:solidFill>
                <a:effectLst/>
              </a:rPr>
              <a:t>مع التركيز على نشر الوعي البيئي والاجتماعي والاقتصادي</a:t>
            </a:r>
          </a:p>
          <a:p>
            <a:pPr algn="just" rtl="1">
              <a:lnSpc>
                <a:spcPct val="160000"/>
              </a:lnSpc>
            </a:pPr>
            <a:r>
              <a:rPr lang="ar-JO" sz="7200" i="0" strike="noStrike" dirty="0">
                <a:solidFill>
                  <a:srgbClr val="1B6900"/>
                </a:solidFill>
                <a:effectLst/>
              </a:rPr>
              <a:t>أهم هدف: إبراز كيف يمكن للإعلام أن يكون شريكًا استراتيجيًا في تحقيق التنمية المستدامة عبر التوعية، التثقيف، وتغيير السلوكيات المجتمعية</a:t>
            </a:r>
          </a:p>
          <a:p>
            <a:pPr marL="0" indent="0" algn="just" rtl="1">
              <a:lnSpc>
                <a:spcPct val="160000"/>
              </a:lnSpc>
              <a:buNone/>
            </a:pPr>
            <a:r>
              <a:rPr lang="ar-JO" sz="8600" b="1" i="0" u="sng" strike="noStrike" dirty="0">
                <a:solidFill>
                  <a:srgbClr val="C00000"/>
                </a:solidFill>
                <a:effectLst/>
              </a:rPr>
              <a:t>أبرز المخرجات:</a:t>
            </a:r>
          </a:p>
          <a:p>
            <a:pPr marL="457200" indent="-457200" algn="r" rtl="1">
              <a:lnSpc>
                <a:spcPct val="160000"/>
              </a:lnSpc>
              <a:buFont typeface="+mj-lt"/>
              <a:buAutoNum type="arabicPeriod"/>
            </a:pPr>
            <a:r>
              <a:rPr lang="ar-JO" sz="7200" i="0" strike="noStrike" dirty="0">
                <a:solidFill>
                  <a:srgbClr val="1B6900"/>
                </a:solidFill>
                <a:effectLst/>
              </a:rPr>
              <a:t>الإعلام المستدام (</a:t>
            </a:r>
            <a:r>
              <a:rPr lang="en-US" sz="7200" i="0" strike="noStrike" dirty="0">
                <a:solidFill>
                  <a:srgbClr val="1B6900"/>
                </a:solidFill>
                <a:effectLst/>
              </a:rPr>
              <a:t>Sustainable Media) </a:t>
            </a:r>
            <a:r>
              <a:rPr lang="ar-JO" sz="7200" i="0" strike="noStrike" dirty="0">
                <a:solidFill>
                  <a:srgbClr val="1B6900"/>
                </a:solidFill>
                <a:effectLst/>
              </a:rPr>
              <a:t>يساهم في رفع الوعي البيئي </a:t>
            </a:r>
            <a:r>
              <a:rPr lang="en-US" sz="7200" i="0" strike="noStrike" dirty="0">
                <a:solidFill>
                  <a:srgbClr val="1B6900"/>
                </a:solidFill>
                <a:effectLst/>
              </a:rPr>
              <a:t>Environmental Awareness </a:t>
            </a:r>
            <a:r>
              <a:rPr lang="ar-JO" sz="7200" i="0" strike="noStrike" dirty="0">
                <a:solidFill>
                  <a:srgbClr val="1B6900"/>
                </a:solidFill>
                <a:effectLst/>
              </a:rPr>
              <a:t>من خلال البرامج التثقيفية وحملات التوعية</a:t>
            </a:r>
          </a:p>
          <a:p>
            <a:pPr marL="457200" indent="-457200" algn="r" rtl="1">
              <a:lnSpc>
                <a:spcPct val="160000"/>
              </a:lnSpc>
              <a:buFont typeface="+mj-lt"/>
              <a:buAutoNum type="arabicPeriod"/>
            </a:pPr>
            <a:r>
              <a:rPr lang="ar-JO" sz="7200" i="0" strike="noStrike" dirty="0">
                <a:solidFill>
                  <a:srgbClr val="1B6900"/>
                </a:solidFill>
                <a:effectLst/>
              </a:rPr>
              <a:t>الإعلام قادر على تغيير السلوكيات المجتمعية </a:t>
            </a:r>
            <a:r>
              <a:rPr lang="en-US" sz="7200" i="0" strike="noStrike" dirty="0">
                <a:solidFill>
                  <a:srgbClr val="1B6900"/>
                </a:solidFill>
                <a:effectLst/>
              </a:rPr>
              <a:t>Behavioral Change </a:t>
            </a:r>
            <a:r>
              <a:rPr lang="ar-JO" sz="7200" i="0" strike="noStrike" dirty="0">
                <a:solidFill>
                  <a:srgbClr val="1B6900"/>
                </a:solidFill>
                <a:effectLst/>
              </a:rPr>
              <a:t>عبر تقديم نماذج إيجابية وممارسات عملية مرتبطة بالاستدامة</a:t>
            </a:r>
          </a:p>
          <a:p>
            <a:pPr marL="457200" indent="-457200" algn="r" rtl="1">
              <a:lnSpc>
                <a:spcPct val="160000"/>
              </a:lnSpc>
              <a:buFont typeface="+mj-lt"/>
              <a:buAutoNum type="arabicPeriod"/>
            </a:pPr>
            <a:r>
              <a:rPr lang="ar-JO" sz="7200" i="0" strike="noStrike" dirty="0">
                <a:solidFill>
                  <a:srgbClr val="1B6900"/>
                </a:solidFill>
                <a:effectLst/>
              </a:rPr>
              <a:t>الإعلام العربي بحاجة إلى تطوير مؤشرات قياس الأداء </a:t>
            </a:r>
            <a:r>
              <a:rPr lang="en-US" sz="7200" i="0" strike="noStrike" dirty="0">
                <a:solidFill>
                  <a:srgbClr val="1B6900"/>
                </a:solidFill>
                <a:effectLst/>
              </a:rPr>
              <a:t>KPIs </a:t>
            </a:r>
            <a:r>
              <a:rPr lang="ar-JO" sz="7200" i="0" strike="noStrike" dirty="0">
                <a:solidFill>
                  <a:srgbClr val="1B6900"/>
                </a:solidFill>
                <a:effectLst/>
              </a:rPr>
              <a:t>لقياس أثر الحملات الإعلامية على الجمهور</a:t>
            </a:r>
          </a:p>
          <a:p>
            <a:pPr marL="457200" indent="-457200" algn="r" rtl="1">
              <a:lnSpc>
                <a:spcPct val="160000"/>
              </a:lnSpc>
              <a:buFont typeface="+mj-lt"/>
              <a:buAutoNum type="arabicPeriod"/>
            </a:pPr>
            <a:r>
              <a:rPr lang="ar-JO" sz="7200" i="0" strike="noStrike" dirty="0">
                <a:solidFill>
                  <a:srgbClr val="1B6900"/>
                </a:solidFill>
                <a:effectLst/>
              </a:rPr>
              <a:t>التحديات تشمل: نقص التمويل، ضعف التدريب المتخصص، غياب التشريعات الملزمة، وهي عوامل تحد من قدرة الإعلام على أداء دوره الكامل</a:t>
            </a:r>
          </a:p>
          <a:p>
            <a:pPr marL="457200" indent="-457200" algn="r" rtl="1">
              <a:lnSpc>
                <a:spcPct val="160000"/>
              </a:lnSpc>
              <a:buFont typeface="+mj-lt"/>
              <a:buAutoNum type="arabicPeriod"/>
            </a:pPr>
            <a:r>
              <a:rPr lang="ar-JO" sz="7200" i="0" strike="noStrike" dirty="0">
                <a:solidFill>
                  <a:srgbClr val="1B6900"/>
                </a:solidFill>
                <a:effectLst/>
              </a:rPr>
              <a:t>الدراسة توصي بضرورة دمج الإعلام في السياسات الوطنية للتنمية المستدامة، وتوفير دعم مؤسسي وبرامج تدريبية للإعلاميين</a:t>
            </a:r>
            <a:endParaRPr lang="en-JO" sz="7200" dirty="0">
              <a:solidFill>
                <a:srgbClr val="1B6900"/>
              </a:solidFill>
            </a:endParaRPr>
          </a:p>
        </p:txBody>
      </p:sp>
    </p:spTree>
    <p:extLst>
      <p:ext uri="{BB962C8B-B14F-4D97-AF65-F5344CB8AC3E}">
        <p14:creationId xmlns:p14="http://schemas.microsoft.com/office/powerpoint/2010/main" val="3007627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6353" y="-85243"/>
            <a:ext cx="7599294" cy="751424"/>
          </a:xfrm>
          <a:prstGeom prst="rect">
            <a:avLst/>
          </a:prstGeom>
          <a:noFill/>
        </p:spPr>
        <p:txBody>
          <a:bodyPr wrap="square" rtlCol="0">
            <a:spAutoFit/>
          </a:bodyPr>
          <a:lstStyle/>
          <a:p>
            <a:pPr marL="0" indent="0" algn="ctr">
              <a:lnSpc>
                <a:spcPct val="150000"/>
              </a:lnSpc>
              <a:buNone/>
            </a:pPr>
            <a:r>
              <a:rPr lang="ar-JO" sz="3200" b="1" u="sng" dirty="0">
                <a:solidFill>
                  <a:srgbClr val="1B6900"/>
                </a:solidFill>
              </a:rPr>
              <a:t>تمرين </a:t>
            </a:r>
            <a:r>
              <a:rPr lang="ar-SA" sz="3200" b="1" u="sng" dirty="0">
                <a:solidFill>
                  <a:srgbClr val="1B6900"/>
                </a:solidFill>
              </a:rPr>
              <a:t>تطبيقي في </a:t>
            </a:r>
            <a:r>
              <a:rPr lang="ar-JO" sz="3200" b="1" u="sng" dirty="0">
                <a:solidFill>
                  <a:srgbClr val="1B6900"/>
                </a:solidFill>
              </a:rPr>
              <a:t>التسويق المستدام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sz="half" idx="1"/>
          </p:nvPr>
        </p:nvSpPr>
        <p:spPr>
          <a:xfrm>
            <a:off x="6096000" y="991098"/>
            <a:ext cx="6096000" cy="5670957"/>
          </a:xfrm>
        </p:spPr>
        <p:txBody>
          <a:bodyPr anchor="t">
            <a:normAutofit fontScale="62500" lnSpcReduction="20000"/>
          </a:bodyPr>
          <a:lstStyle/>
          <a:p>
            <a:pPr marL="0" indent="0" algn="just" rtl="1">
              <a:lnSpc>
                <a:spcPct val="120000"/>
              </a:lnSpc>
              <a:buNone/>
            </a:pPr>
            <a:r>
              <a:rPr lang="ar-JO" sz="2900" b="0" i="0" u="none" strike="noStrike" dirty="0">
                <a:solidFill>
                  <a:srgbClr val="003800"/>
                </a:solidFill>
                <a:effectLst/>
              </a:rPr>
              <a:t>تصميم حملة توعية رقمية صغيرة حول الاستدامة وقياس أثرها</a:t>
            </a:r>
          </a:p>
          <a:p>
            <a:pPr marL="0" indent="0" algn="just" rtl="1">
              <a:lnSpc>
                <a:spcPct val="120000"/>
              </a:lnSpc>
              <a:buNone/>
            </a:pPr>
            <a:r>
              <a:rPr lang="ar-JO" sz="2900" b="0" i="0" u="none" strike="noStrike" dirty="0">
                <a:solidFill>
                  <a:srgbClr val="003800"/>
                </a:solidFill>
                <a:effectLst/>
              </a:rPr>
              <a:t>الهدف: تدريب الطلاب على تصميم حملة إعلامية/تسويقية مستدامة بأنفسهم، ونشرها عبر قنوات بسيطة (مثل مجموعات واتساب، إنستغرام، أو تويتر)، ثم قياس أثرها باستخدام أدوات متاحة لهم.</a:t>
            </a:r>
          </a:p>
          <a:p>
            <a:pPr marL="0" indent="0" algn="r" rtl="1">
              <a:lnSpc>
                <a:spcPct val="120000"/>
              </a:lnSpc>
              <a:buNone/>
            </a:pPr>
            <a:r>
              <a:rPr lang="ar-JO" sz="2900" b="1" i="0" u="sng" strike="noStrike" dirty="0">
                <a:solidFill>
                  <a:srgbClr val="1B6900"/>
                </a:solidFill>
                <a:effectLst/>
              </a:rPr>
              <a:t>خطوات العمل:</a:t>
            </a:r>
          </a:p>
          <a:p>
            <a:pPr algn="r" rtl="1">
              <a:lnSpc>
                <a:spcPct val="120000"/>
              </a:lnSpc>
              <a:buFont typeface="Wingdings" pitchFamily="2" charset="2"/>
              <a:buChar char="v"/>
            </a:pPr>
            <a:r>
              <a:rPr lang="ar-JO" sz="2900" b="1" i="0" u="sng" strike="noStrike" dirty="0">
                <a:solidFill>
                  <a:srgbClr val="1B6900"/>
                </a:solidFill>
                <a:effectLst/>
              </a:rPr>
              <a:t>اختيار موضوع محلي مرتبط بالاستدامة:</a:t>
            </a:r>
          </a:p>
          <a:p>
            <a:pPr algn="r" rtl="1">
              <a:lnSpc>
                <a:spcPct val="120000"/>
              </a:lnSpc>
            </a:pPr>
            <a:r>
              <a:rPr lang="ar-JO" sz="2900" b="0" i="0" u="none" strike="noStrike" dirty="0">
                <a:solidFill>
                  <a:srgbClr val="003800"/>
                </a:solidFill>
                <a:effectLst/>
              </a:rPr>
              <a:t>تقليل استخدام الأكياس البلاستيكية</a:t>
            </a:r>
          </a:p>
          <a:p>
            <a:pPr algn="r" rtl="1">
              <a:lnSpc>
                <a:spcPct val="120000"/>
              </a:lnSpc>
            </a:pPr>
            <a:r>
              <a:rPr lang="ar-JO" sz="2900" b="0" i="0" u="none" strike="noStrike" dirty="0">
                <a:solidFill>
                  <a:srgbClr val="003800"/>
                </a:solidFill>
                <a:effectLst/>
              </a:rPr>
              <a:t>ترشيد استهلاك المياه في المنازل</a:t>
            </a:r>
          </a:p>
          <a:p>
            <a:pPr algn="r" rtl="1">
              <a:lnSpc>
                <a:spcPct val="120000"/>
              </a:lnSpc>
            </a:pPr>
            <a:r>
              <a:rPr lang="ar-JO" sz="2900" b="0" i="0" u="none" strike="noStrike" dirty="0">
                <a:solidFill>
                  <a:srgbClr val="003800"/>
                </a:solidFill>
                <a:effectLst/>
              </a:rPr>
              <a:t>إعادة استخدام الملابس أو الكتب</a:t>
            </a:r>
          </a:p>
          <a:p>
            <a:pPr algn="r" rtl="1">
              <a:lnSpc>
                <a:spcPct val="120000"/>
              </a:lnSpc>
            </a:pPr>
            <a:r>
              <a:rPr lang="ar-JO" sz="2900" b="0" i="0" u="none" strike="noStrike" dirty="0">
                <a:solidFill>
                  <a:srgbClr val="003800"/>
                </a:solidFill>
                <a:effectLst/>
              </a:rPr>
              <a:t>التوعية بأهمية النقل العام لتقليل الانبعاثات</a:t>
            </a:r>
          </a:p>
          <a:p>
            <a:pPr algn="r" rtl="1">
              <a:lnSpc>
                <a:spcPct val="120000"/>
              </a:lnSpc>
              <a:buFont typeface="Wingdings" pitchFamily="2" charset="2"/>
              <a:buChar char="v"/>
            </a:pPr>
            <a:r>
              <a:rPr lang="ar-JO" sz="2900" b="1" i="0" u="sng" strike="noStrike" dirty="0">
                <a:solidFill>
                  <a:srgbClr val="1B6900"/>
                </a:solidFill>
                <a:effectLst/>
              </a:rPr>
              <a:t>تصميم رسالة الحملة:</a:t>
            </a:r>
          </a:p>
          <a:p>
            <a:pPr algn="r" rtl="1">
              <a:lnSpc>
                <a:spcPct val="120000"/>
              </a:lnSpc>
            </a:pPr>
            <a:r>
              <a:rPr lang="ar-JO" sz="2900" b="0" i="0" u="none" strike="noStrike" dirty="0">
                <a:solidFill>
                  <a:srgbClr val="003800"/>
                </a:solidFill>
                <a:effectLst/>
              </a:rPr>
              <a:t>صياغة شعار قصير باللغتين (العربية والإنجليزية)</a:t>
            </a:r>
          </a:p>
          <a:p>
            <a:pPr algn="r" rtl="1">
              <a:lnSpc>
                <a:spcPct val="120000"/>
              </a:lnSpc>
            </a:pPr>
            <a:r>
              <a:rPr lang="ar-JO" sz="2900" b="0" i="0" u="none" strike="noStrike" dirty="0">
                <a:solidFill>
                  <a:srgbClr val="003800"/>
                </a:solidFill>
                <a:effectLst/>
              </a:rPr>
              <a:t>إعداد صورة أو فيديو قصير باستخدام أدوات مجانية مثل </a:t>
            </a:r>
            <a:r>
              <a:rPr lang="en-US" sz="2900" b="0" i="0" u="none" strike="noStrike" dirty="0">
                <a:solidFill>
                  <a:srgbClr val="003800"/>
                </a:solidFill>
                <a:effectLst/>
              </a:rPr>
              <a:t>Canva </a:t>
            </a:r>
            <a:r>
              <a:rPr lang="ar-JO" sz="2900" b="0" i="0" u="none" strike="noStrike" dirty="0">
                <a:solidFill>
                  <a:srgbClr val="003800"/>
                </a:solidFill>
                <a:effectLst/>
              </a:rPr>
              <a:t>أو الهاتف المحمول</a:t>
            </a:r>
          </a:p>
          <a:p>
            <a:pPr algn="r" rtl="1">
              <a:lnSpc>
                <a:spcPct val="120000"/>
              </a:lnSpc>
            </a:pPr>
            <a:r>
              <a:rPr lang="ar-JO" sz="2900" b="0" i="0" u="none" strike="noStrike" dirty="0">
                <a:solidFill>
                  <a:srgbClr val="003800"/>
                </a:solidFill>
                <a:effectLst/>
              </a:rPr>
              <a:t>كتابة نص توعوي بسيط يشرح الفائدة البيئية والاجتماعية</a:t>
            </a:r>
          </a:p>
          <a:p>
            <a:pPr marL="457200" indent="-457200" algn="r" rtl="1">
              <a:lnSpc>
                <a:spcPct val="150000"/>
              </a:lnSpc>
              <a:buFont typeface="+mj-lt"/>
              <a:buAutoNum type="arabicPeriod"/>
            </a:pPr>
            <a:endParaRPr lang="ar-JO" sz="2400" b="0" i="0" u="none" strike="noStrike" dirty="0">
              <a:solidFill>
                <a:srgbClr val="002060"/>
              </a:solidFill>
              <a:effectLst/>
            </a:endParaRPr>
          </a:p>
        </p:txBody>
      </p:sp>
      <p:sp>
        <p:nvSpPr>
          <p:cNvPr id="4" name="Content Placeholder 3">
            <a:extLst>
              <a:ext uri="{FF2B5EF4-FFF2-40B4-BE49-F238E27FC236}">
                <a16:creationId xmlns:a16="http://schemas.microsoft.com/office/drawing/2014/main" id="{63576040-6DB8-D44B-925E-0844591DEA9F}"/>
              </a:ext>
            </a:extLst>
          </p:cNvPr>
          <p:cNvSpPr>
            <a:spLocks noGrp="1"/>
          </p:cNvSpPr>
          <p:nvPr>
            <p:ph sz="half" idx="2"/>
          </p:nvPr>
        </p:nvSpPr>
        <p:spPr>
          <a:xfrm>
            <a:off x="-1" y="991099"/>
            <a:ext cx="5812971" cy="5670957"/>
          </a:xfrm>
        </p:spPr>
        <p:txBody>
          <a:bodyPr>
            <a:normAutofit fontScale="62500" lnSpcReduction="20000"/>
          </a:bodyPr>
          <a:lstStyle/>
          <a:p>
            <a:pPr algn="r" defTabSz="914400" rtl="1" eaLnBrk="1" latinLnBrk="0" hangingPunct="1">
              <a:lnSpc>
                <a:spcPct val="120000"/>
              </a:lnSpc>
              <a:spcBef>
                <a:spcPts val="1000"/>
              </a:spcBef>
              <a:buFont typeface="Wingdings" pitchFamily="2" charset="2"/>
              <a:buChar char="v"/>
            </a:pPr>
            <a:r>
              <a:rPr lang="ar-JO" b="1" u="sng" dirty="0">
                <a:solidFill>
                  <a:srgbClr val="1B6900"/>
                </a:solidFill>
              </a:rPr>
              <a:t>نشر الحملة:</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عبر حساباتهم الشخصية على وسائل التواصل الاجتماعي</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أو داخل مجموعات جامعية/صفية على واتساب أو تليغرام</a:t>
            </a:r>
          </a:p>
          <a:p>
            <a:pPr algn="r" defTabSz="914400" rtl="1" eaLnBrk="1" latinLnBrk="0" hangingPunct="1">
              <a:lnSpc>
                <a:spcPct val="120000"/>
              </a:lnSpc>
              <a:spcBef>
                <a:spcPts val="1000"/>
              </a:spcBef>
              <a:buFont typeface="Wingdings" pitchFamily="2" charset="2"/>
              <a:buChar char="v"/>
            </a:pPr>
            <a:r>
              <a:rPr lang="ar-JO" b="1" u="sng" dirty="0">
                <a:solidFill>
                  <a:srgbClr val="1B6900"/>
                </a:solidFill>
              </a:rPr>
              <a:t>قياس الأداء باستخدام أدوات متاحة:</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الوصول </a:t>
            </a:r>
            <a:r>
              <a:rPr lang="en-US" dirty="0">
                <a:solidFill>
                  <a:srgbClr val="003800"/>
                </a:solidFill>
              </a:rPr>
              <a:t>Reach: </a:t>
            </a:r>
            <a:r>
              <a:rPr lang="ar-JO" dirty="0">
                <a:solidFill>
                  <a:srgbClr val="003800"/>
                </a:solidFill>
              </a:rPr>
              <a:t>عدد الأشخاص الذين شاهدوا أو استلموا الرسالة</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التفاعل </a:t>
            </a:r>
            <a:r>
              <a:rPr lang="en-US" dirty="0">
                <a:solidFill>
                  <a:srgbClr val="003800"/>
                </a:solidFill>
              </a:rPr>
              <a:t>Engagement: </a:t>
            </a:r>
            <a:r>
              <a:rPr lang="ar-JO" dirty="0">
                <a:solidFill>
                  <a:srgbClr val="003800"/>
                </a:solidFill>
              </a:rPr>
              <a:t>عدد التعليقات، المشاركات، أو الردود</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التأثير السلوكي </a:t>
            </a:r>
            <a:r>
              <a:rPr lang="en-US" dirty="0">
                <a:solidFill>
                  <a:srgbClr val="003800"/>
                </a:solidFill>
              </a:rPr>
              <a:t>Behavioral Impact: </a:t>
            </a:r>
            <a:r>
              <a:rPr lang="ar-JO" dirty="0">
                <a:solidFill>
                  <a:srgbClr val="003800"/>
                </a:solidFill>
              </a:rPr>
              <a:t>سؤال قصير للمشاركين: "هل ستغيّر سلوكك بعد هذه الرسالة؟" (استبيان </a:t>
            </a:r>
            <a:r>
              <a:rPr lang="en-US" dirty="0">
                <a:solidFill>
                  <a:srgbClr val="003800"/>
                </a:solidFill>
              </a:rPr>
              <a:t>Google Forms </a:t>
            </a:r>
            <a:r>
              <a:rPr lang="ar-JO" dirty="0">
                <a:solidFill>
                  <a:srgbClr val="003800"/>
                </a:solidFill>
              </a:rPr>
              <a:t>أو سؤال مباشر).</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المصداقية </a:t>
            </a:r>
            <a:r>
              <a:rPr lang="en-US" dirty="0">
                <a:solidFill>
                  <a:srgbClr val="003800"/>
                </a:solidFill>
              </a:rPr>
              <a:t>Credibility: </a:t>
            </a:r>
            <a:r>
              <a:rPr lang="ar-JO" dirty="0">
                <a:solidFill>
                  <a:srgbClr val="003800"/>
                </a:solidFill>
              </a:rPr>
              <a:t>تقييم بسيط من الجمهور: هل وجدوا الرسالة واضحة وموثوقة؟</a:t>
            </a:r>
          </a:p>
          <a:p>
            <a:pPr algn="r" defTabSz="914400" rtl="1" eaLnBrk="1" latinLnBrk="0" hangingPunct="1">
              <a:lnSpc>
                <a:spcPct val="120000"/>
              </a:lnSpc>
              <a:spcBef>
                <a:spcPts val="1000"/>
              </a:spcBef>
              <a:buFont typeface="Wingdings" pitchFamily="2" charset="2"/>
              <a:buChar char="v"/>
            </a:pPr>
            <a:r>
              <a:rPr lang="ar-JO" b="1" u="sng" dirty="0">
                <a:solidFill>
                  <a:srgbClr val="1B6900"/>
                </a:solidFill>
              </a:rPr>
              <a:t>تحليل النتائج:</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مقارنة بين عدد الأشخاص المستهدفين وعدد من تفاعلوا</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استخراج نسبة التغيير السلوكي من الاستبيان</a:t>
            </a:r>
          </a:p>
          <a:p>
            <a:pPr marL="228600" indent="-228600" algn="r" defTabSz="914400" rtl="1" eaLnBrk="1" latinLnBrk="0" hangingPunct="1">
              <a:lnSpc>
                <a:spcPct val="120000"/>
              </a:lnSpc>
              <a:spcBef>
                <a:spcPts val="1000"/>
              </a:spcBef>
              <a:buFont typeface="Arial" panose="020B0604020202020204" pitchFamily="34" charset="0"/>
              <a:buChar char="•"/>
            </a:pPr>
            <a:r>
              <a:rPr lang="ar-JO" dirty="0">
                <a:solidFill>
                  <a:srgbClr val="003800"/>
                </a:solidFill>
              </a:rPr>
              <a:t>كتابة تقرير قصير يوضح نقاط القوة والضعف في الحملة</a:t>
            </a:r>
            <a:endParaRPr lang="en-JO" dirty="0">
              <a:solidFill>
                <a:srgbClr val="003800"/>
              </a:solidFill>
            </a:endParaRPr>
          </a:p>
        </p:txBody>
      </p:sp>
    </p:spTree>
    <p:extLst>
      <p:ext uri="{BB962C8B-B14F-4D97-AF65-F5344CB8AC3E}">
        <p14:creationId xmlns:p14="http://schemas.microsoft.com/office/powerpoint/2010/main" val="3021335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407555" y="0"/>
            <a:ext cx="7599294" cy="739754"/>
          </a:xfrm>
          <a:prstGeom prst="rect">
            <a:avLst/>
          </a:prstGeom>
          <a:noFill/>
        </p:spPr>
        <p:txBody>
          <a:bodyPr wrap="square" rtlCol="0">
            <a:spAutoFit/>
          </a:bodyPr>
          <a:lstStyle/>
          <a:p>
            <a:pPr marL="0" indent="0" algn="ctr">
              <a:lnSpc>
                <a:spcPct val="150000"/>
              </a:lnSpc>
              <a:buNone/>
            </a:pPr>
            <a:r>
              <a:rPr lang="ar-JO" sz="3200" b="1" u="sng" dirty="0">
                <a:solidFill>
                  <a:srgbClr val="009051"/>
                </a:solidFill>
              </a:rPr>
              <a:t>تمرين التسويق المستدام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t">
            <a:normAutofit/>
          </a:bodyPr>
          <a:lstStyle/>
          <a:p>
            <a:pPr marL="0" indent="0" algn="r" rtl="1">
              <a:lnSpc>
                <a:spcPct val="150000"/>
              </a:lnSpc>
              <a:buNone/>
            </a:pPr>
            <a:r>
              <a:rPr lang="ar-JO" sz="2400" dirty="0">
                <a:solidFill>
                  <a:srgbClr val="009051"/>
                </a:solidFill>
              </a:rPr>
              <a:t>التسويق المستدام (</a:t>
            </a:r>
            <a:r>
              <a:rPr lang="en-US" sz="2400" dirty="0">
                <a:solidFill>
                  <a:srgbClr val="009051"/>
                </a:solidFill>
              </a:rPr>
              <a:t>Sustainable Marketing Exercise)</a:t>
            </a:r>
          </a:p>
          <a:p>
            <a:pPr marL="0" indent="0" algn="r" rtl="1">
              <a:lnSpc>
                <a:spcPct val="150000"/>
              </a:lnSpc>
              <a:buNone/>
            </a:pPr>
            <a:r>
              <a:rPr lang="ar-JO" sz="2400" dirty="0">
                <a:solidFill>
                  <a:srgbClr val="C00000"/>
                </a:solidFill>
              </a:rPr>
              <a:t>الهدف: تدريب الطلاب على تحليل حملة تسويقية عربية وفق معايير الاستدامة</a:t>
            </a:r>
            <a:endParaRPr lang="en-US" sz="2400" dirty="0">
              <a:solidFill>
                <a:srgbClr val="C00000"/>
              </a:solidFill>
            </a:endParaRPr>
          </a:p>
          <a:p>
            <a:pPr marL="0" indent="0" algn="r" rtl="1">
              <a:lnSpc>
                <a:spcPct val="150000"/>
              </a:lnSpc>
              <a:buNone/>
            </a:pPr>
            <a:r>
              <a:rPr lang="ar-JO" sz="2400" dirty="0">
                <a:solidFill>
                  <a:srgbClr val="C00000"/>
                </a:solidFill>
              </a:rPr>
              <a:t> </a:t>
            </a:r>
            <a:r>
              <a:rPr lang="ar-JO" sz="2400" b="1" u="sng" dirty="0">
                <a:solidFill>
                  <a:srgbClr val="C00000"/>
                </a:solidFill>
              </a:rPr>
              <a:t>خطوات العمل:</a:t>
            </a:r>
          </a:p>
          <a:p>
            <a:pPr marL="457200" indent="-457200" algn="r" rtl="1">
              <a:lnSpc>
                <a:spcPct val="150000"/>
              </a:lnSpc>
              <a:buFont typeface="+mj-lt"/>
              <a:buAutoNum type="arabicPeriod"/>
            </a:pPr>
            <a:r>
              <a:rPr lang="ar-JO" sz="2400" dirty="0">
                <a:solidFill>
                  <a:srgbClr val="009051"/>
                </a:solidFill>
              </a:rPr>
              <a:t>اختيار حملة عربية (مثل </a:t>
            </a:r>
            <a:r>
              <a:rPr lang="en-US" sz="2400" dirty="0">
                <a:solidFill>
                  <a:srgbClr val="009051"/>
                </a:solidFill>
              </a:rPr>
              <a:t>Go Green Egypt </a:t>
            </a:r>
            <a:r>
              <a:rPr lang="ar-JO" sz="2400" dirty="0">
                <a:solidFill>
                  <a:srgbClr val="009051"/>
                </a:solidFill>
              </a:rPr>
              <a:t>أو </a:t>
            </a:r>
            <a:r>
              <a:rPr lang="en-US" sz="2400" dirty="0" err="1">
                <a:solidFill>
                  <a:srgbClr val="009051"/>
                </a:solidFill>
              </a:rPr>
              <a:t>JoSolar</a:t>
            </a:r>
            <a:endParaRPr lang="en-US" sz="2400" dirty="0">
              <a:solidFill>
                <a:srgbClr val="009051"/>
              </a:solidFill>
            </a:endParaRPr>
          </a:p>
          <a:p>
            <a:pPr marL="457200" indent="-457200" algn="r" rtl="1">
              <a:lnSpc>
                <a:spcPct val="150000"/>
              </a:lnSpc>
              <a:buFont typeface="+mj-lt"/>
              <a:buAutoNum type="arabicPeriod"/>
            </a:pPr>
            <a:r>
              <a:rPr lang="ar-JO" sz="2400" dirty="0">
                <a:solidFill>
                  <a:srgbClr val="009051"/>
                </a:solidFill>
              </a:rPr>
              <a:t>تحليل عناصر المزيج التسويقي (</a:t>
            </a:r>
            <a:r>
              <a:rPr lang="en-US" sz="2400" dirty="0">
                <a:solidFill>
                  <a:srgbClr val="009051"/>
                </a:solidFill>
              </a:rPr>
              <a:t>Product, Price, Place, Promotion).</a:t>
            </a:r>
          </a:p>
          <a:p>
            <a:pPr marL="457200" indent="-457200" algn="r" rtl="1">
              <a:lnSpc>
                <a:spcPct val="150000"/>
              </a:lnSpc>
              <a:buFont typeface="+mj-lt"/>
              <a:buAutoNum type="arabicPeriod"/>
            </a:pPr>
            <a:r>
              <a:rPr lang="ar-JO" sz="2400" dirty="0">
                <a:solidFill>
                  <a:srgbClr val="009051"/>
                </a:solidFill>
              </a:rPr>
              <a:t>تقييم مدى دمج الاستدامة في كل عنصر</a:t>
            </a:r>
          </a:p>
          <a:p>
            <a:pPr marL="457200" indent="-457200" algn="r" rtl="1">
              <a:lnSpc>
                <a:spcPct val="150000"/>
              </a:lnSpc>
              <a:buFont typeface="+mj-lt"/>
              <a:buAutoNum type="arabicPeriod"/>
            </a:pPr>
            <a:r>
              <a:rPr lang="ar-JO" sz="2400" dirty="0">
                <a:solidFill>
                  <a:srgbClr val="009051"/>
                </a:solidFill>
              </a:rPr>
              <a:t>كتابة تقرير قصير يوضح نقاط القوة والضعف مع اقتراحات للتحسين</a:t>
            </a:r>
          </a:p>
          <a:p>
            <a:pPr marL="457200" indent="-457200" algn="r" rtl="1">
              <a:lnSpc>
                <a:spcPct val="150000"/>
              </a:lnSpc>
              <a:buFont typeface="+mj-lt"/>
              <a:buAutoNum type="arabicPeriod"/>
            </a:pPr>
            <a:endParaRPr lang="ar-JO" sz="2400" b="0" i="0" u="none" strike="noStrike" dirty="0">
              <a:solidFill>
                <a:srgbClr val="002060"/>
              </a:solidFill>
              <a:effectLst/>
            </a:endParaRPr>
          </a:p>
          <a:p>
            <a:pPr marL="457200" indent="-457200" algn="r" rtl="1">
              <a:lnSpc>
                <a:spcPct val="150000"/>
              </a:lnSpc>
              <a:buFont typeface="+mj-lt"/>
              <a:buAutoNum type="arabicPeriod"/>
            </a:pPr>
            <a:endParaRPr lang="ar-JO" sz="2400" b="0" i="0" u="none" strike="noStrike" dirty="0">
              <a:solidFill>
                <a:srgbClr val="002060"/>
              </a:solidFill>
              <a:effectLst/>
            </a:endParaRPr>
          </a:p>
        </p:txBody>
      </p:sp>
      <p:pic>
        <p:nvPicPr>
          <p:cNvPr id="4" name="Picture 3">
            <a:extLst>
              <a:ext uri="{FF2B5EF4-FFF2-40B4-BE49-F238E27FC236}">
                <a16:creationId xmlns:a16="http://schemas.microsoft.com/office/drawing/2014/main" id="{31737D95-8608-904E-B388-4DFB6091FD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526" y="2054457"/>
            <a:ext cx="3092341" cy="2968647"/>
          </a:xfrm>
          <a:prstGeom prst="rect">
            <a:avLst/>
          </a:prstGeom>
        </p:spPr>
      </p:pic>
    </p:spTree>
    <p:extLst>
      <p:ext uri="{BB962C8B-B14F-4D97-AF65-F5344CB8AC3E}">
        <p14:creationId xmlns:p14="http://schemas.microsoft.com/office/powerpoint/2010/main" val="283368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33834"/>
            <a:ext cx="7599294" cy="739754"/>
          </a:xfrm>
          <a:prstGeom prst="rect">
            <a:avLst/>
          </a:prstGeom>
          <a:noFill/>
        </p:spPr>
        <p:txBody>
          <a:bodyPr wrap="square" rtlCol="0">
            <a:spAutoFit/>
          </a:bodyPr>
          <a:lstStyle/>
          <a:p>
            <a:pPr marL="0" indent="0" algn="ctr">
              <a:lnSpc>
                <a:spcPct val="150000"/>
              </a:lnSpc>
              <a:buNone/>
            </a:pPr>
            <a:r>
              <a:rPr lang="ar-JO" sz="3200" b="1" u="sng" dirty="0">
                <a:solidFill>
                  <a:srgbClr val="009051"/>
                </a:solidFill>
              </a:rPr>
              <a:t>تمرين الإعلام المستدام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t">
            <a:normAutofit/>
          </a:bodyPr>
          <a:lstStyle/>
          <a:p>
            <a:pPr marL="0" indent="0" algn="r" rtl="1">
              <a:lnSpc>
                <a:spcPct val="150000"/>
              </a:lnSpc>
              <a:buNone/>
            </a:pPr>
            <a:r>
              <a:rPr lang="ar-JO" sz="2400" dirty="0">
                <a:solidFill>
                  <a:srgbClr val="002060"/>
                </a:solidFill>
              </a:rPr>
              <a:t>الإعلام المستدام (</a:t>
            </a:r>
            <a:r>
              <a:rPr lang="en-US" sz="2400" dirty="0">
                <a:solidFill>
                  <a:srgbClr val="002060"/>
                </a:solidFill>
              </a:rPr>
              <a:t>Sustainable Media Exercise)</a:t>
            </a:r>
          </a:p>
          <a:p>
            <a:pPr marL="0" indent="0" algn="r" rtl="1">
              <a:lnSpc>
                <a:spcPct val="150000"/>
              </a:lnSpc>
              <a:buNone/>
            </a:pPr>
            <a:r>
              <a:rPr lang="ar-JO" sz="2400" b="1" u="sng" dirty="0">
                <a:solidFill>
                  <a:srgbClr val="009051"/>
                </a:solidFill>
              </a:rPr>
              <a:t>الهدف: فهم دور الإعلام في نشر الوعي البيئي والاجتماعي. </a:t>
            </a:r>
            <a:endParaRPr lang="en-US" sz="2400" b="1" u="sng" dirty="0">
              <a:solidFill>
                <a:srgbClr val="009051"/>
              </a:solidFill>
            </a:endParaRPr>
          </a:p>
          <a:p>
            <a:pPr marL="0" indent="0" algn="r" rtl="1">
              <a:lnSpc>
                <a:spcPct val="150000"/>
              </a:lnSpc>
              <a:buNone/>
            </a:pPr>
            <a:r>
              <a:rPr lang="ar-JO" sz="2400" b="1" u="sng" dirty="0">
                <a:solidFill>
                  <a:srgbClr val="009051"/>
                </a:solidFill>
              </a:rPr>
              <a:t>خطوات العمل:</a:t>
            </a:r>
          </a:p>
          <a:p>
            <a:pPr marL="457200" indent="-457200" algn="r" rtl="1">
              <a:lnSpc>
                <a:spcPct val="150000"/>
              </a:lnSpc>
              <a:buFont typeface="+mj-lt"/>
              <a:buAutoNum type="arabicPeriod"/>
            </a:pPr>
            <a:r>
              <a:rPr lang="ar-JO" sz="2400" dirty="0">
                <a:solidFill>
                  <a:srgbClr val="1B6900"/>
                </a:solidFill>
              </a:rPr>
              <a:t>اختيار برنامج إعلامي عربي (مثل "عالم الطاقة" على سكاي نيوز عربية أو مبادرة وزارة البيئة السعودية)</a:t>
            </a:r>
          </a:p>
          <a:p>
            <a:pPr marL="457200" indent="-457200" algn="r" rtl="1">
              <a:lnSpc>
                <a:spcPct val="150000"/>
              </a:lnSpc>
              <a:buFont typeface="+mj-lt"/>
              <a:buAutoNum type="arabicPeriod"/>
            </a:pPr>
            <a:r>
              <a:rPr lang="ar-JO" sz="2400" dirty="0">
                <a:solidFill>
                  <a:srgbClr val="1B6900"/>
                </a:solidFill>
              </a:rPr>
              <a:t>تحليل المحتوى الإعلامي وفق معايير: الشفافية، المصداقية، المشاركة المجتمعية</a:t>
            </a:r>
          </a:p>
          <a:p>
            <a:pPr marL="457200" indent="-457200" algn="r" rtl="1">
              <a:lnSpc>
                <a:spcPct val="150000"/>
              </a:lnSpc>
              <a:buFont typeface="+mj-lt"/>
              <a:buAutoNum type="arabicPeriod"/>
            </a:pPr>
            <a:r>
              <a:rPr lang="ar-JO" sz="2400" dirty="0">
                <a:solidFill>
                  <a:srgbClr val="1B6900"/>
                </a:solidFill>
              </a:rPr>
              <a:t>تقييم أثر البرنامج على الجمهور (تغير السلوكيات، زيادة الوعي)</a:t>
            </a:r>
          </a:p>
          <a:p>
            <a:pPr marL="457200" indent="-457200" algn="r" rtl="1">
              <a:lnSpc>
                <a:spcPct val="150000"/>
              </a:lnSpc>
              <a:buFont typeface="+mj-lt"/>
              <a:buAutoNum type="arabicPeriod"/>
            </a:pPr>
            <a:r>
              <a:rPr lang="ar-JO" sz="2400" dirty="0">
                <a:solidFill>
                  <a:srgbClr val="1B6900"/>
                </a:solidFill>
              </a:rPr>
              <a:t>تقديم عرض شفوي قصير يوضح النتائج والتوصيات</a:t>
            </a:r>
          </a:p>
          <a:p>
            <a:pPr marL="457200" indent="-457200" algn="r" rtl="1">
              <a:lnSpc>
                <a:spcPct val="150000"/>
              </a:lnSpc>
              <a:buFont typeface="+mj-lt"/>
              <a:buAutoNum type="arabicPeriod"/>
            </a:pPr>
            <a:endParaRPr lang="ar-JO" sz="2400" b="0" i="0" u="none" strike="noStrike" dirty="0">
              <a:solidFill>
                <a:srgbClr val="002060"/>
              </a:solidFill>
              <a:effectLst/>
            </a:endParaRPr>
          </a:p>
          <a:p>
            <a:pPr marL="457200" indent="-457200" algn="r" rtl="1">
              <a:lnSpc>
                <a:spcPct val="150000"/>
              </a:lnSpc>
              <a:buFont typeface="+mj-lt"/>
              <a:buAutoNum type="arabicPeriod"/>
            </a:pPr>
            <a:endParaRPr lang="ar-JO" sz="2400" b="0" i="0" u="none" strike="noStrike" dirty="0">
              <a:solidFill>
                <a:srgbClr val="002060"/>
              </a:solidFill>
              <a:effectLst/>
            </a:endParaRPr>
          </a:p>
        </p:txBody>
      </p:sp>
      <p:pic>
        <p:nvPicPr>
          <p:cNvPr id="6" name="Picture 5">
            <a:extLst>
              <a:ext uri="{FF2B5EF4-FFF2-40B4-BE49-F238E27FC236}">
                <a16:creationId xmlns:a16="http://schemas.microsoft.com/office/drawing/2014/main" id="{CF9B7B08-0525-DE44-9CAC-6E2F9E6F9A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62272"/>
            <a:ext cx="3593592" cy="2395728"/>
          </a:xfrm>
          <a:prstGeom prst="rect">
            <a:avLst/>
          </a:prstGeom>
        </p:spPr>
      </p:pic>
    </p:spTree>
    <p:extLst>
      <p:ext uri="{BB962C8B-B14F-4D97-AF65-F5344CB8AC3E}">
        <p14:creationId xmlns:p14="http://schemas.microsoft.com/office/powerpoint/2010/main" val="3436748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33834"/>
            <a:ext cx="7599294" cy="739754"/>
          </a:xfrm>
          <a:prstGeom prst="rect">
            <a:avLst/>
          </a:prstGeom>
          <a:noFill/>
        </p:spPr>
        <p:txBody>
          <a:bodyPr wrap="square" rtlCol="0">
            <a:spAutoFit/>
          </a:bodyPr>
          <a:lstStyle/>
          <a:p>
            <a:pPr marL="0" indent="0" algn="ctr">
              <a:lnSpc>
                <a:spcPct val="150000"/>
              </a:lnSpc>
              <a:buNone/>
            </a:pPr>
            <a:r>
              <a:rPr lang="ar-JO" sz="3200" b="1" dirty="0">
                <a:solidFill>
                  <a:srgbClr val="1B6900"/>
                </a:solidFill>
              </a:rPr>
              <a:t>تمرين الغسل الأخضر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t">
            <a:normAutofit/>
          </a:bodyPr>
          <a:lstStyle/>
          <a:p>
            <a:pPr marL="0" indent="0" algn="r" rtl="1">
              <a:lnSpc>
                <a:spcPct val="150000"/>
              </a:lnSpc>
              <a:buNone/>
            </a:pPr>
            <a:r>
              <a:rPr lang="ar-JO" sz="2400" dirty="0">
                <a:solidFill>
                  <a:srgbClr val="002060"/>
                </a:solidFill>
              </a:rPr>
              <a:t>الغسل الأخضر (</a:t>
            </a:r>
            <a:r>
              <a:rPr lang="en-US" sz="2400" dirty="0">
                <a:solidFill>
                  <a:srgbClr val="002060"/>
                </a:solidFill>
              </a:rPr>
              <a:t>Greenwashing Exercise)</a:t>
            </a:r>
          </a:p>
          <a:p>
            <a:pPr marL="0" indent="0" algn="r" rtl="1">
              <a:lnSpc>
                <a:spcPct val="150000"/>
              </a:lnSpc>
              <a:buNone/>
            </a:pPr>
            <a:r>
              <a:rPr lang="ar-JO" sz="2400" b="1" u="sng" dirty="0">
                <a:solidFill>
                  <a:srgbClr val="1B6900"/>
                </a:solidFill>
              </a:rPr>
              <a:t>الهدف: تدريب الطلاب على كشف الحملات المضللة وتمييزها عن الحملات المستدامة الحقيقية</a:t>
            </a:r>
            <a:endParaRPr lang="en-US" sz="2400" b="1" u="sng" dirty="0">
              <a:solidFill>
                <a:srgbClr val="1B6900"/>
              </a:solidFill>
            </a:endParaRPr>
          </a:p>
          <a:p>
            <a:pPr marL="0" indent="0" algn="r" rtl="1">
              <a:lnSpc>
                <a:spcPct val="150000"/>
              </a:lnSpc>
              <a:buNone/>
            </a:pPr>
            <a:r>
              <a:rPr lang="ar-JO" sz="2400" b="1" u="sng" dirty="0">
                <a:solidFill>
                  <a:srgbClr val="1B6900"/>
                </a:solidFill>
              </a:rPr>
              <a:t> خطوات العمل:</a:t>
            </a:r>
          </a:p>
          <a:p>
            <a:pPr marL="457200" indent="-457200" algn="r" rtl="1">
              <a:lnSpc>
                <a:spcPct val="150000"/>
              </a:lnSpc>
              <a:buFont typeface="+mj-lt"/>
              <a:buAutoNum type="arabicPeriod"/>
            </a:pPr>
            <a:r>
              <a:rPr lang="ar-JO" sz="2400" dirty="0">
                <a:solidFill>
                  <a:srgbClr val="1B6900"/>
                </a:solidFill>
              </a:rPr>
              <a:t>اختيار حملة دعائية عربية أو عالمية متهمة بالغسل الأخضر (مثل </a:t>
            </a:r>
            <a:r>
              <a:rPr lang="en-US" sz="2400" dirty="0">
                <a:solidFill>
                  <a:srgbClr val="1B6900"/>
                </a:solidFill>
              </a:rPr>
              <a:t>BP Beyond Petroleum </a:t>
            </a:r>
            <a:r>
              <a:rPr lang="ar-JO" sz="2400" dirty="0">
                <a:solidFill>
                  <a:srgbClr val="1B6900"/>
                </a:solidFill>
              </a:rPr>
              <a:t>أو شركات مياه تدّعي أن عبواتها صديقة للبيئة)</a:t>
            </a:r>
          </a:p>
          <a:p>
            <a:pPr marL="457200" indent="-457200" algn="r" rtl="1">
              <a:lnSpc>
                <a:spcPct val="150000"/>
              </a:lnSpc>
              <a:buFont typeface="+mj-lt"/>
              <a:buAutoNum type="arabicPeriod"/>
            </a:pPr>
            <a:r>
              <a:rPr lang="ar-JO" sz="2400" dirty="0">
                <a:solidFill>
                  <a:srgbClr val="1B6900"/>
                </a:solidFill>
              </a:rPr>
              <a:t>تحليل الرسائل الإعلانية المستخدمة (صور، شعارات، كلمات)</a:t>
            </a:r>
          </a:p>
          <a:p>
            <a:pPr marL="457200" indent="-457200" algn="r" rtl="1">
              <a:lnSpc>
                <a:spcPct val="150000"/>
              </a:lnSpc>
              <a:buFont typeface="+mj-lt"/>
              <a:buAutoNum type="arabicPeriod"/>
            </a:pPr>
            <a:r>
              <a:rPr lang="ar-JO" sz="2400" dirty="0">
                <a:solidFill>
                  <a:srgbClr val="1B6900"/>
                </a:solidFill>
              </a:rPr>
              <a:t>مقارنة بين الخطاب الدعائي والواقع العملي للشركة</a:t>
            </a:r>
          </a:p>
          <a:p>
            <a:pPr marL="457200" indent="-457200" algn="r" rtl="1">
              <a:lnSpc>
                <a:spcPct val="150000"/>
              </a:lnSpc>
              <a:buFont typeface="+mj-lt"/>
              <a:buAutoNum type="arabicPeriod"/>
            </a:pPr>
            <a:r>
              <a:rPr lang="ar-JO" sz="2400" dirty="0">
                <a:solidFill>
                  <a:srgbClr val="1B6900"/>
                </a:solidFill>
              </a:rPr>
              <a:t>كتابة تقرير قصير يوضح كيف يمكن للمستهلك كشف الغسل الأخضر، مع اقتراح أدوات تقييم بديلة</a:t>
            </a:r>
            <a:endParaRPr lang="ar-JO" sz="2400" b="0" i="0" u="none" strike="noStrike" dirty="0">
              <a:solidFill>
                <a:srgbClr val="1B6900"/>
              </a:solidFill>
              <a:effectLst/>
            </a:endParaRPr>
          </a:p>
          <a:p>
            <a:pPr marL="457200" indent="-457200" algn="r" rtl="1">
              <a:lnSpc>
                <a:spcPct val="150000"/>
              </a:lnSpc>
              <a:buFont typeface="+mj-lt"/>
              <a:buAutoNum type="arabicPeriod"/>
            </a:pPr>
            <a:endParaRPr lang="ar-JO" sz="2400" b="0" i="0" u="none" strike="noStrike" dirty="0">
              <a:solidFill>
                <a:srgbClr val="002060"/>
              </a:solidFill>
              <a:effectLst/>
            </a:endParaRPr>
          </a:p>
        </p:txBody>
      </p:sp>
    </p:spTree>
    <p:extLst>
      <p:ext uri="{BB962C8B-B14F-4D97-AF65-F5344CB8AC3E}">
        <p14:creationId xmlns:p14="http://schemas.microsoft.com/office/powerpoint/2010/main" val="2809679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296353" y="158009"/>
            <a:ext cx="7599294" cy="751424"/>
          </a:xfrm>
          <a:prstGeom prst="rect">
            <a:avLst/>
          </a:prstGeom>
          <a:noFill/>
        </p:spPr>
        <p:txBody>
          <a:bodyPr wrap="square" rtlCol="0">
            <a:spAutoFit/>
          </a:bodyPr>
          <a:lstStyle/>
          <a:p>
            <a:pPr marL="0" indent="0" algn="ctr" rtl="1">
              <a:lnSpc>
                <a:spcPct val="150000"/>
              </a:lnSpc>
              <a:buNone/>
            </a:pPr>
            <a:r>
              <a:rPr lang="ar-JO" sz="3200" b="1" dirty="0">
                <a:solidFill>
                  <a:srgbClr val="1B6900"/>
                </a:solidFill>
              </a:rPr>
              <a:t>الأسئلة الختامية </a:t>
            </a:r>
            <a:r>
              <a:rPr lang="en-US" sz="3200" b="1" dirty="0">
                <a:solidFill>
                  <a:srgbClr val="1B6900"/>
                </a:solidFill>
              </a:rPr>
              <a:t> -</a:t>
            </a:r>
            <a:r>
              <a:rPr lang="ar-JO" sz="3200" b="1" dirty="0">
                <a:solidFill>
                  <a:srgbClr val="1B6900"/>
                </a:solidFill>
              </a:rPr>
              <a:t>للنقاش</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t">
            <a:normAutofit/>
          </a:bodyPr>
          <a:lstStyle/>
          <a:p>
            <a:pPr algn="r" rtl="1">
              <a:lnSpc>
                <a:spcPct val="150000"/>
              </a:lnSpc>
            </a:pPr>
            <a:r>
              <a:rPr lang="ar-JO" sz="2400" dirty="0">
                <a:solidFill>
                  <a:srgbClr val="1B6900"/>
                </a:solidFill>
              </a:rPr>
              <a:t>للإعلام: كيف تطبقون سياسة تصحيح علنية تبني الثقة دون الإضرار بصورة المنصة؟</a:t>
            </a:r>
          </a:p>
          <a:p>
            <a:pPr algn="r" rtl="1">
              <a:lnSpc>
                <a:spcPct val="150000"/>
              </a:lnSpc>
            </a:pPr>
            <a:r>
              <a:rPr lang="ar-JO" sz="2400" dirty="0">
                <a:solidFill>
                  <a:srgbClr val="1B6900"/>
                </a:solidFill>
              </a:rPr>
              <a:t>للتسويق: ما أقرب تغيير منتج يمكن تنفيذه خلال 90 يومًا ويقلّل الأثر البيئي بوضوح؟</a:t>
            </a:r>
          </a:p>
          <a:p>
            <a:pPr algn="r" rtl="1">
              <a:lnSpc>
                <a:spcPct val="150000"/>
              </a:lnSpc>
            </a:pPr>
            <a:r>
              <a:rPr lang="ar-JO" sz="2400" dirty="0">
                <a:solidFill>
                  <a:srgbClr val="1B6900"/>
                </a:solidFill>
              </a:rPr>
              <a:t>للتواصل الاجتماعي: ماذا تقيسون كتحويل سلوكي، وكيف توثقون ذلك أمام الجمهور؟</a:t>
            </a:r>
          </a:p>
          <a:p>
            <a:pPr algn="r" rtl="1">
              <a:lnSpc>
                <a:spcPct val="150000"/>
              </a:lnSpc>
            </a:pPr>
            <a:r>
              <a:rPr lang="ar-JO" sz="2400" dirty="0">
                <a:solidFill>
                  <a:srgbClr val="1B6900"/>
                </a:solidFill>
              </a:rPr>
              <a:t>للمؤسسات: أي شراكة محلية واحدة يمكنها مضاعفة أثركم خلال سنة؟</a:t>
            </a:r>
          </a:p>
          <a:p>
            <a:pPr marL="0" indent="0" algn="r" rtl="1">
              <a:lnSpc>
                <a:spcPct val="150000"/>
              </a:lnSpc>
              <a:buNone/>
            </a:pPr>
            <a:endParaRPr lang="ar-JO" sz="2400" b="0" i="0" u="none" strike="noStrike" dirty="0">
              <a:solidFill>
                <a:srgbClr val="002060"/>
              </a:solidFill>
              <a:effectLst/>
            </a:endParaRPr>
          </a:p>
        </p:txBody>
      </p:sp>
      <p:pic>
        <p:nvPicPr>
          <p:cNvPr id="4" name="Picture 3">
            <a:extLst>
              <a:ext uri="{FF2B5EF4-FFF2-40B4-BE49-F238E27FC236}">
                <a16:creationId xmlns:a16="http://schemas.microsoft.com/office/drawing/2014/main" id="{2BF85EC7-E8FC-474C-9A6E-BFBFAF81FD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9376" y="4259170"/>
            <a:ext cx="6352032" cy="2540000"/>
          </a:xfrm>
          <a:prstGeom prst="rect">
            <a:avLst/>
          </a:prstGeom>
        </p:spPr>
      </p:pic>
    </p:spTree>
    <p:extLst>
      <p:ext uri="{BB962C8B-B14F-4D97-AF65-F5344CB8AC3E}">
        <p14:creationId xmlns:p14="http://schemas.microsoft.com/office/powerpoint/2010/main" val="61050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96353" y="-85243"/>
            <a:ext cx="7599294" cy="751424"/>
          </a:xfrm>
          <a:prstGeom prst="rect">
            <a:avLst/>
          </a:prstGeom>
          <a:noFill/>
        </p:spPr>
        <p:txBody>
          <a:bodyPr wrap="square" rtlCol="0">
            <a:spAutoFit/>
          </a:bodyPr>
          <a:lstStyle/>
          <a:p>
            <a:pPr marL="0" indent="0" algn="ctr" rtl="1">
              <a:lnSpc>
                <a:spcPct val="150000"/>
              </a:lnSpc>
              <a:buNone/>
            </a:pPr>
            <a:r>
              <a:rPr lang="ar-SA" sz="3200" b="1" u="sng" dirty="0">
                <a:solidFill>
                  <a:srgbClr val="1B6900"/>
                </a:solidFill>
              </a:rPr>
              <a:t>مصطلحات هامة في الاستدامة والتسويق </a:t>
            </a:r>
            <a:endParaRPr lang="ar-JO" sz="3200" b="1" u="sng" dirty="0">
              <a:solidFill>
                <a:srgbClr val="1B69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9</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210065" y="827903"/>
            <a:ext cx="11868340" cy="5745891"/>
          </a:xfrm>
        </p:spPr>
        <p:txBody>
          <a:bodyPr anchor="t">
            <a:noAutofit/>
          </a:bodyPr>
          <a:lstStyle/>
          <a:p>
            <a:pPr algn="just" rtl="1">
              <a:lnSpc>
                <a:spcPct val="100000"/>
              </a:lnSpc>
            </a:pPr>
            <a:r>
              <a:rPr lang="ar-JO" sz="2000" u="sng" dirty="0">
                <a:solidFill>
                  <a:srgbClr val="C00000"/>
                </a:solidFill>
              </a:rPr>
              <a:t>الحياد الكربوني: </a:t>
            </a:r>
            <a:r>
              <a:rPr lang="ar-JO" sz="2000" dirty="0">
                <a:solidFill>
                  <a:srgbClr val="1B6900"/>
                </a:solidFill>
              </a:rPr>
              <a:t>هي حالة تصل فيها المؤسسة أو الدولة إلى موازنة كاملة بين كمية الانبعاثات الكربونية الناتجة عنها وكمية الكربون التي تزيلها أو تعوضها، بهدف عدم زيادة إجمالي الكربون في الغلاف الجوي</a:t>
            </a:r>
          </a:p>
          <a:p>
            <a:pPr algn="just" rtl="1">
              <a:lnSpc>
                <a:spcPct val="100000"/>
              </a:lnSpc>
            </a:pPr>
            <a:r>
              <a:rPr lang="ar-JO" sz="2000" u="sng" dirty="0">
                <a:solidFill>
                  <a:srgbClr val="C00000"/>
                </a:solidFill>
              </a:rPr>
              <a:t>سلسلة التوريد: </a:t>
            </a:r>
            <a:r>
              <a:rPr lang="ar-JO" sz="2000" dirty="0">
                <a:solidFill>
                  <a:srgbClr val="1B6900"/>
                </a:solidFill>
              </a:rPr>
              <a:t>هي مجموعة العمليات التي تمر بها المنتجات من مرحلة المواد الخام إلى التصنيع والتوزيع حتى تصل إلى المستهلك، وتشمل الموردين والمصانع والنقل والتخزين</a:t>
            </a:r>
          </a:p>
          <a:p>
            <a:pPr algn="just" rtl="1">
              <a:lnSpc>
                <a:spcPct val="100000"/>
              </a:lnSpc>
            </a:pPr>
            <a:r>
              <a:rPr lang="ar-JO" sz="2000" u="sng" dirty="0">
                <a:solidFill>
                  <a:srgbClr val="C00000"/>
                </a:solidFill>
              </a:rPr>
              <a:t>الاستهلاك المسؤول</a:t>
            </a:r>
            <a:r>
              <a:rPr lang="ar-JO" sz="2000" dirty="0">
                <a:solidFill>
                  <a:srgbClr val="1B6900"/>
                </a:solidFill>
              </a:rPr>
              <a:t>: هو نمط استهلاكي يراعي تقليل الهدر، اختيار المنتجات الصديقة للبيئة، ودعم الشركات التي تلتزم بالاستدامة، بما يحقق توازنًا بين احتياجات الفرد وحماية الموارد</a:t>
            </a:r>
          </a:p>
          <a:p>
            <a:pPr algn="just" rtl="1">
              <a:lnSpc>
                <a:spcPct val="100000"/>
              </a:lnSpc>
            </a:pPr>
            <a:r>
              <a:rPr lang="ar-JO" sz="2000" b="0" i="0" u="sng" strike="noStrike" dirty="0">
                <a:solidFill>
                  <a:srgbClr val="C00000"/>
                </a:solidFill>
                <a:effectLst/>
              </a:rPr>
              <a:t>رضا المستهلك </a:t>
            </a:r>
            <a:r>
              <a:rPr lang="ar-JO" sz="2000" b="0" i="0" u="none" strike="noStrike" dirty="0">
                <a:solidFill>
                  <a:srgbClr val="1B6900"/>
                </a:solidFill>
                <a:effectLst/>
              </a:rPr>
              <a:t>(</a:t>
            </a:r>
            <a:r>
              <a:rPr lang="en-US" sz="2000" b="0" i="0" u="none" strike="noStrike" dirty="0">
                <a:solidFill>
                  <a:srgbClr val="1B6900"/>
                </a:solidFill>
                <a:effectLst/>
              </a:rPr>
              <a:t>Consumer Satisfaction)</a:t>
            </a:r>
            <a:r>
              <a:rPr lang="ar-JO" sz="2000" b="0" i="0" u="none" strike="noStrike" dirty="0">
                <a:solidFill>
                  <a:srgbClr val="1B6900"/>
                </a:solidFill>
                <a:effectLst/>
              </a:rPr>
              <a:t>: رضا المستهلك هو مدى توافق توقعات المستهلك مع تجربته الفعلية مع المنتج أو الخدمة، ويُستخدم كمؤشر رئيسي لتقييم جودة الأداء التسويقي والاستدامة المؤسسية</a:t>
            </a:r>
          </a:p>
          <a:p>
            <a:pPr algn="just" rtl="1">
              <a:lnSpc>
                <a:spcPct val="100000"/>
              </a:lnSpc>
            </a:pPr>
            <a:r>
              <a:rPr lang="ar-JO" sz="2000" b="0" i="0" u="sng" strike="noStrike" dirty="0">
                <a:solidFill>
                  <a:srgbClr val="C00000"/>
                </a:solidFill>
                <a:effectLst/>
              </a:rPr>
              <a:t>الأثر البيئي </a:t>
            </a:r>
            <a:r>
              <a:rPr lang="ar-JO" sz="2000" b="0" i="0" u="none" strike="noStrike" dirty="0">
                <a:solidFill>
                  <a:srgbClr val="1B6900"/>
                </a:solidFill>
                <a:effectLst/>
              </a:rPr>
              <a:t>(</a:t>
            </a:r>
            <a:r>
              <a:rPr lang="en-US" sz="2000" b="0" i="0" u="none" strike="noStrike" dirty="0">
                <a:solidFill>
                  <a:srgbClr val="1B6900"/>
                </a:solidFill>
                <a:effectLst/>
              </a:rPr>
              <a:t>Environmental Impact)</a:t>
            </a:r>
            <a:r>
              <a:rPr lang="ar-SA" sz="2000" b="0" i="0" u="none" strike="noStrike" dirty="0">
                <a:solidFill>
                  <a:srgbClr val="1B6900"/>
                </a:solidFill>
                <a:effectLst/>
              </a:rPr>
              <a:t>: </a:t>
            </a:r>
            <a:r>
              <a:rPr lang="ar-JO" sz="2000" b="0" i="0" u="none" strike="noStrike" dirty="0">
                <a:solidFill>
                  <a:srgbClr val="1B6900"/>
                </a:solidFill>
                <a:effectLst/>
              </a:rPr>
              <a:t>الأثر البيئي هو مجموع التغيرات التي تُحدثها الأنشطة البشرية أو المؤسسية في البيئة الطبيعية، ويشمل الانبعاثات، استهلاك الموارد، والتأثير على التنوع البيولوجي. يُقاس عبر أدوات مثل البصمة الكربونية والتقييم البيئي</a:t>
            </a:r>
          </a:p>
          <a:p>
            <a:pPr algn="just" rtl="1">
              <a:lnSpc>
                <a:spcPct val="100000"/>
              </a:lnSpc>
            </a:pPr>
            <a:r>
              <a:rPr lang="ar-JO" sz="2000" b="0" i="0" u="none" strike="noStrike" dirty="0">
                <a:solidFill>
                  <a:srgbClr val="1B6900"/>
                </a:solidFill>
                <a:effectLst/>
              </a:rPr>
              <a:t> </a:t>
            </a:r>
            <a:r>
              <a:rPr lang="ar-JO" sz="2000" b="0" i="0" u="sng" strike="noStrike" dirty="0">
                <a:solidFill>
                  <a:srgbClr val="C00000"/>
                </a:solidFill>
                <a:effectLst/>
              </a:rPr>
              <a:t>الحصة السوقية </a:t>
            </a:r>
            <a:r>
              <a:rPr lang="ar-JO" sz="2000" b="0" i="0" u="none" strike="noStrike" dirty="0">
                <a:solidFill>
                  <a:srgbClr val="1B6900"/>
                </a:solidFill>
                <a:effectLst/>
              </a:rPr>
              <a:t>(</a:t>
            </a:r>
            <a:r>
              <a:rPr lang="en-US" sz="2000" b="0" i="0" u="none" strike="noStrike" dirty="0">
                <a:solidFill>
                  <a:srgbClr val="1B6900"/>
                </a:solidFill>
                <a:effectLst/>
              </a:rPr>
              <a:t>Market Share)</a:t>
            </a:r>
            <a:r>
              <a:rPr lang="ar-SA" sz="2000" b="0" i="0" u="none" strike="noStrike" dirty="0">
                <a:solidFill>
                  <a:srgbClr val="1B6900"/>
                </a:solidFill>
                <a:effectLst/>
              </a:rPr>
              <a:t>: </a:t>
            </a:r>
            <a:r>
              <a:rPr lang="ar-JO" sz="2000" b="0" i="0" u="none" strike="noStrike" dirty="0">
                <a:solidFill>
                  <a:srgbClr val="1B6900"/>
                </a:solidFill>
                <a:effectLst/>
              </a:rPr>
              <a:t>الحصة السوقية هي النسبة التي تمثل حجم مبيعات مؤسسة معينة مقارنة بإجمالي السوق في قطاع محدد، وتُستخدم كمؤشر على القوة التنافسية والاستجابة السوقية لاستراتيجيات الاستدامة</a:t>
            </a:r>
          </a:p>
          <a:p>
            <a:pPr algn="just" rtl="1">
              <a:lnSpc>
                <a:spcPct val="100000"/>
              </a:lnSpc>
            </a:pPr>
            <a:r>
              <a:rPr lang="ar-JO" sz="2000" b="0" i="0" u="sng" strike="noStrike" dirty="0">
                <a:solidFill>
                  <a:srgbClr val="C00000"/>
                </a:solidFill>
                <a:effectLst/>
              </a:rPr>
              <a:t>السمعة المؤسسية </a:t>
            </a:r>
            <a:r>
              <a:rPr lang="ar-JO" sz="2000" b="0" i="0" u="none" strike="noStrike" dirty="0">
                <a:solidFill>
                  <a:srgbClr val="1B6900"/>
                </a:solidFill>
                <a:effectLst/>
              </a:rPr>
              <a:t>(</a:t>
            </a:r>
            <a:r>
              <a:rPr lang="en-US" sz="2000" b="0" i="0" u="none" strike="noStrike" dirty="0">
                <a:solidFill>
                  <a:srgbClr val="1B6900"/>
                </a:solidFill>
                <a:effectLst/>
              </a:rPr>
              <a:t>Corporate Reputation)</a:t>
            </a:r>
            <a:r>
              <a:rPr lang="ar-SA" sz="2000" b="0" i="0" u="none" strike="noStrike" dirty="0">
                <a:solidFill>
                  <a:srgbClr val="1B6900"/>
                </a:solidFill>
                <a:effectLst/>
              </a:rPr>
              <a:t>: </a:t>
            </a:r>
            <a:r>
              <a:rPr lang="ar-JO" sz="2000" b="0" i="0" u="none" strike="noStrike" dirty="0">
                <a:solidFill>
                  <a:srgbClr val="1B6900"/>
                </a:solidFill>
                <a:effectLst/>
              </a:rPr>
              <a:t>السمعة المؤسسية هي الانطباع العام الذي يحمله الجمهور وأصحاب المصلحة عن المؤسسة، بناءً على سلوكها، التزامها بالقيم، وشفافيتها في القضايا البيئية والاجتماعية. تُعد من العوامل الحاسمة في بناء الثقة وتعزيز الولاء</a:t>
            </a:r>
          </a:p>
        </p:txBody>
      </p:sp>
    </p:spTree>
    <p:extLst>
      <p:ext uri="{BB962C8B-B14F-4D97-AF65-F5344CB8AC3E}">
        <p14:creationId xmlns:p14="http://schemas.microsoft.com/office/powerpoint/2010/main" val="2706634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62656" y="-92676"/>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1" y="817642"/>
            <a:ext cx="12192002" cy="592123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Nike. (2025). Move to Zero Campaign.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2"/>
              </a:rPr>
              <a:t>https://www.nike.com/sustainability/move-to-zero</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Google. (2025). Sustainability Initiatives.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3"/>
              </a:rPr>
              <a:t>https://sustainability.google</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Microsoft. (2025). Sustainability.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4"/>
              </a:rPr>
              <a:t>https://www.microsoft.com/en-us/sustainability</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BBC News. (2015). Volkswagen </a:t>
            </a:r>
            <a:r>
              <a:rPr lang="en-US" sz="1400" dirty="0" err="1">
                <a:solidFill>
                  <a:schemeClr val="accent1">
                    <a:lumMod val="75000"/>
                  </a:schemeClr>
                </a:solidFill>
                <a:latin typeface="Arial" panose="020B0604020202020204" pitchFamily="34" charset="0"/>
                <a:cs typeface="Arial" panose="020B0604020202020204" pitchFamily="34" charset="0"/>
              </a:rPr>
              <a:t>Dieselgate</a:t>
            </a:r>
            <a:r>
              <a:rPr lang="en-US" sz="1400" dirty="0">
                <a:solidFill>
                  <a:schemeClr val="accent1">
                    <a:lumMod val="75000"/>
                  </a:schemeClr>
                </a:solidFill>
                <a:latin typeface="Arial" panose="020B0604020202020204" pitchFamily="34" charset="0"/>
                <a:cs typeface="Arial" panose="020B0604020202020204" pitchFamily="34" charset="0"/>
              </a:rPr>
              <a:t>.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5"/>
              </a:rPr>
              <a:t>https://www.bbc.com/news/business-34324772</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The Guardian. (2008). BP Beyond Petroleum Greenwashing.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6"/>
              </a:rPr>
              <a:t>https://www.theguardian.com/environment/2008/jun/12/greenwashing.oil</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IKEA. (2025). Sustainable IKEA. 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7"/>
              </a:rPr>
              <a:t>https://www.ikea.com/gb/en/this-is-ikea/sustainable-ikea/</a:t>
            </a:r>
            <a:r>
              <a:rPr lang="ar-SA"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وزارة البيئة المصرية. (2020). </a:t>
            </a:r>
            <a:r>
              <a:rPr lang="en-US" sz="1200" dirty="0">
                <a:solidFill>
                  <a:schemeClr val="accent1">
                    <a:lumMod val="75000"/>
                  </a:schemeClr>
                </a:solidFill>
                <a:latin typeface="Arial" panose="020B0604020202020204" pitchFamily="34" charset="0"/>
                <a:cs typeface="Arial" panose="020B0604020202020204" pitchFamily="34" charset="0"/>
              </a:rPr>
              <a:t>Go Green Egypt Campaign.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8"/>
              </a:rPr>
              <a:t>https://www.gogreen.gov.eg</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Bee’ah. (2025). Waste Management &amp; Sustainability.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9"/>
              </a:rPr>
              <a:t>https://beeah.ae</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وزارة البيئة السعودية. (2025). </a:t>
            </a:r>
            <a:r>
              <a:rPr lang="en-US" sz="1200" dirty="0">
                <a:solidFill>
                  <a:schemeClr val="accent1">
                    <a:lumMod val="75000"/>
                  </a:schemeClr>
                </a:solidFill>
                <a:latin typeface="Arial" panose="020B0604020202020204" pitchFamily="34" charset="0"/>
                <a:cs typeface="Arial" panose="020B0604020202020204" pitchFamily="34" charset="0"/>
              </a:rPr>
              <a:t>Environmental Awareness Initiative.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0"/>
              </a:rPr>
              <a:t>https://www.mewa.gov.sa/environmentalawareness/ar/about/pages/default.aspx</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سكاي نيوز عربية. (2025). برنامج عالم الطاقة. </a:t>
            </a:r>
            <a:r>
              <a:rPr lang="en-US" sz="1200" dirty="0">
                <a:solidFill>
                  <a:schemeClr val="accent1">
                    <a:lumMod val="75000"/>
                  </a:schemeClr>
                </a:solidFill>
                <a:latin typeface="Arial" panose="020B0604020202020204" pitchFamily="34" charset="0"/>
                <a:cs typeface="Arial" panose="020B0604020202020204" pitchFamily="34" charset="0"/>
              </a:rPr>
              <a:t>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1"/>
              </a:rPr>
              <a:t>https://www.skynewsarabia.com/program/taqa-</a:t>
            </a:r>
            <a:r>
              <a:rPr lang="ar-JO" sz="1200" dirty="0">
                <a:solidFill>
                  <a:schemeClr val="accent1">
                    <a:lumMod val="75000"/>
                  </a:schemeClr>
                </a:solidFill>
                <a:latin typeface="Arial" panose="020B0604020202020204" pitchFamily="34" charset="0"/>
                <a:cs typeface="Arial" panose="020B0604020202020204" pitchFamily="34" charset="0"/>
                <a:hlinkClick r:id="rId11"/>
              </a:rPr>
              <a:t>عالم-الطاقة</a:t>
            </a:r>
            <a:r>
              <a:rPr lang="ar-JO"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Brundtland, G. H. (1987). Our Common Future. Oxford University Press.</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AACIA Egypt. (2025). Employing Sustainable Marketing in Advertising to Improve Brand Performance.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2"/>
              </a:rPr>
              <a:t>https://aaciaegypt.com/wp</a:t>
            </a:r>
            <a:r>
              <a:rPr lang="ar-SA" sz="1200" dirty="0">
                <a:solidFill>
                  <a:schemeClr val="accent1">
                    <a:lumMod val="75000"/>
                  </a:schemeClr>
                </a:solidFill>
                <a:latin typeface="Arial" panose="020B0604020202020204" pitchFamily="34" charset="0"/>
                <a:cs typeface="Arial" panose="020B0604020202020204" pitchFamily="34" charset="0"/>
                <a:hlinkClick r:id="rId12"/>
              </a:rPr>
              <a:t> </a:t>
            </a:r>
            <a:r>
              <a:rPr lang="en-US" sz="1200" dirty="0">
                <a:solidFill>
                  <a:schemeClr val="accent1">
                    <a:lumMod val="75000"/>
                  </a:schemeClr>
                </a:solidFill>
                <a:latin typeface="Arial" panose="020B0604020202020204" pitchFamily="34" charset="0"/>
                <a:cs typeface="Arial" panose="020B0604020202020204" pitchFamily="34" charset="0"/>
                <a:hlinkClick r:id="rId12"/>
              </a:rPr>
              <a:t>-content/uploads/2025/09/Employing-Sustainable-Marketing-in-Advertising-to-Improve-Brand-Performance-1523-–-1543_compressed.pdf</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ResearchGate. (2021). </a:t>
            </a:r>
            <a:r>
              <a:rPr lang="ar-JO" sz="1200" dirty="0">
                <a:solidFill>
                  <a:schemeClr val="accent1">
                    <a:lumMod val="75000"/>
                  </a:schemeClr>
                </a:solidFill>
                <a:latin typeface="Arial" panose="020B0604020202020204" pitchFamily="34" charset="0"/>
                <a:cs typeface="Arial" panose="020B0604020202020204" pitchFamily="34" charset="0"/>
              </a:rPr>
              <a:t>التسويق الأخضر – مراجعة نظرية. </a:t>
            </a:r>
            <a:r>
              <a:rPr lang="en-US" sz="1200" dirty="0">
                <a:solidFill>
                  <a:schemeClr val="accent1">
                    <a:lumMod val="75000"/>
                  </a:schemeClr>
                </a:solidFill>
                <a:latin typeface="Arial" panose="020B0604020202020204" pitchFamily="34" charset="0"/>
                <a:cs typeface="Arial" panose="020B0604020202020204" pitchFamily="34" charset="0"/>
              </a:rPr>
              <a:t>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3"/>
              </a:rPr>
              <a:t>https://www.researchgate.net/publication/349679825_altswyq_alakhdrmrajt_nzryt</a:t>
            </a:r>
            <a:r>
              <a:rPr lang="ar-JO"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United Nations Environment </a:t>
            </a:r>
            <a:r>
              <a:rPr lang="en-US" sz="1200" dirty="0" err="1">
                <a:solidFill>
                  <a:schemeClr val="accent1">
                    <a:lumMod val="75000"/>
                  </a:schemeClr>
                </a:solidFill>
                <a:latin typeface="Arial" panose="020B0604020202020204" pitchFamily="34" charset="0"/>
                <a:cs typeface="Arial" panose="020B0604020202020204" pitchFamily="34" charset="0"/>
              </a:rPr>
              <a:t>Programme</a:t>
            </a:r>
            <a:r>
              <a:rPr lang="en-US" sz="1200" dirty="0">
                <a:solidFill>
                  <a:schemeClr val="accent1">
                    <a:lumMod val="75000"/>
                  </a:schemeClr>
                </a:solidFill>
                <a:latin typeface="Arial" panose="020B0604020202020204" pitchFamily="34" charset="0"/>
                <a:cs typeface="Arial" panose="020B0604020202020204" pitchFamily="34" charset="0"/>
              </a:rPr>
              <a:t> (UNEP). (2025). Sustainable Consumption and Production.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4"/>
              </a:rPr>
              <a:t>https://www.unep.org/explore-topics/</a:t>
            </a:r>
            <a:r>
              <a:rPr lang="en-US" sz="1200" dirty="0" err="1">
                <a:solidFill>
                  <a:schemeClr val="accent1">
                    <a:lumMod val="75000"/>
                  </a:schemeClr>
                </a:solidFill>
                <a:latin typeface="Arial" panose="020B0604020202020204" pitchFamily="34" charset="0"/>
                <a:cs typeface="Arial" panose="020B0604020202020204" pitchFamily="34" charset="0"/>
                <a:hlinkClick r:id="rId14"/>
              </a:rPr>
              <a:t>resource</a:t>
            </a:r>
            <a:r>
              <a:rPr lang="en-US" sz="1200" dirty="0" err="1">
                <a:solidFill>
                  <a:schemeClr val="accent1">
                    <a:lumMod val="75000"/>
                  </a:schemeClr>
                </a:solidFill>
                <a:latin typeface="Arial" panose="020B0604020202020204" pitchFamily="34" charset="0"/>
                <a:cs typeface="Arial" panose="020B0604020202020204" pitchFamily="34" charset="0"/>
              </a:rPr>
              <a:t>efficiency</a:t>
            </a:r>
            <a:r>
              <a:rPr lang="en-US" sz="1200" dirty="0">
                <a:solidFill>
                  <a:schemeClr val="accent1">
                    <a:lumMod val="75000"/>
                  </a:schemeClr>
                </a:solidFill>
                <a:latin typeface="Arial" panose="020B0604020202020204" pitchFamily="34" charset="0"/>
                <a:cs typeface="Arial" panose="020B0604020202020204" pitchFamily="34" charset="0"/>
              </a:rPr>
              <a:t>/what-we-do/sustainable-consumption-and-production</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UN Global Compact. (2025). Sustainable Marketing.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5"/>
              </a:rPr>
              <a:t>https://www.unglobalcompact.org</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UNESCO. (2025). Education and Sustainable Media.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6"/>
              </a:rPr>
              <a:t>https://www.unesco.org</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European Union. (2025). European Green Deal. Retrieved from </a:t>
            </a:r>
            <a:r>
              <a:rPr lang="en-US" sz="1200" dirty="0">
                <a:solidFill>
                  <a:schemeClr val="accent1">
                    <a:lumMod val="75000"/>
                  </a:schemeClr>
                </a:solidFill>
                <a:latin typeface="Arial" panose="020B0604020202020204" pitchFamily="34" charset="0"/>
                <a:cs typeface="Arial" panose="020B0604020202020204" pitchFamily="34" charset="0"/>
                <a:hlinkClick r:id="rId17"/>
              </a:rPr>
              <a:t>https://environment.ec.europa.eu</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379" y="-92676"/>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9</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20143C-261A-48A6-8DF2-D0C27015D193}"/>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49166</TotalTime>
  <Words>4444</Words>
  <Application>Microsoft Macintosh PowerPoint</Application>
  <PresentationFormat>Widescreen</PresentationFormat>
  <Paragraphs>377</Paragraphs>
  <Slides>43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-webkit-standard</vt:lpstr>
      <vt:lpstr>Alexandria</vt:lpstr>
      <vt:lpstr>Arial</vt:lpstr>
      <vt:lpstr>Calibri</vt:lpstr>
      <vt:lpstr>Calibri Light</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مؤشرات قياس أداء التسويق المستدام</vt:lpstr>
      <vt:lpstr>مؤشرات قياس أداء الإعلام المستدام</vt:lpstr>
      <vt:lpstr>التحديات في التسويق المستدام</vt:lpstr>
      <vt:lpstr>الحلول المقترحة Proposed Solutions</vt:lpstr>
      <vt:lpstr>أهم المنظمات الدولية الداعمة للاستدامة</vt:lpstr>
      <vt:lpstr>الإعلام العربي والاستدامة: واقع وتحوّل</vt:lpstr>
      <vt:lpstr>وسائل التواصل الاجتماعي والاستدامة: من الوعي إلى السلوك</vt:lpstr>
      <vt:lpstr>العلاقة بين الإعلام والتسويق المستدام: التأثير</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680</cp:revision>
  <dcterms:created xsi:type="dcterms:W3CDTF">2023-04-29T09:08:00Z</dcterms:created>
  <dcterms:modified xsi:type="dcterms:W3CDTF">2025-11-21T22:46:05Z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