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9" r:id="rId3"/>
    <p:sldId id="304" r:id="rId4"/>
    <p:sldId id="305" r:id="rId5"/>
    <p:sldId id="306" r:id="rId6"/>
    <p:sldId id="307" r:id="rId7"/>
    <p:sldId id="308" r:id="rId8"/>
    <p:sldId id="309" r:id="rId9"/>
    <p:sldId id="332" r:id="rId10"/>
    <p:sldId id="334" r:id="rId11"/>
    <p:sldId id="333" r:id="rId12"/>
    <p:sldId id="310" r:id="rId13"/>
    <p:sldId id="311" r:id="rId14"/>
    <p:sldId id="312" r:id="rId15"/>
    <p:sldId id="313" r:id="rId16"/>
    <p:sldId id="314" r:id="rId17"/>
    <p:sldId id="315" r:id="rId18"/>
    <p:sldId id="316" r:id="rId19"/>
    <p:sldId id="317" r:id="rId20"/>
    <p:sldId id="319" r:id="rId21"/>
    <p:sldId id="320" r:id="rId22"/>
    <p:sldId id="321" r:id="rId23"/>
    <p:sldId id="323" r:id="rId24"/>
    <p:sldId id="322" r:id="rId25"/>
    <p:sldId id="324" r:id="rId26"/>
    <p:sldId id="325" r:id="rId27"/>
    <p:sldId id="327" r:id="rId28"/>
    <p:sldId id="329" r:id="rId29"/>
    <p:sldId id="328" r:id="rId30"/>
    <p:sldId id="331" r:id="rId31"/>
    <p:sldId id="330" r:id="rId32"/>
    <p:sldId id="26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73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7/9/2021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9393313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7/9/2021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5036686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7/9/2021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948208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7/9/2021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938614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7/9/2021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806791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7/9/2021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234850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7/9/2021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60466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7/9/2021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920236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7/9/2021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328282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7/9/2021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817274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7/9/2021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691259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97477-6FC3-48AA-8DA9-C4433356CB0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6042CFB-28C0-4209-A275-A73E599C86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A91854B-0627-4C87-93C9-B59EE91B51B8}"/>
              </a:ext>
            </a:extLst>
          </p:cNvPr>
          <p:cNvSpPr>
            <a:spLocks noGrp="1"/>
          </p:cNvSpPr>
          <p:nvPr>
            <p:ph type="dt" sz="half" idx="10"/>
          </p:nvPr>
        </p:nvSpPr>
        <p:spPr/>
        <p:txBody>
          <a:bodyPr/>
          <a:lstStyle/>
          <a:p>
            <a:fld id="{71936389-7455-4239-9440-1BF08222257B}" type="datetimeFigureOut">
              <a:rPr lang="en-US" smtClean="0"/>
              <a:t>7/9/2021</a:t>
            </a:fld>
            <a:endParaRPr lang="en-US"/>
          </a:p>
        </p:txBody>
      </p:sp>
      <p:sp>
        <p:nvSpPr>
          <p:cNvPr id="5" name="Footer Placeholder 4">
            <a:extLst>
              <a:ext uri="{FF2B5EF4-FFF2-40B4-BE49-F238E27FC236}">
                <a16:creationId xmlns:a16="http://schemas.microsoft.com/office/drawing/2014/main" id="{3FEFD95A-1D1C-4CD2-AB33-ED2CAA2350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CF6715-284C-40C1-AA06-9AE378C15272}"/>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29408613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BAE3A-6E18-4525-8D1C-128D295202E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38D6A8-4198-4DC5-9004-D39D76DE362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13F765-E1C3-46BB-9CEE-1540BB42C401}"/>
              </a:ext>
            </a:extLst>
          </p:cNvPr>
          <p:cNvSpPr>
            <a:spLocks noGrp="1"/>
          </p:cNvSpPr>
          <p:nvPr>
            <p:ph type="dt" sz="half" idx="10"/>
          </p:nvPr>
        </p:nvSpPr>
        <p:spPr/>
        <p:txBody>
          <a:bodyPr/>
          <a:lstStyle/>
          <a:p>
            <a:fld id="{71936389-7455-4239-9440-1BF08222257B}" type="datetimeFigureOut">
              <a:rPr lang="en-US" smtClean="0"/>
              <a:t>7/9/2021</a:t>
            </a:fld>
            <a:endParaRPr lang="en-US"/>
          </a:p>
        </p:txBody>
      </p:sp>
      <p:sp>
        <p:nvSpPr>
          <p:cNvPr id="5" name="Footer Placeholder 4">
            <a:extLst>
              <a:ext uri="{FF2B5EF4-FFF2-40B4-BE49-F238E27FC236}">
                <a16:creationId xmlns:a16="http://schemas.microsoft.com/office/drawing/2014/main" id="{8E112BC1-6E8F-4924-8DD6-78A9D45C7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DAD8DD-5B80-4AEC-9B21-B5BE3AB503F4}"/>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26200430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641CF-0AC0-4F82-9EEF-5555E715A65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97BAB2A-8961-4E86-BB6B-A921895C83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5F66C2-4A11-4205-AFF6-8D36BB25DC3F}"/>
              </a:ext>
            </a:extLst>
          </p:cNvPr>
          <p:cNvSpPr>
            <a:spLocks noGrp="1"/>
          </p:cNvSpPr>
          <p:nvPr>
            <p:ph type="dt" sz="half" idx="10"/>
          </p:nvPr>
        </p:nvSpPr>
        <p:spPr/>
        <p:txBody>
          <a:bodyPr/>
          <a:lstStyle/>
          <a:p>
            <a:fld id="{71936389-7455-4239-9440-1BF08222257B}" type="datetimeFigureOut">
              <a:rPr lang="en-US" smtClean="0"/>
              <a:t>7/9/2021</a:t>
            </a:fld>
            <a:endParaRPr lang="en-US"/>
          </a:p>
        </p:txBody>
      </p:sp>
      <p:sp>
        <p:nvSpPr>
          <p:cNvPr id="5" name="Footer Placeholder 4">
            <a:extLst>
              <a:ext uri="{FF2B5EF4-FFF2-40B4-BE49-F238E27FC236}">
                <a16:creationId xmlns:a16="http://schemas.microsoft.com/office/drawing/2014/main" id="{F6B709B7-6D29-44C6-AAC7-9D434014D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011977-3951-438C-83E9-2649A8114E35}"/>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22972102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20DD1-E265-4AB8-BDCF-C5905B46A0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DBF5C35-CE43-469E-BCB1-BB9F33F752F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7761B22-8280-4A27-899B-4DFC93A0614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F999B7C-B570-4756-A162-01D09F092065}"/>
              </a:ext>
            </a:extLst>
          </p:cNvPr>
          <p:cNvSpPr>
            <a:spLocks noGrp="1"/>
          </p:cNvSpPr>
          <p:nvPr>
            <p:ph type="dt" sz="half" idx="10"/>
          </p:nvPr>
        </p:nvSpPr>
        <p:spPr/>
        <p:txBody>
          <a:bodyPr/>
          <a:lstStyle/>
          <a:p>
            <a:fld id="{71936389-7455-4239-9440-1BF08222257B}" type="datetimeFigureOut">
              <a:rPr lang="en-US" smtClean="0"/>
              <a:t>7/9/2021</a:t>
            </a:fld>
            <a:endParaRPr lang="en-US"/>
          </a:p>
        </p:txBody>
      </p:sp>
      <p:sp>
        <p:nvSpPr>
          <p:cNvPr id="6" name="Footer Placeholder 5">
            <a:extLst>
              <a:ext uri="{FF2B5EF4-FFF2-40B4-BE49-F238E27FC236}">
                <a16:creationId xmlns:a16="http://schemas.microsoft.com/office/drawing/2014/main" id="{C1DB34A9-5ED8-49F0-8669-73199D645D7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28DB3B-FAE1-4E98-92B1-48C6817DEDB4}"/>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34589899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A4B59-C39B-49E8-9E15-5AFAA16E646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D1E852B-8B64-4F8E-87EC-D32FDE59F2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D7281D7-6219-4017-A122-CE2A4669EB6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563B764-5D40-4379-B6FB-83EC99C494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04FB240-EB13-4310-9359-7F1111CC773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767F850-0C9B-4B68-9DE3-01F99F7C2DFD}"/>
              </a:ext>
            </a:extLst>
          </p:cNvPr>
          <p:cNvSpPr>
            <a:spLocks noGrp="1"/>
          </p:cNvSpPr>
          <p:nvPr>
            <p:ph type="dt" sz="half" idx="10"/>
          </p:nvPr>
        </p:nvSpPr>
        <p:spPr/>
        <p:txBody>
          <a:bodyPr/>
          <a:lstStyle/>
          <a:p>
            <a:fld id="{71936389-7455-4239-9440-1BF08222257B}" type="datetimeFigureOut">
              <a:rPr lang="en-US" smtClean="0"/>
              <a:t>7/9/2021</a:t>
            </a:fld>
            <a:endParaRPr lang="en-US"/>
          </a:p>
        </p:txBody>
      </p:sp>
      <p:sp>
        <p:nvSpPr>
          <p:cNvPr id="8" name="Footer Placeholder 7">
            <a:extLst>
              <a:ext uri="{FF2B5EF4-FFF2-40B4-BE49-F238E27FC236}">
                <a16:creationId xmlns:a16="http://schemas.microsoft.com/office/drawing/2014/main" id="{8250CCD4-BF61-483B-A9C2-6D1F4313BFF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93A6DFF-093C-4B3C-B34C-E136431D566D}"/>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23512091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43D38-85A0-44F1-8F8D-6D99E5821AE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658C1A9-CBC8-4BDC-B218-9BDB63F66601}"/>
              </a:ext>
            </a:extLst>
          </p:cNvPr>
          <p:cNvSpPr>
            <a:spLocks noGrp="1"/>
          </p:cNvSpPr>
          <p:nvPr>
            <p:ph type="dt" sz="half" idx="10"/>
          </p:nvPr>
        </p:nvSpPr>
        <p:spPr/>
        <p:txBody>
          <a:bodyPr/>
          <a:lstStyle/>
          <a:p>
            <a:fld id="{71936389-7455-4239-9440-1BF08222257B}" type="datetimeFigureOut">
              <a:rPr lang="en-US" smtClean="0"/>
              <a:t>7/9/2021</a:t>
            </a:fld>
            <a:endParaRPr lang="en-US"/>
          </a:p>
        </p:txBody>
      </p:sp>
      <p:sp>
        <p:nvSpPr>
          <p:cNvPr id="4" name="Footer Placeholder 3">
            <a:extLst>
              <a:ext uri="{FF2B5EF4-FFF2-40B4-BE49-F238E27FC236}">
                <a16:creationId xmlns:a16="http://schemas.microsoft.com/office/drawing/2014/main" id="{BAED4455-72B4-4F38-A669-AB6C4775F5A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FD270EC-2989-42DE-A974-33C95F7A199E}"/>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16115763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AC97FA-7CAE-460E-B7B2-CBA885F3FA99}"/>
              </a:ext>
            </a:extLst>
          </p:cNvPr>
          <p:cNvSpPr>
            <a:spLocks noGrp="1"/>
          </p:cNvSpPr>
          <p:nvPr>
            <p:ph type="dt" sz="half" idx="10"/>
          </p:nvPr>
        </p:nvSpPr>
        <p:spPr/>
        <p:txBody>
          <a:bodyPr/>
          <a:lstStyle/>
          <a:p>
            <a:fld id="{71936389-7455-4239-9440-1BF08222257B}" type="datetimeFigureOut">
              <a:rPr lang="en-US" smtClean="0"/>
              <a:t>7/9/2021</a:t>
            </a:fld>
            <a:endParaRPr lang="en-US"/>
          </a:p>
        </p:txBody>
      </p:sp>
      <p:sp>
        <p:nvSpPr>
          <p:cNvPr id="3" name="Footer Placeholder 2">
            <a:extLst>
              <a:ext uri="{FF2B5EF4-FFF2-40B4-BE49-F238E27FC236}">
                <a16:creationId xmlns:a16="http://schemas.microsoft.com/office/drawing/2014/main" id="{606BE5CA-792E-43FF-ACA5-7D44CA64593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B82FC0C-DB3A-4890-AB2C-FF3743F0999E}"/>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26373193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946F7-93C3-464C-BA69-461221B0D5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84FB7E1-5681-4C3C-AC21-2770633059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E809146-DB37-432A-AB8E-D0FE65AD5E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40DC77-515C-4440-A287-DE6CDA76E7BE}"/>
              </a:ext>
            </a:extLst>
          </p:cNvPr>
          <p:cNvSpPr>
            <a:spLocks noGrp="1"/>
          </p:cNvSpPr>
          <p:nvPr>
            <p:ph type="dt" sz="half" idx="10"/>
          </p:nvPr>
        </p:nvSpPr>
        <p:spPr/>
        <p:txBody>
          <a:bodyPr/>
          <a:lstStyle/>
          <a:p>
            <a:fld id="{71936389-7455-4239-9440-1BF08222257B}" type="datetimeFigureOut">
              <a:rPr lang="en-US" smtClean="0"/>
              <a:t>7/9/2021</a:t>
            </a:fld>
            <a:endParaRPr lang="en-US"/>
          </a:p>
        </p:txBody>
      </p:sp>
      <p:sp>
        <p:nvSpPr>
          <p:cNvPr id="6" name="Footer Placeholder 5">
            <a:extLst>
              <a:ext uri="{FF2B5EF4-FFF2-40B4-BE49-F238E27FC236}">
                <a16:creationId xmlns:a16="http://schemas.microsoft.com/office/drawing/2014/main" id="{2B015D1F-B44F-4E0B-B4EF-BC313A42CED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D085A8-FF5E-4238-8383-4272BD4E20DD}"/>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31046588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46AC2-4F7C-4DDB-AFD6-B045F6991B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2FD0715-EAD9-40A8-A5FC-66E7C8F803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E272923-6A88-4A8F-A887-F5255DD2A6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795422-1693-4EA1-A74B-085BBF575D97}"/>
              </a:ext>
            </a:extLst>
          </p:cNvPr>
          <p:cNvSpPr>
            <a:spLocks noGrp="1"/>
          </p:cNvSpPr>
          <p:nvPr>
            <p:ph type="dt" sz="half" idx="10"/>
          </p:nvPr>
        </p:nvSpPr>
        <p:spPr/>
        <p:txBody>
          <a:bodyPr/>
          <a:lstStyle/>
          <a:p>
            <a:fld id="{71936389-7455-4239-9440-1BF08222257B}" type="datetimeFigureOut">
              <a:rPr lang="en-US" smtClean="0"/>
              <a:t>7/9/2021</a:t>
            </a:fld>
            <a:endParaRPr lang="en-US"/>
          </a:p>
        </p:txBody>
      </p:sp>
      <p:sp>
        <p:nvSpPr>
          <p:cNvPr id="6" name="Footer Placeholder 5">
            <a:extLst>
              <a:ext uri="{FF2B5EF4-FFF2-40B4-BE49-F238E27FC236}">
                <a16:creationId xmlns:a16="http://schemas.microsoft.com/office/drawing/2014/main" id="{14D01C30-278E-460C-AA3C-CEBA4893EF8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D9C3F9-AA6F-46B8-89B1-B8EB6C19ECF2}"/>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13373356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5FD34-31E2-4E05-81D5-9CACDEC2B59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51EBC5E-3E8A-4EB2-BAED-BD959555329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0C3E8B9-DD0D-48F9-ABBC-CFD5BD1100ED}"/>
              </a:ext>
            </a:extLst>
          </p:cNvPr>
          <p:cNvSpPr>
            <a:spLocks noGrp="1"/>
          </p:cNvSpPr>
          <p:nvPr>
            <p:ph type="dt" sz="half" idx="10"/>
          </p:nvPr>
        </p:nvSpPr>
        <p:spPr/>
        <p:txBody>
          <a:bodyPr/>
          <a:lstStyle/>
          <a:p>
            <a:fld id="{71936389-7455-4239-9440-1BF08222257B}" type="datetimeFigureOut">
              <a:rPr lang="en-US" smtClean="0"/>
              <a:t>7/9/2021</a:t>
            </a:fld>
            <a:endParaRPr lang="en-US"/>
          </a:p>
        </p:txBody>
      </p:sp>
      <p:sp>
        <p:nvSpPr>
          <p:cNvPr id="5" name="Footer Placeholder 4">
            <a:extLst>
              <a:ext uri="{FF2B5EF4-FFF2-40B4-BE49-F238E27FC236}">
                <a16:creationId xmlns:a16="http://schemas.microsoft.com/office/drawing/2014/main" id="{A679A30E-4747-41F3-BB66-9343EA29D1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353BEF-7C1A-4FCD-9581-BA6B2576858D}"/>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1007802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824EDF-6B2A-42F2-BCA6-A83B0A3EB9C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ED9BC8-0400-4C15-AC85-3408DF66AD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9C20CD-1646-4003-B96D-6F3EBB4604DC}"/>
              </a:ext>
            </a:extLst>
          </p:cNvPr>
          <p:cNvSpPr>
            <a:spLocks noGrp="1"/>
          </p:cNvSpPr>
          <p:nvPr>
            <p:ph type="dt" sz="half" idx="10"/>
          </p:nvPr>
        </p:nvSpPr>
        <p:spPr/>
        <p:txBody>
          <a:bodyPr/>
          <a:lstStyle/>
          <a:p>
            <a:fld id="{71936389-7455-4239-9440-1BF08222257B}" type="datetimeFigureOut">
              <a:rPr lang="en-US" smtClean="0"/>
              <a:t>7/9/2021</a:t>
            </a:fld>
            <a:endParaRPr lang="en-US"/>
          </a:p>
        </p:txBody>
      </p:sp>
      <p:sp>
        <p:nvSpPr>
          <p:cNvPr id="5" name="Footer Placeholder 4">
            <a:extLst>
              <a:ext uri="{FF2B5EF4-FFF2-40B4-BE49-F238E27FC236}">
                <a16:creationId xmlns:a16="http://schemas.microsoft.com/office/drawing/2014/main" id="{E022D3F8-8F7D-401A-A6A3-AF5C3184A9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3DCECE-485C-47EF-A299-5B6EA148094D}"/>
              </a:ext>
            </a:extLst>
          </p:cNvPr>
          <p:cNvSpPr>
            <a:spLocks noGrp="1"/>
          </p:cNvSpPr>
          <p:nvPr>
            <p:ph type="sldNum" sz="quarter" idx="12"/>
          </p:nvPr>
        </p:nvSpPr>
        <p:spPr/>
        <p:txBody>
          <a:bodyPr/>
          <a:lstStyle/>
          <a:p>
            <a:fld id="{688CB4D8-AECA-488A-A6EE-54900702F69C}" type="slidenum">
              <a:rPr lang="en-US" smtClean="0"/>
              <a:t>‹#›</a:t>
            </a:fld>
            <a:endParaRPr lang="en-US"/>
          </a:p>
        </p:txBody>
      </p:sp>
    </p:spTree>
    <p:extLst>
      <p:ext uri="{BB962C8B-B14F-4D97-AF65-F5344CB8AC3E}">
        <p14:creationId xmlns:p14="http://schemas.microsoft.com/office/powerpoint/2010/main" val="16085875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7/9/2021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6234898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036BEA-6898-4D64-BF8B-54485D944F5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3B7F306-8C34-44DE-877D-847F8FE7D3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1D445F8-B928-46DD-8026-E693F3FBE2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936389-7455-4239-9440-1BF08222257B}" type="datetimeFigureOut">
              <a:rPr lang="en-US" smtClean="0"/>
              <a:t>7/9/2021</a:t>
            </a:fld>
            <a:endParaRPr lang="en-US"/>
          </a:p>
        </p:txBody>
      </p:sp>
      <p:sp>
        <p:nvSpPr>
          <p:cNvPr id="5" name="Footer Placeholder 4">
            <a:extLst>
              <a:ext uri="{FF2B5EF4-FFF2-40B4-BE49-F238E27FC236}">
                <a16:creationId xmlns:a16="http://schemas.microsoft.com/office/drawing/2014/main" id="{6A5FBA1A-EA7B-4255-931C-CF50FF856E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E6F553E-4ADD-4886-B33C-BC7334658C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8CB4D8-AECA-488A-A6EE-54900702F69C}" type="slidenum">
              <a:rPr lang="en-US" smtClean="0"/>
              <a:t>‹#›</a:t>
            </a:fld>
            <a:endParaRPr lang="en-US"/>
          </a:p>
        </p:txBody>
      </p:sp>
    </p:spTree>
    <p:extLst>
      <p:ext uri="{BB962C8B-B14F-4D97-AF65-F5344CB8AC3E}">
        <p14:creationId xmlns:p14="http://schemas.microsoft.com/office/powerpoint/2010/main" val="381041231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a:bodyPr>
          <a:lstStyle/>
          <a:p>
            <a:pPr algn="l"/>
            <a:r>
              <a:rPr lang="en-US" sz="4800" dirty="0">
                <a:solidFill>
                  <a:schemeClr val="bg1"/>
                </a:solidFill>
                <a:latin typeface="+mn-lt"/>
              </a:rPr>
              <a:t>Project Financial Management</a:t>
            </a:r>
            <a:br>
              <a:rPr lang="en-US" sz="4800" dirty="0">
                <a:solidFill>
                  <a:schemeClr val="bg1"/>
                </a:solidFill>
                <a:latin typeface="+mn-lt"/>
              </a:rPr>
            </a:br>
            <a:br>
              <a:rPr lang="en-US" sz="4800" dirty="0">
                <a:solidFill>
                  <a:schemeClr val="bg1"/>
                </a:solidFill>
                <a:latin typeface="+mn-lt"/>
              </a:rPr>
            </a:br>
            <a:r>
              <a:rPr lang="en-US" sz="3100" b="0" dirty="0">
                <a:solidFill>
                  <a:schemeClr val="bg1"/>
                </a:solidFill>
                <a:latin typeface="+mn-lt"/>
              </a:rPr>
              <a:t>Prepared by </a:t>
            </a:r>
            <a:br>
              <a:rPr lang="en-US" sz="3100" dirty="0">
                <a:solidFill>
                  <a:schemeClr val="bg1"/>
                </a:solidFill>
                <a:latin typeface="+mn-lt"/>
              </a:rPr>
            </a:br>
            <a:r>
              <a:rPr lang="en-US" sz="3100" dirty="0">
                <a:solidFill>
                  <a:schemeClr val="bg1"/>
                </a:solidFill>
                <a:latin typeface="+mn-lt"/>
              </a:rPr>
              <a:t>Dr. Walaa Mohamed</a:t>
            </a:r>
            <a:br>
              <a:rPr lang="en-US" sz="3100" b="1" dirty="0">
                <a:solidFill>
                  <a:schemeClr val="bg1"/>
                </a:solidFill>
                <a:latin typeface="+mn-lt"/>
              </a:rPr>
            </a:br>
            <a:r>
              <a:rPr lang="en-US" sz="2800" b="1" dirty="0">
                <a:solidFill>
                  <a:schemeClr val="bg1"/>
                </a:solidFill>
                <a:latin typeface="+mn-lt"/>
              </a:rPr>
              <a:t>Lecture 10</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 615</a:t>
            </a:r>
          </a:p>
          <a:p>
            <a:pPr algn="l"/>
            <a:r>
              <a:rPr lang="en-US" sz="2800" b="1" dirty="0">
                <a:solidFill>
                  <a:schemeClr val="bg1"/>
                </a:solidFill>
                <a:ea typeface="+mj-ea"/>
                <a:cs typeface="+mj-cs"/>
              </a:rPr>
              <a:t>Financial Structuring and Documentation (part two)</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3599857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8743" y="1153571"/>
            <a:ext cx="3200400" cy="4461163"/>
          </a:xfrm>
        </p:spPr>
        <p:txBody>
          <a:bodyPr>
            <a:normAutofit/>
          </a:bodyPr>
          <a:lstStyle/>
          <a:p>
            <a:r>
              <a:rPr lang="en-US" dirty="0">
                <a:solidFill>
                  <a:srgbClr val="FFFFFF"/>
                </a:solidFill>
              </a:rPr>
              <a:t>Objectives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065564" y="499403"/>
            <a:ext cx="7948245" cy="6858000"/>
          </a:xfrm>
        </p:spPr>
        <p:txBody>
          <a:bodyPr anchor="ctr">
            <a:normAutofit fontScale="77500" lnSpcReduction="20000"/>
          </a:bodyPr>
          <a:lstStyle/>
          <a:p>
            <a:pPr marL="0" marR="501015" indent="0" algn="just" defTabSz="949325">
              <a:lnSpc>
                <a:spcPct val="160000"/>
              </a:lnSpc>
              <a:spcBef>
                <a:spcPts val="2430"/>
              </a:spcBef>
              <a:spcAft>
                <a:spcPts val="0"/>
              </a:spcAft>
              <a:buNone/>
            </a:pPr>
            <a:r>
              <a:rPr lang="en-US" sz="2500" dirty="0">
                <a:solidFill>
                  <a:srgbClr val="231F21"/>
                </a:solidFill>
                <a:effectLst/>
                <a:latin typeface="Times New Roman" panose="02020603050405020304" pitchFamily="18" charset="0"/>
                <a:ea typeface="Times New Roman" panose="02020603050405020304" pitchFamily="18" charset="0"/>
              </a:rPr>
              <a:t>This lecture examines some of the </a:t>
            </a:r>
            <a:r>
              <a:rPr lang="en-US" sz="2500" b="1" dirty="0">
                <a:solidFill>
                  <a:schemeClr val="accent2">
                    <a:lumMod val="75000"/>
                  </a:schemeClr>
                </a:solidFill>
                <a:effectLst/>
                <a:latin typeface="Times New Roman" panose="02020603050405020304" pitchFamily="18" charset="0"/>
                <a:ea typeface="Times New Roman" panose="02020603050405020304" pitchFamily="18" charset="0"/>
              </a:rPr>
              <a:t>main ﬁnancial structuring issues </a:t>
            </a:r>
            <a:r>
              <a:rPr lang="en-US" sz="2500" dirty="0">
                <a:solidFill>
                  <a:srgbClr val="231F21"/>
                </a:solidFill>
                <a:effectLst/>
                <a:latin typeface="Times New Roman" panose="02020603050405020304" pitchFamily="18" charset="0"/>
                <a:ea typeface="Times New Roman" panose="02020603050405020304" pitchFamily="18" charset="0"/>
              </a:rPr>
              <a:t>likely to</a:t>
            </a:r>
            <a:r>
              <a:rPr lang="en-US" sz="2500" spc="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arise once the commercial fundamentals and risks of the project, and the cash ﬂow</a:t>
            </a:r>
            <a:r>
              <a:rPr lang="en-US" sz="2500" spc="-27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that</a:t>
            </a:r>
            <a:r>
              <a:rPr lang="en-US" sz="2500" spc="2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results</a:t>
            </a:r>
            <a:r>
              <a:rPr lang="en-US" sz="2500" spc="2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from</a:t>
            </a:r>
            <a:r>
              <a:rPr lang="en-US" sz="2500" spc="1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these,</a:t>
            </a:r>
            <a:r>
              <a:rPr lang="en-US" sz="2500" spc="2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have</a:t>
            </a:r>
            <a:r>
              <a:rPr lang="en-US" sz="2500" spc="2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been</a:t>
            </a:r>
            <a:r>
              <a:rPr lang="en-US" sz="2500" spc="4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reviewed</a:t>
            </a:r>
            <a:r>
              <a:rPr lang="en-US" sz="2500" spc="3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as</a:t>
            </a:r>
            <a:r>
              <a:rPr lang="en-US" sz="2500" spc="2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set</a:t>
            </a:r>
            <a:r>
              <a:rPr lang="en-US" sz="2500" spc="2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out</a:t>
            </a:r>
            <a:r>
              <a:rPr lang="en-US" sz="2500" spc="3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in</a:t>
            </a:r>
            <a:r>
              <a:rPr lang="en-US" sz="2500" spc="3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previous</a:t>
            </a:r>
            <a:r>
              <a:rPr lang="en-US" sz="2500" spc="2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chapters.</a:t>
            </a:r>
            <a:endParaRPr lang="en-US" sz="2500" dirty="0">
              <a:effectLst/>
              <a:latin typeface="Times New Roman" panose="02020603050405020304" pitchFamily="18" charset="0"/>
              <a:ea typeface="Times New Roman" panose="02020603050405020304" pitchFamily="18" charset="0"/>
            </a:endParaRPr>
          </a:p>
          <a:p>
            <a:pPr marL="233045" marR="501015" indent="179705" algn="just">
              <a:lnSpc>
                <a:spcPct val="160000"/>
              </a:lnSpc>
              <a:spcBef>
                <a:spcPts val="5"/>
              </a:spcBef>
              <a:spcAft>
                <a:spcPts val="0"/>
              </a:spcAft>
            </a:pPr>
            <a:r>
              <a:rPr lang="en-US" sz="2500" b="1" u="sng" dirty="0">
                <a:solidFill>
                  <a:schemeClr val="accent1">
                    <a:lumMod val="75000"/>
                  </a:schemeClr>
                </a:solidFill>
                <a:effectLst/>
                <a:latin typeface="Times New Roman" panose="02020603050405020304" pitchFamily="18" charset="0"/>
                <a:ea typeface="Times New Roman" panose="02020603050405020304" pitchFamily="18" charset="0"/>
              </a:rPr>
              <a:t>The main elements in the ﬁnancing negotiations between the Project Company</a:t>
            </a:r>
            <a:r>
              <a:rPr lang="en-US" sz="2500" b="1" u="sng" spc="5" dirty="0">
                <a:solidFill>
                  <a:schemeClr val="accent1">
                    <a:lumMod val="75000"/>
                  </a:schemeClr>
                </a:solidFill>
                <a:effectLst/>
                <a:latin typeface="Times New Roman" panose="02020603050405020304" pitchFamily="18" charset="0"/>
                <a:ea typeface="Times New Roman" panose="02020603050405020304" pitchFamily="18" charset="0"/>
              </a:rPr>
              <a:t> </a:t>
            </a:r>
            <a:r>
              <a:rPr lang="en-US" sz="2500" b="1" u="sng" dirty="0">
                <a:solidFill>
                  <a:schemeClr val="accent1">
                    <a:lumMod val="75000"/>
                  </a:schemeClr>
                </a:solidFill>
                <a:effectLst/>
                <a:latin typeface="Times New Roman" panose="02020603050405020304" pitchFamily="18" charset="0"/>
                <a:ea typeface="Times New Roman" panose="02020603050405020304" pitchFamily="18" charset="0"/>
              </a:rPr>
              <a:t>and</a:t>
            </a:r>
            <a:r>
              <a:rPr lang="en-US" sz="2500" b="1" u="sng" spc="-5" dirty="0">
                <a:solidFill>
                  <a:schemeClr val="accent1">
                    <a:lumMod val="75000"/>
                  </a:schemeClr>
                </a:solidFill>
                <a:effectLst/>
                <a:latin typeface="Times New Roman" panose="02020603050405020304" pitchFamily="18" charset="0"/>
                <a:ea typeface="Times New Roman" panose="02020603050405020304" pitchFamily="18" charset="0"/>
              </a:rPr>
              <a:t> </a:t>
            </a:r>
            <a:r>
              <a:rPr lang="en-US" sz="2500" b="1" u="sng" dirty="0">
                <a:solidFill>
                  <a:schemeClr val="accent1">
                    <a:lumMod val="75000"/>
                  </a:schemeClr>
                </a:solidFill>
                <a:effectLst/>
                <a:latin typeface="Times New Roman" panose="02020603050405020304" pitchFamily="18" charset="0"/>
                <a:ea typeface="Times New Roman" panose="02020603050405020304" pitchFamily="18" charset="0"/>
              </a:rPr>
              <a:t>its</a:t>
            </a:r>
            <a:r>
              <a:rPr lang="en-US" sz="2500" b="1" u="sng" spc="10" dirty="0">
                <a:solidFill>
                  <a:schemeClr val="accent1">
                    <a:lumMod val="75000"/>
                  </a:schemeClr>
                </a:solidFill>
                <a:effectLst/>
                <a:latin typeface="Times New Roman" panose="02020603050405020304" pitchFamily="18" charset="0"/>
                <a:ea typeface="Times New Roman" panose="02020603050405020304" pitchFamily="18" charset="0"/>
              </a:rPr>
              <a:t> </a:t>
            </a:r>
            <a:r>
              <a:rPr lang="en-US" sz="2500" b="1" u="sng" dirty="0">
                <a:solidFill>
                  <a:schemeClr val="accent1">
                    <a:lumMod val="75000"/>
                  </a:schemeClr>
                </a:solidFill>
                <a:effectLst/>
                <a:latin typeface="Times New Roman" panose="02020603050405020304" pitchFamily="18" charset="0"/>
                <a:ea typeface="Times New Roman" panose="02020603050405020304" pitchFamily="18" charset="0"/>
              </a:rPr>
              <a:t>lenders</a:t>
            </a:r>
            <a:r>
              <a:rPr lang="en-US" sz="2500" b="1" u="sng" spc="10" dirty="0">
                <a:solidFill>
                  <a:schemeClr val="accent1">
                    <a:lumMod val="75000"/>
                  </a:schemeClr>
                </a:solidFill>
                <a:effectLst/>
                <a:latin typeface="Times New Roman" panose="02020603050405020304" pitchFamily="18" charset="0"/>
                <a:ea typeface="Times New Roman" panose="02020603050405020304" pitchFamily="18" charset="0"/>
              </a:rPr>
              <a:t> </a:t>
            </a:r>
            <a:r>
              <a:rPr lang="en-US" sz="2500" b="1" u="sng" dirty="0">
                <a:solidFill>
                  <a:schemeClr val="accent1">
                    <a:lumMod val="75000"/>
                  </a:schemeClr>
                </a:solidFill>
                <a:effectLst/>
                <a:latin typeface="Times New Roman" panose="02020603050405020304" pitchFamily="18" charset="0"/>
                <a:ea typeface="Times New Roman" panose="02020603050405020304" pitchFamily="18" charset="0"/>
              </a:rPr>
              <a:t>are</a:t>
            </a:r>
            <a:r>
              <a:rPr lang="en-US" sz="2500" b="1" u="sng" spc="15" dirty="0">
                <a:solidFill>
                  <a:schemeClr val="accent1">
                    <a:lumMod val="75000"/>
                  </a:schemeClr>
                </a:solidFill>
                <a:effectLst/>
                <a:latin typeface="Times New Roman" panose="02020603050405020304" pitchFamily="18" charset="0"/>
                <a:ea typeface="Times New Roman" panose="02020603050405020304" pitchFamily="18" charset="0"/>
              </a:rPr>
              <a:t> </a:t>
            </a:r>
            <a:r>
              <a:rPr lang="en-US" sz="2500" b="1" u="sng" dirty="0">
                <a:solidFill>
                  <a:schemeClr val="accent1">
                    <a:lumMod val="75000"/>
                  </a:schemeClr>
                </a:solidFill>
                <a:effectLst/>
                <a:latin typeface="Times New Roman" panose="02020603050405020304" pitchFamily="18" charset="0"/>
                <a:ea typeface="Times New Roman" panose="02020603050405020304" pitchFamily="18" charset="0"/>
              </a:rPr>
              <a:t>likely</a:t>
            </a:r>
            <a:r>
              <a:rPr lang="en-US" sz="2500" b="1" u="sng" spc="10" dirty="0">
                <a:solidFill>
                  <a:schemeClr val="accent1">
                    <a:lumMod val="75000"/>
                  </a:schemeClr>
                </a:solidFill>
                <a:effectLst/>
                <a:latin typeface="Times New Roman" panose="02020603050405020304" pitchFamily="18" charset="0"/>
                <a:ea typeface="Times New Roman" panose="02020603050405020304" pitchFamily="18" charset="0"/>
              </a:rPr>
              <a:t> </a:t>
            </a:r>
            <a:r>
              <a:rPr lang="en-US" sz="2500" b="1" u="sng" dirty="0">
                <a:solidFill>
                  <a:schemeClr val="accent1">
                    <a:lumMod val="75000"/>
                  </a:schemeClr>
                </a:solidFill>
                <a:effectLst/>
                <a:latin typeface="Times New Roman" panose="02020603050405020304" pitchFamily="18" charset="0"/>
                <a:ea typeface="Times New Roman" panose="02020603050405020304" pitchFamily="18" charset="0"/>
              </a:rPr>
              <a:t>to</a:t>
            </a:r>
            <a:r>
              <a:rPr lang="en-US" sz="2500" b="1" u="sng" spc="5" dirty="0">
                <a:solidFill>
                  <a:schemeClr val="accent1">
                    <a:lumMod val="75000"/>
                  </a:schemeClr>
                </a:solidFill>
                <a:effectLst/>
                <a:latin typeface="Times New Roman" panose="02020603050405020304" pitchFamily="18" charset="0"/>
                <a:ea typeface="Times New Roman" panose="02020603050405020304" pitchFamily="18" charset="0"/>
              </a:rPr>
              <a:t> </a:t>
            </a:r>
            <a:r>
              <a:rPr lang="en-US" sz="2500" b="1" u="sng" dirty="0">
                <a:solidFill>
                  <a:schemeClr val="accent1">
                    <a:lumMod val="75000"/>
                  </a:schemeClr>
                </a:solidFill>
                <a:effectLst/>
                <a:latin typeface="Times New Roman" panose="02020603050405020304" pitchFamily="18" charset="0"/>
                <a:ea typeface="Times New Roman" panose="02020603050405020304" pitchFamily="18" charset="0"/>
              </a:rPr>
              <a:t>include:</a:t>
            </a:r>
          </a:p>
          <a:p>
            <a:pPr marL="342900" marR="0" lvl="0" indent="-342900">
              <a:lnSpc>
                <a:spcPct val="150000"/>
              </a:lnSpc>
              <a:spcBef>
                <a:spcPts val="725"/>
              </a:spcBef>
              <a:spcAft>
                <a:spcPts val="0"/>
              </a:spcAft>
              <a:buClr>
                <a:srgbClr val="231F21"/>
              </a:buClr>
              <a:buSzPts val="1150"/>
              <a:buFont typeface="Times New Roman" panose="02020603050405020304" pitchFamily="18" charset="0"/>
              <a:buChar char="•"/>
              <a:tabLst>
                <a:tab pos="539750" algn="l"/>
              </a:tabLst>
            </a:pPr>
            <a:r>
              <a:rPr lang="en-US" sz="2500" dirty="0">
                <a:solidFill>
                  <a:srgbClr val="231F21"/>
                </a:solidFill>
                <a:effectLst/>
                <a:latin typeface="Times New Roman" panose="02020603050405020304" pitchFamily="18" charset="0"/>
                <a:ea typeface="Times New Roman" panose="02020603050405020304" pitchFamily="18" charset="0"/>
              </a:rPr>
              <a:t>The</a:t>
            </a:r>
            <a:r>
              <a:rPr lang="en-US" sz="2500" spc="6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debt:</a:t>
            </a:r>
            <a:r>
              <a:rPr lang="en-US" sz="2500" spc="-11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equity</a:t>
            </a:r>
            <a:r>
              <a:rPr lang="en-US" sz="2500" spc="9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ratio</a:t>
            </a:r>
            <a:r>
              <a:rPr lang="en-US" sz="2500" spc="9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FF0000"/>
                </a:solidFill>
                <a:effectLst/>
                <a:latin typeface="Times New Roman" panose="02020603050405020304" pitchFamily="18" charset="0"/>
                <a:ea typeface="Times New Roman" panose="02020603050405020304" pitchFamily="18" charset="0"/>
              </a:rPr>
              <a:t>(lecture 8)</a:t>
            </a:r>
          </a:p>
          <a:p>
            <a:pPr marL="342900" indent="-342900">
              <a:lnSpc>
                <a:spcPct val="150000"/>
              </a:lnSpc>
              <a:spcBef>
                <a:spcPts val="95"/>
              </a:spcBef>
              <a:buClr>
                <a:srgbClr val="231F21"/>
              </a:buClr>
              <a:buSzPts val="1150"/>
              <a:buFont typeface="Times New Roman" panose="02020603050405020304" pitchFamily="18" charset="0"/>
              <a:buChar char="•"/>
              <a:tabLst>
                <a:tab pos="539750" algn="l"/>
              </a:tabLst>
            </a:pPr>
            <a:r>
              <a:rPr lang="en-US" sz="2500" dirty="0">
                <a:solidFill>
                  <a:srgbClr val="231F21"/>
                </a:solidFill>
                <a:effectLst/>
                <a:latin typeface="Times New Roman" panose="02020603050405020304" pitchFamily="18" charset="0"/>
                <a:ea typeface="Times New Roman" panose="02020603050405020304" pitchFamily="18" charset="0"/>
              </a:rPr>
              <a:t>The</a:t>
            </a:r>
            <a:r>
              <a:rPr lang="en-US" sz="2500" spc="4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drawdown</a:t>
            </a:r>
            <a:r>
              <a:rPr lang="en-US" sz="2500" spc="6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schedule</a:t>
            </a:r>
            <a:r>
              <a:rPr lang="en-US" sz="2500" spc="6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for</a:t>
            </a:r>
            <a:r>
              <a:rPr lang="en-US" sz="2500" spc="4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debt</a:t>
            </a:r>
            <a:r>
              <a:rPr lang="en-US" sz="2500" spc="5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and</a:t>
            </a:r>
            <a:r>
              <a:rPr lang="en-US" sz="2500" spc="6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equity </a:t>
            </a:r>
            <a:r>
              <a:rPr lang="en-US" sz="2500" dirty="0">
                <a:solidFill>
                  <a:srgbClr val="FF0000"/>
                </a:solidFill>
                <a:effectLst/>
                <a:latin typeface="Times New Roman" panose="02020603050405020304" pitchFamily="18" charset="0"/>
                <a:ea typeface="Times New Roman" panose="02020603050405020304" pitchFamily="18" charset="0"/>
              </a:rPr>
              <a:t>(lecture 9)</a:t>
            </a:r>
          </a:p>
          <a:p>
            <a:pPr marL="342900" indent="-342900">
              <a:lnSpc>
                <a:spcPct val="150000"/>
              </a:lnSpc>
              <a:spcBef>
                <a:spcPts val="95"/>
              </a:spcBef>
              <a:buClr>
                <a:srgbClr val="231F21"/>
              </a:buClr>
              <a:buSzPts val="1150"/>
              <a:buFont typeface="Times New Roman" panose="02020603050405020304" pitchFamily="18" charset="0"/>
              <a:buChar char="•"/>
              <a:tabLst>
                <a:tab pos="539750" algn="l"/>
              </a:tabLst>
            </a:pPr>
            <a:r>
              <a:rPr lang="en-US" sz="2500" dirty="0">
                <a:solidFill>
                  <a:srgbClr val="231F21"/>
                </a:solidFill>
                <a:effectLst/>
                <a:latin typeface="Times New Roman" panose="02020603050405020304" pitchFamily="18" charset="0"/>
                <a:ea typeface="Times New Roman" panose="02020603050405020304" pitchFamily="18" charset="0"/>
              </a:rPr>
              <a:t>The</a:t>
            </a:r>
            <a:r>
              <a:rPr lang="en-US" sz="2500" spc="4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interest</a:t>
            </a:r>
            <a:r>
              <a:rPr lang="en-US" sz="2500" spc="5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rate</a:t>
            </a:r>
            <a:r>
              <a:rPr lang="en-US" sz="2500" spc="5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and</a:t>
            </a:r>
            <a:r>
              <a:rPr lang="en-US" sz="2500" spc="5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fees</a:t>
            </a:r>
            <a:r>
              <a:rPr lang="en-US" sz="2500" spc="5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to</a:t>
            </a:r>
            <a:r>
              <a:rPr lang="en-US" sz="2500" spc="5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be</a:t>
            </a:r>
            <a:r>
              <a:rPr lang="en-US" sz="2500" spc="4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charged</a:t>
            </a:r>
            <a:r>
              <a:rPr lang="en-US" sz="2500" spc="5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by</a:t>
            </a:r>
            <a:r>
              <a:rPr lang="en-US" sz="2500" spc="5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lenders </a:t>
            </a:r>
            <a:r>
              <a:rPr lang="en-US" sz="2500" dirty="0">
                <a:solidFill>
                  <a:srgbClr val="FF0000"/>
                </a:solidFill>
                <a:effectLst/>
                <a:latin typeface="Times New Roman" panose="02020603050405020304" pitchFamily="18" charset="0"/>
                <a:ea typeface="Times New Roman" panose="02020603050405020304" pitchFamily="18" charset="0"/>
              </a:rPr>
              <a:t>(lecture 9)</a:t>
            </a:r>
          </a:p>
          <a:p>
            <a:pPr marL="342900" indent="-342900">
              <a:lnSpc>
                <a:spcPct val="150000"/>
              </a:lnSpc>
              <a:spcBef>
                <a:spcPts val="90"/>
              </a:spcBef>
              <a:buClr>
                <a:srgbClr val="231F21"/>
              </a:buClr>
              <a:buSzPts val="1150"/>
              <a:buFont typeface="Times New Roman" panose="02020603050405020304" pitchFamily="18" charset="0"/>
              <a:buChar char="•"/>
              <a:tabLst>
                <a:tab pos="539750" algn="l"/>
              </a:tabLst>
            </a:pPr>
            <a:r>
              <a:rPr lang="en-US" sz="2500" dirty="0">
                <a:solidFill>
                  <a:srgbClr val="231F21"/>
                </a:solidFill>
                <a:effectLst/>
                <a:latin typeface="Times New Roman" panose="02020603050405020304" pitchFamily="18" charset="0"/>
                <a:ea typeface="Times New Roman" panose="02020603050405020304" pitchFamily="18" charset="0"/>
              </a:rPr>
              <a:t>Lenders’</a:t>
            </a:r>
            <a:r>
              <a:rPr lang="en-US" sz="2500" spc="6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control</a:t>
            </a:r>
            <a:r>
              <a:rPr lang="en-US" sz="2500" spc="5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of</a:t>
            </a:r>
            <a:r>
              <a:rPr lang="en-US" sz="2500" spc="6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the</a:t>
            </a:r>
            <a:r>
              <a:rPr lang="en-US" sz="2500" spc="6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Project</a:t>
            </a:r>
            <a:r>
              <a:rPr lang="en-US" sz="2500" spc="5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Company’s</a:t>
            </a:r>
            <a:r>
              <a:rPr lang="en-US" sz="2500" spc="5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cash</a:t>
            </a:r>
            <a:r>
              <a:rPr lang="en-US" sz="2500" spc="1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ﬂow </a:t>
            </a:r>
            <a:r>
              <a:rPr lang="en-US" sz="2500" dirty="0">
                <a:solidFill>
                  <a:srgbClr val="FF0000"/>
                </a:solidFill>
                <a:effectLst/>
                <a:latin typeface="Times New Roman" panose="02020603050405020304" pitchFamily="18" charset="0"/>
                <a:ea typeface="Times New Roman" panose="02020603050405020304" pitchFamily="18" charset="0"/>
              </a:rPr>
              <a:t>(lecture 9)</a:t>
            </a:r>
          </a:p>
          <a:p>
            <a:pPr marL="342900" indent="-342900">
              <a:lnSpc>
                <a:spcPct val="150000"/>
              </a:lnSpc>
              <a:spcBef>
                <a:spcPts val="85"/>
              </a:spcBef>
              <a:buClr>
                <a:srgbClr val="231F21"/>
              </a:buClr>
              <a:buSzPts val="1150"/>
              <a:buFont typeface="Times New Roman" panose="02020603050405020304" pitchFamily="18" charset="0"/>
              <a:buChar char="•"/>
              <a:tabLst>
                <a:tab pos="539750" algn="l"/>
              </a:tabLst>
            </a:pPr>
            <a:r>
              <a:rPr lang="en-US" sz="2500" dirty="0">
                <a:solidFill>
                  <a:srgbClr val="231F21"/>
                </a:solidFill>
                <a:effectLst/>
                <a:latin typeface="Times New Roman" panose="02020603050405020304" pitchFamily="18" charset="0"/>
                <a:ea typeface="Times New Roman" panose="02020603050405020304" pitchFamily="18" charset="0"/>
              </a:rPr>
              <a:t>Provisions</a:t>
            </a:r>
            <a:r>
              <a:rPr lang="en-US" sz="2500" spc="8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for</a:t>
            </a:r>
            <a:r>
              <a:rPr lang="en-US" sz="2500" spc="6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prepayment</a:t>
            </a:r>
            <a:r>
              <a:rPr lang="en-US" sz="2500" spc="7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FF0000"/>
                </a:solidFill>
                <a:effectLst/>
                <a:latin typeface="Times New Roman" panose="02020603050405020304" pitchFamily="18" charset="0"/>
                <a:ea typeface="Times New Roman" panose="02020603050405020304" pitchFamily="18" charset="0"/>
              </a:rPr>
              <a:t>(lecture 9)</a:t>
            </a:r>
          </a:p>
          <a:p>
            <a:pPr marL="342900" indent="-342900">
              <a:lnSpc>
                <a:spcPct val="150000"/>
              </a:lnSpc>
              <a:spcBef>
                <a:spcPts val="90"/>
              </a:spcBef>
              <a:buClr>
                <a:srgbClr val="231F21"/>
              </a:buClr>
              <a:buSzPts val="1150"/>
              <a:buFont typeface="Times New Roman" panose="02020603050405020304" pitchFamily="18" charset="0"/>
              <a:buChar char="•"/>
              <a:tabLst>
                <a:tab pos="539750" algn="l"/>
              </a:tabLst>
            </a:pPr>
            <a:r>
              <a:rPr lang="en-US" sz="2500" dirty="0">
                <a:solidFill>
                  <a:srgbClr val="231F21"/>
                </a:solidFill>
                <a:effectLst/>
                <a:latin typeface="Times New Roman" panose="02020603050405020304" pitchFamily="18" charset="0"/>
                <a:ea typeface="Times New Roman" panose="02020603050405020304" pitchFamily="18" charset="0"/>
              </a:rPr>
              <a:t>Conditions</a:t>
            </a:r>
            <a:r>
              <a:rPr lang="en-US" sz="2500" spc="3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precedent</a:t>
            </a:r>
            <a:r>
              <a:rPr lang="en-US" sz="2500" spc="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to</a:t>
            </a:r>
            <a:r>
              <a:rPr lang="en-US" sz="2500" spc="3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Financial</a:t>
            </a:r>
            <a:r>
              <a:rPr lang="en-US" sz="2500" spc="1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Close</a:t>
            </a:r>
            <a:r>
              <a:rPr lang="en-US" sz="2500" spc="3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and</a:t>
            </a:r>
            <a:r>
              <a:rPr lang="en-US" sz="2500" spc="4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drawings</a:t>
            </a:r>
            <a:r>
              <a:rPr lang="en-US" sz="2500" spc="-1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on</a:t>
            </a:r>
            <a:r>
              <a:rPr lang="en-US" sz="2500" spc="3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the</a:t>
            </a:r>
            <a:r>
              <a:rPr lang="en-US" sz="2500" spc="4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debt </a:t>
            </a:r>
            <a:r>
              <a:rPr lang="en-US" sz="2500" dirty="0">
                <a:solidFill>
                  <a:srgbClr val="FF0000"/>
                </a:solidFill>
                <a:effectLst/>
                <a:latin typeface="Times New Roman" panose="02020603050405020304" pitchFamily="18" charset="0"/>
                <a:ea typeface="Times New Roman" panose="02020603050405020304" pitchFamily="18" charset="0"/>
              </a:rPr>
              <a:t>(lecture 10)</a:t>
            </a:r>
          </a:p>
          <a:p>
            <a:pPr marL="342900" indent="-342900">
              <a:lnSpc>
                <a:spcPct val="150000"/>
              </a:lnSpc>
              <a:spcBef>
                <a:spcPts val="90"/>
              </a:spcBef>
              <a:buClr>
                <a:srgbClr val="231F21"/>
              </a:buClr>
              <a:buSzPts val="1150"/>
              <a:buFont typeface="Times New Roman" panose="02020603050405020304" pitchFamily="18" charset="0"/>
              <a:buChar char="•"/>
              <a:tabLst>
                <a:tab pos="539750" algn="l"/>
              </a:tabLst>
            </a:pPr>
            <a:r>
              <a:rPr lang="en-US" sz="2500" dirty="0">
                <a:effectLst/>
                <a:latin typeface="Times New Roman" panose="02020603050405020304" pitchFamily="18" charset="0"/>
                <a:ea typeface="Times New Roman" panose="02020603050405020304" pitchFamily="18" charset="0"/>
              </a:rPr>
              <a:t>Covenants </a:t>
            </a:r>
            <a:r>
              <a:rPr lang="en-US" sz="2500" dirty="0">
                <a:solidFill>
                  <a:srgbClr val="FF0000"/>
                </a:solidFill>
                <a:effectLst/>
                <a:latin typeface="Times New Roman" panose="02020603050405020304" pitchFamily="18" charset="0"/>
                <a:ea typeface="Times New Roman" panose="02020603050405020304" pitchFamily="18" charset="0"/>
              </a:rPr>
              <a:t> (lecture 10)</a:t>
            </a:r>
          </a:p>
          <a:p>
            <a:pPr marL="342900" indent="-342900">
              <a:lnSpc>
                <a:spcPct val="150000"/>
              </a:lnSpc>
              <a:spcBef>
                <a:spcPts val="95"/>
              </a:spcBef>
              <a:buClr>
                <a:srgbClr val="231F21"/>
              </a:buClr>
              <a:buSzPts val="1150"/>
              <a:buFont typeface="Times New Roman" panose="02020603050405020304" pitchFamily="18" charset="0"/>
              <a:buChar char="•"/>
              <a:tabLst>
                <a:tab pos="539750" algn="l"/>
              </a:tabLst>
            </a:pPr>
            <a:r>
              <a:rPr lang="en-US" sz="2500" dirty="0">
                <a:solidFill>
                  <a:srgbClr val="231F21"/>
                </a:solidFill>
                <a:effectLst/>
                <a:latin typeface="Times New Roman" panose="02020603050405020304" pitchFamily="18" charset="0"/>
                <a:ea typeface="Times New Roman" panose="02020603050405020304" pitchFamily="18" charset="0"/>
              </a:rPr>
              <a:t>Events</a:t>
            </a:r>
            <a:r>
              <a:rPr lang="en-US" sz="2500" spc="5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of</a:t>
            </a:r>
            <a:r>
              <a:rPr lang="en-US" sz="2500" spc="5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default </a:t>
            </a:r>
            <a:r>
              <a:rPr lang="en-US" sz="2500" dirty="0">
                <a:solidFill>
                  <a:srgbClr val="FF0000"/>
                </a:solidFill>
                <a:effectLst/>
                <a:latin typeface="Times New Roman" panose="02020603050405020304" pitchFamily="18" charset="0"/>
                <a:ea typeface="Times New Roman" panose="02020603050405020304" pitchFamily="18" charset="0"/>
              </a:rPr>
              <a:t>(lecture 10)</a:t>
            </a:r>
          </a:p>
          <a:p>
            <a:pPr marL="342900" indent="-342900">
              <a:lnSpc>
                <a:spcPct val="150000"/>
              </a:lnSpc>
              <a:spcBef>
                <a:spcPts val="95"/>
              </a:spcBef>
              <a:buClr>
                <a:srgbClr val="231F21"/>
              </a:buClr>
              <a:buSzPts val="1150"/>
              <a:buFont typeface="Times New Roman" panose="02020603050405020304" pitchFamily="18" charset="0"/>
              <a:buChar char="•"/>
              <a:tabLst>
                <a:tab pos="539750" algn="l"/>
              </a:tabLst>
            </a:pPr>
            <a:r>
              <a:rPr lang="en-US" sz="2500" dirty="0">
                <a:solidFill>
                  <a:srgbClr val="231F21"/>
                </a:solidFill>
                <a:effectLst/>
                <a:latin typeface="Times New Roman" panose="02020603050405020304" pitchFamily="18" charset="0"/>
                <a:ea typeface="Times New Roman" panose="02020603050405020304" pitchFamily="18" charset="0"/>
              </a:rPr>
              <a:t>Voting</a:t>
            </a:r>
            <a:r>
              <a:rPr lang="en-US" sz="2500" spc="50"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and</a:t>
            </a:r>
            <a:r>
              <a:rPr lang="en-US" sz="2500" spc="4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enforcement</a:t>
            </a:r>
            <a:r>
              <a:rPr lang="en-US" sz="2500" spc="4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on</a:t>
            </a:r>
            <a:r>
              <a:rPr lang="en-US" sz="2500" spc="65" dirty="0">
                <a:solidFill>
                  <a:srgbClr val="231F21"/>
                </a:solidFill>
                <a:effectLst/>
                <a:latin typeface="Times New Roman" panose="02020603050405020304" pitchFamily="18" charset="0"/>
                <a:ea typeface="Times New Roman" panose="02020603050405020304" pitchFamily="18" charset="0"/>
              </a:rPr>
              <a:t> </a:t>
            </a:r>
            <a:r>
              <a:rPr lang="en-US" sz="2500" dirty="0">
                <a:solidFill>
                  <a:srgbClr val="231F21"/>
                </a:solidFill>
                <a:effectLst/>
                <a:latin typeface="Times New Roman" panose="02020603050405020304" pitchFamily="18" charset="0"/>
                <a:ea typeface="Times New Roman" panose="02020603050405020304" pitchFamily="18" charset="0"/>
              </a:rPr>
              <a:t>default </a:t>
            </a:r>
            <a:r>
              <a:rPr lang="en-US" sz="2500" dirty="0">
                <a:solidFill>
                  <a:srgbClr val="FF0000"/>
                </a:solidFill>
                <a:effectLst/>
                <a:latin typeface="Times New Roman" panose="02020603050405020304" pitchFamily="18" charset="0"/>
                <a:ea typeface="Times New Roman" panose="02020603050405020304" pitchFamily="18" charset="0"/>
              </a:rPr>
              <a:t>(lecture 10)</a:t>
            </a:r>
          </a:p>
          <a:p>
            <a:pPr marL="0" marR="0" lvl="0" indent="0">
              <a:lnSpc>
                <a:spcPct val="114000"/>
              </a:lnSpc>
              <a:spcBef>
                <a:spcPts val="95"/>
              </a:spcBef>
              <a:spcAft>
                <a:spcPts val="0"/>
              </a:spcAft>
              <a:buClr>
                <a:srgbClr val="231F21"/>
              </a:buClr>
              <a:buSzPts val="1150"/>
              <a:buNone/>
              <a:tabLst>
                <a:tab pos="539750" algn="l"/>
              </a:tabLst>
            </a:pPr>
            <a:endParaRPr lang="en-US" sz="2500" dirty="0">
              <a:effectLst/>
              <a:latin typeface="Times New Roman" panose="02020603050405020304" pitchFamily="18" charset="0"/>
              <a:ea typeface="Times New Roman" panose="02020603050405020304" pitchFamily="18" charset="0"/>
            </a:endParaRPr>
          </a:p>
          <a:p>
            <a:pPr marL="0" marR="0" indent="0">
              <a:lnSpc>
                <a:spcPct val="150000"/>
              </a:lnSpc>
              <a:spcBef>
                <a:spcPts val="0"/>
              </a:spcBef>
              <a:spcAft>
                <a:spcPts val="0"/>
              </a:spcAft>
              <a:buNone/>
            </a:pPr>
            <a:endParaRPr lang="en-US" dirty="0">
              <a:effectLst/>
              <a:latin typeface="Georgia" panose="02040502050405020303" pitchFamily="18" charset="0"/>
              <a:ea typeface="Times New Roman" panose="02020603050405020304" pitchFamily="18" charset="0"/>
            </a:endParaRPr>
          </a:p>
        </p:txBody>
      </p:sp>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35600"/>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337625" y="407962"/>
            <a:ext cx="11016175" cy="301617"/>
          </a:xfrm>
        </p:spPr>
        <p:txBody>
          <a:bodyPr>
            <a:normAutofit fontScale="90000"/>
          </a:bodyPr>
          <a:lstStyle/>
          <a:p>
            <a:pPr algn="ct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FINANCIAL</a:t>
            </a:r>
            <a:r>
              <a:rPr lang="en-US" sz="2700" b="1" kern="0"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CLOSE—</a:t>
            </a:r>
            <a:r>
              <a:rPr lang="en-US" sz="2700" b="1" kern="0" spc="-1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CONDITIONS</a:t>
            </a:r>
            <a:r>
              <a:rPr lang="en-US" sz="2700" b="1" kern="0"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PRECEDENT</a:t>
            </a: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267285" y="709580"/>
            <a:ext cx="12562448" cy="5972574"/>
          </a:xfrm>
        </p:spPr>
        <p:txBody>
          <a:bodyPr>
            <a:normAutofit/>
          </a:bodyPr>
          <a:lstStyle/>
          <a:p>
            <a:pPr marL="502920" marR="231775" indent="0" algn="just">
              <a:lnSpc>
                <a:spcPct val="150000"/>
              </a:lnSpc>
              <a:spcBef>
                <a:spcPts val="144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mj-cs"/>
              </a:rPr>
              <a:t>Signature</a:t>
            </a:r>
            <a:r>
              <a:rPr lang="en-US" sz="2000" spc="28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of the ﬁnancing documentation alone does not mean that the</a:t>
            </a:r>
            <a:r>
              <a:rPr lang="en-US" sz="2000" spc="29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lenders will start advancing funds to the Project Company. In order to draw down any</a:t>
            </a:r>
            <a:r>
              <a:rPr lang="en-US" sz="2000" spc="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debt</a:t>
            </a:r>
            <a:r>
              <a:rPr lang="en-US" sz="2000" spc="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at all, the</a:t>
            </a:r>
            <a:r>
              <a:rPr lang="en-US" sz="2000" spc="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project must ﬁrst</a:t>
            </a:r>
            <a:r>
              <a:rPr lang="en-US" sz="2000" spc="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reach Financial Close. </a:t>
            </a:r>
            <a:r>
              <a:rPr lang="en-US" sz="2000" u="sng" dirty="0">
                <a:solidFill>
                  <a:srgbClr val="231F21"/>
                </a:solidFill>
                <a:effectLst/>
                <a:latin typeface="Times New Roman" panose="02020603050405020304" pitchFamily="18" charset="0"/>
                <a:ea typeface="Times New Roman" panose="02020603050405020304" pitchFamily="18" charset="0"/>
                <a:cs typeface="+mj-cs"/>
              </a:rPr>
              <a:t>This</a:t>
            </a:r>
            <a:r>
              <a:rPr lang="en-US" sz="2000" u="sng" spc="285"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is the date</a:t>
            </a:r>
            <a:r>
              <a:rPr lang="en-US" sz="2000" u="sng" spc="290"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at which</a:t>
            </a:r>
            <a:r>
              <a:rPr lang="en-US" sz="2000" u="sng" spc="-275"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all Project Contracts and ﬁnancing documentation have been signed, and the conditions precedent to the</a:t>
            </a:r>
            <a:r>
              <a:rPr lang="en-US" sz="2000" u="sng" spc="5"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effectiveness of the</a:t>
            </a:r>
            <a:r>
              <a:rPr lang="en-US" sz="2000" u="sng" spc="5"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lenders’ commitments have been</a:t>
            </a:r>
            <a:r>
              <a:rPr lang="en-US" sz="2000" u="sng" spc="5"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satisﬁed or waived.</a:t>
            </a:r>
            <a:r>
              <a:rPr lang="en-US" sz="2000" dirty="0">
                <a:solidFill>
                  <a:srgbClr val="231F21"/>
                </a:solidFill>
                <a:effectLst/>
                <a:latin typeface="Times New Roman" panose="02020603050405020304" pitchFamily="18" charset="0"/>
                <a:ea typeface="Times New Roman" panose="02020603050405020304" pitchFamily="18" charset="0"/>
                <a:cs typeface="+mj-cs"/>
              </a:rPr>
              <a:t> The conditions precedent are effectively a checklist of documents the lenders require as the basis for their ﬁnancing; when these are provided</a:t>
            </a:r>
            <a:r>
              <a:rPr lang="en-US" sz="2000" spc="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the lenders are obliged to advance funds. (This does not mean that lenders have no</a:t>
            </a:r>
            <a:r>
              <a:rPr lang="en-US" sz="2000" spc="-27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obligations before that date; for example, if the ﬁnancing documentation requires</a:t>
            </a:r>
            <a:r>
              <a:rPr lang="en-US" sz="2000" spc="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the lenders to keep information about the project conﬁdential, this is effective on</a:t>
            </a:r>
            <a:r>
              <a:rPr lang="en-US" sz="2000" spc="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signing.)</a:t>
            </a:r>
            <a:endParaRPr lang="ar-EG" sz="2000" dirty="0">
              <a:solidFill>
                <a:srgbClr val="231F21"/>
              </a:solidFill>
              <a:effectLst/>
              <a:latin typeface="Times New Roman" panose="02020603050405020304" pitchFamily="18" charset="0"/>
              <a:ea typeface="Times New Roman" panose="02020603050405020304" pitchFamily="18" charset="0"/>
              <a:cs typeface="+mj-cs"/>
            </a:endParaRPr>
          </a:p>
          <a:p>
            <a:pPr marL="502920" marR="231775" indent="0" algn="just">
              <a:lnSpc>
                <a:spcPct val="150000"/>
              </a:lnSpc>
              <a:spcBef>
                <a:spcPts val="1440"/>
              </a:spcBef>
              <a:buNone/>
            </a:pPr>
            <a:r>
              <a:rPr lang="en-US" sz="2000" dirty="0">
                <a:solidFill>
                  <a:srgbClr val="231F21"/>
                </a:solidFill>
                <a:effectLst/>
                <a:latin typeface="Times New Roman" panose="02020603050405020304" pitchFamily="18" charset="0"/>
                <a:ea typeface="Times New Roman" panose="02020603050405020304" pitchFamily="18" charset="0"/>
                <a:cs typeface="+mj-cs"/>
              </a:rPr>
              <a:t>The list of conditions precedent documentation for a project ﬁnance can be of</a:t>
            </a:r>
            <a:r>
              <a:rPr lang="en-US" sz="2000" spc="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immense length, often running into several hundred documents and certiﬁcates.</a:t>
            </a:r>
            <a:r>
              <a:rPr lang="en-US" sz="2000" spc="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Typical requirements by lenders (all of which must be satisfactory to them in form</a:t>
            </a:r>
            <a:r>
              <a:rPr lang="en-US" sz="2000" spc="-27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and</a:t>
            </a:r>
            <a:r>
              <a:rPr lang="en-US" sz="2000" spc="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content)</a:t>
            </a:r>
            <a:r>
              <a:rPr lang="en-US" sz="2000" spc="1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include:</a:t>
            </a:r>
            <a:endParaRPr lang="en-US" sz="2000" dirty="0">
              <a:effectLst/>
              <a:latin typeface="Times New Roman" panose="02020603050405020304" pitchFamily="18" charset="0"/>
              <a:ea typeface="Times New Roman" panose="02020603050405020304" pitchFamily="18" charset="0"/>
              <a:cs typeface="+mj-cs"/>
            </a:endParaRPr>
          </a:p>
          <a:p>
            <a:pPr marL="502920" marR="231775" indent="0" algn="just">
              <a:lnSpc>
                <a:spcPct val="150000"/>
              </a:lnSpc>
              <a:spcBef>
                <a:spcPts val="1440"/>
              </a:spcBef>
              <a:spcAft>
                <a:spcPts val="0"/>
              </a:spcAft>
              <a:buNone/>
            </a:pPr>
            <a:endParaRPr lang="en-US" sz="2000" dirty="0">
              <a:effectLst/>
              <a:latin typeface="Times New Roman" panose="02020603050405020304" pitchFamily="18" charset="0"/>
              <a:ea typeface="Times New Roman" panose="02020603050405020304" pitchFamily="18" charset="0"/>
              <a:cs typeface="+mj-cs"/>
            </a:endParaRPr>
          </a:p>
          <a:p>
            <a:endParaRPr lang="en-US" dirty="0"/>
          </a:p>
        </p:txBody>
      </p:sp>
    </p:spTree>
    <p:extLst>
      <p:ext uri="{BB962C8B-B14F-4D97-AF65-F5344CB8AC3E}">
        <p14:creationId xmlns:p14="http://schemas.microsoft.com/office/powerpoint/2010/main" val="32822879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337625" y="407962"/>
            <a:ext cx="11016175" cy="301617"/>
          </a:xfrm>
        </p:spPr>
        <p:txBody>
          <a:bodyPr>
            <a:normAutofit fontScale="90000"/>
          </a:bodyPr>
          <a:lstStyle/>
          <a:p>
            <a:pPr algn="ct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FINANCIAL</a:t>
            </a:r>
            <a:r>
              <a:rPr lang="en-US" sz="2700" b="1" kern="0"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CLOSE—</a:t>
            </a:r>
            <a:r>
              <a:rPr lang="en-US" sz="2700" b="1" kern="0" spc="-1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CONDITIONS</a:t>
            </a:r>
            <a:r>
              <a:rPr lang="en-US" sz="2700" b="1" kern="0"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PRECEDENT</a:t>
            </a: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267285" y="709580"/>
            <a:ext cx="12562448" cy="5972574"/>
          </a:xfrm>
        </p:spPr>
        <p:txBody>
          <a:bodyPr>
            <a:normAutofit/>
          </a:bodyPr>
          <a:lstStyle/>
          <a:p>
            <a:pPr marL="502920" marR="231775" indent="0" algn="just">
              <a:lnSpc>
                <a:spcPct val="150000"/>
              </a:lnSpc>
              <a:spcBef>
                <a:spcPts val="1440"/>
              </a:spcBef>
              <a:spcAft>
                <a:spcPts val="0"/>
              </a:spcAft>
              <a:buNone/>
            </a:pPr>
            <a:r>
              <a:rPr lang="en-US" sz="2000" b="1" u="sng" dirty="0">
                <a:solidFill>
                  <a:srgbClr val="231F21"/>
                </a:solidFill>
                <a:effectLst/>
                <a:latin typeface="Times New Roman" panose="02020603050405020304" pitchFamily="18" charset="0"/>
                <a:ea typeface="Times New Roman" panose="02020603050405020304" pitchFamily="18" charset="0"/>
                <a:cs typeface="+mj-cs"/>
              </a:rPr>
              <a:t>Typical requirements by lenders (all of which must be satisfactory to them in form</a:t>
            </a:r>
            <a:r>
              <a:rPr lang="en-US" sz="2000" b="1" u="sng" spc="-275" dirty="0">
                <a:solidFill>
                  <a:srgbClr val="231F21"/>
                </a:solidFill>
                <a:effectLst/>
                <a:latin typeface="Times New Roman" panose="02020603050405020304" pitchFamily="18" charset="0"/>
                <a:ea typeface="Times New Roman" panose="02020603050405020304" pitchFamily="18" charset="0"/>
                <a:cs typeface="+mj-cs"/>
              </a:rPr>
              <a:t> </a:t>
            </a:r>
            <a:r>
              <a:rPr lang="en-US" sz="2000" b="1" u="sng" dirty="0">
                <a:solidFill>
                  <a:srgbClr val="231F21"/>
                </a:solidFill>
                <a:effectLst/>
                <a:latin typeface="Times New Roman" panose="02020603050405020304" pitchFamily="18" charset="0"/>
                <a:ea typeface="Times New Roman" panose="02020603050405020304" pitchFamily="18" charset="0"/>
                <a:cs typeface="+mj-cs"/>
              </a:rPr>
              <a:t>and</a:t>
            </a:r>
            <a:r>
              <a:rPr lang="en-US" sz="2000" b="1" u="sng" spc="5" dirty="0">
                <a:solidFill>
                  <a:srgbClr val="231F21"/>
                </a:solidFill>
                <a:effectLst/>
                <a:latin typeface="Times New Roman" panose="02020603050405020304" pitchFamily="18" charset="0"/>
                <a:ea typeface="Times New Roman" panose="02020603050405020304" pitchFamily="18" charset="0"/>
                <a:cs typeface="+mj-cs"/>
              </a:rPr>
              <a:t> </a:t>
            </a:r>
            <a:r>
              <a:rPr lang="en-US" sz="2000" b="1" u="sng" dirty="0">
                <a:solidFill>
                  <a:srgbClr val="231F21"/>
                </a:solidFill>
                <a:effectLst/>
                <a:latin typeface="Times New Roman" panose="02020603050405020304" pitchFamily="18" charset="0"/>
                <a:ea typeface="Times New Roman" panose="02020603050405020304" pitchFamily="18" charset="0"/>
                <a:cs typeface="+mj-cs"/>
              </a:rPr>
              <a:t>content)</a:t>
            </a:r>
            <a:r>
              <a:rPr lang="en-US" sz="2000" b="1" u="sng" spc="15" dirty="0">
                <a:solidFill>
                  <a:srgbClr val="231F21"/>
                </a:solidFill>
                <a:effectLst/>
                <a:latin typeface="Times New Roman" panose="02020603050405020304" pitchFamily="18" charset="0"/>
                <a:ea typeface="Times New Roman" panose="02020603050405020304" pitchFamily="18" charset="0"/>
                <a:cs typeface="+mj-cs"/>
              </a:rPr>
              <a:t> </a:t>
            </a:r>
            <a:r>
              <a:rPr lang="en-US" sz="2000" b="1" u="sng" dirty="0">
                <a:solidFill>
                  <a:srgbClr val="231F21"/>
                </a:solidFill>
                <a:effectLst/>
                <a:latin typeface="Times New Roman" panose="02020603050405020304" pitchFamily="18" charset="0"/>
                <a:ea typeface="Times New Roman" panose="02020603050405020304" pitchFamily="18" charset="0"/>
                <a:cs typeface="+mj-cs"/>
              </a:rPr>
              <a:t>include:</a:t>
            </a:r>
            <a:endParaRPr lang="en-US" sz="2000" b="1" u="sng" dirty="0">
              <a:effectLst/>
              <a:latin typeface="Times New Roman" panose="02020603050405020304" pitchFamily="18" charset="0"/>
              <a:ea typeface="Times New Roman" panose="02020603050405020304" pitchFamily="18" charset="0"/>
              <a:cs typeface="+mj-cs"/>
            </a:endParaRPr>
          </a:p>
          <a:p>
            <a:pPr marL="457200" marR="0" lvl="1" indent="0" algn="just" rtl="0">
              <a:lnSpc>
                <a:spcPct val="150000"/>
              </a:lnSpc>
              <a:spcBef>
                <a:spcPts val="1060"/>
              </a:spcBef>
              <a:spcAft>
                <a:spcPts val="0"/>
              </a:spcAft>
              <a:buClr>
                <a:srgbClr val="231F21"/>
              </a:buClr>
              <a:buSzPts val="1150"/>
              <a:buNone/>
              <a:tabLst>
                <a:tab pos="808990" algn="l"/>
              </a:tabLst>
            </a:pPr>
            <a:r>
              <a:rPr lang="en-US" sz="2000" b="1" dirty="0">
                <a:solidFill>
                  <a:srgbClr val="231F21"/>
                </a:solidFill>
                <a:effectLst/>
                <a:latin typeface="Times New Roman" panose="02020603050405020304" pitchFamily="18" charset="0"/>
                <a:ea typeface="Times New Roman" panose="02020603050405020304" pitchFamily="18" charset="0"/>
              </a:rPr>
              <a:t>Corporate</a:t>
            </a:r>
            <a:r>
              <a:rPr lang="en-US" sz="2000" b="1" spc="110" dirty="0">
                <a:solidFill>
                  <a:srgbClr val="231F21"/>
                </a:solidFill>
                <a:effectLst/>
                <a:latin typeface="Times New Roman" panose="02020603050405020304" pitchFamily="18" charset="0"/>
                <a:ea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rPr>
              <a:t>documentation</a:t>
            </a:r>
            <a:endParaRPr lang="en-US" sz="2000" b="1" dirty="0">
              <a:effectLst/>
              <a:latin typeface="Times New Roman" panose="02020603050405020304" pitchFamily="18" charset="0"/>
              <a:ea typeface="Times New Roman" panose="02020603050405020304" pitchFamily="18" charset="0"/>
            </a:endParaRPr>
          </a:p>
          <a:p>
            <a:pPr marL="1143000" marR="197485" lvl="2" indent="-228600" algn="just">
              <a:lnSpc>
                <a:spcPct val="150000"/>
              </a:lnSpc>
              <a:spcBef>
                <a:spcPts val="80"/>
              </a:spcBef>
              <a:spcAft>
                <a:spcPts val="0"/>
              </a:spcAft>
              <a:buClr>
                <a:srgbClr val="231F21"/>
              </a:buClr>
              <a:buSzPts val="1150"/>
              <a:buFont typeface="Times New Roman" panose="02020603050405020304" pitchFamily="18" charset="0"/>
              <a:buChar char="•"/>
              <a:tabLst>
                <a:tab pos="958850" algn="l"/>
              </a:tabLst>
            </a:pPr>
            <a:r>
              <a:rPr lang="en-US" dirty="0">
                <a:solidFill>
                  <a:srgbClr val="231F21"/>
                </a:solidFill>
                <a:effectLst/>
                <a:latin typeface="Times New Roman" panose="02020603050405020304" pitchFamily="18" charset="0"/>
                <a:ea typeface="Times New Roman" panose="02020603050405020304" pitchFamily="18" charset="0"/>
              </a:rPr>
              <a:t>Corporate</a:t>
            </a:r>
            <a:r>
              <a:rPr lang="en-US" spc="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documentation,</a:t>
            </a:r>
            <a:r>
              <a:rPr lang="en-US" spc="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board</a:t>
            </a:r>
            <a:r>
              <a:rPr lang="en-US" spc="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resolutions,</a:t>
            </a:r>
            <a:r>
              <a:rPr lang="en-US" spc="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etc.,</a:t>
            </a:r>
            <a:r>
              <a:rPr lang="en-US" spc="29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for</a:t>
            </a:r>
            <a:r>
              <a:rPr lang="en-US" spc="29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the</a:t>
            </a:r>
            <a:r>
              <a:rPr lang="en-US" spc="29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Project</a:t>
            </a:r>
            <a:r>
              <a:rPr lang="en-US" spc="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Company</a:t>
            </a:r>
            <a:endParaRPr lang="en-US" dirty="0">
              <a:effectLst/>
              <a:latin typeface="Times New Roman" panose="02020603050405020304" pitchFamily="18" charset="0"/>
              <a:ea typeface="Times New Roman" panose="02020603050405020304" pitchFamily="18" charset="0"/>
            </a:endParaRPr>
          </a:p>
          <a:p>
            <a:pPr marL="1143000" marR="234950" lvl="2" indent="-228600" algn="just">
              <a:lnSpc>
                <a:spcPct val="150000"/>
              </a:lnSpc>
              <a:spcBef>
                <a:spcPts val="5"/>
              </a:spcBef>
              <a:spcAft>
                <a:spcPts val="0"/>
              </a:spcAft>
              <a:buClr>
                <a:srgbClr val="231F21"/>
              </a:buClr>
              <a:buSzPts val="1150"/>
              <a:buFont typeface="Times New Roman" panose="02020603050405020304" pitchFamily="18" charset="0"/>
              <a:buChar char="•"/>
              <a:tabLst>
                <a:tab pos="958850" algn="l"/>
              </a:tabLst>
            </a:pPr>
            <a:r>
              <a:rPr lang="en-US" dirty="0">
                <a:solidFill>
                  <a:srgbClr val="231F21"/>
                </a:solidFill>
                <a:effectLst/>
                <a:latin typeface="Times New Roman" panose="02020603050405020304" pitchFamily="18" charset="0"/>
                <a:ea typeface="Times New Roman" panose="02020603050405020304" pitchFamily="18" charset="0"/>
              </a:rPr>
              <a:t>Signed copies</a:t>
            </a:r>
            <a:r>
              <a:rPr lang="en-US" spc="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of</a:t>
            </a:r>
            <a:r>
              <a:rPr lang="en-US" spc="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the</a:t>
            </a:r>
            <a:r>
              <a:rPr lang="en-US" spc="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Shareholder</a:t>
            </a:r>
            <a:r>
              <a:rPr lang="en-US" spc="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Agreement(s)</a:t>
            </a:r>
            <a:r>
              <a:rPr lang="en-US" spc="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relating to the Project</a:t>
            </a:r>
            <a:r>
              <a:rPr lang="en-US" spc="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Company</a:t>
            </a:r>
            <a:r>
              <a:rPr lang="en-US" spc="5" dirty="0">
                <a:solidFill>
                  <a:srgbClr val="231F21"/>
                </a:solidFill>
                <a:effectLst/>
                <a:latin typeface="Times New Roman" panose="02020603050405020304" pitchFamily="18" charset="0"/>
                <a:ea typeface="Times New Roman" panose="02020603050405020304" pitchFamily="18" charset="0"/>
              </a:rPr>
              <a:t> </a:t>
            </a:r>
          </a:p>
          <a:p>
            <a:pPr marL="914400" marR="234950" lvl="2" indent="0" algn="just">
              <a:lnSpc>
                <a:spcPct val="150000"/>
              </a:lnSpc>
              <a:spcBef>
                <a:spcPts val="5"/>
              </a:spcBef>
              <a:spcAft>
                <a:spcPts val="0"/>
              </a:spcAft>
              <a:buClr>
                <a:srgbClr val="231F21"/>
              </a:buClr>
              <a:buSzPts val="1150"/>
              <a:buNone/>
              <a:tabLst>
                <a:tab pos="958850" algn="l"/>
              </a:tabLst>
            </a:pPr>
            <a:endParaRPr lang="en-US" dirty="0">
              <a:effectLst/>
              <a:latin typeface="Times New Roman" panose="02020603050405020304" pitchFamily="18" charset="0"/>
              <a:ea typeface="Times New Roman" panose="02020603050405020304" pitchFamily="18" charset="0"/>
            </a:endParaRPr>
          </a:p>
          <a:p>
            <a:pPr marL="457200" marR="0" lvl="1" indent="0" algn="just">
              <a:lnSpc>
                <a:spcPct val="150000"/>
              </a:lnSpc>
              <a:spcBef>
                <a:spcPts val="20"/>
              </a:spcBef>
              <a:spcAft>
                <a:spcPts val="0"/>
              </a:spcAft>
              <a:buClr>
                <a:srgbClr val="231F21"/>
              </a:buClr>
              <a:buSzPts val="1150"/>
              <a:buNone/>
              <a:tabLst>
                <a:tab pos="808990" algn="l"/>
              </a:tabLst>
            </a:pPr>
            <a:r>
              <a:rPr lang="en-US" sz="2000" b="1" dirty="0">
                <a:solidFill>
                  <a:srgbClr val="231F21"/>
                </a:solidFill>
                <a:effectLst/>
                <a:latin typeface="Times New Roman" panose="02020603050405020304" pitchFamily="18" charset="0"/>
                <a:ea typeface="Times New Roman" panose="02020603050405020304" pitchFamily="18" charset="0"/>
              </a:rPr>
              <a:t>Project</a:t>
            </a:r>
            <a:r>
              <a:rPr lang="en-US" sz="2000" b="1" spc="130" dirty="0">
                <a:solidFill>
                  <a:srgbClr val="231F21"/>
                </a:solidFill>
                <a:effectLst/>
                <a:latin typeface="Times New Roman" panose="02020603050405020304" pitchFamily="18" charset="0"/>
                <a:ea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rPr>
              <a:t>documentation</a:t>
            </a:r>
            <a:endParaRPr lang="en-US" sz="2000" b="1" dirty="0">
              <a:effectLst/>
              <a:latin typeface="Times New Roman" panose="02020603050405020304" pitchFamily="18" charset="0"/>
              <a:ea typeface="Times New Roman" panose="02020603050405020304" pitchFamily="18" charset="0"/>
            </a:endParaRPr>
          </a:p>
          <a:p>
            <a:pPr marL="1143000" marR="0" lvl="2" indent="-228600">
              <a:lnSpc>
                <a:spcPct val="150000"/>
              </a:lnSpc>
              <a:spcBef>
                <a:spcPts val="90"/>
              </a:spcBef>
              <a:spcAft>
                <a:spcPts val="0"/>
              </a:spcAft>
              <a:buClr>
                <a:srgbClr val="231F21"/>
              </a:buClr>
              <a:buSzPts val="1150"/>
              <a:buFont typeface="Times New Roman" panose="02020603050405020304" pitchFamily="18" charset="0"/>
              <a:buChar char="•"/>
              <a:tabLst>
                <a:tab pos="958850" algn="l"/>
              </a:tabLst>
            </a:pPr>
            <a:r>
              <a:rPr lang="en-US" dirty="0">
                <a:solidFill>
                  <a:srgbClr val="231F21"/>
                </a:solidFill>
                <a:effectLst/>
                <a:latin typeface="Times New Roman" panose="02020603050405020304" pitchFamily="18" charset="0"/>
                <a:ea typeface="Times New Roman" panose="02020603050405020304" pitchFamily="18" charset="0"/>
              </a:rPr>
              <a:t>Evidence</a:t>
            </a:r>
            <a:r>
              <a:rPr lang="en-US" spc="5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of</a:t>
            </a:r>
            <a:r>
              <a:rPr lang="en-US" spc="4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title</a:t>
            </a:r>
            <a:r>
              <a:rPr lang="en-US" spc="4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to</a:t>
            </a:r>
            <a:r>
              <a:rPr lang="en-US" spc="5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(or</a:t>
            </a:r>
            <a:r>
              <a:rPr lang="en-US" spc="4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right</a:t>
            </a:r>
            <a:r>
              <a:rPr lang="en-US" spc="5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to</a:t>
            </a:r>
            <a:r>
              <a:rPr lang="en-US" spc="5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use)</a:t>
            </a:r>
            <a:r>
              <a:rPr lang="en-US" spc="4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the</a:t>
            </a:r>
            <a:r>
              <a:rPr lang="en-US" spc="4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project</a:t>
            </a:r>
            <a:r>
              <a:rPr lang="en-US" spc="5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site</a:t>
            </a:r>
            <a:endParaRPr lang="en-US" dirty="0">
              <a:effectLst/>
              <a:latin typeface="Times New Roman" panose="02020603050405020304" pitchFamily="18" charset="0"/>
              <a:ea typeface="Times New Roman" panose="02020603050405020304" pitchFamily="18" charset="0"/>
            </a:endParaRPr>
          </a:p>
          <a:p>
            <a:pPr marL="1143000" marR="235585" lvl="2" indent="-228600">
              <a:lnSpc>
                <a:spcPct val="150000"/>
              </a:lnSpc>
              <a:spcBef>
                <a:spcPts val="95"/>
              </a:spcBef>
              <a:spcAft>
                <a:spcPts val="0"/>
              </a:spcAft>
              <a:buClr>
                <a:srgbClr val="231F21"/>
              </a:buClr>
              <a:buSzPts val="1150"/>
              <a:buFont typeface="Times New Roman" panose="02020603050405020304" pitchFamily="18" charset="0"/>
              <a:buChar char="•"/>
              <a:tabLst>
                <a:tab pos="958850" algn="l"/>
              </a:tabLst>
            </a:pPr>
            <a:r>
              <a:rPr lang="en-US" dirty="0">
                <a:solidFill>
                  <a:srgbClr val="231F21"/>
                </a:solidFill>
                <a:effectLst/>
                <a:latin typeface="Times New Roman" panose="02020603050405020304" pitchFamily="18" charset="0"/>
                <a:ea typeface="Times New Roman" panose="02020603050405020304" pitchFamily="18" charset="0"/>
              </a:rPr>
              <a:t>Signed</a:t>
            </a:r>
            <a:r>
              <a:rPr lang="en-US" spc="2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copies</a:t>
            </a:r>
            <a:r>
              <a:rPr lang="en-US" spc="-1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of</a:t>
            </a:r>
            <a:r>
              <a:rPr lang="en-US" spc="-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all</a:t>
            </a:r>
            <a:r>
              <a:rPr lang="en-US" spc="-1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the</a:t>
            </a:r>
            <a:r>
              <a:rPr lang="en-US" spc="3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Project</a:t>
            </a:r>
            <a:r>
              <a:rPr lang="en-US" spc="-1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Contracts</a:t>
            </a:r>
            <a:r>
              <a:rPr lang="en-US" spc="-1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and</a:t>
            </a:r>
            <a:r>
              <a:rPr lang="en-US" spc="3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evidence</a:t>
            </a:r>
            <a:r>
              <a:rPr lang="en-US" spc="-1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that</a:t>
            </a:r>
            <a:r>
              <a:rPr lang="en-US" spc="-1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all</a:t>
            </a:r>
            <a:r>
              <a:rPr lang="en-US" spc="-1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their</a:t>
            </a:r>
            <a:r>
              <a:rPr lang="en-US" spc="2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conditions</a:t>
            </a:r>
            <a:r>
              <a:rPr lang="en-US" spc="-1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precedent</a:t>
            </a:r>
            <a:r>
              <a:rPr lang="en-US" spc="1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have</a:t>
            </a:r>
            <a:r>
              <a:rPr lang="en-US" spc="-2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been</a:t>
            </a:r>
            <a:r>
              <a:rPr lang="en-US" spc="-2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fulﬁlled</a:t>
            </a:r>
            <a:r>
              <a:rPr lang="en-US" spc="1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and</a:t>
            </a:r>
            <a:r>
              <a:rPr lang="en-US" spc="-2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that</a:t>
            </a:r>
            <a:r>
              <a:rPr lang="en-US" spc="-2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they</a:t>
            </a:r>
            <a:r>
              <a:rPr lang="en-US" spc="-1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are</a:t>
            </a:r>
            <a:r>
              <a:rPr lang="en-US" spc="1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in</a:t>
            </a:r>
            <a:r>
              <a:rPr lang="en-US" spc="-1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full</a:t>
            </a:r>
            <a:r>
              <a:rPr lang="en-US" spc="-2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force</a:t>
            </a:r>
            <a:r>
              <a:rPr lang="en-US" spc="-3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and</a:t>
            </a:r>
            <a:r>
              <a:rPr lang="en-US" spc="-1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effect</a:t>
            </a:r>
            <a:endParaRPr lang="en-US" dirty="0">
              <a:effectLst/>
              <a:latin typeface="Times New Roman" panose="02020603050405020304" pitchFamily="18" charset="0"/>
              <a:ea typeface="Times New Roman" panose="02020603050405020304" pitchFamily="18" charset="0"/>
            </a:endParaRPr>
          </a:p>
          <a:p>
            <a:pPr marL="1143000" marR="0" lvl="2" indent="-228600">
              <a:lnSpc>
                <a:spcPct val="150000"/>
              </a:lnSpc>
              <a:spcBef>
                <a:spcPts val="0"/>
              </a:spcBef>
              <a:spcAft>
                <a:spcPts val="0"/>
              </a:spcAft>
              <a:buClr>
                <a:srgbClr val="231F21"/>
              </a:buClr>
              <a:buSzPts val="1150"/>
              <a:buFont typeface="Times New Roman" panose="02020603050405020304" pitchFamily="18" charset="0"/>
              <a:buChar char="•"/>
              <a:tabLst>
                <a:tab pos="958850" algn="l"/>
              </a:tabLst>
            </a:pPr>
            <a:r>
              <a:rPr lang="en-US" dirty="0">
                <a:solidFill>
                  <a:srgbClr val="231F21"/>
                </a:solidFill>
                <a:effectLst/>
                <a:latin typeface="Times New Roman" panose="02020603050405020304" pitchFamily="18" charset="0"/>
                <a:ea typeface="Times New Roman" panose="02020603050405020304" pitchFamily="18" charset="0"/>
              </a:rPr>
              <a:t>Contract</a:t>
            </a:r>
            <a:r>
              <a:rPr lang="en-US" spc="7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guarantees,</a:t>
            </a:r>
            <a:r>
              <a:rPr lang="en-US" spc="7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bonds,</a:t>
            </a:r>
            <a:r>
              <a:rPr lang="en-US" spc="9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or</a:t>
            </a:r>
            <a:r>
              <a:rPr lang="en-US" spc="7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other</a:t>
            </a:r>
            <a:r>
              <a:rPr lang="en-US" spc="7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security</a:t>
            </a:r>
            <a:endParaRPr lang="en-US" dirty="0">
              <a:effectLst/>
              <a:latin typeface="Times New Roman" panose="02020603050405020304" pitchFamily="18" charset="0"/>
              <a:ea typeface="Times New Roman" panose="02020603050405020304" pitchFamily="18" charset="0"/>
            </a:endParaRPr>
          </a:p>
          <a:p>
            <a:pPr marL="1143000" marR="0" lvl="2" indent="-228600">
              <a:lnSpc>
                <a:spcPct val="150000"/>
              </a:lnSpc>
              <a:spcBef>
                <a:spcPts val="80"/>
              </a:spcBef>
              <a:spcAft>
                <a:spcPts val="0"/>
              </a:spcAft>
              <a:buClr>
                <a:srgbClr val="231F21"/>
              </a:buClr>
              <a:buSzPts val="1150"/>
              <a:buFont typeface="Times New Roman" panose="02020603050405020304" pitchFamily="18" charset="0"/>
              <a:buChar char="•"/>
              <a:tabLst>
                <a:tab pos="958850" algn="l"/>
              </a:tabLst>
            </a:pPr>
            <a:r>
              <a:rPr lang="en-US" dirty="0">
                <a:solidFill>
                  <a:srgbClr val="231F21"/>
                </a:solidFill>
                <a:effectLst/>
                <a:latin typeface="Times New Roman" panose="02020603050405020304" pitchFamily="18" charset="0"/>
                <a:ea typeface="Times New Roman" panose="02020603050405020304" pitchFamily="18" charset="0"/>
              </a:rPr>
              <a:t>Permits</a:t>
            </a:r>
            <a:r>
              <a:rPr lang="en-US" spc="-3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for</a:t>
            </a:r>
            <a:r>
              <a:rPr lang="en-US" spc="-6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the</a:t>
            </a:r>
            <a:r>
              <a:rPr lang="en-US" spc="-3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ﬁnancing,</a:t>
            </a:r>
            <a:r>
              <a:rPr lang="en-US" spc="-7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construction,</a:t>
            </a:r>
            <a:r>
              <a:rPr lang="en-US" spc="-40"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and</a:t>
            </a:r>
            <a:r>
              <a:rPr lang="en-US" spc="-7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operation</a:t>
            </a:r>
            <a:r>
              <a:rPr lang="en-US" spc="-7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of</a:t>
            </a:r>
            <a:r>
              <a:rPr lang="en-US" spc="-3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the</a:t>
            </a:r>
            <a:r>
              <a:rPr lang="en-US" spc="-65" dirty="0">
                <a:solidFill>
                  <a:srgbClr val="231F21"/>
                </a:solidFill>
                <a:effectLst/>
                <a:latin typeface="Times New Roman" panose="02020603050405020304" pitchFamily="18" charset="0"/>
                <a:ea typeface="Times New Roman" panose="02020603050405020304" pitchFamily="18" charset="0"/>
              </a:rPr>
              <a:t> </a:t>
            </a:r>
            <a:r>
              <a:rPr lang="en-US" dirty="0">
                <a:solidFill>
                  <a:srgbClr val="231F21"/>
                </a:solidFill>
                <a:effectLst/>
                <a:latin typeface="Times New Roman" panose="02020603050405020304" pitchFamily="18" charset="0"/>
                <a:ea typeface="Times New Roman" panose="02020603050405020304" pitchFamily="18" charset="0"/>
              </a:rPr>
              <a:t>project</a:t>
            </a:r>
            <a:r>
              <a:rPr lang="en-US" spc="-75" dirty="0">
                <a:solidFill>
                  <a:srgbClr val="231F21"/>
                </a:solidFill>
                <a:effectLst/>
                <a:latin typeface="Times New Roman" panose="02020603050405020304" pitchFamily="18" charset="0"/>
                <a:ea typeface="Times New Roman" panose="02020603050405020304" pitchFamily="18" charset="0"/>
              </a:rPr>
              <a:t> </a:t>
            </a:r>
            <a:endParaRPr lang="en-US" dirty="0">
              <a:effectLst/>
              <a:latin typeface="Times New Roman" panose="02020603050405020304" pitchFamily="18" charset="0"/>
              <a:ea typeface="Times New Roman" panose="02020603050405020304" pitchFamily="18" charset="0"/>
            </a:endParaRPr>
          </a:p>
          <a:p>
            <a:pPr marL="502920" marR="231775" indent="0" algn="just">
              <a:lnSpc>
                <a:spcPct val="150000"/>
              </a:lnSpc>
              <a:spcBef>
                <a:spcPts val="1440"/>
              </a:spcBef>
              <a:spcAft>
                <a:spcPts val="0"/>
              </a:spcAft>
              <a:buNone/>
            </a:pPr>
            <a:endParaRPr lang="en-US" sz="2000" dirty="0">
              <a:effectLst/>
              <a:latin typeface="Times New Roman" panose="02020603050405020304" pitchFamily="18" charset="0"/>
              <a:ea typeface="Times New Roman" panose="02020603050405020304" pitchFamily="18" charset="0"/>
              <a:cs typeface="+mj-cs"/>
            </a:endParaRPr>
          </a:p>
          <a:p>
            <a:endParaRPr lang="en-US" dirty="0"/>
          </a:p>
        </p:txBody>
      </p:sp>
    </p:spTree>
    <p:extLst>
      <p:ext uri="{BB962C8B-B14F-4D97-AF65-F5344CB8AC3E}">
        <p14:creationId xmlns:p14="http://schemas.microsoft.com/office/powerpoint/2010/main" val="3906901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337625" y="407962"/>
            <a:ext cx="11016175" cy="301617"/>
          </a:xfrm>
        </p:spPr>
        <p:txBody>
          <a:bodyPr>
            <a:normAutofit fontScale="90000"/>
          </a:bodyPr>
          <a:lstStyle/>
          <a:p>
            <a:pPr algn="ct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FINANCIAL</a:t>
            </a:r>
            <a:r>
              <a:rPr lang="en-US" sz="2700" b="1" kern="0"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CLOSE—</a:t>
            </a:r>
            <a:r>
              <a:rPr lang="en-US" sz="2700" b="1" kern="0" spc="-1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CONDITIONS</a:t>
            </a:r>
            <a:r>
              <a:rPr lang="en-US" sz="2700" b="1" kern="0"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PRECEDENT</a:t>
            </a: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267285" y="709579"/>
            <a:ext cx="12562448" cy="6127749"/>
          </a:xfrm>
        </p:spPr>
        <p:txBody>
          <a:bodyPr>
            <a:normAutofit/>
          </a:bodyPr>
          <a:lstStyle/>
          <a:p>
            <a:pPr marL="502920" marR="231775" indent="0" algn="just">
              <a:lnSpc>
                <a:spcPct val="100000"/>
              </a:lnSpc>
              <a:spcBef>
                <a:spcPts val="1440"/>
              </a:spcBef>
              <a:spcAft>
                <a:spcPts val="0"/>
              </a:spcAft>
              <a:buNone/>
            </a:pPr>
            <a:r>
              <a:rPr lang="en-US" sz="2000" b="1" dirty="0">
                <a:effectLst/>
                <a:latin typeface="Times New Roman" panose="02020603050405020304" pitchFamily="18" charset="0"/>
                <a:ea typeface="Times New Roman" panose="02020603050405020304" pitchFamily="18" charset="0"/>
                <a:cs typeface="+mj-cs"/>
              </a:rPr>
              <a:t>Financing documentation</a:t>
            </a:r>
          </a:p>
          <a:p>
            <a:pPr marL="502920" marR="231775" indent="0" algn="just">
              <a:lnSpc>
                <a:spcPct val="100000"/>
              </a:lnSpc>
              <a:spcBef>
                <a:spcPts val="1440"/>
              </a:spcBef>
              <a:spcAft>
                <a:spcPts val="0"/>
              </a:spcAft>
              <a:buNone/>
            </a:pPr>
            <a:r>
              <a:rPr lang="en-US" sz="2000" dirty="0">
                <a:effectLst/>
                <a:latin typeface="Times New Roman" panose="02020603050405020304" pitchFamily="18" charset="0"/>
                <a:ea typeface="Times New Roman" panose="02020603050405020304" pitchFamily="18" charset="0"/>
                <a:cs typeface="+mj-cs"/>
              </a:rPr>
              <a:t>Signature of all ﬁnancing documentation which includes:</a:t>
            </a:r>
          </a:p>
          <a:p>
            <a:pPr marL="502920" marR="231775" indent="0" algn="just">
              <a:lnSpc>
                <a:spcPct val="100000"/>
              </a:lnSpc>
              <a:spcBef>
                <a:spcPts val="1440"/>
              </a:spcBef>
              <a:spcAft>
                <a:spcPts val="0"/>
              </a:spcAft>
              <a:buNone/>
            </a:pPr>
            <a:r>
              <a:rPr lang="en-US" sz="2000" dirty="0">
                <a:effectLst/>
                <a:latin typeface="Times New Roman" panose="02020603050405020304" pitchFamily="18" charset="0"/>
                <a:ea typeface="Times New Roman" panose="02020603050405020304" pitchFamily="18" charset="0"/>
                <a:cs typeface="+mj-cs"/>
              </a:rPr>
              <a:t>•	Bank loan agreement, agency agreement</a:t>
            </a:r>
          </a:p>
          <a:p>
            <a:pPr marL="502920" marR="231775" indent="0" algn="just">
              <a:lnSpc>
                <a:spcPct val="100000"/>
              </a:lnSpc>
              <a:spcBef>
                <a:spcPts val="1440"/>
              </a:spcBef>
              <a:spcAft>
                <a:spcPts val="0"/>
              </a:spcAft>
              <a:buNone/>
            </a:pPr>
            <a:r>
              <a:rPr lang="en-US" sz="2000" dirty="0">
                <a:effectLst/>
                <a:latin typeface="Times New Roman" panose="02020603050405020304" pitchFamily="18" charset="0"/>
                <a:ea typeface="Times New Roman" panose="02020603050405020304" pitchFamily="18" charset="0"/>
                <a:cs typeface="+mj-cs"/>
              </a:rPr>
              <a:t>•	Bond terms and conditions </a:t>
            </a:r>
          </a:p>
          <a:p>
            <a:pPr marL="502920" marR="231775" indent="0" algn="just">
              <a:lnSpc>
                <a:spcPct val="100000"/>
              </a:lnSpc>
              <a:spcBef>
                <a:spcPts val="1440"/>
              </a:spcBef>
              <a:spcAft>
                <a:spcPts val="0"/>
              </a:spcAft>
              <a:buNone/>
            </a:pPr>
            <a:endParaRPr lang="en-US" sz="2000" dirty="0">
              <a:effectLst/>
              <a:latin typeface="Times New Roman" panose="02020603050405020304" pitchFamily="18" charset="0"/>
              <a:ea typeface="Times New Roman" panose="02020603050405020304" pitchFamily="18" charset="0"/>
              <a:cs typeface="+mj-cs"/>
            </a:endParaRPr>
          </a:p>
          <a:p>
            <a:pPr marL="0" marR="0" lvl="0" indent="0" rtl="0">
              <a:lnSpc>
                <a:spcPct val="150000"/>
              </a:lnSpc>
              <a:spcBef>
                <a:spcPts val="95"/>
              </a:spcBef>
              <a:spcAft>
                <a:spcPts val="0"/>
              </a:spcAft>
              <a:buClr>
                <a:srgbClr val="231F21"/>
              </a:buClr>
              <a:buSzPts val="1150"/>
              <a:buNone/>
              <a:tabLst>
                <a:tab pos="539750" algn="l"/>
              </a:tabLst>
            </a:pPr>
            <a:r>
              <a:rPr lang="en-US" sz="2000" b="1" dirty="0">
                <a:solidFill>
                  <a:srgbClr val="231F21"/>
                </a:solidFill>
                <a:effectLst/>
                <a:latin typeface="Times New Roman" panose="02020603050405020304" pitchFamily="18" charset="0"/>
                <a:ea typeface="Times New Roman" panose="02020603050405020304" pitchFamily="18" charset="0"/>
              </a:rPr>
              <a:t>         Financial</a:t>
            </a:r>
            <a:r>
              <a:rPr lang="en-US" sz="2000" b="1" spc="50" dirty="0">
                <a:solidFill>
                  <a:srgbClr val="231F21"/>
                </a:solidFill>
                <a:effectLst/>
                <a:latin typeface="Times New Roman" panose="02020603050405020304" pitchFamily="18" charset="0"/>
                <a:ea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rPr>
              <a:t>due</a:t>
            </a:r>
            <a:r>
              <a:rPr lang="en-US" sz="2000" b="1" spc="75" dirty="0">
                <a:solidFill>
                  <a:srgbClr val="231F21"/>
                </a:solidFill>
                <a:effectLst/>
                <a:latin typeface="Times New Roman" panose="02020603050405020304" pitchFamily="18" charset="0"/>
                <a:ea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rPr>
              <a:t>diligence</a:t>
            </a:r>
            <a:endParaRPr lang="en-US" sz="2000" b="1" dirty="0">
              <a:effectLst/>
              <a:latin typeface="Times New Roman" panose="02020603050405020304" pitchFamily="18" charset="0"/>
              <a:ea typeface="Times New Roman" panose="02020603050405020304" pitchFamily="18" charset="0"/>
            </a:endParaRPr>
          </a:p>
          <a:p>
            <a:pPr marL="742950" marR="499745" lvl="1" indent="-285750">
              <a:lnSpc>
                <a:spcPct val="150000"/>
              </a:lnSpc>
              <a:spcBef>
                <a:spcPts val="95"/>
              </a:spcBef>
              <a:spcAft>
                <a:spcPts val="0"/>
              </a:spcAft>
              <a:buClr>
                <a:srgbClr val="231F21"/>
              </a:buClr>
              <a:buSzPts val="1150"/>
              <a:buFont typeface="Times New Roman" panose="02020603050405020304" pitchFamily="18" charset="0"/>
              <a:buChar char="•"/>
              <a:tabLst>
                <a:tab pos="688975" algn="l"/>
              </a:tabLst>
            </a:pPr>
            <a:r>
              <a:rPr lang="en-US" sz="2000" dirty="0">
                <a:solidFill>
                  <a:srgbClr val="231F21"/>
                </a:solidFill>
                <a:effectLst/>
                <a:latin typeface="Times New Roman" panose="02020603050405020304" pitchFamily="18" charset="0"/>
                <a:ea typeface="Times New Roman" panose="02020603050405020304" pitchFamily="18" charset="0"/>
              </a:rPr>
              <a:t>Evidence</a:t>
            </a:r>
            <a:r>
              <a:rPr lang="en-US" sz="2000" spc="10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that</a:t>
            </a:r>
            <a:r>
              <a:rPr lang="en-US" sz="2000" spc="10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all</a:t>
            </a:r>
            <a:r>
              <a:rPr lang="en-US" sz="2000" spc="10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investor</a:t>
            </a:r>
            <a:r>
              <a:rPr lang="en-US" sz="2000" spc="1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funding</a:t>
            </a:r>
            <a:r>
              <a:rPr lang="en-US" sz="2000" spc="1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(equity</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subordinated</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debt)</a:t>
            </a:r>
            <a:r>
              <a:rPr lang="en-US" sz="2000" spc="9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has</a:t>
            </a:r>
            <a:r>
              <a:rPr lang="en-US" sz="2000" spc="10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been</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paid</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committed</a:t>
            </a:r>
            <a:endParaRPr lang="en-US" sz="2000" dirty="0">
              <a:effectLst/>
              <a:latin typeface="Times New Roman" panose="02020603050405020304" pitchFamily="18" charset="0"/>
              <a:ea typeface="Times New Roman" panose="02020603050405020304" pitchFamily="18" charset="0"/>
            </a:endParaRPr>
          </a:p>
          <a:p>
            <a:pPr marL="742950" marR="499745" lvl="1" indent="-285750">
              <a:lnSpc>
                <a:spcPct val="150000"/>
              </a:lnSpc>
              <a:spcBef>
                <a:spcPts val="0"/>
              </a:spcBef>
              <a:spcAft>
                <a:spcPts val="0"/>
              </a:spcAft>
              <a:buClr>
                <a:srgbClr val="231F21"/>
              </a:buClr>
              <a:buSzPts val="1150"/>
              <a:buFont typeface="Times New Roman" panose="02020603050405020304" pitchFamily="18" charset="0"/>
              <a:buChar char="•"/>
              <a:tabLst>
                <a:tab pos="688975" algn="l"/>
              </a:tabLst>
            </a:pPr>
            <a:r>
              <a:rPr lang="en-US" sz="2000" dirty="0">
                <a:solidFill>
                  <a:srgbClr val="231F21"/>
                </a:solidFill>
                <a:effectLst/>
                <a:latin typeface="Times New Roman" panose="02020603050405020304" pitchFamily="18" charset="0"/>
                <a:ea typeface="Times New Roman" panose="02020603050405020304" pitchFamily="18" charset="0"/>
              </a:rPr>
              <a:t>Evidence</a:t>
            </a:r>
            <a:r>
              <a:rPr lang="en-US" sz="2000" spc="1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that</a:t>
            </a:r>
            <a:r>
              <a:rPr lang="en-US" sz="2000" spc="1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any</a:t>
            </a:r>
            <a:r>
              <a:rPr lang="en-US" sz="2000" spc="9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other</a:t>
            </a:r>
            <a:r>
              <a:rPr lang="en-US" sz="2000" spc="1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parallel</a:t>
            </a:r>
            <a:r>
              <a:rPr lang="en-US" sz="2000" spc="1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ﬁnancing</a:t>
            </a:r>
            <a:r>
              <a:rPr lang="en-US" sz="2000" spc="10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arrangements</a:t>
            </a:r>
            <a:r>
              <a:rPr lang="en-US" sz="2000" spc="1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are</a:t>
            </a:r>
            <a:r>
              <a:rPr lang="en-US" sz="2000" spc="10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1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place</a:t>
            </a:r>
            <a:r>
              <a:rPr lang="en-US" sz="2000" spc="1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effective</a:t>
            </a:r>
            <a:endParaRPr lang="en-US" sz="2000" dirty="0">
              <a:effectLst/>
              <a:latin typeface="Times New Roman" panose="02020603050405020304" pitchFamily="18" charset="0"/>
              <a:ea typeface="Times New Roman" panose="02020603050405020304" pitchFamily="18" charset="0"/>
            </a:endParaRPr>
          </a:p>
          <a:p>
            <a:pPr marL="742950" marR="0" lvl="1" indent="-285750">
              <a:lnSpc>
                <a:spcPct val="150000"/>
              </a:lnSpc>
              <a:spcBef>
                <a:spcPts val="20"/>
              </a:spcBef>
              <a:spcAft>
                <a:spcPts val="0"/>
              </a:spcAft>
              <a:buClr>
                <a:srgbClr val="231F21"/>
              </a:buClr>
              <a:buSzPts val="1150"/>
              <a:buFont typeface="Times New Roman" panose="02020603050405020304" pitchFamily="18" charset="0"/>
              <a:buChar char="•"/>
              <a:tabLst>
                <a:tab pos="688975" algn="l"/>
              </a:tabLst>
            </a:pPr>
            <a:r>
              <a:rPr lang="en-US" sz="2000" dirty="0">
                <a:solidFill>
                  <a:srgbClr val="231F21"/>
                </a:solidFill>
                <a:effectLst/>
                <a:latin typeface="Times New Roman" panose="02020603050405020304" pitchFamily="18" charset="0"/>
                <a:ea typeface="Times New Roman" panose="02020603050405020304" pitchFamily="18" charset="0"/>
              </a:rPr>
              <a:t>Evidence</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that</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interest</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swap</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other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hedging</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arrangements are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place</a:t>
            </a:r>
            <a:endParaRPr lang="en-US" sz="2000" dirty="0">
              <a:effectLst/>
              <a:latin typeface="Times New Roman" panose="02020603050405020304" pitchFamily="18" charset="0"/>
              <a:ea typeface="Times New Roman" panose="02020603050405020304" pitchFamily="18" charset="0"/>
            </a:endParaRPr>
          </a:p>
          <a:p>
            <a:pPr marL="742950" marR="500380" lvl="1" indent="-285750">
              <a:lnSpc>
                <a:spcPct val="150000"/>
              </a:lnSpc>
              <a:spcBef>
                <a:spcPts val="95"/>
              </a:spcBef>
              <a:spcAft>
                <a:spcPts val="0"/>
              </a:spcAft>
              <a:buClr>
                <a:srgbClr val="231F21"/>
              </a:buClr>
              <a:buSzPts val="1150"/>
              <a:buFont typeface="Times New Roman" panose="02020603050405020304" pitchFamily="18" charset="0"/>
              <a:buChar char="•"/>
              <a:tabLst>
                <a:tab pos="688975" algn="l"/>
              </a:tabLst>
            </a:pPr>
            <a:r>
              <a:rPr lang="en-US" sz="2000" dirty="0">
                <a:solidFill>
                  <a:srgbClr val="231F21"/>
                </a:solidFill>
                <a:effectLst/>
                <a:latin typeface="Times New Roman" panose="02020603050405020304" pitchFamily="18" charset="0"/>
                <a:ea typeface="Times New Roman" panose="02020603050405020304" pitchFamily="18" charset="0"/>
              </a:rPr>
              <a:t>Evidence</a:t>
            </a:r>
            <a:r>
              <a:rPr lang="en-US" sz="2000" spc="1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that</a:t>
            </a:r>
            <a:r>
              <a:rPr lang="en-US" sz="2000" spc="9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1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Reserve</a:t>
            </a:r>
            <a:r>
              <a:rPr lang="en-US" sz="2000" spc="10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Accounts</a:t>
            </a:r>
            <a:r>
              <a:rPr lang="en-US" sz="2000" spc="9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1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other</a:t>
            </a:r>
            <a:r>
              <a:rPr lang="en-US" sz="2000" spc="10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banking</a:t>
            </a:r>
            <a:r>
              <a:rPr lang="en-US" sz="2000" spc="1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arrangements</a:t>
            </a:r>
            <a:r>
              <a:rPr lang="en-US" sz="2000" spc="1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are</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place</a:t>
            </a:r>
          </a:p>
          <a:p>
            <a:pPr marL="742950" marR="0" lvl="1" indent="-285750">
              <a:lnSpc>
                <a:spcPct val="150000"/>
              </a:lnSpc>
              <a:spcBef>
                <a:spcPts val="0"/>
              </a:spcBef>
              <a:spcAft>
                <a:spcPts val="0"/>
              </a:spcAft>
              <a:buClr>
                <a:srgbClr val="231F21"/>
              </a:buClr>
              <a:buSzPts val="1150"/>
              <a:buFont typeface="Times New Roman" panose="02020603050405020304" pitchFamily="18" charset="0"/>
              <a:buChar char="•"/>
              <a:tabLst>
                <a:tab pos="688975" algn="l"/>
              </a:tabLst>
            </a:pPr>
            <a:r>
              <a:rPr lang="en-US" sz="2000" dirty="0">
                <a:solidFill>
                  <a:srgbClr val="231F21"/>
                </a:solidFill>
                <a:effectLst/>
                <a:latin typeface="Times New Roman" panose="02020603050405020304" pitchFamily="18" charset="0"/>
                <a:ea typeface="Times New Roman" panose="02020603050405020304" pitchFamily="18" charset="0"/>
              </a:rPr>
              <a:t>Evidence</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that</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required</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insurance</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place</a:t>
            </a:r>
            <a:r>
              <a:rPr lang="en-US" sz="2000" spc="55" dirty="0">
                <a:solidFill>
                  <a:srgbClr val="231F21"/>
                </a:solidFill>
                <a:effectLst/>
                <a:latin typeface="Times New Roman" panose="02020603050405020304" pitchFamily="18" charset="0"/>
                <a:ea typeface="Times New Roman" panose="02020603050405020304" pitchFamily="18" charset="0"/>
              </a:rPr>
              <a:t> </a:t>
            </a:r>
          </a:p>
          <a:p>
            <a:pPr marL="742950" marR="0" lvl="1" indent="-285750">
              <a:lnSpc>
                <a:spcPct val="150000"/>
              </a:lnSpc>
              <a:spcBef>
                <a:spcPts val="0"/>
              </a:spcBef>
              <a:spcAft>
                <a:spcPts val="0"/>
              </a:spcAft>
              <a:buClr>
                <a:srgbClr val="231F21"/>
              </a:buClr>
              <a:buSzPts val="1150"/>
              <a:buFont typeface="Times New Roman" panose="02020603050405020304" pitchFamily="18" charset="0"/>
              <a:buChar char="•"/>
              <a:tabLst>
                <a:tab pos="688975" algn="l"/>
              </a:tabLst>
            </a:pPr>
            <a:r>
              <a:rPr lang="en-US" sz="2000" dirty="0">
                <a:solidFill>
                  <a:srgbClr val="231F21"/>
                </a:solidFill>
                <a:effectLst/>
                <a:latin typeface="Times New Roman" panose="02020603050405020304" pitchFamily="18" charset="0"/>
                <a:ea typeface="Times New Roman" panose="02020603050405020304" pitchFamily="18" charset="0"/>
              </a:rPr>
              <a:t>Up-to-date</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ﬁnancial</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statements</a:t>
            </a:r>
            <a:r>
              <a:rPr lang="en-US" sz="2000" spc="10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relevant</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parties</a:t>
            </a:r>
            <a:endParaRPr lang="en-US" sz="2000" dirty="0">
              <a:effectLst/>
              <a:latin typeface="Times New Roman" panose="02020603050405020304" pitchFamily="18" charset="0"/>
              <a:ea typeface="Times New Roman" panose="02020603050405020304" pitchFamily="18" charset="0"/>
            </a:endParaRPr>
          </a:p>
          <a:p>
            <a:pPr marL="742950" marR="500380" lvl="1" indent="-285750">
              <a:lnSpc>
                <a:spcPct val="150000"/>
              </a:lnSpc>
              <a:spcBef>
                <a:spcPts val="95"/>
              </a:spcBef>
              <a:spcAft>
                <a:spcPts val="0"/>
              </a:spcAft>
              <a:buClr>
                <a:srgbClr val="231F21"/>
              </a:buClr>
              <a:buSzPts val="1150"/>
              <a:buFont typeface="Times New Roman" panose="02020603050405020304" pitchFamily="18" charset="0"/>
              <a:buChar char="•"/>
              <a:tabLst>
                <a:tab pos="688975" algn="l"/>
              </a:tabLst>
            </a:pPr>
            <a:endParaRPr lang="en-US" sz="2000" dirty="0">
              <a:effectLst/>
              <a:latin typeface="Times New Roman" panose="02020603050405020304" pitchFamily="18" charset="0"/>
              <a:ea typeface="Times New Roman" panose="02020603050405020304" pitchFamily="18" charset="0"/>
            </a:endParaRPr>
          </a:p>
          <a:p>
            <a:pPr marL="502920" marR="231775" indent="0" algn="just">
              <a:lnSpc>
                <a:spcPct val="150000"/>
              </a:lnSpc>
              <a:spcBef>
                <a:spcPts val="1440"/>
              </a:spcBef>
              <a:spcAft>
                <a:spcPts val="0"/>
              </a:spcAft>
              <a:buNone/>
            </a:pPr>
            <a:endParaRPr lang="en-US" sz="2000" dirty="0">
              <a:effectLst/>
              <a:latin typeface="Times New Roman" panose="02020603050405020304" pitchFamily="18" charset="0"/>
              <a:ea typeface="Times New Roman" panose="02020603050405020304" pitchFamily="18" charset="0"/>
              <a:cs typeface="+mj-cs"/>
            </a:endParaRPr>
          </a:p>
          <a:p>
            <a:pPr marL="0" indent="0">
              <a:buNone/>
            </a:pPr>
            <a:endParaRPr lang="en-US" dirty="0"/>
          </a:p>
        </p:txBody>
      </p:sp>
    </p:spTree>
    <p:extLst>
      <p:ext uri="{BB962C8B-B14F-4D97-AF65-F5344CB8AC3E}">
        <p14:creationId xmlns:p14="http://schemas.microsoft.com/office/powerpoint/2010/main" val="22696261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337625" y="407962"/>
            <a:ext cx="11016175" cy="301617"/>
          </a:xfrm>
        </p:spPr>
        <p:txBody>
          <a:bodyPr>
            <a:normAutofit fontScale="90000"/>
          </a:bodyPr>
          <a:lstStyle/>
          <a:p>
            <a:pPr algn="ct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FINANCIAL</a:t>
            </a:r>
            <a:r>
              <a:rPr lang="en-US" sz="2700" b="1" kern="0"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CLOSE—</a:t>
            </a:r>
            <a:r>
              <a:rPr lang="en-US" sz="2700" b="1" kern="0" spc="-1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CONDITIONS</a:t>
            </a:r>
            <a:r>
              <a:rPr lang="en-US" sz="2700" b="1" kern="0"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PRECEDENT</a:t>
            </a: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267285" y="709579"/>
            <a:ext cx="12562448" cy="6127749"/>
          </a:xfrm>
        </p:spPr>
        <p:txBody>
          <a:bodyPr>
            <a:normAutofit/>
          </a:bodyPr>
          <a:lstStyle/>
          <a:p>
            <a:pPr marL="502920" marR="231775" indent="0" algn="just">
              <a:lnSpc>
                <a:spcPct val="150000"/>
              </a:lnSpc>
              <a:spcBef>
                <a:spcPts val="1440"/>
              </a:spcBef>
              <a:spcAft>
                <a:spcPts val="0"/>
              </a:spcAft>
              <a:buNone/>
            </a:pPr>
            <a:r>
              <a:rPr lang="en-US" sz="2000" b="1" dirty="0">
                <a:solidFill>
                  <a:srgbClr val="231F21"/>
                </a:solidFill>
                <a:effectLst/>
                <a:latin typeface="Times New Roman" panose="02020603050405020304" pitchFamily="18" charset="0"/>
                <a:ea typeface="Times New Roman" panose="02020603050405020304" pitchFamily="18" charset="0"/>
              </a:rPr>
              <a:t>Financial</a:t>
            </a:r>
            <a:r>
              <a:rPr lang="en-US" sz="2000" b="1" spc="50" dirty="0">
                <a:solidFill>
                  <a:srgbClr val="231F21"/>
                </a:solidFill>
                <a:effectLst/>
                <a:latin typeface="Times New Roman" panose="02020603050405020304" pitchFamily="18" charset="0"/>
                <a:ea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rPr>
              <a:t>due</a:t>
            </a:r>
            <a:r>
              <a:rPr lang="en-US" sz="2000" b="1" spc="75" dirty="0">
                <a:solidFill>
                  <a:srgbClr val="231F21"/>
                </a:solidFill>
                <a:effectLst/>
                <a:latin typeface="Times New Roman" panose="02020603050405020304" pitchFamily="18" charset="0"/>
                <a:ea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rPr>
              <a:t>diligence (continued) </a:t>
            </a:r>
            <a:endParaRPr lang="en-US" sz="2000" b="1" dirty="0">
              <a:effectLst/>
              <a:latin typeface="Times New Roman" panose="02020603050405020304" pitchFamily="18" charset="0"/>
              <a:ea typeface="Times New Roman" panose="02020603050405020304" pitchFamily="18" charset="0"/>
            </a:endParaRPr>
          </a:p>
          <a:p>
            <a:pPr marL="742950" marR="508635" lvl="1" indent="-285750">
              <a:lnSpc>
                <a:spcPct val="150000"/>
              </a:lnSpc>
              <a:spcBef>
                <a:spcPts val="90"/>
              </a:spcBef>
              <a:spcAft>
                <a:spcPts val="0"/>
              </a:spcAft>
              <a:buClr>
                <a:srgbClr val="231F21"/>
              </a:buClr>
              <a:buSzPts val="1150"/>
              <a:buFont typeface="Times New Roman" panose="02020603050405020304" pitchFamily="18" charset="0"/>
              <a:buChar char="•"/>
              <a:tabLst>
                <a:tab pos="688975" algn="l"/>
              </a:tabLst>
            </a:pPr>
            <a:r>
              <a:rPr lang="en-US" sz="2000" dirty="0">
                <a:solidFill>
                  <a:srgbClr val="231F21"/>
                </a:solidFill>
                <a:effectLst/>
                <a:latin typeface="Times New Roman" panose="02020603050405020304" pitchFamily="18" charset="0"/>
                <a:ea typeface="Times New Roman" panose="02020603050405020304" pitchFamily="18" charset="0"/>
              </a:rPr>
              <a:t>Final</a:t>
            </a:r>
            <a:r>
              <a:rPr lang="en-US" sz="2000" spc="2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reports</a:t>
            </a:r>
            <a:r>
              <a:rPr lang="en-US" sz="2000" spc="2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from</a:t>
            </a:r>
            <a:r>
              <a:rPr lang="en-US" sz="2000" spc="2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2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Lenders’</a:t>
            </a:r>
            <a:r>
              <a:rPr lang="en-US" sz="2000" spc="2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Engineer,</a:t>
            </a:r>
            <a:r>
              <a:rPr lang="en-US" sz="2000" spc="2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insurance</a:t>
            </a:r>
            <a:r>
              <a:rPr lang="en-US" sz="2000" spc="2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advisers,</a:t>
            </a:r>
            <a:r>
              <a:rPr lang="en-US" sz="2000" spc="2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2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any</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other</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advisers</a:t>
            </a:r>
            <a:r>
              <a:rPr lang="en-US" sz="2000" spc="20" dirty="0">
                <a:solidFill>
                  <a:srgbClr val="231F21"/>
                </a:solidFill>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742950" marR="0" lvl="1" indent="-285750">
              <a:lnSpc>
                <a:spcPct val="150000"/>
              </a:lnSpc>
              <a:spcBef>
                <a:spcPts val="5"/>
              </a:spcBef>
              <a:spcAft>
                <a:spcPts val="0"/>
              </a:spcAft>
              <a:buClr>
                <a:srgbClr val="231F21"/>
              </a:buClr>
              <a:buSzPts val="1150"/>
              <a:buFont typeface="Times New Roman" panose="02020603050405020304" pitchFamily="18" charset="0"/>
              <a:buChar char="•"/>
              <a:tabLst>
                <a:tab pos="688975" algn="l"/>
              </a:tabLst>
            </a:pP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ﬁnancial</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model</a:t>
            </a:r>
            <a:r>
              <a:rPr lang="en-US" sz="2000" spc="50" dirty="0">
                <a:solidFill>
                  <a:srgbClr val="231F21"/>
                </a:solidFill>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742950" marR="0" lvl="1" indent="-285750">
              <a:lnSpc>
                <a:spcPct val="150000"/>
              </a:lnSpc>
              <a:spcBef>
                <a:spcPts val="95"/>
              </a:spcBef>
              <a:spcAft>
                <a:spcPts val="0"/>
              </a:spcAft>
              <a:buClr>
                <a:srgbClr val="231F21"/>
              </a:buClr>
              <a:buSzPts val="1150"/>
              <a:buFont typeface="Times New Roman" panose="02020603050405020304" pitchFamily="18" charset="0"/>
              <a:buChar char="•"/>
              <a:tabLst>
                <a:tab pos="688975" algn="l"/>
              </a:tabLst>
            </a:pPr>
            <a:r>
              <a:rPr lang="en-US" sz="2000" dirty="0">
                <a:solidFill>
                  <a:srgbClr val="231F21"/>
                </a:solidFill>
                <a:effectLst/>
                <a:latin typeface="Times New Roman" panose="02020603050405020304" pitchFamily="18" charset="0"/>
                <a:ea typeface="Times New Roman" panose="02020603050405020304" pitchFamily="18" charset="0"/>
              </a:rPr>
              <a:t>Model</a:t>
            </a:r>
            <a:r>
              <a:rPr lang="en-US" sz="2000" spc="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Auditor’s</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report</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(including</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report</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on</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tax</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aspects</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a:t>
            </a:r>
            <a:endParaRPr lang="en-US" sz="2000" dirty="0">
              <a:effectLst/>
              <a:latin typeface="Times New Roman" panose="02020603050405020304" pitchFamily="18" charset="0"/>
              <a:ea typeface="Times New Roman" panose="02020603050405020304" pitchFamily="18" charset="0"/>
            </a:endParaRPr>
          </a:p>
          <a:p>
            <a:pPr marL="742950" marR="0" lvl="1" indent="-285750">
              <a:lnSpc>
                <a:spcPct val="150000"/>
              </a:lnSpc>
              <a:spcBef>
                <a:spcPts val="90"/>
              </a:spcBef>
              <a:spcAft>
                <a:spcPts val="0"/>
              </a:spcAft>
              <a:buClr>
                <a:srgbClr val="231F21"/>
              </a:buClr>
              <a:buSzPts val="1150"/>
              <a:buFont typeface="Times New Roman" panose="02020603050405020304" pitchFamily="18" charset="0"/>
              <a:buChar char="•"/>
              <a:tabLst>
                <a:tab pos="688975" algn="l"/>
              </a:tabLst>
            </a:pPr>
            <a:r>
              <a:rPr lang="en-US" sz="2000" dirty="0">
                <a:solidFill>
                  <a:srgbClr val="231F21"/>
                </a:solidFill>
                <a:effectLst/>
                <a:latin typeface="Times New Roman" panose="02020603050405020304" pitchFamily="18" charset="0"/>
                <a:ea typeface="Times New Roman" panose="02020603050405020304" pitchFamily="18" charset="0"/>
              </a:rPr>
              <a:t>Final</a:t>
            </a:r>
            <a:r>
              <a:rPr lang="en-US" sz="2000" spc="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construction</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funding</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budget</a:t>
            </a:r>
            <a:r>
              <a:rPr lang="en-US" sz="2000" spc="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drawdown</a:t>
            </a:r>
            <a:r>
              <a:rPr lang="en-US" sz="2000" spc="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schedule</a:t>
            </a:r>
            <a:endParaRPr lang="en-US" sz="2000" dirty="0">
              <a:effectLst/>
              <a:latin typeface="Times New Roman" panose="02020603050405020304" pitchFamily="18" charset="0"/>
              <a:ea typeface="Times New Roman" panose="02020603050405020304" pitchFamily="18" charset="0"/>
            </a:endParaRPr>
          </a:p>
          <a:p>
            <a:pPr marL="742950" marR="0" lvl="1" indent="-285750">
              <a:lnSpc>
                <a:spcPct val="150000"/>
              </a:lnSpc>
              <a:spcBef>
                <a:spcPts val="95"/>
              </a:spcBef>
              <a:spcAft>
                <a:spcPts val="0"/>
              </a:spcAft>
              <a:buClr>
                <a:srgbClr val="231F21"/>
              </a:buClr>
              <a:buSzPts val="1150"/>
              <a:buFont typeface="Times New Roman" panose="02020603050405020304" pitchFamily="18" charset="0"/>
              <a:buChar char="•"/>
              <a:tabLst>
                <a:tab pos="688975" algn="l"/>
              </a:tabLst>
            </a:pPr>
            <a:r>
              <a:rPr lang="en-US" sz="2000" dirty="0">
                <a:solidFill>
                  <a:srgbClr val="231F21"/>
                </a:solidFill>
                <a:effectLst/>
                <a:latin typeface="Times New Roman" panose="02020603050405020304" pitchFamily="18" charset="0"/>
                <a:ea typeface="Times New Roman" panose="02020603050405020304" pitchFamily="18" charset="0"/>
              </a:rPr>
              <a:t>Base</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Case</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projections</a:t>
            </a:r>
            <a:r>
              <a:rPr lang="en-US" sz="2000" spc="70" dirty="0">
                <a:solidFill>
                  <a:srgbClr val="231F21"/>
                </a:solidFill>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502920" marR="231775" indent="0" algn="just">
              <a:lnSpc>
                <a:spcPct val="100000"/>
              </a:lnSpc>
              <a:spcBef>
                <a:spcPts val="1440"/>
              </a:spcBef>
              <a:spcAft>
                <a:spcPts val="0"/>
              </a:spcAft>
              <a:buNone/>
            </a:pPr>
            <a:endParaRPr lang="en-US" sz="2000" dirty="0">
              <a:effectLst/>
              <a:latin typeface="Times New Roman" panose="02020603050405020304" pitchFamily="18" charset="0"/>
              <a:ea typeface="Times New Roman" panose="02020603050405020304" pitchFamily="18" charset="0"/>
              <a:cs typeface="+mj-cs"/>
            </a:endParaRPr>
          </a:p>
          <a:p>
            <a:pPr marL="0" indent="0">
              <a:buNone/>
            </a:pPr>
            <a:endParaRPr lang="en-US" dirty="0"/>
          </a:p>
        </p:txBody>
      </p:sp>
    </p:spTree>
    <p:extLst>
      <p:ext uri="{BB962C8B-B14F-4D97-AF65-F5344CB8AC3E}">
        <p14:creationId xmlns:p14="http://schemas.microsoft.com/office/powerpoint/2010/main" val="42471734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337625" y="407962"/>
            <a:ext cx="11016175" cy="301617"/>
          </a:xfrm>
        </p:spPr>
        <p:txBody>
          <a:bodyPr>
            <a:normAutofit fontScale="90000"/>
          </a:bodyPr>
          <a:lstStyle/>
          <a:p>
            <a:pPr algn="ct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FINANCIAL</a:t>
            </a:r>
            <a:r>
              <a:rPr lang="en-US" sz="2700" b="1" kern="0"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CLOSE—</a:t>
            </a:r>
            <a:r>
              <a:rPr lang="en-US" sz="2700" b="1" kern="0" spc="-1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CONDITIONS</a:t>
            </a:r>
            <a:r>
              <a:rPr lang="en-US" sz="2700" b="1" kern="0"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7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PRECEDENT</a:t>
            </a: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379827" y="709579"/>
            <a:ext cx="12674990" cy="6127749"/>
          </a:xfrm>
        </p:spPr>
        <p:txBody>
          <a:bodyPr>
            <a:normAutofit/>
          </a:bodyPr>
          <a:lstStyle/>
          <a:p>
            <a:pPr marL="502920" marR="231140" indent="0" algn="just">
              <a:lnSpc>
                <a:spcPct val="150000"/>
              </a:lnSpc>
              <a:spcBef>
                <a:spcPts val="71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Lenders may also require that no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material adverse change (MAC) </a:t>
            </a:r>
            <a:r>
              <a:rPr lang="en-US" sz="2000" dirty="0">
                <a:solidFill>
                  <a:srgbClr val="231F21"/>
                </a:solidFill>
                <a:effectLst/>
                <a:latin typeface="Times New Roman" panose="02020603050405020304" pitchFamily="18" charset="0"/>
                <a:ea typeface="Times New Roman" panose="02020603050405020304" pitchFamily="18" charset="0"/>
              </a:rPr>
              <a:t>to the project should have occurred after the ﬁnancial documentation was signed, as a condition precedent both to Financial Close and subsequent drawings of the debt (this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 known as a MAC clause). The problem with this kind of vague general provision is the Project Company may be left vulnerable to an arbitrary decision by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lenders</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stop</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funding</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Careful</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legal</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drafting</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needed</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ensure</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that</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if a</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MAC</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clause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inserted</a:t>
            </a:r>
            <a:r>
              <a:rPr lang="en-US" sz="2000" spc="2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it</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a:t>
            </a:r>
            <a:r>
              <a:rPr lang="en-US" sz="2000" spc="2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reasonably</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objective</a:t>
            </a:r>
            <a:r>
              <a:rPr lang="en-US" sz="2000" spc="2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limited</a:t>
            </a:r>
            <a:r>
              <a:rPr lang="en-US" sz="2000" spc="2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nature.</a:t>
            </a:r>
            <a:endParaRPr lang="en-US" sz="2000" dirty="0">
              <a:effectLst/>
              <a:latin typeface="Times New Roman" panose="02020603050405020304" pitchFamily="18" charset="0"/>
              <a:ea typeface="Times New Roman" panose="02020603050405020304" pitchFamily="18" charset="0"/>
            </a:endParaRPr>
          </a:p>
          <a:p>
            <a:pPr marL="0" marR="0" indent="0" algn="l">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7654326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337625" y="407962"/>
            <a:ext cx="11016175" cy="301617"/>
          </a:xfrm>
        </p:spPr>
        <p:txBody>
          <a:bodyPr>
            <a:normAutofit fontScale="90000"/>
          </a:bodyPr>
          <a:lstStyle/>
          <a:p>
            <a:pPr algn="ctr"/>
            <a:b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COVENANTS</a:t>
            </a:r>
            <a:br>
              <a:rPr lang="en-US" sz="28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379827" y="984738"/>
            <a:ext cx="12674990" cy="5852590"/>
          </a:xfrm>
        </p:spPr>
        <p:txBody>
          <a:bodyPr>
            <a:normAutofit/>
          </a:bodyPr>
          <a:lstStyle/>
          <a:p>
            <a:pPr marL="502920" marR="231775" indent="0" algn="just">
              <a:lnSpc>
                <a:spcPct val="150000"/>
              </a:lnSpc>
              <a:spcBef>
                <a:spcPts val="145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Covenants are undertakings by the Project Company either to take certain actions (“</a:t>
            </a:r>
            <a:r>
              <a:rPr lang="en-US" sz="2000" dirty="0">
                <a:solidFill>
                  <a:srgbClr val="231F21"/>
                </a:solidFill>
                <a:effectLst/>
                <a:highlight>
                  <a:srgbClr val="FFFF00"/>
                </a:highlight>
                <a:latin typeface="Times New Roman" panose="02020603050405020304" pitchFamily="18" charset="0"/>
                <a:ea typeface="Times New Roman" panose="02020603050405020304" pitchFamily="18" charset="0"/>
              </a:rPr>
              <a:t>positive</a:t>
            </a:r>
            <a:r>
              <a:rPr lang="en-US" sz="2000" dirty="0">
                <a:solidFill>
                  <a:srgbClr val="231F21"/>
                </a:solidFill>
                <a:effectLst/>
                <a:latin typeface="Times New Roman" panose="02020603050405020304" pitchFamily="18" charset="0"/>
                <a:ea typeface="Times New Roman" panose="02020603050405020304" pitchFamily="18" charset="0"/>
              </a:rPr>
              <a:t>” or “afﬁrmative” covenants), or not to do certain things (“</a:t>
            </a:r>
            <a:r>
              <a:rPr lang="en-US" sz="2000" dirty="0">
                <a:solidFill>
                  <a:srgbClr val="231F21"/>
                </a:solidFill>
                <a:effectLst/>
                <a:highlight>
                  <a:srgbClr val="FFFF00"/>
                </a:highlight>
                <a:latin typeface="Times New Roman" panose="02020603050405020304" pitchFamily="18" charset="0"/>
                <a:ea typeface="Times New Roman" panose="02020603050405020304" pitchFamily="18" charset="0"/>
              </a:rPr>
              <a:t>negative</a:t>
            </a:r>
            <a:r>
              <a:rPr lang="en-US" sz="2000" dirty="0">
                <a:solidFill>
                  <a:srgbClr val="231F21"/>
                </a:solidFill>
                <a:effectLst/>
                <a:latin typeface="Times New Roman" panose="02020603050405020304" pitchFamily="18" charset="0"/>
                <a:ea typeface="Times New Roman" panose="02020603050405020304" pitchFamily="18" charset="0"/>
              </a:rPr>
              <a:t>” or “protective”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covenants). These undertakings by</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 Project</a:t>
            </a:r>
            <a:r>
              <a:rPr lang="en-US" sz="2000" spc="2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Company are</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 characteristic of project ﬁnance, being more comprehensive and detailed than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usually found in other types of ﬁnancing. </a:t>
            </a:r>
            <a:r>
              <a:rPr lang="en-US" sz="2000" u="sng" dirty="0">
                <a:solidFill>
                  <a:srgbClr val="231F21"/>
                </a:solidFill>
                <a:effectLst/>
                <a:latin typeface="Times New Roman" panose="02020603050405020304" pitchFamily="18" charset="0"/>
                <a:ea typeface="Times New Roman" panose="02020603050405020304" pitchFamily="18" charset="0"/>
              </a:rPr>
              <a:t>(These controls are typically less stringent for a bond issue). </a:t>
            </a:r>
            <a:r>
              <a:rPr lang="en-US" sz="2000" dirty="0">
                <a:solidFill>
                  <a:srgbClr val="231F21"/>
                </a:solidFill>
                <a:effectLst/>
                <a:latin typeface="Times New Roman" panose="02020603050405020304" pitchFamily="18" charset="0"/>
                <a:ea typeface="Times New Roman" panose="02020603050405020304" pitchFamily="18" charset="0"/>
              </a:rPr>
              <a:t>It is through the covenants that the lenders exercise their continuing control over the construction and operation of the project, but</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they may need to take care that this control does not also make them liable for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 Company obligations to third parties; for example, in the United Kingdom, if lenders are deemed to have acted as “shadow directors” of an insolvent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company,</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this</a:t>
            </a:r>
            <a:r>
              <a:rPr lang="en-US" sz="2000" spc="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could</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create</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liability</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them</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towards</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other</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creditors.</a:t>
            </a:r>
            <a:endParaRPr lang="en-US" sz="20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8838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337625" y="407962"/>
            <a:ext cx="11016175" cy="301617"/>
          </a:xfrm>
        </p:spPr>
        <p:txBody>
          <a:bodyPr>
            <a:normAutofit fontScale="90000"/>
          </a:bodyPr>
          <a:lstStyle/>
          <a:p>
            <a:pPr algn="ctr"/>
            <a:b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COVENANTS</a:t>
            </a:r>
            <a:br>
              <a:rPr lang="en-US" sz="28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1" y="562709"/>
            <a:ext cx="12295163" cy="6274620"/>
          </a:xfrm>
        </p:spPr>
        <p:txBody>
          <a:bodyPr>
            <a:normAutofit fontScale="92500" lnSpcReduction="20000"/>
          </a:bodyPr>
          <a:lstStyle/>
          <a:p>
            <a:pPr marL="682625" marR="0" algn="just">
              <a:lnSpc>
                <a:spcPct val="150000"/>
              </a:lnSpc>
              <a:spcBef>
                <a:spcPts val="0"/>
              </a:spcBef>
              <a:spcAft>
                <a:spcPts val="0"/>
              </a:spcAft>
            </a:pP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200" b="1" spc="4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main</a:t>
            </a:r>
            <a:r>
              <a:rPr lang="en-US" sz="2200" b="1" spc="5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purposes</a:t>
            </a:r>
            <a:r>
              <a:rPr lang="en-US" sz="2200" b="1" spc="4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of</a:t>
            </a:r>
            <a:r>
              <a:rPr lang="en-US" sz="2200" b="1" spc="5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a:t>
            </a:r>
            <a:r>
              <a:rPr lang="en-US" sz="2200" b="1" spc="4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covenants</a:t>
            </a:r>
            <a:r>
              <a:rPr lang="en-US" sz="2200" b="1" spc="7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are:</a:t>
            </a:r>
            <a:endParaRPr lang="en-US" sz="22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742950" marR="234950" lvl="1" indent="-285750">
              <a:lnSpc>
                <a:spcPct val="150000"/>
              </a:lnSpc>
              <a:spcBef>
                <a:spcPts val="800"/>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2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ensure</a:t>
            </a:r>
            <a:r>
              <a:rPr lang="en-US" sz="2200" spc="1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2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2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20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constructed</a:t>
            </a:r>
            <a:r>
              <a:rPr lang="en-US" sz="2200" spc="2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operated</a:t>
            </a:r>
            <a:r>
              <a:rPr lang="en-US" sz="2200" spc="2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1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agreed</a:t>
            </a:r>
            <a:r>
              <a:rPr lang="en-US" sz="2200" spc="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1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231140" lvl="1" indent="-285750">
              <a:lnSpc>
                <a:spcPct val="150000"/>
              </a:lnSpc>
              <a:spcBef>
                <a:spcPts val="0"/>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give</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advance</a:t>
            </a:r>
            <a:r>
              <a:rPr lang="en-US" sz="22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warning</a:t>
            </a:r>
            <a:r>
              <a:rPr lang="en-US" sz="22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problems</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might</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affect</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Company</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lnSpc>
                <a:spcPct val="150000"/>
              </a:lnSpc>
              <a:spcBef>
                <a:spcPts val="5"/>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protect</a:t>
            </a:r>
            <a:r>
              <a:rPr lang="en-US" sz="22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2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security</a:t>
            </a:r>
          </a:p>
          <a:p>
            <a:pPr marL="457200" marR="0" lvl="1" indent="0">
              <a:lnSpc>
                <a:spcPct val="110000"/>
              </a:lnSpc>
              <a:spcBef>
                <a:spcPts val="5"/>
              </a:spcBef>
              <a:spcAft>
                <a:spcPts val="0"/>
              </a:spcAft>
              <a:buClr>
                <a:srgbClr val="231F21"/>
              </a:buClr>
              <a:buSzPts val="1150"/>
              <a:buNone/>
              <a:tabLst>
                <a:tab pos="808990" algn="l"/>
              </a:tabLst>
            </a:pPr>
            <a:endParaRPr lang="en-US" sz="22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4445" marR="0" indent="0">
              <a:lnSpc>
                <a:spcPct val="150000"/>
              </a:lnSpc>
              <a:spcBef>
                <a:spcPts val="0"/>
              </a:spcBef>
              <a:spcAft>
                <a:spcPts val="0"/>
              </a:spcAft>
              <a:buNone/>
            </a:pPr>
            <a:r>
              <a:rPr lang="en-US" sz="22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POSITIVE</a:t>
            </a:r>
            <a:r>
              <a:rPr lang="en-US" sz="2200" b="1" spc="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COVENANTS: such as </a:t>
            </a:r>
            <a:endPar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504190" lvl="0" indent="-342900">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Construct,</a:t>
            </a:r>
            <a:r>
              <a:rPr lang="en-US" sz="2200" spc="1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operate</a:t>
            </a:r>
            <a:r>
              <a:rPr lang="en-US" sz="2200" spc="1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200" spc="1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1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1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accordance</a:t>
            </a:r>
            <a:r>
              <a:rPr lang="en-US" sz="2200" spc="1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2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Contracts,</a:t>
            </a:r>
            <a:r>
              <a:rPr lang="en-US" sz="22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applicable</a:t>
            </a:r>
            <a:r>
              <a:rPr lang="en-US" sz="2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law,</a:t>
            </a:r>
            <a:r>
              <a:rPr lang="en-US" sz="22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good</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industry</a:t>
            </a:r>
            <a:r>
              <a:rPr lang="en-US" sz="22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practice</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500380" lvl="0" indent="-342900">
              <a:lnSpc>
                <a:spcPct val="150000"/>
              </a:lnSpc>
              <a:spcBef>
                <a:spcPts val="2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Provide</a:t>
            </a:r>
            <a:r>
              <a:rPr lang="en-US" sz="2200" spc="1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agent</a:t>
            </a:r>
            <a:r>
              <a:rPr lang="en-US" sz="2200" spc="1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security</a:t>
            </a:r>
            <a:r>
              <a:rPr lang="en-US" sz="2200" spc="1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trustee</a:t>
            </a:r>
            <a:r>
              <a:rPr lang="en-US" sz="22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2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advisers</a:t>
            </a:r>
            <a:r>
              <a:rPr lang="en-US" sz="2200" spc="1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1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reasonable</a:t>
            </a:r>
            <a:r>
              <a:rPr lang="en-US" sz="22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access</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 the</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records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2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management</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structure</a:t>
            </a:r>
            <a:r>
              <a:rPr lang="en-US" sz="2200" spc="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agreed</a:t>
            </a:r>
            <a:r>
              <a:rPr lang="en-US" sz="22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Obtain</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agreed</a:t>
            </a:r>
            <a:r>
              <a:rPr lang="en-US" sz="22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insurances</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Supply reports (usually monthly) on the progress of construction, including</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achievement of milestone dates.</a:t>
            </a:r>
          </a:p>
          <a:p>
            <a:pPr>
              <a:lnSpc>
                <a:spcPct val="150000"/>
              </a:lnSpc>
            </a:pPr>
            <a:r>
              <a:rPr lang="en-US" sz="2200" dirty="0">
                <a:solidFill>
                  <a:srgbClr val="231F21"/>
                </a:solidFill>
                <a:effectLst/>
                <a:latin typeface="Times New Roman" panose="02020603050405020304" pitchFamily="18" charset="0"/>
                <a:ea typeface="Times New Roman" panose="02020603050405020304" pitchFamily="18" charset="0"/>
              </a:rPr>
              <a:t>Provide</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annual</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budgets</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in</a:t>
            </a:r>
            <a:r>
              <a:rPr lang="en-US" sz="2200" spc="6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advance</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of</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each</a:t>
            </a:r>
            <a:r>
              <a:rPr lang="en-US" sz="2200" spc="6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operating</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year</a:t>
            </a:r>
            <a:r>
              <a:rPr lang="en-US" sz="2200" spc="60" dirty="0">
                <a:solidFill>
                  <a:srgbClr val="231F21"/>
                </a:solidFill>
                <a:effectLst/>
                <a:latin typeface="Times New Roman" panose="02020603050405020304" pitchFamily="18" charset="0"/>
                <a:ea typeface="Times New Roman" panose="02020603050405020304" pitchFamily="18" charset="0"/>
              </a:rPr>
              <a:t> </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483413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337625" y="407962"/>
            <a:ext cx="11016175" cy="301617"/>
          </a:xfrm>
        </p:spPr>
        <p:txBody>
          <a:bodyPr>
            <a:normAutofit fontScale="90000"/>
          </a:bodyPr>
          <a:lstStyle/>
          <a:p>
            <a:pPr algn="ctr"/>
            <a:b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COVENANTS</a:t>
            </a:r>
            <a:br>
              <a:rPr lang="en-US" sz="28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1" y="562709"/>
            <a:ext cx="12295163" cy="6274620"/>
          </a:xfrm>
        </p:spPr>
        <p:txBody>
          <a:bodyPr>
            <a:normAutofit lnSpcReduction="10000"/>
          </a:bodyPr>
          <a:lstStyle/>
          <a:p>
            <a:pPr marL="274320" marR="0" indent="0">
              <a:lnSpc>
                <a:spcPct val="150000"/>
              </a:lnSpc>
              <a:spcBef>
                <a:spcPts val="1115"/>
              </a:spcBef>
              <a:spcAft>
                <a:spcPts val="0"/>
              </a:spcAft>
              <a:buNone/>
            </a:pP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NEGATIVE</a:t>
            </a:r>
            <a:r>
              <a:rPr lang="en-US" sz="2000" b="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COVENANTS: such as</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1" indent="-342900">
              <a:lnSpc>
                <a:spcPct val="150000"/>
              </a:lnSpc>
              <a:spcBef>
                <a:spcPts val="71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Undertake</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business</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1" indent="-342900">
              <a:lnSpc>
                <a:spcPct val="150000"/>
              </a:lnSpc>
              <a:spcBef>
                <a:spcPts val="9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Merge</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consolidate</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entity</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233680" lvl="1" indent="-342900" algn="just">
              <a:lnSpc>
                <a:spcPct val="150000"/>
              </a:lnSpc>
              <a:spcBef>
                <a:spcPts val="9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Agree</a:t>
            </a:r>
            <a:r>
              <a:rPr lang="en-US" sz="2000" spc="1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1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000" spc="1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amendment,</a:t>
            </a:r>
            <a:r>
              <a:rPr lang="en-US" sz="2000" spc="1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waiver,</a:t>
            </a:r>
            <a:r>
              <a:rPr lang="en-US" sz="2000" spc="1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change</a:t>
            </a:r>
            <a:r>
              <a:rPr lang="en-US" sz="2000" spc="1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order</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Contracts,</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 any changes in the project itself (some scope may be given for </a:t>
            </a:r>
            <a:r>
              <a:rPr lang="en-US" sz="2000" i="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 minimis</a:t>
            </a:r>
            <a:r>
              <a:rPr lang="en-US" sz="2000" i="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amendments</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waivers)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234315" lvl="1" indent="-342900" algn="just">
              <a:lnSpc>
                <a:spcPct val="150000"/>
              </a:lnSpc>
              <a:spcBef>
                <a:spcPts val="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Enter</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contracts</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agreed</a:t>
            </a:r>
            <a:r>
              <a:rPr lang="en-US" sz="2000" spc="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Contracts),</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subject</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 </a:t>
            </a:r>
            <a:r>
              <a:rPr lang="en-US" sz="2000" i="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a:t>
            </a:r>
            <a:r>
              <a:rPr lang="en-US" sz="2000" i="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minimis</a:t>
            </a:r>
            <a:r>
              <a:rPr lang="en-US" sz="2000" i="1"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exception</a:t>
            </a:r>
          </a:p>
          <a:p>
            <a:pPr marL="342900" marR="0" lvl="0" indent="-342900" algn="just" rtl="0">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Incur</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any</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additional</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debt</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issue</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guarantees</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third</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parties</a:t>
            </a:r>
            <a:endParaRPr lang="en-US" sz="2000" dirty="0">
              <a:effectLst/>
              <a:latin typeface="Times New Roman" panose="02020603050405020304" pitchFamily="18" charset="0"/>
              <a:ea typeface="Times New Roman" panose="02020603050405020304" pitchFamily="18" charset="0"/>
            </a:endParaRPr>
          </a:p>
          <a:p>
            <a:pPr marL="342900" marR="504190" lvl="0" indent="-342900" algn="just">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Enter</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into any hedging contracts other than the agreed hedging of interest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rate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exchange</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rate</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risks</a:t>
            </a:r>
            <a:r>
              <a:rPr lang="en-US" sz="2000" spc="15" dirty="0">
                <a:solidFill>
                  <a:srgbClr val="231F21"/>
                </a:solidFill>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342900" marR="500380" lvl="0" indent="-342900" algn="just">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Incur any capital expenditure not agreed to by the lenders (even if it is funded</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by equity— this is to ensure the speciﬁcations of the project are not changed</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without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consent)</a:t>
            </a:r>
            <a:endParaRPr lang="en-US" sz="2000" dirty="0">
              <a:effectLst/>
              <a:latin typeface="Times New Roman" panose="02020603050405020304" pitchFamily="18" charset="0"/>
              <a:ea typeface="Times New Roman" panose="02020603050405020304" pitchFamily="18" charset="0"/>
            </a:endParaRPr>
          </a:p>
          <a:p>
            <a:pPr marL="342900" marR="499745" lvl="0" indent="-342900" algn="just">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Incur operating costs not provided for in the agreed annual budget (usually</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subject</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agreed</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tolerance</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level).</a:t>
            </a:r>
            <a:endParaRPr lang="en-US" sz="2000" dirty="0">
              <a:effectLst/>
              <a:latin typeface="Times New Roman" panose="02020603050405020304" pitchFamily="18" charset="0"/>
              <a:ea typeface="Times New Roman" panose="02020603050405020304" pitchFamily="18" charset="0"/>
            </a:endParaRPr>
          </a:p>
          <a:p>
            <a:pPr marL="342900" marR="503555" lvl="0" indent="-342900" algn="just">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Sell, lease, or otherwise transfer any of its assets (subject to a </a:t>
            </a:r>
            <a:r>
              <a:rPr lang="en-US" sz="2000" i="1" dirty="0">
                <a:solidFill>
                  <a:srgbClr val="231F21"/>
                </a:solidFill>
                <a:effectLst/>
                <a:latin typeface="Times New Roman" panose="02020603050405020304" pitchFamily="18" charset="0"/>
                <a:ea typeface="Times New Roman" panose="02020603050405020304" pitchFamily="18" charset="0"/>
              </a:rPr>
              <a:t>de minimis </a:t>
            </a:r>
            <a:r>
              <a:rPr lang="en-US" sz="2000" dirty="0">
                <a:solidFill>
                  <a:srgbClr val="231F21"/>
                </a:solidFill>
                <a:effectLst/>
                <a:latin typeface="Times New Roman" panose="02020603050405020304" pitchFamily="18" charset="0"/>
                <a:ea typeface="Times New Roman" panose="02020603050405020304" pitchFamily="18" charset="0"/>
              </a:rPr>
              <a:t>exception)</a:t>
            </a:r>
            <a:endParaRPr lang="en-US" sz="2000" dirty="0">
              <a:effectLst/>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Change</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its</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ﬁnancial</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year</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end</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auditors</a:t>
            </a:r>
            <a:endParaRPr lang="en-US" sz="20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0437280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463598"/>
            <a:ext cx="11016175" cy="301617"/>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31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3100" b="1" kern="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3100" b="1" kern="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DEFAULT</a:t>
            </a:r>
            <a:br>
              <a:rPr lang="en-US" sz="18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1" y="709579"/>
            <a:ext cx="12463975" cy="6127749"/>
          </a:xfrm>
        </p:spPr>
        <p:txBody>
          <a:bodyPr>
            <a:normAutofit/>
          </a:bodyPr>
          <a:lstStyle/>
          <a:p>
            <a:pPr marL="233045" marR="502285" indent="0" algn="just">
              <a:lnSpc>
                <a:spcPct val="150000"/>
              </a:lnSpc>
              <a:spcBef>
                <a:spcPts val="144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Project ﬁnance lenders do not want to have wait to take action until the Project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Company has run out of funds to service the debt; they therefore create a deﬁned</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set of “triggers” that gives them the right to take action against the Project Company. These are “events of default”— once an event of default has occurred,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 Company is no longer able to manage the project without lender involvement.</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Some</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these</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events</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(such</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as</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failure</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pay,</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insolvency,</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etc.)</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would</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apply</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 any corporate ﬁnancing, but others (such as failure to complete the project) are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peculiar to</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ﬁnance.</a:t>
            </a:r>
          </a:p>
          <a:p>
            <a:pPr marL="233045" marR="502285" indent="0" algn="just">
              <a:lnSpc>
                <a:spcPct val="150000"/>
              </a:lnSpc>
              <a:spcBef>
                <a:spcPts val="1440"/>
              </a:spcBef>
              <a:spcAft>
                <a:spcPts val="0"/>
              </a:spcAft>
              <a:buNone/>
            </a:pPr>
            <a:endPar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endParaRPr>
          </a:p>
          <a:p>
            <a:pPr marL="184785" marR="0" indent="0" algn="just">
              <a:lnSpc>
                <a:spcPct val="150000"/>
              </a:lnSpc>
              <a:spcBef>
                <a:spcPts val="0"/>
              </a:spcBef>
              <a:spcAft>
                <a:spcPts val="0"/>
              </a:spcAft>
              <a:buNone/>
            </a:pP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Typical</a:t>
            </a:r>
            <a:r>
              <a:rPr lang="en-US" sz="2000" b="1" spc="4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events</a:t>
            </a:r>
            <a:r>
              <a:rPr lang="en-US" sz="2000" b="1" spc="5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of</a:t>
            </a:r>
            <a:r>
              <a:rPr lang="en-US" sz="2000" b="1" spc="5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default</a:t>
            </a:r>
            <a:r>
              <a:rPr lang="en-US" sz="2000" b="1" spc="4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are:</a:t>
            </a:r>
            <a:endParaRPr lang="en-US" sz="2000" b="1" dirty="0">
              <a:effectLst/>
              <a:highlight>
                <a:srgbClr val="FFFF00"/>
              </a:highlight>
              <a:latin typeface="Times New Roman" panose="02020603050405020304" pitchFamily="18" charset="0"/>
              <a:ea typeface="Times New Roman" panose="02020603050405020304" pitchFamily="18" charset="0"/>
            </a:endParaRPr>
          </a:p>
          <a:p>
            <a:pPr marL="342900" marR="503555" lvl="0" indent="-342900">
              <a:lnSpc>
                <a:spcPct val="150000"/>
              </a:lnSpc>
              <a:spcBef>
                <a:spcPts val="80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10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a:t>
            </a:r>
            <a:r>
              <a:rPr lang="en-US" sz="2000" spc="9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Company</a:t>
            </a:r>
            <a:r>
              <a:rPr lang="en-US" sz="2000" spc="9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fails</a:t>
            </a:r>
            <a:r>
              <a:rPr lang="en-US" sz="2000" spc="1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10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make</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any</a:t>
            </a:r>
            <a:r>
              <a:rPr lang="en-US" sz="2000" spc="10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payment</a:t>
            </a:r>
            <a:r>
              <a:rPr lang="en-US" sz="2000" spc="10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under</a:t>
            </a:r>
            <a:r>
              <a:rPr lang="en-US" sz="2000" spc="10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10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ﬁnancing</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documentation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on</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its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due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date</a:t>
            </a:r>
            <a:endParaRPr lang="en-US" sz="2000" dirty="0">
              <a:effectLst/>
              <a:latin typeface="Times New Roman" panose="02020603050405020304" pitchFamily="18" charset="0"/>
              <a:ea typeface="Times New Roman" panose="02020603050405020304" pitchFamily="18" charset="0"/>
            </a:endParaRPr>
          </a:p>
          <a:p>
            <a:pPr marL="342900" marR="503555" lvl="0" indent="-342900">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Any</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warranty</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made</a:t>
            </a:r>
            <a:r>
              <a:rPr lang="en-US" sz="2000" spc="10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by</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Company</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any</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other</a:t>
            </a:r>
            <a:r>
              <a:rPr lang="en-US" sz="2000" spc="-2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party</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such</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as</a:t>
            </a:r>
            <a:r>
              <a:rPr lang="en-US" sz="2000" spc="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Sponsor)</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proves</a:t>
            </a:r>
            <a:r>
              <a:rPr lang="en-US" sz="2000" spc="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have</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been</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incorrect</a:t>
            </a:r>
            <a:r>
              <a:rPr lang="en-US" sz="2000" spc="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misleading</a:t>
            </a:r>
            <a:endParaRPr lang="en-US" sz="2000" dirty="0">
              <a:effectLst/>
              <a:latin typeface="Times New Roman" panose="02020603050405020304" pitchFamily="18" charset="0"/>
              <a:ea typeface="Times New Roman" panose="02020603050405020304" pitchFamily="18" charset="0"/>
            </a:endParaRPr>
          </a:p>
          <a:p>
            <a:pPr marL="233045" marR="502285" indent="0" algn="just">
              <a:lnSpc>
                <a:spcPct val="150000"/>
              </a:lnSpc>
              <a:spcBef>
                <a:spcPts val="144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6284979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463598"/>
            <a:ext cx="11016175" cy="301617"/>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31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3100" b="1" kern="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3100" b="1" kern="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DEFAULT</a:t>
            </a:r>
            <a:br>
              <a:rPr lang="en-US" sz="18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1" y="463599"/>
            <a:ext cx="12463975" cy="6373730"/>
          </a:xfrm>
        </p:spPr>
        <p:txBody>
          <a:bodyPr>
            <a:normAutofit/>
          </a:bodyPr>
          <a:lstStyle/>
          <a:p>
            <a:pPr marL="184785" marR="0" indent="0" algn="just">
              <a:lnSpc>
                <a:spcPct val="150000"/>
              </a:lnSpc>
              <a:spcBef>
                <a:spcPts val="0"/>
              </a:spcBef>
              <a:spcAft>
                <a:spcPts val="0"/>
              </a:spcAft>
              <a:buNone/>
            </a:pP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Typical</a:t>
            </a:r>
            <a:r>
              <a:rPr lang="en-US" sz="2000" b="1" spc="4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events</a:t>
            </a:r>
            <a:r>
              <a:rPr lang="en-US" sz="2000" b="1" spc="5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of</a:t>
            </a:r>
            <a:r>
              <a:rPr lang="en-US" sz="2000" b="1" spc="5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default</a:t>
            </a:r>
            <a:r>
              <a:rPr lang="en-US" sz="2000" b="1" spc="4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are (CONTINIUED):</a:t>
            </a:r>
          </a:p>
          <a:p>
            <a:pPr marL="184785" marR="0" indent="0" algn="just">
              <a:lnSpc>
                <a:spcPct val="150000"/>
              </a:lnSpc>
              <a:spcBef>
                <a:spcPts val="0"/>
              </a:spcBef>
              <a:spcAft>
                <a:spcPts val="0"/>
              </a:spcAft>
              <a:buNone/>
            </a:pPr>
            <a:endParaRPr lang="en-US" sz="2000" b="1" dirty="0">
              <a:effectLst/>
              <a:highlight>
                <a:srgbClr val="FFFF00"/>
              </a:highlight>
              <a:latin typeface="Times New Roman" panose="02020603050405020304" pitchFamily="18" charset="0"/>
              <a:ea typeface="Times New Roman" panose="02020603050405020304" pitchFamily="18" charset="0"/>
            </a:endParaRPr>
          </a:p>
          <a:p>
            <a:pPr marL="342900" marR="499745" lvl="0" indent="-342900">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 Company</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does not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fulﬁll</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any of</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its covenants or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undertakings</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under</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ﬁnance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documentation</a:t>
            </a:r>
          </a:p>
          <a:p>
            <a:pPr marL="342900" marR="230505" lvl="1" indent="-342900" algn="just" rtl="0">
              <a:lnSpc>
                <a:spcPct val="150000"/>
              </a:lnSpc>
              <a:spcBef>
                <a:spcPts val="48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The Sponsors fail to fulﬁll any of their obligations or undertakings to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Company</a:t>
            </a:r>
            <a:endParaRPr lang="en-US" sz="2000" dirty="0">
              <a:effectLst/>
              <a:latin typeface="Times New Roman" panose="02020603050405020304" pitchFamily="18" charset="0"/>
              <a:ea typeface="Times New Roman" panose="02020603050405020304" pitchFamily="18" charset="0"/>
            </a:endParaRPr>
          </a:p>
          <a:p>
            <a:pPr marL="342900" marR="235585" lvl="1" indent="-342900" algn="just">
              <a:lnSpc>
                <a:spcPct val="150000"/>
              </a:lnSpc>
              <a:spcBef>
                <a:spcPts val="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There is any change in the ownership or control of the Project Company prior</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agreed</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date</a:t>
            </a:r>
            <a:endParaRPr lang="en-US" sz="2000" dirty="0">
              <a:effectLst/>
              <a:latin typeface="Times New Roman" panose="02020603050405020304" pitchFamily="18" charset="0"/>
              <a:ea typeface="Times New Roman" panose="02020603050405020304" pitchFamily="18" charset="0"/>
            </a:endParaRPr>
          </a:p>
          <a:p>
            <a:pPr marL="342900" marR="0" lvl="1" indent="-342900" algn="just">
              <a:lnSpc>
                <a:spcPct val="150000"/>
              </a:lnSpc>
              <a:spcBef>
                <a:spcPts val="9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Insufﬁcient</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funding</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remains</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complete</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construction</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a:t>
            </a:r>
            <a:endParaRPr lang="en-US" sz="2000" dirty="0">
              <a:effectLst/>
              <a:latin typeface="Times New Roman" panose="02020603050405020304" pitchFamily="18" charset="0"/>
              <a:ea typeface="Times New Roman" panose="02020603050405020304" pitchFamily="18" charset="0"/>
            </a:endParaRPr>
          </a:p>
          <a:p>
            <a:pPr marL="342900" marR="0" lvl="1" indent="-342900" algn="just">
              <a:lnSpc>
                <a:spcPct val="150000"/>
              </a:lnSpc>
              <a:spcBef>
                <a:spcPts val="9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Any</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Permit</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license</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revoked</a:t>
            </a:r>
            <a:endParaRPr lang="en-US" sz="2000" dirty="0">
              <a:effectLst/>
              <a:latin typeface="Times New Roman" panose="02020603050405020304" pitchFamily="18" charset="0"/>
              <a:ea typeface="Times New Roman" panose="02020603050405020304" pitchFamily="18" charset="0"/>
            </a:endParaRPr>
          </a:p>
          <a:p>
            <a:pPr marL="0" marR="499745" lvl="0" indent="0">
              <a:lnSpc>
                <a:spcPct val="150000"/>
              </a:lnSpc>
              <a:spcBef>
                <a:spcPts val="0"/>
              </a:spcBef>
              <a:spcAft>
                <a:spcPts val="0"/>
              </a:spcAft>
              <a:buClr>
                <a:srgbClr val="231F21"/>
              </a:buClr>
              <a:buSzPts val="1150"/>
              <a:buNone/>
              <a:tabLst>
                <a:tab pos="539750" algn="l"/>
              </a:tabLst>
            </a:pPr>
            <a:endParaRPr lang="en-US" sz="2000" dirty="0">
              <a:effectLst/>
              <a:latin typeface="Times New Roman" panose="02020603050405020304" pitchFamily="18" charset="0"/>
              <a:ea typeface="Times New Roman" panose="02020603050405020304" pitchFamily="18" charset="0"/>
            </a:endParaRPr>
          </a:p>
          <a:p>
            <a:pPr marL="233045" marR="502285" indent="0" algn="just">
              <a:lnSpc>
                <a:spcPct val="150000"/>
              </a:lnSpc>
              <a:spcBef>
                <a:spcPts val="144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7666713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463598"/>
            <a:ext cx="11016175" cy="301617"/>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31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3100" b="1" kern="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3100" b="1" kern="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1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DEFAULT</a:t>
            </a:r>
            <a:br>
              <a:rPr lang="en-US" sz="18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1" y="463599"/>
            <a:ext cx="12192001" cy="6373730"/>
          </a:xfrm>
        </p:spPr>
        <p:txBody>
          <a:bodyPr>
            <a:normAutofit/>
          </a:bodyPr>
          <a:lstStyle/>
          <a:p>
            <a:pPr marL="184785" marR="0" indent="0" algn="just">
              <a:lnSpc>
                <a:spcPct val="150000"/>
              </a:lnSpc>
              <a:spcBef>
                <a:spcPts val="0"/>
              </a:spcBef>
              <a:spcAft>
                <a:spcPts val="0"/>
              </a:spcAft>
              <a:buNone/>
            </a:pP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Typical</a:t>
            </a:r>
            <a:r>
              <a:rPr lang="en-US" sz="2000" b="1" spc="4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events</a:t>
            </a:r>
            <a:r>
              <a:rPr lang="en-US" sz="2000" b="1" spc="5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of</a:t>
            </a:r>
            <a:r>
              <a:rPr lang="en-US" sz="2000" b="1" spc="5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default</a:t>
            </a:r>
            <a:r>
              <a:rPr lang="en-US" sz="2000" b="1" spc="4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are (CONTINIUED):</a:t>
            </a:r>
          </a:p>
          <a:p>
            <a:pPr marL="184785" marR="0" indent="0" algn="just">
              <a:lnSpc>
                <a:spcPct val="150000"/>
              </a:lnSpc>
              <a:spcBef>
                <a:spcPts val="0"/>
              </a:spcBef>
              <a:spcAft>
                <a:spcPts val="0"/>
              </a:spcAft>
              <a:buNone/>
            </a:pPr>
            <a:endPar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endParaRPr>
          </a:p>
          <a:p>
            <a:pPr marL="4763" indent="-4763" algn="just">
              <a:lnSpc>
                <a:spcPct val="150000"/>
              </a:lnSpc>
              <a:spcBef>
                <a:spcPts val="0"/>
              </a:spcBef>
            </a:pPr>
            <a:r>
              <a:rPr lang="en-US" sz="2000" dirty="0">
                <a:solidFill>
                  <a:srgbClr val="231F21"/>
                </a:solidFill>
                <a:effectLst/>
                <a:latin typeface="Times New Roman" panose="02020603050405020304" pitchFamily="18" charset="0"/>
                <a:ea typeface="Times New Roman" panose="02020603050405020304" pitchFamily="18" charset="0"/>
              </a:rPr>
              <a:t>   The</a:t>
            </a:r>
            <a:r>
              <a:rPr lang="en-US" sz="2000" spc="1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a:t>
            </a:r>
            <a:r>
              <a:rPr lang="en-US" sz="2000" spc="1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a:t>
            </a:r>
            <a:r>
              <a:rPr lang="en-US" sz="2000" spc="1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abandoned</a:t>
            </a:r>
            <a:r>
              <a:rPr lang="en-US" sz="2000" spc="1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a:t>
            </a:r>
            <a:r>
              <a:rPr lang="en-US" sz="2000" spc="1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more</a:t>
            </a:r>
            <a:r>
              <a:rPr lang="en-US" sz="2000" spc="1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than</a:t>
            </a:r>
            <a:r>
              <a:rPr lang="en-US" sz="2000" spc="1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a:t>
            </a:r>
            <a:r>
              <a:rPr lang="en-US" sz="2000" spc="1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speciﬁed</a:t>
            </a:r>
            <a:r>
              <a:rPr lang="en-US" sz="2000" spc="1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period</a:t>
            </a:r>
            <a:r>
              <a:rPr lang="en-US" sz="2000" spc="1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1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time)</a:t>
            </a:r>
            <a:r>
              <a:rPr lang="en-US" sz="2000" spc="1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1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becomes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 total</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loss</a:t>
            </a:r>
            <a:endParaRPr lang="en-US" sz="2000" dirty="0">
              <a:effectLst/>
              <a:latin typeface="Times New Roman" panose="02020603050405020304" pitchFamily="18" charset="0"/>
              <a:ea typeface="Times New Roman" panose="02020603050405020304" pitchFamily="18" charset="0"/>
            </a:endParaRPr>
          </a:p>
          <a:p>
            <a:pPr marL="342900" marR="231140" lvl="1" indent="-342900" algn="just">
              <a:lnSpc>
                <a:spcPct val="150000"/>
              </a:lnSpc>
              <a:spcBef>
                <a:spcPts val="9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The latest ADSCR falls below a certain level; thus, the initial Base Case average</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ADSCR</a:t>
            </a:r>
            <a:r>
              <a:rPr lang="en-US" sz="2000" spc="-100" dirty="0">
                <a:solidFill>
                  <a:srgbClr val="231F21"/>
                </a:solidFill>
                <a:effectLst/>
                <a:latin typeface="Times New Roman" panose="02020603050405020304" pitchFamily="18" charset="0"/>
                <a:ea typeface="Times New Roman" panose="02020603050405020304" pitchFamily="18" charset="0"/>
              </a:rPr>
              <a:t> </a:t>
            </a:r>
            <a:r>
              <a:rPr lang="en-US" sz="2000" spc="-100" dirty="0">
                <a:solidFill>
                  <a:srgbClr val="231F21"/>
                </a:solidFill>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might</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1.35</a:t>
            </a:r>
            <a:r>
              <a:rPr lang="en-US" sz="2000" spc="-1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t>
            </a:r>
            <a:r>
              <a:rPr lang="en-US" sz="2000" spc="-1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1,</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dividend</a:t>
            </a:r>
            <a:r>
              <a:rPr lang="en-US" sz="2000" spc="-10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stop</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level</a:t>
            </a:r>
            <a:r>
              <a:rPr lang="en-US" sz="2000" spc="-85" dirty="0">
                <a:solidFill>
                  <a:srgbClr val="231F21"/>
                </a:solidFill>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342900" marR="231140" indent="-342900" algn="just">
              <a:lnSpc>
                <a:spcPct val="150000"/>
              </a:lnSpc>
              <a:spcBef>
                <a:spcPts val="0"/>
              </a:spcBef>
              <a:spcAft>
                <a:spcPts val="0"/>
              </a:spcAft>
            </a:pPr>
            <a:r>
              <a:rPr lang="en-US" sz="2000" dirty="0">
                <a:solidFill>
                  <a:srgbClr val="231F21"/>
                </a:solidFill>
                <a:effectLst/>
                <a:latin typeface="Times New Roman" panose="02020603050405020304" pitchFamily="18" charset="0"/>
                <a:ea typeface="Times New Roman" panose="02020603050405020304" pitchFamily="18" charset="0"/>
              </a:rPr>
              <a:t>1.2</a:t>
            </a:r>
            <a:r>
              <a:rPr lang="en-US" sz="2000" spc="-1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t>
            </a:r>
            <a:r>
              <a:rPr lang="en-US" sz="2000" spc="-1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1,</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this</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“default</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ratio”</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level</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1.1:</a:t>
            </a:r>
            <a:r>
              <a:rPr lang="en-US" sz="2000" spc="-1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1;</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as</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with</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dividend</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stops,</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there</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issue</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whether</a:t>
            </a:r>
            <a:r>
              <a:rPr lang="en-US" sz="2000" spc="-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forward-looking</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ratios</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should</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used</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this</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context</a:t>
            </a:r>
            <a:endParaRPr lang="en-US" sz="2000" dirty="0">
              <a:effectLst/>
              <a:latin typeface="Times New Roman" panose="02020603050405020304" pitchFamily="18" charset="0"/>
              <a:ea typeface="Times New Roman" panose="02020603050405020304" pitchFamily="18" charset="0"/>
            </a:endParaRPr>
          </a:p>
          <a:p>
            <a:pPr marL="342900" marR="231775" lvl="0" indent="-342900" algn="just">
              <a:lnSpc>
                <a:spcPct val="150000"/>
              </a:lnSpc>
              <a:spcBef>
                <a:spcPts val="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The Host Government expropriates the project (including creeping expropriation), declares a moratorium on its foreign currency debt, or restricts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conversion or transfer of foreign currency (if the Project Company has borrowed</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foreign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currency)</a:t>
            </a:r>
            <a:endParaRPr lang="en-US" sz="2000" dirty="0">
              <a:effectLst/>
              <a:latin typeface="Times New Roman" panose="02020603050405020304" pitchFamily="18" charset="0"/>
              <a:ea typeface="Times New Roman" panose="02020603050405020304" pitchFamily="18" charset="0"/>
            </a:endParaRPr>
          </a:p>
          <a:p>
            <a:pPr marL="342900" marR="499745" lvl="0" indent="-342900">
              <a:lnSpc>
                <a:spcPct val="150000"/>
              </a:lnSpc>
              <a:spcBef>
                <a:spcPts val="0"/>
              </a:spcBef>
              <a:spcAft>
                <a:spcPts val="0"/>
              </a:spcAft>
              <a:buClr>
                <a:srgbClr val="231F21"/>
              </a:buClr>
              <a:buSzPts val="1150"/>
              <a:buFont typeface="Times New Roman" panose="02020603050405020304" pitchFamily="18" charset="0"/>
              <a:buChar char="•"/>
              <a:tabLst>
                <a:tab pos="539750" algn="l"/>
              </a:tabLst>
            </a:pPr>
            <a:endParaRPr lang="en-US" sz="2000" dirty="0">
              <a:effectLst/>
              <a:latin typeface="Times New Roman" panose="02020603050405020304" pitchFamily="18" charset="0"/>
              <a:ea typeface="Times New Roman" panose="02020603050405020304" pitchFamily="18" charset="0"/>
            </a:endParaRPr>
          </a:p>
          <a:p>
            <a:pPr marL="233045" marR="502285" indent="0" algn="just">
              <a:lnSpc>
                <a:spcPct val="150000"/>
              </a:lnSpc>
              <a:spcBef>
                <a:spcPts val="144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6601705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463598"/>
            <a:ext cx="11016175" cy="301617"/>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WAIVERS, AMENDMENTS,</a:t>
            </a:r>
            <a:r>
              <a:rPr lang="en-US" sz="2200" b="1" kern="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b="1" kern="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ENFORCEMENT</a:t>
            </a:r>
            <a:r>
              <a:rPr lang="en-US" sz="2200" b="1" kern="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2200" b="1" kern="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DEFAULT</a:t>
            </a:r>
            <a:br>
              <a:rPr lang="en-US" sz="2200" b="1" kern="0" dirty="0">
                <a:effectLst/>
                <a:latin typeface="Georgia" panose="02040502050405020303" pitchFamily="18" charset="0"/>
                <a:ea typeface="Georgia" panose="02040502050405020303" pitchFamily="18" charset="0"/>
                <a:cs typeface="Georgia" panose="02040502050405020303" pitchFamily="18" charset="0"/>
              </a:rPr>
            </a:br>
            <a:br>
              <a:rPr lang="en-US" sz="22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1" y="463599"/>
            <a:ext cx="12192001" cy="6373730"/>
          </a:xfrm>
        </p:spPr>
        <p:txBody>
          <a:bodyPr>
            <a:normAutofit/>
          </a:bodyPr>
          <a:lstStyle/>
          <a:p>
            <a:pPr marL="233045" marR="501015" indent="0" algn="just">
              <a:lnSpc>
                <a:spcPct val="105000"/>
              </a:lnSpc>
              <a:spcBef>
                <a:spcPts val="1390"/>
              </a:spcBef>
              <a:spcAft>
                <a:spcPts val="0"/>
              </a:spcAft>
              <a:buNone/>
            </a:pPr>
            <a:endParaRPr lang="en-US" sz="1800" dirty="0">
              <a:solidFill>
                <a:srgbClr val="231F21"/>
              </a:solidFill>
              <a:latin typeface="Times New Roman" panose="02020603050405020304" pitchFamily="18" charset="0"/>
              <a:ea typeface="Times New Roman" panose="02020603050405020304" pitchFamily="18" charset="0"/>
            </a:endParaRPr>
          </a:p>
          <a:p>
            <a:pPr marL="0" marR="501015" indent="0" algn="just">
              <a:lnSpc>
                <a:spcPct val="105000"/>
              </a:lnSpc>
              <a:spcBef>
                <a:spcPts val="1390"/>
              </a:spcBef>
              <a:spcAft>
                <a:spcPts val="0"/>
              </a:spcAft>
              <a:buNone/>
            </a:pPr>
            <a:r>
              <a:rPr lang="en-US" sz="1800" b="1" u="sng" dirty="0">
                <a:solidFill>
                  <a:srgbClr val="231F21"/>
                </a:solidFill>
                <a:effectLst/>
                <a:latin typeface="Times New Roman" panose="02020603050405020304" pitchFamily="18" charset="0"/>
                <a:ea typeface="Times New Roman" panose="02020603050405020304" pitchFamily="18" charset="0"/>
              </a:rPr>
              <a:t>Various</a:t>
            </a:r>
            <a:r>
              <a:rPr lang="en-US" sz="1800" b="1" u="sng" spc="-25"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courses</a:t>
            </a:r>
            <a:r>
              <a:rPr lang="en-US" sz="1800" b="1" u="sng" spc="-60"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of</a:t>
            </a:r>
            <a:r>
              <a:rPr lang="en-US" sz="1800" b="1" u="sng" spc="-15"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action</a:t>
            </a:r>
            <a:r>
              <a:rPr lang="en-US" sz="1800" b="1" u="sng" spc="-20"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are</a:t>
            </a:r>
            <a:r>
              <a:rPr lang="en-US" sz="1800" b="1" u="sng" spc="-15"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open</a:t>
            </a:r>
            <a:r>
              <a:rPr lang="en-US" sz="1800" b="1" u="sng" spc="-20"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to</a:t>
            </a:r>
            <a:r>
              <a:rPr lang="en-US" sz="1800" b="1" u="sng" spc="-40"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the</a:t>
            </a:r>
            <a:r>
              <a:rPr lang="en-US" sz="1800" b="1" u="sng" spc="-15"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lenders</a:t>
            </a:r>
            <a:r>
              <a:rPr lang="en-US" sz="1800" b="1" u="sng" spc="-20"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after</a:t>
            </a:r>
            <a:r>
              <a:rPr lang="en-US" sz="1800" b="1" u="sng" spc="-15"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an</a:t>
            </a:r>
            <a:r>
              <a:rPr lang="en-US" sz="1800" b="1" u="sng" spc="-20"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event</a:t>
            </a:r>
            <a:r>
              <a:rPr lang="en-US" sz="1800" b="1" u="sng" spc="-20"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of</a:t>
            </a:r>
            <a:r>
              <a:rPr lang="en-US" sz="1800" b="1" u="sng" spc="-15"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default,</a:t>
            </a:r>
            <a:r>
              <a:rPr lang="en-US" sz="1800" b="1" u="sng" spc="-10"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partly</a:t>
            </a:r>
            <a:r>
              <a:rPr lang="en-US" sz="1800" b="1" u="sng" spc="-275"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depending</a:t>
            </a:r>
            <a:r>
              <a:rPr lang="en-US" sz="1800" b="1" u="sng" spc="10"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on</a:t>
            </a:r>
            <a:r>
              <a:rPr lang="en-US" sz="1800" b="1" u="sng" spc="5"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what</a:t>
            </a:r>
            <a:r>
              <a:rPr lang="en-US" sz="1800" b="1" u="sng" spc="10"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stage</a:t>
            </a:r>
            <a:r>
              <a:rPr lang="en-US" sz="1800" b="1" u="sng" spc="10"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the</a:t>
            </a:r>
            <a:r>
              <a:rPr lang="en-US" sz="1800" b="1" u="sng" spc="10"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project</a:t>
            </a:r>
            <a:r>
              <a:rPr lang="en-US" sz="1800" b="1" u="sng" spc="10"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has</a:t>
            </a:r>
            <a:r>
              <a:rPr lang="en-US" sz="1800" b="1" u="sng" spc="15" dirty="0">
                <a:solidFill>
                  <a:srgbClr val="231F21"/>
                </a:solidFill>
                <a:effectLst/>
                <a:latin typeface="Times New Roman" panose="02020603050405020304" pitchFamily="18" charset="0"/>
                <a:ea typeface="Times New Roman" panose="02020603050405020304" pitchFamily="18" charset="0"/>
              </a:rPr>
              <a:t> </a:t>
            </a:r>
            <a:r>
              <a:rPr lang="en-US" sz="1800" b="1" u="sng" dirty="0">
                <a:solidFill>
                  <a:srgbClr val="231F21"/>
                </a:solidFill>
                <a:effectLst/>
                <a:latin typeface="Times New Roman" panose="02020603050405020304" pitchFamily="18" charset="0"/>
                <a:ea typeface="Times New Roman" panose="02020603050405020304" pitchFamily="18" charset="0"/>
              </a:rPr>
              <a:t>reached:</a:t>
            </a:r>
            <a:endParaRPr lang="en-US" sz="1800" b="1" u="sng" dirty="0">
              <a:effectLst/>
              <a:latin typeface="Times New Roman" panose="02020603050405020304" pitchFamily="18" charset="0"/>
              <a:ea typeface="Times New Roman" panose="02020603050405020304" pitchFamily="18" charset="0"/>
            </a:endParaRPr>
          </a:p>
          <a:p>
            <a:pPr marL="342900" marR="0" lvl="0" indent="-342900" algn="just">
              <a:lnSpc>
                <a:spcPct val="150000"/>
              </a:lnSpc>
              <a:spcBef>
                <a:spcPts val="50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waive</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(i.e.,</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ignore)</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event</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default</a:t>
            </a:r>
            <a:endParaRPr lang="en-US" sz="2000" dirty="0">
              <a:effectLst/>
              <a:latin typeface="Times New Roman" panose="02020603050405020304" pitchFamily="18" charset="0"/>
              <a:ea typeface="Times New Roman" panose="02020603050405020304" pitchFamily="18" charset="0"/>
            </a:endParaRPr>
          </a:p>
          <a:p>
            <a:pPr marL="342900" marR="503555" lvl="0" indent="-342900" algn="just">
              <a:lnSpc>
                <a:spcPct val="150000"/>
              </a:lnSpc>
              <a:spcBef>
                <a:spcPts val="8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If the project is still under construction, to freeze any further drawings of</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funds—</a:t>
            </a:r>
            <a:r>
              <a:rPr lang="en-US" sz="2000" spc="-1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known</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as</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t>
            </a:r>
            <a:r>
              <a:rPr lang="en-US" sz="2000" dirty="0" err="1">
                <a:solidFill>
                  <a:srgbClr val="231F21"/>
                </a:solidFill>
                <a:effectLst/>
                <a:latin typeface="Times New Roman" panose="02020603050405020304" pitchFamily="18" charset="0"/>
                <a:ea typeface="Times New Roman" panose="02020603050405020304" pitchFamily="18" charset="0"/>
              </a:rPr>
              <a:t>drawstop</a:t>
            </a:r>
            <a:r>
              <a:rPr lang="en-US" sz="2000" dirty="0">
                <a:solidFill>
                  <a:srgbClr val="231F21"/>
                </a:solidFill>
                <a:effectLst/>
                <a:latin typeface="Times New Roman" panose="02020603050405020304" pitchFamily="18" charset="0"/>
                <a:ea typeface="Times New Roman" panose="02020603050405020304" pitchFamily="18" charset="0"/>
              </a:rPr>
              <a:t>”</a:t>
            </a:r>
            <a:endParaRPr lang="en-US" sz="2000" dirty="0">
              <a:effectLst/>
              <a:latin typeface="Times New Roman" panose="02020603050405020304" pitchFamily="18" charset="0"/>
              <a:ea typeface="Times New Roman" panose="02020603050405020304" pitchFamily="18" charset="0"/>
            </a:endParaRPr>
          </a:p>
          <a:p>
            <a:pPr marL="342900" marR="500380" lvl="0" indent="-342900" algn="just">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If the project is operating, to require that all net cash ﬂow be applied to reduction of debt or held in a separate reserve or escrow account under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lenders’ control</a:t>
            </a:r>
            <a:endParaRPr lang="en-US" sz="2000" dirty="0">
              <a:effectLst/>
              <a:latin typeface="Times New Roman" panose="02020603050405020304" pitchFamily="18" charset="0"/>
              <a:ea typeface="Times New Roman" panose="02020603050405020304" pitchFamily="18" charset="0"/>
            </a:endParaRPr>
          </a:p>
          <a:p>
            <a:pPr marL="342900" marR="0" lvl="0" indent="-342900" algn="just">
              <a:lnSpc>
                <a:spcPct val="150000"/>
              </a:lnSpc>
              <a:spcBef>
                <a:spcPts val="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enforce</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lenders’</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security</a:t>
            </a:r>
          </a:p>
          <a:p>
            <a:pPr marL="0" marR="0" lvl="0" indent="0" algn="just">
              <a:lnSpc>
                <a:spcPct val="150000"/>
              </a:lnSpc>
              <a:spcBef>
                <a:spcPts val="5"/>
              </a:spcBef>
              <a:spcAft>
                <a:spcPts val="0"/>
              </a:spcAft>
              <a:buClr>
                <a:srgbClr val="231F21"/>
              </a:buClr>
              <a:buSzPts val="1150"/>
              <a:buNone/>
              <a:tabLst>
                <a:tab pos="539750" algn="l"/>
              </a:tabLst>
            </a:pPr>
            <a:endParaRPr lang="en-US" sz="2000" dirty="0">
              <a:effectLst/>
              <a:latin typeface="Times New Roman" panose="02020603050405020304" pitchFamily="18" charset="0"/>
              <a:ea typeface="Times New Roman" panose="02020603050405020304" pitchFamily="18" charset="0"/>
            </a:endParaRPr>
          </a:p>
          <a:p>
            <a:pPr marL="0" marR="499745" indent="0">
              <a:lnSpc>
                <a:spcPct val="150000"/>
              </a:lnSpc>
              <a:spcBef>
                <a:spcPts val="0"/>
              </a:spcBef>
              <a:buClr>
                <a:srgbClr val="231F21"/>
              </a:buClr>
              <a:buSzPts val="1150"/>
              <a:buNone/>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Once the event of default has occurred it is entirely within the lenders’ discretion which of these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actions they choose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take.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 Project Company may</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also</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ask the lenders to waive or amend a particular term of the ﬁnancing documentation</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so</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it</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does not</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fall</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into</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default</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ﬁrst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place.</a:t>
            </a:r>
            <a:endParaRPr lang="en-US" sz="2000" dirty="0">
              <a:effectLst/>
              <a:latin typeface="Times New Roman" panose="02020603050405020304" pitchFamily="18" charset="0"/>
              <a:ea typeface="Times New Roman" panose="02020603050405020304" pitchFamily="18" charset="0"/>
            </a:endParaRPr>
          </a:p>
          <a:p>
            <a:pPr marL="0" marR="499745" lvl="0" indent="0">
              <a:lnSpc>
                <a:spcPct val="150000"/>
              </a:lnSpc>
              <a:spcBef>
                <a:spcPts val="0"/>
              </a:spcBef>
              <a:spcAft>
                <a:spcPts val="0"/>
              </a:spcAft>
              <a:buClr>
                <a:srgbClr val="231F21"/>
              </a:buClr>
              <a:buSzPts val="1150"/>
              <a:buNone/>
              <a:tabLst>
                <a:tab pos="539750" algn="l"/>
              </a:tabLst>
            </a:pPr>
            <a:endParaRPr lang="en-US" sz="2000" dirty="0">
              <a:effectLst/>
              <a:latin typeface="Times New Roman" panose="02020603050405020304" pitchFamily="18" charset="0"/>
              <a:ea typeface="Times New Roman" panose="02020603050405020304" pitchFamily="18" charset="0"/>
            </a:endParaRPr>
          </a:p>
          <a:p>
            <a:pPr marL="233045" marR="502285" indent="0" algn="just">
              <a:lnSpc>
                <a:spcPct val="150000"/>
              </a:lnSpc>
              <a:spcBef>
                <a:spcPts val="144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880398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463598"/>
            <a:ext cx="11016175" cy="301617"/>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WAIVERS, AMENDMENTS,</a:t>
            </a:r>
            <a:r>
              <a:rPr lang="en-US" sz="2200" b="1" kern="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b="1" kern="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ENFORCEMENT</a:t>
            </a:r>
            <a:r>
              <a:rPr lang="en-US" sz="2200" b="1" kern="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2200" b="1" kern="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DEFAULT</a:t>
            </a:r>
            <a:br>
              <a:rPr lang="en-US" sz="2200" b="1" kern="0" dirty="0">
                <a:effectLst/>
                <a:latin typeface="Georgia" panose="02040502050405020303" pitchFamily="18" charset="0"/>
                <a:ea typeface="Georgia" panose="02040502050405020303" pitchFamily="18" charset="0"/>
                <a:cs typeface="Georgia" panose="02040502050405020303" pitchFamily="18" charset="0"/>
              </a:rPr>
            </a:br>
            <a:br>
              <a:rPr lang="en-US" sz="22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379827" y="463599"/>
            <a:ext cx="12571828" cy="6373730"/>
          </a:xfrm>
        </p:spPr>
        <p:txBody>
          <a:bodyPr>
            <a:normAutofit/>
          </a:bodyPr>
          <a:lstStyle/>
          <a:p>
            <a:pPr marL="233045" marR="501015" indent="0" algn="just">
              <a:lnSpc>
                <a:spcPct val="105000"/>
              </a:lnSpc>
              <a:spcBef>
                <a:spcPts val="1390"/>
              </a:spcBef>
              <a:spcAft>
                <a:spcPts val="0"/>
              </a:spcAft>
              <a:buNone/>
            </a:pPr>
            <a:endParaRPr lang="en-US" sz="1800" dirty="0">
              <a:solidFill>
                <a:srgbClr val="231F21"/>
              </a:solidFill>
              <a:latin typeface="Times New Roman" panose="02020603050405020304" pitchFamily="18" charset="0"/>
              <a:ea typeface="Times New Roman" panose="02020603050405020304" pitchFamily="18" charset="0"/>
            </a:endParaRPr>
          </a:p>
          <a:p>
            <a:pPr marL="502920" marR="231775" indent="0" algn="just">
              <a:lnSpc>
                <a:spcPct val="150000"/>
              </a:lnSpc>
              <a:spcBef>
                <a:spcPts val="485"/>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If there is a syndicate of banks or a group of bond holders providing the loan,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there has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 be a decision-making process, or one rogue</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 could pull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house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down by taking</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individual action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against</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 Project Company</a:t>
            </a:r>
            <a:r>
              <a:rPr lang="en-US" sz="2000" spc="2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while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rest are trying to ﬁnd a solution. (Indeed, it is not unknown for a small lender to</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blackmail the larger ones by threatening to do this, so that the larger lenders will</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buy out the smaller lender’s loan.) </a:t>
            </a:r>
            <a:r>
              <a:rPr lang="en-US" sz="2000" u="sng" dirty="0">
                <a:solidFill>
                  <a:srgbClr val="231F21"/>
                </a:solidFill>
                <a:effectLst/>
                <a:latin typeface="Times New Roman" panose="02020603050405020304" pitchFamily="18" charset="0"/>
                <a:ea typeface="Times New Roman" panose="02020603050405020304" pitchFamily="18" charset="0"/>
              </a:rPr>
              <a:t>The agent bank or security trustee also needs to</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have</a:t>
            </a:r>
            <a:r>
              <a:rPr lang="en-US" sz="2000" u="sng" spc="8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clear</a:t>
            </a:r>
            <a:r>
              <a:rPr lang="en-US" sz="2000" u="sng" spc="8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instructions</a:t>
            </a:r>
            <a:r>
              <a:rPr lang="en-US" sz="2000" u="sng" spc="8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from</a:t>
            </a:r>
            <a:r>
              <a:rPr lang="en-US" sz="2000" u="sng" spc="7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the</a:t>
            </a:r>
            <a:r>
              <a:rPr lang="en-US" sz="2000" u="sng" spc="9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lenders</a:t>
            </a:r>
            <a:r>
              <a:rPr lang="en-US" sz="2000" u="sng" spc="8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as</a:t>
            </a:r>
            <a:r>
              <a:rPr lang="en-US" sz="2000" u="sng" spc="9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a:t>
            </a:r>
            <a:r>
              <a:rPr lang="en-US" sz="2000" u="sng" spc="9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whole</a:t>
            </a:r>
            <a:r>
              <a:rPr lang="en-US" sz="2000" u="sng" spc="9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on</a:t>
            </a:r>
            <a:r>
              <a:rPr lang="en-US" sz="2000" u="sng" spc="8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what</a:t>
            </a:r>
            <a:r>
              <a:rPr lang="en-US" sz="2000" u="sng" spc="9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action</a:t>
            </a:r>
            <a:r>
              <a:rPr lang="en-US" sz="2000" u="sng" spc="10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is</a:t>
            </a:r>
            <a:r>
              <a:rPr lang="en-US" sz="2000" u="sng" spc="8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to</a:t>
            </a:r>
            <a:r>
              <a:rPr lang="en-US" sz="2000" u="sng" spc="8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be</a:t>
            </a:r>
            <a:r>
              <a:rPr lang="en-US" sz="2000" u="sng" spc="9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taken</a:t>
            </a:r>
            <a:r>
              <a:rPr lang="en-US" sz="2000" u="sng" spc="-27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on their behalf.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Voting mechanisms </a:t>
            </a:r>
            <a:r>
              <a:rPr lang="en-US" sz="2000" u="sng" dirty="0">
                <a:solidFill>
                  <a:srgbClr val="231F21"/>
                </a:solidFill>
                <a:effectLst/>
                <a:latin typeface="Times New Roman" panose="02020603050405020304" pitchFamily="18" charset="0"/>
                <a:ea typeface="Times New Roman" panose="02020603050405020304" pitchFamily="18" charset="0"/>
              </a:rPr>
              <a:t>therefore have to be agreed to in advance between lenders; the Project Company also has an interest in these arrangements, to</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try to ensure that one or two “hostile” lenders cannot dictate the action taken,</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against</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the</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wishes</a:t>
            </a:r>
            <a:r>
              <a:rPr lang="en-US" sz="2000" u="sng" spc="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of</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the</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majority.</a:t>
            </a:r>
            <a:endParaRPr lang="en-US" sz="2000" u="sng"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0664535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463598"/>
            <a:ext cx="11016175" cy="301617"/>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WAIVERS, AMENDMENTS,</a:t>
            </a:r>
            <a:r>
              <a:rPr lang="en-US" sz="2200" b="1" kern="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b="1" kern="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ENFORCEMENT</a:t>
            </a:r>
            <a:r>
              <a:rPr lang="en-US" sz="2200" b="1" kern="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2200" b="1" kern="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DEFAULT</a:t>
            </a:r>
            <a:br>
              <a:rPr lang="en-US" sz="2200" b="1" kern="0" dirty="0">
                <a:effectLst/>
                <a:latin typeface="Georgia" panose="02040502050405020303" pitchFamily="18" charset="0"/>
                <a:ea typeface="Georgia" panose="02040502050405020303" pitchFamily="18" charset="0"/>
                <a:cs typeface="Georgia" panose="02040502050405020303" pitchFamily="18" charset="0"/>
              </a:rPr>
            </a:br>
            <a:br>
              <a:rPr lang="en-US" sz="22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379827" y="463599"/>
            <a:ext cx="12571828" cy="6373730"/>
          </a:xfrm>
        </p:spPr>
        <p:txBody>
          <a:bodyPr>
            <a:normAutofit/>
          </a:bodyPr>
          <a:lstStyle/>
          <a:p>
            <a:pPr marL="233045" marR="501015" indent="0" algn="just">
              <a:lnSpc>
                <a:spcPct val="105000"/>
              </a:lnSpc>
              <a:spcBef>
                <a:spcPts val="1390"/>
              </a:spcBef>
              <a:spcAft>
                <a:spcPts val="0"/>
              </a:spcAft>
              <a:buNone/>
            </a:pPr>
            <a:endParaRPr lang="en-US" sz="1800" dirty="0">
              <a:solidFill>
                <a:srgbClr val="231F21"/>
              </a:solidFill>
              <a:latin typeface="Times New Roman" panose="02020603050405020304" pitchFamily="18" charset="0"/>
              <a:ea typeface="Times New Roman" panose="02020603050405020304" pitchFamily="18" charset="0"/>
            </a:endParaRPr>
          </a:p>
          <a:p>
            <a:pPr marL="454025" marR="0" indent="0" algn="just">
              <a:lnSpc>
                <a:spcPct val="150000"/>
              </a:lnSpc>
              <a:spcBef>
                <a:spcPts val="0"/>
              </a:spcBef>
              <a:spcAft>
                <a:spcPts val="0"/>
              </a:spcAft>
              <a:buNone/>
            </a:pP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Voting</a:t>
            </a:r>
            <a:r>
              <a:rPr lang="en-US" sz="2000" b="1" u="sng" spc="3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arrangements</a:t>
            </a:r>
            <a:r>
              <a:rPr lang="en-US" sz="2000" b="1" u="sng" spc="6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need</a:t>
            </a:r>
            <a:r>
              <a:rPr lang="en-US" sz="2000" b="1" u="sng" spc="5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to</a:t>
            </a:r>
            <a:r>
              <a:rPr lang="en-US" sz="2000" b="1" u="sng" spc="5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cover:</a:t>
            </a:r>
            <a:endParaRPr lang="en-US" sz="2000" b="1" u="sng" dirty="0">
              <a:effectLst/>
              <a:highlight>
                <a:srgbClr val="FFFF00"/>
              </a:highlight>
              <a:latin typeface="Times New Roman" panose="02020603050405020304" pitchFamily="18" charset="0"/>
              <a:ea typeface="Times New Roman" panose="02020603050405020304" pitchFamily="18" charset="0"/>
            </a:endParaRPr>
          </a:p>
          <a:p>
            <a:pPr marL="742950" marR="234950" lvl="1" indent="-285750" algn="just">
              <a:lnSpc>
                <a:spcPct val="150000"/>
              </a:lnSpc>
              <a:spcBef>
                <a:spcPts val="115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A decision to waive an event of default, so that no further action need be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taken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on</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matter</a:t>
            </a:r>
            <a:endParaRPr lang="en-US" sz="2000" dirty="0">
              <a:effectLst/>
              <a:latin typeface="Times New Roman" panose="02020603050405020304" pitchFamily="18" charset="0"/>
              <a:ea typeface="Times New Roman" panose="02020603050405020304" pitchFamily="18" charset="0"/>
            </a:endParaRPr>
          </a:p>
          <a:p>
            <a:pPr marL="742950" marR="233680" lvl="1" indent="-285750" algn="just">
              <a:lnSpc>
                <a:spcPct val="150000"/>
              </a:lnSpc>
              <a:spcBef>
                <a:spcPts val="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An advance waiver (i.e., permission to the Project Company to take an action</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that would otherwise be a default; e.g., to issue a change order to the Contractor, sell an asset above the </a:t>
            </a:r>
            <a:r>
              <a:rPr lang="en-US" sz="2000" i="1" dirty="0">
                <a:solidFill>
                  <a:srgbClr val="231F21"/>
                </a:solidFill>
                <a:effectLst/>
                <a:latin typeface="Times New Roman" panose="02020603050405020304" pitchFamily="18" charset="0"/>
                <a:ea typeface="Times New Roman" panose="02020603050405020304" pitchFamily="18" charset="0"/>
              </a:rPr>
              <a:t>de minimis </a:t>
            </a:r>
            <a:r>
              <a:rPr lang="en-US" sz="2000" dirty="0">
                <a:solidFill>
                  <a:srgbClr val="231F21"/>
                </a:solidFill>
                <a:effectLst/>
                <a:latin typeface="Times New Roman" panose="02020603050405020304" pitchFamily="18" charset="0"/>
                <a:ea typeface="Times New Roman" panose="02020603050405020304" pitchFamily="18" charset="0"/>
              </a:rPr>
              <a:t>level set out in the covenants,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amend</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some</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aspect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Contracts)</a:t>
            </a:r>
            <a:endParaRPr lang="en-US" sz="2000" dirty="0">
              <a:effectLst/>
              <a:latin typeface="Times New Roman" panose="02020603050405020304" pitchFamily="18" charset="0"/>
              <a:ea typeface="Times New Roman" panose="02020603050405020304" pitchFamily="18" charset="0"/>
            </a:endParaRPr>
          </a:p>
          <a:p>
            <a:pPr marL="742950" marR="234315" lvl="1" indent="-285750" algn="just">
              <a:lnSpc>
                <a:spcPct val="150000"/>
              </a:lnSpc>
              <a:spcBef>
                <a:spcPts val="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Amendments to the ﬁnancing documentation, both to correct errors and to</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change the provisions to avoid future defaults or allow the Project Company</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make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some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change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a:t>
            </a:r>
            <a:endParaRPr lang="en-US" sz="2000" dirty="0">
              <a:effectLst/>
              <a:latin typeface="Times New Roman" panose="02020603050405020304" pitchFamily="18" charset="0"/>
              <a:ea typeface="Times New Roman" panose="02020603050405020304" pitchFamily="18" charset="0"/>
            </a:endParaRPr>
          </a:p>
          <a:p>
            <a:pPr marL="463550" indent="0">
              <a:lnSpc>
                <a:spcPct val="150000"/>
              </a:lnSpc>
            </a:pPr>
            <a:r>
              <a:rPr lang="en-US" sz="2000" dirty="0">
                <a:solidFill>
                  <a:srgbClr val="231F21"/>
                </a:solidFill>
                <a:effectLst/>
                <a:latin typeface="Times New Roman" panose="02020603050405020304" pitchFamily="18" charset="0"/>
                <a:ea typeface="Times New Roman" panose="02020603050405020304" pitchFamily="18" charset="0"/>
              </a:rPr>
              <a:t>Instructions to the agent bank</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 security trustee (e.g., to enforce security after an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event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default)</a:t>
            </a:r>
            <a:endParaRPr lang="en-US" sz="2000" dirty="0"/>
          </a:p>
        </p:txBody>
      </p:sp>
    </p:spTree>
    <p:extLst>
      <p:ext uri="{BB962C8B-B14F-4D97-AF65-F5344CB8AC3E}">
        <p14:creationId xmlns:p14="http://schemas.microsoft.com/office/powerpoint/2010/main" val="16003586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463598"/>
            <a:ext cx="11016175" cy="301617"/>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WAIVERS, AMENDMENTS,</a:t>
            </a:r>
            <a:r>
              <a:rPr lang="en-US" sz="2200" b="1" kern="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b="1" kern="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ENFORCEMENT</a:t>
            </a:r>
            <a:r>
              <a:rPr lang="en-US" sz="2200" b="1" kern="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2200" b="1" kern="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DEFAULT</a:t>
            </a:r>
            <a:br>
              <a:rPr lang="en-US" sz="2200" b="1" kern="0" dirty="0">
                <a:effectLst/>
                <a:latin typeface="Georgia" panose="02040502050405020303" pitchFamily="18" charset="0"/>
                <a:ea typeface="Georgia" panose="02040502050405020303" pitchFamily="18" charset="0"/>
                <a:cs typeface="Georgia" panose="02040502050405020303" pitchFamily="18" charset="0"/>
              </a:rPr>
            </a:br>
            <a:br>
              <a:rPr lang="en-US" sz="22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379827" y="463599"/>
            <a:ext cx="12407704" cy="6373730"/>
          </a:xfrm>
        </p:spPr>
        <p:txBody>
          <a:bodyPr>
            <a:normAutofit/>
          </a:bodyPr>
          <a:lstStyle/>
          <a:p>
            <a:pPr marL="233045" marR="501015" indent="0" algn="just">
              <a:lnSpc>
                <a:spcPct val="105000"/>
              </a:lnSpc>
              <a:spcBef>
                <a:spcPts val="1390"/>
              </a:spcBef>
              <a:spcAft>
                <a:spcPts val="0"/>
              </a:spcAft>
              <a:buNone/>
            </a:pPr>
            <a:endParaRPr lang="en-US" sz="1800" dirty="0">
              <a:solidFill>
                <a:srgbClr val="231F21"/>
              </a:solidFill>
              <a:latin typeface="Times New Roman" panose="02020603050405020304" pitchFamily="18" charset="0"/>
              <a:ea typeface="Times New Roman" panose="02020603050405020304" pitchFamily="18" charset="0"/>
            </a:endParaRPr>
          </a:p>
          <a:p>
            <a:pPr marL="454025" marR="0" indent="0" algn="just">
              <a:lnSpc>
                <a:spcPct val="150000"/>
              </a:lnSpc>
              <a:spcBef>
                <a:spcPts val="1080"/>
              </a:spcBef>
              <a:spcAft>
                <a:spcPts val="0"/>
              </a:spcAft>
              <a:buNone/>
            </a:pP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Typical</a:t>
            </a:r>
            <a:r>
              <a:rPr lang="en-US" sz="2000" b="1"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voting</a:t>
            </a:r>
            <a:r>
              <a:rPr lang="en-US" sz="2000" b="1"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arrangements</a:t>
            </a:r>
            <a:r>
              <a:rPr lang="en-US" sz="2000" b="1"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b="1" spc="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000" b="1"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issues</a:t>
            </a:r>
            <a:r>
              <a:rPr lang="en-US" sz="2000" b="1"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could</a:t>
            </a:r>
            <a:r>
              <a:rPr lang="en-US" sz="2000" b="1"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a:t>
            </a: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454025" marR="0" indent="0" algn="just">
              <a:lnSpc>
                <a:spcPct val="150000"/>
              </a:lnSpc>
              <a:spcBef>
                <a:spcPts val="1080"/>
              </a:spcBef>
              <a:spcAft>
                <a:spcPts val="0"/>
              </a:spcAft>
              <a:buNone/>
            </a:pP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Waivers</a:t>
            </a:r>
            <a:r>
              <a:rPr lang="en-US" sz="2000" b="1" u="sng"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b="1" u="sng"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permissions.</a:t>
            </a:r>
            <a:r>
              <a:rPr lang="en-US" sz="2000" b="1" u="sng"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usually</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require</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“normal”</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majority,</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usually</a:t>
            </a:r>
            <a:r>
              <a:rPr lang="en-US" sz="2000" spc="-2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66</a:t>
            </a:r>
            <a:r>
              <a:rPr lang="en-US" sz="2000" baseline="30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⁄3 –75% of the lenders (by value of their participation in the ﬁnance), except for “fundamental” defaults such as nonpayment (and possibly fundamental changes to Project Contracts), for which 100% majority would be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needed. (Individual banks may, however, retain the right to withhold further</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drawdowns if the Project Company is in default in the construction period,</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without</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 syndicate</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vote.) </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Amendments</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ﬁnancing</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documents.</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Amendments</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amend</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000" spc="-2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security, repayment dates, repayment amounts, or interest rate require 100%</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consent;</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amendments</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made</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66</a:t>
            </a:r>
            <a:r>
              <a:rPr lang="en-US" sz="2000" baseline="30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–75%</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vote.</a:t>
            </a:r>
          </a:p>
          <a:p>
            <a:pPr marL="454025" indent="0" algn="just">
              <a:lnSpc>
                <a:spcPct val="150000"/>
              </a:lnSpc>
              <a:spcBef>
                <a:spcPts val="1080"/>
              </a:spcBef>
              <a:buNone/>
            </a:pPr>
            <a:r>
              <a:rPr lang="en-US" sz="2000" b="1"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Amendments</a:t>
            </a:r>
            <a:r>
              <a:rPr lang="en-US" sz="2000" b="1" u="sng"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b="1" u="sng"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ﬁnancing</a:t>
            </a:r>
            <a:r>
              <a:rPr lang="en-US" sz="2000" b="1" u="sng"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documents.</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Amendments</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amend</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000" spc="-2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security, repayment dates, repayment amounts, or interest rate require 100%</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consent;</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amendments</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made</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66</a:t>
            </a:r>
            <a:r>
              <a:rPr lang="en-US" sz="2000" baseline="30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–75%</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vote.</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4025" marR="0" indent="0" algn="just">
              <a:lnSpc>
                <a:spcPct val="150000"/>
              </a:lnSpc>
              <a:spcBef>
                <a:spcPts val="1080"/>
              </a:spcBef>
              <a:spcAft>
                <a:spcPts val="0"/>
              </a:spcAft>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72050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76309"/>
            <a:ext cx="11016175" cy="486400"/>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WAIVERS, AMENDMENTS,</a:t>
            </a:r>
            <a:r>
              <a:rPr lang="en-US" sz="2200" b="1" kern="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b="1" kern="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ENFORCEMENT</a:t>
            </a:r>
            <a:r>
              <a:rPr lang="en-US" sz="2200" b="1" kern="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2200" b="1" kern="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DEFAULT</a:t>
            </a:r>
            <a:br>
              <a:rPr lang="en-US" sz="2200" b="1" kern="0" dirty="0">
                <a:effectLst/>
                <a:latin typeface="Georgia" panose="02040502050405020303" pitchFamily="18" charset="0"/>
                <a:ea typeface="Georgia" panose="02040502050405020303" pitchFamily="18" charset="0"/>
                <a:cs typeface="Georgia" panose="02040502050405020303" pitchFamily="18" charset="0"/>
              </a:rPr>
            </a:br>
            <a:br>
              <a:rPr lang="en-US" sz="22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267285" y="463599"/>
            <a:ext cx="12759396" cy="6373730"/>
          </a:xfrm>
        </p:spPr>
        <p:txBody>
          <a:bodyPr>
            <a:normAutofit/>
          </a:bodyPr>
          <a:lstStyle/>
          <a:p>
            <a:pPr marL="454025" marR="0" indent="0" algn="just">
              <a:lnSpc>
                <a:spcPct val="150000"/>
              </a:lnSpc>
              <a:spcBef>
                <a:spcPts val="1080"/>
              </a:spcBef>
              <a:spcAft>
                <a:spcPts val="0"/>
              </a:spcAft>
              <a:buNone/>
            </a:pP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Typical</a:t>
            </a:r>
            <a:r>
              <a:rPr lang="en-US" sz="2000" b="1"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voting</a:t>
            </a:r>
            <a:r>
              <a:rPr lang="en-US" sz="2000" b="1"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arrangements</a:t>
            </a:r>
            <a:r>
              <a:rPr lang="en-US" sz="2000" b="1"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b="1" spc="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000" b="1"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issues</a:t>
            </a:r>
            <a:r>
              <a:rPr lang="en-US" sz="2000" b="1"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could</a:t>
            </a:r>
            <a:r>
              <a:rPr lang="en-US" sz="2000" b="1"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 (CONTINUED):</a:t>
            </a: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334010" marR="501015" indent="0" algn="just">
              <a:lnSpc>
                <a:spcPct val="150000"/>
              </a:lnSpc>
              <a:spcBef>
                <a:spcPts val="485"/>
              </a:spcBef>
              <a:spcAft>
                <a:spcPts val="0"/>
              </a:spcAft>
              <a:buNone/>
            </a:pP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Enforcement</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b="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If the required majority is not achieved for a waiver, the agent</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bank or security trustee issues a notice of default: the next stage is enforcement action against the project security; there can be a sliding scale of voting</a:t>
            </a:r>
            <a:r>
              <a:rPr lang="en-US" sz="2000" spc="2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spc="2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2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75% of</a:t>
            </a:r>
            <a:r>
              <a:rPr lang="en-US" sz="2000" spc="2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000" spc="2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must vote</a:t>
            </a:r>
            <a:r>
              <a:rPr lang="en-US" sz="2000" spc="2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 enforcement</a:t>
            </a:r>
            <a:r>
              <a:rPr lang="en-US" sz="2000" spc="2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within, say,</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90 days of the notice of default, 66</a:t>
            </a:r>
            <a:r>
              <a:rPr lang="en-US" sz="2000" baseline="30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⁄3% for the next 90 days, and 51% thereafter;</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however,</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some</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insist</a:t>
            </a:r>
            <a:r>
              <a:rPr lang="en-US" sz="2000" spc="2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right</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take</a:t>
            </a:r>
            <a:r>
              <a:rPr lang="en-US" sz="2000" spc="2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individual </a:t>
            </a:r>
            <a:r>
              <a:rPr lang="en-US" sz="2000" dirty="0">
                <a:solidFill>
                  <a:srgbClr val="231F21"/>
                </a:solidFill>
                <a:effectLst/>
                <a:latin typeface="Times New Roman" panose="02020603050405020304" pitchFamily="18" charset="0"/>
                <a:ea typeface="Times New Roman" panose="02020603050405020304" pitchFamily="18" charset="0"/>
              </a:rPr>
              <a:t>enforcement</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action</a:t>
            </a:r>
            <a:r>
              <a:rPr lang="en-US" sz="2000" spc="2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if the agent</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bank</a:t>
            </a:r>
            <a:r>
              <a:rPr lang="en-US" sz="2000" spc="2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 security trustee does not</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do so</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once</a:t>
            </a:r>
            <a:r>
              <a:rPr lang="en-US" sz="2000" spc="1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a:t>
            </a:r>
            <a:r>
              <a:rPr lang="en-US" sz="2000" spc="1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notice</a:t>
            </a:r>
            <a:r>
              <a:rPr lang="en-US" sz="2000" spc="1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1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default</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has</a:t>
            </a:r>
            <a:r>
              <a:rPr lang="en-US" sz="2000" spc="1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been</a:t>
            </a:r>
            <a:r>
              <a:rPr lang="en-US" sz="2000" spc="10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issued,</a:t>
            </a:r>
            <a:r>
              <a:rPr lang="en-US" sz="2000" spc="1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especially</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if</a:t>
            </a:r>
            <a:r>
              <a:rPr lang="en-US" sz="2000" spc="1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1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default</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a:t>
            </a:r>
            <a:r>
              <a:rPr lang="en-US" sz="2000" spc="1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caused</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by</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nonpayment.</a:t>
            </a:r>
            <a:endParaRPr lang="en-US" sz="2000" dirty="0">
              <a:effectLst/>
              <a:latin typeface="Times New Roman" panose="02020603050405020304" pitchFamily="18" charset="0"/>
              <a:ea typeface="Times New Roman" panose="02020603050405020304" pitchFamily="18" charset="0"/>
            </a:endParaRPr>
          </a:p>
          <a:p>
            <a:pPr marL="0" marR="0" indent="0" algn="l">
              <a:spcBef>
                <a:spcPts val="40"/>
              </a:spcBef>
              <a:spcAft>
                <a:spcPts val="0"/>
              </a:spcAft>
              <a:buNone/>
            </a:pPr>
            <a:r>
              <a:rPr lang="en-US" sz="1800" dirty="0">
                <a:effectLst/>
                <a:latin typeface="Times New Roman" panose="02020603050405020304" pitchFamily="18" charset="0"/>
                <a:ea typeface="Times New Roman" panose="02020603050405020304" pitchFamily="18" charset="0"/>
              </a:rPr>
              <a:t> </a:t>
            </a:r>
          </a:p>
          <a:p>
            <a:pPr marL="233045" marR="501015" indent="0" algn="just">
              <a:lnSpc>
                <a:spcPct val="150000"/>
              </a:lnSpc>
              <a:spcBef>
                <a:spcPts val="0"/>
              </a:spcBef>
              <a:spcAft>
                <a:spcPts val="0"/>
              </a:spcAft>
              <a:buNone/>
            </a:pP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The main practical problem with any voting arrangement </a:t>
            </a:r>
            <a:r>
              <a:rPr lang="en-US" sz="2000" dirty="0">
                <a:solidFill>
                  <a:srgbClr val="231F21"/>
                </a:solidFill>
                <a:effectLst/>
                <a:latin typeface="Times New Roman" panose="02020603050405020304" pitchFamily="18" charset="0"/>
                <a:ea typeface="Times New Roman" panose="02020603050405020304" pitchFamily="18" charset="0"/>
              </a:rPr>
              <a:t>is that usually a bank</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lending as a relatively small participants in a syndicate does not want to be bothered with voting on small issues: for most banks, this means the loan ofﬁcer having to prepare and explain a paper on the issue to the bank’s credit department, and</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minor</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technical</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waiver</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this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a:t>
            </a:r>
            <a:r>
              <a:rPr lang="en-US" sz="2000" spc="-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not</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very</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productive</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use</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loan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ofﬁcer’s</a:t>
            </a:r>
            <a:r>
              <a:rPr lang="en-US" sz="2000" spc="-2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time. Therefore, actually getting banks to vote at all is difﬁcult. As a result, if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hurdles for voting majorities on day-to-day amendments and waivers are set too</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high,</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Company’s</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business</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can</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a:t>
            </a:r>
            <a:r>
              <a:rPr lang="en-US" sz="2000" spc="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paralyzed.</a:t>
            </a:r>
            <a:endParaRPr lang="en-US" sz="2000" dirty="0">
              <a:effectLst/>
              <a:latin typeface="Times New Roman" panose="02020603050405020304" pitchFamily="18" charset="0"/>
              <a:ea typeface="Times New Roman" panose="02020603050405020304" pitchFamily="18" charset="0"/>
            </a:endParaRPr>
          </a:p>
          <a:p>
            <a:pPr marL="454025" marR="0" indent="0" algn="just">
              <a:lnSpc>
                <a:spcPct val="150000"/>
              </a:lnSpc>
              <a:spcBef>
                <a:spcPts val="1080"/>
              </a:spcBef>
              <a:spcAft>
                <a:spcPts val="0"/>
              </a:spcAft>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4025" marR="0" indent="0" algn="just">
              <a:lnSpc>
                <a:spcPct val="150000"/>
              </a:lnSpc>
              <a:spcBef>
                <a:spcPts val="1080"/>
              </a:spcBef>
              <a:spcAft>
                <a:spcPts val="0"/>
              </a:spcAft>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20892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76309"/>
            <a:ext cx="11016175" cy="486400"/>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WAIVERS, AMENDMENTS,</a:t>
            </a:r>
            <a:r>
              <a:rPr lang="en-US" sz="2200" b="1" kern="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b="1" kern="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ENFORCEMENT</a:t>
            </a:r>
            <a:r>
              <a:rPr lang="en-US" sz="2200" b="1" kern="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2200" b="1" kern="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DEFAULT</a:t>
            </a:r>
            <a:br>
              <a:rPr lang="en-US" sz="2200" b="1" kern="0" dirty="0">
                <a:effectLst/>
                <a:latin typeface="Georgia" panose="02040502050405020303" pitchFamily="18" charset="0"/>
                <a:ea typeface="Georgia" panose="02040502050405020303" pitchFamily="18" charset="0"/>
                <a:cs typeface="Georgia" panose="02040502050405020303" pitchFamily="18" charset="0"/>
              </a:rPr>
            </a:br>
            <a:br>
              <a:rPr lang="en-US" sz="22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267285" y="709579"/>
            <a:ext cx="12182620" cy="6127750"/>
          </a:xfrm>
        </p:spPr>
        <p:txBody>
          <a:bodyPr>
            <a:normAutofit/>
          </a:bodyPr>
          <a:lstStyle/>
          <a:p>
            <a:pPr marL="454025" marR="0" indent="0" algn="just">
              <a:lnSpc>
                <a:spcPct val="150000"/>
              </a:lnSpc>
              <a:spcBef>
                <a:spcPts val="1080"/>
              </a:spcBef>
              <a:spcAft>
                <a:spcPts val="0"/>
              </a:spcAft>
              <a:buNone/>
            </a:pP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One</a:t>
            </a:r>
            <a:r>
              <a:rPr lang="en-US" sz="2000" b="1" u="sng" spc="2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solution</a:t>
            </a:r>
            <a:r>
              <a:rPr lang="en-US" sz="2000" b="1" u="sng" spc="4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to</a:t>
            </a:r>
            <a:r>
              <a:rPr lang="en-US" sz="2000" b="1" u="sng" spc="4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this</a:t>
            </a:r>
            <a:r>
              <a:rPr lang="en-US" sz="2000" b="1" u="sng" spc="-1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problem</a:t>
            </a:r>
            <a:r>
              <a:rPr lang="en-US" sz="2000" b="1" u="sng" spc="2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of</a:t>
            </a:r>
            <a:r>
              <a:rPr lang="en-US" sz="2000" b="1" u="sng" spc="2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inertia</a:t>
            </a:r>
            <a:r>
              <a:rPr lang="en-US" sz="2000" b="1" u="sng" spc="3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in</a:t>
            </a:r>
            <a:r>
              <a:rPr lang="en-US" sz="2000" b="1" u="sng" spc="4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u="sng" dirty="0">
                <a:solidFill>
                  <a:srgbClr val="231F21"/>
                </a:solidFill>
                <a:effectLst/>
                <a:highlight>
                  <a:srgbClr val="FFFF00"/>
                </a:highlight>
                <a:latin typeface="Times New Roman" panose="02020603050405020304" pitchFamily="18" charset="0"/>
                <a:ea typeface="Times New Roman" panose="02020603050405020304" pitchFamily="18" charset="0"/>
              </a:rPr>
              <a:t>voting</a:t>
            </a:r>
            <a:r>
              <a:rPr lang="en-US" sz="2000" u="sng" spc="4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is</a:t>
            </a:r>
            <a:r>
              <a:rPr lang="en-US" sz="2000" u="sng" spc="2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the</a:t>
            </a:r>
            <a:r>
              <a:rPr lang="en-US" sz="2000" u="sng" spc="-1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“silence</a:t>
            </a:r>
            <a:r>
              <a:rPr lang="en-US" sz="2000" u="sng" spc="2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equals</a:t>
            </a:r>
            <a:r>
              <a:rPr lang="en-US" sz="2000" u="sng" spc="2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consent”</a:t>
            </a:r>
            <a:r>
              <a:rPr lang="en-US" sz="2000" u="sng" spc="-27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route;</a:t>
            </a:r>
            <a:r>
              <a:rPr lang="en-US" sz="2000" u="sng" spc="5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if,</a:t>
            </a:r>
            <a:r>
              <a:rPr lang="en-US" sz="2000" u="sng" spc="5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for</a:t>
            </a:r>
            <a:r>
              <a:rPr lang="en-US" sz="2000" u="sng" spc="4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example,</a:t>
            </a:r>
            <a:r>
              <a:rPr lang="en-US" sz="2000" u="sng" spc="5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a:t>
            </a:r>
            <a:r>
              <a:rPr lang="en-US" sz="2000" u="sng" spc="5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75%</a:t>
            </a:r>
            <a:r>
              <a:rPr lang="en-US" sz="2000" u="sng" spc="6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majority</a:t>
            </a:r>
            <a:r>
              <a:rPr lang="en-US" sz="2000" u="sng" spc="5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is</a:t>
            </a:r>
            <a:r>
              <a:rPr lang="en-US" sz="2000" u="sng" spc="7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required,</a:t>
            </a:r>
            <a:r>
              <a:rPr lang="en-US" sz="2000" u="sng" spc="1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this</a:t>
            </a:r>
            <a:r>
              <a:rPr lang="en-US" sz="2000" u="sng" spc="5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can</a:t>
            </a:r>
            <a:r>
              <a:rPr lang="en-US" sz="2000" u="sng" spc="5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be</a:t>
            </a:r>
            <a:r>
              <a:rPr lang="en-US" sz="2000" u="sng" spc="3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achieved</a:t>
            </a:r>
            <a:r>
              <a:rPr lang="en-US" sz="2000" u="sng" spc="5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by</a:t>
            </a:r>
            <a:r>
              <a:rPr lang="en-US" sz="2000" u="sng" spc="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getting</a:t>
            </a:r>
            <a:r>
              <a:rPr lang="en-US" sz="2000" u="sng" spc="-27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75%</a:t>
            </a:r>
            <a:r>
              <a:rPr lang="en-US" sz="2000" u="sng" spc="1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majority</a:t>
            </a:r>
            <a:r>
              <a:rPr lang="en-US" sz="2000" u="sng" spc="2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of</a:t>
            </a:r>
            <a:r>
              <a:rPr lang="en-US" sz="2000" u="sng" spc="2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those</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lenders</a:t>
            </a:r>
            <a:r>
              <a:rPr lang="en-US" sz="2000" u="sng" spc="1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who</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actually</a:t>
            </a:r>
            <a:r>
              <a:rPr lang="en-US" sz="2000" u="sng" spc="2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vote</a:t>
            </a:r>
            <a:r>
              <a:rPr lang="en-US" sz="2000" u="sng" spc="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by</a:t>
            </a:r>
            <a:r>
              <a:rPr lang="en-US" sz="2000" u="sng" spc="-2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a:t>
            </a:r>
            <a:r>
              <a:rPr lang="en-US" sz="2000" u="sng" spc="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deﬁned</a:t>
            </a:r>
            <a:r>
              <a:rPr lang="en-US" sz="2000" u="sng" spc="-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deadline,</a:t>
            </a:r>
            <a:r>
              <a:rPr lang="en-US" sz="2000" u="sng" spc="3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not</a:t>
            </a:r>
            <a:r>
              <a:rPr lang="en-US" sz="2000" u="sng" spc="-3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of</a:t>
            </a:r>
            <a:r>
              <a:rPr lang="en-US" sz="2000" u="sng" spc="2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all</a:t>
            </a:r>
            <a:r>
              <a:rPr lang="en-US" sz="2000" u="sng" spc="-27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lenders.</a:t>
            </a:r>
            <a:r>
              <a:rPr lang="en-US" sz="2000" u="sng" spc="1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This</a:t>
            </a:r>
            <a:r>
              <a:rPr lang="en-US" sz="2000" u="sng" spc="1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approach</a:t>
            </a:r>
            <a:r>
              <a:rPr lang="en-US" sz="2000" u="sng" spc="1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is</a:t>
            </a:r>
            <a:r>
              <a:rPr lang="en-US" sz="2000" u="sng" spc="12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not</a:t>
            </a:r>
            <a:r>
              <a:rPr lang="en-US" sz="2000" u="sng" spc="9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just</a:t>
            </a:r>
            <a:r>
              <a:rPr lang="en-US" sz="2000" u="sng" spc="12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beneﬁcial</a:t>
            </a:r>
            <a:r>
              <a:rPr lang="en-US" sz="2000" u="sng" spc="9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to</a:t>
            </a:r>
            <a:r>
              <a:rPr lang="en-US" sz="2000" u="sng" spc="1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the</a:t>
            </a:r>
            <a:r>
              <a:rPr lang="en-US" sz="2000" u="sng" spc="9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Project</a:t>
            </a:r>
            <a:r>
              <a:rPr lang="en-US" sz="2000" u="sng" spc="8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Company,</a:t>
            </a:r>
            <a:r>
              <a:rPr lang="en-US" sz="2000" u="sng" spc="9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since</a:t>
            </a:r>
            <a:r>
              <a:rPr lang="en-US" sz="2000" u="sng" spc="11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paralyzing</a:t>
            </a:r>
            <a:r>
              <a:rPr lang="en-US" sz="2000" u="sng" spc="5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the</a:t>
            </a:r>
            <a:r>
              <a:rPr lang="en-US" sz="2000" u="sng" spc="8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Project</a:t>
            </a:r>
            <a:r>
              <a:rPr lang="en-US" sz="2000" u="sng" spc="5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Company’s</a:t>
            </a:r>
            <a:r>
              <a:rPr lang="en-US" sz="2000" u="sng" spc="5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business</a:t>
            </a:r>
            <a:r>
              <a:rPr lang="en-US" sz="2000" u="sng" spc="5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through</a:t>
            </a:r>
            <a:r>
              <a:rPr lang="en-US" sz="2000" u="sng" spc="6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voting</a:t>
            </a:r>
            <a:r>
              <a:rPr lang="en-US" sz="2000" u="sng" spc="6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inertia</a:t>
            </a:r>
            <a:r>
              <a:rPr lang="en-US" sz="2000" u="sng" spc="6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is</a:t>
            </a:r>
            <a:r>
              <a:rPr lang="en-US" sz="2000" u="sng" spc="5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seldom</a:t>
            </a:r>
            <a:r>
              <a:rPr lang="en-US" sz="2000" u="sng" spc="5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in</a:t>
            </a:r>
            <a:r>
              <a:rPr lang="en-US" sz="2000" u="sng" spc="5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the</a:t>
            </a:r>
            <a:r>
              <a:rPr lang="en-US" sz="2000" u="sng" spc="6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interests</a:t>
            </a:r>
            <a:r>
              <a:rPr lang="en-US" sz="2000" u="sng" spc="4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of</a:t>
            </a:r>
            <a:r>
              <a:rPr lang="en-US" sz="2000" u="sng" spc="4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the</a:t>
            </a:r>
            <a:r>
              <a:rPr lang="en-US" sz="2000" u="sng" spc="6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lenders</a:t>
            </a:r>
            <a:r>
              <a:rPr lang="en-US" sz="2000" u="sng" spc="1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as</a:t>
            </a:r>
            <a:r>
              <a:rPr lang="en-US" sz="2000" u="sng" spc="4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a:t>
            </a:r>
            <a:r>
              <a:rPr lang="en-US" sz="2000" u="sng" spc="6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whole.</a:t>
            </a:r>
            <a:r>
              <a:rPr lang="en-US" sz="2000" u="sng" spc="6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The</a:t>
            </a:r>
            <a:r>
              <a:rPr lang="en-US" sz="2000" u="sng" spc="4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issue</a:t>
            </a:r>
            <a:r>
              <a:rPr lang="en-US" sz="2000" u="sng" spc="5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becomes</a:t>
            </a:r>
            <a:r>
              <a:rPr lang="en-US" sz="2000" u="sng" spc="1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even</a:t>
            </a:r>
            <a:r>
              <a:rPr lang="en-US" sz="2000" u="sng" spc="6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more</a:t>
            </a:r>
            <a:r>
              <a:rPr lang="en-US" sz="2000" u="sng" spc="4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acute</a:t>
            </a:r>
            <a:r>
              <a:rPr lang="en-US" sz="2000" u="sng" spc="5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where</a:t>
            </a:r>
            <a:r>
              <a:rPr lang="en-US" sz="2000" u="sng" spc="5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there</a:t>
            </a:r>
            <a:r>
              <a:rPr lang="en-US" sz="2000" u="sng" spc="-27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are</a:t>
            </a:r>
            <a:r>
              <a:rPr lang="en-US" sz="2000" u="sng" spc="4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a:t>
            </a:r>
            <a:r>
              <a:rPr lang="en-US" sz="2000" u="sng" spc="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large</a:t>
            </a:r>
            <a:r>
              <a:rPr lang="en-US" sz="2000" u="sng" spc="-1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number</a:t>
            </a:r>
            <a:r>
              <a:rPr lang="en-US" sz="2000" u="sng" spc="3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of</a:t>
            </a:r>
            <a:r>
              <a:rPr lang="en-US" sz="2000" u="sng" spc="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bond</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investors</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involved,</a:t>
            </a:r>
            <a:r>
              <a:rPr lang="en-US" sz="2000" u="sng" spc="-1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who</a:t>
            </a:r>
            <a:r>
              <a:rPr lang="en-US" sz="2000" u="sng" spc="2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are</a:t>
            </a:r>
            <a:r>
              <a:rPr lang="en-US" sz="2000" u="sng" spc="3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likely</a:t>
            </a:r>
            <a:r>
              <a:rPr lang="en-US" sz="2000" u="sng" spc="-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to</a:t>
            </a:r>
            <a:r>
              <a:rPr lang="en-US" sz="2000" u="sng" spc="2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be</a:t>
            </a:r>
            <a:r>
              <a:rPr lang="en-US" sz="2000" u="sng" spc="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less</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concerned</a:t>
            </a:r>
            <a:r>
              <a:rPr lang="en-US" sz="2000" u="sng" spc="-27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about</a:t>
            </a:r>
            <a:r>
              <a:rPr lang="en-US" sz="2000" u="sng" spc="1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such</a:t>
            </a:r>
            <a:r>
              <a:rPr lang="en-US" sz="2000" u="sng" spc="8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issues</a:t>
            </a:r>
            <a:r>
              <a:rPr lang="en-US" sz="2000" u="sng" spc="1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than</a:t>
            </a:r>
            <a:r>
              <a:rPr lang="en-US" sz="2000" u="sng" spc="8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banks.</a:t>
            </a:r>
            <a:r>
              <a:rPr lang="en-US" sz="2000" u="sng" spc="1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In</a:t>
            </a:r>
            <a:r>
              <a:rPr lang="en-US" sz="2000" u="sng" spc="8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such</a:t>
            </a:r>
            <a:r>
              <a:rPr lang="en-US" sz="2000" u="sng" spc="1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cases</a:t>
            </a:r>
            <a:r>
              <a:rPr lang="en-US" sz="2000" u="sng" spc="9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some</a:t>
            </a:r>
            <a:r>
              <a:rPr lang="en-US" sz="2000" u="sng" spc="14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decisions</a:t>
            </a:r>
            <a:r>
              <a:rPr lang="en-US" sz="2000" u="sng" spc="9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may</a:t>
            </a:r>
            <a:r>
              <a:rPr lang="en-US" sz="2000" u="sng" spc="9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be</a:t>
            </a:r>
            <a:r>
              <a:rPr lang="en-US" sz="2000" u="sng" spc="14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delegated</a:t>
            </a:r>
            <a:r>
              <a:rPr lang="en-US" sz="2000" u="sng" spc="1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to</a:t>
            </a:r>
            <a:r>
              <a:rPr lang="en-US" sz="2000" u="sng" spc="-27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the</a:t>
            </a:r>
            <a:r>
              <a:rPr lang="en-US" sz="2000" u="sng" spc="-1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agent</a:t>
            </a:r>
            <a:r>
              <a:rPr lang="en-US" sz="2000" u="sng" spc="1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for</a:t>
            </a:r>
            <a:r>
              <a:rPr lang="en-US" sz="2000" u="sng" spc="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the</a:t>
            </a:r>
            <a:r>
              <a:rPr lang="en-US" sz="2000" u="sng" spc="1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commercial</a:t>
            </a:r>
            <a:r>
              <a:rPr lang="en-US" sz="2000" u="sng" spc="1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banks,</a:t>
            </a:r>
            <a:r>
              <a:rPr lang="en-US" sz="2000" u="sng" spc="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if</a:t>
            </a:r>
            <a:r>
              <a:rPr lang="en-US" sz="2000" u="sng" spc="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any,</a:t>
            </a:r>
            <a:r>
              <a:rPr lang="en-US" sz="2000" u="sng" spc="2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or a</a:t>
            </a:r>
            <a:r>
              <a:rPr lang="en-US" sz="2000" u="sng" spc="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special</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agent</a:t>
            </a:r>
            <a:r>
              <a:rPr lang="en-US" sz="2000" u="sng" spc="1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for</a:t>
            </a:r>
            <a:r>
              <a:rPr lang="en-US" sz="2000" u="sng" spc="2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the</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bond</a:t>
            </a:r>
            <a:r>
              <a:rPr lang="en-US" sz="2000" u="sng" spc="10"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holders.</a:t>
            </a:r>
            <a:r>
              <a:rPr lang="en-US" sz="2000" u="sng" spc="-275" dirty="0">
                <a:solidFill>
                  <a:srgbClr val="231F21"/>
                </a:solidFill>
                <a:effectLst/>
                <a:latin typeface="Times New Roman" panose="02020603050405020304" pitchFamily="18" charset="0"/>
                <a:ea typeface="Times New Roman" panose="02020603050405020304" pitchFamily="18" charset="0"/>
              </a:rPr>
              <a:t> </a:t>
            </a:r>
            <a:endParaRPr lang="en-US" sz="2000" u="sng"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4025" marR="0" indent="0" algn="just">
              <a:lnSpc>
                <a:spcPct val="150000"/>
              </a:lnSpc>
              <a:spcBef>
                <a:spcPts val="1080"/>
              </a:spcBef>
              <a:spcAft>
                <a:spcPts val="0"/>
              </a:spcAft>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75426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76309"/>
            <a:ext cx="11016175" cy="486400"/>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4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INTERCREDITOR</a:t>
            </a:r>
            <a:r>
              <a:rPr lang="en-US" sz="2400" b="1" kern="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4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ISSUES</a:t>
            </a:r>
            <a:br>
              <a:rPr lang="en-US" sz="24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168813" y="709579"/>
            <a:ext cx="12196690" cy="6127750"/>
          </a:xfrm>
        </p:spPr>
        <p:txBody>
          <a:bodyPr>
            <a:normAutofit/>
          </a:bodyPr>
          <a:lstStyle/>
          <a:p>
            <a:pPr marL="233045" marR="501015" indent="0" algn="just">
              <a:lnSpc>
                <a:spcPct val="150000"/>
              </a:lnSpc>
              <a:spcBef>
                <a:spcPts val="145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If the Project Company has one syndicate of lenders, they can act as a single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block through the voting arrangements described above. But it is quite common to</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have more than one group of lenders, for example, a bank syndicate and bond investors, an ECA-backed loan and a bank syndicate lending without ECA cover,</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domestic banks and</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foreign</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banks.</a:t>
            </a:r>
          </a:p>
          <a:p>
            <a:pPr marL="233045" marR="501015" indent="0" algn="just">
              <a:lnSpc>
                <a:spcPct val="150000"/>
              </a:lnSpc>
              <a:spcBef>
                <a:spcPts val="1450"/>
              </a:spcBef>
              <a:spcAft>
                <a:spcPts val="0"/>
              </a:spcAft>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25425" marR="0" indent="0" algn="just">
              <a:lnSpc>
                <a:spcPct val="150000"/>
              </a:lnSpc>
              <a:spcBef>
                <a:spcPts val="1080"/>
              </a:spcBef>
              <a:spcAft>
                <a:spcPts val="0"/>
              </a:spcAft>
              <a:buNone/>
              <a:tabLst>
                <a:tab pos="11085513" algn="l"/>
              </a:tabLst>
            </a:pPr>
            <a:r>
              <a:rPr lang="en-US" sz="2000" b="1" dirty="0">
                <a:solidFill>
                  <a:srgbClr val="202124"/>
                </a:solidFill>
                <a:latin typeface="Times New Roman" panose="02020603050405020304" pitchFamily="18" charset="0"/>
                <a:cs typeface="Times New Roman" panose="02020603050405020304" pitchFamily="18" charset="0"/>
              </a:rPr>
              <a:t>An </a:t>
            </a:r>
            <a:r>
              <a:rPr lang="en-US" sz="2000" b="1" i="0" dirty="0">
                <a:solidFill>
                  <a:srgbClr val="202124"/>
                </a:solidFill>
                <a:effectLst/>
                <a:latin typeface="Times New Roman" panose="02020603050405020304" pitchFamily="18" charset="0"/>
                <a:cs typeface="Times New Roman" panose="02020603050405020304" pitchFamily="18" charset="0"/>
              </a:rPr>
              <a:t>Export Credit Agency (ECA): </a:t>
            </a:r>
            <a:r>
              <a:rPr lang="en-US" sz="2000" b="0" i="0" dirty="0">
                <a:solidFill>
                  <a:srgbClr val="202124"/>
                </a:solidFill>
                <a:effectLst/>
                <a:latin typeface="Times New Roman" panose="02020603050405020304" pitchFamily="18" charset="0"/>
                <a:cs typeface="Times New Roman" panose="02020603050405020304" pitchFamily="18" charset="0"/>
              </a:rPr>
              <a:t>An export credit agency offers trade </a:t>
            </a:r>
            <a:r>
              <a:rPr lang="en-US" sz="2000" b="1" i="0" dirty="0">
                <a:solidFill>
                  <a:srgbClr val="202124"/>
                </a:solidFill>
                <a:effectLst/>
                <a:latin typeface="Times New Roman" panose="02020603050405020304" pitchFamily="18" charset="0"/>
                <a:cs typeface="Times New Roman" panose="02020603050405020304" pitchFamily="18" charset="0"/>
              </a:rPr>
              <a:t>finance</a:t>
            </a:r>
            <a:r>
              <a:rPr lang="en-US" sz="2000" b="0" i="0" dirty="0">
                <a:solidFill>
                  <a:srgbClr val="202124"/>
                </a:solidFill>
                <a:effectLst/>
                <a:latin typeface="Times New Roman" panose="02020603050405020304" pitchFamily="18" charset="0"/>
                <a:cs typeface="Times New Roman" panose="02020603050405020304" pitchFamily="18" charset="0"/>
              </a:rPr>
              <a:t> and other services to facilitate domestic companies' international exports. Most countries have ECAs that provide loans, loan guarantees and insurance to help eliminate the uncertainty of exporting to other countries.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69500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76309"/>
            <a:ext cx="11016175" cy="486400"/>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4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INTERCREDITOR</a:t>
            </a:r>
            <a:r>
              <a:rPr lang="en-US" sz="2400" b="1" kern="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4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ISSUES</a:t>
            </a:r>
            <a:br>
              <a:rPr lang="en-US" sz="24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389964" y="562709"/>
            <a:ext cx="12761258" cy="6274620"/>
          </a:xfrm>
        </p:spPr>
        <p:txBody>
          <a:bodyPr>
            <a:normAutofit fontScale="92500" lnSpcReduction="10000"/>
          </a:bodyPr>
          <a:lstStyle/>
          <a:p>
            <a:pPr marL="502920" marR="231140" indent="0" algn="just">
              <a:lnSpc>
                <a:spcPct val="150000"/>
              </a:lnSpc>
              <a:spcBef>
                <a:spcPts val="485"/>
              </a:spcBef>
              <a:spcAft>
                <a:spcPts val="0"/>
              </a:spcAft>
              <a:buNone/>
            </a:pPr>
            <a:r>
              <a:rPr lang="en-US" sz="2200" dirty="0">
                <a:solidFill>
                  <a:srgbClr val="231F21"/>
                </a:solidFill>
                <a:effectLst/>
                <a:latin typeface="Times New Roman" panose="02020603050405020304" pitchFamily="18" charset="0"/>
                <a:ea typeface="Times New Roman" panose="02020603050405020304" pitchFamily="18" charset="0"/>
              </a:rPr>
              <a:t>Each of these groups will have their own loan agreement with the Project Company, but the lending groups also need to establish machinery for working together, or the Project Company will soon ﬁnd itself like a bone between two dogs,</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with the project in pieces after being pulled in different directions by different</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lenders. Although the Project Company may not be a direct party to these intercreditor</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arrangements, it</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has</a:t>
            </a:r>
            <a:r>
              <a:rPr lang="en-US" sz="2200" spc="28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 strong interest in ensuring that they are practical</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and</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workable.</a:t>
            </a:r>
          </a:p>
          <a:p>
            <a:pPr marL="454025" marR="0" indent="0" algn="just">
              <a:lnSpc>
                <a:spcPct val="150000"/>
              </a:lnSpc>
              <a:spcBef>
                <a:spcPts val="0"/>
              </a:spcBef>
              <a:spcAft>
                <a:spcPts val="0"/>
              </a:spcAft>
              <a:buNone/>
            </a:pPr>
            <a:r>
              <a:rPr lang="en-US" sz="2200" b="1" u="sng" dirty="0">
                <a:solidFill>
                  <a:srgbClr val="231F21"/>
                </a:solidFill>
                <a:effectLst/>
                <a:latin typeface="Times New Roman" panose="02020603050405020304" pitchFamily="18" charset="0"/>
                <a:ea typeface="Times New Roman" panose="02020603050405020304" pitchFamily="18" charset="0"/>
              </a:rPr>
              <a:t>As</a:t>
            </a:r>
            <a:r>
              <a:rPr lang="en-US" sz="2200" b="1" u="sng" spc="90" dirty="0">
                <a:solidFill>
                  <a:srgbClr val="231F21"/>
                </a:solidFill>
                <a:effectLst/>
                <a:latin typeface="Times New Roman" panose="02020603050405020304" pitchFamily="18" charset="0"/>
                <a:ea typeface="Times New Roman" panose="02020603050405020304" pitchFamily="18" charset="0"/>
              </a:rPr>
              <a:t> </a:t>
            </a:r>
            <a:r>
              <a:rPr lang="en-US" sz="2200" b="1" u="sng" dirty="0">
                <a:solidFill>
                  <a:srgbClr val="231F21"/>
                </a:solidFill>
                <a:effectLst/>
                <a:latin typeface="Times New Roman" panose="02020603050405020304" pitchFamily="18" charset="0"/>
                <a:ea typeface="Times New Roman" panose="02020603050405020304" pitchFamily="18" charset="0"/>
              </a:rPr>
              <a:t>a</a:t>
            </a:r>
            <a:r>
              <a:rPr lang="en-US" sz="2200" b="1" u="sng" spc="70" dirty="0">
                <a:solidFill>
                  <a:srgbClr val="231F21"/>
                </a:solidFill>
                <a:effectLst/>
                <a:latin typeface="Times New Roman" panose="02020603050405020304" pitchFamily="18" charset="0"/>
                <a:ea typeface="Times New Roman" panose="02020603050405020304" pitchFamily="18" charset="0"/>
              </a:rPr>
              <a:t> </a:t>
            </a:r>
            <a:r>
              <a:rPr lang="en-US" sz="2200" b="1" u="sng" dirty="0">
                <a:solidFill>
                  <a:srgbClr val="231F21"/>
                </a:solidFill>
                <a:effectLst/>
                <a:highlight>
                  <a:srgbClr val="FFFF00"/>
                </a:highlight>
                <a:latin typeface="Times New Roman" panose="02020603050405020304" pitchFamily="18" charset="0"/>
                <a:ea typeface="Times New Roman" panose="02020603050405020304" pitchFamily="18" charset="0"/>
              </a:rPr>
              <a:t>minimum,</a:t>
            </a:r>
            <a:r>
              <a:rPr lang="en-US" sz="2200" b="1" u="sng" spc="7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200" b="1" u="sng" dirty="0">
                <a:solidFill>
                  <a:srgbClr val="231F21"/>
                </a:solidFill>
                <a:effectLst/>
                <a:highlight>
                  <a:srgbClr val="FFFF00"/>
                </a:highlight>
                <a:latin typeface="Times New Roman" panose="02020603050405020304" pitchFamily="18" charset="0"/>
                <a:ea typeface="Times New Roman" panose="02020603050405020304" pitchFamily="18" charset="0"/>
              </a:rPr>
              <a:t>the</a:t>
            </a:r>
            <a:r>
              <a:rPr lang="en-US" sz="2200" b="1" u="sng" spc="6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200" b="1" u="sng" dirty="0">
                <a:solidFill>
                  <a:srgbClr val="231F21"/>
                </a:solidFill>
                <a:effectLst/>
                <a:highlight>
                  <a:srgbClr val="FFFF00"/>
                </a:highlight>
                <a:latin typeface="Times New Roman" panose="02020603050405020304" pitchFamily="18" charset="0"/>
                <a:ea typeface="Times New Roman" panose="02020603050405020304" pitchFamily="18" charset="0"/>
              </a:rPr>
              <a:t>intercreditor</a:t>
            </a:r>
            <a:r>
              <a:rPr lang="en-US" sz="2200" b="1" u="sng" spc="7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200" b="1" u="sng" dirty="0">
                <a:solidFill>
                  <a:srgbClr val="231F21"/>
                </a:solidFill>
                <a:effectLst/>
                <a:highlight>
                  <a:srgbClr val="FFFF00"/>
                </a:highlight>
                <a:latin typeface="Times New Roman" panose="02020603050405020304" pitchFamily="18" charset="0"/>
                <a:ea typeface="Times New Roman" panose="02020603050405020304" pitchFamily="18" charset="0"/>
              </a:rPr>
              <a:t>arrangements</a:t>
            </a:r>
            <a:r>
              <a:rPr lang="en-US" sz="2200" b="1" u="sng" spc="6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200" b="1" u="sng" dirty="0">
                <a:solidFill>
                  <a:srgbClr val="231F21"/>
                </a:solidFill>
                <a:effectLst/>
                <a:latin typeface="Times New Roman" panose="02020603050405020304" pitchFamily="18" charset="0"/>
                <a:ea typeface="Times New Roman" panose="02020603050405020304" pitchFamily="18" charset="0"/>
              </a:rPr>
              <a:t>need</a:t>
            </a:r>
            <a:r>
              <a:rPr lang="en-US" sz="2200" b="1" u="sng" spc="65" dirty="0">
                <a:solidFill>
                  <a:srgbClr val="231F21"/>
                </a:solidFill>
                <a:effectLst/>
                <a:latin typeface="Times New Roman" panose="02020603050405020304" pitchFamily="18" charset="0"/>
                <a:ea typeface="Times New Roman" panose="02020603050405020304" pitchFamily="18" charset="0"/>
              </a:rPr>
              <a:t> </a:t>
            </a:r>
            <a:r>
              <a:rPr lang="en-US" sz="2200" b="1" u="sng" dirty="0">
                <a:solidFill>
                  <a:srgbClr val="231F21"/>
                </a:solidFill>
                <a:effectLst/>
                <a:latin typeface="Times New Roman" panose="02020603050405020304" pitchFamily="18" charset="0"/>
                <a:ea typeface="Times New Roman" panose="02020603050405020304" pitchFamily="18" charset="0"/>
              </a:rPr>
              <a:t>to</a:t>
            </a:r>
            <a:r>
              <a:rPr lang="en-US" sz="2200" b="1" u="sng" spc="70" dirty="0">
                <a:solidFill>
                  <a:srgbClr val="231F21"/>
                </a:solidFill>
                <a:effectLst/>
                <a:latin typeface="Times New Roman" panose="02020603050405020304" pitchFamily="18" charset="0"/>
                <a:ea typeface="Times New Roman" panose="02020603050405020304" pitchFamily="18" charset="0"/>
              </a:rPr>
              <a:t> </a:t>
            </a:r>
            <a:r>
              <a:rPr lang="en-US" sz="2200" b="1" u="sng" dirty="0">
                <a:solidFill>
                  <a:srgbClr val="231F21"/>
                </a:solidFill>
                <a:effectLst/>
                <a:latin typeface="Times New Roman" panose="02020603050405020304" pitchFamily="18" charset="0"/>
                <a:ea typeface="Times New Roman" panose="02020603050405020304" pitchFamily="18" charset="0"/>
              </a:rPr>
              <a:t>establish:</a:t>
            </a:r>
            <a:endParaRPr lang="en-US" sz="2200" b="1" u="sng" dirty="0">
              <a:effectLst/>
              <a:latin typeface="Times New Roman" panose="02020603050405020304" pitchFamily="18" charset="0"/>
              <a:ea typeface="Times New Roman" panose="02020603050405020304" pitchFamily="18" charset="0"/>
            </a:endParaRPr>
          </a:p>
          <a:p>
            <a:pPr marL="742950" marR="239395" lvl="1" indent="-285750" algn="just">
              <a:lnSpc>
                <a:spcPct val="150000"/>
              </a:lnSpc>
              <a:spcBef>
                <a:spcPts val="805"/>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rPr>
              <a:t>Common arrangements for Financial Close (usually Financial Close cannot</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be</a:t>
            </a:r>
            <a:r>
              <a:rPr lang="en-US" sz="2200" spc="3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reached</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in</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one</a:t>
            </a:r>
            <a:r>
              <a:rPr lang="en-US" sz="2200" spc="4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loan</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if</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it</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is</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not</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also</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simultaneously</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reached</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in</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other)</a:t>
            </a:r>
            <a:endParaRPr lang="en-US" sz="2200" dirty="0">
              <a:effectLst/>
              <a:latin typeface="Times New Roman" panose="02020603050405020304" pitchFamily="18" charset="0"/>
              <a:ea typeface="Times New Roman" panose="02020603050405020304" pitchFamily="18" charset="0"/>
            </a:endParaRPr>
          </a:p>
          <a:p>
            <a:pPr marL="742950" marR="0" lvl="1" indent="-285750" algn="just">
              <a:lnSpc>
                <a:spcPct val="150000"/>
              </a:lnSpc>
              <a:spcBef>
                <a:spcPts val="0"/>
              </a:spcBef>
              <a:spcAft>
                <a:spcPts val="0"/>
              </a:spcAft>
              <a:buClr>
                <a:srgbClr val="231F21"/>
              </a:buClr>
              <a:buSzPts val="1150"/>
              <a:buFont typeface="Times New Roman" panose="02020603050405020304" pitchFamily="18" charset="0"/>
              <a:buChar char="•"/>
              <a:tabLst>
                <a:tab pos="808355" algn="l"/>
              </a:tabLst>
            </a:pPr>
            <a:r>
              <a:rPr lang="en-US" sz="2200" i="1" dirty="0">
                <a:solidFill>
                  <a:srgbClr val="231F21"/>
                </a:solidFill>
                <a:effectLst/>
                <a:latin typeface="Times New Roman" panose="02020603050405020304" pitchFamily="18" charset="0"/>
                <a:ea typeface="Times New Roman" panose="02020603050405020304" pitchFamily="18" charset="0"/>
              </a:rPr>
              <a:t>Pro</a:t>
            </a:r>
            <a:r>
              <a:rPr lang="en-US" sz="2200" i="1" spc="50" dirty="0">
                <a:solidFill>
                  <a:srgbClr val="231F21"/>
                </a:solidFill>
                <a:effectLst/>
                <a:latin typeface="Times New Roman" panose="02020603050405020304" pitchFamily="18" charset="0"/>
                <a:ea typeface="Times New Roman" panose="02020603050405020304" pitchFamily="18" charset="0"/>
              </a:rPr>
              <a:t> </a:t>
            </a:r>
            <a:r>
              <a:rPr lang="en-US" sz="2200" i="1" dirty="0">
                <a:solidFill>
                  <a:srgbClr val="231F21"/>
                </a:solidFill>
                <a:effectLst/>
                <a:latin typeface="Times New Roman" panose="02020603050405020304" pitchFamily="18" charset="0"/>
                <a:ea typeface="Times New Roman" panose="02020603050405020304" pitchFamily="18" charset="0"/>
              </a:rPr>
              <a:t>rata</a:t>
            </a:r>
            <a:r>
              <a:rPr lang="en-US" sz="2200" i="1" spc="6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sharing</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of</a:t>
            </a:r>
            <a:r>
              <a:rPr lang="en-US" sz="2200" spc="6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security.</a:t>
            </a:r>
            <a:endParaRPr lang="en-US" sz="2200" dirty="0">
              <a:effectLst/>
              <a:latin typeface="Times New Roman" panose="02020603050405020304" pitchFamily="18" charset="0"/>
              <a:ea typeface="Times New Roman" panose="02020603050405020304" pitchFamily="18" charset="0"/>
            </a:endParaRPr>
          </a:p>
          <a:p>
            <a:pPr marL="742950" marR="230505" lvl="1" indent="-285750" algn="just">
              <a:lnSpc>
                <a:spcPct val="150000"/>
              </a:lnSpc>
              <a:spcBef>
                <a:spcPts val="95"/>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rPr>
              <a:t>Common voting arrangements for waivers, amendments, and enforcement</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action: voting in such cases is normally by lending group; each group of</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lenders decides on its own voting rules, and then the decision of each group</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becomes one block of votes ( </a:t>
            </a:r>
            <a:r>
              <a:rPr lang="en-US" sz="2200" i="1" dirty="0">
                <a:solidFill>
                  <a:srgbClr val="231F21"/>
                </a:solidFill>
                <a:effectLst/>
                <a:latin typeface="Times New Roman" panose="02020603050405020304" pitchFamily="18" charset="0"/>
                <a:ea typeface="Times New Roman" panose="02020603050405020304" pitchFamily="18" charset="0"/>
              </a:rPr>
              <a:t>pro rata </a:t>
            </a:r>
            <a:r>
              <a:rPr lang="en-US" sz="2200" dirty="0">
                <a:solidFill>
                  <a:srgbClr val="231F21"/>
                </a:solidFill>
                <a:effectLst/>
                <a:latin typeface="Times New Roman" panose="02020603050405020304" pitchFamily="18" charset="0"/>
                <a:ea typeface="Times New Roman" panose="02020603050405020304" pitchFamily="18" charset="0"/>
              </a:rPr>
              <a:t>to that group’s exposure) in the intercreditor</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voting,</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although</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it</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should</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be</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noted</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that</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commercial</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banks</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are</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reluctant</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to get</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into a position where</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their ability to</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take action can be</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blocked by public-sector lenders or others who may not be motivated by</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purely</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commercial factors.</a:t>
            </a:r>
            <a:endParaRPr lang="en-US" sz="2200" dirty="0">
              <a:effectLst/>
              <a:latin typeface="Times New Roman" panose="02020603050405020304" pitchFamily="18" charset="0"/>
              <a:ea typeface="Times New Roman" panose="02020603050405020304" pitchFamily="18" charset="0"/>
            </a:endParaRPr>
          </a:p>
          <a:p>
            <a:pPr marL="502920" marR="231140" indent="0" algn="just">
              <a:lnSpc>
                <a:spcPct val="150000"/>
              </a:lnSpc>
              <a:spcBef>
                <a:spcPts val="485"/>
              </a:spcBef>
              <a:spcAft>
                <a:spcPts val="0"/>
              </a:spcAft>
              <a:buNone/>
            </a:pP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359793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76309"/>
            <a:ext cx="11016175" cy="486400"/>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4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INTERCREDITOR</a:t>
            </a:r>
            <a:r>
              <a:rPr lang="en-US" sz="2400" b="1" kern="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4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ISSUES</a:t>
            </a:r>
            <a:br>
              <a:rPr lang="en-US" sz="24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389964" y="562709"/>
            <a:ext cx="12761258" cy="6274620"/>
          </a:xfrm>
        </p:spPr>
        <p:txBody>
          <a:bodyPr>
            <a:normAutofit/>
          </a:bodyPr>
          <a:lstStyle/>
          <a:p>
            <a:pPr marL="502920" marR="231140" indent="0" algn="just">
              <a:lnSpc>
                <a:spcPct val="150000"/>
              </a:lnSpc>
              <a:spcBef>
                <a:spcPts val="69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It is preferable for the intercreditor arrangements to extend well beyond this,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through the signature of a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much wider-ranging Common Terms Agreement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agreement has a variety of other names, such as Project Co-ordination Agreement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 Co-ﬁnancing Agreement). Under this arrangement, the individual loan agreements cover little more than the amount of the loan, and perhaps the interest rate.</a:t>
            </a:r>
            <a:r>
              <a:rPr lang="en-US" sz="2000" spc="5" dirty="0">
                <a:solidFill>
                  <a:srgbClr val="231F21"/>
                </a:solidFill>
                <a:effectLst/>
                <a:latin typeface="Times New Roman" panose="02020603050405020304" pitchFamily="18" charset="0"/>
                <a:ea typeface="Times New Roman" panose="02020603050405020304" pitchFamily="18" charset="0"/>
              </a:rPr>
              <a:t> </a:t>
            </a:r>
          </a:p>
          <a:p>
            <a:pPr marL="502920" marR="231140" indent="0" algn="just">
              <a:lnSpc>
                <a:spcPct val="150000"/>
              </a:lnSpc>
              <a:spcBef>
                <a:spcPts val="690"/>
              </a:spcBef>
              <a:spcAft>
                <a:spcPts val="0"/>
              </a:spcAft>
              <a:buNone/>
            </a:pP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All</a:t>
            </a:r>
            <a:r>
              <a:rPr lang="en-US" sz="2000" b="1" spc="3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the</a:t>
            </a:r>
            <a:r>
              <a:rPr lang="en-US" sz="2000" b="1" spc="3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other</a:t>
            </a:r>
            <a:r>
              <a:rPr lang="en-US" sz="2000" b="1" spc="4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provisions</a:t>
            </a:r>
            <a:r>
              <a:rPr lang="en-US" sz="2000" b="1" spc="3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are</a:t>
            </a:r>
            <a:r>
              <a:rPr lang="en-US" sz="2000" b="1" spc="3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set</a:t>
            </a:r>
            <a:r>
              <a:rPr lang="en-US" sz="2000" b="1" spc="3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out</a:t>
            </a:r>
            <a:r>
              <a:rPr lang="en-US" sz="2000" b="1" spc="2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in</a:t>
            </a:r>
            <a:r>
              <a:rPr lang="en-US" sz="2000" b="1" spc="3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the</a:t>
            </a:r>
            <a:r>
              <a:rPr lang="en-US" sz="2000" b="1" spc="3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Common</a:t>
            </a:r>
            <a:r>
              <a:rPr lang="en-US" sz="2000" b="1" spc="3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Terms</a:t>
            </a:r>
            <a:r>
              <a:rPr lang="en-US" sz="2000" b="1" spc="3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Agreement,</a:t>
            </a:r>
            <a:r>
              <a:rPr lang="en-US" sz="2000" b="1" spc="3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e.g.:</a:t>
            </a:r>
            <a:endParaRPr lang="en-US" sz="2000" b="1" dirty="0">
              <a:effectLst/>
              <a:highlight>
                <a:srgbClr val="FFFF00"/>
              </a:highlight>
              <a:latin typeface="Times New Roman" panose="02020603050405020304" pitchFamily="18" charset="0"/>
              <a:ea typeface="Times New Roman" panose="02020603050405020304" pitchFamily="18" charset="0"/>
            </a:endParaRPr>
          </a:p>
          <a:p>
            <a:pPr marL="742950" marR="0" lvl="1" indent="-285750" algn="just">
              <a:lnSpc>
                <a:spcPct val="150000"/>
              </a:lnSpc>
              <a:spcBef>
                <a:spcPts val="70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A</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common</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repayment</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schedule</a:t>
            </a:r>
            <a:endParaRPr lang="en-US" sz="2000" dirty="0">
              <a:effectLst/>
              <a:latin typeface="Times New Roman" panose="02020603050405020304" pitchFamily="18" charset="0"/>
              <a:ea typeface="Times New Roman" panose="02020603050405020304" pitchFamily="18" charset="0"/>
            </a:endParaRPr>
          </a:p>
          <a:p>
            <a:pPr marL="742950" marR="0" lvl="1" indent="-285750" algn="just">
              <a:lnSpc>
                <a:spcPct val="150000"/>
              </a:lnSpc>
              <a:spcBef>
                <a:spcPts val="9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Conditions</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precedent</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Financial</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Close</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drawings</a:t>
            </a:r>
            <a:endParaRPr lang="en-US" sz="2000" dirty="0">
              <a:effectLst/>
              <a:latin typeface="Times New Roman" panose="02020603050405020304" pitchFamily="18" charset="0"/>
              <a:ea typeface="Times New Roman" panose="02020603050405020304" pitchFamily="18" charset="0"/>
            </a:endParaRPr>
          </a:p>
          <a:p>
            <a:pPr marL="742950" marR="229870" lvl="1" indent="-285750" algn="just">
              <a:lnSpc>
                <a:spcPct val="150000"/>
              </a:lnSpc>
              <a:spcBef>
                <a:spcPts val="9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Agreement on priority of drawings on each loan and adjustments between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lenders at the end of construction, or if there is a default, to keep the loans on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agreed</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i="1" dirty="0">
                <a:solidFill>
                  <a:srgbClr val="231F21"/>
                </a:solidFill>
                <a:effectLst/>
                <a:latin typeface="Times New Roman" panose="02020603050405020304" pitchFamily="18" charset="0"/>
                <a:ea typeface="Times New Roman" panose="02020603050405020304" pitchFamily="18" charset="0"/>
              </a:rPr>
              <a:t>pro</a:t>
            </a:r>
            <a:r>
              <a:rPr lang="en-US" sz="2000" i="1" spc="5" dirty="0">
                <a:solidFill>
                  <a:srgbClr val="231F21"/>
                </a:solidFill>
                <a:effectLst/>
                <a:latin typeface="Times New Roman" panose="02020603050405020304" pitchFamily="18" charset="0"/>
                <a:ea typeface="Times New Roman" panose="02020603050405020304" pitchFamily="18" charset="0"/>
              </a:rPr>
              <a:t> </a:t>
            </a:r>
            <a:r>
              <a:rPr lang="en-US" sz="2000" i="1" dirty="0">
                <a:solidFill>
                  <a:srgbClr val="231F21"/>
                </a:solidFill>
                <a:effectLst/>
                <a:latin typeface="Times New Roman" panose="02020603050405020304" pitchFamily="18" charset="0"/>
                <a:ea typeface="Times New Roman" panose="02020603050405020304" pitchFamily="18" charset="0"/>
              </a:rPr>
              <a:t>rata</a:t>
            </a:r>
            <a:r>
              <a:rPr lang="en-US" sz="2000" i="1"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basis</a:t>
            </a:r>
            <a:endParaRPr lang="en-US" sz="2000" dirty="0">
              <a:effectLst/>
              <a:latin typeface="Times New Roman" panose="02020603050405020304" pitchFamily="18" charset="0"/>
              <a:ea typeface="Times New Roman" panose="02020603050405020304" pitchFamily="18" charset="0"/>
            </a:endParaRPr>
          </a:p>
          <a:p>
            <a:pPr marL="742950" marR="0" lvl="1" indent="-285750">
              <a:lnSpc>
                <a:spcPct val="150000"/>
              </a:lnSpc>
              <a:spcBef>
                <a:spcPts val="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Representations</a:t>
            </a:r>
            <a:r>
              <a:rPr lang="en-US" sz="2000" spc="10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warranties</a:t>
            </a:r>
            <a:endParaRPr lang="en-US" sz="2000" dirty="0">
              <a:effectLst/>
              <a:latin typeface="Times New Roman" panose="02020603050405020304" pitchFamily="18" charset="0"/>
              <a:ea typeface="Times New Roman" panose="02020603050405020304" pitchFamily="18" charset="0"/>
            </a:endParaRPr>
          </a:p>
          <a:p>
            <a:pPr marL="742950" marR="0" lvl="1" indent="-285750">
              <a:lnSpc>
                <a:spcPct val="150000"/>
              </a:lnSpc>
              <a:spcBef>
                <a:spcPts val="8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Covenants</a:t>
            </a:r>
            <a:endParaRPr lang="en-US" sz="2000" dirty="0">
              <a:effectLst/>
              <a:latin typeface="Times New Roman" panose="02020603050405020304" pitchFamily="18" charset="0"/>
              <a:ea typeface="Times New Roman" panose="02020603050405020304" pitchFamily="18" charset="0"/>
            </a:endParaRPr>
          </a:p>
          <a:p>
            <a:pPr marL="502920" marR="231140" indent="0" algn="just">
              <a:lnSpc>
                <a:spcPct val="150000"/>
              </a:lnSpc>
              <a:spcBef>
                <a:spcPts val="485"/>
              </a:spcBef>
              <a:spcAft>
                <a:spcPts val="0"/>
              </a:spcAft>
              <a:buNone/>
            </a:pP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4382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76309"/>
            <a:ext cx="11016175" cy="486400"/>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4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INTERCREDITOR</a:t>
            </a:r>
            <a:r>
              <a:rPr lang="en-US" sz="2400" b="1" kern="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4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ISSUES</a:t>
            </a:r>
            <a:br>
              <a:rPr lang="en-US" sz="24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389964" y="562709"/>
            <a:ext cx="12761258" cy="6274620"/>
          </a:xfrm>
        </p:spPr>
        <p:txBody>
          <a:bodyPr>
            <a:normAutofit/>
          </a:bodyPr>
          <a:lstStyle/>
          <a:p>
            <a:pPr marL="502920" marR="231140" indent="0" algn="just">
              <a:lnSpc>
                <a:spcPct val="150000"/>
              </a:lnSpc>
              <a:spcBef>
                <a:spcPts val="690"/>
              </a:spcBef>
              <a:spcAft>
                <a:spcPts val="0"/>
              </a:spcAft>
              <a:buNone/>
            </a:pP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All</a:t>
            </a:r>
            <a:r>
              <a:rPr lang="en-US" sz="2000" b="1" spc="3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the</a:t>
            </a:r>
            <a:r>
              <a:rPr lang="en-US" sz="2000" b="1" spc="3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other</a:t>
            </a:r>
            <a:r>
              <a:rPr lang="en-US" sz="2000" b="1" spc="4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provisions</a:t>
            </a:r>
            <a:r>
              <a:rPr lang="en-US" sz="2000" b="1" spc="3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are</a:t>
            </a:r>
            <a:r>
              <a:rPr lang="en-US" sz="2000" b="1" spc="3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set</a:t>
            </a:r>
            <a:r>
              <a:rPr lang="en-US" sz="2000" b="1" spc="3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out</a:t>
            </a:r>
            <a:r>
              <a:rPr lang="en-US" sz="2000" b="1" spc="2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in</a:t>
            </a:r>
            <a:r>
              <a:rPr lang="en-US" sz="2000" b="1" spc="3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the</a:t>
            </a:r>
            <a:r>
              <a:rPr lang="en-US" sz="2000" b="1" spc="3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Common</a:t>
            </a:r>
            <a:r>
              <a:rPr lang="en-US" sz="2000" b="1" spc="3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Terms</a:t>
            </a:r>
            <a:r>
              <a:rPr lang="en-US" sz="2000" b="1" spc="3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Agreement,</a:t>
            </a:r>
            <a:r>
              <a:rPr lang="en-US" sz="2000" b="1" spc="3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e.g.:</a:t>
            </a:r>
            <a:endParaRPr lang="en-US" sz="2000" b="1" dirty="0">
              <a:effectLst/>
              <a:highlight>
                <a:srgbClr val="FFFF00"/>
              </a:highlight>
              <a:latin typeface="Times New Roman" panose="02020603050405020304" pitchFamily="18" charset="0"/>
              <a:ea typeface="Times New Roman" panose="02020603050405020304" pitchFamily="18" charset="0"/>
            </a:endParaRPr>
          </a:p>
          <a:p>
            <a:pPr marL="742950" marR="0" lvl="1" indent="-285750">
              <a:lnSpc>
                <a:spcPct val="150000"/>
              </a:lnSpc>
              <a:spcBef>
                <a:spcPts val="9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cash</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ﬂow</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cascade</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Reserve</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Accounts</a:t>
            </a:r>
            <a:endParaRPr lang="en-US" sz="2000" dirty="0">
              <a:effectLst/>
              <a:latin typeface="Times New Roman" panose="02020603050405020304" pitchFamily="18" charset="0"/>
              <a:ea typeface="Times New Roman" panose="02020603050405020304" pitchFamily="18" charset="0"/>
            </a:endParaRPr>
          </a:p>
          <a:p>
            <a:pPr marL="742950" marR="0" lvl="1" indent="-285750">
              <a:lnSpc>
                <a:spcPct val="150000"/>
              </a:lnSpc>
              <a:spcBef>
                <a:spcPts val="9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Events</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default</a:t>
            </a:r>
            <a:endParaRPr lang="en-US" sz="2000" dirty="0">
              <a:effectLst/>
              <a:latin typeface="Times New Roman" panose="02020603050405020304" pitchFamily="18" charset="0"/>
              <a:ea typeface="Times New Roman" panose="02020603050405020304" pitchFamily="18" charset="0"/>
            </a:endParaRPr>
          </a:p>
          <a:p>
            <a:pPr marL="742950" marR="229870" lvl="1" indent="-285750">
              <a:lnSpc>
                <a:spcPct val="150000"/>
              </a:lnSpc>
              <a:spcBef>
                <a:spcPts val="9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Appointment</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intercreditor</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agent</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as</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central</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conduit</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payments</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2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voting</a:t>
            </a:r>
            <a:endParaRPr lang="en-US" sz="2000" dirty="0">
              <a:effectLst/>
              <a:latin typeface="Times New Roman" panose="02020603050405020304" pitchFamily="18" charset="0"/>
              <a:ea typeface="Times New Roman" panose="02020603050405020304" pitchFamily="18" charset="0"/>
            </a:endParaRPr>
          </a:p>
          <a:p>
            <a:pPr marL="742950" marR="0" lvl="1" indent="-285750">
              <a:lnSpc>
                <a:spcPct val="150000"/>
              </a:lnSpc>
              <a:spcBef>
                <a:spcPts val="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Voting</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enforcement</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procedures</a:t>
            </a:r>
            <a:endParaRPr lang="en-US" sz="2000" dirty="0">
              <a:effectLst/>
              <a:latin typeface="Times New Roman" panose="02020603050405020304" pitchFamily="18" charset="0"/>
              <a:ea typeface="Times New Roman" panose="02020603050405020304" pitchFamily="18" charset="0"/>
            </a:endParaRPr>
          </a:p>
          <a:p>
            <a:pPr marL="742950" marR="0" lvl="1" indent="-285750">
              <a:lnSpc>
                <a:spcPct val="150000"/>
              </a:lnSpc>
              <a:spcBef>
                <a:spcPts val="9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rPr>
              <a:t>Security</a:t>
            </a:r>
            <a:r>
              <a:rPr lang="en-US" sz="2000" spc="1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documentation</a:t>
            </a:r>
          </a:p>
          <a:p>
            <a:pPr marL="457200" marR="0" lvl="1" indent="0">
              <a:lnSpc>
                <a:spcPct val="150000"/>
              </a:lnSpc>
              <a:spcBef>
                <a:spcPts val="90"/>
              </a:spcBef>
              <a:spcAft>
                <a:spcPts val="0"/>
              </a:spcAft>
              <a:buClr>
                <a:srgbClr val="231F21"/>
              </a:buClr>
              <a:buSzPts val="1150"/>
              <a:buNone/>
              <a:tabLst>
                <a:tab pos="808990" algn="l"/>
              </a:tabLst>
            </a:pPr>
            <a:endParaRPr lang="en-US" sz="2000" dirty="0">
              <a:effectLst/>
              <a:latin typeface="Times New Roman" panose="02020603050405020304" pitchFamily="18" charset="0"/>
              <a:ea typeface="Times New Roman" panose="02020603050405020304" pitchFamily="18" charset="0"/>
            </a:endParaRPr>
          </a:p>
          <a:p>
            <a:pPr marL="502920" marR="231140" indent="0" algn="just">
              <a:lnSpc>
                <a:spcPct val="150000"/>
              </a:lnSpc>
              <a:spcBef>
                <a:spcPts val="485"/>
              </a:spcBef>
              <a:buNone/>
            </a:pPr>
            <a:r>
              <a:rPr lang="en-US" sz="2000" dirty="0">
                <a:solidFill>
                  <a:srgbClr val="231F21"/>
                </a:solidFill>
                <a:effectLst/>
                <a:latin typeface="Times New Roman" panose="02020603050405020304" pitchFamily="18" charset="0"/>
                <a:ea typeface="Times New Roman" panose="02020603050405020304" pitchFamily="18" charset="0"/>
              </a:rPr>
              <a:t>If these issues are not covered in a common agreement, the Sponsors will have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difﬁculty</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negotiating</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exactly</a:t>
            </a:r>
            <a:r>
              <a:rPr lang="en-US" sz="2000" spc="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parallel</a:t>
            </a:r>
            <a:r>
              <a:rPr lang="en-US" sz="2000" spc="10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terms</a:t>
            </a:r>
            <a:r>
              <a:rPr lang="en-US" sz="2000" spc="10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separate</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ﬁnancing</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agreements,</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 if exactly parallel terms are not negotiated, the Project Company is likely to have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great difﬁculty keeping the different groups of lenders from moving in different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directions,</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detriment</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both</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lenders</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investors.</a:t>
            </a:r>
            <a:endParaRPr lang="en-US" sz="2000" dirty="0">
              <a:effectLst/>
              <a:latin typeface="Times New Roman" panose="02020603050405020304" pitchFamily="18" charset="0"/>
              <a:ea typeface="Times New Roman" panose="02020603050405020304" pitchFamily="18" charset="0"/>
            </a:endParaRPr>
          </a:p>
          <a:p>
            <a:pPr marL="502920" marR="231140" indent="0" algn="just">
              <a:lnSpc>
                <a:spcPct val="150000"/>
              </a:lnSpc>
              <a:spcBef>
                <a:spcPts val="485"/>
              </a:spcBef>
              <a:buNone/>
            </a:pPr>
            <a:endParaRPr lang="en-US" sz="2000" dirty="0">
              <a:effectLst/>
              <a:latin typeface="Times New Roman" panose="02020603050405020304" pitchFamily="18" charset="0"/>
              <a:ea typeface="Times New Roman" panose="02020603050405020304" pitchFamily="18" charset="0"/>
            </a:endParaRPr>
          </a:p>
          <a:p>
            <a:pPr marL="502920" marR="231140" indent="0" algn="just">
              <a:lnSpc>
                <a:spcPct val="150000"/>
              </a:lnSpc>
              <a:spcBef>
                <a:spcPts val="485"/>
              </a:spcBef>
              <a:spcAft>
                <a:spcPts val="0"/>
              </a:spcAft>
              <a:buNone/>
            </a:pP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568980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76309"/>
            <a:ext cx="11016175" cy="486400"/>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4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INTERCREDITOR</a:t>
            </a:r>
            <a:r>
              <a:rPr lang="en-US" sz="2400" b="1" kern="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4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ISSUES</a:t>
            </a:r>
            <a:br>
              <a:rPr lang="en-US" sz="24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112542" y="562709"/>
            <a:ext cx="12258752" cy="6274620"/>
          </a:xfrm>
        </p:spPr>
        <p:txBody>
          <a:bodyPr>
            <a:normAutofit/>
          </a:bodyPr>
          <a:lstStyle/>
          <a:p>
            <a:pPr marL="233045" marR="500380" indent="0" algn="l">
              <a:lnSpc>
                <a:spcPct val="150000"/>
              </a:lnSpc>
              <a:spcBef>
                <a:spcPts val="0"/>
              </a:spcBef>
              <a:spcAft>
                <a:spcPts val="0"/>
              </a:spcAft>
              <a:buNone/>
            </a:pP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Further</a:t>
            </a:r>
            <a:r>
              <a:rPr lang="en-US" sz="2000" b="1" spc="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intercreditor</a:t>
            </a:r>
            <a:r>
              <a:rPr lang="en-US" sz="2000" b="1" spc="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issues</a:t>
            </a:r>
            <a:r>
              <a:rPr lang="en-US" sz="2000" b="1" spc="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arise</a:t>
            </a:r>
            <a:r>
              <a:rPr lang="en-US" sz="2000" b="1" spc="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if</a:t>
            </a:r>
            <a:r>
              <a:rPr lang="en-US" sz="2000" b="1" spc="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groups</a:t>
            </a:r>
            <a:r>
              <a:rPr lang="en-US" sz="2000" b="1" spc="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of</a:t>
            </a:r>
            <a:r>
              <a:rPr lang="en-US" sz="2000" b="1" spc="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lenders</a:t>
            </a:r>
            <a:r>
              <a:rPr lang="en-US" sz="2000" b="1" spc="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are</a:t>
            </a:r>
            <a:r>
              <a:rPr lang="en-US" sz="2000" b="1" spc="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not</a:t>
            </a:r>
            <a:r>
              <a:rPr lang="en-US" sz="2000" b="1" spc="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on</a:t>
            </a:r>
            <a:r>
              <a:rPr lang="en-US" sz="2000" b="1" spc="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a</a:t>
            </a:r>
            <a:r>
              <a:rPr lang="en-US" sz="2000" b="1" spc="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similar</a:t>
            </a:r>
            <a:r>
              <a:rPr lang="en-US" sz="2000" b="1" spc="-27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rPr>
              <a:t>footing:</a:t>
            </a:r>
            <a:endParaRPr lang="en-US" sz="2000" b="1" dirty="0">
              <a:effectLst/>
              <a:highlight>
                <a:srgbClr val="FFFF00"/>
              </a:highlight>
              <a:latin typeface="Times New Roman" panose="02020603050405020304" pitchFamily="18" charset="0"/>
              <a:ea typeface="Times New Roman" panose="02020603050405020304" pitchFamily="18" charset="0"/>
            </a:endParaRPr>
          </a:p>
          <a:p>
            <a:pPr marL="342900" marR="0" lvl="0" indent="-342900">
              <a:lnSpc>
                <a:spcPct val="150000"/>
              </a:lnSpc>
              <a:spcBef>
                <a:spcPts val="9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Fixed-rate</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lenders</a:t>
            </a:r>
            <a:r>
              <a:rPr lang="en-US" sz="2000" spc="70" dirty="0">
                <a:solidFill>
                  <a:srgbClr val="231F21"/>
                </a:solidFill>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Lenders</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with</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different</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security</a:t>
            </a:r>
            <a:r>
              <a:rPr lang="en-US" sz="2000" spc="65" dirty="0">
                <a:solidFill>
                  <a:srgbClr val="231F21"/>
                </a:solidFill>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Lessors</a:t>
            </a:r>
            <a:r>
              <a:rPr lang="en-US" sz="2000" spc="80" dirty="0">
                <a:solidFill>
                  <a:srgbClr val="231F21"/>
                </a:solidFill>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Subordinated</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mezzanine</a:t>
            </a:r>
            <a:r>
              <a:rPr lang="en-US" sz="2000" spc="9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lenders</a:t>
            </a:r>
            <a:endParaRPr lang="en-US" sz="2000" dirty="0">
              <a:effectLst/>
              <a:latin typeface="Times New Roman" panose="02020603050405020304" pitchFamily="18" charset="0"/>
              <a:ea typeface="Times New Roman" panose="02020603050405020304" pitchFamily="18" charset="0"/>
            </a:endParaRPr>
          </a:p>
          <a:p>
            <a:pPr marL="0" marR="0" indent="0" algn="l">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502920" marR="231140" indent="0" algn="just">
              <a:lnSpc>
                <a:spcPct val="150000"/>
              </a:lnSpc>
              <a:spcBef>
                <a:spcPts val="485"/>
              </a:spcBef>
              <a:spcAft>
                <a:spcPts val="0"/>
              </a:spcAft>
              <a:buNone/>
            </a:pP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667481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76309"/>
            <a:ext cx="11016175" cy="486400"/>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4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INTERCREDITOR</a:t>
            </a:r>
            <a:r>
              <a:rPr lang="en-US" sz="2400" b="1" kern="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4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ISSUES</a:t>
            </a:r>
            <a:br>
              <a:rPr lang="en-US" sz="24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168812" y="562709"/>
            <a:ext cx="12360812" cy="6274620"/>
          </a:xfrm>
        </p:spPr>
        <p:txBody>
          <a:bodyPr>
            <a:normAutofit/>
          </a:bodyPr>
          <a:lstStyle/>
          <a:p>
            <a:pPr marL="274320" marR="0" indent="0">
              <a:lnSpc>
                <a:spcPct val="150000"/>
              </a:lnSpc>
              <a:spcBef>
                <a:spcPts val="1130"/>
              </a:spcBef>
              <a:spcAft>
                <a:spcPts val="0"/>
              </a:spcAft>
              <a:buNone/>
            </a:pP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FIXED-RATE</a:t>
            </a:r>
            <a:r>
              <a:rPr lang="en-US" sz="2000" b="1"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502920" marR="231775" indent="0" algn="just">
              <a:lnSpc>
                <a:spcPct val="150000"/>
              </a:lnSpc>
              <a:spcBef>
                <a:spcPts val="144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Fixed-rate lenders are in a similar position to interest swap providers when a</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default takes place: they may also have a breakage cost. This does not normally</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give them any extra voting rights, but is taken into</a:t>
            </a:r>
            <a:r>
              <a:rPr lang="en-US" sz="2000" spc="2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account in determining their</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a:t>
            </a:r>
            <a:r>
              <a:rPr lang="en-US" sz="2000" i="1"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rata</a:t>
            </a:r>
            <a:r>
              <a:rPr lang="en-US" sz="2000" i="1"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share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enforcement</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proceeds.</a:t>
            </a:r>
            <a:endParaRPr lang="ar-EG"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502920" marR="231775" indent="0" algn="just">
              <a:lnSpc>
                <a:spcPct val="150000"/>
              </a:lnSpc>
              <a:spcBef>
                <a:spcPts val="1440"/>
              </a:spcBef>
              <a:spcAft>
                <a:spcPts val="0"/>
              </a:spcAft>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502920" marR="230505" indent="0" algn="just">
              <a:lnSpc>
                <a:spcPct val="150000"/>
              </a:lnSpc>
              <a:spcBef>
                <a:spcPts val="5"/>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 problem may arise, however, if the ﬁxed-rate lender charges a very large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penalty for terminating the loan; for example,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amount due on early repayment</a:t>
            </a:r>
            <a:r>
              <a:rPr lang="en-US" sz="2000"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may include not just the principal and interest amounts outstanding and breakage</a:t>
            </a:r>
            <a:r>
              <a:rPr lang="en-US" sz="2000"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 but also the discounted NPV of the future proﬁts for investors.</a:t>
            </a:r>
          </a:p>
          <a:p>
            <a:pPr marL="502920" marR="230505" indent="0" algn="just">
              <a:lnSpc>
                <a:spcPct val="150000"/>
              </a:lnSpc>
              <a:spcBef>
                <a:spcPts val="5"/>
              </a:spcBef>
              <a:spcAft>
                <a:spcPts val="0"/>
              </a:spcAft>
              <a:buNone/>
            </a:pPr>
            <a:endPar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502920" marR="230505" indent="0" algn="just">
              <a:lnSpc>
                <a:spcPct val="150000"/>
              </a:lnSpc>
              <a:spcBef>
                <a:spcPts val="5"/>
              </a:spcBef>
              <a:spcAft>
                <a:spcPts val="0"/>
              </a:spcAft>
              <a:buNone/>
            </a:pP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Floating rate</a:t>
            </a:r>
            <a:r>
              <a:rPr lang="en-US" sz="2000"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 usually do not claim future loss of proﬁt in this way.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This may lead to a</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large discrepancy in the relative size of the claim that the different groups of</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 have on a default. (Similar problems may arise where one group of lenders</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lending</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 inﬂation-indexed</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basis.)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l">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502920" marR="231140" indent="0" algn="just">
              <a:lnSpc>
                <a:spcPct val="150000"/>
              </a:lnSpc>
              <a:spcBef>
                <a:spcPts val="485"/>
              </a:spcBef>
              <a:spcAft>
                <a:spcPts val="0"/>
              </a:spcAft>
              <a:buNone/>
            </a:pP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588398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76309"/>
            <a:ext cx="11016175" cy="486400"/>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4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INTERCREDITOR</a:t>
            </a:r>
            <a:r>
              <a:rPr lang="en-US" sz="2400" b="1" kern="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4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ISSUES</a:t>
            </a:r>
            <a:br>
              <a:rPr lang="en-US" sz="24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168813" y="562709"/>
            <a:ext cx="12478043" cy="6274620"/>
          </a:xfrm>
        </p:spPr>
        <p:txBody>
          <a:bodyPr>
            <a:normAutofit/>
          </a:bodyPr>
          <a:lstStyle/>
          <a:p>
            <a:pPr marL="274320" marR="0" indent="0">
              <a:lnSpc>
                <a:spcPct val="150000"/>
              </a:lnSpc>
              <a:spcBef>
                <a:spcPts val="1115"/>
              </a:spcBef>
              <a:spcAft>
                <a:spcPts val="0"/>
              </a:spcAft>
              <a:buNone/>
            </a:pP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000" b="1"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000" b="1"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DIFFERENT SECURITY</a:t>
            </a: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274320" marR="0" indent="0">
              <a:lnSpc>
                <a:spcPct val="150000"/>
              </a:lnSpc>
              <a:spcBef>
                <a:spcPts val="1115"/>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If one lender group has, for example, a Sponsor guarantee that another group</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has not, then it is evident that the former cannot be inhibited by the latter from enforcing</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their</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security</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after</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default,</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vice</a:t>
            </a:r>
            <a:r>
              <a:rPr lang="en-US" sz="2000" i="1"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versa.</a:t>
            </a:r>
          </a:p>
          <a:p>
            <a:pPr marL="274320" marR="0" indent="0">
              <a:lnSpc>
                <a:spcPct val="150000"/>
              </a:lnSpc>
              <a:spcBef>
                <a:spcPts val="1115"/>
              </a:spcBef>
              <a:spcAft>
                <a:spcPts val="0"/>
              </a:spcAft>
              <a:buNone/>
            </a:pPr>
            <a:endParaRPr lang="en-US" sz="2000" i="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274320" marR="0" indent="0">
              <a:lnSpc>
                <a:spcPct val="150000"/>
              </a:lnSpc>
              <a:spcBef>
                <a:spcPts val="1115"/>
              </a:spcBef>
              <a:spcAft>
                <a:spcPts val="0"/>
              </a:spcAft>
              <a:buNone/>
            </a:pPr>
            <a:r>
              <a:rPr lang="en-US" sz="2000" b="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LESSORS</a:t>
            </a:r>
            <a:endParaRPr lang="en-US" sz="2000" b="1" spc="-5" dirty="0">
              <a:latin typeface="Times New Roman" panose="02020603050405020304" pitchFamily="18" charset="0"/>
              <a:ea typeface="Times New Roman" panose="02020603050405020304" pitchFamily="18" charset="0"/>
              <a:cs typeface="Times New Roman" panose="02020603050405020304" pitchFamily="18" charset="0"/>
            </a:endParaRPr>
          </a:p>
          <a:p>
            <a:pPr marL="274320" marR="0" indent="0">
              <a:lnSpc>
                <a:spcPct val="150000"/>
              </a:lnSpc>
              <a:spcBef>
                <a:spcPts val="1115"/>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If the Project Company ﬁnances part of the project costs through leasing, the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equipment ﬁnanced is legally owned by the lessor (leasing company), who are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likely to be reluctant to share the value of this security </a:t>
            </a:r>
            <a:r>
              <a:rPr lang="en-US" sz="2000" i="1" dirty="0" err="1">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pari</a:t>
            </a:r>
            <a:r>
              <a:rPr lang="en-US" sz="2000" i="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passu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 other</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 But any other lenders will not wish the lessor to deal separately with key</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components of the project. Therefore, an agreement will be needed both to coordinate</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foreclosure</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probably</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share</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beneﬁts</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sale.</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74320" marR="0" indent="0">
              <a:lnSpc>
                <a:spcPct val="150000"/>
              </a:lnSpc>
              <a:spcBef>
                <a:spcPts val="1115"/>
              </a:spcBef>
              <a:spcAft>
                <a:spcPts val="0"/>
              </a:spcAft>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l">
              <a:lnSpc>
                <a:spcPct val="150000"/>
              </a:lnSpc>
              <a:spcBef>
                <a:spcPts val="0"/>
              </a:spcBef>
              <a:spcAft>
                <a:spcPts val="0"/>
              </a:spcAft>
              <a:buNone/>
            </a:pPr>
            <a:r>
              <a:rPr lang="en-US" sz="2000" i="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l">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502920" marR="231140" indent="0" algn="just">
              <a:lnSpc>
                <a:spcPct val="150000"/>
              </a:lnSpc>
              <a:spcBef>
                <a:spcPts val="485"/>
              </a:spcBef>
              <a:spcAft>
                <a:spcPts val="0"/>
              </a:spcAft>
              <a:buNone/>
            </a:pP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889464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0" y="140677"/>
            <a:ext cx="11016175" cy="422032"/>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400" b="1" dirty="0">
                <a:effectLst/>
                <a:latin typeface="Times New Roman" panose="02020603050405020304" pitchFamily="18" charset="0"/>
                <a:ea typeface="Times New Roman" panose="02020603050405020304" pitchFamily="18" charset="0"/>
              </a:rPr>
            </a:br>
            <a:br>
              <a:rPr lang="en-US" sz="24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b="1"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168813" y="562709"/>
            <a:ext cx="12478043" cy="6274620"/>
          </a:xfrm>
        </p:spPr>
        <p:txBody>
          <a:bodyPr>
            <a:normAutofit/>
          </a:bodyPr>
          <a:lstStyle/>
          <a:p>
            <a:pPr marL="233045" marR="502285" indent="0" algn="just">
              <a:lnSpc>
                <a:spcPct val="150000"/>
              </a:lnSpc>
              <a:spcBef>
                <a:spcPts val="1455"/>
              </a:spcBef>
              <a:spcAft>
                <a:spcPts val="0"/>
              </a:spcAft>
              <a:buNone/>
            </a:pP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SUBORDINATED</a:t>
            </a:r>
            <a:r>
              <a:rPr lang="en-US" sz="2000" b="1"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b="1" spc="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MEZZANINE</a:t>
            </a:r>
            <a:r>
              <a:rPr lang="en-US" sz="2000" b="1"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endParaRPr lang="en-US" sz="2000" dirty="0">
              <a:solidFill>
                <a:srgbClr val="231F21"/>
              </a:solidFill>
              <a:effectLst/>
              <a:latin typeface="Times New Roman" panose="02020603050405020304" pitchFamily="18" charset="0"/>
              <a:ea typeface="Times New Roman" panose="02020603050405020304" pitchFamily="18" charset="0"/>
            </a:endParaRPr>
          </a:p>
          <a:p>
            <a:pPr marL="233045" marR="502285" indent="0" algn="just">
              <a:lnSpc>
                <a:spcPct val="150000"/>
              </a:lnSpc>
              <a:spcBef>
                <a:spcPts val="1455"/>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Subordinated debt provided by the investors in lieu of equity cannot be used to give them any extra rights either before or after a default.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lenders will require them to agree that they have no security rights and cannot take</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any</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enforcement action to</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recover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this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debt,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otherwise obstruct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senior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lenders,</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until</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all</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senior</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lenders’</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debt</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has</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been</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fully</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repaid.</a:t>
            </a:r>
            <a:endParaRPr lang="ar-EG" sz="2000" dirty="0">
              <a:effectLst/>
              <a:latin typeface="Times New Roman" panose="02020603050405020304" pitchFamily="18" charset="0"/>
              <a:ea typeface="Times New Roman" panose="02020603050405020304" pitchFamily="18" charset="0"/>
            </a:endParaRPr>
          </a:p>
          <a:p>
            <a:pPr marL="233045" marR="501015" indent="0" algn="just">
              <a:lnSpc>
                <a:spcPct val="150000"/>
              </a:lnSpc>
              <a:spcBef>
                <a:spcPts val="0"/>
              </a:spcBef>
              <a:spcAft>
                <a:spcPts val="0"/>
              </a:spcAft>
              <a:buNone/>
            </a:pPr>
            <a:endParaRPr lang="ar-EG" sz="2000" dirty="0">
              <a:solidFill>
                <a:srgbClr val="231F21"/>
              </a:solidFill>
              <a:latin typeface="Times New Roman" panose="02020603050405020304" pitchFamily="18" charset="0"/>
              <a:ea typeface="Times New Roman" panose="02020603050405020304" pitchFamily="18" charset="0"/>
            </a:endParaRPr>
          </a:p>
          <a:p>
            <a:pPr marL="233045" marR="501015" indent="0" algn="just">
              <a:lnSpc>
                <a:spcPct val="150000"/>
              </a:lnSpc>
              <a:spcBef>
                <a:spcPts val="0"/>
              </a:spcBef>
              <a:spcAft>
                <a:spcPts val="0"/>
              </a:spcAft>
              <a:buNone/>
            </a:pPr>
            <a:r>
              <a:rPr lang="en-US" sz="2000" u="sng" dirty="0">
                <a:solidFill>
                  <a:srgbClr val="231F21"/>
                </a:solidFill>
                <a:effectLst/>
                <a:latin typeface="Times New Roman" panose="02020603050405020304" pitchFamily="18" charset="0"/>
                <a:ea typeface="Times New Roman" panose="02020603050405020304" pitchFamily="18" charset="0"/>
              </a:rPr>
              <a:t>Mezzanine debt may be provided by third parties unconnected with the Sponsors or other investors, usually secured by a second mortgage or junior</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position on the senior lenders’ security. </a:t>
            </a:r>
            <a:r>
              <a:rPr lang="en-US" sz="2000" dirty="0">
                <a:solidFill>
                  <a:srgbClr val="231F21"/>
                </a:solidFill>
                <a:effectLst/>
                <a:latin typeface="Times New Roman" panose="02020603050405020304" pitchFamily="18" charset="0"/>
                <a:ea typeface="Times New Roman" panose="02020603050405020304" pitchFamily="18" charset="0"/>
              </a:rPr>
              <a:t>Such mezzanine lenders are placed in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cash</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ﬂow</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cascade</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above</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distributions</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investors,</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so</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are</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repaid</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if sufﬁcient cash ﬂow is available after prior payments have been made. </a:t>
            </a:r>
            <a:r>
              <a:rPr lang="en-US" sz="2000" u="sng" dirty="0">
                <a:solidFill>
                  <a:srgbClr val="231F21"/>
                </a:solidFill>
                <a:effectLst/>
                <a:latin typeface="Times New Roman" panose="02020603050405020304" pitchFamily="18" charset="0"/>
                <a:ea typeface="Times New Roman" panose="02020603050405020304" pitchFamily="18" charset="0"/>
              </a:rPr>
              <a:t>They accept that if the ﬁnancing package as a whole is in default, and enforcement action</a:t>
            </a:r>
            <a:r>
              <a:rPr lang="en-US" sz="2000" u="sng" spc="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is taken, they will only be</a:t>
            </a:r>
            <a:r>
              <a:rPr lang="en-US" sz="2000" u="sng" spc="285" dirty="0">
                <a:solidFill>
                  <a:srgbClr val="231F21"/>
                </a:solidFill>
                <a:effectLst/>
                <a:latin typeface="Times New Roman" panose="02020603050405020304" pitchFamily="18" charset="0"/>
                <a:ea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rPr>
              <a:t>repaid if the senior lenders are fully repaid. </a:t>
            </a:r>
            <a:endParaRPr lang="en-US" sz="2000" dirty="0">
              <a:effectLst/>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A1521EFB-944E-49E3-AF3E-43D4897F9ED1}"/>
              </a:ext>
            </a:extLst>
          </p:cNvPr>
          <p:cNvSpPr txBox="1"/>
          <p:nvPr/>
        </p:nvSpPr>
        <p:spPr>
          <a:xfrm>
            <a:off x="2950698" y="140677"/>
            <a:ext cx="6239020" cy="461665"/>
          </a:xfrm>
          <a:prstGeom prst="rect">
            <a:avLst/>
          </a:prstGeom>
          <a:noFill/>
        </p:spPr>
        <p:txBody>
          <a:bodyPr wrap="square">
            <a:spAutoFit/>
          </a:bodyPr>
          <a:lstStyle/>
          <a:p>
            <a:r>
              <a:rPr kumimoji="0" lang="en-US" sz="2400" b="1" i="0" u="none" strike="noStrike" kern="0" cap="none" spc="0" normalizeH="0" baseline="0" noProof="0" dirty="0">
                <a:ln>
                  <a:noFill/>
                </a:ln>
                <a:solidFill>
                  <a:srgbClr val="231F21"/>
                </a:solidFill>
                <a:effectLst/>
                <a:uLnTx/>
                <a:uFillTx/>
                <a:latin typeface="Georgia" panose="02040502050405020303" pitchFamily="18" charset="0"/>
                <a:ea typeface="Georgia" panose="02040502050405020303" pitchFamily="18" charset="0"/>
                <a:cs typeface="Georgia" panose="02040502050405020303" pitchFamily="18" charset="0"/>
              </a:rPr>
              <a:t>INTERCREDITOR</a:t>
            </a:r>
            <a:r>
              <a:rPr kumimoji="0" lang="en-US" sz="2400" b="1" i="0" u="none" strike="noStrike" kern="0" cap="none" spc="-45" normalizeH="0" baseline="0" noProof="0" dirty="0">
                <a:ln>
                  <a:noFill/>
                </a:ln>
                <a:solidFill>
                  <a:srgbClr val="231F21"/>
                </a:solidFill>
                <a:effectLst/>
                <a:uLnTx/>
                <a:uFillTx/>
                <a:latin typeface="Georgia" panose="02040502050405020303" pitchFamily="18" charset="0"/>
                <a:ea typeface="Georgia" panose="02040502050405020303" pitchFamily="18" charset="0"/>
                <a:cs typeface="Georgia" panose="02040502050405020303" pitchFamily="18" charset="0"/>
              </a:rPr>
              <a:t> </a:t>
            </a:r>
            <a:r>
              <a:rPr kumimoji="0" lang="en-US" sz="2400" b="1" i="0" u="none" strike="noStrike" kern="0" cap="none" spc="0" normalizeH="0" baseline="0" noProof="0" dirty="0">
                <a:ln>
                  <a:noFill/>
                </a:ln>
                <a:solidFill>
                  <a:srgbClr val="231F21"/>
                </a:solidFill>
                <a:effectLst/>
                <a:uLnTx/>
                <a:uFillTx/>
                <a:latin typeface="Georgia" panose="02040502050405020303" pitchFamily="18" charset="0"/>
                <a:ea typeface="Georgia" panose="02040502050405020303" pitchFamily="18" charset="0"/>
                <a:cs typeface="Georgia" panose="02040502050405020303" pitchFamily="18" charset="0"/>
              </a:rPr>
              <a:t>ISSUES</a:t>
            </a:r>
            <a:endParaRPr lang="en-US" dirty="0"/>
          </a:p>
        </p:txBody>
      </p:sp>
    </p:spTree>
    <p:extLst>
      <p:ext uri="{BB962C8B-B14F-4D97-AF65-F5344CB8AC3E}">
        <p14:creationId xmlns:p14="http://schemas.microsoft.com/office/powerpoint/2010/main" val="5571686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140677"/>
            <a:ext cx="11016175" cy="422032"/>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400" b="1" dirty="0">
                <a:effectLst/>
                <a:latin typeface="Times New Roman" panose="02020603050405020304" pitchFamily="18" charset="0"/>
                <a:ea typeface="Times New Roman" panose="02020603050405020304" pitchFamily="18" charset="0"/>
              </a:rPr>
            </a:br>
            <a:br>
              <a:rPr lang="en-US" sz="24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b="1"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168813" y="789397"/>
            <a:ext cx="12478043" cy="6047931"/>
          </a:xfrm>
        </p:spPr>
        <p:txBody>
          <a:bodyPr>
            <a:normAutofit/>
          </a:bodyPr>
          <a:lstStyle/>
          <a:p>
            <a:pPr marL="233045" marR="500380" indent="0" algn="just">
              <a:lnSpc>
                <a:spcPct val="150000"/>
              </a:lnSpc>
              <a:spcBef>
                <a:spcPts val="0"/>
              </a:spcBef>
              <a:spcAft>
                <a:spcPts val="0"/>
              </a:spcAft>
              <a:buNone/>
            </a:pPr>
            <a:r>
              <a:rPr lang="en-US" sz="2000" b="1" dirty="0">
                <a:solidFill>
                  <a:srgbClr val="231F21"/>
                </a:solidFill>
                <a:effectLst/>
                <a:latin typeface="Georgia" panose="02040502050405020303" pitchFamily="18" charset="0"/>
                <a:ea typeface="Times New Roman" panose="02020603050405020304" pitchFamily="18" charset="0"/>
              </a:rPr>
              <a:t>SUBORDINATED</a:t>
            </a:r>
            <a:r>
              <a:rPr lang="en-US" sz="2000" b="1" spc="65" dirty="0">
                <a:solidFill>
                  <a:srgbClr val="231F21"/>
                </a:solidFill>
                <a:effectLst/>
                <a:latin typeface="Georgia" panose="02040502050405020303" pitchFamily="18" charset="0"/>
                <a:ea typeface="Times New Roman" panose="02020603050405020304" pitchFamily="18" charset="0"/>
              </a:rPr>
              <a:t> </a:t>
            </a:r>
            <a:r>
              <a:rPr lang="en-US" sz="2000" b="1" dirty="0">
                <a:solidFill>
                  <a:srgbClr val="231F21"/>
                </a:solidFill>
                <a:effectLst/>
                <a:latin typeface="Georgia" panose="02040502050405020303" pitchFamily="18" charset="0"/>
                <a:ea typeface="Times New Roman" panose="02020603050405020304" pitchFamily="18" charset="0"/>
              </a:rPr>
              <a:t>OR</a:t>
            </a:r>
            <a:r>
              <a:rPr lang="en-US" sz="2000" b="1" spc="80" dirty="0">
                <a:solidFill>
                  <a:srgbClr val="231F21"/>
                </a:solidFill>
                <a:effectLst/>
                <a:latin typeface="Georgia" panose="02040502050405020303" pitchFamily="18" charset="0"/>
                <a:ea typeface="Times New Roman" panose="02020603050405020304" pitchFamily="18" charset="0"/>
              </a:rPr>
              <a:t> </a:t>
            </a:r>
            <a:r>
              <a:rPr lang="en-US" sz="2000" b="1" dirty="0">
                <a:solidFill>
                  <a:srgbClr val="231F21"/>
                </a:solidFill>
                <a:effectLst/>
                <a:latin typeface="Georgia" panose="02040502050405020303" pitchFamily="18" charset="0"/>
                <a:ea typeface="Times New Roman" panose="02020603050405020304" pitchFamily="18" charset="0"/>
              </a:rPr>
              <a:t>MEZZANINE</a:t>
            </a:r>
            <a:r>
              <a:rPr lang="en-US" sz="2000" b="1" spc="65" dirty="0">
                <a:solidFill>
                  <a:srgbClr val="231F21"/>
                </a:solidFill>
                <a:effectLst/>
                <a:latin typeface="Georgia" panose="02040502050405020303" pitchFamily="18" charset="0"/>
                <a:ea typeface="Times New Roman" panose="02020603050405020304" pitchFamily="18" charset="0"/>
              </a:rPr>
              <a:t> </a:t>
            </a:r>
            <a:r>
              <a:rPr lang="en-US" sz="2000" b="1" dirty="0">
                <a:solidFill>
                  <a:srgbClr val="231F21"/>
                </a:solidFill>
                <a:effectLst/>
                <a:latin typeface="Georgia" panose="02040502050405020303" pitchFamily="18" charset="0"/>
                <a:ea typeface="Times New Roman" panose="02020603050405020304" pitchFamily="18" charset="0"/>
              </a:rPr>
              <a:t>LENDERS (continued)</a:t>
            </a:r>
            <a:endParaRPr lang="en-US" sz="2000" dirty="0">
              <a:solidFill>
                <a:srgbClr val="231F21"/>
              </a:solidFill>
              <a:effectLst/>
              <a:latin typeface="Times New Roman" panose="02020603050405020304" pitchFamily="18" charset="0"/>
              <a:ea typeface="Times New Roman" panose="02020603050405020304" pitchFamily="18" charset="0"/>
              <a:cs typeface="+mj-cs"/>
            </a:endParaRPr>
          </a:p>
          <a:p>
            <a:pPr marL="233045" marR="500380" indent="0" algn="just">
              <a:lnSpc>
                <a:spcPct val="150000"/>
              </a:lnSpc>
              <a:spcBef>
                <a:spcPts val="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cs typeface="+mj-cs"/>
              </a:rPr>
              <a:t>But there</a:t>
            </a:r>
            <a:r>
              <a:rPr lang="en-US" sz="2000" spc="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are</a:t>
            </a:r>
            <a:r>
              <a:rPr lang="en-US" sz="2000" spc="4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a</a:t>
            </a:r>
            <a:r>
              <a:rPr lang="en-US" sz="2000" spc="2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number</a:t>
            </a:r>
            <a:r>
              <a:rPr lang="en-US" sz="2000" spc="1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of</a:t>
            </a:r>
            <a:r>
              <a:rPr lang="en-US" sz="2000" spc="3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potentially</a:t>
            </a:r>
            <a:r>
              <a:rPr lang="en-US" sz="2000" spc="2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difﬁcult</a:t>
            </a:r>
            <a:r>
              <a:rPr lang="en-US" sz="2000" spc="2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issues</a:t>
            </a:r>
            <a:r>
              <a:rPr lang="en-US" sz="2000" spc="2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with</a:t>
            </a:r>
            <a:r>
              <a:rPr lang="en-US" sz="2000" spc="3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mezzanine</a:t>
            </a:r>
            <a:r>
              <a:rPr lang="en-US" sz="2000" spc="1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lenders</a:t>
            </a:r>
            <a:r>
              <a:rPr lang="en-US" sz="2000" u="sng" dirty="0">
                <a:solidFill>
                  <a:srgbClr val="231F21"/>
                </a:solidFill>
                <a:effectLst/>
                <a:latin typeface="Times New Roman" panose="02020603050405020304" pitchFamily="18" charset="0"/>
                <a:ea typeface="Times New Roman" panose="02020603050405020304" pitchFamily="18" charset="0"/>
                <a:cs typeface="+mj-cs"/>
              </a:rPr>
              <a:t>.</a:t>
            </a:r>
            <a:r>
              <a:rPr lang="ar-EG" sz="2000" u="sng"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In general, these issues revolve around the concern that senior lenders have of</a:t>
            </a:r>
            <a:r>
              <a:rPr lang="en-US" sz="2000" u="sng" spc="5"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“Samson in the temple” behavior by mezzanine lenders; if the project goes wrong</a:t>
            </a:r>
            <a:r>
              <a:rPr lang="en-US" sz="2000" u="sng" spc="5"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and there is only enough money to repay the senior lenders, as the mezzanine</a:t>
            </a:r>
            <a:r>
              <a:rPr lang="en-US" sz="2000" u="sng" spc="5"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lenders have nothing to lose they can threaten to pull the whole project to pieces</a:t>
            </a:r>
            <a:r>
              <a:rPr lang="en-US" sz="2000" u="sng" spc="5"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unless</a:t>
            </a:r>
            <a:r>
              <a:rPr lang="en-US" sz="2000" u="sng" spc="30"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the</a:t>
            </a:r>
            <a:r>
              <a:rPr lang="en-US" sz="2000" u="sng" spc="55"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senior</a:t>
            </a:r>
            <a:r>
              <a:rPr lang="en-US" sz="2000" u="sng" spc="25"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lenders</a:t>
            </a:r>
            <a:r>
              <a:rPr lang="en-US" sz="2000" u="sng" spc="20"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share</a:t>
            </a:r>
            <a:r>
              <a:rPr lang="en-US" sz="2000" u="sng" spc="40"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some</a:t>
            </a:r>
            <a:r>
              <a:rPr lang="en-US" sz="2000" u="sng" spc="25"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of</a:t>
            </a:r>
            <a:r>
              <a:rPr lang="en-US" sz="2000" u="sng" spc="30"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the</a:t>
            </a:r>
            <a:r>
              <a:rPr lang="en-US" sz="2000" u="sng" spc="25"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value</a:t>
            </a:r>
            <a:r>
              <a:rPr lang="en-US" sz="2000" u="sng" spc="55"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that</a:t>
            </a:r>
            <a:r>
              <a:rPr lang="en-US" sz="2000" u="sng" spc="20"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their</a:t>
            </a:r>
            <a:r>
              <a:rPr lang="en-US" sz="2000" u="sng" spc="25"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loans</a:t>
            </a:r>
            <a:r>
              <a:rPr lang="en-US" sz="2000" u="sng" spc="35"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still</a:t>
            </a:r>
            <a:r>
              <a:rPr lang="en-US" sz="2000" u="sng" spc="20" dirty="0">
                <a:solidFill>
                  <a:srgbClr val="231F21"/>
                </a:solidFill>
                <a:effectLst/>
                <a:latin typeface="Times New Roman" panose="02020603050405020304" pitchFamily="18" charset="0"/>
                <a:ea typeface="Times New Roman" panose="02020603050405020304" pitchFamily="18" charset="0"/>
                <a:cs typeface="+mj-cs"/>
              </a:rPr>
              <a:t> </a:t>
            </a:r>
            <a:r>
              <a:rPr lang="en-US" sz="2000" u="sng" dirty="0">
                <a:solidFill>
                  <a:srgbClr val="231F21"/>
                </a:solidFill>
                <a:effectLst/>
                <a:latin typeface="Times New Roman" panose="02020603050405020304" pitchFamily="18" charset="0"/>
                <a:ea typeface="Times New Roman" panose="02020603050405020304" pitchFamily="18" charset="0"/>
                <a:cs typeface="+mj-cs"/>
              </a:rPr>
              <a:t>have.</a:t>
            </a:r>
          </a:p>
          <a:p>
            <a:pPr marL="233045" marR="500380"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cs typeface="+mj-cs"/>
            </a:endParaRPr>
          </a:p>
          <a:p>
            <a:pPr marL="233045" marR="504825" indent="0" algn="just">
              <a:lnSpc>
                <a:spcPct val="150000"/>
              </a:lnSpc>
              <a:spcBef>
                <a:spcPts val="0"/>
              </a:spcBef>
              <a:spcAft>
                <a:spcPts val="0"/>
              </a:spcAft>
              <a:buNone/>
            </a:pPr>
            <a:r>
              <a:rPr lang="en-US" sz="2000" b="1" u="sng" dirty="0">
                <a:solidFill>
                  <a:srgbClr val="231F21"/>
                </a:solidFill>
                <a:effectLst/>
                <a:latin typeface="Times New Roman" panose="02020603050405020304" pitchFamily="18" charset="0"/>
                <a:ea typeface="Times New Roman" panose="02020603050405020304" pitchFamily="18" charset="0"/>
                <a:cs typeface="+mj-cs"/>
              </a:rPr>
              <a:t>Senior lenders therefore restrict the rights of mezzanine lenders in a number of</a:t>
            </a:r>
            <a:r>
              <a:rPr lang="en-US" sz="2000" b="1" u="sng" spc="5" dirty="0">
                <a:solidFill>
                  <a:srgbClr val="231F21"/>
                </a:solidFill>
                <a:effectLst/>
                <a:latin typeface="Times New Roman" panose="02020603050405020304" pitchFamily="18" charset="0"/>
                <a:ea typeface="Times New Roman" panose="02020603050405020304" pitchFamily="18" charset="0"/>
                <a:cs typeface="+mj-cs"/>
              </a:rPr>
              <a:t> </a:t>
            </a:r>
            <a:r>
              <a:rPr lang="en-US" sz="2000" b="1" u="sng" dirty="0">
                <a:solidFill>
                  <a:srgbClr val="231F21"/>
                </a:solidFill>
                <a:effectLst/>
                <a:latin typeface="Times New Roman" panose="02020603050405020304" pitchFamily="18" charset="0"/>
                <a:ea typeface="Times New Roman" panose="02020603050405020304" pitchFamily="18" charset="0"/>
                <a:cs typeface="+mj-cs"/>
              </a:rPr>
              <a:t>ways</a:t>
            </a:r>
            <a:r>
              <a:rPr lang="en-US" sz="2000" b="1" u="sng" spc="5" dirty="0">
                <a:solidFill>
                  <a:srgbClr val="231F21"/>
                </a:solidFill>
                <a:effectLst/>
                <a:latin typeface="Times New Roman" panose="02020603050405020304" pitchFamily="18" charset="0"/>
                <a:ea typeface="Times New Roman" panose="02020603050405020304" pitchFamily="18" charset="0"/>
                <a:cs typeface="+mj-cs"/>
              </a:rPr>
              <a:t> </a:t>
            </a:r>
            <a:r>
              <a:rPr lang="en-US" sz="2000" b="1" u="sng" dirty="0">
                <a:solidFill>
                  <a:srgbClr val="231F21"/>
                </a:solidFill>
                <a:effectLst/>
                <a:latin typeface="Times New Roman" panose="02020603050405020304" pitchFamily="18" charset="0"/>
                <a:ea typeface="Times New Roman" panose="02020603050405020304" pitchFamily="18" charset="0"/>
                <a:cs typeface="+mj-cs"/>
              </a:rPr>
              <a:t>to</a:t>
            </a:r>
            <a:r>
              <a:rPr lang="en-US" sz="2000" b="1" u="sng" spc="10" dirty="0">
                <a:solidFill>
                  <a:srgbClr val="231F21"/>
                </a:solidFill>
                <a:effectLst/>
                <a:latin typeface="Times New Roman" panose="02020603050405020304" pitchFamily="18" charset="0"/>
                <a:ea typeface="Times New Roman" panose="02020603050405020304" pitchFamily="18" charset="0"/>
                <a:cs typeface="+mj-cs"/>
              </a:rPr>
              <a:t> </a:t>
            </a:r>
            <a:r>
              <a:rPr lang="en-US" sz="2000" b="1" u="sng" dirty="0">
                <a:solidFill>
                  <a:srgbClr val="231F21"/>
                </a:solidFill>
                <a:effectLst/>
                <a:latin typeface="Times New Roman" panose="02020603050405020304" pitchFamily="18" charset="0"/>
                <a:ea typeface="Times New Roman" panose="02020603050405020304" pitchFamily="18" charset="0"/>
                <a:cs typeface="+mj-cs"/>
              </a:rPr>
              <a:t>try to</a:t>
            </a:r>
            <a:r>
              <a:rPr lang="en-US" sz="2000" b="1" u="sng" spc="5" dirty="0">
                <a:solidFill>
                  <a:srgbClr val="231F21"/>
                </a:solidFill>
                <a:effectLst/>
                <a:latin typeface="Times New Roman" panose="02020603050405020304" pitchFamily="18" charset="0"/>
                <a:ea typeface="Times New Roman" panose="02020603050405020304" pitchFamily="18" charset="0"/>
                <a:cs typeface="+mj-cs"/>
              </a:rPr>
              <a:t> </a:t>
            </a:r>
            <a:r>
              <a:rPr lang="en-US" sz="2000" b="1" u="sng" dirty="0">
                <a:solidFill>
                  <a:srgbClr val="231F21"/>
                </a:solidFill>
                <a:effectLst/>
                <a:latin typeface="Times New Roman" panose="02020603050405020304" pitchFamily="18" charset="0"/>
                <a:ea typeface="Times New Roman" panose="02020603050405020304" pitchFamily="18" charset="0"/>
                <a:cs typeface="+mj-cs"/>
              </a:rPr>
              <a:t>avoid</a:t>
            </a:r>
            <a:r>
              <a:rPr lang="en-US" sz="2000" b="1" u="sng" spc="10" dirty="0">
                <a:solidFill>
                  <a:srgbClr val="231F21"/>
                </a:solidFill>
                <a:effectLst/>
                <a:latin typeface="Times New Roman" panose="02020603050405020304" pitchFamily="18" charset="0"/>
                <a:ea typeface="Times New Roman" panose="02020603050405020304" pitchFamily="18" charset="0"/>
                <a:cs typeface="+mj-cs"/>
              </a:rPr>
              <a:t> </a:t>
            </a:r>
            <a:r>
              <a:rPr lang="en-US" sz="2000" b="1" u="sng" dirty="0">
                <a:solidFill>
                  <a:srgbClr val="231F21"/>
                </a:solidFill>
                <a:effectLst/>
                <a:latin typeface="Times New Roman" panose="02020603050405020304" pitchFamily="18" charset="0"/>
                <a:ea typeface="Times New Roman" panose="02020603050405020304" pitchFamily="18" charset="0"/>
                <a:cs typeface="+mj-cs"/>
              </a:rPr>
              <a:t>this</a:t>
            </a:r>
            <a:r>
              <a:rPr lang="en-US" sz="2000" b="1" u="sng" spc="10" dirty="0">
                <a:solidFill>
                  <a:srgbClr val="231F21"/>
                </a:solidFill>
                <a:effectLst/>
                <a:latin typeface="Times New Roman" panose="02020603050405020304" pitchFamily="18" charset="0"/>
                <a:ea typeface="Times New Roman" panose="02020603050405020304" pitchFamily="18" charset="0"/>
                <a:cs typeface="+mj-cs"/>
              </a:rPr>
              <a:t> </a:t>
            </a:r>
            <a:r>
              <a:rPr lang="en-US" sz="2000" b="1" u="sng" dirty="0">
                <a:solidFill>
                  <a:srgbClr val="231F21"/>
                </a:solidFill>
                <a:effectLst/>
                <a:latin typeface="Times New Roman" panose="02020603050405020304" pitchFamily="18" charset="0"/>
                <a:ea typeface="Times New Roman" panose="02020603050405020304" pitchFamily="18" charset="0"/>
                <a:cs typeface="+mj-cs"/>
              </a:rPr>
              <a:t>happening:</a:t>
            </a:r>
          </a:p>
          <a:p>
            <a:pPr marL="562610" marR="500380" indent="-149860" algn="just">
              <a:lnSpc>
                <a:spcPct val="150000"/>
              </a:lnSpc>
              <a:spcBef>
                <a:spcPts val="920"/>
              </a:spcBef>
              <a:spcAft>
                <a:spcPts val="0"/>
              </a:spcAft>
            </a:pPr>
            <a:r>
              <a:rPr lang="en-US" sz="2000" b="1" u="sng" dirty="0">
                <a:solidFill>
                  <a:srgbClr val="231F21"/>
                </a:solidFill>
                <a:effectLst/>
                <a:latin typeface="Georgia" panose="02040502050405020303" pitchFamily="18" charset="0"/>
                <a:ea typeface="Times New Roman" panose="02020603050405020304" pitchFamily="18" charset="0"/>
                <a:cs typeface="+mj-cs"/>
              </a:rPr>
              <a:t>Timing of drawings.</a:t>
            </a:r>
            <a:r>
              <a:rPr lang="en-US" sz="2000" b="1" u="sng" spc="5" dirty="0">
                <a:solidFill>
                  <a:srgbClr val="231F21"/>
                </a:solidFill>
                <a:effectLst/>
                <a:latin typeface="Georgia" panose="02040502050405020303"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Senior lenders may wish mezzanine loans to be drawn</a:t>
            </a:r>
            <a:r>
              <a:rPr lang="en-US" sz="2000" spc="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ﬁrst by the Project Company, in a similar way to equity funding; mezzanine</a:t>
            </a:r>
            <a:r>
              <a:rPr lang="en-US" sz="2000" spc="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lenders</a:t>
            </a:r>
            <a:r>
              <a:rPr lang="en-US" sz="2000" spc="1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may</a:t>
            </a:r>
            <a:r>
              <a:rPr lang="en-US" sz="2000" spc="2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only</a:t>
            </a:r>
            <a:r>
              <a:rPr lang="en-US" sz="2000" spc="1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be</a:t>
            </a:r>
            <a:r>
              <a:rPr lang="en-US" sz="2000" spc="3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willing</a:t>
            </a:r>
            <a:r>
              <a:rPr lang="en-US" sz="2000" spc="3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to</a:t>
            </a:r>
            <a:r>
              <a:rPr lang="en-US" sz="2000" spc="1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fund</a:t>
            </a:r>
            <a:r>
              <a:rPr lang="en-US" sz="2000" spc="25" dirty="0">
                <a:solidFill>
                  <a:srgbClr val="231F21"/>
                </a:solidFill>
                <a:effectLst/>
                <a:latin typeface="Times New Roman" panose="02020603050405020304" pitchFamily="18" charset="0"/>
                <a:ea typeface="Times New Roman" panose="02020603050405020304" pitchFamily="18" charset="0"/>
                <a:cs typeface="+mj-cs"/>
              </a:rPr>
              <a:t> </a:t>
            </a:r>
            <a:r>
              <a:rPr lang="en-US" sz="2000" i="1" dirty="0">
                <a:solidFill>
                  <a:srgbClr val="231F21"/>
                </a:solidFill>
                <a:effectLst/>
                <a:latin typeface="Times New Roman" panose="02020603050405020304" pitchFamily="18" charset="0"/>
                <a:ea typeface="Times New Roman" panose="02020603050405020304" pitchFamily="18" charset="0"/>
                <a:cs typeface="+mj-cs"/>
              </a:rPr>
              <a:t>pro</a:t>
            </a:r>
            <a:r>
              <a:rPr lang="en-US" sz="2000" i="1" spc="30" dirty="0">
                <a:solidFill>
                  <a:srgbClr val="231F21"/>
                </a:solidFill>
                <a:effectLst/>
                <a:latin typeface="Times New Roman" panose="02020603050405020304" pitchFamily="18" charset="0"/>
                <a:ea typeface="Times New Roman" panose="02020603050405020304" pitchFamily="18" charset="0"/>
                <a:cs typeface="+mj-cs"/>
              </a:rPr>
              <a:t> </a:t>
            </a:r>
            <a:r>
              <a:rPr lang="en-US" sz="2000" i="1" dirty="0">
                <a:solidFill>
                  <a:srgbClr val="231F21"/>
                </a:solidFill>
                <a:effectLst/>
                <a:latin typeface="Times New Roman" panose="02020603050405020304" pitchFamily="18" charset="0"/>
                <a:ea typeface="Times New Roman" panose="02020603050405020304" pitchFamily="18" charset="0"/>
                <a:cs typeface="+mj-cs"/>
              </a:rPr>
              <a:t>rata</a:t>
            </a:r>
            <a:r>
              <a:rPr lang="en-US" sz="2000" i="1" spc="2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with</a:t>
            </a:r>
            <a:r>
              <a:rPr lang="en-US" sz="2000" spc="25"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senior</a:t>
            </a:r>
            <a:r>
              <a:rPr lang="en-US" sz="2000" spc="20" dirty="0">
                <a:solidFill>
                  <a:srgbClr val="231F21"/>
                </a:solidFill>
                <a:effectLst/>
                <a:latin typeface="Times New Roman" panose="02020603050405020304" pitchFamily="18" charset="0"/>
                <a:ea typeface="Times New Roman" panose="02020603050405020304" pitchFamily="18" charset="0"/>
                <a:cs typeface="+mj-cs"/>
              </a:rPr>
              <a:t> </a:t>
            </a:r>
            <a:r>
              <a:rPr lang="en-US" sz="2000" dirty="0">
                <a:solidFill>
                  <a:srgbClr val="231F21"/>
                </a:solidFill>
                <a:effectLst/>
                <a:latin typeface="Times New Roman" panose="02020603050405020304" pitchFamily="18" charset="0"/>
                <a:ea typeface="Times New Roman" panose="02020603050405020304" pitchFamily="18" charset="0"/>
                <a:cs typeface="+mj-cs"/>
              </a:rPr>
              <a:t>lenders.</a:t>
            </a:r>
            <a:endParaRPr lang="en-US" sz="2000" dirty="0">
              <a:effectLst/>
              <a:latin typeface="Times New Roman" panose="02020603050405020304" pitchFamily="18" charset="0"/>
              <a:ea typeface="Times New Roman" panose="02020603050405020304" pitchFamily="18" charset="0"/>
              <a:cs typeface="+mj-cs"/>
            </a:endParaRPr>
          </a:p>
          <a:p>
            <a:pPr marL="233045" marR="502285" indent="0" algn="just">
              <a:lnSpc>
                <a:spcPct val="150000"/>
              </a:lnSpc>
              <a:spcBef>
                <a:spcPts val="1455"/>
              </a:spcBef>
              <a:spcAft>
                <a:spcPts val="0"/>
              </a:spcAft>
              <a:buNone/>
            </a:pPr>
            <a:endParaRPr lang="en-US" sz="2000" dirty="0">
              <a:effectLst/>
              <a:latin typeface="Times New Roman" panose="02020603050405020304" pitchFamily="18" charset="0"/>
              <a:ea typeface="Times New Roman" panose="02020603050405020304" pitchFamily="18" charset="0"/>
              <a:cs typeface="+mj-cs"/>
            </a:endParaRPr>
          </a:p>
          <a:p>
            <a:pPr marL="502920" marR="231140" indent="0" algn="just">
              <a:lnSpc>
                <a:spcPct val="150000"/>
              </a:lnSpc>
              <a:spcBef>
                <a:spcPts val="485"/>
              </a:spcBef>
              <a:spcAft>
                <a:spcPts val="0"/>
              </a:spcAft>
              <a:buNone/>
            </a:pPr>
            <a:endParaRPr lang="en-US" sz="2000" dirty="0">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D07B0BAE-82E8-46BC-8784-E8D505E50142}"/>
              </a:ext>
            </a:extLst>
          </p:cNvPr>
          <p:cNvSpPr txBox="1"/>
          <p:nvPr/>
        </p:nvSpPr>
        <p:spPr>
          <a:xfrm>
            <a:off x="3611881" y="60858"/>
            <a:ext cx="623902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231F21"/>
                </a:solidFill>
                <a:effectLst/>
                <a:uLnTx/>
                <a:uFillTx/>
                <a:latin typeface="Georgia" panose="02040502050405020303" pitchFamily="18" charset="0"/>
                <a:ea typeface="Georgia" panose="02040502050405020303" pitchFamily="18" charset="0"/>
                <a:cs typeface="Georgia" panose="02040502050405020303" pitchFamily="18" charset="0"/>
              </a:rPr>
              <a:t>INTERCREDITOR</a:t>
            </a:r>
            <a:r>
              <a:rPr kumimoji="0" lang="en-US" sz="2400" b="1" i="0" u="none" strike="noStrike" kern="0" cap="none" spc="-45" normalizeH="0" baseline="0" noProof="0" dirty="0">
                <a:ln>
                  <a:noFill/>
                </a:ln>
                <a:solidFill>
                  <a:srgbClr val="231F21"/>
                </a:solidFill>
                <a:effectLst/>
                <a:uLnTx/>
                <a:uFillTx/>
                <a:latin typeface="Georgia" panose="02040502050405020303" pitchFamily="18" charset="0"/>
                <a:ea typeface="Georgia" panose="02040502050405020303" pitchFamily="18" charset="0"/>
                <a:cs typeface="Georgia" panose="02040502050405020303" pitchFamily="18" charset="0"/>
              </a:rPr>
              <a:t> </a:t>
            </a:r>
            <a:r>
              <a:rPr kumimoji="0" lang="en-US" sz="2400" b="1" i="0" u="none" strike="noStrike" kern="0" cap="none" spc="0" normalizeH="0" baseline="0" noProof="0" dirty="0">
                <a:ln>
                  <a:noFill/>
                </a:ln>
                <a:solidFill>
                  <a:srgbClr val="231F21"/>
                </a:solidFill>
                <a:effectLst/>
                <a:uLnTx/>
                <a:uFillTx/>
                <a:latin typeface="Georgia" panose="02040502050405020303" pitchFamily="18" charset="0"/>
                <a:ea typeface="Georgia" panose="02040502050405020303" pitchFamily="18" charset="0"/>
                <a:cs typeface="Georgia" panose="02040502050405020303" pitchFamily="18" charset="0"/>
              </a:rPr>
              <a:t>ISSUES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39583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140677"/>
            <a:ext cx="11016175" cy="422032"/>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400" b="1" dirty="0">
                <a:effectLst/>
                <a:latin typeface="Times New Roman" panose="02020603050405020304" pitchFamily="18" charset="0"/>
                <a:ea typeface="Times New Roman" panose="02020603050405020304" pitchFamily="18" charset="0"/>
              </a:rPr>
            </a:br>
            <a:br>
              <a:rPr lang="en-US" sz="24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b="1"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154745" y="789397"/>
            <a:ext cx="12463975" cy="6047931"/>
          </a:xfrm>
        </p:spPr>
        <p:txBody>
          <a:bodyPr>
            <a:normAutofit/>
          </a:bodyPr>
          <a:lstStyle/>
          <a:p>
            <a:pPr marL="233045" marR="500380" indent="0" algn="just">
              <a:lnSpc>
                <a:spcPct val="150000"/>
              </a:lnSpc>
              <a:spcBef>
                <a:spcPts val="0"/>
              </a:spcBef>
              <a:spcAft>
                <a:spcPts val="0"/>
              </a:spcAft>
              <a:buNone/>
            </a:pPr>
            <a:r>
              <a:rPr lang="en-US" sz="2000" b="1" dirty="0">
                <a:solidFill>
                  <a:srgbClr val="231F21"/>
                </a:solidFill>
                <a:effectLst/>
                <a:latin typeface="Georgia" panose="02040502050405020303" pitchFamily="18" charset="0"/>
                <a:ea typeface="Times New Roman" panose="02020603050405020304" pitchFamily="18" charset="0"/>
              </a:rPr>
              <a:t>SUBORDINATED</a:t>
            </a:r>
            <a:r>
              <a:rPr lang="en-US" sz="2000" b="1" spc="65" dirty="0">
                <a:solidFill>
                  <a:srgbClr val="231F21"/>
                </a:solidFill>
                <a:effectLst/>
                <a:latin typeface="Georgia" panose="02040502050405020303" pitchFamily="18" charset="0"/>
                <a:ea typeface="Times New Roman" panose="02020603050405020304" pitchFamily="18" charset="0"/>
              </a:rPr>
              <a:t> </a:t>
            </a:r>
            <a:r>
              <a:rPr lang="en-US" sz="2000" b="1" dirty="0">
                <a:solidFill>
                  <a:srgbClr val="231F21"/>
                </a:solidFill>
                <a:effectLst/>
                <a:latin typeface="Georgia" panose="02040502050405020303" pitchFamily="18" charset="0"/>
                <a:ea typeface="Times New Roman" panose="02020603050405020304" pitchFamily="18" charset="0"/>
              </a:rPr>
              <a:t>OR</a:t>
            </a:r>
            <a:r>
              <a:rPr lang="en-US" sz="2000" b="1" spc="80" dirty="0">
                <a:solidFill>
                  <a:srgbClr val="231F21"/>
                </a:solidFill>
                <a:effectLst/>
                <a:latin typeface="Georgia" panose="02040502050405020303" pitchFamily="18" charset="0"/>
                <a:ea typeface="Times New Roman" panose="02020603050405020304" pitchFamily="18" charset="0"/>
              </a:rPr>
              <a:t> </a:t>
            </a:r>
            <a:r>
              <a:rPr lang="en-US" sz="2000" b="1" dirty="0">
                <a:solidFill>
                  <a:srgbClr val="231F21"/>
                </a:solidFill>
                <a:effectLst/>
                <a:latin typeface="Georgia" panose="02040502050405020303" pitchFamily="18" charset="0"/>
                <a:ea typeface="Times New Roman" panose="02020603050405020304" pitchFamily="18" charset="0"/>
              </a:rPr>
              <a:t>MEZZANINE</a:t>
            </a:r>
            <a:r>
              <a:rPr lang="en-US" sz="2000" b="1" spc="65" dirty="0">
                <a:solidFill>
                  <a:srgbClr val="231F21"/>
                </a:solidFill>
                <a:effectLst/>
                <a:latin typeface="Georgia" panose="02040502050405020303" pitchFamily="18" charset="0"/>
                <a:ea typeface="Times New Roman" panose="02020603050405020304" pitchFamily="18" charset="0"/>
              </a:rPr>
              <a:t> </a:t>
            </a:r>
            <a:r>
              <a:rPr lang="en-US" sz="2000" b="1" dirty="0">
                <a:solidFill>
                  <a:srgbClr val="231F21"/>
                </a:solidFill>
                <a:effectLst/>
                <a:latin typeface="Georgia" panose="02040502050405020303" pitchFamily="18" charset="0"/>
                <a:ea typeface="Times New Roman" panose="02020603050405020304" pitchFamily="18" charset="0"/>
              </a:rPr>
              <a:t>LENDERS (continued)</a:t>
            </a:r>
            <a:endParaRPr lang="en-US" sz="2000" dirty="0">
              <a:solidFill>
                <a:srgbClr val="231F21"/>
              </a:solidFill>
              <a:effectLst/>
              <a:latin typeface="Times New Roman" panose="02020603050405020304" pitchFamily="18" charset="0"/>
              <a:ea typeface="Times New Roman" panose="02020603050405020304" pitchFamily="18" charset="0"/>
              <a:cs typeface="+mj-cs"/>
            </a:endParaRPr>
          </a:p>
          <a:p>
            <a:pPr marL="603885" marR="231775" indent="0" algn="just">
              <a:lnSpc>
                <a:spcPct val="150000"/>
              </a:lnSpc>
              <a:spcBef>
                <a:spcPts val="485"/>
              </a:spcBef>
              <a:spcAft>
                <a:spcPts val="0"/>
              </a:spcAft>
              <a:buNone/>
            </a:pP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Amendment to Project Contracts.</a:t>
            </a:r>
            <a:r>
              <a:rPr lang="en-US" sz="2000" b="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Any amendments to the Project Contracts</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require</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senior lenders’</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consent;</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they</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require freedom</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allow</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such amendments</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without interference by mezzanine lenders.</a:t>
            </a:r>
          </a:p>
          <a:p>
            <a:pPr marL="603885" marR="231775" indent="0" algn="just">
              <a:lnSpc>
                <a:spcPct val="150000"/>
              </a:lnSpc>
              <a:spcBef>
                <a:spcPts val="485"/>
              </a:spcBef>
              <a:spcAft>
                <a:spcPts val="0"/>
              </a:spcAft>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82625" marR="231140" indent="0" algn="just">
              <a:lnSpc>
                <a:spcPct val="150000"/>
              </a:lnSpc>
              <a:spcBef>
                <a:spcPts val="5"/>
              </a:spcBef>
              <a:spcAft>
                <a:spcPts val="0"/>
              </a:spcAft>
              <a:buNone/>
            </a:pP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Blocking of payments.</a:t>
            </a:r>
            <a:r>
              <a:rPr lang="en-US" sz="2000" b="1"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place of the payments to mezzanine lenders in the</a:t>
            </a:r>
            <a:r>
              <a:rPr lang="en-US" sz="2000" spc="-2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ﬂow</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cascade</a:t>
            </a:r>
            <a:r>
              <a:rPr lang="en-US" sz="2000" spc="-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raise</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issues:</a:t>
            </a:r>
            <a:r>
              <a:rPr lang="en-US" sz="2000" spc="-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senior</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000" spc="-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DSRA,</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Maintenance Reserve Account, have to be ﬁlled up before mezzanine lenders can</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 paid; can payments to mezzanine lenders be blocked in a similar way to</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payments</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investors</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(e.g.,</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cover</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ratios</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fall</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below</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certain</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levels)?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12750" marR="501015"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502920" marR="231140" indent="0" algn="just">
              <a:lnSpc>
                <a:spcPct val="150000"/>
              </a:lnSpc>
              <a:spcBef>
                <a:spcPts val="485"/>
              </a:spcBef>
              <a:spcAft>
                <a:spcPts val="0"/>
              </a:spcAft>
              <a:buNone/>
            </a:pPr>
            <a:endParaRPr lang="en-US" sz="2000" dirty="0">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D07B0BAE-82E8-46BC-8784-E8D505E50142}"/>
              </a:ext>
            </a:extLst>
          </p:cNvPr>
          <p:cNvSpPr txBox="1"/>
          <p:nvPr/>
        </p:nvSpPr>
        <p:spPr>
          <a:xfrm>
            <a:off x="3611881" y="60858"/>
            <a:ext cx="623902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231F21"/>
                </a:solidFill>
                <a:effectLst/>
                <a:uLnTx/>
                <a:uFillTx/>
                <a:latin typeface="Georgia" panose="02040502050405020303" pitchFamily="18" charset="0"/>
                <a:ea typeface="Georgia" panose="02040502050405020303" pitchFamily="18" charset="0"/>
                <a:cs typeface="Georgia" panose="02040502050405020303" pitchFamily="18" charset="0"/>
              </a:rPr>
              <a:t>INTERCREDITOR</a:t>
            </a:r>
            <a:r>
              <a:rPr kumimoji="0" lang="en-US" sz="2400" b="1" i="0" u="none" strike="noStrike" kern="0" cap="none" spc="-45" normalizeH="0" baseline="0" noProof="0" dirty="0">
                <a:ln>
                  <a:noFill/>
                </a:ln>
                <a:solidFill>
                  <a:srgbClr val="231F21"/>
                </a:solidFill>
                <a:effectLst/>
                <a:uLnTx/>
                <a:uFillTx/>
                <a:latin typeface="Georgia" panose="02040502050405020303" pitchFamily="18" charset="0"/>
                <a:ea typeface="Georgia" panose="02040502050405020303" pitchFamily="18" charset="0"/>
                <a:cs typeface="Georgia" panose="02040502050405020303" pitchFamily="18" charset="0"/>
              </a:rPr>
              <a:t> </a:t>
            </a:r>
            <a:r>
              <a:rPr kumimoji="0" lang="en-US" sz="2400" b="1" i="0" u="none" strike="noStrike" kern="0" cap="none" spc="0" normalizeH="0" baseline="0" noProof="0" dirty="0">
                <a:ln>
                  <a:noFill/>
                </a:ln>
                <a:solidFill>
                  <a:srgbClr val="231F21"/>
                </a:solidFill>
                <a:effectLst/>
                <a:uLnTx/>
                <a:uFillTx/>
                <a:latin typeface="Georgia" panose="02040502050405020303" pitchFamily="18" charset="0"/>
                <a:ea typeface="Georgia" panose="02040502050405020303" pitchFamily="18" charset="0"/>
                <a:cs typeface="Georgia" panose="02040502050405020303" pitchFamily="18" charset="0"/>
              </a:rPr>
              <a:t>ISSUES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32159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6CDAF-893E-400A-BD54-23ED24C4EA6D}"/>
              </a:ext>
            </a:extLst>
          </p:cNvPr>
          <p:cNvPicPr>
            <a:picLocks noChangeAspect="1"/>
          </p:cNvPicPr>
          <p:nvPr/>
        </p:nvPicPr>
        <p:blipFill>
          <a:blip r:embed="rId2"/>
          <a:stretch>
            <a:fillRect/>
          </a:stretch>
        </p:blipFill>
        <p:spPr>
          <a:xfrm>
            <a:off x="11283617" y="20671"/>
            <a:ext cx="908383" cy="688908"/>
          </a:xfrm>
          <a:prstGeom prst="rect">
            <a:avLst/>
          </a:prstGeom>
        </p:spPr>
      </p:pic>
      <p:sp>
        <p:nvSpPr>
          <p:cNvPr id="2" name="Title 1">
            <a:extLst>
              <a:ext uri="{FF2B5EF4-FFF2-40B4-BE49-F238E27FC236}">
                <a16:creationId xmlns:a16="http://schemas.microsoft.com/office/drawing/2014/main" id="{E0D6139A-FDE5-4780-BCFB-5EE5CA208ED3}"/>
              </a:ext>
            </a:extLst>
          </p:cNvPr>
          <p:cNvSpPr>
            <a:spLocks noGrp="1"/>
          </p:cNvSpPr>
          <p:nvPr>
            <p:ph type="title"/>
          </p:nvPr>
        </p:nvSpPr>
        <p:spPr>
          <a:xfrm>
            <a:off x="-56192" y="140677"/>
            <a:ext cx="11016175" cy="422032"/>
          </a:xfrm>
        </p:spPr>
        <p:txBody>
          <a:bodyPr>
            <a:normAutofit fontScale="90000"/>
          </a:bodyPr>
          <a:lstStyle/>
          <a:p>
            <a:pPr algn="ct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1800" b="1" kern="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400" b="1" dirty="0">
                <a:effectLst/>
                <a:latin typeface="Times New Roman" panose="02020603050405020304" pitchFamily="18" charset="0"/>
                <a:ea typeface="Times New Roman" panose="02020603050405020304" pitchFamily="18" charset="0"/>
              </a:rPr>
            </a:br>
            <a:br>
              <a:rPr lang="en-US" sz="2400" b="1" kern="0" dirty="0">
                <a:effectLst/>
                <a:latin typeface="Georgia" panose="02040502050405020303" pitchFamily="18" charset="0"/>
                <a:ea typeface="Georgia" panose="02040502050405020303" pitchFamily="18" charset="0"/>
                <a:cs typeface="Georgia" panose="02040502050405020303" pitchFamily="18" charset="0"/>
              </a:rPr>
            </a:br>
            <a:br>
              <a:rPr lang="en-US" sz="4400" b="1" kern="0" dirty="0">
                <a:effectLst/>
                <a:latin typeface="Georgia" panose="02040502050405020303" pitchFamily="18" charset="0"/>
                <a:ea typeface="Georgia" panose="02040502050405020303" pitchFamily="18" charset="0"/>
                <a:cs typeface="Georgia" panose="02040502050405020303" pitchFamily="18" charset="0"/>
              </a:rPr>
            </a:br>
            <a:endParaRPr lang="en-US" b="1" dirty="0"/>
          </a:p>
        </p:txBody>
      </p:sp>
      <p:sp>
        <p:nvSpPr>
          <p:cNvPr id="3" name="Content Placeholder 2">
            <a:extLst>
              <a:ext uri="{FF2B5EF4-FFF2-40B4-BE49-F238E27FC236}">
                <a16:creationId xmlns:a16="http://schemas.microsoft.com/office/drawing/2014/main" id="{52B16FEC-CB3C-4E65-A9A0-4E33C8C45C20}"/>
              </a:ext>
            </a:extLst>
          </p:cNvPr>
          <p:cNvSpPr>
            <a:spLocks noGrp="1"/>
          </p:cNvSpPr>
          <p:nvPr>
            <p:ph idx="1"/>
          </p:nvPr>
        </p:nvSpPr>
        <p:spPr>
          <a:xfrm>
            <a:off x="0" y="789397"/>
            <a:ext cx="12309230" cy="6047931"/>
          </a:xfrm>
        </p:spPr>
        <p:txBody>
          <a:bodyPr>
            <a:normAutofit/>
          </a:bodyPr>
          <a:lstStyle/>
          <a:p>
            <a:pPr marL="233045" marR="500380" indent="0" algn="just">
              <a:lnSpc>
                <a:spcPct val="150000"/>
              </a:lnSpc>
              <a:spcBef>
                <a:spcPts val="0"/>
              </a:spcBef>
              <a:spcAft>
                <a:spcPts val="0"/>
              </a:spcAft>
              <a:buNone/>
            </a:pPr>
            <a:r>
              <a:rPr lang="en-US" sz="2000" b="1" dirty="0">
                <a:solidFill>
                  <a:srgbClr val="231F21"/>
                </a:solidFill>
                <a:effectLst/>
                <a:latin typeface="Georgia" panose="02040502050405020303" pitchFamily="18" charset="0"/>
                <a:ea typeface="Times New Roman" panose="02020603050405020304" pitchFamily="18" charset="0"/>
              </a:rPr>
              <a:t>SUBORDINATED</a:t>
            </a:r>
            <a:r>
              <a:rPr lang="en-US" sz="2000" b="1" spc="65" dirty="0">
                <a:solidFill>
                  <a:srgbClr val="231F21"/>
                </a:solidFill>
                <a:effectLst/>
                <a:latin typeface="Georgia" panose="02040502050405020303" pitchFamily="18" charset="0"/>
                <a:ea typeface="Times New Roman" panose="02020603050405020304" pitchFamily="18" charset="0"/>
              </a:rPr>
              <a:t> </a:t>
            </a:r>
            <a:r>
              <a:rPr lang="en-US" sz="2000" b="1" dirty="0">
                <a:solidFill>
                  <a:srgbClr val="231F21"/>
                </a:solidFill>
                <a:effectLst/>
                <a:latin typeface="Georgia" panose="02040502050405020303" pitchFamily="18" charset="0"/>
                <a:ea typeface="Times New Roman" panose="02020603050405020304" pitchFamily="18" charset="0"/>
              </a:rPr>
              <a:t>OR</a:t>
            </a:r>
            <a:r>
              <a:rPr lang="en-US" sz="2000" b="1" spc="80" dirty="0">
                <a:solidFill>
                  <a:srgbClr val="231F21"/>
                </a:solidFill>
                <a:effectLst/>
                <a:latin typeface="Georgia" panose="02040502050405020303" pitchFamily="18" charset="0"/>
                <a:ea typeface="Times New Roman" panose="02020603050405020304" pitchFamily="18" charset="0"/>
              </a:rPr>
              <a:t> </a:t>
            </a:r>
            <a:r>
              <a:rPr lang="en-US" sz="2000" b="1" dirty="0">
                <a:solidFill>
                  <a:srgbClr val="231F21"/>
                </a:solidFill>
                <a:effectLst/>
                <a:latin typeface="Georgia" panose="02040502050405020303" pitchFamily="18" charset="0"/>
                <a:ea typeface="Times New Roman" panose="02020603050405020304" pitchFamily="18" charset="0"/>
              </a:rPr>
              <a:t>MEZZANINE</a:t>
            </a:r>
            <a:r>
              <a:rPr lang="en-US" sz="2000" b="1" spc="65" dirty="0">
                <a:solidFill>
                  <a:srgbClr val="231F21"/>
                </a:solidFill>
                <a:effectLst/>
                <a:latin typeface="Georgia" panose="02040502050405020303" pitchFamily="18" charset="0"/>
                <a:ea typeface="Times New Roman" panose="02020603050405020304" pitchFamily="18" charset="0"/>
              </a:rPr>
              <a:t> </a:t>
            </a:r>
            <a:r>
              <a:rPr lang="en-US" sz="2000" b="1" dirty="0">
                <a:solidFill>
                  <a:srgbClr val="231F21"/>
                </a:solidFill>
                <a:effectLst/>
                <a:latin typeface="Georgia" panose="02040502050405020303" pitchFamily="18" charset="0"/>
                <a:ea typeface="Times New Roman" panose="02020603050405020304" pitchFamily="18" charset="0"/>
              </a:rPr>
              <a:t>LENDERS (continued)</a:t>
            </a:r>
          </a:p>
          <a:p>
            <a:pPr marL="233045" marR="500380" indent="0" algn="just">
              <a:lnSpc>
                <a:spcPct val="150000"/>
              </a:lnSpc>
              <a:spcBef>
                <a:spcPts val="0"/>
              </a:spcBef>
              <a:spcAft>
                <a:spcPts val="0"/>
              </a:spcAft>
              <a:buNone/>
            </a:pPr>
            <a:endParaRPr lang="en-US" sz="2000" dirty="0">
              <a:solidFill>
                <a:srgbClr val="231F21"/>
              </a:solidFill>
              <a:effectLst/>
              <a:latin typeface="Times New Roman" panose="02020603050405020304" pitchFamily="18" charset="0"/>
              <a:ea typeface="Times New Roman" panose="02020603050405020304" pitchFamily="18" charset="0"/>
              <a:cs typeface="+mj-cs"/>
            </a:endParaRPr>
          </a:p>
          <a:p>
            <a:pPr marL="55563" marR="231140" indent="0" algn="just">
              <a:lnSpc>
                <a:spcPct val="150000"/>
              </a:lnSpc>
              <a:spcBef>
                <a:spcPts val="0"/>
              </a:spcBef>
              <a:spcAft>
                <a:spcPts val="0"/>
              </a:spcAft>
              <a:buNone/>
            </a:pP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Default.</a:t>
            </a:r>
            <a:r>
              <a:rPr lang="en-US" sz="2000" b="1"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Mezzanine lenders want to have the right to take enforcement action</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if they are not paid when due. It is difﬁcult for senior lenders to exclude the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mezzanine lenders completely from taking action; a common compromise is</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 require the mezzanine lenders to wait, say, six months after a payment default before they can take action (and of course such action will trigger action by the senior lenders, so ensuring that any enforcement proceeds still</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accrue</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them</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ﬁrst).</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55563" marR="501015"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502920" marR="231140" indent="0" algn="just">
              <a:lnSpc>
                <a:spcPct val="150000"/>
              </a:lnSpc>
              <a:spcBef>
                <a:spcPts val="485"/>
              </a:spcBef>
              <a:spcAft>
                <a:spcPts val="0"/>
              </a:spcAft>
              <a:buNone/>
            </a:pPr>
            <a:endParaRPr lang="en-US" sz="2000" dirty="0">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D07B0BAE-82E8-46BC-8784-E8D505E50142}"/>
              </a:ext>
            </a:extLst>
          </p:cNvPr>
          <p:cNvSpPr txBox="1"/>
          <p:nvPr/>
        </p:nvSpPr>
        <p:spPr>
          <a:xfrm>
            <a:off x="3611881" y="60858"/>
            <a:ext cx="623902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231F21"/>
                </a:solidFill>
                <a:effectLst/>
                <a:uLnTx/>
                <a:uFillTx/>
                <a:latin typeface="Georgia" panose="02040502050405020303" pitchFamily="18" charset="0"/>
                <a:ea typeface="Georgia" panose="02040502050405020303" pitchFamily="18" charset="0"/>
                <a:cs typeface="Georgia" panose="02040502050405020303" pitchFamily="18" charset="0"/>
              </a:rPr>
              <a:t>INTERCREDITOR</a:t>
            </a:r>
            <a:r>
              <a:rPr kumimoji="0" lang="en-US" sz="2400" b="1" i="0" u="none" strike="noStrike" kern="0" cap="none" spc="-45" normalizeH="0" baseline="0" noProof="0" dirty="0">
                <a:ln>
                  <a:noFill/>
                </a:ln>
                <a:solidFill>
                  <a:srgbClr val="231F21"/>
                </a:solidFill>
                <a:effectLst/>
                <a:uLnTx/>
                <a:uFillTx/>
                <a:latin typeface="Georgia" panose="02040502050405020303" pitchFamily="18" charset="0"/>
                <a:ea typeface="Georgia" panose="02040502050405020303" pitchFamily="18" charset="0"/>
                <a:cs typeface="Georgia" panose="02040502050405020303" pitchFamily="18" charset="0"/>
              </a:rPr>
              <a:t> </a:t>
            </a:r>
            <a:r>
              <a:rPr kumimoji="0" lang="en-US" sz="2400" b="1" i="0" u="none" strike="noStrike" kern="0" cap="none" spc="0" normalizeH="0" baseline="0" noProof="0" dirty="0">
                <a:ln>
                  <a:noFill/>
                </a:ln>
                <a:solidFill>
                  <a:srgbClr val="231F21"/>
                </a:solidFill>
                <a:effectLst/>
                <a:uLnTx/>
                <a:uFillTx/>
                <a:latin typeface="Georgia" panose="02040502050405020303" pitchFamily="18" charset="0"/>
                <a:ea typeface="Georgia" panose="02040502050405020303" pitchFamily="18" charset="0"/>
                <a:cs typeface="Georgia" panose="02040502050405020303" pitchFamily="18" charset="0"/>
              </a:rPr>
              <a:t>ISSUES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57951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04669" y="-50546"/>
            <a:ext cx="1379479" cy="1204098"/>
          </a:xfrm>
          <a:prstGeom prst="rect">
            <a:avLst/>
          </a:prstGeom>
        </p:spPr>
      </p:pic>
      <p:sp>
        <p:nvSpPr>
          <p:cNvPr id="3" name="Content Placeholder 2"/>
          <p:cNvSpPr>
            <a:spLocks noGrp="1"/>
          </p:cNvSpPr>
          <p:nvPr>
            <p:ph idx="1"/>
          </p:nvPr>
        </p:nvSpPr>
        <p:spPr>
          <a:xfrm>
            <a:off x="225083" y="1825625"/>
            <a:ext cx="11128717" cy="4351338"/>
          </a:xfrm>
        </p:spPr>
        <p:txBody>
          <a:bodyPr/>
          <a:lstStyle/>
          <a:p>
            <a:pPr marL="0" indent="0">
              <a:buNone/>
            </a:pPr>
            <a:r>
              <a:rPr lang="en-US" dirty="0">
                <a:solidFill>
                  <a:schemeClr val="accent1">
                    <a:lumMod val="50000"/>
                  </a:schemeClr>
                </a:solidFill>
                <a:latin typeface="Times New Roman" panose="02020603050405020304" pitchFamily="18" charset="0"/>
                <a:cs typeface="Times New Roman" panose="02020603050405020304" pitchFamily="18" charset="0"/>
              </a:rPr>
              <a:t>Reference:</a:t>
            </a:r>
          </a:p>
          <a:p>
            <a:pPr marL="0" indent="0">
              <a:buNone/>
            </a:pPr>
            <a:r>
              <a:rPr lang="en-US" dirty="0">
                <a:solidFill>
                  <a:schemeClr val="accent1">
                    <a:lumMod val="50000"/>
                  </a:schemeClr>
                </a:solidFill>
                <a:latin typeface="Times New Roman" panose="02020603050405020304" pitchFamily="18" charset="0"/>
                <a:cs typeface="Times New Roman" panose="02020603050405020304" pitchFamily="18" charset="0"/>
              </a:rPr>
              <a:t>Principles of Project Finance</a:t>
            </a:r>
          </a:p>
          <a:p>
            <a:pPr marL="0" indent="0">
              <a:buNone/>
            </a:pPr>
            <a:r>
              <a:rPr lang="en-US" dirty="0">
                <a:solidFill>
                  <a:schemeClr val="accent1">
                    <a:lumMod val="50000"/>
                  </a:schemeClr>
                </a:solidFill>
                <a:latin typeface="Times New Roman" panose="02020603050405020304" pitchFamily="18" charset="0"/>
                <a:cs typeface="Times New Roman" panose="02020603050405020304" pitchFamily="18" charset="0"/>
              </a:rPr>
              <a:t>By:E.R. Yescombe </a:t>
            </a:r>
          </a:p>
          <a:p>
            <a:pPr marL="0" indent="0">
              <a:buNone/>
            </a:pPr>
            <a:r>
              <a:rPr lang="en-US" dirty="0">
                <a:solidFill>
                  <a:schemeClr val="accent1">
                    <a:lumMod val="50000"/>
                  </a:schemeClr>
                </a:solidFill>
                <a:latin typeface="Times New Roman" panose="02020603050405020304" pitchFamily="18" charset="0"/>
                <a:cs typeface="Times New Roman" panose="02020603050405020304" pitchFamily="18" charset="0"/>
              </a:rPr>
              <a:t>First edition</a:t>
            </a:r>
          </a:p>
          <a:p>
            <a:pPr marL="0" indent="0">
              <a:buNone/>
            </a:pPr>
            <a:r>
              <a:rPr lang="en-US" dirty="0">
                <a:solidFill>
                  <a:schemeClr val="accent1">
                    <a:lumMod val="50000"/>
                  </a:schemeClr>
                </a:solidFill>
                <a:latin typeface="Times New Roman" panose="02020603050405020304" pitchFamily="18" charset="0"/>
                <a:cs typeface="Times New Roman" panose="02020603050405020304" pitchFamily="18" charset="0"/>
              </a:rPr>
              <a:t>This lecture taken from chapter 13</a:t>
            </a:r>
          </a:p>
        </p:txBody>
      </p:sp>
    </p:spTree>
    <p:extLst>
      <p:ext uri="{BB962C8B-B14F-4D97-AF65-F5344CB8AC3E}">
        <p14:creationId xmlns:p14="http://schemas.microsoft.com/office/powerpoint/2010/main" val="2486071954"/>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393</TotalTime>
  <Words>4336</Words>
  <Application>Microsoft Office PowerPoint</Application>
  <PresentationFormat>Widescreen</PresentationFormat>
  <Paragraphs>214</Paragraphs>
  <Slides>31</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31</vt:i4>
      </vt:variant>
    </vt:vector>
  </HeadingPairs>
  <TitlesOfParts>
    <vt:vector size="38" baseType="lpstr">
      <vt:lpstr>Arial</vt:lpstr>
      <vt:lpstr>Calibri</vt:lpstr>
      <vt:lpstr>Calibri Light</vt:lpstr>
      <vt:lpstr>Georgia</vt:lpstr>
      <vt:lpstr>Times New Roman</vt:lpstr>
      <vt:lpstr>2_Office Theme</vt:lpstr>
      <vt:lpstr>Office Theme</vt:lpstr>
      <vt:lpstr>Project Financial Management  Prepared by  Dr. Walaa Mohamed Lecture 10</vt:lpstr>
      <vt:lpstr>Objectives of this lecture</vt:lpstr>
      <vt:lpstr>FINANCIAL CLOSE— CONDITIONS PRECEDENT </vt:lpstr>
      <vt:lpstr>FINANCIAL CLOSE— CONDITIONS PRECEDENT </vt:lpstr>
      <vt:lpstr>FINANCIAL CLOSE— CONDITIONS PRECEDENT </vt:lpstr>
      <vt:lpstr>FINANCIAL CLOSE— CONDITIONS PRECEDENT </vt:lpstr>
      <vt:lpstr>FINANCIAL CLOSE— CONDITIONS PRECEDENT </vt:lpstr>
      <vt:lpstr>  COVENANTS  </vt:lpstr>
      <vt:lpstr>  COVENANTS  </vt:lpstr>
      <vt:lpstr>  COVENANTS  </vt:lpstr>
      <vt:lpstr>  EVENTS OF DEFAULT  </vt:lpstr>
      <vt:lpstr>  EVENTS OF DEFAULT  </vt:lpstr>
      <vt:lpstr>  EVENTS OF DEFAULT  </vt:lpstr>
      <vt:lpstr>     WAIVERS, AMENDMENTS, AND ENFORCEMENT ON DEFAULT   </vt:lpstr>
      <vt:lpstr>     WAIVERS, AMENDMENTS, AND ENFORCEMENT ON DEFAULT   </vt:lpstr>
      <vt:lpstr>     WAIVERS, AMENDMENTS, AND ENFORCEMENT ON DEFAULT   </vt:lpstr>
      <vt:lpstr>     WAIVERS, AMENDMENTS, AND ENFORCEMENT ON DEFAULT   </vt:lpstr>
      <vt:lpstr>     WAIVERS, AMENDMENTS, AND ENFORCEMENT ON DEFAULT   </vt:lpstr>
      <vt:lpstr>     WAIVERS, AMENDMENTS, AND ENFORCEMENT ON DEFAULT   </vt:lpstr>
      <vt:lpstr>     INTERCREDITOR ISSUES  </vt:lpstr>
      <vt:lpstr>     INTERCREDITOR ISSUES  </vt:lpstr>
      <vt:lpstr>     INTERCREDITOR ISSUES  </vt:lpstr>
      <vt:lpstr>     INTERCREDITOR ISSUES  </vt:lpstr>
      <vt:lpstr>     INTERCREDITOR ISSUES  </vt:lpstr>
      <vt:lpstr>     INTERCREDITOR ISSUES  </vt:lpstr>
      <vt:lpstr>     INTERCREDITOR ISSUES  </vt:lpstr>
      <vt:lpstr>        </vt:lpstr>
      <vt:lpstr>        </vt:lpstr>
      <vt:lpstr>        </vt:lpstr>
      <vt:lpstr>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Financial Management  Prepared by  Dr. Walaa Mohamed Lecture 10</dc:title>
  <dc:creator>ولاء محمد محمود بدر عامر</dc:creator>
  <cp:lastModifiedBy>ولاء محمد محمود بدر عامر</cp:lastModifiedBy>
  <cp:revision>32</cp:revision>
  <dcterms:created xsi:type="dcterms:W3CDTF">2021-07-05T20:46:26Z</dcterms:created>
  <dcterms:modified xsi:type="dcterms:W3CDTF">2021-07-09T17:22:39Z</dcterms:modified>
</cp:coreProperties>
</file>