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6" r:id="rId2"/>
    <p:sldId id="257" r:id="rId3"/>
    <p:sldId id="258" r:id="rId4"/>
    <p:sldId id="853" r:id="rId5"/>
    <p:sldId id="854" r:id="rId6"/>
    <p:sldId id="623" r:id="rId7"/>
    <p:sldId id="855" r:id="rId8"/>
    <p:sldId id="310" r:id="rId9"/>
    <p:sldId id="340" r:id="rId10"/>
    <p:sldId id="776" r:id="rId11"/>
    <p:sldId id="852" r:id="rId12"/>
    <p:sldId id="259" r:id="rId13"/>
    <p:sldId id="278" r:id="rId14"/>
    <p:sldId id="273" r:id="rId15"/>
    <p:sldId id="628" r:id="rId16"/>
    <p:sldId id="524" r:id="rId17"/>
    <p:sldId id="527" r:id="rId18"/>
    <p:sldId id="575" r:id="rId19"/>
    <p:sldId id="614" r:id="rId20"/>
    <p:sldId id="638" r:id="rId21"/>
    <p:sldId id="652" r:id="rId22"/>
    <p:sldId id="642" r:id="rId23"/>
    <p:sldId id="641" r:id="rId24"/>
    <p:sldId id="640" r:id="rId25"/>
    <p:sldId id="639" r:id="rId26"/>
    <p:sldId id="644" r:id="rId27"/>
    <p:sldId id="615" r:id="rId28"/>
    <p:sldId id="583" r:id="rId29"/>
    <p:sldId id="622" r:id="rId30"/>
    <p:sldId id="645" r:id="rId31"/>
    <p:sldId id="646" r:id="rId32"/>
    <p:sldId id="587" r:id="rId33"/>
    <p:sldId id="589" r:id="rId34"/>
    <p:sldId id="590"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9" d="100"/>
          <a:sy n="79" d="100"/>
        </p:scale>
        <p:origin x="77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6F6089-DF04-46F4-980A-D10C8C07901B}" type="datetimeFigureOut">
              <a:rPr lang="en-US" smtClean="0"/>
              <a:t>7/29/2022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E9DD92-FA6E-4709-8B81-F11A62B26599}" type="slidenum">
              <a:rPr lang="en-US" smtClean="0"/>
              <a:t>‹#›</a:t>
            </a:fld>
            <a:endParaRPr lang="en-US"/>
          </a:p>
        </p:txBody>
      </p:sp>
    </p:spTree>
    <p:extLst>
      <p:ext uri="{BB962C8B-B14F-4D97-AF65-F5344CB8AC3E}">
        <p14:creationId xmlns:p14="http://schemas.microsoft.com/office/powerpoint/2010/main" val="26896770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2">
            <a:extLst>
              <a:ext uri="{FF2B5EF4-FFF2-40B4-BE49-F238E27FC236}">
                <a16:creationId xmlns:a16="http://schemas.microsoft.com/office/drawing/2014/main" id="{17B71FEF-8056-422B-B2E3-EC1557AF09A6}"/>
              </a:ext>
            </a:extLst>
          </p:cNvPr>
          <p:cNvSpPr>
            <a:spLocks noGrp="1" noRot="1" noChangeAspect="1" noChangeArrowheads="1" noTextEdit="1"/>
          </p:cNvSpPr>
          <p:nvPr>
            <p:ph type="sldImg"/>
          </p:nvPr>
        </p:nvSpPr>
        <p:spPr>
          <a:xfrm>
            <a:off x="393700" y="692150"/>
            <a:ext cx="6070600" cy="3416300"/>
          </a:xfrm>
          <a:ln/>
        </p:spPr>
      </p:sp>
      <p:sp>
        <p:nvSpPr>
          <p:cNvPr id="196611" name="Rectangle 3">
            <a:extLst>
              <a:ext uri="{FF2B5EF4-FFF2-40B4-BE49-F238E27FC236}">
                <a16:creationId xmlns:a16="http://schemas.microsoft.com/office/drawing/2014/main" id="{02C36481-909F-495C-A81B-471D12C6986B}"/>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DC6CD1A8-1EE1-4AF6-BEED-6247CCF937AA}"/>
              </a:ext>
            </a:extLst>
          </p:cNvPr>
          <p:cNvSpPr>
            <a:spLocks noGrp="1" noRot="1" noChangeAspect="1" noChangeArrowheads="1" noTextEdit="1"/>
          </p:cNvSpPr>
          <p:nvPr>
            <p:ph type="sldImg"/>
          </p:nvPr>
        </p:nvSpPr>
        <p:spPr>
          <a:xfrm>
            <a:off x="419100" y="703263"/>
            <a:ext cx="6169025" cy="3470275"/>
          </a:xfrm>
          <a:ln/>
        </p:spPr>
      </p:sp>
      <p:sp>
        <p:nvSpPr>
          <p:cNvPr id="6147" name="Rectangle 5">
            <a:extLst>
              <a:ext uri="{FF2B5EF4-FFF2-40B4-BE49-F238E27FC236}">
                <a16:creationId xmlns:a16="http://schemas.microsoft.com/office/drawing/2014/main" id="{CB02DC84-A703-4B4A-A81A-A22B0F0EACA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87319F28-3237-4164-9BE2-24E2406BF2D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2" name="Rectangle 3">
            <a:extLst>
              <a:ext uri="{FF2B5EF4-FFF2-40B4-BE49-F238E27FC236}">
                <a16:creationId xmlns:a16="http://schemas.microsoft.com/office/drawing/2014/main" id="{1068E7DD-3A52-45FE-B36F-DA4C4913968C}"/>
              </a:ext>
            </a:extLst>
          </p:cNvPr>
          <p:cNvSpPr>
            <a:spLocks noGrp="1" noChangeArrowheads="1"/>
          </p:cNvSpPr>
          <p:nvPr>
            <p:ph type="body" idx="1"/>
          </p:nvPr>
        </p:nvSpPr>
        <p:spPr/>
        <p:txBody>
          <a:bodyPr/>
          <a:lstStyle/>
          <a:p>
            <a:pPr>
              <a:defRPr/>
            </a:pPr>
            <a:r>
              <a:rPr lang="en-US" dirty="0"/>
              <a:t>The allowance method of accounting for bad debts matches the estimated loss from uncollectible accounts receivable against the sales they helped produce. We must use estimated losses because when sales occur, management does not know which customers will not pay their bills. This means that at the end of each period, the allowance method requires an estimate of the total bad debts expected to result from that period’s sales. This method has two advantages over the direct write-off method: </a:t>
            </a:r>
          </a:p>
          <a:p>
            <a:pPr marL="228600" indent="-228600">
              <a:buFontTx/>
              <a:buAutoNum type="arabicParenBoth"/>
              <a:defRPr/>
            </a:pPr>
            <a:r>
              <a:rPr lang="en-US" dirty="0"/>
              <a:t>it records estimated bad debts expense in the period when the related sales are recorded and</a:t>
            </a:r>
          </a:p>
          <a:p>
            <a:pPr marL="228600" indent="-228600">
              <a:buFontTx/>
              <a:buAutoNum type="arabicParenBoth"/>
              <a:defRPr/>
            </a:pPr>
            <a:r>
              <a:rPr lang="en-US" dirty="0"/>
              <a:t>it reports accounts receivable on the balance sheet at the estimated amount of cash to be collected.</a:t>
            </a:r>
            <a:endParaRPr lang="en-US" dirty="0">
              <a:ea typeface="ＭＳ Ｐゴシック"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5A13D4B8-84D2-44CA-A4B7-1AE765DCB16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4" name="Rectangle 3">
            <a:extLst>
              <a:ext uri="{FF2B5EF4-FFF2-40B4-BE49-F238E27FC236}">
                <a16:creationId xmlns:a16="http://schemas.microsoft.com/office/drawing/2014/main" id="{10FBBB26-6FAD-4948-AE15-89B98034BE0D}"/>
              </a:ext>
            </a:extLst>
          </p:cNvPr>
          <p:cNvSpPr>
            <a:spLocks noGrp="1" noChangeArrowheads="1"/>
          </p:cNvSpPr>
          <p:nvPr>
            <p:ph type="body" idx="1"/>
          </p:nvPr>
        </p:nvSpPr>
        <p:spPr/>
        <p:txBody>
          <a:bodyPr/>
          <a:lstStyle/>
          <a:p>
            <a:pPr>
              <a:defRPr/>
            </a:pPr>
            <a:r>
              <a:rPr lang="en-US" dirty="0"/>
              <a:t>The allowance method requires an estimate of bad debts expense to prepare an adjusting entry at the end of each accounting period. There are two common methods. The Percent of Sales Method is based on the income statement relation between bad debts expense and sales. The Accounts Receivable Methods are based on the balance sheet relation between accounts receivable and the allowance for doubtful accounts.</a:t>
            </a:r>
            <a:endParaRPr lang="en-US" dirty="0">
              <a:ea typeface="ＭＳ Ｐゴシック" pitchFamily="34" charset="-128"/>
            </a:endParaRPr>
          </a:p>
          <a:p>
            <a:pPr marL="218094" indent="-218094">
              <a:defRPr/>
            </a:pPr>
            <a:endParaRPr lang="en-US" dirty="0">
              <a:ea typeface="ＭＳ Ｐゴシック"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129CB2FC-C166-4902-85B6-75EE281E60D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Rectangle 3">
            <a:extLst>
              <a:ext uri="{FF2B5EF4-FFF2-40B4-BE49-F238E27FC236}">
                <a16:creationId xmlns:a16="http://schemas.microsoft.com/office/drawing/2014/main" id="{5566E9FD-DE4C-4551-8491-3B9B97A24D0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Plant assets are tangible assets that are actively used in the operations of the entity. We fully expect these assets, sometimes referred to as property, plant, and equipment, to benefit more than one accounting period. </a:t>
            </a:r>
          </a:p>
        </p:txBody>
      </p:sp>
    </p:spTree>
    <p:extLst>
      <p:ext uri="{BB962C8B-B14F-4D97-AF65-F5344CB8AC3E}">
        <p14:creationId xmlns:p14="http://schemas.microsoft.com/office/powerpoint/2010/main" val="11608042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D5D9C83B-1101-43EC-B3F4-7666B782E72B}"/>
              </a:ext>
            </a:extLst>
          </p:cNvPr>
          <p:cNvSpPr>
            <a:spLocks noGrp="1" noRot="1" noChangeAspect="1" noChangeArrowheads="1" noTextEdit="1"/>
          </p:cNvSpPr>
          <p:nvPr>
            <p:ph type="sldImg"/>
          </p:nvPr>
        </p:nvSpPr>
        <p:spPr>
          <a:xfrm>
            <a:off x="419100" y="703263"/>
            <a:ext cx="6169025" cy="3470275"/>
          </a:xfrm>
          <a:ln/>
        </p:spPr>
      </p:sp>
      <p:sp>
        <p:nvSpPr>
          <p:cNvPr id="9219" name="Rectangle 4">
            <a:extLst>
              <a:ext uri="{FF2B5EF4-FFF2-40B4-BE49-F238E27FC236}">
                <a16:creationId xmlns:a16="http://schemas.microsoft.com/office/drawing/2014/main" id="{A2B97C17-CCE8-4E25-A855-1D835B8AB26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en-US" altLang="en-US">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54693852-B0C8-4ABC-8BC9-807E93528E43}"/>
              </a:ext>
            </a:extLst>
          </p:cNvPr>
          <p:cNvSpPr>
            <a:spLocks noGrp="1" noRot="1" noChangeAspect="1" noChangeArrowheads="1" noTextEdit="1"/>
          </p:cNvSpPr>
          <p:nvPr>
            <p:ph type="sldImg"/>
          </p:nvPr>
        </p:nvSpPr>
        <p:spPr>
          <a:ln/>
        </p:spPr>
      </p:sp>
      <p:sp>
        <p:nvSpPr>
          <p:cNvPr id="5123" name="Rectangle 3">
            <a:extLst>
              <a:ext uri="{FF2B5EF4-FFF2-40B4-BE49-F238E27FC236}">
                <a16:creationId xmlns:a16="http://schemas.microsoft.com/office/drawing/2014/main" id="{8F973F3A-BFDD-4289-B28B-D665980CFE15}"/>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129C3854-141E-4B3A-9A9D-2A4BDF4EC9FF}"/>
              </a:ext>
            </a:extLst>
          </p:cNvPr>
          <p:cNvSpPr>
            <a:spLocks noGrp="1" noRot="1" noChangeAspect="1" noChangeArrowheads="1" noTextEdit="1"/>
          </p:cNvSpPr>
          <p:nvPr>
            <p:ph type="sldImg"/>
          </p:nvPr>
        </p:nvSpPr>
        <p:spPr>
          <a:ln/>
        </p:spPr>
      </p:sp>
      <p:sp>
        <p:nvSpPr>
          <p:cNvPr id="7171" name="Rectangle 5">
            <a:extLst>
              <a:ext uri="{FF2B5EF4-FFF2-40B4-BE49-F238E27FC236}">
                <a16:creationId xmlns:a16="http://schemas.microsoft.com/office/drawing/2014/main" id="{97F8F653-A853-4E01-8042-4A6F4F2EC0A7}"/>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059766AF-9899-4FC1-B19E-565432B2CA39}"/>
              </a:ext>
            </a:extLst>
          </p:cNvPr>
          <p:cNvSpPr>
            <a:spLocks noGrp="1" noRot="1" noChangeAspect="1" noChangeArrowheads="1" noTextEdit="1"/>
          </p:cNvSpPr>
          <p:nvPr>
            <p:ph type="sldImg"/>
          </p:nvPr>
        </p:nvSpPr>
        <p:spPr>
          <a:xfrm>
            <a:off x="1189038" y="703263"/>
            <a:ext cx="4625975" cy="3470275"/>
          </a:xfrm>
          <a:ln/>
        </p:spPr>
      </p:sp>
      <p:sp>
        <p:nvSpPr>
          <p:cNvPr id="9219" name="Rectangle 3">
            <a:extLst>
              <a:ext uri="{FF2B5EF4-FFF2-40B4-BE49-F238E27FC236}">
                <a16:creationId xmlns:a16="http://schemas.microsoft.com/office/drawing/2014/main" id="{08BD03E2-8864-449E-B497-744C7D44187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377FFF28-85DB-4544-B4F3-5B8B67C6EC0D}"/>
              </a:ext>
            </a:extLst>
          </p:cNvPr>
          <p:cNvSpPr>
            <a:spLocks noGrp="1" noRot="1" noChangeAspect="1" noChangeArrowheads="1" noTextEdit="1"/>
          </p:cNvSpPr>
          <p:nvPr>
            <p:ph type="sldImg"/>
          </p:nvPr>
        </p:nvSpPr>
        <p:spPr>
          <a:xfrm>
            <a:off x="1189038" y="703263"/>
            <a:ext cx="4625975" cy="3470275"/>
          </a:xfrm>
          <a:ln/>
        </p:spPr>
      </p:sp>
      <p:sp>
        <p:nvSpPr>
          <p:cNvPr id="11267" name="Rectangle 3">
            <a:extLst>
              <a:ext uri="{FF2B5EF4-FFF2-40B4-BE49-F238E27FC236}">
                <a16:creationId xmlns:a16="http://schemas.microsoft.com/office/drawing/2014/main" id="{F52CECAD-77BF-4F62-9117-A0178F75F5BA}"/>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7C14B842-1AC5-4675-A58D-C9690403536A}"/>
              </a:ext>
            </a:extLst>
          </p:cNvPr>
          <p:cNvSpPr>
            <a:spLocks noGrp="1" noRot="1" noChangeAspect="1" noChangeArrowheads="1" noTextEdit="1"/>
          </p:cNvSpPr>
          <p:nvPr>
            <p:ph type="sldImg"/>
          </p:nvPr>
        </p:nvSpPr>
        <p:spPr>
          <a:ln/>
        </p:spPr>
      </p:sp>
      <p:sp>
        <p:nvSpPr>
          <p:cNvPr id="13315" name="Rectangle 3">
            <a:extLst>
              <a:ext uri="{FF2B5EF4-FFF2-40B4-BE49-F238E27FC236}">
                <a16:creationId xmlns:a16="http://schemas.microsoft.com/office/drawing/2014/main" id="{178F6E55-4718-43BD-8F54-70E83A24EB9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F6F4F8CA-0D91-44AA-968F-20CA024B148B}"/>
              </a:ext>
            </a:extLst>
          </p:cNvPr>
          <p:cNvSpPr>
            <a:spLocks noGrp="1" noRot="1" noChangeAspect="1" noChangeArrowheads="1" noTextEdit="1"/>
          </p:cNvSpPr>
          <p:nvPr>
            <p:ph type="sldImg"/>
          </p:nvPr>
        </p:nvSpPr>
        <p:spPr>
          <a:xfrm>
            <a:off x="417513" y="703263"/>
            <a:ext cx="6169025" cy="3470275"/>
          </a:xfrm>
          <a:ln/>
        </p:spPr>
      </p:sp>
      <p:sp>
        <p:nvSpPr>
          <p:cNvPr id="15363" name="Rectangle 3">
            <a:extLst>
              <a:ext uri="{FF2B5EF4-FFF2-40B4-BE49-F238E27FC236}">
                <a16:creationId xmlns:a16="http://schemas.microsoft.com/office/drawing/2014/main" id="{6BE6AC35-8FD7-4423-8BDF-8FAC1B30793F}"/>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692E5100-C321-4200-B538-94E8EB557512}"/>
              </a:ext>
            </a:extLst>
          </p:cNvPr>
          <p:cNvSpPr>
            <a:spLocks noGrp="1" noRot="1" noChangeAspect="1" noChangeArrowheads="1" noTextEdit="1"/>
          </p:cNvSpPr>
          <p:nvPr>
            <p:ph type="sldImg"/>
          </p:nvPr>
        </p:nvSpPr>
        <p:spPr>
          <a:xfrm>
            <a:off x="1189038" y="703263"/>
            <a:ext cx="4625975" cy="3470275"/>
          </a:xfrm>
          <a:ln/>
        </p:spPr>
      </p:sp>
      <p:sp>
        <p:nvSpPr>
          <p:cNvPr id="17411" name="Rectangle 3">
            <a:extLst>
              <a:ext uri="{FF2B5EF4-FFF2-40B4-BE49-F238E27FC236}">
                <a16:creationId xmlns:a16="http://schemas.microsoft.com/office/drawing/2014/main" id="{7186DF2C-E0BD-406B-B327-89C0E82A4B50}"/>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62FDA6D2-397C-415C-9EBB-CCC9C2391D86}"/>
              </a:ext>
            </a:extLst>
          </p:cNvPr>
          <p:cNvSpPr>
            <a:spLocks noGrp="1" noRot="1" noChangeAspect="1" noChangeArrowheads="1" noTextEdit="1"/>
          </p:cNvSpPr>
          <p:nvPr>
            <p:ph type="sldImg"/>
          </p:nvPr>
        </p:nvSpPr>
        <p:spPr>
          <a:xfrm>
            <a:off x="417513" y="703263"/>
            <a:ext cx="6169025" cy="3470275"/>
          </a:xfrm>
          <a:ln/>
        </p:spPr>
      </p:sp>
      <p:sp>
        <p:nvSpPr>
          <p:cNvPr id="19459" name="Rectangle 3">
            <a:extLst>
              <a:ext uri="{FF2B5EF4-FFF2-40B4-BE49-F238E27FC236}">
                <a16:creationId xmlns:a16="http://schemas.microsoft.com/office/drawing/2014/main" id="{29932B4F-530B-4E29-83C7-9390466B342A}"/>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5EB7046D-5E7C-47EE-9665-3CD1AB087F13}"/>
              </a:ext>
            </a:extLst>
          </p:cNvPr>
          <p:cNvSpPr>
            <a:spLocks noGrp="1" noRot="1" noChangeAspect="1" noChangeArrowheads="1" noTextEdit="1"/>
          </p:cNvSpPr>
          <p:nvPr>
            <p:ph type="sldImg"/>
          </p:nvPr>
        </p:nvSpPr>
        <p:spPr>
          <a:xfrm>
            <a:off x="417513" y="703263"/>
            <a:ext cx="6169025" cy="3470275"/>
          </a:xfrm>
          <a:ln/>
        </p:spPr>
      </p:sp>
      <p:sp>
        <p:nvSpPr>
          <p:cNvPr id="21507" name="Rectangle 3">
            <a:extLst>
              <a:ext uri="{FF2B5EF4-FFF2-40B4-BE49-F238E27FC236}">
                <a16:creationId xmlns:a16="http://schemas.microsoft.com/office/drawing/2014/main" id="{F68BC859-5883-49E9-AA2C-966E7656D392}"/>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9B785E97-2906-429C-8E17-1B8397535C42}"/>
              </a:ext>
            </a:extLst>
          </p:cNvPr>
          <p:cNvSpPr>
            <a:spLocks noGrp="1" noRot="1" noChangeAspect="1" noChangeArrowheads="1" noTextEdit="1"/>
          </p:cNvSpPr>
          <p:nvPr>
            <p:ph type="sldImg"/>
          </p:nvPr>
        </p:nvSpPr>
        <p:spPr>
          <a:xfrm>
            <a:off x="417513" y="703263"/>
            <a:ext cx="6169025" cy="3470275"/>
          </a:xfrm>
          <a:ln/>
        </p:spPr>
      </p:sp>
      <p:sp>
        <p:nvSpPr>
          <p:cNvPr id="23555" name="Rectangle 3">
            <a:extLst>
              <a:ext uri="{FF2B5EF4-FFF2-40B4-BE49-F238E27FC236}">
                <a16:creationId xmlns:a16="http://schemas.microsoft.com/office/drawing/2014/main" id="{598A501D-30F0-4A21-91D4-E7C6E51387DC}"/>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E9A0E8C9-9EF0-48EE-AD9C-985AC05E0C54}"/>
              </a:ext>
            </a:extLst>
          </p:cNvPr>
          <p:cNvSpPr>
            <a:spLocks noGrp="1" noRot="1" noChangeAspect="1" noChangeArrowheads="1" noTextEdit="1"/>
          </p:cNvSpPr>
          <p:nvPr>
            <p:ph type="sldImg"/>
          </p:nvPr>
        </p:nvSpPr>
        <p:spPr>
          <a:xfrm>
            <a:off x="417513" y="703263"/>
            <a:ext cx="6169025" cy="3470275"/>
          </a:xfrm>
          <a:ln/>
        </p:spPr>
      </p:sp>
      <p:sp>
        <p:nvSpPr>
          <p:cNvPr id="25603" name="Rectangle 3">
            <a:extLst>
              <a:ext uri="{FF2B5EF4-FFF2-40B4-BE49-F238E27FC236}">
                <a16:creationId xmlns:a16="http://schemas.microsoft.com/office/drawing/2014/main" id="{753DCF4F-ADA8-4A70-B4B5-A7C7DE2CC26F}"/>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982953F4-BA13-4AC7-9ACB-C26D39986DB8}"/>
              </a:ext>
            </a:extLst>
          </p:cNvPr>
          <p:cNvSpPr>
            <a:spLocks noGrp="1" noRot="1" noChangeAspect="1" noChangeArrowheads="1" noTextEdit="1"/>
          </p:cNvSpPr>
          <p:nvPr>
            <p:ph type="sldImg"/>
          </p:nvPr>
        </p:nvSpPr>
        <p:spPr>
          <a:xfrm>
            <a:off x="417513" y="703263"/>
            <a:ext cx="6169025" cy="3470275"/>
          </a:xfrm>
          <a:ln/>
        </p:spPr>
      </p:sp>
      <p:sp>
        <p:nvSpPr>
          <p:cNvPr id="27651" name="Rectangle 3">
            <a:extLst>
              <a:ext uri="{FF2B5EF4-FFF2-40B4-BE49-F238E27FC236}">
                <a16:creationId xmlns:a16="http://schemas.microsoft.com/office/drawing/2014/main" id="{F2F8C478-A5B1-4FF5-BD9E-F1628EEE87C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2FE0B25C-527B-4F0C-872C-DAD935D42FD1}"/>
              </a:ext>
            </a:extLst>
          </p:cNvPr>
          <p:cNvSpPr>
            <a:spLocks noGrp="1" noRot="1" noChangeAspect="1" noChangeArrowheads="1" noTextEdit="1"/>
          </p:cNvSpPr>
          <p:nvPr>
            <p:ph type="sldImg"/>
          </p:nvPr>
        </p:nvSpPr>
        <p:spPr>
          <a:ln/>
        </p:spPr>
      </p:sp>
      <p:sp>
        <p:nvSpPr>
          <p:cNvPr id="29699" name="Rectangle 3">
            <a:extLst>
              <a:ext uri="{FF2B5EF4-FFF2-40B4-BE49-F238E27FC236}">
                <a16:creationId xmlns:a16="http://schemas.microsoft.com/office/drawing/2014/main" id="{82C13D82-56D5-4AA8-9C39-023A79259B4D}"/>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136BD965-CD44-4F41-98AD-1A2718AA7EC4}"/>
              </a:ext>
            </a:extLst>
          </p:cNvPr>
          <p:cNvSpPr>
            <a:spLocks noGrp="1" noRot="1" noChangeAspect="1" noChangeArrowheads="1" noTextEdit="1"/>
          </p:cNvSpPr>
          <p:nvPr>
            <p:ph type="sldImg"/>
          </p:nvPr>
        </p:nvSpPr>
        <p:spPr>
          <a:xfrm>
            <a:off x="1189038" y="703263"/>
            <a:ext cx="4625975" cy="3470275"/>
          </a:xfrm>
          <a:ln/>
        </p:spPr>
      </p:sp>
      <p:sp>
        <p:nvSpPr>
          <p:cNvPr id="31747" name="Rectangle 3">
            <a:extLst>
              <a:ext uri="{FF2B5EF4-FFF2-40B4-BE49-F238E27FC236}">
                <a16:creationId xmlns:a16="http://schemas.microsoft.com/office/drawing/2014/main" id="{6BFF06E4-14BD-4526-88BC-638604B92E4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373E83A9-6245-4BDD-9ECC-8269E7B8F12B}"/>
              </a:ext>
            </a:extLst>
          </p:cNvPr>
          <p:cNvSpPr>
            <a:spLocks noGrp="1" noRot="1" noChangeAspect="1" noChangeArrowheads="1" noTextEdit="1"/>
          </p:cNvSpPr>
          <p:nvPr>
            <p:ph type="sldImg"/>
          </p:nvPr>
        </p:nvSpPr>
        <p:spPr>
          <a:xfrm>
            <a:off x="1189038" y="703263"/>
            <a:ext cx="4625975" cy="3470275"/>
          </a:xfrm>
          <a:ln/>
        </p:spPr>
      </p:sp>
      <p:sp>
        <p:nvSpPr>
          <p:cNvPr id="33795" name="Rectangle 3">
            <a:extLst>
              <a:ext uri="{FF2B5EF4-FFF2-40B4-BE49-F238E27FC236}">
                <a16:creationId xmlns:a16="http://schemas.microsoft.com/office/drawing/2014/main" id="{C7E4F989-C89B-482F-A4B9-D6EF8144E76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A4629E20-6C01-4C90-B603-807CE6BE9FD6}"/>
              </a:ext>
            </a:extLst>
          </p:cNvPr>
          <p:cNvSpPr>
            <a:spLocks noGrp="1" noRot="1" noChangeAspect="1" noChangeArrowheads="1" noTextEdit="1"/>
          </p:cNvSpPr>
          <p:nvPr>
            <p:ph type="sldImg"/>
          </p:nvPr>
        </p:nvSpPr>
        <p:spPr>
          <a:xfrm>
            <a:off x="1189038" y="703263"/>
            <a:ext cx="4625975" cy="3470275"/>
          </a:xfrm>
          <a:ln/>
        </p:spPr>
      </p:sp>
      <p:sp>
        <p:nvSpPr>
          <p:cNvPr id="35843" name="Rectangle 3">
            <a:extLst>
              <a:ext uri="{FF2B5EF4-FFF2-40B4-BE49-F238E27FC236}">
                <a16:creationId xmlns:a16="http://schemas.microsoft.com/office/drawing/2014/main" id="{D0996774-6E14-4C95-B939-E4E9B6D010D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A0B38FB5-6635-4F33-B95B-51BCF967AEF9}"/>
              </a:ext>
            </a:extLst>
          </p:cNvPr>
          <p:cNvSpPr>
            <a:spLocks noGrp="1" noRot="1" noChangeAspect="1" noChangeArrowheads="1" noTextEdit="1"/>
          </p:cNvSpPr>
          <p:nvPr>
            <p:ph type="sldImg"/>
          </p:nvPr>
        </p:nvSpPr>
        <p:spPr>
          <a:xfrm>
            <a:off x="1189038" y="703263"/>
            <a:ext cx="4625975" cy="3470275"/>
          </a:xfrm>
          <a:ln/>
        </p:spPr>
      </p:sp>
      <p:sp>
        <p:nvSpPr>
          <p:cNvPr id="37891" name="Rectangle 3">
            <a:extLst>
              <a:ext uri="{FF2B5EF4-FFF2-40B4-BE49-F238E27FC236}">
                <a16:creationId xmlns:a16="http://schemas.microsoft.com/office/drawing/2014/main" id="{7A98AD88-77DD-4AB6-884C-3A1213363104}"/>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76A982AC-359F-44D8-9E75-E14E86795D32}"/>
              </a:ext>
            </a:extLst>
          </p:cNvPr>
          <p:cNvSpPr>
            <a:spLocks noGrp="1" noRot="1" noChangeAspect="1" noChangeArrowheads="1" noTextEdit="1"/>
          </p:cNvSpPr>
          <p:nvPr>
            <p:ph type="sldImg"/>
          </p:nvPr>
        </p:nvSpPr>
        <p:spPr>
          <a:xfrm>
            <a:off x="1189038" y="703263"/>
            <a:ext cx="4625975" cy="3470275"/>
          </a:xfrm>
          <a:ln/>
        </p:spPr>
      </p:sp>
      <p:sp>
        <p:nvSpPr>
          <p:cNvPr id="39939" name="Rectangle 3">
            <a:extLst>
              <a:ext uri="{FF2B5EF4-FFF2-40B4-BE49-F238E27FC236}">
                <a16:creationId xmlns:a16="http://schemas.microsoft.com/office/drawing/2014/main" id="{6B907246-339E-401B-94F0-116A4B5E8130}"/>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D0ADAC09-62E3-442B-A22E-07059E8F39C4}"/>
              </a:ext>
            </a:extLst>
          </p:cNvPr>
          <p:cNvSpPr>
            <a:spLocks noGrp="1" noRot="1" noChangeAspect="1" noChangeArrowheads="1" noTextEdit="1"/>
          </p:cNvSpPr>
          <p:nvPr>
            <p:ph type="sldImg"/>
          </p:nvPr>
        </p:nvSpPr>
        <p:spPr>
          <a:xfrm>
            <a:off x="1189038" y="703263"/>
            <a:ext cx="4625975" cy="3470275"/>
          </a:xfrm>
          <a:ln/>
        </p:spPr>
      </p:sp>
      <p:sp>
        <p:nvSpPr>
          <p:cNvPr id="41987" name="Rectangle 3">
            <a:extLst>
              <a:ext uri="{FF2B5EF4-FFF2-40B4-BE49-F238E27FC236}">
                <a16:creationId xmlns:a16="http://schemas.microsoft.com/office/drawing/2014/main" id="{04840EA2-F801-4CE4-A9AF-9684A29E873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E338F952-4200-4A32-9C07-C7A993422D7A}"/>
              </a:ext>
            </a:extLst>
          </p:cNvPr>
          <p:cNvSpPr>
            <a:spLocks noGrp="1" noRot="1" noChangeAspect="1" noChangeArrowheads="1" noTextEdit="1"/>
          </p:cNvSpPr>
          <p:nvPr>
            <p:ph type="sldImg"/>
          </p:nvPr>
        </p:nvSpPr>
        <p:spPr>
          <a:ln/>
        </p:spPr>
      </p:sp>
      <p:sp>
        <p:nvSpPr>
          <p:cNvPr id="44035" name="Rectangle 3">
            <a:extLst>
              <a:ext uri="{FF2B5EF4-FFF2-40B4-BE49-F238E27FC236}">
                <a16:creationId xmlns:a16="http://schemas.microsoft.com/office/drawing/2014/main" id="{5AE22DD5-46CF-47A4-B886-4EFE265DBF47}"/>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4.png"/><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4.png"/><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10.wmf"/></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0.emf"/></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23.emf"/></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24.emf"/></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25.emf"/></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26.emf"/></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27.emf"/></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Accounting Principles</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6539640" y="3125529"/>
            <a:ext cx="5590438" cy="1148648"/>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Completing the Accounting Cycle</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606550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Accounting Principles</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9</a:t>
            </a:r>
          </a:p>
        </p:txBody>
      </p:sp>
      <p:sp>
        <p:nvSpPr>
          <p:cNvPr id="16" name="TextBox 15">
            <a:extLst>
              <a:ext uri="{FF2B5EF4-FFF2-40B4-BE49-F238E27FC236}">
                <a16:creationId xmlns:a16="http://schemas.microsoft.com/office/drawing/2014/main" id="{24CD4E53-7075-4D39-AEC1-59D37448303D}"/>
              </a:ext>
            </a:extLst>
          </p:cNvPr>
          <p:cNvSpPr txBox="1"/>
          <p:nvPr/>
        </p:nvSpPr>
        <p:spPr>
          <a:xfrm>
            <a:off x="7181527" y="4651464"/>
            <a:ext cx="5590438" cy="1148648"/>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Completing the Accounting Cycle</a:t>
            </a:r>
          </a:p>
        </p:txBody>
      </p:sp>
    </p:spTree>
    <p:extLst>
      <p:ext uri="{BB962C8B-B14F-4D97-AF65-F5344CB8AC3E}">
        <p14:creationId xmlns:p14="http://schemas.microsoft.com/office/powerpoint/2010/main" val="3253018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Accounting Principles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Hamouda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9</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10" name="TextBox 9">
            <a:extLst>
              <a:ext uri="{FF2B5EF4-FFF2-40B4-BE49-F238E27FC236}">
                <a16:creationId xmlns:a16="http://schemas.microsoft.com/office/drawing/2014/main" id="{6CCDD9A8-B51C-4BB1-8C7D-8220979DCA1F}"/>
              </a:ext>
            </a:extLst>
          </p:cNvPr>
          <p:cNvSpPr txBox="1"/>
          <p:nvPr/>
        </p:nvSpPr>
        <p:spPr>
          <a:xfrm>
            <a:off x="3528057" y="5170208"/>
            <a:ext cx="5590438" cy="1148648"/>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Completing the Accounting Cycle</a:t>
            </a:r>
          </a:p>
        </p:txBody>
      </p:sp>
    </p:spTree>
    <p:extLst>
      <p:ext uri="{BB962C8B-B14F-4D97-AF65-F5344CB8AC3E}">
        <p14:creationId xmlns:p14="http://schemas.microsoft.com/office/powerpoint/2010/main" val="1134563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Accounting Principles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Hamouda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9</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10" name="TextBox 9">
            <a:extLst>
              <a:ext uri="{FF2B5EF4-FFF2-40B4-BE49-F238E27FC236}">
                <a16:creationId xmlns:a16="http://schemas.microsoft.com/office/drawing/2014/main" id="{6CCDD9A8-B51C-4BB1-8C7D-8220979DCA1F}"/>
              </a:ext>
            </a:extLst>
          </p:cNvPr>
          <p:cNvSpPr txBox="1"/>
          <p:nvPr/>
        </p:nvSpPr>
        <p:spPr>
          <a:xfrm>
            <a:off x="3528057" y="5498041"/>
            <a:ext cx="5590438" cy="606961"/>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RECAP</a:t>
            </a:r>
          </a:p>
        </p:txBody>
      </p:sp>
    </p:spTree>
    <p:extLst>
      <p:ext uri="{BB962C8B-B14F-4D97-AF65-F5344CB8AC3E}">
        <p14:creationId xmlns:p14="http://schemas.microsoft.com/office/powerpoint/2010/main" val="13576023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1074" name="Group 2">
            <a:extLst>
              <a:ext uri="{FF2B5EF4-FFF2-40B4-BE49-F238E27FC236}">
                <a16:creationId xmlns:a16="http://schemas.microsoft.com/office/drawing/2014/main" id="{96AEE662-6723-4F42-AD39-276E12B3FDBA}"/>
              </a:ext>
            </a:extLst>
          </p:cNvPr>
          <p:cNvGrpSpPr>
            <a:grpSpLocks/>
          </p:cNvGrpSpPr>
          <p:nvPr/>
        </p:nvGrpSpPr>
        <p:grpSpPr bwMode="auto">
          <a:xfrm>
            <a:off x="3795713" y="1598614"/>
            <a:ext cx="4583112" cy="4873625"/>
            <a:chOff x="1431" y="1007"/>
            <a:chExt cx="2887" cy="3070"/>
          </a:xfrm>
        </p:grpSpPr>
        <p:sp>
          <p:nvSpPr>
            <p:cNvPr id="131075" name="Rectangle 3">
              <a:extLst>
                <a:ext uri="{FF2B5EF4-FFF2-40B4-BE49-F238E27FC236}">
                  <a16:creationId xmlns:a16="http://schemas.microsoft.com/office/drawing/2014/main" id="{2E484387-BA46-49B5-9048-65BC766A33DF}"/>
                </a:ext>
              </a:extLst>
            </p:cNvPr>
            <p:cNvSpPr>
              <a:spLocks noChangeArrowheads="1"/>
            </p:cNvSpPr>
            <p:nvPr/>
          </p:nvSpPr>
          <p:spPr bwMode="auto">
            <a:xfrm>
              <a:off x="1431" y="1320"/>
              <a:ext cx="1435" cy="1374"/>
            </a:xfrm>
            <a:prstGeom prst="rect">
              <a:avLst/>
            </a:prstGeom>
            <a:solidFill>
              <a:srgbClr val="FF000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6" name="Rectangle 4">
              <a:extLst>
                <a:ext uri="{FF2B5EF4-FFF2-40B4-BE49-F238E27FC236}">
                  <a16:creationId xmlns:a16="http://schemas.microsoft.com/office/drawing/2014/main" id="{8CDB9C13-48DD-4FAC-848D-6B6EC4DA1F78}"/>
                </a:ext>
              </a:extLst>
            </p:cNvPr>
            <p:cNvSpPr>
              <a:spLocks noChangeArrowheads="1"/>
            </p:cNvSpPr>
            <p:nvPr/>
          </p:nvSpPr>
          <p:spPr bwMode="auto">
            <a:xfrm>
              <a:off x="2874" y="1319"/>
              <a:ext cx="1434" cy="1374"/>
            </a:xfrm>
            <a:prstGeom prst="rect">
              <a:avLst/>
            </a:prstGeom>
            <a:solidFill>
              <a:srgbClr val="F35B1B"/>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7" name="Rectangle 5">
              <a:extLst>
                <a:ext uri="{FF2B5EF4-FFF2-40B4-BE49-F238E27FC236}">
                  <a16:creationId xmlns:a16="http://schemas.microsoft.com/office/drawing/2014/main" id="{E32868BD-B72A-4043-8640-66CED1B038D5}"/>
                </a:ext>
              </a:extLst>
            </p:cNvPr>
            <p:cNvSpPr>
              <a:spLocks noChangeArrowheads="1"/>
            </p:cNvSpPr>
            <p:nvPr/>
          </p:nvSpPr>
          <p:spPr bwMode="auto">
            <a:xfrm>
              <a:off x="1431" y="2702"/>
              <a:ext cx="1435" cy="1375"/>
            </a:xfrm>
            <a:prstGeom prst="rect">
              <a:avLst/>
            </a:prstGeom>
            <a:solidFill>
              <a:srgbClr val="0000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8" name="Rectangle 6">
              <a:extLst>
                <a:ext uri="{FF2B5EF4-FFF2-40B4-BE49-F238E27FC236}">
                  <a16:creationId xmlns:a16="http://schemas.microsoft.com/office/drawing/2014/main" id="{806288B8-ED04-4B67-96C1-1359C587F887}"/>
                </a:ext>
              </a:extLst>
            </p:cNvPr>
            <p:cNvSpPr>
              <a:spLocks noChangeArrowheads="1"/>
            </p:cNvSpPr>
            <p:nvPr/>
          </p:nvSpPr>
          <p:spPr bwMode="auto">
            <a:xfrm>
              <a:off x="2874" y="2700"/>
              <a:ext cx="1434" cy="1375"/>
            </a:xfrm>
            <a:prstGeom prst="rect">
              <a:avLst/>
            </a:prstGeom>
            <a:solidFill>
              <a:srgbClr val="004E47"/>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9" name="Freeform 7">
              <a:extLst>
                <a:ext uri="{FF2B5EF4-FFF2-40B4-BE49-F238E27FC236}">
                  <a16:creationId xmlns:a16="http://schemas.microsoft.com/office/drawing/2014/main" id="{EFE94467-0B43-498B-8726-8D2A7B78CB3B}"/>
                </a:ext>
              </a:extLst>
            </p:cNvPr>
            <p:cNvSpPr>
              <a:spLocks/>
            </p:cNvSpPr>
            <p:nvPr/>
          </p:nvSpPr>
          <p:spPr bwMode="auto">
            <a:xfrm>
              <a:off x="1432" y="1007"/>
              <a:ext cx="1444" cy="315"/>
            </a:xfrm>
            <a:custGeom>
              <a:avLst/>
              <a:gdLst>
                <a:gd name="T0" fmla="*/ 251 w 1444"/>
                <a:gd name="T1" fmla="*/ 0 h 315"/>
                <a:gd name="T2" fmla="*/ 1443 w 1444"/>
                <a:gd name="T3" fmla="*/ 0 h 315"/>
                <a:gd name="T4" fmla="*/ 1443 w 1444"/>
                <a:gd name="T5" fmla="*/ 314 h 315"/>
                <a:gd name="T6" fmla="*/ 0 w 1444"/>
                <a:gd name="T7" fmla="*/ 314 h 315"/>
                <a:gd name="T8" fmla="*/ 251 w 1444"/>
                <a:gd name="T9" fmla="*/ 0 h 315"/>
              </a:gdLst>
              <a:ahLst/>
              <a:cxnLst>
                <a:cxn ang="0">
                  <a:pos x="T0" y="T1"/>
                </a:cxn>
                <a:cxn ang="0">
                  <a:pos x="T2" y="T3"/>
                </a:cxn>
                <a:cxn ang="0">
                  <a:pos x="T4" y="T5"/>
                </a:cxn>
                <a:cxn ang="0">
                  <a:pos x="T6" y="T7"/>
                </a:cxn>
                <a:cxn ang="0">
                  <a:pos x="T8" y="T9"/>
                </a:cxn>
              </a:cxnLst>
              <a:rect l="0" t="0" r="r" b="b"/>
              <a:pathLst>
                <a:path w="1444" h="315">
                  <a:moveTo>
                    <a:pt x="251" y="0"/>
                  </a:moveTo>
                  <a:lnTo>
                    <a:pt x="1443" y="0"/>
                  </a:lnTo>
                  <a:lnTo>
                    <a:pt x="1443" y="314"/>
                  </a:lnTo>
                  <a:lnTo>
                    <a:pt x="0" y="314"/>
                  </a:lnTo>
                  <a:lnTo>
                    <a:pt x="251" y="0"/>
                  </a:lnTo>
                </a:path>
              </a:pathLst>
            </a:custGeom>
            <a:solidFill>
              <a:srgbClr val="80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80" name="Freeform 8">
              <a:extLst>
                <a:ext uri="{FF2B5EF4-FFF2-40B4-BE49-F238E27FC236}">
                  <a16:creationId xmlns:a16="http://schemas.microsoft.com/office/drawing/2014/main" id="{8E3EDC2D-8024-477F-8B9C-A0BC659CA6BF}"/>
                </a:ext>
              </a:extLst>
            </p:cNvPr>
            <p:cNvSpPr>
              <a:spLocks/>
            </p:cNvSpPr>
            <p:nvPr/>
          </p:nvSpPr>
          <p:spPr bwMode="auto">
            <a:xfrm>
              <a:off x="2875" y="1007"/>
              <a:ext cx="1443" cy="315"/>
            </a:xfrm>
            <a:custGeom>
              <a:avLst/>
              <a:gdLst>
                <a:gd name="T0" fmla="*/ 1191 w 1443"/>
                <a:gd name="T1" fmla="*/ 0 h 315"/>
                <a:gd name="T2" fmla="*/ 0 w 1443"/>
                <a:gd name="T3" fmla="*/ 0 h 315"/>
                <a:gd name="T4" fmla="*/ 0 w 1443"/>
                <a:gd name="T5" fmla="*/ 314 h 315"/>
                <a:gd name="T6" fmla="*/ 1442 w 1443"/>
                <a:gd name="T7" fmla="*/ 314 h 315"/>
                <a:gd name="T8" fmla="*/ 1191 w 1443"/>
                <a:gd name="T9" fmla="*/ 0 h 315"/>
              </a:gdLst>
              <a:ahLst/>
              <a:cxnLst>
                <a:cxn ang="0">
                  <a:pos x="T0" y="T1"/>
                </a:cxn>
                <a:cxn ang="0">
                  <a:pos x="T2" y="T3"/>
                </a:cxn>
                <a:cxn ang="0">
                  <a:pos x="T4" y="T5"/>
                </a:cxn>
                <a:cxn ang="0">
                  <a:pos x="T6" y="T7"/>
                </a:cxn>
                <a:cxn ang="0">
                  <a:pos x="T8" y="T9"/>
                </a:cxn>
              </a:cxnLst>
              <a:rect l="0" t="0" r="r" b="b"/>
              <a:pathLst>
                <a:path w="1443" h="315">
                  <a:moveTo>
                    <a:pt x="1191" y="0"/>
                  </a:moveTo>
                  <a:lnTo>
                    <a:pt x="0" y="0"/>
                  </a:lnTo>
                  <a:lnTo>
                    <a:pt x="0" y="314"/>
                  </a:lnTo>
                  <a:lnTo>
                    <a:pt x="1442" y="314"/>
                  </a:lnTo>
                  <a:lnTo>
                    <a:pt x="1191" y="0"/>
                  </a:lnTo>
                </a:path>
              </a:pathLst>
            </a:custGeom>
            <a:solidFill>
              <a:srgbClr val="712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31081" name="Rectangle 9">
            <a:extLst>
              <a:ext uri="{FF2B5EF4-FFF2-40B4-BE49-F238E27FC236}">
                <a16:creationId xmlns:a16="http://schemas.microsoft.com/office/drawing/2014/main" id="{3241DFE0-26BD-4EE3-9D6E-7066D4CB4555}"/>
              </a:ext>
            </a:extLst>
          </p:cNvPr>
          <p:cNvSpPr>
            <a:spLocks noChangeArrowheads="1"/>
          </p:cNvSpPr>
          <p:nvPr/>
        </p:nvSpPr>
        <p:spPr bwMode="auto">
          <a:xfrm>
            <a:off x="3790951" y="2439988"/>
            <a:ext cx="2282825" cy="1567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200" b="1" dirty="0">
                <a:solidFill>
                  <a:schemeClr val="folHlink"/>
                </a:solidFill>
                <a:latin typeface="Arial" panose="020B0604020202020204" pitchFamily="34" charset="0"/>
              </a:rPr>
              <a:t>Liquidity and Efficiency</a:t>
            </a:r>
          </a:p>
        </p:txBody>
      </p:sp>
      <p:sp>
        <p:nvSpPr>
          <p:cNvPr id="131082" name="Rectangle 10">
            <a:extLst>
              <a:ext uri="{FF2B5EF4-FFF2-40B4-BE49-F238E27FC236}">
                <a16:creationId xmlns:a16="http://schemas.microsoft.com/office/drawing/2014/main" id="{2EDF64ED-EB96-4958-B929-FAB8FE57AF9A}"/>
              </a:ext>
            </a:extLst>
          </p:cNvPr>
          <p:cNvSpPr>
            <a:spLocks noChangeArrowheads="1"/>
          </p:cNvSpPr>
          <p:nvPr/>
        </p:nvSpPr>
        <p:spPr bwMode="auto">
          <a:xfrm>
            <a:off x="6070601" y="2965451"/>
            <a:ext cx="2282825" cy="582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200" b="1" dirty="0">
                <a:solidFill>
                  <a:schemeClr val="folHlink"/>
                </a:solidFill>
                <a:latin typeface="Arial" panose="020B0604020202020204" pitchFamily="34" charset="0"/>
              </a:rPr>
              <a:t>Solvency</a:t>
            </a:r>
          </a:p>
        </p:txBody>
      </p:sp>
      <p:sp>
        <p:nvSpPr>
          <p:cNvPr id="131083" name="Rectangle 11">
            <a:extLst>
              <a:ext uri="{FF2B5EF4-FFF2-40B4-BE49-F238E27FC236}">
                <a16:creationId xmlns:a16="http://schemas.microsoft.com/office/drawing/2014/main" id="{DC01AD7C-EB74-4C76-A75C-115580F1E69B}"/>
              </a:ext>
            </a:extLst>
          </p:cNvPr>
          <p:cNvSpPr>
            <a:spLocks noChangeArrowheads="1"/>
          </p:cNvSpPr>
          <p:nvPr/>
        </p:nvSpPr>
        <p:spPr bwMode="auto">
          <a:xfrm>
            <a:off x="3605213" y="5099051"/>
            <a:ext cx="2614612" cy="561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100" b="1" dirty="0">
                <a:solidFill>
                  <a:schemeClr val="folHlink"/>
                </a:solidFill>
                <a:latin typeface="Arial" panose="020B0604020202020204" pitchFamily="34" charset="0"/>
              </a:rPr>
              <a:t>Profitability</a:t>
            </a:r>
          </a:p>
        </p:txBody>
      </p:sp>
      <p:sp>
        <p:nvSpPr>
          <p:cNvPr id="131084" name="Rectangle 12">
            <a:extLst>
              <a:ext uri="{FF2B5EF4-FFF2-40B4-BE49-F238E27FC236}">
                <a16:creationId xmlns:a16="http://schemas.microsoft.com/office/drawing/2014/main" id="{A8D4DD54-5FD6-41E3-9D22-0B70862DDF5C}"/>
              </a:ext>
            </a:extLst>
          </p:cNvPr>
          <p:cNvSpPr>
            <a:spLocks noChangeArrowheads="1"/>
          </p:cNvSpPr>
          <p:nvPr/>
        </p:nvSpPr>
        <p:spPr bwMode="auto">
          <a:xfrm>
            <a:off x="5891213" y="5099051"/>
            <a:ext cx="2614612" cy="582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200" b="1" dirty="0">
                <a:solidFill>
                  <a:schemeClr val="folHlink"/>
                </a:solidFill>
                <a:latin typeface="Arial" panose="020B0604020202020204" pitchFamily="34" charset="0"/>
              </a:rPr>
              <a:t>Market</a:t>
            </a:r>
          </a:p>
        </p:txBody>
      </p:sp>
      <p:sp>
        <p:nvSpPr>
          <p:cNvPr id="131085" name="Rectangle 13">
            <a:extLst>
              <a:ext uri="{FF2B5EF4-FFF2-40B4-BE49-F238E27FC236}">
                <a16:creationId xmlns:a16="http://schemas.microsoft.com/office/drawing/2014/main" id="{847197E8-4920-48DE-85AD-A6020B894834}"/>
              </a:ext>
            </a:extLst>
          </p:cNvPr>
          <p:cNvSpPr>
            <a:spLocks noChangeArrowheads="1"/>
          </p:cNvSpPr>
          <p:nvPr/>
        </p:nvSpPr>
        <p:spPr bwMode="auto">
          <a:xfrm>
            <a:off x="1525589" y="2058988"/>
            <a:ext cx="2282825"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dirty="0">
                <a:solidFill>
                  <a:srgbClr val="FF3823"/>
                </a:solidFill>
                <a:latin typeface="Arial" panose="020B0604020202020204" pitchFamily="34" charset="0"/>
              </a:rPr>
              <a:t>Ability to meet short-term obligations and to efficiently generate revenues</a:t>
            </a:r>
          </a:p>
        </p:txBody>
      </p:sp>
      <p:sp>
        <p:nvSpPr>
          <p:cNvPr id="131086" name="Line 14">
            <a:extLst>
              <a:ext uri="{FF2B5EF4-FFF2-40B4-BE49-F238E27FC236}">
                <a16:creationId xmlns:a16="http://schemas.microsoft.com/office/drawing/2014/main" id="{412F126B-E23F-41B8-AB07-0E9A6EFAE00B}"/>
              </a:ext>
            </a:extLst>
          </p:cNvPr>
          <p:cNvSpPr>
            <a:spLocks noChangeShapeType="1"/>
          </p:cNvSpPr>
          <p:nvPr/>
        </p:nvSpPr>
        <p:spPr bwMode="auto">
          <a:xfrm>
            <a:off x="1676400" y="3962400"/>
            <a:ext cx="2057400" cy="0"/>
          </a:xfrm>
          <a:prstGeom prst="line">
            <a:avLst/>
          </a:prstGeom>
          <a:noFill/>
          <a:ln w="50800">
            <a:solidFill>
              <a:srgbClr val="FF3823"/>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87" name="Rectangle 15">
            <a:extLst>
              <a:ext uri="{FF2B5EF4-FFF2-40B4-BE49-F238E27FC236}">
                <a16:creationId xmlns:a16="http://schemas.microsoft.com/office/drawing/2014/main" id="{FAD4EE40-BBFF-4959-B88B-8353A58DC41A}"/>
              </a:ext>
            </a:extLst>
          </p:cNvPr>
          <p:cNvSpPr>
            <a:spLocks noChangeArrowheads="1"/>
          </p:cNvSpPr>
          <p:nvPr/>
        </p:nvSpPr>
        <p:spPr bwMode="auto">
          <a:xfrm>
            <a:off x="8459789" y="2363788"/>
            <a:ext cx="2130425"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a:solidFill>
                  <a:srgbClr val="FF5008"/>
                </a:solidFill>
                <a:latin typeface="Arial" panose="020B0604020202020204" pitchFamily="34" charset="0"/>
              </a:rPr>
              <a:t>Ability to generate future revenues and meet long-term obligations</a:t>
            </a:r>
          </a:p>
        </p:txBody>
      </p:sp>
      <p:sp>
        <p:nvSpPr>
          <p:cNvPr id="131088" name="Line 16">
            <a:extLst>
              <a:ext uri="{FF2B5EF4-FFF2-40B4-BE49-F238E27FC236}">
                <a16:creationId xmlns:a16="http://schemas.microsoft.com/office/drawing/2014/main" id="{81A22C78-A8D5-4220-A942-89AF598630E9}"/>
              </a:ext>
            </a:extLst>
          </p:cNvPr>
          <p:cNvSpPr>
            <a:spLocks noChangeShapeType="1"/>
          </p:cNvSpPr>
          <p:nvPr/>
        </p:nvSpPr>
        <p:spPr bwMode="auto">
          <a:xfrm>
            <a:off x="8458200" y="3962400"/>
            <a:ext cx="2057400" cy="0"/>
          </a:xfrm>
          <a:prstGeom prst="line">
            <a:avLst/>
          </a:prstGeom>
          <a:noFill/>
          <a:ln w="50800">
            <a:solidFill>
              <a:srgbClr val="FF5008"/>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89" name="Rectangle 17">
            <a:extLst>
              <a:ext uri="{FF2B5EF4-FFF2-40B4-BE49-F238E27FC236}">
                <a16:creationId xmlns:a16="http://schemas.microsoft.com/office/drawing/2014/main" id="{14E92C75-8AE5-4CFB-97ED-3C2B90C3DE52}"/>
              </a:ext>
            </a:extLst>
          </p:cNvPr>
          <p:cNvSpPr>
            <a:spLocks noChangeArrowheads="1"/>
          </p:cNvSpPr>
          <p:nvPr/>
        </p:nvSpPr>
        <p:spPr bwMode="auto">
          <a:xfrm>
            <a:off x="8612189" y="4802188"/>
            <a:ext cx="1978025"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dirty="0">
                <a:solidFill>
                  <a:srgbClr val="004E47"/>
                </a:solidFill>
                <a:latin typeface="Arial" panose="020B0604020202020204" pitchFamily="34" charset="0"/>
              </a:rPr>
              <a:t>Ability to generate positive market expectations</a:t>
            </a:r>
          </a:p>
        </p:txBody>
      </p:sp>
      <p:sp>
        <p:nvSpPr>
          <p:cNvPr id="131090" name="Line 18">
            <a:extLst>
              <a:ext uri="{FF2B5EF4-FFF2-40B4-BE49-F238E27FC236}">
                <a16:creationId xmlns:a16="http://schemas.microsoft.com/office/drawing/2014/main" id="{6BA0C6CE-C85E-4DFD-926E-ACDD2645EC65}"/>
              </a:ext>
            </a:extLst>
          </p:cNvPr>
          <p:cNvSpPr>
            <a:spLocks noChangeShapeType="1"/>
          </p:cNvSpPr>
          <p:nvPr/>
        </p:nvSpPr>
        <p:spPr bwMode="auto">
          <a:xfrm>
            <a:off x="8458200" y="6400800"/>
            <a:ext cx="2057400" cy="0"/>
          </a:xfrm>
          <a:prstGeom prst="line">
            <a:avLst/>
          </a:prstGeom>
          <a:noFill/>
          <a:ln w="50800">
            <a:solidFill>
              <a:srgbClr val="004E47"/>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91" name="Rectangle 19">
            <a:extLst>
              <a:ext uri="{FF2B5EF4-FFF2-40B4-BE49-F238E27FC236}">
                <a16:creationId xmlns:a16="http://schemas.microsoft.com/office/drawing/2014/main" id="{594C342D-B2AB-47C9-A3FD-1E43B740319C}"/>
              </a:ext>
            </a:extLst>
          </p:cNvPr>
          <p:cNvSpPr>
            <a:spLocks noChangeArrowheads="1"/>
          </p:cNvSpPr>
          <p:nvPr/>
        </p:nvSpPr>
        <p:spPr bwMode="auto">
          <a:xfrm>
            <a:off x="1525589" y="4802188"/>
            <a:ext cx="2282825"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dirty="0">
                <a:solidFill>
                  <a:srgbClr val="114FFB"/>
                </a:solidFill>
                <a:latin typeface="Arial" panose="020B0604020202020204" pitchFamily="34" charset="0"/>
              </a:rPr>
              <a:t>Ability to provide financial rewards sufficient to attract and retain financing</a:t>
            </a:r>
          </a:p>
        </p:txBody>
      </p:sp>
      <p:sp>
        <p:nvSpPr>
          <p:cNvPr id="131092" name="Line 20">
            <a:extLst>
              <a:ext uri="{FF2B5EF4-FFF2-40B4-BE49-F238E27FC236}">
                <a16:creationId xmlns:a16="http://schemas.microsoft.com/office/drawing/2014/main" id="{473DB8A5-4FEB-4D1D-9206-73188CE1E1FE}"/>
              </a:ext>
            </a:extLst>
          </p:cNvPr>
          <p:cNvSpPr>
            <a:spLocks noChangeShapeType="1"/>
          </p:cNvSpPr>
          <p:nvPr/>
        </p:nvSpPr>
        <p:spPr bwMode="auto">
          <a:xfrm>
            <a:off x="1676400" y="6400800"/>
            <a:ext cx="2057400" cy="0"/>
          </a:xfrm>
          <a:prstGeom prst="line">
            <a:avLst/>
          </a:prstGeom>
          <a:noFill/>
          <a:ln w="50800">
            <a:solidFill>
              <a:srgbClr val="114FFB"/>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93" name="Rectangle 21">
            <a:extLst>
              <a:ext uri="{FF2B5EF4-FFF2-40B4-BE49-F238E27FC236}">
                <a16:creationId xmlns:a16="http://schemas.microsoft.com/office/drawing/2014/main" id="{9600642A-9350-41E5-B6E3-23AC71AFB34D}"/>
              </a:ext>
            </a:extLst>
          </p:cNvPr>
          <p:cNvSpPr>
            <a:spLocks noGrp="1" noChangeArrowheads="1"/>
          </p:cNvSpPr>
          <p:nvPr>
            <p:ph type="title"/>
          </p:nvPr>
        </p:nvSpPr>
        <p:spPr>
          <a:xfrm>
            <a:off x="2548466" y="703029"/>
            <a:ext cx="10515600" cy="1325563"/>
          </a:xfrm>
        </p:spPr>
        <p:txBody>
          <a:bodyPr/>
          <a:lstStyle/>
          <a:p>
            <a:r>
              <a:rPr lang="en-US" altLang="en-US"/>
              <a:t>Building Blocks of Analysis</a:t>
            </a:r>
          </a:p>
        </p:txBody>
      </p:sp>
    </p:spTree>
  </p:cSld>
  <p:clrMapOvr>
    <a:masterClrMapping/>
  </p:clrMapOvr>
  <p:transition>
    <p:zo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7355" name="Rectangle 11">
            <a:extLst>
              <a:ext uri="{FF2B5EF4-FFF2-40B4-BE49-F238E27FC236}">
                <a16:creationId xmlns:a16="http://schemas.microsoft.com/office/drawing/2014/main" id="{0729802F-079F-4A4F-9B85-208171D4375D}"/>
              </a:ext>
            </a:extLst>
          </p:cNvPr>
          <p:cNvSpPr>
            <a:spLocks noChangeArrowheads="1"/>
          </p:cNvSpPr>
          <p:nvPr/>
        </p:nvSpPr>
        <p:spPr bwMode="auto">
          <a:xfrm>
            <a:off x="88392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Statement Presentation and Analysis</a:t>
            </a:r>
          </a:p>
        </p:txBody>
      </p:sp>
      <p:sp>
        <p:nvSpPr>
          <p:cNvPr id="697350" name="Rectangle 6">
            <a:extLst>
              <a:ext uri="{FF2B5EF4-FFF2-40B4-BE49-F238E27FC236}">
                <a16:creationId xmlns:a16="http://schemas.microsoft.com/office/drawing/2014/main" id="{F6D084EB-3289-45EA-9DC7-30B760260204}"/>
              </a:ext>
            </a:extLst>
          </p:cNvPr>
          <p:cNvSpPr>
            <a:spLocks noChangeArrowheads="1"/>
          </p:cNvSpPr>
          <p:nvPr/>
        </p:nvSpPr>
        <p:spPr bwMode="auto">
          <a:xfrm>
            <a:off x="1905000" y="457200"/>
            <a:ext cx="8382000" cy="560388"/>
          </a:xfrm>
          <a:prstGeom prst="rect">
            <a:avLst/>
          </a:prstGeom>
          <a:solidFill>
            <a:srgbClr val="009999"/>
          </a:solidFill>
          <a:ln w="12700" algn="ctr">
            <a:solidFill>
              <a:schemeClr val="tx1"/>
            </a:solidFill>
            <a:miter lim="800000"/>
            <a:headEnd/>
            <a:tailEnd/>
          </a:ln>
          <a:effectLst>
            <a:outerShdw dist="107763" dir="2700000" algn="ctr" rotWithShape="0">
              <a:srgbClr val="800000"/>
            </a:outerShdw>
          </a:effectLst>
        </p:spPr>
        <p:txBody>
          <a:bodyPr lIns="90488" tIns="44450" rIns="90488" bIns="44450"/>
          <a:lstStyle>
            <a:lvl1pPr marL="109538">
              <a:defRPr sz="2000">
                <a:solidFill>
                  <a:schemeClr val="tx1"/>
                </a:solidFill>
                <a:latin typeface="Comic Sans MS" panose="030F0702030302020204" pitchFamily="66" charset="0"/>
              </a:defRPr>
            </a:lvl1pPr>
            <a:lvl2pPr marL="109538">
              <a:defRPr sz="2000">
                <a:solidFill>
                  <a:schemeClr val="tx1"/>
                </a:solidFill>
                <a:latin typeface="Comic Sans MS" panose="030F0702030302020204" pitchFamily="66" charset="0"/>
              </a:defRPr>
            </a:lvl2pPr>
            <a:lvl3pPr marL="109538">
              <a:defRPr sz="2000">
                <a:solidFill>
                  <a:schemeClr val="tx1"/>
                </a:solidFill>
                <a:latin typeface="Comic Sans MS" panose="030F0702030302020204" pitchFamily="66" charset="0"/>
              </a:defRPr>
            </a:lvl3pPr>
            <a:lvl4pPr marL="109538">
              <a:defRPr sz="2000">
                <a:solidFill>
                  <a:schemeClr val="tx1"/>
                </a:solidFill>
                <a:latin typeface="Comic Sans MS" panose="030F0702030302020204" pitchFamily="66" charset="0"/>
              </a:defRPr>
            </a:lvl4pPr>
            <a:lvl5pPr marL="109538">
              <a:defRPr sz="2000">
                <a:solidFill>
                  <a:schemeClr val="tx1"/>
                </a:solidFill>
                <a:latin typeface="Comic Sans MS" panose="030F0702030302020204" pitchFamily="66" charset="0"/>
              </a:defRPr>
            </a:lvl5pPr>
            <a:lvl6pPr marL="566738" algn="ctr" eaLnBrk="0" fontAlgn="base" hangingPunct="0">
              <a:spcBef>
                <a:spcPct val="0"/>
              </a:spcBef>
              <a:spcAft>
                <a:spcPct val="0"/>
              </a:spcAft>
              <a:defRPr sz="2000">
                <a:solidFill>
                  <a:schemeClr val="tx1"/>
                </a:solidFill>
                <a:latin typeface="Comic Sans MS" panose="030F0702030302020204" pitchFamily="66" charset="0"/>
              </a:defRPr>
            </a:lvl6pPr>
            <a:lvl7pPr marL="1023938" algn="ctr" eaLnBrk="0" fontAlgn="base" hangingPunct="0">
              <a:spcBef>
                <a:spcPct val="0"/>
              </a:spcBef>
              <a:spcAft>
                <a:spcPct val="0"/>
              </a:spcAft>
              <a:defRPr sz="2000">
                <a:solidFill>
                  <a:schemeClr val="tx1"/>
                </a:solidFill>
                <a:latin typeface="Comic Sans MS" panose="030F0702030302020204" pitchFamily="66" charset="0"/>
              </a:defRPr>
            </a:lvl7pPr>
            <a:lvl8pPr marL="1481138" algn="ctr" eaLnBrk="0" fontAlgn="base" hangingPunct="0">
              <a:spcBef>
                <a:spcPct val="0"/>
              </a:spcBef>
              <a:spcAft>
                <a:spcPct val="0"/>
              </a:spcAft>
              <a:defRPr sz="2000">
                <a:solidFill>
                  <a:schemeClr val="tx1"/>
                </a:solidFill>
                <a:latin typeface="Comic Sans MS" panose="030F0702030302020204" pitchFamily="66" charset="0"/>
              </a:defRPr>
            </a:lvl8pPr>
            <a:lvl9pPr marL="1938338"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defRPr/>
            </a:pPr>
            <a:r>
              <a:rPr lang="en-US" altLang="id-ID" sz="2800" b="1">
                <a:solidFill>
                  <a:schemeClr val="bg1"/>
                </a:solidFill>
                <a:effectLst>
                  <a:outerShdw blurRad="38100" dist="38100" dir="2700000" algn="tl">
                    <a:srgbClr val="000000"/>
                  </a:outerShdw>
                </a:effectLst>
                <a:latin typeface="Arial" panose="020B0604020202020204" pitchFamily="34" charset="0"/>
              </a:rPr>
              <a:t>Inventories</a:t>
            </a:r>
          </a:p>
        </p:txBody>
      </p:sp>
      <p:sp>
        <p:nvSpPr>
          <p:cNvPr id="697351" name="Rectangle 7">
            <a:extLst>
              <a:ext uri="{FF2B5EF4-FFF2-40B4-BE49-F238E27FC236}">
                <a16:creationId xmlns:a16="http://schemas.microsoft.com/office/drawing/2014/main" id="{50B6C4EB-E2BB-4C76-8574-30309E4BBEE8}"/>
              </a:ext>
            </a:extLst>
          </p:cNvPr>
          <p:cNvSpPr>
            <a:spLocks noChangeArrowheads="1"/>
          </p:cNvSpPr>
          <p:nvPr/>
        </p:nvSpPr>
        <p:spPr bwMode="auto">
          <a:xfrm>
            <a:off x="3505200" y="3067050"/>
            <a:ext cx="1676400" cy="27432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pitchFamily="34" charset="0"/>
              </a:rPr>
              <a:t>Taking a physical inventory</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pitchFamily="34" charset="0"/>
              </a:rPr>
              <a:t>Determining ownership of goods</a:t>
            </a:r>
          </a:p>
        </p:txBody>
      </p:sp>
      <p:sp>
        <p:nvSpPr>
          <p:cNvPr id="697352" name="Rectangle 8">
            <a:extLst>
              <a:ext uri="{FF2B5EF4-FFF2-40B4-BE49-F238E27FC236}">
                <a16:creationId xmlns:a16="http://schemas.microsoft.com/office/drawing/2014/main" id="{00065CE8-56C1-4A43-AB45-F8FD58CCCCC2}"/>
              </a:ext>
            </a:extLst>
          </p:cNvPr>
          <p:cNvSpPr>
            <a:spLocks noChangeArrowheads="1"/>
          </p:cNvSpPr>
          <p:nvPr/>
        </p:nvSpPr>
        <p:spPr bwMode="auto">
          <a:xfrm>
            <a:off x="18288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Classifying Inventory</a:t>
            </a:r>
          </a:p>
        </p:txBody>
      </p:sp>
      <p:sp>
        <p:nvSpPr>
          <p:cNvPr id="697353" name="Rectangle 9">
            <a:extLst>
              <a:ext uri="{FF2B5EF4-FFF2-40B4-BE49-F238E27FC236}">
                <a16:creationId xmlns:a16="http://schemas.microsoft.com/office/drawing/2014/main" id="{696703F3-77E6-4683-84C5-2CD054CEE6BE}"/>
              </a:ext>
            </a:extLst>
          </p:cNvPr>
          <p:cNvSpPr>
            <a:spLocks noChangeArrowheads="1"/>
          </p:cNvSpPr>
          <p:nvPr/>
        </p:nvSpPr>
        <p:spPr bwMode="auto">
          <a:xfrm>
            <a:off x="35814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Determining Inventory Quantities</a:t>
            </a:r>
          </a:p>
        </p:txBody>
      </p:sp>
      <p:sp>
        <p:nvSpPr>
          <p:cNvPr id="697354" name="Rectangle 10">
            <a:extLst>
              <a:ext uri="{FF2B5EF4-FFF2-40B4-BE49-F238E27FC236}">
                <a16:creationId xmlns:a16="http://schemas.microsoft.com/office/drawing/2014/main" id="{F512AE81-DF08-4FF2-AFFC-D63D55DBB4D5}"/>
              </a:ext>
            </a:extLst>
          </p:cNvPr>
          <p:cNvSpPr>
            <a:spLocks noChangeArrowheads="1"/>
          </p:cNvSpPr>
          <p:nvPr/>
        </p:nvSpPr>
        <p:spPr bwMode="auto">
          <a:xfrm>
            <a:off x="53340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2" name="Rectangle 11">
            <a:extLst>
              <a:ext uri="{FF2B5EF4-FFF2-40B4-BE49-F238E27FC236}">
                <a16:creationId xmlns:a16="http://schemas.microsoft.com/office/drawing/2014/main" id="{DFEA3BC3-CBA4-475C-BEE6-51D3828E066E}"/>
              </a:ext>
            </a:extLst>
          </p:cNvPr>
          <p:cNvSpPr>
            <a:spLocks noChangeArrowheads="1"/>
          </p:cNvSpPr>
          <p:nvPr/>
        </p:nvSpPr>
        <p:spPr bwMode="auto">
          <a:xfrm>
            <a:off x="70866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Inventory Errors</a:t>
            </a:r>
          </a:p>
        </p:txBody>
      </p:sp>
      <p:sp>
        <p:nvSpPr>
          <p:cNvPr id="697357" name="Rectangle 13">
            <a:extLst>
              <a:ext uri="{FF2B5EF4-FFF2-40B4-BE49-F238E27FC236}">
                <a16:creationId xmlns:a16="http://schemas.microsoft.com/office/drawing/2014/main" id="{AC4632D5-80EB-40B1-A7EA-C853EDF9BB06}"/>
              </a:ext>
            </a:extLst>
          </p:cNvPr>
          <p:cNvSpPr>
            <a:spLocks noChangeArrowheads="1"/>
          </p:cNvSpPr>
          <p:nvPr/>
        </p:nvSpPr>
        <p:spPr bwMode="auto">
          <a:xfrm>
            <a:off x="1752600" y="3067050"/>
            <a:ext cx="1752600" cy="2590800"/>
          </a:xfrm>
          <a:prstGeom prst="rect">
            <a:avLst/>
          </a:prstGeom>
          <a:noFill/>
          <a:ln>
            <a:noFill/>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685800" indent="-22860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543050" indent="-171450">
              <a:defRPr sz="2000">
                <a:solidFill>
                  <a:schemeClr val="tx1"/>
                </a:solidFill>
                <a:latin typeface="Comic Sans MS" panose="030F0702030302020204" pitchFamily="66" charset="0"/>
              </a:defRPr>
            </a:lvl4pPr>
            <a:lvl5pPr marL="2000250" indent="-171450">
              <a:defRPr sz="2000">
                <a:solidFill>
                  <a:schemeClr val="tx1"/>
                </a:solidFill>
                <a:latin typeface="Comic Sans MS" panose="030F0702030302020204" pitchFamily="66" charset="0"/>
              </a:defRPr>
            </a:lvl5pPr>
            <a:lvl6pPr marL="2457450" indent="-171450" algn="ctr" eaLnBrk="0" fontAlgn="base" hangingPunct="0">
              <a:spcBef>
                <a:spcPct val="0"/>
              </a:spcBef>
              <a:spcAft>
                <a:spcPct val="0"/>
              </a:spcAft>
              <a:defRPr sz="2000">
                <a:solidFill>
                  <a:schemeClr val="tx1"/>
                </a:solidFill>
                <a:latin typeface="Comic Sans MS" panose="030F0702030302020204" pitchFamily="66" charset="0"/>
              </a:defRPr>
            </a:lvl6pPr>
            <a:lvl7pPr marL="2914650" indent="-171450" algn="ctr" eaLnBrk="0" fontAlgn="base" hangingPunct="0">
              <a:spcBef>
                <a:spcPct val="0"/>
              </a:spcBef>
              <a:spcAft>
                <a:spcPct val="0"/>
              </a:spcAft>
              <a:defRPr sz="2000">
                <a:solidFill>
                  <a:schemeClr val="tx1"/>
                </a:solidFill>
                <a:latin typeface="Comic Sans MS" panose="030F0702030302020204" pitchFamily="66" charset="0"/>
              </a:defRPr>
            </a:lvl7pPr>
            <a:lvl8pPr marL="3371850" indent="-171450" algn="ctr" eaLnBrk="0" fontAlgn="base" hangingPunct="0">
              <a:spcBef>
                <a:spcPct val="0"/>
              </a:spcBef>
              <a:spcAft>
                <a:spcPct val="0"/>
              </a:spcAft>
              <a:defRPr sz="2000">
                <a:solidFill>
                  <a:schemeClr val="tx1"/>
                </a:solidFill>
                <a:latin typeface="Comic Sans MS" panose="030F0702030302020204" pitchFamily="66" charset="0"/>
              </a:defRPr>
            </a:lvl8pPr>
            <a:lvl9pPr marL="3829050" indent="-17145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Finished goods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Work in process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Raw materials</a:t>
            </a:r>
          </a:p>
          <a:p>
            <a:pPr>
              <a:spcBef>
                <a:spcPct val="25000"/>
              </a:spcBef>
              <a:buClr>
                <a:srgbClr val="CC0000"/>
              </a:buClr>
              <a:buSzPct val="75000"/>
              <a:buFont typeface="Wingdings" panose="05000000000000000000" pitchFamily="2" charset="2"/>
              <a:buBlip>
                <a:blip r:embed="rId3"/>
              </a:buBlip>
              <a:defRPr/>
            </a:pPr>
            <a:endParaRPr lang="en-US" altLang="id-ID" sz="1600">
              <a:effectLst>
                <a:outerShdw blurRad="38100" dist="38100" dir="2700000" algn="tl">
                  <a:srgbClr val="C0C0C0"/>
                </a:outerShdw>
              </a:effectLst>
              <a:latin typeface="Arial" panose="020B0604020202020204" pitchFamily="34" charset="0"/>
            </a:endParaRPr>
          </a:p>
        </p:txBody>
      </p:sp>
      <p:sp>
        <p:nvSpPr>
          <p:cNvPr id="697358" name="Rectangle 14">
            <a:extLst>
              <a:ext uri="{FF2B5EF4-FFF2-40B4-BE49-F238E27FC236}">
                <a16:creationId xmlns:a16="http://schemas.microsoft.com/office/drawing/2014/main" id="{811A6393-A4AF-4D74-8DB9-5F095763EE63}"/>
              </a:ext>
            </a:extLst>
          </p:cNvPr>
          <p:cNvSpPr>
            <a:spLocks noChangeArrowheads="1"/>
          </p:cNvSpPr>
          <p:nvPr/>
        </p:nvSpPr>
        <p:spPr bwMode="auto">
          <a:xfrm>
            <a:off x="5257800" y="3067050"/>
            <a:ext cx="1828800" cy="325755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Specific identification</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Cost flow assumptions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Financial statement and tax effects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Consistent use</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Lower-of-cost-or-net realizable value</a:t>
            </a:r>
          </a:p>
        </p:txBody>
      </p:sp>
      <p:sp>
        <p:nvSpPr>
          <p:cNvPr id="697359" name="Rectangle 15">
            <a:extLst>
              <a:ext uri="{FF2B5EF4-FFF2-40B4-BE49-F238E27FC236}">
                <a16:creationId xmlns:a16="http://schemas.microsoft.com/office/drawing/2014/main" id="{C756AB29-40C7-44F8-9E47-EC11964C29D6}"/>
              </a:ext>
            </a:extLst>
          </p:cNvPr>
          <p:cNvSpPr>
            <a:spLocks noChangeArrowheads="1"/>
          </p:cNvSpPr>
          <p:nvPr/>
        </p:nvSpPr>
        <p:spPr bwMode="auto">
          <a:xfrm>
            <a:off x="7010400" y="3067050"/>
            <a:ext cx="1752600" cy="190500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Income statement effects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Statement of financial position effects</a:t>
            </a:r>
          </a:p>
          <a:p>
            <a:pPr>
              <a:spcBef>
                <a:spcPct val="25000"/>
              </a:spcBef>
              <a:buClr>
                <a:srgbClr val="CC0000"/>
              </a:buClr>
              <a:buSzPct val="75000"/>
              <a:buFont typeface="Wingdings" panose="05000000000000000000" pitchFamily="2" charset="2"/>
              <a:buBlip>
                <a:blip r:embed="rId3"/>
              </a:buBlip>
              <a:defRPr/>
            </a:pPr>
            <a:endParaRPr lang="en-US" altLang="id-ID" sz="1600">
              <a:effectLst>
                <a:outerShdw blurRad="38100" dist="38100" dir="2700000" algn="tl">
                  <a:srgbClr val="C0C0C0"/>
                </a:outerShdw>
              </a:effectLst>
              <a:latin typeface="Arial" panose="020B0604020202020204" pitchFamily="34" charset="0"/>
            </a:endParaRPr>
          </a:p>
        </p:txBody>
      </p:sp>
      <p:sp>
        <p:nvSpPr>
          <p:cNvPr id="697360" name="Rectangle 16">
            <a:extLst>
              <a:ext uri="{FF2B5EF4-FFF2-40B4-BE49-F238E27FC236}">
                <a16:creationId xmlns:a16="http://schemas.microsoft.com/office/drawing/2014/main" id="{6A3287A8-8B60-45B8-9CEF-038C56A9AC11}"/>
              </a:ext>
            </a:extLst>
          </p:cNvPr>
          <p:cNvSpPr>
            <a:spLocks noChangeArrowheads="1"/>
          </p:cNvSpPr>
          <p:nvPr/>
        </p:nvSpPr>
        <p:spPr bwMode="auto">
          <a:xfrm>
            <a:off x="8763000" y="3067050"/>
            <a:ext cx="1905000" cy="350520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Presentation</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Analysis using inventory turnover</a:t>
            </a:r>
          </a:p>
        </p:txBody>
      </p:sp>
      <p:sp>
        <p:nvSpPr>
          <p:cNvPr id="5133" name="Line 20">
            <a:extLst>
              <a:ext uri="{FF2B5EF4-FFF2-40B4-BE49-F238E27FC236}">
                <a16:creationId xmlns:a16="http://schemas.microsoft.com/office/drawing/2014/main" id="{F7974C91-8668-4EFF-8727-6217A991BAFB}"/>
              </a:ext>
            </a:extLst>
          </p:cNvPr>
          <p:cNvSpPr>
            <a:spLocks noChangeShapeType="1"/>
          </p:cNvSpPr>
          <p:nvPr/>
        </p:nvSpPr>
        <p:spPr bwMode="auto">
          <a:xfrm>
            <a:off x="18430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4" name="Line 21">
            <a:extLst>
              <a:ext uri="{FF2B5EF4-FFF2-40B4-BE49-F238E27FC236}">
                <a16:creationId xmlns:a16="http://schemas.microsoft.com/office/drawing/2014/main" id="{277D645D-5CDC-42C6-ABBA-7041DDC3A303}"/>
              </a:ext>
            </a:extLst>
          </p:cNvPr>
          <p:cNvSpPr>
            <a:spLocks noChangeShapeType="1"/>
          </p:cNvSpPr>
          <p:nvPr/>
        </p:nvSpPr>
        <p:spPr bwMode="auto">
          <a:xfrm>
            <a:off x="35956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5" name="Line 22">
            <a:extLst>
              <a:ext uri="{FF2B5EF4-FFF2-40B4-BE49-F238E27FC236}">
                <a16:creationId xmlns:a16="http://schemas.microsoft.com/office/drawing/2014/main" id="{54488E88-52F0-4794-9BE5-C4319E910871}"/>
              </a:ext>
            </a:extLst>
          </p:cNvPr>
          <p:cNvSpPr>
            <a:spLocks noChangeShapeType="1"/>
          </p:cNvSpPr>
          <p:nvPr/>
        </p:nvSpPr>
        <p:spPr bwMode="auto">
          <a:xfrm>
            <a:off x="53482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6" name="Line 23">
            <a:extLst>
              <a:ext uri="{FF2B5EF4-FFF2-40B4-BE49-F238E27FC236}">
                <a16:creationId xmlns:a16="http://schemas.microsoft.com/office/drawing/2014/main" id="{725FA80C-B12F-4290-8D16-370A877EAD3D}"/>
              </a:ext>
            </a:extLst>
          </p:cNvPr>
          <p:cNvSpPr>
            <a:spLocks noChangeShapeType="1"/>
          </p:cNvSpPr>
          <p:nvPr/>
        </p:nvSpPr>
        <p:spPr bwMode="auto">
          <a:xfrm>
            <a:off x="71008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7" name="Line 24">
            <a:extLst>
              <a:ext uri="{FF2B5EF4-FFF2-40B4-BE49-F238E27FC236}">
                <a16:creationId xmlns:a16="http://schemas.microsoft.com/office/drawing/2014/main" id="{857291F3-025F-4DDE-86AC-A647EBAFBF6C}"/>
              </a:ext>
            </a:extLst>
          </p:cNvPr>
          <p:cNvSpPr>
            <a:spLocks noChangeShapeType="1"/>
          </p:cNvSpPr>
          <p:nvPr/>
        </p:nvSpPr>
        <p:spPr bwMode="auto">
          <a:xfrm>
            <a:off x="88534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cxnSp>
        <p:nvCxnSpPr>
          <p:cNvPr id="5138" name="AutoShape 26">
            <a:extLst>
              <a:ext uri="{FF2B5EF4-FFF2-40B4-BE49-F238E27FC236}">
                <a16:creationId xmlns:a16="http://schemas.microsoft.com/office/drawing/2014/main" id="{66ADE1AC-AFDC-49EC-94DF-C15E6003A470}"/>
              </a:ext>
            </a:extLst>
          </p:cNvPr>
          <p:cNvCxnSpPr>
            <a:cxnSpLocks noChangeShapeType="1"/>
          </p:cNvCxnSpPr>
          <p:nvPr/>
        </p:nvCxnSpPr>
        <p:spPr bwMode="auto">
          <a:xfrm rot="5400000">
            <a:off x="4029075" y="-333375"/>
            <a:ext cx="666750" cy="34671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39" name="AutoShape 27">
            <a:extLst>
              <a:ext uri="{FF2B5EF4-FFF2-40B4-BE49-F238E27FC236}">
                <a16:creationId xmlns:a16="http://schemas.microsoft.com/office/drawing/2014/main" id="{56853A43-E972-4BCE-93E3-C61719F17624}"/>
              </a:ext>
            </a:extLst>
          </p:cNvPr>
          <p:cNvCxnSpPr>
            <a:cxnSpLocks noChangeShapeType="1"/>
          </p:cNvCxnSpPr>
          <p:nvPr/>
        </p:nvCxnSpPr>
        <p:spPr bwMode="auto">
          <a:xfrm rot="5400000">
            <a:off x="4905375" y="542925"/>
            <a:ext cx="666750" cy="17145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0" name="AutoShape 28">
            <a:extLst>
              <a:ext uri="{FF2B5EF4-FFF2-40B4-BE49-F238E27FC236}">
                <a16:creationId xmlns:a16="http://schemas.microsoft.com/office/drawing/2014/main" id="{E1548B1B-B26D-4205-BD81-D819F3D1CDB5}"/>
              </a:ext>
            </a:extLst>
          </p:cNvPr>
          <p:cNvCxnSpPr>
            <a:cxnSpLocks noChangeShapeType="1"/>
          </p:cNvCxnSpPr>
          <p:nvPr/>
        </p:nvCxnSpPr>
        <p:spPr bwMode="auto">
          <a:xfrm rot="16200000" flipH="1">
            <a:off x="6657975" y="504825"/>
            <a:ext cx="666750" cy="17907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1" name="AutoShape 29">
            <a:extLst>
              <a:ext uri="{FF2B5EF4-FFF2-40B4-BE49-F238E27FC236}">
                <a16:creationId xmlns:a16="http://schemas.microsoft.com/office/drawing/2014/main" id="{34BEDE50-D036-461F-9C44-26FB882452EA}"/>
              </a:ext>
            </a:extLst>
          </p:cNvPr>
          <p:cNvCxnSpPr>
            <a:cxnSpLocks noChangeShapeType="1"/>
          </p:cNvCxnSpPr>
          <p:nvPr/>
        </p:nvCxnSpPr>
        <p:spPr bwMode="auto">
          <a:xfrm rot="16200000" flipH="1">
            <a:off x="7534275" y="-371475"/>
            <a:ext cx="666750" cy="35433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2" name="AutoShape 30">
            <a:extLst>
              <a:ext uri="{FF2B5EF4-FFF2-40B4-BE49-F238E27FC236}">
                <a16:creationId xmlns:a16="http://schemas.microsoft.com/office/drawing/2014/main" id="{02721750-DC92-4BF8-96D7-35F119F2CC09}"/>
              </a:ext>
            </a:extLst>
          </p:cNvPr>
          <p:cNvCxnSpPr>
            <a:cxnSpLocks noChangeShapeType="1"/>
          </p:cNvCxnSpPr>
          <p:nvPr/>
        </p:nvCxnSpPr>
        <p:spPr bwMode="auto">
          <a:xfrm>
            <a:off x="6096000" y="1066800"/>
            <a:ext cx="0" cy="685800"/>
          </a:xfrm>
          <a:prstGeom prst="straightConnector1">
            <a:avLst/>
          </a:prstGeom>
          <a:noFill/>
          <a:ln w="38100" cap="sq">
            <a:solidFill>
              <a:srgbClr val="800000"/>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a:extLst>
              <a:ext uri="{FF2B5EF4-FFF2-40B4-BE49-F238E27FC236}">
                <a16:creationId xmlns:a16="http://schemas.microsoft.com/office/drawing/2014/main" id="{68297EDC-ED4D-47FB-8A03-462BFC00A5DD}"/>
              </a:ext>
            </a:extLst>
          </p:cNvPr>
          <p:cNvSpPr>
            <a:spLocks noGrp="1" noChangeArrowheads="1"/>
          </p:cNvSpPr>
          <p:nvPr>
            <p:ph type="title"/>
          </p:nvPr>
        </p:nvSpPr>
        <p:spPr>
          <a:xfrm>
            <a:off x="2486025" y="119636"/>
            <a:ext cx="10515600" cy="1325563"/>
          </a:xfrm>
        </p:spPr>
        <p:txBody>
          <a:bodyPr vert="horz" lIns="91440" tIns="45720" rIns="91440" bIns="45720" rtlCol="0" anchor="ctr">
            <a:normAutofit/>
          </a:bodyPr>
          <a:lstStyle/>
          <a:p>
            <a:r>
              <a:rPr lang="en-US" dirty="0">
                <a:solidFill>
                  <a:schemeClr val="bg1"/>
                </a:solidFill>
              </a:rPr>
              <a:t>Allowance Method</a:t>
            </a:r>
          </a:p>
        </p:txBody>
      </p:sp>
      <p:sp>
        <p:nvSpPr>
          <p:cNvPr id="7" name="Rectangle 6">
            <a:extLst>
              <a:ext uri="{FF2B5EF4-FFF2-40B4-BE49-F238E27FC236}">
                <a16:creationId xmlns:a16="http://schemas.microsoft.com/office/drawing/2014/main" id="{F8C0D6F1-7333-4582-B950-9A48BA0D8075}"/>
              </a:ext>
            </a:extLst>
          </p:cNvPr>
          <p:cNvSpPr/>
          <p:nvPr/>
        </p:nvSpPr>
        <p:spPr>
          <a:xfrm>
            <a:off x="2133600" y="4538664"/>
            <a:ext cx="7924800" cy="1938337"/>
          </a:xfrm>
          <a:prstGeom prst="rect">
            <a:avLst/>
          </a:prstGeom>
          <a:solidFill>
            <a:schemeClr val="accent2">
              <a:lumMod val="20000"/>
              <a:lumOff val="80000"/>
            </a:schemeClr>
          </a:solidFill>
          <a:ln>
            <a:solidFill>
              <a:schemeClr val="tx1"/>
            </a:solidFill>
          </a:ln>
        </p:spPr>
        <p:txBody>
          <a:bodyPr>
            <a:spAutoFit/>
          </a:bodyPr>
          <a:lstStyle/>
          <a:p>
            <a:pPr marL="571500" indent="-571500" algn="ctr">
              <a:buSzPct val="80000"/>
              <a:defRPr/>
            </a:pPr>
            <a:r>
              <a:rPr lang="en-US" sz="2400" dirty="0"/>
              <a:t>Two advantages to the allowance method:</a:t>
            </a:r>
          </a:p>
          <a:p>
            <a:pPr marL="571500" indent="-571500">
              <a:buSzPct val="100000"/>
              <a:buFont typeface="Monotype Sorts" pitchFamily="2" charset="2"/>
              <a:buAutoNum type="arabicPeriod"/>
              <a:defRPr/>
            </a:pPr>
            <a:r>
              <a:rPr lang="en-US" sz="2400" dirty="0"/>
              <a:t>It records estimated bad debts expense in the period when the related sales are recorded.</a:t>
            </a:r>
          </a:p>
          <a:p>
            <a:pPr marL="571500" indent="-571500">
              <a:buSzPct val="100000"/>
              <a:buFont typeface="Monotype Sorts" pitchFamily="2" charset="2"/>
              <a:buAutoNum type="arabicPeriod"/>
              <a:defRPr/>
            </a:pPr>
            <a:r>
              <a:rPr lang="en-US" sz="2400" dirty="0"/>
              <a:t>It reports accounts receivable on the balance sheet at the estimated amount of cash to be collected.</a:t>
            </a:r>
          </a:p>
        </p:txBody>
      </p:sp>
      <p:sp>
        <p:nvSpPr>
          <p:cNvPr id="8" name="Rectangle 7">
            <a:extLst>
              <a:ext uri="{FF2B5EF4-FFF2-40B4-BE49-F238E27FC236}">
                <a16:creationId xmlns:a16="http://schemas.microsoft.com/office/drawing/2014/main" id="{6F4DF475-6A80-4AB0-BA7A-DE84DB3E106C}"/>
              </a:ext>
            </a:extLst>
          </p:cNvPr>
          <p:cNvSpPr/>
          <p:nvPr/>
        </p:nvSpPr>
        <p:spPr>
          <a:xfrm>
            <a:off x="1905000" y="1752600"/>
            <a:ext cx="4191000" cy="1815882"/>
          </a:xfrm>
          <a:prstGeom prst="rect">
            <a:avLst/>
          </a:prstGeom>
          <a:solidFill>
            <a:schemeClr val="accent2">
              <a:lumMod val="20000"/>
              <a:lumOff val="80000"/>
            </a:schemeClr>
          </a:solidFill>
          <a:ln>
            <a:solidFill>
              <a:schemeClr val="tx1"/>
            </a:solidFill>
          </a:ln>
        </p:spPr>
        <p:txBody>
          <a:bodyPr>
            <a:spAutoFit/>
          </a:bodyPr>
          <a:lstStyle/>
          <a:p>
            <a:pPr algn="ctr" eaLnBrk="1" hangingPunct="1">
              <a:buSzPct val="80000"/>
              <a:buFont typeface="Monotype Sorts" pitchFamily="2" charset="2"/>
              <a:buNone/>
              <a:defRPr/>
            </a:pPr>
            <a:r>
              <a:rPr lang="en-US" sz="2800" dirty="0"/>
              <a:t>At the end of each period, </a:t>
            </a:r>
            <a:r>
              <a:rPr lang="en-US" sz="2800" dirty="0">
                <a:solidFill>
                  <a:srgbClr val="3333CC"/>
                </a:solidFill>
              </a:rPr>
              <a:t>estimate</a:t>
            </a:r>
            <a:r>
              <a:rPr lang="en-US" sz="2800" dirty="0"/>
              <a:t> total bad debts expected to be realized from that period’s sales.</a:t>
            </a:r>
          </a:p>
        </p:txBody>
      </p:sp>
      <p:pic>
        <p:nvPicPr>
          <p:cNvPr id="29701" name="Picture 2" descr="C:\Users\DoddandSusan\AppData\Local\Microsoft\Windows\Temporary Internet Files\Content.IE5\5E8N2X5D\MP900399492[1].jpg">
            <a:extLst>
              <a:ext uri="{FF2B5EF4-FFF2-40B4-BE49-F238E27FC236}">
                <a16:creationId xmlns:a16="http://schemas.microsoft.com/office/drawing/2014/main" id="{BE234954-C1A0-485B-B12B-3054B486CC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1" y="1600201"/>
            <a:ext cx="3902075" cy="260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2" name="AutoShape 15">
            <a:extLst>
              <a:ext uri="{FF2B5EF4-FFF2-40B4-BE49-F238E27FC236}">
                <a16:creationId xmlns:a16="http://schemas.microsoft.com/office/drawing/2014/main" id="{AA24B3E3-F0A2-4E73-A218-5BC59BB93EE2}"/>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Tree>
  </p:cSld>
  <p:clrMapOvr>
    <a:masterClrMapping/>
  </p:clrMapOvr>
  <p:transition>
    <p:check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Rectangle 4">
            <a:extLst>
              <a:ext uri="{FF2B5EF4-FFF2-40B4-BE49-F238E27FC236}">
                <a16:creationId xmlns:a16="http://schemas.microsoft.com/office/drawing/2014/main" id="{7C45D811-D94C-4341-8C15-F4717BA7BCEE}"/>
              </a:ext>
            </a:extLst>
          </p:cNvPr>
          <p:cNvSpPr>
            <a:spLocks noGrp="1" noChangeArrowheads="1"/>
          </p:cNvSpPr>
          <p:nvPr>
            <p:ph type="title"/>
          </p:nvPr>
        </p:nvSpPr>
        <p:spPr>
          <a:xfrm>
            <a:off x="2400300" y="175418"/>
            <a:ext cx="10515600" cy="1325563"/>
          </a:xfrm>
        </p:spPr>
        <p:txBody>
          <a:bodyPr vert="horz" lIns="91440" tIns="45720" rIns="91440" bIns="45720" rtlCol="0" anchor="ctr">
            <a:normAutofit/>
          </a:bodyPr>
          <a:lstStyle/>
          <a:p>
            <a:r>
              <a:rPr lang="en-US" dirty="0">
                <a:solidFill>
                  <a:schemeClr val="bg1"/>
                </a:solidFill>
              </a:rPr>
              <a:t>Estimating Bad Debts Expense</a:t>
            </a:r>
          </a:p>
        </p:txBody>
      </p:sp>
      <p:sp>
        <p:nvSpPr>
          <p:cNvPr id="41987" name="Rectangle 2">
            <a:extLst>
              <a:ext uri="{FF2B5EF4-FFF2-40B4-BE49-F238E27FC236}">
                <a16:creationId xmlns:a16="http://schemas.microsoft.com/office/drawing/2014/main" id="{76880F9D-9B4A-4251-866A-062E574DE058}"/>
              </a:ext>
            </a:extLst>
          </p:cNvPr>
          <p:cNvSpPr>
            <a:spLocks noGrp="1" noChangeArrowheads="1"/>
          </p:cNvSpPr>
          <p:nvPr>
            <p:ph type="body" idx="4294967295"/>
          </p:nvPr>
        </p:nvSpPr>
        <p:spPr>
          <a:xfrm>
            <a:off x="1981200" y="2514600"/>
            <a:ext cx="6172200" cy="2819400"/>
          </a:xfrm>
          <a:solidFill>
            <a:srgbClr val="FFFFCC"/>
          </a:solidFill>
          <a:ln w="12700" cap="flat">
            <a:solidFill>
              <a:srgbClr val="414141"/>
            </a:solidFill>
            <a:miter lim="800000"/>
            <a:headEnd/>
            <a:tailEnd/>
          </a:ln>
          <a:effectLst>
            <a:outerShdw dist="107763" dir="2700000" algn="ctr" rotWithShape="0">
              <a:srgbClr val="414141"/>
            </a:outerShdw>
          </a:effectLst>
        </p:spPr>
        <p:txBody>
          <a:bodyPr vert="horz" lIns="90488" tIns="44450" rIns="90488" bIns="44450" rtlCol="0">
            <a:normAutofit/>
          </a:bodyPr>
          <a:lstStyle/>
          <a:p>
            <a:pPr marL="690563" indent="-571500" algn="ctr">
              <a:buNone/>
            </a:pPr>
            <a:r>
              <a:rPr lang="en-US" altLang="en-US" sz="3200">
                <a:latin typeface="Calibri" panose="020F0502020204030204" pitchFamily="34" charset="0"/>
              </a:rPr>
              <a:t>Two Methods</a:t>
            </a:r>
            <a:r>
              <a:rPr lang="en-US" altLang="en-US" sz="3200" u="sng">
                <a:latin typeface="Calibri" panose="020F0502020204030204" pitchFamily="34" charset="0"/>
              </a:rPr>
              <a:t> </a:t>
            </a:r>
            <a:endParaRPr lang="en-US" altLang="en-US" sz="3200">
              <a:latin typeface="Calibri" panose="020F0502020204030204" pitchFamily="34" charset="0"/>
            </a:endParaRPr>
          </a:p>
          <a:p>
            <a:pPr marL="690563" indent="-571500">
              <a:buFont typeface="Monotype Sorts" pitchFamily="2" charset="2"/>
              <a:buAutoNum type="arabicPeriod"/>
            </a:pPr>
            <a:r>
              <a:rPr lang="en-US" altLang="en-US">
                <a:solidFill>
                  <a:schemeClr val="tx1"/>
                </a:solidFill>
                <a:latin typeface="Calibri" panose="020F0502020204030204" pitchFamily="34" charset="0"/>
              </a:rPr>
              <a:t>Percent of Sales Method</a:t>
            </a:r>
            <a:r>
              <a:rPr lang="en-US" altLang="en-US" sz="3200">
                <a:latin typeface="Calibri" panose="020F0502020204030204" pitchFamily="34" charset="0"/>
              </a:rPr>
              <a:t> </a:t>
            </a:r>
          </a:p>
          <a:p>
            <a:pPr marL="690563" indent="-571500">
              <a:buFont typeface="Monotype Sorts" pitchFamily="2" charset="2"/>
              <a:buAutoNum type="arabicPeriod"/>
            </a:pPr>
            <a:r>
              <a:rPr lang="en-US" altLang="en-US">
                <a:solidFill>
                  <a:schemeClr val="tx1"/>
                </a:solidFill>
                <a:latin typeface="Calibri" panose="020F0502020204030204" pitchFamily="34" charset="0"/>
              </a:rPr>
              <a:t>Accounts Receivable Methods</a:t>
            </a:r>
          </a:p>
          <a:p>
            <a:pPr marL="1466850" lvl="1" indent="-533400">
              <a:buSzPct val="75000"/>
              <a:buFont typeface="Monotype Sorts" pitchFamily="2" charset="2"/>
              <a:buChar char="l"/>
            </a:pPr>
            <a:r>
              <a:rPr lang="en-US" altLang="en-US">
                <a:latin typeface="Calibri" panose="020F0502020204030204" pitchFamily="34" charset="0"/>
              </a:rPr>
              <a:t>Percent of Accounts Receivable</a:t>
            </a:r>
          </a:p>
          <a:p>
            <a:pPr marL="1466850" lvl="1" indent="-533400">
              <a:buSzPct val="75000"/>
              <a:buFont typeface="Monotype Sorts" pitchFamily="2" charset="2"/>
              <a:buChar char="l"/>
            </a:pPr>
            <a:r>
              <a:rPr lang="en-US" altLang="en-US">
                <a:latin typeface="Calibri" panose="020F0502020204030204" pitchFamily="34" charset="0"/>
              </a:rPr>
              <a:t>Aging of Accounts Receivable</a:t>
            </a:r>
          </a:p>
        </p:txBody>
      </p:sp>
      <p:graphicFrame>
        <p:nvGraphicFramePr>
          <p:cNvPr id="41988" name="Object 2">
            <a:extLst>
              <a:ext uri="{FF2B5EF4-FFF2-40B4-BE49-F238E27FC236}">
                <a16:creationId xmlns:a16="http://schemas.microsoft.com/office/drawing/2014/main" id="{BF01ABAC-B15F-4475-9E45-65DEEAA066F2}"/>
              </a:ext>
            </a:extLst>
          </p:cNvPr>
          <p:cNvGraphicFramePr>
            <a:graphicFrameLocks/>
          </p:cNvGraphicFramePr>
          <p:nvPr/>
        </p:nvGraphicFramePr>
        <p:xfrm>
          <a:off x="8382000" y="2819400"/>
          <a:ext cx="1905000" cy="2286000"/>
        </p:xfrm>
        <a:graphic>
          <a:graphicData uri="http://schemas.openxmlformats.org/presentationml/2006/ole">
            <mc:AlternateContent xmlns:mc="http://schemas.openxmlformats.org/markup-compatibility/2006">
              <mc:Choice xmlns:v="urn:schemas-microsoft-com:vml" Requires="v">
                <p:oleObj name="Clip" r:id="rId3" imgW="3425228" imgH="3468986" progId="MS_ClipArt_Gallery.2">
                  <p:embed/>
                </p:oleObj>
              </mc:Choice>
              <mc:Fallback>
                <p:oleObj name="Clip" r:id="rId3" imgW="3425228" imgH="3468986" progId="MS_ClipArt_Gallery.2">
                  <p:embed/>
                  <p:pic>
                    <p:nvPicPr>
                      <p:cNvPr id="41988" name="Object 2">
                        <a:extLst>
                          <a:ext uri="{FF2B5EF4-FFF2-40B4-BE49-F238E27FC236}">
                            <a16:creationId xmlns:a16="http://schemas.microsoft.com/office/drawing/2014/main" id="{BF01ABAC-B15F-4475-9E45-65DEEAA066F2}"/>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0" y="2819400"/>
                        <a:ext cx="1905000"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1989" name="AutoShape 15">
            <a:extLst>
              <a:ext uri="{FF2B5EF4-FFF2-40B4-BE49-F238E27FC236}">
                <a16:creationId xmlns:a16="http://schemas.microsoft.com/office/drawing/2014/main" id="{373C177A-AC8A-483E-B96B-A771D36D9565}"/>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spTree>
  </p:cSld>
  <p:clrMapOvr>
    <a:masterClrMapping/>
  </p:clrMapOvr>
  <p:transition>
    <p:zo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857642E0-D6F1-481B-A0BD-4BFD0EF483A3}"/>
              </a:ext>
            </a:extLst>
          </p:cNvPr>
          <p:cNvGrpSpPr>
            <a:grpSpLocks/>
          </p:cNvGrpSpPr>
          <p:nvPr/>
        </p:nvGrpSpPr>
        <p:grpSpPr bwMode="auto">
          <a:xfrm>
            <a:off x="2913063" y="4973638"/>
            <a:ext cx="6375400" cy="1504950"/>
            <a:chOff x="875" y="3133"/>
            <a:chExt cx="4016" cy="948"/>
          </a:xfrm>
        </p:grpSpPr>
        <p:sp>
          <p:nvSpPr>
            <p:cNvPr id="7180" name="AutoShape 3">
              <a:extLst>
                <a:ext uri="{FF2B5EF4-FFF2-40B4-BE49-F238E27FC236}">
                  <a16:creationId xmlns:a16="http://schemas.microsoft.com/office/drawing/2014/main" id="{215FE259-9FF0-48B2-BC2F-C0A96C324BE0}"/>
                </a:ext>
              </a:extLst>
            </p:cNvPr>
            <p:cNvSpPr>
              <a:spLocks noChangeArrowheads="1"/>
            </p:cNvSpPr>
            <p:nvPr/>
          </p:nvSpPr>
          <p:spPr bwMode="auto">
            <a:xfrm rot="16200000" flipH="1">
              <a:off x="2671" y="3205"/>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81" name="AutoShape 4">
              <a:extLst>
                <a:ext uri="{FF2B5EF4-FFF2-40B4-BE49-F238E27FC236}">
                  <a16:creationId xmlns:a16="http://schemas.microsoft.com/office/drawing/2014/main" id="{87A41FD1-4B46-437C-8CBF-E1F72F7207F9}"/>
                </a:ext>
              </a:extLst>
            </p:cNvPr>
            <p:cNvSpPr>
              <a:spLocks noChangeArrowheads="1"/>
            </p:cNvSpPr>
            <p:nvPr/>
          </p:nvSpPr>
          <p:spPr bwMode="auto">
            <a:xfrm>
              <a:off x="875" y="3569"/>
              <a:ext cx="4016" cy="512"/>
            </a:xfrm>
            <a:prstGeom prst="roundRect">
              <a:avLst>
                <a:gd name="adj" fmla="val 12495"/>
              </a:avLst>
            </a:prstGeom>
            <a:solidFill>
              <a:schemeClr val="folHlink"/>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CC"/>
                  </a:solidFill>
                </a:rPr>
                <a:t>Called Property, Plant, &amp; Equipment</a:t>
              </a:r>
            </a:p>
          </p:txBody>
        </p:sp>
      </p:grpSp>
      <p:sp>
        <p:nvSpPr>
          <p:cNvPr id="11269" name="Rectangle 5">
            <a:extLst>
              <a:ext uri="{FF2B5EF4-FFF2-40B4-BE49-F238E27FC236}">
                <a16:creationId xmlns:a16="http://schemas.microsoft.com/office/drawing/2014/main" id="{6524FA7A-7414-44BE-AFB3-7F2D4AC451AA}"/>
              </a:ext>
            </a:extLst>
          </p:cNvPr>
          <p:cNvSpPr>
            <a:spLocks noGrp="1" noChangeArrowheads="1"/>
          </p:cNvSpPr>
          <p:nvPr>
            <p:ph type="title"/>
          </p:nvPr>
        </p:nvSpPr>
        <p:spPr>
          <a:xfrm>
            <a:off x="2692400" y="171450"/>
            <a:ext cx="11379200" cy="1143000"/>
          </a:xfrm>
        </p:spPr>
        <p:txBody>
          <a:bodyPr/>
          <a:lstStyle/>
          <a:p>
            <a:pPr>
              <a:defRPr/>
            </a:pPr>
            <a:r>
              <a:rPr lang="en-US" dirty="0"/>
              <a:t>Plant Assets</a:t>
            </a:r>
          </a:p>
        </p:txBody>
      </p:sp>
      <p:grpSp>
        <p:nvGrpSpPr>
          <p:cNvPr id="3" name="Group 6">
            <a:extLst>
              <a:ext uri="{FF2B5EF4-FFF2-40B4-BE49-F238E27FC236}">
                <a16:creationId xmlns:a16="http://schemas.microsoft.com/office/drawing/2014/main" id="{2DB238D0-4638-4F2D-B5DE-AA30971053FD}"/>
              </a:ext>
            </a:extLst>
          </p:cNvPr>
          <p:cNvGrpSpPr>
            <a:grpSpLocks/>
          </p:cNvGrpSpPr>
          <p:nvPr/>
        </p:nvGrpSpPr>
        <p:grpSpPr bwMode="auto">
          <a:xfrm>
            <a:off x="3135313" y="3526631"/>
            <a:ext cx="6375400" cy="1509713"/>
            <a:chOff x="875" y="2290"/>
            <a:chExt cx="4016" cy="951"/>
          </a:xfrm>
        </p:grpSpPr>
        <p:sp>
          <p:nvSpPr>
            <p:cNvPr id="7178" name="AutoShape 7">
              <a:extLst>
                <a:ext uri="{FF2B5EF4-FFF2-40B4-BE49-F238E27FC236}">
                  <a16:creationId xmlns:a16="http://schemas.microsoft.com/office/drawing/2014/main" id="{4B9385B7-1ECD-4F13-8F7C-7CE8DF98A2F8}"/>
                </a:ext>
              </a:extLst>
            </p:cNvPr>
            <p:cNvSpPr>
              <a:spLocks noChangeArrowheads="1"/>
            </p:cNvSpPr>
            <p:nvPr/>
          </p:nvSpPr>
          <p:spPr bwMode="auto">
            <a:xfrm rot="16200000" flipH="1">
              <a:off x="2671" y="2362"/>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79" name="AutoShape 8">
              <a:extLst>
                <a:ext uri="{FF2B5EF4-FFF2-40B4-BE49-F238E27FC236}">
                  <a16:creationId xmlns:a16="http://schemas.microsoft.com/office/drawing/2014/main" id="{45170724-005C-4BE3-B27B-D88CB0342213}"/>
                </a:ext>
              </a:extLst>
            </p:cNvPr>
            <p:cNvSpPr>
              <a:spLocks noChangeArrowheads="1"/>
            </p:cNvSpPr>
            <p:nvPr/>
          </p:nvSpPr>
          <p:spPr bwMode="auto">
            <a:xfrm>
              <a:off x="875" y="2729"/>
              <a:ext cx="4016" cy="512"/>
            </a:xfrm>
            <a:prstGeom prst="roundRect">
              <a:avLst>
                <a:gd name="adj" fmla="val 12495"/>
              </a:avLst>
            </a:prstGeom>
            <a:solidFill>
              <a:srgbClr val="0033CC"/>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FF"/>
                  </a:solidFill>
                </a:rPr>
                <a:t>Expected to Benefit Future Periods</a:t>
              </a:r>
            </a:p>
          </p:txBody>
        </p:sp>
      </p:grpSp>
      <p:grpSp>
        <p:nvGrpSpPr>
          <p:cNvPr id="4" name="Group 9">
            <a:extLst>
              <a:ext uri="{FF2B5EF4-FFF2-40B4-BE49-F238E27FC236}">
                <a16:creationId xmlns:a16="http://schemas.microsoft.com/office/drawing/2014/main" id="{66E95A46-0ACE-4C15-9BFD-A590202D8034}"/>
              </a:ext>
            </a:extLst>
          </p:cNvPr>
          <p:cNvGrpSpPr>
            <a:grpSpLocks/>
          </p:cNvGrpSpPr>
          <p:nvPr/>
        </p:nvGrpSpPr>
        <p:grpSpPr bwMode="auto">
          <a:xfrm>
            <a:off x="2913063" y="2330450"/>
            <a:ext cx="6375400" cy="1466850"/>
            <a:chOff x="875" y="1468"/>
            <a:chExt cx="4016" cy="924"/>
          </a:xfrm>
        </p:grpSpPr>
        <p:sp>
          <p:nvSpPr>
            <p:cNvPr id="7176" name="AutoShape 10">
              <a:extLst>
                <a:ext uri="{FF2B5EF4-FFF2-40B4-BE49-F238E27FC236}">
                  <a16:creationId xmlns:a16="http://schemas.microsoft.com/office/drawing/2014/main" id="{DCC02B57-8A06-4A4E-AE19-530320099460}"/>
                </a:ext>
              </a:extLst>
            </p:cNvPr>
            <p:cNvSpPr>
              <a:spLocks noChangeArrowheads="1"/>
            </p:cNvSpPr>
            <p:nvPr/>
          </p:nvSpPr>
          <p:spPr bwMode="auto">
            <a:xfrm rot="16200000" flipH="1">
              <a:off x="2671" y="1540"/>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77" name="AutoShape 11">
              <a:extLst>
                <a:ext uri="{FF2B5EF4-FFF2-40B4-BE49-F238E27FC236}">
                  <a16:creationId xmlns:a16="http://schemas.microsoft.com/office/drawing/2014/main" id="{0BBE1D99-D4F6-459B-99A2-5C1124519DED}"/>
                </a:ext>
              </a:extLst>
            </p:cNvPr>
            <p:cNvSpPr>
              <a:spLocks noChangeArrowheads="1"/>
            </p:cNvSpPr>
            <p:nvPr/>
          </p:nvSpPr>
          <p:spPr bwMode="auto">
            <a:xfrm>
              <a:off x="875" y="1880"/>
              <a:ext cx="4016" cy="512"/>
            </a:xfrm>
            <a:prstGeom prst="roundRect">
              <a:avLst>
                <a:gd name="adj" fmla="val 12495"/>
              </a:avLst>
            </a:prstGeom>
            <a:solidFill>
              <a:srgbClr val="9A2F6F"/>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FF"/>
                  </a:solidFill>
                </a:rPr>
                <a:t>Actively Used in Operations</a:t>
              </a:r>
            </a:p>
          </p:txBody>
        </p:sp>
      </p:grpSp>
      <p:sp>
        <p:nvSpPr>
          <p:cNvPr id="7174" name="AutoShape 12">
            <a:extLst>
              <a:ext uri="{FF2B5EF4-FFF2-40B4-BE49-F238E27FC236}">
                <a16:creationId xmlns:a16="http://schemas.microsoft.com/office/drawing/2014/main" id="{F486D24F-EA3B-4EE1-89DF-EF8193DA8BA3}"/>
              </a:ext>
            </a:extLst>
          </p:cNvPr>
          <p:cNvSpPr>
            <a:spLocks noChangeArrowheads="1"/>
          </p:cNvSpPr>
          <p:nvPr/>
        </p:nvSpPr>
        <p:spPr bwMode="auto">
          <a:xfrm>
            <a:off x="2913063" y="1600200"/>
            <a:ext cx="6375400" cy="812800"/>
          </a:xfrm>
          <a:prstGeom prst="roundRect">
            <a:avLst>
              <a:gd name="adj" fmla="val 12495"/>
            </a:avLst>
          </a:prstGeom>
          <a:solidFill>
            <a:schemeClr val="accent1"/>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prstClr val="black"/>
                </a:solidFill>
              </a:rPr>
              <a:t>Tangible in Nature</a:t>
            </a:r>
          </a:p>
        </p:txBody>
      </p:sp>
      <p:sp>
        <p:nvSpPr>
          <p:cNvPr id="7175" name="AutoShape 15">
            <a:extLst>
              <a:ext uri="{FF2B5EF4-FFF2-40B4-BE49-F238E27FC236}">
                <a16:creationId xmlns:a16="http://schemas.microsoft.com/office/drawing/2014/main" id="{5110855C-359D-46BC-B86D-2C33D1687CA2}"/>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1</a:t>
            </a:r>
          </a:p>
        </p:txBody>
      </p:sp>
    </p:spTree>
    <p:extLst>
      <p:ext uri="{BB962C8B-B14F-4D97-AF65-F5344CB8AC3E}">
        <p14:creationId xmlns:p14="http://schemas.microsoft.com/office/powerpoint/2010/main" val="2959877007"/>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9257" name="Rectangle 9">
            <a:extLst>
              <a:ext uri="{FF2B5EF4-FFF2-40B4-BE49-F238E27FC236}">
                <a16:creationId xmlns:a16="http://schemas.microsoft.com/office/drawing/2014/main" id="{F04F2A41-8456-40B7-9E8B-E71894A0F8D9}"/>
              </a:ext>
            </a:extLst>
          </p:cNvPr>
          <p:cNvSpPr>
            <a:spLocks noChangeArrowheads="1"/>
          </p:cNvSpPr>
          <p:nvPr/>
        </p:nvSpPr>
        <p:spPr bwMode="auto">
          <a:xfrm>
            <a:off x="2146300" y="3276600"/>
            <a:ext cx="2425700" cy="25908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Usefulness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Classifications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Significant noncash activities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Format</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Corporate life cycle</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Preparation</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Indirect and direct methods</a:t>
            </a:r>
          </a:p>
        </p:txBody>
      </p:sp>
      <p:sp>
        <p:nvSpPr>
          <p:cNvPr id="949258" name="Rectangle 10">
            <a:extLst>
              <a:ext uri="{FF2B5EF4-FFF2-40B4-BE49-F238E27FC236}">
                <a16:creationId xmlns:a16="http://schemas.microsoft.com/office/drawing/2014/main" id="{02A2B629-FD66-411A-B32F-FC1C5DBF69F6}"/>
              </a:ext>
            </a:extLst>
          </p:cNvPr>
          <p:cNvSpPr>
            <a:spLocks noChangeArrowheads="1"/>
          </p:cNvSpPr>
          <p:nvPr/>
        </p:nvSpPr>
        <p:spPr bwMode="auto">
          <a:xfrm>
            <a:off x="4848225" y="3276600"/>
            <a:ext cx="2425700" cy="27432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Step 1: Operating activities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Step 2: Investing and financing activities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Step 3: Net change in cash</a:t>
            </a:r>
          </a:p>
          <a:p>
            <a:pPr marL="228600" indent="-228600">
              <a:spcBef>
                <a:spcPct val="25000"/>
              </a:spcBef>
              <a:buClr>
                <a:srgbClr val="CC0000"/>
              </a:buClr>
              <a:buSzPct val="75000"/>
              <a:buBlip>
                <a:blip r:embed="rId3"/>
              </a:buBlip>
              <a:defRPr/>
            </a:pPr>
            <a:endParaRPr lang="en-US" sz="1600">
              <a:effectLst>
                <a:outerShdw blurRad="38100" dist="38100" dir="2700000" algn="tl">
                  <a:srgbClr val="C0C0C0"/>
                </a:outerShdw>
              </a:effectLst>
              <a:latin typeface="Arial" charset="0"/>
            </a:endParaRPr>
          </a:p>
        </p:txBody>
      </p:sp>
      <p:sp>
        <p:nvSpPr>
          <p:cNvPr id="949259" name="Rectangle 11">
            <a:extLst>
              <a:ext uri="{FF2B5EF4-FFF2-40B4-BE49-F238E27FC236}">
                <a16:creationId xmlns:a16="http://schemas.microsoft.com/office/drawing/2014/main" id="{7F4F711F-43F5-428C-87DE-1DDC15AD0FAB}"/>
              </a:ext>
            </a:extLst>
          </p:cNvPr>
          <p:cNvSpPr>
            <a:spLocks noChangeArrowheads="1"/>
          </p:cNvSpPr>
          <p:nvPr/>
        </p:nvSpPr>
        <p:spPr bwMode="auto">
          <a:xfrm>
            <a:off x="7632700" y="3276600"/>
            <a:ext cx="2425700" cy="25908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Free cash flow</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Assessing liquidity and solvency</a:t>
            </a:r>
          </a:p>
        </p:txBody>
      </p:sp>
      <p:sp>
        <p:nvSpPr>
          <p:cNvPr id="949261" name="Rectangle 13">
            <a:extLst>
              <a:ext uri="{FF2B5EF4-FFF2-40B4-BE49-F238E27FC236}">
                <a16:creationId xmlns:a16="http://schemas.microsoft.com/office/drawing/2014/main" id="{B4073DA1-C86C-40DF-AB28-4DA951C338BF}"/>
              </a:ext>
            </a:extLst>
          </p:cNvPr>
          <p:cNvSpPr>
            <a:spLocks noChangeArrowheads="1"/>
          </p:cNvSpPr>
          <p:nvPr/>
        </p:nvSpPr>
        <p:spPr bwMode="auto">
          <a:xfrm>
            <a:off x="2133600" y="1981200"/>
            <a:ext cx="2425700" cy="1238250"/>
          </a:xfrm>
          <a:prstGeom prst="rect">
            <a:avLst/>
          </a:prstGeom>
          <a:solidFill>
            <a:srgbClr val="0079F2"/>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a:solidFill>
                  <a:schemeClr val="bg1"/>
                </a:solidFill>
                <a:effectLst>
                  <a:outerShdw blurRad="38100" dist="38100" dir="2700000" algn="tl">
                    <a:srgbClr val="000000"/>
                  </a:outerShdw>
                </a:effectLst>
                <a:latin typeface="Arial" charset="0"/>
              </a:rPr>
              <a:t>The Statement of Cash Flows: Usefulness and Format</a:t>
            </a:r>
          </a:p>
        </p:txBody>
      </p:sp>
      <p:sp>
        <p:nvSpPr>
          <p:cNvPr id="8198" name="Line 14">
            <a:extLst>
              <a:ext uri="{FF2B5EF4-FFF2-40B4-BE49-F238E27FC236}">
                <a16:creationId xmlns:a16="http://schemas.microsoft.com/office/drawing/2014/main" id="{F22ED0A2-1982-4CEA-9615-D6768DC12CA3}"/>
              </a:ext>
            </a:extLst>
          </p:cNvPr>
          <p:cNvSpPr>
            <a:spLocks noChangeShapeType="1"/>
          </p:cNvSpPr>
          <p:nvPr/>
        </p:nvSpPr>
        <p:spPr bwMode="auto">
          <a:xfrm>
            <a:off x="2162176" y="3219450"/>
            <a:ext cx="2371725" cy="1588"/>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364551" name="Rectangle 7">
            <a:extLst>
              <a:ext uri="{FF2B5EF4-FFF2-40B4-BE49-F238E27FC236}">
                <a16:creationId xmlns:a16="http://schemas.microsoft.com/office/drawing/2014/main" id="{53553E32-34B2-4D3C-B2F3-63E36C69C2BE}"/>
              </a:ext>
            </a:extLst>
          </p:cNvPr>
          <p:cNvSpPr>
            <a:spLocks noChangeArrowheads="1"/>
          </p:cNvSpPr>
          <p:nvPr/>
        </p:nvSpPr>
        <p:spPr bwMode="auto">
          <a:xfrm>
            <a:off x="4889500" y="1981200"/>
            <a:ext cx="2425700" cy="1238250"/>
          </a:xfrm>
          <a:prstGeom prst="rect">
            <a:avLst/>
          </a:prstGeom>
          <a:solidFill>
            <a:srgbClr val="0079F2"/>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a:solidFill>
                  <a:schemeClr val="bg1"/>
                </a:solidFill>
                <a:effectLst>
                  <a:outerShdw blurRad="38100" dist="38100" dir="2700000" algn="tl">
                    <a:srgbClr val="000000"/>
                  </a:outerShdw>
                </a:effectLst>
                <a:latin typeface="Arial" charset="0"/>
              </a:rPr>
              <a:t>Preparing the Statement of Cash Flows—Indirect Method</a:t>
            </a:r>
          </a:p>
        </p:txBody>
      </p:sp>
      <p:sp>
        <p:nvSpPr>
          <p:cNvPr id="2" name="Rectangle 7">
            <a:extLst>
              <a:ext uri="{FF2B5EF4-FFF2-40B4-BE49-F238E27FC236}">
                <a16:creationId xmlns:a16="http://schemas.microsoft.com/office/drawing/2014/main" id="{8597075C-8B8A-47CB-98E4-D73527155F22}"/>
              </a:ext>
            </a:extLst>
          </p:cNvPr>
          <p:cNvSpPr>
            <a:spLocks noChangeArrowheads="1"/>
          </p:cNvSpPr>
          <p:nvPr/>
        </p:nvSpPr>
        <p:spPr bwMode="auto">
          <a:xfrm>
            <a:off x="7632700" y="1981200"/>
            <a:ext cx="2425700" cy="1238250"/>
          </a:xfrm>
          <a:prstGeom prst="rect">
            <a:avLst/>
          </a:prstGeom>
          <a:solidFill>
            <a:srgbClr val="0079F2"/>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a:solidFill>
                  <a:schemeClr val="bg1"/>
                </a:solidFill>
                <a:effectLst>
                  <a:outerShdw blurRad="38100" dist="38100" dir="2700000" algn="tl">
                    <a:srgbClr val="000000"/>
                  </a:outerShdw>
                </a:effectLst>
                <a:latin typeface="Arial" charset="0"/>
              </a:rPr>
              <a:t>Using Cash Flows to Evaluate a Company</a:t>
            </a:r>
          </a:p>
        </p:txBody>
      </p:sp>
      <p:sp>
        <p:nvSpPr>
          <p:cNvPr id="8201" name="Line 17">
            <a:extLst>
              <a:ext uri="{FF2B5EF4-FFF2-40B4-BE49-F238E27FC236}">
                <a16:creationId xmlns:a16="http://schemas.microsoft.com/office/drawing/2014/main" id="{7C08AA22-C44D-438A-BEDB-1A8169877E9D}"/>
              </a:ext>
            </a:extLst>
          </p:cNvPr>
          <p:cNvSpPr>
            <a:spLocks noChangeShapeType="1"/>
          </p:cNvSpPr>
          <p:nvPr/>
        </p:nvSpPr>
        <p:spPr bwMode="auto">
          <a:xfrm>
            <a:off x="4914901" y="3219450"/>
            <a:ext cx="2371725" cy="1588"/>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8202" name="Line 18">
            <a:extLst>
              <a:ext uri="{FF2B5EF4-FFF2-40B4-BE49-F238E27FC236}">
                <a16:creationId xmlns:a16="http://schemas.microsoft.com/office/drawing/2014/main" id="{15EDAF78-713F-441C-B540-3FBE1C0BCC5D}"/>
              </a:ext>
            </a:extLst>
          </p:cNvPr>
          <p:cNvSpPr>
            <a:spLocks noChangeShapeType="1"/>
          </p:cNvSpPr>
          <p:nvPr/>
        </p:nvSpPr>
        <p:spPr bwMode="auto">
          <a:xfrm>
            <a:off x="7661276" y="3219450"/>
            <a:ext cx="2371725" cy="1588"/>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cxnSp>
        <p:nvCxnSpPr>
          <p:cNvPr id="8203" name="AutoShape 23">
            <a:extLst>
              <a:ext uri="{FF2B5EF4-FFF2-40B4-BE49-F238E27FC236}">
                <a16:creationId xmlns:a16="http://schemas.microsoft.com/office/drawing/2014/main" id="{E0628598-AB42-41FE-9AB4-EBD21A909623}"/>
              </a:ext>
            </a:extLst>
          </p:cNvPr>
          <p:cNvCxnSpPr>
            <a:cxnSpLocks noChangeShapeType="1"/>
            <a:stCxn id="949260" idx="2"/>
            <a:endCxn id="364551" idx="0"/>
          </p:cNvCxnSpPr>
          <p:nvPr/>
        </p:nvCxnSpPr>
        <p:spPr bwMode="auto">
          <a:xfrm>
            <a:off x="6096000" y="1017588"/>
            <a:ext cx="6350" cy="963612"/>
          </a:xfrm>
          <a:prstGeom prst="straightConnector1">
            <a:avLst/>
          </a:prstGeom>
          <a:noFill/>
          <a:ln w="38100" cap="sq">
            <a:solidFill>
              <a:srgbClr val="800000"/>
            </a:solidFill>
            <a:round/>
            <a:headEnd type="none" w="sm" len="sm"/>
            <a:tailEnd type="triangle" w="sm" len="sm"/>
          </a:ln>
          <a:extLst>
            <a:ext uri="{909E8E84-426E-40DD-AFC4-6F175D3DCCD1}">
              <a14:hiddenFill xmlns:a14="http://schemas.microsoft.com/office/drawing/2010/main">
                <a:noFill/>
              </a14:hiddenFill>
            </a:ext>
          </a:extLst>
        </p:spPr>
      </p:cxnSp>
      <p:cxnSp>
        <p:nvCxnSpPr>
          <p:cNvPr id="8204" name="AutoShape 24">
            <a:extLst>
              <a:ext uri="{FF2B5EF4-FFF2-40B4-BE49-F238E27FC236}">
                <a16:creationId xmlns:a16="http://schemas.microsoft.com/office/drawing/2014/main" id="{8AECEB2B-7999-44D6-BE5E-1D2723AB05E6}"/>
              </a:ext>
            </a:extLst>
          </p:cNvPr>
          <p:cNvCxnSpPr>
            <a:cxnSpLocks noChangeShapeType="1"/>
            <a:stCxn id="949260" idx="2"/>
            <a:endCxn id="949261" idx="0"/>
          </p:cNvCxnSpPr>
          <p:nvPr/>
        </p:nvCxnSpPr>
        <p:spPr bwMode="auto">
          <a:xfrm rot="5400000">
            <a:off x="4239419" y="124619"/>
            <a:ext cx="963612" cy="2749550"/>
          </a:xfrm>
          <a:prstGeom prst="bentConnector3">
            <a:avLst>
              <a:gd name="adj1" fmla="val 49917"/>
            </a:avLst>
          </a:prstGeom>
          <a:noFill/>
          <a:ln w="38100" cap="sq">
            <a:solidFill>
              <a:srgbClr val="800000"/>
            </a:solidFill>
            <a:miter lim="800000"/>
            <a:headEnd type="none" w="sm" len="sm"/>
            <a:tailEnd type="triangle" w="sm" len="sm"/>
          </a:ln>
          <a:extLst>
            <a:ext uri="{909E8E84-426E-40DD-AFC4-6F175D3DCCD1}">
              <a14:hiddenFill xmlns:a14="http://schemas.microsoft.com/office/drawing/2010/main">
                <a:noFill/>
              </a14:hiddenFill>
            </a:ext>
          </a:extLst>
        </p:spPr>
      </p:cxnSp>
      <p:cxnSp>
        <p:nvCxnSpPr>
          <p:cNvPr id="8205" name="AutoShape 25">
            <a:extLst>
              <a:ext uri="{FF2B5EF4-FFF2-40B4-BE49-F238E27FC236}">
                <a16:creationId xmlns:a16="http://schemas.microsoft.com/office/drawing/2014/main" id="{DD3F4358-7551-405C-8E9A-CFD15651983F}"/>
              </a:ext>
            </a:extLst>
          </p:cNvPr>
          <p:cNvCxnSpPr>
            <a:cxnSpLocks noChangeShapeType="1"/>
            <a:stCxn id="949260" idx="2"/>
          </p:cNvCxnSpPr>
          <p:nvPr/>
        </p:nvCxnSpPr>
        <p:spPr bwMode="auto">
          <a:xfrm rot="16200000" flipH="1">
            <a:off x="6988969" y="124619"/>
            <a:ext cx="963612" cy="2749550"/>
          </a:xfrm>
          <a:prstGeom prst="bentConnector3">
            <a:avLst>
              <a:gd name="adj1" fmla="val 49917"/>
            </a:avLst>
          </a:prstGeom>
          <a:noFill/>
          <a:ln w="38100" cap="sq">
            <a:solidFill>
              <a:srgbClr val="800000"/>
            </a:solidFill>
            <a:miter lim="800000"/>
            <a:headEnd type="none" w="sm" len="sm"/>
            <a:tailEnd type="triangle" w="sm" len="sm"/>
          </a:ln>
          <a:extLst>
            <a:ext uri="{909E8E84-426E-40DD-AFC4-6F175D3DCCD1}">
              <a14:hiddenFill xmlns:a14="http://schemas.microsoft.com/office/drawing/2010/main">
                <a:noFill/>
              </a14:hiddenFill>
            </a:ext>
          </a:extLst>
        </p:spPr>
      </p:cxnSp>
      <p:sp>
        <p:nvSpPr>
          <p:cNvPr id="949260" name="Rectangle 12">
            <a:extLst>
              <a:ext uri="{FF2B5EF4-FFF2-40B4-BE49-F238E27FC236}">
                <a16:creationId xmlns:a16="http://schemas.microsoft.com/office/drawing/2014/main" id="{CA33C248-B87E-4C37-83FF-AFF2BACFD905}"/>
              </a:ext>
            </a:extLst>
          </p:cNvPr>
          <p:cNvSpPr>
            <a:spLocks noGrp="1" noChangeArrowheads="1"/>
          </p:cNvSpPr>
          <p:nvPr>
            <p:ph type="title"/>
          </p:nvPr>
        </p:nvSpPr>
        <p:spPr bwMode="auto">
          <a:xfrm>
            <a:off x="1981200" y="457200"/>
            <a:ext cx="8229600" cy="560388"/>
          </a:xfrm>
          <a:solidFill>
            <a:srgbClr val="0079F2"/>
          </a:solidFill>
          <a:ln w="12700" algn="ctr">
            <a:solidFill>
              <a:schemeClr val="tx1"/>
            </a:solidFill>
            <a:miter lim="800000"/>
            <a:headEnd/>
            <a:tailEnd/>
          </a:ln>
          <a:effectLst>
            <a:outerShdw dist="107763" dir="2700000" algn="ctr" rotWithShape="0">
              <a:schemeClr val="bg2"/>
            </a:outerShdw>
          </a:effectLst>
        </p:spPr>
        <p:txBody>
          <a:bodyPr vert="horz" wrap="square" lIns="90488" tIns="44450" rIns="90488" bIns="44450" numCol="1" rtlCol="0" anchor="t" anchorCtr="0" compatLnSpc="1">
            <a:prstTxWarp prst="textNoShape">
              <a:avLst/>
            </a:prstTxWarp>
            <a:normAutofit/>
          </a:bodyPr>
          <a:lstStyle/>
          <a:p>
            <a:pPr>
              <a:defRPr/>
            </a:pPr>
            <a:r>
              <a:rPr lang="en-US" sz="2800">
                <a:solidFill>
                  <a:schemeClr val="bg1"/>
                </a:solidFill>
                <a:effectLst>
                  <a:outerShdw blurRad="38100" dist="38100" dir="2700000" algn="tl">
                    <a:srgbClr val="000000"/>
                  </a:outerShdw>
                </a:effectLst>
                <a:latin typeface="Arial" charset="0"/>
              </a:rPr>
              <a:t>Statement of Cash Flows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4796" name="Rectangle 12">
            <a:extLst>
              <a:ext uri="{FF2B5EF4-FFF2-40B4-BE49-F238E27FC236}">
                <a16:creationId xmlns:a16="http://schemas.microsoft.com/office/drawing/2014/main" id="{106D5FCD-310B-4537-B2CD-E096A3B69EA5}"/>
              </a:ext>
            </a:extLst>
          </p:cNvPr>
          <p:cNvSpPr>
            <a:spLocks noGrp="1" noChangeArrowheads="1"/>
          </p:cNvSpPr>
          <p:nvPr>
            <p:ph type="title"/>
          </p:nvPr>
        </p:nvSpPr>
        <p:spPr>
          <a:xfrm>
            <a:off x="1649963" y="2371530"/>
            <a:ext cx="7772400" cy="1143000"/>
          </a:xfrm>
        </p:spPr>
        <p:txBody>
          <a:bodyPr>
            <a:normAutofit fontScale="90000"/>
          </a:bodyPr>
          <a:lstStyle/>
          <a:p>
            <a:pPr algn="ctr"/>
            <a:r>
              <a:rPr lang="en-US" altLang="en-US" dirty="0"/>
              <a:t>Capital Structure and Dividend Policy Decisions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74796"/>
                                        </p:tgtEl>
                                        <p:attrNameLst>
                                          <p:attrName>style.visibility</p:attrName>
                                        </p:attrNameLst>
                                      </p:cBhvr>
                                      <p:to>
                                        <p:strVal val="visible"/>
                                      </p:to>
                                    </p:set>
                                    <p:anim calcmode="lin" valueType="num">
                                      <p:cBhvr additive="base">
                                        <p:cTn id="7" dur="500" fill="hold"/>
                                        <p:tgtEl>
                                          <p:spTgt spid="374796"/>
                                        </p:tgtEl>
                                        <p:attrNameLst>
                                          <p:attrName>ppt_x</p:attrName>
                                        </p:attrNameLst>
                                      </p:cBhvr>
                                      <p:tavLst>
                                        <p:tav tm="0">
                                          <p:val>
                                            <p:strVal val="#ppt_x"/>
                                          </p:val>
                                        </p:tav>
                                        <p:tav tm="100000">
                                          <p:val>
                                            <p:strVal val="#ppt_x"/>
                                          </p:val>
                                        </p:tav>
                                      </p:tavLst>
                                    </p:anim>
                                    <p:anim calcmode="lin" valueType="num">
                                      <p:cBhvr additive="base">
                                        <p:cTn id="8" dur="500" fill="hold"/>
                                        <p:tgtEl>
                                          <p:spTgt spid="37479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4796"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5835" name="Rectangle 27">
            <a:extLst>
              <a:ext uri="{FF2B5EF4-FFF2-40B4-BE49-F238E27FC236}">
                <a16:creationId xmlns:a16="http://schemas.microsoft.com/office/drawing/2014/main" id="{788C9D03-63B7-48D8-B1BF-04BB9907E345}"/>
              </a:ext>
            </a:extLst>
          </p:cNvPr>
          <p:cNvSpPr>
            <a:spLocks noGrp="1" noChangeArrowheads="1"/>
          </p:cNvSpPr>
          <p:nvPr>
            <p:ph type="body" idx="1"/>
          </p:nvPr>
        </p:nvSpPr>
        <p:spPr>
          <a:ln/>
        </p:spPr>
        <p:txBody>
          <a:bodyPr/>
          <a:lstStyle/>
          <a:p>
            <a:r>
              <a:rPr lang="en-US" altLang="en-US"/>
              <a:t>The combination of debt and equity used to finance a firm</a:t>
            </a:r>
          </a:p>
        </p:txBody>
      </p:sp>
      <p:grpSp>
        <p:nvGrpSpPr>
          <p:cNvPr id="375836" name="Group 28">
            <a:extLst>
              <a:ext uri="{FF2B5EF4-FFF2-40B4-BE49-F238E27FC236}">
                <a16:creationId xmlns:a16="http://schemas.microsoft.com/office/drawing/2014/main" id="{6700E0FD-10A5-4447-BD98-BFE46C6D07D9}"/>
              </a:ext>
            </a:extLst>
          </p:cNvPr>
          <p:cNvGrpSpPr>
            <a:grpSpLocks/>
          </p:cNvGrpSpPr>
          <p:nvPr/>
        </p:nvGrpSpPr>
        <p:grpSpPr bwMode="auto">
          <a:xfrm>
            <a:off x="5410201" y="2743201"/>
            <a:ext cx="4905375" cy="3933825"/>
            <a:chOff x="2448" y="1728"/>
            <a:chExt cx="3090" cy="2478"/>
          </a:xfrm>
        </p:grpSpPr>
        <p:pic>
          <p:nvPicPr>
            <p:cNvPr id="375815" name="Picture 7">
              <a:extLst>
                <a:ext uri="{FF2B5EF4-FFF2-40B4-BE49-F238E27FC236}">
                  <a16:creationId xmlns:a16="http://schemas.microsoft.com/office/drawing/2014/main" id="{8E19C416-B2C9-49B9-B068-F4D0DAF1387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48" y="1728"/>
              <a:ext cx="2736" cy="24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75816" name="Text Box 8">
              <a:extLst>
                <a:ext uri="{FF2B5EF4-FFF2-40B4-BE49-F238E27FC236}">
                  <a16:creationId xmlns:a16="http://schemas.microsoft.com/office/drawing/2014/main" id="{3CA8F54C-2362-477D-A436-594306323F8B}"/>
                </a:ext>
              </a:extLst>
            </p:cNvPr>
            <p:cNvSpPr txBox="1">
              <a:spLocks noChangeArrowheads="1"/>
            </p:cNvSpPr>
            <p:nvPr/>
          </p:nvSpPr>
          <p:spPr bwMode="auto">
            <a:xfrm>
              <a:off x="3510" y="374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17" name="Text Box 9">
              <a:extLst>
                <a:ext uri="{FF2B5EF4-FFF2-40B4-BE49-F238E27FC236}">
                  <a16:creationId xmlns:a16="http://schemas.microsoft.com/office/drawing/2014/main" id="{8CE0583A-8CCA-41AC-89F6-3F7A2C31705A}"/>
                </a:ext>
              </a:extLst>
            </p:cNvPr>
            <p:cNvSpPr txBox="1">
              <a:spLocks noChangeArrowheads="1"/>
            </p:cNvSpPr>
            <p:nvPr/>
          </p:nvSpPr>
          <p:spPr bwMode="auto">
            <a:xfrm>
              <a:off x="3726" y="3938"/>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18" name="Text Box 10">
              <a:extLst>
                <a:ext uri="{FF2B5EF4-FFF2-40B4-BE49-F238E27FC236}">
                  <a16:creationId xmlns:a16="http://schemas.microsoft.com/office/drawing/2014/main" id="{6811F510-498C-4AC0-8333-FC429D5C1BF3}"/>
                </a:ext>
              </a:extLst>
            </p:cNvPr>
            <p:cNvSpPr txBox="1">
              <a:spLocks noChangeArrowheads="1"/>
            </p:cNvSpPr>
            <p:nvPr/>
          </p:nvSpPr>
          <p:spPr bwMode="auto">
            <a:xfrm>
              <a:off x="3956" y="3746"/>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19" name="Text Box 11">
              <a:extLst>
                <a:ext uri="{FF2B5EF4-FFF2-40B4-BE49-F238E27FC236}">
                  <a16:creationId xmlns:a16="http://schemas.microsoft.com/office/drawing/2014/main" id="{AC2A7DFE-17EA-4E2E-8D19-EB8FD5A890DC}"/>
                </a:ext>
              </a:extLst>
            </p:cNvPr>
            <p:cNvSpPr txBox="1">
              <a:spLocks noChangeArrowheads="1"/>
            </p:cNvSpPr>
            <p:nvPr/>
          </p:nvSpPr>
          <p:spPr bwMode="auto">
            <a:xfrm>
              <a:off x="4166" y="3928"/>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0" name="Text Box 12">
              <a:extLst>
                <a:ext uri="{FF2B5EF4-FFF2-40B4-BE49-F238E27FC236}">
                  <a16:creationId xmlns:a16="http://schemas.microsoft.com/office/drawing/2014/main" id="{417C2602-9CEF-4D1E-AC84-A404A8D97559}"/>
                </a:ext>
              </a:extLst>
            </p:cNvPr>
            <p:cNvSpPr txBox="1">
              <a:spLocks noChangeArrowheads="1"/>
            </p:cNvSpPr>
            <p:nvPr/>
          </p:nvSpPr>
          <p:spPr bwMode="auto">
            <a:xfrm>
              <a:off x="3734" y="354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1" name="Text Box 13">
              <a:extLst>
                <a:ext uri="{FF2B5EF4-FFF2-40B4-BE49-F238E27FC236}">
                  <a16:creationId xmlns:a16="http://schemas.microsoft.com/office/drawing/2014/main" id="{3A4F7518-6A28-4BA9-9D30-6C41ADF07481}"/>
                </a:ext>
              </a:extLst>
            </p:cNvPr>
            <p:cNvSpPr txBox="1">
              <a:spLocks noChangeArrowheads="1"/>
            </p:cNvSpPr>
            <p:nvPr/>
          </p:nvSpPr>
          <p:spPr bwMode="auto">
            <a:xfrm>
              <a:off x="3956" y="332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2" name="Text Box 14">
              <a:extLst>
                <a:ext uri="{FF2B5EF4-FFF2-40B4-BE49-F238E27FC236}">
                  <a16:creationId xmlns:a16="http://schemas.microsoft.com/office/drawing/2014/main" id="{6FB8CACE-8026-4681-A389-60B65256EAB0}"/>
                </a:ext>
              </a:extLst>
            </p:cNvPr>
            <p:cNvSpPr txBox="1">
              <a:spLocks noChangeArrowheads="1"/>
            </p:cNvSpPr>
            <p:nvPr/>
          </p:nvSpPr>
          <p:spPr bwMode="auto">
            <a:xfrm>
              <a:off x="4170" y="312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3" name="Text Box 15">
              <a:extLst>
                <a:ext uri="{FF2B5EF4-FFF2-40B4-BE49-F238E27FC236}">
                  <a16:creationId xmlns:a16="http://schemas.microsoft.com/office/drawing/2014/main" id="{0A966345-DC19-45BE-8A91-03100F695319}"/>
                </a:ext>
              </a:extLst>
            </p:cNvPr>
            <p:cNvSpPr txBox="1">
              <a:spLocks noChangeArrowheads="1"/>
            </p:cNvSpPr>
            <p:nvPr/>
          </p:nvSpPr>
          <p:spPr bwMode="auto">
            <a:xfrm>
              <a:off x="4370" y="3754"/>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4" name="Text Box 16">
              <a:extLst>
                <a:ext uri="{FF2B5EF4-FFF2-40B4-BE49-F238E27FC236}">
                  <a16:creationId xmlns:a16="http://schemas.microsoft.com/office/drawing/2014/main" id="{A915CD83-5DCB-45B9-BEE2-C8C59EC03087}"/>
                </a:ext>
              </a:extLst>
            </p:cNvPr>
            <p:cNvSpPr txBox="1">
              <a:spLocks noChangeArrowheads="1"/>
            </p:cNvSpPr>
            <p:nvPr/>
          </p:nvSpPr>
          <p:spPr bwMode="auto">
            <a:xfrm>
              <a:off x="4580" y="3956"/>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5" name="Text Box 17">
              <a:extLst>
                <a:ext uri="{FF2B5EF4-FFF2-40B4-BE49-F238E27FC236}">
                  <a16:creationId xmlns:a16="http://schemas.microsoft.com/office/drawing/2014/main" id="{38C306C1-19CD-40F7-BBFD-4D322DBAEB74}"/>
                </a:ext>
              </a:extLst>
            </p:cNvPr>
            <p:cNvSpPr txBox="1">
              <a:spLocks noChangeArrowheads="1"/>
            </p:cNvSpPr>
            <p:nvPr/>
          </p:nvSpPr>
          <p:spPr bwMode="auto">
            <a:xfrm>
              <a:off x="4140" y="3544"/>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6" name="Text Box 18">
              <a:extLst>
                <a:ext uri="{FF2B5EF4-FFF2-40B4-BE49-F238E27FC236}">
                  <a16:creationId xmlns:a16="http://schemas.microsoft.com/office/drawing/2014/main" id="{E77FD4A8-B4FD-458E-9CB4-8FA9C372D82D}"/>
                </a:ext>
              </a:extLst>
            </p:cNvPr>
            <p:cNvSpPr txBox="1">
              <a:spLocks noChangeArrowheads="1"/>
            </p:cNvSpPr>
            <p:nvPr/>
          </p:nvSpPr>
          <p:spPr bwMode="auto">
            <a:xfrm>
              <a:off x="4588" y="3544"/>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7" name="Text Box 19">
              <a:extLst>
                <a:ext uri="{FF2B5EF4-FFF2-40B4-BE49-F238E27FC236}">
                  <a16:creationId xmlns:a16="http://schemas.microsoft.com/office/drawing/2014/main" id="{A2C2D523-7ABB-48DE-9153-FD0DA18C5747}"/>
                </a:ext>
              </a:extLst>
            </p:cNvPr>
            <p:cNvSpPr txBox="1">
              <a:spLocks noChangeArrowheads="1"/>
            </p:cNvSpPr>
            <p:nvPr/>
          </p:nvSpPr>
          <p:spPr bwMode="auto">
            <a:xfrm>
              <a:off x="4368" y="3342"/>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8" name="Text Box 20">
              <a:extLst>
                <a:ext uri="{FF2B5EF4-FFF2-40B4-BE49-F238E27FC236}">
                  <a16:creationId xmlns:a16="http://schemas.microsoft.com/office/drawing/2014/main" id="{B3BE9265-3B8D-4914-9074-BBDE8BFCD0A4}"/>
                </a:ext>
              </a:extLst>
            </p:cNvPr>
            <p:cNvSpPr txBox="1">
              <a:spLocks noChangeArrowheads="1"/>
            </p:cNvSpPr>
            <p:nvPr/>
          </p:nvSpPr>
          <p:spPr bwMode="auto">
            <a:xfrm>
              <a:off x="4580" y="3150"/>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9" name="Text Box 21">
              <a:extLst>
                <a:ext uri="{FF2B5EF4-FFF2-40B4-BE49-F238E27FC236}">
                  <a16:creationId xmlns:a16="http://schemas.microsoft.com/office/drawing/2014/main" id="{D12AAE3B-427B-4DC1-A8BA-865B6B7A252C}"/>
                </a:ext>
              </a:extLst>
            </p:cNvPr>
            <p:cNvSpPr txBox="1">
              <a:spLocks noChangeArrowheads="1"/>
            </p:cNvSpPr>
            <p:nvPr/>
          </p:nvSpPr>
          <p:spPr bwMode="auto">
            <a:xfrm>
              <a:off x="3486" y="3352"/>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30" name="Text Box 22">
              <a:extLst>
                <a:ext uri="{FF2B5EF4-FFF2-40B4-BE49-F238E27FC236}">
                  <a16:creationId xmlns:a16="http://schemas.microsoft.com/office/drawing/2014/main" id="{1F597C83-9A6E-416D-8034-565977BD4D71}"/>
                </a:ext>
              </a:extLst>
            </p:cNvPr>
            <p:cNvSpPr txBox="1">
              <a:spLocks noChangeArrowheads="1"/>
            </p:cNvSpPr>
            <p:nvPr/>
          </p:nvSpPr>
          <p:spPr bwMode="auto">
            <a:xfrm>
              <a:off x="4802" y="3342"/>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31" name="Text Box 23">
              <a:extLst>
                <a:ext uri="{FF2B5EF4-FFF2-40B4-BE49-F238E27FC236}">
                  <a16:creationId xmlns:a16="http://schemas.microsoft.com/office/drawing/2014/main" id="{9BBE04BD-C2D1-460D-AB8B-DFD10D3CF626}"/>
                </a:ext>
              </a:extLst>
            </p:cNvPr>
            <p:cNvSpPr txBox="1">
              <a:spLocks noChangeArrowheads="1"/>
            </p:cNvSpPr>
            <p:nvPr/>
          </p:nvSpPr>
          <p:spPr bwMode="auto">
            <a:xfrm>
              <a:off x="4820" y="2948"/>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32" name="Text Box 24">
              <a:extLst>
                <a:ext uri="{FF2B5EF4-FFF2-40B4-BE49-F238E27FC236}">
                  <a16:creationId xmlns:a16="http://schemas.microsoft.com/office/drawing/2014/main" id="{F984A5C9-A7F6-4EC9-BB12-31690FE50364}"/>
                </a:ext>
              </a:extLst>
            </p:cNvPr>
            <p:cNvSpPr txBox="1">
              <a:spLocks noChangeArrowheads="1"/>
            </p:cNvSpPr>
            <p:nvPr/>
          </p:nvSpPr>
          <p:spPr bwMode="auto">
            <a:xfrm>
              <a:off x="4812" y="3756"/>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grpSp>
      <p:sp>
        <p:nvSpPr>
          <p:cNvPr id="375834" name="Rectangle 26">
            <a:extLst>
              <a:ext uri="{FF2B5EF4-FFF2-40B4-BE49-F238E27FC236}">
                <a16:creationId xmlns:a16="http://schemas.microsoft.com/office/drawing/2014/main" id="{69C9A1AC-33ED-47D6-B0ED-48D62AA09CF4}"/>
              </a:ext>
            </a:extLst>
          </p:cNvPr>
          <p:cNvSpPr>
            <a:spLocks noGrp="1" noChangeArrowheads="1"/>
          </p:cNvSpPr>
          <p:nvPr>
            <p:ph type="title"/>
          </p:nvPr>
        </p:nvSpPr>
        <p:spPr>
          <a:xfrm>
            <a:off x="2480388" y="128588"/>
            <a:ext cx="10515600" cy="1325563"/>
          </a:xfrm>
        </p:spPr>
        <p:txBody>
          <a:bodyPr/>
          <a:lstStyle/>
          <a:p>
            <a:r>
              <a:rPr lang="en-US" altLang="en-US" dirty="0"/>
              <a:t>Capital Structure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75834"/>
                                        </p:tgtEl>
                                        <p:attrNameLst>
                                          <p:attrName>style.visibility</p:attrName>
                                        </p:attrNameLst>
                                      </p:cBhvr>
                                      <p:to>
                                        <p:strVal val="visible"/>
                                      </p:to>
                                    </p:set>
                                    <p:animEffect transition="in" filter="box(out)">
                                      <p:cBhvr>
                                        <p:cTn id="7" dur="500"/>
                                        <p:tgtEl>
                                          <p:spTgt spid="3758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375836"/>
                                        </p:tgtEl>
                                        <p:attrNameLst>
                                          <p:attrName>style.visibility</p:attrName>
                                        </p:attrNameLst>
                                      </p:cBhvr>
                                      <p:to>
                                        <p:strVal val="visible"/>
                                      </p:to>
                                    </p:set>
                                    <p:animEffect transition="in" filter="dissolve">
                                      <p:cBhvr>
                                        <p:cTn id="12" dur="500"/>
                                        <p:tgtEl>
                                          <p:spTgt spid="3758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5834"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5760" name="Rectangle 16">
            <a:extLst>
              <a:ext uri="{FF2B5EF4-FFF2-40B4-BE49-F238E27FC236}">
                <a16:creationId xmlns:a16="http://schemas.microsoft.com/office/drawing/2014/main" id="{4BC97C6E-9732-42F0-BE9C-5DDC4E4500DC}"/>
              </a:ext>
            </a:extLst>
          </p:cNvPr>
          <p:cNvSpPr>
            <a:spLocks noGrp="1" noChangeArrowheads="1"/>
          </p:cNvSpPr>
          <p:nvPr>
            <p:ph type="body" idx="1"/>
          </p:nvPr>
        </p:nvSpPr>
        <p:spPr>
          <a:ln/>
        </p:spPr>
        <p:txBody>
          <a:bodyPr/>
          <a:lstStyle/>
          <a:p>
            <a:r>
              <a:rPr lang="en-US" altLang="en-US" dirty="0"/>
              <a:t>The optimal mix of debt, preferred stock, and common equity with which the firm plans to finance its investments May change over time</a:t>
            </a:r>
          </a:p>
          <a:p>
            <a:r>
              <a:rPr lang="en-US" altLang="en-US" dirty="0"/>
              <a:t>Trade-off between risk and return to achieve goal of maximizing the price of the stock</a:t>
            </a:r>
          </a:p>
        </p:txBody>
      </p:sp>
      <p:grpSp>
        <p:nvGrpSpPr>
          <p:cNvPr id="415761" name="Group 17">
            <a:extLst>
              <a:ext uri="{FF2B5EF4-FFF2-40B4-BE49-F238E27FC236}">
                <a16:creationId xmlns:a16="http://schemas.microsoft.com/office/drawing/2014/main" id="{DF58B436-03A6-4795-8A2E-567313185D43}"/>
              </a:ext>
            </a:extLst>
          </p:cNvPr>
          <p:cNvGrpSpPr>
            <a:grpSpLocks/>
          </p:cNvGrpSpPr>
          <p:nvPr/>
        </p:nvGrpSpPr>
        <p:grpSpPr bwMode="auto">
          <a:xfrm>
            <a:off x="6496455" y="3814864"/>
            <a:ext cx="3284538" cy="3284538"/>
            <a:chOff x="3408" y="1104"/>
            <a:chExt cx="2069" cy="2069"/>
          </a:xfrm>
        </p:grpSpPr>
        <p:pic>
          <p:nvPicPr>
            <p:cNvPr id="415749" name="Picture 5">
              <a:extLst>
                <a:ext uri="{FF2B5EF4-FFF2-40B4-BE49-F238E27FC236}">
                  <a16:creationId xmlns:a16="http://schemas.microsoft.com/office/drawing/2014/main" id="{E60D312D-E223-4B1D-91CC-BD389D455D1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08" y="1104"/>
              <a:ext cx="2069" cy="20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15757" name="Group 13">
              <a:extLst>
                <a:ext uri="{FF2B5EF4-FFF2-40B4-BE49-F238E27FC236}">
                  <a16:creationId xmlns:a16="http://schemas.microsoft.com/office/drawing/2014/main" id="{DF1CE85F-3EC8-4B11-929C-4EA2785536EE}"/>
                </a:ext>
              </a:extLst>
            </p:cNvPr>
            <p:cNvGrpSpPr>
              <a:grpSpLocks/>
            </p:cNvGrpSpPr>
            <p:nvPr/>
          </p:nvGrpSpPr>
          <p:grpSpPr bwMode="auto">
            <a:xfrm>
              <a:off x="3696" y="1248"/>
              <a:ext cx="1680" cy="1104"/>
              <a:chOff x="3744" y="960"/>
              <a:chExt cx="1680" cy="1104"/>
            </a:xfrm>
          </p:grpSpPr>
          <p:sp>
            <p:nvSpPr>
              <p:cNvPr id="415750" name="WordArt 6">
                <a:extLst>
                  <a:ext uri="{FF2B5EF4-FFF2-40B4-BE49-F238E27FC236}">
                    <a16:creationId xmlns:a16="http://schemas.microsoft.com/office/drawing/2014/main" id="{E071DA7A-AD3D-49F2-A10D-231D317B2E3D}"/>
                  </a:ext>
                </a:extLst>
              </p:cNvPr>
              <p:cNvSpPr>
                <a:spLocks noChangeArrowheads="1" noChangeShapeType="1" noTextEdit="1"/>
              </p:cNvSpPr>
              <p:nvPr/>
            </p:nvSpPr>
            <p:spPr bwMode="auto">
              <a:xfrm>
                <a:off x="4320" y="1488"/>
                <a:ext cx="432" cy="288"/>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0800000"/>
                  </a:avLst>
                </a:prstTxWarp>
              </a:bodyPr>
              <a:lstStyle/>
              <a:p>
                <a:pPr algn="ctr"/>
                <a:r>
                  <a:rPr lang="en-US" sz="1200" kern="10">
                    <a:ln w="9525">
                      <a:solidFill>
                        <a:srgbClr val="000000"/>
                      </a:solidFill>
                      <a:round/>
                      <a:headEnd/>
                      <a:tailEnd/>
                    </a:ln>
                    <a:solidFill>
                      <a:srgbClr val="0000FF"/>
                    </a:solidFill>
                    <a:latin typeface="Arial Black" panose="020B0A04020102020204" pitchFamily="34" charset="0"/>
                  </a:rPr>
                  <a:t>Debt</a:t>
                </a:r>
              </a:p>
            </p:txBody>
          </p:sp>
          <p:sp>
            <p:nvSpPr>
              <p:cNvPr id="415751" name="WordArt 7">
                <a:extLst>
                  <a:ext uri="{FF2B5EF4-FFF2-40B4-BE49-F238E27FC236}">
                    <a16:creationId xmlns:a16="http://schemas.microsoft.com/office/drawing/2014/main" id="{D450BACA-91DF-4769-A773-7097854A08B9}"/>
                  </a:ext>
                </a:extLst>
              </p:cNvPr>
              <p:cNvSpPr>
                <a:spLocks noChangeArrowheads="1" noChangeShapeType="1" noTextEdit="1"/>
              </p:cNvSpPr>
              <p:nvPr/>
            </p:nvSpPr>
            <p:spPr bwMode="auto">
              <a:xfrm>
                <a:off x="3908" y="1152"/>
                <a:ext cx="1248" cy="912"/>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1334382"/>
                  </a:avLst>
                </a:prstTxWarp>
              </a:bodyPr>
              <a:lstStyle/>
              <a:p>
                <a:pPr algn="ctr"/>
                <a:r>
                  <a:rPr lang="en-US" kern="10">
                    <a:ln w="9525">
                      <a:solidFill>
                        <a:srgbClr val="000000"/>
                      </a:solidFill>
                      <a:round/>
                      <a:headEnd/>
                      <a:tailEnd/>
                    </a:ln>
                    <a:solidFill>
                      <a:srgbClr val="FF0000"/>
                    </a:solidFill>
                    <a:latin typeface="Arial Black" panose="020B0A04020102020204" pitchFamily="34" charset="0"/>
                  </a:rPr>
                  <a:t>Common Stock</a:t>
                </a:r>
              </a:p>
            </p:txBody>
          </p:sp>
          <p:sp>
            <p:nvSpPr>
              <p:cNvPr id="415752" name="WordArt 8">
                <a:extLst>
                  <a:ext uri="{FF2B5EF4-FFF2-40B4-BE49-F238E27FC236}">
                    <a16:creationId xmlns:a16="http://schemas.microsoft.com/office/drawing/2014/main" id="{6FB3E2E6-72D6-4AA1-BB3F-2C5F1879D959}"/>
                  </a:ext>
                </a:extLst>
              </p:cNvPr>
              <p:cNvSpPr>
                <a:spLocks noChangeArrowheads="1" noChangeShapeType="1" noTextEdit="1"/>
              </p:cNvSpPr>
              <p:nvPr/>
            </p:nvSpPr>
            <p:spPr bwMode="auto">
              <a:xfrm>
                <a:off x="3744" y="960"/>
                <a:ext cx="1680" cy="1008"/>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0701623"/>
                  </a:avLst>
                </a:prstTxWarp>
              </a:bodyPr>
              <a:lstStyle/>
              <a:p>
                <a:pPr algn="ctr"/>
                <a:r>
                  <a:rPr lang="en-US" kern="10">
                    <a:ln w="9525">
                      <a:solidFill>
                        <a:srgbClr val="000000"/>
                      </a:solidFill>
                      <a:round/>
                      <a:headEnd/>
                      <a:tailEnd/>
                    </a:ln>
                    <a:solidFill>
                      <a:schemeClr val="accent1"/>
                    </a:solidFill>
                    <a:latin typeface="Arial Black" panose="020B0A04020102020204" pitchFamily="34" charset="0"/>
                  </a:rPr>
                  <a:t>Preferred Stock</a:t>
                </a:r>
              </a:p>
            </p:txBody>
          </p:sp>
        </p:grpSp>
        <p:sp>
          <p:nvSpPr>
            <p:cNvPr id="415758" name="Oval 14">
              <a:extLst>
                <a:ext uri="{FF2B5EF4-FFF2-40B4-BE49-F238E27FC236}">
                  <a16:creationId xmlns:a16="http://schemas.microsoft.com/office/drawing/2014/main" id="{0CB5BCFC-03B3-4F1F-9FB1-DAD94D779531}"/>
                </a:ext>
              </a:extLst>
            </p:cNvPr>
            <p:cNvSpPr>
              <a:spLocks noChangeArrowheads="1"/>
            </p:cNvSpPr>
            <p:nvPr/>
          </p:nvSpPr>
          <p:spPr bwMode="auto">
            <a:xfrm>
              <a:off x="4272" y="2016"/>
              <a:ext cx="288" cy="24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415756" name="Picture 12">
            <a:extLst>
              <a:ext uri="{FF2B5EF4-FFF2-40B4-BE49-F238E27FC236}">
                <a16:creationId xmlns:a16="http://schemas.microsoft.com/office/drawing/2014/main" id="{3C0A90F9-8CA5-452D-92F1-F778756D31D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91200" y="3205164"/>
            <a:ext cx="2971800" cy="757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5759" name="Rectangle 15">
            <a:extLst>
              <a:ext uri="{FF2B5EF4-FFF2-40B4-BE49-F238E27FC236}">
                <a16:creationId xmlns:a16="http://schemas.microsoft.com/office/drawing/2014/main" id="{D6A8D47B-AB28-47A4-8F4F-5D8E75B32725}"/>
              </a:ext>
            </a:extLst>
          </p:cNvPr>
          <p:cNvSpPr>
            <a:spLocks noGrp="1" noChangeArrowheads="1"/>
          </p:cNvSpPr>
          <p:nvPr>
            <p:ph type="title"/>
          </p:nvPr>
        </p:nvSpPr>
        <p:spPr>
          <a:xfrm>
            <a:off x="2393950" y="88106"/>
            <a:ext cx="10515600" cy="1325563"/>
          </a:xfrm>
        </p:spPr>
        <p:txBody>
          <a:bodyPr/>
          <a:lstStyle/>
          <a:p>
            <a:r>
              <a:rPr lang="en-US" altLang="en-US" dirty="0"/>
              <a:t>Target Capital Structure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5759"/>
                                        </p:tgtEl>
                                        <p:attrNameLst>
                                          <p:attrName>style.visibility</p:attrName>
                                        </p:attrNameLst>
                                      </p:cBhvr>
                                      <p:to>
                                        <p:strVal val="visible"/>
                                      </p:to>
                                    </p:set>
                                    <p:animEffect transition="in" filter="box(out)">
                                      <p:cBhvr>
                                        <p:cTn id="7" dur="500"/>
                                        <p:tgtEl>
                                          <p:spTgt spid="41575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415760">
                                            <p:txEl>
                                              <p:pRg st="0" end="0"/>
                                            </p:txEl>
                                          </p:spTgt>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415760">
                                            <p:txEl>
                                              <p:pRg st="1" end="1"/>
                                            </p:txEl>
                                          </p:spTgt>
                                        </p:tgtEl>
                                        <p:attrNameLst>
                                          <p:attrName>style.visibility</p:attrName>
                                        </p:attrNameLst>
                                      </p:cBhvr>
                                      <p:to>
                                        <p:strVal val="visible"/>
                                      </p:to>
                                    </p:set>
                                  </p:childTnLst>
                                </p:cTn>
                              </p:par>
                            </p:childTnLst>
                          </p:cTn>
                        </p:par>
                        <p:par>
                          <p:cTn id="16" fill="hold" nodeType="afterGroup">
                            <p:stCondLst>
                              <p:cond delay="500"/>
                            </p:stCondLst>
                            <p:childTnLst>
                              <p:par>
                                <p:cTn id="17" presetID="2" presetClass="entr" presetSubtype="8" fill="hold" nodeType="afterEffect">
                                  <p:stCondLst>
                                    <p:cond delay="0"/>
                                  </p:stCondLst>
                                  <p:childTnLst>
                                    <p:set>
                                      <p:cBhvr>
                                        <p:cTn id="18" dur="1" fill="hold">
                                          <p:stCondLst>
                                            <p:cond delay="0"/>
                                          </p:stCondLst>
                                        </p:cTn>
                                        <p:tgtEl>
                                          <p:spTgt spid="415761"/>
                                        </p:tgtEl>
                                        <p:attrNameLst>
                                          <p:attrName>style.visibility</p:attrName>
                                        </p:attrNameLst>
                                      </p:cBhvr>
                                      <p:to>
                                        <p:strVal val="visible"/>
                                      </p:to>
                                    </p:set>
                                    <p:anim calcmode="lin" valueType="num">
                                      <p:cBhvr additive="base">
                                        <p:cTn id="19" dur="500" fill="hold"/>
                                        <p:tgtEl>
                                          <p:spTgt spid="415761"/>
                                        </p:tgtEl>
                                        <p:attrNameLst>
                                          <p:attrName>ppt_x</p:attrName>
                                        </p:attrNameLst>
                                      </p:cBhvr>
                                      <p:tavLst>
                                        <p:tav tm="0">
                                          <p:val>
                                            <p:strVal val="0-#ppt_w/2"/>
                                          </p:val>
                                        </p:tav>
                                        <p:tav tm="100000">
                                          <p:val>
                                            <p:strVal val="#ppt_x"/>
                                          </p:val>
                                        </p:tav>
                                      </p:tavLst>
                                    </p:anim>
                                    <p:anim calcmode="lin" valueType="num">
                                      <p:cBhvr additive="base">
                                        <p:cTn id="20" dur="500" fill="hold"/>
                                        <p:tgtEl>
                                          <p:spTgt spid="415761"/>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1000"/>
                            </p:stCondLst>
                            <p:childTnLst>
                              <p:par>
                                <p:cTn id="22" presetID="2" presetClass="entr" presetSubtype="12" fill="hold" nodeType="afterEffect">
                                  <p:stCondLst>
                                    <p:cond delay="1000"/>
                                  </p:stCondLst>
                                  <p:childTnLst>
                                    <p:set>
                                      <p:cBhvr>
                                        <p:cTn id="23" dur="1" fill="hold">
                                          <p:stCondLst>
                                            <p:cond delay="0"/>
                                          </p:stCondLst>
                                        </p:cTn>
                                        <p:tgtEl>
                                          <p:spTgt spid="415756"/>
                                        </p:tgtEl>
                                        <p:attrNameLst>
                                          <p:attrName>style.visibility</p:attrName>
                                        </p:attrNameLst>
                                      </p:cBhvr>
                                      <p:to>
                                        <p:strVal val="visible"/>
                                      </p:to>
                                    </p:set>
                                    <p:anim calcmode="lin" valueType="num">
                                      <p:cBhvr additive="base">
                                        <p:cTn id="24" dur="500" fill="hold"/>
                                        <p:tgtEl>
                                          <p:spTgt spid="415756"/>
                                        </p:tgtEl>
                                        <p:attrNameLst>
                                          <p:attrName>ppt_x</p:attrName>
                                        </p:attrNameLst>
                                      </p:cBhvr>
                                      <p:tavLst>
                                        <p:tav tm="0">
                                          <p:val>
                                            <p:strVal val="0-#ppt_w/2"/>
                                          </p:val>
                                        </p:tav>
                                        <p:tav tm="100000">
                                          <p:val>
                                            <p:strVal val="#ppt_x"/>
                                          </p:val>
                                        </p:tav>
                                      </p:tavLst>
                                    </p:anim>
                                    <p:anim calcmode="lin" valueType="num">
                                      <p:cBhvr additive="base">
                                        <p:cTn id="25" dur="500" fill="hold"/>
                                        <p:tgtEl>
                                          <p:spTgt spid="415756"/>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415756"/>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5760" grpId="0" build="p" autoUpdateAnimBg="0"/>
      <p:bldP spid="415759"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0629" name="Rectangle 5">
            <a:extLst>
              <a:ext uri="{FF2B5EF4-FFF2-40B4-BE49-F238E27FC236}">
                <a16:creationId xmlns:a16="http://schemas.microsoft.com/office/drawing/2014/main" id="{78EA94F4-2F46-4F8E-8364-D9EB9AD6538C}"/>
              </a:ext>
            </a:extLst>
          </p:cNvPr>
          <p:cNvSpPr>
            <a:spLocks noGrp="1" noChangeArrowheads="1"/>
          </p:cNvSpPr>
          <p:nvPr>
            <p:ph type="title"/>
          </p:nvPr>
        </p:nvSpPr>
        <p:spPr>
          <a:xfrm>
            <a:off x="2489718" y="94537"/>
            <a:ext cx="10515600" cy="1325563"/>
          </a:xfrm>
        </p:spPr>
        <p:txBody>
          <a:bodyPr>
            <a:normAutofit/>
          </a:bodyPr>
          <a:lstStyle/>
          <a:p>
            <a:r>
              <a:rPr lang="en-US" altLang="en-US" sz="2800" b="1" dirty="0"/>
              <a:t>Factors Influence Capital Structure Decisions</a:t>
            </a:r>
          </a:p>
        </p:txBody>
      </p:sp>
      <p:sp>
        <p:nvSpPr>
          <p:cNvPr id="410630" name="Rectangle 6">
            <a:extLst>
              <a:ext uri="{FF2B5EF4-FFF2-40B4-BE49-F238E27FC236}">
                <a16:creationId xmlns:a16="http://schemas.microsoft.com/office/drawing/2014/main" id="{3D4AC0BE-C8DF-47E5-97E5-30EC93036B9F}"/>
              </a:ext>
            </a:extLst>
          </p:cNvPr>
          <p:cNvSpPr>
            <a:spLocks noGrp="1" noChangeArrowheads="1"/>
          </p:cNvSpPr>
          <p:nvPr>
            <p:ph type="body" idx="1"/>
          </p:nvPr>
        </p:nvSpPr>
        <p:spPr>
          <a:ln/>
        </p:spPr>
        <p:txBody>
          <a:bodyPr/>
          <a:lstStyle/>
          <a:p>
            <a:r>
              <a:rPr lang="en-US" altLang="en-US" dirty="0"/>
              <a:t>1. Firm’s business risk</a:t>
            </a:r>
          </a:p>
          <a:p>
            <a:r>
              <a:rPr lang="en-US" altLang="en-US" dirty="0"/>
              <a:t>2. Firm’s tax position</a:t>
            </a:r>
          </a:p>
          <a:p>
            <a:r>
              <a:rPr lang="en-US" altLang="en-US" dirty="0"/>
              <a:t>3. Financial flexibility</a:t>
            </a:r>
          </a:p>
          <a:p>
            <a:r>
              <a:rPr lang="en-US" altLang="en-US" dirty="0"/>
              <a:t>4. Managerial attitude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0629"/>
                                        </p:tgtEl>
                                        <p:attrNameLst>
                                          <p:attrName>style.visibility</p:attrName>
                                        </p:attrNameLst>
                                      </p:cBhvr>
                                      <p:to>
                                        <p:strVal val="visible"/>
                                      </p:to>
                                    </p:set>
                                    <p:animEffect transition="in" filter="box(out)">
                                      <p:cBhvr>
                                        <p:cTn id="7" dur="500"/>
                                        <p:tgtEl>
                                          <p:spTgt spid="4106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629"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62" name="Rectangle 14">
            <a:extLst>
              <a:ext uri="{FF2B5EF4-FFF2-40B4-BE49-F238E27FC236}">
                <a16:creationId xmlns:a16="http://schemas.microsoft.com/office/drawing/2014/main" id="{C3CAFDFF-ED8B-4B1D-ACCE-B3618D311C50}"/>
              </a:ext>
            </a:extLst>
          </p:cNvPr>
          <p:cNvSpPr>
            <a:spLocks noChangeArrowheads="1"/>
          </p:cNvSpPr>
          <p:nvPr/>
        </p:nvSpPr>
        <p:spPr bwMode="auto">
          <a:xfrm>
            <a:off x="1981200" y="381000"/>
            <a:ext cx="8229600" cy="1371600"/>
          </a:xfrm>
          <a:prstGeom prst="rect">
            <a:avLst/>
          </a:prstGeom>
          <a:solidFill>
            <a:srgbClr val="002B82"/>
          </a:solidFill>
          <a:ln w="12700">
            <a:noFill/>
            <a:miter lim="800000"/>
            <a:headEnd/>
            <a:tailEnd/>
          </a:ln>
        </p:spPr>
        <p:txBody>
          <a:bodyPr lIns="90488" tIns="44450" rIns="90488" bIns="44450"/>
          <a:lstStyle/>
          <a:p>
            <a:pPr marL="109538" algn="ctr">
              <a:defRPr/>
            </a:pPr>
            <a:endParaRPr lang="en-US" sz="3000" b="1" i="1" dirty="0">
              <a:solidFill>
                <a:srgbClr val="FFCC00"/>
              </a:solidFill>
              <a:effectLst>
                <a:outerShdw blurRad="38100" dist="38100" dir="2700000" algn="tl">
                  <a:srgbClr val="000000"/>
                </a:outerShdw>
              </a:effectLst>
            </a:endParaRPr>
          </a:p>
        </p:txBody>
      </p:sp>
      <p:sp>
        <p:nvSpPr>
          <p:cNvPr id="420867" name="Rectangle 2051">
            <a:extLst>
              <a:ext uri="{FF2B5EF4-FFF2-40B4-BE49-F238E27FC236}">
                <a16:creationId xmlns:a16="http://schemas.microsoft.com/office/drawing/2014/main" id="{159B333A-40F1-411F-A747-42F313428313}"/>
              </a:ext>
            </a:extLst>
          </p:cNvPr>
          <p:cNvSpPr>
            <a:spLocks noGrp="1" noChangeArrowheads="1"/>
          </p:cNvSpPr>
          <p:nvPr>
            <p:ph type="body" idx="4294967295"/>
          </p:nvPr>
        </p:nvSpPr>
        <p:spPr>
          <a:xfrm>
            <a:off x="1905000" y="2362200"/>
            <a:ext cx="8382000" cy="2133600"/>
          </a:xfrm>
        </p:spPr>
        <p:txBody>
          <a:bodyPr/>
          <a:lstStyle/>
          <a:p>
            <a:pPr algn="ctr">
              <a:buFont typeface="Wingdings" panose="05000000000000000000" pitchFamily="2" charset="2"/>
              <a:buNone/>
              <a:defRPr/>
            </a:pPr>
            <a:r>
              <a:rPr lang="en-US" sz="6000" dirty="0">
                <a:solidFill>
                  <a:srgbClr val="297B52"/>
                </a:solidFill>
              </a:rPr>
              <a:t>Completing the Accounting Cycle</a:t>
            </a:r>
          </a:p>
        </p:txBody>
      </p:sp>
      <p:sp>
        <p:nvSpPr>
          <p:cNvPr id="4102" name="Oval 9">
            <a:extLst>
              <a:ext uri="{FF2B5EF4-FFF2-40B4-BE49-F238E27FC236}">
                <a16:creationId xmlns:a16="http://schemas.microsoft.com/office/drawing/2014/main" id="{97CB252D-D2F3-4511-B7DB-6AB29AE51987}"/>
              </a:ext>
            </a:extLst>
          </p:cNvPr>
          <p:cNvSpPr>
            <a:spLocks noChangeArrowheads="1"/>
          </p:cNvSpPr>
          <p:nvPr/>
        </p:nvSpPr>
        <p:spPr bwMode="auto">
          <a:xfrm>
            <a:off x="5715001" y="5938838"/>
            <a:ext cx="79375" cy="80962"/>
          </a:xfrm>
          <a:prstGeom prst="ellipse">
            <a:avLst/>
          </a:prstGeom>
          <a:solidFill>
            <a:schemeClr val="tx1"/>
          </a:solidFill>
          <a:ln w="12700" cap="sq">
            <a:solidFill>
              <a:schemeClr val="tx1"/>
            </a:solidFill>
            <a:round/>
            <a:headEnd type="none" w="sm" len="sm"/>
            <a:tailEnd type="none" w="sm" len="sm"/>
          </a:ln>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600" b="0">
              <a:solidFill>
                <a:schemeClr val="tx1"/>
              </a:solidFill>
              <a:latin typeface="Comic Sans MS" panose="030F0702030302020204" pitchFamily="66" charset="0"/>
            </a:endParaRPr>
          </a:p>
        </p:txBody>
      </p:sp>
      <p:sp>
        <p:nvSpPr>
          <p:cNvPr id="4103" name="Oval 10">
            <a:extLst>
              <a:ext uri="{FF2B5EF4-FFF2-40B4-BE49-F238E27FC236}">
                <a16:creationId xmlns:a16="http://schemas.microsoft.com/office/drawing/2014/main" id="{06EAB8CE-F7B8-4DB2-A646-8B5BAD8BACD0}"/>
              </a:ext>
            </a:extLst>
          </p:cNvPr>
          <p:cNvSpPr>
            <a:spLocks noChangeArrowheads="1"/>
          </p:cNvSpPr>
          <p:nvPr/>
        </p:nvSpPr>
        <p:spPr bwMode="auto">
          <a:xfrm>
            <a:off x="6835776" y="5938838"/>
            <a:ext cx="79375" cy="80962"/>
          </a:xfrm>
          <a:prstGeom prst="ellipse">
            <a:avLst/>
          </a:prstGeom>
          <a:solidFill>
            <a:schemeClr val="tx1"/>
          </a:solidFill>
          <a:ln w="12700" cap="sq">
            <a:solidFill>
              <a:schemeClr val="tx1"/>
            </a:solidFill>
            <a:round/>
            <a:headEnd type="none" w="sm" len="sm"/>
            <a:tailEnd type="none" w="sm" len="sm"/>
          </a:ln>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600" b="0">
              <a:solidFill>
                <a:schemeClr val="tx1"/>
              </a:solidFill>
              <a:latin typeface="Comic Sans MS" panose="030F0702030302020204" pitchFamily="66"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146" name="AutoShape 1050">
            <a:extLst>
              <a:ext uri="{FF2B5EF4-FFF2-40B4-BE49-F238E27FC236}">
                <a16:creationId xmlns:a16="http://schemas.microsoft.com/office/drawing/2014/main" id="{7C774040-3ACE-4396-9A86-21E231570386}"/>
              </a:ext>
            </a:extLst>
          </p:cNvPr>
          <p:cNvCxnSpPr>
            <a:cxnSpLocks noChangeShapeType="1"/>
            <a:stCxn id="507921" idx="2"/>
            <a:endCxn id="507906" idx="0"/>
          </p:cNvCxnSpPr>
          <p:nvPr/>
        </p:nvCxnSpPr>
        <p:spPr bwMode="auto">
          <a:xfrm rot="5400000">
            <a:off x="4023519" y="-186531"/>
            <a:ext cx="868362" cy="3276600"/>
          </a:xfrm>
          <a:prstGeom prst="bentConnector3">
            <a:avLst>
              <a:gd name="adj1" fmla="val 49907"/>
            </a:avLst>
          </a:prstGeom>
          <a:noFill/>
          <a:ln w="38100" cap="sq">
            <a:solidFill>
              <a:srgbClr val="800000"/>
            </a:solidFill>
            <a:miter lim="800000"/>
            <a:headEnd type="none" w="sm" len="sm"/>
            <a:tailEnd type="none" w="sm" len="sm"/>
          </a:ln>
          <a:extLst>
            <a:ext uri="{909E8E84-426E-40DD-AFC4-6F175D3DCCD1}">
              <a14:hiddenFill xmlns:a14="http://schemas.microsoft.com/office/drawing/2010/main">
                <a:noFill/>
              </a14:hiddenFill>
            </a:ext>
          </a:extLst>
        </p:spPr>
      </p:cxnSp>
      <p:cxnSp>
        <p:nvCxnSpPr>
          <p:cNvPr id="6147" name="AutoShape 1051">
            <a:extLst>
              <a:ext uri="{FF2B5EF4-FFF2-40B4-BE49-F238E27FC236}">
                <a16:creationId xmlns:a16="http://schemas.microsoft.com/office/drawing/2014/main" id="{432F1E7A-19F6-4F79-8184-119F3A9F684D}"/>
              </a:ext>
            </a:extLst>
          </p:cNvPr>
          <p:cNvCxnSpPr>
            <a:cxnSpLocks noChangeShapeType="1"/>
            <a:stCxn id="507921" idx="2"/>
          </p:cNvCxnSpPr>
          <p:nvPr/>
        </p:nvCxnSpPr>
        <p:spPr bwMode="auto">
          <a:xfrm rot="5400000">
            <a:off x="5128419" y="918369"/>
            <a:ext cx="868362" cy="1066800"/>
          </a:xfrm>
          <a:prstGeom prst="bentConnector3">
            <a:avLst>
              <a:gd name="adj1" fmla="val 49907"/>
            </a:avLst>
          </a:prstGeom>
          <a:noFill/>
          <a:ln w="38100" cap="sq">
            <a:solidFill>
              <a:srgbClr val="800000"/>
            </a:solidFill>
            <a:miter lim="800000"/>
            <a:headEnd type="none" w="sm" len="sm"/>
            <a:tailEnd type="none" w="sm" len="sm"/>
          </a:ln>
          <a:extLst>
            <a:ext uri="{909E8E84-426E-40DD-AFC4-6F175D3DCCD1}">
              <a14:hiddenFill xmlns:a14="http://schemas.microsoft.com/office/drawing/2010/main">
                <a:noFill/>
              </a14:hiddenFill>
            </a:ext>
          </a:extLst>
        </p:spPr>
      </p:cxnSp>
      <p:cxnSp>
        <p:nvCxnSpPr>
          <p:cNvPr id="6148" name="AutoShape 1052">
            <a:extLst>
              <a:ext uri="{FF2B5EF4-FFF2-40B4-BE49-F238E27FC236}">
                <a16:creationId xmlns:a16="http://schemas.microsoft.com/office/drawing/2014/main" id="{DF8F60AA-6E6A-47FC-95DE-AF6B4CEAE78A}"/>
              </a:ext>
            </a:extLst>
          </p:cNvPr>
          <p:cNvCxnSpPr>
            <a:cxnSpLocks noChangeShapeType="1"/>
            <a:stCxn id="507921" idx="2"/>
          </p:cNvCxnSpPr>
          <p:nvPr/>
        </p:nvCxnSpPr>
        <p:spPr bwMode="auto">
          <a:xfrm rot="16200000" flipH="1">
            <a:off x="6233319" y="880269"/>
            <a:ext cx="868362" cy="1143000"/>
          </a:xfrm>
          <a:prstGeom prst="bentConnector3">
            <a:avLst>
              <a:gd name="adj1" fmla="val 49907"/>
            </a:avLst>
          </a:prstGeom>
          <a:noFill/>
          <a:ln w="38100" cap="sq">
            <a:solidFill>
              <a:srgbClr val="800000"/>
            </a:solidFill>
            <a:miter lim="800000"/>
            <a:headEnd type="none" w="sm" len="sm"/>
            <a:tailEnd type="none" w="sm" len="sm"/>
          </a:ln>
          <a:extLst>
            <a:ext uri="{909E8E84-426E-40DD-AFC4-6F175D3DCCD1}">
              <a14:hiddenFill xmlns:a14="http://schemas.microsoft.com/office/drawing/2010/main">
                <a:noFill/>
              </a14:hiddenFill>
            </a:ext>
          </a:extLst>
        </p:spPr>
      </p:cxnSp>
      <p:cxnSp>
        <p:nvCxnSpPr>
          <p:cNvPr id="6149" name="AutoShape 1053">
            <a:extLst>
              <a:ext uri="{FF2B5EF4-FFF2-40B4-BE49-F238E27FC236}">
                <a16:creationId xmlns:a16="http://schemas.microsoft.com/office/drawing/2014/main" id="{7934D2A6-399B-4B6B-B763-FB9A28C8E18D}"/>
              </a:ext>
            </a:extLst>
          </p:cNvPr>
          <p:cNvCxnSpPr>
            <a:cxnSpLocks noChangeShapeType="1"/>
            <a:stCxn id="507921" idx="2"/>
          </p:cNvCxnSpPr>
          <p:nvPr/>
        </p:nvCxnSpPr>
        <p:spPr bwMode="auto">
          <a:xfrm rot="16200000" flipH="1">
            <a:off x="7338219" y="-224631"/>
            <a:ext cx="868362" cy="3352800"/>
          </a:xfrm>
          <a:prstGeom prst="bentConnector3">
            <a:avLst>
              <a:gd name="adj1" fmla="val 49907"/>
            </a:avLst>
          </a:prstGeom>
          <a:noFill/>
          <a:ln w="38100" cap="sq">
            <a:solidFill>
              <a:srgbClr val="800000"/>
            </a:solidFill>
            <a:miter lim="800000"/>
            <a:headEnd type="none" w="sm" len="sm"/>
            <a:tailEnd type="none" w="sm" len="sm"/>
          </a:ln>
          <a:extLst>
            <a:ext uri="{909E8E84-426E-40DD-AFC4-6F175D3DCCD1}">
              <a14:hiddenFill xmlns:a14="http://schemas.microsoft.com/office/drawing/2010/main">
                <a:noFill/>
              </a14:hiddenFill>
            </a:ext>
          </a:extLst>
        </p:spPr>
      </p:cxnSp>
      <p:sp>
        <p:nvSpPr>
          <p:cNvPr id="507906" name="Rectangle 2">
            <a:extLst>
              <a:ext uri="{FF2B5EF4-FFF2-40B4-BE49-F238E27FC236}">
                <a16:creationId xmlns:a16="http://schemas.microsoft.com/office/drawing/2014/main" id="{25010928-B368-4328-A780-CE31D8237A94}"/>
              </a:ext>
            </a:extLst>
          </p:cNvPr>
          <p:cNvSpPr>
            <a:spLocks noChangeArrowheads="1"/>
          </p:cNvSpPr>
          <p:nvPr/>
        </p:nvSpPr>
        <p:spPr bwMode="auto">
          <a:xfrm>
            <a:off x="1828800" y="1885950"/>
            <a:ext cx="1981200" cy="1162050"/>
          </a:xfrm>
          <a:prstGeom prst="rect">
            <a:avLst/>
          </a:prstGeom>
          <a:solidFill>
            <a:srgbClr val="009999"/>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dirty="0">
                <a:solidFill>
                  <a:schemeClr val="bg1"/>
                </a:solidFill>
                <a:effectLst>
                  <a:outerShdw blurRad="38100" dist="38100" dir="2700000" algn="tl">
                    <a:srgbClr val="000000"/>
                  </a:outerShdw>
                </a:effectLst>
                <a:latin typeface="Arial" charset="0"/>
              </a:rPr>
              <a:t>Using a Worksheet</a:t>
            </a:r>
          </a:p>
        </p:txBody>
      </p:sp>
      <p:sp>
        <p:nvSpPr>
          <p:cNvPr id="6151" name="Rectangle 3">
            <a:extLst>
              <a:ext uri="{FF2B5EF4-FFF2-40B4-BE49-F238E27FC236}">
                <a16:creationId xmlns:a16="http://schemas.microsoft.com/office/drawing/2014/main" id="{D55E2201-0BD9-46B4-94C8-794F47714203}"/>
              </a:ext>
            </a:extLst>
          </p:cNvPr>
          <p:cNvSpPr>
            <a:spLocks noChangeArrowheads="1"/>
          </p:cNvSpPr>
          <p:nvPr/>
        </p:nvSpPr>
        <p:spPr bwMode="auto">
          <a:xfrm>
            <a:off x="1752600" y="3124200"/>
            <a:ext cx="21336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228600" indent="-2286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25000"/>
              </a:spcBef>
              <a:buClr>
                <a:srgbClr val="CC0000"/>
              </a:buClr>
              <a:buFont typeface="Wingdings" panose="05000000000000000000" pitchFamily="2" charset="2"/>
              <a:buBlip>
                <a:blip r:embed="rId3"/>
              </a:buBlip>
            </a:pPr>
            <a:r>
              <a:rPr lang="en-US" altLang="id-ID" sz="1600">
                <a:solidFill>
                  <a:schemeClr val="tx1"/>
                </a:solidFill>
              </a:rPr>
              <a:t>Steps in preparation</a:t>
            </a:r>
          </a:p>
          <a:p>
            <a:pPr>
              <a:spcBef>
                <a:spcPct val="25000"/>
              </a:spcBef>
              <a:buClr>
                <a:srgbClr val="CC0000"/>
              </a:buClr>
              <a:buFont typeface="Wingdings" panose="05000000000000000000" pitchFamily="2" charset="2"/>
              <a:buBlip>
                <a:blip r:embed="rId3"/>
              </a:buBlip>
            </a:pPr>
            <a:r>
              <a:rPr lang="en-US" altLang="id-ID" sz="1600">
                <a:solidFill>
                  <a:schemeClr val="tx1"/>
                </a:solidFill>
              </a:rPr>
              <a:t>Preparing financial statements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Preparing adjusting entries</a:t>
            </a:r>
          </a:p>
        </p:txBody>
      </p:sp>
      <p:sp>
        <p:nvSpPr>
          <p:cNvPr id="6152" name="Rectangle 9">
            <a:extLst>
              <a:ext uri="{FF2B5EF4-FFF2-40B4-BE49-F238E27FC236}">
                <a16:creationId xmlns:a16="http://schemas.microsoft.com/office/drawing/2014/main" id="{1B73F08D-3C45-4247-AB0E-EA124D78B208}"/>
              </a:ext>
            </a:extLst>
          </p:cNvPr>
          <p:cNvSpPr>
            <a:spLocks noChangeArrowheads="1"/>
          </p:cNvSpPr>
          <p:nvPr/>
        </p:nvSpPr>
        <p:spPr bwMode="auto">
          <a:xfrm>
            <a:off x="8382000" y="3124200"/>
            <a:ext cx="22098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228600" indent="-2286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25000"/>
              </a:spcBef>
              <a:buClr>
                <a:srgbClr val="CC0000"/>
              </a:buClr>
              <a:buFont typeface="Wingdings" panose="05000000000000000000" pitchFamily="2" charset="2"/>
              <a:buBlip>
                <a:blip r:embed="rId3"/>
              </a:buBlip>
            </a:pPr>
            <a:r>
              <a:rPr lang="en-US" altLang="id-ID" sz="1600">
                <a:solidFill>
                  <a:schemeClr val="tx1"/>
                </a:solidFill>
              </a:rPr>
              <a:t>Intangible assets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Property, plant, and equipment</a:t>
            </a:r>
          </a:p>
          <a:p>
            <a:pPr>
              <a:spcBef>
                <a:spcPct val="25000"/>
              </a:spcBef>
              <a:buClr>
                <a:srgbClr val="CC0000"/>
              </a:buClr>
              <a:buFont typeface="Wingdings" panose="05000000000000000000" pitchFamily="2" charset="2"/>
              <a:buBlip>
                <a:blip r:embed="rId3"/>
              </a:buBlip>
            </a:pPr>
            <a:r>
              <a:rPr lang="en-US" altLang="id-ID" sz="1600">
                <a:solidFill>
                  <a:schemeClr val="tx1"/>
                </a:solidFill>
              </a:rPr>
              <a:t>Long-term investments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Current assets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Equity</a:t>
            </a:r>
          </a:p>
          <a:p>
            <a:pPr>
              <a:spcBef>
                <a:spcPct val="25000"/>
              </a:spcBef>
              <a:buClr>
                <a:srgbClr val="CC0000"/>
              </a:buClr>
              <a:buFont typeface="Wingdings" panose="05000000000000000000" pitchFamily="2" charset="2"/>
              <a:buBlip>
                <a:blip r:embed="rId3"/>
              </a:buBlip>
            </a:pPr>
            <a:r>
              <a:rPr lang="en-US" altLang="id-ID" sz="1600">
                <a:solidFill>
                  <a:schemeClr val="tx1"/>
                </a:solidFill>
              </a:rPr>
              <a:t>Non-current liabilities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Current liabilities</a:t>
            </a:r>
          </a:p>
        </p:txBody>
      </p:sp>
      <p:sp>
        <p:nvSpPr>
          <p:cNvPr id="6153" name="Rectangle 14">
            <a:extLst>
              <a:ext uri="{FF2B5EF4-FFF2-40B4-BE49-F238E27FC236}">
                <a16:creationId xmlns:a16="http://schemas.microsoft.com/office/drawing/2014/main" id="{311FE78E-13DF-43B6-A1D9-FD82051EC942}"/>
              </a:ext>
            </a:extLst>
          </p:cNvPr>
          <p:cNvSpPr>
            <a:spLocks noChangeArrowheads="1"/>
          </p:cNvSpPr>
          <p:nvPr/>
        </p:nvSpPr>
        <p:spPr bwMode="auto">
          <a:xfrm>
            <a:off x="6172200" y="3124200"/>
            <a:ext cx="2133600"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228600" indent="-2286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25000"/>
              </a:spcBef>
              <a:buClr>
                <a:srgbClr val="CC0000"/>
              </a:buClr>
              <a:buFont typeface="Wingdings" panose="05000000000000000000" pitchFamily="2" charset="2"/>
              <a:buBlip>
                <a:blip r:embed="rId3"/>
              </a:buBlip>
            </a:pPr>
            <a:r>
              <a:rPr lang="en-US" altLang="id-ID" sz="1600">
                <a:solidFill>
                  <a:schemeClr val="tx1"/>
                </a:solidFill>
              </a:rPr>
              <a:t>Reversing entries—An optional step</a:t>
            </a:r>
          </a:p>
          <a:p>
            <a:pPr>
              <a:spcBef>
                <a:spcPct val="25000"/>
              </a:spcBef>
              <a:buClr>
                <a:srgbClr val="CC0000"/>
              </a:buClr>
              <a:buFont typeface="Wingdings" panose="05000000000000000000" pitchFamily="2" charset="2"/>
              <a:buBlip>
                <a:blip r:embed="rId3"/>
              </a:buBlip>
            </a:pPr>
            <a:r>
              <a:rPr lang="en-US" altLang="id-ID" sz="1600">
                <a:solidFill>
                  <a:schemeClr val="tx1"/>
                </a:solidFill>
              </a:rPr>
              <a:t>Correcting entries—An avoidable step</a:t>
            </a:r>
          </a:p>
        </p:txBody>
      </p:sp>
      <p:sp>
        <p:nvSpPr>
          <p:cNvPr id="6154" name="Rectangle 18">
            <a:extLst>
              <a:ext uri="{FF2B5EF4-FFF2-40B4-BE49-F238E27FC236}">
                <a16:creationId xmlns:a16="http://schemas.microsoft.com/office/drawing/2014/main" id="{CDD1DB97-AB7A-40B4-80D7-9616E6C13F9E}"/>
              </a:ext>
            </a:extLst>
          </p:cNvPr>
          <p:cNvSpPr>
            <a:spLocks noChangeArrowheads="1"/>
          </p:cNvSpPr>
          <p:nvPr/>
        </p:nvSpPr>
        <p:spPr bwMode="auto">
          <a:xfrm>
            <a:off x="3962400" y="3124200"/>
            <a:ext cx="21336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228600" indent="-2286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25000"/>
              </a:spcBef>
              <a:buClr>
                <a:srgbClr val="CC0000"/>
              </a:buClr>
              <a:buFont typeface="Wingdings" panose="05000000000000000000" pitchFamily="2" charset="2"/>
              <a:buBlip>
                <a:blip r:embed="rId3"/>
              </a:buBlip>
            </a:pPr>
            <a:r>
              <a:rPr lang="en-US" altLang="id-ID" sz="1600">
                <a:solidFill>
                  <a:schemeClr val="tx1"/>
                </a:solidFill>
              </a:rPr>
              <a:t>Preparing closing entries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Posting closing entries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Preparing a post-closing trial balance</a:t>
            </a:r>
          </a:p>
          <a:p>
            <a:pPr>
              <a:spcBef>
                <a:spcPct val="25000"/>
              </a:spcBef>
              <a:buClr>
                <a:srgbClr val="CC0000"/>
              </a:buClr>
              <a:buFont typeface="Wingdings" panose="05000000000000000000" pitchFamily="2" charset="2"/>
              <a:buBlip>
                <a:blip r:embed="rId3"/>
              </a:buBlip>
            </a:pPr>
            <a:endParaRPr lang="en-US" altLang="id-ID" sz="1600">
              <a:solidFill>
                <a:schemeClr val="tx1"/>
              </a:solidFill>
            </a:endParaRPr>
          </a:p>
        </p:txBody>
      </p:sp>
      <p:sp>
        <p:nvSpPr>
          <p:cNvPr id="6155" name="Line 1042">
            <a:extLst>
              <a:ext uri="{FF2B5EF4-FFF2-40B4-BE49-F238E27FC236}">
                <a16:creationId xmlns:a16="http://schemas.microsoft.com/office/drawing/2014/main" id="{57A65DC6-EF31-407E-94DC-F7314554ACC2}"/>
              </a:ext>
            </a:extLst>
          </p:cNvPr>
          <p:cNvSpPr>
            <a:spLocks noChangeShapeType="1"/>
          </p:cNvSpPr>
          <p:nvPr/>
        </p:nvSpPr>
        <p:spPr bwMode="auto">
          <a:xfrm>
            <a:off x="1843089" y="3048000"/>
            <a:ext cx="1946275" cy="0"/>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2" name="Rectangle 2">
            <a:extLst>
              <a:ext uri="{FF2B5EF4-FFF2-40B4-BE49-F238E27FC236}">
                <a16:creationId xmlns:a16="http://schemas.microsoft.com/office/drawing/2014/main" id="{02DF6935-2812-4C99-ACA5-297B3C7147B6}"/>
              </a:ext>
            </a:extLst>
          </p:cNvPr>
          <p:cNvSpPr>
            <a:spLocks noChangeArrowheads="1"/>
          </p:cNvSpPr>
          <p:nvPr/>
        </p:nvSpPr>
        <p:spPr bwMode="auto">
          <a:xfrm>
            <a:off x="4038600" y="1885950"/>
            <a:ext cx="1981200" cy="1162050"/>
          </a:xfrm>
          <a:prstGeom prst="rect">
            <a:avLst/>
          </a:prstGeom>
          <a:solidFill>
            <a:srgbClr val="009999"/>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dirty="0">
                <a:solidFill>
                  <a:schemeClr val="bg1"/>
                </a:solidFill>
                <a:effectLst>
                  <a:outerShdw blurRad="38100" dist="38100" dir="2700000" algn="tl">
                    <a:srgbClr val="000000"/>
                  </a:outerShdw>
                </a:effectLst>
                <a:latin typeface="Arial" charset="0"/>
              </a:rPr>
              <a:t>Closing the Books</a:t>
            </a:r>
          </a:p>
        </p:txBody>
      </p:sp>
      <p:sp>
        <p:nvSpPr>
          <p:cNvPr id="6157" name="Line 1045">
            <a:extLst>
              <a:ext uri="{FF2B5EF4-FFF2-40B4-BE49-F238E27FC236}">
                <a16:creationId xmlns:a16="http://schemas.microsoft.com/office/drawing/2014/main" id="{7B598D8E-29BA-49F1-AF51-97ABAFDD48C5}"/>
              </a:ext>
            </a:extLst>
          </p:cNvPr>
          <p:cNvSpPr>
            <a:spLocks noChangeShapeType="1"/>
          </p:cNvSpPr>
          <p:nvPr/>
        </p:nvSpPr>
        <p:spPr bwMode="auto">
          <a:xfrm>
            <a:off x="4056064" y="3048000"/>
            <a:ext cx="1946275" cy="0"/>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3" name="Rectangle 2">
            <a:extLst>
              <a:ext uri="{FF2B5EF4-FFF2-40B4-BE49-F238E27FC236}">
                <a16:creationId xmlns:a16="http://schemas.microsoft.com/office/drawing/2014/main" id="{5AA0A4DC-AE42-4460-925C-58F3ADA393E0}"/>
              </a:ext>
            </a:extLst>
          </p:cNvPr>
          <p:cNvSpPr>
            <a:spLocks noChangeArrowheads="1"/>
          </p:cNvSpPr>
          <p:nvPr/>
        </p:nvSpPr>
        <p:spPr bwMode="auto">
          <a:xfrm>
            <a:off x="6248400" y="1885950"/>
            <a:ext cx="1981200" cy="1162050"/>
          </a:xfrm>
          <a:prstGeom prst="rect">
            <a:avLst/>
          </a:prstGeom>
          <a:solidFill>
            <a:srgbClr val="009999"/>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dirty="0">
                <a:solidFill>
                  <a:schemeClr val="bg1"/>
                </a:solidFill>
                <a:effectLst>
                  <a:outerShdw blurRad="38100" dist="38100" dir="2700000" algn="tl">
                    <a:srgbClr val="000000"/>
                  </a:outerShdw>
                </a:effectLst>
                <a:latin typeface="Arial" charset="0"/>
              </a:rPr>
              <a:t>Summary of Accounting Cycle</a:t>
            </a:r>
          </a:p>
        </p:txBody>
      </p:sp>
      <p:sp>
        <p:nvSpPr>
          <p:cNvPr id="6159" name="Line 1047">
            <a:extLst>
              <a:ext uri="{FF2B5EF4-FFF2-40B4-BE49-F238E27FC236}">
                <a16:creationId xmlns:a16="http://schemas.microsoft.com/office/drawing/2014/main" id="{F76DFFDD-0F25-4C73-A0BF-44DE756C2285}"/>
              </a:ext>
            </a:extLst>
          </p:cNvPr>
          <p:cNvSpPr>
            <a:spLocks noChangeShapeType="1"/>
          </p:cNvSpPr>
          <p:nvPr/>
        </p:nvSpPr>
        <p:spPr bwMode="auto">
          <a:xfrm>
            <a:off x="6262689" y="3048000"/>
            <a:ext cx="1946275" cy="0"/>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4" name="Rectangle 2">
            <a:extLst>
              <a:ext uri="{FF2B5EF4-FFF2-40B4-BE49-F238E27FC236}">
                <a16:creationId xmlns:a16="http://schemas.microsoft.com/office/drawing/2014/main" id="{B3306940-5326-49E6-B54D-D7D991880406}"/>
              </a:ext>
            </a:extLst>
          </p:cNvPr>
          <p:cNvSpPr>
            <a:spLocks noChangeArrowheads="1"/>
          </p:cNvSpPr>
          <p:nvPr/>
        </p:nvSpPr>
        <p:spPr bwMode="auto">
          <a:xfrm>
            <a:off x="8458200" y="1885950"/>
            <a:ext cx="1981200" cy="1162050"/>
          </a:xfrm>
          <a:prstGeom prst="rect">
            <a:avLst/>
          </a:prstGeom>
          <a:solidFill>
            <a:srgbClr val="009999"/>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dirty="0">
                <a:solidFill>
                  <a:schemeClr val="bg1"/>
                </a:solidFill>
                <a:effectLst>
                  <a:outerShdw blurRad="38100" dist="38100" dir="2700000" algn="tl">
                    <a:srgbClr val="000000"/>
                  </a:outerShdw>
                </a:effectLst>
                <a:latin typeface="Arial" charset="0"/>
              </a:rPr>
              <a:t>Classified Statement of Financial Position</a:t>
            </a:r>
          </a:p>
        </p:txBody>
      </p:sp>
      <p:sp>
        <p:nvSpPr>
          <p:cNvPr id="6161" name="Line 1049">
            <a:extLst>
              <a:ext uri="{FF2B5EF4-FFF2-40B4-BE49-F238E27FC236}">
                <a16:creationId xmlns:a16="http://schemas.microsoft.com/office/drawing/2014/main" id="{9330F0C6-2417-46AF-BDDD-525499DC1030}"/>
              </a:ext>
            </a:extLst>
          </p:cNvPr>
          <p:cNvSpPr>
            <a:spLocks noChangeShapeType="1"/>
          </p:cNvSpPr>
          <p:nvPr/>
        </p:nvSpPr>
        <p:spPr bwMode="auto">
          <a:xfrm>
            <a:off x="8472489" y="3048000"/>
            <a:ext cx="1946275" cy="0"/>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07921" name="Rectangle 17">
            <a:extLst>
              <a:ext uri="{FF2B5EF4-FFF2-40B4-BE49-F238E27FC236}">
                <a16:creationId xmlns:a16="http://schemas.microsoft.com/office/drawing/2014/main" id="{1FE8823A-31CA-40CA-BE1C-DCAA7A37F6B1}"/>
              </a:ext>
            </a:extLst>
          </p:cNvPr>
          <p:cNvSpPr>
            <a:spLocks noChangeArrowheads="1"/>
          </p:cNvSpPr>
          <p:nvPr/>
        </p:nvSpPr>
        <p:spPr bwMode="auto">
          <a:xfrm>
            <a:off x="1905000" y="457200"/>
            <a:ext cx="8382000" cy="560388"/>
          </a:xfrm>
          <a:prstGeom prst="rect">
            <a:avLst/>
          </a:prstGeom>
          <a:solidFill>
            <a:srgbClr val="009999"/>
          </a:solidFill>
          <a:ln w="12700" algn="ctr">
            <a:solidFill>
              <a:schemeClr val="tx1"/>
            </a:solidFill>
            <a:miter lim="800000"/>
            <a:headEnd/>
            <a:tailEnd/>
          </a:ln>
          <a:effectLst>
            <a:outerShdw dist="107763" dir="2700000" algn="ctr" rotWithShape="0">
              <a:srgbClr val="800000"/>
            </a:outerShdw>
          </a:effectLst>
        </p:spPr>
        <p:txBody>
          <a:bodyPr lIns="90488" tIns="44450" rIns="90488" bIns="44450"/>
          <a:lstStyle/>
          <a:p>
            <a:pPr marL="109538" algn="ctr">
              <a:defRPr/>
            </a:pPr>
            <a:r>
              <a:rPr lang="en-US" sz="3000" b="1" i="1" dirty="0">
                <a:solidFill>
                  <a:schemeClr val="bg1"/>
                </a:solidFill>
                <a:effectLst>
                  <a:outerShdw blurRad="38100" dist="38100" dir="2700000" algn="tl">
                    <a:srgbClr val="000000"/>
                  </a:outerShdw>
                </a:effectLst>
                <a:latin typeface="Arial" charset="0"/>
              </a:rPr>
              <a:t>Completing the Accounting Cycle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a:extLst>
              <a:ext uri="{FF2B5EF4-FFF2-40B4-BE49-F238E27FC236}">
                <a16:creationId xmlns:a16="http://schemas.microsoft.com/office/drawing/2014/main" id="{0F7775D3-4579-4113-B305-DDF12A8ED89D}"/>
              </a:ext>
            </a:extLst>
          </p:cNvPr>
          <p:cNvSpPr txBox="1">
            <a:spLocks noChangeArrowheads="1"/>
          </p:cNvSpPr>
          <p:nvPr/>
        </p:nvSpPr>
        <p:spPr bwMode="auto">
          <a:xfrm>
            <a:off x="2209800" y="1979613"/>
            <a:ext cx="80010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marL="342900" indent="-3429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82625" indent="-4508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lvl="1">
              <a:lnSpc>
                <a:spcPct val="115000"/>
              </a:lnSpc>
              <a:spcBef>
                <a:spcPct val="0"/>
              </a:spcBef>
              <a:spcAft>
                <a:spcPct val="50000"/>
              </a:spcAft>
              <a:buClrTx/>
              <a:buSzPct val="80000"/>
              <a:buFontTx/>
              <a:buBlip>
                <a:blip r:embed="rId3"/>
              </a:buBlip>
            </a:pPr>
            <a:r>
              <a:rPr lang="en-US" altLang="id-ID" b="0" dirty="0">
                <a:solidFill>
                  <a:srgbClr val="000000"/>
                </a:solidFill>
              </a:rPr>
              <a:t>A multiple-column form used in preparing financial statements. </a:t>
            </a:r>
          </a:p>
          <a:p>
            <a:pPr lvl="1">
              <a:lnSpc>
                <a:spcPct val="115000"/>
              </a:lnSpc>
              <a:spcBef>
                <a:spcPct val="0"/>
              </a:spcBef>
              <a:spcAft>
                <a:spcPct val="50000"/>
              </a:spcAft>
              <a:buClrTx/>
              <a:buSzPct val="80000"/>
              <a:buFontTx/>
              <a:buBlip>
                <a:blip r:embed="rId3"/>
              </a:buBlip>
            </a:pPr>
            <a:r>
              <a:rPr lang="en-US" altLang="id-ID" b="0" dirty="0">
                <a:solidFill>
                  <a:srgbClr val="000000"/>
                </a:solidFill>
              </a:rPr>
              <a:t>Not a permanent accounting record.</a:t>
            </a:r>
          </a:p>
          <a:p>
            <a:pPr lvl="1">
              <a:lnSpc>
                <a:spcPct val="115000"/>
              </a:lnSpc>
              <a:spcBef>
                <a:spcPct val="0"/>
              </a:spcBef>
              <a:spcAft>
                <a:spcPct val="50000"/>
              </a:spcAft>
              <a:buClrTx/>
              <a:buSzPct val="80000"/>
              <a:buFontTx/>
              <a:buBlip>
                <a:blip r:embed="rId3"/>
              </a:buBlip>
            </a:pPr>
            <a:r>
              <a:rPr lang="en-US" altLang="id-ID" b="0" dirty="0">
                <a:solidFill>
                  <a:srgbClr val="000000"/>
                </a:solidFill>
              </a:rPr>
              <a:t>Five step process.</a:t>
            </a:r>
          </a:p>
          <a:p>
            <a:pPr lvl="1">
              <a:lnSpc>
                <a:spcPct val="115000"/>
              </a:lnSpc>
              <a:spcBef>
                <a:spcPct val="0"/>
              </a:spcBef>
              <a:spcAft>
                <a:spcPct val="50000"/>
              </a:spcAft>
              <a:buClrTx/>
              <a:buSzPct val="80000"/>
              <a:buFontTx/>
              <a:buBlip>
                <a:blip r:embed="rId3"/>
              </a:buBlip>
            </a:pPr>
            <a:r>
              <a:rPr lang="en-US" altLang="id-ID" b="0" dirty="0">
                <a:solidFill>
                  <a:srgbClr val="000000"/>
                </a:solidFill>
              </a:rPr>
              <a:t>Use of worksheet is optional.</a:t>
            </a:r>
          </a:p>
        </p:txBody>
      </p:sp>
      <p:sp>
        <p:nvSpPr>
          <p:cNvPr id="514054" name="Rectangle 6">
            <a:extLst>
              <a:ext uri="{FF2B5EF4-FFF2-40B4-BE49-F238E27FC236}">
                <a16:creationId xmlns:a16="http://schemas.microsoft.com/office/drawing/2014/main" id="{C27946AC-4AE7-44D7-9B9A-53E600EC58F9}"/>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Using A Worksheet</a:t>
            </a:r>
          </a:p>
        </p:txBody>
      </p:sp>
      <p:sp>
        <p:nvSpPr>
          <p:cNvPr id="514055" name="Text Box 7">
            <a:extLst>
              <a:ext uri="{FF2B5EF4-FFF2-40B4-BE49-F238E27FC236}">
                <a16:creationId xmlns:a16="http://schemas.microsoft.com/office/drawing/2014/main" id="{D42805A5-9740-401F-AD36-7A87FA9FBB93}"/>
              </a:ext>
            </a:extLst>
          </p:cNvPr>
          <p:cNvSpPr txBox="1">
            <a:spLocks noChangeArrowheads="1"/>
          </p:cNvSpPr>
          <p:nvPr/>
        </p:nvSpPr>
        <p:spPr bwMode="auto">
          <a:xfrm>
            <a:off x="2667000" y="6445250"/>
            <a:ext cx="79248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
        <p:nvSpPr>
          <p:cNvPr id="8197" name="Rectangle 8">
            <a:extLst>
              <a:ext uri="{FF2B5EF4-FFF2-40B4-BE49-F238E27FC236}">
                <a16:creationId xmlns:a16="http://schemas.microsoft.com/office/drawing/2014/main" id="{5563B0A4-FD83-4E98-86EE-A41F0BBEB4FB}"/>
              </a:ext>
            </a:extLst>
          </p:cNvPr>
          <p:cNvSpPr>
            <a:spLocks noChangeArrowheads="1"/>
          </p:cNvSpPr>
          <p:nvPr/>
        </p:nvSpPr>
        <p:spPr bwMode="auto">
          <a:xfrm>
            <a:off x="2057400" y="1371600"/>
            <a:ext cx="6324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3000" dirty="0">
                <a:solidFill>
                  <a:srgbClr val="800000"/>
                </a:solidFill>
              </a:rPr>
              <a:t>Worksheet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6">
            <a:extLst>
              <a:ext uri="{FF2B5EF4-FFF2-40B4-BE49-F238E27FC236}">
                <a16:creationId xmlns:a16="http://schemas.microsoft.com/office/drawing/2014/main" id="{3BED72CF-6531-4703-8E38-58F14E78A6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9288" y="1404938"/>
            <a:ext cx="8367712" cy="347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sp>
        <p:nvSpPr>
          <p:cNvPr id="594946" name="Rectangle 2">
            <a:extLst>
              <a:ext uri="{FF2B5EF4-FFF2-40B4-BE49-F238E27FC236}">
                <a16:creationId xmlns:a16="http://schemas.microsoft.com/office/drawing/2014/main" id="{A4395C81-F344-48FC-BB12-223EF1964A5F}"/>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Steps in Preparing a Worksheet</a:t>
            </a:r>
          </a:p>
        </p:txBody>
      </p:sp>
      <p:sp>
        <p:nvSpPr>
          <p:cNvPr id="10244" name="AutoShape 5">
            <a:extLst>
              <a:ext uri="{FF2B5EF4-FFF2-40B4-BE49-F238E27FC236}">
                <a16:creationId xmlns:a16="http://schemas.microsoft.com/office/drawing/2014/main" id="{D78E8ABD-DE9A-4552-9194-D8D7B6E7B1B0}"/>
              </a:ext>
            </a:extLst>
          </p:cNvPr>
          <p:cNvSpPr>
            <a:spLocks noChangeArrowheads="1"/>
          </p:cNvSpPr>
          <p:nvPr/>
        </p:nvSpPr>
        <p:spPr bwMode="auto">
          <a:xfrm>
            <a:off x="4670425" y="4191000"/>
            <a:ext cx="228600" cy="609600"/>
          </a:xfrm>
          <a:prstGeom prst="upArrow">
            <a:avLst>
              <a:gd name="adj1" fmla="val 50000"/>
              <a:gd name="adj2" fmla="val 66667"/>
            </a:avLst>
          </a:prstGeom>
          <a:solidFill>
            <a:srgbClr val="800000"/>
          </a:solidFill>
          <a:ln w="12700" cap="sq">
            <a:solidFill>
              <a:schemeClr val="tx1"/>
            </a:solidFill>
            <a:miter lim="800000"/>
            <a:headEnd type="none" w="sm" len="sm"/>
            <a:tailEnd type="none" w="sm" len="sm"/>
          </a:ln>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
        <p:nvSpPr>
          <p:cNvPr id="10245" name="AutoShape 6">
            <a:extLst>
              <a:ext uri="{FF2B5EF4-FFF2-40B4-BE49-F238E27FC236}">
                <a16:creationId xmlns:a16="http://schemas.microsoft.com/office/drawing/2014/main" id="{ADD48453-8C9A-4E71-BFB6-534B9EFD04CE}"/>
              </a:ext>
            </a:extLst>
          </p:cNvPr>
          <p:cNvSpPr>
            <a:spLocks noChangeArrowheads="1"/>
          </p:cNvSpPr>
          <p:nvPr/>
        </p:nvSpPr>
        <p:spPr bwMode="auto">
          <a:xfrm>
            <a:off x="5943600" y="4191000"/>
            <a:ext cx="228600" cy="609600"/>
          </a:xfrm>
          <a:prstGeom prst="upArrow">
            <a:avLst>
              <a:gd name="adj1" fmla="val 50000"/>
              <a:gd name="adj2" fmla="val 66667"/>
            </a:avLst>
          </a:prstGeom>
          <a:solidFill>
            <a:srgbClr val="800000"/>
          </a:solidFill>
          <a:ln w="12700" cap="sq">
            <a:solidFill>
              <a:schemeClr val="tx1"/>
            </a:solidFill>
            <a:miter lim="800000"/>
            <a:headEnd type="none" w="sm" len="sm"/>
            <a:tailEnd type="none" w="sm" len="sm"/>
          </a:ln>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
        <p:nvSpPr>
          <p:cNvPr id="10246" name="AutoShape 11">
            <a:extLst>
              <a:ext uri="{FF2B5EF4-FFF2-40B4-BE49-F238E27FC236}">
                <a16:creationId xmlns:a16="http://schemas.microsoft.com/office/drawing/2014/main" id="{13A08C1B-3859-4A42-A1DF-61A17CCD9589}"/>
              </a:ext>
            </a:extLst>
          </p:cNvPr>
          <p:cNvSpPr>
            <a:spLocks noChangeArrowheads="1"/>
          </p:cNvSpPr>
          <p:nvPr/>
        </p:nvSpPr>
        <p:spPr bwMode="auto">
          <a:xfrm>
            <a:off x="7162800" y="4191000"/>
            <a:ext cx="228600" cy="609600"/>
          </a:xfrm>
          <a:prstGeom prst="upArrow">
            <a:avLst>
              <a:gd name="adj1" fmla="val 50000"/>
              <a:gd name="adj2" fmla="val 66667"/>
            </a:avLst>
          </a:prstGeom>
          <a:solidFill>
            <a:srgbClr val="800000"/>
          </a:solidFill>
          <a:ln w="12700" cap="sq">
            <a:solidFill>
              <a:schemeClr val="tx1"/>
            </a:solidFill>
            <a:miter lim="800000"/>
            <a:headEnd type="none" w="sm" len="sm"/>
            <a:tailEnd type="none" w="sm" len="sm"/>
          </a:ln>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
        <p:nvSpPr>
          <p:cNvPr id="10247" name="AutoShape 14">
            <a:extLst>
              <a:ext uri="{FF2B5EF4-FFF2-40B4-BE49-F238E27FC236}">
                <a16:creationId xmlns:a16="http://schemas.microsoft.com/office/drawing/2014/main" id="{BE8E5AD5-A561-4E57-B097-BA037648B3AD}"/>
              </a:ext>
            </a:extLst>
          </p:cNvPr>
          <p:cNvSpPr>
            <a:spLocks noChangeArrowheads="1"/>
          </p:cNvSpPr>
          <p:nvPr/>
        </p:nvSpPr>
        <p:spPr bwMode="auto">
          <a:xfrm>
            <a:off x="8229600" y="4191000"/>
            <a:ext cx="228600" cy="609600"/>
          </a:xfrm>
          <a:prstGeom prst="upArrow">
            <a:avLst>
              <a:gd name="adj1" fmla="val 50000"/>
              <a:gd name="adj2" fmla="val 66667"/>
            </a:avLst>
          </a:prstGeom>
          <a:solidFill>
            <a:srgbClr val="800000"/>
          </a:solidFill>
          <a:ln w="12700" cap="sq">
            <a:solidFill>
              <a:schemeClr val="tx1"/>
            </a:solidFill>
            <a:miter lim="800000"/>
            <a:headEnd type="none" w="sm" len="sm"/>
            <a:tailEnd type="none" w="sm" len="sm"/>
          </a:ln>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
        <p:nvSpPr>
          <p:cNvPr id="594947" name="Text Box 3">
            <a:extLst>
              <a:ext uri="{FF2B5EF4-FFF2-40B4-BE49-F238E27FC236}">
                <a16:creationId xmlns:a16="http://schemas.microsoft.com/office/drawing/2014/main" id="{E9E52559-7FE0-4758-91DB-07A1A96D2A69}"/>
              </a:ext>
            </a:extLst>
          </p:cNvPr>
          <p:cNvSpPr txBox="1">
            <a:spLocks noChangeArrowheads="1"/>
          </p:cNvSpPr>
          <p:nvPr/>
        </p:nvSpPr>
        <p:spPr bwMode="auto">
          <a:xfrm>
            <a:off x="3124200" y="6369050"/>
            <a:ext cx="35052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pic>
        <p:nvPicPr>
          <p:cNvPr id="10249" name="Picture 18">
            <a:extLst>
              <a:ext uri="{FF2B5EF4-FFF2-40B4-BE49-F238E27FC236}">
                <a16:creationId xmlns:a16="http://schemas.microsoft.com/office/drawing/2014/main" id="{637B1ACC-FFF7-4F8F-B92A-E53FB8E10A4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48600" y="4876800"/>
            <a:ext cx="2057400" cy="1703388"/>
          </a:xfrm>
          <a:prstGeom prst="rect">
            <a:avLst/>
          </a:prstGeom>
          <a:noFill/>
          <a:ln w="12700" cap="sq">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sp>
        <p:nvSpPr>
          <p:cNvPr id="10250" name="AutoShape 19">
            <a:extLst>
              <a:ext uri="{FF2B5EF4-FFF2-40B4-BE49-F238E27FC236}">
                <a16:creationId xmlns:a16="http://schemas.microsoft.com/office/drawing/2014/main" id="{79DBD991-2A46-42AF-B006-5753C3CA2082}"/>
              </a:ext>
            </a:extLst>
          </p:cNvPr>
          <p:cNvSpPr>
            <a:spLocks noChangeArrowheads="1"/>
          </p:cNvSpPr>
          <p:nvPr/>
        </p:nvSpPr>
        <p:spPr bwMode="auto">
          <a:xfrm>
            <a:off x="9296400" y="4191000"/>
            <a:ext cx="228600" cy="609600"/>
          </a:xfrm>
          <a:prstGeom prst="upArrow">
            <a:avLst>
              <a:gd name="adj1" fmla="val 50000"/>
              <a:gd name="adj2" fmla="val 66667"/>
            </a:avLst>
          </a:prstGeom>
          <a:solidFill>
            <a:srgbClr val="800000"/>
          </a:solidFill>
          <a:ln w="12700" cap="sq">
            <a:solidFill>
              <a:schemeClr val="tx1"/>
            </a:solidFill>
            <a:miter lim="800000"/>
            <a:headEnd type="none" w="sm" len="sm"/>
            <a:tailEnd type="none" w="sm" len="sm"/>
          </a:ln>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pic>
        <p:nvPicPr>
          <p:cNvPr id="10251" name="Picture 20">
            <a:extLst>
              <a:ext uri="{FF2B5EF4-FFF2-40B4-BE49-F238E27FC236}">
                <a16:creationId xmlns:a16="http://schemas.microsoft.com/office/drawing/2014/main" id="{AC265579-AC73-4C35-8E7E-5DD02586691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27838" y="4876801"/>
            <a:ext cx="944562" cy="1203325"/>
          </a:xfrm>
          <a:prstGeom prst="rect">
            <a:avLst/>
          </a:prstGeom>
          <a:noFill/>
          <a:ln w="12700" cap="sq">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pic>
        <p:nvPicPr>
          <p:cNvPr id="10252" name="Picture 21">
            <a:extLst>
              <a:ext uri="{FF2B5EF4-FFF2-40B4-BE49-F238E27FC236}">
                <a16:creationId xmlns:a16="http://schemas.microsoft.com/office/drawing/2014/main" id="{C96055D0-7214-41E5-873C-7FEAB061527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97514" y="4876801"/>
            <a:ext cx="1196975" cy="1211263"/>
          </a:xfrm>
          <a:prstGeom prst="rect">
            <a:avLst/>
          </a:prstGeom>
          <a:noFill/>
          <a:ln w="12700" cap="sq">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pic>
        <p:nvPicPr>
          <p:cNvPr id="10253" name="Picture 22">
            <a:extLst>
              <a:ext uri="{FF2B5EF4-FFF2-40B4-BE49-F238E27FC236}">
                <a16:creationId xmlns:a16="http://schemas.microsoft.com/office/drawing/2014/main" id="{AFC27398-16D6-4632-A261-76989DFF0B2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14800" y="4876801"/>
            <a:ext cx="1257300" cy="1203325"/>
          </a:xfrm>
          <a:prstGeom prst="rect">
            <a:avLst/>
          </a:prstGeom>
          <a:noFill/>
          <a:ln w="12700" cap="sq">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sp>
        <p:nvSpPr>
          <p:cNvPr id="10254" name="Text Box 23">
            <a:extLst>
              <a:ext uri="{FF2B5EF4-FFF2-40B4-BE49-F238E27FC236}">
                <a16:creationId xmlns:a16="http://schemas.microsoft.com/office/drawing/2014/main" id="{A7DD29C1-6C3E-469B-9601-953D1BEC329E}"/>
              </a:ext>
            </a:extLst>
          </p:cNvPr>
          <p:cNvSpPr txBox="1">
            <a:spLocks noChangeArrowheads="1"/>
          </p:cNvSpPr>
          <p:nvPr/>
        </p:nvSpPr>
        <p:spPr bwMode="auto">
          <a:xfrm>
            <a:off x="8991600" y="1173164"/>
            <a:ext cx="13716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sq" algn="ctr">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0"/>
              </a:spcBef>
              <a:buClrTx/>
              <a:buSzTx/>
              <a:buFontTx/>
              <a:buNone/>
            </a:pPr>
            <a:r>
              <a:rPr lang="en-US" altLang="id-ID" sz="1200">
                <a:solidFill>
                  <a:srgbClr val="800000"/>
                </a:solidFill>
              </a:rPr>
              <a:t>Illustration 4-1</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1026">
            <a:extLst>
              <a:ext uri="{FF2B5EF4-FFF2-40B4-BE49-F238E27FC236}">
                <a16:creationId xmlns:a16="http://schemas.microsoft.com/office/drawing/2014/main" id="{CA613BC5-061D-489A-BF16-4638C0B2A479}"/>
              </a:ext>
            </a:extLst>
          </p:cNvPr>
          <p:cNvSpPr txBox="1">
            <a:spLocks noChangeArrowheads="1"/>
          </p:cNvSpPr>
          <p:nvPr/>
        </p:nvSpPr>
        <p:spPr bwMode="auto">
          <a:xfrm>
            <a:off x="1981200" y="1295400"/>
            <a:ext cx="4419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50000"/>
              </a:spcBef>
              <a:buClrTx/>
              <a:buSzTx/>
              <a:buFontTx/>
              <a:buNone/>
            </a:pPr>
            <a:r>
              <a:rPr lang="en-US" altLang="id-ID" sz="2400">
                <a:solidFill>
                  <a:srgbClr val="800000"/>
                </a:solidFill>
                <a:cs typeface="Arial" panose="020B0604020202020204" pitchFamily="34" charset="0"/>
              </a:rPr>
              <a:t>Illustration:</a:t>
            </a:r>
            <a:endParaRPr lang="en-US" altLang="id-ID" sz="2200" b="0">
              <a:solidFill>
                <a:srgbClr val="000000"/>
              </a:solidFill>
              <a:cs typeface="Arial" panose="020B0604020202020204" pitchFamily="34" charset="0"/>
            </a:endParaRPr>
          </a:p>
        </p:txBody>
      </p:sp>
      <p:sp>
        <p:nvSpPr>
          <p:cNvPr id="673795" name="Rectangle 1027">
            <a:extLst>
              <a:ext uri="{FF2B5EF4-FFF2-40B4-BE49-F238E27FC236}">
                <a16:creationId xmlns:a16="http://schemas.microsoft.com/office/drawing/2014/main" id="{EED6E8DC-F650-453C-A64C-23ECB9BB6939}"/>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Steps in Preparing a Worksheet</a:t>
            </a:r>
          </a:p>
        </p:txBody>
      </p:sp>
      <p:sp>
        <p:nvSpPr>
          <p:cNvPr id="673798" name="Text Box 1030">
            <a:extLst>
              <a:ext uri="{FF2B5EF4-FFF2-40B4-BE49-F238E27FC236}">
                <a16:creationId xmlns:a16="http://schemas.microsoft.com/office/drawing/2014/main" id="{5B9F645C-954E-46DA-AE70-901F3E78BCBE}"/>
              </a:ext>
            </a:extLst>
          </p:cNvPr>
          <p:cNvSpPr txBox="1">
            <a:spLocks noChangeArrowheads="1"/>
          </p:cNvSpPr>
          <p:nvPr/>
        </p:nvSpPr>
        <p:spPr bwMode="auto">
          <a:xfrm>
            <a:off x="2667000" y="6445250"/>
            <a:ext cx="79248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
        <p:nvSpPr>
          <p:cNvPr id="12293" name="Text Box 9">
            <a:extLst>
              <a:ext uri="{FF2B5EF4-FFF2-40B4-BE49-F238E27FC236}">
                <a16:creationId xmlns:a16="http://schemas.microsoft.com/office/drawing/2014/main" id="{5600518D-1157-4FFA-9700-C8458E743EBA}"/>
              </a:ext>
            </a:extLst>
          </p:cNvPr>
          <p:cNvSpPr txBox="1">
            <a:spLocks noChangeArrowheads="1"/>
          </p:cNvSpPr>
          <p:nvPr/>
        </p:nvSpPr>
        <p:spPr bwMode="auto">
          <a:xfrm>
            <a:off x="8534400" y="1295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0"/>
              </a:spcBef>
              <a:buClrTx/>
              <a:buSzPct val="80000"/>
              <a:buFontTx/>
              <a:buNone/>
            </a:pPr>
            <a:r>
              <a:rPr lang="en-US" altLang="id-ID" sz="1200">
                <a:solidFill>
                  <a:srgbClr val="800000"/>
                </a:solidFill>
              </a:rPr>
              <a:t>Illustration 4-2</a:t>
            </a:r>
          </a:p>
          <a:p>
            <a:pPr>
              <a:spcBef>
                <a:spcPct val="0"/>
              </a:spcBef>
              <a:buClrTx/>
              <a:buSzTx/>
              <a:buFontTx/>
              <a:buNone/>
            </a:pPr>
            <a:r>
              <a:rPr lang="en-US" altLang="id-ID" sz="1200" b="0">
                <a:solidFill>
                  <a:schemeClr val="tx1"/>
                </a:solidFill>
              </a:rPr>
              <a:t>Preparing a trial balance</a:t>
            </a:r>
            <a:endParaRPr lang="en-US" altLang="id-ID" sz="1200">
              <a:solidFill>
                <a:srgbClr val="800000"/>
              </a:solidFill>
            </a:endParaRPr>
          </a:p>
        </p:txBody>
      </p:sp>
      <p:pic>
        <p:nvPicPr>
          <p:cNvPr id="12294" name="Picture 10">
            <a:extLst>
              <a:ext uri="{FF2B5EF4-FFF2-40B4-BE49-F238E27FC236}">
                <a16:creationId xmlns:a16="http://schemas.microsoft.com/office/drawing/2014/main" id="{C303FF2B-0ECA-4CA9-8FC4-7A3A0C8380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1952626"/>
            <a:ext cx="8382000" cy="4219575"/>
          </a:xfrm>
          <a:prstGeom prst="rect">
            <a:avLst/>
          </a:prstGeom>
          <a:noFill/>
          <a:ln w="28575" cap="sq" algn="ctr">
            <a:solidFill>
              <a:srgbClr val="8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38" name="Object 2">
            <a:extLst>
              <a:ext uri="{FF2B5EF4-FFF2-40B4-BE49-F238E27FC236}">
                <a16:creationId xmlns:a16="http://schemas.microsoft.com/office/drawing/2014/main" id="{ADF0CB1B-44D3-48F4-A774-9B7B0249130E}"/>
              </a:ext>
            </a:extLst>
          </p:cNvPr>
          <p:cNvGraphicFramePr>
            <a:graphicFrameLocks noChangeAspect="1"/>
          </p:cNvGraphicFramePr>
          <p:nvPr/>
        </p:nvGraphicFramePr>
        <p:xfrm>
          <a:off x="1676401" y="1438276"/>
          <a:ext cx="8810625" cy="4657725"/>
        </p:xfrm>
        <a:graphic>
          <a:graphicData uri="http://schemas.openxmlformats.org/presentationml/2006/ole">
            <mc:AlternateContent xmlns:mc="http://schemas.openxmlformats.org/markup-compatibility/2006">
              <mc:Choice xmlns:v="urn:schemas-microsoft-com:vml" Requires="v">
                <p:oleObj name="Worksheet" r:id="rId3" imgW="8572321" imgH="4400550" progId="Excel.Sheet.8">
                  <p:embed/>
                </p:oleObj>
              </mc:Choice>
              <mc:Fallback>
                <p:oleObj name="Worksheet" r:id="rId3" imgW="8572321" imgH="4400550" progId="Excel.Sheet.8">
                  <p:embed/>
                  <p:pic>
                    <p:nvPicPr>
                      <p:cNvPr id="14338" name="Object 2">
                        <a:extLst>
                          <a:ext uri="{FF2B5EF4-FFF2-40B4-BE49-F238E27FC236}">
                            <a16:creationId xmlns:a16="http://schemas.microsoft.com/office/drawing/2014/main" id="{ADF0CB1B-44D3-48F4-A774-9B7B0249130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6401" y="1438276"/>
                        <a:ext cx="8810625" cy="46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02116" name="Text Box 4">
            <a:extLst>
              <a:ext uri="{FF2B5EF4-FFF2-40B4-BE49-F238E27FC236}">
                <a16:creationId xmlns:a16="http://schemas.microsoft.com/office/drawing/2014/main" id="{2BE73B55-3A0F-4F4D-926B-CD188E17EF93}"/>
              </a:ext>
            </a:extLst>
          </p:cNvPr>
          <p:cNvSpPr txBox="1">
            <a:spLocks noChangeArrowheads="1"/>
          </p:cNvSpPr>
          <p:nvPr/>
        </p:nvSpPr>
        <p:spPr bwMode="auto">
          <a:xfrm>
            <a:off x="7315200" y="6445250"/>
            <a:ext cx="32766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
        <p:nvSpPr>
          <p:cNvPr id="602115" name="Rectangle 3">
            <a:extLst>
              <a:ext uri="{FF2B5EF4-FFF2-40B4-BE49-F238E27FC236}">
                <a16:creationId xmlns:a16="http://schemas.microsoft.com/office/drawing/2014/main" id="{CBB9DB0C-6621-4006-A47A-B35032227EEB}"/>
              </a:ext>
            </a:extLst>
          </p:cNvPr>
          <p:cNvSpPr>
            <a:spLocks noGrp="1" noChangeArrowheads="1"/>
          </p:cNvSpPr>
          <p:nvPr>
            <p:ph type="title" idx="4294967295"/>
          </p:nvPr>
        </p:nvSpPr>
        <p:spPr>
          <a:xfrm>
            <a:off x="1981200" y="2286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Steps in Preparing a Worksheet</a:t>
            </a:r>
          </a:p>
        </p:txBody>
      </p:sp>
      <p:sp>
        <p:nvSpPr>
          <p:cNvPr id="14341" name="Rectangle 5">
            <a:extLst>
              <a:ext uri="{FF2B5EF4-FFF2-40B4-BE49-F238E27FC236}">
                <a16:creationId xmlns:a16="http://schemas.microsoft.com/office/drawing/2014/main" id="{15955548-8287-4346-8239-EBE1BD74E61E}"/>
              </a:ext>
            </a:extLst>
          </p:cNvPr>
          <p:cNvSpPr>
            <a:spLocks noChangeArrowheads="1"/>
          </p:cNvSpPr>
          <p:nvPr/>
        </p:nvSpPr>
        <p:spPr bwMode="auto">
          <a:xfrm>
            <a:off x="1752600" y="990600"/>
            <a:ext cx="8763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2400">
                <a:solidFill>
                  <a:srgbClr val="800000"/>
                </a:solidFill>
              </a:rPr>
              <a:t>1. Prepare a Trial Balance on the Worksheet</a:t>
            </a:r>
          </a:p>
        </p:txBody>
      </p:sp>
      <p:sp>
        <p:nvSpPr>
          <p:cNvPr id="14342" name="Oval 7">
            <a:extLst>
              <a:ext uri="{FF2B5EF4-FFF2-40B4-BE49-F238E27FC236}">
                <a16:creationId xmlns:a16="http://schemas.microsoft.com/office/drawing/2014/main" id="{78C502FF-5214-4557-B0E5-F904C1571DA2}"/>
              </a:ext>
            </a:extLst>
          </p:cNvPr>
          <p:cNvSpPr>
            <a:spLocks noChangeArrowheads="1"/>
          </p:cNvSpPr>
          <p:nvPr/>
        </p:nvSpPr>
        <p:spPr bwMode="auto">
          <a:xfrm>
            <a:off x="9753600" y="5867400"/>
            <a:ext cx="76200" cy="762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endParaRPr>
          </a:p>
        </p:txBody>
      </p:sp>
      <p:sp>
        <p:nvSpPr>
          <p:cNvPr id="14343" name="Oval 26">
            <a:extLst>
              <a:ext uri="{FF2B5EF4-FFF2-40B4-BE49-F238E27FC236}">
                <a16:creationId xmlns:a16="http://schemas.microsoft.com/office/drawing/2014/main" id="{A476DD1D-9D17-433D-BC89-5A06EE86B911}"/>
              </a:ext>
            </a:extLst>
          </p:cNvPr>
          <p:cNvSpPr>
            <a:spLocks noChangeArrowheads="1"/>
          </p:cNvSpPr>
          <p:nvPr/>
        </p:nvSpPr>
        <p:spPr bwMode="auto">
          <a:xfrm>
            <a:off x="6934200" y="5867400"/>
            <a:ext cx="76200" cy="762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endParaRPr>
          </a:p>
        </p:txBody>
      </p:sp>
      <p:sp>
        <p:nvSpPr>
          <p:cNvPr id="14344" name="Rectangle 6">
            <a:extLst>
              <a:ext uri="{FF2B5EF4-FFF2-40B4-BE49-F238E27FC236}">
                <a16:creationId xmlns:a16="http://schemas.microsoft.com/office/drawing/2014/main" id="{EAD666A8-2DE7-4907-B22F-52E4846BF7F0}"/>
              </a:ext>
            </a:extLst>
          </p:cNvPr>
          <p:cNvSpPr>
            <a:spLocks noChangeArrowheads="1"/>
          </p:cNvSpPr>
          <p:nvPr/>
        </p:nvSpPr>
        <p:spPr bwMode="auto">
          <a:xfrm>
            <a:off x="5699126" y="4419601"/>
            <a:ext cx="3368675" cy="669925"/>
          </a:xfrm>
          <a:prstGeom prst="rect">
            <a:avLst/>
          </a:prstGeom>
          <a:solidFill>
            <a:srgbClr val="FFFF99"/>
          </a:solidFill>
          <a:ln w="28575" cap="sq" algn="ctr">
            <a:solidFill>
              <a:srgbClr val="800000"/>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1800" b="0">
                <a:solidFill>
                  <a:schemeClr val="tx1"/>
                </a:solidFill>
              </a:rPr>
              <a:t>Trial balance amounts come directly from ledger accounts.</a:t>
            </a:r>
          </a:p>
        </p:txBody>
      </p:sp>
      <p:sp>
        <p:nvSpPr>
          <p:cNvPr id="14345" name="Rectangle 15">
            <a:extLst>
              <a:ext uri="{FF2B5EF4-FFF2-40B4-BE49-F238E27FC236}">
                <a16:creationId xmlns:a16="http://schemas.microsoft.com/office/drawing/2014/main" id="{1D31ACBF-991A-4426-BFAB-799566D9E61F}"/>
              </a:ext>
            </a:extLst>
          </p:cNvPr>
          <p:cNvSpPr>
            <a:spLocks noChangeArrowheads="1"/>
          </p:cNvSpPr>
          <p:nvPr/>
        </p:nvSpPr>
        <p:spPr bwMode="auto">
          <a:xfrm>
            <a:off x="1905000" y="5121276"/>
            <a:ext cx="2362200" cy="669925"/>
          </a:xfrm>
          <a:prstGeom prst="rect">
            <a:avLst/>
          </a:prstGeom>
          <a:solidFill>
            <a:srgbClr val="FFFF99"/>
          </a:solidFill>
          <a:ln w="28575" cap="sq" algn="ctr">
            <a:solidFill>
              <a:srgbClr val="800000"/>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1800" b="0">
                <a:solidFill>
                  <a:schemeClr val="tx1"/>
                </a:solidFill>
              </a:rPr>
              <a:t>Include all accounts with balances.</a:t>
            </a:r>
          </a:p>
        </p:txBody>
      </p:sp>
      <p:sp>
        <p:nvSpPr>
          <p:cNvPr id="14346" name="Freeform 16">
            <a:extLst>
              <a:ext uri="{FF2B5EF4-FFF2-40B4-BE49-F238E27FC236}">
                <a16:creationId xmlns:a16="http://schemas.microsoft.com/office/drawing/2014/main" id="{7D358107-2DA6-4A21-A87F-F396415CB29D}"/>
              </a:ext>
            </a:extLst>
          </p:cNvPr>
          <p:cNvSpPr>
            <a:spLocks/>
          </p:cNvSpPr>
          <p:nvPr/>
        </p:nvSpPr>
        <p:spPr bwMode="auto">
          <a:xfrm>
            <a:off x="2208214" y="4419600"/>
            <a:ext cx="77787" cy="685800"/>
          </a:xfrm>
          <a:custGeom>
            <a:avLst/>
            <a:gdLst>
              <a:gd name="T0" fmla="*/ 0 w 1"/>
              <a:gd name="T1" fmla="*/ 2147483646 h 211"/>
              <a:gd name="T2" fmla="*/ 0 w 1"/>
              <a:gd name="T3" fmla="*/ 0 h 211"/>
              <a:gd name="T4" fmla="*/ 0 60000 65536"/>
              <a:gd name="T5" fmla="*/ 0 60000 65536"/>
              <a:gd name="T6" fmla="*/ 0 w 1"/>
              <a:gd name="T7" fmla="*/ 0 h 211"/>
              <a:gd name="T8" fmla="*/ 1 w 1"/>
              <a:gd name="T9" fmla="*/ 211 h 211"/>
            </a:gdLst>
            <a:ahLst/>
            <a:cxnLst>
              <a:cxn ang="T4">
                <a:pos x="T0" y="T1"/>
              </a:cxn>
              <a:cxn ang="T5">
                <a:pos x="T2" y="T3"/>
              </a:cxn>
            </a:cxnLst>
            <a:rect l="T6" t="T7" r="T8" b="T9"/>
            <a:pathLst>
              <a:path w="1" h="211">
                <a:moveTo>
                  <a:pt x="0" y="211"/>
                </a:moveTo>
                <a:lnTo>
                  <a:pt x="0" y="0"/>
                </a:lnTo>
              </a:path>
            </a:pathLst>
          </a:custGeom>
          <a:noFill/>
          <a:ln w="28575" cap="sq">
            <a:solidFill>
              <a:srgbClr val="800000"/>
            </a:solidFill>
            <a:round/>
            <a:headEnd type="none" w="sm" len="sm"/>
            <a:tailEnd type="triangle" w="sm" len="sm"/>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4347" name="Oval 44">
            <a:extLst>
              <a:ext uri="{FF2B5EF4-FFF2-40B4-BE49-F238E27FC236}">
                <a16:creationId xmlns:a16="http://schemas.microsoft.com/office/drawing/2014/main" id="{74EAA0A4-C4FC-4746-A856-4495BDE79C20}"/>
              </a:ext>
            </a:extLst>
          </p:cNvPr>
          <p:cNvSpPr>
            <a:spLocks noChangeArrowheads="1"/>
          </p:cNvSpPr>
          <p:nvPr/>
        </p:nvSpPr>
        <p:spPr bwMode="auto">
          <a:xfrm>
            <a:off x="4191000" y="4419600"/>
            <a:ext cx="76200" cy="762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endParaRPr>
          </a:p>
        </p:txBody>
      </p:sp>
      <p:cxnSp>
        <p:nvCxnSpPr>
          <p:cNvPr id="14348" name="AutoShape 45">
            <a:extLst>
              <a:ext uri="{FF2B5EF4-FFF2-40B4-BE49-F238E27FC236}">
                <a16:creationId xmlns:a16="http://schemas.microsoft.com/office/drawing/2014/main" id="{C37EE390-D107-4FD5-9BDC-0B04437C99A1}"/>
              </a:ext>
            </a:extLst>
          </p:cNvPr>
          <p:cNvCxnSpPr>
            <a:cxnSpLocks noChangeShapeType="1"/>
            <a:stCxn id="14344" idx="1"/>
            <a:endCxn id="14347" idx="3"/>
          </p:cNvCxnSpPr>
          <p:nvPr/>
        </p:nvCxnSpPr>
        <p:spPr bwMode="auto">
          <a:xfrm rot="10800000">
            <a:off x="4202114" y="4484689"/>
            <a:ext cx="1482725" cy="269875"/>
          </a:xfrm>
          <a:prstGeom prst="bentConnector2">
            <a:avLst/>
          </a:prstGeom>
          <a:noFill/>
          <a:ln w="28575" cap="sq">
            <a:solidFill>
              <a:srgbClr val="800000"/>
            </a:solidFill>
            <a:miter lim="800000"/>
            <a:headEnd type="none" w="sm" len="sm"/>
            <a:tailEnd type="triangle" w="sm" len="sm"/>
          </a:ln>
          <a:extLst>
            <a:ext uri="{909E8E84-426E-40DD-AFC4-6F175D3DCCD1}">
              <a14:hiddenFill xmlns:a14="http://schemas.microsoft.com/office/drawing/2010/main">
                <a:noFill/>
              </a14:hiddenFill>
            </a:ext>
          </a:extLst>
        </p:spPr>
      </p:cxn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2116" name="Text Box 4">
            <a:extLst>
              <a:ext uri="{FF2B5EF4-FFF2-40B4-BE49-F238E27FC236}">
                <a16:creationId xmlns:a16="http://schemas.microsoft.com/office/drawing/2014/main" id="{5BF27BFB-CA30-49A4-91F8-5AFE3C764A8C}"/>
              </a:ext>
            </a:extLst>
          </p:cNvPr>
          <p:cNvSpPr txBox="1">
            <a:spLocks noChangeArrowheads="1"/>
          </p:cNvSpPr>
          <p:nvPr/>
        </p:nvSpPr>
        <p:spPr bwMode="auto">
          <a:xfrm>
            <a:off x="7315200" y="6477000"/>
            <a:ext cx="32766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
        <p:nvSpPr>
          <p:cNvPr id="602115" name="Rectangle 3">
            <a:extLst>
              <a:ext uri="{FF2B5EF4-FFF2-40B4-BE49-F238E27FC236}">
                <a16:creationId xmlns:a16="http://schemas.microsoft.com/office/drawing/2014/main" id="{6FF9653A-DB99-4B43-80CF-0B35FE3C6957}"/>
              </a:ext>
            </a:extLst>
          </p:cNvPr>
          <p:cNvSpPr>
            <a:spLocks noGrp="1" noChangeArrowheads="1"/>
          </p:cNvSpPr>
          <p:nvPr>
            <p:ph type="title" idx="4294967295"/>
          </p:nvPr>
        </p:nvSpPr>
        <p:spPr>
          <a:xfrm>
            <a:off x="1981200" y="2286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Steps in Preparing a Worksheet</a:t>
            </a:r>
          </a:p>
        </p:txBody>
      </p:sp>
      <p:pic>
        <p:nvPicPr>
          <p:cNvPr id="16388" name="Picture 4">
            <a:extLst>
              <a:ext uri="{FF2B5EF4-FFF2-40B4-BE49-F238E27FC236}">
                <a16:creationId xmlns:a16="http://schemas.microsoft.com/office/drawing/2014/main" id="{9DA10267-D0A5-49D1-A973-E53BF92EE1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62400" y="990601"/>
            <a:ext cx="6515100" cy="5389563"/>
          </a:xfrm>
          <a:prstGeom prst="rect">
            <a:avLst/>
          </a:prstGeom>
          <a:noFill/>
          <a:ln w="28575" cap="sq">
            <a:solidFill>
              <a:srgbClr val="8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sp>
        <p:nvSpPr>
          <p:cNvPr id="16389" name="Text Box 9">
            <a:extLst>
              <a:ext uri="{FF2B5EF4-FFF2-40B4-BE49-F238E27FC236}">
                <a16:creationId xmlns:a16="http://schemas.microsoft.com/office/drawing/2014/main" id="{92A19899-CAF9-48D2-889E-30F6E0132B23}"/>
              </a:ext>
            </a:extLst>
          </p:cNvPr>
          <p:cNvSpPr txBox="1">
            <a:spLocks noChangeArrowheads="1"/>
          </p:cNvSpPr>
          <p:nvPr/>
        </p:nvSpPr>
        <p:spPr bwMode="auto">
          <a:xfrm>
            <a:off x="1905000" y="1114425"/>
            <a:ext cx="18288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0"/>
              </a:spcBef>
              <a:buClrTx/>
              <a:buSzPct val="80000"/>
              <a:buFontTx/>
              <a:buNone/>
            </a:pPr>
            <a:r>
              <a:rPr lang="en-US" altLang="id-ID" sz="1400">
                <a:solidFill>
                  <a:srgbClr val="800000"/>
                </a:solidFill>
              </a:rPr>
              <a:t>Illustration 3-22</a:t>
            </a:r>
          </a:p>
          <a:p>
            <a:pPr>
              <a:spcBef>
                <a:spcPct val="0"/>
              </a:spcBef>
              <a:buClrTx/>
              <a:buSzTx/>
              <a:buFontTx/>
              <a:buNone/>
            </a:pPr>
            <a:r>
              <a:rPr lang="en-US" altLang="id-ID" sz="1400" b="0">
                <a:solidFill>
                  <a:schemeClr val="tx1"/>
                </a:solidFill>
              </a:rPr>
              <a:t>General journal showing adjusting entries</a:t>
            </a:r>
            <a:endParaRPr lang="en-US" altLang="id-ID" sz="1400">
              <a:solidFill>
                <a:srgbClr val="800000"/>
              </a:solidFill>
            </a:endParaRPr>
          </a:p>
        </p:txBody>
      </p:sp>
      <p:sp>
        <p:nvSpPr>
          <p:cNvPr id="16390" name="Text Box 6">
            <a:extLst>
              <a:ext uri="{FF2B5EF4-FFF2-40B4-BE49-F238E27FC236}">
                <a16:creationId xmlns:a16="http://schemas.microsoft.com/office/drawing/2014/main" id="{C2049A8D-5697-4313-8316-5AB9E989F14E}"/>
              </a:ext>
            </a:extLst>
          </p:cNvPr>
          <p:cNvSpPr txBox="1">
            <a:spLocks noChangeArrowheads="1"/>
          </p:cNvSpPr>
          <p:nvPr/>
        </p:nvSpPr>
        <p:spPr bwMode="auto">
          <a:xfrm>
            <a:off x="1752600" y="2590801"/>
            <a:ext cx="1905000" cy="170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5000"/>
              </a:lnSpc>
              <a:spcBef>
                <a:spcPct val="50000"/>
              </a:spcBef>
              <a:buClrTx/>
              <a:buSzTx/>
              <a:buFontTx/>
              <a:buNone/>
            </a:pPr>
            <a:r>
              <a:rPr lang="en-US" altLang="id-ID" sz="2400">
                <a:solidFill>
                  <a:srgbClr val="800000"/>
                </a:solidFill>
              </a:rPr>
              <a:t>Adjusting Journal Entries </a:t>
            </a:r>
            <a:r>
              <a:rPr lang="en-US" altLang="id-ID" sz="2000" b="0">
                <a:solidFill>
                  <a:schemeClr val="tx1"/>
                </a:solidFill>
              </a:rPr>
              <a:t>(Chapter 3)</a:t>
            </a:r>
          </a:p>
        </p:txBody>
      </p:sp>
      <p:pic>
        <p:nvPicPr>
          <p:cNvPr id="16391" name="Picture 7">
            <a:extLst>
              <a:ext uri="{FF2B5EF4-FFF2-40B4-BE49-F238E27FC236}">
                <a16:creationId xmlns:a16="http://schemas.microsoft.com/office/drawing/2014/main" id="{D3342BDF-CD3B-4FCF-AE15-69AF67079D1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8600" y="1725614"/>
            <a:ext cx="381000"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34" name="Object 2">
            <a:extLst>
              <a:ext uri="{FF2B5EF4-FFF2-40B4-BE49-F238E27FC236}">
                <a16:creationId xmlns:a16="http://schemas.microsoft.com/office/drawing/2014/main" id="{00510BF3-1EBB-4ACF-A273-4D3AFF36F79E}"/>
              </a:ext>
            </a:extLst>
          </p:cNvPr>
          <p:cNvGraphicFramePr>
            <a:graphicFrameLocks noChangeAspect="1"/>
          </p:cNvGraphicFramePr>
          <p:nvPr/>
        </p:nvGraphicFramePr>
        <p:xfrm>
          <a:off x="1676401" y="1438276"/>
          <a:ext cx="8810625" cy="4657725"/>
        </p:xfrm>
        <a:graphic>
          <a:graphicData uri="http://schemas.openxmlformats.org/presentationml/2006/ole">
            <mc:AlternateContent xmlns:mc="http://schemas.openxmlformats.org/markup-compatibility/2006">
              <mc:Choice xmlns:v="urn:schemas-microsoft-com:vml" Requires="v">
                <p:oleObj name="Worksheet" r:id="rId3" imgW="8572321" imgH="4400550" progId="Excel.Sheet.8">
                  <p:embed/>
                </p:oleObj>
              </mc:Choice>
              <mc:Fallback>
                <p:oleObj name="Worksheet" r:id="rId3" imgW="8572321" imgH="4400550" progId="Excel.Sheet.8">
                  <p:embed/>
                  <p:pic>
                    <p:nvPicPr>
                      <p:cNvPr id="18434" name="Object 2">
                        <a:extLst>
                          <a:ext uri="{FF2B5EF4-FFF2-40B4-BE49-F238E27FC236}">
                            <a16:creationId xmlns:a16="http://schemas.microsoft.com/office/drawing/2014/main" id="{00510BF3-1EBB-4ACF-A273-4D3AFF36F7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6401" y="1438276"/>
                        <a:ext cx="8810625" cy="46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02116" name="Text Box 4">
            <a:extLst>
              <a:ext uri="{FF2B5EF4-FFF2-40B4-BE49-F238E27FC236}">
                <a16:creationId xmlns:a16="http://schemas.microsoft.com/office/drawing/2014/main" id="{C509C3FF-F68B-44F1-8357-4C74032495FC}"/>
              </a:ext>
            </a:extLst>
          </p:cNvPr>
          <p:cNvSpPr txBox="1">
            <a:spLocks noChangeArrowheads="1"/>
          </p:cNvSpPr>
          <p:nvPr/>
        </p:nvSpPr>
        <p:spPr bwMode="auto">
          <a:xfrm>
            <a:off x="7315200" y="6445250"/>
            <a:ext cx="32766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
        <p:nvSpPr>
          <p:cNvPr id="602115" name="Rectangle 3">
            <a:extLst>
              <a:ext uri="{FF2B5EF4-FFF2-40B4-BE49-F238E27FC236}">
                <a16:creationId xmlns:a16="http://schemas.microsoft.com/office/drawing/2014/main" id="{952FDD56-2B20-4E0A-89A9-766A4AF92C4A}"/>
              </a:ext>
            </a:extLst>
          </p:cNvPr>
          <p:cNvSpPr>
            <a:spLocks noGrp="1" noChangeArrowheads="1"/>
          </p:cNvSpPr>
          <p:nvPr>
            <p:ph type="title" idx="4294967295"/>
          </p:nvPr>
        </p:nvSpPr>
        <p:spPr>
          <a:xfrm>
            <a:off x="1981200" y="2286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Steps in Preparing a Worksheet</a:t>
            </a:r>
          </a:p>
        </p:txBody>
      </p:sp>
      <p:sp>
        <p:nvSpPr>
          <p:cNvPr id="18437" name="Rectangle 5">
            <a:extLst>
              <a:ext uri="{FF2B5EF4-FFF2-40B4-BE49-F238E27FC236}">
                <a16:creationId xmlns:a16="http://schemas.microsoft.com/office/drawing/2014/main" id="{16E8C339-8428-482C-9F01-C42DDF5555B9}"/>
              </a:ext>
            </a:extLst>
          </p:cNvPr>
          <p:cNvSpPr>
            <a:spLocks noChangeArrowheads="1"/>
          </p:cNvSpPr>
          <p:nvPr/>
        </p:nvSpPr>
        <p:spPr bwMode="auto">
          <a:xfrm>
            <a:off x="1752600" y="990600"/>
            <a:ext cx="8763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2400">
                <a:solidFill>
                  <a:srgbClr val="800000"/>
                </a:solidFill>
              </a:rPr>
              <a:t>2. Enter the Adjustments in the Adjustments Columns</a:t>
            </a:r>
          </a:p>
        </p:txBody>
      </p:sp>
      <p:sp>
        <p:nvSpPr>
          <p:cNvPr id="18438" name="Oval 6">
            <a:extLst>
              <a:ext uri="{FF2B5EF4-FFF2-40B4-BE49-F238E27FC236}">
                <a16:creationId xmlns:a16="http://schemas.microsoft.com/office/drawing/2014/main" id="{77358C89-6883-477A-8B9A-5A46A3EC0205}"/>
              </a:ext>
            </a:extLst>
          </p:cNvPr>
          <p:cNvSpPr>
            <a:spLocks noChangeArrowheads="1"/>
          </p:cNvSpPr>
          <p:nvPr/>
        </p:nvSpPr>
        <p:spPr bwMode="auto">
          <a:xfrm>
            <a:off x="9753600" y="5867400"/>
            <a:ext cx="76200" cy="762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
        <p:nvSpPr>
          <p:cNvPr id="18439" name="Text Box 11">
            <a:extLst>
              <a:ext uri="{FF2B5EF4-FFF2-40B4-BE49-F238E27FC236}">
                <a16:creationId xmlns:a16="http://schemas.microsoft.com/office/drawing/2014/main" id="{3B4E21C0-E854-4BD8-80AC-AB87CA41C20E}"/>
              </a:ext>
            </a:extLst>
          </p:cNvPr>
          <p:cNvSpPr txBox="1">
            <a:spLocks noChangeArrowheads="1"/>
          </p:cNvSpPr>
          <p:nvPr/>
        </p:nvSpPr>
        <p:spPr bwMode="auto">
          <a:xfrm>
            <a:off x="5410200" y="2057401"/>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(a)</a:t>
            </a:r>
          </a:p>
        </p:txBody>
      </p:sp>
      <p:sp>
        <p:nvSpPr>
          <p:cNvPr id="18440" name="Text Box 13">
            <a:extLst>
              <a:ext uri="{FF2B5EF4-FFF2-40B4-BE49-F238E27FC236}">
                <a16:creationId xmlns:a16="http://schemas.microsoft.com/office/drawing/2014/main" id="{6D0859D6-3AEA-4F52-BCE3-C97FE1A55D3A}"/>
              </a:ext>
            </a:extLst>
          </p:cNvPr>
          <p:cNvSpPr txBox="1">
            <a:spLocks noChangeArrowheads="1"/>
          </p:cNvSpPr>
          <p:nvPr/>
        </p:nvSpPr>
        <p:spPr bwMode="auto">
          <a:xfrm>
            <a:off x="5410200" y="22098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(b)</a:t>
            </a:r>
          </a:p>
        </p:txBody>
      </p:sp>
      <p:sp>
        <p:nvSpPr>
          <p:cNvPr id="18441" name="Text Box 14">
            <a:extLst>
              <a:ext uri="{FF2B5EF4-FFF2-40B4-BE49-F238E27FC236}">
                <a16:creationId xmlns:a16="http://schemas.microsoft.com/office/drawing/2014/main" id="{E8B01883-593B-46E5-A1B1-021BD154C652}"/>
              </a:ext>
            </a:extLst>
          </p:cNvPr>
          <p:cNvSpPr txBox="1">
            <a:spLocks noChangeArrowheads="1"/>
          </p:cNvSpPr>
          <p:nvPr/>
        </p:nvSpPr>
        <p:spPr bwMode="auto">
          <a:xfrm>
            <a:off x="4876800" y="42894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(a)</a:t>
            </a:r>
          </a:p>
        </p:txBody>
      </p:sp>
      <p:sp>
        <p:nvSpPr>
          <p:cNvPr id="18442" name="Text Box 15">
            <a:extLst>
              <a:ext uri="{FF2B5EF4-FFF2-40B4-BE49-F238E27FC236}">
                <a16:creationId xmlns:a16="http://schemas.microsoft.com/office/drawing/2014/main" id="{1906AABF-C7F9-4106-BCC7-741DE8FBE763}"/>
              </a:ext>
            </a:extLst>
          </p:cNvPr>
          <p:cNvSpPr txBox="1">
            <a:spLocks noChangeArrowheads="1"/>
          </p:cNvSpPr>
          <p:nvPr/>
        </p:nvSpPr>
        <p:spPr bwMode="auto">
          <a:xfrm>
            <a:off x="4876800" y="37560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(g)</a:t>
            </a:r>
          </a:p>
        </p:txBody>
      </p:sp>
      <p:sp>
        <p:nvSpPr>
          <p:cNvPr id="18443" name="Text Box 16">
            <a:extLst>
              <a:ext uri="{FF2B5EF4-FFF2-40B4-BE49-F238E27FC236}">
                <a16:creationId xmlns:a16="http://schemas.microsoft.com/office/drawing/2014/main" id="{1F0679D7-C85A-4CC4-9D01-CA9E9C6B730C}"/>
              </a:ext>
            </a:extLst>
          </p:cNvPr>
          <p:cNvSpPr txBox="1">
            <a:spLocks noChangeArrowheads="1"/>
          </p:cNvSpPr>
          <p:nvPr/>
        </p:nvSpPr>
        <p:spPr bwMode="auto">
          <a:xfrm>
            <a:off x="5410200" y="46323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(c)</a:t>
            </a:r>
          </a:p>
        </p:txBody>
      </p:sp>
      <p:sp>
        <p:nvSpPr>
          <p:cNvPr id="18444" name="Text Box 17">
            <a:extLst>
              <a:ext uri="{FF2B5EF4-FFF2-40B4-BE49-F238E27FC236}">
                <a16:creationId xmlns:a16="http://schemas.microsoft.com/office/drawing/2014/main" id="{A23AE4F9-3FCC-4F9E-A209-A88E8AEF13B4}"/>
              </a:ext>
            </a:extLst>
          </p:cNvPr>
          <p:cNvSpPr txBox="1">
            <a:spLocks noChangeArrowheads="1"/>
          </p:cNvSpPr>
          <p:nvPr/>
        </p:nvSpPr>
        <p:spPr bwMode="auto">
          <a:xfrm>
            <a:off x="5410200" y="3429001"/>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(d)</a:t>
            </a:r>
          </a:p>
        </p:txBody>
      </p:sp>
      <p:sp>
        <p:nvSpPr>
          <p:cNvPr id="18445" name="Text Box 18">
            <a:extLst>
              <a:ext uri="{FF2B5EF4-FFF2-40B4-BE49-F238E27FC236}">
                <a16:creationId xmlns:a16="http://schemas.microsoft.com/office/drawing/2014/main" id="{730470C1-82ED-489A-8363-79A2B696BA63}"/>
              </a:ext>
            </a:extLst>
          </p:cNvPr>
          <p:cNvSpPr txBox="1">
            <a:spLocks noChangeArrowheads="1"/>
          </p:cNvSpPr>
          <p:nvPr/>
        </p:nvSpPr>
        <p:spPr bwMode="auto">
          <a:xfrm>
            <a:off x="4876800" y="29178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(d)</a:t>
            </a:r>
          </a:p>
        </p:txBody>
      </p:sp>
      <p:sp>
        <p:nvSpPr>
          <p:cNvPr id="18446" name="Text Box 17">
            <a:extLst>
              <a:ext uri="{FF2B5EF4-FFF2-40B4-BE49-F238E27FC236}">
                <a16:creationId xmlns:a16="http://schemas.microsoft.com/office/drawing/2014/main" id="{498CF7DB-61A5-497C-8A4F-B0F6920F8DC9}"/>
              </a:ext>
            </a:extLst>
          </p:cNvPr>
          <p:cNvSpPr txBox="1">
            <a:spLocks noChangeArrowheads="1"/>
          </p:cNvSpPr>
          <p:nvPr/>
        </p:nvSpPr>
        <p:spPr bwMode="auto">
          <a:xfrm>
            <a:off x="5410200" y="36417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(e)</a:t>
            </a:r>
          </a:p>
        </p:txBody>
      </p:sp>
      <p:sp>
        <p:nvSpPr>
          <p:cNvPr id="18447" name="Text Box 14">
            <a:extLst>
              <a:ext uri="{FF2B5EF4-FFF2-40B4-BE49-F238E27FC236}">
                <a16:creationId xmlns:a16="http://schemas.microsoft.com/office/drawing/2014/main" id="{711711BA-9E3F-4FBC-A40D-1CCF8336C271}"/>
              </a:ext>
            </a:extLst>
          </p:cNvPr>
          <p:cNvSpPr txBox="1">
            <a:spLocks noChangeArrowheads="1"/>
          </p:cNvSpPr>
          <p:nvPr/>
        </p:nvSpPr>
        <p:spPr bwMode="auto">
          <a:xfrm>
            <a:off x="4876800" y="44418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(b)</a:t>
            </a:r>
          </a:p>
        </p:txBody>
      </p:sp>
      <p:sp>
        <p:nvSpPr>
          <p:cNvPr id="18448" name="Text Box 12">
            <a:extLst>
              <a:ext uri="{FF2B5EF4-FFF2-40B4-BE49-F238E27FC236}">
                <a16:creationId xmlns:a16="http://schemas.microsoft.com/office/drawing/2014/main" id="{DF019C1A-0850-4A2A-8FB3-B2193FEDC092}"/>
              </a:ext>
            </a:extLst>
          </p:cNvPr>
          <p:cNvSpPr txBox="1">
            <a:spLocks noChangeArrowheads="1"/>
          </p:cNvSpPr>
          <p:nvPr/>
        </p:nvSpPr>
        <p:spPr bwMode="auto">
          <a:xfrm>
            <a:off x="4876800" y="49530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(e)</a:t>
            </a:r>
          </a:p>
        </p:txBody>
      </p:sp>
      <p:sp>
        <p:nvSpPr>
          <p:cNvPr id="18449" name="Text Box 12">
            <a:extLst>
              <a:ext uri="{FF2B5EF4-FFF2-40B4-BE49-F238E27FC236}">
                <a16:creationId xmlns:a16="http://schemas.microsoft.com/office/drawing/2014/main" id="{6BEA8BFF-385F-4F6D-8B50-162127B7AEB5}"/>
              </a:ext>
            </a:extLst>
          </p:cNvPr>
          <p:cNvSpPr txBox="1">
            <a:spLocks noChangeArrowheads="1"/>
          </p:cNvSpPr>
          <p:nvPr/>
        </p:nvSpPr>
        <p:spPr bwMode="auto">
          <a:xfrm>
            <a:off x="4876800" y="51054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(f)</a:t>
            </a:r>
          </a:p>
        </p:txBody>
      </p:sp>
      <p:sp>
        <p:nvSpPr>
          <p:cNvPr id="18450" name="Text Box 16">
            <a:extLst>
              <a:ext uri="{FF2B5EF4-FFF2-40B4-BE49-F238E27FC236}">
                <a16:creationId xmlns:a16="http://schemas.microsoft.com/office/drawing/2014/main" id="{EE418D1F-6DAD-4207-8E46-22E495A1963A}"/>
              </a:ext>
            </a:extLst>
          </p:cNvPr>
          <p:cNvSpPr txBox="1">
            <a:spLocks noChangeArrowheads="1"/>
          </p:cNvSpPr>
          <p:nvPr/>
        </p:nvSpPr>
        <p:spPr bwMode="auto">
          <a:xfrm>
            <a:off x="5410200" y="53181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(f)</a:t>
            </a:r>
          </a:p>
        </p:txBody>
      </p:sp>
      <p:sp>
        <p:nvSpPr>
          <p:cNvPr id="18451" name="Text Box 16">
            <a:extLst>
              <a:ext uri="{FF2B5EF4-FFF2-40B4-BE49-F238E27FC236}">
                <a16:creationId xmlns:a16="http://schemas.microsoft.com/office/drawing/2014/main" id="{7C47BB05-6CC8-4CC6-91ED-C04FD0182191}"/>
              </a:ext>
            </a:extLst>
          </p:cNvPr>
          <p:cNvSpPr txBox="1">
            <a:spLocks noChangeArrowheads="1"/>
          </p:cNvSpPr>
          <p:nvPr/>
        </p:nvSpPr>
        <p:spPr bwMode="auto">
          <a:xfrm>
            <a:off x="5410200" y="54705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(g)</a:t>
            </a:r>
          </a:p>
        </p:txBody>
      </p:sp>
      <p:sp>
        <p:nvSpPr>
          <p:cNvPr id="18452" name="Text Box 12">
            <a:extLst>
              <a:ext uri="{FF2B5EF4-FFF2-40B4-BE49-F238E27FC236}">
                <a16:creationId xmlns:a16="http://schemas.microsoft.com/office/drawing/2014/main" id="{ED1F70C8-1A58-47C5-A6C3-D41FB42CD8C2}"/>
              </a:ext>
            </a:extLst>
          </p:cNvPr>
          <p:cNvSpPr txBox="1">
            <a:spLocks noChangeArrowheads="1"/>
          </p:cNvSpPr>
          <p:nvPr/>
        </p:nvSpPr>
        <p:spPr bwMode="auto">
          <a:xfrm>
            <a:off x="4876800" y="48006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(c)</a:t>
            </a:r>
          </a:p>
        </p:txBody>
      </p:sp>
      <p:sp>
        <p:nvSpPr>
          <p:cNvPr id="18453" name="Oval 21">
            <a:extLst>
              <a:ext uri="{FF2B5EF4-FFF2-40B4-BE49-F238E27FC236}">
                <a16:creationId xmlns:a16="http://schemas.microsoft.com/office/drawing/2014/main" id="{286E6746-D269-42CB-B30D-984583C9377D}"/>
              </a:ext>
            </a:extLst>
          </p:cNvPr>
          <p:cNvSpPr>
            <a:spLocks noChangeArrowheads="1"/>
          </p:cNvSpPr>
          <p:nvPr/>
        </p:nvSpPr>
        <p:spPr bwMode="auto">
          <a:xfrm>
            <a:off x="6934200" y="5867400"/>
            <a:ext cx="76200" cy="762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
        <p:nvSpPr>
          <p:cNvPr id="18454" name="Rectangle 5">
            <a:extLst>
              <a:ext uri="{FF2B5EF4-FFF2-40B4-BE49-F238E27FC236}">
                <a16:creationId xmlns:a16="http://schemas.microsoft.com/office/drawing/2014/main" id="{F811DCCD-5586-4305-B667-84ABE89771EC}"/>
              </a:ext>
            </a:extLst>
          </p:cNvPr>
          <p:cNvSpPr>
            <a:spLocks noChangeArrowheads="1"/>
          </p:cNvSpPr>
          <p:nvPr/>
        </p:nvSpPr>
        <p:spPr bwMode="auto">
          <a:xfrm>
            <a:off x="7048500" y="5013326"/>
            <a:ext cx="3238500" cy="854075"/>
          </a:xfrm>
          <a:prstGeom prst="rect">
            <a:avLst/>
          </a:prstGeom>
          <a:solidFill>
            <a:srgbClr val="FFFF99"/>
          </a:solidFill>
          <a:ln w="28575" cap="sq" algn="ctr">
            <a:solidFill>
              <a:srgbClr val="800000"/>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1600" b="0">
                <a:solidFill>
                  <a:schemeClr val="tx1"/>
                </a:solidFill>
              </a:rPr>
              <a:t>Enter adjustment amounts, total adjustments columns,</a:t>
            </a:r>
          </a:p>
          <a:p>
            <a:pPr algn="ctr">
              <a:spcBef>
                <a:spcPct val="0"/>
              </a:spcBef>
              <a:buClrTx/>
              <a:buSzTx/>
              <a:buFontTx/>
              <a:buNone/>
            </a:pPr>
            <a:r>
              <a:rPr lang="en-US" altLang="id-ID" sz="1600" b="0">
                <a:solidFill>
                  <a:schemeClr val="tx1"/>
                </a:solidFill>
              </a:rPr>
              <a:t>and check for equality.</a:t>
            </a:r>
          </a:p>
        </p:txBody>
      </p:sp>
      <p:sp>
        <p:nvSpPr>
          <p:cNvPr id="18455" name="Rectangle 19">
            <a:extLst>
              <a:ext uri="{FF2B5EF4-FFF2-40B4-BE49-F238E27FC236}">
                <a16:creationId xmlns:a16="http://schemas.microsoft.com/office/drawing/2014/main" id="{CBE5C00D-A176-47A5-B63C-89A230AC3C7C}"/>
              </a:ext>
            </a:extLst>
          </p:cNvPr>
          <p:cNvSpPr>
            <a:spLocks noChangeArrowheads="1"/>
          </p:cNvSpPr>
          <p:nvPr/>
        </p:nvSpPr>
        <p:spPr bwMode="auto">
          <a:xfrm>
            <a:off x="2743200" y="6172200"/>
            <a:ext cx="3733800" cy="338554"/>
          </a:xfrm>
          <a:prstGeom prst="rect">
            <a:avLst/>
          </a:prstGeom>
          <a:solidFill>
            <a:srgbClr val="FFFF99"/>
          </a:solidFill>
          <a:ln w="28575" cap="sq" algn="ctr">
            <a:solidFill>
              <a:srgbClr val="800000"/>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1600" b="0">
                <a:solidFill>
                  <a:schemeClr val="tx1"/>
                </a:solidFill>
              </a:rPr>
              <a:t>Add additional accounts as needed.</a:t>
            </a:r>
          </a:p>
        </p:txBody>
      </p:sp>
      <p:sp>
        <p:nvSpPr>
          <p:cNvPr id="18456" name="Text Box 22">
            <a:extLst>
              <a:ext uri="{FF2B5EF4-FFF2-40B4-BE49-F238E27FC236}">
                <a16:creationId xmlns:a16="http://schemas.microsoft.com/office/drawing/2014/main" id="{9D88BE45-40BC-4DEB-B013-8BD4CAF1ACDF}"/>
              </a:ext>
            </a:extLst>
          </p:cNvPr>
          <p:cNvSpPr txBox="1">
            <a:spLocks noChangeArrowheads="1"/>
          </p:cNvSpPr>
          <p:nvPr/>
        </p:nvSpPr>
        <p:spPr bwMode="auto">
          <a:xfrm>
            <a:off x="7010400" y="2286001"/>
            <a:ext cx="3352800" cy="2290763"/>
          </a:xfrm>
          <a:prstGeom prst="rect">
            <a:avLst/>
          </a:prstGeom>
          <a:noFill/>
          <a:ln w="28575" cap="sq">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spAutoFit/>
          </a:bodyPr>
          <a:lstStyle>
            <a:lvl1pPr marL="401638" indent="-401638">
              <a:spcBef>
                <a:spcPct val="20000"/>
              </a:spcBef>
              <a:buClr>
                <a:schemeClr val="accent2"/>
              </a:buClr>
              <a:buSzPct val="75000"/>
              <a:buFont typeface="Wingdings" panose="05000000000000000000" pitchFamily="2" charset="2"/>
              <a:buChar char="l"/>
              <a:tabLst>
                <a:tab pos="400050" algn="l"/>
              </a:tabLst>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tabLst>
                <a:tab pos="400050" algn="l"/>
              </a:tabLst>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tabLst>
                <a:tab pos="400050" algn="l"/>
              </a:tabLst>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tabLst>
                <a:tab pos="400050" algn="l"/>
              </a:tabLst>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tabLst>
                <a:tab pos="400050" algn="l"/>
              </a:tabLst>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tabLst>
                <a:tab pos="400050" algn="l"/>
              </a:tabLst>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tabLst>
                <a:tab pos="400050" algn="l"/>
              </a:tabLst>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tabLst>
                <a:tab pos="400050" algn="l"/>
              </a:tabLst>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tabLst>
                <a:tab pos="400050" algn="l"/>
              </a:tabLst>
              <a:defRPr sz="2000" b="1">
                <a:solidFill>
                  <a:schemeClr val="bg2"/>
                </a:solidFill>
                <a:latin typeface="Arial" panose="020B0604020202020204" pitchFamily="34" charset="0"/>
              </a:defRPr>
            </a:lvl9pPr>
          </a:lstStyle>
          <a:p>
            <a:pPr>
              <a:lnSpc>
                <a:spcPct val="110000"/>
              </a:lnSpc>
              <a:spcBef>
                <a:spcPct val="10000"/>
              </a:spcBef>
              <a:buClrTx/>
              <a:buSzPct val="80000"/>
              <a:buFontTx/>
              <a:buNone/>
            </a:pPr>
            <a:r>
              <a:rPr lang="en-US" altLang="id-ID" sz="1600">
                <a:solidFill>
                  <a:srgbClr val="800000"/>
                </a:solidFill>
              </a:rPr>
              <a:t>Adjustments Key:</a:t>
            </a:r>
          </a:p>
          <a:p>
            <a:pPr>
              <a:lnSpc>
                <a:spcPct val="110000"/>
              </a:lnSpc>
              <a:spcBef>
                <a:spcPct val="10000"/>
              </a:spcBef>
              <a:buClrTx/>
              <a:buSzPct val="80000"/>
              <a:buFontTx/>
              <a:buNone/>
            </a:pPr>
            <a:r>
              <a:rPr lang="en-US" altLang="id-ID" sz="1600" b="0">
                <a:solidFill>
                  <a:srgbClr val="000000"/>
                </a:solidFill>
              </a:rPr>
              <a:t>(a) 	Supplies Used.</a:t>
            </a:r>
          </a:p>
          <a:p>
            <a:pPr>
              <a:lnSpc>
                <a:spcPct val="110000"/>
              </a:lnSpc>
              <a:spcBef>
                <a:spcPct val="0"/>
              </a:spcBef>
              <a:buClrTx/>
              <a:buSzTx/>
              <a:buFontTx/>
              <a:buNone/>
            </a:pPr>
            <a:r>
              <a:rPr lang="en-US" altLang="id-ID" sz="1600" b="0">
                <a:solidFill>
                  <a:srgbClr val="000000"/>
                </a:solidFill>
              </a:rPr>
              <a:t>(b) 	Insurance Expired.</a:t>
            </a:r>
          </a:p>
          <a:p>
            <a:pPr>
              <a:lnSpc>
                <a:spcPct val="110000"/>
              </a:lnSpc>
              <a:spcBef>
                <a:spcPct val="0"/>
              </a:spcBef>
              <a:buClrTx/>
              <a:buSzTx/>
              <a:buFontTx/>
              <a:buNone/>
            </a:pPr>
            <a:r>
              <a:rPr lang="en-US" altLang="id-ID" sz="1600" b="0">
                <a:solidFill>
                  <a:srgbClr val="000000"/>
                </a:solidFill>
              </a:rPr>
              <a:t>(c) 	Depreciation Expensed.</a:t>
            </a:r>
          </a:p>
          <a:p>
            <a:pPr>
              <a:lnSpc>
                <a:spcPct val="110000"/>
              </a:lnSpc>
              <a:spcBef>
                <a:spcPct val="0"/>
              </a:spcBef>
              <a:buClrTx/>
              <a:buSzTx/>
              <a:buFontTx/>
              <a:buNone/>
            </a:pPr>
            <a:r>
              <a:rPr lang="en-US" altLang="id-ID" sz="1600" b="0">
                <a:solidFill>
                  <a:srgbClr val="000000"/>
                </a:solidFill>
              </a:rPr>
              <a:t>(d) 	Service Revenue Earned.</a:t>
            </a:r>
          </a:p>
          <a:p>
            <a:pPr>
              <a:lnSpc>
                <a:spcPct val="110000"/>
              </a:lnSpc>
              <a:spcBef>
                <a:spcPct val="0"/>
              </a:spcBef>
              <a:buClrTx/>
              <a:buSzTx/>
              <a:buFontTx/>
              <a:buNone/>
            </a:pPr>
            <a:r>
              <a:rPr lang="en-US" altLang="id-ID" sz="1600" b="0">
                <a:solidFill>
                  <a:srgbClr val="000000"/>
                </a:solidFill>
              </a:rPr>
              <a:t>(e) 	Service Revenue Accrued.</a:t>
            </a:r>
          </a:p>
          <a:p>
            <a:pPr>
              <a:lnSpc>
                <a:spcPct val="110000"/>
              </a:lnSpc>
              <a:spcBef>
                <a:spcPct val="0"/>
              </a:spcBef>
              <a:buClrTx/>
              <a:buSzTx/>
              <a:buFontTx/>
              <a:buNone/>
            </a:pPr>
            <a:r>
              <a:rPr lang="en-US" altLang="id-ID" sz="1600" b="0">
                <a:solidFill>
                  <a:srgbClr val="000000"/>
                </a:solidFill>
              </a:rPr>
              <a:t>(f) 	Interest Accrued.</a:t>
            </a:r>
          </a:p>
          <a:p>
            <a:pPr>
              <a:lnSpc>
                <a:spcPct val="110000"/>
              </a:lnSpc>
              <a:spcBef>
                <a:spcPct val="0"/>
              </a:spcBef>
              <a:buClrTx/>
              <a:buSzTx/>
              <a:buFontTx/>
              <a:buNone/>
            </a:pPr>
            <a:r>
              <a:rPr lang="en-US" altLang="id-ID" sz="1600" b="0">
                <a:solidFill>
                  <a:srgbClr val="000000"/>
                </a:solidFill>
              </a:rPr>
              <a:t>(g) 	Salaries Accrued.</a:t>
            </a:r>
          </a:p>
        </p:txBody>
      </p:sp>
      <p:sp>
        <p:nvSpPr>
          <p:cNvPr id="18457" name="AutoShape 23">
            <a:extLst>
              <a:ext uri="{FF2B5EF4-FFF2-40B4-BE49-F238E27FC236}">
                <a16:creationId xmlns:a16="http://schemas.microsoft.com/office/drawing/2014/main" id="{C91DE3EE-67B0-4832-B257-089C7DE775FF}"/>
              </a:ext>
            </a:extLst>
          </p:cNvPr>
          <p:cNvSpPr>
            <a:spLocks/>
          </p:cNvSpPr>
          <p:nvPr/>
        </p:nvSpPr>
        <p:spPr bwMode="auto">
          <a:xfrm>
            <a:off x="3810000" y="4419600"/>
            <a:ext cx="152400" cy="1295400"/>
          </a:xfrm>
          <a:prstGeom prst="rightBrace">
            <a:avLst>
              <a:gd name="adj1" fmla="val 70833"/>
              <a:gd name="adj2" fmla="val 50000"/>
            </a:avLst>
          </a:prstGeom>
          <a:noFill/>
          <a:ln w="28575" cap="sq">
            <a:solidFill>
              <a:srgbClr val="8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cxnSp>
        <p:nvCxnSpPr>
          <p:cNvPr id="18458" name="AutoShape 26">
            <a:extLst>
              <a:ext uri="{FF2B5EF4-FFF2-40B4-BE49-F238E27FC236}">
                <a16:creationId xmlns:a16="http://schemas.microsoft.com/office/drawing/2014/main" id="{F3D6F159-EB92-4453-87C5-1251DDC72BD2}"/>
              </a:ext>
            </a:extLst>
          </p:cNvPr>
          <p:cNvCxnSpPr>
            <a:cxnSpLocks noChangeShapeType="1"/>
            <a:stCxn id="18455" idx="0"/>
            <a:endCxn id="18457" idx="1"/>
          </p:cNvCxnSpPr>
          <p:nvPr/>
        </p:nvCxnSpPr>
        <p:spPr bwMode="auto">
          <a:xfrm rot="16200000" flipV="1">
            <a:off x="3733800" y="5295900"/>
            <a:ext cx="1104900" cy="647700"/>
          </a:xfrm>
          <a:prstGeom prst="bentConnector4">
            <a:avLst>
              <a:gd name="adj1" fmla="val 20690"/>
              <a:gd name="adj2" fmla="val 323529"/>
            </a:avLst>
          </a:prstGeom>
          <a:noFill/>
          <a:ln w="28575" cap="sq">
            <a:solidFill>
              <a:srgbClr val="800000"/>
            </a:solidFill>
            <a:miter lim="800000"/>
            <a:headEnd type="none" w="sm" len="sm"/>
            <a:tailEnd type="triangle" w="sm" len="sm"/>
          </a:ln>
          <a:extLst>
            <a:ext uri="{909E8E84-426E-40DD-AFC4-6F175D3DCCD1}">
              <a14:hiddenFill xmlns:a14="http://schemas.microsoft.com/office/drawing/2010/main">
                <a:noFill/>
              </a14:hiddenFill>
            </a:ext>
          </a:extLst>
        </p:spPr>
      </p:cxnSp>
      <p:sp>
        <p:nvSpPr>
          <p:cNvPr id="18459" name="AutoShape 23">
            <a:extLst>
              <a:ext uri="{FF2B5EF4-FFF2-40B4-BE49-F238E27FC236}">
                <a16:creationId xmlns:a16="http://schemas.microsoft.com/office/drawing/2014/main" id="{A424F3A4-3953-4E03-803E-B8EEB7C50EF5}"/>
              </a:ext>
            </a:extLst>
          </p:cNvPr>
          <p:cNvSpPr>
            <a:spLocks/>
          </p:cNvSpPr>
          <p:nvPr/>
        </p:nvSpPr>
        <p:spPr bwMode="auto">
          <a:xfrm>
            <a:off x="6172200" y="4419600"/>
            <a:ext cx="152400" cy="1295400"/>
          </a:xfrm>
          <a:prstGeom prst="rightBrace">
            <a:avLst>
              <a:gd name="adj1" fmla="val 70833"/>
              <a:gd name="adj2" fmla="val 50000"/>
            </a:avLst>
          </a:prstGeom>
          <a:noFill/>
          <a:ln w="28575" cap="sq">
            <a:solidFill>
              <a:srgbClr val="8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cxnSp>
        <p:nvCxnSpPr>
          <p:cNvPr id="18460" name="AutoShape 28">
            <a:extLst>
              <a:ext uri="{FF2B5EF4-FFF2-40B4-BE49-F238E27FC236}">
                <a16:creationId xmlns:a16="http://schemas.microsoft.com/office/drawing/2014/main" id="{1B30DFF7-D53E-4AB3-B467-CBED31F3C9BC}"/>
              </a:ext>
            </a:extLst>
          </p:cNvPr>
          <p:cNvCxnSpPr>
            <a:cxnSpLocks noChangeShapeType="1"/>
            <a:stCxn id="18454" idx="1"/>
            <a:endCxn id="18459" idx="1"/>
          </p:cNvCxnSpPr>
          <p:nvPr/>
        </p:nvCxnSpPr>
        <p:spPr bwMode="auto">
          <a:xfrm flipH="1" flipV="1">
            <a:off x="6338889" y="5067301"/>
            <a:ext cx="695325" cy="373063"/>
          </a:xfrm>
          <a:prstGeom prst="straightConnector1">
            <a:avLst/>
          </a:prstGeom>
          <a:noFill/>
          <a:ln w="28575" cap="sq">
            <a:solidFill>
              <a:srgbClr val="800000"/>
            </a:solidFill>
            <a:round/>
            <a:headEnd type="none" w="sm" len="sm"/>
            <a:tailEnd type="triangle" w="sm" len="sm"/>
          </a:ln>
          <a:extLst>
            <a:ext uri="{909E8E84-426E-40DD-AFC4-6F175D3DCCD1}">
              <a14:hiddenFill xmlns:a14="http://schemas.microsoft.com/office/drawing/2010/main">
                <a:noFill/>
              </a14:hiddenFill>
            </a:ext>
          </a:extLst>
        </p:spPr>
      </p:cxn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82" name="Object 2">
            <a:extLst>
              <a:ext uri="{FF2B5EF4-FFF2-40B4-BE49-F238E27FC236}">
                <a16:creationId xmlns:a16="http://schemas.microsoft.com/office/drawing/2014/main" id="{60A6B1FC-48A7-411B-A166-806C3806308A}"/>
              </a:ext>
            </a:extLst>
          </p:cNvPr>
          <p:cNvGraphicFramePr>
            <a:graphicFrameLocks noChangeAspect="1"/>
          </p:cNvGraphicFramePr>
          <p:nvPr/>
        </p:nvGraphicFramePr>
        <p:xfrm>
          <a:off x="1676401" y="1438276"/>
          <a:ext cx="8810625" cy="4657725"/>
        </p:xfrm>
        <a:graphic>
          <a:graphicData uri="http://schemas.openxmlformats.org/presentationml/2006/ole">
            <mc:AlternateContent xmlns:mc="http://schemas.openxmlformats.org/markup-compatibility/2006">
              <mc:Choice xmlns:v="urn:schemas-microsoft-com:vml" Requires="v">
                <p:oleObj name="Worksheet" r:id="rId3" imgW="8572321" imgH="4400550" progId="Excel.Sheet.8">
                  <p:embed/>
                </p:oleObj>
              </mc:Choice>
              <mc:Fallback>
                <p:oleObj name="Worksheet" r:id="rId3" imgW="8572321" imgH="4400550" progId="Excel.Sheet.8">
                  <p:embed/>
                  <p:pic>
                    <p:nvPicPr>
                      <p:cNvPr id="20482" name="Object 2">
                        <a:extLst>
                          <a:ext uri="{FF2B5EF4-FFF2-40B4-BE49-F238E27FC236}">
                            <a16:creationId xmlns:a16="http://schemas.microsoft.com/office/drawing/2014/main" id="{60A6B1FC-48A7-411B-A166-806C380630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6401" y="1438276"/>
                        <a:ext cx="8810625" cy="46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02116" name="Text Box 4">
            <a:extLst>
              <a:ext uri="{FF2B5EF4-FFF2-40B4-BE49-F238E27FC236}">
                <a16:creationId xmlns:a16="http://schemas.microsoft.com/office/drawing/2014/main" id="{8D920FD8-B0DD-4D84-8FEC-8B9F8F7ED0E8}"/>
              </a:ext>
            </a:extLst>
          </p:cNvPr>
          <p:cNvSpPr txBox="1">
            <a:spLocks noChangeArrowheads="1"/>
          </p:cNvSpPr>
          <p:nvPr/>
        </p:nvSpPr>
        <p:spPr bwMode="auto">
          <a:xfrm>
            <a:off x="7315200" y="6445250"/>
            <a:ext cx="32766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
        <p:nvSpPr>
          <p:cNvPr id="602115" name="Rectangle 3">
            <a:extLst>
              <a:ext uri="{FF2B5EF4-FFF2-40B4-BE49-F238E27FC236}">
                <a16:creationId xmlns:a16="http://schemas.microsoft.com/office/drawing/2014/main" id="{CA6E0470-3808-40EC-B1FB-F4C0FB73CEAB}"/>
              </a:ext>
            </a:extLst>
          </p:cNvPr>
          <p:cNvSpPr>
            <a:spLocks noGrp="1" noChangeArrowheads="1"/>
          </p:cNvSpPr>
          <p:nvPr>
            <p:ph type="title" idx="4294967295"/>
          </p:nvPr>
        </p:nvSpPr>
        <p:spPr>
          <a:xfrm>
            <a:off x="1981200" y="2286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Steps in Preparing a Worksheet</a:t>
            </a:r>
          </a:p>
        </p:txBody>
      </p:sp>
      <p:sp>
        <p:nvSpPr>
          <p:cNvPr id="20485" name="Rectangle 5">
            <a:extLst>
              <a:ext uri="{FF2B5EF4-FFF2-40B4-BE49-F238E27FC236}">
                <a16:creationId xmlns:a16="http://schemas.microsoft.com/office/drawing/2014/main" id="{8B76C377-5619-4C13-9863-F69D042165C8}"/>
              </a:ext>
            </a:extLst>
          </p:cNvPr>
          <p:cNvSpPr>
            <a:spLocks noChangeArrowheads="1"/>
          </p:cNvSpPr>
          <p:nvPr/>
        </p:nvSpPr>
        <p:spPr bwMode="auto">
          <a:xfrm>
            <a:off x="1752600" y="990600"/>
            <a:ext cx="8763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2400">
                <a:solidFill>
                  <a:srgbClr val="800000"/>
                </a:solidFill>
              </a:rPr>
              <a:t>3. Complete the Adjusted Trial Balance Columns</a:t>
            </a:r>
          </a:p>
        </p:txBody>
      </p:sp>
      <p:sp>
        <p:nvSpPr>
          <p:cNvPr id="20486" name="Oval 6">
            <a:extLst>
              <a:ext uri="{FF2B5EF4-FFF2-40B4-BE49-F238E27FC236}">
                <a16:creationId xmlns:a16="http://schemas.microsoft.com/office/drawing/2014/main" id="{CD839459-1D69-473C-BB8C-6DB7AE7A8868}"/>
              </a:ext>
            </a:extLst>
          </p:cNvPr>
          <p:cNvSpPr>
            <a:spLocks noChangeArrowheads="1"/>
          </p:cNvSpPr>
          <p:nvPr/>
        </p:nvSpPr>
        <p:spPr bwMode="auto">
          <a:xfrm>
            <a:off x="9753600" y="5867400"/>
            <a:ext cx="76200" cy="762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
        <p:nvSpPr>
          <p:cNvPr id="20487" name="Text Box 11">
            <a:extLst>
              <a:ext uri="{FF2B5EF4-FFF2-40B4-BE49-F238E27FC236}">
                <a16:creationId xmlns:a16="http://schemas.microsoft.com/office/drawing/2014/main" id="{0178DBE7-8C9E-46B6-BD14-D69C800E9FEC}"/>
              </a:ext>
            </a:extLst>
          </p:cNvPr>
          <p:cNvSpPr txBox="1">
            <a:spLocks noChangeArrowheads="1"/>
          </p:cNvSpPr>
          <p:nvPr/>
        </p:nvSpPr>
        <p:spPr bwMode="auto">
          <a:xfrm>
            <a:off x="5410200" y="2057401"/>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(a)</a:t>
            </a:r>
          </a:p>
        </p:txBody>
      </p:sp>
      <p:sp>
        <p:nvSpPr>
          <p:cNvPr id="20488" name="Text Box 13">
            <a:extLst>
              <a:ext uri="{FF2B5EF4-FFF2-40B4-BE49-F238E27FC236}">
                <a16:creationId xmlns:a16="http://schemas.microsoft.com/office/drawing/2014/main" id="{82DAFEFC-D726-483F-BC5E-9C05AC4F0B92}"/>
              </a:ext>
            </a:extLst>
          </p:cNvPr>
          <p:cNvSpPr txBox="1">
            <a:spLocks noChangeArrowheads="1"/>
          </p:cNvSpPr>
          <p:nvPr/>
        </p:nvSpPr>
        <p:spPr bwMode="auto">
          <a:xfrm>
            <a:off x="5410200" y="22098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(b)</a:t>
            </a:r>
          </a:p>
        </p:txBody>
      </p:sp>
      <p:sp>
        <p:nvSpPr>
          <p:cNvPr id="20489" name="Text Box 14">
            <a:extLst>
              <a:ext uri="{FF2B5EF4-FFF2-40B4-BE49-F238E27FC236}">
                <a16:creationId xmlns:a16="http://schemas.microsoft.com/office/drawing/2014/main" id="{609B2C85-EEF9-42C7-AC1A-36FF5F4522A2}"/>
              </a:ext>
            </a:extLst>
          </p:cNvPr>
          <p:cNvSpPr txBox="1">
            <a:spLocks noChangeArrowheads="1"/>
          </p:cNvSpPr>
          <p:nvPr/>
        </p:nvSpPr>
        <p:spPr bwMode="auto">
          <a:xfrm>
            <a:off x="4876800" y="42894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(a)</a:t>
            </a:r>
          </a:p>
        </p:txBody>
      </p:sp>
      <p:sp>
        <p:nvSpPr>
          <p:cNvPr id="20490" name="Text Box 15">
            <a:extLst>
              <a:ext uri="{FF2B5EF4-FFF2-40B4-BE49-F238E27FC236}">
                <a16:creationId xmlns:a16="http://schemas.microsoft.com/office/drawing/2014/main" id="{FEE1C649-3F87-4EA2-A77D-1E05B2112862}"/>
              </a:ext>
            </a:extLst>
          </p:cNvPr>
          <p:cNvSpPr txBox="1">
            <a:spLocks noChangeArrowheads="1"/>
          </p:cNvSpPr>
          <p:nvPr/>
        </p:nvSpPr>
        <p:spPr bwMode="auto">
          <a:xfrm>
            <a:off x="4876800" y="37560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(g)</a:t>
            </a:r>
          </a:p>
        </p:txBody>
      </p:sp>
      <p:sp>
        <p:nvSpPr>
          <p:cNvPr id="20491" name="Text Box 16">
            <a:extLst>
              <a:ext uri="{FF2B5EF4-FFF2-40B4-BE49-F238E27FC236}">
                <a16:creationId xmlns:a16="http://schemas.microsoft.com/office/drawing/2014/main" id="{7F3E664D-17E5-4086-A44F-8A949DF6BE81}"/>
              </a:ext>
            </a:extLst>
          </p:cNvPr>
          <p:cNvSpPr txBox="1">
            <a:spLocks noChangeArrowheads="1"/>
          </p:cNvSpPr>
          <p:nvPr/>
        </p:nvSpPr>
        <p:spPr bwMode="auto">
          <a:xfrm>
            <a:off x="5410200" y="46323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(c)</a:t>
            </a:r>
          </a:p>
        </p:txBody>
      </p:sp>
      <p:sp>
        <p:nvSpPr>
          <p:cNvPr id="20492" name="Text Box 17">
            <a:extLst>
              <a:ext uri="{FF2B5EF4-FFF2-40B4-BE49-F238E27FC236}">
                <a16:creationId xmlns:a16="http://schemas.microsoft.com/office/drawing/2014/main" id="{5DC4F358-8F37-4C1D-83D1-A2086E6B070B}"/>
              </a:ext>
            </a:extLst>
          </p:cNvPr>
          <p:cNvSpPr txBox="1">
            <a:spLocks noChangeArrowheads="1"/>
          </p:cNvSpPr>
          <p:nvPr/>
        </p:nvSpPr>
        <p:spPr bwMode="auto">
          <a:xfrm>
            <a:off x="5410200" y="3429001"/>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(d)</a:t>
            </a:r>
          </a:p>
        </p:txBody>
      </p:sp>
      <p:sp>
        <p:nvSpPr>
          <p:cNvPr id="20493" name="Text Box 18">
            <a:extLst>
              <a:ext uri="{FF2B5EF4-FFF2-40B4-BE49-F238E27FC236}">
                <a16:creationId xmlns:a16="http://schemas.microsoft.com/office/drawing/2014/main" id="{54010971-84A1-4CA1-AA5E-2F041F984975}"/>
              </a:ext>
            </a:extLst>
          </p:cNvPr>
          <p:cNvSpPr txBox="1">
            <a:spLocks noChangeArrowheads="1"/>
          </p:cNvSpPr>
          <p:nvPr/>
        </p:nvSpPr>
        <p:spPr bwMode="auto">
          <a:xfrm>
            <a:off x="4876800" y="29178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(d)</a:t>
            </a:r>
          </a:p>
        </p:txBody>
      </p:sp>
      <p:sp>
        <p:nvSpPr>
          <p:cNvPr id="20494" name="Text Box 17">
            <a:extLst>
              <a:ext uri="{FF2B5EF4-FFF2-40B4-BE49-F238E27FC236}">
                <a16:creationId xmlns:a16="http://schemas.microsoft.com/office/drawing/2014/main" id="{87B088CF-9A95-499C-8E1E-CD3112B85DE4}"/>
              </a:ext>
            </a:extLst>
          </p:cNvPr>
          <p:cNvSpPr txBox="1">
            <a:spLocks noChangeArrowheads="1"/>
          </p:cNvSpPr>
          <p:nvPr/>
        </p:nvSpPr>
        <p:spPr bwMode="auto">
          <a:xfrm>
            <a:off x="5410200" y="36417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(e)</a:t>
            </a:r>
          </a:p>
        </p:txBody>
      </p:sp>
      <p:sp>
        <p:nvSpPr>
          <p:cNvPr id="20495" name="Text Box 14">
            <a:extLst>
              <a:ext uri="{FF2B5EF4-FFF2-40B4-BE49-F238E27FC236}">
                <a16:creationId xmlns:a16="http://schemas.microsoft.com/office/drawing/2014/main" id="{E61965A3-61F1-4A44-8CAB-F8D92FB8520C}"/>
              </a:ext>
            </a:extLst>
          </p:cNvPr>
          <p:cNvSpPr txBox="1">
            <a:spLocks noChangeArrowheads="1"/>
          </p:cNvSpPr>
          <p:nvPr/>
        </p:nvSpPr>
        <p:spPr bwMode="auto">
          <a:xfrm>
            <a:off x="4876800" y="44418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(b)</a:t>
            </a:r>
          </a:p>
        </p:txBody>
      </p:sp>
      <p:sp>
        <p:nvSpPr>
          <p:cNvPr id="20496" name="Text Box 12">
            <a:extLst>
              <a:ext uri="{FF2B5EF4-FFF2-40B4-BE49-F238E27FC236}">
                <a16:creationId xmlns:a16="http://schemas.microsoft.com/office/drawing/2014/main" id="{0A9B6A32-8A95-405D-A587-0E9C8748757B}"/>
              </a:ext>
            </a:extLst>
          </p:cNvPr>
          <p:cNvSpPr txBox="1">
            <a:spLocks noChangeArrowheads="1"/>
          </p:cNvSpPr>
          <p:nvPr/>
        </p:nvSpPr>
        <p:spPr bwMode="auto">
          <a:xfrm>
            <a:off x="4876800" y="49530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(e)</a:t>
            </a:r>
          </a:p>
        </p:txBody>
      </p:sp>
      <p:sp>
        <p:nvSpPr>
          <p:cNvPr id="20497" name="Text Box 12">
            <a:extLst>
              <a:ext uri="{FF2B5EF4-FFF2-40B4-BE49-F238E27FC236}">
                <a16:creationId xmlns:a16="http://schemas.microsoft.com/office/drawing/2014/main" id="{E352B305-DA0A-45C1-B731-31B2B5C0BBA6}"/>
              </a:ext>
            </a:extLst>
          </p:cNvPr>
          <p:cNvSpPr txBox="1">
            <a:spLocks noChangeArrowheads="1"/>
          </p:cNvSpPr>
          <p:nvPr/>
        </p:nvSpPr>
        <p:spPr bwMode="auto">
          <a:xfrm>
            <a:off x="4876800" y="51054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(f)</a:t>
            </a:r>
          </a:p>
        </p:txBody>
      </p:sp>
      <p:sp>
        <p:nvSpPr>
          <p:cNvPr id="20498" name="Text Box 16">
            <a:extLst>
              <a:ext uri="{FF2B5EF4-FFF2-40B4-BE49-F238E27FC236}">
                <a16:creationId xmlns:a16="http://schemas.microsoft.com/office/drawing/2014/main" id="{28A6D799-3D49-41D9-A726-AE3A5B4D3469}"/>
              </a:ext>
            </a:extLst>
          </p:cNvPr>
          <p:cNvSpPr txBox="1">
            <a:spLocks noChangeArrowheads="1"/>
          </p:cNvSpPr>
          <p:nvPr/>
        </p:nvSpPr>
        <p:spPr bwMode="auto">
          <a:xfrm>
            <a:off x="5410200" y="53181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(f)</a:t>
            </a:r>
          </a:p>
        </p:txBody>
      </p:sp>
      <p:sp>
        <p:nvSpPr>
          <p:cNvPr id="20499" name="Text Box 16">
            <a:extLst>
              <a:ext uri="{FF2B5EF4-FFF2-40B4-BE49-F238E27FC236}">
                <a16:creationId xmlns:a16="http://schemas.microsoft.com/office/drawing/2014/main" id="{6DDD4501-8BAD-4A19-B18A-CEBEA4A197F3}"/>
              </a:ext>
            </a:extLst>
          </p:cNvPr>
          <p:cNvSpPr txBox="1">
            <a:spLocks noChangeArrowheads="1"/>
          </p:cNvSpPr>
          <p:nvPr/>
        </p:nvSpPr>
        <p:spPr bwMode="auto">
          <a:xfrm>
            <a:off x="5410200" y="54705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(g)</a:t>
            </a:r>
          </a:p>
        </p:txBody>
      </p:sp>
      <p:sp>
        <p:nvSpPr>
          <p:cNvPr id="20500" name="Text Box 12">
            <a:extLst>
              <a:ext uri="{FF2B5EF4-FFF2-40B4-BE49-F238E27FC236}">
                <a16:creationId xmlns:a16="http://schemas.microsoft.com/office/drawing/2014/main" id="{07B41E9B-B762-4EA0-AF75-A3818902C43B}"/>
              </a:ext>
            </a:extLst>
          </p:cNvPr>
          <p:cNvSpPr txBox="1">
            <a:spLocks noChangeArrowheads="1"/>
          </p:cNvSpPr>
          <p:nvPr/>
        </p:nvSpPr>
        <p:spPr bwMode="auto">
          <a:xfrm>
            <a:off x="4876800" y="48006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(c)</a:t>
            </a:r>
          </a:p>
        </p:txBody>
      </p:sp>
      <p:cxnSp>
        <p:nvCxnSpPr>
          <p:cNvPr id="20501" name="AutoShape 21">
            <a:extLst>
              <a:ext uri="{FF2B5EF4-FFF2-40B4-BE49-F238E27FC236}">
                <a16:creationId xmlns:a16="http://schemas.microsoft.com/office/drawing/2014/main" id="{6AE0C390-9334-44EC-849A-46D9523255D4}"/>
              </a:ext>
            </a:extLst>
          </p:cNvPr>
          <p:cNvCxnSpPr>
            <a:cxnSpLocks noChangeShapeType="1"/>
            <a:endCxn id="20503" idx="4"/>
          </p:cNvCxnSpPr>
          <p:nvPr/>
        </p:nvCxnSpPr>
        <p:spPr bwMode="auto">
          <a:xfrm flipV="1">
            <a:off x="6248400" y="5943600"/>
            <a:ext cx="723900" cy="457200"/>
          </a:xfrm>
          <a:prstGeom prst="bentConnector2">
            <a:avLst/>
          </a:prstGeom>
          <a:noFill/>
          <a:ln w="28575" cap="sq">
            <a:solidFill>
              <a:srgbClr val="800000"/>
            </a:solidFill>
            <a:miter lim="800000"/>
            <a:headEnd type="none" w="sm" len="sm"/>
            <a:tailEnd type="triangle" w="sm" len="sm"/>
          </a:ln>
          <a:extLst>
            <a:ext uri="{909E8E84-426E-40DD-AFC4-6F175D3DCCD1}">
              <a14:hiddenFill xmlns:a14="http://schemas.microsoft.com/office/drawing/2010/main">
                <a:noFill/>
              </a14:hiddenFill>
            </a:ext>
          </a:extLst>
        </p:spPr>
      </p:cxnSp>
      <p:sp>
        <p:nvSpPr>
          <p:cNvPr id="20502" name="Rectangle 6">
            <a:extLst>
              <a:ext uri="{FF2B5EF4-FFF2-40B4-BE49-F238E27FC236}">
                <a16:creationId xmlns:a16="http://schemas.microsoft.com/office/drawing/2014/main" id="{CFAFF68F-A393-4197-B195-8CA103E42383}"/>
              </a:ext>
            </a:extLst>
          </p:cNvPr>
          <p:cNvSpPr>
            <a:spLocks noChangeArrowheads="1"/>
          </p:cNvSpPr>
          <p:nvPr/>
        </p:nvSpPr>
        <p:spPr bwMode="auto">
          <a:xfrm>
            <a:off x="2590800" y="6019801"/>
            <a:ext cx="3657600" cy="584775"/>
          </a:xfrm>
          <a:prstGeom prst="rect">
            <a:avLst/>
          </a:prstGeom>
          <a:solidFill>
            <a:srgbClr val="FFFF99"/>
          </a:solidFill>
          <a:ln w="28575" cap="sq" algn="ctr">
            <a:solidFill>
              <a:srgbClr val="800000"/>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1600" b="0">
                <a:solidFill>
                  <a:schemeClr val="tx1"/>
                </a:solidFill>
              </a:rPr>
              <a:t>Total the adjusted trial balance columns and check for equality.</a:t>
            </a:r>
          </a:p>
        </p:txBody>
      </p:sp>
      <p:sp>
        <p:nvSpPr>
          <p:cNvPr id="20503" name="Oval 23">
            <a:extLst>
              <a:ext uri="{FF2B5EF4-FFF2-40B4-BE49-F238E27FC236}">
                <a16:creationId xmlns:a16="http://schemas.microsoft.com/office/drawing/2014/main" id="{F44ED13B-977F-4972-B69D-39145AEB8E8E}"/>
              </a:ext>
            </a:extLst>
          </p:cNvPr>
          <p:cNvSpPr>
            <a:spLocks noChangeArrowheads="1"/>
          </p:cNvSpPr>
          <p:nvPr/>
        </p:nvSpPr>
        <p:spPr bwMode="auto">
          <a:xfrm>
            <a:off x="6934200" y="5867400"/>
            <a:ext cx="76200" cy="762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30" name="Object 2">
            <a:extLst>
              <a:ext uri="{FF2B5EF4-FFF2-40B4-BE49-F238E27FC236}">
                <a16:creationId xmlns:a16="http://schemas.microsoft.com/office/drawing/2014/main" id="{BAEC4A9B-117B-4517-AAD1-E357C63F101D}"/>
              </a:ext>
            </a:extLst>
          </p:cNvPr>
          <p:cNvGraphicFramePr>
            <a:graphicFrameLocks noChangeAspect="1"/>
          </p:cNvGraphicFramePr>
          <p:nvPr/>
        </p:nvGraphicFramePr>
        <p:xfrm>
          <a:off x="1676401" y="1438276"/>
          <a:ext cx="8810625" cy="4657725"/>
        </p:xfrm>
        <a:graphic>
          <a:graphicData uri="http://schemas.openxmlformats.org/presentationml/2006/ole">
            <mc:AlternateContent xmlns:mc="http://schemas.openxmlformats.org/markup-compatibility/2006">
              <mc:Choice xmlns:v="urn:schemas-microsoft-com:vml" Requires="v">
                <p:oleObj name="Worksheet" r:id="rId3" imgW="8572321" imgH="4400550" progId="Excel.Sheet.8">
                  <p:embed/>
                </p:oleObj>
              </mc:Choice>
              <mc:Fallback>
                <p:oleObj name="Worksheet" r:id="rId3" imgW="8572321" imgH="4400550" progId="Excel.Sheet.8">
                  <p:embed/>
                  <p:pic>
                    <p:nvPicPr>
                      <p:cNvPr id="22530" name="Object 2">
                        <a:extLst>
                          <a:ext uri="{FF2B5EF4-FFF2-40B4-BE49-F238E27FC236}">
                            <a16:creationId xmlns:a16="http://schemas.microsoft.com/office/drawing/2014/main" id="{BAEC4A9B-117B-4517-AAD1-E357C63F10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6401" y="1438276"/>
                        <a:ext cx="8810625" cy="46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02116" name="Text Box 4">
            <a:extLst>
              <a:ext uri="{FF2B5EF4-FFF2-40B4-BE49-F238E27FC236}">
                <a16:creationId xmlns:a16="http://schemas.microsoft.com/office/drawing/2014/main" id="{2F884EB8-D97C-414D-A753-EA7195600B72}"/>
              </a:ext>
            </a:extLst>
          </p:cNvPr>
          <p:cNvSpPr txBox="1">
            <a:spLocks noChangeArrowheads="1"/>
          </p:cNvSpPr>
          <p:nvPr/>
        </p:nvSpPr>
        <p:spPr bwMode="auto">
          <a:xfrm>
            <a:off x="7315200" y="6445250"/>
            <a:ext cx="32766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
        <p:nvSpPr>
          <p:cNvPr id="602115" name="Rectangle 3">
            <a:extLst>
              <a:ext uri="{FF2B5EF4-FFF2-40B4-BE49-F238E27FC236}">
                <a16:creationId xmlns:a16="http://schemas.microsoft.com/office/drawing/2014/main" id="{894BD447-620B-4A02-93BD-2DB288058986}"/>
              </a:ext>
            </a:extLst>
          </p:cNvPr>
          <p:cNvSpPr>
            <a:spLocks noGrp="1" noChangeArrowheads="1"/>
          </p:cNvSpPr>
          <p:nvPr>
            <p:ph type="title" idx="4294967295"/>
          </p:nvPr>
        </p:nvSpPr>
        <p:spPr>
          <a:xfrm>
            <a:off x="1981200" y="2286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Steps in Preparing a Worksheet</a:t>
            </a:r>
          </a:p>
        </p:txBody>
      </p:sp>
      <p:sp>
        <p:nvSpPr>
          <p:cNvPr id="22533" name="Rectangle 5">
            <a:extLst>
              <a:ext uri="{FF2B5EF4-FFF2-40B4-BE49-F238E27FC236}">
                <a16:creationId xmlns:a16="http://schemas.microsoft.com/office/drawing/2014/main" id="{0DAFF842-820F-4494-BA30-14AA1CB84C00}"/>
              </a:ext>
            </a:extLst>
          </p:cNvPr>
          <p:cNvSpPr>
            <a:spLocks noChangeArrowheads="1"/>
          </p:cNvSpPr>
          <p:nvPr/>
        </p:nvSpPr>
        <p:spPr bwMode="auto">
          <a:xfrm>
            <a:off x="1752600" y="990600"/>
            <a:ext cx="8763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2400">
                <a:solidFill>
                  <a:srgbClr val="800000"/>
                </a:solidFill>
              </a:rPr>
              <a:t>4. Extend Amounts to Financial Statement Columns</a:t>
            </a:r>
          </a:p>
        </p:txBody>
      </p:sp>
      <p:sp>
        <p:nvSpPr>
          <p:cNvPr id="22534" name="Oval 6">
            <a:extLst>
              <a:ext uri="{FF2B5EF4-FFF2-40B4-BE49-F238E27FC236}">
                <a16:creationId xmlns:a16="http://schemas.microsoft.com/office/drawing/2014/main" id="{465884C5-A3C0-4E6C-ABE4-79EDB6E0F3C0}"/>
              </a:ext>
            </a:extLst>
          </p:cNvPr>
          <p:cNvSpPr>
            <a:spLocks noChangeArrowheads="1"/>
          </p:cNvSpPr>
          <p:nvPr/>
        </p:nvSpPr>
        <p:spPr bwMode="auto">
          <a:xfrm>
            <a:off x="9753600" y="5867400"/>
            <a:ext cx="76200" cy="762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
        <p:nvSpPr>
          <p:cNvPr id="22535" name="Text Box 11">
            <a:extLst>
              <a:ext uri="{FF2B5EF4-FFF2-40B4-BE49-F238E27FC236}">
                <a16:creationId xmlns:a16="http://schemas.microsoft.com/office/drawing/2014/main" id="{5A37CD73-F6E6-441D-9157-2156C636BD0A}"/>
              </a:ext>
            </a:extLst>
          </p:cNvPr>
          <p:cNvSpPr txBox="1">
            <a:spLocks noChangeArrowheads="1"/>
          </p:cNvSpPr>
          <p:nvPr/>
        </p:nvSpPr>
        <p:spPr bwMode="auto">
          <a:xfrm>
            <a:off x="5410200" y="2057401"/>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(a)</a:t>
            </a:r>
          </a:p>
        </p:txBody>
      </p:sp>
      <p:sp>
        <p:nvSpPr>
          <p:cNvPr id="22536" name="Text Box 13">
            <a:extLst>
              <a:ext uri="{FF2B5EF4-FFF2-40B4-BE49-F238E27FC236}">
                <a16:creationId xmlns:a16="http://schemas.microsoft.com/office/drawing/2014/main" id="{4B246EA9-F0A6-4E99-AD41-A3BC45408673}"/>
              </a:ext>
            </a:extLst>
          </p:cNvPr>
          <p:cNvSpPr txBox="1">
            <a:spLocks noChangeArrowheads="1"/>
          </p:cNvSpPr>
          <p:nvPr/>
        </p:nvSpPr>
        <p:spPr bwMode="auto">
          <a:xfrm>
            <a:off x="5410200" y="22098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(b)</a:t>
            </a:r>
          </a:p>
        </p:txBody>
      </p:sp>
      <p:sp>
        <p:nvSpPr>
          <p:cNvPr id="22537" name="Text Box 14">
            <a:extLst>
              <a:ext uri="{FF2B5EF4-FFF2-40B4-BE49-F238E27FC236}">
                <a16:creationId xmlns:a16="http://schemas.microsoft.com/office/drawing/2014/main" id="{45E75608-08ED-4415-9270-453BD5E8EE43}"/>
              </a:ext>
            </a:extLst>
          </p:cNvPr>
          <p:cNvSpPr txBox="1">
            <a:spLocks noChangeArrowheads="1"/>
          </p:cNvSpPr>
          <p:nvPr/>
        </p:nvSpPr>
        <p:spPr bwMode="auto">
          <a:xfrm>
            <a:off x="4876800" y="42894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(a)</a:t>
            </a:r>
          </a:p>
        </p:txBody>
      </p:sp>
      <p:sp>
        <p:nvSpPr>
          <p:cNvPr id="22538" name="Text Box 15">
            <a:extLst>
              <a:ext uri="{FF2B5EF4-FFF2-40B4-BE49-F238E27FC236}">
                <a16:creationId xmlns:a16="http://schemas.microsoft.com/office/drawing/2014/main" id="{A3685D8B-2B03-4E25-A2B9-A22B6FF327B2}"/>
              </a:ext>
            </a:extLst>
          </p:cNvPr>
          <p:cNvSpPr txBox="1">
            <a:spLocks noChangeArrowheads="1"/>
          </p:cNvSpPr>
          <p:nvPr/>
        </p:nvSpPr>
        <p:spPr bwMode="auto">
          <a:xfrm>
            <a:off x="4876800" y="37560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(g)</a:t>
            </a:r>
          </a:p>
        </p:txBody>
      </p:sp>
      <p:sp>
        <p:nvSpPr>
          <p:cNvPr id="22539" name="Text Box 16">
            <a:extLst>
              <a:ext uri="{FF2B5EF4-FFF2-40B4-BE49-F238E27FC236}">
                <a16:creationId xmlns:a16="http://schemas.microsoft.com/office/drawing/2014/main" id="{3D95E379-5531-4DA8-BB44-A7DECB3F4159}"/>
              </a:ext>
            </a:extLst>
          </p:cNvPr>
          <p:cNvSpPr txBox="1">
            <a:spLocks noChangeArrowheads="1"/>
          </p:cNvSpPr>
          <p:nvPr/>
        </p:nvSpPr>
        <p:spPr bwMode="auto">
          <a:xfrm>
            <a:off x="5410200" y="46323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(c)</a:t>
            </a:r>
          </a:p>
        </p:txBody>
      </p:sp>
      <p:sp>
        <p:nvSpPr>
          <p:cNvPr id="22540" name="Text Box 17">
            <a:extLst>
              <a:ext uri="{FF2B5EF4-FFF2-40B4-BE49-F238E27FC236}">
                <a16:creationId xmlns:a16="http://schemas.microsoft.com/office/drawing/2014/main" id="{F6508ABB-3C7E-4C6B-9AE5-EDFFF95C32BC}"/>
              </a:ext>
            </a:extLst>
          </p:cNvPr>
          <p:cNvSpPr txBox="1">
            <a:spLocks noChangeArrowheads="1"/>
          </p:cNvSpPr>
          <p:nvPr/>
        </p:nvSpPr>
        <p:spPr bwMode="auto">
          <a:xfrm>
            <a:off x="5410200" y="3429001"/>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(d)</a:t>
            </a:r>
          </a:p>
        </p:txBody>
      </p:sp>
      <p:sp>
        <p:nvSpPr>
          <p:cNvPr id="22541" name="Text Box 18">
            <a:extLst>
              <a:ext uri="{FF2B5EF4-FFF2-40B4-BE49-F238E27FC236}">
                <a16:creationId xmlns:a16="http://schemas.microsoft.com/office/drawing/2014/main" id="{2463E897-FC5E-43AB-98BF-2A22F854125D}"/>
              </a:ext>
            </a:extLst>
          </p:cNvPr>
          <p:cNvSpPr txBox="1">
            <a:spLocks noChangeArrowheads="1"/>
          </p:cNvSpPr>
          <p:nvPr/>
        </p:nvSpPr>
        <p:spPr bwMode="auto">
          <a:xfrm>
            <a:off x="4876800" y="29178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(d)</a:t>
            </a:r>
          </a:p>
        </p:txBody>
      </p:sp>
      <p:sp>
        <p:nvSpPr>
          <p:cNvPr id="22542" name="Text Box 17">
            <a:extLst>
              <a:ext uri="{FF2B5EF4-FFF2-40B4-BE49-F238E27FC236}">
                <a16:creationId xmlns:a16="http://schemas.microsoft.com/office/drawing/2014/main" id="{0CD18755-CA80-4E13-B639-7E31BDF9A5C8}"/>
              </a:ext>
            </a:extLst>
          </p:cNvPr>
          <p:cNvSpPr txBox="1">
            <a:spLocks noChangeArrowheads="1"/>
          </p:cNvSpPr>
          <p:nvPr/>
        </p:nvSpPr>
        <p:spPr bwMode="auto">
          <a:xfrm>
            <a:off x="5410200" y="36417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(e)</a:t>
            </a:r>
          </a:p>
        </p:txBody>
      </p:sp>
      <p:sp>
        <p:nvSpPr>
          <p:cNvPr id="22543" name="Text Box 14">
            <a:extLst>
              <a:ext uri="{FF2B5EF4-FFF2-40B4-BE49-F238E27FC236}">
                <a16:creationId xmlns:a16="http://schemas.microsoft.com/office/drawing/2014/main" id="{D7AFF1C5-BA81-4526-949E-1450FE689857}"/>
              </a:ext>
            </a:extLst>
          </p:cNvPr>
          <p:cNvSpPr txBox="1">
            <a:spLocks noChangeArrowheads="1"/>
          </p:cNvSpPr>
          <p:nvPr/>
        </p:nvSpPr>
        <p:spPr bwMode="auto">
          <a:xfrm>
            <a:off x="4876800" y="44418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(b)</a:t>
            </a:r>
          </a:p>
        </p:txBody>
      </p:sp>
      <p:sp>
        <p:nvSpPr>
          <p:cNvPr id="22544" name="Text Box 12">
            <a:extLst>
              <a:ext uri="{FF2B5EF4-FFF2-40B4-BE49-F238E27FC236}">
                <a16:creationId xmlns:a16="http://schemas.microsoft.com/office/drawing/2014/main" id="{5B60D7D4-3029-405E-B796-EFB604707364}"/>
              </a:ext>
            </a:extLst>
          </p:cNvPr>
          <p:cNvSpPr txBox="1">
            <a:spLocks noChangeArrowheads="1"/>
          </p:cNvSpPr>
          <p:nvPr/>
        </p:nvSpPr>
        <p:spPr bwMode="auto">
          <a:xfrm>
            <a:off x="4876800" y="49530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(e)</a:t>
            </a:r>
          </a:p>
        </p:txBody>
      </p:sp>
      <p:sp>
        <p:nvSpPr>
          <p:cNvPr id="22545" name="Text Box 12">
            <a:extLst>
              <a:ext uri="{FF2B5EF4-FFF2-40B4-BE49-F238E27FC236}">
                <a16:creationId xmlns:a16="http://schemas.microsoft.com/office/drawing/2014/main" id="{46442E63-237C-4ECF-909E-4C6E53818E59}"/>
              </a:ext>
            </a:extLst>
          </p:cNvPr>
          <p:cNvSpPr txBox="1">
            <a:spLocks noChangeArrowheads="1"/>
          </p:cNvSpPr>
          <p:nvPr/>
        </p:nvSpPr>
        <p:spPr bwMode="auto">
          <a:xfrm>
            <a:off x="4876800" y="51054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(f)</a:t>
            </a:r>
          </a:p>
        </p:txBody>
      </p:sp>
      <p:sp>
        <p:nvSpPr>
          <p:cNvPr id="22546" name="Text Box 16">
            <a:extLst>
              <a:ext uri="{FF2B5EF4-FFF2-40B4-BE49-F238E27FC236}">
                <a16:creationId xmlns:a16="http://schemas.microsoft.com/office/drawing/2014/main" id="{CB9696BF-EBD3-4470-831A-25FA0D600A14}"/>
              </a:ext>
            </a:extLst>
          </p:cNvPr>
          <p:cNvSpPr txBox="1">
            <a:spLocks noChangeArrowheads="1"/>
          </p:cNvSpPr>
          <p:nvPr/>
        </p:nvSpPr>
        <p:spPr bwMode="auto">
          <a:xfrm>
            <a:off x="5410200" y="53181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(f)</a:t>
            </a:r>
          </a:p>
        </p:txBody>
      </p:sp>
      <p:sp>
        <p:nvSpPr>
          <p:cNvPr id="22547" name="Text Box 16">
            <a:extLst>
              <a:ext uri="{FF2B5EF4-FFF2-40B4-BE49-F238E27FC236}">
                <a16:creationId xmlns:a16="http://schemas.microsoft.com/office/drawing/2014/main" id="{417BFCB4-8F8B-4F7B-8B8C-1D3DBDEF8146}"/>
              </a:ext>
            </a:extLst>
          </p:cNvPr>
          <p:cNvSpPr txBox="1">
            <a:spLocks noChangeArrowheads="1"/>
          </p:cNvSpPr>
          <p:nvPr/>
        </p:nvSpPr>
        <p:spPr bwMode="auto">
          <a:xfrm>
            <a:off x="5410200" y="54705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(g)</a:t>
            </a:r>
          </a:p>
        </p:txBody>
      </p:sp>
      <p:sp>
        <p:nvSpPr>
          <p:cNvPr id="22548" name="Text Box 12">
            <a:extLst>
              <a:ext uri="{FF2B5EF4-FFF2-40B4-BE49-F238E27FC236}">
                <a16:creationId xmlns:a16="http://schemas.microsoft.com/office/drawing/2014/main" id="{8B435139-903A-4147-BCC5-7DCE42D39F17}"/>
              </a:ext>
            </a:extLst>
          </p:cNvPr>
          <p:cNvSpPr txBox="1">
            <a:spLocks noChangeArrowheads="1"/>
          </p:cNvSpPr>
          <p:nvPr/>
        </p:nvSpPr>
        <p:spPr bwMode="auto">
          <a:xfrm>
            <a:off x="4876800" y="48006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(c)</a:t>
            </a:r>
          </a:p>
        </p:txBody>
      </p:sp>
      <p:cxnSp>
        <p:nvCxnSpPr>
          <p:cNvPr id="22549" name="AutoShape 21">
            <a:extLst>
              <a:ext uri="{FF2B5EF4-FFF2-40B4-BE49-F238E27FC236}">
                <a16:creationId xmlns:a16="http://schemas.microsoft.com/office/drawing/2014/main" id="{71814815-3557-4EB5-9769-5CF9A8E6F216}"/>
              </a:ext>
            </a:extLst>
          </p:cNvPr>
          <p:cNvCxnSpPr>
            <a:cxnSpLocks noChangeShapeType="1"/>
          </p:cNvCxnSpPr>
          <p:nvPr/>
        </p:nvCxnSpPr>
        <p:spPr bwMode="auto">
          <a:xfrm flipV="1">
            <a:off x="7162800" y="5943600"/>
            <a:ext cx="1181100" cy="381000"/>
          </a:xfrm>
          <a:prstGeom prst="bentConnector2">
            <a:avLst/>
          </a:prstGeom>
          <a:noFill/>
          <a:ln w="28575" cap="sq">
            <a:solidFill>
              <a:srgbClr val="800000"/>
            </a:solidFill>
            <a:miter lim="800000"/>
            <a:headEnd type="none" w="sm" len="sm"/>
            <a:tailEnd type="triangle" w="sm" len="sm"/>
          </a:ln>
          <a:extLst>
            <a:ext uri="{909E8E84-426E-40DD-AFC4-6F175D3DCCD1}">
              <a14:hiddenFill xmlns:a14="http://schemas.microsoft.com/office/drawing/2010/main">
                <a:noFill/>
              </a14:hiddenFill>
            </a:ext>
          </a:extLst>
        </p:spPr>
      </p:cxnSp>
      <p:sp>
        <p:nvSpPr>
          <p:cNvPr id="22550" name="Rectangle 6">
            <a:extLst>
              <a:ext uri="{FF2B5EF4-FFF2-40B4-BE49-F238E27FC236}">
                <a16:creationId xmlns:a16="http://schemas.microsoft.com/office/drawing/2014/main" id="{49D56B0C-B32C-42FC-9C76-59AFE6DCC39E}"/>
              </a:ext>
            </a:extLst>
          </p:cNvPr>
          <p:cNvSpPr>
            <a:spLocks noChangeArrowheads="1"/>
          </p:cNvSpPr>
          <p:nvPr/>
        </p:nvSpPr>
        <p:spPr bwMode="auto">
          <a:xfrm>
            <a:off x="2743200" y="6019801"/>
            <a:ext cx="4419600" cy="584775"/>
          </a:xfrm>
          <a:prstGeom prst="rect">
            <a:avLst/>
          </a:prstGeom>
          <a:solidFill>
            <a:srgbClr val="FFFF99"/>
          </a:solidFill>
          <a:ln w="28575" cap="sq" algn="ctr">
            <a:solidFill>
              <a:srgbClr val="800000"/>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1600" b="0">
                <a:solidFill>
                  <a:schemeClr val="tx1"/>
                </a:solidFill>
              </a:rPr>
              <a:t>Extend all revenue and expense account balances to the income statement columns.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78" name="Object 2">
            <a:extLst>
              <a:ext uri="{FF2B5EF4-FFF2-40B4-BE49-F238E27FC236}">
                <a16:creationId xmlns:a16="http://schemas.microsoft.com/office/drawing/2014/main" id="{3CEDC025-8F7F-47F8-83AF-6696A4A07458}"/>
              </a:ext>
            </a:extLst>
          </p:cNvPr>
          <p:cNvGraphicFramePr>
            <a:graphicFrameLocks noChangeAspect="1"/>
          </p:cNvGraphicFramePr>
          <p:nvPr/>
        </p:nvGraphicFramePr>
        <p:xfrm>
          <a:off x="1676401" y="1438276"/>
          <a:ext cx="8810625" cy="4657725"/>
        </p:xfrm>
        <a:graphic>
          <a:graphicData uri="http://schemas.openxmlformats.org/presentationml/2006/ole">
            <mc:AlternateContent xmlns:mc="http://schemas.openxmlformats.org/markup-compatibility/2006">
              <mc:Choice xmlns:v="urn:schemas-microsoft-com:vml" Requires="v">
                <p:oleObj name="Worksheet" r:id="rId3" imgW="8572321" imgH="4400550" progId="Excel.Sheet.8">
                  <p:embed/>
                </p:oleObj>
              </mc:Choice>
              <mc:Fallback>
                <p:oleObj name="Worksheet" r:id="rId3" imgW="8572321" imgH="4400550" progId="Excel.Sheet.8">
                  <p:embed/>
                  <p:pic>
                    <p:nvPicPr>
                      <p:cNvPr id="24578" name="Object 2">
                        <a:extLst>
                          <a:ext uri="{FF2B5EF4-FFF2-40B4-BE49-F238E27FC236}">
                            <a16:creationId xmlns:a16="http://schemas.microsoft.com/office/drawing/2014/main" id="{3CEDC025-8F7F-47F8-83AF-6696A4A0745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6401" y="1438276"/>
                        <a:ext cx="8810625" cy="46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02116" name="Text Box 4">
            <a:extLst>
              <a:ext uri="{FF2B5EF4-FFF2-40B4-BE49-F238E27FC236}">
                <a16:creationId xmlns:a16="http://schemas.microsoft.com/office/drawing/2014/main" id="{CC4F383D-D14F-4585-909B-145BEFBEF023}"/>
              </a:ext>
            </a:extLst>
          </p:cNvPr>
          <p:cNvSpPr txBox="1">
            <a:spLocks noChangeArrowheads="1"/>
          </p:cNvSpPr>
          <p:nvPr/>
        </p:nvSpPr>
        <p:spPr bwMode="auto">
          <a:xfrm>
            <a:off x="7239000" y="6369050"/>
            <a:ext cx="32766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rPr>
              <a:t>SO 1  Prepare a worksheet.</a:t>
            </a:r>
          </a:p>
        </p:txBody>
      </p:sp>
      <p:sp>
        <p:nvSpPr>
          <p:cNvPr id="602115" name="Rectangle 3">
            <a:extLst>
              <a:ext uri="{FF2B5EF4-FFF2-40B4-BE49-F238E27FC236}">
                <a16:creationId xmlns:a16="http://schemas.microsoft.com/office/drawing/2014/main" id="{5CA4C123-5173-4107-9E15-05126BCF65F0}"/>
              </a:ext>
            </a:extLst>
          </p:cNvPr>
          <p:cNvSpPr>
            <a:spLocks noGrp="1" noChangeArrowheads="1"/>
          </p:cNvSpPr>
          <p:nvPr>
            <p:ph type="title" idx="4294967295"/>
          </p:nvPr>
        </p:nvSpPr>
        <p:spPr>
          <a:xfrm>
            <a:off x="1981200" y="2286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Steps in Preparing a Worksheet</a:t>
            </a:r>
          </a:p>
        </p:txBody>
      </p:sp>
      <p:sp>
        <p:nvSpPr>
          <p:cNvPr id="24581" name="Rectangle 5">
            <a:extLst>
              <a:ext uri="{FF2B5EF4-FFF2-40B4-BE49-F238E27FC236}">
                <a16:creationId xmlns:a16="http://schemas.microsoft.com/office/drawing/2014/main" id="{8F41E42D-B2D8-40D8-8404-72CDA8CD5B5B}"/>
              </a:ext>
            </a:extLst>
          </p:cNvPr>
          <p:cNvSpPr>
            <a:spLocks noChangeArrowheads="1"/>
          </p:cNvSpPr>
          <p:nvPr/>
        </p:nvSpPr>
        <p:spPr bwMode="auto">
          <a:xfrm>
            <a:off x="1752600" y="990600"/>
            <a:ext cx="8763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2400">
                <a:solidFill>
                  <a:srgbClr val="800000"/>
                </a:solidFill>
                <a:latin typeface="Comic Sans MS" panose="030F0702030302020204" pitchFamily="66" charset="0"/>
              </a:rPr>
              <a:t>4. Extend Amounts to Financial Statement Columns</a:t>
            </a:r>
          </a:p>
        </p:txBody>
      </p:sp>
      <p:sp>
        <p:nvSpPr>
          <p:cNvPr id="24582" name="Rectangle 12">
            <a:extLst>
              <a:ext uri="{FF2B5EF4-FFF2-40B4-BE49-F238E27FC236}">
                <a16:creationId xmlns:a16="http://schemas.microsoft.com/office/drawing/2014/main" id="{AEEAE70A-A992-4881-8ACA-F48ACA659B68}"/>
              </a:ext>
            </a:extLst>
          </p:cNvPr>
          <p:cNvSpPr>
            <a:spLocks noChangeArrowheads="1"/>
          </p:cNvSpPr>
          <p:nvPr/>
        </p:nvSpPr>
        <p:spPr bwMode="auto">
          <a:xfrm>
            <a:off x="2743200" y="6019801"/>
            <a:ext cx="4724400" cy="830263"/>
          </a:xfrm>
          <a:prstGeom prst="rect">
            <a:avLst/>
          </a:prstGeom>
          <a:solidFill>
            <a:srgbClr val="FFFF99"/>
          </a:solidFill>
          <a:ln w="28575" cap="sq">
            <a:solidFill>
              <a:srgbClr val="800000"/>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1600" b="0">
                <a:solidFill>
                  <a:schemeClr val="tx1"/>
                </a:solidFill>
                <a:latin typeface="Comic Sans MS" panose="030F0702030302020204" pitchFamily="66" charset="0"/>
              </a:rPr>
              <a:t>Extend all asset, liability, and equity account balances to the statement of financial position columns.</a:t>
            </a:r>
          </a:p>
        </p:txBody>
      </p:sp>
      <p:sp>
        <p:nvSpPr>
          <p:cNvPr id="24583" name="Oval 7">
            <a:extLst>
              <a:ext uri="{FF2B5EF4-FFF2-40B4-BE49-F238E27FC236}">
                <a16:creationId xmlns:a16="http://schemas.microsoft.com/office/drawing/2014/main" id="{1CD997A4-19A8-4371-8468-4B428D058576}"/>
              </a:ext>
            </a:extLst>
          </p:cNvPr>
          <p:cNvSpPr>
            <a:spLocks noChangeArrowheads="1"/>
          </p:cNvSpPr>
          <p:nvPr/>
        </p:nvSpPr>
        <p:spPr bwMode="auto">
          <a:xfrm>
            <a:off x="9753600" y="5867400"/>
            <a:ext cx="76200" cy="762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cxnSp>
        <p:nvCxnSpPr>
          <p:cNvPr id="24584" name="AutoShape 8">
            <a:extLst>
              <a:ext uri="{FF2B5EF4-FFF2-40B4-BE49-F238E27FC236}">
                <a16:creationId xmlns:a16="http://schemas.microsoft.com/office/drawing/2014/main" id="{AF985FED-255E-4A17-A0F1-3003C997A403}"/>
              </a:ext>
            </a:extLst>
          </p:cNvPr>
          <p:cNvCxnSpPr>
            <a:cxnSpLocks noChangeShapeType="1"/>
            <a:stCxn id="24582" idx="3"/>
            <a:endCxn id="24583" idx="4"/>
          </p:cNvCxnSpPr>
          <p:nvPr/>
        </p:nvCxnSpPr>
        <p:spPr bwMode="auto">
          <a:xfrm flipV="1">
            <a:off x="7467600" y="5943601"/>
            <a:ext cx="2324100" cy="492125"/>
          </a:xfrm>
          <a:prstGeom prst="bentConnector2">
            <a:avLst/>
          </a:prstGeom>
          <a:noFill/>
          <a:ln w="28575" cap="sq">
            <a:solidFill>
              <a:srgbClr val="800000"/>
            </a:solidFill>
            <a:miter lim="800000"/>
            <a:headEnd type="none" w="sm" len="sm"/>
            <a:tailEnd type="triangle" w="sm" len="sm"/>
          </a:ln>
          <a:extLst>
            <a:ext uri="{909E8E84-426E-40DD-AFC4-6F175D3DCCD1}">
              <a14:hiddenFill xmlns:a14="http://schemas.microsoft.com/office/drawing/2010/main">
                <a:noFill/>
              </a14:hiddenFill>
            </a:ext>
          </a:extLst>
        </p:spPr>
      </p:cxnSp>
      <p:sp>
        <p:nvSpPr>
          <p:cNvPr id="24585" name="Text Box 11">
            <a:extLst>
              <a:ext uri="{FF2B5EF4-FFF2-40B4-BE49-F238E27FC236}">
                <a16:creationId xmlns:a16="http://schemas.microsoft.com/office/drawing/2014/main" id="{B160A2A7-D69C-411C-94C3-DDF9B2DCCA8D}"/>
              </a:ext>
            </a:extLst>
          </p:cNvPr>
          <p:cNvSpPr txBox="1">
            <a:spLocks noChangeArrowheads="1"/>
          </p:cNvSpPr>
          <p:nvPr/>
        </p:nvSpPr>
        <p:spPr bwMode="auto">
          <a:xfrm>
            <a:off x="5410200" y="2057401"/>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(a)</a:t>
            </a:r>
          </a:p>
        </p:txBody>
      </p:sp>
      <p:sp>
        <p:nvSpPr>
          <p:cNvPr id="24586" name="Text Box 13">
            <a:extLst>
              <a:ext uri="{FF2B5EF4-FFF2-40B4-BE49-F238E27FC236}">
                <a16:creationId xmlns:a16="http://schemas.microsoft.com/office/drawing/2014/main" id="{FF0C545D-0C52-47CA-BB99-3E8F48CA9767}"/>
              </a:ext>
            </a:extLst>
          </p:cNvPr>
          <p:cNvSpPr txBox="1">
            <a:spLocks noChangeArrowheads="1"/>
          </p:cNvSpPr>
          <p:nvPr/>
        </p:nvSpPr>
        <p:spPr bwMode="auto">
          <a:xfrm>
            <a:off x="5410200" y="22098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(b)</a:t>
            </a:r>
          </a:p>
        </p:txBody>
      </p:sp>
      <p:sp>
        <p:nvSpPr>
          <p:cNvPr id="24587" name="Text Box 14">
            <a:extLst>
              <a:ext uri="{FF2B5EF4-FFF2-40B4-BE49-F238E27FC236}">
                <a16:creationId xmlns:a16="http://schemas.microsoft.com/office/drawing/2014/main" id="{49CF5393-707A-4692-97A2-8273ECAFCAB4}"/>
              </a:ext>
            </a:extLst>
          </p:cNvPr>
          <p:cNvSpPr txBox="1">
            <a:spLocks noChangeArrowheads="1"/>
          </p:cNvSpPr>
          <p:nvPr/>
        </p:nvSpPr>
        <p:spPr bwMode="auto">
          <a:xfrm>
            <a:off x="4876800" y="42894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(a)</a:t>
            </a:r>
          </a:p>
        </p:txBody>
      </p:sp>
      <p:sp>
        <p:nvSpPr>
          <p:cNvPr id="24588" name="Text Box 15">
            <a:extLst>
              <a:ext uri="{FF2B5EF4-FFF2-40B4-BE49-F238E27FC236}">
                <a16:creationId xmlns:a16="http://schemas.microsoft.com/office/drawing/2014/main" id="{54DAE3B3-68E8-4280-98D5-6ADDE33B6B50}"/>
              </a:ext>
            </a:extLst>
          </p:cNvPr>
          <p:cNvSpPr txBox="1">
            <a:spLocks noChangeArrowheads="1"/>
          </p:cNvSpPr>
          <p:nvPr/>
        </p:nvSpPr>
        <p:spPr bwMode="auto">
          <a:xfrm>
            <a:off x="4876800" y="37560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(g)</a:t>
            </a:r>
          </a:p>
        </p:txBody>
      </p:sp>
      <p:sp>
        <p:nvSpPr>
          <p:cNvPr id="24589" name="Text Box 16">
            <a:extLst>
              <a:ext uri="{FF2B5EF4-FFF2-40B4-BE49-F238E27FC236}">
                <a16:creationId xmlns:a16="http://schemas.microsoft.com/office/drawing/2014/main" id="{3594DC6F-F4F9-462D-BD81-9CC5A5E5E555}"/>
              </a:ext>
            </a:extLst>
          </p:cNvPr>
          <p:cNvSpPr txBox="1">
            <a:spLocks noChangeArrowheads="1"/>
          </p:cNvSpPr>
          <p:nvPr/>
        </p:nvSpPr>
        <p:spPr bwMode="auto">
          <a:xfrm>
            <a:off x="5410200" y="46323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(c)</a:t>
            </a:r>
          </a:p>
        </p:txBody>
      </p:sp>
      <p:sp>
        <p:nvSpPr>
          <p:cNvPr id="24590" name="Text Box 17">
            <a:extLst>
              <a:ext uri="{FF2B5EF4-FFF2-40B4-BE49-F238E27FC236}">
                <a16:creationId xmlns:a16="http://schemas.microsoft.com/office/drawing/2014/main" id="{4C5F83E8-3DD4-4873-8D58-6E8996C9DBE2}"/>
              </a:ext>
            </a:extLst>
          </p:cNvPr>
          <p:cNvSpPr txBox="1">
            <a:spLocks noChangeArrowheads="1"/>
          </p:cNvSpPr>
          <p:nvPr/>
        </p:nvSpPr>
        <p:spPr bwMode="auto">
          <a:xfrm>
            <a:off x="5410200" y="3429001"/>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(d)</a:t>
            </a:r>
          </a:p>
        </p:txBody>
      </p:sp>
      <p:sp>
        <p:nvSpPr>
          <p:cNvPr id="24591" name="Text Box 18">
            <a:extLst>
              <a:ext uri="{FF2B5EF4-FFF2-40B4-BE49-F238E27FC236}">
                <a16:creationId xmlns:a16="http://schemas.microsoft.com/office/drawing/2014/main" id="{E3419683-8D3E-40E0-B626-AF913390C231}"/>
              </a:ext>
            </a:extLst>
          </p:cNvPr>
          <p:cNvSpPr txBox="1">
            <a:spLocks noChangeArrowheads="1"/>
          </p:cNvSpPr>
          <p:nvPr/>
        </p:nvSpPr>
        <p:spPr bwMode="auto">
          <a:xfrm>
            <a:off x="4876800" y="29178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(d)</a:t>
            </a:r>
          </a:p>
        </p:txBody>
      </p:sp>
      <p:sp>
        <p:nvSpPr>
          <p:cNvPr id="24592" name="Text Box 17">
            <a:extLst>
              <a:ext uri="{FF2B5EF4-FFF2-40B4-BE49-F238E27FC236}">
                <a16:creationId xmlns:a16="http://schemas.microsoft.com/office/drawing/2014/main" id="{C9460B0D-8C6F-44CD-A952-5A1E1B6856B2}"/>
              </a:ext>
            </a:extLst>
          </p:cNvPr>
          <p:cNvSpPr txBox="1">
            <a:spLocks noChangeArrowheads="1"/>
          </p:cNvSpPr>
          <p:nvPr/>
        </p:nvSpPr>
        <p:spPr bwMode="auto">
          <a:xfrm>
            <a:off x="5410200" y="36417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(e)</a:t>
            </a:r>
          </a:p>
        </p:txBody>
      </p:sp>
      <p:sp>
        <p:nvSpPr>
          <p:cNvPr id="24593" name="Text Box 14">
            <a:extLst>
              <a:ext uri="{FF2B5EF4-FFF2-40B4-BE49-F238E27FC236}">
                <a16:creationId xmlns:a16="http://schemas.microsoft.com/office/drawing/2014/main" id="{0035D75E-C6BF-460B-8442-9BE49FF21A39}"/>
              </a:ext>
            </a:extLst>
          </p:cNvPr>
          <p:cNvSpPr txBox="1">
            <a:spLocks noChangeArrowheads="1"/>
          </p:cNvSpPr>
          <p:nvPr/>
        </p:nvSpPr>
        <p:spPr bwMode="auto">
          <a:xfrm>
            <a:off x="4876800" y="44418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(b)</a:t>
            </a:r>
          </a:p>
        </p:txBody>
      </p:sp>
      <p:sp>
        <p:nvSpPr>
          <p:cNvPr id="24594" name="Text Box 12">
            <a:extLst>
              <a:ext uri="{FF2B5EF4-FFF2-40B4-BE49-F238E27FC236}">
                <a16:creationId xmlns:a16="http://schemas.microsoft.com/office/drawing/2014/main" id="{407C080D-F992-4D3B-8776-8DCC1B45AB6C}"/>
              </a:ext>
            </a:extLst>
          </p:cNvPr>
          <p:cNvSpPr txBox="1">
            <a:spLocks noChangeArrowheads="1"/>
          </p:cNvSpPr>
          <p:nvPr/>
        </p:nvSpPr>
        <p:spPr bwMode="auto">
          <a:xfrm>
            <a:off x="4876800" y="49530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(e)</a:t>
            </a:r>
          </a:p>
        </p:txBody>
      </p:sp>
      <p:sp>
        <p:nvSpPr>
          <p:cNvPr id="24595" name="Text Box 12">
            <a:extLst>
              <a:ext uri="{FF2B5EF4-FFF2-40B4-BE49-F238E27FC236}">
                <a16:creationId xmlns:a16="http://schemas.microsoft.com/office/drawing/2014/main" id="{33F8449E-2E32-4207-94A3-3F9520B10177}"/>
              </a:ext>
            </a:extLst>
          </p:cNvPr>
          <p:cNvSpPr txBox="1">
            <a:spLocks noChangeArrowheads="1"/>
          </p:cNvSpPr>
          <p:nvPr/>
        </p:nvSpPr>
        <p:spPr bwMode="auto">
          <a:xfrm>
            <a:off x="4876800" y="51054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(f)</a:t>
            </a:r>
          </a:p>
        </p:txBody>
      </p:sp>
      <p:sp>
        <p:nvSpPr>
          <p:cNvPr id="24596" name="Text Box 16">
            <a:extLst>
              <a:ext uri="{FF2B5EF4-FFF2-40B4-BE49-F238E27FC236}">
                <a16:creationId xmlns:a16="http://schemas.microsoft.com/office/drawing/2014/main" id="{0B3E898B-937E-4123-95A1-6032616EC4EE}"/>
              </a:ext>
            </a:extLst>
          </p:cNvPr>
          <p:cNvSpPr txBox="1">
            <a:spLocks noChangeArrowheads="1"/>
          </p:cNvSpPr>
          <p:nvPr/>
        </p:nvSpPr>
        <p:spPr bwMode="auto">
          <a:xfrm>
            <a:off x="5410200" y="53181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(f)</a:t>
            </a:r>
          </a:p>
        </p:txBody>
      </p:sp>
      <p:sp>
        <p:nvSpPr>
          <p:cNvPr id="24597" name="Text Box 16">
            <a:extLst>
              <a:ext uri="{FF2B5EF4-FFF2-40B4-BE49-F238E27FC236}">
                <a16:creationId xmlns:a16="http://schemas.microsoft.com/office/drawing/2014/main" id="{7BFC6037-FFEC-4086-94E9-23535F486FCC}"/>
              </a:ext>
            </a:extLst>
          </p:cNvPr>
          <p:cNvSpPr txBox="1">
            <a:spLocks noChangeArrowheads="1"/>
          </p:cNvSpPr>
          <p:nvPr/>
        </p:nvSpPr>
        <p:spPr bwMode="auto">
          <a:xfrm>
            <a:off x="5410200" y="54705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(g)</a:t>
            </a:r>
          </a:p>
        </p:txBody>
      </p:sp>
      <p:sp>
        <p:nvSpPr>
          <p:cNvPr id="24598" name="Text Box 12">
            <a:extLst>
              <a:ext uri="{FF2B5EF4-FFF2-40B4-BE49-F238E27FC236}">
                <a16:creationId xmlns:a16="http://schemas.microsoft.com/office/drawing/2014/main" id="{2235F76B-2DE7-49C1-B0C8-A9F9BDA2857C}"/>
              </a:ext>
            </a:extLst>
          </p:cNvPr>
          <p:cNvSpPr txBox="1">
            <a:spLocks noChangeArrowheads="1"/>
          </p:cNvSpPr>
          <p:nvPr/>
        </p:nvSpPr>
        <p:spPr bwMode="auto">
          <a:xfrm>
            <a:off x="4876800" y="48006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(c)</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26" name="Object 2">
            <a:extLst>
              <a:ext uri="{FF2B5EF4-FFF2-40B4-BE49-F238E27FC236}">
                <a16:creationId xmlns:a16="http://schemas.microsoft.com/office/drawing/2014/main" id="{17B5F3EF-ADE7-4FA2-8553-3B1BD4A15803}"/>
              </a:ext>
            </a:extLst>
          </p:cNvPr>
          <p:cNvGraphicFramePr>
            <a:graphicFrameLocks noChangeAspect="1"/>
          </p:cNvGraphicFramePr>
          <p:nvPr/>
        </p:nvGraphicFramePr>
        <p:xfrm>
          <a:off x="1676401" y="1438276"/>
          <a:ext cx="8829675" cy="4962525"/>
        </p:xfrm>
        <a:graphic>
          <a:graphicData uri="http://schemas.openxmlformats.org/presentationml/2006/ole">
            <mc:AlternateContent xmlns:mc="http://schemas.openxmlformats.org/markup-compatibility/2006">
              <mc:Choice xmlns:v="urn:schemas-microsoft-com:vml" Requires="v">
                <p:oleObj name="Worksheet" r:id="rId3" imgW="8572321" imgH="4696004" progId="Excel.Sheet.8">
                  <p:embed/>
                </p:oleObj>
              </mc:Choice>
              <mc:Fallback>
                <p:oleObj name="Worksheet" r:id="rId3" imgW="8572321" imgH="4696004" progId="Excel.Sheet.8">
                  <p:embed/>
                  <p:pic>
                    <p:nvPicPr>
                      <p:cNvPr id="26626" name="Object 2">
                        <a:extLst>
                          <a:ext uri="{FF2B5EF4-FFF2-40B4-BE49-F238E27FC236}">
                            <a16:creationId xmlns:a16="http://schemas.microsoft.com/office/drawing/2014/main" id="{17B5F3EF-ADE7-4FA2-8553-3B1BD4A1580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6401" y="1438276"/>
                        <a:ext cx="8829675" cy="496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02116" name="Text Box 4">
            <a:extLst>
              <a:ext uri="{FF2B5EF4-FFF2-40B4-BE49-F238E27FC236}">
                <a16:creationId xmlns:a16="http://schemas.microsoft.com/office/drawing/2014/main" id="{970E4417-66F9-4281-900E-0D4276789C9D}"/>
              </a:ext>
            </a:extLst>
          </p:cNvPr>
          <p:cNvSpPr txBox="1">
            <a:spLocks noChangeArrowheads="1"/>
          </p:cNvSpPr>
          <p:nvPr/>
        </p:nvSpPr>
        <p:spPr bwMode="auto">
          <a:xfrm>
            <a:off x="7315200" y="6445250"/>
            <a:ext cx="32766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
        <p:nvSpPr>
          <p:cNvPr id="602115" name="Rectangle 3">
            <a:extLst>
              <a:ext uri="{FF2B5EF4-FFF2-40B4-BE49-F238E27FC236}">
                <a16:creationId xmlns:a16="http://schemas.microsoft.com/office/drawing/2014/main" id="{7BB1CE67-BD10-4CA6-885B-D9A8910126F0}"/>
              </a:ext>
            </a:extLst>
          </p:cNvPr>
          <p:cNvSpPr>
            <a:spLocks noGrp="1" noChangeArrowheads="1"/>
          </p:cNvSpPr>
          <p:nvPr>
            <p:ph type="title" idx="4294967295"/>
          </p:nvPr>
        </p:nvSpPr>
        <p:spPr>
          <a:xfrm>
            <a:off x="1981200" y="2286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Steps in Preparing a Worksheet</a:t>
            </a:r>
          </a:p>
        </p:txBody>
      </p:sp>
      <p:sp>
        <p:nvSpPr>
          <p:cNvPr id="26629" name="Rectangle 5">
            <a:extLst>
              <a:ext uri="{FF2B5EF4-FFF2-40B4-BE49-F238E27FC236}">
                <a16:creationId xmlns:a16="http://schemas.microsoft.com/office/drawing/2014/main" id="{0EB45923-7FE7-4787-ADDF-259251E6D2E7}"/>
              </a:ext>
            </a:extLst>
          </p:cNvPr>
          <p:cNvSpPr>
            <a:spLocks noChangeArrowheads="1"/>
          </p:cNvSpPr>
          <p:nvPr/>
        </p:nvSpPr>
        <p:spPr bwMode="auto">
          <a:xfrm>
            <a:off x="1752600" y="990600"/>
            <a:ext cx="8763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2400">
                <a:solidFill>
                  <a:srgbClr val="800000"/>
                </a:solidFill>
              </a:rPr>
              <a:t>5. Total Columns, Compute Net Income (Loss)</a:t>
            </a:r>
          </a:p>
        </p:txBody>
      </p:sp>
      <p:sp>
        <p:nvSpPr>
          <p:cNvPr id="26630" name="Oval 7">
            <a:extLst>
              <a:ext uri="{FF2B5EF4-FFF2-40B4-BE49-F238E27FC236}">
                <a16:creationId xmlns:a16="http://schemas.microsoft.com/office/drawing/2014/main" id="{D9AA0C42-ED51-497A-A28D-61AEBB8876FA}"/>
              </a:ext>
            </a:extLst>
          </p:cNvPr>
          <p:cNvSpPr>
            <a:spLocks noChangeArrowheads="1"/>
          </p:cNvSpPr>
          <p:nvPr/>
        </p:nvSpPr>
        <p:spPr bwMode="auto">
          <a:xfrm>
            <a:off x="9753600" y="5867400"/>
            <a:ext cx="76200" cy="762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
        <p:nvSpPr>
          <p:cNvPr id="26631" name="Text Box 11">
            <a:extLst>
              <a:ext uri="{FF2B5EF4-FFF2-40B4-BE49-F238E27FC236}">
                <a16:creationId xmlns:a16="http://schemas.microsoft.com/office/drawing/2014/main" id="{51416844-1FCE-412E-B65F-090999F34116}"/>
              </a:ext>
            </a:extLst>
          </p:cNvPr>
          <p:cNvSpPr txBox="1">
            <a:spLocks noChangeArrowheads="1"/>
          </p:cNvSpPr>
          <p:nvPr/>
        </p:nvSpPr>
        <p:spPr bwMode="auto">
          <a:xfrm>
            <a:off x="5410200" y="2057401"/>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(a)</a:t>
            </a:r>
          </a:p>
        </p:txBody>
      </p:sp>
      <p:sp>
        <p:nvSpPr>
          <p:cNvPr id="26632" name="Text Box 13">
            <a:extLst>
              <a:ext uri="{FF2B5EF4-FFF2-40B4-BE49-F238E27FC236}">
                <a16:creationId xmlns:a16="http://schemas.microsoft.com/office/drawing/2014/main" id="{B38A8A76-6186-4D99-83FA-D1592E140CE9}"/>
              </a:ext>
            </a:extLst>
          </p:cNvPr>
          <p:cNvSpPr txBox="1">
            <a:spLocks noChangeArrowheads="1"/>
          </p:cNvSpPr>
          <p:nvPr/>
        </p:nvSpPr>
        <p:spPr bwMode="auto">
          <a:xfrm>
            <a:off x="5410200" y="22098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(b)</a:t>
            </a:r>
          </a:p>
        </p:txBody>
      </p:sp>
      <p:sp>
        <p:nvSpPr>
          <p:cNvPr id="26633" name="Text Box 14">
            <a:extLst>
              <a:ext uri="{FF2B5EF4-FFF2-40B4-BE49-F238E27FC236}">
                <a16:creationId xmlns:a16="http://schemas.microsoft.com/office/drawing/2014/main" id="{837E21E7-A7DB-4C7F-8F56-DBD24D24A5C7}"/>
              </a:ext>
            </a:extLst>
          </p:cNvPr>
          <p:cNvSpPr txBox="1">
            <a:spLocks noChangeArrowheads="1"/>
          </p:cNvSpPr>
          <p:nvPr/>
        </p:nvSpPr>
        <p:spPr bwMode="auto">
          <a:xfrm>
            <a:off x="4876800" y="42894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(a)</a:t>
            </a:r>
          </a:p>
        </p:txBody>
      </p:sp>
      <p:sp>
        <p:nvSpPr>
          <p:cNvPr id="26634" name="Text Box 15">
            <a:extLst>
              <a:ext uri="{FF2B5EF4-FFF2-40B4-BE49-F238E27FC236}">
                <a16:creationId xmlns:a16="http://schemas.microsoft.com/office/drawing/2014/main" id="{398461A7-46E2-41CF-8D5C-6DC83F38DE05}"/>
              </a:ext>
            </a:extLst>
          </p:cNvPr>
          <p:cNvSpPr txBox="1">
            <a:spLocks noChangeArrowheads="1"/>
          </p:cNvSpPr>
          <p:nvPr/>
        </p:nvSpPr>
        <p:spPr bwMode="auto">
          <a:xfrm>
            <a:off x="4876800" y="37560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(g)</a:t>
            </a:r>
          </a:p>
        </p:txBody>
      </p:sp>
      <p:sp>
        <p:nvSpPr>
          <p:cNvPr id="26635" name="Text Box 16">
            <a:extLst>
              <a:ext uri="{FF2B5EF4-FFF2-40B4-BE49-F238E27FC236}">
                <a16:creationId xmlns:a16="http://schemas.microsoft.com/office/drawing/2014/main" id="{58C91788-4991-4E39-B970-457687CBF14E}"/>
              </a:ext>
            </a:extLst>
          </p:cNvPr>
          <p:cNvSpPr txBox="1">
            <a:spLocks noChangeArrowheads="1"/>
          </p:cNvSpPr>
          <p:nvPr/>
        </p:nvSpPr>
        <p:spPr bwMode="auto">
          <a:xfrm>
            <a:off x="5410200" y="46323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(c)</a:t>
            </a:r>
          </a:p>
        </p:txBody>
      </p:sp>
      <p:sp>
        <p:nvSpPr>
          <p:cNvPr id="26636" name="Text Box 17">
            <a:extLst>
              <a:ext uri="{FF2B5EF4-FFF2-40B4-BE49-F238E27FC236}">
                <a16:creationId xmlns:a16="http://schemas.microsoft.com/office/drawing/2014/main" id="{9373C086-BE61-4714-AC09-6B18BE37FC39}"/>
              </a:ext>
            </a:extLst>
          </p:cNvPr>
          <p:cNvSpPr txBox="1">
            <a:spLocks noChangeArrowheads="1"/>
          </p:cNvSpPr>
          <p:nvPr/>
        </p:nvSpPr>
        <p:spPr bwMode="auto">
          <a:xfrm>
            <a:off x="5410200" y="3429001"/>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(d)</a:t>
            </a:r>
          </a:p>
        </p:txBody>
      </p:sp>
      <p:sp>
        <p:nvSpPr>
          <p:cNvPr id="26637" name="Text Box 18">
            <a:extLst>
              <a:ext uri="{FF2B5EF4-FFF2-40B4-BE49-F238E27FC236}">
                <a16:creationId xmlns:a16="http://schemas.microsoft.com/office/drawing/2014/main" id="{3BF2127E-1D01-4EE1-8B56-6FA35E60CB84}"/>
              </a:ext>
            </a:extLst>
          </p:cNvPr>
          <p:cNvSpPr txBox="1">
            <a:spLocks noChangeArrowheads="1"/>
          </p:cNvSpPr>
          <p:nvPr/>
        </p:nvSpPr>
        <p:spPr bwMode="auto">
          <a:xfrm>
            <a:off x="4876800" y="29178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(d)</a:t>
            </a:r>
          </a:p>
        </p:txBody>
      </p:sp>
      <p:sp>
        <p:nvSpPr>
          <p:cNvPr id="26638" name="Text Box 17">
            <a:extLst>
              <a:ext uri="{FF2B5EF4-FFF2-40B4-BE49-F238E27FC236}">
                <a16:creationId xmlns:a16="http://schemas.microsoft.com/office/drawing/2014/main" id="{8F46C5E8-2B12-479A-B409-B13F123C1DDF}"/>
              </a:ext>
            </a:extLst>
          </p:cNvPr>
          <p:cNvSpPr txBox="1">
            <a:spLocks noChangeArrowheads="1"/>
          </p:cNvSpPr>
          <p:nvPr/>
        </p:nvSpPr>
        <p:spPr bwMode="auto">
          <a:xfrm>
            <a:off x="5410200" y="36417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(e)</a:t>
            </a:r>
          </a:p>
        </p:txBody>
      </p:sp>
      <p:sp>
        <p:nvSpPr>
          <p:cNvPr id="26639" name="Text Box 14">
            <a:extLst>
              <a:ext uri="{FF2B5EF4-FFF2-40B4-BE49-F238E27FC236}">
                <a16:creationId xmlns:a16="http://schemas.microsoft.com/office/drawing/2014/main" id="{6691A664-305E-4638-9665-F5DFC9528512}"/>
              </a:ext>
            </a:extLst>
          </p:cNvPr>
          <p:cNvSpPr txBox="1">
            <a:spLocks noChangeArrowheads="1"/>
          </p:cNvSpPr>
          <p:nvPr/>
        </p:nvSpPr>
        <p:spPr bwMode="auto">
          <a:xfrm>
            <a:off x="4876800" y="44418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(b)</a:t>
            </a:r>
          </a:p>
        </p:txBody>
      </p:sp>
      <p:sp>
        <p:nvSpPr>
          <p:cNvPr id="26640" name="Text Box 12">
            <a:extLst>
              <a:ext uri="{FF2B5EF4-FFF2-40B4-BE49-F238E27FC236}">
                <a16:creationId xmlns:a16="http://schemas.microsoft.com/office/drawing/2014/main" id="{31364715-F638-4955-B295-8C48AF3FDE0A}"/>
              </a:ext>
            </a:extLst>
          </p:cNvPr>
          <p:cNvSpPr txBox="1">
            <a:spLocks noChangeArrowheads="1"/>
          </p:cNvSpPr>
          <p:nvPr/>
        </p:nvSpPr>
        <p:spPr bwMode="auto">
          <a:xfrm>
            <a:off x="4876800" y="49530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(e)</a:t>
            </a:r>
          </a:p>
        </p:txBody>
      </p:sp>
      <p:sp>
        <p:nvSpPr>
          <p:cNvPr id="26641" name="Text Box 12">
            <a:extLst>
              <a:ext uri="{FF2B5EF4-FFF2-40B4-BE49-F238E27FC236}">
                <a16:creationId xmlns:a16="http://schemas.microsoft.com/office/drawing/2014/main" id="{C722BA8B-E9F7-4B34-BA16-DFC8AA3EA089}"/>
              </a:ext>
            </a:extLst>
          </p:cNvPr>
          <p:cNvSpPr txBox="1">
            <a:spLocks noChangeArrowheads="1"/>
          </p:cNvSpPr>
          <p:nvPr/>
        </p:nvSpPr>
        <p:spPr bwMode="auto">
          <a:xfrm>
            <a:off x="4876800" y="51054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(f)</a:t>
            </a:r>
          </a:p>
        </p:txBody>
      </p:sp>
      <p:sp>
        <p:nvSpPr>
          <p:cNvPr id="26642" name="Text Box 16">
            <a:extLst>
              <a:ext uri="{FF2B5EF4-FFF2-40B4-BE49-F238E27FC236}">
                <a16:creationId xmlns:a16="http://schemas.microsoft.com/office/drawing/2014/main" id="{4DAE01C6-E359-4717-919E-A46CA5D3C3FF}"/>
              </a:ext>
            </a:extLst>
          </p:cNvPr>
          <p:cNvSpPr txBox="1">
            <a:spLocks noChangeArrowheads="1"/>
          </p:cNvSpPr>
          <p:nvPr/>
        </p:nvSpPr>
        <p:spPr bwMode="auto">
          <a:xfrm>
            <a:off x="5410200" y="53181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(f)</a:t>
            </a:r>
          </a:p>
        </p:txBody>
      </p:sp>
      <p:sp>
        <p:nvSpPr>
          <p:cNvPr id="26643" name="Text Box 16">
            <a:extLst>
              <a:ext uri="{FF2B5EF4-FFF2-40B4-BE49-F238E27FC236}">
                <a16:creationId xmlns:a16="http://schemas.microsoft.com/office/drawing/2014/main" id="{8268EF58-E555-4DF1-82B9-CAEF06CB3406}"/>
              </a:ext>
            </a:extLst>
          </p:cNvPr>
          <p:cNvSpPr txBox="1">
            <a:spLocks noChangeArrowheads="1"/>
          </p:cNvSpPr>
          <p:nvPr/>
        </p:nvSpPr>
        <p:spPr bwMode="auto">
          <a:xfrm>
            <a:off x="5410200" y="54705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(g)</a:t>
            </a:r>
          </a:p>
        </p:txBody>
      </p:sp>
      <p:sp>
        <p:nvSpPr>
          <p:cNvPr id="26644" name="Text Box 12">
            <a:extLst>
              <a:ext uri="{FF2B5EF4-FFF2-40B4-BE49-F238E27FC236}">
                <a16:creationId xmlns:a16="http://schemas.microsoft.com/office/drawing/2014/main" id="{DA21AE93-5C54-49DA-8647-BA19CF53DCC1}"/>
              </a:ext>
            </a:extLst>
          </p:cNvPr>
          <p:cNvSpPr txBox="1">
            <a:spLocks noChangeArrowheads="1"/>
          </p:cNvSpPr>
          <p:nvPr/>
        </p:nvSpPr>
        <p:spPr bwMode="auto">
          <a:xfrm>
            <a:off x="4876800" y="48006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(c)</a:t>
            </a:r>
          </a:p>
        </p:txBody>
      </p:sp>
      <p:sp>
        <p:nvSpPr>
          <p:cNvPr id="26645" name="Line 9">
            <a:extLst>
              <a:ext uri="{FF2B5EF4-FFF2-40B4-BE49-F238E27FC236}">
                <a16:creationId xmlns:a16="http://schemas.microsoft.com/office/drawing/2014/main" id="{3E2E585E-FA55-4C54-AC9C-1D91C6D5D094}"/>
              </a:ext>
            </a:extLst>
          </p:cNvPr>
          <p:cNvSpPr>
            <a:spLocks noChangeShapeType="1"/>
          </p:cNvSpPr>
          <p:nvPr/>
        </p:nvSpPr>
        <p:spPr bwMode="auto">
          <a:xfrm flipH="1">
            <a:off x="6934200" y="6400800"/>
            <a:ext cx="381000" cy="0"/>
          </a:xfrm>
          <a:prstGeom prst="line">
            <a:avLst/>
          </a:prstGeom>
          <a:noFill/>
          <a:ln w="28575"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26646" name="Rectangle 6">
            <a:extLst>
              <a:ext uri="{FF2B5EF4-FFF2-40B4-BE49-F238E27FC236}">
                <a16:creationId xmlns:a16="http://schemas.microsoft.com/office/drawing/2014/main" id="{EDBBCA41-70FE-47B6-8E8E-2EF1CB0BA08C}"/>
              </a:ext>
            </a:extLst>
          </p:cNvPr>
          <p:cNvSpPr>
            <a:spLocks noChangeArrowheads="1"/>
          </p:cNvSpPr>
          <p:nvPr/>
        </p:nvSpPr>
        <p:spPr bwMode="auto">
          <a:xfrm>
            <a:off x="3505201" y="6203950"/>
            <a:ext cx="3484563" cy="338554"/>
          </a:xfrm>
          <a:prstGeom prst="rect">
            <a:avLst/>
          </a:prstGeom>
          <a:solidFill>
            <a:srgbClr val="FFFF99"/>
          </a:solidFill>
          <a:ln w="28575" cap="sq" algn="ctr">
            <a:solidFill>
              <a:srgbClr val="800000"/>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1600" b="0">
                <a:solidFill>
                  <a:schemeClr val="tx1"/>
                </a:solidFill>
              </a:rPr>
              <a:t>Compute Net Income or Net Loss.</a:t>
            </a:r>
          </a:p>
        </p:txBody>
      </p:sp>
      <p:sp>
        <p:nvSpPr>
          <p:cNvPr id="26647" name="Line 7">
            <a:extLst>
              <a:ext uri="{FF2B5EF4-FFF2-40B4-BE49-F238E27FC236}">
                <a16:creationId xmlns:a16="http://schemas.microsoft.com/office/drawing/2014/main" id="{0BDC0E05-D252-44FD-8FC3-60B1F54E1DE2}"/>
              </a:ext>
            </a:extLst>
          </p:cNvPr>
          <p:cNvSpPr>
            <a:spLocks noChangeShapeType="1"/>
          </p:cNvSpPr>
          <p:nvPr/>
        </p:nvSpPr>
        <p:spPr bwMode="auto">
          <a:xfrm>
            <a:off x="7315200" y="6019800"/>
            <a:ext cx="457200" cy="0"/>
          </a:xfrm>
          <a:prstGeom prst="line">
            <a:avLst/>
          </a:prstGeom>
          <a:noFill/>
          <a:ln w="28575" cap="sq">
            <a:solidFill>
              <a:srgbClr val="80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
        <p:nvSpPr>
          <p:cNvPr id="26648" name="Line 8">
            <a:extLst>
              <a:ext uri="{FF2B5EF4-FFF2-40B4-BE49-F238E27FC236}">
                <a16:creationId xmlns:a16="http://schemas.microsoft.com/office/drawing/2014/main" id="{AEC87A95-DC64-4F21-AF04-79C2A2CC84A1}"/>
              </a:ext>
            </a:extLst>
          </p:cNvPr>
          <p:cNvSpPr>
            <a:spLocks noChangeShapeType="1"/>
          </p:cNvSpPr>
          <p:nvPr/>
        </p:nvSpPr>
        <p:spPr bwMode="auto">
          <a:xfrm>
            <a:off x="7315200" y="6019800"/>
            <a:ext cx="0" cy="381000"/>
          </a:xfrm>
          <a:prstGeom prst="line">
            <a:avLst/>
          </a:prstGeom>
          <a:noFill/>
          <a:ln w="28575"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26649" name="Line 10">
            <a:extLst>
              <a:ext uri="{FF2B5EF4-FFF2-40B4-BE49-F238E27FC236}">
                <a16:creationId xmlns:a16="http://schemas.microsoft.com/office/drawing/2014/main" id="{C783ECF3-E2CA-4B0A-8D8F-7C9C088FA25D}"/>
              </a:ext>
            </a:extLst>
          </p:cNvPr>
          <p:cNvSpPr>
            <a:spLocks noChangeShapeType="1"/>
          </p:cNvSpPr>
          <p:nvPr/>
        </p:nvSpPr>
        <p:spPr bwMode="auto">
          <a:xfrm>
            <a:off x="8458200" y="6019800"/>
            <a:ext cx="1524000" cy="0"/>
          </a:xfrm>
          <a:prstGeom prst="line">
            <a:avLst/>
          </a:prstGeom>
          <a:noFill/>
          <a:ln w="28575" cap="sq">
            <a:solidFill>
              <a:srgbClr val="80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1026">
            <a:extLst>
              <a:ext uri="{FF2B5EF4-FFF2-40B4-BE49-F238E27FC236}">
                <a16:creationId xmlns:a16="http://schemas.microsoft.com/office/drawing/2014/main" id="{D223ECFD-1AB0-46F3-95F4-7E1E8A61E573}"/>
              </a:ext>
            </a:extLst>
          </p:cNvPr>
          <p:cNvSpPr>
            <a:spLocks noChangeArrowheads="1"/>
          </p:cNvSpPr>
          <p:nvPr/>
        </p:nvSpPr>
        <p:spPr bwMode="auto">
          <a:xfrm>
            <a:off x="2362200" y="2209800"/>
            <a:ext cx="8001000" cy="3657600"/>
          </a:xfrm>
          <a:prstGeom prst="rect">
            <a:avLst/>
          </a:prstGeom>
          <a:solidFill>
            <a:schemeClr val="bg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5000"/>
              </a:lnSpc>
              <a:spcBef>
                <a:spcPct val="40000"/>
              </a:spcBef>
              <a:buClr>
                <a:schemeClr val="tx1"/>
              </a:buClr>
              <a:buSzTx/>
              <a:buFont typeface="Wingdings" panose="05000000000000000000" pitchFamily="2" charset="2"/>
              <a:buNone/>
            </a:pPr>
            <a:r>
              <a:rPr lang="en-US" altLang="id-ID" sz="2400" b="0" dirty="0">
                <a:solidFill>
                  <a:schemeClr val="tx1"/>
                </a:solidFill>
                <a:cs typeface="Times New Roman" panose="02020603050405020304" pitchFamily="18" charset="0"/>
              </a:rPr>
              <a:t>Net income is shown on a worksheet in the:</a:t>
            </a:r>
          </a:p>
          <a:p>
            <a:pPr lvl="1">
              <a:lnSpc>
                <a:spcPct val="115000"/>
              </a:lnSpc>
              <a:spcBef>
                <a:spcPct val="40000"/>
              </a:spcBef>
              <a:buClr>
                <a:schemeClr val="tx1"/>
              </a:buClr>
              <a:buSzTx/>
              <a:buFont typeface="Wingdings" panose="05000000000000000000" pitchFamily="2" charset="2"/>
              <a:buAutoNum type="alphaLcPeriod"/>
            </a:pPr>
            <a:r>
              <a:rPr lang="en-US" altLang="id-ID" b="0" dirty="0">
                <a:solidFill>
                  <a:schemeClr val="tx1"/>
                </a:solidFill>
                <a:cs typeface="Times New Roman" panose="02020603050405020304" pitchFamily="18" charset="0"/>
              </a:rPr>
              <a:t>income statement debit column only.</a:t>
            </a:r>
          </a:p>
          <a:p>
            <a:pPr lvl="1">
              <a:lnSpc>
                <a:spcPct val="115000"/>
              </a:lnSpc>
              <a:spcBef>
                <a:spcPct val="40000"/>
              </a:spcBef>
              <a:buClr>
                <a:schemeClr val="tx1"/>
              </a:buClr>
              <a:buSzTx/>
              <a:buFont typeface="Wingdings" panose="05000000000000000000" pitchFamily="2" charset="2"/>
              <a:buAutoNum type="alphaLcPeriod"/>
            </a:pPr>
            <a:r>
              <a:rPr lang="en-US" altLang="id-ID" b="0" dirty="0">
                <a:solidFill>
                  <a:schemeClr val="tx1"/>
                </a:solidFill>
                <a:cs typeface="Times New Roman" panose="02020603050405020304" pitchFamily="18" charset="0"/>
              </a:rPr>
              <a:t>statement of financial position debit column only.</a:t>
            </a:r>
          </a:p>
          <a:p>
            <a:pPr lvl="1">
              <a:lnSpc>
                <a:spcPct val="115000"/>
              </a:lnSpc>
              <a:spcBef>
                <a:spcPct val="40000"/>
              </a:spcBef>
              <a:buClr>
                <a:schemeClr val="tx1"/>
              </a:buClr>
              <a:buSzTx/>
              <a:buFont typeface="Wingdings" panose="05000000000000000000" pitchFamily="2" charset="2"/>
              <a:buAutoNum type="alphaLcPeriod"/>
            </a:pPr>
            <a:r>
              <a:rPr lang="en-US" altLang="id-ID" b="0" dirty="0">
                <a:solidFill>
                  <a:schemeClr val="tx1"/>
                </a:solidFill>
                <a:cs typeface="Times New Roman" panose="02020603050405020304" pitchFamily="18" charset="0"/>
              </a:rPr>
              <a:t>income statement credit column and statement of financial position debit column.</a:t>
            </a:r>
          </a:p>
          <a:p>
            <a:pPr lvl="1">
              <a:lnSpc>
                <a:spcPct val="115000"/>
              </a:lnSpc>
              <a:spcBef>
                <a:spcPct val="40000"/>
              </a:spcBef>
              <a:buClr>
                <a:schemeClr val="tx1"/>
              </a:buClr>
              <a:buSzTx/>
              <a:buFont typeface="Wingdings" panose="05000000000000000000" pitchFamily="2" charset="2"/>
              <a:buAutoNum type="alphaLcPeriod"/>
            </a:pPr>
            <a:r>
              <a:rPr lang="en-US" altLang="id-ID" b="0" dirty="0">
                <a:solidFill>
                  <a:schemeClr val="tx1"/>
                </a:solidFill>
                <a:cs typeface="Times New Roman" panose="02020603050405020304" pitchFamily="18" charset="0"/>
              </a:rPr>
              <a:t>income statement debit column and statement of financial position credit column.</a:t>
            </a:r>
          </a:p>
        </p:txBody>
      </p:sp>
      <p:sp>
        <p:nvSpPr>
          <p:cNvPr id="674819" name="Oval 1027">
            <a:extLst>
              <a:ext uri="{FF2B5EF4-FFF2-40B4-BE49-F238E27FC236}">
                <a16:creationId xmlns:a16="http://schemas.microsoft.com/office/drawing/2014/main" id="{E75126FE-0B53-4CCA-BF9F-D52A9218C0EB}"/>
              </a:ext>
            </a:extLst>
          </p:cNvPr>
          <p:cNvSpPr>
            <a:spLocks noChangeArrowheads="1"/>
          </p:cNvSpPr>
          <p:nvPr/>
        </p:nvSpPr>
        <p:spPr bwMode="auto">
          <a:xfrm>
            <a:off x="2667000" y="4953000"/>
            <a:ext cx="457200" cy="457200"/>
          </a:xfrm>
          <a:prstGeom prst="ellipse">
            <a:avLst/>
          </a:prstGeom>
          <a:noFill/>
          <a:ln w="57150" cap="sq">
            <a:solidFill>
              <a:srgbClr val="8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
        <p:nvSpPr>
          <p:cNvPr id="28676" name="Rectangle 1028">
            <a:extLst>
              <a:ext uri="{FF2B5EF4-FFF2-40B4-BE49-F238E27FC236}">
                <a16:creationId xmlns:a16="http://schemas.microsoft.com/office/drawing/2014/main" id="{73DFF973-17A0-4529-85B0-B104E447D86F}"/>
              </a:ext>
            </a:extLst>
          </p:cNvPr>
          <p:cNvSpPr>
            <a:spLocks noChangeArrowheads="1"/>
          </p:cNvSpPr>
          <p:nvPr/>
        </p:nvSpPr>
        <p:spPr bwMode="auto">
          <a:xfrm>
            <a:off x="2057400" y="1524000"/>
            <a:ext cx="533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3000">
                <a:solidFill>
                  <a:srgbClr val="800000"/>
                </a:solidFill>
              </a:rPr>
              <a:t>Review Question</a:t>
            </a:r>
          </a:p>
        </p:txBody>
      </p:sp>
      <p:sp>
        <p:nvSpPr>
          <p:cNvPr id="674823" name="Rectangle 1031">
            <a:extLst>
              <a:ext uri="{FF2B5EF4-FFF2-40B4-BE49-F238E27FC236}">
                <a16:creationId xmlns:a16="http://schemas.microsoft.com/office/drawing/2014/main" id="{8450E185-AB61-4222-94A2-8D302122307B}"/>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Steps in Preparing a Worksheet</a:t>
            </a:r>
          </a:p>
        </p:txBody>
      </p:sp>
      <p:sp>
        <p:nvSpPr>
          <p:cNvPr id="674824" name="Text Box 1032">
            <a:extLst>
              <a:ext uri="{FF2B5EF4-FFF2-40B4-BE49-F238E27FC236}">
                <a16:creationId xmlns:a16="http://schemas.microsoft.com/office/drawing/2014/main" id="{28972D31-9A99-405F-BF6E-407DC6F9B9E7}"/>
              </a:ext>
            </a:extLst>
          </p:cNvPr>
          <p:cNvSpPr txBox="1">
            <a:spLocks noChangeArrowheads="1"/>
          </p:cNvSpPr>
          <p:nvPr/>
        </p:nvSpPr>
        <p:spPr bwMode="auto">
          <a:xfrm>
            <a:off x="7315200" y="6445250"/>
            <a:ext cx="32766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74819"/>
                                        </p:tgtEl>
                                        <p:attrNameLst>
                                          <p:attrName>style.visibility</p:attrName>
                                        </p:attrNameLst>
                                      </p:cBhvr>
                                      <p:to>
                                        <p:strVal val="visible"/>
                                      </p:to>
                                    </p:set>
                                    <p:animEffect transition="in" filter="wipe(left)">
                                      <p:cBhvr>
                                        <p:cTn id="7" dur="500"/>
                                        <p:tgtEl>
                                          <p:spTgt spid="6748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481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a:extLst>
              <a:ext uri="{FF2B5EF4-FFF2-40B4-BE49-F238E27FC236}">
                <a16:creationId xmlns:a16="http://schemas.microsoft.com/office/drawing/2014/main" id="{9677EAD6-8E5C-42AC-BAA7-F66BB9DD0C5D}"/>
              </a:ext>
            </a:extLst>
          </p:cNvPr>
          <p:cNvSpPr txBox="1">
            <a:spLocks noChangeArrowheads="1"/>
          </p:cNvSpPr>
          <p:nvPr/>
        </p:nvSpPr>
        <p:spPr bwMode="auto">
          <a:xfrm>
            <a:off x="2209800" y="1974850"/>
            <a:ext cx="8001000" cy="334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23888" indent="-388938">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lvl="1">
              <a:lnSpc>
                <a:spcPct val="130000"/>
              </a:lnSpc>
              <a:spcBef>
                <a:spcPct val="0"/>
              </a:spcBef>
              <a:spcAft>
                <a:spcPct val="50000"/>
              </a:spcAft>
              <a:buClrTx/>
              <a:buSzPct val="80000"/>
              <a:buFontTx/>
              <a:buBlip>
                <a:blip r:embed="rId3"/>
              </a:buBlip>
            </a:pPr>
            <a:r>
              <a:rPr lang="en-US" altLang="id-ID" b="0" dirty="0">
                <a:solidFill>
                  <a:srgbClr val="000000"/>
                </a:solidFill>
              </a:rPr>
              <a:t>Income statement is prepared from the income statement columns. </a:t>
            </a:r>
          </a:p>
          <a:p>
            <a:pPr lvl="1">
              <a:lnSpc>
                <a:spcPct val="130000"/>
              </a:lnSpc>
              <a:spcBef>
                <a:spcPct val="0"/>
              </a:spcBef>
              <a:spcAft>
                <a:spcPct val="50000"/>
              </a:spcAft>
              <a:buClrTx/>
              <a:buSzPct val="80000"/>
              <a:buFontTx/>
              <a:buBlip>
                <a:blip r:embed="rId3"/>
              </a:buBlip>
            </a:pPr>
            <a:r>
              <a:rPr lang="en-US" altLang="id-ID" b="0" dirty="0">
                <a:solidFill>
                  <a:srgbClr val="000000"/>
                </a:solidFill>
              </a:rPr>
              <a:t>Statement of financial position and retained earnings statement are prepared from the statement of financial position columns.</a:t>
            </a:r>
          </a:p>
          <a:p>
            <a:pPr>
              <a:lnSpc>
                <a:spcPct val="130000"/>
              </a:lnSpc>
              <a:spcBef>
                <a:spcPct val="0"/>
              </a:spcBef>
              <a:spcAft>
                <a:spcPct val="50000"/>
              </a:spcAft>
              <a:buClrTx/>
              <a:buSzPct val="80000"/>
              <a:buFontTx/>
              <a:buNone/>
            </a:pPr>
            <a:r>
              <a:rPr lang="en-US" altLang="id-ID" sz="2400" b="0" dirty="0">
                <a:solidFill>
                  <a:srgbClr val="000000"/>
                </a:solidFill>
              </a:rPr>
              <a:t>Companies journalize and post adjusting entries.</a:t>
            </a:r>
          </a:p>
        </p:txBody>
      </p:sp>
      <p:sp>
        <p:nvSpPr>
          <p:cNvPr id="610307" name="Rectangle 3">
            <a:extLst>
              <a:ext uri="{FF2B5EF4-FFF2-40B4-BE49-F238E27FC236}">
                <a16:creationId xmlns:a16="http://schemas.microsoft.com/office/drawing/2014/main" id="{3351E7E9-81CC-4AF3-9BBB-3DB9F5621531}"/>
              </a:ext>
            </a:extLst>
          </p:cNvPr>
          <p:cNvSpPr>
            <a:spLocks noGrp="1" noChangeArrowheads="1"/>
          </p:cNvSpPr>
          <p:nvPr>
            <p:ph type="title"/>
          </p:nvPr>
        </p:nvSpPr>
        <p:spPr>
          <a:xfrm>
            <a:off x="1676400" y="457200"/>
            <a:ext cx="88392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sz="2700" dirty="0">
                <a:solidFill>
                  <a:schemeClr val="bg1"/>
                </a:solidFill>
                <a:effectLst>
                  <a:outerShdw blurRad="38100" dist="38100" dir="2700000" algn="tl">
                    <a:srgbClr val="000000"/>
                  </a:outerShdw>
                </a:effectLst>
              </a:rPr>
              <a:t>Preparing Financial Statements from a Worksheet</a:t>
            </a:r>
          </a:p>
        </p:txBody>
      </p:sp>
      <p:sp>
        <p:nvSpPr>
          <p:cNvPr id="610308" name="Text Box 4">
            <a:extLst>
              <a:ext uri="{FF2B5EF4-FFF2-40B4-BE49-F238E27FC236}">
                <a16:creationId xmlns:a16="http://schemas.microsoft.com/office/drawing/2014/main" id="{022A19BF-D09A-452F-8699-26943DAC3B95}"/>
              </a:ext>
            </a:extLst>
          </p:cNvPr>
          <p:cNvSpPr txBox="1">
            <a:spLocks noChangeArrowheads="1"/>
          </p:cNvSpPr>
          <p:nvPr/>
        </p:nvSpPr>
        <p:spPr bwMode="auto">
          <a:xfrm>
            <a:off x="2667000" y="6445250"/>
            <a:ext cx="79248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
        <p:nvSpPr>
          <p:cNvPr id="30725" name="Rectangle 6">
            <a:extLst>
              <a:ext uri="{FF2B5EF4-FFF2-40B4-BE49-F238E27FC236}">
                <a16:creationId xmlns:a16="http://schemas.microsoft.com/office/drawing/2014/main" id="{769A2082-9DC0-4B6B-8EF7-8B2884D8068A}"/>
              </a:ext>
            </a:extLst>
          </p:cNvPr>
          <p:cNvSpPr>
            <a:spLocks noChangeArrowheads="1"/>
          </p:cNvSpPr>
          <p:nvPr/>
        </p:nvSpPr>
        <p:spPr bwMode="auto">
          <a:xfrm>
            <a:off x="2057400" y="1371600"/>
            <a:ext cx="6324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3000">
                <a:solidFill>
                  <a:srgbClr val="800000"/>
                </a:solidFill>
              </a:rPr>
              <a:t>Worksheet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5298" name="Rectangle 1026">
            <a:extLst>
              <a:ext uri="{FF2B5EF4-FFF2-40B4-BE49-F238E27FC236}">
                <a16:creationId xmlns:a16="http://schemas.microsoft.com/office/drawing/2014/main" id="{6465A6BA-9840-4228-A765-742DF0E69B01}"/>
              </a:ext>
            </a:extLst>
          </p:cNvPr>
          <p:cNvSpPr>
            <a:spLocks noGrp="1" noChangeArrowheads="1"/>
          </p:cNvSpPr>
          <p:nvPr>
            <p:ph type="title"/>
          </p:nvPr>
        </p:nvSpPr>
        <p:spPr>
          <a:xfrm>
            <a:off x="1676400" y="457200"/>
            <a:ext cx="88392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sz="2700" dirty="0">
                <a:solidFill>
                  <a:schemeClr val="bg1"/>
                </a:solidFill>
                <a:effectLst>
                  <a:outerShdw blurRad="38100" dist="38100" dir="2700000" algn="tl">
                    <a:srgbClr val="000000"/>
                  </a:outerShdw>
                </a:effectLst>
              </a:rPr>
              <a:t>Preparing Financial Statements from a Worksheet</a:t>
            </a:r>
          </a:p>
        </p:txBody>
      </p:sp>
      <p:sp>
        <p:nvSpPr>
          <p:cNvPr id="695299" name="Text Box 1027">
            <a:extLst>
              <a:ext uri="{FF2B5EF4-FFF2-40B4-BE49-F238E27FC236}">
                <a16:creationId xmlns:a16="http://schemas.microsoft.com/office/drawing/2014/main" id="{05689F25-548A-4D7E-BF95-97DD544EA9A1}"/>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pic>
        <p:nvPicPr>
          <p:cNvPr id="32772" name="Picture 6">
            <a:extLst>
              <a:ext uri="{FF2B5EF4-FFF2-40B4-BE49-F238E27FC236}">
                <a16:creationId xmlns:a16="http://schemas.microsoft.com/office/drawing/2014/main" id="{6D36B5BB-9726-49DE-A806-E335B60F2D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7400" y="1530350"/>
            <a:ext cx="8077200" cy="4565650"/>
          </a:xfrm>
          <a:prstGeom prst="rect">
            <a:avLst/>
          </a:prstGeom>
          <a:noFill/>
          <a:ln w="28575" cap="sq">
            <a:solidFill>
              <a:srgbClr val="8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sp>
        <p:nvSpPr>
          <p:cNvPr id="32773" name="Text Box 10">
            <a:extLst>
              <a:ext uri="{FF2B5EF4-FFF2-40B4-BE49-F238E27FC236}">
                <a16:creationId xmlns:a16="http://schemas.microsoft.com/office/drawing/2014/main" id="{CAA7CFFA-6AFF-4A86-928C-23B49FC11186}"/>
              </a:ext>
            </a:extLst>
          </p:cNvPr>
          <p:cNvSpPr txBox="1">
            <a:spLocks noChangeArrowheads="1"/>
          </p:cNvSpPr>
          <p:nvPr/>
        </p:nvSpPr>
        <p:spPr bwMode="auto">
          <a:xfrm>
            <a:off x="8610600" y="1219200"/>
            <a:ext cx="16002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sq" algn="ctr">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800000"/>
                </a:solidFill>
              </a:rPr>
              <a:t>Illustration 4-4</a:t>
            </a:r>
          </a:p>
        </p:txBody>
      </p:sp>
      <p:pic>
        <p:nvPicPr>
          <p:cNvPr id="32774" name="Picture 8">
            <a:extLst>
              <a:ext uri="{FF2B5EF4-FFF2-40B4-BE49-F238E27FC236}">
                <a16:creationId xmlns:a16="http://schemas.microsoft.com/office/drawing/2014/main" id="{3160C4B2-0E11-4194-B413-CEA33C4F98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0" y="2247901"/>
            <a:ext cx="566738"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5298" name="Rectangle 1026">
            <a:extLst>
              <a:ext uri="{FF2B5EF4-FFF2-40B4-BE49-F238E27FC236}">
                <a16:creationId xmlns:a16="http://schemas.microsoft.com/office/drawing/2014/main" id="{4D0ABF1A-DC36-4F59-8333-8096D34A9044}"/>
              </a:ext>
            </a:extLst>
          </p:cNvPr>
          <p:cNvSpPr>
            <a:spLocks noGrp="1" noChangeArrowheads="1"/>
          </p:cNvSpPr>
          <p:nvPr>
            <p:ph type="title" idx="4294967295"/>
          </p:nvPr>
        </p:nvSpPr>
        <p:spPr>
          <a:xfrm>
            <a:off x="1676400" y="457200"/>
            <a:ext cx="88392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sz="2700" dirty="0">
                <a:solidFill>
                  <a:schemeClr val="bg1"/>
                </a:solidFill>
                <a:effectLst>
                  <a:outerShdw blurRad="38100" dist="38100" dir="2700000" algn="tl">
                    <a:srgbClr val="000000"/>
                  </a:outerShdw>
                </a:effectLst>
              </a:rPr>
              <a:t>Preparing Financial Statements from a Worksheet</a:t>
            </a:r>
          </a:p>
        </p:txBody>
      </p:sp>
      <p:sp>
        <p:nvSpPr>
          <p:cNvPr id="695299" name="Text Box 1027">
            <a:extLst>
              <a:ext uri="{FF2B5EF4-FFF2-40B4-BE49-F238E27FC236}">
                <a16:creationId xmlns:a16="http://schemas.microsoft.com/office/drawing/2014/main" id="{945A6404-7E3F-49F7-B44C-75C44326ACED}"/>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rPr>
              <a:t>SO 1  Prepare a worksheet.</a:t>
            </a:r>
          </a:p>
        </p:txBody>
      </p:sp>
      <p:sp>
        <p:nvSpPr>
          <p:cNvPr id="34820" name="Text Box 10">
            <a:extLst>
              <a:ext uri="{FF2B5EF4-FFF2-40B4-BE49-F238E27FC236}">
                <a16:creationId xmlns:a16="http://schemas.microsoft.com/office/drawing/2014/main" id="{130EC599-5B44-488B-8D3F-E53E27DD13EB}"/>
              </a:ext>
            </a:extLst>
          </p:cNvPr>
          <p:cNvSpPr txBox="1">
            <a:spLocks noChangeArrowheads="1"/>
          </p:cNvSpPr>
          <p:nvPr/>
        </p:nvSpPr>
        <p:spPr bwMode="auto">
          <a:xfrm>
            <a:off x="8610600" y="1554164"/>
            <a:ext cx="16002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sq" algn="ctr">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800000"/>
                </a:solidFill>
              </a:rPr>
              <a:t>Illustration 4-4</a:t>
            </a:r>
          </a:p>
        </p:txBody>
      </p:sp>
      <p:pic>
        <p:nvPicPr>
          <p:cNvPr id="34821" name="Picture 9">
            <a:extLst>
              <a:ext uri="{FF2B5EF4-FFF2-40B4-BE49-F238E27FC236}">
                <a16:creationId xmlns:a16="http://schemas.microsoft.com/office/drawing/2014/main" id="{2A891C03-F521-48D0-9BA0-4C5CA618F0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47876" y="1905001"/>
            <a:ext cx="8086725" cy="3008313"/>
          </a:xfrm>
          <a:prstGeom prst="rect">
            <a:avLst/>
          </a:prstGeom>
          <a:noFill/>
          <a:ln w="28575" cap="sq" algn="ctr">
            <a:solidFill>
              <a:srgbClr val="8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10">
            <a:extLst>
              <a:ext uri="{FF2B5EF4-FFF2-40B4-BE49-F238E27FC236}">
                <a16:creationId xmlns:a16="http://schemas.microsoft.com/office/drawing/2014/main" id="{76BB5DBC-438B-4E23-8DEB-06FEDCD228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0400" y="1066801"/>
            <a:ext cx="5943600" cy="5618163"/>
          </a:xfrm>
          <a:prstGeom prst="rect">
            <a:avLst/>
          </a:prstGeom>
          <a:noFill/>
          <a:ln w="28575" cap="sq" algn="ctr">
            <a:solidFill>
              <a:srgbClr val="8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sp>
        <p:nvSpPr>
          <p:cNvPr id="695298" name="Rectangle 1026">
            <a:extLst>
              <a:ext uri="{FF2B5EF4-FFF2-40B4-BE49-F238E27FC236}">
                <a16:creationId xmlns:a16="http://schemas.microsoft.com/office/drawing/2014/main" id="{916CAA0B-8A04-4246-8220-CFAD87603546}"/>
              </a:ext>
            </a:extLst>
          </p:cNvPr>
          <p:cNvSpPr>
            <a:spLocks noGrp="1" noChangeArrowheads="1"/>
          </p:cNvSpPr>
          <p:nvPr>
            <p:ph type="title" idx="4294967295"/>
          </p:nvPr>
        </p:nvSpPr>
        <p:spPr>
          <a:xfrm>
            <a:off x="1676400" y="304800"/>
            <a:ext cx="88392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sz="2700" dirty="0">
                <a:solidFill>
                  <a:schemeClr val="bg1"/>
                </a:solidFill>
                <a:effectLst>
                  <a:outerShdw blurRad="38100" dist="38100" dir="2700000" algn="tl">
                    <a:srgbClr val="000000"/>
                  </a:outerShdw>
                </a:effectLst>
              </a:rPr>
              <a:t>Preparing Financial Statements from a Worksheet</a:t>
            </a:r>
          </a:p>
        </p:txBody>
      </p:sp>
      <p:sp>
        <p:nvSpPr>
          <p:cNvPr id="36868" name="Text Box 10">
            <a:extLst>
              <a:ext uri="{FF2B5EF4-FFF2-40B4-BE49-F238E27FC236}">
                <a16:creationId xmlns:a16="http://schemas.microsoft.com/office/drawing/2014/main" id="{2A87D3FB-486E-4F7B-AB98-DE2F8652CA08}"/>
              </a:ext>
            </a:extLst>
          </p:cNvPr>
          <p:cNvSpPr txBox="1">
            <a:spLocks noChangeArrowheads="1"/>
          </p:cNvSpPr>
          <p:nvPr/>
        </p:nvSpPr>
        <p:spPr bwMode="auto">
          <a:xfrm>
            <a:off x="9144000" y="1219200"/>
            <a:ext cx="12954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sq" algn="ctr">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800000"/>
                </a:solidFill>
              </a:rPr>
              <a:t>Illustration 4-4</a:t>
            </a:r>
          </a:p>
        </p:txBody>
      </p:sp>
      <p:sp>
        <p:nvSpPr>
          <p:cNvPr id="36869" name="Text Box 8">
            <a:extLst>
              <a:ext uri="{FF2B5EF4-FFF2-40B4-BE49-F238E27FC236}">
                <a16:creationId xmlns:a16="http://schemas.microsoft.com/office/drawing/2014/main" id="{40FB93A3-29A0-4DDC-82C9-13B47002B044}"/>
              </a:ext>
            </a:extLst>
          </p:cNvPr>
          <p:cNvSpPr txBox="1">
            <a:spLocks noChangeArrowheads="1"/>
          </p:cNvSpPr>
          <p:nvPr/>
        </p:nvSpPr>
        <p:spPr bwMode="auto">
          <a:xfrm>
            <a:off x="8610600" y="6240463"/>
            <a:ext cx="533400" cy="107950"/>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endParaRPr lang="id-ID" altLang="id-ID" sz="100" b="0">
              <a:solidFill>
                <a:schemeClr val="tx1"/>
              </a:solidFill>
              <a:latin typeface="Comic Sans MS" panose="030F0702030302020204" pitchFamily="66" charset="0"/>
            </a:endParaRPr>
          </a:p>
        </p:txBody>
      </p:sp>
      <p:sp>
        <p:nvSpPr>
          <p:cNvPr id="36870" name="Line 9">
            <a:extLst>
              <a:ext uri="{FF2B5EF4-FFF2-40B4-BE49-F238E27FC236}">
                <a16:creationId xmlns:a16="http://schemas.microsoft.com/office/drawing/2014/main" id="{FBFB6BBC-02E4-4117-818F-C7E9C0F2D405}"/>
              </a:ext>
            </a:extLst>
          </p:cNvPr>
          <p:cNvSpPr>
            <a:spLocks noChangeShapeType="1"/>
          </p:cNvSpPr>
          <p:nvPr/>
        </p:nvSpPr>
        <p:spPr bwMode="auto">
          <a:xfrm>
            <a:off x="8458200" y="6278563"/>
            <a:ext cx="533400" cy="0"/>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2">
            <a:extLst>
              <a:ext uri="{FF2B5EF4-FFF2-40B4-BE49-F238E27FC236}">
                <a16:creationId xmlns:a16="http://schemas.microsoft.com/office/drawing/2014/main" id="{A94EB573-9996-4F79-A6D8-6E41EEA225B6}"/>
              </a:ext>
            </a:extLst>
          </p:cNvPr>
          <p:cNvSpPr txBox="1">
            <a:spLocks noChangeArrowheads="1"/>
          </p:cNvSpPr>
          <p:nvPr/>
        </p:nvSpPr>
        <p:spPr bwMode="auto">
          <a:xfrm>
            <a:off x="2209800" y="2046288"/>
            <a:ext cx="8001000" cy="283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marL="342900" indent="-3429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23888" indent="-388938">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lvl="1">
              <a:lnSpc>
                <a:spcPct val="130000"/>
              </a:lnSpc>
              <a:spcBef>
                <a:spcPct val="50000"/>
              </a:spcBef>
              <a:spcAft>
                <a:spcPct val="50000"/>
              </a:spcAft>
              <a:buClrTx/>
              <a:buSzPct val="80000"/>
              <a:buFontTx/>
              <a:buBlip>
                <a:blip r:embed="rId3"/>
              </a:buBlip>
            </a:pPr>
            <a:r>
              <a:rPr lang="en-US" altLang="id-ID" b="0" dirty="0">
                <a:solidFill>
                  <a:srgbClr val="000000"/>
                </a:solidFill>
              </a:rPr>
              <a:t>The adjusting entries are prepared from the adjustments columns of the worksheet.</a:t>
            </a:r>
          </a:p>
          <a:p>
            <a:pPr lvl="1">
              <a:lnSpc>
                <a:spcPct val="130000"/>
              </a:lnSpc>
              <a:spcBef>
                <a:spcPct val="50000"/>
              </a:spcBef>
              <a:spcAft>
                <a:spcPct val="50000"/>
              </a:spcAft>
              <a:buClrTx/>
              <a:buSzPct val="80000"/>
              <a:buFontTx/>
              <a:buBlip>
                <a:blip r:embed="rId3"/>
              </a:buBlip>
            </a:pPr>
            <a:r>
              <a:rPr lang="en-US" altLang="id-ID" b="0" dirty="0">
                <a:solidFill>
                  <a:srgbClr val="000000"/>
                </a:solidFill>
              </a:rPr>
              <a:t>Journalizing and posting of adjusting entries follows the preparation of financial statements when a worksheet is used.</a:t>
            </a:r>
          </a:p>
        </p:txBody>
      </p:sp>
      <p:sp>
        <p:nvSpPr>
          <p:cNvPr id="618499" name="Rectangle 3">
            <a:extLst>
              <a:ext uri="{FF2B5EF4-FFF2-40B4-BE49-F238E27FC236}">
                <a16:creationId xmlns:a16="http://schemas.microsoft.com/office/drawing/2014/main" id="{369FE20F-CB04-4C11-8A4B-36A11A82F826}"/>
              </a:ext>
            </a:extLst>
          </p:cNvPr>
          <p:cNvSpPr>
            <a:spLocks noGrp="1" noChangeArrowheads="1"/>
          </p:cNvSpPr>
          <p:nvPr>
            <p:ph type="title"/>
          </p:nvPr>
        </p:nvSpPr>
        <p:spPr>
          <a:xfrm>
            <a:off x="1676400" y="457200"/>
            <a:ext cx="88392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sz="2900" dirty="0">
                <a:solidFill>
                  <a:schemeClr val="bg1"/>
                </a:solidFill>
                <a:effectLst>
                  <a:outerShdw blurRad="38100" dist="38100" dir="2700000" algn="tl">
                    <a:srgbClr val="000000"/>
                  </a:outerShdw>
                </a:effectLst>
              </a:rPr>
              <a:t>Preparing Adjusting Entries from a Worksheet</a:t>
            </a:r>
          </a:p>
        </p:txBody>
      </p:sp>
      <p:sp>
        <p:nvSpPr>
          <p:cNvPr id="618500" name="Text Box 4">
            <a:extLst>
              <a:ext uri="{FF2B5EF4-FFF2-40B4-BE49-F238E27FC236}">
                <a16:creationId xmlns:a16="http://schemas.microsoft.com/office/drawing/2014/main" id="{3493E4FB-9B85-44AA-9775-550E299C782D}"/>
              </a:ext>
            </a:extLst>
          </p:cNvPr>
          <p:cNvSpPr txBox="1">
            <a:spLocks noChangeArrowheads="1"/>
          </p:cNvSpPr>
          <p:nvPr/>
        </p:nvSpPr>
        <p:spPr bwMode="auto">
          <a:xfrm>
            <a:off x="2667000" y="6445250"/>
            <a:ext cx="79248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
        <p:nvSpPr>
          <p:cNvPr id="38917" name="Rectangle 5">
            <a:extLst>
              <a:ext uri="{FF2B5EF4-FFF2-40B4-BE49-F238E27FC236}">
                <a16:creationId xmlns:a16="http://schemas.microsoft.com/office/drawing/2014/main" id="{E7AB6BDD-5C9F-4A9B-AEE7-7399593BAEB6}"/>
              </a:ext>
            </a:extLst>
          </p:cNvPr>
          <p:cNvSpPr>
            <a:spLocks noChangeArrowheads="1"/>
          </p:cNvSpPr>
          <p:nvPr/>
        </p:nvSpPr>
        <p:spPr bwMode="auto">
          <a:xfrm>
            <a:off x="2057400" y="1371600"/>
            <a:ext cx="6324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3000">
                <a:solidFill>
                  <a:srgbClr val="800000"/>
                </a:solidFill>
              </a:rPr>
              <a:t>Adjusting Entries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2594" name="Rectangle 2">
            <a:extLst>
              <a:ext uri="{FF2B5EF4-FFF2-40B4-BE49-F238E27FC236}">
                <a16:creationId xmlns:a16="http://schemas.microsoft.com/office/drawing/2014/main" id="{A59689DF-AB50-4B36-93A5-ED22775203D0}"/>
              </a:ext>
            </a:extLst>
          </p:cNvPr>
          <p:cNvSpPr>
            <a:spLocks noGrp="1" noChangeArrowheads="1"/>
          </p:cNvSpPr>
          <p:nvPr>
            <p:ph type="title"/>
          </p:nvPr>
        </p:nvSpPr>
        <p:spPr>
          <a:xfrm>
            <a:off x="1676400" y="228600"/>
            <a:ext cx="88392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sz="2900" dirty="0">
                <a:solidFill>
                  <a:schemeClr val="bg1"/>
                </a:solidFill>
                <a:effectLst>
                  <a:outerShdw blurRad="38100" dist="38100" dir="2700000" algn="tl">
                    <a:srgbClr val="000000"/>
                  </a:outerShdw>
                </a:effectLst>
              </a:rPr>
              <a:t>Preparing Adjusting Entries from a Worksheet</a:t>
            </a:r>
          </a:p>
        </p:txBody>
      </p:sp>
      <p:sp>
        <p:nvSpPr>
          <p:cNvPr id="622595" name="Text Box 3">
            <a:extLst>
              <a:ext uri="{FF2B5EF4-FFF2-40B4-BE49-F238E27FC236}">
                <a16:creationId xmlns:a16="http://schemas.microsoft.com/office/drawing/2014/main" id="{83B19A25-662B-4617-864A-FF403994EC3A}"/>
              </a:ext>
            </a:extLst>
          </p:cNvPr>
          <p:cNvSpPr txBox="1">
            <a:spLocks noChangeArrowheads="1"/>
          </p:cNvSpPr>
          <p:nvPr/>
        </p:nvSpPr>
        <p:spPr bwMode="auto">
          <a:xfrm>
            <a:off x="2667000" y="6445250"/>
            <a:ext cx="79248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pic>
        <p:nvPicPr>
          <p:cNvPr id="40964" name="Picture 6">
            <a:extLst>
              <a:ext uri="{FF2B5EF4-FFF2-40B4-BE49-F238E27FC236}">
                <a16:creationId xmlns:a16="http://schemas.microsoft.com/office/drawing/2014/main" id="{A692CEEC-4B78-4629-BD6A-E36370329D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62400" y="990601"/>
            <a:ext cx="6515100" cy="5389563"/>
          </a:xfrm>
          <a:prstGeom prst="rect">
            <a:avLst/>
          </a:prstGeom>
          <a:noFill/>
          <a:ln w="28575" cap="sq">
            <a:solidFill>
              <a:srgbClr val="8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sp>
        <p:nvSpPr>
          <p:cNvPr id="40965" name="Text Box 9">
            <a:extLst>
              <a:ext uri="{FF2B5EF4-FFF2-40B4-BE49-F238E27FC236}">
                <a16:creationId xmlns:a16="http://schemas.microsoft.com/office/drawing/2014/main" id="{1A3ED920-5DCD-444C-BCE3-228073734CC0}"/>
              </a:ext>
            </a:extLst>
          </p:cNvPr>
          <p:cNvSpPr txBox="1">
            <a:spLocks noChangeArrowheads="1"/>
          </p:cNvSpPr>
          <p:nvPr/>
        </p:nvSpPr>
        <p:spPr bwMode="auto">
          <a:xfrm>
            <a:off x="1905000" y="1114426"/>
            <a:ext cx="18288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0"/>
              </a:spcBef>
              <a:buClrTx/>
              <a:buSzPct val="80000"/>
              <a:buFontTx/>
              <a:buNone/>
            </a:pPr>
            <a:r>
              <a:rPr lang="en-US" altLang="id-ID" sz="1400">
                <a:solidFill>
                  <a:srgbClr val="800000"/>
                </a:solidFill>
              </a:rPr>
              <a:t>Illustration 3-22</a:t>
            </a:r>
          </a:p>
          <a:p>
            <a:pPr>
              <a:spcBef>
                <a:spcPct val="0"/>
              </a:spcBef>
              <a:buClrTx/>
              <a:buSzTx/>
              <a:buFontTx/>
              <a:buNone/>
            </a:pPr>
            <a:r>
              <a:rPr lang="en-US" altLang="id-ID" sz="1400" b="0">
                <a:solidFill>
                  <a:schemeClr val="tx1"/>
                </a:solidFill>
              </a:rPr>
              <a:t>General journal showing adjusting entries</a:t>
            </a:r>
            <a:endParaRPr lang="en-US" altLang="id-ID" sz="1400">
              <a:solidFill>
                <a:srgbClr val="800000"/>
              </a:solidFill>
            </a:endParaRPr>
          </a:p>
        </p:txBody>
      </p:sp>
      <p:sp>
        <p:nvSpPr>
          <p:cNvPr id="40966" name="Text Box 8">
            <a:extLst>
              <a:ext uri="{FF2B5EF4-FFF2-40B4-BE49-F238E27FC236}">
                <a16:creationId xmlns:a16="http://schemas.microsoft.com/office/drawing/2014/main" id="{E7F01513-AB26-4EAE-A2D9-37E6E1DDE707}"/>
              </a:ext>
            </a:extLst>
          </p:cNvPr>
          <p:cNvSpPr txBox="1">
            <a:spLocks noChangeArrowheads="1"/>
          </p:cNvSpPr>
          <p:nvPr/>
        </p:nvSpPr>
        <p:spPr bwMode="auto">
          <a:xfrm>
            <a:off x="1752600" y="2590801"/>
            <a:ext cx="1905000" cy="170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5000"/>
              </a:lnSpc>
              <a:spcBef>
                <a:spcPct val="50000"/>
              </a:spcBef>
              <a:buClrTx/>
              <a:buSzTx/>
              <a:buFontTx/>
              <a:buNone/>
            </a:pPr>
            <a:r>
              <a:rPr lang="en-US" altLang="id-ID" sz="2400">
                <a:solidFill>
                  <a:srgbClr val="800000"/>
                </a:solidFill>
              </a:rPr>
              <a:t>Adjusting Journal Entries </a:t>
            </a:r>
            <a:r>
              <a:rPr lang="en-US" altLang="id-ID" sz="2000" b="0">
                <a:solidFill>
                  <a:schemeClr val="tx1"/>
                </a:solidFill>
              </a:rPr>
              <a:t>(Chapter 3)</a:t>
            </a:r>
          </a:p>
        </p:txBody>
      </p:sp>
      <p:pic>
        <p:nvPicPr>
          <p:cNvPr id="40967" name="Picture 9">
            <a:extLst>
              <a:ext uri="{FF2B5EF4-FFF2-40B4-BE49-F238E27FC236}">
                <a16:creationId xmlns:a16="http://schemas.microsoft.com/office/drawing/2014/main" id="{93436032-199B-4B33-85D4-9964E76B138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8600" y="1725614"/>
            <a:ext cx="381000"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4">
            <a:extLst>
              <a:ext uri="{FF2B5EF4-FFF2-40B4-BE49-F238E27FC236}">
                <a16:creationId xmlns:a16="http://schemas.microsoft.com/office/drawing/2014/main" id="{CBC4BE7F-0251-4656-8985-9BB88E51BCD5}"/>
              </a:ext>
            </a:extLst>
          </p:cNvPr>
          <p:cNvSpPr txBox="1">
            <a:spLocks noChangeArrowheads="1"/>
          </p:cNvSpPr>
          <p:nvPr/>
        </p:nvSpPr>
        <p:spPr bwMode="auto">
          <a:xfrm>
            <a:off x="2209800" y="1422400"/>
            <a:ext cx="79248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0000"/>
              </a:lnSpc>
              <a:spcBef>
                <a:spcPct val="0"/>
              </a:spcBef>
              <a:spcAft>
                <a:spcPct val="50000"/>
              </a:spcAft>
              <a:buClrTx/>
              <a:buSzPct val="80000"/>
              <a:buFontTx/>
              <a:buNone/>
            </a:pPr>
            <a:r>
              <a:rPr lang="en-US" altLang="id-ID" sz="2300" b="0"/>
              <a:t>At the end of the accounting period, the company makes the accounts ready for the next period.</a:t>
            </a:r>
          </a:p>
        </p:txBody>
      </p:sp>
      <p:sp>
        <p:nvSpPr>
          <p:cNvPr id="624646" name="Rectangle 6">
            <a:extLst>
              <a:ext uri="{FF2B5EF4-FFF2-40B4-BE49-F238E27FC236}">
                <a16:creationId xmlns:a16="http://schemas.microsoft.com/office/drawing/2014/main" id="{905CD1FC-2155-4ECC-919C-3B1B860DA1C9}"/>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Closing the Books</a:t>
            </a:r>
          </a:p>
        </p:txBody>
      </p:sp>
      <p:sp>
        <p:nvSpPr>
          <p:cNvPr id="624647" name="Text Box 7">
            <a:extLst>
              <a:ext uri="{FF2B5EF4-FFF2-40B4-BE49-F238E27FC236}">
                <a16:creationId xmlns:a16="http://schemas.microsoft.com/office/drawing/2014/main" id="{0147A776-8673-404E-930D-05A8172F3C1B}"/>
              </a:ext>
            </a:extLst>
          </p:cNvPr>
          <p:cNvSpPr txBox="1">
            <a:spLocks noChangeArrowheads="1"/>
          </p:cNvSpPr>
          <p:nvPr/>
        </p:nvSpPr>
        <p:spPr bwMode="auto">
          <a:xfrm>
            <a:off x="2667000" y="6445250"/>
            <a:ext cx="79248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2  Explain the process of closing the books.</a:t>
            </a:r>
          </a:p>
        </p:txBody>
      </p:sp>
      <p:sp>
        <p:nvSpPr>
          <p:cNvPr id="43013" name="Text Box 10">
            <a:extLst>
              <a:ext uri="{FF2B5EF4-FFF2-40B4-BE49-F238E27FC236}">
                <a16:creationId xmlns:a16="http://schemas.microsoft.com/office/drawing/2014/main" id="{D4AE4045-CB49-4045-AACC-348165F29A41}"/>
              </a:ext>
            </a:extLst>
          </p:cNvPr>
          <p:cNvSpPr txBox="1">
            <a:spLocks noChangeArrowheads="1"/>
          </p:cNvSpPr>
          <p:nvPr/>
        </p:nvSpPr>
        <p:spPr bwMode="auto">
          <a:xfrm>
            <a:off x="8763000" y="2392363"/>
            <a:ext cx="1600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sq" algn="ctr">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0"/>
              </a:spcBef>
              <a:buClrTx/>
              <a:buSzTx/>
              <a:buFontTx/>
              <a:buNone/>
            </a:pPr>
            <a:r>
              <a:rPr lang="en-US" altLang="id-ID" sz="1400">
                <a:solidFill>
                  <a:srgbClr val="800000"/>
                </a:solidFill>
              </a:rPr>
              <a:t>Illustration 4-5</a:t>
            </a:r>
          </a:p>
        </p:txBody>
      </p:sp>
      <p:sp>
        <p:nvSpPr>
          <p:cNvPr id="43014" name="Text Box 11">
            <a:extLst>
              <a:ext uri="{FF2B5EF4-FFF2-40B4-BE49-F238E27FC236}">
                <a16:creationId xmlns:a16="http://schemas.microsoft.com/office/drawing/2014/main" id="{DC7ED355-D9E8-4F61-B8BF-F363D3F8347B}"/>
              </a:ext>
            </a:extLst>
          </p:cNvPr>
          <p:cNvSpPr txBox="1">
            <a:spLocks noChangeArrowheads="1"/>
          </p:cNvSpPr>
          <p:nvPr/>
        </p:nvSpPr>
        <p:spPr bwMode="auto">
          <a:xfrm>
            <a:off x="2286000" y="2971800"/>
            <a:ext cx="304800" cy="457200"/>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endParaRPr lang="id-ID" altLang="id-ID" sz="2400" b="0">
              <a:solidFill>
                <a:schemeClr val="tx1"/>
              </a:solidFill>
              <a:latin typeface="Comic Sans MS" panose="030F0702030302020204" pitchFamily="66" charset="0"/>
            </a:endParaRPr>
          </a:p>
        </p:txBody>
      </p:sp>
      <p:pic>
        <p:nvPicPr>
          <p:cNvPr id="43015" name="Picture 9">
            <a:extLst>
              <a:ext uri="{FF2B5EF4-FFF2-40B4-BE49-F238E27FC236}">
                <a16:creationId xmlns:a16="http://schemas.microsoft.com/office/drawing/2014/main" id="{B1BDE5A1-ADA5-4ECE-85D0-E105D7230E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7400" y="2819401"/>
            <a:ext cx="8001000" cy="3351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1231</TotalTime>
  <Words>1550</Words>
  <Application>Microsoft Office PowerPoint</Application>
  <PresentationFormat>Widescreen</PresentationFormat>
  <Paragraphs>298</Paragraphs>
  <Slides>34</Slides>
  <Notes>26</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2</vt:i4>
      </vt:variant>
      <vt:variant>
        <vt:lpstr>Slide Titles</vt:lpstr>
      </vt:variant>
      <vt:variant>
        <vt:i4>34</vt:i4>
      </vt:variant>
    </vt:vector>
  </HeadingPairs>
  <TitlesOfParts>
    <vt:vector size="46" baseType="lpstr">
      <vt:lpstr>Arial</vt:lpstr>
      <vt:lpstr>Arial Black</vt:lpstr>
      <vt:lpstr>Calibri</vt:lpstr>
      <vt:lpstr>Calibri Light</vt:lpstr>
      <vt:lpstr>Comic Sans MS</vt:lpstr>
      <vt:lpstr>Monotype Sorts</vt:lpstr>
      <vt:lpstr>Tajawal Medium</vt:lpstr>
      <vt:lpstr>Times New Roman</vt:lpstr>
      <vt:lpstr>Wingdings</vt:lpstr>
      <vt:lpstr>Office Theme</vt:lpstr>
      <vt:lpstr>Clip</vt:lpstr>
      <vt:lpstr>Worksheet</vt:lpstr>
      <vt:lpstr>PowerPoint Presentation</vt:lpstr>
      <vt:lpstr>PowerPoint Presentation</vt:lpstr>
      <vt:lpstr>PowerPoint Presentation</vt:lpstr>
      <vt:lpstr>PowerPoint Presentation</vt:lpstr>
      <vt:lpstr>Building Blocks of Analysis</vt:lpstr>
      <vt:lpstr>PowerPoint Presentation</vt:lpstr>
      <vt:lpstr>Allowance Method</vt:lpstr>
      <vt:lpstr>Estimating Bad Debts Expense</vt:lpstr>
      <vt:lpstr>Plant Assets</vt:lpstr>
      <vt:lpstr>Statement of Cash Flows</vt:lpstr>
      <vt:lpstr>Capital Structure and Dividend Policy Decisions</vt:lpstr>
      <vt:lpstr>Capital Structure</vt:lpstr>
      <vt:lpstr>Target Capital Structure</vt:lpstr>
      <vt:lpstr>Factors Influence Capital Structure Decisions</vt:lpstr>
      <vt:lpstr>PowerPoint Presentation</vt:lpstr>
      <vt:lpstr>PowerPoint Presentation</vt:lpstr>
      <vt:lpstr>Using A Worksheet</vt:lpstr>
      <vt:lpstr>Steps in Preparing a Worksheet</vt:lpstr>
      <vt:lpstr>Steps in Preparing a Worksheet</vt:lpstr>
      <vt:lpstr>Steps in Preparing a Worksheet</vt:lpstr>
      <vt:lpstr>Steps in Preparing a Worksheet</vt:lpstr>
      <vt:lpstr>Steps in Preparing a Worksheet</vt:lpstr>
      <vt:lpstr>Steps in Preparing a Worksheet</vt:lpstr>
      <vt:lpstr>Steps in Preparing a Worksheet</vt:lpstr>
      <vt:lpstr>Steps in Preparing a Worksheet</vt:lpstr>
      <vt:lpstr>Steps in Preparing a Worksheet</vt:lpstr>
      <vt:lpstr>Steps in Preparing a Worksheet</vt:lpstr>
      <vt:lpstr>Preparing Financial Statements from a Worksheet</vt:lpstr>
      <vt:lpstr>Preparing Financial Statements from a Worksheet</vt:lpstr>
      <vt:lpstr>Preparing Financial Statements from a Worksheet</vt:lpstr>
      <vt:lpstr>Preparing Financial Statements from a Worksheet</vt:lpstr>
      <vt:lpstr>Preparing Adjusting Entries from a Worksheet</vt:lpstr>
      <vt:lpstr>Preparing Adjusting Entries from a Worksheet</vt:lpstr>
      <vt:lpstr>Closing the Books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29</cp:revision>
  <dcterms:created xsi:type="dcterms:W3CDTF">2021-08-03T13:03:26Z</dcterms:created>
  <dcterms:modified xsi:type="dcterms:W3CDTF">2022-07-29T18:23:14Z</dcterms:modified>
</cp:coreProperties>
</file>