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48" r:id="rId4"/>
    <p:sldId id="256" r:id="rId5"/>
    <p:sldId id="481" r:id="rId6"/>
    <p:sldId id="523" r:id="rId7"/>
    <p:sldId id="547" r:id="rId8"/>
    <p:sldId id="525" r:id="rId9"/>
    <p:sldId id="592" r:id="rId10"/>
    <p:sldId id="593" r:id="rId11"/>
    <p:sldId id="524" r:id="rId12"/>
    <p:sldId id="482" r:id="rId13"/>
    <p:sldId id="526" r:id="rId14"/>
    <p:sldId id="594" r:id="rId15"/>
    <p:sldId id="595" r:id="rId16"/>
    <p:sldId id="527" r:id="rId17"/>
    <p:sldId id="528" r:id="rId18"/>
    <p:sldId id="530" r:id="rId19"/>
    <p:sldId id="596" r:id="rId20"/>
    <p:sldId id="597" r:id="rId21"/>
    <p:sldId id="598" r:id="rId22"/>
    <p:sldId id="531" r:id="rId23"/>
    <p:sldId id="533" r:id="rId24"/>
    <p:sldId id="599" r:id="rId25"/>
    <p:sldId id="600" r:id="rId26"/>
    <p:sldId id="601" r:id="rId27"/>
    <p:sldId id="602" r:id="rId28"/>
    <p:sldId id="532" r:id="rId29"/>
    <p:sldId id="534" r:id="rId30"/>
    <p:sldId id="603" r:id="rId31"/>
    <p:sldId id="604" r:id="rId32"/>
    <p:sldId id="605" r:id="rId33"/>
    <p:sldId id="485" r:id="rId34"/>
    <p:sldId id="535" r:id="rId35"/>
    <p:sldId id="536" r:id="rId36"/>
    <p:sldId id="537" r:id="rId37"/>
    <p:sldId id="606" r:id="rId38"/>
    <p:sldId id="539" r:id="rId39"/>
    <p:sldId id="608" r:id="rId40"/>
    <p:sldId id="60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8"/>
            <p14:sldId id="256"/>
            <p14:sldId id="481"/>
            <p14:sldId id="523"/>
            <p14:sldId id="547"/>
            <p14:sldId id="525"/>
            <p14:sldId id="592"/>
            <p14:sldId id="593"/>
            <p14:sldId id="524"/>
            <p14:sldId id="482"/>
            <p14:sldId id="526"/>
            <p14:sldId id="594"/>
            <p14:sldId id="595"/>
            <p14:sldId id="527"/>
            <p14:sldId id="528"/>
            <p14:sldId id="530"/>
            <p14:sldId id="596"/>
            <p14:sldId id="597"/>
            <p14:sldId id="598"/>
            <p14:sldId id="531"/>
            <p14:sldId id="533"/>
            <p14:sldId id="599"/>
            <p14:sldId id="600"/>
            <p14:sldId id="601"/>
            <p14:sldId id="602"/>
            <p14:sldId id="532"/>
            <p14:sldId id="534"/>
            <p14:sldId id="603"/>
            <p14:sldId id="604"/>
            <p14:sldId id="605"/>
            <p14:sldId id="485"/>
            <p14:sldId id="535"/>
            <p14:sldId id="536"/>
            <p14:sldId id="537"/>
            <p14:sldId id="606"/>
            <p14:sldId id="539"/>
            <p14:sldId id="608"/>
            <p14:sldId id="60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852F4A"/>
    <a:srgbClr val="000000"/>
    <a:srgbClr val="669BBC"/>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995" autoAdjust="0"/>
  </p:normalViewPr>
  <p:slideViewPr>
    <p:cSldViewPr snapToGrid="0">
      <p:cViewPr varScale="1">
        <p:scale>
          <a:sx n="39" d="100"/>
          <a:sy n="39" d="100"/>
        </p:scale>
        <p:origin x="948" y="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33319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75938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6047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62312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4358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94512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008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85058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90538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2244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9875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95792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33921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where </a:t>
            </a:r>
            <a:r>
              <a:rPr lang="en-US" sz="1200" b="0" i="1" u="none" strike="noStrike" kern="1200" baseline="0" dirty="0" smtClean="0">
                <a:solidFill>
                  <a:schemeClr val="tx1"/>
                </a:solidFill>
                <a:latin typeface="+mn-lt"/>
                <a:ea typeface="+mn-ea"/>
                <a:cs typeface="+mn-cs"/>
              </a:rPr>
              <a:t>c = 1</a:t>
            </a:r>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79533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80026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55426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14535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285603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152589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240077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085181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438166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251609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775989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114395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99313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602332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51645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3078013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AE"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567515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957632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945413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546802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962044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56880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hyperlink" Target="https://www.dcode.fr/image-histogram" TargetMode="Externa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7.svg"/><Relationship Id="rId2" Type="http://schemas.openxmlformats.org/officeDocument/2006/relationships/image" Target="../media/image36.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42426" y="1680806"/>
            <a:ext cx="4652236"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Computer Vision,</a:t>
            </a:r>
          </a:p>
          <a:p>
            <a:r>
              <a:rPr lang="en-US" sz="4400" b="1" dirty="0" smtClean="0">
                <a:solidFill>
                  <a:srgbClr val="00B0F0"/>
                </a:solidFill>
                <a:latin typeface="Times New Roman" panose="02020603050405020304" pitchFamily="18" charset="0"/>
                <a:cs typeface="Times New Roman" panose="02020603050405020304" pitchFamily="18" charset="0"/>
              </a:rPr>
              <a:t>and Digital Image </a:t>
            </a:r>
          </a:p>
          <a:p>
            <a:r>
              <a:rPr lang="en-US" sz="4400" b="1" dirty="0" smtClean="0">
                <a:solidFill>
                  <a:srgbClr val="00B0F0"/>
                </a:solidFill>
                <a:latin typeface="Times New Roman" panose="02020603050405020304" pitchFamily="18" charset="0"/>
                <a:cs typeface="Times New Roman" panose="02020603050405020304" pitchFamily="18" charset="0"/>
              </a:rPr>
              <a:t>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24022" y="2801360"/>
            <a:ext cx="648120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Intensity Transformations </a:t>
            </a:r>
            <a:r>
              <a:rPr lang="en-US" sz="4000" b="1" dirty="0" smtClean="0">
                <a:solidFill>
                  <a:srgbClr val="00B0F0"/>
                </a:solidFill>
                <a:latin typeface="Times New Roman" panose="02020603050405020304" pitchFamily="18" charset="0"/>
                <a:cs typeface="Times New Roman" panose="02020603050405020304" pitchFamily="18" charset="0"/>
              </a:rPr>
              <a:t>and Spatial </a:t>
            </a:r>
            <a:r>
              <a:rPr lang="en-US" sz="4000" b="1" dirty="0">
                <a:solidFill>
                  <a:srgbClr val="00B0F0"/>
                </a:solidFill>
                <a:latin typeface="Times New Roman" panose="02020603050405020304" pitchFamily="18" charset="0"/>
                <a:cs typeface="Times New Roman" panose="02020603050405020304" pitchFamily="18" charset="0"/>
              </a:rPr>
              <a:t>Filtering</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954952"/>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Mohamed Mostafa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826923"/>
            <a:ext cx="5526449" cy="1077218"/>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Intensity </a:t>
            </a:r>
            <a:r>
              <a:rPr lang="en-US" sz="3200" b="1" dirty="0">
                <a:solidFill>
                  <a:srgbClr val="00B0F0"/>
                </a:solidFill>
                <a:latin typeface="Times New Roman" panose="02020603050405020304" pitchFamily="18" charset="0"/>
                <a:cs typeface="Times New Roman" panose="02020603050405020304" pitchFamily="18" charset="0"/>
              </a:rPr>
              <a:t>Transformations and</a:t>
            </a:r>
          </a:p>
          <a:p>
            <a:r>
              <a:rPr lang="en-US" sz="3200" b="1" dirty="0">
                <a:solidFill>
                  <a:srgbClr val="00B0F0"/>
                </a:solidFill>
                <a:latin typeface="Times New Roman" panose="02020603050405020304" pitchFamily="18" charset="0"/>
                <a:cs typeface="Times New Roman" panose="02020603050405020304" pitchFamily="18" charset="0"/>
              </a:rPr>
              <a:t>Spatial Filtering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3883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What is Spatial Domain?</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1" name="Rectangle 20"/>
          <p:cNvSpPr/>
          <p:nvPr/>
        </p:nvSpPr>
        <p:spPr>
          <a:xfrm>
            <a:off x="1493293" y="2091369"/>
            <a:ext cx="8427947" cy="1631216"/>
          </a:xfrm>
          <a:prstGeom prst="rect">
            <a:avLst/>
          </a:prstGeom>
        </p:spPr>
        <p:txBody>
          <a:bodyPr wrap="square">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term </a:t>
            </a:r>
            <a:r>
              <a:rPr lang="en-US" sz="2000" i="1" dirty="0">
                <a:latin typeface="Arial" panose="020B0604020202020204" pitchFamily="34" charset="0"/>
                <a:cs typeface="Arial" panose="020B0604020202020204" pitchFamily="34" charset="0"/>
              </a:rPr>
              <a:t>spatial domain </a:t>
            </a:r>
            <a:r>
              <a:rPr lang="en-US" sz="2000" dirty="0">
                <a:latin typeface="Arial" panose="020B0604020202020204" pitchFamily="34" charset="0"/>
                <a:cs typeface="Arial" panose="020B0604020202020204" pitchFamily="34" charset="0"/>
              </a:rPr>
              <a:t>refers to the image plane </a:t>
            </a:r>
            <a:r>
              <a:rPr lang="en-US" sz="2000" dirty="0" smtClean="0">
                <a:latin typeface="Arial" panose="020B0604020202020204" pitchFamily="34" charset="0"/>
                <a:cs typeface="Arial" panose="020B0604020202020204" pitchFamily="34" charset="0"/>
              </a:rPr>
              <a:t>itself. </a:t>
            </a: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Image </a:t>
            </a:r>
            <a:r>
              <a:rPr lang="en-US" sz="2000" dirty="0">
                <a:latin typeface="Arial" panose="020B0604020202020204" pitchFamily="34" charset="0"/>
                <a:cs typeface="Arial" panose="020B0604020202020204" pitchFamily="34" charset="0"/>
              </a:rPr>
              <a:t>processing methods in this </a:t>
            </a:r>
            <a:r>
              <a:rPr lang="en-US" sz="2000" dirty="0" smtClean="0">
                <a:latin typeface="Arial" panose="020B0604020202020204" pitchFamily="34" charset="0"/>
                <a:cs typeface="Arial" panose="020B0604020202020204" pitchFamily="34" charset="0"/>
              </a:rPr>
              <a:t>category are </a:t>
            </a:r>
            <a:r>
              <a:rPr lang="en-US" sz="2000" dirty="0">
                <a:latin typeface="Arial" panose="020B0604020202020204" pitchFamily="34" charset="0"/>
                <a:cs typeface="Arial" panose="020B0604020202020204" pitchFamily="34" charset="0"/>
              </a:rPr>
              <a:t>based on direct manipulation of pixels in an image</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
        <p:nvSpPr>
          <p:cNvPr id="22" name="Rectangle 21"/>
          <p:cNvSpPr/>
          <p:nvPr/>
        </p:nvSpPr>
        <p:spPr>
          <a:xfrm>
            <a:off x="1611075" y="3225383"/>
            <a:ext cx="8622396" cy="1754326"/>
          </a:xfrm>
          <a:prstGeom prst="rect">
            <a:avLst/>
          </a:prstGeom>
        </p:spPr>
        <p:txBody>
          <a:bodyPr wrap="square">
            <a:spAutoFit/>
          </a:bodyPr>
          <a:lstStyle/>
          <a:p>
            <a:r>
              <a:rPr lang="en-US" b="1" u="sng" dirty="0">
                <a:latin typeface="TimesTen-Roman"/>
              </a:rPr>
              <a:t>Two principal categories of spatial processing </a:t>
            </a:r>
            <a:r>
              <a:rPr lang="en-US" b="1" u="sng" dirty="0" smtClean="0">
                <a:latin typeface="TimesTen-Roman"/>
              </a:rPr>
              <a:t>:</a:t>
            </a:r>
            <a:endParaRPr lang="en-US" dirty="0" smtClean="0">
              <a:latin typeface="TimesTen-Roman"/>
            </a:endParaRPr>
          </a:p>
          <a:p>
            <a:pPr marL="285750" indent="-285750">
              <a:buFontTx/>
              <a:buChar char="-"/>
            </a:pPr>
            <a:r>
              <a:rPr lang="en-US" b="1" dirty="0" smtClean="0">
                <a:latin typeface="TimesTen-Roman"/>
              </a:rPr>
              <a:t>Intensity transformations </a:t>
            </a:r>
            <a:r>
              <a:rPr lang="en-US" dirty="0" smtClean="0">
                <a:latin typeface="TimesTen-Roman"/>
              </a:rPr>
              <a:t>: </a:t>
            </a:r>
            <a:r>
              <a:rPr lang="en-US" dirty="0">
                <a:latin typeface="TimesTen-Roman"/>
              </a:rPr>
              <a:t>operate on single pixels of an image for tasks </a:t>
            </a:r>
            <a:r>
              <a:rPr lang="en-US" dirty="0" smtClean="0">
                <a:latin typeface="TimesTen-Roman"/>
              </a:rPr>
              <a:t>such as </a:t>
            </a:r>
            <a:r>
              <a:rPr lang="en-US" dirty="0">
                <a:latin typeface="TimesTen-Roman"/>
              </a:rPr>
              <a:t>contrast manipulation and image thresholding. </a:t>
            </a:r>
            <a:endParaRPr lang="en-US" dirty="0" smtClean="0">
              <a:latin typeface="TimesTen-Roman"/>
            </a:endParaRPr>
          </a:p>
          <a:p>
            <a:endParaRPr lang="en-US" dirty="0" smtClean="0">
              <a:latin typeface="TimesTen-Roman"/>
            </a:endParaRPr>
          </a:p>
          <a:p>
            <a:pPr marL="285750" indent="-285750">
              <a:buFontTx/>
              <a:buChar char="-"/>
            </a:pPr>
            <a:r>
              <a:rPr lang="en-US" b="1" dirty="0">
                <a:latin typeface="TimesTen-Roman"/>
              </a:rPr>
              <a:t>Spatial </a:t>
            </a:r>
            <a:r>
              <a:rPr lang="en-US" b="1" dirty="0" smtClean="0">
                <a:latin typeface="TimesTen-Roman"/>
              </a:rPr>
              <a:t>filtering:</a:t>
            </a:r>
            <a:r>
              <a:rPr lang="en-US" dirty="0" smtClean="0">
                <a:latin typeface="TimesTen-Roman"/>
              </a:rPr>
              <a:t> </a:t>
            </a:r>
            <a:r>
              <a:rPr lang="en-US" dirty="0">
                <a:latin typeface="TimesTen-Roman"/>
              </a:rPr>
              <a:t>performs operations on the </a:t>
            </a:r>
            <a:r>
              <a:rPr lang="en-US" dirty="0" smtClean="0">
                <a:latin typeface="TimesTen-Roman"/>
              </a:rPr>
              <a:t>neighborhood of </a:t>
            </a:r>
            <a:r>
              <a:rPr lang="en-US" dirty="0">
                <a:latin typeface="TimesTen-Roman"/>
              </a:rPr>
              <a:t>every pixel in an image. </a:t>
            </a:r>
            <a:r>
              <a:rPr lang="en-US" dirty="0"/>
              <a:t>include image smoothing and sharpening</a:t>
            </a:r>
          </a:p>
        </p:txBody>
      </p:sp>
      <p:pic>
        <p:nvPicPr>
          <p:cNvPr id="1028" name="Picture 4" descr="Rabit PNG, Vector, PSD, and Clipart With Transparent Background for Free  Download | Pngtree"/>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957913" y="4013543"/>
            <a:ext cx="2844457" cy="284445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p:cNvPicPr>
            <a:picLocks noChangeAspect="1"/>
          </p:cNvPicPr>
          <p:nvPr/>
        </p:nvPicPr>
        <p:blipFill>
          <a:blip r:embed="rId5">
            <a:extLst>
              <a:ext uri="{BEBA8EAE-BF5A-486C-A8C5-ECC9F3942E4B}">
                <a14:imgProps xmlns:a14="http://schemas.microsoft.com/office/drawing/2010/main">
                  <a14:imgLayer r:embed="rId6">
                    <a14:imgEffect>
                      <a14:saturation sat="200000"/>
                    </a14:imgEffect>
                  </a14:imgLayer>
                </a14:imgProps>
              </a:ext>
            </a:extLst>
          </a:blip>
          <a:stretch>
            <a:fillRect/>
          </a:stretch>
        </p:blipFill>
        <p:spPr>
          <a:xfrm>
            <a:off x="3867805" y="5187953"/>
            <a:ext cx="2409825" cy="466725"/>
          </a:xfrm>
          <a:prstGeom prst="rect">
            <a:avLst/>
          </a:prstGeom>
        </p:spPr>
      </p:pic>
      <p:sp>
        <p:nvSpPr>
          <p:cNvPr id="27" name="Rectangle 26"/>
          <p:cNvSpPr/>
          <p:nvPr/>
        </p:nvSpPr>
        <p:spPr>
          <a:xfrm>
            <a:off x="1701295" y="5626829"/>
            <a:ext cx="6993883" cy="923330"/>
          </a:xfrm>
          <a:prstGeom prst="rect">
            <a:avLst/>
          </a:prstGeom>
        </p:spPr>
        <p:txBody>
          <a:bodyPr wrap="square">
            <a:spAutoFit/>
          </a:bodyPr>
          <a:lstStyle/>
          <a:p>
            <a:r>
              <a:rPr lang="en-US" b="1" i="1" dirty="0" smtClean="0">
                <a:latin typeface="TimesTen-Italic"/>
              </a:rPr>
              <a:t>f </a:t>
            </a:r>
            <a:r>
              <a:rPr lang="en-US" b="1" dirty="0">
                <a:latin typeface="TimesTen-Roman"/>
              </a:rPr>
              <a:t>(</a:t>
            </a:r>
            <a:r>
              <a:rPr lang="en-US" b="1" i="1" dirty="0">
                <a:latin typeface="TimesTen-Italic"/>
              </a:rPr>
              <a:t>x</a:t>
            </a:r>
            <a:r>
              <a:rPr lang="en-US" b="1" dirty="0">
                <a:latin typeface="TimesTen-Roman"/>
              </a:rPr>
              <a:t>, </a:t>
            </a:r>
            <a:r>
              <a:rPr lang="en-US" b="1" i="1" dirty="0">
                <a:latin typeface="TimesTen-Italic"/>
              </a:rPr>
              <a:t>y</a:t>
            </a:r>
            <a:r>
              <a:rPr lang="en-US" b="1" dirty="0" smtClean="0">
                <a:latin typeface="TimesTen-Roman"/>
              </a:rPr>
              <a:t>): </a:t>
            </a:r>
            <a:r>
              <a:rPr lang="en-US" dirty="0" smtClean="0">
                <a:latin typeface="TimesTen-Roman"/>
              </a:rPr>
              <a:t> </a:t>
            </a:r>
            <a:r>
              <a:rPr lang="en-US" dirty="0">
                <a:latin typeface="TimesTen-Roman"/>
              </a:rPr>
              <a:t>is an input image, </a:t>
            </a:r>
            <a:endParaRPr lang="en-US" dirty="0" smtClean="0">
              <a:latin typeface="TimesTen-Roman"/>
            </a:endParaRPr>
          </a:p>
          <a:p>
            <a:r>
              <a:rPr lang="en-US" b="1" i="1" dirty="0" smtClean="0">
                <a:latin typeface="TimesTen-Italic"/>
              </a:rPr>
              <a:t>g</a:t>
            </a:r>
            <a:r>
              <a:rPr lang="en-US" b="1" dirty="0" smtClean="0">
                <a:latin typeface="TimesTen-Roman"/>
              </a:rPr>
              <a:t>(</a:t>
            </a:r>
            <a:r>
              <a:rPr lang="en-US" b="1" i="1" dirty="0" smtClean="0">
                <a:latin typeface="TimesTen-Italic"/>
              </a:rPr>
              <a:t>x</a:t>
            </a:r>
            <a:r>
              <a:rPr lang="en-US" b="1" dirty="0">
                <a:latin typeface="TimesTen-Roman"/>
              </a:rPr>
              <a:t>, </a:t>
            </a:r>
            <a:r>
              <a:rPr lang="en-US" b="1" i="1" dirty="0">
                <a:latin typeface="TimesTen-Italic"/>
              </a:rPr>
              <a:t>y</a:t>
            </a:r>
            <a:r>
              <a:rPr lang="en-US" b="1" dirty="0">
                <a:latin typeface="TimesTen-Roman"/>
              </a:rPr>
              <a:t>)</a:t>
            </a:r>
            <a:r>
              <a:rPr lang="en-US" dirty="0">
                <a:latin typeface="TimesTen-Roman"/>
              </a:rPr>
              <a:t> is the output image, </a:t>
            </a:r>
            <a:endParaRPr lang="en-US" dirty="0" smtClean="0">
              <a:latin typeface="TimesTen-Roman"/>
            </a:endParaRPr>
          </a:p>
          <a:p>
            <a:r>
              <a:rPr lang="en-US" b="1" i="1" dirty="0" smtClean="0">
                <a:latin typeface="TimesTen-Italic"/>
              </a:rPr>
              <a:t>T</a:t>
            </a:r>
            <a:r>
              <a:rPr lang="en-US" i="1" dirty="0" smtClean="0">
                <a:latin typeface="TimesTen-Italic"/>
              </a:rPr>
              <a:t> </a:t>
            </a:r>
            <a:r>
              <a:rPr lang="en-US" dirty="0">
                <a:latin typeface="TimesTen-Roman"/>
              </a:rPr>
              <a:t>is an operator on </a:t>
            </a:r>
            <a:r>
              <a:rPr lang="en-US" b="1" i="1" dirty="0" smtClean="0">
                <a:latin typeface="TimesTen-Italic"/>
              </a:rPr>
              <a:t>f</a:t>
            </a:r>
            <a:r>
              <a:rPr lang="en-US" i="1" dirty="0" smtClean="0">
                <a:latin typeface="TimesTen-Italic"/>
              </a:rPr>
              <a:t> </a:t>
            </a:r>
            <a:r>
              <a:rPr lang="en-US" dirty="0" smtClean="0">
                <a:latin typeface="TimesTen-Roman"/>
              </a:rPr>
              <a:t>defined </a:t>
            </a:r>
            <a:r>
              <a:rPr lang="en-US" dirty="0">
                <a:latin typeface="TimesTen-Roman"/>
              </a:rPr>
              <a:t>over a neighborhood of point (</a:t>
            </a:r>
            <a:r>
              <a:rPr lang="en-US" i="1" dirty="0">
                <a:latin typeface="TimesTen-Italic"/>
              </a:rPr>
              <a:t>x</a:t>
            </a:r>
            <a:r>
              <a:rPr lang="en-US" dirty="0">
                <a:latin typeface="TimesTen-Roman"/>
              </a:rPr>
              <a:t>, </a:t>
            </a:r>
            <a:r>
              <a:rPr lang="en-US" i="1" dirty="0">
                <a:latin typeface="TimesTen-Italic"/>
              </a:rPr>
              <a:t>y</a:t>
            </a:r>
            <a:r>
              <a:rPr lang="en-US" dirty="0">
                <a:latin typeface="TimesTen-Roman"/>
              </a:rPr>
              <a:t>). </a:t>
            </a:r>
            <a:endParaRPr lang="en-US"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Number of Basic Intensity Transformation Functions?</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146" name="Picture 2" descr="Python | Intensity Transformation Operations on Images - GeeksforGeeks"/>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7128750" y="1949769"/>
            <a:ext cx="5112672" cy="479164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155057" y="3472525"/>
            <a:ext cx="6583223"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79C9"/>
                </a:solidFill>
                <a:latin typeface="Futura-Heavy"/>
              </a:rPr>
              <a:t>IMAGE </a:t>
            </a:r>
            <a:r>
              <a:rPr lang="en-US" b="1" dirty="0" smtClean="0">
                <a:solidFill>
                  <a:srgbClr val="0079C9"/>
                </a:solidFill>
                <a:latin typeface="Futura-Heavy"/>
              </a:rPr>
              <a:t>NEGATIVES</a:t>
            </a:r>
          </a:p>
          <a:p>
            <a:pPr marL="285750" indent="-285750">
              <a:buFont typeface="Arial" panose="020B0604020202020204" pitchFamily="34" charset="0"/>
              <a:buChar char="•"/>
            </a:pPr>
            <a:r>
              <a:rPr lang="en-US" b="1" dirty="0">
                <a:solidFill>
                  <a:srgbClr val="0079C9"/>
                </a:solidFill>
                <a:latin typeface="Futura-Heavy"/>
              </a:rPr>
              <a:t>LOG TRANSFORMATIONS</a:t>
            </a:r>
          </a:p>
          <a:p>
            <a:pPr marL="285750" indent="-285750">
              <a:buFont typeface="Arial" panose="020B0604020202020204" pitchFamily="34" charset="0"/>
              <a:buChar char="•"/>
            </a:pPr>
            <a:r>
              <a:rPr lang="en-US" b="1" dirty="0">
                <a:solidFill>
                  <a:srgbClr val="0079C9"/>
                </a:solidFill>
                <a:latin typeface="Futura-Heavy"/>
              </a:rPr>
              <a:t>POWER-LAW (GAMMA) TRANSFORMATIONS</a:t>
            </a:r>
          </a:p>
        </p:txBody>
      </p:sp>
    </p:spTree>
    <p:extLst>
      <p:ext uri="{BB962C8B-B14F-4D97-AF65-F5344CB8AC3E}">
        <p14:creationId xmlns:p14="http://schemas.microsoft.com/office/powerpoint/2010/main" val="3080065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Negatives</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725167" y="2018452"/>
            <a:ext cx="8539458" cy="646331"/>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The negative of an </a:t>
            </a:r>
            <a:r>
              <a:rPr lang="en-US" b="1" dirty="0" smtClean="0">
                <a:latin typeface="Arial" panose="020B0604020202020204" pitchFamily="34" charset="0"/>
                <a:cs typeface="Arial" panose="020B0604020202020204" pitchFamily="34" charset="0"/>
              </a:rPr>
              <a:t>image (monochrome </a:t>
            </a:r>
            <a:r>
              <a:rPr lang="en-US" b="1" dirty="0">
                <a:latin typeface="Arial" panose="020B0604020202020204" pitchFamily="34" charset="0"/>
                <a:cs typeface="Arial" panose="020B0604020202020204" pitchFamily="34" charset="0"/>
              </a:rPr>
              <a:t>image) </a:t>
            </a:r>
            <a:r>
              <a:rPr lang="en-US" dirty="0">
                <a:latin typeface="Arial" panose="020B0604020202020204" pitchFamily="34" charset="0"/>
                <a:cs typeface="Arial" panose="020B0604020202020204" pitchFamily="34" charset="0"/>
              </a:rPr>
              <a:t>with intensity levels in the </a:t>
            </a:r>
            <a:r>
              <a:rPr lang="en-US">
                <a:latin typeface="Arial" panose="020B0604020202020204" pitchFamily="34" charset="0"/>
                <a:cs typeface="Arial" panose="020B0604020202020204" pitchFamily="34" charset="0"/>
              </a:rPr>
              <a:t>range </a:t>
            </a:r>
            <a:r>
              <a:rPr lang="en-US" smtClean="0">
                <a:latin typeface="Arial" panose="020B0604020202020204" pitchFamily="34" charset="0"/>
                <a:cs typeface="Arial" panose="020B0604020202020204" pitchFamily="34" charset="0"/>
              </a:rPr>
              <a:t>[0,</a:t>
            </a:r>
            <a:r>
              <a:rPr lang="en-US" i="1" smtClean="0">
                <a:latin typeface="Arial" panose="020B0604020202020204" pitchFamily="34" charset="0"/>
                <a:cs typeface="Arial" panose="020B0604020202020204" pitchFamily="34" charset="0"/>
              </a:rPr>
              <a:t>L </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1] is obtained </a:t>
            </a:r>
            <a:r>
              <a:rPr lang="en-US" dirty="0" smtClean="0">
                <a:latin typeface="Arial" panose="020B0604020202020204" pitchFamily="34" charset="0"/>
                <a:cs typeface="Arial" panose="020B0604020202020204" pitchFamily="34" charset="0"/>
              </a:rPr>
              <a:t>by using </a:t>
            </a:r>
            <a:r>
              <a:rPr lang="en-US" dirty="0">
                <a:latin typeface="Arial" panose="020B0604020202020204" pitchFamily="34" charset="0"/>
                <a:cs typeface="Arial" panose="020B0604020202020204" pitchFamily="34" charset="0"/>
              </a:rPr>
              <a:t>the negative transformation function</a:t>
            </a:r>
          </a:p>
        </p:txBody>
      </p:sp>
      <p:pic>
        <p:nvPicPr>
          <p:cNvPr id="7" name="Picture 6"/>
          <p:cNvPicPr>
            <a:picLocks noChangeAspect="1"/>
          </p:cNvPicPr>
          <p:nvPr/>
        </p:nvPicPr>
        <p:blipFill>
          <a:blip r:embed="rId4"/>
          <a:stretch>
            <a:fillRect/>
          </a:stretch>
        </p:blipFill>
        <p:spPr>
          <a:xfrm>
            <a:off x="4661707" y="2878148"/>
            <a:ext cx="1628775" cy="381000"/>
          </a:xfrm>
          <a:prstGeom prst="rect">
            <a:avLst/>
          </a:prstGeom>
        </p:spPr>
      </p:pic>
      <p:sp>
        <p:nvSpPr>
          <p:cNvPr id="8" name="Rectangle 7"/>
          <p:cNvSpPr/>
          <p:nvPr/>
        </p:nvSpPr>
        <p:spPr>
          <a:xfrm>
            <a:off x="560052" y="3500721"/>
            <a:ext cx="8461118" cy="923330"/>
          </a:xfrm>
          <a:prstGeom prst="rect">
            <a:avLst/>
          </a:prstGeom>
        </p:spPr>
        <p:txBody>
          <a:bodyPr wrap="square">
            <a:spAutoFit/>
          </a:bodyPr>
          <a:lstStyle/>
          <a:p>
            <a:r>
              <a:rPr lang="en-US" b="1" dirty="0">
                <a:solidFill>
                  <a:srgbClr val="242424"/>
                </a:solidFill>
                <a:latin typeface="source-serif-pro"/>
              </a:rPr>
              <a:t>Let us take an 8-bit image with intensity range </a:t>
            </a:r>
            <a:r>
              <a:rPr lang="en-US" b="1">
                <a:solidFill>
                  <a:srgbClr val="242424"/>
                </a:solidFill>
                <a:latin typeface="source-serif-pro"/>
              </a:rPr>
              <a:t>of </a:t>
            </a:r>
            <a:r>
              <a:rPr lang="en-US" b="1" smtClean="0">
                <a:solidFill>
                  <a:srgbClr val="242424"/>
                </a:solidFill>
                <a:latin typeface="source-serif-pro"/>
              </a:rPr>
              <a:t>0–255</a:t>
            </a:r>
            <a:r>
              <a:rPr lang="en-US" dirty="0" smtClean="0">
                <a:solidFill>
                  <a:srgbClr val="242424"/>
                </a:solidFill>
                <a:latin typeface="source-serif-pro"/>
              </a:rPr>
              <a:t>.</a:t>
            </a:r>
          </a:p>
          <a:p>
            <a:r>
              <a:rPr lang="en-US" dirty="0"/>
              <a:t>then if the </a:t>
            </a:r>
            <a:r>
              <a:rPr lang="en-US" dirty="0" smtClean="0"/>
              <a:t>pixel </a:t>
            </a:r>
            <a:r>
              <a:rPr lang="en-US" dirty="0"/>
              <a:t>is </a:t>
            </a:r>
            <a:r>
              <a:rPr lang="en-US" smtClean="0"/>
              <a:t>Black </a:t>
            </a:r>
            <a:r>
              <a:rPr lang="en-US" smtClean="0"/>
              <a:t>(0) </a:t>
            </a:r>
            <a:r>
              <a:rPr lang="en-US" dirty="0"/>
              <a:t>to inverse </a:t>
            </a:r>
            <a:r>
              <a:rPr lang="en-US" dirty="0" smtClean="0"/>
              <a:t>it </a:t>
            </a:r>
            <a:r>
              <a:rPr lang="en-US"/>
              <a:t>(</a:t>
            </a:r>
            <a:r>
              <a:rPr lang="en-US" smtClean="0"/>
              <a:t>255-0 </a:t>
            </a:r>
            <a:r>
              <a:rPr lang="en-US" dirty="0" smtClean="0"/>
              <a:t>= 255, which means White color)</a:t>
            </a:r>
            <a:endParaRPr lang="en-US" dirty="0"/>
          </a:p>
          <a:p>
            <a:r>
              <a:rPr lang="en-US" dirty="0" smtClean="0"/>
              <a:t>The White </a:t>
            </a:r>
            <a:r>
              <a:rPr lang="en-US" dirty="0"/>
              <a:t>to opposite (255-255</a:t>
            </a:r>
            <a:r>
              <a:rPr lang="en-US"/>
              <a:t>= </a:t>
            </a:r>
            <a:r>
              <a:rPr lang="en-US" smtClean="0"/>
              <a:t>0 </a:t>
            </a:r>
            <a:r>
              <a:rPr lang="en-US" dirty="0" smtClean="0"/>
              <a:t>then goes to Black)</a:t>
            </a:r>
            <a:endParaRPr lang="en-US" dirty="0"/>
          </a:p>
        </p:txBody>
      </p:sp>
      <p:pic>
        <p:nvPicPr>
          <p:cNvPr id="2" name="Picture 1"/>
          <p:cNvPicPr>
            <a:picLocks noChangeAspect="1"/>
          </p:cNvPicPr>
          <p:nvPr/>
        </p:nvPicPr>
        <p:blipFill>
          <a:blip r:embed="rId5"/>
          <a:stretch>
            <a:fillRect/>
          </a:stretch>
        </p:blipFill>
        <p:spPr>
          <a:xfrm>
            <a:off x="3176830" y="4492836"/>
            <a:ext cx="4272367" cy="2146745"/>
          </a:xfrm>
          <a:prstGeom prst="rect">
            <a:avLst/>
          </a:prstGeom>
        </p:spPr>
      </p:pic>
    </p:spTree>
    <p:extLst>
      <p:ext uri="{BB962C8B-B14F-4D97-AF65-F5344CB8AC3E}">
        <p14:creationId xmlns:p14="http://schemas.microsoft.com/office/powerpoint/2010/main" val="12072302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Negatives</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725167" y="2018452"/>
            <a:ext cx="8539458" cy="3970318"/>
          </a:xfrm>
          <a:prstGeom prst="rect">
            <a:avLst/>
          </a:prstGeom>
        </p:spPr>
        <p:txBody>
          <a:bodyPr wrap="square">
            <a:spAutoFit/>
          </a:bodyPr>
          <a:lstStyle/>
          <a:p>
            <a:r>
              <a:rPr lang="en-US" b="1" dirty="0" smtClean="0">
                <a:latin typeface="Arial" panose="020B0604020202020204" pitchFamily="34" charset="0"/>
                <a:cs typeface="Arial" panose="020B0604020202020204" pitchFamily="34" charset="0"/>
              </a:rPr>
              <a:t>Find the </a:t>
            </a:r>
            <a:r>
              <a:rPr lang="en-US" b="1" dirty="0">
                <a:latin typeface="Arial" panose="020B0604020202020204" pitchFamily="34" charset="0"/>
                <a:cs typeface="Arial" panose="020B0604020202020204" pitchFamily="34" charset="0"/>
              </a:rPr>
              <a:t>negative of </a:t>
            </a:r>
            <a:r>
              <a:rPr lang="en-US" b="1" dirty="0" smtClean="0">
                <a:latin typeface="Arial" panose="020B0604020202020204" pitchFamily="34" charset="0"/>
                <a:cs typeface="Arial" panose="020B0604020202020204" pitchFamily="34" charset="0"/>
              </a:rPr>
              <a:t>the current image with 255 gray levels</a:t>
            </a:r>
          </a:p>
          <a:p>
            <a:endParaRPr lang="en-US" b="1" dirty="0">
              <a:latin typeface="Arial" panose="020B0604020202020204" pitchFamily="34" charset="0"/>
              <a:cs typeface="Arial" panose="020B0604020202020204" pitchFamily="34" charset="0"/>
            </a:endParaRPr>
          </a:p>
          <a:p>
            <a:endParaRPr lang="en-US" b="1" dirty="0" smtClean="0">
              <a:latin typeface="Arial" panose="020B0604020202020204" pitchFamily="34" charset="0"/>
              <a:cs typeface="Arial" panose="020B0604020202020204" pitchFamily="34" charset="0"/>
            </a:endParaRPr>
          </a:p>
          <a:p>
            <a:endParaRPr lang="en-US" b="1" dirty="0">
              <a:latin typeface="Arial" panose="020B0604020202020204" pitchFamily="34" charset="0"/>
              <a:cs typeface="Arial" panose="020B0604020202020204" pitchFamily="34" charset="0"/>
            </a:endParaRPr>
          </a:p>
          <a:p>
            <a:endParaRPr lang="en-US" sz="2400" b="1" dirty="0" smtClean="0">
              <a:latin typeface="Arial" panose="020B0604020202020204" pitchFamily="34" charset="0"/>
              <a:cs typeface="Arial" panose="020B0604020202020204" pitchFamily="34" charset="0"/>
            </a:endParaRPr>
          </a:p>
          <a:p>
            <a:endParaRPr lang="en-US" sz="2400" b="1" dirty="0" smtClean="0">
              <a:latin typeface="Andalus" panose="02020603050405020304" pitchFamily="18" charset="-78"/>
              <a:cs typeface="Andalus" panose="02020603050405020304" pitchFamily="18" charset="-78"/>
            </a:endParaRPr>
          </a:p>
          <a:p>
            <a:endParaRPr lang="en-US" sz="2400" b="1" dirty="0" smtClean="0">
              <a:latin typeface="Andalus" panose="02020603050405020304" pitchFamily="18" charset="-78"/>
              <a:cs typeface="Andalus" panose="02020603050405020304" pitchFamily="18" charset="-78"/>
            </a:endParaRPr>
          </a:p>
          <a:p>
            <a:r>
              <a:rPr lang="en-US" sz="2400" dirty="0" err="1" smtClean="0">
                <a:latin typeface="Andalus" panose="02020603050405020304" pitchFamily="18" charset="-78"/>
                <a:cs typeface="Andalus" panose="02020603050405020304" pitchFamily="18" charset="-78"/>
              </a:rPr>
              <a:t>Gray_image</a:t>
            </a:r>
            <a:r>
              <a:rPr lang="en-US" sz="2400" dirty="0" smtClean="0">
                <a:latin typeface="Andalus" panose="02020603050405020304" pitchFamily="18" charset="-78"/>
                <a:cs typeface="Andalus" panose="02020603050405020304" pitchFamily="18" charset="-78"/>
              </a:rPr>
              <a:t> </a:t>
            </a:r>
            <a:r>
              <a:rPr lang="en-US" sz="2400" dirty="0">
                <a:latin typeface="Andalus" panose="02020603050405020304" pitchFamily="18" charset="-78"/>
                <a:cs typeface="Andalus" panose="02020603050405020304" pitchFamily="18" charset="-78"/>
              </a:rPr>
              <a:t>=  </a:t>
            </a:r>
            <a:r>
              <a:rPr lang="en-US" sz="2400" dirty="0" smtClean="0">
                <a:latin typeface="Andalus" panose="02020603050405020304" pitchFamily="18" charset="-78"/>
                <a:cs typeface="Andalus" panose="02020603050405020304" pitchFamily="18" charset="-78"/>
              </a:rPr>
              <a:t>   </a:t>
            </a:r>
            <a:r>
              <a:rPr lang="en-US" sz="2400" smtClean="0">
                <a:latin typeface="Andalus" panose="02020603050405020304" pitchFamily="18" charset="-78"/>
                <a:cs typeface="Andalus" panose="02020603050405020304" pitchFamily="18" charset="-78"/>
              </a:rPr>
              <a:t>[[</a:t>
            </a:r>
            <a:r>
              <a:rPr lang="en-US" sz="2400" smtClean="0">
                <a:latin typeface="Andalus" panose="02020603050405020304" pitchFamily="18" charset="-78"/>
                <a:cs typeface="Andalus" panose="02020603050405020304" pitchFamily="18" charset="-78"/>
              </a:rPr>
              <a:t>100, 150, 200], </a:t>
            </a:r>
            <a:endParaRPr lang="en-US" sz="2400" dirty="0" smtClean="0">
              <a:latin typeface="Andalus" panose="02020603050405020304" pitchFamily="18" charset="-78"/>
              <a:cs typeface="Andalus" panose="02020603050405020304" pitchFamily="18" charset="-78"/>
            </a:endParaRPr>
          </a:p>
          <a:p>
            <a:r>
              <a:rPr lang="en-US" sz="2400" dirty="0">
                <a:latin typeface="Andalus" panose="02020603050405020304" pitchFamily="18" charset="-78"/>
                <a:cs typeface="Andalus" panose="02020603050405020304" pitchFamily="18" charset="-78"/>
              </a:rPr>
              <a:t>	</a:t>
            </a:r>
            <a:r>
              <a:rPr lang="en-US" sz="2400" dirty="0" smtClean="0">
                <a:latin typeface="Andalus" panose="02020603050405020304" pitchFamily="18" charset="-78"/>
                <a:cs typeface="Andalus" panose="02020603050405020304" pitchFamily="18" charset="-78"/>
              </a:rPr>
              <a:t>	   </a:t>
            </a:r>
            <a:r>
              <a:rPr lang="en-US" sz="2400" smtClean="0">
                <a:latin typeface="Andalus" panose="02020603050405020304" pitchFamily="18" charset="-78"/>
                <a:cs typeface="Andalus" panose="02020603050405020304" pitchFamily="18" charset="-78"/>
              </a:rPr>
              <a:t>[</a:t>
            </a:r>
            <a:r>
              <a:rPr lang="en-US" sz="2400" smtClean="0">
                <a:latin typeface="Andalus" panose="02020603050405020304" pitchFamily="18" charset="-78"/>
                <a:cs typeface="Andalus" panose="02020603050405020304" pitchFamily="18" charset="-78"/>
              </a:rPr>
              <a:t>50, </a:t>
            </a:r>
            <a:r>
              <a:rPr lang="en-US" sz="2400" dirty="0">
                <a:latin typeface="Andalus" panose="02020603050405020304" pitchFamily="18" charset="-78"/>
                <a:cs typeface="Andalus" panose="02020603050405020304" pitchFamily="18" charset="-78"/>
              </a:rPr>
              <a:t>75</a:t>
            </a:r>
            <a:r>
              <a:rPr lang="en-US" sz="2400">
                <a:latin typeface="Andalus" panose="02020603050405020304" pitchFamily="18" charset="-78"/>
                <a:cs typeface="Andalus" panose="02020603050405020304" pitchFamily="18" charset="-78"/>
              </a:rPr>
              <a:t>, </a:t>
            </a:r>
            <a:r>
              <a:rPr lang="en-US" sz="2400" smtClean="0">
                <a:latin typeface="Andalus" panose="02020603050405020304" pitchFamily="18" charset="-78"/>
                <a:cs typeface="Andalus" panose="02020603050405020304" pitchFamily="18" charset="-78"/>
              </a:rPr>
              <a:t>100], </a:t>
            </a:r>
            <a:endParaRPr lang="en-US" sz="2400" dirty="0" smtClean="0">
              <a:latin typeface="Andalus" panose="02020603050405020304" pitchFamily="18" charset="-78"/>
              <a:cs typeface="Andalus" panose="02020603050405020304" pitchFamily="18" charset="-78"/>
            </a:endParaRPr>
          </a:p>
          <a:p>
            <a:r>
              <a:rPr lang="en-US" sz="2400" dirty="0">
                <a:latin typeface="Andalus" panose="02020603050405020304" pitchFamily="18" charset="-78"/>
                <a:cs typeface="Andalus" panose="02020603050405020304" pitchFamily="18" charset="-78"/>
              </a:rPr>
              <a:t>	</a:t>
            </a:r>
            <a:r>
              <a:rPr lang="en-US" sz="2400" dirty="0" smtClean="0">
                <a:latin typeface="Andalus" panose="02020603050405020304" pitchFamily="18" charset="-78"/>
                <a:cs typeface="Andalus" panose="02020603050405020304" pitchFamily="18" charset="-78"/>
              </a:rPr>
              <a:t>	   [</a:t>
            </a:r>
            <a:r>
              <a:rPr lang="en-US" sz="2400" dirty="0">
                <a:latin typeface="Andalus" panose="02020603050405020304" pitchFamily="18" charset="-78"/>
                <a:cs typeface="Andalus" panose="02020603050405020304" pitchFamily="18" charset="-78"/>
              </a:rPr>
              <a:t>25</a:t>
            </a:r>
            <a:r>
              <a:rPr lang="en-US" sz="2400">
                <a:latin typeface="Andalus" panose="02020603050405020304" pitchFamily="18" charset="-78"/>
                <a:cs typeface="Andalus" panose="02020603050405020304" pitchFamily="18" charset="-78"/>
              </a:rPr>
              <a:t>, </a:t>
            </a:r>
            <a:r>
              <a:rPr lang="en-US" sz="2400" smtClean="0">
                <a:latin typeface="Andalus" panose="02020603050405020304" pitchFamily="18" charset="-78"/>
                <a:cs typeface="Andalus" panose="02020603050405020304" pitchFamily="18" charset="-78"/>
              </a:rPr>
              <a:t>0, </a:t>
            </a:r>
            <a:r>
              <a:rPr lang="en-US" sz="2400" dirty="0">
                <a:latin typeface="Andalus" panose="02020603050405020304" pitchFamily="18" charset="-78"/>
                <a:cs typeface="Andalus" panose="02020603050405020304" pitchFamily="18" charset="-78"/>
              </a:rPr>
              <a:t>255</a:t>
            </a:r>
            <a:r>
              <a:rPr lang="en-US" sz="2400" dirty="0" smtClean="0"/>
              <a:t>]] </a:t>
            </a:r>
            <a:r>
              <a:rPr lang="en-US" dirty="0"/>
              <a:t/>
            </a:r>
            <a:br>
              <a:rPr lang="en-US" dirty="0"/>
            </a:br>
            <a:endParaRPr lang="en-US" b="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8" name="Rectangle 7"/>
          <p:cNvSpPr/>
          <p:nvPr/>
        </p:nvSpPr>
        <p:spPr>
          <a:xfrm>
            <a:off x="560052" y="3500721"/>
            <a:ext cx="8461118" cy="369332"/>
          </a:xfrm>
          <a:prstGeom prst="rect">
            <a:avLst/>
          </a:prstGeom>
        </p:spPr>
        <p:txBody>
          <a:bodyPr wrap="square">
            <a:spAutoFit/>
          </a:bodyPr>
          <a:lstStyle/>
          <a:p>
            <a:endParaRPr lang="en-US" dirty="0"/>
          </a:p>
        </p:txBody>
      </p:sp>
      <p:sp>
        <p:nvSpPr>
          <p:cNvPr id="10" name="Striped Right Arrow 9"/>
          <p:cNvSpPr/>
          <p:nvPr/>
        </p:nvSpPr>
        <p:spPr>
          <a:xfrm>
            <a:off x="5161453" y="4202399"/>
            <a:ext cx="908836" cy="739707"/>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6152079" y="4202399"/>
            <a:ext cx="4543231" cy="1200329"/>
          </a:xfrm>
          <a:prstGeom prst="rect">
            <a:avLst/>
          </a:prstGeom>
        </p:spPr>
        <p:txBody>
          <a:bodyPr wrap="none">
            <a:spAutoFit/>
          </a:bodyPr>
          <a:lstStyle/>
          <a:p>
            <a:r>
              <a:rPr lang="en-US" sz="2400" dirty="0">
                <a:solidFill>
                  <a:srgbClr val="FF0000"/>
                </a:solidFill>
                <a:latin typeface="Andalus" panose="02020603050405020304" pitchFamily="18" charset="-78"/>
                <a:cs typeface="Andalus" panose="02020603050405020304" pitchFamily="18" charset="-78"/>
              </a:rPr>
              <a:t>Negative </a:t>
            </a:r>
            <a:r>
              <a:rPr lang="en-US" sz="2400" dirty="0" smtClean="0">
                <a:solidFill>
                  <a:srgbClr val="FF0000"/>
                </a:solidFill>
                <a:latin typeface="Andalus" panose="02020603050405020304" pitchFamily="18" charset="-78"/>
                <a:cs typeface="Andalus" panose="02020603050405020304" pitchFamily="18" charset="-78"/>
              </a:rPr>
              <a:t>Image= </a:t>
            </a:r>
            <a:r>
              <a:rPr lang="en-US" sz="2400" dirty="0">
                <a:solidFill>
                  <a:srgbClr val="00A67D"/>
                </a:solidFill>
                <a:latin typeface="Andalus" panose="02020603050405020304" pitchFamily="18" charset="-78"/>
                <a:cs typeface="Andalus" panose="02020603050405020304" pitchFamily="18" charset="-78"/>
              </a:rPr>
              <a:t>[[</a:t>
            </a:r>
            <a:r>
              <a:rPr lang="en-US" sz="2400" dirty="0" smtClean="0">
                <a:solidFill>
                  <a:srgbClr val="00A67D"/>
                </a:solidFill>
                <a:latin typeface="Andalus" panose="02020603050405020304" pitchFamily="18" charset="-78"/>
                <a:cs typeface="Andalus" panose="02020603050405020304" pitchFamily="18" charset="-78"/>
              </a:rPr>
              <a:t>155</a:t>
            </a:r>
            <a:r>
              <a:rPr lang="en-US" sz="2400" smtClean="0">
                <a:solidFill>
                  <a:srgbClr val="00A67D"/>
                </a:solidFill>
                <a:latin typeface="Andalus" panose="02020603050405020304" pitchFamily="18" charset="-78"/>
                <a:cs typeface="Andalus" panose="02020603050405020304" pitchFamily="18" charset="-78"/>
              </a:rPr>
              <a:t>, </a:t>
            </a:r>
            <a:r>
              <a:rPr lang="en-US" sz="2400" smtClean="0">
                <a:solidFill>
                  <a:srgbClr val="00A67D"/>
                </a:solidFill>
                <a:latin typeface="Andalus" panose="02020603050405020304" pitchFamily="18" charset="-78"/>
                <a:cs typeface="Andalus" panose="02020603050405020304" pitchFamily="18" charset="-78"/>
              </a:rPr>
              <a:t>105</a:t>
            </a:r>
            <a:r>
              <a:rPr lang="en-US" sz="2400" dirty="0" smtClean="0">
                <a:solidFill>
                  <a:srgbClr val="00A67D"/>
                </a:solidFill>
                <a:latin typeface="Andalus" panose="02020603050405020304" pitchFamily="18" charset="-78"/>
                <a:cs typeface="Andalus" panose="02020603050405020304" pitchFamily="18" charset="-78"/>
              </a:rPr>
              <a:t>, </a:t>
            </a:r>
            <a:r>
              <a:rPr lang="en-US" sz="2400" dirty="0">
                <a:solidFill>
                  <a:srgbClr val="00A67D"/>
                </a:solidFill>
                <a:latin typeface="Andalus" panose="02020603050405020304" pitchFamily="18" charset="-78"/>
                <a:cs typeface="Andalus" panose="02020603050405020304" pitchFamily="18" charset="-78"/>
              </a:rPr>
              <a:t>55</a:t>
            </a:r>
            <a:r>
              <a:rPr lang="en-US" sz="2400" dirty="0" smtClean="0">
                <a:solidFill>
                  <a:srgbClr val="00A67D"/>
                </a:solidFill>
                <a:latin typeface="Andalus" panose="02020603050405020304" pitchFamily="18" charset="-78"/>
                <a:cs typeface="Andalus" panose="02020603050405020304" pitchFamily="18" charset="-78"/>
              </a:rPr>
              <a:t>],</a:t>
            </a:r>
          </a:p>
          <a:p>
            <a:r>
              <a:rPr lang="en-US" sz="2400" dirty="0">
                <a:solidFill>
                  <a:srgbClr val="00A67D"/>
                </a:solidFill>
                <a:latin typeface="Andalus" panose="02020603050405020304" pitchFamily="18" charset="-78"/>
                <a:cs typeface="Andalus" panose="02020603050405020304" pitchFamily="18" charset="-78"/>
              </a:rPr>
              <a:t>	</a:t>
            </a:r>
            <a:r>
              <a:rPr lang="en-US" sz="2400" dirty="0" smtClean="0">
                <a:solidFill>
                  <a:srgbClr val="00A67D"/>
                </a:solidFill>
                <a:latin typeface="Andalus" panose="02020603050405020304" pitchFamily="18" charset="-78"/>
                <a:cs typeface="Andalus" panose="02020603050405020304" pitchFamily="18" charset="-78"/>
              </a:rPr>
              <a:t>	      </a:t>
            </a:r>
            <a:r>
              <a:rPr lang="en-US" sz="2400" smtClean="0">
                <a:solidFill>
                  <a:srgbClr val="00A67D"/>
                </a:solidFill>
                <a:latin typeface="Andalus" panose="02020603050405020304" pitchFamily="18" charset="-78"/>
                <a:cs typeface="Andalus" panose="02020603050405020304" pitchFamily="18" charset="-78"/>
              </a:rPr>
              <a:t>[</a:t>
            </a:r>
            <a:r>
              <a:rPr lang="en-US" sz="2400" smtClean="0">
                <a:solidFill>
                  <a:srgbClr val="00A67D"/>
                </a:solidFill>
                <a:latin typeface="Andalus" panose="02020603050405020304" pitchFamily="18" charset="-78"/>
                <a:cs typeface="Andalus" panose="02020603050405020304" pitchFamily="18" charset="-78"/>
              </a:rPr>
              <a:t>205</a:t>
            </a:r>
            <a:r>
              <a:rPr lang="en-US" sz="2400" smtClean="0">
                <a:solidFill>
                  <a:srgbClr val="00A67D"/>
                </a:solidFill>
                <a:latin typeface="Andalus" panose="02020603050405020304" pitchFamily="18" charset="-78"/>
                <a:cs typeface="Andalus" panose="02020603050405020304" pitchFamily="18" charset="-78"/>
              </a:rPr>
              <a:t>, </a:t>
            </a:r>
            <a:r>
              <a:rPr lang="en-US" sz="2400" smtClean="0">
                <a:solidFill>
                  <a:srgbClr val="00A67D"/>
                </a:solidFill>
                <a:latin typeface="Andalus" panose="02020603050405020304" pitchFamily="18" charset="-78"/>
                <a:cs typeface="Andalus" panose="02020603050405020304" pitchFamily="18" charset="-78"/>
              </a:rPr>
              <a:t>180, </a:t>
            </a:r>
            <a:r>
              <a:rPr lang="en-US" sz="2400" dirty="0">
                <a:solidFill>
                  <a:srgbClr val="00A67D"/>
                </a:solidFill>
                <a:latin typeface="Andalus" panose="02020603050405020304" pitchFamily="18" charset="-78"/>
                <a:cs typeface="Andalus" panose="02020603050405020304" pitchFamily="18" charset="-78"/>
              </a:rPr>
              <a:t>155</a:t>
            </a:r>
            <a:r>
              <a:rPr lang="en-US" sz="2400" dirty="0" smtClean="0">
                <a:solidFill>
                  <a:srgbClr val="00A67D"/>
                </a:solidFill>
                <a:latin typeface="Andalus" panose="02020603050405020304" pitchFamily="18" charset="-78"/>
                <a:cs typeface="Andalus" panose="02020603050405020304" pitchFamily="18" charset="-78"/>
              </a:rPr>
              <a:t>],</a:t>
            </a:r>
          </a:p>
          <a:p>
            <a:r>
              <a:rPr lang="en-US" sz="2400" dirty="0">
                <a:solidFill>
                  <a:srgbClr val="00A67D"/>
                </a:solidFill>
                <a:latin typeface="Andalus" panose="02020603050405020304" pitchFamily="18" charset="-78"/>
                <a:cs typeface="Andalus" panose="02020603050405020304" pitchFamily="18" charset="-78"/>
              </a:rPr>
              <a:t>	</a:t>
            </a:r>
            <a:r>
              <a:rPr lang="en-US" sz="2400" dirty="0" smtClean="0">
                <a:solidFill>
                  <a:srgbClr val="00A67D"/>
                </a:solidFill>
                <a:latin typeface="Andalus" panose="02020603050405020304" pitchFamily="18" charset="-78"/>
                <a:cs typeface="Andalus" panose="02020603050405020304" pitchFamily="18" charset="-78"/>
              </a:rPr>
              <a:t>	      </a:t>
            </a:r>
            <a:r>
              <a:rPr lang="en-US" sz="2400" smtClean="0">
                <a:solidFill>
                  <a:srgbClr val="00A67D"/>
                </a:solidFill>
                <a:latin typeface="Andalus" panose="02020603050405020304" pitchFamily="18" charset="-78"/>
                <a:cs typeface="Andalus" panose="02020603050405020304" pitchFamily="18" charset="-78"/>
              </a:rPr>
              <a:t>[</a:t>
            </a:r>
            <a:r>
              <a:rPr lang="en-US" sz="2400" smtClean="0">
                <a:solidFill>
                  <a:srgbClr val="00A67D"/>
                </a:solidFill>
                <a:latin typeface="Andalus" panose="02020603050405020304" pitchFamily="18" charset="-78"/>
                <a:cs typeface="Andalus" panose="02020603050405020304" pitchFamily="18" charset="-78"/>
              </a:rPr>
              <a:t>230, </a:t>
            </a:r>
            <a:r>
              <a:rPr lang="en-US" sz="2400" dirty="0" smtClean="0">
                <a:solidFill>
                  <a:srgbClr val="00A67D"/>
                </a:solidFill>
                <a:latin typeface="Andalus" panose="02020603050405020304" pitchFamily="18" charset="-78"/>
                <a:cs typeface="Andalus" panose="02020603050405020304" pitchFamily="18" charset="-78"/>
              </a:rPr>
              <a:t>255</a:t>
            </a:r>
            <a:r>
              <a:rPr lang="en-US" sz="2400" smtClean="0">
                <a:solidFill>
                  <a:srgbClr val="00A67D"/>
                </a:solidFill>
                <a:latin typeface="Andalus" panose="02020603050405020304" pitchFamily="18" charset="-78"/>
                <a:cs typeface="Andalus" panose="02020603050405020304" pitchFamily="18" charset="-78"/>
              </a:rPr>
              <a:t>, </a:t>
            </a:r>
            <a:r>
              <a:rPr lang="en-US" sz="2400" smtClean="0">
                <a:solidFill>
                  <a:srgbClr val="00A67D"/>
                </a:solidFill>
                <a:latin typeface="Andalus" panose="02020603050405020304" pitchFamily="18" charset="-78"/>
                <a:cs typeface="Andalus" panose="02020603050405020304" pitchFamily="18" charset="-78"/>
              </a:rPr>
              <a:t>0]]</a:t>
            </a:r>
            <a:endParaRPr lang="en-US" sz="24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71157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Negatives</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725167" y="2018452"/>
            <a:ext cx="8539458" cy="2031325"/>
          </a:xfrm>
          <a:prstGeom prst="rect">
            <a:avLst/>
          </a:prstGeom>
        </p:spPr>
        <p:txBody>
          <a:bodyPr wrap="square">
            <a:spAutoFit/>
          </a:bodyPr>
          <a:lstStyle/>
          <a:p>
            <a:r>
              <a:rPr lang="en-US" b="1" dirty="0">
                <a:latin typeface="Arial" panose="020B0604020202020204" pitchFamily="34" charset="0"/>
                <a:cs typeface="Arial" panose="020B0604020202020204" pitchFamily="34" charset="0"/>
              </a:rPr>
              <a:t>For </a:t>
            </a:r>
            <a:r>
              <a:rPr lang="en-US" b="1" dirty="0" smtClean="0">
                <a:latin typeface="Arial" panose="020B0604020202020204" pitchFamily="34" charset="0"/>
                <a:cs typeface="Arial" panose="020B0604020202020204" pitchFamily="34" charset="0"/>
              </a:rPr>
              <a:t>color </a:t>
            </a:r>
            <a:r>
              <a:rPr lang="en-US" b="1" dirty="0">
                <a:latin typeface="Arial" panose="020B0604020202020204" pitchFamily="34" charset="0"/>
                <a:cs typeface="Arial" panose="020B0604020202020204" pitchFamily="34" charset="0"/>
              </a:rPr>
              <a:t>image</a:t>
            </a:r>
            <a:r>
              <a:rPr lang="en-US" dirty="0">
                <a:latin typeface="Arial" panose="020B0604020202020204" pitchFamily="34" charset="0"/>
                <a:cs typeface="Arial" panose="020B0604020202020204" pitchFamily="34" charset="0"/>
              </a:rPr>
              <a:t>, we can convert it into its negative form by simply subtracting the RGB intensity value from 255</a:t>
            </a:r>
            <a:r>
              <a:rPr lang="en-US" dirty="0" smtClean="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Mathematically,</a:t>
            </a:r>
          </a:p>
          <a:p>
            <a:r>
              <a:rPr lang="en-US" b="1" dirty="0">
                <a:latin typeface="Arial" panose="020B0604020202020204" pitchFamily="34" charset="0"/>
                <a:cs typeface="Arial" panose="020B0604020202020204" pitchFamily="34" charset="0"/>
              </a:rPr>
              <a:t>R = 255-R</a:t>
            </a:r>
          </a:p>
          <a:p>
            <a:r>
              <a:rPr lang="en-US" b="1" dirty="0">
                <a:latin typeface="Arial" panose="020B0604020202020204" pitchFamily="34" charset="0"/>
                <a:cs typeface="Arial" panose="020B0604020202020204" pitchFamily="34" charset="0"/>
              </a:rPr>
              <a:t>G = 255 -G</a:t>
            </a:r>
          </a:p>
          <a:p>
            <a:r>
              <a:rPr lang="en-US" b="1" dirty="0">
                <a:latin typeface="Arial" panose="020B0604020202020204" pitchFamily="34" charset="0"/>
                <a:cs typeface="Arial" panose="020B0604020202020204" pitchFamily="34" charset="0"/>
              </a:rPr>
              <a:t>B = 255 -B</a:t>
            </a:r>
          </a:p>
        </p:txBody>
      </p:sp>
      <p:pic>
        <p:nvPicPr>
          <p:cNvPr id="11" name="Picture 4" descr="https://miro.medium.com/v2/resize:fit:1050/1*TRTKj3wu6ni4Wfrnz8kZW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0594" y="3394953"/>
            <a:ext cx="6036218" cy="3243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2396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Negatives</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786236" y="2234638"/>
            <a:ext cx="9119764" cy="2677656"/>
          </a:xfrm>
          <a:prstGeom prst="rect">
            <a:avLst/>
          </a:prstGeom>
        </p:spPr>
        <p:txBody>
          <a:bodyPr wrap="square">
            <a:spAutoFit/>
          </a:bodyPr>
          <a:lstStyle/>
          <a:p>
            <a:pPr algn="just"/>
            <a:r>
              <a:rPr lang="en-US" sz="2400" b="1" dirty="0">
                <a:latin typeface="Arial" panose="020B0604020202020204" pitchFamily="34" charset="0"/>
                <a:cs typeface="Arial" panose="020B0604020202020204" pitchFamily="34" charset="0"/>
              </a:rPr>
              <a:t>Problem</a:t>
            </a:r>
            <a:r>
              <a:rPr lang="en-US" sz="2400" dirty="0">
                <a:solidFill>
                  <a:srgbClr val="0D0D0D"/>
                </a:solidFill>
                <a:latin typeface="Söhne"/>
              </a:rPr>
              <a:t>: </a:t>
            </a:r>
            <a:endParaRPr lang="en-US" sz="2400" dirty="0" smtClean="0">
              <a:solidFill>
                <a:srgbClr val="0D0D0D"/>
              </a:solidFill>
              <a:latin typeface="Söhne"/>
            </a:endParaRPr>
          </a:p>
          <a:p>
            <a:pPr algn="just"/>
            <a:r>
              <a:rPr lang="en-US" sz="2400" dirty="0" smtClean="0">
                <a:latin typeface="Arial" panose="020B0604020202020204" pitchFamily="34" charset="0"/>
                <a:cs typeface="Arial" panose="020B0604020202020204" pitchFamily="34" charset="0"/>
              </a:rPr>
              <a:t>Consider a colored image with </a:t>
            </a:r>
            <a:r>
              <a:rPr lang="en-US" sz="2400" dirty="0">
                <a:latin typeface="Arial" panose="020B0604020202020204" pitchFamily="34" charset="0"/>
                <a:cs typeface="Arial" panose="020B0604020202020204" pitchFamily="34" charset="0"/>
              </a:rPr>
              <a:t>RGB channels represented as matrices. The pixel values range </a:t>
            </a:r>
            <a:r>
              <a:rPr lang="en-US" sz="2400">
                <a:latin typeface="Arial" panose="020B0604020202020204" pitchFamily="34" charset="0"/>
                <a:cs typeface="Arial" panose="020B0604020202020204" pitchFamily="34" charset="0"/>
              </a:rPr>
              <a:t>from </a:t>
            </a:r>
            <a:r>
              <a:rPr lang="en-US" sz="2400" smtClean="0">
                <a:latin typeface="Arial" panose="020B0604020202020204" pitchFamily="34" charset="0"/>
                <a:cs typeface="Arial" panose="020B0604020202020204" pitchFamily="34" charset="0"/>
              </a:rPr>
              <a:t>0 </a:t>
            </a:r>
            <a:r>
              <a:rPr lang="en-US" sz="2400" dirty="0">
                <a:latin typeface="Arial" panose="020B0604020202020204" pitchFamily="34" charset="0"/>
                <a:cs typeface="Arial" panose="020B0604020202020204" pitchFamily="34" charset="0"/>
              </a:rPr>
              <a:t>to 255, </a:t>
            </a:r>
            <a:r>
              <a:rPr lang="en-US" sz="2400">
                <a:latin typeface="Arial" panose="020B0604020202020204" pitchFamily="34" charset="0"/>
                <a:cs typeface="Arial" panose="020B0604020202020204" pitchFamily="34" charset="0"/>
              </a:rPr>
              <a:t>where </a:t>
            </a:r>
            <a:r>
              <a:rPr lang="en-US" sz="2400" smtClean="0">
                <a:latin typeface="Arial" panose="020B0604020202020204" pitchFamily="34" charset="0"/>
                <a:cs typeface="Arial" panose="020B0604020202020204" pitchFamily="34" charset="0"/>
              </a:rPr>
              <a:t>0 </a:t>
            </a:r>
            <a:r>
              <a:rPr lang="en-US" sz="2400" dirty="0">
                <a:latin typeface="Arial" panose="020B0604020202020204" pitchFamily="34" charset="0"/>
                <a:cs typeface="Arial" panose="020B0604020202020204" pitchFamily="34" charset="0"/>
              </a:rPr>
              <a:t>represents black and 255 represents white. </a:t>
            </a:r>
            <a:endParaRPr lang="en-US" sz="2400" dirty="0" smtClean="0">
              <a:latin typeface="Arial" panose="020B0604020202020204" pitchFamily="34" charset="0"/>
              <a:cs typeface="Arial" panose="020B0604020202020204" pitchFamily="34" charset="0"/>
            </a:endParaRPr>
          </a:p>
          <a:p>
            <a:pPr algn="just"/>
            <a:endParaRPr lang="en-US" sz="2400" dirty="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Calculate </a:t>
            </a:r>
            <a:r>
              <a:rPr lang="en-US" sz="2400" dirty="0">
                <a:latin typeface="Arial" panose="020B0604020202020204" pitchFamily="34" charset="0"/>
                <a:cs typeface="Arial" panose="020B0604020202020204" pitchFamily="34" charset="0"/>
              </a:rPr>
              <a:t>the negative values for a pixel with </a:t>
            </a:r>
            <a:r>
              <a:rPr lang="en-US" sz="2400" b="1" dirty="0">
                <a:latin typeface="Arial" panose="020B0604020202020204" pitchFamily="34" charset="0"/>
                <a:cs typeface="Arial" panose="020B0604020202020204" pitchFamily="34" charset="0"/>
              </a:rPr>
              <a:t>RGB values </a:t>
            </a:r>
            <a:r>
              <a:rPr lang="en-US" sz="2400" b="1">
                <a:latin typeface="Arial" panose="020B0604020202020204" pitchFamily="34" charset="0"/>
                <a:cs typeface="Arial" panose="020B0604020202020204" pitchFamily="34" charset="0"/>
              </a:rPr>
              <a:t>(</a:t>
            </a:r>
            <a:r>
              <a:rPr lang="en-US" sz="2400" b="1" smtClean="0">
                <a:latin typeface="Arial" panose="020B0604020202020204" pitchFamily="34" charset="0"/>
                <a:cs typeface="Arial" panose="020B0604020202020204" pitchFamily="34" charset="0"/>
              </a:rPr>
              <a:t>100, 150, 200).</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0540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Negatives</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786236" y="2234638"/>
            <a:ext cx="9119764" cy="4154984"/>
          </a:xfrm>
          <a:prstGeom prst="rect">
            <a:avLst/>
          </a:prstGeom>
        </p:spPr>
        <p:txBody>
          <a:bodyPr wrap="square">
            <a:spAutoFit/>
          </a:bodyPr>
          <a:lstStyle/>
          <a:p>
            <a:pPr algn="just"/>
            <a:r>
              <a:rPr lang="en-US" sz="2400" b="1" dirty="0" smtClean="0">
                <a:latin typeface="Arial" panose="020B0604020202020204" pitchFamily="34" charset="0"/>
                <a:cs typeface="Arial" panose="020B0604020202020204" pitchFamily="34" charset="0"/>
              </a:rPr>
              <a:t>Answer</a:t>
            </a:r>
            <a:r>
              <a:rPr lang="en-US" sz="2400" dirty="0" smtClean="0">
                <a:solidFill>
                  <a:srgbClr val="0D0D0D"/>
                </a:solidFill>
                <a:latin typeface="Söhne"/>
              </a:rPr>
              <a:t>: </a:t>
            </a:r>
          </a:p>
          <a:p>
            <a:endParaRPr lang="en-US" sz="2400" b="1" dirty="0" smtClean="0">
              <a:latin typeface="Arial" panose="020B0604020202020204" pitchFamily="34" charset="0"/>
              <a:cs typeface="Arial" panose="020B0604020202020204" pitchFamily="34" charset="0"/>
            </a:endParaRPr>
          </a:p>
          <a:p>
            <a:r>
              <a:rPr lang="en-US" sz="2400" dirty="0" smtClean="0">
                <a:latin typeface="Arial" panose="020B0604020202020204" pitchFamily="34" charset="0"/>
                <a:cs typeface="Arial" panose="020B0604020202020204" pitchFamily="34" charset="0"/>
              </a:rPr>
              <a:t>Given </a:t>
            </a:r>
            <a:r>
              <a:rPr lang="en-US" sz="2400" dirty="0">
                <a:latin typeface="Arial" panose="020B0604020202020204" pitchFamily="34" charset="0"/>
                <a:cs typeface="Arial" panose="020B0604020202020204" pitchFamily="34" charset="0"/>
              </a:rPr>
              <a:t>RGB values: </a:t>
            </a:r>
            <a:r>
              <a:rPr lang="en-US" sz="2400" b="1" dirty="0">
                <a:latin typeface="Arial" panose="020B0604020202020204" pitchFamily="34" charset="0"/>
                <a:cs typeface="Arial" panose="020B0604020202020204" pitchFamily="34" charset="0"/>
              </a:rPr>
              <a:t>R </a:t>
            </a:r>
            <a:r>
              <a:rPr lang="en-US" sz="2400" b="1">
                <a:latin typeface="Arial" panose="020B0604020202020204" pitchFamily="34" charset="0"/>
                <a:cs typeface="Arial" panose="020B0604020202020204" pitchFamily="34" charset="0"/>
              </a:rPr>
              <a:t>= </a:t>
            </a:r>
            <a:r>
              <a:rPr lang="en-US" sz="2400" b="1" smtClean="0">
                <a:latin typeface="Arial" panose="020B0604020202020204" pitchFamily="34" charset="0"/>
                <a:cs typeface="Arial" panose="020B0604020202020204" pitchFamily="34" charset="0"/>
              </a:rPr>
              <a:t>100, </a:t>
            </a:r>
            <a:r>
              <a:rPr lang="en-US" sz="2400" b="1" dirty="0">
                <a:latin typeface="Arial" panose="020B0604020202020204" pitchFamily="34" charset="0"/>
                <a:cs typeface="Arial" panose="020B0604020202020204" pitchFamily="34" charset="0"/>
              </a:rPr>
              <a:t>G </a:t>
            </a:r>
            <a:r>
              <a:rPr lang="en-US" sz="2400" b="1">
                <a:latin typeface="Arial" panose="020B0604020202020204" pitchFamily="34" charset="0"/>
                <a:cs typeface="Arial" panose="020B0604020202020204" pitchFamily="34" charset="0"/>
              </a:rPr>
              <a:t>= </a:t>
            </a:r>
            <a:r>
              <a:rPr lang="en-US" sz="2400" b="1" smtClean="0">
                <a:latin typeface="Arial" panose="020B0604020202020204" pitchFamily="34" charset="0"/>
                <a:cs typeface="Arial" panose="020B0604020202020204" pitchFamily="34" charset="0"/>
              </a:rPr>
              <a:t>150, </a:t>
            </a:r>
            <a:r>
              <a:rPr lang="en-US" sz="2400" b="1" dirty="0">
                <a:latin typeface="Arial" panose="020B0604020202020204" pitchFamily="34" charset="0"/>
                <a:cs typeface="Arial" panose="020B0604020202020204" pitchFamily="34" charset="0"/>
              </a:rPr>
              <a:t>B </a:t>
            </a:r>
            <a:r>
              <a:rPr lang="en-US" sz="2400" b="1">
                <a:latin typeface="Arial" panose="020B0604020202020204" pitchFamily="34" charset="0"/>
                <a:cs typeface="Arial" panose="020B0604020202020204" pitchFamily="34" charset="0"/>
              </a:rPr>
              <a:t>= </a:t>
            </a:r>
            <a:r>
              <a:rPr lang="en-US" sz="2400" b="1" smtClean="0">
                <a:latin typeface="Arial" panose="020B0604020202020204" pitchFamily="34" charset="0"/>
                <a:cs typeface="Arial" panose="020B0604020202020204" pitchFamily="34" charset="0"/>
              </a:rPr>
              <a:t>200</a:t>
            </a:r>
            <a:endParaRPr lang="en-US" sz="2400" b="1" dirty="0">
              <a:latin typeface="Arial" panose="020B0604020202020204" pitchFamily="34" charset="0"/>
              <a:cs typeface="Arial" panose="020B0604020202020204" pitchFamily="34" charset="0"/>
            </a:endParaRPr>
          </a:p>
          <a:p>
            <a:endParaRPr lang="en-US" sz="2400" dirty="0" smtClean="0">
              <a:latin typeface="Arial" panose="020B0604020202020204" pitchFamily="34" charset="0"/>
              <a:cs typeface="Arial" panose="020B0604020202020204" pitchFamily="34" charset="0"/>
            </a:endParaRPr>
          </a:p>
          <a:p>
            <a:r>
              <a:rPr lang="en-US" sz="2400" b="1" dirty="0" err="1" smtClean="0">
                <a:latin typeface="Arial" panose="020B0604020202020204" pitchFamily="34" charset="0"/>
                <a:cs typeface="Arial" panose="020B0604020202020204" pitchFamily="34" charset="0"/>
              </a:rPr>
              <a:t>Negative_R</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255 - R = 255 </a:t>
            </a:r>
            <a:r>
              <a:rPr lang="en-US" sz="2400">
                <a:latin typeface="Arial" panose="020B0604020202020204" pitchFamily="34" charset="0"/>
                <a:cs typeface="Arial" panose="020B0604020202020204" pitchFamily="34" charset="0"/>
              </a:rPr>
              <a:t>- </a:t>
            </a:r>
            <a:r>
              <a:rPr lang="en-US" sz="2400" smtClean="0">
                <a:latin typeface="Arial" panose="020B0604020202020204" pitchFamily="34" charset="0"/>
                <a:cs typeface="Arial" panose="020B0604020202020204" pitchFamily="34" charset="0"/>
              </a:rPr>
              <a:t>100 </a:t>
            </a:r>
            <a:r>
              <a:rPr lang="en-US" sz="2400" dirty="0">
                <a:latin typeface="Arial" panose="020B0604020202020204" pitchFamily="34" charset="0"/>
                <a:cs typeface="Arial" panose="020B0604020202020204" pitchFamily="34" charset="0"/>
              </a:rPr>
              <a:t>= 155 </a:t>
            </a:r>
            <a:endParaRPr lang="en-US" sz="2400" dirty="0" smtClean="0">
              <a:latin typeface="Arial" panose="020B0604020202020204" pitchFamily="34" charset="0"/>
              <a:cs typeface="Arial" panose="020B0604020202020204" pitchFamily="34" charset="0"/>
            </a:endParaRPr>
          </a:p>
          <a:p>
            <a:r>
              <a:rPr lang="en-US" sz="2400" b="1" dirty="0" err="1" smtClean="0">
                <a:latin typeface="Arial" panose="020B0604020202020204" pitchFamily="34" charset="0"/>
                <a:cs typeface="Arial" panose="020B0604020202020204" pitchFamily="34" charset="0"/>
              </a:rPr>
              <a:t>Negative_G</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255 - G = 255 </a:t>
            </a:r>
            <a:r>
              <a:rPr lang="en-US" sz="2400">
                <a:latin typeface="Arial" panose="020B0604020202020204" pitchFamily="34" charset="0"/>
                <a:cs typeface="Arial" panose="020B0604020202020204" pitchFamily="34" charset="0"/>
              </a:rPr>
              <a:t>- </a:t>
            </a:r>
            <a:r>
              <a:rPr lang="en-US" sz="2400" smtClean="0">
                <a:latin typeface="Arial" panose="020B0604020202020204" pitchFamily="34" charset="0"/>
                <a:cs typeface="Arial" panose="020B0604020202020204" pitchFamily="34" charset="0"/>
              </a:rPr>
              <a:t>150 </a:t>
            </a:r>
            <a:r>
              <a:rPr lang="en-US" sz="2400">
                <a:latin typeface="Arial" panose="020B0604020202020204" pitchFamily="34" charset="0"/>
                <a:cs typeface="Arial" panose="020B0604020202020204" pitchFamily="34" charset="0"/>
              </a:rPr>
              <a:t>= </a:t>
            </a:r>
            <a:r>
              <a:rPr lang="en-US" sz="2400" smtClean="0">
                <a:latin typeface="Arial" panose="020B0604020202020204" pitchFamily="34" charset="0"/>
                <a:cs typeface="Arial" panose="020B0604020202020204" pitchFamily="34" charset="0"/>
              </a:rPr>
              <a:t>105 </a:t>
            </a:r>
            <a:endParaRPr lang="en-US" sz="2400" dirty="0">
              <a:latin typeface="Arial" panose="020B0604020202020204" pitchFamily="34" charset="0"/>
              <a:cs typeface="Arial" panose="020B0604020202020204" pitchFamily="34" charset="0"/>
            </a:endParaRPr>
          </a:p>
          <a:p>
            <a:r>
              <a:rPr lang="en-US" sz="2400" b="1" dirty="0" err="1" smtClean="0">
                <a:latin typeface="Arial" panose="020B0604020202020204" pitchFamily="34" charset="0"/>
                <a:cs typeface="Arial" panose="020B0604020202020204" pitchFamily="34" charset="0"/>
              </a:rPr>
              <a:t>Negative_B</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255 - B = 255 </a:t>
            </a:r>
            <a:r>
              <a:rPr lang="en-US" sz="2400">
                <a:latin typeface="Arial" panose="020B0604020202020204" pitchFamily="34" charset="0"/>
                <a:cs typeface="Arial" panose="020B0604020202020204" pitchFamily="34" charset="0"/>
              </a:rPr>
              <a:t>- </a:t>
            </a:r>
            <a:r>
              <a:rPr lang="en-US" sz="2400" smtClean="0">
                <a:latin typeface="Arial" panose="020B0604020202020204" pitchFamily="34" charset="0"/>
                <a:cs typeface="Arial" panose="020B0604020202020204" pitchFamily="34" charset="0"/>
              </a:rPr>
              <a:t>200 </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55</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So, the negative values for the pixel are (</a:t>
            </a:r>
            <a:r>
              <a:rPr lang="en-US" sz="2400" b="1" dirty="0">
                <a:latin typeface="Arial" panose="020B0604020202020204" pitchFamily="34" charset="0"/>
                <a:cs typeface="Arial" panose="020B0604020202020204" pitchFamily="34" charset="0"/>
              </a:rPr>
              <a:t>155</a:t>
            </a:r>
            <a:r>
              <a:rPr lang="en-US" sz="2400" b="1">
                <a:latin typeface="Arial" panose="020B0604020202020204" pitchFamily="34" charset="0"/>
                <a:cs typeface="Arial" panose="020B0604020202020204" pitchFamily="34" charset="0"/>
              </a:rPr>
              <a:t>, </a:t>
            </a:r>
            <a:r>
              <a:rPr lang="en-US" sz="2400" b="1" smtClean="0">
                <a:latin typeface="Arial" panose="020B0604020202020204" pitchFamily="34" charset="0"/>
                <a:cs typeface="Arial" panose="020B0604020202020204" pitchFamily="34" charset="0"/>
              </a:rPr>
              <a:t>105</a:t>
            </a:r>
            <a:r>
              <a:rPr lang="en-US" sz="2400" b="1" dirty="0">
                <a:latin typeface="Arial" panose="020B0604020202020204" pitchFamily="34" charset="0"/>
                <a:cs typeface="Arial" panose="020B0604020202020204" pitchFamily="34" charset="0"/>
              </a:rPr>
              <a:t>, 55</a:t>
            </a:r>
            <a:r>
              <a:rPr lang="en-US" sz="2400" dirty="0">
                <a:latin typeface="Arial" panose="020B0604020202020204" pitchFamily="34" charset="0"/>
                <a:cs typeface="Arial" panose="020B0604020202020204" pitchFamily="34" charset="0"/>
              </a:rPr>
              <a:t>).</a:t>
            </a:r>
          </a:p>
          <a:p>
            <a:pPr algn="just"/>
            <a:endParaRPr lang="en-US" sz="2400" b="1" dirty="0">
              <a:latin typeface="Arial" panose="020B0604020202020204" pitchFamily="34" charset="0"/>
              <a:cs typeface="Arial" panose="020B0604020202020204" pitchFamily="34" charset="0"/>
            </a:endParaRPr>
          </a:p>
          <a:p>
            <a:pPr algn="just"/>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242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Log Transformations</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46488" y="2299528"/>
            <a:ext cx="7526112" cy="1569660"/>
          </a:xfrm>
          <a:prstGeom prst="rect">
            <a:avLst/>
          </a:prstGeom>
        </p:spPr>
        <p:txBody>
          <a:bodyPr wrap="square">
            <a:spAutoFit/>
          </a:bodyPr>
          <a:lstStyle/>
          <a:p>
            <a:r>
              <a:rPr lang="en-US" i="1" dirty="0" smtClean="0">
                <a:solidFill>
                  <a:srgbClr val="374151"/>
                </a:solidFill>
                <a:latin typeface="KaTeX_Math"/>
              </a:rPr>
              <a:t>		</a:t>
            </a:r>
            <a:r>
              <a:rPr lang="en-US" sz="2400" b="1" i="1" dirty="0" smtClean="0">
                <a:solidFill>
                  <a:srgbClr val="374151"/>
                </a:solidFill>
                <a:latin typeface="KaTeX_Math"/>
              </a:rPr>
              <a:t>s</a:t>
            </a:r>
            <a:r>
              <a:rPr lang="en-US" sz="2400" b="1" dirty="0" smtClean="0">
                <a:solidFill>
                  <a:srgbClr val="374151"/>
                </a:solidFill>
                <a:latin typeface="KaTeX_Main"/>
              </a:rPr>
              <a:t>=</a:t>
            </a:r>
            <a:r>
              <a:rPr lang="en-US" sz="2400" b="1" i="1" dirty="0" err="1" smtClean="0">
                <a:solidFill>
                  <a:srgbClr val="374151"/>
                </a:solidFill>
                <a:latin typeface="KaTeX_Math"/>
              </a:rPr>
              <a:t>c</a:t>
            </a:r>
            <a:r>
              <a:rPr lang="en-US" sz="2400" b="1" dirty="0" err="1">
                <a:solidFill>
                  <a:srgbClr val="374151"/>
                </a:solidFill>
                <a:latin typeface="KaTeX_Main"/>
              </a:rPr>
              <a:t>⋅log</a:t>
            </a:r>
            <a:r>
              <a:rPr lang="en-US" sz="2400" b="1" dirty="0">
                <a:solidFill>
                  <a:srgbClr val="374151"/>
                </a:solidFill>
                <a:latin typeface="KaTeX_Main"/>
              </a:rPr>
              <a:t>(1+</a:t>
            </a:r>
            <a:r>
              <a:rPr lang="en-US" sz="2400" b="1" i="1" dirty="0">
                <a:solidFill>
                  <a:srgbClr val="374151"/>
                </a:solidFill>
                <a:latin typeface="KaTeX_Math"/>
              </a:rPr>
              <a:t>r</a:t>
            </a:r>
            <a:r>
              <a:rPr lang="en-US" sz="2400" b="1" dirty="0">
                <a:solidFill>
                  <a:srgbClr val="374151"/>
                </a:solidFill>
                <a:latin typeface="KaTeX_Main"/>
              </a:rPr>
              <a:t>)</a:t>
            </a:r>
            <a:endParaRPr lang="en-US" sz="2400" b="1" dirty="0">
              <a:solidFill>
                <a:srgbClr val="374151"/>
              </a:solidFill>
              <a:latin typeface="Söhne"/>
            </a:endParaRPr>
          </a:p>
          <a:p>
            <a:r>
              <a:rPr lang="en-US" dirty="0">
                <a:solidFill>
                  <a:srgbClr val="374151"/>
                </a:solidFill>
                <a:latin typeface="Söhne"/>
              </a:rPr>
              <a:t>where:</a:t>
            </a:r>
          </a:p>
          <a:p>
            <a:pPr>
              <a:buFont typeface="Arial" panose="020B0604020202020204" pitchFamily="34" charset="0"/>
              <a:buChar char="•"/>
            </a:pPr>
            <a:r>
              <a:rPr lang="en-US" dirty="0" smtClean="0">
                <a:solidFill>
                  <a:srgbClr val="374151"/>
                </a:solidFill>
                <a:latin typeface="KaTeX_Main"/>
              </a:rPr>
              <a:t> </a:t>
            </a:r>
            <a:r>
              <a:rPr lang="en-US" i="1" dirty="0" smtClean="0">
                <a:solidFill>
                  <a:srgbClr val="374151"/>
                </a:solidFill>
                <a:latin typeface="KaTeX_Math"/>
              </a:rPr>
              <a:t>s</a:t>
            </a:r>
            <a:r>
              <a:rPr lang="en-US" dirty="0" smtClean="0">
                <a:solidFill>
                  <a:srgbClr val="374151"/>
                </a:solidFill>
                <a:latin typeface="Söhne"/>
              </a:rPr>
              <a:t> </a:t>
            </a:r>
            <a:r>
              <a:rPr lang="en-US" dirty="0">
                <a:solidFill>
                  <a:srgbClr val="374151"/>
                </a:solidFill>
                <a:latin typeface="Söhne"/>
              </a:rPr>
              <a:t>is the output pixel value,</a:t>
            </a:r>
          </a:p>
          <a:p>
            <a:pPr>
              <a:buFont typeface="Arial" panose="020B0604020202020204" pitchFamily="34" charset="0"/>
              <a:buChar char="•"/>
            </a:pPr>
            <a:r>
              <a:rPr lang="en-US" i="1" dirty="0" smtClean="0">
                <a:solidFill>
                  <a:srgbClr val="374151"/>
                </a:solidFill>
                <a:latin typeface="KaTeX_Math"/>
              </a:rPr>
              <a:t> r</a:t>
            </a:r>
            <a:r>
              <a:rPr lang="en-US" dirty="0" smtClean="0">
                <a:solidFill>
                  <a:srgbClr val="374151"/>
                </a:solidFill>
                <a:latin typeface="Söhne"/>
              </a:rPr>
              <a:t> </a:t>
            </a:r>
            <a:r>
              <a:rPr lang="en-US" dirty="0">
                <a:solidFill>
                  <a:srgbClr val="374151"/>
                </a:solidFill>
                <a:latin typeface="Söhne"/>
              </a:rPr>
              <a:t>is the input pixel value,</a:t>
            </a:r>
          </a:p>
          <a:p>
            <a:pPr>
              <a:buFont typeface="Arial" panose="020B0604020202020204" pitchFamily="34" charset="0"/>
              <a:buChar char="•"/>
            </a:pPr>
            <a:r>
              <a:rPr lang="en-US" i="1" dirty="0" smtClean="0">
                <a:solidFill>
                  <a:srgbClr val="374151"/>
                </a:solidFill>
                <a:latin typeface="KaTeX_Math"/>
              </a:rPr>
              <a:t> c</a:t>
            </a:r>
            <a:r>
              <a:rPr lang="en-US" dirty="0" smtClean="0">
                <a:solidFill>
                  <a:srgbClr val="374151"/>
                </a:solidFill>
                <a:latin typeface="Söhne"/>
              </a:rPr>
              <a:t> </a:t>
            </a:r>
            <a:r>
              <a:rPr lang="en-US" dirty="0">
                <a:solidFill>
                  <a:srgbClr val="374151"/>
                </a:solidFill>
                <a:latin typeface="Söhne"/>
              </a:rPr>
              <a:t>is a scaling factor.</a:t>
            </a:r>
            <a:endParaRPr lang="en-US" b="0" i="0" dirty="0">
              <a:solidFill>
                <a:srgbClr val="374151"/>
              </a:solidFill>
              <a:effectLst/>
              <a:latin typeface="Söhne"/>
            </a:endParaRPr>
          </a:p>
        </p:txBody>
      </p:sp>
      <p:pic>
        <p:nvPicPr>
          <p:cNvPr id="45062" name="Picture 6" descr="https://www.researchgate.net/profile/Saurabh-Chaudhury/publication/270275573/figure/fig2/AS:295042678837257@1447355065064/Diffraction-Pattern-Enhanced-Through-Log-Transformation_W64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5788" y="3386138"/>
            <a:ext cx="5491024" cy="2906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7109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AE" dirty="0"/>
          </a:p>
          <a:p>
            <a:r>
              <a:rPr lang="en-US" dirty="0"/>
              <a:t>If </a:t>
            </a:r>
            <a:r>
              <a:rPr lang="en-US"/>
              <a:t>&gt; </a:t>
            </a:r>
            <a:r>
              <a:rPr lang="en-US" smtClean="0"/>
              <a:t>1.0, </a:t>
            </a:r>
            <a:r>
              <a:rPr lang="en-US" dirty="0"/>
              <a:t>then the result is logarithmic curves that brighten an image. RGB monitors have gamma values of 1.4 to 2.8.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Power-law (Gamma) Transformations</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p:cNvSpPr/>
          <p:nvPr/>
        </p:nvSpPr>
        <p:spPr>
          <a:xfrm>
            <a:off x="1675976" y="2023031"/>
            <a:ext cx="8568162" cy="2677656"/>
          </a:xfrm>
          <a:prstGeom prst="rect">
            <a:avLst/>
          </a:prstGeom>
        </p:spPr>
        <p:txBody>
          <a:bodyPr wrap="square">
            <a:spAutoFit/>
          </a:bodyPr>
          <a:lstStyle/>
          <a:p>
            <a:r>
              <a:rPr lang="en-US" dirty="0" smtClean="0"/>
              <a:t>The </a:t>
            </a:r>
            <a:r>
              <a:rPr lang="en-US" dirty="0"/>
              <a:t>brightness of an image can be adjusted with a gamma correction transformation. </a:t>
            </a:r>
          </a:p>
          <a:p>
            <a:r>
              <a:rPr lang="en-US" dirty="0" smtClean="0"/>
              <a:t>by </a:t>
            </a:r>
            <a:r>
              <a:rPr lang="en-US" dirty="0"/>
              <a:t>applying a power-law function to its pixel values. The general form of a power-law transformation is given by:</a:t>
            </a:r>
          </a:p>
          <a:p>
            <a:r>
              <a:rPr lang="en-US" i="1" dirty="0" smtClean="0"/>
              <a:t>		</a:t>
            </a:r>
            <a:r>
              <a:rPr lang="en-US" sz="2400" b="1" dirty="0">
                <a:solidFill>
                  <a:srgbClr val="374151"/>
                </a:solidFill>
                <a:latin typeface="KaTeX_Main"/>
              </a:rPr>
              <a:t>s=</a:t>
            </a:r>
            <a:r>
              <a:rPr lang="en-US" sz="2400" b="1" dirty="0" err="1">
                <a:solidFill>
                  <a:srgbClr val="374151"/>
                </a:solidFill>
                <a:latin typeface="KaTeX_Main"/>
              </a:rPr>
              <a:t>c⋅r</a:t>
            </a:r>
            <a:r>
              <a:rPr lang="en-US" sz="2400" b="1" baseline="30000" dirty="0" err="1">
                <a:solidFill>
                  <a:srgbClr val="374151"/>
                </a:solidFill>
                <a:latin typeface="KaTeX_Main"/>
              </a:rPr>
              <a:t>γ</a:t>
            </a:r>
            <a:endParaRPr lang="en-US" sz="2400" b="1" baseline="30000" dirty="0">
              <a:solidFill>
                <a:srgbClr val="374151"/>
              </a:solidFill>
              <a:latin typeface="KaTeX_Main"/>
            </a:endParaRPr>
          </a:p>
          <a:p>
            <a:r>
              <a:rPr lang="en-US" dirty="0"/>
              <a:t>where:</a:t>
            </a:r>
          </a:p>
          <a:p>
            <a:pPr marL="285750" indent="-285750">
              <a:buFont typeface="Arial" panose="020B0604020202020204" pitchFamily="34" charset="0"/>
              <a:buChar char="•"/>
            </a:pPr>
            <a:r>
              <a:rPr lang="en-US" i="1" dirty="0" smtClean="0"/>
              <a:t>s</a:t>
            </a:r>
            <a:r>
              <a:rPr lang="en-US" dirty="0" smtClean="0"/>
              <a:t> </a:t>
            </a:r>
            <a:r>
              <a:rPr lang="en-US" dirty="0"/>
              <a:t>is the output pixel value,</a:t>
            </a:r>
          </a:p>
          <a:p>
            <a:pPr marL="285750" indent="-285750">
              <a:buFont typeface="Arial" panose="020B0604020202020204" pitchFamily="34" charset="0"/>
              <a:buChar char="•"/>
            </a:pPr>
            <a:r>
              <a:rPr lang="en-US" i="1" dirty="0" smtClean="0"/>
              <a:t>r</a:t>
            </a:r>
            <a:r>
              <a:rPr lang="en-US" dirty="0" smtClean="0"/>
              <a:t> </a:t>
            </a:r>
            <a:r>
              <a:rPr lang="en-US" dirty="0"/>
              <a:t>is the input pixel value,</a:t>
            </a:r>
          </a:p>
          <a:p>
            <a:pPr marL="285750" indent="-285750">
              <a:buFont typeface="Arial" panose="020B0604020202020204" pitchFamily="34" charset="0"/>
              <a:buChar char="•"/>
            </a:pPr>
            <a:r>
              <a:rPr lang="en-US" i="1" dirty="0" smtClean="0"/>
              <a:t>c</a:t>
            </a:r>
            <a:r>
              <a:rPr lang="en-US" dirty="0" smtClean="0"/>
              <a:t> </a:t>
            </a:r>
            <a:r>
              <a:rPr lang="en-US" dirty="0"/>
              <a:t>is a scaling factor,</a:t>
            </a:r>
          </a:p>
          <a:p>
            <a:pPr marL="285750" indent="-285750">
              <a:buFont typeface="Arial" panose="020B0604020202020204" pitchFamily="34" charset="0"/>
              <a:buChar char="•"/>
            </a:pPr>
            <a:r>
              <a:rPr lang="en-US" i="1" dirty="0" smtClean="0"/>
              <a:t>γ</a:t>
            </a:r>
            <a:r>
              <a:rPr lang="en-US" dirty="0" smtClean="0"/>
              <a:t> </a:t>
            </a:r>
            <a:r>
              <a:rPr lang="en-US" dirty="0"/>
              <a:t>is the gamma parameter.</a:t>
            </a:r>
          </a:p>
        </p:txBody>
      </p:sp>
      <p:pic>
        <p:nvPicPr>
          <p:cNvPr id="10" name="Picture 9"/>
          <p:cNvPicPr>
            <a:picLocks noChangeAspect="1"/>
          </p:cNvPicPr>
          <p:nvPr/>
        </p:nvPicPr>
        <p:blipFill>
          <a:blip r:embed="rId4"/>
          <a:stretch>
            <a:fillRect/>
          </a:stretch>
        </p:blipFill>
        <p:spPr>
          <a:xfrm>
            <a:off x="6415088" y="3037367"/>
            <a:ext cx="3970387" cy="3655374"/>
          </a:xfrm>
          <a:prstGeom prst="rect">
            <a:avLst/>
          </a:prstGeom>
        </p:spPr>
      </p:pic>
      <p:sp>
        <p:nvSpPr>
          <p:cNvPr id="11" name="Rectangle 10"/>
          <p:cNvSpPr/>
          <p:nvPr/>
        </p:nvSpPr>
        <p:spPr>
          <a:xfrm>
            <a:off x="1675976" y="5033034"/>
            <a:ext cx="4722414" cy="1361911"/>
          </a:xfrm>
          <a:prstGeom prst="rect">
            <a:avLst/>
          </a:prstGeom>
        </p:spPr>
        <p:txBody>
          <a:bodyPr wrap="square">
            <a:spAutoFit/>
          </a:bodyPr>
          <a:lstStyle/>
          <a:p>
            <a:endParaRPr lang="en-AE" sz="1050" dirty="0">
              <a:solidFill>
                <a:srgbClr val="000000"/>
              </a:solidFill>
              <a:latin typeface="Tahoma" panose="020B0604030504040204" pitchFamily="34" charset="0"/>
            </a:endParaRPr>
          </a:p>
          <a:p>
            <a:r>
              <a:rPr lang="en-US" dirty="0">
                <a:solidFill>
                  <a:srgbClr val="000000"/>
                </a:solidFill>
                <a:latin typeface="Tahoma" panose="020B0604030504040204" pitchFamily="34" charset="0"/>
              </a:rPr>
              <a:t>If </a:t>
            </a:r>
            <a:r>
              <a:rPr lang="en-US" i="1" dirty="0"/>
              <a:t>γ </a:t>
            </a:r>
            <a:r>
              <a:rPr lang="en-US" smtClean="0">
                <a:solidFill>
                  <a:srgbClr val="000000"/>
                </a:solidFill>
                <a:latin typeface="Tahoma" panose="020B0604030504040204" pitchFamily="34" charset="0"/>
              </a:rPr>
              <a:t>&gt; </a:t>
            </a:r>
            <a:r>
              <a:rPr lang="en-US" smtClean="0">
                <a:solidFill>
                  <a:srgbClr val="000000"/>
                </a:solidFill>
                <a:latin typeface="Tahoma" panose="020B0604030504040204" pitchFamily="34" charset="0"/>
              </a:rPr>
              <a:t>1.0, </a:t>
            </a:r>
            <a:r>
              <a:rPr lang="en-US" dirty="0">
                <a:solidFill>
                  <a:srgbClr val="000000"/>
                </a:solidFill>
                <a:latin typeface="Tahoma" panose="020B0604030504040204" pitchFamily="34" charset="0"/>
              </a:rPr>
              <a:t>then the result is logarithmic curves that </a:t>
            </a:r>
            <a:r>
              <a:rPr lang="en-US" dirty="0" smtClean="0">
                <a:solidFill>
                  <a:srgbClr val="000000"/>
                </a:solidFill>
                <a:latin typeface="Tahoma" panose="020B0604030504040204" pitchFamily="34" charset="0"/>
              </a:rPr>
              <a:t>darken </a:t>
            </a:r>
            <a:r>
              <a:rPr lang="en-US" dirty="0">
                <a:solidFill>
                  <a:srgbClr val="000000"/>
                </a:solidFill>
                <a:latin typeface="Tahoma" panose="020B0604030504040204" pitchFamily="34" charset="0"/>
              </a:rPr>
              <a:t>an image. </a:t>
            </a:r>
            <a:endParaRPr lang="en-US" dirty="0" smtClean="0">
              <a:solidFill>
                <a:srgbClr val="000000"/>
              </a:solidFill>
              <a:latin typeface="Tahoma" panose="020B0604030504040204" pitchFamily="34" charset="0"/>
            </a:endParaRPr>
          </a:p>
          <a:p>
            <a:r>
              <a:rPr lang="en-US" dirty="0" smtClean="0">
                <a:solidFill>
                  <a:srgbClr val="000000"/>
                </a:solidFill>
                <a:latin typeface="Tahoma" panose="020B0604030504040204" pitchFamily="34" charset="0"/>
              </a:rPr>
              <a:t>RGB </a:t>
            </a:r>
            <a:r>
              <a:rPr lang="en-US" dirty="0">
                <a:solidFill>
                  <a:srgbClr val="000000"/>
                </a:solidFill>
                <a:latin typeface="Tahoma" panose="020B0604030504040204" pitchFamily="34" charset="0"/>
              </a:rPr>
              <a:t>monitors have gamma values of 1.4 to 2.8. </a:t>
            </a:r>
          </a:p>
        </p:txBody>
      </p:sp>
    </p:spTree>
    <p:extLst>
      <p:ext uri="{BB962C8B-B14F-4D97-AF65-F5344CB8AC3E}">
        <p14:creationId xmlns:p14="http://schemas.microsoft.com/office/powerpoint/2010/main" val="1410114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7225" y="1285192"/>
            <a:ext cx="1022985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Power-law (Gamma) Transformations</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122" name="Picture 2" descr="LearnOpenGL - Gamma Corre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118" y="2392771"/>
            <a:ext cx="9652694" cy="3861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8411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9711" y="1155869"/>
            <a:ext cx="1022985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rial" panose="020B0604020202020204" pitchFamily="34" charset="0"/>
                <a:cs typeface="Arial" panose="020B0604020202020204" pitchFamily="34" charset="0"/>
              </a:rPr>
              <a:t>Problem</a:t>
            </a:r>
            <a:r>
              <a:rPr lang="en-US" sz="2400" b="1" dirty="0" smtClean="0">
                <a:solidFill>
                  <a:schemeClr val="tx1"/>
                </a:solidFill>
                <a:latin typeface="Arial" panose="020B0604020202020204" pitchFamily="34" charset="0"/>
                <a:cs typeface="Arial" panose="020B0604020202020204" pitchFamily="34" charset="0"/>
              </a:rPr>
              <a:t>:</a:t>
            </a:r>
          </a:p>
          <a:p>
            <a:r>
              <a:rPr lang="en-US" sz="2400" dirty="0" smtClean="0">
                <a:solidFill>
                  <a:schemeClr val="tx1"/>
                </a:solidFill>
                <a:latin typeface="Arial" panose="020B0604020202020204" pitchFamily="34" charset="0"/>
                <a:cs typeface="Arial" panose="020B0604020202020204" pitchFamily="34" charset="0"/>
              </a:rPr>
              <a:t>Suppose </a:t>
            </a:r>
            <a:r>
              <a:rPr lang="en-US" sz="2400" dirty="0">
                <a:solidFill>
                  <a:schemeClr val="tx1"/>
                </a:solidFill>
                <a:latin typeface="Arial" panose="020B0604020202020204" pitchFamily="34" charset="0"/>
                <a:cs typeface="Arial" panose="020B0604020202020204" pitchFamily="34" charset="0"/>
              </a:rPr>
              <a:t>we have a grayscale image with 256 gray levels and we want to perform a power-law (gamma) transformation on it. </a:t>
            </a:r>
            <a:endParaRPr lang="en-US" sz="2400" dirty="0" smtClean="0">
              <a:solidFill>
                <a:schemeClr val="tx1"/>
              </a:solidFill>
              <a:latin typeface="Arial" panose="020B0604020202020204" pitchFamily="34" charset="0"/>
              <a:cs typeface="Arial" panose="020B0604020202020204" pitchFamily="34" charset="0"/>
            </a:endParaRPr>
          </a:p>
          <a:p>
            <a:r>
              <a:rPr lang="en-US" sz="2400" dirty="0" smtClean="0">
                <a:solidFill>
                  <a:schemeClr val="tx1"/>
                </a:solidFill>
                <a:latin typeface="Arial" panose="020B0604020202020204" pitchFamily="34" charset="0"/>
                <a:cs typeface="Arial" panose="020B0604020202020204" pitchFamily="34" charset="0"/>
              </a:rPr>
              <a:t>Let's </a:t>
            </a:r>
            <a:r>
              <a:rPr lang="en-US" sz="2400" dirty="0">
                <a:solidFill>
                  <a:schemeClr val="tx1"/>
                </a:solidFill>
                <a:latin typeface="Arial" panose="020B0604020202020204" pitchFamily="34" charset="0"/>
                <a:cs typeface="Arial" panose="020B0604020202020204" pitchFamily="34" charset="0"/>
              </a:rPr>
              <a:t>consider the following parameters for the transformation:</a:t>
            </a:r>
          </a:p>
          <a:p>
            <a:pPr>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Input intensity level </a:t>
            </a:r>
            <a:r>
              <a:rPr lang="en-US" sz="2400" dirty="0" smtClean="0">
                <a:solidFill>
                  <a:schemeClr val="tx1"/>
                </a:solidFill>
                <a:latin typeface="Arial" panose="020B0604020202020204" pitchFamily="34" charset="0"/>
                <a:cs typeface="Arial" panose="020B0604020202020204" pitchFamily="34" charset="0"/>
              </a:rPr>
              <a:t>(r</a:t>
            </a:r>
            <a:r>
              <a:rPr lang="en-US" sz="2400" dirty="0">
                <a:solidFill>
                  <a:schemeClr val="tx1"/>
                </a:solidFill>
                <a:latin typeface="Arial" panose="020B0604020202020204" pitchFamily="34" charset="0"/>
                <a:cs typeface="Arial" panose="020B0604020202020204" pitchFamily="34" charset="0"/>
              </a:rPr>
              <a:t>) </a:t>
            </a:r>
            <a:r>
              <a:rPr lang="en-US" sz="2400">
                <a:solidFill>
                  <a:schemeClr val="tx1"/>
                </a:solidFill>
                <a:latin typeface="Arial" panose="020B0604020202020204" pitchFamily="34" charset="0"/>
                <a:cs typeface="Arial" panose="020B0604020202020204" pitchFamily="34" charset="0"/>
              </a:rPr>
              <a:t>= </a:t>
            </a:r>
            <a:r>
              <a:rPr lang="en-US" sz="2400" smtClean="0">
                <a:solidFill>
                  <a:schemeClr val="tx1"/>
                </a:solidFill>
                <a:latin typeface="Arial" panose="020B0604020202020204" pitchFamily="34" charset="0"/>
                <a:cs typeface="Arial" panose="020B0604020202020204" pitchFamily="34" charset="0"/>
              </a:rPr>
              <a:t>100</a:t>
            </a:r>
            <a:endParaRPr lang="en-US" sz="2400" dirty="0">
              <a:solidFill>
                <a:schemeClr val="tx1"/>
              </a:solidFill>
              <a:latin typeface="Arial" panose="020B0604020202020204" pitchFamily="34" charset="0"/>
              <a:cs typeface="Arial" panose="020B0604020202020204" pitchFamily="34" charset="0"/>
            </a:endParaRPr>
          </a:p>
          <a:p>
            <a:pPr>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Constant scaling factor </a:t>
            </a:r>
            <a:r>
              <a:rPr lang="en-US" sz="2400" dirty="0" smtClean="0">
                <a:solidFill>
                  <a:schemeClr val="tx1"/>
                </a:solidFill>
                <a:latin typeface="Arial" panose="020B0604020202020204" pitchFamily="34" charset="0"/>
                <a:cs typeface="Arial" panose="020B0604020202020204" pitchFamily="34" charset="0"/>
              </a:rPr>
              <a:t>(c</a:t>
            </a:r>
            <a:r>
              <a:rPr lang="en-US" sz="2400" dirty="0">
                <a:solidFill>
                  <a:schemeClr val="tx1"/>
                </a:solidFill>
                <a:latin typeface="Arial" panose="020B0604020202020204" pitchFamily="34" charset="0"/>
                <a:cs typeface="Arial" panose="020B0604020202020204" pitchFamily="34" charset="0"/>
              </a:rPr>
              <a:t>) = 1.5</a:t>
            </a:r>
          </a:p>
          <a:p>
            <a:pPr>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Gamma value </a:t>
            </a:r>
            <a:r>
              <a:rPr lang="en-US" sz="2400" dirty="0" smtClean="0">
                <a:solidFill>
                  <a:schemeClr val="tx1"/>
                </a:solidFill>
                <a:latin typeface="Arial" panose="020B0604020202020204" pitchFamily="34" charset="0"/>
                <a:cs typeface="Arial" panose="020B0604020202020204" pitchFamily="34" charset="0"/>
              </a:rPr>
              <a:t>(γ</a:t>
            </a:r>
            <a:r>
              <a:rPr lang="en-US" sz="2400" dirty="0">
                <a:solidFill>
                  <a:schemeClr val="tx1"/>
                </a:solidFill>
                <a:latin typeface="Arial" panose="020B0604020202020204" pitchFamily="34" charset="0"/>
                <a:cs typeface="Arial" panose="020B0604020202020204" pitchFamily="34" charset="0"/>
              </a:rPr>
              <a:t>) </a:t>
            </a:r>
            <a:r>
              <a:rPr lang="en-US" sz="2400">
                <a:solidFill>
                  <a:schemeClr val="tx1"/>
                </a:solidFill>
                <a:latin typeface="Arial" panose="020B0604020202020204" pitchFamily="34" charset="0"/>
                <a:cs typeface="Arial" panose="020B0604020202020204" pitchFamily="34" charset="0"/>
              </a:rPr>
              <a:t>= </a:t>
            </a:r>
            <a:r>
              <a:rPr lang="en-US" sz="2400" smtClean="0">
                <a:solidFill>
                  <a:schemeClr val="tx1"/>
                </a:solidFill>
                <a:latin typeface="Arial" panose="020B0604020202020204" pitchFamily="34" charset="0"/>
                <a:cs typeface="Arial" panose="020B0604020202020204" pitchFamily="34" charset="0"/>
              </a:rPr>
              <a:t>0.5</a:t>
            </a:r>
            <a:endParaRPr lang="en-US" sz="2400" dirty="0">
              <a:solidFill>
                <a:schemeClr val="tx1"/>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Power-law (Gamma) Transformations</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74545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842" y="1285191"/>
            <a:ext cx="1017197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6236" y="1446309"/>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Power-law (Gamma)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stretch>
            <a:fillRect/>
          </a:stretch>
        </p:blipFill>
        <p:spPr>
          <a:xfrm>
            <a:off x="1667484" y="3430764"/>
            <a:ext cx="3572424" cy="2802396"/>
          </a:xfrm>
          <a:prstGeom prst="rect">
            <a:avLst/>
          </a:prstGeom>
        </p:spPr>
      </p:pic>
      <p:sp>
        <p:nvSpPr>
          <p:cNvPr id="2" name="Rectangle 1"/>
          <p:cNvSpPr/>
          <p:nvPr/>
        </p:nvSpPr>
        <p:spPr>
          <a:xfrm>
            <a:off x="786236" y="2234638"/>
            <a:ext cx="9119764" cy="4893647"/>
          </a:xfrm>
          <a:prstGeom prst="rect">
            <a:avLst/>
          </a:prstGeom>
        </p:spPr>
        <p:txBody>
          <a:bodyPr wrap="square">
            <a:spAutoFit/>
          </a:bodyPr>
          <a:lstStyle/>
          <a:p>
            <a:pPr algn="just"/>
            <a:r>
              <a:rPr lang="en-US" sz="2400" b="1" dirty="0" smtClean="0">
                <a:latin typeface="Arial" panose="020B0604020202020204" pitchFamily="34" charset="0"/>
                <a:cs typeface="Arial" panose="020B0604020202020204" pitchFamily="34" charset="0"/>
              </a:rPr>
              <a:t>Answer</a:t>
            </a:r>
            <a:r>
              <a:rPr lang="en-US" sz="2400" dirty="0" smtClean="0">
                <a:solidFill>
                  <a:srgbClr val="0D0D0D"/>
                </a:solidFill>
                <a:latin typeface="Söhne"/>
              </a:rPr>
              <a:t>: </a:t>
            </a:r>
          </a:p>
          <a:p>
            <a:r>
              <a:rPr lang="en-US" sz="2400" dirty="0" smtClean="0">
                <a:latin typeface="Arial" panose="020B0604020202020204" pitchFamily="34" charset="0"/>
                <a:cs typeface="Arial" panose="020B0604020202020204" pitchFamily="34" charset="0"/>
              </a:rPr>
              <a:t>Given </a:t>
            </a:r>
            <a:r>
              <a:rPr lang="en-US" sz="2400" dirty="0">
                <a:latin typeface="Arial" panose="020B0604020202020204" pitchFamily="34" charset="0"/>
                <a:cs typeface="Arial" panose="020B0604020202020204" pitchFamily="34" charset="0"/>
              </a:rPr>
              <a:t>intensity level (r) = </a:t>
            </a:r>
            <a:r>
              <a:rPr lang="en-US" sz="2400" dirty="0" smtClean="0">
                <a:latin typeface="Arial" panose="020B0604020202020204" pitchFamily="34" charset="0"/>
                <a:cs typeface="Arial" panose="020B0604020202020204" pitchFamily="34" charset="0"/>
              </a:rPr>
              <a:t>100</a:t>
            </a:r>
          </a:p>
          <a:p>
            <a:r>
              <a:rPr lang="en-US" sz="2400" dirty="0" smtClean="0">
                <a:latin typeface="Arial" panose="020B0604020202020204" pitchFamily="34" charset="0"/>
                <a:cs typeface="Arial" panose="020B0604020202020204" pitchFamily="34" charset="0"/>
              </a:rPr>
              <a:t>Then using the transformation Function </a:t>
            </a:r>
          </a:p>
          <a:p>
            <a:endParaRPr lang="en-US" sz="2400" dirty="0" smtClean="0">
              <a:latin typeface="Arial" panose="020B0604020202020204" pitchFamily="34" charset="0"/>
              <a:cs typeface="Arial" panose="020B0604020202020204" pitchFamily="34" charset="0"/>
            </a:endParaRPr>
          </a:p>
          <a:p>
            <a:endParaRPr lang="en-US" sz="2400" dirty="0" smtClean="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smtClean="0">
              <a:latin typeface="Arial" panose="020B0604020202020204" pitchFamily="34" charset="0"/>
              <a:cs typeface="Arial" panose="020B0604020202020204" pitchFamily="34" charset="0"/>
            </a:endParaRPr>
          </a:p>
          <a:p>
            <a:endParaRPr lang="en-US" sz="2400" dirty="0" smtClean="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So, the </a:t>
            </a:r>
            <a:r>
              <a:rPr lang="en-US" sz="2400" dirty="0" smtClean="0">
                <a:latin typeface="Arial" panose="020B0604020202020204" pitchFamily="34" charset="0"/>
                <a:cs typeface="Arial" panose="020B0604020202020204" pitchFamily="34" charset="0"/>
              </a:rPr>
              <a:t>new value </a:t>
            </a:r>
            <a:r>
              <a:rPr lang="en-US" sz="2400" dirty="0">
                <a:latin typeface="Arial" panose="020B0604020202020204" pitchFamily="34" charset="0"/>
                <a:cs typeface="Arial" panose="020B0604020202020204" pitchFamily="34" charset="0"/>
              </a:rPr>
              <a:t>for the pixel </a:t>
            </a:r>
            <a:r>
              <a:rPr lang="en-US" sz="2400" dirty="0" smtClean="0">
                <a:latin typeface="Arial" panose="020B0604020202020204" pitchFamily="34" charset="0"/>
                <a:cs typeface="Arial" panose="020B0604020202020204" pitchFamily="34" charset="0"/>
              </a:rPr>
              <a:t>is (</a:t>
            </a:r>
            <a:r>
              <a:rPr lang="en-US" sz="2400" b="1" dirty="0" smtClean="0">
                <a:latin typeface="Arial" panose="020B0604020202020204" pitchFamily="34" charset="0"/>
                <a:cs typeface="Arial" panose="020B0604020202020204" pitchFamily="34" charset="0"/>
              </a:rPr>
              <a:t>15</a:t>
            </a:r>
            <a:r>
              <a:rPr lang="en-US" sz="2400" dirty="0">
                <a:latin typeface="Arial" panose="020B0604020202020204" pitchFamily="34" charset="0"/>
                <a:cs typeface="Arial" panose="020B0604020202020204" pitchFamily="34" charset="0"/>
              </a:rPr>
              <a:t>).</a:t>
            </a:r>
          </a:p>
          <a:p>
            <a:pPr algn="just"/>
            <a:endParaRPr lang="en-US" sz="2400" b="1" dirty="0">
              <a:latin typeface="Arial" panose="020B0604020202020204" pitchFamily="34" charset="0"/>
              <a:cs typeface="Arial" panose="020B0604020202020204" pitchFamily="34" charset="0"/>
            </a:endParaRPr>
          </a:p>
          <a:p>
            <a:pPr algn="just"/>
            <a:endParaRPr lang="en-US" sz="24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5"/>
          <a:stretch>
            <a:fillRect/>
          </a:stretch>
        </p:blipFill>
        <p:spPr>
          <a:xfrm>
            <a:off x="6433801" y="2609652"/>
            <a:ext cx="3222668" cy="1216101"/>
          </a:xfrm>
          <a:prstGeom prst="rect">
            <a:avLst/>
          </a:prstGeom>
        </p:spPr>
      </p:pic>
    </p:spTree>
    <p:extLst>
      <p:ext uri="{BB962C8B-B14F-4D97-AF65-F5344CB8AC3E}">
        <p14:creationId xmlns:p14="http://schemas.microsoft.com/office/powerpoint/2010/main" val="941632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7224" y="1285192"/>
            <a:ext cx="11534775"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830997"/>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Power-law (Gamma) Transformations</a:t>
            </a:r>
            <a:endParaRPr lang="en-US" sz="2800" b="1"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p:cNvPicPr>
            <a:picLocks noChangeAspect="1"/>
          </p:cNvPicPr>
          <p:nvPr/>
        </p:nvPicPr>
        <p:blipFill>
          <a:blip r:embed="rId4"/>
          <a:stretch>
            <a:fillRect/>
          </a:stretch>
        </p:blipFill>
        <p:spPr>
          <a:xfrm>
            <a:off x="657225" y="2240403"/>
            <a:ext cx="5601682" cy="3662386"/>
          </a:xfrm>
          <a:prstGeom prst="rect">
            <a:avLst/>
          </a:prstGeom>
        </p:spPr>
      </p:pic>
      <p:pic>
        <p:nvPicPr>
          <p:cNvPr id="3" name="Picture 2"/>
          <p:cNvPicPr>
            <a:picLocks noChangeAspect="1"/>
          </p:cNvPicPr>
          <p:nvPr/>
        </p:nvPicPr>
        <p:blipFill>
          <a:blip r:embed="rId5"/>
          <a:stretch>
            <a:fillRect/>
          </a:stretch>
        </p:blipFill>
        <p:spPr>
          <a:xfrm>
            <a:off x="6656840" y="2299528"/>
            <a:ext cx="5248986" cy="3603261"/>
          </a:xfrm>
          <a:prstGeom prst="rect">
            <a:avLst/>
          </a:prstGeom>
        </p:spPr>
      </p:pic>
      <p:sp>
        <p:nvSpPr>
          <p:cNvPr id="4" name="Rectangle 3"/>
          <p:cNvSpPr/>
          <p:nvPr/>
        </p:nvSpPr>
        <p:spPr>
          <a:xfrm>
            <a:off x="4298233" y="5902789"/>
            <a:ext cx="958917" cy="461665"/>
          </a:xfrm>
          <a:prstGeom prst="rect">
            <a:avLst/>
          </a:prstGeom>
        </p:spPr>
        <p:txBody>
          <a:bodyPr wrap="none">
            <a:spAutoFit/>
          </a:bodyPr>
          <a:lstStyle/>
          <a:p>
            <a:r>
              <a:rPr lang="en-US" sz="2400" i="1" dirty="0"/>
              <a:t>γ</a:t>
            </a:r>
            <a:r>
              <a:rPr lang="en-US" i="1" dirty="0"/>
              <a:t> </a:t>
            </a:r>
            <a:r>
              <a:rPr lang="en-US" b="1" smtClean="0">
                <a:latin typeface="Arial" panose="020B0604020202020204" pitchFamily="34" charset="0"/>
                <a:cs typeface="Arial" panose="020B0604020202020204" pitchFamily="34" charset="0"/>
              </a:rPr>
              <a:t>= </a:t>
            </a:r>
            <a:r>
              <a:rPr lang="en-US" b="1" smtClean="0">
                <a:latin typeface="Arial" panose="020B0604020202020204" pitchFamily="34" charset="0"/>
                <a:cs typeface="Arial" panose="020B0604020202020204" pitchFamily="34" charset="0"/>
              </a:rPr>
              <a:t>0.6 </a:t>
            </a:r>
            <a:endParaRPr lang="en-US" b="1" dirty="0">
              <a:latin typeface="Arial" panose="020B0604020202020204" pitchFamily="34" charset="0"/>
              <a:cs typeface="Arial" panose="020B0604020202020204" pitchFamily="34" charset="0"/>
            </a:endParaRPr>
          </a:p>
        </p:txBody>
      </p:sp>
      <p:sp>
        <p:nvSpPr>
          <p:cNvPr id="11" name="Rectangle 10"/>
          <p:cNvSpPr/>
          <p:nvPr/>
        </p:nvSpPr>
        <p:spPr>
          <a:xfrm>
            <a:off x="7502757" y="5902789"/>
            <a:ext cx="1075936" cy="461665"/>
          </a:xfrm>
          <a:prstGeom prst="rect">
            <a:avLst/>
          </a:prstGeom>
        </p:spPr>
        <p:txBody>
          <a:bodyPr wrap="none">
            <a:spAutoFit/>
          </a:bodyPr>
          <a:lstStyle/>
          <a:p>
            <a:r>
              <a:rPr lang="en-US" sz="2400" i="1" dirty="0"/>
              <a:t>γ</a:t>
            </a:r>
            <a:r>
              <a:rPr lang="en-US" i="1" dirty="0"/>
              <a:t> </a:t>
            </a:r>
            <a:r>
              <a:rPr lang="en-US" i="1" dirty="0" smtClean="0"/>
              <a:t> </a:t>
            </a:r>
            <a:r>
              <a:rPr lang="en-US" b="1" smtClean="0">
                <a:latin typeface="Arial" panose="020B0604020202020204" pitchFamily="34" charset="0"/>
                <a:cs typeface="Arial" panose="020B0604020202020204" pitchFamily="34" charset="0"/>
              </a:rPr>
              <a:t>=  </a:t>
            </a:r>
            <a:r>
              <a:rPr lang="en-US" b="1" smtClean="0">
                <a:latin typeface="Arial" panose="020B0604020202020204" pitchFamily="34" charset="0"/>
                <a:cs typeface="Arial" panose="020B0604020202020204" pitchFamily="34" charset="0"/>
              </a:rPr>
              <a:t>0.4 </a:t>
            </a:r>
            <a:endParaRPr lang="en-US" b="1" dirty="0">
              <a:latin typeface="Arial" panose="020B0604020202020204" pitchFamily="34" charset="0"/>
              <a:cs typeface="Arial" panose="020B0604020202020204" pitchFamily="34" charset="0"/>
            </a:endParaRPr>
          </a:p>
        </p:txBody>
      </p:sp>
      <p:sp>
        <p:nvSpPr>
          <p:cNvPr id="12" name="Rectangle 11"/>
          <p:cNvSpPr/>
          <p:nvPr/>
        </p:nvSpPr>
        <p:spPr>
          <a:xfrm>
            <a:off x="9978974" y="5902789"/>
            <a:ext cx="974947" cy="461665"/>
          </a:xfrm>
          <a:prstGeom prst="rect">
            <a:avLst/>
          </a:prstGeom>
        </p:spPr>
        <p:txBody>
          <a:bodyPr wrap="none">
            <a:spAutoFit/>
          </a:bodyPr>
          <a:lstStyle/>
          <a:p>
            <a:r>
              <a:rPr lang="en-US" sz="2400" i="1" dirty="0"/>
              <a:t>γ </a:t>
            </a:r>
            <a:r>
              <a:rPr lang="en-US" b="1" smtClean="0">
                <a:latin typeface="Arial" panose="020B0604020202020204" pitchFamily="34" charset="0"/>
                <a:cs typeface="Arial" panose="020B0604020202020204" pitchFamily="34" charset="0"/>
              </a:rPr>
              <a:t>=  </a:t>
            </a:r>
            <a:r>
              <a:rPr lang="en-US" b="1" smtClean="0">
                <a:latin typeface="Arial" panose="020B0604020202020204" pitchFamily="34" charset="0"/>
                <a:cs typeface="Arial" panose="020B0604020202020204" pitchFamily="34" charset="0"/>
              </a:rPr>
              <a:t>0.3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4904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Piecewise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75976" y="2074727"/>
            <a:ext cx="8611024" cy="4154984"/>
          </a:xfrm>
          <a:prstGeom prst="rect">
            <a:avLst/>
          </a:prstGeom>
        </p:spPr>
        <p:txBody>
          <a:bodyPr wrap="square">
            <a:spAutoFit/>
          </a:bodyPr>
          <a:lstStyle/>
          <a:p>
            <a:pPr algn="just"/>
            <a:r>
              <a:rPr lang="en-US" sz="2400" dirty="0" smtClean="0"/>
              <a:t>Instead </a:t>
            </a:r>
            <a:r>
              <a:rPr lang="en-US" sz="2400" dirty="0"/>
              <a:t>of applying a single transformation function to the entire image, different regions of the image are subjected to different transformations. This approach allows for more flexibility in adjusting pixel values and enhancing specific features in different parts of the image.</a:t>
            </a:r>
            <a:endParaRPr lang="en-US" sz="2400" dirty="0" smtClean="0">
              <a:solidFill>
                <a:srgbClr val="374151"/>
              </a:solidFill>
              <a:latin typeface="Söhne"/>
            </a:endParaRPr>
          </a:p>
          <a:p>
            <a:pPr algn="just"/>
            <a:endParaRPr lang="en-US" sz="2400" b="1" dirty="0" smtClean="0">
              <a:solidFill>
                <a:srgbClr val="374151"/>
              </a:solidFill>
              <a:latin typeface="Söhne"/>
            </a:endParaRPr>
          </a:p>
          <a:p>
            <a:pPr algn="just"/>
            <a:r>
              <a:rPr lang="en-US" sz="2400" b="1" dirty="0" smtClean="0">
                <a:solidFill>
                  <a:srgbClr val="374151"/>
                </a:solidFill>
                <a:latin typeface="Söhne"/>
              </a:rPr>
              <a:t>Types</a:t>
            </a:r>
            <a:r>
              <a:rPr lang="en-US" sz="2400" dirty="0" smtClean="0">
                <a:solidFill>
                  <a:srgbClr val="374151"/>
                </a:solidFill>
                <a:latin typeface="Söhne"/>
              </a:rPr>
              <a:t>:</a:t>
            </a:r>
            <a:r>
              <a:rPr lang="en-US" sz="2400" dirty="0" smtClean="0">
                <a:solidFill>
                  <a:srgbClr val="374151"/>
                </a:solidFill>
                <a:latin typeface="KaTeX_Main"/>
              </a:rPr>
              <a:t> </a:t>
            </a:r>
            <a:endParaRPr lang="en-AE" sz="2400" dirty="0"/>
          </a:p>
          <a:p>
            <a:pPr algn="just"/>
            <a:r>
              <a:rPr lang="en-US" sz="2400" dirty="0"/>
              <a:t>Contrast stretching, </a:t>
            </a:r>
            <a:endParaRPr lang="en-US" sz="2400" dirty="0" smtClean="0"/>
          </a:p>
          <a:p>
            <a:pPr algn="just"/>
            <a:r>
              <a:rPr lang="en-US" sz="2400" dirty="0" smtClean="0"/>
              <a:t>Gray </a:t>
            </a:r>
            <a:r>
              <a:rPr lang="en-US" sz="2400" dirty="0"/>
              <a:t>level slicing and </a:t>
            </a:r>
            <a:endParaRPr lang="en-US" sz="2400" dirty="0" smtClean="0"/>
          </a:p>
          <a:p>
            <a:pPr algn="just"/>
            <a:r>
              <a:rPr lang="en-US" sz="2400" dirty="0" smtClean="0"/>
              <a:t>Bit-Plane </a:t>
            </a:r>
            <a:r>
              <a:rPr lang="en-US" sz="2400" dirty="0"/>
              <a:t>slicing </a:t>
            </a:r>
          </a:p>
          <a:p>
            <a:pPr algn="just"/>
            <a:endParaRPr lang="en-US" sz="2400" b="0" i="0" dirty="0">
              <a:solidFill>
                <a:srgbClr val="374151"/>
              </a:solidFill>
              <a:effectLst/>
              <a:latin typeface="Söhne"/>
            </a:endParaRPr>
          </a:p>
        </p:txBody>
      </p:sp>
    </p:spTree>
    <p:extLst>
      <p:ext uri="{BB962C8B-B14F-4D97-AF65-F5344CB8AC3E}">
        <p14:creationId xmlns:p14="http://schemas.microsoft.com/office/powerpoint/2010/main" val="23487657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458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Contrast </a:t>
            </a:r>
            <a:r>
              <a:rPr lang="en-US" sz="2800" b="1" dirty="0" smtClean="0">
                <a:solidFill>
                  <a:srgbClr val="2D3956"/>
                </a:solidFill>
                <a:latin typeface="Times New Roman" panose="02020603050405020304" pitchFamily="18" charset="0"/>
                <a:cs typeface="Times New Roman" panose="02020603050405020304" pitchFamily="18" charset="0"/>
              </a:rPr>
              <a:t>Stretching </a:t>
            </a:r>
            <a:r>
              <a:rPr lang="en-US" sz="2800" b="1" dirty="0">
                <a:solidFill>
                  <a:srgbClr val="2D3956"/>
                </a:solidFill>
                <a:latin typeface="Times New Roman" panose="02020603050405020304" pitchFamily="18" charset="0"/>
                <a:cs typeface="Times New Roman" panose="02020603050405020304" pitchFamily="18" charset="0"/>
              </a:rPr>
              <a:t>Transformations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19834" y="2280940"/>
            <a:ext cx="4730446" cy="4462760"/>
          </a:xfrm>
          <a:prstGeom prst="rect">
            <a:avLst/>
          </a:prstGeom>
        </p:spPr>
        <p:txBody>
          <a:bodyPr wrap="square">
            <a:spAutoFit/>
          </a:bodyPr>
          <a:lstStyle/>
          <a:p>
            <a:pPr algn="just"/>
            <a:r>
              <a:rPr lang="en-US" sz="2800" dirty="0"/>
              <a:t>Contrast stretching, also </a:t>
            </a:r>
            <a:r>
              <a:rPr lang="en-US" sz="2800" dirty="0"/>
              <a:t>known</a:t>
            </a:r>
            <a:r>
              <a:rPr lang="en-US" sz="2800" dirty="0"/>
              <a:t> as intensity stretching or normalization, is an image processing technique used to enhance the contrast of an image by expanding the range of pixel values. The goal is to improve the visibility of details and features within the image. </a:t>
            </a:r>
            <a:endParaRPr lang="en-US" sz="2800" dirty="0" smtClean="0"/>
          </a:p>
          <a:p>
            <a:pPr algn="just"/>
            <a:endParaRPr lang="en-US" sz="2800" b="1" dirty="0" smtClean="0">
              <a:solidFill>
                <a:srgbClr val="374151"/>
              </a:solidFill>
              <a:latin typeface="Söhne"/>
            </a:endParaRPr>
          </a:p>
        </p:txBody>
      </p:sp>
      <p:pic>
        <p:nvPicPr>
          <p:cNvPr id="4" name="Picture 3"/>
          <p:cNvPicPr>
            <a:picLocks noChangeAspect="1"/>
          </p:cNvPicPr>
          <p:nvPr/>
        </p:nvPicPr>
        <p:blipFill>
          <a:blip r:embed="rId4"/>
          <a:stretch>
            <a:fillRect/>
          </a:stretch>
        </p:blipFill>
        <p:spPr>
          <a:xfrm>
            <a:off x="6189053" y="2499360"/>
            <a:ext cx="4217854" cy="4172715"/>
          </a:xfrm>
          <a:prstGeom prst="rect">
            <a:avLst/>
          </a:prstGeom>
        </p:spPr>
      </p:pic>
    </p:spTree>
    <p:extLst>
      <p:ext uri="{BB962C8B-B14F-4D97-AF65-F5344CB8AC3E}">
        <p14:creationId xmlns:p14="http://schemas.microsoft.com/office/powerpoint/2010/main" val="38939799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2D3956"/>
                </a:solidFill>
                <a:latin typeface="Times New Roman" panose="02020603050405020304" pitchFamily="18" charset="0"/>
                <a:cs typeface="Times New Roman" panose="02020603050405020304" pitchFamily="18" charset="0"/>
              </a:rPr>
              <a:t>Contrast Stretching </a:t>
            </a:r>
            <a:r>
              <a:rPr lang="en-US" b="1" dirty="0" smtClean="0">
                <a:solidFill>
                  <a:srgbClr val="2D3956"/>
                </a:solidFill>
                <a:latin typeface="Times New Roman" panose="02020603050405020304" pitchFamily="18" charset="0"/>
                <a:cs typeface="Times New Roman" panose="02020603050405020304" pitchFamily="18" charset="0"/>
              </a:rPr>
              <a:t>Transformations</a:t>
            </a:r>
            <a:endParaRPr lang="en-US" dirty="0"/>
          </a:p>
        </p:txBody>
      </p:sp>
      <p:sp>
        <p:nvSpPr>
          <p:cNvPr id="3" name="Content Placeholder 2"/>
          <p:cNvSpPr>
            <a:spLocks noGrp="1"/>
          </p:cNvSpPr>
          <p:nvPr>
            <p:ph idx="1"/>
          </p:nvPr>
        </p:nvSpPr>
        <p:spPr/>
        <p:txBody>
          <a:bodyPr/>
          <a:lstStyle/>
          <a:p>
            <a:r>
              <a:rPr lang="en-US" b="1" dirty="0"/>
              <a:t>Problem: </a:t>
            </a:r>
            <a:endParaRPr lang="en-US" b="1" dirty="0" smtClean="0"/>
          </a:p>
          <a:p>
            <a:pPr marL="0" indent="0" algn="just">
              <a:buNone/>
            </a:pPr>
            <a:r>
              <a:rPr lang="en-US" sz="3200" dirty="0"/>
              <a:t>Consider </a:t>
            </a:r>
            <a:r>
              <a:rPr lang="en-US" sz="3200" dirty="0"/>
              <a:t>a gray image with </a:t>
            </a:r>
            <a:r>
              <a:rPr lang="en-US" sz="3200" b="1" dirty="0"/>
              <a:t>256 gray-levels </a:t>
            </a:r>
            <a:r>
              <a:rPr lang="en-US" sz="3200" dirty="0"/>
              <a:t>represented by pixel values ranging </a:t>
            </a:r>
            <a:r>
              <a:rPr lang="en-US" sz="3200"/>
              <a:t>from </a:t>
            </a:r>
            <a:r>
              <a:rPr lang="en-US" sz="3200" smtClean="0"/>
              <a:t>0 </a:t>
            </a:r>
            <a:r>
              <a:rPr lang="en-US" sz="3200" dirty="0"/>
              <a:t>to 255. Apply contrast stretching transformation to enhance the contrast of the image with the following parameters:</a:t>
            </a:r>
          </a:p>
          <a:p>
            <a:pPr algn="just"/>
            <a:r>
              <a:rPr lang="en-US" sz="3200" dirty="0"/>
              <a:t>Original pixel values: </a:t>
            </a:r>
            <a:r>
              <a:rPr lang="en-US" sz="3200"/>
              <a:t>[</a:t>
            </a:r>
            <a:r>
              <a:rPr lang="en-US" sz="3200" b="1" smtClean="0"/>
              <a:t>100, 150, 200, 50, </a:t>
            </a:r>
            <a:r>
              <a:rPr lang="en-US" sz="3200" b="1" dirty="0"/>
              <a:t>75, 225, 175, 125</a:t>
            </a:r>
            <a:r>
              <a:rPr lang="en-US" sz="3200" dirty="0"/>
              <a:t>]</a:t>
            </a:r>
          </a:p>
          <a:p>
            <a:pPr algn="just"/>
            <a:r>
              <a:rPr lang="en-US" sz="3200" dirty="0"/>
              <a:t>New pixel values after contrast stretching transformation: ?</a:t>
            </a:r>
          </a:p>
          <a:p>
            <a:pPr algn="just"/>
            <a:endParaRPr lang="en-US" sz="3200" dirty="0"/>
          </a:p>
        </p:txBody>
      </p:sp>
    </p:spTree>
    <p:extLst>
      <p:ext uri="{BB962C8B-B14F-4D97-AF65-F5344CB8AC3E}">
        <p14:creationId xmlns:p14="http://schemas.microsoft.com/office/powerpoint/2010/main" val="5993830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nSpc>
                <a:spcPct val="120000"/>
              </a:lnSpc>
            </a:pPr>
            <a:r>
              <a:rPr lang="en-US" sz="1600" b="1" dirty="0" smtClean="0"/>
              <a:t>Answer: </a:t>
            </a:r>
          </a:p>
          <a:p>
            <a:pPr marL="0" indent="0">
              <a:lnSpc>
                <a:spcPct val="120000"/>
              </a:lnSpc>
              <a:buNone/>
            </a:pPr>
            <a:r>
              <a:rPr lang="en-US" sz="1600" b="1" dirty="0" smtClean="0"/>
              <a:t>Determine </a:t>
            </a:r>
            <a:r>
              <a:rPr lang="en-US" sz="1600" b="1" dirty="0"/>
              <a:t>the minimum and maximum pixel values in the original image:</a:t>
            </a:r>
          </a:p>
          <a:p>
            <a:pPr marL="0" indent="0">
              <a:lnSpc>
                <a:spcPct val="120000"/>
              </a:lnSpc>
              <a:buNone/>
            </a:pPr>
            <a:r>
              <a:rPr lang="en-US" sz="1600" b="1" dirty="0"/>
              <a:t>Minimum pixel value (Min</a:t>
            </a:r>
            <a:r>
              <a:rPr lang="en-US" sz="1600" b="1"/>
              <a:t>): </a:t>
            </a:r>
            <a:r>
              <a:rPr lang="en-US" sz="1600" b="1" smtClean="0"/>
              <a:t>50</a:t>
            </a:r>
            <a:r>
              <a:rPr lang="en-US" sz="1600" b="1" dirty="0" smtClean="0"/>
              <a:t>			Maximum </a:t>
            </a:r>
            <a:r>
              <a:rPr lang="en-US" sz="1600" b="1" dirty="0"/>
              <a:t>pixel value (Max): </a:t>
            </a:r>
            <a:r>
              <a:rPr lang="en-US" sz="1600" b="1" dirty="0" smtClean="0"/>
              <a:t>225</a:t>
            </a:r>
          </a:p>
          <a:p>
            <a:pPr marL="0" indent="0">
              <a:lnSpc>
                <a:spcPct val="120000"/>
              </a:lnSpc>
              <a:buNone/>
            </a:pPr>
            <a:r>
              <a:rPr lang="en-US" sz="1600" b="1" dirty="0" smtClean="0"/>
              <a:t>Compute </a:t>
            </a:r>
            <a:r>
              <a:rPr lang="en-US" sz="1600" b="1" dirty="0"/>
              <a:t>the range of pixel values in the original image:</a:t>
            </a:r>
          </a:p>
          <a:p>
            <a:pPr marL="0" indent="0">
              <a:lnSpc>
                <a:spcPct val="120000"/>
              </a:lnSpc>
              <a:buNone/>
            </a:pPr>
            <a:r>
              <a:rPr lang="en-US" sz="1600" b="1" dirty="0"/>
              <a:t>Range = Max - Min = 225 </a:t>
            </a:r>
            <a:r>
              <a:rPr lang="en-US" sz="1600" b="1"/>
              <a:t>- </a:t>
            </a:r>
            <a:r>
              <a:rPr lang="en-US" sz="1600" b="1" smtClean="0"/>
              <a:t>50 </a:t>
            </a:r>
            <a:r>
              <a:rPr lang="en-US" sz="1600" b="1" dirty="0"/>
              <a:t>= 175</a:t>
            </a:r>
          </a:p>
          <a:p>
            <a:pPr marL="0" indent="0">
              <a:lnSpc>
                <a:spcPct val="120000"/>
              </a:lnSpc>
              <a:buNone/>
            </a:pPr>
            <a:r>
              <a:rPr lang="en-US" sz="1600" b="1" dirty="0" smtClean="0"/>
              <a:t>Define </a:t>
            </a:r>
            <a:r>
              <a:rPr lang="en-US" sz="1600" b="1" dirty="0"/>
              <a:t>the desired minimum and maximum pixel values for the stretched image (</a:t>
            </a:r>
            <a:r>
              <a:rPr lang="en-US" sz="1600" b="1"/>
              <a:t>commonly </a:t>
            </a:r>
            <a:r>
              <a:rPr lang="en-US" sz="1600" b="1" smtClean="0"/>
              <a:t>0 </a:t>
            </a:r>
            <a:r>
              <a:rPr lang="en-US" sz="1600" b="1" dirty="0"/>
              <a:t>and 255, respectively).</a:t>
            </a:r>
          </a:p>
          <a:p>
            <a:pPr marL="0" indent="0">
              <a:lnSpc>
                <a:spcPct val="120000"/>
              </a:lnSpc>
              <a:buNone/>
            </a:pPr>
            <a:r>
              <a:rPr lang="en-US" sz="1600" b="1" dirty="0" smtClean="0"/>
              <a:t>Apply </a:t>
            </a:r>
            <a:r>
              <a:rPr lang="en-US" sz="1600" b="1" dirty="0"/>
              <a:t>the contrast stretching transformation to each pixel in the original image using the formula:</a:t>
            </a:r>
          </a:p>
          <a:p>
            <a:pPr marL="0" indent="0">
              <a:lnSpc>
                <a:spcPct val="120000"/>
              </a:lnSpc>
              <a:buNone/>
            </a:pPr>
            <a:r>
              <a:rPr lang="en-US" sz="1600" b="1" dirty="0" err="1"/>
              <a:t>NewPixelValue</a:t>
            </a:r>
            <a:r>
              <a:rPr lang="en-US" sz="1600" b="1" dirty="0"/>
              <a:t> = (</a:t>
            </a:r>
            <a:r>
              <a:rPr lang="en-US" sz="1600" b="1" dirty="0" err="1"/>
              <a:t>OriginalPixelValue</a:t>
            </a:r>
            <a:r>
              <a:rPr lang="en-US" sz="1600" b="1" dirty="0"/>
              <a:t> - Min) * (</a:t>
            </a:r>
            <a:r>
              <a:rPr lang="en-US" sz="1600" b="1" dirty="0" err="1"/>
              <a:t>NewMax</a:t>
            </a:r>
            <a:r>
              <a:rPr lang="en-US" sz="1600" b="1" dirty="0"/>
              <a:t> / Range)</a:t>
            </a:r>
          </a:p>
          <a:p>
            <a:pPr marL="0" indent="0">
              <a:lnSpc>
                <a:spcPct val="120000"/>
              </a:lnSpc>
              <a:buNone/>
            </a:pPr>
            <a:r>
              <a:rPr lang="en-US" sz="1600" b="1" dirty="0" smtClean="0"/>
              <a:t>Substitute </a:t>
            </a:r>
            <a:r>
              <a:rPr lang="en-US" sz="1600" b="1" dirty="0"/>
              <a:t>the values into the formula:</a:t>
            </a:r>
          </a:p>
          <a:p>
            <a:pPr marL="0" indent="0">
              <a:lnSpc>
                <a:spcPct val="120000"/>
              </a:lnSpc>
              <a:buNone/>
            </a:pPr>
            <a:r>
              <a:rPr lang="en-US" sz="1600" b="1" dirty="0" err="1"/>
              <a:t>NewMin</a:t>
            </a:r>
            <a:r>
              <a:rPr lang="en-US" sz="1600" b="1" dirty="0"/>
              <a:t> </a:t>
            </a:r>
            <a:r>
              <a:rPr lang="en-US" sz="1600" b="1"/>
              <a:t>= </a:t>
            </a:r>
            <a:r>
              <a:rPr lang="en-US" sz="1600" b="1" smtClean="0"/>
              <a:t>0 </a:t>
            </a:r>
            <a:r>
              <a:rPr lang="en-US" sz="1600" b="1" dirty="0"/>
              <a:t>(desired minimum pixel value)</a:t>
            </a:r>
          </a:p>
          <a:p>
            <a:pPr marL="0" indent="0">
              <a:lnSpc>
                <a:spcPct val="120000"/>
              </a:lnSpc>
              <a:buNone/>
            </a:pPr>
            <a:r>
              <a:rPr lang="en-US" sz="1600" b="1" dirty="0" err="1"/>
              <a:t>NewMax</a:t>
            </a:r>
            <a:r>
              <a:rPr lang="en-US" sz="1600" b="1" dirty="0"/>
              <a:t> = 255 (desired maximum pixel value</a:t>
            </a:r>
            <a:r>
              <a:rPr lang="en-US" sz="1600" b="1" dirty="0" smtClean="0"/>
              <a:t>)</a:t>
            </a:r>
          </a:p>
        </p:txBody>
      </p:sp>
      <p:sp>
        <p:nvSpPr>
          <p:cNvPr id="2" name="Title 1"/>
          <p:cNvSpPr>
            <a:spLocks noGrp="1"/>
          </p:cNvSpPr>
          <p:nvPr>
            <p:ph type="title"/>
          </p:nvPr>
        </p:nvSpPr>
        <p:spPr/>
        <p:txBody>
          <a:bodyPr/>
          <a:lstStyle/>
          <a:p>
            <a:r>
              <a:rPr lang="en-US" b="1" dirty="0">
                <a:solidFill>
                  <a:srgbClr val="2D3956"/>
                </a:solidFill>
                <a:latin typeface="Times New Roman" panose="02020603050405020304" pitchFamily="18" charset="0"/>
                <a:cs typeface="Times New Roman" panose="02020603050405020304" pitchFamily="18" charset="0"/>
              </a:rPr>
              <a:t>Contrast Stretching </a:t>
            </a:r>
            <a:r>
              <a:rPr lang="en-US" b="1" dirty="0" smtClean="0">
                <a:solidFill>
                  <a:srgbClr val="2D3956"/>
                </a:solidFill>
                <a:latin typeface="Times New Roman" panose="02020603050405020304" pitchFamily="18" charset="0"/>
                <a:cs typeface="Times New Roman" panose="02020603050405020304" pitchFamily="18" charset="0"/>
              </a:rPr>
              <a:t>Transformations</a:t>
            </a:r>
            <a:endParaRPr lang="en-US" dirty="0"/>
          </a:p>
        </p:txBody>
      </p:sp>
    </p:spTree>
    <p:extLst>
      <p:ext uri="{BB962C8B-B14F-4D97-AF65-F5344CB8AC3E}">
        <p14:creationId xmlns:p14="http://schemas.microsoft.com/office/powerpoint/2010/main" val="11937632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nSpc>
                <a:spcPct val="120000"/>
              </a:lnSpc>
            </a:pPr>
            <a:r>
              <a:rPr lang="en-US" sz="1600" b="1" dirty="0" smtClean="0"/>
              <a:t>Answer: </a:t>
            </a:r>
            <a:endParaRPr lang="en-US" sz="1600" b="1" dirty="0"/>
          </a:p>
          <a:p>
            <a:pPr marL="0" indent="0">
              <a:lnSpc>
                <a:spcPct val="120000"/>
              </a:lnSpc>
              <a:buNone/>
            </a:pPr>
            <a:r>
              <a:rPr lang="en-US" sz="1600" b="1" dirty="0"/>
              <a:t>For each original pixel value:</a:t>
            </a:r>
          </a:p>
          <a:p>
            <a:pPr marL="0" indent="0">
              <a:lnSpc>
                <a:spcPct val="120000"/>
              </a:lnSpc>
              <a:buNone/>
            </a:pPr>
            <a:r>
              <a:rPr lang="en-US" sz="1600" b="1" dirty="0" smtClean="0"/>
              <a:t>For </a:t>
            </a:r>
            <a:r>
              <a:rPr lang="en-US" sz="1600" b="1" dirty="0"/>
              <a:t>pixel </a:t>
            </a:r>
            <a:r>
              <a:rPr lang="en-US" sz="1600" b="1"/>
              <a:t>value </a:t>
            </a:r>
            <a:r>
              <a:rPr lang="en-US" sz="1600" b="1" smtClean="0"/>
              <a:t>50: </a:t>
            </a:r>
            <a:r>
              <a:rPr lang="en-US" sz="1600" b="1" dirty="0" err="1"/>
              <a:t>NewPixelValue</a:t>
            </a:r>
            <a:r>
              <a:rPr lang="en-US" sz="1600" b="1" dirty="0"/>
              <a:t> = </a:t>
            </a:r>
            <a:r>
              <a:rPr lang="en-US" sz="1600" b="1"/>
              <a:t>(</a:t>
            </a:r>
            <a:r>
              <a:rPr lang="en-US" sz="1600" b="1" smtClean="0"/>
              <a:t>50 </a:t>
            </a:r>
            <a:r>
              <a:rPr lang="en-US" sz="1600" b="1"/>
              <a:t>- </a:t>
            </a:r>
            <a:r>
              <a:rPr lang="en-US" sz="1600" b="1" smtClean="0"/>
              <a:t>50) </a:t>
            </a:r>
            <a:r>
              <a:rPr lang="en-US" sz="1600" b="1" dirty="0"/>
              <a:t>* (255 / 175) </a:t>
            </a:r>
            <a:r>
              <a:rPr lang="en-US" sz="1600" b="1"/>
              <a:t>= </a:t>
            </a:r>
            <a:r>
              <a:rPr lang="en-US" sz="1600" b="1" smtClean="0"/>
              <a:t>0 </a:t>
            </a:r>
            <a:r>
              <a:rPr lang="en-US" sz="1600" b="1" dirty="0"/>
              <a:t>* 1.457 </a:t>
            </a:r>
            <a:r>
              <a:rPr lang="en-US" sz="1600" b="1"/>
              <a:t>= </a:t>
            </a:r>
            <a:r>
              <a:rPr lang="en-US" sz="1600" b="1" smtClean="0"/>
              <a:t>0</a:t>
            </a:r>
            <a:endParaRPr lang="en-US" sz="1600" b="1" dirty="0"/>
          </a:p>
          <a:p>
            <a:pPr marL="0" indent="0">
              <a:lnSpc>
                <a:spcPct val="120000"/>
              </a:lnSpc>
              <a:buNone/>
            </a:pPr>
            <a:r>
              <a:rPr lang="en-US" sz="1600" b="1" dirty="0"/>
              <a:t>For pixel value 75: </a:t>
            </a:r>
            <a:r>
              <a:rPr lang="en-US" sz="1600" b="1" dirty="0" err="1"/>
              <a:t>NewPixelValue</a:t>
            </a:r>
            <a:r>
              <a:rPr lang="en-US" sz="1600" b="1" dirty="0"/>
              <a:t> = (75 </a:t>
            </a:r>
            <a:r>
              <a:rPr lang="en-US" sz="1600" b="1"/>
              <a:t>- </a:t>
            </a:r>
            <a:r>
              <a:rPr lang="en-US" sz="1600" b="1" smtClean="0"/>
              <a:t>50) </a:t>
            </a:r>
            <a:r>
              <a:rPr lang="en-US" sz="1600" b="1" dirty="0"/>
              <a:t>* (255 / 175) = 25 * 1.457 = 36.425 ≈ 36</a:t>
            </a:r>
          </a:p>
          <a:p>
            <a:pPr marL="0" indent="0">
              <a:lnSpc>
                <a:spcPct val="120000"/>
              </a:lnSpc>
              <a:buNone/>
            </a:pPr>
            <a:r>
              <a:rPr lang="en-US" sz="1600" b="1" dirty="0"/>
              <a:t>For pixel </a:t>
            </a:r>
            <a:r>
              <a:rPr lang="en-US" sz="1600" b="1"/>
              <a:t>value </a:t>
            </a:r>
            <a:r>
              <a:rPr lang="en-US" sz="1600" b="1" smtClean="0"/>
              <a:t>100: </a:t>
            </a:r>
            <a:r>
              <a:rPr lang="en-US" sz="1600" b="1" dirty="0" err="1"/>
              <a:t>NewPixelValue</a:t>
            </a:r>
            <a:r>
              <a:rPr lang="en-US" sz="1600" b="1" dirty="0"/>
              <a:t> = </a:t>
            </a:r>
            <a:r>
              <a:rPr lang="en-US" sz="1600" b="1"/>
              <a:t>(</a:t>
            </a:r>
            <a:r>
              <a:rPr lang="en-US" sz="1600" b="1" smtClean="0"/>
              <a:t>100 </a:t>
            </a:r>
            <a:r>
              <a:rPr lang="en-US" sz="1600" b="1"/>
              <a:t>- </a:t>
            </a:r>
            <a:r>
              <a:rPr lang="en-US" sz="1600" b="1" smtClean="0"/>
              <a:t>50) </a:t>
            </a:r>
            <a:r>
              <a:rPr lang="en-US" sz="1600" b="1" dirty="0"/>
              <a:t>* (255 / 175) </a:t>
            </a:r>
            <a:r>
              <a:rPr lang="en-US" sz="1600" b="1"/>
              <a:t>= </a:t>
            </a:r>
            <a:r>
              <a:rPr lang="en-US" sz="1600" b="1" smtClean="0"/>
              <a:t>50 </a:t>
            </a:r>
            <a:r>
              <a:rPr lang="en-US" sz="1600" b="1" dirty="0"/>
              <a:t>* 1.457 = 72.85 ≈ 73</a:t>
            </a:r>
          </a:p>
          <a:p>
            <a:pPr marL="0" indent="0">
              <a:lnSpc>
                <a:spcPct val="120000"/>
              </a:lnSpc>
              <a:buNone/>
            </a:pPr>
            <a:r>
              <a:rPr lang="en-US" sz="1600" b="1" dirty="0"/>
              <a:t>For pixel value 125: </a:t>
            </a:r>
            <a:r>
              <a:rPr lang="en-US" sz="1600" b="1" dirty="0" err="1"/>
              <a:t>NewPixelValue</a:t>
            </a:r>
            <a:r>
              <a:rPr lang="en-US" sz="1600" b="1" dirty="0"/>
              <a:t> = (125 </a:t>
            </a:r>
            <a:r>
              <a:rPr lang="en-US" sz="1600" b="1"/>
              <a:t>- </a:t>
            </a:r>
            <a:r>
              <a:rPr lang="en-US" sz="1600" b="1" smtClean="0"/>
              <a:t>50) </a:t>
            </a:r>
            <a:r>
              <a:rPr lang="en-US" sz="1600" b="1" dirty="0"/>
              <a:t>* (255 / 175) = 75 * 1.457 </a:t>
            </a:r>
            <a:r>
              <a:rPr lang="en-US" sz="1600" b="1"/>
              <a:t>= </a:t>
            </a:r>
            <a:r>
              <a:rPr lang="en-US" sz="1600" b="1" smtClean="0"/>
              <a:t>109.275 </a:t>
            </a:r>
            <a:r>
              <a:rPr lang="en-US" sz="1600" b="1"/>
              <a:t>≈ </a:t>
            </a:r>
            <a:r>
              <a:rPr lang="en-US" sz="1600" b="1" smtClean="0"/>
              <a:t>109</a:t>
            </a:r>
            <a:endParaRPr lang="en-US" sz="1600" b="1" dirty="0"/>
          </a:p>
          <a:p>
            <a:pPr marL="0" indent="0">
              <a:lnSpc>
                <a:spcPct val="120000"/>
              </a:lnSpc>
              <a:buNone/>
            </a:pPr>
            <a:r>
              <a:rPr lang="en-US" sz="1600" b="1" dirty="0"/>
              <a:t>For pixel </a:t>
            </a:r>
            <a:r>
              <a:rPr lang="en-US" sz="1600" b="1"/>
              <a:t>value </a:t>
            </a:r>
            <a:r>
              <a:rPr lang="en-US" sz="1600" b="1" smtClean="0"/>
              <a:t>150: </a:t>
            </a:r>
            <a:r>
              <a:rPr lang="en-US" sz="1600" b="1" dirty="0" err="1"/>
              <a:t>NewPixelValue</a:t>
            </a:r>
            <a:r>
              <a:rPr lang="en-US" sz="1600" b="1" dirty="0"/>
              <a:t> = </a:t>
            </a:r>
            <a:r>
              <a:rPr lang="en-US" sz="1600" b="1"/>
              <a:t>(</a:t>
            </a:r>
            <a:r>
              <a:rPr lang="en-US" sz="1600" b="1" smtClean="0"/>
              <a:t>150 </a:t>
            </a:r>
            <a:r>
              <a:rPr lang="en-US" sz="1600" b="1"/>
              <a:t>- </a:t>
            </a:r>
            <a:r>
              <a:rPr lang="en-US" sz="1600" b="1" smtClean="0"/>
              <a:t>50) </a:t>
            </a:r>
            <a:r>
              <a:rPr lang="en-US" sz="1600" b="1" dirty="0"/>
              <a:t>* (255 / 175) </a:t>
            </a:r>
            <a:r>
              <a:rPr lang="en-US" sz="1600" b="1"/>
              <a:t>= </a:t>
            </a:r>
            <a:r>
              <a:rPr lang="en-US" sz="1600" b="1" smtClean="0"/>
              <a:t>100 </a:t>
            </a:r>
            <a:r>
              <a:rPr lang="en-US" sz="1600" b="1" dirty="0"/>
              <a:t>* 1.457 = 145.7 ≈ 146</a:t>
            </a:r>
          </a:p>
          <a:p>
            <a:pPr marL="0" indent="0">
              <a:lnSpc>
                <a:spcPct val="120000"/>
              </a:lnSpc>
              <a:buNone/>
            </a:pPr>
            <a:r>
              <a:rPr lang="en-US" sz="1600" b="1" dirty="0"/>
              <a:t>For pixel value 175: </a:t>
            </a:r>
            <a:r>
              <a:rPr lang="en-US" sz="1600" b="1" dirty="0" err="1"/>
              <a:t>NewPixelValue</a:t>
            </a:r>
            <a:r>
              <a:rPr lang="en-US" sz="1600" b="1" dirty="0"/>
              <a:t> = (175 </a:t>
            </a:r>
            <a:r>
              <a:rPr lang="en-US" sz="1600" b="1"/>
              <a:t>- </a:t>
            </a:r>
            <a:r>
              <a:rPr lang="en-US" sz="1600" b="1" smtClean="0"/>
              <a:t>50) </a:t>
            </a:r>
            <a:r>
              <a:rPr lang="en-US" sz="1600" b="1" dirty="0"/>
              <a:t>* (255 / 175) = 125 * 1.457 = 182.125 ≈ 182</a:t>
            </a:r>
          </a:p>
          <a:p>
            <a:pPr marL="0" indent="0">
              <a:lnSpc>
                <a:spcPct val="120000"/>
              </a:lnSpc>
              <a:buNone/>
            </a:pPr>
            <a:r>
              <a:rPr lang="en-US" sz="1600" b="1" dirty="0"/>
              <a:t>For pixel </a:t>
            </a:r>
            <a:r>
              <a:rPr lang="en-US" sz="1600" b="1"/>
              <a:t>value </a:t>
            </a:r>
            <a:r>
              <a:rPr lang="en-US" sz="1600" b="1" smtClean="0"/>
              <a:t>200: </a:t>
            </a:r>
            <a:r>
              <a:rPr lang="en-US" sz="1600" b="1" dirty="0" err="1"/>
              <a:t>NewPixelValue</a:t>
            </a:r>
            <a:r>
              <a:rPr lang="en-US" sz="1600" b="1" dirty="0"/>
              <a:t> = </a:t>
            </a:r>
            <a:r>
              <a:rPr lang="en-US" sz="1600" b="1"/>
              <a:t>(</a:t>
            </a:r>
            <a:r>
              <a:rPr lang="en-US" sz="1600" b="1" smtClean="0"/>
              <a:t>200 </a:t>
            </a:r>
            <a:r>
              <a:rPr lang="en-US" sz="1600" b="1"/>
              <a:t>- </a:t>
            </a:r>
            <a:r>
              <a:rPr lang="en-US" sz="1600" b="1" smtClean="0"/>
              <a:t>50) </a:t>
            </a:r>
            <a:r>
              <a:rPr lang="en-US" sz="1600" b="1" dirty="0"/>
              <a:t>* (255 / 175) </a:t>
            </a:r>
            <a:r>
              <a:rPr lang="en-US" sz="1600" b="1"/>
              <a:t>= </a:t>
            </a:r>
            <a:r>
              <a:rPr lang="en-US" sz="1600" b="1" smtClean="0"/>
              <a:t>150 </a:t>
            </a:r>
            <a:r>
              <a:rPr lang="en-US" sz="1600" b="1" dirty="0"/>
              <a:t>* 1.457 = 218.55 ≈ 219</a:t>
            </a:r>
          </a:p>
          <a:p>
            <a:pPr marL="0" indent="0">
              <a:lnSpc>
                <a:spcPct val="120000"/>
              </a:lnSpc>
              <a:buNone/>
            </a:pPr>
            <a:r>
              <a:rPr lang="en-US" sz="1600" b="1" dirty="0"/>
              <a:t>For pixel value 225: </a:t>
            </a:r>
            <a:r>
              <a:rPr lang="en-US" sz="1600" b="1" dirty="0" err="1"/>
              <a:t>NewPixelValue</a:t>
            </a:r>
            <a:r>
              <a:rPr lang="en-US" sz="1600" b="1" dirty="0"/>
              <a:t> = (225 </a:t>
            </a:r>
            <a:r>
              <a:rPr lang="en-US" sz="1600" b="1"/>
              <a:t>- </a:t>
            </a:r>
            <a:r>
              <a:rPr lang="en-US" sz="1600" b="1" smtClean="0"/>
              <a:t>50) </a:t>
            </a:r>
            <a:r>
              <a:rPr lang="en-US" sz="1600" b="1" dirty="0"/>
              <a:t>* (255 / 175) = 175 * 1.457 = 255.475 ≈ 255</a:t>
            </a:r>
          </a:p>
          <a:p>
            <a:pPr marL="0" indent="0">
              <a:lnSpc>
                <a:spcPct val="120000"/>
              </a:lnSpc>
              <a:buNone/>
            </a:pPr>
            <a:r>
              <a:rPr lang="en-US" sz="1600" b="1" dirty="0"/>
              <a:t>The new pixel values after contrast stretching transformation are approximately</a:t>
            </a:r>
            <a:r>
              <a:rPr lang="en-US" sz="1600" b="1"/>
              <a:t>: </a:t>
            </a:r>
            <a:r>
              <a:rPr lang="en-US" sz="1600" b="1" smtClean="0"/>
              <a:t>[0, </a:t>
            </a:r>
            <a:r>
              <a:rPr lang="en-US" sz="1600" b="1" dirty="0"/>
              <a:t>36, 73</a:t>
            </a:r>
            <a:r>
              <a:rPr lang="en-US" sz="1600" b="1"/>
              <a:t>, </a:t>
            </a:r>
            <a:r>
              <a:rPr lang="en-US" sz="1600" b="1" smtClean="0"/>
              <a:t>109</a:t>
            </a:r>
            <a:r>
              <a:rPr lang="en-US" sz="1600" b="1" dirty="0"/>
              <a:t>, 146, 182, 219, 255]</a:t>
            </a:r>
          </a:p>
          <a:p>
            <a:pPr marL="0" indent="0">
              <a:lnSpc>
                <a:spcPct val="120000"/>
              </a:lnSpc>
              <a:buNone/>
            </a:pPr>
            <a:endParaRPr lang="en-US" sz="1600" b="1" dirty="0"/>
          </a:p>
          <a:p>
            <a:pPr marL="0" indent="0">
              <a:lnSpc>
                <a:spcPct val="120000"/>
              </a:lnSpc>
              <a:buNone/>
            </a:pPr>
            <a:endParaRPr lang="en-US" sz="1600" b="1" dirty="0"/>
          </a:p>
          <a:p>
            <a:pPr marL="0" indent="0">
              <a:lnSpc>
                <a:spcPct val="120000"/>
              </a:lnSpc>
              <a:buNone/>
            </a:pPr>
            <a:endParaRPr lang="en-US" sz="1600" b="1" dirty="0"/>
          </a:p>
          <a:p>
            <a:pPr marL="0" indent="0">
              <a:lnSpc>
                <a:spcPct val="120000"/>
              </a:lnSpc>
              <a:buNone/>
            </a:pPr>
            <a:endParaRPr lang="en-US" sz="1600" b="1" dirty="0"/>
          </a:p>
          <a:p>
            <a:pPr marL="0" indent="0">
              <a:lnSpc>
                <a:spcPct val="120000"/>
              </a:lnSpc>
              <a:buNone/>
            </a:pPr>
            <a:endParaRPr lang="en-US" sz="1600" b="1" dirty="0"/>
          </a:p>
        </p:txBody>
      </p:sp>
      <p:sp>
        <p:nvSpPr>
          <p:cNvPr id="2" name="Title 1"/>
          <p:cNvSpPr>
            <a:spLocks noGrp="1"/>
          </p:cNvSpPr>
          <p:nvPr>
            <p:ph type="title"/>
          </p:nvPr>
        </p:nvSpPr>
        <p:spPr/>
        <p:txBody>
          <a:bodyPr/>
          <a:lstStyle/>
          <a:p>
            <a:r>
              <a:rPr lang="en-US" b="1" dirty="0">
                <a:solidFill>
                  <a:srgbClr val="2D3956"/>
                </a:solidFill>
                <a:latin typeface="Times New Roman" panose="02020603050405020304" pitchFamily="18" charset="0"/>
                <a:cs typeface="Times New Roman" panose="02020603050405020304" pitchFamily="18" charset="0"/>
              </a:rPr>
              <a:t>Contrast Stretching </a:t>
            </a:r>
            <a:r>
              <a:rPr lang="en-US" b="1" dirty="0" smtClean="0">
                <a:solidFill>
                  <a:srgbClr val="2D3956"/>
                </a:solidFill>
                <a:latin typeface="Times New Roman" panose="02020603050405020304" pitchFamily="18" charset="0"/>
                <a:cs typeface="Times New Roman" panose="02020603050405020304" pitchFamily="18" charset="0"/>
              </a:rPr>
              <a:t>Transformations</a:t>
            </a:r>
            <a:endParaRPr lang="en-US" dirty="0"/>
          </a:p>
        </p:txBody>
      </p:sp>
    </p:spTree>
    <p:extLst>
      <p:ext uri="{BB962C8B-B14F-4D97-AF65-F5344CB8AC3E}">
        <p14:creationId xmlns:p14="http://schemas.microsoft.com/office/powerpoint/2010/main" val="21626753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645277" y="1991751"/>
            <a:ext cx="8417320" cy="1477328"/>
          </a:xfrm>
          <a:prstGeom prst="rect">
            <a:avLst/>
          </a:prstGeom>
        </p:spPr>
        <p:txBody>
          <a:bodyPr wrap="square">
            <a:spAutoFit/>
          </a:bodyPr>
          <a:lstStyle/>
          <a:p>
            <a:r>
              <a:rPr lang="en-US" dirty="0">
                <a:solidFill>
                  <a:srgbClr val="374151"/>
                </a:solidFill>
                <a:latin typeface="Söhne"/>
              </a:rPr>
              <a:t>Intensity level slicing, also known as thresholding or binary slicing, is an image processing technique that involves dividing an image into regions based on the intensity levels of its pixels. The goal of intensity level slicing is often to highlight specific features or regions within an image by isolating pixels with intensity values falling within a certain range.</a:t>
            </a:r>
            <a:endParaRPr lang="en-US" dirty="0"/>
          </a:p>
        </p:txBody>
      </p:sp>
      <p:sp>
        <p:nvSpPr>
          <p:cNvPr id="6" name="Rectangle 5"/>
          <p:cNvSpPr/>
          <p:nvPr/>
        </p:nvSpPr>
        <p:spPr>
          <a:xfrm>
            <a:off x="1333001" y="3642646"/>
            <a:ext cx="9054012" cy="2862322"/>
          </a:xfrm>
          <a:prstGeom prst="rect">
            <a:avLst/>
          </a:prstGeom>
        </p:spPr>
        <p:txBody>
          <a:bodyPr wrap="square">
            <a:spAutoFit/>
          </a:bodyPr>
          <a:lstStyle/>
          <a:p>
            <a:pPr>
              <a:buFont typeface="+mj-lt"/>
              <a:buAutoNum type="arabicPeriod"/>
            </a:pPr>
            <a:r>
              <a:rPr lang="en-US" b="1" dirty="0">
                <a:solidFill>
                  <a:srgbClr val="374151"/>
                </a:solidFill>
                <a:latin typeface="Söhne"/>
              </a:rPr>
              <a:t>Thresholding:</a:t>
            </a:r>
            <a:endParaRPr lang="en-US" dirty="0">
              <a:solidFill>
                <a:srgbClr val="374151"/>
              </a:solidFill>
              <a:latin typeface="Söhne"/>
            </a:endParaRPr>
          </a:p>
          <a:p>
            <a:pPr lvl="1"/>
            <a:r>
              <a:rPr lang="en-US" dirty="0">
                <a:solidFill>
                  <a:srgbClr val="374151"/>
                </a:solidFill>
                <a:latin typeface="Söhne"/>
              </a:rPr>
              <a:t>Intensity level slicing is essentially a form of thresholding where a threshold or range of intensity values is defined, and pixels with intensities within that range are treated differently from those outside the range</a:t>
            </a:r>
            <a:r>
              <a:rPr lang="en-US" dirty="0" smtClean="0">
                <a:solidFill>
                  <a:srgbClr val="374151"/>
                </a:solidFill>
                <a:latin typeface="Söhne"/>
              </a:rPr>
              <a:t>.</a:t>
            </a:r>
          </a:p>
          <a:p>
            <a:pPr lvl="1"/>
            <a:endParaRPr lang="en-US" dirty="0">
              <a:solidFill>
                <a:srgbClr val="374151"/>
              </a:solidFill>
              <a:latin typeface="Söhne"/>
            </a:endParaRPr>
          </a:p>
          <a:p>
            <a:pPr>
              <a:buFont typeface="+mj-lt"/>
              <a:buAutoNum type="arabicPeriod"/>
            </a:pPr>
            <a:r>
              <a:rPr lang="en-US" b="1" dirty="0">
                <a:solidFill>
                  <a:srgbClr val="374151"/>
                </a:solidFill>
                <a:latin typeface="Söhne"/>
              </a:rPr>
              <a:t>Binary Image Creation:</a:t>
            </a:r>
            <a:endParaRPr lang="en-US" dirty="0">
              <a:solidFill>
                <a:srgbClr val="374151"/>
              </a:solidFill>
              <a:latin typeface="Söhne"/>
            </a:endParaRPr>
          </a:p>
          <a:p>
            <a:pPr lvl="1"/>
            <a:r>
              <a:rPr lang="en-US" dirty="0">
                <a:solidFill>
                  <a:srgbClr val="374151"/>
                </a:solidFill>
                <a:latin typeface="Söhne"/>
              </a:rPr>
              <a:t>The result of intensity level slicing is often a binary image, where pixels within the specified intensity range are assigned one value (usually white), and pixels outside the range are assigned another value (usually black). This creates a high-contrast representation of the selected features.</a:t>
            </a:r>
            <a:endParaRPr lang="en-US" b="0" i="0" dirty="0">
              <a:solidFill>
                <a:srgbClr val="374151"/>
              </a:solidFill>
              <a:effectLst/>
              <a:latin typeface="Söhne"/>
            </a:endParaRPr>
          </a:p>
        </p:txBody>
      </p:sp>
    </p:spTree>
    <p:extLst>
      <p:ext uri="{BB962C8B-B14F-4D97-AF65-F5344CB8AC3E}">
        <p14:creationId xmlns:p14="http://schemas.microsoft.com/office/powerpoint/2010/main" val="5286125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7815813" y="5248270"/>
            <a:ext cx="3720067" cy="369332"/>
          </a:xfrm>
          <a:prstGeom prst="rect">
            <a:avLst/>
          </a:prstGeom>
        </p:spPr>
        <p:txBody>
          <a:bodyPr wrap="square">
            <a:spAutoFit/>
          </a:bodyPr>
          <a:lstStyle/>
          <a:p>
            <a:r>
              <a:rPr lang="en-US" b="1" dirty="0" smtClean="0">
                <a:solidFill>
                  <a:srgbClr val="374151"/>
                </a:solidFill>
                <a:latin typeface="Söhne"/>
              </a:rPr>
              <a:t>Thresholding</a:t>
            </a:r>
            <a:endParaRPr lang="en-US" dirty="0">
              <a:solidFill>
                <a:srgbClr val="374151"/>
              </a:solidFill>
              <a:latin typeface="Söhne"/>
            </a:endParaRPr>
          </a:p>
        </p:txBody>
      </p:sp>
      <p:sp>
        <p:nvSpPr>
          <p:cNvPr id="2" name="Rectangle 1"/>
          <p:cNvSpPr/>
          <p:nvPr/>
        </p:nvSpPr>
        <p:spPr>
          <a:xfrm>
            <a:off x="7815813" y="2830787"/>
            <a:ext cx="2710999" cy="369332"/>
          </a:xfrm>
          <a:prstGeom prst="rect">
            <a:avLst/>
          </a:prstGeom>
        </p:spPr>
        <p:txBody>
          <a:bodyPr wrap="none">
            <a:spAutoFit/>
          </a:bodyPr>
          <a:lstStyle/>
          <a:p>
            <a:r>
              <a:rPr lang="en-US" b="1" dirty="0">
                <a:solidFill>
                  <a:srgbClr val="374151"/>
                </a:solidFill>
                <a:latin typeface="Söhne"/>
              </a:rPr>
              <a:t>Binary Image </a:t>
            </a:r>
            <a:r>
              <a:rPr lang="en-US" b="1" dirty="0" smtClean="0">
                <a:solidFill>
                  <a:srgbClr val="374151"/>
                </a:solidFill>
                <a:latin typeface="Söhne"/>
              </a:rPr>
              <a:t>Creation</a:t>
            </a:r>
            <a:endParaRPr lang="en-US" dirty="0">
              <a:solidFill>
                <a:srgbClr val="374151"/>
              </a:solidFill>
              <a:latin typeface="Söhne"/>
            </a:endParaRPr>
          </a:p>
        </p:txBody>
      </p:sp>
      <p:pic>
        <p:nvPicPr>
          <p:cNvPr id="3" name="Picture 2"/>
          <p:cNvPicPr>
            <a:picLocks noChangeAspect="1"/>
          </p:cNvPicPr>
          <p:nvPr/>
        </p:nvPicPr>
        <p:blipFill>
          <a:blip r:embed="rId4"/>
          <a:stretch>
            <a:fillRect/>
          </a:stretch>
        </p:blipFill>
        <p:spPr>
          <a:xfrm>
            <a:off x="1822310" y="2974694"/>
            <a:ext cx="1966043" cy="2208018"/>
          </a:xfrm>
          <a:prstGeom prst="rect">
            <a:avLst/>
          </a:prstGeom>
        </p:spPr>
      </p:pic>
      <p:pic>
        <p:nvPicPr>
          <p:cNvPr id="7" name="Picture 6"/>
          <p:cNvPicPr>
            <a:picLocks noChangeAspect="1"/>
          </p:cNvPicPr>
          <p:nvPr/>
        </p:nvPicPr>
        <p:blipFill>
          <a:blip r:embed="rId5"/>
          <a:stretch>
            <a:fillRect/>
          </a:stretch>
        </p:blipFill>
        <p:spPr>
          <a:xfrm>
            <a:off x="5997877" y="1991751"/>
            <a:ext cx="1714809" cy="1965887"/>
          </a:xfrm>
          <a:prstGeom prst="rect">
            <a:avLst/>
          </a:prstGeom>
        </p:spPr>
      </p:pic>
      <p:pic>
        <p:nvPicPr>
          <p:cNvPr id="8" name="Picture 7"/>
          <p:cNvPicPr>
            <a:picLocks noChangeAspect="1"/>
          </p:cNvPicPr>
          <p:nvPr/>
        </p:nvPicPr>
        <p:blipFill>
          <a:blip r:embed="rId6"/>
          <a:stretch>
            <a:fillRect/>
          </a:stretch>
        </p:blipFill>
        <p:spPr>
          <a:xfrm>
            <a:off x="5997877" y="4408488"/>
            <a:ext cx="1714809" cy="2048896"/>
          </a:xfrm>
          <a:prstGeom prst="rect">
            <a:avLst/>
          </a:prstGeom>
        </p:spPr>
      </p:pic>
      <p:cxnSp>
        <p:nvCxnSpPr>
          <p:cNvPr id="10" name="Straight Arrow Connector 9"/>
          <p:cNvCxnSpPr/>
          <p:nvPr/>
        </p:nvCxnSpPr>
        <p:spPr>
          <a:xfrm flipV="1">
            <a:off x="3788353" y="2687986"/>
            <a:ext cx="2209524" cy="12696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3788353" y="4078703"/>
            <a:ext cx="2209524" cy="1104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56395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358535" y="2056686"/>
            <a:ext cx="8734761" cy="4801314"/>
          </a:xfrm>
          <a:prstGeom prst="rect">
            <a:avLst/>
          </a:prstGeom>
        </p:spPr>
        <p:txBody>
          <a:bodyPr wrap="square">
            <a:spAutoFit/>
          </a:bodyPr>
          <a:lstStyle/>
          <a:p>
            <a:r>
              <a:rPr lang="en-US" b="1" dirty="0">
                <a:solidFill>
                  <a:srgbClr val="0D0D0D"/>
                </a:solidFill>
                <a:latin typeface="Söhne"/>
              </a:rPr>
              <a:t>Thresholding Example</a:t>
            </a:r>
            <a:r>
              <a:rPr lang="en-US" dirty="0" smtClean="0">
                <a:solidFill>
                  <a:srgbClr val="0D0D0D"/>
                </a:solidFill>
                <a:latin typeface="Söhne"/>
              </a:rPr>
              <a:t>:</a:t>
            </a:r>
          </a:p>
          <a:p>
            <a:r>
              <a:rPr lang="en-US" dirty="0" smtClean="0">
                <a:solidFill>
                  <a:srgbClr val="0D0D0D"/>
                </a:solidFill>
                <a:latin typeface="Söhne"/>
              </a:rPr>
              <a:t>Let's </a:t>
            </a:r>
            <a:r>
              <a:rPr lang="en-US" dirty="0">
                <a:solidFill>
                  <a:srgbClr val="0D0D0D"/>
                </a:solidFill>
                <a:latin typeface="Söhne"/>
              </a:rPr>
              <a:t>consider a grayscale image represented by the following pixel values (ranging </a:t>
            </a:r>
            <a:r>
              <a:rPr lang="en-US">
                <a:solidFill>
                  <a:srgbClr val="0D0D0D"/>
                </a:solidFill>
                <a:latin typeface="Söhne"/>
              </a:rPr>
              <a:t>from </a:t>
            </a:r>
            <a:r>
              <a:rPr lang="en-US" smtClean="0">
                <a:solidFill>
                  <a:srgbClr val="0D0D0D"/>
                </a:solidFill>
                <a:latin typeface="Söhne"/>
              </a:rPr>
              <a:t>0 </a:t>
            </a:r>
            <a:r>
              <a:rPr lang="en-US" dirty="0">
                <a:solidFill>
                  <a:srgbClr val="0D0D0D"/>
                </a:solidFill>
                <a:latin typeface="Söhne"/>
              </a:rPr>
              <a:t>to 255</a:t>
            </a:r>
            <a:r>
              <a:rPr lang="en-US" dirty="0" smtClean="0">
                <a:solidFill>
                  <a:srgbClr val="0D0D0D"/>
                </a:solidFill>
                <a:latin typeface="Söhne"/>
              </a:rPr>
              <a:t>)</a:t>
            </a:r>
          </a:p>
          <a:p>
            <a:pPr algn="ctr"/>
            <a:r>
              <a:rPr lang="en-AE" b="1" dirty="0"/>
              <a:t>[25</a:t>
            </a:r>
            <a:r>
              <a:rPr lang="en-AE" b="1"/>
              <a:t>, </a:t>
            </a:r>
            <a:r>
              <a:rPr lang="en-AE" b="1" smtClean="0"/>
              <a:t>50, </a:t>
            </a:r>
            <a:r>
              <a:rPr lang="en-AE" b="1" dirty="0"/>
              <a:t>75</a:t>
            </a:r>
            <a:r>
              <a:rPr lang="en-AE" b="1"/>
              <a:t>, </a:t>
            </a:r>
            <a:r>
              <a:rPr lang="en-AE" b="1" smtClean="0"/>
              <a:t>100, </a:t>
            </a:r>
            <a:r>
              <a:rPr lang="en-AE" b="1" dirty="0"/>
              <a:t>125</a:t>
            </a:r>
            <a:r>
              <a:rPr lang="en-AE" b="1"/>
              <a:t>, </a:t>
            </a:r>
            <a:r>
              <a:rPr lang="en-AE" b="1" smtClean="0"/>
              <a:t>150, </a:t>
            </a:r>
            <a:r>
              <a:rPr lang="en-AE" b="1" dirty="0"/>
              <a:t>175</a:t>
            </a:r>
            <a:r>
              <a:rPr lang="en-AE" b="1"/>
              <a:t>, </a:t>
            </a:r>
            <a:r>
              <a:rPr lang="en-AE" b="1" smtClean="0"/>
              <a:t>200, </a:t>
            </a:r>
            <a:r>
              <a:rPr lang="en-AE" b="1" dirty="0"/>
              <a:t>225</a:t>
            </a:r>
            <a:r>
              <a:rPr lang="en-AE" b="1"/>
              <a:t>, </a:t>
            </a:r>
            <a:r>
              <a:rPr lang="en-AE" b="1" smtClean="0"/>
              <a:t>250]</a:t>
            </a:r>
            <a:endParaRPr lang="en-AE" b="1" dirty="0" smtClean="0"/>
          </a:p>
          <a:p>
            <a:endParaRPr lang="en-US" dirty="0" smtClean="0"/>
          </a:p>
          <a:p>
            <a:r>
              <a:rPr lang="en-US" dirty="0" smtClean="0"/>
              <a:t>Now</a:t>
            </a:r>
            <a:r>
              <a:rPr lang="en-US" dirty="0"/>
              <a:t>, let's apply intensity level slicing transformation using thresholding to highlight pixels with intensity values </a:t>
            </a:r>
            <a:r>
              <a:rPr lang="en-US"/>
              <a:t>between </a:t>
            </a:r>
            <a:r>
              <a:rPr lang="en-US" smtClean="0"/>
              <a:t>100 </a:t>
            </a:r>
            <a:r>
              <a:rPr lang="en-US"/>
              <a:t>and </a:t>
            </a:r>
            <a:r>
              <a:rPr lang="en-US" smtClean="0"/>
              <a:t>200.</a:t>
            </a:r>
            <a:endParaRPr lang="en-US" dirty="0"/>
          </a:p>
          <a:p>
            <a:r>
              <a:rPr lang="en-US" dirty="0"/>
              <a:t>Define the threshold range:</a:t>
            </a:r>
          </a:p>
          <a:p>
            <a:pPr lvl="1"/>
            <a:r>
              <a:rPr lang="en-US" dirty="0" smtClean="0"/>
              <a:t>- Lower </a:t>
            </a:r>
            <a:r>
              <a:rPr lang="en-US" dirty="0"/>
              <a:t>threshold (T1</a:t>
            </a:r>
            <a:r>
              <a:rPr lang="en-US"/>
              <a:t>): </a:t>
            </a:r>
            <a:r>
              <a:rPr lang="en-US" b="1" smtClean="0"/>
              <a:t>100</a:t>
            </a:r>
            <a:endParaRPr lang="en-US" b="1" dirty="0" smtClean="0"/>
          </a:p>
          <a:p>
            <a:pPr lvl="1"/>
            <a:r>
              <a:rPr lang="en-US" dirty="0" smtClean="0"/>
              <a:t>- Upper threshold (T2</a:t>
            </a:r>
            <a:r>
              <a:rPr lang="en-US" smtClean="0"/>
              <a:t>): </a:t>
            </a:r>
            <a:r>
              <a:rPr lang="en-US" b="1" smtClean="0"/>
              <a:t>200</a:t>
            </a:r>
            <a:endParaRPr lang="en-US" b="1" dirty="0" smtClean="0"/>
          </a:p>
          <a:p>
            <a:endParaRPr lang="en-US" dirty="0" smtClean="0"/>
          </a:p>
          <a:p>
            <a:r>
              <a:rPr lang="en-US" dirty="0"/>
              <a:t>Apply thresholding to create a binary mask:</a:t>
            </a:r>
          </a:p>
          <a:p>
            <a:r>
              <a:rPr lang="en-US" dirty="0"/>
              <a:t>For pixels with intensity values between T1 and T2, set the corresponding pixel value in the mask to 1 (white).</a:t>
            </a:r>
          </a:p>
          <a:p>
            <a:r>
              <a:rPr lang="en-US" dirty="0"/>
              <a:t>For pixels with intensity values outside the threshold range, set the corresponding pixel value in the mask </a:t>
            </a:r>
            <a:r>
              <a:rPr lang="en-US"/>
              <a:t>to </a:t>
            </a:r>
            <a:r>
              <a:rPr lang="en-US" smtClean="0"/>
              <a:t>0 </a:t>
            </a:r>
            <a:r>
              <a:rPr lang="en-US" dirty="0"/>
              <a:t>(black).</a:t>
            </a:r>
          </a:p>
          <a:p>
            <a:endParaRPr lang="en-US" dirty="0"/>
          </a:p>
        </p:txBody>
      </p:sp>
    </p:spTree>
    <p:extLst>
      <p:ext uri="{BB962C8B-B14F-4D97-AF65-F5344CB8AC3E}">
        <p14:creationId xmlns:p14="http://schemas.microsoft.com/office/powerpoint/2010/main" val="36466039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358535" y="2056686"/>
            <a:ext cx="8734761" cy="646331"/>
          </a:xfrm>
          <a:prstGeom prst="rect">
            <a:avLst/>
          </a:prstGeom>
        </p:spPr>
        <p:txBody>
          <a:bodyPr wrap="square">
            <a:spAutoFit/>
          </a:bodyPr>
          <a:lstStyle/>
          <a:p>
            <a:r>
              <a:rPr lang="en-US" b="1" dirty="0" smtClean="0">
                <a:solidFill>
                  <a:srgbClr val="0D0D0D"/>
                </a:solidFill>
                <a:latin typeface="Söhne"/>
              </a:rPr>
              <a:t>Thresholding Example</a:t>
            </a:r>
            <a:r>
              <a:rPr lang="en-US" dirty="0" smtClean="0">
                <a:solidFill>
                  <a:srgbClr val="0D0D0D"/>
                </a:solidFill>
                <a:latin typeface="Söhne"/>
              </a:rPr>
              <a:t>:</a:t>
            </a:r>
          </a:p>
          <a:p>
            <a:endParaRPr lang="en-US" dirty="0"/>
          </a:p>
        </p:txBody>
      </p:sp>
      <p:sp>
        <p:nvSpPr>
          <p:cNvPr id="2" name="Rectangle 1"/>
          <p:cNvSpPr/>
          <p:nvPr/>
        </p:nvSpPr>
        <p:spPr>
          <a:xfrm>
            <a:off x="1329671" y="2703017"/>
            <a:ext cx="9048532" cy="1200329"/>
          </a:xfrm>
          <a:prstGeom prst="rect">
            <a:avLst/>
          </a:prstGeom>
        </p:spPr>
        <p:txBody>
          <a:bodyPr wrap="square">
            <a:spAutoFit/>
          </a:bodyPr>
          <a:lstStyle/>
          <a:p>
            <a:r>
              <a:rPr lang="en-US" sz="2400" dirty="0">
                <a:solidFill>
                  <a:srgbClr val="FF0000"/>
                </a:solidFill>
                <a:latin typeface="Söhne Mono"/>
              </a:rPr>
              <a:t>Original Image: </a:t>
            </a:r>
            <a:r>
              <a:rPr lang="en-US" sz="2400" dirty="0" smtClean="0">
                <a:solidFill>
                  <a:srgbClr val="FF0000"/>
                </a:solidFill>
                <a:latin typeface="Söhne Mono"/>
              </a:rPr>
              <a:t>    </a:t>
            </a:r>
            <a:r>
              <a:rPr lang="en-US" sz="2400" dirty="0" smtClean="0">
                <a:solidFill>
                  <a:srgbClr val="DF3079"/>
                </a:solidFill>
                <a:latin typeface="Söhne Mono"/>
              </a:rPr>
              <a:t>[</a:t>
            </a:r>
            <a:r>
              <a:rPr lang="en-US" sz="2400" dirty="0">
                <a:solidFill>
                  <a:srgbClr val="DF3079"/>
                </a:solidFill>
                <a:latin typeface="Söhne Mono"/>
              </a:rPr>
              <a:t>25</a:t>
            </a:r>
            <a:r>
              <a:rPr lang="en-US" sz="2400">
                <a:solidFill>
                  <a:srgbClr val="DF3079"/>
                </a:solidFill>
                <a:latin typeface="Söhne Mono"/>
              </a:rPr>
              <a:t>, </a:t>
            </a:r>
            <a:r>
              <a:rPr lang="en-US" sz="2400" smtClean="0">
                <a:solidFill>
                  <a:srgbClr val="DF3079"/>
                </a:solidFill>
                <a:latin typeface="Söhne Mono"/>
              </a:rPr>
              <a:t>50, </a:t>
            </a:r>
            <a:r>
              <a:rPr lang="en-US" sz="2400" dirty="0">
                <a:solidFill>
                  <a:srgbClr val="DF3079"/>
                </a:solidFill>
                <a:latin typeface="Söhne Mono"/>
              </a:rPr>
              <a:t>75</a:t>
            </a:r>
            <a:r>
              <a:rPr lang="en-US" sz="2400">
                <a:solidFill>
                  <a:srgbClr val="DF3079"/>
                </a:solidFill>
                <a:latin typeface="Söhne Mono"/>
              </a:rPr>
              <a:t>, </a:t>
            </a:r>
            <a:r>
              <a:rPr lang="en-US" sz="2400" smtClean="0">
                <a:solidFill>
                  <a:srgbClr val="DF3079"/>
                </a:solidFill>
                <a:latin typeface="Söhne Mono"/>
              </a:rPr>
              <a:t>100, </a:t>
            </a:r>
            <a:r>
              <a:rPr lang="en-US" sz="2400" dirty="0">
                <a:solidFill>
                  <a:srgbClr val="DF3079"/>
                </a:solidFill>
                <a:latin typeface="Söhne Mono"/>
              </a:rPr>
              <a:t>125</a:t>
            </a:r>
            <a:r>
              <a:rPr lang="en-US" sz="2400">
                <a:solidFill>
                  <a:srgbClr val="DF3079"/>
                </a:solidFill>
                <a:latin typeface="Söhne Mono"/>
              </a:rPr>
              <a:t>, </a:t>
            </a:r>
            <a:r>
              <a:rPr lang="en-US" sz="2400" smtClean="0">
                <a:solidFill>
                  <a:srgbClr val="DF3079"/>
                </a:solidFill>
                <a:latin typeface="Söhne Mono"/>
              </a:rPr>
              <a:t>150, </a:t>
            </a:r>
            <a:r>
              <a:rPr lang="en-US" sz="2400" dirty="0">
                <a:solidFill>
                  <a:srgbClr val="DF3079"/>
                </a:solidFill>
                <a:latin typeface="Söhne Mono"/>
              </a:rPr>
              <a:t>175</a:t>
            </a:r>
            <a:r>
              <a:rPr lang="en-US" sz="2400">
                <a:solidFill>
                  <a:srgbClr val="DF3079"/>
                </a:solidFill>
                <a:latin typeface="Söhne Mono"/>
              </a:rPr>
              <a:t>, </a:t>
            </a:r>
            <a:r>
              <a:rPr lang="en-US" sz="2400" smtClean="0">
                <a:solidFill>
                  <a:srgbClr val="DF3079"/>
                </a:solidFill>
                <a:latin typeface="Söhne Mono"/>
              </a:rPr>
              <a:t>200, </a:t>
            </a:r>
            <a:r>
              <a:rPr lang="en-US" sz="2400" dirty="0">
                <a:solidFill>
                  <a:srgbClr val="DF3079"/>
                </a:solidFill>
                <a:latin typeface="Söhne Mono"/>
              </a:rPr>
              <a:t>225</a:t>
            </a:r>
            <a:r>
              <a:rPr lang="en-US" sz="2400">
                <a:solidFill>
                  <a:srgbClr val="DF3079"/>
                </a:solidFill>
                <a:latin typeface="Söhne Mono"/>
              </a:rPr>
              <a:t>, </a:t>
            </a:r>
            <a:r>
              <a:rPr lang="en-US" sz="2400" smtClean="0">
                <a:solidFill>
                  <a:srgbClr val="DF3079"/>
                </a:solidFill>
                <a:latin typeface="Söhne Mono"/>
              </a:rPr>
              <a:t>250]</a:t>
            </a:r>
            <a:r>
              <a:rPr lang="en-US" sz="2400" smtClean="0">
                <a:solidFill>
                  <a:srgbClr val="FF0000"/>
                </a:solidFill>
                <a:latin typeface="Söhne Mono"/>
              </a:rPr>
              <a:t> </a:t>
            </a:r>
            <a:endParaRPr lang="en-US" sz="2400" dirty="0" smtClean="0">
              <a:solidFill>
                <a:srgbClr val="FF0000"/>
              </a:solidFill>
              <a:latin typeface="Söhne Mono"/>
            </a:endParaRPr>
          </a:p>
          <a:p>
            <a:r>
              <a:rPr lang="en-US" sz="2400" dirty="0" smtClean="0">
                <a:solidFill>
                  <a:srgbClr val="FF0000"/>
                </a:solidFill>
                <a:latin typeface="Söhne Mono"/>
              </a:rPr>
              <a:t>Mask:                    </a:t>
            </a:r>
            <a:r>
              <a:rPr lang="en-US" sz="2400" smtClean="0">
                <a:solidFill>
                  <a:srgbClr val="4472C4"/>
                </a:solidFill>
                <a:latin typeface="Söhne Mono"/>
              </a:rPr>
              <a:t>[ 0,    0,   0,    </a:t>
            </a:r>
            <a:r>
              <a:rPr lang="en-US" sz="2400" dirty="0" smtClean="0">
                <a:solidFill>
                  <a:srgbClr val="4472C4"/>
                </a:solidFill>
                <a:latin typeface="Söhne Mono"/>
              </a:rPr>
              <a:t>1,    </a:t>
            </a:r>
            <a:r>
              <a:rPr lang="en-US" sz="2400" dirty="0">
                <a:solidFill>
                  <a:srgbClr val="4472C4"/>
                </a:solidFill>
                <a:latin typeface="Söhne Mono"/>
              </a:rPr>
              <a:t>1, </a:t>
            </a:r>
            <a:r>
              <a:rPr lang="en-US" sz="2400" dirty="0" smtClean="0">
                <a:solidFill>
                  <a:srgbClr val="4472C4"/>
                </a:solidFill>
                <a:latin typeface="Söhne Mono"/>
              </a:rPr>
              <a:t>     1</a:t>
            </a:r>
            <a:r>
              <a:rPr lang="en-US" sz="2400" dirty="0">
                <a:solidFill>
                  <a:srgbClr val="4472C4"/>
                </a:solidFill>
                <a:latin typeface="Söhne Mono"/>
              </a:rPr>
              <a:t>, </a:t>
            </a:r>
            <a:r>
              <a:rPr lang="en-US" sz="2400" dirty="0" smtClean="0">
                <a:solidFill>
                  <a:srgbClr val="4472C4"/>
                </a:solidFill>
                <a:latin typeface="Söhne Mono"/>
              </a:rPr>
              <a:t>   1,      </a:t>
            </a:r>
            <a:r>
              <a:rPr lang="en-US" sz="2400" dirty="0">
                <a:solidFill>
                  <a:srgbClr val="4472C4"/>
                </a:solidFill>
                <a:latin typeface="Söhne Mono"/>
              </a:rPr>
              <a:t>1</a:t>
            </a:r>
            <a:r>
              <a:rPr lang="en-US" sz="2400" smtClean="0">
                <a:solidFill>
                  <a:srgbClr val="4472C4"/>
                </a:solidFill>
                <a:latin typeface="Söhne Mono"/>
              </a:rPr>
              <a:t>,     0,      0] </a:t>
            </a:r>
            <a:endParaRPr lang="en-US" sz="2400" dirty="0" smtClean="0">
              <a:solidFill>
                <a:srgbClr val="4472C4"/>
              </a:solidFill>
              <a:latin typeface="Söhne Mono"/>
            </a:endParaRPr>
          </a:p>
          <a:p>
            <a:pPr defTabSz="769938"/>
            <a:r>
              <a:rPr lang="en-US" sz="2400" dirty="0" smtClean="0">
                <a:solidFill>
                  <a:srgbClr val="FF0000"/>
                </a:solidFill>
                <a:latin typeface="Söhne Mono"/>
              </a:rPr>
              <a:t>Resulting </a:t>
            </a:r>
            <a:r>
              <a:rPr lang="en-US" sz="2400" dirty="0">
                <a:solidFill>
                  <a:srgbClr val="FF0000"/>
                </a:solidFill>
                <a:latin typeface="Söhne Mono"/>
              </a:rPr>
              <a:t>Image: </a:t>
            </a:r>
            <a:r>
              <a:rPr lang="en-US" sz="2400" dirty="0" smtClean="0">
                <a:solidFill>
                  <a:srgbClr val="FF0000"/>
                </a:solidFill>
                <a:latin typeface="Söhne Mono"/>
              </a:rPr>
              <a:t>  </a:t>
            </a:r>
            <a:r>
              <a:rPr lang="en-US" sz="2400" smtClean="0">
                <a:solidFill>
                  <a:srgbClr val="DF3079"/>
                </a:solidFill>
                <a:latin typeface="Söhne Mono"/>
              </a:rPr>
              <a:t>[ 0,    0,   0, 100, </a:t>
            </a:r>
            <a:r>
              <a:rPr lang="en-US" sz="2400" dirty="0">
                <a:solidFill>
                  <a:srgbClr val="DF3079"/>
                </a:solidFill>
                <a:latin typeface="Söhne Mono"/>
              </a:rPr>
              <a:t>125</a:t>
            </a:r>
            <a:r>
              <a:rPr lang="en-US" sz="2400">
                <a:solidFill>
                  <a:srgbClr val="DF3079"/>
                </a:solidFill>
                <a:latin typeface="Söhne Mono"/>
              </a:rPr>
              <a:t>, </a:t>
            </a:r>
            <a:r>
              <a:rPr lang="en-US" sz="2400" smtClean="0">
                <a:solidFill>
                  <a:srgbClr val="DF3079"/>
                </a:solidFill>
                <a:latin typeface="Söhne Mono"/>
              </a:rPr>
              <a:t>150, </a:t>
            </a:r>
            <a:r>
              <a:rPr lang="en-US" sz="2400" dirty="0" smtClean="0">
                <a:solidFill>
                  <a:srgbClr val="DF3079"/>
                </a:solidFill>
                <a:latin typeface="Söhne Mono"/>
              </a:rPr>
              <a:t>175</a:t>
            </a:r>
            <a:r>
              <a:rPr lang="en-US" sz="2400">
                <a:solidFill>
                  <a:srgbClr val="DF3079"/>
                </a:solidFill>
                <a:latin typeface="Söhne Mono"/>
              </a:rPr>
              <a:t>, </a:t>
            </a:r>
            <a:r>
              <a:rPr lang="en-US" sz="2400" smtClean="0">
                <a:solidFill>
                  <a:srgbClr val="DF3079"/>
                </a:solidFill>
                <a:latin typeface="Söhne Mono"/>
              </a:rPr>
              <a:t>200,   0,      0]</a:t>
            </a:r>
            <a:endParaRPr lang="en-US" sz="2400" dirty="0"/>
          </a:p>
        </p:txBody>
      </p:sp>
      <p:pic>
        <p:nvPicPr>
          <p:cNvPr id="10" name="Picture 9"/>
          <p:cNvPicPr>
            <a:picLocks noChangeAspect="1"/>
          </p:cNvPicPr>
          <p:nvPr/>
        </p:nvPicPr>
        <p:blipFill>
          <a:blip r:embed="rId4"/>
          <a:stretch>
            <a:fillRect/>
          </a:stretch>
        </p:blipFill>
        <p:spPr>
          <a:xfrm>
            <a:off x="4966271" y="4120843"/>
            <a:ext cx="1908194" cy="2279957"/>
          </a:xfrm>
          <a:prstGeom prst="rect">
            <a:avLst/>
          </a:prstGeom>
        </p:spPr>
      </p:pic>
    </p:spTree>
    <p:extLst>
      <p:ext uri="{BB962C8B-B14F-4D97-AF65-F5344CB8AC3E}">
        <p14:creationId xmlns:p14="http://schemas.microsoft.com/office/powerpoint/2010/main" val="9710660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358535" y="2056686"/>
            <a:ext cx="8734761" cy="4801314"/>
          </a:xfrm>
          <a:prstGeom prst="rect">
            <a:avLst/>
          </a:prstGeom>
        </p:spPr>
        <p:txBody>
          <a:bodyPr wrap="square">
            <a:spAutoFit/>
          </a:bodyPr>
          <a:lstStyle/>
          <a:p>
            <a:r>
              <a:rPr lang="en-US" b="1" dirty="0">
                <a:solidFill>
                  <a:srgbClr val="0D0D0D"/>
                </a:solidFill>
                <a:latin typeface="Söhne"/>
              </a:rPr>
              <a:t>Binary Image Creation</a:t>
            </a:r>
            <a:r>
              <a:rPr lang="en-US" b="1" dirty="0">
                <a:solidFill>
                  <a:srgbClr val="0D0D0D"/>
                </a:solidFill>
                <a:latin typeface="Söhne"/>
              </a:rPr>
              <a:t> </a:t>
            </a:r>
            <a:r>
              <a:rPr lang="en-US" b="1" dirty="0">
                <a:solidFill>
                  <a:srgbClr val="0D0D0D"/>
                </a:solidFill>
                <a:latin typeface="Söhne"/>
              </a:rPr>
              <a:t>Example</a:t>
            </a:r>
            <a:r>
              <a:rPr lang="en-US" dirty="0" smtClean="0">
                <a:solidFill>
                  <a:srgbClr val="0D0D0D"/>
                </a:solidFill>
                <a:latin typeface="Söhne"/>
              </a:rPr>
              <a:t>:</a:t>
            </a:r>
          </a:p>
          <a:p>
            <a:r>
              <a:rPr lang="en-US" dirty="0" smtClean="0">
                <a:solidFill>
                  <a:srgbClr val="0D0D0D"/>
                </a:solidFill>
                <a:latin typeface="Söhne"/>
              </a:rPr>
              <a:t>Let's </a:t>
            </a:r>
            <a:r>
              <a:rPr lang="en-US" dirty="0">
                <a:solidFill>
                  <a:srgbClr val="0D0D0D"/>
                </a:solidFill>
                <a:latin typeface="Söhne"/>
              </a:rPr>
              <a:t>consider a grayscale image represented by the following pixel values (ranging </a:t>
            </a:r>
            <a:r>
              <a:rPr lang="en-US">
                <a:solidFill>
                  <a:srgbClr val="0D0D0D"/>
                </a:solidFill>
                <a:latin typeface="Söhne"/>
              </a:rPr>
              <a:t>from </a:t>
            </a:r>
            <a:r>
              <a:rPr lang="en-US" smtClean="0">
                <a:solidFill>
                  <a:srgbClr val="0D0D0D"/>
                </a:solidFill>
                <a:latin typeface="Söhne"/>
              </a:rPr>
              <a:t>0 </a:t>
            </a:r>
            <a:r>
              <a:rPr lang="en-US" dirty="0">
                <a:solidFill>
                  <a:srgbClr val="0D0D0D"/>
                </a:solidFill>
                <a:latin typeface="Söhne"/>
              </a:rPr>
              <a:t>to 255</a:t>
            </a:r>
            <a:r>
              <a:rPr lang="en-US" dirty="0" smtClean="0">
                <a:solidFill>
                  <a:srgbClr val="0D0D0D"/>
                </a:solidFill>
                <a:latin typeface="Söhne"/>
              </a:rPr>
              <a:t>)</a:t>
            </a:r>
          </a:p>
          <a:p>
            <a:pPr algn="ctr"/>
            <a:r>
              <a:rPr lang="en-AE" b="1" dirty="0"/>
              <a:t>[25</a:t>
            </a:r>
            <a:r>
              <a:rPr lang="en-AE" b="1"/>
              <a:t>, </a:t>
            </a:r>
            <a:r>
              <a:rPr lang="en-AE" b="1" smtClean="0"/>
              <a:t>50, </a:t>
            </a:r>
            <a:r>
              <a:rPr lang="en-AE" b="1" dirty="0"/>
              <a:t>75</a:t>
            </a:r>
            <a:r>
              <a:rPr lang="en-AE" b="1"/>
              <a:t>, </a:t>
            </a:r>
            <a:r>
              <a:rPr lang="en-AE" b="1" smtClean="0"/>
              <a:t>100, </a:t>
            </a:r>
            <a:r>
              <a:rPr lang="en-AE" b="1" dirty="0"/>
              <a:t>125</a:t>
            </a:r>
            <a:r>
              <a:rPr lang="en-AE" b="1"/>
              <a:t>, </a:t>
            </a:r>
            <a:r>
              <a:rPr lang="en-AE" b="1" smtClean="0"/>
              <a:t>150, </a:t>
            </a:r>
            <a:r>
              <a:rPr lang="en-AE" b="1" dirty="0"/>
              <a:t>175</a:t>
            </a:r>
            <a:r>
              <a:rPr lang="en-AE" b="1"/>
              <a:t>, </a:t>
            </a:r>
            <a:r>
              <a:rPr lang="en-AE" b="1" smtClean="0"/>
              <a:t>200, </a:t>
            </a:r>
            <a:r>
              <a:rPr lang="en-AE" b="1" dirty="0"/>
              <a:t>225</a:t>
            </a:r>
            <a:r>
              <a:rPr lang="en-AE" b="1"/>
              <a:t>, </a:t>
            </a:r>
            <a:r>
              <a:rPr lang="en-AE" b="1" smtClean="0"/>
              <a:t>250]</a:t>
            </a:r>
            <a:endParaRPr lang="en-AE" b="1" dirty="0" smtClean="0"/>
          </a:p>
          <a:p>
            <a:endParaRPr lang="en-US" dirty="0" smtClean="0"/>
          </a:p>
          <a:p>
            <a:r>
              <a:rPr lang="en-US" dirty="0" smtClean="0"/>
              <a:t>Now</a:t>
            </a:r>
            <a:r>
              <a:rPr lang="en-US" dirty="0"/>
              <a:t>, let's apply intensity level slicing transformation using thresholding to highlight pixels with intensity values </a:t>
            </a:r>
            <a:r>
              <a:rPr lang="en-US"/>
              <a:t>between </a:t>
            </a:r>
            <a:r>
              <a:rPr lang="en-US" smtClean="0"/>
              <a:t>100 </a:t>
            </a:r>
            <a:r>
              <a:rPr lang="en-US"/>
              <a:t>and </a:t>
            </a:r>
            <a:r>
              <a:rPr lang="en-US" smtClean="0"/>
              <a:t>200.</a:t>
            </a:r>
            <a:endParaRPr lang="en-US" dirty="0"/>
          </a:p>
          <a:p>
            <a:r>
              <a:rPr lang="en-US" dirty="0"/>
              <a:t>Define the threshold range:</a:t>
            </a:r>
          </a:p>
          <a:p>
            <a:pPr lvl="1"/>
            <a:r>
              <a:rPr lang="en-US" dirty="0" smtClean="0"/>
              <a:t>- Lower </a:t>
            </a:r>
            <a:r>
              <a:rPr lang="en-US" dirty="0"/>
              <a:t>threshold (T1</a:t>
            </a:r>
            <a:r>
              <a:rPr lang="en-US"/>
              <a:t>): </a:t>
            </a:r>
            <a:r>
              <a:rPr lang="en-US" b="1" smtClean="0"/>
              <a:t>100</a:t>
            </a:r>
            <a:endParaRPr lang="en-US" b="1" dirty="0" smtClean="0"/>
          </a:p>
          <a:p>
            <a:pPr lvl="1"/>
            <a:r>
              <a:rPr lang="en-US" dirty="0" smtClean="0"/>
              <a:t>- Upper threshold (T2</a:t>
            </a:r>
            <a:r>
              <a:rPr lang="en-US" smtClean="0"/>
              <a:t>): </a:t>
            </a:r>
            <a:r>
              <a:rPr lang="en-US" b="1" smtClean="0"/>
              <a:t>200</a:t>
            </a:r>
            <a:endParaRPr lang="en-US" b="1" dirty="0" smtClean="0"/>
          </a:p>
          <a:p>
            <a:endParaRPr lang="en-US" dirty="0" smtClean="0"/>
          </a:p>
          <a:p>
            <a:r>
              <a:rPr lang="en-US" dirty="0"/>
              <a:t>Apply thresholding to create a binary mask:</a:t>
            </a:r>
          </a:p>
          <a:p>
            <a:r>
              <a:rPr lang="en-US" dirty="0"/>
              <a:t>For pixels with intensity values between T1 and T2, set the corresponding pixel value in the mask to 1 (white).</a:t>
            </a:r>
          </a:p>
          <a:p>
            <a:r>
              <a:rPr lang="en-US" dirty="0"/>
              <a:t>For pixels with intensity values outside the threshold range, set the corresponding pixel value in the mask </a:t>
            </a:r>
            <a:r>
              <a:rPr lang="en-US"/>
              <a:t>to </a:t>
            </a:r>
            <a:r>
              <a:rPr lang="en-US" smtClean="0"/>
              <a:t>0 </a:t>
            </a:r>
            <a:r>
              <a:rPr lang="en-US" dirty="0"/>
              <a:t>(black).</a:t>
            </a:r>
          </a:p>
          <a:p>
            <a:endParaRPr lang="en-US" dirty="0"/>
          </a:p>
        </p:txBody>
      </p:sp>
    </p:spTree>
    <p:extLst>
      <p:ext uri="{BB962C8B-B14F-4D97-AF65-F5344CB8AC3E}">
        <p14:creationId xmlns:p14="http://schemas.microsoft.com/office/powerpoint/2010/main" val="5377190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Intensity Level Slicing 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358535" y="2056686"/>
            <a:ext cx="8734761" cy="646331"/>
          </a:xfrm>
          <a:prstGeom prst="rect">
            <a:avLst/>
          </a:prstGeom>
        </p:spPr>
        <p:txBody>
          <a:bodyPr wrap="square">
            <a:spAutoFit/>
          </a:bodyPr>
          <a:lstStyle/>
          <a:p>
            <a:r>
              <a:rPr lang="en-US" b="1" dirty="0">
                <a:solidFill>
                  <a:srgbClr val="0D0D0D"/>
                </a:solidFill>
                <a:latin typeface="Söhne"/>
              </a:rPr>
              <a:t>Binary Image Creation Example </a:t>
            </a:r>
            <a:r>
              <a:rPr lang="en-US" dirty="0" smtClean="0">
                <a:solidFill>
                  <a:srgbClr val="0D0D0D"/>
                </a:solidFill>
                <a:latin typeface="Söhne"/>
              </a:rPr>
              <a:t>:</a:t>
            </a:r>
          </a:p>
          <a:p>
            <a:endParaRPr lang="en-US" dirty="0"/>
          </a:p>
        </p:txBody>
      </p:sp>
      <p:sp>
        <p:nvSpPr>
          <p:cNvPr id="2" name="Rectangle 1"/>
          <p:cNvSpPr/>
          <p:nvPr/>
        </p:nvSpPr>
        <p:spPr>
          <a:xfrm>
            <a:off x="1333001" y="3155615"/>
            <a:ext cx="9048532" cy="830997"/>
          </a:xfrm>
          <a:prstGeom prst="rect">
            <a:avLst/>
          </a:prstGeom>
        </p:spPr>
        <p:txBody>
          <a:bodyPr wrap="square">
            <a:spAutoFit/>
          </a:bodyPr>
          <a:lstStyle/>
          <a:p>
            <a:r>
              <a:rPr lang="en-US" sz="2400" dirty="0">
                <a:solidFill>
                  <a:srgbClr val="FF0000"/>
                </a:solidFill>
                <a:latin typeface="Söhne Mono"/>
              </a:rPr>
              <a:t>Original Image: </a:t>
            </a:r>
            <a:r>
              <a:rPr lang="en-US" sz="2400" dirty="0" smtClean="0">
                <a:solidFill>
                  <a:srgbClr val="FF0000"/>
                </a:solidFill>
                <a:latin typeface="Söhne Mono"/>
              </a:rPr>
              <a:t>    </a:t>
            </a:r>
            <a:r>
              <a:rPr lang="en-US" sz="2400" dirty="0" smtClean="0">
                <a:solidFill>
                  <a:srgbClr val="DF3079"/>
                </a:solidFill>
                <a:latin typeface="Söhne Mono"/>
              </a:rPr>
              <a:t>[</a:t>
            </a:r>
            <a:r>
              <a:rPr lang="en-US" sz="2400" dirty="0">
                <a:solidFill>
                  <a:srgbClr val="DF3079"/>
                </a:solidFill>
                <a:latin typeface="Söhne Mono"/>
              </a:rPr>
              <a:t>25</a:t>
            </a:r>
            <a:r>
              <a:rPr lang="en-US" sz="2400">
                <a:solidFill>
                  <a:srgbClr val="DF3079"/>
                </a:solidFill>
                <a:latin typeface="Söhne Mono"/>
              </a:rPr>
              <a:t>, </a:t>
            </a:r>
            <a:r>
              <a:rPr lang="en-US" sz="2400" smtClean="0">
                <a:solidFill>
                  <a:srgbClr val="DF3079"/>
                </a:solidFill>
                <a:latin typeface="Söhne Mono"/>
              </a:rPr>
              <a:t>50, </a:t>
            </a:r>
            <a:r>
              <a:rPr lang="en-US" sz="2400" dirty="0">
                <a:solidFill>
                  <a:srgbClr val="DF3079"/>
                </a:solidFill>
                <a:latin typeface="Söhne Mono"/>
              </a:rPr>
              <a:t>75</a:t>
            </a:r>
            <a:r>
              <a:rPr lang="en-US" sz="2400">
                <a:solidFill>
                  <a:srgbClr val="DF3079"/>
                </a:solidFill>
                <a:latin typeface="Söhne Mono"/>
              </a:rPr>
              <a:t>, </a:t>
            </a:r>
            <a:r>
              <a:rPr lang="en-US" sz="2400" smtClean="0">
                <a:solidFill>
                  <a:srgbClr val="DF3079"/>
                </a:solidFill>
                <a:latin typeface="Söhne Mono"/>
              </a:rPr>
              <a:t>100, </a:t>
            </a:r>
            <a:r>
              <a:rPr lang="en-US" sz="2400" dirty="0">
                <a:solidFill>
                  <a:srgbClr val="DF3079"/>
                </a:solidFill>
                <a:latin typeface="Söhne Mono"/>
              </a:rPr>
              <a:t>125</a:t>
            </a:r>
            <a:r>
              <a:rPr lang="en-US" sz="2400">
                <a:solidFill>
                  <a:srgbClr val="DF3079"/>
                </a:solidFill>
                <a:latin typeface="Söhne Mono"/>
              </a:rPr>
              <a:t>, </a:t>
            </a:r>
            <a:r>
              <a:rPr lang="en-US" sz="2400" smtClean="0">
                <a:solidFill>
                  <a:srgbClr val="DF3079"/>
                </a:solidFill>
                <a:latin typeface="Söhne Mono"/>
              </a:rPr>
              <a:t>150, </a:t>
            </a:r>
            <a:r>
              <a:rPr lang="en-US" sz="2400" dirty="0">
                <a:solidFill>
                  <a:srgbClr val="DF3079"/>
                </a:solidFill>
                <a:latin typeface="Söhne Mono"/>
              </a:rPr>
              <a:t>175</a:t>
            </a:r>
            <a:r>
              <a:rPr lang="en-US" sz="2400">
                <a:solidFill>
                  <a:srgbClr val="DF3079"/>
                </a:solidFill>
                <a:latin typeface="Söhne Mono"/>
              </a:rPr>
              <a:t>, </a:t>
            </a:r>
            <a:r>
              <a:rPr lang="en-US" sz="2400" smtClean="0">
                <a:solidFill>
                  <a:srgbClr val="DF3079"/>
                </a:solidFill>
                <a:latin typeface="Söhne Mono"/>
              </a:rPr>
              <a:t>200, </a:t>
            </a:r>
            <a:r>
              <a:rPr lang="en-US" sz="2400" dirty="0">
                <a:solidFill>
                  <a:srgbClr val="DF3079"/>
                </a:solidFill>
                <a:latin typeface="Söhne Mono"/>
              </a:rPr>
              <a:t>225</a:t>
            </a:r>
            <a:r>
              <a:rPr lang="en-US" sz="2400">
                <a:solidFill>
                  <a:srgbClr val="DF3079"/>
                </a:solidFill>
                <a:latin typeface="Söhne Mono"/>
              </a:rPr>
              <a:t>, </a:t>
            </a:r>
            <a:r>
              <a:rPr lang="en-US" sz="2400" smtClean="0">
                <a:solidFill>
                  <a:srgbClr val="DF3079"/>
                </a:solidFill>
                <a:latin typeface="Söhne Mono"/>
              </a:rPr>
              <a:t>250]</a:t>
            </a:r>
            <a:r>
              <a:rPr lang="en-US" sz="2400" smtClean="0">
                <a:solidFill>
                  <a:srgbClr val="FF0000"/>
                </a:solidFill>
                <a:latin typeface="Söhne Mono"/>
              </a:rPr>
              <a:t> </a:t>
            </a:r>
            <a:endParaRPr lang="en-US" sz="2400" dirty="0" smtClean="0">
              <a:solidFill>
                <a:srgbClr val="FF0000"/>
              </a:solidFill>
              <a:latin typeface="Söhne Mono"/>
            </a:endParaRPr>
          </a:p>
          <a:p>
            <a:r>
              <a:rPr lang="en-US" sz="2400" dirty="0">
                <a:solidFill>
                  <a:srgbClr val="FF0000"/>
                </a:solidFill>
                <a:latin typeface="Söhne Mono"/>
              </a:rPr>
              <a:t>Binary Image </a:t>
            </a:r>
            <a:r>
              <a:rPr lang="en-US" sz="2400" dirty="0" smtClean="0">
                <a:solidFill>
                  <a:srgbClr val="FF0000"/>
                </a:solidFill>
                <a:latin typeface="Söhne Mono"/>
              </a:rPr>
              <a:t> :     </a:t>
            </a:r>
            <a:r>
              <a:rPr lang="en-US" sz="2400" smtClean="0">
                <a:solidFill>
                  <a:srgbClr val="4472C4"/>
                </a:solidFill>
                <a:latin typeface="Söhne Mono"/>
              </a:rPr>
              <a:t>[ 0,    0,   0,    </a:t>
            </a:r>
            <a:r>
              <a:rPr lang="en-US" sz="2400" dirty="0" smtClean="0">
                <a:solidFill>
                  <a:srgbClr val="4472C4"/>
                </a:solidFill>
                <a:latin typeface="Söhne Mono"/>
              </a:rPr>
              <a:t>1,    </a:t>
            </a:r>
            <a:r>
              <a:rPr lang="en-US" sz="2400" dirty="0">
                <a:solidFill>
                  <a:srgbClr val="4472C4"/>
                </a:solidFill>
                <a:latin typeface="Söhne Mono"/>
              </a:rPr>
              <a:t>1, </a:t>
            </a:r>
            <a:r>
              <a:rPr lang="en-US" sz="2400" dirty="0" smtClean="0">
                <a:solidFill>
                  <a:srgbClr val="4472C4"/>
                </a:solidFill>
                <a:latin typeface="Söhne Mono"/>
              </a:rPr>
              <a:t>     1</a:t>
            </a:r>
            <a:r>
              <a:rPr lang="en-US" sz="2400" dirty="0">
                <a:solidFill>
                  <a:srgbClr val="4472C4"/>
                </a:solidFill>
                <a:latin typeface="Söhne Mono"/>
              </a:rPr>
              <a:t>, </a:t>
            </a:r>
            <a:r>
              <a:rPr lang="en-US" sz="2400" dirty="0" smtClean="0">
                <a:solidFill>
                  <a:srgbClr val="4472C4"/>
                </a:solidFill>
                <a:latin typeface="Söhne Mono"/>
              </a:rPr>
              <a:t>   1,      </a:t>
            </a:r>
            <a:r>
              <a:rPr lang="en-US" sz="2400" dirty="0">
                <a:solidFill>
                  <a:srgbClr val="4472C4"/>
                </a:solidFill>
                <a:latin typeface="Söhne Mono"/>
              </a:rPr>
              <a:t>1</a:t>
            </a:r>
            <a:r>
              <a:rPr lang="en-US" sz="2400" smtClean="0">
                <a:solidFill>
                  <a:srgbClr val="4472C4"/>
                </a:solidFill>
                <a:latin typeface="Söhne Mono"/>
              </a:rPr>
              <a:t>,     0,      0]</a:t>
            </a:r>
            <a:endParaRPr lang="en-US" sz="2400" dirty="0"/>
          </a:p>
        </p:txBody>
      </p:sp>
      <p:pic>
        <p:nvPicPr>
          <p:cNvPr id="10" name="Picture 9"/>
          <p:cNvPicPr>
            <a:picLocks noChangeAspect="1"/>
          </p:cNvPicPr>
          <p:nvPr/>
        </p:nvPicPr>
        <p:blipFill>
          <a:blip r:embed="rId4"/>
          <a:stretch>
            <a:fillRect/>
          </a:stretch>
        </p:blipFill>
        <p:spPr>
          <a:xfrm>
            <a:off x="5027231" y="4418627"/>
            <a:ext cx="1714809" cy="1965887"/>
          </a:xfrm>
          <a:prstGeom prst="rect">
            <a:avLst/>
          </a:prstGeom>
        </p:spPr>
      </p:pic>
    </p:spTree>
    <p:extLst>
      <p:ext uri="{BB962C8B-B14F-4D97-AF65-F5344CB8AC3E}">
        <p14:creationId xmlns:p14="http://schemas.microsoft.com/office/powerpoint/2010/main" val="23559139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Bit-Plane Slicing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75976" y="2074727"/>
            <a:ext cx="8611024" cy="707886"/>
          </a:xfrm>
          <a:prstGeom prst="rect">
            <a:avLst/>
          </a:prstGeom>
        </p:spPr>
        <p:txBody>
          <a:bodyPr wrap="square">
            <a:spAutoFit/>
          </a:bodyPr>
          <a:lstStyle/>
          <a:p>
            <a:r>
              <a:rPr lang="en-US" sz="2000" dirty="0"/>
              <a:t>In Bit-plane slicing, we divide the image into bit planes. This is done by first converting the pixel values in the binary form and then dividing it into bit planes. </a:t>
            </a:r>
            <a:endParaRPr lang="en-US" sz="2000" b="0" i="0" dirty="0">
              <a:solidFill>
                <a:srgbClr val="374151"/>
              </a:solidFill>
              <a:effectLst/>
              <a:latin typeface="Söhne"/>
            </a:endParaRPr>
          </a:p>
        </p:txBody>
      </p:sp>
      <p:pic>
        <p:nvPicPr>
          <p:cNvPr id="48130" name="Picture 2" descr="https://i0.wp.com/theailearner.com/wp-content/uploads/2019/01/bit-plane-slicing.png?resize=625%2C399&amp;ssl=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0054" y="3108776"/>
            <a:ext cx="5006946" cy="31964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262906" y="4303036"/>
            <a:ext cx="4666407" cy="1200329"/>
          </a:xfrm>
          <a:prstGeom prst="rect">
            <a:avLst/>
          </a:prstGeom>
        </p:spPr>
        <p:txBody>
          <a:bodyPr wrap="square">
            <a:spAutoFit/>
          </a:bodyPr>
          <a:lstStyle/>
          <a:p>
            <a:endParaRPr lang="en-AE" sz="1200" dirty="0">
              <a:solidFill>
                <a:srgbClr val="000000"/>
              </a:solidFill>
              <a:latin typeface="Tahoma" panose="020B0604030504040204" pitchFamily="34" charset="0"/>
            </a:endParaRPr>
          </a:p>
          <a:p>
            <a:r>
              <a:rPr lang="en-US" sz="2000" dirty="0">
                <a:solidFill>
                  <a:srgbClr val="000000"/>
                </a:solidFill>
                <a:latin typeface="Tahoma" panose="020B0604030504040204" pitchFamily="34" charset="0"/>
              </a:rPr>
              <a:t>The higher-order bits (especially the top four) contain the majority of the visually significant data.</a:t>
            </a:r>
          </a:p>
        </p:txBody>
      </p:sp>
    </p:spTree>
    <p:extLst>
      <p:ext uri="{BB962C8B-B14F-4D97-AF65-F5344CB8AC3E}">
        <p14:creationId xmlns:p14="http://schemas.microsoft.com/office/powerpoint/2010/main" val="37843851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Bit-Plane Slicing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p:cNvPicPr>
            <a:picLocks noChangeAspect="1"/>
          </p:cNvPicPr>
          <p:nvPr/>
        </p:nvPicPr>
        <p:blipFill>
          <a:blip r:embed="rId4"/>
          <a:stretch>
            <a:fillRect/>
          </a:stretch>
        </p:blipFill>
        <p:spPr>
          <a:xfrm>
            <a:off x="1547389" y="2175090"/>
            <a:ext cx="8700352" cy="3859387"/>
          </a:xfrm>
          <a:prstGeom prst="rect">
            <a:avLst/>
          </a:prstGeom>
        </p:spPr>
      </p:pic>
    </p:spTree>
    <p:extLst>
      <p:ext uri="{BB962C8B-B14F-4D97-AF65-F5344CB8AC3E}">
        <p14:creationId xmlns:p14="http://schemas.microsoft.com/office/powerpoint/2010/main" val="9250973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Bit-Plane Slicing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75976" y="2151681"/>
            <a:ext cx="8580544" cy="1477328"/>
          </a:xfrm>
          <a:prstGeom prst="rect">
            <a:avLst/>
          </a:prstGeom>
        </p:spPr>
        <p:txBody>
          <a:bodyPr wrap="square">
            <a:spAutoFit/>
          </a:bodyPr>
          <a:lstStyle/>
          <a:p>
            <a:r>
              <a:rPr lang="en-US" b="1" dirty="0" smtClean="0">
                <a:solidFill>
                  <a:srgbClr val="0D0D0D"/>
                </a:solidFill>
                <a:latin typeface="Söhne"/>
              </a:rPr>
              <a:t>Practice:</a:t>
            </a:r>
          </a:p>
          <a:p>
            <a:r>
              <a:rPr lang="en-US" dirty="0" smtClean="0">
                <a:solidFill>
                  <a:srgbClr val="0D0D0D"/>
                </a:solidFill>
                <a:latin typeface="Söhne"/>
              </a:rPr>
              <a:t>Consider </a:t>
            </a:r>
            <a:r>
              <a:rPr lang="en-US" dirty="0">
                <a:solidFill>
                  <a:srgbClr val="0D0D0D"/>
                </a:solidFill>
                <a:latin typeface="Söhne"/>
              </a:rPr>
              <a:t>a grayscale image represented by the following </a:t>
            </a:r>
            <a:r>
              <a:rPr lang="en-US" dirty="0" smtClean="0">
                <a:solidFill>
                  <a:srgbClr val="0D0D0D"/>
                </a:solidFill>
                <a:latin typeface="Söhne"/>
              </a:rPr>
              <a:t>gray </a:t>
            </a:r>
            <a:r>
              <a:rPr lang="en-US" dirty="0">
                <a:solidFill>
                  <a:srgbClr val="0D0D0D"/>
                </a:solidFill>
                <a:latin typeface="Söhne"/>
              </a:rPr>
              <a:t>values (each value is an 8-bit binary number</a:t>
            </a:r>
            <a:r>
              <a:rPr lang="en-US" dirty="0" smtClean="0">
                <a:solidFill>
                  <a:srgbClr val="0D0D0D"/>
                </a:solidFill>
                <a:latin typeface="Söhne"/>
              </a:rPr>
              <a:t>):</a:t>
            </a:r>
          </a:p>
          <a:p>
            <a:endParaRPr lang="en-AE" dirty="0"/>
          </a:p>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2802521686"/>
              </p:ext>
            </p:extLst>
          </p:nvPr>
        </p:nvGraphicFramePr>
        <p:xfrm>
          <a:off x="4793558" y="3078265"/>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a:r>
                        <a:rPr lang="en-US" sz="1800" b="1" kern="1200" dirty="0" smtClean="0">
                          <a:solidFill>
                            <a:srgbClr val="852F4A"/>
                          </a:solidFill>
                          <a:latin typeface="+mn-lt"/>
                          <a:ea typeface="+mn-ea"/>
                          <a:cs typeface="+mn-cs"/>
                        </a:rPr>
                        <a:t>4</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5</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7</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2</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3</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a:r>
                        <a:rPr lang="en-US" sz="1800" b="1" kern="1200" dirty="0" smtClean="0">
                          <a:solidFill>
                            <a:srgbClr val="852F4A"/>
                          </a:solidFill>
                          <a:latin typeface="+mn-lt"/>
                          <a:ea typeface="+mn-ea"/>
                          <a:cs typeface="+mn-cs"/>
                        </a:rPr>
                        <a:t>2</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3</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sp>
        <p:nvSpPr>
          <p:cNvPr id="7" name="Rectangle 6"/>
          <p:cNvSpPr/>
          <p:nvPr/>
        </p:nvSpPr>
        <p:spPr>
          <a:xfrm>
            <a:off x="1765006" y="5339435"/>
            <a:ext cx="4643259" cy="369332"/>
          </a:xfrm>
          <a:prstGeom prst="rect">
            <a:avLst/>
          </a:prstGeom>
        </p:spPr>
        <p:txBody>
          <a:bodyPr wrap="none">
            <a:spAutoFit/>
          </a:bodyPr>
          <a:lstStyle/>
          <a:p>
            <a:r>
              <a:rPr lang="en-US" dirty="0" smtClean="0">
                <a:solidFill>
                  <a:srgbClr val="0D0D0D"/>
                </a:solidFill>
                <a:latin typeface="Söhne"/>
              </a:rPr>
              <a:t>Visualize </a:t>
            </a:r>
            <a:r>
              <a:rPr lang="en-US" dirty="0">
                <a:solidFill>
                  <a:srgbClr val="0D0D0D"/>
                </a:solidFill>
                <a:latin typeface="Söhne"/>
              </a:rPr>
              <a:t>the bit-planes for </a:t>
            </a:r>
            <a:r>
              <a:rPr lang="en-US" dirty="0" smtClean="0">
                <a:solidFill>
                  <a:srgbClr val="0D0D0D"/>
                </a:solidFill>
                <a:latin typeface="Söhne"/>
              </a:rPr>
              <a:t>the given image</a:t>
            </a:r>
            <a:endParaRPr lang="en-US" dirty="0"/>
          </a:p>
        </p:txBody>
      </p:sp>
    </p:spTree>
    <p:extLst>
      <p:ext uri="{BB962C8B-B14F-4D97-AF65-F5344CB8AC3E}">
        <p14:creationId xmlns:p14="http://schemas.microsoft.com/office/powerpoint/2010/main" val="308863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Bit-Plane Slicing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p:cNvSpPr/>
          <p:nvPr/>
        </p:nvSpPr>
        <p:spPr>
          <a:xfrm>
            <a:off x="1765006" y="5339435"/>
            <a:ext cx="3621504" cy="369332"/>
          </a:xfrm>
          <a:prstGeom prst="rect">
            <a:avLst/>
          </a:prstGeom>
        </p:spPr>
        <p:txBody>
          <a:bodyPr wrap="none">
            <a:spAutoFit/>
          </a:bodyPr>
          <a:lstStyle/>
          <a:p>
            <a:r>
              <a:rPr lang="en-US" dirty="0" smtClean="0">
                <a:solidFill>
                  <a:srgbClr val="0D0D0D"/>
                </a:solidFill>
                <a:latin typeface="Söhne"/>
              </a:rPr>
              <a:t>Step 1: Converted to Binary digits</a:t>
            </a:r>
            <a:endParaRPr lang="en-US" dirty="0"/>
          </a:p>
        </p:txBody>
      </p:sp>
      <p:sp>
        <p:nvSpPr>
          <p:cNvPr id="12" name="Rectangle 11"/>
          <p:cNvSpPr/>
          <p:nvPr/>
        </p:nvSpPr>
        <p:spPr>
          <a:xfrm>
            <a:off x="1675976" y="2151681"/>
            <a:ext cx="2487810" cy="2585323"/>
          </a:xfrm>
          <a:prstGeom prst="rect">
            <a:avLst/>
          </a:prstGeom>
        </p:spPr>
        <p:txBody>
          <a:bodyPr wrap="square">
            <a:spAutoFit/>
          </a:bodyPr>
          <a:lstStyle/>
          <a:p>
            <a:r>
              <a:rPr lang="en-US" b="1" dirty="0">
                <a:solidFill>
                  <a:srgbClr val="0D0D0D"/>
                </a:solidFill>
                <a:latin typeface="Söhne"/>
              </a:rPr>
              <a:t>Practice:</a:t>
            </a:r>
            <a:endParaRPr lang="en-US" dirty="0" smtClean="0">
              <a:solidFill>
                <a:srgbClr val="0D0D0D"/>
              </a:solidFill>
              <a:latin typeface="Söhne"/>
            </a:endParaRPr>
          </a:p>
          <a:p>
            <a:r>
              <a:rPr lang="en-US" dirty="0" smtClean="0">
                <a:solidFill>
                  <a:srgbClr val="0D0D0D"/>
                </a:solidFill>
                <a:latin typeface="Söhne"/>
              </a:rPr>
              <a:t>Consider </a:t>
            </a:r>
            <a:r>
              <a:rPr lang="en-US" dirty="0">
                <a:solidFill>
                  <a:srgbClr val="0D0D0D"/>
                </a:solidFill>
                <a:latin typeface="Söhne"/>
              </a:rPr>
              <a:t>a grayscale image represented by the following </a:t>
            </a:r>
            <a:r>
              <a:rPr lang="en-US" dirty="0" smtClean="0">
                <a:solidFill>
                  <a:srgbClr val="0D0D0D"/>
                </a:solidFill>
                <a:latin typeface="Söhne"/>
              </a:rPr>
              <a:t>gray </a:t>
            </a:r>
            <a:r>
              <a:rPr lang="en-US" dirty="0">
                <a:solidFill>
                  <a:srgbClr val="0D0D0D"/>
                </a:solidFill>
                <a:latin typeface="Söhne"/>
              </a:rPr>
              <a:t>values (each value is an 8-bit binary number</a:t>
            </a:r>
            <a:r>
              <a:rPr lang="en-US" dirty="0" smtClean="0">
                <a:solidFill>
                  <a:srgbClr val="0D0D0D"/>
                </a:solidFill>
                <a:latin typeface="Söhne"/>
              </a:rPr>
              <a:t>):</a:t>
            </a:r>
          </a:p>
          <a:p>
            <a:endParaRPr lang="en-AE" dirty="0"/>
          </a:p>
          <a:p>
            <a:endParaRPr lang="en-US" dirty="0"/>
          </a:p>
        </p:txBody>
      </p:sp>
      <p:graphicFrame>
        <p:nvGraphicFramePr>
          <p:cNvPr id="13" name="Table 12"/>
          <p:cNvGraphicFramePr>
            <a:graphicFrameLocks noGrp="1"/>
          </p:cNvGraphicFramePr>
          <p:nvPr>
            <p:extLst>
              <p:ext uri="{D42A27DB-BD31-4B8C-83A1-F6EECF244321}">
                <p14:modId xmlns:p14="http://schemas.microsoft.com/office/powerpoint/2010/main" val="1052175380"/>
              </p:ext>
            </p:extLst>
          </p:nvPr>
        </p:nvGraphicFramePr>
        <p:xfrm>
          <a:off x="7510281" y="1511115"/>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rtl="0"/>
                      <a:r>
                        <a:rPr lang="ar-EG" sz="1800" b="1" kern="1200" smtClean="0">
                          <a:solidFill>
                            <a:srgbClr val="852F4A"/>
                          </a:solidFill>
                          <a:latin typeface="+mn-lt"/>
                          <a:ea typeface="+mn-ea"/>
                          <a:cs typeface="+mn-cs"/>
                        </a:rPr>
                        <a:t>100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101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dirty="0" smtClean="0">
                          <a:solidFill>
                            <a:srgbClr val="852F4A"/>
                          </a:solidFill>
                          <a:latin typeface="+mn-lt"/>
                          <a:ea typeface="+mn-ea"/>
                          <a:cs typeface="+mn-cs"/>
                        </a:rPr>
                        <a:t>111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rtl="0"/>
                      <a:r>
                        <a:rPr lang="ar-EG" sz="1800" b="1" kern="1200" smtClean="0">
                          <a:solidFill>
                            <a:srgbClr val="852F4A"/>
                          </a:solidFill>
                          <a:latin typeface="+mn-lt"/>
                          <a:ea typeface="+mn-ea"/>
                          <a:cs typeface="+mn-cs"/>
                        </a:rPr>
                        <a:t>000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rtl="0"/>
                      <a:r>
                        <a:rPr lang="ar-EG" sz="1800" b="1" kern="1200" smtClean="0">
                          <a:solidFill>
                            <a:srgbClr val="852F4A"/>
                          </a:solidFill>
                          <a:latin typeface="+mn-lt"/>
                          <a:ea typeface="+mn-ea"/>
                          <a:cs typeface="+mn-cs"/>
                        </a:rPr>
                        <a:t>010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00</a:t>
                      </a:r>
                      <a:r>
                        <a:rPr lang="en-US" sz="1800" b="1" kern="120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spTree>
    <p:extLst>
      <p:ext uri="{BB962C8B-B14F-4D97-AF65-F5344CB8AC3E}">
        <p14:creationId xmlns:p14="http://schemas.microsoft.com/office/powerpoint/2010/main" val="2946254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Bit-Plane Slicing </a:t>
            </a:r>
            <a:r>
              <a:rPr lang="en-US" sz="2800" b="1" dirty="0" smtClean="0">
                <a:solidFill>
                  <a:srgbClr val="2D3956"/>
                </a:solidFill>
                <a:latin typeface="Times New Roman" panose="02020603050405020304" pitchFamily="18" charset="0"/>
                <a:cs typeface="Times New Roman" panose="02020603050405020304" pitchFamily="18" charset="0"/>
              </a:rPr>
              <a:t>Transformations</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75976" y="2151681"/>
            <a:ext cx="2487810" cy="2585323"/>
          </a:xfrm>
          <a:prstGeom prst="rect">
            <a:avLst/>
          </a:prstGeom>
        </p:spPr>
        <p:txBody>
          <a:bodyPr wrap="square">
            <a:spAutoFit/>
          </a:bodyPr>
          <a:lstStyle/>
          <a:p>
            <a:r>
              <a:rPr lang="en-US" b="1" dirty="0">
                <a:solidFill>
                  <a:srgbClr val="0D0D0D"/>
                </a:solidFill>
                <a:latin typeface="Söhne"/>
              </a:rPr>
              <a:t>Practice:</a:t>
            </a:r>
            <a:endParaRPr lang="en-US" dirty="0" smtClean="0">
              <a:solidFill>
                <a:srgbClr val="0D0D0D"/>
              </a:solidFill>
              <a:latin typeface="Söhne"/>
            </a:endParaRPr>
          </a:p>
          <a:p>
            <a:r>
              <a:rPr lang="en-US" dirty="0" smtClean="0">
                <a:solidFill>
                  <a:srgbClr val="0D0D0D"/>
                </a:solidFill>
                <a:latin typeface="Söhne"/>
              </a:rPr>
              <a:t>Consider </a:t>
            </a:r>
            <a:r>
              <a:rPr lang="en-US" dirty="0">
                <a:solidFill>
                  <a:srgbClr val="0D0D0D"/>
                </a:solidFill>
                <a:latin typeface="Söhne"/>
              </a:rPr>
              <a:t>a grayscale image represented by the following </a:t>
            </a:r>
            <a:r>
              <a:rPr lang="en-US" dirty="0" smtClean="0">
                <a:solidFill>
                  <a:srgbClr val="0D0D0D"/>
                </a:solidFill>
                <a:latin typeface="Söhne"/>
              </a:rPr>
              <a:t>gray </a:t>
            </a:r>
            <a:r>
              <a:rPr lang="en-US" dirty="0">
                <a:solidFill>
                  <a:srgbClr val="0D0D0D"/>
                </a:solidFill>
                <a:latin typeface="Söhne"/>
              </a:rPr>
              <a:t>values (each value is an 8-bit binary number</a:t>
            </a:r>
            <a:r>
              <a:rPr lang="en-US" dirty="0" smtClean="0">
                <a:solidFill>
                  <a:srgbClr val="0D0D0D"/>
                </a:solidFill>
                <a:latin typeface="Söhne"/>
              </a:rPr>
              <a:t>):</a:t>
            </a:r>
          </a:p>
          <a:p>
            <a:endParaRPr lang="en-AE" dirty="0"/>
          </a:p>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2996638685"/>
              </p:ext>
            </p:extLst>
          </p:nvPr>
        </p:nvGraphicFramePr>
        <p:xfrm>
          <a:off x="7510281" y="1511115"/>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rtl="0"/>
                      <a:r>
                        <a:rPr lang="ar-EG" sz="1800" b="1" kern="1200" smtClean="0">
                          <a:solidFill>
                            <a:srgbClr val="852F4A"/>
                          </a:solidFill>
                          <a:latin typeface="+mn-lt"/>
                          <a:ea typeface="+mn-ea"/>
                          <a:cs typeface="+mn-cs"/>
                        </a:rPr>
                        <a:t>100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101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dirty="0" smtClean="0">
                          <a:solidFill>
                            <a:srgbClr val="852F4A"/>
                          </a:solidFill>
                          <a:latin typeface="+mn-lt"/>
                          <a:ea typeface="+mn-ea"/>
                          <a:cs typeface="+mn-cs"/>
                        </a:rPr>
                        <a:t>111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rtl="0"/>
                      <a:r>
                        <a:rPr lang="ar-EG" sz="1800" b="1" kern="1200" smtClean="0">
                          <a:solidFill>
                            <a:srgbClr val="852F4A"/>
                          </a:solidFill>
                          <a:latin typeface="+mn-lt"/>
                          <a:ea typeface="+mn-ea"/>
                          <a:cs typeface="+mn-cs"/>
                        </a:rPr>
                        <a:t>000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rtl="0"/>
                      <a:r>
                        <a:rPr lang="ar-EG" sz="1800" b="1" kern="1200" smtClean="0">
                          <a:solidFill>
                            <a:srgbClr val="852F4A"/>
                          </a:solidFill>
                          <a:latin typeface="+mn-lt"/>
                          <a:ea typeface="+mn-ea"/>
                          <a:cs typeface="+mn-cs"/>
                        </a:rPr>
                        <a:t>010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011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smtClean="0">
                          <a:solidFill>
                            <a:srgbClr val="852F4A"/>
                          </a:solidFill>
                          <a:latin typeface="+mn-lt"/>
                          <a:ea typeface="+mn-ea"/>
                          <a:cs typeface="+mn-cs"/>
                        </a:rPr>
                        <a:t>00</a:t>
                      </a:r>
                      <a:r>
                        <a:rPr lang="en-US" sz="1800" b="1" kern="120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sp>
        <p:nvSpPr>
          <p:cNvPr id="7" name="Rectangle 6"/>
          <p:cNvSpPr/>
          <p:nvPr/>
        </p:nvSpPr>
        <p:spPr>
          <a:xfrm>
            <a:off x="1155003" y="5106245"/>
            <a:ext cx="2492990" cy="369332"/>
          </a:xfrm>
          <a:prstGeom prst="rect">
            <a:avLst/>
          </a:prstGeom>
        </p:spPr>
        <p:txBody>
          <a:bodyPr wrap="none">
            <a:spAutoFit/>
          </a:bodyPr>
          <a:lstStyle/>
          <a:p>
            <a:r>
              <a:rPr lang="en-US" dirty="0" smtClean="0">
                <a:solidFill>
                  <a:srgbClr val="0D0D0D"/>
                </a:solidFill>
                <a:latin typeface="Söhne"/>
              </a:rPr>
              <a:t>Step 2: Bit-wise slicing</a:t>
            </a:r>
            <a:endParaRPr lang="en-US" dirty="0"/>
          </a:p>
        </p:txBody>
      </p:sp>
      <p:graphicFrame>
        <p:nvGraphicFramePr>
          <p:cNvPr id="12" name="Table 11"/>
          <p:cNvGraphicFramePr>
            <a:graphicFrameLocks noGrp="1"/>
          </p:cNvGraphicFramePr>
          <p:nvPr>
            <p:extLst>
              <p:ext uri="{D42A27DB-BD31-4B8C-83A1-F6EECF244321}">
                <p14:modId xmlns:p14="http://schemas.microsoft.com/office/powerpoint/2010/main" val="1347797499"/>
              </p:ext>
            </p:extLst>
          </p:nvPr>
        </p:nvGraphicFramePr>
        <p:xfrm>
          <a:off x="3674052" y="4108867"/>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rtl="0"/>
                      <a:r>
                        <a:rPr lang="ar-EG"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ar-EG"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185234895"/>
              </p:ext>
            </p:extLst>
          </p:nvPr>
        </p:nvGraphicFramePr>
        <p:xfrm>
          <a:off x="6044782" y="4108867"/>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rtl="0"/>
                      <a:r>
                        <a:rPr lang="ar-EG"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907696270"/>
              </p:ext>
            </p:extLst>
          </p:nvPr>
        </p:nvGraphicFramePr>
        <p:xfrm>
          <a:off x="8406055" y="4108867"/>
          <a:ext cx="2120757" cy="1891929"/>
        </p:xfrm>
        <a:graphic>
          <a:graphicData uri="http://schemas.openxmlformats.org/drawingml/2006/table">
            <a:tbl>
              <a:tblPr firstRow="1" bandRow="1">
                <a:tableStyleId>{5C22544A-7EE6-4342-B048-85BDC9FD1C3A}</a:tableStyleId>
              </a:tblPr>
              <a:tblGrid>
                <a:gridCol w="706919">
                  <a:extLst>
                    <a:ext uri="{9D8B030D-6E8A-4147-A177-3AD203B41FA5}">
                      <a16:colId xmlns:a16="http://schemas.microsoft.com/office/drawing/2014/main" val="3230899883"/>
                    </a:ext>
                  </a:extLst>
                </a:gridCol>
                <a:gridCol w="706919">
                  <a:extLst>
                    <a:ext uri="{9D8B030D-6E8A-4147-A177-3AD203B41FA5}">
                      <a16:colId xmlns:a16="http://schemas.microsoft.com/office/drawing/2014/main" val="1578676532"/>
                    </a:ext>
                  </a:extLst>
                </a:gridCol>
                <a:gridCol w="706919">
                  <a:extLst>
                    <a:ext uri="{9D8B030D-6E8A-4147-A177-3AD203B41FA5}">
                      <a16:colId xmlns:a16="http://schemas.microsoft.com/office/drawing/2014/main" val="66372866"/>
                    </a:ext>
                  </a:extLst>
                </a:gridCol>
              </a:tblGrid>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123488"/>
                  </a:ext>
                </a:extLst>
              </a:tr>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5434646"/>
                  </a:ext>
                </a:extLst>
              </a:tr>
              <a:tr h="630643">
                <a:tc>
                  <a:txBody>
                    <a:bodyPr/>
                    <a:lstStyle/>
                    <a:p>
                      <a:pPr algn="ctr" rtl="0"/>
                      <a:r>
                        <a:rPr lang="en-US" sz="1800" b="1" kern="1200" smtClean="0">
                          <a:solidFill>
                            <a:srgbClr val="852F4A"/>
                          </a:solidFill>
                          <a:latin typeface="+mn-lt"/>
                          <a:ea typeface="+mn-ea"/>
                          <a:cs typeface="+mn-cs"/>
                        </a:rPr>
                        <a:t>0</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r>
                        <a:rPr lang="en-US" sz="1800" b="1" kern="1200" dirty="0" smtClean="0">
                          <a:solidFill>
                            <a:srgbClr val="852F4A"/>
                          </a:solidFill>
                          <a:latin typeface="+mn-lt"/>
                          <a:ea typeface="+mn-ea"/>
                          <a:cs typeface="+mn-cs"/>
                        </a:rPr>
                        <a:t>1</a:t>
                      </a:r>
                      <a:endParaRPr lang="en-US" sz="1800" b="1" kern="1200" dirty="0">
                        <a:solidFill>
                          <a:srgbClr val="852F4A"/>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05306"/>
                  </a:ext>
                </a:extLst>
              </a:tr>
            </a:tbl>
          </a:graphicData>
        </a:graphic>
      </p:graphicFrame>
      <p:cxnSp>
        <p:nvCxnSpPr>
          <p:cNvPr id="6" name="Straight Arrow Connector 5"/>
          <p:cNvCxnSpPr/>
          <p:nvPr/>
        </p:nvCxnSpPr>
        <p:spPr>
          <a:xfrm flipH="1">
            <a:off x="5127171" y="3403044"/>
            <a:ext cx="3443488" cy="7058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1" idx="2"/>
          </p:cNvCxnSpPr>
          <p:nvPr/>
        </p:nvCxnSpPr>
        <p:spPr>
          <a:xfrm flipH="1">
            <a:off x="7510281" y="3403044"/>
            <a:ext cx="1060378" cy="7058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1" idx="2"/>
          </p:cNvCxnSpPr>
          <p:nvPr/>
        </p:nvCxnSpPr>
        <p:spPr>
          <a:xfrm>
            <a:off x="8570659" y="3403044"/>
            <a:ext cx="1097633" cy="7058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4303077" y="3674874"/>
            <a:ext cx="684803" cy="369332"/>
          </a:xfrm>
          <a:prstGeom prst="rect">
            <a:avLst/>
          </a:prstGeom>
        </p:spPr>
        <p:txBody>
          <a:bodyPr wrap="none">
            <a:spAutoFit/>
          </a:bodyPr>
          <a:lstStyle/>
          <a:p>
            <a:r>
              <a:rPr lang="en-US" dirty="0" smtClean="0">
                <a:solidFill>
                  <a:srgbClr val="0D0D0D"/>
                </a:solidFill>
                <a:latin typeface="Söhne"/>
              </a:rPr>
              <a:t>MSB</a:t>
            </a:r>
            <a:endParaRPr lang="en-US" dirty="0"/>
          </a:p>
        </p:txBody>
      </p:sp>
      <p:sp>
        <p:nvSpPr>
          <p:cNvPr id="27" name="Rectangle 26"/>
          <p:cNvSpPr/>
          <p:nvPr/>
        </p:nvSpPr>
        <p:spPr>
          <a:xfrm>
            <a:off x="6831223" y="3739535"/>
            <a:ext cx="556563" cy="369332"/>
          </a:xfrm>
          <a:prstGeom prst="rect">
            <a:avLst/>
          </a:prstGeom>
        </p:spPr>
        <p:txBody>
          <a:bodyPr wrap="none">
            <a:spAutoFit/>
          </a:bodyPr>
          <a:lstStyle/>
          <a:p>
            <a:r>
              <a:rPr lang="en-US" dirty="0" smtClean="0">
                <a:solidFill>
                  <a:srgbClr val="0D0D0D"/>
                </a:solidFill>
                <a:latin typeface="Söhne"/>
              </a:rPr>
              <a:t>Mid</a:t>
            </a:r>
            <a:endParaRPr lang="en-US" dirty="0"/>
          </a:p>
        </p:txBody>
      </p:sp>
      <p:sp>
        <p:nvSpPr>
          <p:cNvPr id="28" name="Rectangle 27"/>
          <p:cNvSpPr/>
          <p:nvPr/>
        </p:nvSpPr>
        <p:spPr>
          <a:xfrm>
            <a:off x="9607073" y="3674874"/>
            <a:ext cx="620683" cy="369332"/>
          </a:xfrm>
          <a:prstGeom prst="rect">
            <a:avLst/>
          </a:prstGeom>
        </p:spPr>
        <p:txBody>
          <a:bodyPr wrap="none">
            <a:spAutoFit/>
          </a:bodyPr>
          <a:lstStyle/>
          <a:p>
            <a:r>
              <a:rPr lang="en-US" dirty="0" smtClean="0">
                <a:solidFill>
                  <a:srgbClr val="0D0D0D"/>
                </a:solidFill>
                <a:latin typeface="Söhne"/>
              </a:rPr>
              <a:t>LSB</a:t>
            </a:r>
            <a:endParaRPr lang="en-US" dirty="0"/>
          </a:p>
        </p:txBody>
      </p:sp>
    </p:spTree>
    <p:extLst>
      <p:ext uri="{BB962C8B-B14F-4D97-AF65-F5344CB8AC3E}">
        <p14:creationId xmlns:p14="http://schemas.microsoft.com/office/powerpoint/2010/main" val="131310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Histogram Processing</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1457325" y="1976929"/>
            <a:ext cx="9069487" cy="2031325"/>
          </a:xfrm>
          <a:prstGeom prst="rect">
            <a:avLst/>
          </a:prstGeom>
        </p:spPr>
        <p:txBody>
          <a:bodyPr wrap="square">
            <a:spAutoFit/>
          </a:bodyPr>
          <a:lstStyle/>
          <a:p>
            <a:r>
              <a:rPr lang="en-US" dirty="0" smtClean="0">
                <a:solidFill>
                  <a:srgbClr val="000000"/>
                </a:solidFill>
                <a:latin typeface="Tahoma" panose="020B0604030504040204" pitchFamily="34" charset="0"/>
              </a:rPr>
              <a:t>The </a:t>
            </a:r>
            <a:r>
              <a:rPr lang="en-US" dirty="0">
                <a:solidFill>
                  <a:srgbClr val="000000"/>
                </a:solidFill>
                <a:latin typeface="Tahoma" panose="020B0604030504040204" pitchFamily="34" charset="0"/>
              </a:rPr>
              <a:t>image histogram is a valuable tool used to view the intensity profile of an image.</a:t>
            </a:r>
          </a:p>
          <a:p>
            <a:r>
              <a:rPr lang="en-US" sz="1100" dirty="0">
                <a:solidFill>
                  <a:srgbClr val="3232CC"/>
                </a:solidFill>
                <a:latin typeface="Wingdings" panose="05000000000000000000" pitchFamily="2" charset="2"/>
              </a:rPr>
              <a:t></a:t>
            </a:r>
            <a:r>
              <a:rPr lang="en-US" dirty="0">
                <a:solidFill>
                  <a:srgbClr val="000000"/>
                </a:solidFill>
                <a:latin typeface="Tahoma" panose="020B0604030504040204" pitchFamily="34" charset="0"/>
              </a:rPr>
              <a:t>The histogram provides information about the contrast and overall intensity distribution of an image. </a:t>
            </a:r>
            <a:endParaRPr lang="en-US" dirty="0" smtClean="0">
              <a:solidFill>
                <a:srgbClr val="000000"/>
              </a:solidFill>
              <a:latin typeface="Tahoma" panose="020B0604030504040204" pitchFamily="34" charset="0"/>
            </a:endParaRPr>
          </a:p>
          <a:p>
            <a:endParaRPr lang="en-US" dirty="0">
              <a:solidFill>
                <a:srgbClr val="000000"/>
              </a:solidFill>
              <a:latin typeface="Tahoma" panose="020B0604030504040204" pitchFamily="34" charset="0"/>
            </a:endParaRPr>
          </a:p>
          <a:p>
            <a:r>
              <a:rPr lang="en-US" sz="1100" dirty="0">
                <a:solidFill>
                  <a:srgbClr val="3232CC"/>
                </a:solidFill>
                <a:latin typeface="Wingdings" panose="05000000000000000000" pitchFamily="2" charset="2"/>
              </a:rPr>
              <a:t></a:t>
            </a:r>
            <a:r>
              <a:rPr lang="en-US" dirty="0">
                <a:solidFill>
                  <a:srgbClr val="000000"/>
                </a:solidFill>
                <a:latin typeface="Tahoma" panose="020B0604030504040204" pitchFamily="34" charset="0"/>
              </a:rPr>
              <a:t>The image histogram is simply a bar graph of the pixel intensities. The pixel intensities are plotted along the x-axis and the number of occurrences for each intensity represents the y-axis. </a:t>
            </a:r>
          </a:p>
        </p:txBody>
      </p:sp>
      <p:pic>
        <p:nvPicPr>
          <p:cNvPr id="8" name="Picture 7"/>
          <p:cNvPicPr>
            <a:picLocks noChangeAspect="1"/>
          </p:cNvPicPr>
          <p:nvPr/>
        </p:nvPicPr>
        <p:blipFill>
          <a:blip r:embed="rId4"/>
          <a:stretch>
            <a:fillRect/>
          </a:stretch>
        </p:blipFill>
        <p:spPr>
          <a:xfrm>
            <a:off x="4265738" y="3913858"/>
            <a:ext cx="6141883" cy="2713516"/>
          </a:xfrm>
          <a:prstGeom prst="rect">
            <a:avLst/>
          </a:prstGeom>
        </p:spPr>
      </p:pic>
      <p:sp>
        <p:nvSpPr>
          <p:cNvPr id="22" name="Rectangle 21"/>
          <p:cNvSpPr/>
          <p:nvPr/>
        </p:nvSpPr>
        <p:spPr>
          <a:xfrm>
            <a:off x="7465730" y="5550311"/>
            <a:ext cx="263809" cy="742319"/>
          </a:xfrm>
          <a:prstGeom prst="rect">
            <a:avLst/>
          </a:prstGeom>
          <a:noFill/>
          <a:ln w="28575"/>
        </p:spPr>
        <p:style>
          <a:lnRef idx="2">
            <a:schemeClr val="accent2"/>
          </a:lnRef>
          <a:fillRef idx="1">
            <a:schemeClr val="lt1"/>
          </a:fillRef>
          <a:effectRef idx="0">
            <a:schemeClr val="accent2"/>
          </a:effectRef>
          <a:fontRef idx="minor">
            <a:schemeClr val="dk1"/>
          </a:fontRef>
        </p:style>
        <p:txBody>
          <a:bodyPr rtlCol="0" anchor="ctr"/>
          <a:lstStyle/>
          <a:p>
            <a:pPr algn="ctr"/>
            <a:endParaRPr lang="en-US">
              <a:solidFill>
                <a:srgbClr val="FF0000"/>
              </a:solidFill>
            </a:endParaRPr>
          </a:p>
        </p:txBody>
      </p:sp>
      <p:sp>
        <p:nvSpPr>
          <p:cNvPr id="26" name="Oval 25"/>
          <p:cNvSpPr/>
          <p:nvPr/>
        </p:nvSpPr>
        <p:spPr>
          <a:xfrm>
            <a:off x="4994392" y="5315738"/>
            <a:ext cx="300250" cy="354842"/>
          </a:xfrm>
          <a:prstGeom prst="ellipse">
            <a:avLst/>
          </a:prstGeom>
          <a:noFill/>
          <a:ln w="28575"/>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rgbClr val="FF0000"/>
              </a:solidFill>
            </a:endParaRPr>
          </a:p>
        </p:txBody>
      </p:sp>
      <p:sp>
        <p:nvSpPr>
          <p:cNvPr id="27" name="Oval 26"/>
          <p:cNvSpPr/>
          <p:nvPr/>
        </p:nvSpPr>
        <p:spPr>
          <a:xfrm>
            <a:off x="5002659" y="5905154"/>
            <a:ext cx="300250" cy="354842"/>
          </a:xfrm>
          <a:prstGeom prst="ellipse">
            <a:avLst/>
          </a:prstGeom>
          <a:noFill/>
          <a:ln w="28575"/>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rgbClr val="FF0000"/>
              </a:solidFill>
            </a:endParaRPr>
          </a:p>
        </p:txBody>
      </p:sp>
      <p:sp>
        <p:nvSpPr>
          <p:cNvPr id="28" name="Rectangle 27"/>
          <p:cNvSpPr/>
          <p:nvPr/>
        </p:nvSpPr>
        <p:spPr>
          <a:xfrm>
            <a:off x="8431952" y="4807992"/>
            <a:ext cx="297712" cy="148463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5002659" y="4134831"/>
            <a:ext cx="300250" cy="35484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30" name="Oval 29"/>
          <p:cNvSpPr/>
          <p:nvPr/>
        </p:nvSpPr>
        <p:spPr>
          <a:xfrm>
            <a:off x="5022968" y="4713801"/>
            <a:ext cx="300250" cy="35484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31" name="Oval 30"/>
          <p:cNvSpPr/>
          <p:nvPr/>
        </p:nvSpPr>
        <p:spPr>
          <a:xfrm>
            <a:off x="4434859" y="4736552"/>
            <a:ext cx="300250" cy="35484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32" name="Oval 31"/>
          <p:cNvSpPr/>
          <p:nvPr/>
        </p:nvSpPr>
        <p:spPr>
          <a:xfrm>
            <a:off x="4469251" y="4158641"/>
            <a:ext cx="300250" cy="35484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33" name="Oval 32"/>
          <p:cNvSpPr/>
          <p:nvPr/>
        </p:nvSpPr>
        <p:spPr>
          <a:xfrm>
            <a:off x="4454963" y="5315937"/>
            <a:ext cx="300250" cy="35484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10" name="Rectangle 9"/>
          <p:cNvSpPr/>
          <p:nvPr/>
        </p:nvSpPr>
        <p:spPr>
          <a:xfrm>
            <a:off x="338408" y="5934670"/>
            <a:ext cx="3896708" cy="923330"/>
          </a:xfrm>
          <a:prstGeom prst="rect">
            <a:avLst/>
          </a:prstGeom>
        </p:spPr>
        <p:txBody>
          <a:bodyPr wrap="none">
            <a:spAutoFit/>
          </a:bodyPr>
          <a:lstStyle/>
          <a:p>
            <a:r>
              <a:rPr lang="en-US" dirty="0" smtClean="0"/>
              <a:t>Let’s try:</a:t>
            </a:r>
          </a:p>
          <a:p>
            <a:r>
              <a:rPr lang="en-US" dirty="0" smtClean="0">
                <a:hlinkClick r:id="rId5"/>
              </a:rPr>
              <a:t>https</a:t>
            </a:r>
            <a:r>
              <a:rPr lang="en-US" dirty="0">
                <a:hlinkClick r:id="rId5"/>
              </a:rPr>
              <a:t>://</a:t>
            </a:r>
            <a:r>
              <a:rPr lang="en-US" dirty="0" smtClean="0">
                <a:hlinkClick r:id="rId5"/>
              </a:rPr>
              <a:t>www.dcode.fr/image-histogram</a:t>
            </a:r>
            <a:endParaRPr lang="en-US" dirty="0" smtClean="0"/>
          </a:p>
          <a:p>
            <a:endParaRPr lang="en-US" dirty="0"/>
          </a:p>
        </p:txBody>
      </p:sp>
    </p:spTree>
    <p:extLst>
      <p:ext uri="{BB962C8B-B14F-4D97-AF65-F5344CB8AC3E}">
        <p14:creationId xmlns:p14="http://schemas.microsoft.com/office/powerpoint/2010/main" val="206193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27" grpId="0" animBg="1"/>
      <p:bldP spid="28" grpId="0" animBg="1"/>
      <p:bldP spid="29" grpId="0" animBg="1"/>
      <p:bldP spid="30" grpId="0" animBg="1"/>
      <p:bldP spid="31" grpId="0" animBg="1"/>
      <p:bldP spid="32" grpId="0" animBg="1"/>
      <p:bldP spid="33" grpId="0" animBg="1"/>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Histogram Processing</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stretch>
            <a:fillRect/>
          </a:stretch>
        </p:blipFill>
        <p:spPr>
          <a:xfrm>
            <a:off x="3652079" y="1991751"/>
            <a:ext cx="6657975" cy="2422353"/>
          </a:xfrm>
          <a:prstGeom prst="rect">
            <a:avLst/>
          </a:prstGeom>
        </p:spPr>
      </p:pic>
      <p:pic>
        <p:nvPicPr>
          <p:cNvPr id="4" name="Picture 3"/>
          <p:cNvPicPr>
            <a:picLocks noChangeAspect="1"/>
          </p:cNvPicPr>
          <p:nvPr/>
        </p:nvPicPr>
        <p:blipFill>
          <a:blip r:embed="rId5"/>
          <a:stretch>
            <a:fillRect/>
          </a:stretch>
        </p:blipFill>
        <p:spPr>
          <a:xfrm>
            <a:off x="3636314" y="4414104"/>
            <a:ext cx="6779274" cy="2014270"/>
          </a:xfrm>
          <a:prstGeom prst="rect">
            <a:avLst/>
          </a:prstGeom>
        </p:spPr>
      </p:pic>
    </p:spTree>
    <p:extLst>
      <p:ext uri="{BB962C8B-B14F-4D97-AF65-F5344CB8AC3E}">
        <p14:creationId xmlns:p14="http://schemas.microsoft.com/office/powerpoint/2010/main" val="13679654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Equalization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Rectangle 5"/>
          <p:cNvSpPr/>
          <p:nvPr/>
        </p:nvSpPr>
        <p:spPr>
          <a:xfrm>
            <a:off x="1675976" y="2121073"/>
            <a:ext cx="7468024" cy="1369606"/>
          </a:xfrm>
          <a:prstGeom prst="rect">
            <a:avLst/>
          </a:prstGeom>
        </p:spPr>
        <p:txBody>
          <a:bodyPr wrap="square">
            <a:spAutoFit/>
          </a:bodyPr>
          <a:lstStyle/>
          <a:p>
            <a:r>
              <a:rPr lang="en-US" sz="1100" dirty="0">
                <a:solidFill>
                  <a:srgbClr val="000000"/>
                </a:solidFill>
                <a:latin typeface="Calibri" panose="020F0502020204030204" pitchFamily="34" charset="0"/>
              </a:rPr>
              <a:t>–To improve the contrast of an image </a:t>
            </a:r>
          </a:p>
          <a:p>
            <a:r>
              <a:rPr lang="en-US" dirty="0">
                <a:solidFill>
                  <a:srgbClr val="000000"/>
                </a:solidFill>
                <a:latin typeface="Calibri" panose="020F0502020204030204" pitchFamily="34" charset="0"/>
              </a:rPr>
              <a:t>– To transform an image in such a way that the transformed image has a nearly uniform distribution of pixel values </a:t>
            </a:r>
          </a:p>
          <a:p>
            <a:r>
              <a:rPr lang="en-US" dirty="0">
                <a:solidFill>
                  <a:srgbClr val="000000"/>
                </a:solidFill>
                <a:latin typeface="Calibri" panose="020F0502020204030204" pitchFamily="34" charset="0"/>
              </a:rPr>
              <a:t>The intensity levels in an image may be viewed as random variables in the </a:t>
            </a:r>
            <a:r>
              <a:rPr lang="en-US">
                <a:solidFill>
                  <a:srgbClr val="000000"/>
                </a:solidFill>
                <a:latin typeface="Calibri" panose="020F0502020204030204" pitchFamily="34" charset="0"/>
              </a:rPr>
              <a:t>interval </a:t>
            </a:r>
            <a:r>
              <a:rPr lang="en-US" smtClean="0">
                <a:solidFill>
                  <a:srgbClr val="000000"/>
                </a:solidFill>
                <a:latin typeface="Calibri" panose="020F0502020204030204" pitchFamily="34" charset="0"/>
              </a:rPr>
              <a:t>[0, </a:t>
            </a:r>
            <a:r>
              <a:rPr lang="en-US" dirty="0">
                <a:solidFill>
                  <a:srgbClr val="000000"/>
                </a:solidFill>
                <a:latin typeface="Calibri" panose="020F0502020204030204" pitchFamily="34" charset="0"/>
              </a:rPr>
              <a:t>L-1]. </a:t>
            </a:r>
            <a:endParaRPr lang="en-US" dirty="0"/>
          </a:p>
        </p:txBody>
      </p:sp>
      <p:pic>
        <p:nvPicPr>
          <p:cNvPr id="9" name="Picture 8"/>
          <p:cNvPicPr>
            <a:picLocks noChangeAspect="1"/>
          </p:cNvPicPr>
          <p:nvPr/>
        </p:nvPicPr>
        <p:blipFill>
          <a:blip r:embed="rId4"/>
          <a:stretch>
            <a:fillRect/>
          </a:stretch>
        </p:blipFill>
        <p:spPr>
          <a:xfrm>
            <a:off x="5409988" y="3475073"/>
            <a:ext cx="4994779" cy="3168653"/>
          </a:xfrm>
          <a:prstGeom prst="rect">
            <a:avLst/>
          </a:prstGeom>
        </p:spPr>
      </p:pic>
      <p:pic>
        <p:nvPicPr>
          <p:cNvPr id="10" name="Picture 9"/>
          <p:cNvPicPr>
            <a:picLocks noChangeAspect="1"/>
          </p:cNvPicPr>
          <p:nvPr/>
        </p:nvPicPr>
        <p:blipFill>
          <a:blip r:embed="rId5"/>
          <a:stretch>
            <a:fillRect/>
          </a:stretch>
        </p:blipFill>
        <p:spPr>
          <a:xfrm>
            <a:off x="1829825" y="4028715"/>
            <a:ext cx="1981200" cy="828675"/>
          </a:xfrm>
          <a:prstGeom prst="rect">
            <a:avLst/>
          </a:prstGeom>
        </p:spPr>
      </p:pic>
      <p:sp>
        <p:nvSpPr>
          <p:cNvPr id="15" name="Rectangle 14"/>
          <p:cNvSpPr/>
          <p:nvPr/>
        </p:nvSpPr>
        <p:spPr>
          <a:xfrm>
            <a:off x="1260955" y="3890697"/>
            <a:ext cx="4292909" cy="338554"/>
          </a:xfrm>
          <a:prstGeom prst="rect">
            <a:avLst/>
          </a:prstGeom>
        </p:spPr>
        <p:txBody>
          <a:bodyPr wrap="square">
            <a:spAutoFit/>
          </a:bodyPr>
          <a:lstStyle/>
          <a:p>
            <a:r>
              <a:rPr lang="en-US" sz="1600" dirty="0" smtClean="0">
                <a:solidFill>
                  <a:srgbClr val="000000"/>
                </a:solidFill>
                <a:latin typeface="Calibri" panose="020F0502020204030204" pitchFamily="34" charset="0"/>
              </a:rPr>
              <a:t>The probability of occurrence of intensity level </a:t>
            </a:r>
            <a:r>
              <a:rPr lang="en-US" sz="1600" dirty="0" err="1" smtClean="0">
                <a:solidFill>
                  <a:srgbClr val="000000"/>
                </a:solidFill>
                <a:latin typeface="Calibri" panose="020F0502020204030204" pitchFamily="34" charset="0"/>
              </a:rPr>
              <a:t>r</a:t>
            </a:r>
            <a:r>
              <a:rPr lang="en-US" sz="1600" baseline="-25000" dirty="0" err="1" smtClean="0">
                <a:solidFill>
                  <a:srgbClr val="000000"/>
                </a:solidFill>
                <a:latin typeface="Calibri" panose="020F0502020204030204" pitchFamily="34" charset="0"/>
              </a:rPr>
              <a:t>k</a:t>
            </a:r>
            <a:endParaRPr lang="en-US" sz="2800" baseline="-25000" dirty="0"/>
          </a:p>
        </p:txBody>
      </p:sp>
      <p:pic>
        <p:nvPicPr>
          <p:cNvPr id="12" name="Picture 11"/>
          <p:cNvPicPr>
            <a:picLocks noChangeAspect="1"/>
          </p:cNvPicPr>
          <p:nvPr/>
        </p:nvPicPr>
        <p:blipFill>
          <a:blip r:embed="rId6"/>
          <a:stretch>
            <a:fillRect/>
          </a:stretch>
        </p:blipFill>
        <p:spPr>
          <a:xfrm>
            <a:off x="1716069" y="5307515"/>
            <a:ext cx="3073646" cy="788670"/>
          </a:xfrm>
          <a:prstGeom prst="rect">
            <a:avLst/>
          </a:prstGeom>
        </p:spPr>
      </p:pic>
      <p:pic>
        <p:nvPicPr>
          <p:cNvPr id="13" name="Picture 12"/>
          <p:cNvPicPr>
            <a:picLocks noChangeAspect="1"/>
          </p:cNvPicPr>
          <p:nvPr/>
        </p:nvPicPr>
        <p:blipFill>
          <a:blip r:embed="rId7"/>
          <a:stretch>
            <a:fillRect/>
          </a:stretch>
        </p:blipFill>
        <p:spPr>
          <a:xfrm>
            <a:off x="1829825" y="6056562"/>
            <a:ext cx="2343150" cy="467226"/>
          </a:xfrm>
          <a:prstGeom prst="rect">
            <a:avLst/>
          </a:prstGeom>
        </p:spPr>
      </p:pic>
      <p:sp>
        <p:nvSpPr>
          <p:cNvPr id="20" name="Rectangle 19"/>
          <p:cNvSpPr/>
          <p:nvPr/>
        </p:nvSpPr>
        <p:spPr>
          <a:xfrm>
            <a:off x="1333001" y="5097934"/>
            <a:ext cx="4292909" cy="338554"/>
          </a:xfrm>
          <a:prstGeom prst="rect">
            <a:avLst/>
          </a:prstGeom>
        </p:spPr>
        <p:txBody>
          <a:bodyPr wrap="square">
            <a:spAutoFit/>
          </a:bodyPr>
          <a:lstStyle/>
          <a:p>
            <a:r>
              <a:rPr lang="en-US" sz="1600" dirty="0" smtClean="0">
                <a:solidFill>
                  <a:srgbClr val="000000"/>
                </a:solidFill>
                <a:latin typeface="Calibri" panose="020F0502020204030204" pitchFamily="34" charset="0"/>
              </a:rPr>
              <a:t>Normalized image histogram</a:t>
            </a:r>
            <a:endParaRPr lang="en-US" sz="2800" baseline="-25000" dirty="0"/>
          </a:p>
        </p:txBody>
      </p:sp>
    </p:spTree>
    <p:extLst>
      <p:ext uri="{BB962C8B-B14F-4D97-AF65-F5344CB8AC3E}">
        <p14:creationId xmlns:p14="http://schemas.microsoft.com/office/powerpoint/2010/main" val="30755786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Equalization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p:cNvSpPr/>
          <p:nvPr/>
        </p:nvSpPr>
        <p:spPr>
          <a:xfrm>
            <a:off x="1675976" y="1933177"/>
            <a:ext cx="4046429" cy="369332"/>
          </a:xfrm>
          <a:prstGeom prst="rect">
            <a:avLst/>
          </a:prstGeom>
        </p:spPr>
        <p:txBody>
          <a:bodyPr wrap="none">
            <a:spAutoFit/>
          </a:bodyPr>
          <a:lstStyle/>
          <a:p>
            <a:r>
              <a:rPr lang="en-US" dirty="0">
                <a:solidFill>
                  <a:srgbClr val="000000"/>
                </a:solidFill>
                <a:latin typeface="Calibri" panose="020F0502020204030204" pitchFamily="34" charset="0"/>
              </a:rPr>
              <a:t>The process involves the following steps: </a:t>
            </a:r>
            <a:endParaRPr lang="en-US" dirty="0"/>
          </a:p>
        </p:txBody>
      </p:sp>
      <p:sp>
        <p:nvSpPr>
          <p:cNvPr id="8" name="Rectangle 7"/>
          <p:cNvSpPr/>
          <p:nvPr/>
        </p:nvSpPr>
        <p:spPr>
          <a:xfrm>
            <a:off x="1371600" y="2373966"/>
            <a:ext cx="9987643" cy="4154984"/>
          </a:xfrm>
          <a:prstGeom prst="rect">
            <a:avLst/>
          </a:prstGeom>
        </p:spPr>
        <p:txBody>
          <a:bodyPr wrap="square">
            <a:spAutoFit/>
          </a:bodyPr>
          <a:lstStyle/>
          <a:p>
            <a:pPr algn="just"/>
            <a:r>
              <a:rPr lang="en-US" sz="2400" b="1" dirty="0">
                <a:solidFill>
                  <a:srgbClr val="000000"/>
                </a:solidFill>
                <a:latin typeface="Calibri" panose="020F0502020204030204" pitchFamily="34" charset="0"/>
              </a:rPr>
              <a:t>Compute the Histogram</a:t>
            </a:r>
            <a:r>
              <a:rPr lang="en-US" sz="2400" dirty="0">
                <a:solidFill>
                  <a:srgbClr val="000000"/>
                </a:solidFill>
                <a:latin typeface="Calibri" panose="020F0502020204030204" pitchFamily="34" charset="0"/>
              </a:rPr>
              <a:t>: Calculate the histogram of the input image. The histogram is a plot or graph that shows the frequency of each pixel intensity value in the image. It provides a visual representation of the distribution of pixel values. </a:t>
            </a:r>
          </a:p>
          <a:p>
            <a:pPr algn="just"/>
            <a:r>
              <a:rPr lang="en-US" sz="2400" b="1" dirty="0">
                <a:solidFill>
                  <a:srgbClr val="000000"/>
                </a:solidFill>
                <a:latin typeface="Calibri" panose="020F0502020204030204" pitchFamily="34" charset="0"/>
              </a:rPr>
              <a:t>Normalize the Histogram: </a:t>
            </a:r>
            <a:r>
              <a:rPr lang="en-US" sz="2400" dirty="0">
                <a:solidFill>
                  <a:srgbClr val="000000"/>
                </a:solidFill>
                <a:latin typeface="Calibri" panose="020F0502020204030204" pitchFamily="34" charset="0"/>
              </a:rPr>
              <a:t>Normalize the histogram so that it represents the probability density function (PDF) of the image. This is done by dividing each bin (intensity value) in the histogram by the total number of pixels in the image. </a:t>
            </a:r>
            <a:endParaRPr lang="en-US" sz="2400" dirty="0" smtClean="0">
              <a:solidFill>
                <a:srgbClr val="000000"/>
              </a:solidFill>
              <a:latin typeface="Calibri" panose="020F0502020204030204" pitchFamily="34" charset="0"/>
            </a:endParaRPr>
          </a:p>
          <a:p>
            <a:pPr algn="just"/>
            <a:r>
              <a:rPr lang="en-US" sz="2400" b="1" dirty="0"/>
              <a:t>Cumulative Distribution Function (CDF): </a:t>
            </a:r>
            <a:r>
              <a:rPr lang="en-US" sz="2400" dirty="0"/>
              <a:t>Compute the cumulative distribution function (CDF) of the normalized histogram. The CDF represents the cumulative sum of the probabilities of each intensity value and ranges </a:t>
            </a:r>
            <a:r>
              <a:rPr lang="en-US" sz="2400"/>
              <a:t>from </a:t>
            </a:r>
            <a:r>
              <a:rPr lang="en-US" sz="2400" smtClean="0"/>
              <a:t>0 </a:t>
            </a:r>
            <a:r>
              <a:rPr lang="en-US" sz="2400" dirty="0"/>
              <a:t>to 1. </a:t>
            </a:r>
          </a:p>
        </p:txBody>
      </p:sp>
    </p:spTree>
    <p:extLst>
      <p:ext uri="{BB962C8B-B14F-4D97-AF65-F5344CB8AC3E}">
        <p14:creationId xmlns:p14="http://schemas.microsoft.com/office/powerpoint/2010/main" val="38996265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Equalization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p:cNvSpPr/>
          <p:nvPr/>
        </p:nvSpPr>
        <p:spPr>
          <a:xfrm>
            <a:off x="1675976" y="1933177"/>
            <a:ext cx="4046429" cy="369332"/>
          </a:xfrm>
          <a:prstGeom prst="rect">
            <a:avLst/>
          </a:prstGeom>
        </p:spPr>
        <p:txBody>
          <a:bodyPr wrap="none">
            <a:spAutoFit/>
          </a:bodyPr>
          <a:lstStyle/>
          <a:p>
            <a:r>
              <a:rPr lang="en-US" dirty="0">
                <a:solidFill>
                  <a:srgbClr val="000000"/>
                </a:solidFill>
                <a:latin typeface="Calibri" panose="020F0502020204030204" pitchFamily="34" charset="0"/>
              </a:rPr>
              <a:t>The process involves the following steps: </a:t>
            </a:r>
            <a:endParaRPr lang="en-US" dirty="0"/>
          </a:p>
        </p:txBody>
      </p:sp>
      <p:sp>
        <p:nvSpPr>
          <p:cNvPr id="8" name="Rectangle 7"/>
          <p:cNvSpPr/>
          <p:nvPr/>
        </p:nvSpPr>
        <p:spPr>
          <a:xfrm>
            <a:off x="1453244" y="2373966"/>
            <a:ext cx="9906000" cy="2677656"/>
          </a:xfrm>
          <a:prstGeom prst="rect">
            <a:avLst/>
          </a:prstGeom>
        </p:spPr>
        <p:txBody>
          <a:bodyPr wrap="square">
            <a:spAutoFit/>
          </a:bodyPr>
          <a:lstStyle/>
          <a:p>
            <a:pPr algn="just"/>
            <a:r>
              <a:rPr lang="en-US" sz="2400" b="1" dirty="0" smtClean="0"/>
              <a:t>Histogram </a:t>
            </a:r>
            <a:r>
              <a:rPr lang="en-US" sz="2400" b="1" dirty="0"/>
              <a:t>Equalization</a:t>
            </a:r>
            <a:r>
              <a:rPr lang="en-US" sz="2400" dirty="0"/>
              <a:t>: For each pixel in the original image, replace its intensity value with a new value obtained by mapping the original intensity to </a:t>
            </a:r>
          </a:p>
          <a:p>
            <a:pPr algn="just"/>
            <a:r>
              <a:rPr lang="en-US" sz="2400" dirty="0"/>
              <a:t>its corresponding CDF value. This mapping can be done using the following formula: </a:t>
            </a:r>
          </a:p>
          <a:p>
            <a:pPr algn="just"/>
            <a:r>
              <a:rPr lang="en-US" sz="2400" b="1" dirty="0" err="1"/>
              <a:t>new_intensity</a:t>
            </a:r>
            <a:r>
              <a:rPr lang="en-US" sz="2400" b="1" dirty="0"/>
              <a:t> = CDF(</a:t>
            </a:r>
            <a:r>
              <a:rPr lang="en-US" sz="2400" b="1" dirty="0" err="1"/>
              <a:t>original_intensity</a:t>
            </a:r>
            <a:r>
              <a:rPr lang="en-US" sz="2400" b="1" dirty="0"/>
              <a:t>) * (L-1) </a:t>
            </a:r>
            <a:endParaRPr lang="en-US" sz="2400" b="1" dirty="0" smtClean="0"/>
          </a:p>
          <a:p>
            <a:pPr algn="just"/>
            <a:r>
              <a:rPr lang="en-US" sz="2400" b="1" dirty="0"/>
              <a:t>Create the Equalized Image: </a:t>
            </a:r>
            <a:r>
              <a:rPr lang="en-US" sz="2400" dirty="0"/>
              <a:t>Replace each pixel's intensity in the original image with the new intensity calculated in the previous step. </a:t>
            </a:r>
            <a:endParaRPr lang="en-US" sz="2400" b="1" dirty="0"/>
          </a:p>
        </p:txBody>
      </p:sp>
    </p:spTree>
    <p:extLst>
      <p:ext uri="{BB962C8B-B14F-4D97-AF65-F5344CB8AC3E}">
        <p14:creationId xmlns:p14="http://schemas.microsoft.com/office/powerpoint/2010/main" val="14321727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2653504" cy="954107"/>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Equalization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stretch>
            <a:fillRect/>
          </a:stretch>
        </p:blipFill>
        <p:spPr>
          <a:xfrm>
            <a:off x="1914524" y="2551960"/>
            <a:ext cx="1740849" cy="197249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179411629"/>
              </p:ext>
            </p:extLst>
          </p:nvPr>
        </p:nvGraphicFramePr>
        <p:xfrm>
          <a:off x="3970247" y="2370985"/>
          <a:ext cx="7277330" cy="3235960"/>
        </p:xfrm>
        <a:graphic>
          <a:graphicData uri="http://schemas.openxmlformats.org/drawingml/2006/table">
            <a:tbl>
              <a:tblPr firstRow="1" bandRow="1">
                <a:tableStyleId>{5940675A-B579-460E-94D1-54222C63F5DA}</a:tableStyleId>
              </a:tblPr>
              <a:tblGrid>
                <a:gridCol w="1192911">
                  <a:extLst>
                    <a:ext uri="{9D8B030D-6E8A-4147-A177-3AD203B41FA5}">
                      <a16:colId xmlns:a16="http://schemas.microsoft.com/office/drawing/2014/main" val="225685833"/>
                    </a:ext>
                  </a:extLst>
                </a:gridCol>
                <a:gridCol w="686976">
                  <a:extLst>
                    <a:ext uri="{9D8B030D-6E8A-4147-A177-3AD203B41FA5}">
                      <a16:colId xmlns:a16="http://schemas.microsoft.com/office/drawing/2014/main" val="1531588503"/>
                    </a:ext>
                  </a:extLst>
                </a:gridCol>
                <a:gridCol w="1190943">
                  <a:extLst>
                    <a:ext uri="{9D8B030D-6E8A-4147-A177-3AD203B41FA5}">
                      <a16:colId xmlns:a16="http://schemas.microsoft.com/office/drawing/2014/main" val="303202857"/>
                    </a:ext>
                  </a:extLst>
                </a:gridCol>
                <a:gridCol w="930729">
                  <a:extLst>
                    <a:ext uri="{9D8B030D-6E8A-4147-A177-3AD203B41FA5}">
                      <a16:colId xmlns:a16="http://schemas.microsoft.com/office/drawing/2014/main" val="806225351"/>
                    </a:ext>
                  </a:extLst>
                </a:gridCol>
                <a:gridCol w="1729042">
                  <a:extLst>
                    <a:ext uri="{9D8B030D-6E8A-4147-A177-3AD203B41FA5}">
                      <a16:colId xmlns:a16="http://schemas.microsoft.com/office/drawing/2014/main" val="3788736629"/>
                    </a:ext>
                  </a:extLst>
                </a:gridCol>
                <a:gridCol w="1546729">
                  <a:extLst>
                    <a:ext uri="{9D8B030D-6E8A-4147-A177-3AD203B41FA5}">
                      <a16:colId xmlns:a16="http://schemas.microsoft.com/office/drawing/2014/main" val="3352190328"/>
                    </a:ext>
                  </a:extLst>
                </a:gridCol>
              </a:tblGrid>
              <a:tr h="370840">
                <a:tc>
                  <a:txBody>
                    <a:bodyPr/>
                    <a:lstStyle/>
                    <a:p>
                      <a:r>
                        <a:rPr lang="en-US" dirty="0" smtClean="0"/>
                        <a:t>Gray</a:t>
                      </a:r>
                      <a:r>
                        <a:rPr lang="en-US" baseline="0" dirty="0" smtClean="0"/>
                        <a:t> Level</a:t>
                      </a:r>
                      <a:endParaRPr lang="en-US" dirty="0"/>
                    </a:p>
                  </a:txBody>
                  <a:tcPr/>
                </a:tc>
                <a:tc>
                  <a:txBody>
                    <a:bodyPr/>
                    <a:lstStyle/>
                    <a:p>
                      <a:r>
                        <a:rPr lang="en-US" dirty="0" err="1" smtClean="0"/>
                        <a:t>freq</a:t>
                      </a:r>
                      <a:endParaRPr lang="en-US" dirty="0"/>
                    </a:p>
                  </a:txBody>
                  <a:tcPr/>
                </a:tc>
                <a:tc>
                  <a:txBody>
                    <a:bodyPr/>
                    <a:lstStyle/>
                    <a:p>
                      <a:r>
                        <a:rPr lang="en-US" dirty="0" smtClean="0"/>
                        <a:t> PDF</a:t>
                      </a:r>
                      <a:endParaRPr lang="en-US" dirty="0"/>
                    </a:p>
                  </a:txBody>
                  <a:tcPr/>
                </a:tc>
                <a:tc>
                  <a:txBody>
                    <a:bodyPr/>
                    <a:lstStyle/>
                    <a:p>
                      <a:r>
                        <a:rPr lang="en-US" dirty="0" smtClean="0"/>
                        <a:t>CDF</a:t>
                      </a:r>
                      <a:endParaRPr lang="en-US" dirty="0"/>
                    </a:p>
                  </a:txBody>
                  <a:tcPr/>
                </a:tc>
                <a:tc>
                  <a:txBody>
                    <a:bodyPr/>
                    <a:lstStyle/>
                    <a:p>
                      <a:r>
                        <a:rPr lang="en-US" sz="1800" b="1" i="0" kern="1200" dirty="0" smtClean="0">
                          <a:solidFill>
                            <a:schemeClr val="tx1"/>
                          </a:solidFill>
                          <a:effectLst/>
                          <a:latin typeface="+mn-lt"/>
                          <a:ea typeface="+mn-ea"/>
                          <a:cs typeface="+mn-cs"/>
                        </a:rPr>
                        <a:t>CDF * (Levels-1)</a:t>
                      </a:r>
                      <a:endParaRPr lang="en-US" dirty="0"/>
                    </a:p>
                  </a:txBody>
                  <a:tcPr/>
                </a:tc>
                <a:tc>
                  <a:txBody>
                    <a:bodyPr/>
                    <a:lstStyle/>
                    <a:p>
                      <a:r>
                        <a:rPr lang="en-US" sz="1800" b="1" i="0" kern="1200" dirty="0" smtClean="0">
                          <a:solidFill>
                            <a:schemeClr val="tx1"/>
                          </a:solidFill>
                          <a:effectLst/>
                          <a:latin typeface="+mn-lt"/>
                          <a:ea typeface="+mn-ea"/>
                          <a:cs typeface="+mn-cs"/>
                        </a:rPr>
                        <a:t>New Gray Level Value</a:t>
                      </a:r>
                      <a:endParaRPr lang="en-US" dirty="0"/>
                    </a:p>
                  </a:txBody>
                  <a:tcPr/>
                </a:tc>
                <a:extLst>
                  <a:ext uri="{0D108BD9-81ED-4DB2-BD59-A6C34878D82A}">
                    <a16:rowId xmlns:a16="http://schemas.microsoft.com/office/drawing/2014/main" val="3906946320"/>
                  </a:ext>
                </a:extLst>
              </a:tr>
              <a:tr h="370840">
                <a:tc>
                  <a:txBody>
                    <a:bodyPr/>
                    <a:lstStyle/>
                    <a:p>
                      <a:r>
                        <a:rPr lang="en-US" smtClean="0"/>
                        <a:t>0</a:t>
                      </a:r>
                      <a:endParaRPr lang="en-US" dirty="0"/>
                    </a:p>
                  </a:txBody>
                  <a:tcPr/>
                </a:tc>
                <a:tc>
                  <a:txBody>
                    <a:bodyPr/>
                    <a:lstStyle/>
                    <a:p>
                      <a:r>
                        <a:rPr lang="en-US" dirty="0" smtClean="0"/>
                        <a:t>1</a:t>
                      </a:r>
                      <a:endParaRPr lang="en-US" dirty="0"/>
                    </a:p>
                  </a:txBody>
                  <a:tcPr/>
                </a:tc>
                <a:tc>
                  <a:txBody>
                    <a:bodyPr/>
                    <a:lstStyle/>
                    <a:p>
                      <a:r>
                        <a:rPr lang="en-US" smtClean="0"/>
                        <a:t>1/16=</a:t>
                      </a:r>
                      <a:r>
                        <a:rPr lang="en-AE" smtClean="0"/>
                        <a:t>0.06</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E" smtClean="0"/>
                        <a:t>0.06</a:t>
                      </a:r>
                      <a:endParaRPr lang="en-US"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0.06*5</a:t>
                      </a:r>
                      <a:r>
                        <a:rPr lang="en-US" smtClean="0"/>
                        <a:t>= </a:t>
                      </a:r>
                      <a:r>
                        <a:rPr lang="en-AE" smtClean="0"/>
                        <a:t>0.3</a:t>
                      </a:r>
                      <a:endParaRPr lang="en-US"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1</a:t>
                      </a:r>
                    </a:p>
                  </a:txBody>
                  <a:tcPr/>
                </a:tc>
                <a:extLst>
                  <a:ext uri="{0D108BD9-81ED-4DB2-BD59-A6C34878D82A}">
                    <a16:rowId xmlns:a16="http://schemas.microsoft.com/office/drawing/2014/main" val="2775632022"/>
                  </a:ext>
                </a:extLst>
              </a:tr>
              <a:tr h="370840">
                <a:tc>
                  <a:txBody>
                    <a:bodyPr/>
                    <a:lstStyle/>
                    <a:p>
                      <a:r>
                        <a:rPr lang="en-US" dirty="0" smtClean="0"/>
                        <a:t>1</a:t>
                      </a:r>
                      <a:endParaRPr lang="en-US" dirty="0"/>
                    </a:p>
                  </a:txBody>
                  <a:tcPr/>
                </a:tc>
                <a:tc>
                  <a:txBody>
                    <a:bodyPr/>
                    <a:lstStyle/>
                    <a:p>
                      <a:r>
                        <a:rPr lang="en-US" dirty="0" smtClean="0"/>
                        <a:t>7</a:t>
                      </a:r>
                      <a:endParaRPr lang="en-US" dirty="0"/>
                    </a:p>
                  </a:txBody>
                  <a:tcPr/>
                </a:tc>
                <a:tc>
                  <a:txBody>
                    <a:bodyPr/>
                    <a:lstStyle/>
                    <a:p>
                      <a:r>
                        <a:rPr lang="en-US" smtClean="0"/>
                        <a:t>7/16=</a:t>
                      </a:r>
                      <a:r>
                        <a:rPr lang="en-AE" smtClean="0"/>
                        <a:t>0.44</a:t>
                      </a:r>
                      <a:endParaRPr lang="en-US" dirty="0"/>
                    </a:p>
                  </a:txBody>
                  <a:tcPr/>
                </a:tc>
                <a:tc>
                  <a:txBody>
                    <a:bodyPr/>
                    <a:lstStyle/>
                    <a:p>
                      <a:r>
                        <a:rPr lang="en-AE" smtClean="0"/>
                        <a:t>0.5</a:t>
                      </a:r>
                      <a:endParaRPr lang="en-US" dirty="0"/>
                    </a:p>
                  </a:txBody>
                  <a:tcPr/>
                </a:tc>
                <a:tc>
                  <a:txBody>
                    <a:bodyPr/>
                    <a:lstStyle/>
                    <a:p>
                      <a:r>
                        <a:rPr lang="en-US" smtClean="0"/>
                        <a:t>0.5*5</a:t>
                      </a:r>
                      <a:r>
                        <a:rPr lang="en-US" dirty="0" smtClean="0"/>
                        <a:t>=</a:t>
                      </a:r>
                      <a:r>
                        <a:rPr lang="en-US" baseline="0" dirty="0" smtClean="0"/>
                        <a:t> </a:t>
                      </a:r>
                      <a:r>
                        <a:rPr lang="en-AE" baseline="0" dirty="0" smtClean="0"/>
                        <a:t>2.5</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2655418330"/>
                  </a:ext>
                </a:extLst>
              </a:tr>
              <a:tr h="370840">
                <a:tc>
                  <a:txBody>
                    <a:bodyPr/>
                    <a:lstStyle/>
                    <a:p>
                      <a:r>
                        <a:rPr lang="en-US" dirty="0" smtClean="0"/>
                        <a:t>2</a:t>
                      </a:r>
                      <a:endParaRPr lang="en-US" dirty="0"/>
                    </a:p>
                  </a:txBody>
                  <a:tcPr/>
                </a:tc>
                <a:tc>
                  <a:txBody>
                    <a:bodyPr/>
                    <a:lstStyle/>
                    <a:p>
                      <a:r>
                        <a:rPr lang="en-US" dirty="0" smtClean="0"/>
                        <a:t>4</a:t>
                      </a:r>
                      <a:endParaRPr lang="en-US" dirty="0"/>
                    </a:p>
                  </a:txBody>
                  <a:tcPr/>
                </a:tc>
                <a:tc>
                  <a:txBody>
                    <a:bodyPr/>
                    <a:lstStyle/>
                    <a:p>
                      <a:r>
                        <a:rPr lang="en-US" smtClean="0"/>
                        <a:t>4/16=</a:t>
                      </a:r>
                      <a:r>
                        <a:rPr lang="en-AE" smtClean="0"/>
                        <a:t>0.25</a:t>
                      </a:r>
                      <a:endParaRPr lang="en-US" dirty="0"/>
                    </a:p>
                  </a:txBody>
                  <a:tcPr/>
                </a:tc>
                <a:tc>
                  <a:txBody>
                    <a:bodyPr/>
                    <a:lstStyle/>
                    <a:p>
                      <a:r>
                        <a:rPr lang="en-AE" smtClean="0"/>
                        <a:t>0.75</a:t>
                      </a:r>
                      <a:endParaRPr lang="en-US" dirty="0"/>
                    </a:p>
                  </a:txBody>
                  <a:tcPr/>
                </a:tc>
                <a:tc>
                  <a:txBody>
                    <a:bodyPr/>
                    <a:lstStyle/>
                    <a:p>
                      <a:r>
                        <a:rPr lang="en-US" smtClean="0"/>
                        <a:t>0.75*5</a:t>
                      </a:r>
                      <a:r>
                        <a:rPr lang="en-US" baseline="0" dirty="0" smtClean="0"/>
                        <a:t>= </a:t>
                      </a:r>
                      <a:r>
                        <a:rPr lang="en-AE" baseline="0" dirty="0" smtClean="0"/>
                        <a:t>3.75</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2576737879"/>
                  </a:ext>
                </a:extLst>
              </a:tr>
              <a:tr h="370840">
                <a:tc>
                  <a:txBody>
                    <a:bodyPr/>
                    <a:lstStyle/>
                    <a:p>
                      <a:r>
                        <a:rPr lang="en-US" dirty="0" smtClean="0"/>
                        <a:t>3</a:t>
                      </a:r>
                      <a:endParaRPr lang="en-US" dirty="0"/>
                    </a:p>
                  </a:txBody>
                  <a:tcPr/>
                </a:tc>
                <a:tc>
                  <a:txBody>
                    <a:bodyPr/>
                    <a:lstStyle/>
                    <a:p>
                      <a:r>
                        <a:rPr lang="en-US" dirty="0" smtClean="0"/>
                        <a:t>2</a:t>
                      </a:r>
                      <a:endParaRPr lang="en-US" dirty="0"/>
                    </a:p>
                  </a:txBody>
                  <a:tcPr/>
                </a:tc>
                <a:tc>
                  <a:txBody>
                    <a:bodyPr/>
                    <a:lstStyle/>
                    <a:p>
                      <a:r>
                        <a:rPr lang="en-US" smtClean="0"/>
                        <a:t>2/16=</a:t>
                      </a:r>
                      <a:r>
                        <a:rPr lang="en-AE" smtClean="0"/>
                        <a:t>0.13</a:t>
                      </a:r>
                      <a:endParaRPr lang="en-US" dirty="0"/>
                    </a:p>
                  </a:txBody>
                  <a:tcPr/>
                </a:tc>
                <a:tc>
                  <a:txBody>
                    <a:bodyPr/>
                    <a:lstStyle/>
                    <a:p>
                      <a:r>
                        <a:rPr lang="en-AE" smtClean="0"/>
                        <a:t>0.88</a:t>
                      </a:r>
                      <a:endParaRPr lang="en-US" dirty="0"/>
                    </a:p>
                  </a:txBody>
                  <a:tcPr/>
                </a:tc>
                <a:tc>
                  <a:txBody>
                    <a:bodyPr/>
                    <a:lstStyle/>
                    <a:p>
                      <a:r>
                        <a:rPr lang="en-US" smtClean="0"/>
                        <a:t>0.88*5</a:t>
                      </a:r>
                      <a:r>
                        <a:rPr lang="en-US" baseline="0" dirty="0" smtClean="0"/>
                        <a:t>= </a:t>
                      </a:r>
                      <a:r>
                        <a:rPr lang="en-AE" baseline="0" dirty="0" smtClean="0"/>
                        <a:t>4.4</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4240559232"/>
                  </a:ext>
                </a:extLst>
              </a:tr>
              <a:tr h="370840">
                <a:tc>
                  <a:txBody>
                    <a:bodyPr/>
                    <a:lstStyle/>
                    <a:p>
                      <a:r>
                        <a:rPr lang="en-US" dirty="0" smtClean="0"/>
                        <a:t>4</a:t>
                      </a:r>
                      <a:endParaRPr lang="en-US" dirty="0"/>
                    </a:p>
                  </a:txBody>
                  <a:tcPr/>
                </a:tc>
                <a:tc>
                  <a:txBody>
                    <a:bodyPr/>
                    <a:lstStyle/>
                    <a:p>
                      <a:r>
                        <a:rPr lang="en-US" dirty="0" smtClean="0"/>
                        <a:t>1</a:t>
                      </a:r>
                      <a:endParaRPr lang="en-US" dirty="0"/>
                    </a:p>
                  </a:txBody>
                  <a:tcPr/>
                </a:tc>
                <a:tc>
                  <a:txBody>
                    <a:bodyPr/>
                    <a:lstStyle/>
                    <a:p>
                      <a:r>
                        <a:rPr lang="en-US" smtClean="0"/>
                        <a:t>1/16=</a:t>
                      </a:r>
                      <a:r>
                        <a:rPr lang="en-AE" smtClean="0"/>
                        <a:t>0.06</a:t>
                      </a:r>
                      <a:endParaRPr lang="en-US" dirty="0"/>
                    </a:p>
                  </a:txBody>
                  <a:tcPr/>
                </a:tc>
                <a:tc>
                  <a:txBody>
                    <a:bodyPr/>
                    <a:lstStyle/>
                    <a:p>
                      <a:r>
                        <a:rPr lang="en-AE" smtClean="0"/>
                        <a:t>0.94</a:t>
                      </a:r>
                      <a:endParaRPr lang="en-US" dirty="0"/>
                    </a:p>
                  </a:txBody>
                  <a:tcPr/>
                </a:tc>
                <a:tc>
                  <a:txBody>
                    <a:bodyPr/>
                    <a:lstStyle/>
                    <a:p>
                      <a:r>
                        <a:rPr lang="en-US" smtClean="0"/>
                        <a:t>0.94*5</a:t>
                      </a:r>
                      <a:r>
                        <a:rPr lang="en-US" dirty="0" smtClean="0"/>
                        <a:t>=</a:t>
                      </a:r>
                      <a:r>
                        <a:rPr lang="en-US" baseline="0" dirty="0" smtClean="0"/>
                        <a:t> </a:t>
                      </a:r>
                      <a:r>
                        <a:rPr lang="en-AE" baseline="0" dirty="0" smtClean="0"/>
                        <a:t>4.7</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944462815"/>
                  </a:ext>
                </a:extLst>
              </a:tr>
              <a:tr h="370840">
                <a:tc>
                  <a:txBody>
                    <a:bodyPr/>
                    <a:lstStyle/>
                    <a:p>
                      <a:r>
                        <a:rPr lang="en-US" dirty="0" smtClean="0"/>
                        <a:t>5</a:t>
                      </a:r>
                      <a:endParaRPr lang="en-US" dirty="0"/>
                    </a:p>
                  </a:txBody>
                  <a:tcPr/>
                </a:tc>
                <a:tc>
                  <a:txBody>
                    <a:bodyPr/>
                    <a:lstStyle/>
                    <a:p>
                      <a:r>
                        <a:rPr lang="en-US" dirty="0" smtClean="0"/>
                        <a:t>1</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1/16=</a:t>
                      </a:r>
                      <a:r>
                        <a:rPr lang="en-AE" smtClean="0"/>
                        <a:t>0.06</a:t>
                      </a:r>
                      <a:endParaRPr lang="en-US" dirty="0" smtClean="0"/>
                    </a:p>
                  </a:txBody>
                  <a:tcPr/>
                </a:tc>
                <a:tc>
                  <a:txBody>
                    <a:bodyPr/>
                    <a:lstStyle/>
                    <a:p>
                      <a:r>
                        <a:rPr lang="en-US" dirty="0" smtClean="0"/>
                        <a:t>1</a:t>
                      </a:r>
                      <a:endParaRPr lang="en-US" dirty="0"/>
                    </a:p>
                  </a:txBody>
                  <a:tcPr/>
                </a:tc>
                <a:tc>
                  <a:txBody>
                    <a:bodyPr/>
                    <a:lstStyle/>
                    <a:p>
                      <a:r>
                        <a:rPr lang="en-US" dirty="0" smtClean="0"/>
                        <a:t>1*5=</a:t>
                      </a:r>
                      <a:r>
                        <a:rPr lang="en-US" baseline="0" dirty="0" smtClean="0"/>
                        <a:t> 5</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1327676188"/>
                  </a:ext>
                </a:extLst>
              </a:tr>
              <a:tr h="370840">
                <a:tc>
                  <a:txBody>
                    <a:bodyPr/>
                    <a:lstStyle/>
                    <a:p>
                      <a:r>
                        <a:rPr lang="en-US" dirty="0" smtClean="0"/>
                        <a:t>Total </a:t>
                      </a:r>
                      <a:endParaRPr lang="en-US" dirty="0"/>
                    </a:p>
                  </a:txBody>
                  <a:tcPr/>
                </a:tc>
                <a:tc>
                  <a:txBody>
                    <a:bodyPr/>
                    <a:lstStyle/>
                    <a:p>
                      <a:r>
                        <a:rPr lang="en-US" dirty="0" smtClean="0"/>
                        <a:t>16</a:t>
                      </a: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339047667"/>
                  </a:ext>
                </a:extLst>
              </a:tr>
            </a:tbl>
          </a:graphicData>
        </a:graphic>
      </p:graphicFrame>
      <p:pic>
        <p:nvPicPr>
          <p:cNvPr id="6" name="Picture 5"/>
          <p:cNvPicPr>
            <a:picLocks noChangeAspect="1"/>
          </p:cNvPicPr>
          <p:nvPr/>
        </p:nvPicPr>
        <p:blipFill>
          <a:blip r:embed="rId5"/>
          <a:stretch>
            <a:fillRect/>
          </a:stretch>
        </p:blipFill>
        <p:spPr>
          <a:xfrm>
            <a:off x="1914524" y="4681226"/>
            <a:ext cx="1816151" cy="2011514"/>
          </a:xfrm>
          <a:prstGeom prst="rect">
            <a:avLst/>
          </a:prstGeom>
        </p:spPr>
      </p:pic>
    </p:spTree>
    <p:extLst>
      <p:ext uri="{BB962C8B-B14F-4D97-AF65-F5344CB8AC3E}">
        <p14:creationId xmlns:p14="http://schemas.microsoft.com/office/powerpoint/2010/main" val="330364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Equalization</a:t>
            </a:r>
            <a:endParaRPr lang="en-US" sz="2800" b="1" u="sng"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018725703"/>
              </p:ext>
            </p:extLst>
          </p:nvPr>
        </p:nvGraphicFramePr>
        <p:xfrm>
          <a:off x="4844079" y="2500081"/>
          <a:ext cx="2743200" cy="2286000"/>
        </p:xfrm>
        <a:graphic>
          <a:graphicData uri="http://schemas.openxmlformats.org/drawingml/2006/table">
            <a:tbl>
              <a:tblPr firstRow="1" bandRow="1">
                <a:tableStyleId>{5940675A-B579-460E-94D1-54222C63F5DA}</a:tableStyleId>
              </a:tblPr>
              <a:tblGrid>
                <a:gridCol w="548640">
                  <a:extLst>
                    <a:ext uri="{9D8B030D-6E8A-4147-A177-3AD203B41FA5}">
                      <a16:colId xmlns:a16="http://schemas.microsoft.com/office/drawing/2014/main" val="2883490681"/>
                    </a:ext>
                  </a:extLst>
                </a:gridCol>
                <a:gridCol w="548640">
                  <a:extLst>
                    <a:ext uri="{9D8B030D-6E8A-4147-A177-3AD203B41FA5}">
                      <a16:colId xmlns:a16="http://schemas.microsoft.com/office/drawing/2014/main" val="1002284105"/>
                    </a:ext>
                  </a:extLst>
                </a:gridCol>
                <a:gridCol w="548640">
                  <a:extLst>
                    <a:ext uri="{9D8B030D-6E8A-4147-A177-3AD203B41FA5}">
                      <a16:colId xmlns:a16="http://schemas.microsoft.com/office/drawing/2014/main" val="3204992105"/>
                    </a:ext>
                  </a:extLst>
                </a:gridCol>
                <a:gridCol w="548640">
                  <a:extLst>
                    <a:ext uri="{9D8B030D-6E8A-4147-A177-3AD203B41FA5}">
                      <a16:colId xmlns:a16="http://schemas.microsoft.com/office/drawing/2014/main" val="3158060220"/>
                    </a:ext>
                  </a:extLst>
                </a:gridCol>
                <a:gridCol w="548640">
                  <a:extLst>
                    <a:ext uri="{9D8B030D-6E8A-4147-A177-3AD203B41FA5}">
                      <a16:colId xmlns:a16="http://schemas.microsoft.com/office/drawing/2014/main" val="1092551958"/>
                    </a:ext>
                  </a:extLst>
                </a:gridCol>
              </a:tblGrid>
              <a:tr h="457200">
                <a:tc>
                  <a:txBody>
                    <a:bodyPr/>
                    <a:lstStyle/>
                    <a:p>
                      <a:pPr algn="ctr"/>
                      <a:r>
                        <a:rPr lang="en-US" dirty="0" smtClean="0"/>
                        <a:t>10</a:t>
                      </a:r>
                      <a:endParaRPr lang="en-US" dirty="0"/>
                    </a:p>
                  </a:txBody>
                  <a:tcPr/>
                </a:tc>
                <a:tc>
                  <a:txBody>
                    <a:bodyPr/>
                    <a:lstStyle/>
                    <a:p>
                      <a:pPr algn="ctr"/>
                      <a:r>
                        <a:rPr lang="en-US" dirty="0" smtClean="0"/>
                        <a:t>2</a:t>
                      </a:r>
                      <a:endParaRPr lang="en-US" dirty="0"/>
                    </a:p>
                  </a:txBody>
                  <a:tcPr/>
                </a:tc>
                <a:tc>
                  <a:txBody>
                    <a:bodyPr/>
                    <a:lstStyle/>
                    <a:p>
                      <a:pPr algn="ctr"/>
                      <a:r>
                        <a:rPr lang="en-US" dirty="0" smtClean="0"/>
                        <a:t>11</a:t>
                      </a:r>
                      <a:endParaRPr lang="en-US" dirty="0"/>
                    </a:p>
                  </a:txBody>
                  <a:tcPr/>
                </a:tc>
                <a:tc>
                  <a:txBody>
                    <a:bodyPr/>
                    <a:lstStyle/>
                    <a:p>
                      <a:pPr algn="ctr"/>
                      <a:r>
                        <a:rPr lang="en-US" dirty="0" smtClean="0"/>
                        <a:t>13</a:t>
                      </a:r>
                      <a:endParaRPr lang="en-US" dirty="0"/>
                    </a:p>
                  </a:txBody>
                  <a:tcPr/>
                </a:tc>
                <a:tc>
                  <a:txBody>
                    <a:bodyPr/>
                    <a:lstStyle/>
                    <a:p>
                      <a:pPr algn="ctr"/>
                      <a:r>
                        <a:rPr lang="en-US" dirty="0" smtClean="0"/>
                        <a:t>14</a:t>
                      </a:r>
                      <a:endParaRPr lang="en-US" dirty="0"/>
                    </a:p>
                  </a:txBody>
                  <a:tcPr/>
                </a:tc>
                <a:extLst>
                  <a:ext uri="{0D108BD9-81ED-4DB2-BD59-A6C34878D82A}">
                    <a16:rowId xmlns:a16="http://schemas.microsoft.com/office/drawing/2014/main" val="2575730412"/>
                  </a:ext>
                </a:extLst>
              </a:tr>
              <a:tr h="457200">
                <a:tc>
                  <a:txBody>
                    <a:bodyPr/>
                    <a:lstStyle/>
                    <a:p>
                      <a:pPr algn="ctr"/>
                      <a:r>
                        <a:rPr lang="en-US" dirty="0" smtClean="0"/>
                        <a:t>11</a:t>
                      </a:r>
                      <a:endParaRPr lang="en-US" dirty="0"/>
                    </a:p>
                  </a:txBody>
                  <a:tcPr/>
                </a:tc>
                <a:tc>
                  <a:txBody>
                    <a:bodyPr/>
                    <a:lstStyle/>
                    <a:p>
                      <a:pPr algn="ctr"/>
                      <a:r>
                        <a:rPr lang="en-US" dirty="0" smtClean="0"/>
                        <a:t>13</a:t>
                      </a:r>
                      <a:endParaRPr lang="en-US" dirty="0"/>
                    </a:p>
                  </a:txBody>
                  <a:tcPr/>
                </a:tc>
                <a:tc>
                  <a:txBody>
                    <a:bodyPr/>
                    <a:lstStyle/>
                    <a:p>
                      <a:pPr algn="ctr"/>
                      <a:r>
                        <a:rPr lang="en-US" dirty="0" smtClean="0"/>
                        <a:t>14</a:t>
                      </a:r>
                      <a:endParaRPr lang="en-US" dirty="0"/>
                    </a:p>
                  </a:txBody>
                  <a:tcPr/>
                </a:tc>
                <a:tc>
                  <a:txBody>
                    <a:bodyPr/>
                    <a:lstStyle/>
                    <a:p>
                      <a:pPr algn="ctr"/>
                      <a:r>
                        <a:rPr lang="en-US" dirty="0" smtClean="0"/>
                        <a:t>13</a:t>
                      </a:r>
                      <a:endParaRPr lang="en-US" dirty="0"/>
                    </a:p>
                  </a:txBody>
                  <a:tcPr/>
                </a:tc>
                <a:tc>
                  <a:txBody>
                    <a:bodyPr/>
                    <a:lstStyle/>
                    <a:p>
                      <a:pPr algn="ctr"/>
                      <a:r>
                        <a:rPr lang="en-US" dirty="0" smtClean="0"/>
                        <a:t>13</a:t>
                      </a:r>
                      <a:endParaRPr lang="en-US" dirty="0"/>
                    </a:p>
                  </a:txBody>
                  <a:tcPr/>
                </a:tc>
                <a:extLst>
                  <a:ext uri="{0D108BD9-81ED-4DB2-BD59-A6C34878D82A}">
                    <a16:rowId xmlns:a16="http://schemas.microsoft.com/office/drawing/2014/main" val="2899608346"/>
                  </a:ext>
                </a:extLst>
              </a:tr>
              <a:tr h="457200">
                <a:tc>
                  <a:txBody>
                    <a:bodyPr/>
                    <a:lstStyle/>
                    <a:p>
                      <a:pPr algn="ctr"/>
                      <a:r>
                        <a:rPr lang="en-US" dirty="0" smtClean="0"/>
                        <a:t>10</a:t>
                      </a:r>
                      <a:endParaRPr lang="en-US" dirty="0"/>
                    </a:p>
                  </a:txBody>
                  <a:tcPr/>
                </a:tc>
                <a:tc>
                  <a:txBody>
                    <a:bodyPr/>
                    <a:lstStyle/>
                    <a:p>
                      <a:pPr algn="ctr"/>
                      <a:r>
                        <a:rPr lang="en-US" dirty="0" smtClean="0"/>
                        <a:t>11</a:t>
                      </a:r>
                      <a:endParaRPr lang="en-US" dirty="0"/>
                    </a:p>
                  </a:txBody>
                  <a:tcPr/>
                </a:tc>
                <a:tc>
                  <a:txBody>
                    <a:bodyPr/>
                    <a:lstStyle/>
                    <a:p>
                      <a:pPr algn="ctr"/>
                      <a:r>
                        <a:rPr lang="en-US" dirty="0" smtClean="0"/>
                        <a:t>13</a:t>
                      </a:r>
                      <a:endParaRPr lang="en-US" dirty="0"/>
                    </a:p>
                  </a:txBody>
                  <a:tcPr/>
                </a:tc>
                <a:tc>
                  <a:txBody>
                    <a:bodyPr/>
                    <a:lstStyle/>
                    <a:p>
                      <a:pPr algn="ctr"/>
                      <a:r>
                        <a:rPr lang="en-US" dirty="0" smtClean="0"/>
                        <a:t>11</a:t>
                      </a:r>
                      <a:endParaRPr lang="en-US" dirty="0"/>
                    </a:p>
                  </a:txBody>
                  <a:tcPr/>
                </a:tc>
                <a:tc>
                  <a:txBody>
                    <a:bodyPr/>
                    <a:lstStyle/>
                    <a:p>
                      <a:pPr algn="ctr"/>
                      <a:r>
                        <a:rPr lang="en-US" dirty="0" smtClean="0"/>
                        <a:t>14</a:t>
                      </a:r>
                      <a:endParaRPr lang="en-US" dirty="0"/>
                    </a:p>
                  </a:txBody>
                  <a:tcPr/>
                </a:tc>
                <a:extLst>
                  <a:ext uri="{0D108BD9-81ED-4DB2-BD59-A6C34878D82A}">
                    <a16:rowId xmlns:a16="http://schemas.microsoft.com/office/drawing/2014/main" val="1077747062"/>
                  </a:ext>
                </a:extLst>
              </a:tr>
              <a:tr h="457200">
                <a:tc>
                  <a:txBody>
                    <a:bodyPr/>
                    <a:lstStyle/>
                    <a:p>
                      <a:pPr algn="ctr"/>
                      <a:r>
                        <a:rPr lang="en-US" dirty="0" smtClean="0"/>
                        <a:t>13</a:t>
                      </a:r>
                      <a:endParaRPr lang="en-US" dirty="0"/>
                    </a:p>
                  </a:txBody>
                  <a:tcPr/>
                </a:tc>
                <a:tc>
                  <a:txBody>
                    <a:bodyPr/>
                    <a:lstStyle/>
                    <a:p>
                      <a:pPr algn="ctr"/>
                      <a:r>
                        <a:rPr lang="en-US" dirty="0" smtClean="0"/>
                        <a:t>11</a:t>
                      </a:r>
                      <a:endParaRPr lang="en-US" dirty="0"/>
                    </a:p>
                  </a:txBody>
                  <a:tcPr/>
                </a:tc>
                <a:tc>
                  <a:txBody>
                    <a:bodyPr/>
                    <a:lstStyle/>
                    <a:p>
                      <a:pPr algn="ctr"/>
                      <a:r>
                        <a:rPr lang="en-US" dirty="0" smtClean="0"/>
                        <a:t>14</a:t>
                      </a:r>
                      <a:endParaRPr lang="en-US" dirty="0"/>
                    </a:p>
                  </a:txBody>
                  <a:tcPr/>
                </a:tc>
                <a:tc>
                  <a:txBody>
                    <a:bodyPr/>
                    <a:lstStyle/>
                    <a:p>
                      <a:pPr algn="ctr"/>
                      <a:r>
                        <a:rPr lang="en-US" dirty="0" smtClean="0"/>
                        <a:t>12</a:t>
                      </a:r>
                      <a:endParaRPr lang="en-US" dirty="0"/>
                    </a:p>
                  </a:txBody>
                  <a:tcPr/>
                </a:tc>
                <a:tc>
                  <a:txBody>
                    <a:bodyPr/>
                    <a:lstStyle/>
                    <a:p>
                      <a:pPr algn="ctr"/>
                      <a:r>
                        <a:rPr lang="en-US" dirty="0" smtClean="0"/>
                        <a:t>10</a:t>
                      </a:r>
                      <a:endParaRPr lang="en-US" dirty="0"/>
                    </a:p>
                  </a:txBody>
                  <a:tcPr/>
                </a:tc>
                <a:extLst>
                  <a:ext uri="{0D108BD9-81ED-4DB2-BD59-A6C34878D82A}">
                    <a16:rowId xmlns:a16="http://schemas.microsoft.com/office/drawing/2014/main" val="377134612"/>
                  </a:ext>
                </a:extLst>
              </a:tr>
              <a:tr h="457200">
                <a:tc>
                  <a:txBody>
                    <a:bodyPr/>
                    <a:lstStyle/>
                    <a:p>
                      <a:pPr algn="ctr"/>
                      <a:r>
                        <a:rPr lang="en-US" dirty="0" smtClean="0"/>
                        <a:t>10</a:t>
                      </a:r>
                      <a:endParaRPr lang="en-US" dirty="0"/>
                    </a:p>
                  </a:txBody>
                  <a:tcPr/>
                </a:tc>
                <a:tc>
                  <a:txBody>
                    <a:bodyPr/>
                    <a:lstStyle/>
                    <a:p>
                      <a:pPr algn="ctr"/>
                      <a:r>
                        <a:rPr lang="en-US" dirty="0" smtClean="0"/>
                        <a:t>14</a:t>
                      </a:r>
                      <a:endParaRPr lang="en-US" dirty="0"/>
                    </a:p>
                  </a:txBody>
                  <a:tcPr/>
                </a:tc>
                <a:tc>
                  <a:txBody>
                    <a:bodyPr/>
                    <a:lstStyle/>
                    <a:p>
                      <a:pPr algn="ctr"/>
                      <a:r>
                        <a:rPr lang="en-US" dirty="0" smtClean="0"/>
                        <a:t>12</a:t>
                      </a:r>
                      <a:endParaRPr lang="en-US" dirty="0"/>
                    </a:p>
                  </a:txBody>
                  <a:tcPr/>
                </a:tc>
                <a:tc>
                  <a:txBody>
                    <a:bodyPr/>
                    <a:lstStyle/>
                    <a:p>
                      <a:pPr algn="ctr"/>
                      <a:r>
                        <a:rPr lang="en-US" dirty="0" smtClean="0"/>
                        <a:t>14</a:t>
                      </a:r>
                      <a:endParaRPr lang="en-US" dirty="0"/>
                    </a:p>
                  </a:txBody>
                  <a:tcPr/>
                </a:tc>
                <a:tc>
                  <a:txBody>
                    <a:bodyPr/>
                    <a:lstStyle/>
                    <a:p>
                      <a:pPr algn="ctr"/>
                      <a:r>
                        <a:rPr lang="en-US" dirty="0" smtClean="0"/>
                        <a:t>14</a:t>
                      </a:r>
                      <a:endParaRPr lang="en-US" dirty="0"/>
                    </a:p>
                  </a:txBody>
                  <a:tcPr/>
                </a:tc>
                <a:extLst>
                  <a:ext uri="{0D108BD9-81ED-4DB2-BD59-A6C34878D82A}">
                    <a16:rowId xmlns:a16="http://schemas.microsoft.com/office/drawing/2014/main" val="3636282134"/>
                  </a:ext>
                </a:extLst>
              </a:tr>
            </a:tbl>
          </a:graphicData>
        </a:graphic>
      </p:graphicFrame>
      <p:sp>
        <p:nvSpPr>
          <p:cNvPr id="4" name="Rectangle 3"/>
          <p:cNvSpPr/>
          <p:nvPr/>
        </p:nvSpPr>
        <p:spPr>
          <a:xfrm>
            <a:off x="1841811" y="2500081"/>
            <a:ext cx="1981633" cy="523220"/>
          </a:xfrm>
          <a:prstGeom prst="rect">
            <a:avLst/>
          </a:prstGeom>
        </p:spPr>
        <p:txBody>
          <a:bodyPr wrap="none">
            <a:spAutoFit/>
          </a:bodyPr>
          <a:lstStyle/>
          <a:p>
            <a:r>
              <a:rPr lang="en-US" sz="2800" b="1" u="sng" dirty="0">
                <a:solidFill>
                  <a:srgbClr val="C00000"/>
                </a:solidFill>
                <a:latin typeface="Times New Roman" panose="02020603050405020304" pitchFamily="18" charset="0"/>
                <a:cs typeface="Times New Roman" panose="02020603050405020304" pitchFamily="18" charset="0"/>
              </a:rPr>
              <a:t>Assignment</a:t>
            </a:r>
            <a:endParaRPr lang="en-US" sz="2800" dirty="0"/>
          </a:p>
        </p:txBody>
      </p:sp>
      <p:sp>
        <p:nvSpPr>
          <p:cNvPr id="6" name="Rectangle 5"/>
          <p:cNvSpPr/>
          <p:nvPr/>
        </p:nvSpPr>
        <p:spPr>
          <a:xfrm>
            <a:off x="1396696" y="5271848"/>
            <a:ext cx="5538696"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Normalize the following gray level image</a:t>
            </a:r>
            <a:endParaRPr lang="en-US" sz="2400" dirty="0"/>
          </a:p>
        </p:txBody>
      </p:sp>
    </p:spTree>
    <p:extLst>
      <p:ext uri="{BB962C8B-B14F-4D97-AF65-F5344CB8AC3E}">
        <p14:creationId xmlns:p14="http://schemas.microsoft.com/office/powerpoint/2010/main" val="171098777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427667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8970</TotalTime>
  <Words>2400</Words>
  <Application>Microsoft Office PowerPoint</Application>
  <PresentationFormat>Widescreen</PresentationFormat>
  <Paragraphs>423</Paragraphs>
  <Slides>40</Slides>
  <Notes>37</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40</vt:i4>
      </vt:variant>
    </vt:vector>
  </HeadingPairs>
  <TitlesOfParts>
    <vt:vector size="57" baseType="lpstr">
      <vt:lpstr>Andalus</vt:lpstr>
      <vt:lpstr>Arial</vt:lpstr>
      <vt:lpstr>Calibri</vt:lpstr>
      <vt:lpstr>Calibri Light</vt:lpstr>
      <vt:lpstr>Futura-Heavy</vt:lpstr>
      <vt:lpstr>KaTeX_Main</vt:lpstr>
      <vt:lpstr>KaTeX_Math</vt:lpstr>
      <vt:lpstr>Roboto Light</vt:lpstr>
      <vt:lpstr>Söhne</vt:lpstr>
      <vt:lpstr>Söhne Mono</vt:lpstr>
      <vt:lpstr>source-serif-pro</vt:lpstr>
      <vt:lpstr>Tahoma</vt:lpstr>
      <vt:lpstr>Times New Roman</vt:lpstr>
      <vt:lpstr>TimesTen-Italic</vt:lpstr>
      <vt:lpstr>TimesTen-Roman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Contrast Stretching Transformations</vt:lpstr>
      <vt:lpstr>Contrast Stretching Transformations</vt:lpstr>
      <vt:lpstr>Contrast Stretching Transformations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326</cp:revision>
  <dcterms:created xsi:type="dcterms:W3CDTF">2023-04-29T09:08:23Z</dcterms:created>
  <dcterms:modified xsi:type="dcterms:W3CDTF">2024-02-16T16:28:39Z</dcterms:modified>
</cp:coreProperties>
</file>