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media/image71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93" r:id="rId3"/>
    <p:sldId id="294" r:id="rId4"/>
    <p:sldId id="295" r:id="rId5"/>
    <p:sldId id="296" r:id="rId6"/>
    <p:sldId id="298" r:id="rId7"/>
    <p:sldId id="300" r:id="rId8"/>
    <p:sldId id="299" r:id="rId9"/>
    <p:sldId id="342" r:id="rId10"/>
    <p:sldId id="272" r:id="rId11"/>
    <p:sldId id="347" r:id="rId12"/>
    <p:sldId id="388" r:id="rId13"/>
    <p:sldId id="274" r:id="rId14"/>
    <p:sldId id="276" r:id="rId15"/>
    <p:sldId id="277" r:id="rId16"/>
    <p:sldId id="278" r:id="rId17"/>
    <p:sldId id="279" r:id="rId18"/>
    <p:sldId id="280" r:id="rId19"/>
    <p:sldId id="304" r:id="rId20"/>
    <p:sldId id="305" r:id="rId21"/>
    <p:sldId id="344" r:id="rId22"/>
    <p:sldId id="307" r:id="rId23"/>
    <p:sldId id="308" r:id="rId24"/>
    <p:sldId id="309" r:id="rId25"/>
    <p:sldId id="310" r:id="rId26"/>
    <p:sldId id="348" r:id="rId27"/>
    <p:sldId id="349" r:id="rId28"/>
    <p:sldId id="351" r:id="rId29"/>
    <p:sldId id="283" r:id="rId30"/>
    <p:sldId id="386" r:id="rId31"/>
    <p:sldId id="387" r:id="rId32"/>
    <p:sldId id="281" r:id="rId33"/>
    <p:sldId id="345" r:id="rId34"/>
    <p:sldId id="346" r:id="rId35"/>
    <p:sldId id="311" r:id="rId36"/>
    <p:sldId id="312" r:id="rId37"/>
    <p:sldId id="313" r:id="rId38"/>
    <p:sldId id="314" r:id="rId39"/>
    <p:sldId id="315" r:id="rId40"/>
    <p:sldId id="316" r:id="rId41"/>
    <p:sldId id="317" r:id="rId42"/>
    <p:sldId id="318" r:id="rId43"/>
    <p:sldId id="284" r:id="rId44"/>
    <p:sldId id="285" r:id="rId45"/>
    <p:sldId id="319" r:id="rId46"/>
    <p:sldId id="389" r:id="rId47"/>
    <p:sldId id="390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E63A745-9807-44D7-A4B9-ED34E1F53EA6}">
          <p14:sldIdLst>
            <p14:sldId id="256"/>
            <p14:sldId id="293"/>
            <p14:sldId id="294"/>
            <p14:sldId id="295"/>
            <p14:sldId id="296"/>
            <p14:sldId id="298"/>
            <p14:sldId id="300"/>
            <p14:sldId id="299"/>
            <p14:sldId id="342"/>
            <p14:sldId id="272"/>
            <p14:sldId id="347"/>
            <p14:sldId id="388"/>
            <p14:sldId id="274"/>
            <p14:sldId id="276"/>
            <p14:sldId id="277"/>
            <p14:sldId id="278"/>
            <p14:sldId id="279"/>
            <p14:sldId id="280"/>
            <p14:sldId id="304"/>
            <p14:sldId id="305"/>
            <p14:sldId id="344"/>
            <p14:sldId id="307"/>
            <p14:sldId id="308"/>
            <p14:sldId id="309"/>
            <p14:sldId id="310"/>
            <p14:sldId id="348"/>
            <p14:sldId id="349"/>
            <p14:sldId id="351"/>
            <p14:sldId id="283"/>
            <p14:sldId id="386"/>
            <p14:sldId id="387"/>
            <p14:sldId id="281"/>
            <p14:sldId id="345"/>
            <p14:sldId id="346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284"/>
            <p14:sldId id="285"/>
            <p14:sldId id="319"/>
            <p14:sldId id="389"/>
            <p14:sldId id="39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-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ED1DA-B02F-476F-AF8B-4D18AF77E533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CD99A-F07F-41FD-8803-1503355D53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926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683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01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226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822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637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3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674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894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991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t>Presenter</a:t>
            </a:r>
          </a:p>
          <a:p>
            <a:r>
              <a:t>2015-10-12 03:30:12</a:t>
            </a:r>
          </a:p>
          <a:p>
            <a:r>
              <a:t>--------------------------------------------</a:t>
            </a:r>
          </a:p>
          <a:p>
            <a:r>
              <a:t>* Robotics and AI usually studied as one discipline. However robotics is a special discipline deals with physical environment. </a:t>
            </a:r>
          </a:p>
          <a:p>
            <a:r>
              <a:t>* Actually, early web crawlers are called robots. And in every website, there is a file named robot.txt allows you to deny web crawlers. 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t>Presenter</a:t>
            </a:r>
          </a:p>
          <a:p>
            <a:r>
              <a:t>2015-10-12 03:30:12</a:t>
            </a:r>
          </a:p>
          <a:p>
            <a:r>
              <a:t>--------------------------------------------</a:t>
            </a:r>
          </a:p>
          <a:p>
            <a:r>
              <a:t>For example Chess. The agent task is to won and to make you feel it’s natural (believable )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t>Presenter</a:t>
            </a:r>
          </a:p>
          <a:p>
            <a:r>
              <a:t>2015-10-12 03:30:13</a:t>
            </a:r>
          </a:p>
          <a:p>
            <a:r>
              <a:t>--------------------------------------------</a:t>
            </a:r>
          </a:p>
          <a:p>
            <a:r>
              <a:t>In intensive care devices, or life long medicine 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9759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5802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7058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1058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457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597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5093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1789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5984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5267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0831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035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381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6759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1865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t>Presenter</a:t>
            </a:r>
          </a:p>
          <a:p>
            <a:r>
              <a:t>2015-10-12 03:30:14</a:t>
            </a:r>
          </a:p>
          <a:p>
            <a:r>
              <a:t>--------------------------------------------</a:t>
            </a:r>
          </a:p>
          <a:p>
            <a:r>
              <a:t>Chess and dice</a:t>
            </a: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t>Presenter</a:t>
            </a:r>
          </a:p>
          <a:p>
            <a:r>
              <a:t>2015-10-12 03:30:14</a:t>
            </a:r>
          </a:p>
          <a:p>
            <a:r>
              <a:t>--------------------------------------------</a:t>
            </a:r>
          </a:p>
          <a:p>
            <a:r>
              <a:t>Chess vs darts</a:t>
            </a: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ECD99A-F07F-41FD-8803-1503355D534C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1596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2C6F6-772E-B752-B4D2-4DEE965DE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A524E8-4601-4C57-1D72-38E744364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2C63C-9D5A-F204-27A4-E2C04275F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E80AC3-C977-D8FD-A601-B818E91EB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8B0A8-D2DA-AE21-1C9A-E4EE88A6D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453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71254-3A05-8845-F286-2941BBD58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497720-59DB-2AD4-BBB6-FB08A25338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E6705-821B-26AC-5FBE-B4FCD6F86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82BA8-55CF-F305-5C90-C3C0758FB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178DA-1C56-6B74-01C8-8BD575E3B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679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B0880-E020-D313-6249-64428B1F6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5D2871-CDD1-43F9-F879-8250C42492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9DDEE-AE13-49D8-7BFC-EBED9F204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6D219D-A025-4E72-D4E9-DFE09068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202B2-547E-A0B5-AB27-31B4C10C8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089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86F9A-F6E2-7B20-F0BB-551971C42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851A7-D879-6215-5BDB-EDF6A6F256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4AE31D-7174-590D-9E74-922D0D90A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0B1871-9ED3-9A61-02BC-9DCA36805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B4E11-5EED-7A6C-C859-2D6402F73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32480C-BDB2-6F0B-2332-EB6BFA9A9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79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FE14C-D0DE-E74C-0093-37EF37736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B8290-3A93-F826-A24E-0635A92816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DF5F2-A745-EDB0-0282-BE82C51087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EF6BE1-E2F8-C593-32B7-2676F0D514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35AA13-37D9-F59C-2CE1-6B1A415832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2843C0-2B1A-3751-1BF3-03812FE3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029637-2A90-8B46-DFD8-5D216C746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B4D9B2-BA63-95C3-1E50-87AAC7141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568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>
            <a:extLst>
              <a:ext uri="{FF2B5EF4-FFF2-40B4-BE49-F238E27FC236}">
                <a16:creationId xmlns:a16="http://schemas.microsoft.com/office/drawing/2014/main" id="{7396054B-6651-CD60-432B-4A600FAD133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47572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E67EDA-24BB-9884-BB2F-20B8D883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58428" y="6218203"/>
            <a:ext cx="2743200" cy="365125"/>
          </a:xfrm>
        </p:spPr>
        <p:txBody>
          <a:bodyPr/>
          <a:lstStyle/>
          <a:p>
            <a:fld id="{A7AE9FC6-4482-4970-AA8C-5B5956343C95}" type="slidenum">
              <a:rPr lang="en-US" smtClean="0"/>
              <a:pPr/>
              <a:t>‹#›</a:t>
            </a:fld>
            <a:r>
              <a:rPr lang="en-US" dirty="0"/>
              <a:t>]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6594DA9-03EA-203C-7265-7218309F22FB}"/>
              </a:ext>
            </a:extLst>
          </p:cNvPr>
          <p:cNvSpPr/>
          <p:nvPr userDrawn="1"/>
        </p:nvSpPr>
        <p:spPr>
          <a:xfrm>
            <a:off x="617280" y="158670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tx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CDFA56-2776-415A-FDFA-334B0A2E3A03}"/>
              </a:ext>
            </a:extLst>
          </p:cNvPr>
          <p:cNvSpPr txBox="1"/>
          <p:nvPr userDrawn="1"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54827E-349F-D4C2-D1FA-B872AC8D0195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2D65B87-8A25-FA6B-C316-3817EF6159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A2D6E4-1B14-C7DE-8306-76586821B7D9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27C424-29A5-055C-05D0-C5D43FC9062C}"/>
              </a:ext>
            </a:extLst>
          </p:cNvPr>
          <p:cNvSpPr/>
          <p:nvPr userDrawn="1"/>
        </p:nvSpPr>
        <p:spPr>
          <a:xfrm>
            <a:off x="269969" y="2537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a typeface="Roboto Light" panose="02000000000000000000" pitchFamily="2" charset="0"/>
              </a:rPr>
              <a:t>Lecture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B7BFBE-0925-5321-88AD-FF405E9F5DA9}"/>
              </a:ext>
            </a:extLst>
          </p:cNvPr>
          <p:cNvSpPr txBox="1"/>
          <p:nvPr userDrawn="1"/>
        </p:nvSpPr>
        <p:spPr>
          <a:xfrm>
            <a:off x="4940300" y="65531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273303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C88E4-A0DB-0AC2-59F1-1D8FF4D1D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B28B2-F56F-4B1A-17D2-45A005D1F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73E27C-8D51-C1C7-297A-A3C6E30C9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677300-8AF9-60AE-0512-43D75DDCD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391FA0-95C4-CB32-3727-06AD37033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39A848-2E4E-5743-94EA-E36D73A46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80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F5868-DB03-5C61-17EA-BE6738FF0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57D995-B656-FA8A-4E64-F98EB45DF0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CE4EDA-8AAC-8E16-7A27-C35D8A2A91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316995-BC4F-CA3E-2B90-CB505553F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646B7-AB31-98A6-A37E-1AB961DB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8E1A06-CE5B-3B68-89F7-53C9AE157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268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D837A-D571-6445-858B-E2548EEC9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517E69-60C0-C837-DC66-01DAE54E87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ACDC3B-3A71-F149-2FC7-5138FEAB9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65A52-DCE5-7C5C-6611-E8906BEE1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7F06F-8CA1-53BE-EE98-645186DC6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756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09B2FD-D892-985A-2EC8-074F14290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A227D5-C8E9-309F-3D4D-434E0D375E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AD80C-E276-3573-B737-5A3C9C3C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60625-D791-BDDC-FE78-F0F0DA37D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DE7C9-6188-BDFA-0475-CD97412F9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26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23017" y="600154"/>
            <a:ext cx="788331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374D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‹#›</a:t>
            </a:fld>
            <a:endParaRPr lang="en-US" spc="-5" dirty="0"/>
          </a:p>
        </p:txBody>
      </p:sp>
    </p:spTree>
    <p:extLst>
      <p:ext uri="{BB962C8B-B14F-4D97-AF65-F5344CB8AC3E}">
        <p14:creationId xmlns:p14="http://schemas.microsoft.com/office/powerpoint/2010/main" val="2628436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74D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‹#›</a:t>
            </a:fld>
            <a:endParaRPr lang="en-US" spc="-5" dirty="0"/>
          </a:p>
        </p:txBody>
      </p:sp>
    </p:spTree>
    <p:extLst>
      <p:ext uri="{BB962C8B-B14F-4D97-AF65-F5344CB8AC3E}">
        <p14:creationId xmlns:p14="http://schemas.microsoft.com/office/powerpoint/2010/main" val="357110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655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8C93C6-A851-BDF2-4376-1537751B4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B3199-A3E9-C95F-E0A8-4F49DE5DF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EB4F22-6587-3345-F37D-05E583EB1A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533E0-7D28-4338-8EAC-08713CB6B917}" type="datetimeFigureOut">
              <a:rPr lang="en-US" smtClean="0"/>
              <a:t>10/14/2023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50558-FE57-AC27-5111-820F34511B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92C2A1-DEDD-31F0-A0FF-D7890379D1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E9FC6-4482-4970-AA8C-5B5956343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49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1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1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1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5" Type="http://schemas.openxmlformats.org/officeDocument/2006/relationships/image" Target="../media/image67.jpg"/><Relationship Id="rId4" Type="http://schemas.openxmlformats.org/officeDocument/2006/relationships/image" Target="../media/image66.jp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1.jpg"/><Relationship Id="rId4" Type="http://schemas.openxmlformats.org/officeDocument/2006/relationships/image" Target="../media/image7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403180D-7D4D-CC48-E4F3-EA5CA8FA16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" y="-43542"/>
            <a:ext cx="9892145" cy="5300798"/>
          </a:xfrm>
          <a:prstGeom prst="rect">
            <a:avLst/>
          </a:prstGeom>
        </p:spPr>
      </p:pic>
      <p:sp>
        <p:nvSpPr>
          <p:cNvPr id="4" name="Rectangle: Single Corner Rounded 3">
            <a:extLst>
              <a:ext uri="{FF2B5EF4-FFF2-40B4-BE49-F238E27FC236}">
                <a16:creationId xmlns:a16="http://schemas.microsoft.com/office/drawing/2014/main" id="{89D8E8DF-B86F-45C5-CAC9-C91FA23CAE66}"/>
              </a:ext>
            </a:extLst>
          </p:cNvPr>
          <p:cNvSpPr/>
          <p:nvPr/>
        </p:nvSpPr>
        <p:spPr>
          <a:xfrm flipV="1">
            <a:off x="3905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8B30952F-4CD6-CAA0-DF6D-BD3744764C49}"/>
              </a:ext>
            </a:extLst>
          </p:cNvPr>
          <p:cNvSpPr/>
          <p:nvPr/>
        </p:nvSpPr>
        <p:spPr>
          <a:xfrm flipV="1">
            <a:off x="-3904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6192C3-045D-FA5C-71F0-E32B418A9FFF}"/>
              </a:ext>
            </a:extLst>
          </p:cNvPr>
          <p:cNvSpPr txBox="1"/>
          <p:nvPr/>
        </p:nvSpPr>
        <p:spPr>
          <a:xfrm>
            <a:off x="5587306" y="2747027"/>
            <a:ext cx="6604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intelligent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D9D81E0-DD35-DE5F-C6E3-966858DCBFDD}"/>
              </a:ext>
            </a:extLst>
          </p:cNvPr>
          <p:cNvSpPr/>
          <p:nvPr/>
        </p:nvSpPr>
        <p:spPr>
          <a:xfrm>
            <a:off x="6622482" y="360658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77E5BC-50A0-3DC2-E70C-1F4D6616590B}"/>
              </a:ext>
            </a:extLst>
          </p:cNvPr>
          <p:cNvSpPr txBox="1"/>
          <p:nvPr/>
        </p:nvSpPr>
        <p:spPr>
          <a:xfrm>
            <a:off x="6370677" y="4495071"/>
            <a:ext cx="4202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AI511</a:t>
            </a:r>
          </a:p>
          <a:p>
            <a:r>
              <a:rPr lang="en-US" sz="20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94555F-5A23-EB8C-081F-CDA1115BEDFD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56E94C-1E8A-AF8C-BE35-151BEDB0F152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4DD71508-F85D-400D-C1EA-0AD1B33686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12" name="Graphic 22">
            <a:extLst>
              <a:ext uri="{FF2B5EF4-FFF2-40B4-BE49-F238E27FC236}">
                <a16:creationId xmlns:a16="http://schemas.microsoft.com/office/drawing/2014/main" id="{8B1F7215-C5E2-5280-C5A8-9DDFFA575C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4AE50C6-5E0C-FD80-7329-58AF4F7599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69DBDC4-82FB-5C84-7D99-F6FD643E671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196D33C-A1F7-DF74-9115-0A39C2801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32" y="0"/>
            <a:ext cx="121277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13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/>
          <p:nvPr/>
        </p:nvSpPr>
        <p:spPr>
          <a:xfrm>
            <a:off x="2691231" y="758145"/>
            <a:ext cx="1557020" cy="55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500" b="1" spc="-10" dirty="0">
                <a:solidFill>
                  <a:srgbClr val="FFFFFF"/>
                </a:solidFill>
                <a:latin typeface="Arial"/>
                <a:cs typeface="Arial"/>
              </a:rPr>
              <a:t>Outline</a:t>
            </a:r>
            <a:endParaRPr sz="35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57307" y="6294527"/>
            <a:ext cx="9652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spc="-5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 idx="4294967295"/>
          </p:nvPr>
        </p:nvSpPr>
        <p:spPr>
          <a:xfrm>
            <a:off x="2567464" y="1906588"/>
            <a:ext cx="6521118" cy="44371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chemeClr val="bg1"/>
                </a:solidFill>
                <a:latin typeface="Calibri"/>
                <a:cs typeface="Calibri"/>
              </a:rPr>
              <a:t>Intelligent</a:t>
            </a:r>
            <a:r>
              <a:rPr sz="2800" b="1" spc="-10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chemeClr val="bg1"/>
                </a:solidFill>
                <a:latin typeface="Calibri"/>
                <a:cs typeface="Calibri"/>
              </a:rPr>
              <a:t>“Rational”</a:t>
            </a:r>
            <a:r>
              <a:rPr sz="2800" b="1" spc="-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chemeClr val="bg1"/>
                </a:solidFill>
                <a:latin typeface="Calibri"/>
                <a:cs typeface="Calibri"/>
              </a:rPr>
              <a:t>Agents?</a:t>
            </a:r>
            <a:endParaRPr sz="2800" b="1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83583" y="2449626"/>
            <a:ext cx="8670244" cy="31104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7335" indent="-227965">
              <a:lnSpc>
                <a:spcPts val="2535"/>
              </a:lnSpc>
              <a:spcBef>
                <a:spcPts val="95"/>
              </a:spcBef>
              <a:buFont typeface="Calibri"/>
              <a:buChar char="•"/>
              <a:tabLst>
                <a:tab pos="267335" algn="l"/>
              </a:tabLst>
            </a:pP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AI</a:t>
            </a:r>
            <a:r>
              <a:rPr sz="2800" spc="-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as</a:t>
            </a:r>
            <a:r>
              <a:rPr sz="2800" spc="-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800" spc="-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Study</a:t>
            </a:r>
            <a:r>
              <a:rPr sz="2800" spc="-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&amp;</a:t>
            </a:r>
            <a:r>
              <a:rPr sz="2800" spc="-5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Design</a:t>
            </a:r>
            <a:r>
              <a:rPr sz="2800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lang="en-US" sz="2800" spc="-25" dirty="0">
                <a:solidFill>
                  <a:schemeClr val="bg1"/>
                </a:solidFill>
                <a:latin typeface="Calibri"/>
                <a:cs typeface="Calibri"/>
              </a:rPr>
              <a:t> 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Intelligent</a:t>
            </a:r>
            <a:r>
              <a:rPr sz="2800" spc="-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5"/>
              </a:spcBef>
              <a:buFont typeface="Calibri"/>
              <a:buChar char="•"/>
              <a:tabLst>
                <a:tab pos="495934" algn="l"/>
              </a:tabLst>
            </a:pP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Intell</a:t>
            </a:r>
            <a:r>
              <a:rPr lang="en-US" sz="2800" spc="-10" dirty="0">
                <a:solidFill>
                  <a:schemeClr val="bg1"/>
                </a:solidFill>
                <a:latin typeface="Calibri"/>
                <a:cs typeface="Calibri"/>
              </a:rPr>
              <a:t>ig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ent</a:t>
            </a:r>
            <a:r>
              <a:rPr sz="2800" spc="-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r>
              <a:rPr sz="2800" spc="-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in</a:t>
            </a:r>
            <a:r>
              <a:rPr sz="2800" spc="-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800" spc="-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World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0"/>
              </a:spcBef>
              <a:buFont typeface="Calibri"/>
              <a:buChar char="•"/>
              <a:tabLst>
                <a:tab pos="495934" algn="l"/>
              </a:tabLst>
            </a:pP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Example:</a:t>
            </a:r>
            <a:r>
              <a:rPr sz="2800" spc="-1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Vacuum</a:t>
            </a:r>
            <a:r>
              <a:rPr lang="en-US" sz="28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_</a:t>
            </a:r>
            <a:r>
              <a:rPr lang="en-US" sz="28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Agent</a:t>
            </a:r>
            <a:endParaRPr lang="en-US" sz="2800" spc="-1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0"/>
              </a:spcBef>
              <a:buFont typeface="Calibri"/>
              <a:buChar char="•"/>
              <a:tabLst>
                <a:tab pos="495934" algn="l"/>
              </a:tabLst>
            </a:pPr>
            <a:r>
              <a:rPr lang="en-US" sz="28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of Agents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7335" indent="-227965">
              <a:spcBef>
                <a:spcPts val="315"/>
              </a:spcBef>
              <a:buFont typeface="Calibri"/>
              <a:buChar char="•"/>
              <a:tabLst>
                <a:tab pos="267335" algn="l"/>
              </a:tabLst>
            </a:pP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Specifying</a:t>
            </a:r>
            <a:r>
              <a:rPr sz="2800" spc="-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800" spc="-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task</a:t>
            </a:r>
            <a:r>
              <a:rPr sz="28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0"/>
              </a:spcBef>
              <a:buFont typeface="Calibri"/>
              <a:buChar char="•"/>
              <a:tabLst>
                <a:tab pos="495934" algn="l"/>
              </a:tabLst>
            </a:pP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800" spc="-9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types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>
              <a:spcBef>
                <a:spcPts val="15"/>
              </a:spcBef>
            </a:pP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524000" y="0"/>
            <a:ext cx="9144000" cy="6858000"/>
            <a:chOff x="0" y="0"/>
            <a:chExt cx="9144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14928" y="0"/>
              <a:ext cx="5529071" cy="685786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7100570" cy="6858000"/>
            </a:xfrm>
            <a:custGeom>
              <a:avLst/>
              <a:gdLst/>
              <a:ahLst/>
              <a:cxnLst/>
              <a:rect l="l" t="t" r="r" b="b"/>
              <a:pathLst>
                <a:path w="7100570" h="6858000">
                  <a:moveTo>
                    <a:pt x="4718431" y="0"/>
                  </a:moveTo>
                  <a:lnTo>
                    <a:pt x="0" y="0"/>
                  </a:lnTo>
                  <a:lnTo>
                    <a:pt x="0" y="6857437"/>
                  </a:lnTo>
                  <a:lnTo>
                    <a:pt x="1533017" y="6857437"/>
                  </a:lnTo>
                  <a:lnTo>
                    <a:pt x="1532890" y="6857999"/>
                  </a:lnTo>
                  <a:lnTo>
                    <a:pt x="7100316" y="6857999"/>
                  </a:lnTo>
                  <a:lnTo>
                    <a:pt x="4718431" y="0"/>
                  </a:lnTo>
                  <a:close/>
                </a:path>
              </a:pathLst>
            </a:custGeom>
            <a:solidFill>
              <a:srgbClr val="252525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0"/>
              <a:ext cx="6057900" cy="6858000"/>
            </a:xfrm>
            <a:custGeom>
              <a:avLst/>
              <a:gdLst/>
              <a:ahLst/>
              <a:cxnLst/>
              <a:rect l="l" t="t" r="r" b="b"/>
              <a:pathLst>
                <a:path w="6057900" h="6858000">
                  <a:moveTo>
                    <a:pt x="3675888" y="0"/>
                  </a:moveTo>
                  <a:lnTo>
                    <a:pt x="0" y="0"/>
                  </a:lnTo>
                  <a:lnTo>
                    <a:pt x="0" y="6857437"/>
                  </a:lnTo>
                  <a:lnTo>
                    <a:pt x="490270" y="6857437"/>
                  </a:lnTo>
                  <a:lnTo>
                    <a:pt x="490067" y="6857999"/>
                  </a:lnTo>
                  <a:lnTo>
                    <a:pt x="6057900" y="6857999"/>
                  </a:lnTo>
                  <a:lnTo>
                    <a:pt x="367588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 idx="4294967295"/>
          </p:nvPr>
        </p:nvSpPr>
        <p:spPr>
          <a:xfrm>
            <a:off x="2206245" y="2523821"/>
            <a:ext cx="3517265" cy="2378075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ts val="5235"/>
              </a:lnSpc>
              <a:spcBef>
                <a:spcPts val="105"/>
              </a:spcBef>
            </a:pPr>
            <a:r>
              <a:rPr sz="4700" i="1" spc="-254" dirty="0">
                <a:solidFill>
                  <a:srgbClr val="FFFFFF"/>
                </a:solidFill>
                <a:latin typeface="Calibri"/>
                <a:cs typeface="Calibri"/>
              </a:rPr>
              <a:t>Acting</a:t>
            </a:r>
            <a:r>
              <a:rPr sz="4700" i="1" spc="-6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700" i="1" spc="-290" dirty="0">
                <a:solidFill>
                  <a:srgbClr val="FFFFFF"/>
                </a:solidFill>
                <a:latin typeface="Calibri"/>
                <a:cs typeface="Calibri"/>
              </a:rPr>
              <a:t>Rationally</a:t>
            </a:r>
            <a:endParaRPr sz="4700">
              <a:latin typeface="Calibri"/>
              <a:cs typeface="Calibri"/>
            </a:endParaRPr>
          </a:p>
          <a:p>
            <a:pPr marL="12700" marR="669925">
              <a:lnSpc>
                <a:spcPts val="6480"/>
              </a:lnSpc>
              <a:spcBef>
                <a:spcPts val="414"/>
              </a:spcBef>
            </a:pPr>
            <a:r>
              <a:rPr sz="6000" spc="-310" dirty="0">
                <a:solidFill>
                  <a:srgbClr val="FFFFFF"/>
                </a:solidFill>
                <a:latin typeface="Calibri"/>
                <a:cs typeface="Calibri"/>
              </a:rPr>
              <a:t>Intelligent </a:t>
            </a:r>
            <a:r>
              <a:rPr sz="6000" spc="-285" dirty="0">
                <a:solidFill>
                  <a:srgbClr val="FFFFFF"/>
                </a:solidFill>
                <a:latin typeface="Calibri"/>
                <a:cs typeface="Calibri"/>
              </a:rPr>
              <a:t>Agents</a:t>
            </a:r>
            <a:endParaRPr sz="60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xfrm>
            <a:off x="8277479" y="6443989"/>
            <a:ext cx="371855" cy="212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  <a:spcBef>
                <a:spcPts val="20"/>
              </a:spcBef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  <a:spcBef>
                  <a:spcPts val="20"/>
                </a:spcBef>
              </a:pPr>
              <a:t>3</a:t>
            </a:fld>
            <a:endParaRPr spc="-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00" y="1662544"/>
            <a:ext cx="8756073" cy="4142511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3985259" y="0"/>
              <a:ext cx="5158740" cy="6858000"/>
            </a:xfrm>
            <a:custGeom>
              <a:avLst/>
              <a:gdLst/>
              <a:ahLst/>
              <a:cxnLst/>
              <a:rect l="l" t="t" r="r" b="b"/>
              <a:pathLst>
                <a:path w="5158740" h="6858000">
                  <a:moveTo>
                    <a:pt x="0" y="6858000"/>
                  </a:moveTo>
                  <a:lnTo>
                    <a:pt x="5158740" y="6858000"/>
                  </a:lnTo>
                  <a:lnTo>
                    <a:pt x="515874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3E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3985260" cy="6858000"/>
            </a:xfrm>
            <a:custGeom>
              <a:avLst/>
              <a:gdLst/>
              <a:ahLst/>
              <a:cxnLst/>
              <a:rect l="l" t="t" r="r" b="b"/>
              <a:pathLst>
                <a:path w="3985260" h="6858000">
                  <a:moveTo>
                    <a:pt x="398526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3985260" y="6858000"/>
                  </a:lnTo>
                  <a:lnTo>
                    <a:pt x="3985260" y="0"/>
                  </a:lnTo>
                  <a:close/>
                </a:path>
              </a:pathLst>
            </a:custGeom>
            <a:solidFill>
              <a:srgbClr val="D0CE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146555" y="2747010"/>
            <a:ext cx="2775585" cy="1168910"/>
          </a:xfrm>
          <a:prstGeom prst="rect">
            <a:avLst/>
          </a:prstGeom>
          <a:solidFill>
            <a:srgbClr val="FFFFFF"/>
          </a:solidFill>
          <a:ln w="25907">
            <a:solidFill>
              <a:srgbClr val="404040"/>
            </a:solidFill>
          </a:ln>
        </p:spPr>
        <p:txBody>
          <a:bodyPr vert="horz" wrap="square" lIns="0" tIns="167005" rIns="0" bIns="0" rtlCol="0">
            <a:spAutoFit/>
          </a:bodyPr>
          <a:lstStyle/>
          <a:p>
            <a:pPr marL="267970" marR="110489" indent="-114300">
              <a:lnSpc>
                <a:spcPts val="3890"/>
              </a:lnSpc>
              <a:spcBef>
                <a:spcPts val="1315"/>
              </a:spcBef>
            </a:pPr>
            <a:r>
              <a:rPr sz="3600" b="1" spc="-315" dirty="0">
                <a:solidFill>
                  <a:srgbClr val="252525"/>
                </a:solidFill>
                <a:latin typeface="Calibri"/>
                <a:cs typeface="Calibri"/>
              </a:rPr>
              <a:t>M</a:t>
            </a:r>
            <a:r>
              <a:rPr sz="3600" b="1" spc="-310" dirty="0">
                <a:solidFill>
                  <a:srgbClr val="252525"/>
                </a:solidFill>
                <a:latin typeface="Calibri"/>
                <a:cs typeface="Calibri"/>
              </a:rPr>
              <a:t>a</a:t>
            </a:r>
            <a:r>
              <a:rPr sz="3600" b="1" spc="-305" dirty="0">
                <a:solidFill>
                  <a:srgbClr val="252525"/>
                </a:solidFill>
                <a:latin typeface="Calibri"/>
                <a:cs typeface="Calibri"/>
              </a:rPr>
              <a:t>i</a:t>
            </a:r>
            <a:r>
              <a:rPr sz="3600" b="1" spc="185" dirty="0">
                <a:solidFill>
                  <a:srgbClr val="252525"/>
                </a:solidFill>
                <a:latin typeface="Calibri"/>
                <a:cs typeface="Calibri"/>
              </a:rPr>
              <a:t>n</a:t>
            </a:r>
            <a:r>
              <a:rPr sz="3600" b="1" spc="-355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-310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r>
              <a:rPr sz="3600" b="1" spc="-305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310" dirty="0">
                <a:solidFill>
                  <a:srgbClr val="252525"/>
                </a:solidFill>
                <a:latin typeface="Calibri"/>
                <a:cs typeface="Calibri"/>
              </a:rPr>
              <a:t>ou</a:t>
            </a:r>
            <a:r>
              <a:rPr sz="3600" b="1" spc="-350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-305" dirty="0">
                <a:solidFill>
                  <a:srgbClr val="252525"/>
                </a:solidFill>
                <a:latin typeface="Calibri"/>
                <a:cs typeface="Calibri"/>
              </a:rPr>
              <a:t>c</a:t>
            </a:r>
            <a:r>
              <a:rPr sz="3600" b="1" spc="-320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r>
              <a:rPr sz="3600" b="1" spc="-5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254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3600" b="1" spc="-305" dirty="0">
                <a:solidFill>
                  <a:srgbClr val="252525"/>
                </a:solidFill>
                <a:latin typeface="Calibri"/>
                <a:cs typeface="Calibri"/>
              </a:rPr>
              <a:t>f</a:t>
            </a:r>
            <a:r>
              <a:rPr sz="3600" b="1" spc="-250" dirty="0">
                <a:solidFill>
                  <a:srgbClr val="252525"/>
                </a:solidFill>
                <a:latin typeface="Calibri"/>
                <a:cs typeface="Calibri"/>
              </a:rPr>
              <a:t>o</a:t>
            </a:r>
            <a:r>
              <a:rPr sz="3600" b="1" spc="250" dirty="0">
                <a:solidFill>
                  <a:srgbClr val="252525"/>
                </a:solidFill>
                <a:latin typeface="Calibri"/>
                <a:cs typeface="Calibri"/>
              </a:rPr>
              <a:t>r</a:t>
            </a:r>
            <a:r>
              <a:rPr sz="3600" b="1" spc="-250" dirty="0">
                <a:solidFill>
                  <a:srgbClr val="252525"/>
                </a:solidFill>
                <a:latin typeface="Calibri"/>
                <a:cs typeface="Calibri"/>
              </a:rPr>
              <a:t>th</a:t>
            </a:r>
            <a:r>
              <a:rPr sz="3600" b="1" spc="-245" dirty="0">
                <a:solidFill>
                  <a:srgbClr val="252525"/>
                </a:solidFill>
                <a:latin typeface="Calibri"/>
                <a:cs typeface="Calibri"/>
              </a:rPr>
              <a:t>i</a:t>
            </a:r>
            <a:r>
              <a:rPr sz="3600" b="1" spc="250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245" dirty="0">
                <a:solidFill>
                  <a:srgbClr val="252525"/>
                </a:solidFill>
                <a:latin typeface="Calibri"/>
                <a:cs typeface="Calibri"/>
              </a:rPr>
              <a:t>S</a:t>
            </a:r>
            <a:r>
              <a:rPr sz="3600" b="1" spc="-250" dirty="0">
                <a:solidFill>
                  <a:srgbClr val="252525"/>
                </a:solidFill>
                <a:latin typeface="Calibri"/>
                <a:cs typeface="Calibri"/>
              </a:rPr>
              <a:t>e</a:t>
            </a:r>
            <a:r>
              <a:rPr sz="3600" b="1" spc="-240" dirty="0">
                <a:solidFill>
                  <a:srgbClr val="252525"/>
                </a:solidFill>
                <a:latin typeface="Calibri"/>
                <a:cs typeface="Calibri"/>
              </a:rPr>
              <a:t>c</a:t>
            </a:r>
            <a:r>
              <a:rPr sz="3600" b="1" spc="-250" dirty="0">
                <a:solidFill>
                  <a:srgbClr val="252525"/>
                </a:solidFill>
                <a:latin typeface="Calibri"/>
                <a:cs typeface="Calibri"/>
              </a:rPr>
              <a:t>t</a:t>
            </a:r>
            <a:r>
              <a:rPr sz="3600" b="1" spc="-245" dirty="0">
                <a:solidFill>
                  <a:srgbClr val="252525"/>
                </a:solidFill>
                <a:latin typeface="Calibri"/>
                <a:cs typeface="Calibri"/>
              </a:rPr>
              <a:t>i</a:t>
            </a:r>
            <a:r>
              <a:rPr sz="3600" b="1" spc="-250" dirty="0">
                <a:solidFill>
                  <a:srgbClr val="252525"/>
                </a:solidFill>
                <a:latin typeface="Calibri"/>
                <a:cs typeface="Calibri"/>
              </a:rPr>
              <a:t>o</a:t>
            </a:r>
            <a:r>
              <a:rPr sz="3600" b="1" spc="55" dirty="0">
                <a:solidFill>
                  <a:srgbClr val="252525"/>
                </a:solidFill>
                <a:latin typeface="Calibri"/>
                <a:cs typeface="Calibri"/>
              </a:rPr>
              <a:t>n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12"/>
          </p:nvPr>
        </p:nvSpPr>
        <p:spPr>
          <a:xfrm>
            <a:off x="8277479" y="6443989"/>
            <a:ext cx="371855" cy="212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  <a:spcBef>
                <a:spcPts val="20"/>
              </a:spcBef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  <a:spcBef>
                  <a:spcPts val="20"/>
                </a:spcBef>
              </a:pPr>
              <a:t>4</a:t>
            </a:fld>
            <a:endParaRPr spc="-5" dirty="0"/>
          </a:p>
        </p:txBody>
      </p:sp>
      <p:sp>
        <p:nvSpPr>
          <p:cNvPr id="6" name="object 6"/>
          <p:cNvSpPr txBox="1"/>
          <p:nvPr/>
        </p:nvSpPr>
        <p:spPr>
          <a:xfrm>
            <a:off x="6210681" y="2033778"/>
            <a:ext cx="3757295" cy="63373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41300" marR="5080" indent="-228600">
              <a:lnSpc>
                <a:spcPts val="2270"/>
              </a:lnSpc>
              <a:spcBef>
                <a:spcPts val="380"/>
              </a:spcBef>
              <a:buFont typeface="Arial"/>
              <a:buChar char="•"/>
              <a:tabLst>
                <a:tab pos="241300" algn="l"/>
                <a:tab pos="812165" algn="l"/>
                <a:tab pos="1696720" algn="l"/>
                <a:tab pos="2520950" algn="l"/>
                <a:tab pos="3387090" algn="l"/>
              </a:tabLst>
            </a:pPr>
            <a:r>
              <a:rPr sz="2100" b="1" spc="-2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covers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mainly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100" b="1" spc="-40" dirty="0">
                <a:solidFill>
                  <a:srgbClr val="FFFFFF"/>
                </a:solidFill>
                <a:latin typeface="Calibri"/>
                <a:cs typeface="Calibri"/>
              </a:rPr>
              <a:t>following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chapter(s):</a:t>
            </a:r>
            <a:endParaRPr sz="21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12429" y="2686303"/>
            <a:ext cx="1960880" cy="633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ts val="2395"/>
              </a:lnSpc>
              <a:spcBef>
                <a:spcPts val="100"/>
              </a:spcBef>
              <a:tabLst>
                <a:tab pos="601345" algn="l"/>
              </a:tabLst>
            </a:pPr>
            <a:r>
              <a:rPr sz="2100" b="1" spc="-50" dirty="0">
                <a:solidFill>
                  <a:srgbClr val="FFC000"/>
                </a:solidFill>
                <a:latin typeface="Calibri"/>
                <a:cs typeface="Calibri"/>
              </a:rPr>
              <a:t>2</a:t>
            </a:r>
            <a:r>
              <a:rPr sz="2100" b="1" dirty="0">
                <a:solidFill>
                  <a:srgbClr val="FFC000"/>
                </a:solidFill>
                <a:latin typeface="Calibri"/>
                <a:cs typeface="Calibri"/>
              </a:rPr>
              <a:t>	</a:t>
            </a:r>
            <a:r>
              <a:rPr sz="2100" b="1" spc="-10" dirty="0">
                <a:solidFill>
                  <a:srgbClr val="FFC000"/>
                </a:solidFill>
                <a:latin typeface="Calibri"/>
                <a:cs typeface="Calibri"/>
              </a:rPr>
              <a:t>(Intelligent</a:t>
            </a:r>
            <a:endParaRPr sz="2100">
              <a:latin typeface="Calibri"/>
              <a:cs typeface="Calibri"/>
            </a:endParaRPr>
          </a:p>
          <a:p>
            <a:pPr marR="6350" algn="r">
              <a:lnSpc>
                <a:spcPts val="2395"/>
              </a:lnSpc>
              <a:tabLst>
                <a:tab pos="824230" algn="l"/>
                <a:tab pos="1781175" algn="l"/>
              </a:tabLst>
            </a:pPr>
            <a:r>
              <a:rPr sz="2100" b="1" i="1" spc="-2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100" b="1" i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Stuart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25" dirty="0">
                <a:solidFill>
                  <a:srgbClr val="FFFFFF"/>
                </a:solidFill>
                <a:latin typeface="Calibri"/>
                <a:cs typeface="Calibri"/>
              </a:rPr>
              <a:t>J.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67880" y="2686304"/>
            <a:ext cx="1096010" cy="933589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41300" marR="5080" indent="-228600" algn="just">
              <a:lnSpc>
                <a:spcPts val="2270"/>
              </a:lnSpc>
              <a:spcBef>
                <a:spcPts val="380"/>
              </a:spcBef>
              <a:buFont typeface="Arial"/>
              <a:buChar char="•"/>
              <a:tabLst>
                <a:tab pos="241300" algn="l"/>
              </a:tabLst>
            </a:pPr>
            <a:r>
              <a:rPr sz="2100" b="1" spc="-55" dirty="0">
                <a:solidFill>
                  <a:srgbClr val="FFC000"/>
                </a:solidFill>
                <a:latin typeface="Calibri"/>
                <a:cs typeface="Calibri"/>
              </a:rPr>
              <a:t>Chapter </a:t>
            </a:r>
            <a:r>
              <a:rPr sz="2100" b="1" spc="-20" dirty="0">
                <a:solidFill>
                  <a:srgbClr val="FFC000"/>
                </a:solidFill>
                <a:latin typeface="Calibri"/>
                <a:cs typeface="Calibri"/>
              </a:rPr>
              <a:t>Agents) 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Russell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23073" y="3262376"/>
            <a:ext cx="214947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608330" algn="l"/>
                <a:tab pos="1364615" algn="l"/>
              </a:tabLst>
            </a:pPr>
            <a:r>
              <a:rPr sz="2100" b="1" spc="-2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20" dirty="0">
                <a:solidFill>
                  <a:srgbClr val="FFFFFF"/>
                </a:solidFill>
                <a:latin typeface="Calibri"/>
                <a:cs typeface="Calibri"/>
              </a:rPr>
              <a:t>Peter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35" dirty="0">
                <a:solidFill>
                  <a:srgbClr val="FFFFFF"/>
                </a:solidFill>
                <a:latin typeface="Calibri"/>
                <a:cs typeface="Calibri"/>
              </a:rPr>
              <a:t>Norvig,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896480" y="3550411"/>
            <a:ext cx="307594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312545" algn="l"/>
                <a:tab pos="2900680" algn="l"/>
              </a:tabLst>
            </a:pP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"</a:t>
            </a: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Artificial</a:t>
            </a:r>
            <a:r>
              <a:rPr sz="2100" b="1" u="sng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	</a:t>
            </a: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Intelligence:</a:t>
            </a:r>
            <a:r>
              <a:rPr sz="2100" b="1" u="sng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	</a:t>
            </a:r>
            <a:r>
              <a:rPr sz="2100" b="1" u="sng" spc="-5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896481" y="3838447"/>
            <a:ext cx="307530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91565" algn="l"/>
                <a:tab pos="2510790" algn="l"/>
              </a:tabLst>
            </a:pP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Modern</a:t>
            </a:r>
            <a:r>
              <a:rPr sz="2100" b="1" u="sng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	</a:t>
            </a:r>
            <a:r>
              <a:rPr sz="2100" b="1" u="sng" spc="-10" dirty="0">
                <a:solidFill>
                  <a:srgbClr val="FFC000"/>
                </a:solidFill>
                <a:uFill>
                  <a:solidFill>
                    <a:srgbClr val="FFC000"/>
                  </a:solidFill>
                </a:uFill>
                <a:latin typeface="Calibri"/>
                <a:cs typeface="Calibri"/>
              </a:rPr>
              <a:t>Approach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,"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40" dirty="0">
                <a:solidFill>
                  <a:srgbClr val="FFFFFF"/>
                </a:solidFill>
                <a:latin typeface="Calibri"/>
                <a:cs typeface="Calibri"/>
              </a:rPr>
              <a:t>Third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896481" y="4126738"/>
            <a:ext cx="3075305" cy="633730"/>
          </a:xfrm>
          <a:prstGeom prst="rect">
            <a:avLst/>
          </a:prstGeom>
        </p:spPr>
        <p:txBody>
          <a:bodyPr vert="horz" wrap="square" lIns="0" tIns="48894" rIns="0" bIns="0" rtlCol="0">
            <a:spAutoFit/>
          </a:bodyPr>
          <a:lstStyle/>
          <a:p>
            <a:pPr marL="12700" marR="5080">
              <a:lnSpc>
                <a:spcPts val="2270"/>
              </a:lnSpc>
              <a:spcBef>
                <a:spcPts val="384"/>
              </a:spcBef>
              <a:tabLst>
                <a:tab pos="905510" algn="l"/>
                <a:tab pos="1797050" algn="l"/>
                <a:tab pos="2210435" algn="l"/>
              </a:tabLst>
            </a:pP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Edition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10" dirty="0">
                <a:solidFill>
                  <a:srgbClr val="FFFFFF"/>
                </a:solidFill>
                <a:latin typeface="Calibri"/>
                <a:cs typeface="Calibri"/>
              </a:rPr>
              <a:t>(2010),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25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100" b="1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100" b="1" spc="-60" dirty="0">
                <a:solidFill>
                  <a:srgbClr val="FFFFFF"/>
                </a:solidFill>
                <a:latin typeface="Calibri"/>
                <a:cs typeface="Calibri"/>
              </a:rPr>
              <a:t>Pearson </a:t>
            </a:r>
            <a:r>
              <a:rPr sz="2100" b="1" spc="-55" dirty="0">
                <a:solidFill>
                  <a:srgbClr val="FFFFFF"/>
                </a:solidFill>
                <a:latin typeface="Calibri"/>
                <a:cs typeface="Calibri"/>
              </a:rPr>
              <a:t>Education</a:t>
            </a:r>
            <a:r>
              <a:rPr sz="21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b="1" spc="-20" dirty="0">
                <a:solidFill>
                  <a:srgbClr val="FFFFFF"/>
                </a:solidFill>
                <a:latin typeface="Calibri"/>
                <a:cs typeface="Calibri"/>
              </a:rPr>
              <a:t>Inc.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 txBox="1"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  <a:spcBef>
                <a:spcPts val="20"/>
              </a:spcBef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  <a:spcBef>
                  <a:spcPts val="20"/>
                </a:spcBef>
              </a:pPr>
              <a:t>5</a:t>
            </a:fld>
            <a:endParaRPr spc="-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964689">
              <a:lnSpc>
                <a:spcPct val="100000"/>
              </a:lnSpc>
              <a:spcBef>
                <a:spcPts val="100"/>
              </a:spcBef>
            </a:pPr>
            <a:r>
              <a:rPr spc="-235" dirty="0"/>
              <a:t>What</a:t>
            </a:r>
            <a:r>
              <a:rPr spc="-630" dirty="0"/>
              <a:t> </a:t>
            </a:r>
            <a:r>
              <a:rPr spc="-160" dirty="0"/>
              <a:t>is</a:t>
            </a:r>
            <a:r>
              <a:rPr spc="-605" dirty="0"/>
              <a:t> </a:t>
            </a:r>
            <a:r>
              <a:rPr spc="-275" dirty="0"/>
              <a:t>Artificial</a:t>
            </a:r>
            <a:r>
              <a:rPr spc="-615" dirty="0"/>
              <a:t> </a:t>
            </a:r>
            <a:r>
              <a:rPr spc="-235" dirty="0"/>
              <a:t>Inte</a:t>
            </a:r>
            <a:r>
              <a:rPr spc="-595" dirty="0"/>
              <a:t> </a:t>
            </a:r>
            <a:r>
              <a:rPr spc="-285" dirty="0"/>
              <a:t>ligence?</a:t>
            </a:r>
          </a:p>
        </p:txBody>
      </p:sp>
      <p:grpSp>
        <p:nvGrpSpPr>
          <p:cNvPr id="16" name="object 16"/>
          <p:cNvGrpSpPr/>
          <p:nvPr/>
        </p:nvGrpSpPr>
        <p:grpSpPr>
          <a:xfrm>
            <a:off x="8659368" y="4198620"/>
            <a:ext cx="1946910" cy="1214120"/>
            <a:chOff x="7135368" y="4198620"/>
            <a:chExt cx="1946910" cy="1214120"/>
          </a:xfrm>
        </p:grpSpPr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35368" y="4198620"/>
              <a:ext cx="1483614" cy="78714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5368" y="4625340"/>
              <a:ext cx="1946910" cy="787145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8868536" y="4278248"/>
            <a:ext cx="150749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2800" b="1" spc="-10" dirty="0">
                <a:solidFill>
                  <a:srgbClr val="C0504D"/>
                </a:solidFill>
                <a:latin typeface="Calibri"/>
                <a:cs typeface="Calibri"/>
              </a:rPr>
              <a:t>Acting Rationally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D7FA208-D515-E0DF-59A3-13FC6E4646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3520" y="1617826"/>
            <a:ext cx="8883320" cy="42665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  <a:spcBef>
                <a:spcPts val="20"/>
              </a:spcBef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  <a:spcBef>
                  <a:spcPts val="20"/>
                </a:spcBef>
              </a:pPr>
              <a:t>6</a:t>
            </a:fld>
            <a:endParaRPr spc="-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367155">
              <a:lnSpc>
                <a:spcPct val="100000"/>
              </a:lnSpc>
              <a:spcBef>
                <a:spcPts val="100"/>
              </a:spcBef>
            </a:pPr>
            <a:r>
              <a:rPr i="1" spc="-254" dirty="0">
                <a:latin typeface="Arial"/>
                <a:cs typeface="Arial"/>
              </a:rPr>
              <a:t>Recap:</a:t>
            </a:r>
            <a:r>
              <a:rPr i="1" spc="-640" dirty="0">
                <a:latin typeface="Arial"/>
                <a:cs typeface="Arial"/>
              </a:rPr>
              <a:t> </a:t>
            </a:r>
            <a:r>
              <a:rPr spc="-235" dirty="0"/>
              <a:t>What</a:t>
            </a:r>
            <a:r>
              <a:rPr spc="-635" dirty="0"/>
              <a:t> </a:t>
            </a:r>
            <a:r>
              <a:rPr spc="-160" dirty="0"/>
              <a:t>is</a:t>
            </a:r>
            <a:r>
              <a:rPr spc="-605" dirty="0"/>
              <a:t> </a:t>
            </a:r>
            <a:r>
              <a:rPr spc="-275" dirty="0"/>
              <a:t>Artificial</a:t>
            </a:r>
            <a:r>
              <a:rPr spc="-635" dirty="0"/>
              <a:t> </a:t>
            </a:r>
            <a:r>
              <a:rPr spc="-295" dirty="0"/>
              <a:t>Intelligence?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512032"/>
              </p:ext>
            </p:extLst>
          </p:nvPr>
        </p:nvGraphicFramePr>
        <p:xfrm>
          <a:off x="817418" y="1659340"/>
          <a:ext cx="10404764" cy="43911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1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17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93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0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2000" b="1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8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4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0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82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8405">
                <a:tc>
                  <a:txBody>
                    <a:bodyPr/>
                    <a:lstStyle/>
                    <a:p>
                      <a:pPr marL="91440" marR="7747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how</a:t>
                      </a:r>
                      <a:r>
                        <a:rPr sz="1800" spc="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computers</a:t>
                      </a:r>
                      <a:r>
                        <a:rPr sz="1800" spc="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do things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which,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at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6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moment,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people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are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better”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(Rich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Knight,</a:t>
                      </a:r>
                      <a:r>
                        <a:rPr sz="1800" spc="-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1991)</a:t>
                      </a:r>
                      <a:endParaRPr sz="18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art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creating</a:t>
                      </a:r>
                      <a:r>
                        <a:rPr sz="1800" spc="-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perform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functions</a:t>
                      </a:r>
                      <a:r>
                        <a:rPr sz="1800" spc="4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4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require</a:t>
                      </a:r>
                      <a:r>
                        <a:rPr sz="1800" spc="434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4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when </a:t>
                      </a:r>
                      <a:r>
                        <a:rPr sz="1800" spc="-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performed</a:t>
                      </a:r>
                      <a:r>
                        <a:rPr sz="1800" spc="-9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by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people.”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(Kurzweil,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1990)</a:t>
                      </a:r>
                      <a:endParaRPr sz="18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4930" algn="just">
                        <a:lnSpc>
                          <a:spcPts val="1939"/>
                        </a:lnSpc>
                        <a:spcBef>
                          <a:spcPts val="156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mental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faculties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through</a:t>
                      </a:r>
                      <a:r>
                        <a:rPr sz="1800" spc="-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use</a:t>
                      </a:r>
                      <a:r>
                        <a:rPr sz="1800" spc="1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computational</a:t>
                      </a:r>
                      <a:r>
                        <a:rPr sz="1800" spc="1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models”</a:t>
                      </a:r>
                      <a:r>
                        <a:rPr sz="1800" spc="1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(Charniack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McDermott,</a:t>
                      </a:r>
                      <a:r>
                        <a:rPr sz="1800" spc="-6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1985).</a:t>
                      </a:r>
                      <a:endParaRPr sz="18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  <a:p>
                      <a:pPr marL="92075" marR="74930" algn="just">
                        <a:lnSpc>
                          <a:spcPct val="90100"/>
                        </a:lnSpc>
                        <a:spcBef>
                          <a:spcPts val="840"/>
                        </a:spcBef>
                      </a:pP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9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8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9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computations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it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possible</a:t>
                      </a:r>
                      <a:r>
                        <a:rPr sz="1800" spc="4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4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perceive,</a:t>
                      </a:r>
                      <a:r>
                        <a:rPr sz="1800" spc="48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reason,</a:t>
                      </a:r>
                      <a:r>
                        <a:rPr sz="1800" spc="4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4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act.”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(Winston,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1992)</a:t>
                      </a:r>
                      <a:endParaRPr sz="18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198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96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2000" b="1" spc="-1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like</a:t>
                      </a:r>
                      <a:r>
                        <a:rPr sz="2000" b="1" spc="-10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humans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Systems</a:t>
                      </a:r>
                      <a:r>
                        <a:rPr sz="2000" b="1" spc="-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2000" b="1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</a:t>
                      </a:r>
                      <a:r>
                        <a:rPr sz="2000" b="1" spc="-114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8063A1"/>
                          </a:solidFill>
                          <a:latin typeface="Arial"/>
                          <a:cs typeface="Arial"/>
                        </a:rPr>
                        <a:t>rationally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0245">
                <a:tc>
                  <a:txBody>
                    <a:bodyPr/>
                    <a:lstStyle/>
                    <a:p>
                      <a:pPr marL="91440" marR="78105" algn="just">
                        <a:lnSpc>
                          <a:spcPct val="90000"/>
                        </a:lnSpc>
                        <a:spcBef>
                          <a:spcPts val="157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automation</a:t>
                      </a:r>
                      <a:r>
                        <a:rPr sz="1800" spc="1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1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activities</a:t>
                      </a:r>
                      <a:r>
                        <a:rPr sz="1800" spc="1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1800" spc="1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we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associate</a:t>
                      </a:r>
                      <a:r>
                        <a:rPr sz="1800" spc="3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3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human</a:t>
                      </a:r>
                      <a:r>
                        <a:rPr sz="1800" spc="30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thinking,</a:t>
                      </a:r>
                      <a:r>
                        <a:rPr sz="1800" spc="3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such</a:t>
                      </a:r>
                      <a:r>
                        <a:rPr sz="1800" spc="3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decision</a:t>
                      </a:r>
                      <a:r>
                        <a:rPr sz="1800" spc="-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making,</a:t>
                      </a:r>
                      <a:r>
                        <a:rPr sz="1800" spc="-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problem</a:t>
                      </a:r>
                      <a:r>
                        <a:rPr sz="1800" spc="-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solving,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learning” </a:t>
                      </a:r>
                      <a:r>
                        <a:rPr sz="1800" spc="-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(Bellman,</a:t>
                      </a:r>
                      <a:r>
                        <a:rPr sz="1800" spc="-3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1978)</a:t>
                      </a:r>
                      <a:endParaRPr sz="18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  <a:p>
                      <a:pPr marL="91440" marR="76200" algn="just">
                        <a:lnSpc>
                          <a:spcPct val="90100"/>
                        </a:lnSpc>
                        <a:spcBef>
                          <a:spcPts val="865"/>
                        </a:spcBef>
                      </a:pP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“The</a:t>
                      </a:r>
                      <a:r>
                        <a:rPr sz="1800" spc="-8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exciting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new</a:t>
                      </a:r>
                      <a:r>
                        <a:rPr sz="1800" spc="-9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effort</a:t>
                      </a:r>
                      <a:r>
                        <a:rPr sz="1800" spc="-8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800" spc="-9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make</a:t>
                      </a:r>
                      <a:r>
                        <a:rPr sz="1800" spc="-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computers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think</a:t>
                      </a:r>
                      <a:r>
                        <a:rPr sz="1800" spc="17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…</a:t>
                      </a:r>
                      <a:r>
                        <a:rPr sz="1800" spc="19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machines</a:t>
                      </a:r>
                      <a:r>
                        <a:rPr sz="1800" spc="204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18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minds,</a:t>
                      </a:r>
                      <a:r>
                        <a:rPr sz="1800" spc="19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18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18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full </a:t>
                      </a:r>
                      <a:r>
                        <a:rPr sz="1800" spc="-4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800" spc="-6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literal</a:t>
                      </a:r>
                      <a:r>
                        <a:rPr sz="1800" spc="-6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sense.”</a:t>
                      </a:r>
                      <a:r>
                        <a:rPr sz="1800" spc="-7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(Haugeland, 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1985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)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993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 marL="92075" marR="76200" algn="just">
                        <a:lnSpc>
                          <a:spcPts val="1939"/>
                        </a:lnSpc>
                        <a:spcBef>
                          <a:spcPts val="125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“AI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..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concerned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with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behavior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in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0" dirty="0">
                          <a:latin typeface="Arial"/>
                          <a:cs typeface="Arial"/>
                        </a:rPr>
                        <a:t>artifacts</a:t>
                      </a:r>
                      <a:r>
                        <a:rPr sz="18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5" dirty="0">
                          <a:latin typeface="Arial"/>
                          <a:cs typeface="Arial"/>
                        </a:rPr>
                        <a:t>(Nilsson,</a:t>
                      </a:r>
                      <a:r>
                        <a:rPr sz="18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 dirty="0">
                        <a:latin typeface="Arial"/>
                        <a:cs typeface="Arial"/>
                      </a:endParaRPr>
                    </a:p>
                    <a:p>
                      <a:pPr marL="92075" marR="83820" algn="just">
                        <a:lnSpc>
                          <a:spcPts val="1939"/>
                        </a:lnSpc>
                        <a:spcBef>
                          <a:spcPts val="869"/>
                        </a:spcBef>
                      </a:pPr>
                      <a:r>
                        <a:rPr sz="1800" spc="-35" dirty="0">
                          <a:latin typeface="Arial"/>
                          <a:cs typeface="Arial"/>
                        </a:rPr>
                        <a:t>“Computational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Intelligence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is</a:t>
                      </a:r>
                      <a:r>
                        <a:rPr sz="18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study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of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the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design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of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intelligent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agents.”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(Poole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35" dirty="0">
                          <a:latin typeface="Arial"/>
                          <a:cs typeface="Arial"/>
                        </a:rPr>
                        <a:t>et </a:t>
                      </a:r>
                      <a:r>
                        <a:rPr sz="1800" spc="-45" dirty="0">
                          <a:latin typeface="Arial"/>
                          <a:cs typeface="Arial"/>
                        </a:rPr>
                        <a:t>al.,</a:t>
                      </a:r>
                      <a:r>
                        <a:rPr sz="18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1998)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2426004" y="244857"/>
            <a:ext cx="552089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1" spc="-280" dirty="0">
                <a:solidFill>
                  <a:srgbClr val="FFFFFF"/>
                </a:solidFill>
                <a:latin typeface="Arial"/>
                <a:cs typeface="Arial"/>
              </a:rPr>
              <a:t>Intelligent</a:t>
            </a:r>
            <a:r>
              <a:rPr sz="3200" b="1" spc="-6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b="1" spc="-64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3200" b="1" spc="-280" dirty="0">
                <a:solidFill>
                  <a:srgbClr val="FFFFFF"/>
                </a:solidFill>
                <a:latin typeface="Arial"/>
                <a:cs typeface="Arial"/>
              </a:rPr>
              <a:t>“Rational”</a:t>
            </a:r>
            <a:r>
              <a:rPr sz="3200" b="1" spc="-6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n-US" sz="3200" b="1" spc="-640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3200" b="1" spc="-265" dirty="0">
                <a:solidFill>
                  <a:srgbClr val="FFFFFF"/>
                </a:solidFill>
                <a:latin typeface="Arial"/>
                <a:cs typeface="Arial"/>
              </a:rPr>
              <a:t>Agents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9844" y="1618234"/>
            <a:ext cx="31597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Agent</a:t>
            </a:r>
            <a:r>
              <a:rPr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Smith</a:t>
            </a:r>
            <a:r>
              <a:rPr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FFFF"/>
                </a:solidFill>
                <a:latin typeface="Calibri"/>
                <a:cs typeface="Calibri"/>
              </a:rPr>
              <a:t>Matrix</a:t>
            </a:r>
            <a:r>
              <a:rPr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FFFFFF"/>
                </a:solidFill>
                <a:latin typeface="Calibri"/>
                <a:cs typeface="Calibri"/>
              </a:rPr>
              <a:t>(1999)</a:t>
            </a:r>
            <a:endParaRPr>
              <a:latin typeface="Calibri"/>
              <a:cs typeface="Calibri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 idx="4294967295"/>
          </p:nvPr>
        </p:nvSpPr>
        <p:spPr>
          <a:xfrm>
            <a:off x="10668000" y="219075"/>
            <a:ext cx="1524000" cy="574675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000000"/>
                </a:solidFill>
                <a:latin typeface="Calibri"/>
                <a:cs typeface="Calibri"/>
              </a:rPr>
              <a:t>BB-</a:t>
            </a:r>
            <a:r>
              <a:rPr sz="1800" dirty="0">
                <a:solidFill>
                  <a:srgbClr val="000000"/>
                </a:solidFill>
                <a:latin typeface="Calibri"/>
                <a:cs typeface="Calibri"/>
              </a:rPr>
              <a:t>8 “the </a:t>
            </a:r>
            <a:r>
              <a:rPr sz="1800" spc="-20" dirty="0">
                <a:solidFill>
                  <a:srgbClr val="000000"/>
                </a:solidFill>
                <a:latin typeface="Calibri"/>
                <a:cs typeface="Calibri"/>
              </a:rPr>
              <a:t>Star </a:t>
            </a:r>
            <a:r>
              <a:rPr sz="1800" dirty="0">
                <a:solidFill>
                  <a:srgbClr val="000000"/>
                </a:solidFill>
                <a:latin typeface="Calibri"/>
                <a:cs typeface="Calibri"/>
              </a:rPr>
              <a:t>Wars</a:t>
            </a:r>
            <a:r>
              <a:rPr sz="1800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Calibri"/>
                <a:cs typeface="Calibri"/>
              </a:rPr>
              <a:t>franchise”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46898" y="3298063"/>
            <a:ext cx="26231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14" dirty="0">
                <a:solidFill>
                  <a:srgbClr val="FFFFFF"/>
                </a:solidFill>
                <a:latin typeface="Calibri"/>
                <a:cs typeface="Calibri"/>
              </a:rPr>
              <a:t>Arthur,</a:t>
            </a:r>
            <a:r>
              <a:rPr spc="-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5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pc="-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95" dirty="0">
                <a:solidFill>
                  <a:srgbClr val="FFFFFF"/>
                </a:solidFill>
                <a:latin typeface="Calibri"/>
                <a:cs typeface="Calibri"/>
              </a:rPr>
              <a:t>android</a:t>
            </a:r>
            <a:r>
              <a:rPr spc="-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95" dirty="0">
                <a:solidFill>
                  <a:srgbClr val="FFFFFF"/>
                </a:solidFill>
                <a:latin typeface="Calibri"/>
                <a:cs typeface="Calibri"/>
              </a:rPr>
              <a:t>bartender</a:t>
            </a:r>
            <a:r>
              <a:rPr spc="-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0" dirty="0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spc="-6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pc="-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i="1" spc="-100" dirty="0">
                <a:solidFill>
                  <a:srgbClr val="FFFFFF"/>
                </a:solidFill>
                <a:latin typeface="Calibri"/>
                <a:cs typeface="Calibri"/>
              </a:rPr>
              <a:t>Avalon,</a:t>
            </a:r>
            <a:r>
              <a:rPr i="1" spc="-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i="1" spc="-10" dirty="0">
                <a:solidFill>
                  <a:srgbClr val="FFFFFF"/>
                </a:solidFill>
                <a:latin typeface="Calibri"/>
                <a:cs typeface="Calibri"/>
              </a:rPr>
              <a:t>Passengers</a:t>
            </a:r>
            <a:endParaRPr>
              <a:latin typeface="Calibri"/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3D712C-3BB5-2481-1E88-DCA72891C8E2}"/>
              </a:ext>
            </a:extLst>
          </p:cNvPr>
          <p:cNvSpPr txBox="1"/>
          <p:nvPr/>
        </p:nvSpPr>
        <p:spPr>
          <a:xfrm>
            <a:off x="1927285" y="1728403"/>
            <a:ext cx="833743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2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 </a:t>
            </a:r>
            <a:r>
              <a:rPr lang="en-US" sz="32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anything that can be viewed as perceiving its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 </a:t>
            </a:r>
            <a:r>
              <a:rPr lang="en-US" sz="32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sensors </a:t>
            </a:r>
            <a:r>
              <a:rPr lang="en-US" sz="32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acting upon that environment through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actuators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object 4">
            <a:extLst>
              <a:ext uri="{FF2B5EF4-FFF2-40B4-BE49-F238E27FC236}">
                <a16:creationId xmlns:a16="http://schemas.microsoft.com/office/drawing/2014/main" id="{90782EAA-177F-CFCF-B331-0F6D78B8FE2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05595" y="3487614"/>
            <a:ext cx="6752142" cy="219311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  <a:spcBef>
                <a:spcPts val="20"/>
              </a:spcBef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  <a:spcBef>
                  <a:spcPts val="20"/>
                </a:spcBef>
              </a:pPr>
              <a:t>8</a:t>
            </a:fld>
            <a:endParaRPr spc="-5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47862" y="161345"/>
            <a:ext cx="8296275" cy="136683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1" spc="-254" dirty="0">
                <a:latin typeface="Arial"/>
                <a:cs typeface="Arial"/>
              </a:rPr>
              <a:t>Recap:</a:t>
            </a:r>
            <a:r>
              <a:rPr i="1" spc="-645" dirty="0">
                <a:latin typeface="Arial"/>
                <a:cs typeface="Arial"/>
              </a:rPr>
              <a:t> </a:t>
            </a:r>
            <a:r>
              <a:rPr spc="-150" dirty="0"/>
              <a:t>AI</a:t>
            </a:r>
            <a:r>
              <a:rPr spc="-615" dirty="0"/>
              <a:t> </a:t>
            </a:r>
            <a:r>
              <a:rPr spc="-160" dirty="0"/>
              <a:t>as</a:t>
            </a:r>
            <a:r>
              <a:rPr spc="-610" dirty="0"/>
              <a:t> </a:t>
            </a:r>
            <a:r>
              <a:rPr spc="-210" dirty="0"/>
              <a:t>the</a:t>
            </a:r>
            <a:r>
              <a:rPr spc="-610" dirty="0"/>
              <a:t> </a:t>
            </a:r>
            <a:r>
              <a:rPr spc="-250" dirty="0"/>
              <a:t>Study</a:t>
            </a:r>
            <a:r>
              <a:rPr spc="-645" dirty="0"/>
              <a:t> </a:t>
            </a:r>
            <a:r>
              <a:rPr dirty="0"/>
              <a:t>&amp;</a:t>
            </a:r>
            <a:r>
              <a:rPr spc="-600" dirty="0"/>
              <a:t> </a:t>
            </a:r>
            <a:r>
              <a:rPr spc="-254" dirty="0"/>
              <a:t>Design</a:t>
            </a:r>
            <a:r>
              <a:rPr spc="-645" dirty="0"/>
              <a:t> </a:t>
            </a:r>
            <a:r>
              <a:rPr spc="-160" dirty="0"/>
              <a:t>of</a:t>
            </a:r>
            <a:r>
              <a:rPr spc="-610" dirty="0"/>
              <a:t> </a:t>
            </a:r>
            <a:r>
              <a:rPr spc="-285" dirty="0"/>
              <a:t>Intelligent</a:t>
            </a:r>
            <a:r>
              <a:rPr spc="-630" dirty="0"/>
              <a:t> </a:t>
            </a:r>
            <a:r>
              <a:rPr spc="-265" dirty="0"/>
              <a:t>Agents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79318" y="1686815"/>
            <a:ext cx="10633364" cy="29854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16205" algn="ctr">
              <a:spcBef>
                <a:spcPts val="100"/>
              </a:spcBef>
            </a:pPr>
            <a:r>
              <a:rPr sz="2400" b="1" dirty="0">
                <a:solidFill>
                  <a:schemeClr val="bg1"/>
                </a:solidFill>
                <a:latin typeface="Arial"/>
                <a:cs typeface="Arial"/>
              </a:rPr>
              <a:t>(Poole</a:t>
            </a:r>
            <a:r>
              <a:rPr sz="24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chemeClr val="bg1"/>
                </a:solidFill>
                <a:latin typeface="Arial"/>
                <a:cs typeface="Arial"/>
              </a:rPr>
              <a:t>and</a:t>
            </a:r>
            <a:r>
              <a:rPr sz="2400" b="1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chemeClr val="bg1"/>
                </a:solidFill>
                <a:latin typeface="Arial"/>
                <a:cs typeface="Arial"/>
              </a:rPr>
              <a:t>Mackworth,</a:t>
            </a:r>
            <a:r>
              <a:rPr sz="2400" b="1" spc="-4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chemeClr val="bg1"/>
                </a:solidFill>
                <a:latin typeface="Arial"/>
                <a:cs typeface="Arial"/>
              </a:rPr>
              <a:t>1999)</a:t>
            </a:r>
            <a:endParaRPr sz="24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54965" indent="-342265">
              <a:spcBef>
                <a:spcPts val="1445"/>
              </a:spcBef>
              <a:buChar char="•"/>
              <a:tabLst>
                <a:tab pos="354965" algn="l"/>
              </a:tabLst>
            </a:pP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An</a:t>
            </a:r>
            <a:r>
              <a:rPr sz="2000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intelligent</a:t>
            </a:r>
            <a:r>
              <a:rPr sz="2000" b="1" i="1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agent</a:t>
            </a:r>
            <a:r>
              <a:rPr sz="2000" b="1" i="1" spc="-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is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such</a:t>
            </a:r>
            <a:r>
              <a:rPr sz="2000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that: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756285" lvl="1" indent="-286385">
              <a:spcBef>
                <a:spcPts val="960"/>
              </a:spcBef>
              <a:buChar char="•"/>
              <a:tabLst>
                <a:tab pos="756285" algn="l"/>
              </a:tabLst>
            </a:pP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Its</a:t>
            </a:r>
            <a:r>
              <a:rPr sz="2000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actions</a:t>
            </a:r>
            <a:r>
              <a:rPr sz="2000" b="1" i="1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are</a:t>
            </a:r>
            <a:r>
              <a:rPr sz="2000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appropriate</a:t>
            </a:r>
            <a:r>
              <a:rPr sz="2000" b="1" i="1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for</a:t>
            </a:r>
            <a:r>
              <a:rPr sz="2000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its</a:t>
            </a:r>
            <a:r>
              <a:rPr sz="2000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goals</a:t>
            </a:r>
            <a:r>
              <a:rPr sz="2000" spc="-2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and</a:t>
            </a:r>
            <a:r>
              <a:rPr sz="2000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circumstances.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756285" lvl="1" indent="-286385">
              <a:spcBef>
                <a:spcPts val="960"/>
              </a:spcBef>
              <a:buChar char="•"/>
              <a:tabLst>
                <a:tab pos="756285" algn="l"/>
              </a:tabLst>
            </a:pP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It</a:t>
            </a:r>
            <a:r>
              <a:rPr sz="2000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is</a:t>
            </a:r>
            <a:r>
              <a:rPr sz="2000" spc="-1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flexible</a:t>
            </a:r>
            <a:r>
              <a:rPr sz="2000" b="1" i="1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to</a:t>
            </a:r>
            <a:r>
              <a:rPr sz="2000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changing</a:t>
            </a:r>
            <a:r>
              <a:rPr sz="2000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environments</a:t>
            </a:r>
            <a:r>
              <a:rPr sz="2000" spc="-5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and</a:t>
            </a:r>
            <a:r>
              <a:rPr sz="2000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goals.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756285" lvl="1" indent="-286385">
              <a:spcBef>
                <a:spcPts val="960"/>
              </a:spcBef>
              <a:buChar char="•"/>
              <a:tabLst>
                <a:tab pos="756285" algn="l"/>
              </a:tabLst>
            </a:pP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It</a:t>
            </a:r>
            <a:r>
              <a:rPr sz="2000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learns</a:t>
            </a:r>
            <a:r>
              <a:rPr sz="2000" b="1" i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from</a:t>
            </a:r>
            <a:r>
              <a:rPr sz="2000" spc="-4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experience.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756285" lvl="1" indent="-286385">
              <a:spcBef>
                <a:spcPts val="965"/>
              </a:spcBef>
              <a:buChar char="•"/>
              <a:tabLst>
                <a:tab pos="756285" algn="l"/>
                <a:tab pos="1042669" algn="l"/>
                <a:tab pos="1937385" algn="l"/>
                <a:tab pos="3479800" algn="l"/>
                <a:tab pos="4573270" algn="l"/>
                <a:tab pos="5325745" algn="l"/>
                <a:tab pos="6757034" algn="l"/>
                <a:tab pos="8170545" algn="l"/>
              </a:tabLst>
            </a:pPr>
            <a:r>
              <a:rPr sz="2000" spc="-25" dirty="0">
                <a:solidFill>
                  <a:schemeClr val="bg1"/>
                </a:solidFill>
                <a:latin typeface="Arial"/>
                <a:cs typeface="Arial"/>
              </a:rPr>
              <a:t>It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makes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b="1" i="1" spc="-10" dirty="0">
                <a:solidFill>
                  <a:schemeClr val="bg1"/>
                </a:solidFill>
                <a:latin typeface="Arial"/>
                <a:cs typeface="Arial"/>
              </a:rPr>
              <a:t>appropriate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b="1" i="1" spc="-10" dirty="0">
                <a:solidFill>
                  <a:schemeClr val="bg1"/>
                </a:solidFill>
                <a:latin typeface="Arial"/>
                <a:cs typeface="Arial"/>
              </a:rPr>
              <a:t>choices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given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b="1" i="1" spc="-10" dirty="0">
                <a:solidFill>
                  <a:schemeClr val="bg1"/>
                </a:solidFill>
                <a:latin typeface="Arial"/>
                <a:cs typeface="Arial"/>
              </a:rPr>
              <a:t>perceptual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b="1" i="1" spc="-10" dirty="0">
                <a:solidFill>
                  <a:schemeClr val="bg1"/>
                </a:solidFill>
                <a:latin typeface="Arial"/>
                <a:cs typeface="Arial"/>
              </a:rPr>
              <a:t>limitations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	</a:t>
            </a:r>
            <a:r>
              <a:rPr sz="2000" spc="-25" dirty="0">
                <a:solidFill>
                  <a:schemeClr val="bg1"/>
                </a:solidFill>
                <a:latin typeface="Arial"/>
                <a:cs typeface="Arial"/>
              </a:rPr>
              <a:t>and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756285">
              <a:spcBef>
                <a:spcPts val="480"/>
              </a:spcBef>
            </a:pP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limited</a:t>
            </a:r>
            <a:r>
              <a:rPr sz="2000" b="1" i="1" spc="-5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i="1" dirty="0">
                <a:solidFill>
                  <a:schemeClr val="bg1"/>
                </a:solidFill>
                <a:latin typeface="Arial"/>
                <a:cs typeface="Arial"/>
              </a:rPr>
              <a:t>resources</a:t>
            </a:r>
            <a:r>
              <a:rPr sz="2000" b="1" i="1" spc="-3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bounded</a:t>
            </a:r>
            <a:r>
              <a:rPr sz="2000" b="1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rationality</a:t>
            </a:r>
            <a:r>
              <a:rPr sz="2000" b="1" spc="-5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chemeClr val="bg1"/>
                </a:solidFill>
                <a:latin typeface="Arial"/>
                <a:cs typeface="Arial"/>
              </a:rPr>
              <a:t>or</a:t>
            </a:r>
            <a:r>
              <a:rPr sz="2000" spc="-3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chemeClr val="bg1"/>
                </a:solidFill>
                <a:latin typeface="Arial"/>
                <a:cs typeface="Arial"/>
              </a:rPr>
              <a:t>bounded</a:t>
            </a:r>
            <a:r>
              <a:rPr sz="2000" b="1" spc="-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Arial"/>
                <a:cs typeface="Arial"/>
              </a:rPr>
              <a:t>optimality</a:t>
            </a:r>
            <a:r>
              <a:rPr sz="2000" spc="-10" dirty="0">
                <a:solidFill>
                  <a:schemeClr val="bg1"/>
                </a:solidFill>
                <a:latin typeface="Arial"/>
                <a:cs typeface="Arial"/>
              </a:rPr>
              <a:t>).</a:t>
            </a:r>
            <a:endParaRPr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1A36B93-1250-C189-387E-98A3AF5A9890}"/>
              </a:ext>
            </a:extLst>
          </p:cNvPr>
          <p:cNvSpPr txBox="1"/>
          <p:nvPr/>
        </p:nvSpPr>
        <p:spPr>
          <a:xfrm>
            <a:off x="1565563" y="1952956"/>
            <a:ext cx="846512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algn="just"/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Thus,</a:t>
            </a:r>
            <a:r>
              <a:rPr lang="en-US" sz="2800" spc="27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a</a:t>
            </a:r>
            <a:r>
              <a:rPr lang="en-US" sz="2800" spc="27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b="1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rational</a:t>
            </a:r>
            <a:r>
              <a:rPr lang="en-US" sz="2800" b="1" spc="27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b="1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agent</a:t>
            </a:r>
            <a:r>
              <a:rPr lang="en-US" sz="2800" b="1" spc="26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acts</a:t>
            </a:r>
            <a:r>
              <a:rPr lang="en-US" sz="2800" spc="27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to</a:t>
            </a:r>
            <a:r>
              <a:rPr lang="en-US" sz="2800" spc="26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optimally</a:t>
            </a:r>
            <a:r>
              <a:rPr lang="en-US" sz="2800" spc="27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achieve</a:t>
            </a:r>
            <a:r>
              <a:rPr lang="en-US" sz="2800" spc="27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its</a:t>
            </a:r>
            <a:r>
              <a:rPr lang="en-US" sz="2800" spc="27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goals</a:t>
            </a:r>
            <a:r>
              <a:rPr lang="en-US" sz="2800" spc="26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(does</a:t>
            </a:r>
            <a:r>
              <a:rPr lang="en-US" sz="2800" spc="27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spc="-2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the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right</a:t>
            </a:r>
            <a:r>
              <a:rPr lang="en-US" sz="2800" spc="9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thing).</a:t>
            </a:r>
            <a:r>
              <a:rPr lang="en-US" sz="2800" spc="8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The</a:t>
            </a:r>
            <a:r>
              <a:rPr lang="en-US" sz="2800" spc="9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right</a:t>
            </a:r>
            <a:r>
              <a:rPr lang="en-US" sz="2800" spc="10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thing:</a:t>
            </a:r>
            <a:r>
              <a:rPr lang="en-US" sz="2800" spc="8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that</a:t>
            </a:r>
            <a:r>
              <a:rPr lang="en-US" sz="2800" spc="1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which</a:t>
            </a:r>
            <a:r>
              <a:rPr lang="en-US" sz="2800" spc="9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is</a:t>
            </a:r>
            <a:r>
              <a:rPr lang="en-US" sz="2800" spc="9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expected</a:t>
            </a:r>
            <a:r>
              <a:rPr lang="en-US" sz="2800" spc="1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to</a:t>
            </a:r>
            <a:r>
              <a:rPr lang="en-US" sz="2800" spc="9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maximize</a:t>
            </a:r>
            <a:r>
              <a:rPr lang="en-US" sz="2800" spc="9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spc="-2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goal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achievement,</a:t>
            </a:r>
            <a:r>
              <a:rPr lang="en-US" sz="2800" spc="-6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given</a:t>
            </a:r>
            <a:r>
              <a:rPr lang="en-US" sz="2800" spc="-3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the</a:t>
            </a:r>
            <a:r>
              <a:rPr lang="en-US" sz="2800" spc="-4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available</a:t>
            </a:r>
            <a:r>
              <a:rPr lang="en-US" sz="2800" spc="-45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 </a:t>
            </a:r>
            <a:r>
              <a:rPr lang="en-US" sz="2800" spc="-10" dirty="0">
                <a:solidFill>
                  <a:srgbClr val="1F487C"/>
                </a:solidFill>
                <a:latin typeface="Arial Narrow" panose="020B0606020202030204" pitchFamily="34" charset="0"/>
                <a:cs typeface="Calibri"/>
              </a:rPr>
              <a:t>information</a:t>
            </a:r>
            <a:endParaRPr lang="en-US" sz="2800" dirty="0">
              <a:latin typeface="Arial Narrow" panose="020B060602020203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6658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Intelligent</a:t>
            </a:r>
            <a:r>
              <a:rPr spc="-225" dirty="0"/>
              <a:t> </a:t>
            </a:r>
            <a:r>
              <a:rPr spc="-20" dirty="0"/>
              <a:t>Agent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74608" y="4970911"/>
            <a:ext cx="7595870" cy="83693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68605" marR="5080" indent="-256540">
              <a:lnSpc>
                <a:spcPts val="3020"/>
              </a:lnSpc>
              <a:spcBef>
                <a:spcPts val="484"/>
              </a:spcBef>
              <a:buClr>
                <a:srgbClr val="A04DA3"/>
              </a:buClr>
              <a:buChar char="•"/>
              <a:tabLst>
                <a:tab pos="269240" algn="l"/>
              </a:tabLst>
            </a:pP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It’s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all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about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how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the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control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policy</a:t>
            </a:r>
            <a:r>
              <a:rPr sz="2800" spc="-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function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of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this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agent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takes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the</a:t>
            </a:r>
            <a:r>
              <a:rPr sz="2800" spc="-3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decision</a:t>
            </a:r>
            <a:endParaRPr sz="2800" dirty="0">
              <a:solidFill>
                <a:schemeClr val="bg1"/>
              </a:solidFill>
              <a:latin typeface="Georgia"/>
              <a:cs typeface="Georg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8351" y="3293714"/>
            <a:ext cx="1371600" cy="846386"/>
          </a:xfrm>
          <a:prstGeom prst="rect">
            <a:avLst/>
          </a:prstGeom>
          <a:solidFill>
            <a:srgbClr val="53548A"/>
          </a:solidFill>
          <a:ln w="19050">
            <a:solidFill>
              <a:srgbClr val="3B3B6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spcBef>
                <a:spcPts val="10"/>
              </a:spcBef>
            </a:pPr>
            <a:endParaRPr sz="1700">
              <a:latin typeface="Times New Roman"/>
              <a:cs typeface="Times New Roman"/>
            </a:endParaRPr>
          </a:p>
          <a:p>
            <a:pPr marL="387985"/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Agent</a:t>
            </a:r>
            <a:endParaRPr>
              <a:latin typeface="Georgia"/>
              <a:cs typeface="Georgi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296084" y="1754065"/>
            <a:ext cx="1564281" cy="3349869"/>
            <a:chOff x="5846064" y="1710702"/>
            <a:chExt cx="1767839" cy="414782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46064" y="1710702"/>
              <a:ext cx="1767827" cy="414755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02324" y="3027121"/>
              <a:ext cx="67723" cy="139230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5913112" y="1752600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60">
                  <a:moveTo>
                    <a:pt x="126276" y="0"/>
                  </a:moveTo>
                  <a:lnTo>
                    <a:pt x="71843" y="863041"/>
                  </a:lnTo>
                  <a:lnTo>
                    <a:pt x="112209" y="869606"/>
                  </a:lnTo>
                  <a:lnTo>
                    <a:pt x="150369" y="878957"/>
                  </a:lnTo>
                  <a:lnTo>
                    <a:pt x="220305" y="905725"/>
                  </a:lnTo>
                  <a:lnTo>
                    <a:pt x="282109" y="942754"/>
                  </a:lnTo>
                  <a:lnTo>
                    <a:pt x="336242" y="989454"/>
                  </a:lnTo>
                  <a:lnTo>
                    <a:pt x="383162" y="1045237"/>
                  </a:lnTo>
                  <a:lnTo>
                    <a:pt x="423330" y="1109511"/>
                  </a:lnTo>
                  <a:lnTo>
                    <a:pt x="441025" y="1144648"/>
                  </a:lnTo>
                  <a:lnTo>
                    <a:pt x="457205" y="1181687"/>
                  </a:lnTo>
                  <a:lnTo>
                    <a:pt x="471926" y="1220554"/>
                  </a:lnTo>
                  <a:lnTo>
                    <a:pt x="485246" y="1261175"/>
                  </a:lnTo>
                  <a:lnTo>
                    <a:pt x="497223" y="1303477"/>
                  </a:lnTo>
                  <a:lnTo>
                    <a:pt x="507914" y="1347386"/>
                  </a:lnTo>
                  <a:lnTo>
                    <a:pt x="517376" y="1392828"/>
                  </a:lnTo>
                  <a:lnTo>
                    <a:pt x="525666" y="1439729"/>
                  </a:lnTo>
                  <a:lnTo>
                    <a:pt x="532843" y="1488017"/>
                  </a:lnTo>
                  <a:lnTo>
                    <a:pt x="538964" y="1537616"/>
                  </a:lnTo>
                  <a:lnTo>
                    <a:pt x="544086" y="1588453"/>
                  </a:lnTo>
                  <a:lnTo>
                    <a:pt x="548266" y="1640455"/>
                  </a:lnTo>
                  <a:lnTo>
                    <a:pt x="551562" y="1693548"/>
                  </a:lnTo>
                  <a:lnTo>
                    <a:pt x="554032" y="1747657"/>
                  </a:lnTo>
                  <a:lnTo>
                    <a:pt x="555733" y="1802711"/>
                  </a:lnTo>
                  <a:lnTo>
                    <a:pt x="556722" y="1858633"/>
                  </a:lnTo>
                  <a:lnTo>
                    <a:pt x="557056" y="1915352"/>
                  </a:lnTo>
                  <a:lnTo>
                    <a:pt x="556794" y="1972793"/>
                  </a:lnTo>
                  <a:lnTo>
                    <a:pt x="555993" y="2030882"/>
                  </a:lnTo>
                  <a:lnTo>
                    <a:pt x="554619" y="2090483"/>
                  </a:lnTo>
                  <a:lnTo>
                    <a:pt x="552624" y="2149225"/>
                  </a:lnTo>
                  <a:lnTo>
                    <a:pt x="549959" y="2207035"/>
                  </a:lnTo>
                  <a:lnTo>
                    <a:pt x="546573" y="2263838"/>
                  </a:lnTo>
                  <a:lnTo>
                    <a:pt x="542417" y="2319560"/>
                  </a:lnTo>
                  <a:lnTo>
                    <a:pt x="537440" y="2374126"/>
                  </a:lnTo>
                  <a:lnTo>
                    <a:pt x="531592" y="2427462"/>
                  </a:lnTo>
                  <a:lnTo>
                    <a:pt x="524823" y="2479495"/>
                  </a:lnTo>
                  <a:lnTo>
                    <a:pt x="517084" y="2530149"/>
                  </a:lnTo>
                  <a:lnTo>
                    <a:pt x="508324" y="2579350"/>
                  </a:lnTo>
                  <a:lnTo>
                    <a:pt x="498494" y="2627025"/>
                  </a:lnTo>
                  <a:lnTo>
                    <a:pt x="487542" y="2673098"/>
                  </a:lnTo>
                  <a:lnTo>
                    <a:pt x="475420" y="2717496"/>
                  </a:lnTo>
                  <a:lnTo>
                    <a:pt x="462077" y="2760143"/>
                  </a:lnTo>
                  <a:lnTo>
                    <a:pt x="447463" y="2800967"/>
                  </a:lnTo>
                  <a:lnTo>
                    <a:pt x="431528" y="2839892"/>
                  </a:lnTo>
                  <a:lnTo>
                    <a:pt x="414223" y="2876844"/>
                  </a:lnTo>
                  <a:lnTo>
                    <a:pt x="395497" y="2911749"/>
                  </a:lnTo>
                  <a:lnTo>
                    <a:pt x="375299" y="2944533"/>
                  </a:lnTo>
                  <a:lnTo>
                    <a:pt x="330292" y="3003438"/>
                  </a:lnTo>
                  <a:lnTo>
                    <a:pt x="278802" y="3052967"/>
                  </a:lnTo>
                  <a:lnTo>
                    <a:pt x="220427" y="3092524"/>
                  </a:lnTo>
                  <a:lnTo>
                    <a:pt x="154769" y="3121515"/>
                  </a:lnTo>
                  <a:lnTo>
                    <a:pt x="81426" y="3139346"/>
                  </a:lnTo>
                  <a:lnTo>
                    <a:pt x="41748" y="3143890"/>
                  </a:lnTo>
                  <a:lnTo>
                    <a:pt x="0" y="3145421"/>
                  </a:lnTo>
                  <a:lnTo>
                    <a:pt x="0" y="4010050"/>
                  </a:lnTo>
                  <a:lnTo>
                    <a:pt x="43262" y="4009356"/>
                  </a:lnTo>
                  <a:lnTo>
                    <a:pt x="86251" y="4007285"/>
                  </a:lnTo>
                  <a:lnTo>
                    <a:pt x="128955" y="4003855"/>
                  </a:lnTo>
                  <a:lnTo>
                    <a:pt x="171357" y="3999083"/>
                  </a:lnTo>
                  <a:lnTo>
                    <a:pt x="213445" y="3992985"/>
                  </a:lnTo>
                  <a:lnTo>
                    <a:pt x="255204" y="3985578"/>
                  </a:lnTo>
                  <a:lnTo>
                    <a:pt x="296620" y="3976879"/>
                  </a:lnTo>
                  <a:lnTo>
                    <a:pt x="337678" y="3966906"/>
                  </a:lnTo>
                  <a:lnTo>
                    <a:pt x="378365" y="3955675"/>
                  </a:lnTo>
                  <a:lnTo>
                    <a:pt x="418666" y="3943203"/>
                  </a:lnTo>
                  <a:lnTo>
                    <a:pt x="458567" y="3929508"/>
                  </a:lnTo>
                  <a:lnTo>
                    <a:pt x="498054" y="3914606"/>
                  </a:lnTo>
                  <a:lnTo>
                    <a:pt x="537112" y="3898514"/>
                  </a:lnTo>
                  <a:lnTo>
                    <a:pt x="575728" y="3881250"/>
                  </a:lnTo>
                  <a:lnTo>
                    <a:pt x="613887" y="3862829"/>
                  </a:lnTo>
                  <a:lnTo>
                    <a:pt x="651575" y="3843270"/>
                  </a:lnTo>
                  <a:lnTo>
                    <a:pt x="688778" y="3822589"/>
                  </a:lnTo>
                  <a:lnTo>
                    <a:pt x="725482" y="3800803"/>
                  </a:lnTo>
                  <a:lnTo>
                    <a:pt x="761672" y="3777929"/>
                  </a:lnTo>
                  <a:lnTo>
                    <a:pt x="797335" y="3753984"/>
                  </a:lnTo>
                  <a:lnTo>
                    <a:pt x="832456" y="3728986"/>
                  </a:lnTo>
                  <a:lnTo>
                    <a:pt x="867020" y="3702950"/>
                  </a:lnTo>
                  <a:lnTo>
                    <a:pt x="901015" y="3675894"/>
                  </a:lnTo>
                  <a:lnTo>
                    <a:pt x="934425" y="3647836"/>
                  </a:lnTo>
                  <a:lnTo>
                    <a:pt x="967236" y="3618791"/>
                  </a:lnTo>
                  <a:lnTo>
                    <a:pt x="999434" y="3588778"/>
                  </a:lnTo>
                  <a:lnTo>
                    <a:pt x="1031005" y="3557812"/>
                  </a:lnTo>
                  <a:lnTo>
                    <a:pt x="1061936" y="3525912"/>
                  </a:lnTo>
                  <a:lnTo>
                    <a:pt x="1092210" y="3493093"/>
                  </a:lnTo>
                  <a:lnTo>
                    <a:pt x="1121815" y="3459373"/>
                  </a:lnTo>
                  <a:lnTo>
                    <a:pt x="1150736" y="3424769"/>
                  </a:lnTo>
                  <a:lnTo>
                    <a:pt x="1178960" y="3389298"/>
                  </a:lnTo>
                  <a:lnTo>
                    <a:pt x="1206471" y="3352977"/>
                  </a:lnTo>
                  <a:lnTo>
                    <a:pt x="1233255" y="3315822"/>
                  </a:lnTo>
                  <a:lnTo>
                    <a:pt x="1259299" y="3277852"/>
                  </a:lnTo>
                  <a:lnTo>
                    <a:pt x="1284589" y="3239082"/>
                  </a:lnTo>
                  <a:lnTo>
                    <a:pt x="1309109" y="3199530"/>
                  </a:lnTo>
                  <a:lnTo>
                    <a:pt x="1332846" y="3159213"/>
                  </a:lnTo>
                  <a:lnTo>
                    <a:pt x="1355786" y="3118147"/>
                  </a:lnTo>
                  <a:lnTo>
                    <a:pt x="1377914" y="3076350"/>
                  </a:lnTo>
                  <a:lnTo>
                    <a:pt x="1399217" y="3033839"/>
                  </a:lnTo>
                  <a:lnTo>
                    <a:pt x="1419679" y="2990631"/>
                  </a:lnTo>
                  <a:lnTo>
                    <a:pt x="1439288" y="2946742"/>
                  </a:lnTo>
                  <a:lnTo>
                    <a:pt x="1458028" y="2902190"/>
                  </a:lnTo>
                  <a:lnTo>
                    <a:pt x="1475885" y="2856991"/>
                  </a:lnTo>
                  <a:lnTo>
                    <a:pt x="1492846" y="2811163"/>
                  </a:lnTo>
                  <a:lnTo>
                    <a:pt x="1508896" y="2764723"/>
                  </a:lnTo>
                  <a:lnTo>
                    <a:pt x="1524021" y="2717687"/>
                  </a:lnTo>
                  <a:lnTo>
                    <a:pt x="1538207" y="2670073"/>
                  </a:lnTo>
                  <a:lnTo>
                    <a:pt x="1551439" y="2621897"/>
                  </a:lnTo>
                  <a:lnTo>
                    <a:pt x="1563704" y="2573177"/>
                  </a:lnTo>
                  <a:lnTo>
                    <a:pt x="1574987" y="2523929"/>
                  </a:lnTo>
                  <a:lnTo>
                    <a:pt x="1585273" y="2474170"/>
                  </a:lnTo>
                  <a:lnTo>
                    <a:pt x="1594550" y="2423918"/>
                  </a:lnTo>
                  <a:lnTo>
                    <a:pt x="1602802" y="2373190"/>
                  </a:lnTo>
                  <a:lnTo>
                    <a:pt x="1610015" y="2322002"/>
                  </a:lnTo>
                  <a:lnTo>
                    <a:pt x="1616176" y="2270371"/>
                  </a:lnTo>
                  <a:lnTo>
                    <a:pt x="1621270" y="2218315"/>
                  </a:lnTo>
                  <a:lnTo>
                    <a:pt x="1625282" y="2165850"/>
                  </a:lnTo>
                  <a:lnTo>
                    <a:pt x="1628199" y="2112993"/>
                  </a:lnTo>
                  <a:lnTo>
                    <a:pt x="1630006" y="2059762"/>
                  </a:lnTo>
                  <a:lnTo>
                    <a:pt x="1630687" y="2006375"/>
                  </a:lnTo>
                  <a:lnTo>
                    <a:pt x="1630236" y="1953280"/>
                  </a:lnTo>
                  <a:lnTo>
                    <a:pt x="1628668" y="1900496"/>
                  </a:lnTo>
                  <a:lnTo>
                    <a:pt x="1625995" y="1848040"/>
                  </a:lnTo>
                  <a:lnTo>
                    <a:pt x="1622231" y="1795931"/>
                  </a:lnTo>
                  <a:lnTo>
                    <a:pt x="1617390" y="1744188"/>
                  </a:lnTo>
                  <a:lnTo>
                    <a:pt x="1611484" y="1692828"/>
                  </a:lnTo>
                  <a:lnTo>
                    <a:pt x="1604528" y="1641870"/>
                  </a:lnTo>
                  <a:lnTo>
                    <a:pt x="1596534" y="1591332"/>
                  </a:lnTo>
                  <a:lnTo>
                    <a:pt x="1587516" y="1541233"/>
                  </a:lnTo>
                  <a:lnTo>
                    <a:pt x="1577488" y="1491590"/>
                  </a:lnTo>
                  <a:lnTo>
                    <a:pt x="1566462" y="1442423"/>
                  </a:lnTo>
                  <a:lnTo>
                    <a:pt x="1554452" y="1393749"/>
                  </a:lnTo>
                  <a:lnTo>
                    <a:pt x="1541471" y="1345587"/>
                  </a:lnTo>
                  <a:lnTo>
                    <a:pt x="1527533" y="1297955"/>
                  </a:lnTo>
                  <a:lnTo>
                    <a:pt x="1512651" y="1250871"/>
                  </a:lnTo>
                  <a:lnTo>
                    <a:pt x="1496838" y="1204354"/>
                  </a:lnTo>
                  <a:lnTo>
                    <a:pt x="1480109" y="1158422"/>
                  </a:lnTo>
                  <a:lnTo>
                    <a:pt x="1462475" y="1113093"/>
                  </a:lnTo>
                  <a:lnTo>
                    <a:pt x="1443951" y="1068386"/>
                  </a:lnTo>
                  <a:lnTo>
                    <a:pt x="1424550" y="1024318"/>
                  </a:lnTo>
                  <a:lnTo>
                    <a:pt x="1404286" y="980909"/>
                  </a:lnTo>
                  <a:lnTo>
                    <a:pt x="1383171" y="938177"/>
                  </a:lnTo>
                  <a:lnTo>
                    <a:pt x="1361219" y="896139"/>
                  </a:lnTo>
                  <a:lnTo>
                    <a:pt x="1338443" y="854814"/>
                  </a:lnTo>
                  <a:lnTo>
                    <a:pt x="1314857" y="814221"/>
                  </a:lnTo>
                  <a:lnTo>
                    <a:pt x="1290474" y="774378"/>
                  </a:lnTo>
                  <a:lnTo>
                    <a:pt x="1265308" y="735303"/>
                  </a:lnTo>
                  <a:lnTo>
                    <a:pt x="1239371" y="697014"/>
                  </a:lnTo>
                  <a:lnTo>
                    <a:pt x="1212678" y="659530"/>
                  </a:lnTo>
                  <a:lnTo>
                    <a:pt x="1185241" y="622868"/>
                  </a:lnTo>
                  <a:lnTo>
                    <a:pt x="1157075" y="587048"/>
                  </a:lnTo>
                  <a:lnTo>
                    <a:pt x="1128191" y="552088"/>
                  </a:lnTo>
                  <a:lnTo>
                    <a:pt x="1098605" y="518006"/>
                  </a:lnTo>
                  <a:lnTo>
                    <a:pt x="1068328" y="484820"/>
                  </a:lnTo>
                  <a:lnTo>
                    <a:pt x="1037375" y="452548"/>
                  </a:lnTo>
                  <a:lnTo>
                    <a:pt x="1005758" y="421210"/>
                  </a:lnTo>
                  <a:lnTo>
                    <a:pt x="973492" y="390822"/>
                  </a:lnTo>
                  <a:lnTo>
                    <a:pt x="940589" y="361404"/>
                  </a:lnTo>
                  <a:lnTo>
                    <a:pt x="907063" y="332974"/>
                  </a:lnTo>
                  <a:lnTo>
                    <a:pt x="872927" y="305550"/>
                  </a:lnTo>
                  <a:lnTo>
                    <a:pt x="838195" y="279150"/>
                  </a:lnTo>
                  <a:lnTo>
                    <a:pt x="802880" y="253793"/>
                  </a:lnTo>
                  <a:lnTo>
                    <a:pt x="766996" y="229497"/>
                  </a:lnTo>
                  <a:lnTo>
                    <a:pt x="730555" y="206280"/>
                  </a:lnTo>
                  <a:lnTo>
                    <a:pt x="693571" y="184161"/>
                  </a:lnTo>
                  <a:lnTo>
                    <a:pt x="656057" y="163158"/>
                  </a:lnTo>
                  <a:lnTo>
                    <a:pt x="618028" y="143289"/>
                  </a:lnTo>
                  <a:lnTo>
                    <a:pt x="579495" y="124573"/>
                  </a:lnTo>
                  <a:lnTo>
                    <a:pt x="540473" y="107027"/>
                  </a:lnTo>
                  <a:lnTo>
                    <a:pt x="500975" y="90671"/>
                  </a:lnTo>
                  <a:lnTo>
                    <a:pt x="461015" y="75522"/>
                  </a:lnTo>
                  <a:lnTo>
                    <a:pt x="420605" y="61599"/>
                  </a:lnTo>
                  <a:lnTo>
                    <a:pt x="379759" y="48921"/>
                  </a:lnTo>
                  <a:lnTo>
                    <a:pt x="338490" y="37504"/>
                  </a:lnTo>
                  <a:lnTo>
                    <a:pt x="296812" y="27369"/>
                  </a:lnTo>
                  <a:lnTo>
                    <a:pt x="254738" y="18532"/>
                  </a:lnTo>
                  <a:lnTo>
                    <a:pt x="212282" y="11013"/>
                  </a:lnTo>
                  <a:lnTo>
                    <a:pt x="169457" y="4829"/>
                  </a:lnTo>
                  <a:lnTo>
                    <a:pt x="126276" y="0"/>
                  </a:lnTo>
                  <a:close/>
                </a:path>
              </a:pathLst>
            </a:custGeom>
            <a:solidFill>
              <a:srgbClr val="C465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913112" y="1752600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60">
                  <a:moveTo>
                    <a:pt x="126276" y="0"/>
                  </a:moveTo>
                  <a:lnTo>
                    <a:pt x="169457" y="4829"/>
                  </a:lnTo>
                  <a:lnTo>
                    <a:pt x="212282" y="11013"/>
                  </a:lnTo>
                  <a:lnTo>
                    <a:pt x="254738" y="18532"/>
                  </a:lnTo>
                  <a:lnTo>
                    <a:pt x="296812" y="27369"/>
                  </a:lnTo>
                  <a:lnTo>
                    <a:pt x="338490" y="37504"/>
                  </a:lnTo>
                  <a:lnTo>
                    <a:pt x="379759" y="48921"/>
                  </a:lnTo>
                  <a:lnTo>
                    <a:pt x="420605" y="61599"/>
                  </a:lnTo>
                  <a:lnTo>
                    <a:pt x="461015" y="75522"/>
                  </a:lnTo>
                  <a:lnTo>
                    <a:pt x="500975" y="90671"/>
                  </a:lnTo>
                  <a:lnTo>
                    <a:pt x="540473" y="107027"/>
                  </a:lnTo>
                  <a:lnTo>
                    <a:pt x="579495" y="124573"/>
                  </a:lnTo>
                  <a:lnTo>
                    <a:pt x="618028" y="143289"/>
                  </a:lnTo>
                  <a:lnTo>
                    <a:pt x="656057" y="163158"/>
                  </a:lnTo>
                  <a:lnTo>
                    <a:pt x="693571" y="184161"/>
                  </a:lnTo>
                  <a:lnTo>
                    <a:pt x="730555" y="206280"/>
                  </a:lnTo>
                  <a:lnTo>
                    <a:pt x="766996" y="229497"/>
                  </a:lnTo>
                  <a:lnTo>
                    <a:pt x="802880" y="253793"/>
                  </a:lnTo>
                  <a:lnTo>
                    <a:pt x="838195" y="279150"/>
                  </a:lnTo>
                  <a:lnTo>
                    <a:pt x="872927" y="305550"/>
                  </a:lnTo>
                  <a:lnTo>
                    <a:pt x="907063" y="332974"/>
                  </a:lnTo>
                  <a:lnTo>
                    <a:pt x="940589" y="361404"/>
                  </a:lnTo>
                  <a:lnTo>
                    <a:pt x="973492" y="390822"/>
                  </a:lnTo>
                  <a:lnTo>
                    <a:pt x="1005758" y="421210"/>
                  </a:lnTo>
                  <a:lnTo>
                    <a:pt x="1037375" y="452548"/>
                  </a:lnTo>
                  <a:lnTo>
                    <a:pt x="1068328" y="484820"/>
                  </a:lnTo>
                  <a:lnTo>
                    <a:pt x="1098605" y="518006"/>
                  </a:lnTo>
                  <a:lnTo>
                    <a:pt x="1128191" y="552088"/>
                  </a:lnTo>
                  <a:lnTo>
                    <a:pt x="1157075" y="587048"/>
                  </a:lnTo>
                  <a:lnTo>
                    <a:pt x="1185241" y="622868"/>
                  </a:lnTo>
                  <a:lnTo>
                    <a:pt x="1212678" y="659530"/>
                  </a:lnTo>
                  <a:lnTo>
                    <a:pt x="1239371" y="697014"/>
                  </a:lnTo>
                  <a:lnTo>
                    <a:pt x="1265308" y="735303"/>
                  </a:lnTo>
                  <a:lnTo>
                    <a:pt x="1290474" y="774378"/>
                  </a:lnTo>
                  <a:lnTo>
                    <a:pt x="1314857" y="814221"/>
                  </a:lnTo>
                  <a:lnTo>
                    <a:pt x="1338443" y="854814"/>
                  </a:lnTo>
                  <a:lnTo>
                    <a:pt x="1361219" y="896139"/>
                  </a:lnTo>
                  <a:lnTo>
                    <a:pt x="1383171" y="938177"/>
                  </a:lnTo>
                  <a:lnTo>
                    <a:pt x="1404286" y="980909"/>
                  </a:lnTo>
                  <a:lnTo>
                    <a:pt x="1424550" y="1024318"/>
                  </a:lnTo>
                  <a:lnTo>
                    <a:pt x="1443951" y="1068386"/>
                  </a:lnTo>
                  <a:lnTo>
                    <a:pt x="1462475" y="1113093"/>
                  </a:lnTo>
                  <a:lnTo>
                    <a:pt x="1480109" y="1158422"/>
                  </a:lnTo>
                  <a:lnTo>
                    <a:pt x="1496838" y="1204354"/>
                  </a:lnTo>
                  <a:lnTo>
                    <a:pt x="1512651" y="1250871"/>
                  </a:lnTo>
                  <a:lnTo>
                    <a:pt x="1527533" y="1297955"/>
                  </a:lnTo>
                  <a:lnTo>
                    <a:pt x="1541471" y="1345587"/>
                  </a:lnTo>
                  <a:lnTo>
                    <a:pt x="1554452" y="1393749"/>
                  </a:lnTo>
                  <a:lnTo>
                    <a:pt x="1566462" y="1442423"/>
                  </a:lnTo>
                  <a:lnTo>
                    <a:pt x="1577488" y="1491590"/>
                  </a:lnTo>
                  <a:lnTo>
                    <a:pt x="1587516" y="1541233"/>
                  </a:lnTo>
                  <a:lnTo>
                    <a:pt x="1596534" y="1591332"/>
                  </a:lnTo>
                  <a:lnTo>
                    <a:pt x="1604528" y="1641870"/>
                  </a:lnTo>
                  <a:lnTo>
                    <a:pt x="1611484" y="1692828"/>
                  </a:lnTo>
                  <a:lnTo>
                    <a:pt x="1617390" y="1744188"/>
                  </a:lnTo>
                  <a:lnTo>
                    <a:pt x="1622231" y="1795931"/>
                  </a:lnTo>
                  <a:lnTo>
                    <a:pt x="1625995" y="1848040"/>
                  </a:lnTo>
                  <a:lnTo>
                    <a:pt x="1628668" y="1900496"/>
                  </a:lnTo>
                  <a:lnTo>
                    <a:pt x="1630236" y="1953280"/>
                  </a:lnTo>
                  <a:lnTo>
                    <a:pt x="1630687" y="2006375"/>
                  </a:lnTo>
                  <a:lnTo>
                    <a:pt x="1630006" y="2059762"/>
                  </a:lnTo>
                  <a:lnTo>
                    <a:pt x="1628199" y="2112993"/>
                  </a:lnTo>
                  <a:lnTo>
                    <a:pt x="1625282" y="2165850"/>
                  </a:lnTo>
                  <a:lnTo>
                    <a:pt x="1621270" y="2218315"/>
                  </a:lnTo>
                  <a:lnTo>
                    <a:pt x="1616176" y="2270371"/>
                  </a:lnTo>
                  <a:lnTo>
                    <a:pt x="1610015" y="2322002"/>
                  </a:lnTo>
                  <a:lnTo>
                    <a:pt x="1602802" y="2373190"/>
                  </a:lnTo>
                  <a:lnTo>
                    <a:pt x="1594550" y="2423918"/>
                  </a:lnTo>
                  <a:lnTo>
                    <a:pt x="1585273" y="2474170"/>
                  </a:lnTo>
                  <a:lnTo>
                    <a:pt x="1574987" y="2523929"/>
                  </a:lnTo>
                  <a:lnTo>
                    <a:pt x="1563704" y="2573177"/>
                  </a:lnTo>
                  <a:lnTo>
                    <a:pt x="1551439" y="2621897"/>
                  </a:lnTo>
                  <a:lnTo>
                    <a:pt x="1538207" y="2670073"/>
                  </a:lnTo>
                  <a:lnTo>
                    <a:pt x="1524021" y="2717687"/>
                  </a:lnTo>
                  <a:lnTo>
                    <a:pt x="1508896" y="2764723"/>
                  </a:lnTo>
                  <a:lnTo>
                    <a:pt x="1492846" y="2811163"/>
                  </a:lnTo>
                  <a:lnTo>
                    <a:pt x="1475885" y="2856991"/>
                  </a:lnTo>
                  <a:lnTo>
                    <a:pt x="1458028" y="2902190"/>
                  </a:lnTo>
                  <a:lnTo>
                    <a:pt x="1439288" y="2946742"/>
                  </a:lnTo>
                  <a:lnTo>
                    <a:pt x="1419679" y="2990631"/>
                  </a:lnTo>
                  <a:lnTo>
                    <a:pt x="1399217" y="3033839"/>
                  </a:lnTo>
                  <a:lnTo>
                    <a:pt x="1377914" y="3076350"/>
                  </a:lnTo>
                  <a:lnTo>
                    <a:pt x="1355786" y="3118147"/>
                  </a:lnTo>
                  <a:lnTo>
                    <a:pt x="1332846" y="3159213"/>
                  </a:lnTo>
                  <a:lnTo>
                    <a:pt x="1309109" y="3199530"/>
                  </a:lnTo>
                  <a:lnTo>
                    <a:pt x="1284589" y="3239082"/>
                  </a:lnTo>
                  <a:lnTo>
                    <a:pt x="1259299" y="3277852"/>
                  </a:lnTo>
                  <a:lnTo>
                    <a:pt x="1233255" y="3315822"/>
                  </a:lnTo>
                  <a:lnTo>
                    <a:pt x="1206471" y="3352977"/>
                  </a:lnTo>
                  <a:lnTo>
                    <a:pt x="1178960" y="3389298"/>
                  </a:lnTo>
                  <a:lnTo>
                    <a:pt x="1150736" y="3424769"/>
                  </a:lnTo>
                  <a:lnTo>
                    <a:pt x="1121815" y="3459373"/>
                  </a:lnTo>
                  <a:lnTo>
                    <a:pt x="1092210" y="3493093"/>
                  </a:lnTo>
                  <a:lnTo>
                    <a:pt x="1061936" y="3525912"/>
                  </a:lnTo>
                  <a:lnTo>
                    <a:pt x="1031005" y="3557812"/>
                  </a:lnTo>
                  <a:lnTo>
                    <a:pt x="999434" y="3588778"/>
                  </a:lnTo>
                  <a:lnTo>
                    <a:pt x="967236" y="3618791"/>
                  </a:lnTo>
                  <a:lnTo>
                    <a:pt x="934425" y="3647836"/>
                  </a:lnTo>
                  <a:lnTo>
                    <a:pt x="901015" y="3675894"/>
                  </a:lnTo>
                  <a:lnTo>
                    <a:pt x="867020" y="3702950"/>
                  </a:lnTo>
                  <a:lnTo>
                    <a:pt x="832456" y="3728986"/>
                  </a:lnTo>
                  <a:lnTo>
                    <a:pt x="797335" y="3753984"/>
                  </a:lnTo>
                  <a:lnTo>
                    <a:pt x="761672" y="3777929"/>
                  </a:lnTo>
                  <a:lnTo>
                    <a:pt x="725482" y="3800803"/>
                  </a:lnTo>
                  <a:lnTo>
                    <a:pt x="688778" y="3822589"/>
                  </a:lnTo>
                  <a:lnTo>
                    <a:pt x="651575" y="3843270"/>
                  </a:lnTo>
                  <a:lnTo>
                    <a:pt x="613887" y="3862829"/>
                  </a:lnTo>
                  <a:lnTo>
                    <a:pt x="575728" y="3881250"/>
                  </a:lnTo>
                  <a:lnTo>
                    <a:pt x="537112" y="3898514"/>
                  </a:lnTo>
                  <a:lnTo>
                    <a:pt x="498054" y="3914606"/>
                  </a:lnTo>
                  <a:lnTo>
                    <a:pt x="458567" y="3929508"/>
                  </a:lnTo>
                  <a:lnTo>
                    <a:pt x="418666" y="3943203"/>
                  </a:lnTo>
                  <a:lnTo>
                    <a:pt x="378365" y="3955675"/>
                  </a:lnTo>
                  <a:lnTo>
                    <a:pt x="337678" y="3966906"/>
                  </a:lnTo>
                  <a:lnTo>
                    <a:pt x="296620" y="3976879"/>
                  </a:lnTo>
                  <a:lnTo>
                    <a:pt x="255204" y="3985578"/>
                  </a:lnTo>
                  <a:lnTo>
                    <a:pt x="213445" y="3992985"/>
                  </a:lnTo>
                  <a:lnTo>
                    <a:pt x="171357" y="3999083"/>
                  </a:lnTo>
                  <a:lnTo>
                    <a:pt x="128955" y="4003855"/>
                  </a:lnTo>
                  <a:lnTo>
                    <a:pt x="86251" y="4007285"/>
                  </a:lnTo>
                  <a:lnTo>
                    <a:pt x="43262" y="4009356"/>
                  </a:lnTo>
                  <a:lnTo>
                    <a:pt x="0" y="4010050"/>
                  </a:lnTo>
                  <a:lnTo>
                    <a:pt x="0" y="3145421"/>
                  </a:lnTo>
                  <a:lnTo>
                    <a:pt x="41748" y="3143890"/>
                  </a:lnTo>
                  <a:lnTo>
                    <a:pt x="81426" y="3139346"/>
                  </a:lnTo>
                  <a:lnTo>
                    <a:pt x="119083" y="3131863"/>
                  </a:lnTo>
                  <a:lnTo>
                    <a:pt x="188533" y="3108378"/>
                  </a:lnTo>
                  <a:lnTo>
                    <a:pt x="250500" y="3074029"/>
                  </a:lnTo>
                  <a:lnTo>
                    <a:pt x="305382" y="3029412"/>
                  </a:lnTo>
                  <a:lnTo>
                    <a:pt x="353581" y="2975120"/>
                  </a:lnTo>
                  <a:lnTo>
                    <a:pt x="395497" y="2911749"/>
                  </a:lnTo>
                  <a:lnTo>
                    <a:pt x="414223" y="2876844"/>
                  </a:lnTo>
                  <a:lnTo>
                    <a:pt x="431528" y="2839892"/>
                  </a:lnTo>
                  <a:lnTo>
                    <a:pt x="447463" y="2800967"/>
                  </a:lnTo>
                  <a:lnTo>
                    <a:pt x="462077" y="2760143"/>
                  </a:lnTo>
                  <a:lnTo>
                    <a:pt x="475420" y="2717496"/>
                  </a:lnTo>
                  <a:lnTo>
                    <a:pt x="487542" y="2673098"/>
                  </a:lnTo>
                  <a:lnTo>
                    <a:pt x="498494" y="2627025"/>
                  </a:lnTo>
                  <a:lnTo>
                    <a:pt x="508324" y="2579350"/>
                  </a:lnTo>
                  <a:lnTo>
                    <a:pt x="517084" y="2530149"/>
                  </a:lnTo>
                  <a:lnTo>
                    <a:pt x="524823" y="2479495"/>
                  </a:lnTo>
                  <a:lnTo>
                    <a:pt x="531592" y="2427462"/>
                  </a:lnTo>
                  <a:lnTo>
                    <a:pt x="537440" y="2374126"/>
                  </a:lnTo>
                  <a:lnTo>
                    <a:pt x="542417" y="2319560"/>
                  </a:lnTo>
                  <a:lnTo>
                    <a:pt x="546573" y="2263838"/>
                  </a:lnTo>
                  <a:lnTo>
                    <a:pt x="549959" y="2207035"/>
                  </a:lnTo>
                  <a:lnTo>
                    <a:pt x="552624" y="2149225"/>
                  </a:lnTo>
                  <a:lnTo>
                    <a:pt x="554619" y="2090483"/>
                  </a:lnTo>
                  <a:lnTo>
                    <a:pt x="555993" y="2030882"/>
                  </a:lnTo>
                  <a:lnTo>
                    <a:pt x="556794" y="1972793"/>
                  </a:lnTo>
                  <a:lnTo>
                    <a:pt x="557056" y="1915352"/>
                  </a:lnTo>
                  <a:lnTo>
                    <a:pt x="556722" y="1858633"/>
                  </a:lnTo>
                  <a:lnTo>
                    <a:pt x="555733" y="1802711"/>
                  </a:lnTo>
                  <a:lnTo>
                    <a:pt x="554032" y="1747657"/>
                  </a:lnTo>
                  <a:lnTo>
                    <a:pt x="551562" y="1693548"/>
                  </a:lnTo>
                  <a:lnTo>
                    <a:pt x="548266" y="1640455"/>
                  </a:lnTo>
                  <a:lnTo>
                    <a:pt x="544086" y="1588453"/>
                  </a:lnTo>
                  <a:lnTo>
                    <a:pt x="538964" y="1537616"/>
                  </a:lnTo>
                  <a:lnTo>
                    <a:pt x="532843" y="1488017"/>
                  </a:lnTo>
                  <a:lnTo>
                    <a:pt x="525666" y="1439729"/>
                  </a:lnTo>
                  <a:lnTo>
                    <a:pt x="517376" y="1392828"/>
                  </a:lnTo>
                  <a:lnTo>
                    <a:pt x="507914" y="1347386"/>
                  </a:lnTo>
                  <a:lnTo>
                    <a:pt x="497223" y="1303477"/>
                  </a:lnTo>
                  <a:lnTo>
                    <a:pt x="485246" y="1261175"/>
                  </a:lnTo>
                  <a:lnTo>
                    <a:pt x="471926" y="1220554"/>
                  </a:lnTo>
                  <a:lnTo>
                    <a:pt x="457205" y="1181687"/>
                  </a:lnTo>
                  <a:lnTo>
                    <a:pt x="441025" y="1144648"/>
                  </a:lnTo>
                  <a:lnTo>
                    <a:pt x="423330" y="1109511"/>
                  </a:lnTo>
                  <a:lnTo>
                    <a:pt x="404061" y="1076349"/>
                  </a:lnTo>
                  <a:lnTo>
                    <a:pt x="360575" y="1016247"/>
                  </a:lnTo>
                  <a:lnTo>
                    <a:pt x="310105" y="964932"/>
                  </a:lnTo>
                  <a:lnTo>
                    <a:pt x="252194" y="922994"/>
                  </a:lnTo>
                  <a:lnTo>
                    <a:pt x="186382" y="891022"/>
                  </a:lnTo>
                  <a:lnTo>
                    <a:pt x="112209" y="869606"/>
                  </a:lnTo>
                  <a:lnTo>
                    <a:pt x="71843" y="863041"/>
                  </a:lnTo>
                  <a:lnTo>
                    <a:pt x="126276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8121500" y="3073318"/>
            <a:ext cx="269304" cy="136779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Environment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777853" y="2640038"/>
            <a:ext cx="2345690" cy="870585"/>
            <a:chOff x="3313174" y="2672331"/>
            <a:chExt cx="2345690" cy="87058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13174" y="2672331"/>
              <a:ext cx="2345435" cy="87020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535381" y="2712425"/>
              <a:ext cx="2065655" cy="601345"/>
            </a:xfrm>
            <a:custGeom>
              <a:avLst/>
              <a:gdLst/>
              <a:ahLst/>
              <a:cxnLst/>
              <a:rect l="l" t="t" r="r" b="b"/>
              <a:pathLst>
                <a:path w="2065654" h="601345">
                  <a:moveTo>
                    <a:pt x="2065324" y="0"/>
                  </a:moveTo>
                  <a:lnTo>
                    <a:pt x="0" y="600824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535382" y="3233282"/>
              <a:ext cx="107314" cy="107314"/>
            </a:xfrm>
            <a:custGeom>
              <a:avLst/>
              <a:gdLst/>
              <a:ahLst/>
              <a:cxnLst/>
              <a:rect l="l" t="t" r="r" b="b"/>
              <a:pathLst>
                <a:path w="107314" h="107314">
                  <a:moveTo>
                    <a:pt x="75933" y="0"/>
                  </a:moveTo>
                  <a:lnTo>
                    <a:pt x="0" y="79959"/>
                  </a:lnTo>
                  <a:lnTo>
                    <a:pt x="106984" y="106705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80972" y="2843122"/>
              <a:ext cx="759718" cy="334835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4952692" y="3845723"/>
            <a:ext cx="2595880" cy="1020444"/>
            <a:chOff x="3374897" y="4046555"/>
            <a:chExt cx="2595880" cy="1020444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4897" y="4196331"/>
              <a:ext cx="2595359" cy="870194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3428999" y="4236425"/>
              <a:ext cx="2316480" cy="601980"/>
            </a:xfrm>
            <a:custGeom>
              <a:avLst/>
              <a:gdLst/>
              <a:ahLst/>
              <a:cxnLst/>
              <a:rect l="l" t="t" r="r" b="b"/>
              <a:pathLst>
                <a:path w="2316479" h="601979">
                  <a:moveTo>
                    <a:pt x="0" y="0"/>
                  </a:moveTo>
                  <a:lnTo>
                    <a:pt x="2316175" y="601700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639015" y="4760390"/>
              <a:ext cx="106680" cy="107950"/>
            </a:xfrm>
            <a:custGeom>
              <a:avLst/>
              <a:gdLst/>
              <a:ahLst/>
              <a:cxnLst/>
              <a:rect l="l" t="t" r="r" b="b"/>
              <a:pathLst>
                <a:path w="106679" h="107950">
                  <a:moveTo>
                    <a:pt x="27939" y="0"/>
                  </a:moveTo>
                  <a:lnTo>
                    <a:pt x="106159" y="77736"/>
                  </a:lnTo>
                  <a:lnTo>
                    <a:pt x="0" y="107556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64972" y="4046555"/>
              <a:ext cx="967143" cy="355317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4884103" y="3495195"/>
            <a:ext cx="2444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dirty="0">
                <a:solidFill>
                  <a:srgbClr val="FF0000"/>
                </a:solidFill>
                <a:latin typeface="Georgia"/>
                <a:cs typeface="Georgia"/>
              </a:rPr>
              <a:t>?</a:t>
            </a:r>
            <a:endParaRPr sz="36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379E1DC2-2A4A-94AC-5DDC-35A29D5CAD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852680"/>
              </p:ext>
            </p:extLst>
          </p:nvPr>
        </p:nvGraphicFramePr>
        <p:xfrm>
          <a:off x="1695569" y="2764126"/>
          <a:ext cx="8127999" cy="229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60959968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062330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9810889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Agent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Sensors (inputs)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Actuators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5356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Human Agent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eyes, ears, and other organs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hands, legs, …..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101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robotic agent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cameras and infrared range finders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various motors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2279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software agent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keystrokes, file contents, and network packets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baseline="0" dirty="0">
                          <a:solidFill>
                            <a:schemeClr val="bg1"/>
                          </a:solidFill>
                          <a:latin typeface="Times-Roman"/>
                        </a:rPr>
                        <a:t>displaying on the screen, writing files, and sending network packets.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4930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6917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14E251-8BC9-0552-B74F-4AFA31EC3333}"/>
              </a:ext>
            </a:extLst>
          </p:cNvPr>
          <p:cNvSpPr txBox="1"/>
          <p:nvPr/>
        </p:nvSpPr>
        <p:spPr>
          <a:xfrm>
            <a:off x="2225615" y="836762"/>
            <a:ext cx="6323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0" u="none" strike="noStrike" baseline="0" dirty="0">
                <a:latin typeface="Times-Roman"/>
              </a:rPr>
              <a:t>THE STRUCTURE OF AGENTS</a:t>
            </a:r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5B6BED-F936-40B7-2253-D8F7647323AC}"/>
              </a:ext>
            </a:extLst>
          </p:cNvPr>
          <p:cNvSpPr txBox="1"/>
          <p:nvPr/>
        </p:nvSpPr>
        <p:spPr>
          <a:xfrm>
            <a:off x="1233577" y="1628334"/>
            <a:ext cx="9376913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b="0" i="0" u="none" strike="noStrike" baseline="0" dirty="0">
                <a:solidFill>
                  <a:schemeClr val="bg1"/>
                </a:solidFill>
                <a:latin typeface="Times-Roman"/>
              </a:rPr>
              <a:t>The job of AI is to design an </a:t>
            </a:r>
            <a:r>
              <a:rPr lang="en-US" sz="2800" b="1" i="0" u="none" strike="noStrike" baseline="0" dirty="0">
                <a:solidFill>
                  <a:schemeClr val="bg1"/>
                </a:solidFill>
                <a:latin typeface="TimesNewRoman,Bold"/>
              </a:rPr>
              <a:t>agent program </a:t>
            </a:r>
            <a:r>
              <a:rPr lang="en-US" sz="2800" b="0" i="0" u="none" strike="noStrike" baseline="0" dirty="0">
                <a:solidFill>
                  <a:schemeClr val="bg1"/>
                </a:solidFill>
                <a:latin typeface="Times-Roman"/>
              </a:rPr>
              <a:t>that implements the </a:t>
            </a:r>
            <a:r>
              <a:rPr lang="en-US" sz="2800" b="1" i="0" u="none" strike="noStrike" baseline="0" dirty="0">
                <a:solidFill>
                  <a:schemeClr val="bg1"/>
                </a:solidFill>
                <a:latin typeface="Times-Roman"/>
              </a:rPr>
              <a:t>agent function</a:t>
            </a:r>
            <a:r>
              <a:rPr lang="en-US" sz="2800" b="0" i="0" u="none" strike="noStrike" baseline="0" dirty="0">
                <a:solidFill>
                  <a:schemeClr val="bg1"/>
                </a:solidFill>
                <a:latin typeface="Times-Roman"/>
              </a:rPr>
              <a:t>— the mapping from percepts to actions. </a:t>
            </a:r>
          </a:p>
          <a:p>
            <a:pPr algn="l"/>
            <a:r>
              <a:rPr lang="en-US" sz="2800" b="0" i="0" u="none" strike="noStrike" baseline="0" dirty="0">
                <a:solidFill>
                  <a:schemeClr val="bg1"/>
                </a:solidFill>
                <a:latin typeface="Times-Roman"/>
              </a:rPr>
              <a:t>We assume this program will run on some sort of computing device with physical sensors and actuators—we call this the </a:t>
            </a:r>
            <a:r>
              <a:rPr lang="en-US" sz="2800" b="1" i="0" u="none" strike="noStrike" baseline="0" dirty="0">
                <a:solidFill>
                  <a:schemeClr val="bg1"/>
                </a:solidFill>
                <a:latin typeface="TimesNewRoman,Bold"/>
              </a:rPr>
              <a:t>architecture</a:t>
            </a:r>
            <a:r>
              <a:rPr lang="en-US" sz="2800" b="0" i="0" u="none" strike="noStrike" baseline="0" dirty="0">
                <a:solidFill>
                  <a:schemeClr val="bg1"/>
                </a:solidFill>
                <a:latin typeface="Times-Roman"/>
              </a:rPr>
              <a:t>:</a:t>
            </a:r>
          </a:p>
          <a:p>
            <a:pPr algn="l"/>
            <a:endParaRPr lang="en-US" sz="2800" b="0" i="0" u="none" strike="noStrike" baseline="0" dirty="0">
              <a:solidFill>
                <a:schemeClr val="bg1"/>
              </a:solidFill>
              <a:latin typeface="Times-Roman"/>
            </a:endParaRPr>
          </a:p>
          <a:p>
            <a:pPr algn="l"/>
            <a:r>
              <a:rPr lang="en-US" sz="4400" b="1" i="1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Agent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3200" b="1" i="1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architecture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200" b="1" i="1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377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84247" y="2478025"/>
            <a:ext cx="4906010" cy="1202055"/>
            <a:chOff x="460247" y="2478024"/>
            <a:chExt cx="4906010" cy="1202055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0247" y="2478024"/>
              <a:ext cx="4905754" cy="120167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8603" y="2757182"/>
              <a:ext cx="4165511" cy="53315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</a:t>
            </a:r>
            <a:r>
              <a:rPr spc="-25" dirty="0"/>
              <a:t> </a:t>
            </a:r>
            <a:r>
              <a:rPr dirty="0"/>
              <a:t>in</a:t>
            </a:r>
            <a:r>
              <a:rPr spc="-25" dirty="0"/>
              <a:t> </a:t>
            </a:r>
            <a:r>
              <a:rPr spc="-10" dirty="0"/>
              <a:t>Finance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841565" y="3365728"/>
            <a:ext cx="1371600" cy="979755"/>
          </a:xfrm>
          <a:prstGeom prst="rect">
            <a:avLst/>
          </a:prstGeom>
          <a:solidFill>
            <a:srgbClr val="53548A"/>
          </a:solidFill>
          <a:ln w="19050">
            <a:solidFill>
              <a:srgbClr val="3B3B64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spcBef>
                <a:spcPts val="20"/>
              </a:spcBef>
            </a:pPr>
            <a:endParaRPr sz="2750" dirty="0">
              <a:latin typeface="Times New Roman"/>
              <a:cs typeface="Times New Roman"/>
            </a:endParaRPr>
          </a:p>
          <a:p>
            <a:pPr marL="387985" marR="278765" indent="-102870"/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Trading Agent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855806" y="1821156"/>
            <a:ext cx="1767839" cy="4147185"/>
            <a:chOff x="5236464" y="2501645"/>
            <a:chExt cx="1767839" cy="414718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36464" y="2501645"/>
              <a:ext cx="1767839" cy="41468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2724" y="3817531"/>
              <a:ext cx="67760" cy="13917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71843" y="863053"/>
                  </a:lnTo>
                  <a:lnTo>
                    <a:pt x="112209" y="869617"/>
                  </a:lnTo>
                  <a:lnTo>
                    <a:pt x="150369" y="878968"/>
                  </a:lnTo>
                  <a:lnTo>
                    <a:pt x="220305" y="905733"/>
                  </a:lnTo>
                  <a:lnTo>
                    <a:pt x="282109" y="942761"/>
                  </a:lnTo>
                  <a:lnTo>
                    <a:pt x="336242" y="989460"/>
                  </a:lnTo>
                  <a:lnTo>
                    <a:pt x="383162" y="1045241"/>
                  </a:lnTo>
                  <a:lnTo>
                    <a:pt x="423330" y="1109514"/>
                  </a:lnTo>
                  <a:lnTo>
                    <a:pt x="441025" y="1144650"/>
                  </a:lnTo>
                  <a:lnTo>
                    <a:pt x="457205" y="1181689"/>
                  </a:lnTo>
                  <a:lnTo>
                    <a:pt x="471926" y="1220556"/>
                  </a:lnTo>
                  <a:lnTo>
                    <a:pt x="485246" y="1261177"/>
                  </a:lnTo>
                  <a:lnTo>
                    <a:pt x="497223" y="1303478"/>
                  </a:lnTo>
                  <a:lnTo>
                    <a:pt x="507914" y="1347387"/>
                  </a:lnTo>
                  <a:lnTo>
                    <a:pt x="517376" y="1392829"/>
                  </a:lnTo>
                  <a:lnTo>
                    <a:pt x="525666" y="1439730"/>
                  </a:lnTo>
                  <a:lnTo>
                    <a:pt x="532843" y="1488017"/>
                  </a:lnTo>
                  <a:lnTo>
                    <a:pt x="538964" y="1537616"/>
                  </a:lnTo>
                  <a:lnTo>
                    <a:pt x="544086" y="1588453"/>
                  </a:lnTo>
                  <a:lnTo>
                    <a:pt x="548266" y="1640455"/>
                  </a:lnTo>
                  <a:lnTo>
                    <a:pt x="551562" y="1693548"/>
                  </a:lnTo>
                  <a:lnTo>
                    <a:pt x="554032" y="1747657"/>
                  </a:lnTo>
                  <a:lnTo>
                    <a:pt x="555733" y="1802711"/>
                  </a:lnTo>
                  <a:lnTo>
                    <a:pt x="556722" y="1858633"/>
                  </a:lnTo>
                  <a:lnTo>
                    <a:pt x="557056" y="1915352"/>
                  </a:lnTo>
                  <a:lnTo>
                    <a:pt x="556794" y="1972793"/>
                  </a:lnTo>
                  <a:lnTo>
                    <a:pt x="555993" y="2030882"/>
                  </a:lnTo>
                  <a:lnTo>
                    <a:pt x="554619" y="2090483"/>
                  </a:lnTo>
                  <a:lnTo>
                    <a:pt x="552624" y="2149225"/>
                  </a:lnTo>
                  <a:lnTo>
                    <a:pt x="549959" y="2207035"/>
                  </a:lnTo>
                  <a:lnTo>
                    <a:pt x="546573" y="2263838"/>
                  </a:lnTo>
                  <a:lnTo>
                    <a:pt x="542417" y="2319560"/>
                  </a:lnTo>
                  <a:lnTo>
                    <a:pt x="537440" y="2374126"/>
                  </a:lnTo>
                  <a:lnTo>
                    <a:pt x="531592" y="2427462"/>
                  </a:lnTo>
                  <a:lnTo>
                    <a:pt x="524823" y="2479495"/>
                  </a:lnTo>
                  <a:lnTo>
                    <a:pt x="517084" y="2530149"/>
                  </a:lnTo>
                  <a:lnTo>
                    <a:pt x="508324" y="2579350"/>
                  </a:lnTo>
                  <a:lnTo>
                    <a:pt x="498494" y="2627025"/>
                  </a:lnTo>
                  <a:lnTo>
                    <a:pt x="487542" y="2673098"/>
                  </a:lnTo>
                  <a:lnTo>
                    <a:pt x="475420" y="2717496"/>
                  </a:lnTo>
                  <a:lnTo>
                    <a:pt x="462077" y="2760143"/>
                  </a:lnTo>
                  <a:lnTo>
                    <a:pt x="447463" y="2800967"/>
                  </a:lnTo>
                  <a:lnTo>
                    <a:pt x="431528" y="2839892"/>
                  </a:lnTo>
                  <a:lnTo>
                    <a:pt x="414223" y="2876844"/>
                  </a:lnTo>
                  <a:lnTo>
                    <a:pt x="395497" y="2911749"/>
                  </a:lnTo>
                  <a:lnTo>
                    <a:pt x="375299" y="2944533"/>
                  </a:lnTo>
                  <a:lnTo>
                    <a:pt x="330292" y="3003438"/>
                  </a:lnTo>
                  <a:lnTo>
                    <a:pt x="278802" y="3052967"/>
                  </a:lnTo>
                  <a:lnTo>
                    <a:pt x="220427" y="3092524"/>
                  </a:lnTo>
                  <a:lnTo>
                    <a:pt x="154769" y="3121515"/>
                  </a:lnTo>
                  <a:lnTo>
                    <a:pt x="81426" y="3139346"/>
                  </a:lnTo>
                  <a:lnTo>
                    <a:pt x="41748" y="3143890"/>
                  </a:lnTo>
                  <a:lnTo>
                    <a:pt x="0" y="3145421"/>
                  </a:lnTo>
                  <a:lnTo>
                    <a:pt x="0" y="4010050"/>
                  </a:lnTo>
                  <a:lnTo>
                    <a:pt x="43262" y="4009356"/>
                  </a:lnTo>
                  <a:lnTo>
                    <a:pt x="86251" y="4007285"/>
                  </a:lnTo>
                  <a:lnTo>
                    <a:pt x="128955" y="4003855"/>
                  </a:lnTo>
                  <a:lnTo>
                    <a:pt x="171357" y="3999083"/>
                  </a:lnTo>
                  <a:lnTo>
                    <a:pt x="213445" y="3992985"/>
                  </a:lnTo>
                  <a:lnTo>
                    <a:pt x="255204" y="3985578"/>
                  </a:lnTo>
                  <a:lnTo>
                    <a:pt x="296620" y="3976879"/>
                  </a:lnTo>
                  <a:lnTo>
                    <a:pt x="337678" y="3966906"/>
                  </a:lnTo>
                  <a:lnTo>
                    <a:pt x="378365" y="3955675"/>
                  </a:lnTo>
                  <a:lnTo>
                    <a:pt x="418666" y="3943203"/>
                  </a:lnTo>
                  <a:lnTo>
                    <a:pt x="458567" y="3929508"/>
                  </a:lnTo>
                  <a:lnTo>
                    <a:pt x="498054" y="3914606"/>
                  </a:lnTo>
                  <a:lnTo>
                    <a:pt x="537112" y="3898514"/>
                  </a:lnTo>
                  <a:lnTo>
                    <a:pt x="575728" y="3881250"/>
                  </a:lnTo>
                  <a:lnTo>
                    <a:pt x="613887" y="3862829"/>
                  </a:lnTo>
                  <a:lnTo>
                    <a:pt x="651575" y="3843270"/>
                  </a:lnTo>
                  <a:lnTo>
                    <a:pt x="688778" y="3822589"/>
                  </a:lnTo>
                  <a:lnTo>
                    <a:pt x="725482" y="3800803"/>
                  </a:lnTo>
                  <a:lnTo>
                    <a:pt x="761672" y="3777929"/>
                  </a:lnTo>
                  <a:lnTo>
                    <a:pt x="797335" y="3753984"/>
                  </a:lnTo>
                  <a:lnTo>
                    <a:pt x="832456" y="3728986"/>
                  </a:lnTo>
                  <a:lnTo>
                    <a:pt x="867020" y="3702950"/>
                  </a:lnTo>
                  <a:lnTo>
                    <a:pt x="901015" y="3675894"/>
                  </a:lnTo>
                  <a:lnTo>
                    <a:pt x="934425" y="3647836"/>
                  </a:lnTo>
                  <a:lnTo>
                    <a:pt x="967236" y="3618791"/>
                  </a:lnTo>
                  <a:lnTo>
                    <a:pt x="999434" y="3588778"/>
                  </a:lnTo>
                  <a:lnTo>
                    <a:pt x="1031005" y="3557812"/>
                  </a:lnTo>
                  <a:lnTo>
                    <a:pt x="1061936" y="3525912"/>
                  </a:lnTo>
                  <a:lnTo>
                    <a:pt x="1092210" y="3493093"/>
                  </a:lnTo>
                  <a:lnTo>
                    <a:pt x="1121815" y="3459373"/>
                  </a:lnTo>
                  <a:lnTo>
                    <a:pt x="1150736" y="3424769"/>
                  </a:lnTo>
                  <a:lnTo>
                    <a:pt x="1178960" y="3389298"/>
                  </a:lnTo>
                  <a:lnTo>
                    <a:pt x="1206471" y="3352977"/>
                  </a:lnTo>
                  <a:lnTo>
                    <a:pt x="1233255" y="3315822"/>
                  </a:lnTo>
                  <a:lnTo>
                    <a:pt x="1259299" y="3277852"/>
                  </a:lnTo>
                  <a:lnTo>
                    <a:pt x="1284589" y="3239082"/>
                  </a:lnTo>
                  <a:lnTo>
                    <a:pt x="1309109" y="3199530"/>
                  </a:lnTo>
                  <a:lnTo>
                    <a:pt x="1332846" y="3159213"/>
                  </a:lnTo>
                  <a:lnTo>
                    <a:pt x="1355786" y="3118147"/>
                  </a:lnTo>
                  <a:lnTo>
                    <a:pt x="1377914" y="3076350"/>
                  </a:lnTo>
                  <a:lnTo>
                    <a:pt x="1399217" y="3033839"/>
                  </a:lnTo>
                  <a:lnTo>
                    <a:pt x="1419679" y="2990631"/>
                  </a:lnTo>
                  <a:lnTo>
                    <a:pt x="1439288" y="2946742"/>
                  </a:lnTo>
                  <a:lnTo>
                    <a:pt x="1458028" y="2902190"/>
                  </a:lnTo>
                  <a:lnTo>
                    <a:pt x="1475885" y="2856991"/>
                  </a:lnTo>
                  <a:lnTo>
                    <a:pt x="1492846" y="2811163"/>
                  </a:lnTo>
                  <a:lnTo>
                    <a:pt x="1508896" y="2764723"/>
                  </a:lnTo>
                  <a:lnTo>
                    <a:pt x="1524021" y="2717687"/>
                  </a:lnTo>
                  <a:lnTo>
                    <a:pt x="1538207" y="2670073"/>
                  </a:lnTo>
                  <a:lnTo>
                    <a:pt x="1551439" y="2621897"/>
                  </a:lnTo>
                  <a:lnTo>
                    <a:pt x="1563704" y="2573177"/>
                  </a:lnTo>
                  <a:lnTo>
                    <a:pt x="1574987" y="2523929"/>
                  </a:lnTo>
                  <a:lnTo>
                    <a:pt x="1585273" y="2474170"/>
                  </a:lnTo>
                  <a:lnTo>
                    <a:pt x="1594550" y="2423918"/>
                  </a:lnTo>
                  <a:lnTo>
                    <a:pt x="1602802" y="2373190"/>
                  </a:lnTo>
                  <a:lnTo>
                    <a:pt x="1610015" y="2322002"/>
                  </a:lnTo>
                  <a:lnTo>
                    <a:pt x="1616176" y="2270371"/>
                  </a:lnTo>
                  <a:lnTo>
                    <a:pt x="1621270" y="2218315"/>
                  </a:lnTo>
                  <a:lnTo>
                    <a:pt x="1625282" y="2165850"/>
                  </a:lnTo>
                  <a:lnTo>
                    <a:pt x="1628199" y="2112993"/>
                  </a:lnTo>
                  <a:lnTo>
                    <a:pt x="1630006" y="2059762"/>
                  </a:lnTo>
                  <a:lnTo>
                    <a:pt x="1630687" y="2006375"/>
                  </a:lnTo>
                  <a:lnTo>
                    <a:pt x="1630236" y="1953280"/>
                  </a:lnTo>
                  <a:lnTo>
                    <a:pt x="1628668" y="1900496"/>
                  </a:lnTo>
                  <a:lnTo>
                    <a:pt x="1625995" y="1848040"/>
                  </a:lnTo>
                  <a:lnTo>
                    <a:pt x="1622231" y="1795931"/>
                  </a:lnTo>
                  <a:lnTo>
                    <a:pt x="1617390" y="1744188"/>
                  </a:lnTo>
                  <a:lnTo>
                    <a:pt x="1611484" y="1692828"/>
                  </a:lnTo>
                  <a:lnTo>
                    <a:pt x="1604528" y="1641870"/>
                  </a:lnTo>
                  <a:lnTo>
                    <a:pt x="1596534" y="1591332"/>
                  </a:lnTo>
                  <a:lnTo>
                    <a:pt x="1587516" y="1541233"/>
                  </a:lnTo>
                  <a:lnTo>
                    <a:pt x="1577488" y="1491590"/>
                  </a:lnTo>
                  <a:lnTo>
                    <a:pt x="1566462" y="1442423"/>
                  </a:lnTo>
                  <a:lnTo>
                    <a:pt x="1554452" y="1393749"/>
                  </a:lnTo>
                  <a:lnTo>
                    <a:pt x="1541471" y="1345587"/>
                  </a:lnTo>
                  <a:lnTo>
                    <a:pt x="1527533" y="1297955"/>
                  </a:lnTo>
                  <a:lnTo>
                    <a:pt x="1512651" y="1250871"/>
                  </a:lnTo>
                  <a:lnTo>
                    <a:pt x="1496838" y="1204354"/>
                  </a:lnTo>
                  <a:lnTo>
                    <a:pt x="1480109" y="1158422"/>
                  </a:lnTo>
                  <a:lnTo>
                    <a:pt x="1462475" y="1113093"/>
                  </a:lnTo>
                  <a:lnTo>
                    <a:pt x="1443951" y="1068386"/>
                  </a:lnTo>
                  <a:lnTo>
                    <a:pt x="1424550" y="1024318"/>
                  </a:lnTo>
                  <a:lnTo>
                    <a:pt x="1404286" y="980909"/>
                  </a:lnTo>
                  <a:lnTo>
                    <a:pt x="1383171" y="938177"/>
                  </a:lnTo>
                  <a:lnTo>
                    <a:pt x="1361219" y="896139"/>
                  </a:lnTo>
                  <a:lnTo>
                    <a:pt x="1338443" y="854814"/>
                  </a:lnTo>
                  <a:lnTo>
                    <a:pt x="1314857" y="814221"/>
                  </a:lnTo>
                  <a:lnTo>
                    <a:pt x="1290474" y="774378"/>
                  </a:lnTo>
                  <a:lnTo>
                    <a:pt x="1265308" y="735303"/>
                  </a:lnTo>
                  <a:lnTo>
                    <a:pt x="1239371" y="697014"/>
                  </a:lnTo>
                  <a:lnTo>
                    <a:pt x="1212678" y="659530"/>
                  </a:lnTo>
                  <a:lnTo>
                    <a:pt x="1185241" y="622868"/>
                  </a:lnTo>
                  <a:lnTo>
                    <a:pt x="1157075" y="587048"/>
                  </a:lnTo>
                  <a:lnTo>
                    <a:pt x="1128191" y="552088"/>
                  </a:lnTo>
                  <a:lnTo>
                    <a:pt x="1098605" y="518006"/>
                  </a:lnTo>
                  <a:lnTo>
                    <a:pt x="1068328" y="484820"/>
                  </a:lnTo>
                  <a:lnTo>
                    <a:pt x="1037375" y="452548"/>
                  </a:lnTo>
                  <a:lnTo>
                    <a:pt x="1005758" y="421210"/>
                  </a:lnTo>
                  <a:lnTo>
                    <a:pt x="973492" y="390822"/>
                  </a:lnTo>
                  <a:lnTo>
                    <a:pt x="940589" y="361404"/>
                  </a:lnTo>
                  <a:lnTo>
                    <a:pt x="907063" y="332974"/>
                  </a:lnTo>
                  <a:lnTo>
                    <a:pt x="872927" y="305550"/>
                  </a:lnTo>
                  <a:lnTo>
                    <a:pt x="838195" y="279150"/>
                  </a:lnTo>
                  <a:lnTo>
                    <a:pt x="802880" y="253793"/>
                  </a:lnTo>
                  <a:lnTo>
                    <a:pt x="766996" y="229497"/>
                  </a:lnTo>
                  <a:lnTo>
                    <a:pt x="730555" y="206280"/>
                  </a:lnTo>
                  <a:lnTo>
                    <a:pt x="693571" y="184161"/>
                  </a:lnTo>
                  <a:lnTo>
                    <a:pt x="656057" y="163158"/>
                  </a:lnTo>
                  <a:lnTo>
                    <a:pt x="618028" y="143289"/>
                  </a:lnTo>
                  <a:lnTo>
                    <a:pt x="579495" y="124573"/>
                  </a:lnTo>
                  <a:lnTo>
                    <a:pt x="540473" y="107027"/>
                  </a:lnTo>
                  <a:lnTo>
                    <a:pt x="500975" y="90671"/>
                  </a:lnTo>
                  <a:lnTo>
                    <a:pt x="461015" y="75522"/>
                  </a:lnTo>
                  <a:lnTo>
                    <a:pt x="420605" y="61599"/>
                  </a:lnTo>
                  <a:lnTo>
                    <a:pt x="379759" y="48921"/>
                  </a:lnTo>
                  <a:lnTo>
                    <a:pt x="338490" y="37504"/>
                  </a:lnTo>
                  <a:lnTo>
                    <a:pt x="296812" y="27369"/>
                  </a:lnTo>
                  <a:lnTo>
                    <a:pt x="254738" y="18532"/>
                  </a:lnTo>
                  <a:lnTo>
                    <a:pt x="212282" y="11013"/>
                  </a:lnTo>
                  <a:lnTo>
                    <a:pt x="169457" y="4829"/>
                  </a:lnTo>
                  <a:lnTo>
                    <a:pt x="126276" y="0"/>
                  </a:lnTo>
                  <a:close/>
                </a:path>
              </a:pathLst>
            </a:custGeom>
            <a:solidFill>
              <a:srgbClr val="C465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169457" y="4829"/>
                  </a:lnTo>
                  <a:lnTo>
                    <a:pt x="212282" y="11013"/>
                  </a:lnTo>
                  <a:lnTo>
                    <a:pt x="254738" y="18532"/>
                  </a:lnTo>
                  <a:lnTo>
                    <a:pt x="296812" y="27369"/>
                  </a:lnTo>
                  <a:lnTo>
                    <a:pt x="338490" y="37504"/>
                  </a:lnTo>
                  <a:lnTo>
                    <a:pt x="379759" y="48921"/>
                  </a:lnTo>
                  <a:lnTo>
                    <a:pt x="420605" y="61599"/>
                  </a:lnTo>
                  <a:lnTo>
                    <a:pt x="461015" y="75522"/>
                  </a:lnTo>
                  <a:lnTo>
                    <a:pt x="500975" y="90671"/>
                  </a:lnTo>
                  <a:lnTo>
                    <a:pt x="540473" y="107027"/>
                  </a:lnTo>
                  <a:lnTo>
                    <a:pt x="579495" y="124573"/>
                  </a:lnTo>
                  <a:lnTo>
                    <a:pt x="618028" y="143289"/>
                  </a:lnTo>
                  <a:lnTo>
                    <a:pt x="656057" y="163158"/>
                  </a:lnTo>
                  <a:lnTo>
                    <a:pt x="693571" y="184161"/>
                  </a:lnTo>
                  <a:lnTo>
                    <a:pt x="730555" y="206280"/>
                  </a:lnTo>
                  <a:lnTo>
                    <a:pt x="766996" y="229497"/>
                  </a:lnTo>
                  <a:lnTo>
                    <a:pt x="802880" y="253793"/>
                  </a:lnTo>
                  <a:lnTo>
                    <a:pt x="838195" y="279150"/>
                  </a:lnTo>
                  <a:lnTo>
                    <a:pt x="872927" y="305550"/>
                  </a:lnTo>
                  <a:lnTo>
                    <a:pt x="907063" y="332974"/>
                  </a:lnTo>
                  <a:lnTo>
                    <a:pt x="940589" y="361404"/>
                  </a:lnTo>
                  <a:lnTo>
                    <a:pt x="973492" y="390822"/>
                  </a:lnTo>
                  <a:lnTo>
                    <a:pt x="1005758" y="421210"/>
                  </a:lnTo>
                  <a:lnTo>
                    <a:pt x="1037375" y="452548"/>
                  </a:lnTo>
                  <a:lnTo>
                    <a:pt x="1068328" y="484820"/>
                  </a:lnTo>
                  <a:lnTo>
                    <a:pt x="1098605" y="518006"/>
                  </a:lnTo>
                  <a:lnTo>
                    <a:pt x="1128191" y="552088"/>
                  </a:lnTo>
                  <a:lnTo>
                    <a:pt x="1157075" y="587048"/>
                  </a:lnTo>
                  <a:lnTo>
                    <a:pt x="1185241" y="622868"/>
                  </a:lnTo>
                  <a:lnTo>
                    <a:pt x="1212678" y="659530"/>
                  </a:lnTo>
                  <a:lnTo>
                    <a:pt x="1239371" y="697014"/>
                  </a:lnTo>
                  <a:lnTo>
                    <a:pt x="1265308" y="735303"/>
                  </a:lnTo>
                  <a:lnTo>
                    <a:pt x="1290474" y="774378"/>
                  </a:lnTo>
                  <a:lnTo>
                    <a:pt x="1314857" y="814221"/>
                  </a:lnTo>
                  <a:lnTo>
                    <a:pt x="1338443" y="854814"/>
                  </a:lnTo>
                  <a:lnTo>
                    <a:pt x="1361219" y="896139"/>
                  </a:lnTo>
                  <a:lnTo>
                    <a:pt x="1383171" y="938177"/>
                  </a:lnTo>
                  <a:lnTo>
                    <a:pt x="1404286" y="980909"/>
                  </a:lnTo>
                  <a:lnTo>
                    <a:pt x="1424550" y="1024318"/>
                  </a:lnTo>
                  <a:lnTo>
                    <a:pt x="1443951" y="1068386"/>
                  </a:lnTo>
                  <a:lnTo>
                    <a:pt x="1462475" y="1113093"/>
                  </a:lnTo>
                  <a:lnTo>
                    <a:pt x="1480109" y="1158422"/>
                  </a:lnTo>
                  <a:lnTo>
                    <a:pt x="1496838" y="1204354"/>
                  </a:lnTo>
                  <a:lnTo>
                    <a:pt x="1512651" y="1250871"/>
                  </a:lnTo>
                  <a:lnTo>
                    <a:pt x="1527533" y="1297955"/>
                  </a:lnTo>
                  <a:lnTo>
                    <a:pt x="1541471" y="1345587"/>
                  </a:lnTo>
                  <a:lnTo>
                    <a:pt x="1554452" y="1393749"/>
                  </a:lnTo>
                  <a:lnTo>
                    <a:pt x="1566462" y="1442423"/>
                  </a:lnTo>
                  <a:lnTo>
                    <a:pt x="1577488" y="1491590"/>
                  </a:lnTo>
                  <a:lnTo>
                    <a:pt x="1587516" y="1541233"/>
                  </a:lnTo>
                  <a:lnTo>
                    <a:pt x="1596534" y="1591332"/>
                  </a:lnTo>
                  <a:lnTo>
                    <a:pt x="1604528" y="1641870"/>
                  </a:lnTo>
                  <a:lnTo>
                    <a:pt x="1611484" y="1692828"/>
                  </a:lnTo>
                  <a:lnTo>
                    <a:pt x="1617390" y="1744188"/>
                  </a:lnTo>
                  <a:lnTo>
                    <a:pt x="1622231" y="1795931"/>
                  </a:lnTo>
                  <a:lnTo>
                    <a:pt x="1625995" y="1848040"/>
                  </a:lnTo>
                  <a:lnTo>
                    <a:pt x="1628668" y="1900496"/>
                  </a:lnTo>
                  <a:lnTo>
                    <a:pt x="1630236" y="1953280"/>
                  </a:lnTo>
                  <a:lnTo>
                    <a:pt x="1630687" y="2006375"/>
                  </a:lnTo>
                  <a:lnTo>
                    <a:pt x="1630006" y="2059762"/>
                  </a:lnTo>
                  <a:lnTo>
                    <a:pt x="1628199" y="2112993"/>
                  </a:lnTo>
                  <a:lnTo>
                    <a:pt x="1625282" y="2165850"/>
                  </a:lnTo>
                  <a:lnTo>
                    <a:pt x="1621270" y="2218315"/>
                  </a:lnTo>
                  <a:lnTo>
                    <a:pt x="1616176" y="2270371"/>
                  </a:lnTo>
                  <a:lnTo>
                    <a:pt x="1610015" y="2322002"/>
                  </a:lnTo>
                  <a:lnTo>
                    <a:pt x="1602802" y="2373190"/>
                  </a:lnTo>
                  <a:lnTo>
                    <a:pt x="1594550" y="2423918"/>
                  </a:lnTo>
                  <a:lnTo>
                    <a:pt x="1585273" y="2474170"/>
                  </a:lnTo>
                  <a:lnTo>
                    <a:pt x="1574987" y="2523929"/>
                  </a:lnTo>
                  <a:lnTo>
                    <a:pt x="1563704" y="2573177"/>
                  </a:lnTo>
                  <a:lnTo>
                    <a:pt x="1551439" y="2621897"/>
                  </a:lnTo>
                  <a:lnTo>
                    <a:pt x="1538207" y="2670073"/>
                  </a:lnTo>
                  <a:lnTo>
                    <a:pt x="1524021" y="2717687"/>
                  </a:lnTo>
                  <a:lnTo>
                    <a:pt x="1508896" y="2764723"/>
                  </a:lnTo>
                  <a:lnTo>
                    <a:pt x="1492846" y="2811163"/>
                  </a:lnTo>
                  <a:lnTo>
                    <a:pt x="1475885" y="2856991"/>
                  </a:lnTo>
                  <a:lnTo>
                    <a:pt x="1458028" y="2902190"/>
                  </a:lnTo>
                  <a:lnTo>
                    <a:pt x="1439288" y="2946742"/>
                  </a:lnTo>
                  <a:lnTo>
                    <a:pt x="1419679" y="2990631"/>
                  </a:lnTo>
                  <a:lnTo>
                    <a:pt x="1399217" y="3033839"/>
                  </a:lnTo>
                  <a:lnTo>
                    <a:pt x="1377914" y="3076350"/>
                  </a:lnTo>
                  <a:lnTo>
                    <a:pt x="1355786" y="3118147"/>
                  </a:lnTo>
                  <a:lnTo>
                    <a:pt x="1332846" y="3159213"/>
                  </a:lnTo>
                  <a:lnTo>
                    <a:pt x="1309109" y="3199530"/>
                  </a:lnTo>
                  <a:lnTo>
                    <a:pt x="1284589" y="3239082"/>
                  </a:lnTo>
                  <a:lnTo>
                    <a:pt x="1259299" y="3277852"/>
                  </a:lnTo>
                  <a:lnTo>
                    <a:pt x="1233255" y="3315822"/>
                  </a:lnTo>
                  <a:lnTo>
                    <a:pt x="1206471" y="3352977"/>
                  </a:lnTo>
                  <a:lnTo>
                    <a:pt x="1178960" y="3389298"/>
                  </a:lnTo>
                  <a:lnTo>
                    <a:pt x="1150736" y="3424769"/>
                  </a:lnTo>
                  <a:lnTo>
                    <a:pt x="1121815" y="3459373"/>
                  </a:lnTo>
                  <a:lnTo>
                    <a:pt x="1092210" y="3493093"/>
                  </a:lnTo>
                  <a:lnTo>
                    <a:pt x="1061936" y="3525912"/>
                  </a:lnTo>
                  <a:lnTo>
                    <a:pt x="1031005" y="3557812"/>
                  </a:lnTo>
                  <a:lnTo>
                    <a:pt x="999434" y="3588778"/>
                  </a:lnTo>
                  <a:lnTo>
                    <a:pt x="967236" y="3618791"/>
                  </a:lnTo>
                  <a:lnTo>
                    <a:pt x="934425" y="3647836"/>
                  </a:lnTo>
                  <a:lnTo>
                    <a:pt x="901015" y="3675894"/>
                  </a:lnTo>
                  <a:lnTo>
                    <a:pt x="867020" y="3702950"/>
                  </a:lnTo>
                  <a:lnTo>
                    <a:pt x="832456" y="3728986"/>
                  </a:lnTo>
                  <a:lnTo>
                    <a:pt x="797335" y="3753984"/>
                  </a:lnTo>
                  <a:lnTo>
                    <a:pt x="761672" y="3777929"/>
                  </a:lnTo>
                  <a:lnTo>
                    <a:pt x="725482" y="3800803"/>
                  </a:lnTo>
                  <a:lnTo>
                    <a:pt x="688778" y="3822589"/>
                  </a:lnTo>
                  <a:lnTo>
                    <a:pt x="651575" y="3843270"/>
                  </a:lnTo>
                  <a:lnTo>
                    <a:pt x="613887" y="3862829"/>
                  </a:lnTo>
                  <a:lnTo>
                    <a:pt x="575728" y="3881250"/>
                  </a:lnTo>
                  <a:lnTo>
                    <a:pt x="537112" y="3898514"/>
                  </a:lnTo>
                  <a:lnTo>
                    <a:pt x="498054" y="3914606"/>
                  </a:lnTo>
                  <a:lnTo>
                    <a:pt x="458567" y="3929508"/>
                  </a:lnTo>
                  <a:lnTo>
                    <a:pt x="418666" y="3943203"/>
                  </a:lnTo>
                  <a:lnTo>
                    <a:pt x="378365" y="3955675"/>
                  </a:lnTo>
                  <a:lnTo>
                    <a:pt x="337678" y="3966906"/>
                  </a:lnTo>
                  <a:lnTo>
                    <a:pt x="296620" y="3976879"/>
                  </a:lnTo>
                  <a:lnTo>
                    <a:pt x="255204" y="3985578"/>
                  </a:lnTo>
                  <a:lnTo>
                    <a:pt x="213445" y="3992985"/>
                  </a:lnTo>
                  <a:lnTo>
                    <a:pt x="171357" y="3999083"/>
                  </a:lnTo>
                  <a:lnTo>
                    <a:pt x="128955" y="4003855"/>
                  </a:lnTo>
                  <a:lnTo>
                    <a:pt x="86251" y="4007285"/>
                  </a:lnTo>
                  <a:lnTo>
                    <a:pt x="43262" y="4009356"/>
                  </a:lnTo>
                  <a:lnTo>
                    <a:pt x="0" y="4010050"/>
                  </a:lnTo>
                  <a:lnTo>
                    <a:pt x="0" y="3145421"/>
                  </a:lnTo>
                  <a:lnTo>
                    <a:pt x="41748" y="3143890"/>
                  </a:lnTo>
                  <a:lnTo>
                    <a:pt x="81426" y="3139346"/>
                  </a:lnTo>
                  <a:lnTo>
                    <a:pt x="119083" y="3131863"/>
                  </a:lnTo>
                  <a:lnTo>
                    <a:pt x="188533" y="3108378"/>
                  </a:lnTo>
                  <a:lnTo>
                    <a:pt x="250500" y="3074029"/>
                  </a:lnTo>
                  <a:lnTo>
                    <a:pt x="305382" y="3029412"/>
                  </a:lnTo>
                  <a:lnTo>
                    <a:pt x="353581" y="2975120"/>
                  </a:lnTo>
                  <a:lnTo>
                    <a:pt x="395497" y="2911749"/>
                  </a:lnTo>
                  <a:lnTo>
                    <a:pt x="414223" y="2876844"/>
                  </a:lnTo>
                  <a:lnTo>
                    <a:pt x="431528" y="2839892"/>
                  </a:lnTo>
                  <a:lnTo>
                    <a:pt x="447463" y="2800967"/>
                  </a:lnTo>
                  <a:lnTo>
                    <a:pt x="462077" y="2760143"/>
                  </a:lnTo>
                  <a:lnTo>
                    <a:pt x="475420" y="2717496"/>
                  </a:lnTo>
                  <a:lnTo>
                    <a:pt x="487542" y="2673098"/>
                  </a:lnTo>
                  <a:lnTo>
                    <a:pt x="498494" y="2627025"/>
                  </a:lnTo>
                  <a:lnTo>
                    <a:pt x="508324" y="2579350"/>
                  </a:lnTo>
                  <a:lnTo>
                    <a:pt x="517084" y="2530149"/>
                  </a:lnTo>
                  <a:lnTo>
                    <a:pt x="524823" y="2479495"/>
                  </a:lnTo>
                  <a:lnTo>
                    <a:pt x="531592" y="2427462"/>
                  </a:lnTo>
                  <a:lnTo>
                    <a:pt x="537440" y="2374126"/>
                  </a:lnTo>
                  <a:lnTo>
                    <a:pt x="542417" y="2319560"/>
                  </a:lnTo>
                  <a:lnTo>
                    <a:pt x="546573" y="2263838"/>
                  </a:lnTo>
                  <a:lnTo>
                    <a:pt x="549959" y="2207035"/>
                  </a:lnTo>
                  <a:lnTo>
                    <a:pt x="552624" y="2149225"/>
                  </a:lnTo>
                  <a:lnTo>
                    <a:pt x="554619" y="2090483"/>
                  </a:lnTo>
                  <a:lnTo>
                    <a:pt x="555993" y="2030882"/>
                  </a:lnTo>
                  <a:lnTo>
                    <a:pt x="556794" y="1972793"/>
                  </a:lnTo>
                  <a:lnTo>
                    <a:pt x="557056" y="1915352"/>
                  </a:lnTo>
                  <a:lnTo>
                    <a:pt x="556722" y="1858633"/>
                  </a:lnTo>
                  <a:lnTo>
                    <a:pt x="555733" y="1802711"/>
                  </a:lnTo>
                  <a:lnTo>
                    <a:pt x="554032" y="1747657"/>
                  </a:lnTo>
                  <a:lnTo>
                    <a:pt x="551562" y="1693548"/>
                  </a:lnTo>
                  <a:lnTo>
                    <a:pt x="548266" y="1640455"/>
                  </a:lnTo>
                  <a:lnTo>
                    <a:pt x="544086" y="1588453"/>
                  </a:lnTo>
                  <a:lnTo>
                    <a:pt x="538964" y="1537616"/>
                  </a:lnTo>
                  <a:lnTo>
                    <a:pt x="532843" y="1488017"/>
                  </a:lnTo>
                  <a:lnTo>
                    <a:pt x="525666" y="1439730"/>
                  </a:lnTo>
                  <a:lnTo>
                    <a:pt x="517376" y="1392829"/>
                  </a:lnTo>
                  <a:lnTo>
                    <a:pt x="507914" y="1347387"/>
                  </a:lnTo>
                  <a:lnTo>
                    <a:pt x="497223" y="1303478"/>
                  </a:lnTo>
                  <a:lnTo>
                    <a:pt x="485246" y="1261177"/>
                  </a:lnTo>
                  <a:lnTo>
                    <a:pt x="471926" y="1220556"/>
                  </a:lnTo>
                  <a:lnTo>
                    <a:pt x="457205" y="1181689"/>
                  </a:lnTo>
                  <a:lnTo>
                    <a:pt x="441025" y="1144650"/>
                  </a:lnTo>
                  <a:lnTo>
                    <a:pt x="423330" y="1109514"/>
                  </a:lnTo>
                  <a:lnTo>
                    <a:pt x="404061" y="1076352"/>
                  </a:lnTo>
                  <a:lnTo>
                    <a:pt x="360575" y="1016252"/>
                  </a:lnTo>
                  <a:lnTo>
                    <a:pt x="310105" y="964938"/>
                  </a:lnTo>
                  <a:lnTo>
                    <a:pt x="252194" y="923001"/>
                  </a:lnTo>
                  <a:lnTo>
                    <a:pt x="186382" y="891031"/>
                  </a:lnTo>
                  <a:lnTo>
                    <a:pt x="112209" y="869617"/>
                  </a:lnTo>
                  <a:lnTo>
                    <a:pt x="71843" y="863053"/>
                  </a:lnTo>
                  <a:lnTo>
                    <a:pt x="126276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656524" y="2823127"/>
            <a:ext cx="269304" cy="223964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Stock</a:t>
            </a:r>
            <a:r>
              <a:rPr spc="-3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or</a:t>
            </a:r>
            <a:r>
              <a:rPr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Bond</a:t>
            </a: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Market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382464" y="4389492"/>
            <a:ext cx="2595880" cy="1034415"/>
            <a:chOff x="2765297" y="4822897"/>
            <a:chExt cx="2595880" cy="1034415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65297" y="4986525"/>
              <a:ext cx="2595371" cy="87020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819400" y="5026972"/>
              <a:ext cx="2316480" cy="601980"/>
            </a:xfrm>
            <a:custGeom>
              <a:avLst/>
              <a:gdLst/>
              <a:ahLst/>
              <a:cxnLst/>
              <a:rect l="l" t="t" r="r" b="b"/>
              <a:pathLst>
                <a:path w="2316479" h="601979">
                  <a:moveTo>
                    <a:pt x="0" y="0"/>
                  </a:moveTo>
                  <a:lnTo>
                    <a:pt x="2316175" y="601700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029415" y="5550936"/>
              <a:ext cx="106680" cy="107950"/>
            </a:xfrm>
            <a:custGeom>
              <a:avLst/>
              <a:gdLst/>
              <a:ahLst/>
              <a:cxnLst/>
              <a:rect l="l" t="t" r="r" b="b"/>
              <a:pathLst>
                <a:path w="106679" h="107950">
                  <a:moveTo>
                    <a:pt x="27939" y="0"/>
                  </a:moveTo>
                  <a:lnTo>
                    <a:pt x="106159" y="77736"/>
                  </a:lnTo>
                  <a:lnTo>
                    <a:pt x="0" y="107556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87751" y="4822897"/>
              <a:ext cx="655040" cy="304092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280213" y="3793090"/>
            <a:ext cx="90296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solidFill>
                  <a:srgbClr val="FF0000"/>
                </a:solidFill>
                <a:latin typeface="Georgia"/>
                <a:cs typeface="Georgia"/>
              </a:rPr>
              <a:t>Decision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507687" y="2701749"/>
            <a:ext cx="2345690" cy="870585"/>
            <a:chOff x="2627375" y="3388610"/>
            <a:chExt cx="2345690" cy="870585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27375" y="3388610"/>
              <a:ext cx="2345435" cy="87020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849581" y="3429000"/>
              <a:ext cx="2065655" cy="601345"/>
            </a:xfrm>
            <a:custGeom>
              <a:avLst/>
              <a:gdLst/>
              <a:ahLst/>
              <a:cxnLst/>
              <a:rect l="l" t="t" r="r" b="b"/>
              <a:pathLst>
                <a:path w="2065654" h="601345">
                  <a:moveTo>
                    <a:pt x="2065324" y="0"/>
                  </a:moveTo>
                  <a:lnTo>
                    <a:pt x="0" y="600824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849582" y="3949858"/>
              <a:ext cx="107314" cy="107314"/>
            </a:xfrm>
            <a:custGeom>
              <a:avLst/>
              <a:gdLst/>
              <a:ahLst/>
              <a:cxnLst/>
              <a:rect l="l" t="t" r="r" b="b"/>
              <a:pathLst>
                <a:path w="107314" h="107314">
                  <a:moveTo>
                    <a:pt x="75933" y="0"/>
                  </a:moveTo>
                  <a:lnTo>
                    <a:pt x="0" y="79959"/>
                  </a:lnTo>
                  <a:lnTo>
                    <a:pt x="106984" y="106705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81830" y="3444800"/>
              <a:ext cx="1141118" cy="4499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380508" y="586473"/>
            <a:ext cx="3101975" cy="69056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</a:t>
            </a:r>
            <a:r>
              <a:rPr spc="-30" dirty="0"/>
              <a:t> </a:t>
            </a:r>
            <a:r>
              <a:rPr dirty="0"/>
              <a:t>in</a:t>
            </a:r>
            <a:r>
              <a:rPr spc="-30" dirty="0"/>
              <a:t> </a:t>
            </a:r>
            <a:r>
              <a:rPr spc="-10" dirty="0"/>
              <a:t>Robotics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45696" y="3401307"/>
            <a:ext cx="1371600" cy="846386"/>
          </a:xfrm>
          <a:prstGeom prst="rect">
            <a:avLst/>
          </a:prstGeom>
          <a:solidFill>
            <a:srgbClr val="53548A"/>
          </a:solidFill>
          <a:ln w="19050">
            <a:solidFill>
              <a:srgbClr val="3B3B6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 dirty="0">
              <a:latin typeface="Times New Roman"/>
              <a:cs typeface="Times New Roman"/>
            </a:endParaRPr>
          </a:p>
          <a:p>
            <a:pPr>
              <a:spcBef>
                <a:spcPts val="10"/>
              </a:spcBef>
            </a:pPr>
            <a:endParaRPr sz="1700" b="1" dirty="0">
              <a:latin typeface="Times New Roman"/>
              <a:cs typeface="Times New Roman"/>
            </a:endParaRPr>
          </a:p>
          <a:p>
            <a:pPr marL="378460"/>
            <a:r>
              <a:rPr b="1" spc="-10" dirty="0">
                <a:solidFill>
                  <a:srgbClr val="FFFFFF"/>
                </a:solidFill>
                <a:latin typeface="Georgia"/>
                <a:cs typeface="Georgia"/>
              </a:rPr>
              <a:t>R</a:t>
            </a: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obot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985534" y="1661319"/>
            <a:ext cx="1767839" cy="4147185"/>
            <a:chOff x="5236464" y="2501645"/>
            <a:chExt cx="1767839" cy="414718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36464" y="2501645"/>
              <a:ext cx="1767839" cy="41468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2724" y="3817531"/>
              <a:ext cx="67760" cy="13917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71843" y="863053"/>
                  </a:lnTo>
                  <a:lnTo>
                    <a:pt x="112209" y="869617"/>
                  </a:lnTo>
                  <a:lnTo>
                    <a:pt x="150369" y="878968"/>
                  </a:lnTo>
                  <a:lnTo>
                    <a:pt x="220305" y="905733"/>
                  </a:lnTo>
                  <a:lnTo>
                    <a:pt x="282109" y="942761"/>
                  </a:lnTo>
                  <a:lnTo>
                    <a:pt x="336242" y="989460"/>
                  </a:lnTo>
                  <a:lnTo>
                    <a:pt x="383162" y="1045241"/>
                  </a:lnTo>
                  <a:lnTo>
                    <a:pt x="423330" y="1109514"/>
                  </a:lnTo>
                  <a:lnTo>
                    <a:pt x="441025" y="1144650"/>
                  </a:lnTo>
                  <a:lnTo>
                    <a:pt x="457205" y="1181689"/>
                  </a:lnTo>
                  <a:lnTo>
                    <a:pt x="471926" y="1220556"/>
                  </a:lnTo>
                  <a:lnTo>
                    <a:pt x="485246" y="1261177"/>
                  </a:lnTo>
                  <a:lnTo>
                    <a:pt x="497223" y="1303478"/>
                  </a:lnTo>
                  <a:lnTo>
                    <a:pt x="507914" y="1347387"/>
                  </a:lnTo>
                  <a:lnTo>
                    <a:pt x="517376" y="1392829"/>
                  </a:lnTo>
                  <a:lnTo>
                    <a:pt x="525666" y="1439730"/>
                  </a:lnTo>
                  <a:lnTo>
                    <a:pt x="532843" y="1488017"/>
                  </a:lnTo>
                  <a:lnTo>
                    <a:pt x="538964" y="1537616"/>
                  </a:lnTo>
                  <a:lnTo>
                    <a:pt x="544086" y="1588453"/>
                  </a:lnTo>
                  <a:lnTo>
                    <a:pt x="548266" y="1640455"/>
                  </a:lnTo>
                  <a:lnTo>
                    <a:pt x="551562" y="1693548"/>
                  </a:lnTo>
                  <a:lnTo>
                    <a:pt x="554032" y="1747657"/>
                  </a:lnTo>
                  <a:lnTo>
                    <a:pt x="555733" y="1802711"/>
                  </a:lnTo>
                  <a:lnTo>
                    <a:pt x="556722" y="1858633"/>
                  </a:lnTo>
                  <a:lnTo>
                    <a:pt x="557056" y="1915352"/>
                  </a:lnTo>
                  <a:lnTo>
                    <a:pt x="556794" y="1972793"/>
                  </a:lnTo>
                  <a:lnTo>
                    <a:pt x="555993" y="2030882"/>
                  </a:lnTo>
                  <a:lnTo>
                    <a:pt x="554619" y="2090483"/>
                  </a:lnTo>
                  <a:lnTo>
                    <a:pt x="552624" y="2149225"/>
                  </a:lnTo>
                  <a:lnTo>
                    <a:pt x="549959" y="2207035"/>
                  </a:lnTo>
                  <a:lnTo>
                    <a:pt x="546573" y="2263838"/>
                  </a:lnTo>
                  <a:lnTo>
                    <a:pt x="542417" y="2319560"/>
                  </a:lnTo>
                  <a:lnTo>
                    <a:pt x="537440" y="2374126"/>
                  </a:lnTo>
                  <a:lnTo>
                    <a:pt x="531592" y="2427462"/>
                  </a:lnTo>
                  <a:lnTo>
                    <a:pt x="524823" y="2479495"/>
                  </a:lnTo>
                  <a:lnTo>
                    <a:pt x="517084" y="2530149"/>
                  </a:lnTo>
                  <a:lnTo>
                    <a:pt x="508324" y="2579350"/>
                  </a:lnTo>
                  <a:lnTo>
                    <a:pt x="498494" y="2627025"/>
                  </a:lnTo>
                  <a:lnTo>
                    <a:pt x="487542" y="2673098"/>
                  </a:lnTo>
                  <a:lnTo>
                    <a:pt x="475420" y="2717496"/>
                  </a:lnTo>
                  <a:lnTo>
                    <a:pt x="462077" y="2760143"/>
                  </a:lnTo>
                  <a:lnTo>
                    <a:pt x="447463" y="2800967"/>
                  </a:lnTo>
                  <a:lnTo>
                    <a:pt x="431528" y="2839892"/>
                  </a:lnTo>
                  <a:lnTo>
                    <a:pt x="414223" y="2876844"/>
                  </a:lnTo>
                  <a:lnTo>
                    <a:pt x="395497" y="2911749"/>
                  </a:lnTo>
                  <a:lnTo>
                    <a:pt x="375299" y="2944533"/>
                  </a:lnTo>
                  <a:lnTo>
                    <a:pt x="330292" y="3003438"/>
                  </a:lnTo>
                  <a:lnTo>
                    <a:pt x="278802" y="3052967"/>
                  </a:lnTo>
                  <a:lnTo>
                    <a:pt x="220427" y="3092524"/>
                  </a:lnTo>
                  <a:lnTo>
                    <a:pt x="154769" y="3121515"/>
                  </a:lnTo>
                  <a:lnTo>
                    <a:pt x="81426" y="3139346"/>
                  </a:lnTo>
                  <a:lnTo>
                    <a:pt x="41748" y="3143890"/>
                  </a:lnTo>
                  <a:lnTo>
                    <a:pt x="0" y="3145421"/>
                  </a:lnTo>
                  <a:lnTo>
                    <a:pt x="0" y="4010050"/>
                  </a:lnTo>
                  <a:lnTo>
                    <a:pt x="43262" y="4009356"/>
                  </a:lnTo>
                  <a:lnTo>
                    <a:pt x="86251" y="4007285"/>
                  </a:lnTo>
                  <a:lnTo>
                    <a:pt x="128955" y="4003855"/>
                  </a:lnTo>
                  <a:lnTo>
                    <a:pt x="171357" y="3999083"/>
                  </a:lnTo>
                  <a:lnTo>
                    <a:pt x="213445" y="3992985"/>
                  </a:lnTo>
                  <a:lnTo>
                    <a:pt x="255204" y="3985578"/>
                  </a:lnTo>
                  <a:lnTo>
                    <a:pt x="296620" y="3976879"/>
                  </a:lnTo>
                  <a:lnTo>
                    <a:pt x="337678" y="3966906"/>
                  </a:lnTo>
                  <a:lnTo>
                    <a:pt x="378365" y="3955675"/>
                  </a:lnTo>
                  <a:lnTo>
                    <a:pt x="418666" y="3943203"/>
                  </a:lnTo>
                  <a:lnTo>
                    <a:pt x="458567" y="3929508"/>
                  </a:lnTo>
                  <a:lnTo>
                    <a:pt x="498054" y="3914606"/>
                  </a:lnTo>
                  <a:lnTo>
                    <a:pt x="537112" y="3898514"/>
                  </a:lnTo>
                  <a:lnTo>
                    <a:pt x="575728" y="3881250"/>
                  </a:lnTo>
                  <a:lnTo>
                    <a:pt x="613887" y="3862829"/>
                  </a:lnTo>
                  <a:lnTo>
                    <a:pt x="651575" y="3843270"/>
                  </a:lnTo>
                  <a:lnTo>
                    <a:pt x="688778" y="3822589"/>
                  </a:lnTo>
                  <a:lnTo>
                    <a:pt x="725482" y="3800803"/>
                  </a:lnTo>
                  <a:lnTo>
                    <a:pt x="761672" y="3777929"/>
                  </a:lnTo>
                  <a:lnTo>
                    <a:pt x="797335" y="3753984"/>
                  </a:lnTo>
                  <a:lnTo>
                    <a:pt x="832456" y="3728986"/>
                  </a:lnTo>
                  <a:lnTo>
                    <a:pt x="867020" y="3702950"/>
                  </a:lnTo>
                  <a:lnTo>
                    <a:pt x="901015" y="3675894"/>
                  </a:lnTo>
                  <a:lnTo>
                    <a:pt x="934425" y="3647836"/>
                  </a:lnTo>
                  <a:lnTo>
                    <a:pt x="967236" y="3618791"/>
                  </a:lnTo>
                  <a:lnTo>
                    <a:pt x="999434" y="3588778"/>
                  </a:lnTo>
                  <a:lnTo>
                    <a:pt x="1031005" y="3557812"/>
                  </a:lnTo>
                  <a:lnTo>
                    <a:pt x="1061936" y="3525912"/>
                  </a:lnTo>
                  <a:lnTo>
                    <a:pt x="1092210" y="3493093"/>
                  </a:lnTo>
                  <a:lnTo>
                    <a:pt x="1121815" y="3459373"/>
                  </a:lnTo>
                  <a:lnTo>
                    <a:pt x="1150736" y="3424769"/>
                  </a:lnTo>
                  <a:lnTo>
                    <a:pt x="1178960" y="3389298"/>
                  </a:lnTo>
                  <a:lnTo>
                    <a:pt x="1206471" y="3352977"/>
                  </a:lnTo>
                  <a:lnTo>
                    <a:pt x="1233255" y="3315822"/>
                  </a:lnTo>
                  <a:lnTo>
                    <a:pt x="1259299" y="3277852"/>
                  </a:lnTo>
                  <a:lnTo>
                    <a:pt x="1284589" y="3239082"/>
                  </a:lnTo>
                  <a:lnTo>
                    <a:pt x="1309109" y="3199530"/>
                  </a:lnTo>
                  <a:lnTo>
                    <a:pt x="1332846" y="3159213"/>
                  </a:lnTo>
                  <a:lnTo>
                    <a:pt x="1355786" y="3118147"/>
                  </a:lnTo>
                  <a:lnTo>
                    <a:pt x="1377914" y="3076350"/>
                  </a:lnTo>
                  <a:lnTo>
                    <a:pt x="1399217" y="3033839"/>
                  </a:lnTo>
                  <a:lnTo>
                    <a:pt x="1419679" y="2990631"/>
                  </a:lnTo>
                  <a:lnTo>
                    <a:pt x="1439288" y="2946742"/>
                  </a:lnTo>
                  <a:lnTo>
                    <a:pt x="1458028" y="2902190"/>
                  </a:lnTo>
                  <a:lnTo>
                    <a:pt x="1475885" y="2856991"/>
                  </a:lnTo>
                  <a:lnTo>
                    <a:pt x="1492846" y="2811163"/>
                  </a:lnTo>
                  <a:lnTo>
                    <a:pt x="1508896" y="2764723"/>
                  </a:lnTo>
                  <a:lnTo>
                    <a:pt x="1524021" y="2717687"/>
                  </a:lnTo>
                  <a:lnTo>
                    <a:pt x="1538207" y="2670073"/>
                  </a:lnTo>
                  <a:lnTo>
                    <a:pt x="1551439" y="2621897"/>
                  </a:lnTo>
                  <a:lnTo>
                    <a:pt x="1563704" y="2573177"/>
                  </a:lnTo>
                  <a:lnTo>
                    <a:pt x="1574987" y="2523929"/>
                  </a:lnTo>
                  <a:lnTo>
                    <a:pt x="1585273" y="2474170"/>
                  </a:lnTo>
                  <a:lnTo>
                    <a:pt x="1594550" y="2423918"/>
                  </a:lnTo>
                  <a:lnTo>
                    <a:pt x="1602802" y="2373190"/>
                  </a:lnTo>
                  <a:lnTo>
                    <a:pt x="1610015" y="2322002"/>
                  </a:lnTo>
                  <a:lnTo>
                    <a:pt x="1616176" y="2270371"/>
                  </a:lnTo>
                  <a:lnTo>
                    <a:pt x="1621270" y="2218315"/>
                  </a:lnTo>
                  <a:lnTo>
                    <a:pt x="1625282" y="2165850"/>
                  </a:lnTo>
                  <a:lnTo>
                    <a:pt x="1628199" y="2112993"/>
                  </a:lnTo>
                  <a:lnTo>
                    <a:pt x="1630006" y="2059762"/>
                  </a:lnTo>
                  <a:lnTo>
                    <a:pt x="1630687" y="2006375"/>
                  </a:lnTo>
                  <a:lnTo>
                    <a:pt x="1630236" y="1953280"/>
                  </a:lnTo>
                  <a:lnTo>
                    <a:pt x="1628668" y="1900496"/>
                  </a:lnTo>
                  <a:lnTo>
                    <a:pt x="1625995" y="1848040"/>
                  </a:lnTo>
                  <a:lnTo>
                    <a:pt x="1622231" y="1795931"/>
                  </a:lnTo>
                  <a:lnTo>
                    <a:pt x="1617390" y="1744188"/>
                  </a:lnTo>
                  <a:lnTo>
                    <a:pt x="1611484" y="1692828"/>
                  </a:lnTo>
                  <a:lnTo>
                    <a:pt x="1604528" y="1641870"/>
                  </a:lnTo>
                  <a:lnTo>
                    <a:pt x="1596534" y="1591332"/>
                  </a:lnTo>
                  <a:lnTo>
                    <a:pt x="1587516" y="1541233"/>
                  </a:lnTo>
                  <a:lnTo>
                    <a:pt x="1577488" y="1491590"/>
                  </a:lnTo>
                  <a:lnTo>
                    <a:pt x="1566462" y="1442423"/>
                  </a:lnTo>
                  <a:lnTo>
                    <a:pt x="1554452" y="1393749"/>
                  </a:lnTo>
                  <a:lnTo>
                    <a:pt x="1541471" y="1345587"/>
                  </a:lnTo>
                  <a:lnTo>
                    <a:pt x="1527533" y="1297955"/>
                  </a:lnTo>
                  <a:lnTo>
                    <a:pt x="1512651" y="1250871"/>
                  </a:lnTo>
                  <a:lnTo>
                    <a:pt x="1496838" y="1204354"/>
                  </a:lnTo>
                  <a:lnTo>
                    <a:pt x="1480109" y="1158422"/>
                  </a:lnTo>
                  <a:lnTo>
                    <a:pt x="1462475" y="1113093"/>
                  </a:lnTo>
                  <a:lnTo>
                    <a:pt x="1443951" y="1068386"/>
                  </a:lnTo>
                  <a:lnTo>
                    <a:pt x="1424550" y="1024318"/>
                  </a:lnTo>
                  <a:lnTo>
                    <a:pt x="1404286" y="980909"/>
                  </a:lnTo>
                  <a:lnTo>
                    <a:pt x="1383171" y="938177"/>
                  </a:lnTo>
                  <a:lnTo>
                    <a:pt x="1361219" y="896139"/>
                  </a:lnTo>
                  <a:lnTo>
                    <a:pt x="1338443" y="854814"/>
                  </a:lnTo>
                  <a:lnTo>
                    <a:pt x="1314857" y="814221"/>
                  </a:lnTo>
                  <a:lnTo>
                    <a:pt x="1290474" y="774378"/>
                  </a:lnTo>
                  <a:lnTo>
                    <a:pt x="1265308" y="735303"/>
                  </a:lnTo>
                  <a:lnTo>
                    <a:pt x="1239371" y="697014"/>
                  </a:lnTo>
                  <a:lnTo>
                    <a:pt x="1212678" y="659530"/>
                  </a:lnTo>
                  <a:lnTo>
                    <a:pt x="1185241" y="622868"/>
                  </a:lnTo>
                  <a:lnTo>
                    <a:pt x="1157075" y="587048"/>
                  </a:lnTo>
                  <a:lnTo>
                    <a:pt x="1128191" y="552088"/>
                  </a:lnTo>
                  <a:lnTo>
                    <a:pt x="1098605" y="518006"/>
                  </a:lnTo>
                  <a:lnTo>
                    <a:pt x="1068328" y="484820"/>
                  </a:lnTo>
                  <a:lnTo>
                    <a:pt x="1037375" y="452548"/>
                  </a:lnTo>
                  <a:lnTo>
                    <a:pt x="1005758" y="421210"/>
                  </a:lnTo>
                  <a:lnTo>
                    <a:pt x="973492" y="390822"/>
                  </a:lnTo>
                  <a:lnTo>
                    <a:pt x="940589" y="361404"/>
                  </a:lnTo>
                  <a:lnTo>
                    <a:pt x="907063" y="332974"/>
                  </a:lnTo>
                  <a:lnTo>
                    <a:pt x="872927" y="305550"/>
                  </a:lnTo>
                  <a:lnTo>
                    <a:pt x="838195" y="279150"/>
                  </a:lnTo>
                  <a:lnTo>
                    <a:pt x="802880" y="253793"/>
                  </a:lnTo>
                  <a:lnTo>
                    <a:pt x="766996" y="229497"/>
                  </a:lnTo>
                  <a:lnTo>
                    <a:pt x="730555" y="206280"/>
                  </a:lnTo>
                  <a:lnTo>
                    <a:pt x="693571" y="184161"/>
                  </a:lnTo>
                  <a:lnTo>
                    <a:pt x="656057" y="163158"/>
                  </a:lnTo>
                  <a:lnTo>
                    <a:pt x="618028" y="143289"/>
                  </a:lnTo>
                  <a:lnTo>
                    <a:pt x="579495" y="124573"/>
                  </a:lnTo>
                  <a:lnTo>
                    <a:pt x="540473" y="107027"/>
                  </a:lnTo>
                  <a:lnTo>
                    <a:pt x="500975" y="90671"/>
                  </a:lnTo>
                  <a:lnTo>
                    <a:pt x="461015" y="75522"/>
                  </a:lnTo>
                  <a:lnTo>
                    <a:pt x="420605" y="61599"/>
                  </a:lnTo>
                  <a:lnTo>
                    <a:pt x="379759" y="48921"/>
                  </a:lnTo>
                  <a:lnTo>
                    <a:pt x="338490" y="37504"/>
                  </a:lnTo>
                  <a:lnTo>
                    <a:pt x="296812" y="27369"/>
                  </a:lnTo>
                  <a:lnTo>
                    <a:pt x="254738" y="18532"/>
                  </a:lnTo>
                  <a:lnTo>
                    <a:pt x="212282" y="11013"/>
                  </a:lnTo>
                  <a:lnTo>
                    <a:pt x="169457" y="4829"/>
                  </a:lnTo>
                  <a:lnTo>
                    <a:pt x="126276" y="0"/>
                  </a:lnTo>
                  <a:close/>
                </a:path>
              </a:pathLst>
            </a:custGeom>
            <a:solidFill>
              <a:srgbClr val="C465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169457" y="4829"/>
                  </a:lnTo>
                  <a:lnTo>
                    <a:pt x="212282" y="11013"/>
                  </a:lnTo>
                  <a:lnTo>
                    <a:pt x="254738" y="18532"/>
                  </a:lnTo>
                  <a:lnTo>
                    <a:pt x="296812" y="27369"/>
                  </a:lnTo>
                  <a:lnTo>
                    <a:pt x="338490" y="37504"/>
                  </a:lnTo>
                  <a:lnTo>
                    <a:pt x="379759" y="48921"/>
                  </a:lnTo>
                  <a:lnTo>
                    <a:pt x="420605" y="61599"/>
                  </a:lnTo>
                  <a:lnTo>
                    <a:pt x="461015" y="75522"/>
                  </a:lnTo>
                  <a:lnTo>
                    <a:pt x="500975" y="90671"/>
                  </a:lnTo>
                  <a:lnTo>
                    <a:pt x="540473" y="107027"/>
                  </a:lnTo>
                  <a:lnTo>
                    <a:pt x="579495" y="124573"/>
                  </a:lnTo>
                  <a:lnTo>
                    <a:pt x="618028" y="143289"/>
                  </a:lnTo>
                  <a:lnTo>
                    <a:pt x="656057" y="163158"/>
                  </a:lnTo>
                  <a:lnTo>
                    <a:pt x="693571" y="184161"/>
                  </a:lnTo>
                  <a:lnTo>
                    <a:pt x="730555" y="206280"/>
                  </a:lnTo>
                  <a:lnTo>
                    <a:pt x="766996" y="229497"/>
                  </a:lnTo>
                  <a:lnTo>
                    <a:pt x="802880" y="253793"/>
                  </a:lnTo>
                  <a:lnTo>
                    <a:pt x="838195" y="279150"/>
                  </a:lnTo>
                  <a:lnTo>
                    <a:pt x="872927" y="305550"/>
                  </a:lnTo>
                  <a:lnTo>
                    <a:pt x="907063" y="332974"/>
                  </a:lnTo>
                  <a:lnTo>
                    <a:pt x="940589" y="361404"/>
                  </a:lnTo>
                  <a:lnTo>
                    <a:pt x="973492" y="390822"/>
                  </a:lnTo>
                  <a:lnTo>
                    <a:pt x="1005758" y="421210"/>
                  </a:lnTo>
                  <a:lnTo>
                    <a:pt x="1037375" y="452548"/>
                  </a:lnTo>
                  <a:lnTo>
                    <a:pt x="1068328" y="484820"/>
                  </a:lnTo>
                  <a:lnTo>
                    <a:pt x="1098605" y="518006"/>
                  </a:lnTo>
                  <a:lnTo>
                    <a:pt x="1128191" y="552088"/>
                  </a:lnTo>
                  <a:lnTo>
                    <a:pt x="1157075" y="587048"/>
                  </a:lnTo>
                  <a:lnTo>
                    <a:pt x="1185241" y="622868"/>
                  </a:lnTo>
                  <a:lnTo>
                    <a:pt x="1212678" y="659530"/>
                  </a:lnTo>
                  <a:lnTo>
                    <a:pt x="1239371" y="697014"/>
                  </a:lnTo>
                  <a:lnTo>
                    <a:pt x="1265308" y="735303"/>
                  </a:lnTo>
                  <a:lnTo>
                    <a:pt x="1290474" y="774378"/>
                  </a:lnTo>
                  <a:lnTo>
                    <a:pt x="1314857" y="814221"/>
                  </a:lnTo>
                  <a:lnTo>
                    <a:pt x="1338443" y="854814"/>
                  </a:lnTo>
                  <a:lnTo>
                    <a:pt x="1361219" y="896139"/>
                  </a:lnTo>
                  <a:lnTo>
                    <a:pt x="1383171" y="938177"/>
                  </a:lnTo>
                  <a:lnTo>
                    <a:pt x="1404286" y="980909"/>
                  </a:lnTo>
                  <a:lnTo>
                    <a:pt x="1424550" y="1024318"/>
                  </a:lnTo>
                  <a:lnTo>
                    <a:pt x="1443951" y="1068386"/>
                  </a:lnTo>
                  <a:lnTo>
                    <a:pt x="1462475" y="1113093"/>
                  </a:lnTo>
                  <a:lnTo>
                    <a:pt x="1480109" y="1158422"/>
                  </a:lnTo>
                  <a:lnTo>
                    <a:pt x="1496838" y="1204354"/>
                  </a:lnTo>
                  <a:lnTo>
                    <a:pt x="1512651" y="1250871"/>
                  </a:lnTo>
                  <a:lnTo>
                    <a:pt x="1527533" y="1297955"/>
                  </a:lnTo>
                  <a:lnTo>
                    <a:pt x="1541471" y="1345587"/>
                  </a:lnTo>
                  <a:lnTo>
                    <a:pt x="1554452" y="1393749"/>
                  </a:lnTo>
                  <a:lnTo>
                    <a:pt x="1566462" y="1442423"/>
                  </a:lnTo>
                  <a:lnTo>
                    <a:pt x="1577488" y="1491590"/>
                  </a:lnTo>
                  <a:lnTo>
                    <a:pt x="1587516" y="1541233"/>
                  </a:lnTo>
                  <a:lnTo>
                    <a:pt x="1596534" y="1591332"/>
                  </a:lnTo>
                  <a:lnTo>
                    <a:pt x="1604528" y="1641870"/>
                  </a:lnTo>
                  <a:lnTo>
                    <a:pt x="1611484" y="1692828"/>
                  </a:lnTo>
                  <a:lnTo>
                    <a:pt x="1617390" y="1744188"/>
                  </a:lnTo>
                  <a:lnTo>
                    <a:pt x="1622231" y="1795931"/>
                  </a:lnTo>
                  <a:lnTo>
                    <a:pt x="1625995" y="1848040"/>
                  </a:lnTo>
                  <a:lnTo>
                    <a:pt x="1628668" y="1900496"/>
                  </a:lnTo>
                  <a:lnTo>
                    <a:pt x="1630236" y="1953280"/>
                  </a:lnTo>
                  <a:lnTo>
                    <a:pt x="1630687" y="2006375"/>
                  </a:lnTo>
                  <a:lnTo>
                    <a:pt x="1630006" y="2059762"/>
                  </a:lnTo>
                  <a:lnTo>
                    <a:pt x="1628199" y="2112993"/>
                  </a:lnTo>
                  <a:lnTo>
                    <a:pt x="1625282" y="2165850"/>
                  </a:lnTo>
                  <a:lnTo>
                    <a:pt x="1621270" y="2218315"/>
                  </a:lnTo>
                  <a:lnTo>
                    <a:pt x="1616176" y="2270371"/>
                  </a:lnTo>
                  <a:lnTo>
                    <a:pt x="1610015" y="2322002"/>
                  </a:lnTo>
                  <a:lnTo>
                    <a:pt x="1602802" y="2373190"/>
                  </a:lnTo>
                  <a:lnTo>
                    <a:pt x="1594550" y="2423918"/>
                  </a:lnTo>
                  <a:lnTo>
                    <a:pt x="1585273" y="2474170"/>
                  </a:lnTo>
                  <a:lnTo>
                    <a:pt x="1574987" y="2523929"/>
                  </a:lnTo>
                  <a:lnTo>
                    <a:pt x="1563704" y="2573177"/>
                  </a:lnTo>
                  <a:lnTo>
                    <a:pt x="1551439" y="2621897"/>
                  </a:lnTo>
                  <a:lnTo>
                    <a:pt x="1538207" y="2670073"/>
                  </a:lnTo>
                  <a:lnTo>
                    <a:pt x="1524021" y="2717687"/>
                  </a:lnTo>
                  <a:lnTo>
                    <a:pt x="1508896" y="2764723"/>
                  </a:lnTo>
                  <a:lnTo>
                    <a:pt x="1492846" y="2811163"/>
                  </a:lnTo>
                  <a:lnTo>
                    <a:pt x="1475885" y="2856991"/>
                  </a:lnTo>
                  <a:lnTo>
                    <a:pt x="1458028" y="2902190"/>
                  </a:lnTo>
                  <a:lnTo>
                    <a:pt x="1439288" y="2946742"/>
                  </a:lnTo>
                  <a:lnTo>
                    <a:pt x="1419679" y="2990631"/>
                  </a:lnTo>
                  <a:lnTo>
                    <a:pt x="1399217" y="3033839"/>
                  </a:lnTo>
                  <a:lnTo>
                    <a:pt x="1377914" y="3076350"/>
                  </a:lnTo>
                  <a:lnTo>
                    <a:pt x="1355786" y="3118147"/>
                  </a:lnTo>
                  <a:lnTo>
                    <a:pt x="1332846" y="3159213"/>
                  </a:lnTo>
                  <a:lnTo>
                    <a:pt x="1309109" y="3199530"/>
                  </a:lnTo>
                  <a:lnTo>
                    <a:pt x="1284589" y="3239082"/>
                  </a:lnTo>
                  <a:lnTo>
                    <a:pt x="1259299" y="3277852"/>
                  </a:lnTo>
                  <a:lnTo>
                    <a:pt x="1233255" y="3315822"/>
                  </a:lnTo>
                  <a:lnTo>
                    <a:pt x="1206471" y="3352977"/>
                  </a:lnTo>
                  <a:lnTo>
                    <a:pt x="1178960" y="3389298"/>
                  </a:lnTo>
                  <a:lnTo>
                    <a:pt x="1150736" y="3424769"/>
                  </a:lnTo>
                  <a:lnTo>
                    <a:pt x="1121815" y="3459373"/>
                  </a:lnTo>
                  <a:lnTo>
                    <a:pt x="1092210" y="3493093"/>
                  </a:lnTo>
                  <a:lnTo>
                    <a:pt x="1061936" y="3525912"/>
                  </a:lnTo>
                  <a:lnTo>
                    <a:pt x="1031005" y="3557812"/>
                  </a:lnTo>
                  <a:lnTo>
                    <a:pt x="999434" y="3588778"/>
                  </a:lnTo>
                  <a:lnTo>
                    <a:pt x="967236" y="3618791"/>
                  </a:lnTo>
                  <a:lnTo>
                    <a:pt x="934425" y="3647836"/>
                  </a:lnTo>
                  <a:lnTo>
                    <a:pt x="901015" y="3675894"/>
                  </a:lnTo>
                  <a:lnTo>
                    <a:pt x="867020" y="3702950"/>
                  </a:lnTo>
                  <a:lnTo>
                    <a:pt x="832456" y="3728986"/>
                  </a:lnTo>
                  <a:lnTo>
                    <a:pt x="797335" y="3753984"/>
                  </a:lnTo>
                  <a:lnTo>
                    <a:pt x="761672" y="3777929"/>
                  </a:lnTo>
                  <a:lnTo>
                    <a:pt x="725482" y="3800803"/>
                  </a:lnTo>
                  <a:lnTo>
                    <a:pt x="688778" y="3822589"/>
                  </a:lnTo>
                  <a:lnTo>
                    <a:pt x="651575" y="3843270"/>
                  </a:lnTo>
                  <a:lnTo>
                    <a:pt x="613887" y="3862829"/>
                  </a:lnTo>
                  <a:lnTo>
                    <a:pt x="575728" y="3881250"/>
                  </a:lnTo>
                  <a:lnTo>
                    <a:pt x="537112" y="3898514"/>
                  </a:lnTo>
                  <a:lnTo>
                    <a:pt x="498054" y="3914606"/>
                  </a:lnTo>
                  <a:lnTo>
                    <a:pt x="458567" y="3929508"/>
                  </a:lnTo>
                  <a:lnTo>
                    <a:pt x="418666" y="3943203"/>
                  </a:lnTo>
                  <a:lnTo>
                    <a:pt x="378365" y="3955675"/>
                  </a:lnTo>
                  <a:lnTo>
                    <a:pt x="337678" y="3966906"/>
                  </a:lnTo>
                  <a:lnTo>
                    <a:pt x="296620" y="3976879"/>
                  </a:lnTo>
                  <a:lnTo>
                    <a:pt x="255204" y="3985578"/>
                  </a:lnTo>
                  <a:lnTo>
                    <a:pt x="213445" y="3992985"/>
                  </a:lnTo>
                  <a:lnTo>
                    <a:pt x="171357" y="3999083"/>
                  </a:lnTo>
                  <a:lnTo>
                    <a:pt x="128955" y="4003855"/>
                  </a:lnTo>
                  <a:lnTo>
                    <a:pt x="86251" y="4007285"/>
                  </a:lnTo>
                  <a:lnTo>
                    <a:pt x="43262" y="4009356"/>
                  </a:lnTo>
                  <a:lnTo>
                    <a:pt x="0" y="4010050"/>
                  </a:lnTo>
                  <a:lnTo>
                    <a:pt x="0" y="3145421"/>
                  </a:lnTo>
                  <a:lnTo>
                    <a:pt x="41748" y="3143890"/>
                  </a:lnTo>
                  <a:lnTo>
                    <a:pt x="81426" y="3139346"/>
                  </a:lnTo>
                  <a:lnTo>
                    <a:pt x="119083" y="3131863"/>
                  </a:lnTo>
                  <a:lnTo>
                    <a:pt x="188533" y="3108378"/>
                  </a:lnTo>
                  <a:lnTo>
                    <a:pt x="250500" y="3074029"/>
                  </a:lnTo>
                  <a:lnTo>
                    <a:pt x="305382" y="3029412"/>
                  </a:lnTo>
                  <a:lnTo>
                    <a:pt x="353581" y="2975120"/>
                  </a:lnTo>
                  <a:lnTo>
                    <a:pt x="395497" y="2911749"/>
                  </a:lnTo>
                  <a:lnTo>
                    <a:pt x="414223" y="2876844"/>
                  </a:lnTo>
                  <a:lnTo>
                    <a:pt x="431528" y="2839892"/>
                  </a:lnTo>
                  <a:lnTo>
                    <a:pt x="447463" y="2800967"/>
                  </a:lnTo>
                  <a:lnTo>
                    <a:pt x="462077" y="2760143"/>
                  </a:lnTo>
                  <a:lnTo>
                    <a:pt x="475420" y="2717496"/>
                  </a:lnTo>
                  <a:lnTo>
                    <a:pt x="487542" y="2673098"/>
                  </a:lnTo>
                  <a:lnTo>
                    <a:pt x="498494" y="2627025"/>
                  </a:lnTo>
                  <a:lnTo>
                    <a:pt x="508324" y="2579350"/>
                  </a:lnTo>
                  <a:lnTo>
                    <a:pt x="517084" y="2530149"/>
                  </a:lnTo>
                  <a:lnTo>
                    <a:pt x="524823" y="2479495"/>
                  </a:lnTo>
                  <a:lnTo>
                    <a:pt x="531592" y="2427462"/>
                  </a:lnTo>
                  <a:lnTo>
                    <a:pt x="537440" y="2374126"/>
                  </a:lnTo>
                  <a:lnTo>
                    <a:pt x="542417" y="2319560"/>
                  </a:lnTo>
                  <a:lnTo>
                    <a:pt x="546573" y="2263838"/>
                  </a:lnTo>
                  <a:lnTo>
                    <a:pt x="549959" y="2207035"/>
                  </a:lnTo>
                  <a:lnTo>
                    <a:pt x="552624" y="2149225"/>
                  </a:lnTo>
                  <a:lnTo>
                    <a:pt x="554619" y="2090483"/>
                  </a:lnTo>
                  <a:lnTo>
                    <a:pt x="555993" y="2030882"/>
                  </a:lnTo>
                  <a:lnTo>
                    <a:pt x="556794" y="1972793"/>
                  </a:lnTo>
                  <a:lnTo>
                    <a:pt x="557056" y="1915352"/>
                  </a:lnTo>
                  <a:lnTo>
                    <a:pt x="556722" y="1858633"/>
                  </a:lnTo>
                  <a:lnTo>
                    <a:pt x="555733" y="1802711"/>
                  </a:lnTo>
                  <a:lnTo>
                    <a:pt x="554032" y="1747657"/>
                  </a:lnTo>
                  <a:lnTo>
                    <a:pt x="551562" y="1693548"/>
                  </a:lnTo>
                  <a:lnTo>
                    <a:pt x="548266" y="1640455"/>
                  </a:lnTo>
                  <a:lnTo>
                    <a:pt x="544086" y="1588453"/>
                  </a:lnTo>
                  <a:lnTo>
                    <a:pt x="538964" y="1537616"/>
                  </a:lnTo>
                  <a:lnTo>
                    <a:pt x="532843" y="1488017"/>
                  </a:lnTo>
                  <a:lnTo>
                    <a:pt x="525666" y="1439730"/>
                  </a:lnTo>
                  <a:lnTo>
                    <a:pt x="517376" y="1392829"/>
                  </a:lnTo>
                  <a:lnTo>
                    <a:pt x="507914" y="1347387"/>
                  </a:lnTo>
                  <a:lnTo>
                    <a:pt x="497223" y="1303478"/>
                  </a:lnTo>
                  <a:lnTo>
                    <a:pt x="485246" y="1261177"/>
                  </a:lnTo>
                  <a:lnTo>
                    <a:pt x="471926" y="1220556"/>
                  </a:lnTo>
                  <a:lnTo>
                    <a:pt x="457205" y="1181689"/>
                  </a:lnTo>
                  <a:lnTo>
                    <a:pt x="441025" y="1144650"/>
                  </a:lnTo>
                  <a:lnTo>
                    <a:pt x="423330" y="1109514"/>
                  </a:lnTo>
                  <a:lnTo>
                    <a:pt x="404061" y="1076352"/>
                  </a:lnTo>
                  <a:lnTo>
                    <a:pt x="360575" y="1016252"/>
                  </a:lnTo>
                  <a:lnTo>
                    <a:pt x="310105" y="964938"/>
                  </a:lnTo>
                  <a:lnTo>
                    <a:pt x="252194" y="923001"/>
                  </a:lnTo>
                  <a:lnTo>
                    <a:pt x="186382" y="891031"/>
                  </a:lnTo>
                  <a:lnTo>
                    <a:pt x="112209" y="869617"/>
                  </a:lnTo>
                  <a:lnTo>
                    <a:pt x="71843" y="863053"/>
                  </a:lnTo>
                  <a:lnTo>
                    <a:pt x="126276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868239" y="3185828"/>
            <a:ext cx="269304" cy="136779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Environment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701308" y="4350611"/>
            <a:ext cx="2595880" cy="1033144"/>
            <a:chOff x="2765297" y="4823965"/>
            <a:chExt cx="2595880" cy="1033144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65297" y="4986525"/>
              <a:ext cx="2595371" cy="87020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819400" y="5026972"/>
              <a:ext cx="2316480" cy="601980"/>
            </a:xfrm>
            <a:custGeom>
              <a:avLst/>
              <a:gdLst/>
              <a:ahLst/>
              <a:cxnLst/>
              <a:rect l="l" t="t" r="r" b="b"/>
              <a:pathLst>
                <a:path w="2316479" h="601979">
                  <a:moveTo>
                    <a:pt x="0" y="0"/>
                  </a:moveTo>
                  <a:lnTo>
                    <a:pt x="2316175" y="601700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029415" y="5550936"/>
              <a:ext cx="106680" cy="107950"/>
            </a:xfrm>
            <a:custGeom>
              <a:avLst/>
              <a:gdLst/>
              <a:ahLst/>
              <a:cxnLst/>
              <a:rect l="l" t="t" r="r" b="b"/>
              <a:pathLst>
                <a:path w="106679" h="107950">
                  <a:moveTo>
                    <a:pt x="27939" y="0"/>
                  </a:moveTo>
                  <a:lnTo>
                    <a:pt x="106159" y="77736"/>
                  </a:lnTo>
                  <a:lnTo>
                    <a:pt x="0" y="107556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65048" y="4823965"/>
              <a:ext cx="1609636" cy="529386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703349" y="3640569"/>
            <a:ext cx="90296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solidFill>
                  <a:srgbClr val="FF0000"/>
                </a:solidFill>
                <a:latin typeface="Georgia"/>
                <a:cs typeface="Georgia"/>
              </a:rPr>
              <a:t>Decision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624897" y="2443424"/>
            <a:ext cx="2345690" cy="870585"/>
            <a:chOff x="2627375" y="3528057"/>
            <a:chExt cx="2345690" cy="870585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27375" y="3528057"/>
              <a:ext cx="2345435" cy="87020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849581" y="3568448"/>
              <a:ext cx="2065655" cy="601345"/>
            </a:xfrm>
            <a:custGeom>
              <a:avLst/>
              <a:gdLst/>
              <a:ahLst/>
              <a:cxnLst/>
              <a:rect l="l" t="t" r="r" b="b"/>
              <a:pathLst>
                <a:path w="2065654" h="601345">
                  <a:moveTo>
                    <a:pt x="2065324" y="0"/>
                  </a:moveTo>
                  <a:lnTo>
                    <a:pt x="0" y="600824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849582" y="4089307"/>
              <a:ext cx="107314" cy="107314"/>
            </a:xfrm>
            <a:custGeom>
              <a:avLst/>
              <a:gdLst/>
              <a:ahLst/>
              <a:cxnLst/>
              <a:rect l="l" t="t" r="r" b="b"/>
              <a:pathLst>
                <a:path w="107314" h="107314">
                  <a:moveTo>
                    <a:pt x="75933" y="0"/>
                  </a:moveTo>
                  <a:lnTo>
                    <a:pt x="0" y="79959"/>
                  </a:lnTo>
                  <a:lnTo>
                    <a:pt x="106984" y="106705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57762" y="3766844"/>
              <a:ext cx="1549601" cy="5873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</a:t>
            </a:r>
            <a:r>
              <a:rPr spc="-30" dirty="0"/>
              <a:t> </a:t>
            </a:r>
            <a:r>
              <a:rPr dirty="0"/>
              <a:t>in</a:t>
            </a:r>
            <a:r>
              <a:rPr spc="-30" dirty="0"/>
              <a:t> </a:t>
            </a:r>
            <a:r>
              <a:rPr spc="-10" dirty="0"/>
              <a:t>Games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41564" y="3301693"/>
            <a:ext cx="1371600" cy="979755"/>
          </a:xfrm>
          <a:prstGeom prst="rect">
            <a:avLst/>
          </a:prstGeom>
          <a:solidFill>
            <a:srgbClr val="53548A"/>
          </a:solidFill>
          <a:ln w="19050">
            <a:solidFill>
              <a:srgbClr val="3B3B64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spcBef>
                <a:spcPts val="20"/>
              </a:spcBef>
            </a:pPr>
            <a:endParaRPr sz="2750" dirty="0">
              <a:latin typeface="Times New Roman"/>
              <a:cs typeface="Times New Roman"/>
            </a:endParaRPr>
          </a:p>
          <a:p>
            <a:pPr marL="387985" marR="381635" indent="635"/>
            <a:r>
              <a:rPr spc="-20" dirty="0">
                <a:solidFill>
                  <a:srgbClr val="FFFFFF"/>
                </a:solidFill>
                <a:latin typeface="Georgia"/>
                <a:cs typeface="Georgia"/>
              </a:rPr>
              <a:t>Game </a:t>
            </a: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Agent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210147" y="1656080"/>
            <a:ext cx="1767839" cy="4146803"/>
            <a:chOff x="5236464" y="2501645"/>
            <a:chExt cx="1767839" cy="4146803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36464" y="2501645"/>
              <a:ext cx="1767839" cy="41468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2724" y="4187189"/>
              <a:ext cx="67748" cy="83057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49277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71843" y="863053"/>
                  </a:lnTo>
                  <a:lnTo>
                    <a:pt x="112209" y="869617"/>
                  </a:lnTo>
                  <a:lnTo>
                    <a:pt x="150369" y="878968"/>
                  </a:lnTo>
                  <a:lnTo>
                    <a:pt x="220305" y="905733"/>
                  </a:lnTo>
                  <a:lnTo>
                    <a:pt x="282109" y="942761"/>
                  </a:lnTo>
                  <a:lnTo>
                    <a:pt x="336242" y="989460"/>
                  </a:lnTo>
                  <a:lnTo>
                    <a:pt x="383162" y="1045241"/>
                  </a:lnTo>
                  <a:lnTo>
                    <a:pt x="423330" y="1109514"/>
                  </a:lnTo>
                  <a:lnTo>
                    <a:pt x="441025" y="1144650"/>
                  </a:lnTo>
                  <a:lnTo>
                    <a:pt x="457205" y="1181689"/>
                  </a:lnTo>
                  <a:lnTo>
                    <a:pt x="471926" y="1220556"/>
                  </a:lnTo>
                  <a:lnTo>
                    <a:pt x="485246" y="1261177"/>
                  </a:lnTo>
                  <a:lnTo>
                    <a:pt x="497223" y="1303478"/>
                  </a:lnTo>
                  <a:lnTo>
                    <a:pt x="507914" y="1347387"/>
                  </a:lnTo>
                  <a:lnTo>
                    <a:pt x="517376" y="1392829"/>
                  </a:lnTo>
                  <a:lnTo>
                    <a:pt x="525666" y="1439730"/>
                  </a:lnTo>
                  <a:lnTo>
                    <a:pt x="532843" y="1488017"/>
                  </a:lnTo>
                  <a:lnTo>
                    <a:pt x="538964" y="1537616"/>
                  </a:lnTo>
                  <a:lnTo>
                    <a:pt x="544086" y="1588453"/>
                  </a:lnTo>
                  <a:lnTo>
                    <a:pt x="548266" y="1640455"/>
                  </a:lnTo>
                  <a:lnTo>
                    <a:pt x="551562" y="1693548"/>
                  </a:lnTo>
                  <a:lnTo>
                    <a:pt x="554032" y="1747657"/>
                  </a:lnTo>
                  <a:lnTo>
                    <a:pt x="555733" y="1802711"/>
                  </a:lnTo>
                  <a:lnTo>
                    <a:pt x="556722" y="1858633"/>
                  </a:lnTo>
                  <a:lnTo>
                    <a:pt x="557056" y="1915352"/>
                  </a:lnTo>
                  <a:lnTo>
                    <a:pt x="556794" y="1972793"/>
                  </a:lnTo>
                  <a:lnTo>
                    <a:pt x="555993" y="2030882"/>
                  </a:lnTo>
                  <a:lnTo>
                    <a:pt x="554619" y="2090483"/>
                  </a:lnTo>
                  <a:lnTo>
                    <a:pt x="552624" y="2149225"/>
                  </a:lnTo>
                  <a:lnTo>
                    <a:pt x="549959" y="2207035"/>
                  </a:lnTo>
                  <a:lnTo>
                    <a:pt x="546573" y="2263838"/>
                  </a:lnTo>
                  <a:lnTo>
                    <a:pt x="542417" y="2319560"/>
                  </a:lnTo>
                  <a:lnTo>
                    <a:pt x="537440" y="2374126"/>
                  </a:lnTo>
                  <a:lnTo>
                    <a:pt x="531592" y="2427462"/>
                  </a:lnTo>
                  <a:lnTo>
                    <a:pt x="524823" y="2479495"/>
                  </a:lnTo>
                  <a:lnTo>
                    <a:pt x="517084" y="2530149"/>
                  </a:lnTo>
                  <a:lnTo>
                    <a:pt x="508324" y="2579350"/>
                  </a:lnTo>
                  <a:lnTo>
                    <a:pt x="498494" y="2627025"/>
                  </a:lnTo>
                  <a:lnTo>
                    <a:pt x="487542" y="2673098"/>
                  </a:lnTo>
                  <a:lnTo>
                    <a:pt x="475420" y="2717496"/>
                  </a:lnTo>
                  <a:lnTo>
                    <a:pt x="462077" y="2760143"/>
                  </a:lnTo>
                  <a:lnTo>
                    <a:pt x="447463" y="2800967"/>
                  </a:lnTo>
                  <a:lnTo>
                    <a:pt x="431528" y="2839892"/>
                  </a:lnTo>
                  <a:lnTo>
                    <a:pt x="414223" y="2876844"/>
                  </a:lnTo>
                  <a:lnTo>
                    <a:pt x="395497" y="2911749"/>
                  </a:lnTo>
                  <a:lnTo>
                    <a:pt x="375299" y="2944533"/>
                  </a:lnTo>
                  <a:lnTo>
                    <a:pt x="330292" y="3003438"/>
                  </a:lnTo>
                  <a:lnTo>
                    <a:pt x="278802" y="3052967"/>
                  </a:lnTo>
                  <a:lnTo>
                    <a:pt x="220427" y="3092524"/>
                  </a:lnTo>
                  <a:lnTo>
                    <a:pt x="154769" y="3121515"/>
                  </a:lnTo>
                  <a:lnTo>
                    <a:pt x="81426" y="3139346"/>
                  </a:lnTo>
                  <a:lnTo>
                    <a:pt x="41748" y="3143890"/>
                  </a:lnTo>
                  <a:lnTo>
                    <a:pt x="0" y="3145421"/>
                  </a:lnTo>
                  <a:lnTo>
                    <a:pt x="0" y="4010050"/>
                  </a:lnTo>
                  <a:lnTo>
                    <a:pt x="43262" y="4009356"/>
                  </a:lnTo>
                  <a:lnTo>
                    <a:pt x="86251" y="4007285"/>
                  </a:lnTo>
                  <a:lnTo>
                    <a:pt x="128955" y="4003855"/>
                  </a:lnTo>
                  <a:lnTo>
                    <a:pt x="171357" y="3999083"/>
                  </a:lnTo>
                  <a:lnTo>
                    <a:pt x="213445" y="3992985"/>
                  </a:lnTo>
                  <a:lnTo>
                    <a:pt x="255204" y="3985578"/>
                  </a:lnTo>
                  <a:lnTo>
                    <a:pt x="296620" y="3976879"/>
                  </a:lnTo>
                  <a:lnTo>
                    <a:pt x="337678" y="3966906"/>
                  </a:lnTo>
                  <a:lnTo>
                    <a:pt x="378365" y="3955675"/>
                  </a:lnTo>
                  <a:lnTo>
                    <a:pt x="418666" y="3943203"/>
                  </a:lnTo>
                  <a:lnTo>
                    <a:pt x="458567" y="3929508"/>
                  </a:lnTo>
                  <a:lnTo>
                    <a:pt x="498054" y="3914606"/>
                  </a:lnTo>
                  <a:lnTo>
                    <a:pt x="537112" y="3898514"/>
                  </a:lnTo>
                  <a:lnTo>
                    <a:pt x="575728" y="3881250"/>
                  </a:lnTo>
                  <a:lnTo>
                    <a:pt x="613887" y="3862829"/>
                  </a:lnTo>
                  <a:lnTo>
                    <a:pt x="651575" y="3843270"/>
                  </a:lnTo>
                  <a:lnTo>
                    <a:pt x="688778" y="3822589"/>
                  </a:lnTo>
                  <a:lnTo>
                    <a:pt x="725482" y="3800803"/>
                  </a:lnTo>
                  <a:lnTo>
                    <a:pt x="761672" y="3777929"/>
                  </a:lnTo>
                  <a:lnTo>
                    <a:pt x="797335" y="3753984"/>
                  </a:lnTo>
                  <a:lnTo>
                    <a:pt x="832456" y="3728986"/>
                  </a:lnTo>
                  <a:lnTo>
                    <a:pt x="867020" y="3702950"/>
                  </a:lnTo>
                  <a:lnTo>
                    <a:pt x="901015" y="3675894"/>
                  </a:lnTo>
                  <a:lnTo>
                    <a:pt x="934425" y="3647836"/>
                  </a:lnTo>
                  <a:lnTo>
                    <a:pt x="967236" y="3618791"/>
                  </a:lnTo>
                  <a:lnTo>
                    <a:pt x="999434" y="3588778"/>
                  </a:lnTo>
                  <a:lnTo>
                    <a:pt x="1031005" y="3557812"/>
                  </a:lnTo>
                  <a:lnTo>
                    <a:pt x="1061936" y="3525912"/>
                  </a:lnTo>
                  <a:lnTo>
                    <a:pt x="1092210" y="3493093"/>
                  </a:lnTo>
                  <a:lnTo>
                    <a:pt x="1121815" y="3459373"/>
                  </a:lnTo>
                  <a:lnTo>
                    <a:pt x="1150736" y="3424769"/>
                  </a:lnTo>
                  <a:lnTo>
                    <a:pt x="1178960" y="3389298"/>
                  </a:lnTo>
                  <a:lnTo>
                    <a:pt x="1206471" y="3352977"/>
                  </a:lnTo>
                  <a:lnTo>
                    <a:pt x="1233255" y="3315822"/>
                  </a:lnTo>
                  <a:lnTo>
                    <a:pt x="1259299" y="3277852"/>
                  </a:lnTo>
                  <a:lnTo>
                    <a:pt x="1284589" y="3239082"/>
                  </a:lnTo>
                  <a:lnTo>
                    <a:pt x="1309109" y="3199530"/>
                  </a:lnTo>
                  <a:lnTo>
                    <a:pt x="1332846" y="3159213"/>
                  </a:lnTo>
                  <a:lnTo>
                    <a:pt x="1355786" y="3118147"/>
                  </a:lnTo>
                  <a:lnTo>
                    <a:pt x="1377914" y="3076350"/>
                  </a:lnTo>
                  <a:lnTo>
                    <a:pt x="1399217" y="3033839"/>
                  </a:lnTo>
                  <a:lnTo>
                    <a:pt x="1419679" y="2990631"/>
                  </a:lnTo>
                  <a:lnTo>
                    <a:pt x="1439288" y="2946742"/>
                  </a:lnTo>
                  <a:lnTo>
                    <a:pt x="1458028" y="2902190"/>
                  </a:lnTo>
                  <a:lnTo>
                    <a:pt x="1475885" y="2856991"/>
                  </a:lnTo>
                  <a:lnTo>
                    <a:pt x="1492846" y="2811163"/>
                  </a:lnTo>
                  <a:lnTo>
                    <a:pt x="1508896" y="2764723"/>
                  </a:lnTo>
                  <a:lnTo>
                    <a:pt x="1524021" y="2717687"/>
                  </a:lnTo>
                  <a:lnTo>
                    <a:pt x="1538207" y="2670073"/>
                  </a:lnTo>
                  <a:lnTo>
                    <a:pt x="1551439" y="2621897"/>
                  </a:lnTo>
                  <a:lnTo>
                    <a:pt x="1563704" y="2573177"/>
                  </a:lnTo>
                  <a:lnTo>
                    <a:pt x="1574987" y="2523929"/>
                  </a:lnTo>
                  <a:lnTo>
                    <a:pt x="1585273" y="2474170"/>
                  </a:lnTo>
                  <a:lnTo>
                    <a:pt x="1594550" y="2423918"/>
                  </a:lnTo>
                  <a:lnTo>
                    <a:pt x="1602802" y="2373190"/>
                  </a:lnTo>
                  <a:lnTo>
                    <a:pt x="1610015" y="2322002"/>
                  </a:lnTo>
                  <a:lnTo>
                    <a:pt x="1616176" y="2270371"/>
                  </a:lnTo>
                  <a:lnTo>
                    <a:pt x="1621270" y="2218315"/>
                  </a:lnTo>
                  <a:lnTo>
                    <a:pt x="1625282" y="2165850"/>
                  </a:lnTo>
                  <a:lnTo>
                    <a:pt x="1628199" y="2112993"/>
                  </a:lnTo>
                  <a:lnTo>
                    <a:pt x="1630006" y="2059762"/>
                  </a:lnTo>
                  <a:lnTo>
                    <a:pt x="1630687" y="2006375"/>
                  </a:lnTo>
                  <a:lnTo>
                    <a:pt x="1630236" y="1953280"/>
                  </a:lnTo>
                  <a:lnTo>
                    <a:pt x="1628668" y="1900496"/>
                  </a:lnTo>
                  <a:lnTo>
                    <a:pt x="1625995" y="1848040"/>
                  </a:lnTo>
                  <a:lnTo>
                    <a:pt x="1622231" y="1795931"/>
                  </a:lnTo>
                  <a:lnTo>
                    <a:pt x="1617390" y="1744188"/>
                  </a:lnTo>
                  <a:lnTo>
                    <a:pt x="1611484" y="1692828"/>
                  </a:lnTo>
                  <a:lnTo>
                    <a:pt x="1604528" y="1641870"/>
                  </a:lnTo>
                  <a:lnTo>
                    <a:pt x="1596534" y="1591332"/>
                  </a:lnTo>
                  <a:lnTo>
                    <a:pt x="1587516" y="1541233"/>
                  </a:lnTo>
                  <a:lnTo>
                    <a:pt x="1577488" y="1491590"/>
                  </a:lnTo>
                  <a:lnTo>
                    <a:pt x="1566462" y="1442423"/>
                  </a:lnTo>
                  <a:lnTo>
                    <a:pt x="1554452" y="1393749"/>
                  </a:lnTo>
                  <a:lnTo>
                    <a:pt x="1541471" y="1345587"/>
                  </a:lnTo>
                  <a:lnTo>
                    <a:pt x="1527533" y="1297955"/>
                  </a:lnTo>
                  <a:lnTo>
                    <a:pt x="1512651" y="1250871"/>
                  </a:lnTo>
                  <a:lnTo>
                    <a:pt x="1496838" y="1204354"/>
                  </a:lnTo>
                  <a:lnTo>
                    <a:pt x="1480109" y="1158422"/>
                  </a:lnTo>
                  <a:lnTo>
                    <a:pt x="1462475" y="1113093"/>
                  </a:lnTo>
                  <a:lnTo>
                    <a:pt x="1443951" y="1068386"/>
                  </a:lnTo>
                  <a:lnTo>
                    <a:pt x="1424550" y="1024318"/>
                  </a:lnTo>
                  <a:lnTo>
                    <a:pt x="1404286" y="980909"/>
                  </a:lnTo>
                  <a:lnTo>
                    <a:pt x="1383171" y="938177"/>
                  </a:lnTo>
                  <a:lnTo>
                    <a:pt x="1361219" y="896139"/>
                  </a:lnTo>
                  <a:lnTo>
                    <a:pt x="1338443" y="854814"/>
                  </a:lnTo>
                  <a:lnTo>
                    <a:pt x="1314857" y="814221"/>
                  </a:lnTo>
                  <a:lnTo>
                    <a:pt x="1290474" y="774378"/>
                  </a:lnTo>
                  <a:lnTo>
                    <a:pt x="1265308" y="735303"/>
                  </a:lnTo>
                  <a:lnTo>
                    <a:pt x="1239371" y="697014"/>
                  </a:lnTo>
                  <a:lnTo>
                    <a:pt x="1212678" y="659530"/>
                  </a:lnTo>
                  <a:lnTo>
                    <a:pt x="1185241" y="622868"/>
                  </a:lnTo>
                  <a:lnTo>
                    <a:pt x="1157075" y="587048"/>
                  </a:lnTo>
                  <a:lnTo>
                    <a:pt x="1128191" y="552088"/>
                  </a:lnTo>
                  <a:lnTo>
                    <a:pt x="1098605" y="518006"/>
                  </a:lnTo>
                  <a:lnTo>
                    <a:pt x="1068328" y="484820"/>
                  </a:lnTo>
                  <a:lnTo>
                    <a:pt x="1037375" y="452548"/>
                  </a:lnTo>
                  <a:lnTo>
                    <a:pt x="1005758" y="421210"/>
                  </a:lnTo>
                  <a:lnTo>
                    <a:pt x="973492" y="390822"/>
                  </a:lnTo>
                  <a:lnTo>
                    <a:pt x="940589" y="361404"/>
                  </a:lnTo>
                  <a:lnTo>
                    <a:pt x="907063" y="332974"/>
                  </a:lnTo>
                  <a:lnTo>
                    <a:pt x="872927" y="305550"/>
                  </a:lnTo>
                  <a:lnTo>
                    <a:pt x="838195" y="279150"/>
                  </a:lnTo>
                  <a:lnTo>
                    <a:pt x="802880" y="253793"/>
                  </a:lnTo>
                  <a:lnTo>
                    <a:pt x="766996" y="229497"/>
                  </a:lnTo>
                  <a:lnTo>
                    <a:pt x="730555" y="206280"/>
                  </a:lnTo>
                  <a:lnTo>
                    <a:pt x="693571" y="184161"/>
                  </a:lnTo>
                  <a:lnTo>
                    <a:pt x="656057" y="163158"/>
                  </a:lnTo>
                  <a:lnTo>
                    <a:pt x="618028" y="143289"/>
                  </a:lnTo>
                  <a:lnTo>
                    <a:pt x="579495" y="124573"/>
                  </a:lnTo>
                  <a:lnTo>
                    <a:pt x="540473" y="107027"/>
                  </a:lnTo>
                  <a:lnTo>
                    <a:pt x="500975" y="90671"/>
                  </a:lnTo>
                  <a:lnTo>
                    <a:pt x="461015" y="75522"/>
                  </a:lnTo>
                  <a:lnTo>
                    <a:pt x="420605" y="61599"/>
                  </a:lnTo>
                  <a:lnTo>
                    <a:pt x="379759" y="48921"/>
                  </a:lnTo>
                  <a:lnTo>
                    <a:pt x="338490" y="37504"/>
                  </a:lnTo>
                  <a:lnTo>
                    <a:pt x="296812" y="27369"/>
                  </a:lnTo>
                  <a:lnTo>
                    <a:pt x="254738" y="18532"/>
                  </a:lnTo>
                  <a:lnTo>
                    <a:pt x="212282" y="11013"/>
                  </a:lnTo>
                  <a:lnTo>
                    <a:pt x="169457" y="4829"/>
                  </a:lnTo>
                  <a:lnTo>
                    <a:pt x="126276" y="0"/>
                  </a:lnTo>
                  <a:close/>
                </a:path>
              </a:pathLst>
            </a:custGeom>
            <a:solidFill>
              <a:srgbClr val="C4652D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169457" y="4829"/>
                  </a:lnTo>
                  <a:lnTo>
                    <a:pt x="212282" y="11013"/>
                  </a:lnTo>
                  <a:lnTo>
                    <a:pt x="254738" y="18532"/>
                  </a:lnTo>
                  <a:lnTo>
                    <a:pt x="296812" y="27369"/>
                  </a:lnTo>
                  <a:lnTo>
                    <a:pt x="338490" y="37504"/>
                  </a:lnTo>
                  <a:lnTo>
                    <a:pt x="379759" y="48921"/>
                  </a:lnTo>
                  <a:lnTo>
                    <a:pt x="420605" y="61599"/>
                  </a:lnTo>
                  <a:lnTo>
                    <a:pt x="461015" y="75522"/>
                  </a:lnTo>
                  <a:lnTo>
                    <a:pt x="500975" y="90671"/>
                  </a:lnTo>
                  <a:lnTo>
                    <a:pt x="540473" y="107027"/>
                  </a:lnTo>
                  <a:lnTo>
                    <a:pt x="579495" y="124573"/>
                  </a:lnTo>
                  <a:lnTo>
                    <a:pt x="618028" y="143289"/>
                  </a:lnTo>
                  <a:lnTo>
                    <a:pt x="656057" y="163158"/>
                  </a:lnTo>
                  <a:lnTo>
                    <a:pt x="693571" y="184161"/>
                  </a:lnTo>
                  <a:lnTo>
                    <a:pt x="730555" y="206280"/>
                  </a:lnTo>
                  <a:lnTo>
                    <a:pt x="766996" y="229497"/>
                  </a:lnTo>
                  <a:lnTo>
                    <a:pt x="802880" y="253793"/>
                  </a:lnTo>
                  <a:lnTo>
                    <a:pt x="838195" y="279150"/>
                  </a:lnTo>
                  <a:lnTo>
                    <a:pt x="872927" y="305550"/>
                  </a:lnTo>
                  <a:lnTo>
                    <a:pt x="907063" y="332974"/>
                  </a:lnTo>
                  <a:lnTo>
                    <a:pt x="940589" y="361404"/>
                  </a:lnTo>
                  <a:lnTo>
                    <a:pt x="973492" y="390822"/>
                  </a:lnTo>
                  <a:lnTo>
                    <a:pt x="1005758" y="421210"/>
                  </a:lnTo>
                  <a:lnTo>
                    <a:pt x="1037375" y="452548"/>
                  </a:lnTo>
                  <a:lnTo>
                    <a:pt x="1068328" y="484820"/>
                  </a:lnTo>
                  <a:lnTo>
                    <a:pt x="1098605" y="518006"/>
                  </a:lnTo>
                  <a:lnTo>
                    <a:pt x="1128191" y="552088"/>
                  </a:lnTo>
                  <a:lnTo>
                    <a:pt x="1157075" y="587048"/>
                  </a:lnTo>
                  <a:lnTo>
                    <a:pt x="1185241" y="622868"/>
                  </a:lnTo>
                  <a:lnTo>
                    <a:pt x="1212678" y="659530"/>
                  </a:lnTo>
                  <a:lnTo>
                    <a:pt x="1239371" y="697014"/>
                  </a:lnTo>
                  <a:lnTo>
                    <a:pt x="1265308" y="735303"/>
                  </a:lnTo>
                  <a:lnTo>
                    <a:pt x="1290474" y="774378"/>
                  </a:lnTo>
                  <a:lnTo>
                    <a:pt x="1314857" y="814221"/>
                  </a:lnTo>
                  <a:lnTo>
                    <a:pt x="1338443" y="854814"/>
                  </a:lnTo>
                  <a:lnTo>
                    <a:pt x="1361219" y="896139"/>
                  </a:lnTo>
                  <a:lnTo>
                    <a:pt x="1383171" y="938177"/>
                  </a:lnTo>
                  <a:lnTo>
                    <a:pt x="1404286" y="980909"/>
                  </a:lnTo>
                  <a:lnTo>
                    <a:pt x="1424550" y="1024318"/>
                  </a:lnTo>
                  <a:lnTo>
                    <a:pt x="1443951" y="1068386"/>
                  </a:lnTo>
                  <a:lnTo>
                    <a:pt x="1462475" y="1113093"/>
                  </a:lnTo>
                  <a:lnTo>
                    <a:pt x="1480109" y="1158422"/>
                  </a:lnTo>
                  <a:lnTo>
                    <a:pt x="1496838" y="1204354"/>
                  </a:lnTo>
                  <a:lnTo>
                    <a:pt x="1512651" y="1250871"/>
                  </a:lnTo>
                  <a:lnTo>
                    <a:pt x="1527533" y="1297955"/>
                  </a:lnTo>
                  <a:lnTo>
                    <a:pt x="1541471" y="1345587"/>
                  </a:lnTo>
                  <a:lnTo>
                    <a:pt x="1554452" y="1393749"/>
                  </a:lnTo>
                  <a:lnTo>
                    <a:pt x="1566462" y="1442423"/>
                  </a:lnTo>
                  <a:lnTo>
                    <a:pt x="1577488" y="1491590"/>
                  </a:lnTo>
                  <a:lnTo>
                    <a:pt x="1587516" y="1541233"/>
                  </a:lnTo>
                  <a:lnTo>
                    <a:pt x="1596534" y="1591332"/>
                  </a:lnTo>
                  <a:lnTo>
                    <a:pt x="1604528" y="1641870"/>
                  </a:lnTo>
                  <a:lnTo>
                    <a:pt x="1611484" y="1692828"/>
                  </a:lnTo>
                  <a:lnTo>
                    <a:pt x="1617390" y="1744188"/>
                  </a:lnTo>
                  <a:lnTo>
                    <a:pt x="1622231" y="1795931"/>
                  </a:lnTo>
                  <a:lnTo>
                    <a:pt x="1625995" y="1848040"/>
                  </a:lnTo>
                  <a:lnTo>
                    <a:pt x="1628668" y="1900496"/>
                  </a:lnTo>
                  <a:lnTo>
                    <a:pt x="1630236" y="1953280"/>
                  </a:lnTo>
                  <a:lnTo>
                    <a:pt x="1630687" y="2006375"/>
                  </a:lnTo>
                  <a:lnTo>
                    <a:pt x="1630006" y="2059762"/>
                  </a:lnTo>
                  <a:lnTo>
                    <a:pt x="1628199" y="2112993"/>
                  </a:lnTo>
                  <a:lnTo>
                    <a:pt x="1625282" y="2165850"/>
                  </a:lnTo>
                  <a:lnTo>
                    <a:pt x="1621270" y="2218315"/>
                  </a:lnTo>
                  <a:lnTo>
                    <a:pt x="1616176" y="2270371"/>
                  </a:lnTo>
                  <a:lnTo>
                    <a:pt x="1610015" y="2322002"/>
                  </a:lnTo>
                  <a:lnTo>
                    <a:pt x="1602802" y="2373190"/>
                  </a:lnTo>
                  <a:lnTo>
                    <a:pt x="1594550" y="2423918"/>
                  </a:lnTo>
                  <a:lnTo>
                    <a:pt x="1585273" y="2474170"/>
                  </a:lnTo>
                  <a:lnTo>
                    <a:pt x="1574987" y="2523929"/>
                  </a:lnTo>
                  <a:lnTo>
                    <a:pt x="1563704" y="2573177"/>
                  </a:lnTo>
                  <a:lnTo>
                    <a:pt x="1551439" y="2621897"/>
                  </a:lnTo>
                  <a:lnTo>
                    <a:pt x="1538207" y="2670073"/>
                  </a:lnTo>
                  <a:lnTo>
                    <a:pt x="1524021" y="2717687"/>
                  </a:lnTo>
                  <a:lnTo>
                    <a:pt x="1508896" y="2764723"/>
                  </a:lnTo>
                  <a:lnTo>
                    <a:pt x="1492846" y="2811163"/>
                  </a:lnTo>
                  <a:lnTo>
                    <a:pt x="1475885" y="2856991"/>
                  </a:lnTo>
                  <a:lnTo>
                    <a:pt x="1458028" y="2902190"/>
                  </a:lnTo>
                  <a:lnTo>
                    <a:pt x="1439288" y="2946742"/>
                  </a:lnTo>
                  <a:lnTo>
                    <a:pt x="1419679" y="2990631"/>
                  </a:lnTo>
                  <a:lnTo>
                    <a:pt x="1399217" y="3033839"/>
                  </a:lnTo>
                  <a:lnTo>
                    <a:pt x="1377914" y="3076350"/>
                  </a:lnTo>
                  <a:lnTo>
                    <a:pt x="1355786" y="3118147"/>
                  </a:lnTo>
                  <a:lnTo>
                    <a:pt x="1332846" y="3159213"/>
                  </a:lnTo>
                  <a:lnTo>
                    <a:pt x="1309109" y="3199530"/>
                  </a:lnTo>
                  <a:lnTo>
                    <a:pt x="1284589" y="3239082"/>
                  </a:lnTo>
                  <a:lnTo>
                    <a:pt x="1259299" y="3277852"/>
                  </a:lnTo>
                  <a:lnTo>
                    <a:pt x="1233255" y="3315822"/>
                  </a:lnTo>
                  <a:lnTo>
                    <a:pt x="1206471" y="3352977"/>
                  </a:lnTo>
                  <a:lnTo>
                    <a:pt x="1178960" y="3389298"/>
                  </a:lnTo>
                  <a:lnTo>
                    <a:pt x="1150736" y="3424769"/>
                  </a:lnTo>
                  <a:lnTo>
                    <a:pt x="1121815" y="3459373"/>
                  </a:lnTo>
                  <a:lnTo>
                    <a:pt x="1092210" y="3493093"/>
                  </a:lnTo>
                  <a:lnTo>
                    <a:pt x="1061936" y="3525912"/>
                  </a:lnTo>
                  <a:lnTo>
                    <a:pt x="1031005" y="3557812"/>
                  </a:lnTo>
                  <a:lnTo>
                    <a:pt x="999434" y="3588778"/>
                  </a:lnTo>
                  <a:lnTo>
                    <a:pt x="967236" y="3618791"/>
                  </a:lnTo>
                  <a:lnTo>
                    <a:pt x="934425" y="3647836"/>
                  </a:lnTo>
                  <a:lnTo>
                    <a:pt x="901015" y="3675894"/>
                  </a:lnTo>
                  <a:lnTo>
                    <a:pt x="867020" y="3702950"/>
                  </a:lnTo>
                  <a:lnTo>
                    <a:pt x="832456" y="3728986"/>
                  </a:lnTo>
                  <a:lnTo>
                    <a:pt x="797335" y="3753984"/>
                  </a:lnTo>
                  <a:lnTo>
                    <a:pt x="761672" y="3777929"/>
                  </a:lnTo>
                  <a:lnTo>
                    <a:pt x="725482" y="3800803"/>
                  </a:lnTo>
                  <a:lnTo>
                    <a:pt x="688778" y="3822589"/>
                  </a:lnTo>
                  <a:lnTo>
                    <a:pt x="651575" y="3843270"/>
                  </a:lnTo>
                  <a:lnTo>
                    <a:pt x="613887" y="3862829"/>
                  </a:lnTo>
                  <a:lnTo>
                    <a:pt x="575728" y="3881250"/>
                  </a:lnTo>
                  <a:lnTo>
                    <a:pt x="537112" y="3898514"/>
                  </a:lnTo>
                  <a:lnTo>
                    <a:pt x="498054" y="3914606"/>
                  </a:lnTo>
                  <a:lnTo>
                    <a:pt x="458567" y="3929508"/>
                  </a:lnTo>
                  <a:lnTo>
                    <a:pt x="418666" y="3943203"/>
                  </a:lnTo>
                  <a:lnTo>
                    <a:pt x="378365" y="3955675"/>
                  </a:lnTo>
                  <a:lnTo>
                    <a:pt x="337678" y="3966906"/>
                  </a:lnTo>
                  <a:lnTo>
                    <a:pt x="296620" y="3976879"/>
                  </a:lnTo>
                  <a:lnTo>
                    <a:pt x="255204" y="3985578"/>
                  </a:lnTo>
                  <a:lnTo>
                    <a:pt x="213445" y="3992985"/>
                  </a:lnTo>
                  <a:lnTo>
                    <a:pt x="171357" y="3999083"/>
                  </a:lnTo>
                  <a:lnTo>
                    <a:pt x="128955" y="4003855"/>
                  </a:lnTo>
                  <a:lnTo>
                    <a:pt x="86251" y="4007285"/>
                  </a:lnTo>
                  <a:lnTo>
                    <a:pt x="43262" y="4009356"/>
                  </a:lnTo>
                  <a:lnTo>
                    <a:pt x="0" y="4010050"/>
                  </a:lnTo>
                  <a:lnTo>
                    <a:pt x="0" y="3145421"/>
                  </a:lnTo>
                  <a:lnTo>
                    <a:pt x="41748" y="3143890"/>
                  </a:lnTo>
                  <a:lnTo>
                    <a:pt x="81426" y="3139346"/>
                  </a:lnTo>
                  <a:lnTo>
                    <a:pt x="119083" y="3131863"/>
                  </a:lnTo>
                  <a:lnTo>
                    <a:pt x="188533" y="3108378"/>
                  </a:lnTo>
                  <a:lnTo>
                    <a:pt x="250500" y="3074029"/>
                  </a:lnTo>
                  <a:lnTo>
                    <a:pt x="305382" y="3029412"/>
                  </a:lnTo>
                  <a:lnTo>
                    <a:pt x="353581" y="2975120"/>
                  </a:lnTo>
                  <a:lnTo>
                    <a:pt x="395497" y="2911749"/>
                  </a:lnTo>
                  <a:lnTo>
                    <a:pt x="414223" y="2876844"/>
                  </a:lnTo>
                  <a:lnTo>
                    <a:pt x="431528" y="2839892"/>
                  </a:lnTo>
                  <a:lnTo>
                    <a:pt x="447463" y="2800967"/>
                  </a:lnTo>
                  <a:lnTo>
                    <a:pt x="462077" y="2760143"/>
                  </a:lnTo>
                  <a:lnTo>
                    <a:pt x="475420" y="2717496"/>
                  </a:lnTo>
                  <a:lnTo>
                    <a:pt x="487542" y="2673098"/>
                  </a:lnTo>
                  <a:lnTo>
                    <a:pt x="498494" y="2627025"/>
                  </a:lnTo>
                  <a:lnTo>
                    <a:pt x="508324" y="2579350"/>
                  </a:lnTo>
                  <a:lnTo>
                    <a:pt x="517084" y="2530149"/>
                  </a:lnTo>
                  <a:lnTo>
                    <a:pt x="524823" y="2479495"/>
                  </a:lnTo>
                  <a:lnTo>
                    <a:pt x="531592" y="2427462"/>
                  </a:lnTo>
                  <a:lnTo>
                    <a:pt x="537440" y="2374126"/>
                  </a:lnTo>
                  <a:lnTo>
                    <a:pt x="542417" y="2319560"/>
                  </a:lnTo>
                  <a:lnTo>
                    <a:pt x="546573" y="2263838"/>
                  </a:lnTo>
                  <a:lnTo>
                    <a:pt x="549959" y="2207035"/>
                  </a:lnTo>
                  <a:lnTo>
                    <a:pt x="552624" y="2149225"/>
                  </a:lnTo>
                  <a:lnTo>
                    <a:pt x="554619" y="2090483"/>
                  </a:lnTo>
                  <a:lnTo>
                    <a:pt x="555993" y="2030882"/>
                  </a:lnTo>
                  <a:lnTo>
                    <a:pt x="556794" y="1972793"/>
                  </a:lnTo>
                  <a:lnTo>
                    <a:pt x="557056" y="1915352"/>
                  </a:lnTo>
                  <a:lnTo>
                    <a:pt x="556722" y="1858633"/>
                  </a:lnTo>
                  <a:lnTo>
                    <a:pt x="555733" y="1802711"/>
                  </a:lnTo>
                  <a:lnTo>
                    <a:pt x="554032" y="1747657"/>
                  </a:lnTo>
                  <a:lnTo>
                    <a:pt x="551562" y="1693548"/>
                  </a:lnTo>
                  <a:lnTo>
                    <a:pt x="548266" y="1640455"/>
                  </a:lnTo>
                  <a:lnTo>
                    <a:pt x="544086" y="1588453"/>
                  </a:lnTo>
                  <a:lnTo>
                    <a:pt x="538964" y="1537616"/>
                  </a:lnTo>
                  <a:lnTo>
                    <a:pt x="532843" y="1488017"/>
                  </a:lnTo>
                  <a:lnTo>
                    <a:pt x="525666" y="1439730"/>
                  </a:lnTo>
                  <a:lnTo>
                    <a:pt x="517376" y="1392829"/>
                  </a:lnTo>
                  <a:lnTo>
                    <a:pt x="507914" y="1347387"/>
                  </a:lnTo>
                  <a:lnTo>
                    <a:pt x="497223" y="1303478"/>
                  </a:lnTo>
                  <a:lnTo>
                    <a:pt x="485246" y="1261177"/>
                  </a:lnTo>
                  <a:lnTo>
                    <a:pt x="471926" y="1220556"/>
                  </a:lnTo>
                  <a:lnTo>
                    <a:pt x="457205" y="1181689"/>
                  </a:lnTo>
                  <a:lnTo>
                    <a:pt x="441025" y="1144650"/>
                  </a:lnTo>
                  <a:lnTo>
                    <a:pt x="423330" y="1109514"/>
                  </a:lnTo>
                  <a:lnTo>
                    <a:pt x="404061" y="1076352"/>
                  </a:lnTo>
                  <a:lnTo>
                    <a:pt x="360575" y="1016252"/>
                  </a:lnTo>
                  <a:lnTo>
                    <a:pt x="310105" y="964938"/>
                  </a:lnTo>
                  <a:lnTo>
                    <a:pt x="252194" y="923001"/>
                  </a:lnTo>
                  <a:lnTo>
                    <a:pt x="186382" y="891031"/>
                  </a:lnTo>
                  <a:lnTo>
                    <a:pt x="112209" y="869617"/>
                  </a:lnTo>
                  <a:lnTo>
                    <a:pt x="71843" y="863053"/>
                  </a:lnTo>
                  <a:lnTo>
                    <a:pt x="126276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511899" y="4337034"/>
            <a:ext cx="269304" cy="42164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You</a:t>
            </a:r>
            <a:endParaRPr>
              <a:latin typeface="Georgia"/>
              <a:cs typeface="Georgi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465354" y="4354917"/>
            <a:ext cx="2595880" cy="1019175"/>
            <a:chOff x="2765297" y="4837596"/>
            <a:chExt cx="2595880" cy="1019175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65297" y="4986524"/>
              <a:ext cx="2595371" cy="87020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819400" y="5026972"/>
              <a:ext cx="2316480" cy="601980"/>
            </a:xfrm>
            <a:custGeom>
              <a:avLst/>
              <a:gdLst/>
              <a:ahLst/>
              <a:cxnLst/>
              <a:rect l="l" t="t" r="r" b="b"/>
              <a:pathLst>
                <a:path w="2316479" h="601979">
                  <a:moveTo>
                    <a:pt x="0" y="0"/>
                  </a:moveTo>
                  <a:lnTo>
                    <a:pt x="2316175" y="601700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029415" y="5550936"/>
              <a:ext cx="106680" cy="107950"/>
            </a:xfrm>
            <a:custGeom>
              <a:avLst/>
              <a:gdLst/>
              <a:ahLst/>
              <a:cxnLst/>
              <a:rect l="l" t="t" r="r" b="b"/>
              <a:pathLst>
                <a:path w="106679" h="107950">
                  <a:moveTo>
                    <a:pt x="27939" y="0"/>
                  </a:moveTo>
                  <a:lnTo>
                    <a:pt x="106159" y="77736"/>
                  </a:lnTo>
                  <a:lnTo>
                    <a:pt x="0" y="107556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55372" y="4837596"/>
              <a:ext cx="1344066" cy="442985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421585" y="3729481"/>
            <a:ext cx="90296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solidFill>
                  <a:srgbClr val="FF0000"/>
                </a:solidFill>
                <a:latin typeface="Georgia"/>
                <a:cs typeface="Georgia"/>
              </a:rPr>
              <a:t>Decision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701718" y="2558415"/>
            <a:ext cx="2345690" cy="870585"/>
            <a:chOff x="2627375" y="3388610"/>
            <a:chExt cx="2345690" cy="870585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27375" y="3388610"/>
              <a:ext cx="2345435" cy="87020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849581" y="3429000"/>
              <a:ext cx="2065655" cy="601345"/>
            </a:xfrm>
            <a:custGeom>
              <a:avLst/>
              <a:gdLst/>
              <a:ahLst/>
              <a:cxnLst/>
              <a:rect l="l" t="t" r="r" b="b"/>
              <a:pathLst>
                <a:path w="2065654" h="601345">
                  <a:moveTo>
                    <a:pt x="2065324" y="0"/>
                  </a:moveTo>
                  <a:lnTo>
                    <a:pt x="0" y="600824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849582" y="3949858"/>
              <a:ext cx="107314" cy="107314"/>
            </a:xfrm>
            <a:custGeom>
              <a:avLst/>
              <a:gdLst/>
              <a:ahLst/>
              <a:cxnLst/>
              <a:rect l="l" t="t" r="r" b="b"/>
              <a:pathLst>
                <a:path w="107314" h="107314">
                  <a:moveTo>
                    <a:pt x="75933" y="0"/>
                  </a:moveTo>
                  <a:lnTo>
                    <a:pt x="0" y="79959"/>
                  </a:lnTo>
                  <a:lnTo>
                    <a:pt x="106984" y="106705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66704" y="3419162"/>
              <a:ext cx="1239245" cy="469138"/>
            </a:xfrm>
            <a:prstGeom prst="rect">
              <a:avLst/>
            </a:prstGeom>
          </p:spPr>
        </p:pic>
      </p:grpSp>
      <p:sp>
        <p:nvSpPr>
          <p:cNvPr id="21" name="object 9">
            <a:extLst>
              <a:ext uri="{FF2B5EF4-FFF2-40B4-BE49-F238E27FC236}">
                <a16:creationId xmlns:a16="http://schemas.microsoft.com/office/drawing/2014/main" id="{EB8881B0-6F7C-E5F7-702D-ADB53C78CC6A}"/>
              </a:ext>
            </a:extLst>
          </p:cNvPr>
          <p:cNvSpPr txBox="1"/>
          <p:nvPr/>
        </p:nvSpPr>
        <p:spPr>
          <a:xfrm>
            <a:off x="8008298" y="3341624"/>
            <a:ext cx="269304" cy="60198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sz="1800" spc="-25" dirty="0">
                <a:solidFill>
                  <a:srgbClr val="FFFFFF"/>
                </a:solidFill>
                <a:latin typeface="Georgia"/>
                <a:cs typeface="Georgia"/>
              </a:rPr>
              <a:t>You</a:t>
            </a:r>
            <a:endParaRPr sz="1800"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</a:t>
            </a:r>
            <a:r>
              <a:rPr spc="-30" dirty="0"/>
              <a:t> </a:t>
            </a:r>
            <a:r>
              <a:rPr dirty="0"/>
              <a:t>in</a:t>
            </a:r>
            <a:r>
              <a:rPr spc="-30" dirty="0"/>
              <a:t> </a:t>
            </a:r>
            <a:r>
              <a:rPr spc="-10" dirty="0"/>
              <a:t>Medicine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883016" y="3456852"/>
            <a:ext cx="1371600" cy="979755"/>
          </a:xfrm>
          <a:prstGeom prst="rect">
            <a:avLst/>
          </a:prstGeom>
          <a:solidFill>
            <a:srgbClr val="53548A"/>
          </a:solidFill>
          <a:ln w="19050">
            <a:solidFill>
              <a:srgbClr val="3B3B64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spcBef>
                <a:spcPts val="20"/>
              </a:spcBef>
            </a:pPr>
            <a:endParaRPr sz="2750" dirty="0">
              <a:latin typeface="Times New Roman"/>
              <a:cs typeface="Times New Roman"/>
            </a:endParaRPr>
          </a:p>
          <a:p>
            <a:pPr marL="407034" marR="139065" indent="-260985"/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Diagnostic agent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692954" y="1876266"/>
            <a:ext cx="1767839" cy="4147185"/>
            <a:chOff x="5236464" y="2501645"/>
            <a:chExt cx="1767839" cy="414718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36464" y="2501645"/>
              <a:ext cx="1767839" cy="41468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2724" y="3817531"/>
              <a:ext cx="67760" cy="13917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71843" y="863053"/>
                  </a:lnTo>
                  <a:lnTo>
                    <a:pt x="112209" y="869617"/>
                  </a:lnTo>
                  <a:lnTo>
                    <a:pt x="150369" y="878968"/>
                  </a:lnTo>
                  <a:lnTo>
                    <a:pt x="220305" y="905733"/>
                  </a:lnTo>
                  <a:lnTo>
                    <a:pt x="282109" y="942761"/>
                  </a:lnTo>
                  <a:lnTo>
                    <a:pt x="336242" y="989460"/>
                  </a:lnTo>
                  <a:lnTo>
                    <a:pt x="383162" y="1045241"/>
                  </a:lnTo>
                  <a:lnTo>
                    <a:pt x="423330" y="1109514"/>
                  </a:lnTo>
                  <a:lnTo>
                    <a:pt x="441025" y="1144650"/>
                  </a:lnTo>
                  <a:lnTo>
                    <a:pt x="457205" y="1181689"/>
                  </a:lnTo>
                  <a:lnTo>
                    <a:pt x="471926" y="1220556"/>
                  </a:lnTo>
                  <a:lnTo>
                    <a:pt x="485246" y="1261177"/>
                  </a:lnTo>
                  <a:lnTo>
                    <a:pt x="497223" y="1303478"/>
                  </a:lnTo>
                  <a:lnTo>
                    <a:pt x="507914" y="1347387"/>
                  </a:lnTo>
                  <a:lnTo>
                    <a:pt x="517376" y="1392829"/>
                  </a:lnTo>
                  <a:lnTo>
                    <a:pt x="525666" y="1439730"/>
                  </a:lnTo>
                  <a:lnTo>
                    <a:pt x="532843" y="1488017"/>
                  </a:lnTo>
                  <a:lnTo>
                    <a:pt x="538964" y="1537616"/>
                  </a:lnTo>
                  <a:lnTo>
                    <a:pt x="544086" y="1588453"/>
                  </a:lnTo>
                  <a:lnTo>
                    <a:pt x="548266" y="1640455"/>
                  </a:lnTo>
                  <a:lnTo>
                    <a:pt x="551562" y="1693548"/>
                  </a:lnTo>
                  <a:lnTo>
                    <a:pt x="554032" y="1747657"/>
                  </a:lnTo>
                  <a:lnTo>
                    <a:pt x="555733" y="1802711"/>
                  </a:lnTo>
                  <a:lnTo>
                    <a:pt x="556722" y="1858633"/>
                  </a:lnTo>
                  <a:lnTo>
                    <a:pt x="557056" y="1915352"/>
                  </a:lnTo>
                  <a:lnTo>
                    <a:pt x="556794" y="1972793"/>
                  </a:lnTo>
                  <a:lnTo>
                    <a:pt x="555993" y="2030882"/>
                  </a:lnTo>
                  <a:lnTo>
                    <a:pt x="554619" y="2090483"/>
                  </a:lnTo>
                  <a:lnTo>
                    <a:pt x="552624" y="2149225"/>
                  </a:lnTo>
                  <a:lnTo>
                    <a:pt x="549959" y="2207035"/>
                  </a:lnTo>
                  <a:lnTo>
                    <a:pt x="546573" y="2263838"/>
                  </a:lnTo>
                  <a:lnTo>
                    <a:pt x="542417" y="2319560"/>
                  </a:lnTo>
                  <a:lnTo>
                    <a:pt x="537440" y="2374126"/>
                  </a:lnTo>
                  <a:lnTo>
                    <a:pt x="531592" y="2427462"/>
                  </a:lnTo>
                  <a:lnTo>
                    <a:pt x="524823" y="2479495"/>
                  </a:lnTo>
                  <a:lnTo>
                    <a:pt x="517084" y="2530149"/>
                  </a:lnTo>
                  <a:lnTo>
                    <a:pt x="508324" y="2579350"/>
                  </a:lnTo>
                  <a:lnTo>
                    <a:pt x="498494" y="2627025"/>
                  </a:lnTo>
                  <a:lnTo>
                    <a:pt x="487542" y="2673098"/>
                  </a:lnTo>
                  <a:lnTo>
                    <a:pt x="475420" y="2717496"/>
                  </a:lnTo>
                  <a:lnTo>
                    <a:pt x="462077" y="2760143"/>
                  </a:lnTo>
                  <a:lnTo>
                    <a:pt x="447463" y="2800967"/>
                  </a:lnTo>
                  <a:lnTo>
                    <a:pt x="431528" y="2839892"/>
                  </a:lnTo>
                  <a:lnTo>
                    <a:pt x="414223" y="2876844"/>
                  </a:lnTo>
                  <a:lnTo>
                    <a:pt x="395497" y="2911749"/>
                  </a:lnTo>
                  <a:lnTo>
                    <a:pt x="375299" y="2944533"/>
                  </a:lnTo>
                  <a:lnTo>
                    <a:pt x="330292" y="3003438"/>
                  </a:lnTo>
                  <a:lnTo>
                    <a:pt x="278802" y="3052967"/>
                  </a:lnTo>
                  <a:lnTo>
                    <a:pt x="220427" y="3092524"/>
                  </a:lnTo>
                  <a:lnTo>
                    <a:pt x="154769" y="3121515"/>
                  </a:lnTo>
                  <a:lnTo>
                    <a:pt x="81426" y="3139346"/>
                  </a:lnTo>
                  <a:lnTo>
                    <a:pt x="41748" y="3143890"/>
                  </a:lnTo>
                  <a:lnTo>
                    <a:pt x="0" y="3145421"/>
                  </a:lnTo>
                  <a:lnTo>
                    <a:pt x="0" y="4010050"/>
                  </a:lnTo>
                  <a:lnTo>
                    <a:pt x="43262" y="4009356"/>
                  </a:lnTo>
                  <a:lnTo>
                    <a:pt x="86251" y="4007285"/>
                  </a:lnTo>
                  <a:lnTo>
                    <a:pt x="128955" y="4003855"/>
                  </a:lnTo>
                  <a:lnTo>
                    <a:pt x="171357" y="3999083"/>
                  </a:lnTo>
                  <a:lnTo>
                    <a:pt x="213445" y="3992985"/>
                  </a:lnTo>
                  <a:lnTo>
                    <a:pt x="255204" y="3985578"/>
                  </a:lnTo>
                  <a:lnTo>
                    <a:pt x="296620" y="3976879"/>
                  </a:lnTo>
                  <a:lnTo>
                    <a:pt x="337678" y="3966906"/>
                  </a:lnTo>
                  <a:lnTo>
                    <a:pt x="378365" y="3955675"/>
                  </a:lnTo>
                  <a:lnTo>
                    <a:pt x="418666" y="3943203"/>
                  </a:lnTo>
                  <a:lnTo>
                    <a:pt x="458567" y="3929508"/>
                  </a:lnTo>
                  <a:lnTo>
                    <a:pt x="498054" y="3914606"/>
                  </a:lnTo>
                  <a:lnTo>
                    <a:pt x="537112" y="3898514"/>
                  </a:lnTo>
                  <a:lnTo>
                    <a:pt x="575728" y="3881250"/>
                  </a:lnTo>
                  <a:lnTo>
                    <a:pt x="613887" y="3862829"/>
                  </a:lnTo>
                  <a:lnTo>
                    <a:pt x="651575" y="3843270"/>
                  </a:lnTo>
                  <a:lnTo>
                    <a:pt x="688778" y="3822589"/>
                  </a:lnTo>
                  <a:lnTo>
                    <a:pt x="725482" y="3800803"/>
                  </a:lnTo>
                  <a:lnTo>
                    <a:pt x="761672" y="3777929"/>
                  </a:lnTo>
                  <a:lnTo>
                    <a:pt x="797335" y="3753984"/>
                  </a:lnTo>
                  <a:lnTo>
                    <a:pt x="832456" y="3728986"/>
                  </a:lnTo>
                  <a:lnTo>
                    <a:pt x="867020" y="3702950"/>
                  </a:lnTo>
                  <a:lnTo>
                    <a:pt x="901015" y="3675894"/>
                  </a:lnTo>
                  <a:lnTo>
                    <a:pt x="934425" y="3647836"/>
                  </a:lnTo>
                  <a:lnTo>
                    <a:pt x="967236" y="3618791"/>
                  </a:lnTo>
                  <a:lnTo>
                    <a:pt x="999434" y="3588778"/>
                  </a:lnTo>
                  <a:lnTo>
                    <a:pt x="1031005" y="3557812"/>
                  </a:lnTo>
                  <a:lnTo>
                    <a:pt x="1061936" y="3525912"/>
                  </a:lnTo>
                  <a:lnTo>
                    <a:pt x="1092210" y="3493093"/>
                  </a:lnTo>
                  <a:lnTo>
                    <a:pt x="1121815" y="3459373"/>
                  </a:lnTo>
                  <a:lnTo>
                    <a:pt x="1150736" y="3424769"/>
                  </a:lnTo>
                  <a:lnTo>
                    <a:pt x="1178960" y="3389298"/>
                  </a:lnTo>
                  <a:lnTo>
                    <a:pt x="1206471" y="3352977"/>
                  </a:lnTo>
                  <a:lnTo>
                    <a:pt x="1233255" y="3315822"/>
                  </a:lnTo>
                  <a:lnTo>
                    <a:pt x="1259299" y="3277852"/>
                  </a:lnTo>
                  <a:lnTo>
                    <a:pt x="1284589" y="3239082"/>
                  </a:lnTo>
                  <a:lnTo>
                    <a:pt x="1309109" y="3199530"/>
                  </a:lnTo>
                  <a:lnTo>
                    <a:pt x="1332846" y="3159213"/>
                  </a:lnTo>
                  <a:lnTo>
                    <a:pt x="1355786" y="3118147"/>
                  </a:lnTo>
                  <a:lnTo>
                    <a:pt x="1377914" y="3076350"/>
                  </a:lnTo>
                  <a:lnTo>
                    <a:pt x="1399217" y="3033839"/>
                  </a:lnTo>
                  <a:lnTo>
                    <a:pt x="1419679" y="2990631"/>
                  </a:lnTo>
                  <a:lnTo>
                    <a:pt x="1439288" y="2946742"/>
                  </a:lnTo>
                  <a:lnTo>
                    <a:pt x="1458028" y="2902190"/>
                  </a:lnTo>
                  <a:lnTo>
                    <a:pt x="1475885" y="2856991"/>
                  </a:lnTo>
                  <a:lnTo>
                    <a:pt x="1492846" y="2811163"/>
                  </a:lnTo>
                  <a:lnTo>
                    <a:pt x="1508896" y="2764723"/>
                  </a:lnTo>
                  <a:lnTo>
                    <a:pt x="1524021" y="2717687"/>
                  </a:lnTo>
                  <a:lnTo>
                    <a:pt x="1538207" y="2670073"/>
                  </a:lnTo>
                  <a:lnTo>
                    <a:pt x="1551439" y="2621897"/>
                  </a:lnTo>
                  <a:lnTo>
                    <a:pt x="1563704" y="2573177"/>
                  </a:lnTo>
                  <a:lnTo>
                    <a:pt x="1574987" y="2523929"/>
                  </a:lnTo>
                  <a:lnTo>
                    <a:pt x="1585273" y="2474170"/>
                  </a:lnTo>
                  <a:lnTo>
                    <a:pt x="1594550" y="2423918"/>
                  </a:lnTo>
                  <a:lnTo>
                    <a:pt x="1602802" y="2373190"/>
                  </a:lnTo>
                  <a:lnTo>
                    <a:pt x="1610015" y="2322002"/>
                  </a:lnTo>
                  <a:lnTo>
                    <a:pt x="1616176" y="2270371"/>
                  </a:lnTo>
                  <a:lnTo>
                    <a:pt x="1621270" y="2218315"/>
                  </a:lnTo>
                  <a:lnTo>
                    <a:pt x="1625282" y="2165850"/>
                  </a:lnTo>
                  <a:lnTo>
                    <a:pt x="1628199" y="2112993"/>
                  </a:lnTo>
                  <a:lnTo>
                    <a:pt x="1630006" y="2059762"/>
                  </a:lnTo>
                  <a:lnTo>
                    <a:pt x="1630687" y="2006375"/>
                  </a:lnTo>
                  <a:lnTo>
                    <a:pt x="1630236" y="1953280"/>
                  </a:lnTo>
                  <a:lnTo>
                    <a:pt x="1628668" y="1900496"/>
                  </a:lnTo>
                  <a:lnTo>
                    <a:pt x="1625995" y="1848040"/>
                  </a:lnTo>
                  <a:lnTo>
                    <a:pt x="1622231" y="1795931"/>
                  </a:lnTo>
                  <a:lnTo>
                    <a:pt x="1617390" y="1744188"/>
                  </a:lnTo>
                  <a:lnTo>
                    <a:pt x="1611484" y="1692828"/>
                  </a:lnTo>
                  <a:lnTo>
                    <a:pt x="1604528" y="1641870"/>
                  </a:lnTo>
                  <a:lnTo>
                    <a:pt x="1596534" y="1591332"/>
                  </a:lnTo>
                  <a:lnTo>
                    <a:pt x="1587516" y="1541233"/>
                  </a:lnTo>
                  <a:lnTo>
                    <a:pt x="1577488" y="1491590"/>
                  </a:lnTo>
                  <a:lnTo>
                    <a:pt x="1566462" y="1442423"/>
                  </a:lnTo>
                  <a:lnTo>
                    <a:pt x="1554452" y="1393749"/>
                  </a:lnTo>
                  <a:lnTo>
                    <a:pt x="1541471" y="1345587"/>
                  </a:lnTo>
                  <a:lnTo>
                    <a:pt x="1527533" y="1297955"/>
                  </a:lnTo>
                  <a:lnTo>
                    <a:pt x="1512651" y="1250871"/>
                  </a:lnTo>
                  <a:lnTo>
                    <a:pt x="1496838" y="1204354"/>
                  </a:lnTo>
                  <a:lnTo>
                    <a:pt x="1480109" y="1158422"/>
                  </a:lnTo>
                  <a:lnTo>
                    <a:pt x="1462475" y="1113093"/>
                  </a:lnTo>
                  <a:lnTo>
                    <a:pt x="1443951" y="1068386"/>
                  </a:lnTo>
                  <a:lnTo>
                    <a:pt x="1424550" y="1024318"/>
                  </a:lnTo>
                  <a:lnTo>
                    <a:pt x="1404286" y="980909"/>
                  </a:lnTo>
                  <a:lnTo>
                    <a:pt x="1383171" y="938177"/>
                  </a:lnTo>
                  <a:lnTo>
                    <a:pt x="1361219" y="896139"/>
                  </a:lnTo>
                  <a:lnTo>
                    <a:pt x="1338443" y="854814"/>
                  </a:lnTo>
                  <a:lnTo>
                    <a:pt x="1314857" y="814221"/>
                  </a:lnTo>
                  <a:lnTo>
                    <a:pt x="1290474" y="774378"/>
                  </a:lnTo>
                  <a:lnTo>
                    <a:pt x="1265308" y="735303"/>
                  </a:lnTo>
                  <a:lnTo>
                    <a:pt x="1239371" y="697014"/>
                  </a:lnTo>
                  <a:lnTo>
                    <a:pt x="1212678" y="659530"/>
                  </a:lnTo>
                  <a:lnTo>
                    <a:pt x="1185241" y="622868"/>
                  </a:lnTo>
                  <a:lnTo>
                    <a:pt x="1157075" y="587048"/>
                  </a:lnTo>
                  <a:lnTo>
                    <a:pt x="1128191" y="552088"/>
                  </a:lnTo>
                  <a:lnTo>
                    <a:pt x="1098605" y="518006"/>
                  </a:lnTo>
                  <a:lnTo>
                    <a:pt x="1068328" y="484820"/>
                  </a:lnTo>
                  <a:lnTo>
                    <a:pt x="1037375" y="452548"/>
                  </a:lnTo>
                  <a:lnTo>
                    <a:pt x="1005758" y="421210"/>
                  </a:lnTo>
                  <a:lnTo>
                    <a:pt x="973492" y="390822"/>
                  </a:lnTo>
                  <a:lnTo>
                    <a:pt x="940589" y="361404"/>
                  </a:lnTo>
                  <a:lnTo>
                    <a:pt x="907063" y="332974"/>
                  </a:lnTo>
                  <a:lnTo>
                    <a:pt x="872927" y="305550"/>
                  </a:lnTo>
                  <a:lnTo>
                    <a:pt x="838195" y="279150"/>
                  </a:lnTo>
                  <a:lnTo>
                    <a:pt x="802880" y="253793"/>
                  </a:lnTo>
                  <a:lnTo>
                    <a:pt x="766996" y="229497"/>
                  </a:lnTo>
                  <a:lnTo>
                    <a:pt x="730555" y="206280"/>
                  </a:lnTo>
                  <a:lnTo>
                    <a:pt x="693571" y="184161"/>
                  </a:lnTo>
                  <a:lnTo>
                    <a:pt x="656057" y="163158"/>
                  </a:lnTo>
                  <a:lnTo>
                    <a:pt x="618028" y="143289"/>
                  </a:lnTo>
                  <a:lnTo>
                    <a:pt x="579495" y="124573"/>
                  </a:lnTo>
                  <a:lnTo>
                    <a:pt x="540473" y="107027"/>
                  </a:lnTo>
                  <a:lnTo>
                    <a:pt x="500975" y="90671"/>
                  </a:lnTo>
                  <a:lnTo>
                    <a:pt x="461015" y="75522"/>
                  </a:lnTo>
                  <a:lnTo>
                    <a:pt x="420605" y="61599"/>
                  </a:lnTo>
                  <a:lnTo>
                    <a:pt x="379759" y="48921"/>
                  </a:lnTo>
                  <a:lnTo>
                    <a:pt x="338490" y="37504"/>
                  </a:lnTo>
                  <a:lnTo>
                    <a:pt x="296812" y="27369"/>
                  </a:lnTo>
                  <a:lnTo>
                    <a:pt x="254738" y="18532"/>
                  </a:lnTo>
                  <a:lnTo>
                    <a:pt x="212282" y="11013"/>
                  </a:lnTo>
                  <a:lnTo>
                    <a:pt x="169457" y="4829"/>
                  </a:lnTo>
                  <a:lnTo>
                    <a:pt x="126276" y="0"/>
                  </a:lnTo>
                  <a:close/>
                </a:path>
              </a:pathLst>
            </a:custGeom>
            <a:solidFill>
              <a:srgbClr val="C465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03512" y="2543145"/>
              <a:ext cx="1631314" cy="4010660"/>
            </a:xfrm>
            <a:custGeom>
              <a:avLst/>
              <a:gdLst/>
              <a:ahLst/>
              <a:cxnLst/>
              <a:rect l="l" t="t" r="r" b="b"/>
              <a:pathLst>
                <a:path w="1631315" h="4010659">
                  <a:moveTo>
                    <a:pt x="126276" y="0"/>
                  </a:moveTo>
                  <a:lnTo>
                    <a:pt x="169457" y="4829"/>
                  </a:lnTo>
                  <a:lnTo>
                    <a:pt x="212282" y="11013"/>
                  </a:lnTo>
                  <a:lnTo>
                    <a:pt x="254738" y="18532"/>
                  </a:lnTo>
                  <a:lnTo>
                    <a:pt x="296812" y="27369"/>
                  </a:lnTo>
                  <a:lnTo>
                    <a:pt x="338490" y="37504"/>
                  </a:lnTo>
                  <a:lnTo>
                    <a:pt x="379759" y="48921"/>
                  </a:lnTo>
                  <a:lnTo>
                    <a:pt x="420605" y="61599"/>
                  </a:lnTo>
                  <a:lnTo>
                    <a:pt x="461015" y="75522"/>
                  </a:lnTo>
                  <a:lnTo>
                    <a:pt x="500975" y="90671"/>
                  </a:lnTo>
                  <a:lnTo>
                    <a:pt x="540473" y="107027"/>
                  </a:lnTo>
                  <a:lnTo>
                    <a:pt x="579495" y="124573"/>
                  </a:lnTo>
                  <a:lnTo>
                    <a:pt x="618028" y="143289"/>
                  </a:lnTo>
                  <a:lnTo>
                    <a:pt x="656057" y="163158"/>
                  </a:lnTo>
                  <a:lnTo>
                    <a:pt x="693571" y="184161"/>
                  </a:lnTo>
                  <a:lnTo>
                    <a:pt x="730555" y="206280"/>
                  </a:lnTo>
                  <a:lnTo>
                    <a:pt x="766996" y="229497"/>
                  </a:lnTo>
                  <a:lnTo>
                    <a:pt x="802880" y="253793"/>
                  </a:lnTo>
                  <a:lnTo>
                    <a:pt x="838195" y="279150"/>
                  </a:lnTo>
                  <a:lnTo>
                    <a:pt x="872927" y="305550"/>
                  </a:lnTo>
                  <a:lnTo>
                    <a:pt x="907063" y="332974"/>
                  </a:lnTo>
                  <a:lnTo>
                    <a:pt x="940589" y="361404"/>
                  </a:lnTo>
                  <a:lnTo>
                    <a:pt x="973492" y="390822"/>
                  </a:lnTo>
                  <a:lnTo>
                    <a:pt x="1005758" y="421210"/>
                  </a:lnTo>
                  <a:lnTo>
                    <a:pt x="1037375" y="452548"/>
                  </a:lnTo>
                  <a:lnTo>
                    <a:pt x="1068328" y="484820"/>
                  </a:lnTo>
                  <a:lnTo>
                    <a:pt x="1098605" y="518006"/>
                  </a:lnTo>
                  <a:lnTo>
                    <a:pt x="1128191" y="552088"/>
                  </a:lnTo>
                  <a:lnTo>
                    <a:pt x="1157075" y="587048"/>
                  </a:lnTo>
                  <a:lnTo>
                    <a:pt x="1185241" y="622868"/>
                  </a:lnTo>
                  <a:lnTo>
                    <a:pt x="1212678" y="659530"/>
                  </a:lnTo>
                  <a:lnTo>
                    <a:pt x="1239371" y="697014"/>
                  </a:lnTo>
                  <a:lnTo>
                    <a:pt x="1265308" y="735303"/>
                  </a:lnTo>
                  <a:lnTo>
                    <a:pt x="1290474" y="774378"/>
                  </a:lnTo>
                  <a:lnTo>
                    <a:pt x="1314857" y="814221"/>
                  </a:lnTo>
                  <a:lnTo>
                    <a:pt x="1338443" y="854814"/>
                  </a:lnTo>
                  <a:lnTo>
                    <a:pt x="1361219" y="896139"/>
                  </a:lnTo>
                  <a:lnTo>
                    <a:pt x="1383171" y="938177"/>
                  </a:lnTo>
                  <a:lnTo>
                    <a:pt x="1404286" y="980909"/>
                  </a:lnTo>
                  <a:lnTo>
                    <a:pt x="1424550" y="1024318"/>
                  </a:lnTo>
                  <a:lnTo>
                    <a:pt x="1443951" y="1068386"/>
                  </a:lnTo>
                  <a:lnTo>
                    <a:pt x="1462475" y="1113093"/>
                  </a:lnTo>
                  <a:lnTo>
                    <a:pt x="1480109" y="1158422"/>
                  </a:lnTo>
                  <a:lnTo>
                    <a:pt x="1496838" y="1204354"/>
                  </a:lnTo>
                  <a:lnTo>
                    <a:pt x="1512651" y="1250871"/>
                  </a:lnTo>
                  <a:lnTo>
                    <a:pt x="1527533" y="1297955"/>
                  </a:lnTo>
                  <a:lnTo>
                    <a:pt x="1541471" y="1345587"/>
                  </a:lnTo>
                  <a:lnTo>
                    <a:pt x="1554452" y="1393749"/>
                  </a:lnTo>
                  <a:lnTo>
                    <a:pt x="1566462" y="1442423"/>
                  </a:lnTo>
                  <a:lnTo>
                    <a:pt x="1577488" y="1491590"/>
                  </a:lnTo>
                  <a:lnTo>
                    <a:pt x="1587516" y="1541233"/>
                  </a:lnTo>
                  <a:lnTo>
                    <a:pt x="1596534" y="1591332"/>
                  </a:lnTo>
                  <a:lnTo>
                    <a:pt x="1604528" y="1641870"/>
                  </a:lnTo>
                  <a:lnTo>
                    <a:pt x="1611484" y="1692828"/>
                  </a:lnTo>
                  <a:lnTo>
                    <a:pt x="1617390" y="1744188"/>
                  </a:lnTo>
                  <a:lnTo>
                    <a:pt x="1622231" y="1795931"/>
                  </a:lnTo>
                  <a:lnTo>
                    <a:pt x="1625995" y="1848040"/>
                  </a:lnTo>
                  <a:lnTo>
                    <a:pt x="1628668" y="1900496"/>
                  </a:lnTo>
                  <a:lnTo>
                    <a:pt x="1630236" y="1953280"/>
                  </a:lnTo>
                  <a:lnTo>
                    <a:pt x="1630687" y="2006375"/>
                  </a:lnTo>
                  <a:lnTo>
                    <a:pt x="1630006" y="2059762"/>
                  </a:lnTo>
                  <a:lnTo>
                    <a:pt x="1628199" y="2112993"/>
                  </a:lnTo>
                  <a:lnTo>
                    <a:pt x="1625282" y="2165850"/>
                  </a:lnTo>
                  <a:lnTo>
                    <a:pt x="1621270" y="2218315"/>
                  </a:lnTo>
                  <a:lnTo>
                    <a:pt x="1616176" y="2270371"/>
                  </a:lnTo>
                  <a:lnTo>
                    <a:pt x="1610015" y="2322002"/>
                  </a:lnTo>
                  <a:lnTo>
                    <a:pt x="1602802" y="2373190"/>
                  </a:lnTo>
                  <a:lnTo>
                    <a:pt x="1594550" y="2423918"/>
                  </a:lnTo>
                  <a:lnTo>
                    <a:pt x="1585273" y="2474170"/>
                  </a:lnTo>
                  <a:lnTo>
                    <a:pt x="1574987" y="2523929"/>
                  </a:lnTo>
                  <a:lnTo>
                    <a:pt x="1563704" y="2573177"/>
                  </a:lnTo>
                  <a:lnTo>
                    <a:pt x="1551439" y="2621897"/>
                  </a:lnTo>
                  <a:lnTo>
                    <a:pt x="1538207" y="2670073"/>
                  </a:lnTo>
                  <a:lnTo>
                    <a:pt x="1524021" y="2717687"/>
                  </a:lnTo>
                  <a:lnTo>
                    <a:pt x="1508896" y="2764723"/>
                  </a:lnTo>
                  <a:lnTo>
                    <a:pt x="1492846" y="2811163"/>
                  </a:lnTo>
                  <a:lnTo>
                    <a:pt x="1475885" y="2856991"/>
                  </a:lnTo>
                  <a:lnTo>
                    <a:pt x="1458028" y="2902190"/>
                  </a:lnTo>
                  <a:lnTo>
                    <a:pt x="1439288" y="2946742"/>
                  </a:lnTo>
                  <a:lnTo>
                    <a:pt x="1419679" y="2990631"/>
                  </a:lnTo>
                  <a:lnTo>
                    <a:pt x="1399217" y="3033839"/>
                  </a:lnTo>
                  <a:lnTo>
                    <a:pt x="1377914" y="3076350"/>
                  </a:lnTo>
                  <a:lnTo>
                    <a:pt x="1355786" y="3118147"/>
                  </a:lnTo>
                  <a:lnTo>
                    <a:pt x="1332846" y="3159213"/>
                  </a:lnTo>
                  <a:lnTo>
                    <a:pt x="1309109" y="3199530"/>
                  </a:lnTo>
                  <a:lnTo>
                    <a:pt x="1284589" y="3239082"/>
                  </a:lnTo>
                  <a:lnTo>
                    <a:pt x="1259299" y="3277852"/>
                  </a:lnTo>
                  <a:lnTo>
                    <a:pt x="1233255" y="3315822"/>
                  </a:lnTo>
                  <a:lnTo>
                    <a:pt x="1206471" y="3352977"/>
                  </a:lnTo>
                  <a:lnTo>
                    <a:pt x="1178960" y="3389298"/>
                  </a:lnTo>
                  <a:lnTo>
                    <a:pt x="1150736" y="3424769"/>
                  </a:lnTo>
                  <a:lnTo>
                    <a:pt x="1121815" y="3459373"/>
                  </a:lnTo>
                  <a:lnTo>
                    <a:pt x="1092210" y="3493093"/>
                  </a:lnTo>
                  <a:lnTo>
                    <a:pt x="1061936" y="3525912"/>
                  </a:lnTo>
                  <a:lnTo>
                    <a:pt x="1031005" y="3557812"/>
                  </a:lnTo>
                  <a:lnTo>
                    <a:pt x="999434" y="3588778"/>
                  </a:lnTo>
                  <a:lnTo>
                    <a:pt x="967236" y="3618791"/>
                  </a:lnTo>
                  <a:lnTo>
                    <a:pt x="934425" y="3647836"/>
                  </a:lnTo>
                  <a:lnTo>
                    <a:pt x="901015" y="3675894"/>
                  </a:lnTo>
                  <a:lnTo>
                    <a:pt x="867020" y="3702950"/>
                  </a:lnTo>
                  <a:lnTo>
                    <a:pt x="832456" y="3728986"/>
                  </a:lnTo>
                  <a:lnTo>
                    <a:pt x="797335" y="3753984"/>
                  </a:lnTo>
                  <a:lnTo>
                    <a:pt x="761672" y="3777929"/>
                  </a:lnTo>
                  <a:lnTo>
                    <a:pt x="725482" y="3800803"/>
                  </a:lnTo>
                  <a:lnTo>
                    <a:pt x="688778" y="3822589"/>
                  </a:lnTo>
                  <a:lnTo>
                    <a:pt x="651575" y="3843270"/>
                  </a:lnTo>
                  <a:lnTo>
                    <a:pt x="613887" y="3862829"/>
                  </a:lnTo>
                  <a:lnTo>
                    <a:pt x="575728" y="3881250"/>
                  </a:lnTo>
                  <a:lnTo>
                    <a:pt x="537112" y="3898514"/>
                  </a:lnTo>
                  <a:lnTo>
                    <a:pt x="498054" y="3914606"/>
                  </a:lnTo>
                  <a:lnTo>
                    <a:pt x="458567" y="3929508"/>
                  </a:lnTo>
                  <a:lnTo>
                    <a:pt x="418666" y="3943203"/>
                  </a:lnTo>
                  <a:lnTo>
                    <a:pt x="378365" y="3955675"/>
                  </a:lnTo>
                  <a:lnTo>
                    <a:pt x="337678" y="3966906"/>
                  </a:lnTo>
                  <a:lnTo>
                    <a:pt x="296620" y="3976879"/>
                  </a:lnTo>
                  <a:lnTo>
                    <a:pt x="255204" y="3985578"/>
                  </a:lnTo>
                  <a:lnTo>
                    <a:pt x="213445" y="3992985"/>
                  </a:lnTo>
                  <a:lnTo>
                    <a:pt x="171357" y="3999083"/>
                  </a:lnTo>
                  <a:lnTo>
                    <a:pt x="128955" y="4003855"/>
                  </a:lnTo>
                  <a:lnTo>
                    <a:pt x="86251" y="4007285"/>
                  </a:lnTo>
                  <a:lnTo>
                    <a:pt x="43262" y="4009356"/>
                  </a:lnTo>
                  <a:lnTo>
                    <a:pt x="0" y="4010050"/>
                  </a:lnTo>
                  <a:lnTo>
                    <a:pt x="0" y="3145421"/>
                  </a:lnTo>
                  <a:lnTo>
                    <a:pt x="41748" y="3143890"/>
                  </a:lnTo>
                  <a:lnTo>
                    <a:pt x="81426" y="3139346"/>
                  </a:lnTo>
                  <a:lnTo>
                    <a:pt x="119083" y="3131863"/>
                  </a:lnTo>
                  <a:lnTo>
                    <a:pt x="188533" y="3108378"/>
                  </a:lnTo>
                  <a:lnTo>
                    <a:pt x="250500" y="3074029"/>
                  </a:lnTo>
                  <a:lnTo>
                    <a:pt x="305382" y="3029412"/>
                  </a:lnTo>
                  <a:lnTo>
                    <a:pt x="353581" y="2975120"/>
                  </a:lnTo>
                  <a:lnTo>
                    <a:pt x="395497" y="2911749"/>
                  </a:lnTo>
                  <a:lnTo>
                    <a:pt x="414223" y="2876844"/>
                  </a:lnTo>
                  <a:lnTo>
                    <a:pt x="431528" y="2839892"/>
                  </a:lnTo>
                  <a:lnTo>
                    <a:pt x="447463" y="2800967"/>
                  </a:lnTo>
                  <a:lnTo>
                    <a:pt x="462077" y="2760143"/>
                  </a:lnTo>
                  <a:lnTo>
                    <a:pt x="475420" y="2717496"/>
                  </a:lnTo>
                  <a:lnTo>
                    <a:pt x="487542" y="2673098"/>
                  </a:lnTo>
                  <a:lnTo>
                    <a:pt x="498494" y="2627025"/>
                  </a:lnTo>
                  <a:lnTo>
                    <a:pt x="508324" y="2579350"/>
                  </a:lnTo>
                  <a:lnTo>
                    <a:pt x="517084" y="2530149"/>
                  </a:lnTo>
                  <a:lnTo>
                    <a:pt x="524823" y="2479495"/>
                  </a:lnTo>
                  <a:lnTo>
                    <a:pt x="531592" y="2427462"/>
                  </a:lnTo>
                  <a:lnTo>
                    <a:pt x="537440" y="2374126"/>
                  </a:lnTo>
                  <a:lnTo>
                    <a:pt x="542417" y="2319560"/>
                  </a:lnTo>
                  <a:lnTo>
                    <a:pt x="546573" y="2263838"/>
                  </a:lnTo>
                  <a:lnTo>
                    <a:pt x="549959" y="2207035"/>
                  </a:lnTo>
                  <a:lnTo>
                    <a:pt x="552624" y="2149225"/>
                  </a:lnTo>
                  <a:lnTo>
                    <a:pt x="554619" y="2090483"/>
                  </a:lnTo>
                  <a:lnTo>
                    <a:pt x="555993" y="2030882"/>
                  </a:lnTo>
                  <a:lnTo>
                    <a:pt x="556794" y="1972793"/>
                  </a:lnTo>
                  <a:lnTo>
                    <a:pt x="557056" y="1915352"/>
                  </a:lnTo>
                  <a:lnTo>
                    <a:pt x="556722" y="1858633"/>
                  </a:lnTo>
                  <a:lnTo>
                    <a:pt x="555733" y="1802711"/>
                  </a:lnTo>
                  <a:lnTo>
                    <a:pt x="554032" y="1747657"/>
                  </a:lnTo>
                  <a:lnTo>
                    <a:pt x="551562" y="1693548"/>
                  </a:lnTo>
                  <a:lnTo>
                    <a:pt x="548266" y="1640455"/>
                  </a:lnTo>
                  <a:lnTo>
                    <a:pt x="544086" y="1588453"/>
                  </a:lnTo>
                  <a:lnTo>
                    <a:pt x="538964" y="1537616"/>
                  </a:lnTo>
                  <a:lnTo>
                    <a:pt x="532843" y="1488017"/>
                  </a:lnTo>
                  <a:lnTo>
                    <a:pt x="525666" y="1439730"/>
                  </a:lnTo>
                  <a:lnTo>
                    <a:pt x="517376" y="1392829"/>
                  </a:lnTo>
                  <a:lnTo>
                    <a:pt x="507914" y="1347387"/>
                  </a:lnTo>
                  <a:lnTo>
                    <a:pt x="497223" y="1303478"/>
                  </a:lnTo>
                  <a:lnTo>
                    <a:pt x="485246" y="1261177"/>
                  </a:lnTo>
                  <a:lnTo>
                    <a:pt x="471926" y="1220556"/>
                  </a:lnTo>
                  <a:lnTo>
                    <a:pt x="457205" y="1181689"/>
                  </a:lnTo>
                  <a:lnTo>
                    <a:pt x="441025" y="1144650"/>
                  </a:lnTo>
                  <a:lnTo>
                    <a:pt x="423330" y="1109514"/>
                  </a:lnTo>
                  <a:lnTo>
                    <a:pt x="404061" y="1076352"/>
                  </a:lnTo>
                  <a:lnTo>
                    <a:pt x="360575" y="1016252"/>
                  </a:lnTo>
                  <a:lnTo>
                    <a:pt x="310105" y="964938"/>
                  </a:lnTo>
                  <a:lnTo>
                    <a:pt x="252194" y="923001"/>
                  </a:lnTo>
                  <a:lnTo>
                    <a:pt x="186382" y="891031"/>
                  </a:lnTo>
                  <a:lnTo>
                    <a:pt x="112209" y="869617"/>
                  </a:lnTo>
                  <a:lnTo>
                    <a:pt x="71843" y="863053"/>
                  </a:lnTo>
                  <a:lnTo>
                    <a:pt x="126276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772753" y="2984740"/>
            <a:ext cx="269304" cy="489457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You</a:t>
            </a:r>
            <a:endParaRPr dirty="0">
              <a:latin typeface="Georgia"/>
              <a:cs typeface="Georg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11899" y="4019815"/>
            <a:ext cx="269304" cy="16764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your</a:t>
            </a: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Doctor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374793" y="4490575"/>
            <a:ext cx="2595880" cy="1030605"/>
            <a:chOff x="2765297" y="4826316"/>
            <a:chExt cx="2595880" cy="103060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65297" y="4986525"/>
              <a:ext cx="2595371" cy="87020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819400" y="5026972"/>
              <a:ext cx="2316480" cy="601980"/>
            </a:xfrm>
            <a:custGeom>
              <a:avLst/>
              <a:gdLst/>
              <a:ahLst/>
              <a:cxnLst/>
              <a:rect l="l" t="t" r="r" b="b"/>
              <a:pathLst>
                <a:path w="2316479" h="601979">
                  <a:moveTo>
                    <a:pt x="0" y="0"/>
                  </a:moveTo>
                  <a:lnTo>
                    <a:pt x="2316175" y="601700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029415" y="5550936"/>
              <a:ext cx="106680" cy="107950"/>
            </a:xfrm>
            <a:custGeom>
              <a:avLst/>
              <a:gdLst/>
              <a:ahLst/>
              <a:cxnLst/>
              <a:rect l="l" t="t" r="r" b="b"/>
              <a:pathLst>
                <a:path w="106679" h="107950">
                  <a:moveTo>
                    <a:pt x="27939" y="0"/>
                  </a:moveTo>
                  <a:lnTo>
                    <a:pt x="106159" y="77736"/>
                  </a:lnTo>
                  <a:lnTo>
                    <a:pt x="0" y="107556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70046" y="4826316"/>
              <a:ext cx="1053592" cy="389478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4344181" y="3888042"/>
            <a:ext cx="90296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solidFill>
                  <a:srgbClr val="FF0000"/>
                </a:solidFill>
                <a:latin typeface="Georgia"/>
                <a:cs typeface="Georgia"/>
              </a:rPr>
              <a:t>Decision</a:t>
            </a:r>
            <a:endParaRPr dirty="0">
              <a:latin typeface="Georgia"/>
              <a:cs typeface="Georgia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374793" y="2790761"/>
            <a:ext cx="2345690" cy="870585"/>
            <a:chOff x="2627375" y="3388610"/>
            <a:chExt cx="2345690" cy="870585"/>
          </a:xfrm>
        </p:grpSpPr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27375" y="3388610"/>
              <a:ext cx="2345435" cy="87020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849581" y="3429000"/>
              <a:ext cx="2065655" cy="601345"/>
            </a:xfrm>
            <a:custGeom>
              <a:avLst/>
              <a:gdLst/>
              <a:ahLst/>
              <a:cxnLst/>
              <a:rect l="l" t="t" r="r" b="b"/>
              <a:pathLst>
                <a:path w="2065654" h="601345">
                  <a:moveTo>
                    <a:pt x="2065324" y="0"/>
                  </a:moveTo>
                  <a:lnTo>
                    <a:pt x="0" y="600824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849582" y="3949858"/>
              <a:ext cx="107314" cy="107314"/>
            </a:xfrm>
            <a:custGeom>
              <a:avLst/>
              <a:gdLst/>
              <a:ahLst/>
              <a:cxnLst/>
              <a:rect l="l" t="t" r="r" b="b"/>
              <a:pathLst>
                <a:path w="107314" h="107314">
                  <a:moveTo>
                    <a:pt x="75933" y="0"/>
                  </a:moveTo>
                  <a:lnTo>
                    <a:pt x="0" y="79959"/>
                  </a:lnTo>
                  <a:lnTo>
                    <a:pt x="106984" y="106705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67342" y="3403432"/>
              <a:ext cx="1210969" cy="4756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AI</a:t>
            </a:r>
            <a:r>
              <a:rPr spc="-40" dirty="0"/>
              <a:t> </a:t>
            </a:r>
            <a:r>
              <a:rPr dirty="0"/>
              <a:t>in</a:t>
            </a:r>
            <a:r>
              <a:rPr spc="-45" dirty="0"/>
              <a:t> </a:t>
            </a:r>
            <a:r>
              <a:rPr dirty="0"/>
              <a:t>the</a:t>
            </a:r>
            <a:r>
              <a:rPr spc="-30" dirty="0"/>
              <a:t> </a:t>
            </a:r>
            <a:r>
              <a:rPr spc="-25" dirty="0"/>
              <a:t>WEB</a:t>
            </a:r>
          </a:p>
        </p:txBody>
      </p:sp>
      <p:sp>
        <p:nvSpPr>
          <p:cNvPr id="3" name="object 3"/>
          <p:cNvSpPr/>
          <p:nvPr/>
        </p:nvSpPr>
        <p:spPr>
          <a:xfrm>
            <a:off x="3651861" y="1692123"/>
            <a:ext cx="4648200" cy="609600"/>
          </a:xfrm>
          <a:custGeom>
            <a:avLst/>
            <a:gdLst/>
            <a:ahLst/>
            <a:cxnLst/>
            <a:rect l="l" t="t" r="r" b="b"/>
            <a:pathLst>
              <a:path w="4648200" h="609600">
                <a:moveTo>
                  <a:pt x="0" y="101600"/>
                </a:moveTo>
                <a:lnTo>
                  <a:pt x="7984" y="62054"/>
                </a:lnTo>
                <a:lnTo>
                  <a:pt x="29759" y="29759"/>
                </a:lnTo>
                <a:lnTo>
                  <a:pt x="62054" y="7984"/>
                </a:lnTo>
                <a:lnTo>
                  <a:pt x="101600" y="0"/>
                </a:lnTo>
                <a:lnTo>
                  <a:pt x="4546600" y="0"/>
                </a:lnTo>
                <a:lnTo>
                  <a:pt x="4586145" y="7984"/>
                </a:lnTo>
                <a:lnTo>
                  <a:pt x="4618440" y="29759"/>
                </a:lnTo>
                <a:lnTo>
                  <a:pt x="4640215" y="62054"/>
                </a:lnTo>
                <a:lnTo>
                  <a:pt x="4648200" y="101600"/>
                </a:lnTo>
                <a:lnTo>
                  <a:pt x="4648200" y="508000"/>
                </a:lnTo>
                <a:lnTo>
                  <a:pt x="4640215" y="547545"/>
                </a:lnTo>
                <a:lnTo>
                  <a:pt x="4618440" y="579840"/>
                </a:lnTo>
                <a:lnTo>
                  <a:pt x="4586145" y="601615"/>
                </a:lnTo>
                <a:lnTo>
                  <a:pt x="4546600" y="609600"/>
                </a:lnTo>
                <a:lnTo>
                  <a:pt x="101600" y="609600"/>
                </a:lnTo>
                <a:lnTo>
                  <a:pt x="62054" y="601615"/>
                </a:lnTo>
                <a:lnTo>
                  <a:pt x="29759" y="579840"/>
                </a:lnTo>
                <a:lnTo>
                  <a:pt x="7984" y="547545"/>
                </a:lnTo>
                <a:lnTo>
                  <a:pt x="0" y="508000"/>
                </a:lnTo>
                <a:lnTo>
                  <a:pt x="0" y="101600"/>
                </a:lnTo>
                <a:close/>
              </a:path>
            </a:pathLst>
          </a:custGeom>
          <a:ln w="19050">
            <a:solidFill>
              <a:srgbClr val="5C92B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352187" y="1805166"/>
            <a:ext cx="11506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solidFill>
                  <a:schemeClr val="bg1"/>
                </a:solidFill>
                <a:latin typeface="Georgia"/>
                <a:cs typeface="Georgia"/>
              </a:rPr>
              <a:t>Search</a:t>
            </a:r>
            <a:r>
              <a:rPr spc="-4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pc="-20" dirty="0">
                <a:solidFill>
                  <a:schemeClr val="bg1"/>
                </a:solidFill>
                <a:latin typeface="Georgia"/>
                <a:cs typeface="Georgia"/>
              </a:rPr>
              <a:t>text</a:t>
            </a:r>
            <a:endParaRPr dirty="0">
              <a:solidFill>
                <a:schemeClr val="bg1"/>
              </a:solidFill>
              <a:latin typeface="Georgia"/>
              <a:cs typeface="Georgi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124642" y="2481403"/>
            <a:ext cx="1314450" cy="476250"/>
            <a:chOff x="2733675" y="2886077"/>
            <a:chExt cx="1314450" cy="476250"/>
          </a:xfrm>
        </p:grpSpPr>
        <p:sp>
          <p:nvSpPr>
            <p:cNvPr id="6" name="object 6"/>
            <p:cNvSpPr/>
            <p:nvPr/>
          </p:nvSpPr>
          <p:spPr>
            <a:xfrm>
              <a:off x="2743200" y="2895602"/>
              <a:ext cx="1295400" cy="457200"/>
            </a:xfrm>
            <a:custGeom>
              <a:avLst/>
              <a:gdLst/>
              <a:ahLst/>
              <a:cxnLst/>
              <a:rect l="l" t="t" r="r" b="b"/>
              <a:pathLst>
                <a:path w="1295400" h="457200">
                  <a:moveTo>
                    <a:pt x="1219200" y="0"/>
                  </a:moveTo>
                  <a:lnTo>
                    <a:pt x="76200" y="0"/>
                  </a:lnTo>
                  <a:lnTo>
                    <a:pt x="46537" y="5987"/>
                  </a:lnTo>
                  <a:lnTo>
                    <a:pt x="22317" y="22317"/>
                  </a:lnTo>
                  <a:lnTo>
                    <a:pt x="5987" y="46537"/>
                  </a:lnTo>
                  <a:lnTo>
                    <a:pt x="0" y="76200"/>
                  </a:lnTo>
                  <a:lnTo>
                    <a:pt x="0" y="381000"/>
                  </a:lnTo>
                  <a:lnTo>
                    <a:pt x="5987" y="410656"/>
                  </a:lnTo>
                  <a:lnTo>
                    <a:pt x="22317" y="434878"/>
                  </a:lnTo>
                  <a:lnTo>
                    <a:pt x="46537" y="451210"/>
                  </a:lnTo>
                  <a:lnTo>
                    <a:pt x="76200" y="457200"/>
                  </a:lnTo>
                  <a:lnTo>
                    <a:pt x="1219200" y="457200"/>
                  </a:lnTo>
                  <a:lnTo>
                    <a:pt x="1248862" y="451210"/>
                  </a:lnTo>
                  <a:lnTo>
                    <a:pt x="1273082" y="434878"/>
                  </a:lnTo>
                  <a:lnTo>
                    <a:pt x="1289412" y="410656"/>
                  </a:lnTo>
                  <a:lnTo>
                    <a:pt x="1295400" y="381000"/>
                  </a:lnTo>
                  <a:lnTo>
                    <a:pt x="1295400" y="76200"/>
                  </a:lnTo>
                  <a:lnTo>
                    <a:pt x="1289412" y="46537"/>
                  </a:lnTo>
                  <a:lnTo>
                    <a:pt x="1273082" y="22317"/>
                  </a:lnTo>
                  <a:lnTo>
                    <a:pt x="1248862" y="5987"/>
                  </a:lnTo>
                  <a:lnTo>
                    <a:pt x="1219200" y="0"/>
                  </a:lnTo>
                  <a:close/>
                </a:path>
              </a:pathLst>
            </a:custGeom>
            <a:solidFill>
              <a:srgbClr val="5354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43200" y="2895602"/>
              <a:ext cx="1295400" cy="457200"/>
            </a:xfrm>
            <a:custGeom>
              <a:avLst/>
              <a:gdLst/>
              <a:ahLst/>
              <a:cxnLst/>
              <a:rect l="l" t="t" r="r" b="b"/>
              <a:pathLst>
                <a:path w="1295400" h="457200">
                  <a:moveTo>
                    <a:pt x="0" y="76200"/>
                  </a:moveTo>
                  <a:lnTo>
                    <a:pt x="5987" y="46537"/>
                  </a:lnTo>
                  <a:lnTo>
                    <a:pt x="22317" y="22317"/>
                  </a:lnTo>
                  <a:lnTo>
                    <a:pt x="46537" y="5987"/>
                  </a:lnTo>
                  <a:lnTo>
                    <a:pt x="76200" y="0"/>
                  </a:lnTo>
                  <a:lnTo>
                    <a:pt x="1219200" y="0"/>
                  </a:lnTo>
                  <a:lnTo>
                    <a:pt x="1248862" y="5987"/>
                  </a:lnTo>
                  <a:lnTo>
                    <a:pt x="1273082" y="22317"/>
                  </a:lnTo>
                  <a:lnTo>
                    <a:pt x="1289412" y="46537"/>
                  </a:lnTo>
                  <a:lnTo>
                    <a:pt x="1295400" y="76200"/>
                  </a:lnTo>
                  <a:lnTo>
                    <a:pt x="1295400" y="381000"/>
                  </a:lnTo>
                  <a:lnTo>
                    <a:pt x="1289412" y="410656"/>
                  </a:lnTo>
                  <a:lnTo>
                    <a:pt x="1273082" y="434878"/>
                  </a:lnTo>
                  <a:lnTo>
                    <a:pt x="1248862" y="451210"/>
                  </a:lnTo>
                  <a:lnTo>
                    <a:pt x="1219200" y="457200"/>
                  </a:lnTo>
                  <a:lnTo>
                    <a:pt x="76200" y="457200"/>
                  </a:lnTo>
                  <a:lnTo>
                    <a:pt x="46537" y="451210"/>
                  </a:lnTo>
                  <a:lnTo>
                    <a:pt x="22317" y="434878"/>
                  </a:lnTo>
                  <a:lnTo>
                    <a:pt x="5987" y="410656"/>
                  </a:lnTo>
                  <a:lnTo>
                    <a:pt x="0" y="381000"/>
                  </a:lnTo>
                  <a:lnTo>
                    <a:pt x="0" y="76200"/>
                  </a:lnTo>
                  <a:close/>
                </a:path>
              </a:pathLst>
            </a:custGeom>
            <a:ln w="19050">
              <a:solidFill>
                <a:srgbClr val="3B3B6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513035" y="2601299"/>
            <a:ext cx="7092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solidFill>
                  <a:schemeClr val="bg1"/>
                </a:solidFill>
                <a:latin typeface="Georgia"/>
                <a:cs typeface="Georgia"/>
              </a:rPr>
              <a:t>Search</a:t>
            </a:r>
            <a:endParaRPr dirty="0">
              <a:solidFill>
                <a:schemeClr val="bg1"/>
              </a:solidFill>
              <a:latin typeface="Georgia"/>
              <a:cs typeface="Georgi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032271" y="2525216"/>
            <a:ext cx="2010410" cy="476250"/>
            <a:chOff x="4181475" y="2886077"/>
            <a:chExt cx="2010410" cy="476250"/>
          </a:xfrm>
        </p:grpSpPr>
        <p:sp>
          <p:nvSpPr>
            <p:cNvPr id="10" name="object 10"/>
            <p:cNvSpPr/>
            <p:nvPr/>
          </p:nvSpPr>
          <p:spPr>
            <a:xfrm>
              <a:off x="4191000" y="2895602"/>
              <a:ext cx="1991360" cy="457200"/>
            </a:xfrm>
            <a:custGeom>
              <a:avLst/>
              <a:gdLst/>
              <a:ahLst/>
              <a:cxnLst/>
              <a:rect l="l" t="t" r="r" b="b"/>
              <a:pathLst>
                <a:path w="1991360" h="457200">
                  <a:moveTo>
                    <a:pt x="1915020" y="0"/>
                  </a:moveTo>
                  <a:lnTo>
                    <a:pt x="76200" y="0"/>
                  </a:lnTo>
                  <a:lnTo>
                    <a:pt x="46537" y="5987"/>
                  </a:lnTo>
                  <a:lnTo>
                    <a:pt x="22317" y="22317"/>
                  </a:lnTo>
                  <a:lnTo>
                    <a:pt x="5987" y="46537"/>
                  </a:lnTo>
                  <a:lnTo>
                    <a:pt x="0" y="76200"/>
                  </a:lnTo>
                  <a:lnTo>
                    <a:pt x="0" y="381000"/>
                  </a:lnTo>
                  <a:lnTo>
                    <a:pt x="5987" y="410656"/>
                  </a:lnTo>
                  <a:lnTo>
                    <a:pt x="22317" y="434878"/>
                  </a:lnTo>
                  <a:lnTo>
                    <a:pt x="46537" y="451210"/>
                  </a:lnTo>
                  <a:lnTo>
                    <a:pt x="76200" y="457200"/>
                  </a:lnTo>
                  <a:lnTo>
                    <a:pt x="1915020" y="457200"/>
                  </a:lnTo>
                  <a:lnTo>
                    <a:pt x="1944682" y="451210"/>
                  </a:lnTo>
                  <a:lnTo>
                    <a:pt x="1968903" y="434878"/>
                  </a:lnTo>
                  <a:lnTo>
                    <a:pt x="1985232" y="410656"/>
                  </a:lnTo>
                  <a:lnTo>
                    <a:pt x="1991220" y="381000"/>
                  </a:lnTo>
                  <a:lnTo>
                    <a:pt x="1991220" y="76200"/>
                  </a:lnTo>
                  <a:lnTo>
                    <a:pt x="1985232" y="46537"/>
                  </a:lnTo>
                  <a:lnTo>
                    <a:pt x="1968903" y="22317"/>
                  </a:lnTo>
                  <a:lnTo>
                    <a:pt x="1944682" y="5987"/>
                  </a:lnTo>
                  <a:lnTo>
                    <a:pt x="1915020" y="0"/>
                  </a:lnTo>
                  <a:close/>
                </a:path>
              </a:pathLst>
            </a:custGeom>
            <a:solidFill>
              <a:srgbClr val="5354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191000" y="2895602"/>
              <a:ext cx="1991360" cy="457200"/>
            </a:xfrm>
            <a:custGeom>
              <a:avLst/>
              <a:gdLst/>
              <a:ahLst/>
              <a:cxnLst/>
              <a:rect l="l" t="t" r="r" b="b"/>
              <a:pathLst>
                <a:path w="1991360" h="457200">
                  <a:moveTo>
                    <a:pt x="0" y="76200"/>
                  </a:moveTo>
                  <a:lnTo>
                    <a:pt x="5987" y="46537"/>
                  </a:lnTo>
                  <a:lnTo>
                    <a:pt x="22317" y="22317"/>
                  </a:lnTo>
                  <a:lnTo>
                    <a:pt x="46537" y="5987"/>
                  </a:lnTo>
                  <a:lnTo>
                    <a:pt x="76200" y="0"/>
                  </a:lnTo>
                  <a:lnTo>
                    <a:pt x="1915020" y="0"/>
                  </a:lnTo>
                  <a:lnTo>
                    <a:pt x="1944682" y="5987"/>
                  </a:lnTo>
                  <a:lnTo>
                    <a:pt x="1968903" y="22317"/>
                  </a:lnTo>
                  <a:lnTo>
                    <a:pt x="1985232" y="46537"/>
                  </a:lnTo>
                  <a:lnTo>
                    <a:pt x="1991220" y="76200"/>
                  </a:lnTo>
                  <a:lnTo>
                    <a:pt x="1991220" y="381000"/>
                  </a:lnTo>
                  <a:lnTo>
                    <a:pt x="1985232" y="410656"/>
                  </a:lnTo>
                  <a:lnTo>
                    <a:pt x="1968903" y="434878"/>
                  </a:lnTo>
                  <a:lnTo>
                    <a:pt x="1944682" y="451210"/>
                  </a:lnTo>
                  <a:lnTo>
                    <a:pt x="1915020" y="457200"/>
                  </a:lnTo>
                  <a:lnTo>
                    <a:pt x="76200" y="457200"/>
                  </a:lnTo>
                  <a:lnTo>
                    <a:pt x="46537" y="451210"/>
                  </a:lnTo>
                  <a:lnTo>
                    <a:pt x="22317" y="434878"/>
                  </a:lnTo>
                  <a:lnTo>
                    <a:pt x="5987" y="410656"/>
                  </a:lnTo>
                  <a:lnTo>
                    <a:pt x="0" y="381000"/>
                  </a:lnTo>
                  <a:lnTo>
                    <a:pt x="0" y="76200"/>
                  </a:lnTo>
                  <a:close/>
                </a:path>
              </a:pathLst>
            </a:custGeom>
            <a:ln w="19050">
              <a:solidFill>
                <a:srgbClr val="3B3B6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172456" y="2584090"/>
            <a:ext cx="176727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chemeClr val="bg1"/>
                </a:solidFill>
                <a:latin typeface="Georgia"/>
                <a:cs typeface="Georgia"/>
              </a:rPr>
              <a:t>Feeling</a:t>
            </a:r>
            <a:r>
              <a:rPr b="1" spc="-6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b="1" spc="-10" dirty="0">
                <a:solidFill>
                  <a:schemeClr val="bg1"/>
                </a:solidFill>
                <a:latin typeface="Georgia"/>
                <a:cs typeface="Georgia"/>
              </a:rPr>
              <a:t>lucky</a:t>
            </a:r>
            <a:endParaRPr b="1" dirty="0">
              <a:solidFill>
                <a:schemeClr val="bg1"/>
              </a:solidFill>
              <a:latin typeface="Georgia"/>
              <a:cs typeface="Georgia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339737" y="3002589"/>
            <a:ext cx="1088270" cy="2901007"/>
            <a:chOff x="5998464" y="3639311"/>
            <a:chExt cx="1158239" cy="3808158"/>
          </a:xfrm>
        </p:grpSpPr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98464" y="3639311"/>
              <a:ext cx="1158239" cy="321868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81851" y="3752087"/>
              <a:ext cx="453288" cy="45624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49924" y="4416717"/>
              <a:ext cx="164257" cy="161475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49924" y="6249581"/>
              <a:ext cx="585215" cy="60841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5508" y="3680766"/>
              <a:ext cx="1021080" cy="3766703"/>
            </a:xfrm>
            <a:custGeom>
              <a:avLst/>
              <a:gdLst/>
              <a:ahLst/>
              <a:cxnLst/>
              <a:rect l="l" t="t" r="r" b="b"/>
              <a:pathLst>
                <a:path w="1021079" h="3101340">
                  <a:moveTo>
                    <a:pt x="79070" y="0"/>
                  </a:moveTo>
                  <a:lnTo>
                    <a:pt x="44983" y="667410"/>
                  </a:lnTo>
                  <a:lnTo>
                    <a:pt x="80199" y="675187"/>
                  </a:lnTo>
                  <a:lnTo>
                    <a:pt x="112702" y="687196"/>
                  </a:lnTo>
                  <a:lnTo>
                    <a:pt x="169974" y="723274"/>
                  </a:lnTo>
                  <a:lnTo>
                    <a:pt x="217605" y="774367"/>
                  </a:lnTo>
                  <a:lnTo>
                    <a:pt x="256399" y="839199"/>
                  </a:lnTo>
                  <a:lnTo>
                    <a:pt x="272733" y="876368"/>
                  </a:lnTo>
                  <a:lnTo>
                    <a:pt x="287161" y="916494"/>
                  </a:lnTo>
                  <a:lnTo>
                    <a:pt x="299781" y="959416"/>
                  </a:lnTo>
                  <a:lnTo>
                    <a:pt x="310696" y="1004976"/>
                  </a:lnTo>
                  <a:lnTo>
                    <a:pt x="320005" y="1053013"/>
                  </a:lnTo>
                  <a:lnTo>
                    <a:pt x="327809" y="1103368"/>
                  </a:lnTo>
                  <a:lnTo>
                    <a:pt x="334209" y="1155882"/>
                  </a:lnTo>
                  <a:lnTo>
                    <a:pt x="339306" y="1210395"/>
                  </a:lnTo>
                  <a:lnTo>
                    <a:pt x="343199" y="1266747"/>
                  </a:lnTo>
                  <a:lnTo>
                    <a:pt x="345991" y="1324780"/>
                  </a:lnTo>
                  <a:lnTo>
                    <a:pt x="347780" y="1384333"/>
                  </a:lnTo>
                  <a:lnTo>
                    <a:pt x="348669" y="1445247"/>
                  </a:lnTo>
                  <a:lnTo>
                    <a:pt x="348756" y="1507362"/>
                  </a:lnTo>
                  <a:lnTo>
                    <a:pt x="348145" y="1570520"/>
                  </a:lnTo>
                  <a:lnTo>
                    <a:pt x="346896" y="1632486"/>
                  </a:lnTo>
                  <a:lnTo>
                    <a:pt x="344922" y="1693211"/>
                  </a:lnTo>
                  <a:lnTo>
                    <a:pt x="342145" y="1752553"/>
                  </a:lnTo>
                  <a:lnTo>
                    <a:pt x="338489" y="1810372"/>
                  </a:lnTo>
                  <a:lnTo>
                    <a:pt x="333877" y="1866528"/>
                  </a:lnTo>
                  <a:lnTo>
                    <a:pt x="328232" y="1920879"/>
                  </a:lnTo>
                  <a:lnTo>
                    <a:pt x="321478" y="1973285"/>
                  </a:lnTo>
                  <a:lnTo>
                    <a:pt x="313539" y="2023605"/>
                  </a:lnTo>
                  <a:lnTo>
                    <a:pt x="304336" y="2071698"/>
                  </a:lnTo>
                  <a:lnTo>
                    <a:pt x="293795" y="2117424"/>
                  </a:lnTo>
                  <a:lnTo>
                    <a:pt x="281837" y="2160641"/>
                  </a:lnTo>
                  <a:lnTo>
                    <a:pt x="268387" y="2201210"/>
                  </a:lnTo>
                  <a:lnTo>
                    <a:pt x="253368" y="2238990"/>
                  </a:lnTo>
                  <a:lnTo>
                    <a:pt x="236703" y="2273839"/>
                  </a:lnTo>
                  <a:lnTo>
                    <a:pt x="198128" y="2334184"/>
                  </a:lnTo>
                  <a:lnTo>
                    <a:pt x="152050" y="2381120"/>
                  </a:lnTo>
                  <a:lnTo>
                    <a:pt x="97854" y="2413520"/>
                  </a:lnTo>
                  <a:lnTo>
                    <a:pt x="34928" y="2430260"/>
                  </a:lnTo>
                  <a:lnTo>
                    <a:pt x="0" y="2432405"/>
                  </a:lnTo>
                  <a:lnTo>
                    <a:pt x="0" y="3101035"/>
                  </a:lnTo>
                  <a:lnTo>
                    <a:pt x="38378" y="3099957"/>
                  </a:lnTo>
                  <a:lnTo>
                    <a:pt x="76407" y="3096747"/>
                  </a:lnTo>
                  <a:lnTo>
                    <a:pt x="151310" y="3084085"/>
                  </a:lnTo>
                  <a:lnTo>
                    <a:pt x="224507" y="3063347"/>
                  </a:lnTo>
                  <a:lnTo>
                    <a:pt x="260403" y="3050044"/>
                  </a:lnTo>
                  <a:lnTo>
                    <a:pt x="295795" y="3034835"/>
                  </a:lnTo>
                  <a:lnTo>
                    <a:pt x="330659" y="3017757"/>
                  </a:lnTo>
                  <a:lnTo>
                    <a:pt x="364970" y="2998847"/>
                  </a:lnTo>
                  <a:lnTo>
                    <a:pt x="398702" y="2978144"/>
                  </a:lnTo>
                  <a:lnTo>
                    <a:pt x="431829" y="2955684"/>
                  </a:lnTo>
                  <a:lnTo>
                    <a:pt x="464327" y="2931506"/>
                  </a:lnTo>
                  <a:lnTo>
                    <a:pt x="496171" y="2905646"/>
                  </a:lnTo>
                  <a:lnTo>
                    <a:pt x="527333" y="2878142"/>
                  </a:lnTo>
                  <a:lnTo>
                    <a:pt x="557790" y="2849032"/>
                  </a:lnTo>
                  <a:lnTo>
                    <a:pt x="587516" y="2818353"/>
                  </a:lnTo>
                  <a:lnTo>
                    <a:pt x="616486" y="2786143"/>
                  </a:lnTo>
                  <a:lnTo>
                    <a:pt x="644673" y="2752438"/>
                  </a:lnTo>
                  <a:lnTo>
                    <a:pt x="672054" y="2717278"/>
                  </a:lnTo>
                  <a:lnTo>
                    <a:pt x="698601" y="2680698"/>
                  </a:lnTo>
                  <a:lnTo>
                    <a:pt x="724291" y="2642737"/>
                  </a:lnTo>
                  <a:lnTo>
                    <a:pt x="749098" y="2603432"/>
                  </a:lnTo>
                  <a:lnTo>
                    <a:pt x="772996" y="2562820"/>
                  </a:lnTo>
                  <a:lnTo>
                    <a:pt x="795959" y="2520940"/>
                  </a:lnTo>
                  <a:lnTo>
                    <a:pt x="817964" y="2477828"/>
                  </a:lnTo>
                  <a:lnTo>
                    <a:pt x="838983" y="2433522"/>
                  </a:lnTo>
                  <a:lnTo>
                    <a:pt x="858993" y="2388059"/>
                  </a:lnTo>
                  <a:lnTo>
                    <a:pt x="877967" y="2341478"/>
                  </a:lnTo>
                  <a:lnTo>
                    <a:pt x="895879" y="2293815"/>
                  </a:lnTo>
                  <a:lnTo>
                    <a:pt x="912706" y="2245108"/>
                  </a:lnTo>
                  <a:lnTo>
                    <a:pt x="928421" y="2195394"/>
                  </a:lnTo>
                  <a:lnTo>
                    <a:pt x="942999" y="2144711"/>
                  </a:lnTo>
                  <a:lnTo>
                    <a:pt x="956415" y="2093097"/>
                  </a:lnTo>
                  <a:lnTo>
                    <a:pt x="968642" y="2040589"/>
                  </a:lnTo>
                  <a:lnTo>
                    <a:pt x="979657" y="1987224"/>
                  </a:lnTo>
                  <a:lnTo>
                    <a:pt x="989433" y="1933040"/>
                  </a:lnTo>
                  <a:lnTo>
                    <a:pt x="997945" y="1878074"/>
                  </a:lnTo>
                  <a:lnTo>
                    <a:pt x="1005168" y="1822364"/>
                  </a:lnTo>
                  <a:lnTo>
                    <a:pt x="1011077" y="1765948"/>
                  </a:lnTo>
                  <a:lnTo>
                    <a:pt x="1015645" y="1708862"/>
                  </a:lnTo>
                  <a:lnTo>
                    <a:pt x="1018848" y="1651145"/>
                  </a:lnTo>
                  <a:lnTo>
                    <a:pt x="1020660" y="1592834"/>
                  </a:lnTo>
                  <a:lnTo>
                    <a:pt x="1021059" y="1535289"/>
                  </a:lnTo>
                  <a:lnTo>
                    <a:pt x="1020085" y="1478195"/>
                  </a:lnTo>
                  <a:lnTo>
                    <a:pt x="1017762" y="1421590"/>
                  </a:lnTo>
                  <a:lnTo>
                    <a:pt x="1014111" y="1365513"/>
                  </a:lnTo>
                  <a:lnTo>
                    <a:pt x="1009156" y="1310002"/>
                  </a:lnTo>
                  <a:lnTo>
                    <a:pt x="1002920" y="1255095"/>
                  </a:lnTo>
                  <a:lnTo>
                    <a:pt x="995425" y="1200831"/>
                  </a:lnTo>
                  <a:lnTo>
                    <a:pt x="986694" y="1147248"/>
                  </a:lnTo>
                  <a:lnTo>
                    <a:pt x="976749" y="1094385"/>
                  </a:lnTo>
                  <a:lnTo>
                    <a:pt x="965614" y="1042281"/>
                  </a:lnTo>
                  <a:lnTo>
                    <a:pt x="953311" y="990973"/>
                  </a:lnTo>
                  <a:lnTo>
                    <a:pt x="939864" y="940501"/>
                  </a:lnTo>
                  <a:lnTo>
                    <a:pt x="925293" y="890902"/>
                  </a:lnTo>
                  <a:lnTo>
                    <a:pt x="909623" y="842215"/>
                  </a:lnTo>
                  <a:lnTo>
                    <a:pt x="892876" y="794479"/>
                  </a:lnTo>
                  <a:lnTo>
                    <a:pt x="875076" y="747732"/>
                  </a:lnTo>
                  <a:lnTo>
                    <a:pt x="856243" y="702013"/>
                  </a:lnTo>
                  <a:lnTo>
                    <a:pt x="836402" y="657360"/>
                  </a:lnTo>
                  <a:lnTo>
                    <a:pt x="815575" y="613811"/>
                  </a:lnTo>
                  <a:lnTo>
                    <a:pt x="793785" y="571405"/>
                  </a:lnTo>
                  <a:lnTo>
                    <a:pt x="771054" y="530181"/>
                  </a:lnTo>
                  <a:lnTo>
                    <a:pt x="747406" y="490176"/>
                  </a:lnTo>
                  <a:lnTo>
                    <a:pt x="722863" y="451430"/>
                  </a:lnTo>
                  <a:lnTo>
                    <a:pt x="697447" y="413981"/>
                  </a:lnTo>
                  <a:lnTo>
                    <a:pt x="671182" y="377867"/>
                  </a:lnTo>
                  <a:lnTo>
                    <a:pt x="644091" y="343126"/>
                  </a:lnTo>
                  <a:lnTo>
                    <a:pt x="616195" y="309798"/>
                  </a:lnTo>
                  <a:lnTo>
                    <a:pt x="587518" y="277921"/>
                  </a:lnTo>
                  <a:lnTo>
                    <a:pt x="558082" y="247533"/>
                  </a:lnTo>
                  <a:lnTo>
                    <a:pt x="527911" y="218672"/>
                  </a:lnTo>
                  <a:lnTo>
                    <a:pt x="497026" y="191378"/>
                  </a:lnTo>
                  <a:lnTo>
                    <a:pt x="465451" y="165688"/>
                  </a:lnTo>
                  <a:lnTo>
                    <a:pt x="433209" y="141641"/>
                  </a:lnTo>
                  <a:lnTo>
                    <a:pt x="400322" y="119275"/>
                  </a:lnTo>
                  <a:lnTo>
                    <a:pt x="366812" y="98630"/>
                  </a:lnTo>
                  <a:lnTo>
                    <a:pt x="332704" y="79743"/>
                  </a:lnTo>
                  <a:lnTo>
                    <a:pt x="298018" y="62652"/>
                  </a:lnTo>
                  <a:lnTo>
                    <a:pt x="262779" y="47398"/>
                  </a:lnTo>
                  <a:lnTo>
                    <a:pt x="227008" y="34016"/>
                  </a:lnTo>
                  <a:lnTo>
                    <a:pt x="153965" y="13030"/>
                  </a:lnTo>
                  <a:lnTo>
                    <a:pt x="116737" y="5501"/>
                  </a:lnTo>
                  <a:lnTo>
                    <a:pt x="79070" y="0"/>
                  </a:lnTo>
                  <a:close/>
                </a:path>
              </a:pathLst>
            </a:custGeom>
            <a:solidFill>
              <a:srgbClr val="C4652D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6065509" y="3680767"/>
              <a:ext cx="1001522" cy="3766702"/>
            </a:xfrm>
            <a:custGeom>
              <a:avLst/>
              <a:gdLst/>
              <a:ahLst/>
              <a:cxnLst/>
              <a:rect l="l" t="t" r="r" b="b"/>
              <a:pathLst>
                <a:path w="1021079" h="3101340">
                  <a:moveTo>
                    <a:pt x="79070" y="0"/>
                  </a:moveTo>
                  <a:lnTo>
                    <a:pt x="153965" y="13030"/>
                  </a:lnTo>
                  <a:lnTo>
                    <a:pt x="227008" y="34016"/>
                  </a:lnTo>
                  <a:lnTo>
                    <a:pt x="262779" y="47398"/>
                  </a:lnTo>
                  <a:lnTo>
                    <a:pt x="298018" y="62652"/>
                  </a:lnTo>
                  <a:lnTo>
                    <a:pt x="332704" y="79743"/>
                  </a:lnTo>
                  <a:lnTo>
                    <a:pt x="366812" y="98630"/>
                  </a:lnTo>
                  <a:lnTo>
                    <a:pt x="400322" y="119275"/>
                  </a:lnTo>
                  <a:lnTo>
                    <a:pt x="433209" y="141641"/>
                  </a:lnTo>
                  <a:lnTo>
                    <a:pt x="465451" y="165688"/>
                  </a:lnTo>
                  <a:lnTo>
                    <a:pt x="497026" y="191378"/>
                  </a:lnTo>
                  <a:lnTo>
                    <a:pt x="527911" y="218672"/>
                  </a:lnTo>
                  <a:lnTo>
                    <a:pt x="558082" y="247533"/>
                  </a:lnTo>
                  <a:lnTo>
                    <a:pt x="587518" y="277921"/>
                  </a:lnTo>
                  <a:lnTo>
                    <a:pt x="616195" y="309798"/>
                  </a:lnTo>
                  <a:lnTo>
                    <a:pt x="644091" y="343126"/>
                  </a:lnTo>
                  <a:lnTo>
                    <a:pt x="671182" y="377867"/>
                  </a:lnTo>
                  <a:lnTo>
                    <a:pt x="697447" y="413981"/>
                  </a:lnTo>
                  <a:lnTo>
                    <a:pt x="722863" y="451430"/>
                  </a:lnTo>
                  <a:lnTo>
                    <a:pt x="747406" y="490176"/>
                  </a:lnTo>
                  <a:lnTo>
                    <a:pt x="771054" y="530181"/>
                  </a:lnTo>
                  <a:lnTo>
                    <a:pt x="793785" y="571405"/>
                  </a:lnTo>
                  <a:lnTo>
                    <a:pt x="815575" y="613811"/>
                  </a:lnTo>
                  <a:lnTo>
                    <a:pt x="836402" y="657360"/>
                  </a:lnTo>
                  <a:lnTo>
                    <a:pt x="856243" y="702013"/>
                  </a:lnTo>
                  <a:lnTo>
                    <a:pt x="875076" y="747732"/>
                  </a:lnTo>
                  <a:lnTo>
                    <a:pt x="892876" y="794479"/>
                  </a:lnTo>
                  <a:lnTo>
                    <a:pt x="909623" y="842215"/>
                  </a:lnTo>
                  <a:lnTo>
                    <a:pt x="925293" y="890902"/>
                  </a:lnTo>
                  <a:lnTo>
                    <a:pt x="939864" y="940501"/>
                  </a:lnTo>
                  <a:lnTo>
                    <a:pt x="953311" y="990973"/>
                  </a:lnTo>
                  <a:lnTo>
                    <a:pt x="965614" y="1042281"/>
                  </a:lnTo>
                  <a:lnTo>
                    <a:pt x="976749" y="1094385"/>
                  </a:lnTo>
                  <a:lnTo>
                    <a:pt x="986694" y="1147248"/>
                  </a:lnTo>
                  <a:lnTo>
                    <a:pt x="995425" y="1200831"/>
                  </a:lnTo>
                  <a:lnTo>
                    <a:pt x="1002920" y="1255095"/>
                  </a:lnTo>
                  <a:lnTo>
                    <a:pt x="1009156" y="1310002"/>
                  </a:lnTo>
                  <a:lnTo>
                    <a:pt x="1014111" y="1365513"/>
                  </a:lnTo>
                  <a:lnTo>
                    <a:pt x="1017762" y="1421590"/>
                  </a:lnTo>
                  <a:lnTo>
                    <a:pt x="1020085" y="1478195"/>
                  </a:lnTo>
                  <a:lnTo>
                    <a:pt x="1021059" y="1535289"/>
                  </a:lnTo>
                  <a:lnTo>
                    <a:pt x="1020660" y="1592834"/>
                  </a:lnTo>
                  <a:lnTo>
                    <a:pt x="1018848" y="1651145"/>
                  </a:lnTo>
                  <a:lnTo>
                    <a:pt x="1015645" y="1708862"/>
                  </a:lnTo>
                  <a:lnTo>
                    <a:pt x="1011077" y="1765948"/>
                  </a:lnTo>
                  <a:lnTo>
                    <a:pt x="1005168" y="1822364"/>
                  </a:lnTo>
                  <a:lnTo>
                    <a:pt x="997945" y="1878074"/>
                  </a:lnTo>
                  <a:lnTo>
                    <a:pt x="989433" y="1933040"/>
                  </a:lnTo>
                  <a:lnTo>
                    <a:pt x="979657" y="1987224"/>
                  </a:lnTo>
                  <a:lnTo>
                    <a:pt x="968642" y="2040589"/>
                  </a:lnTo>
                  <a:lnTo>
                    <a:pt x="956415" y="2093097"/>
                  </a:lnTo>
                  <a:lnTo>
                    <a:pt x="942999" y="2144711"/>
                  </a:lnTo>
                  <a:lnTo>
                    <a:pt x="928421" y="2195394"/>
                  </a:lnTo>
                  <a:lnTo>
                    <a:pt x="912706" y="2245108"/>
                  </a:lnTo>
                  <a:lnTo>
                    <a:pt x="895879" y="2293815"/>
                  </a:lnTo>
                  <a:lnTo>
                    <a:pt x="877967" y="2341478"/>
                  </a:lnTo>
                  <a:lnTo>
                    <a:pt x="858993" y="2388059"/>
                  </a:lnTo>
                  <a:lnTo>
                    <a:pt x="838983" y="2433522"/>
                  </a:lnTo>
                  <a:lnTo>
                    <a:pt x="817964" y="2477828"/>
                  </a:lnTo>
                  <a:lnTo>
                    <a:pt x="795959" y="2520940"/>
                  </a:lnTo>
                  <a:lnTo>
                    <a:pt x="772996" y="2562820"/>
                  </a:lnTo>
                  <a:lnTo>
                    <a:pt x="749098" y="2603432"/>
                  </a:lnTo>
                  <a:lnTo>
                    <a:pt x="724291" y="2642737"/>
                  </a:lnTo>
                  <a:lnTo>
                    <a:pt x="698601" y="2680698"/>
                  </a:lnTo>
                  <a:lnTo>
                    <a:pt x="672054" y="2717278"/>
                  </a:lnTo>
                  <a:lnTo>
                    <a:pt x="644673" y="2752438"/>
                  </a:lnTo>
                  <a:lnTo>
                    <a:pt x="616486" y="2786143"/>
                  </a:lnTo>
                  <a:lnTo>
                    <a:pt x="587516" y="2818353"/>
                  </a:lnTo>
                  <a:lnTo>
                    <a:pt x="557790" y="2849032"/>
                  </a:lnTo>
                  <a:lnTo>
                    <a:pt x="527333" y="2878142"/>
                  </a:lnTo>
                  <a:lnTo>
                    <a:pt x="496171" y="2905646"/>
                  </a:lnTo>
                  <a:lnTo>
                    <a:pt x="464327" y="2931506"/>
                  </a:lnTo>
                  <a:lnTo>
                    <a:pt x="431829" y="2955684"/>
                  </a:lnTo>
                  <a:lnTo>
                    <a:pt x="398702" y="2978144"/>
                  </a:lnTo>
                  <a:lnTo>
                    <a:pt x="364970" y="2998847"/>
                  </a:lnTo>
                  <a:lnTo>
                    <a:pt x="330659" y="3017757"/>
                  </a:lnTo>
                  <a:lnTo>
                    <a:pt x="295795" y="3034835"/>
                  </a:lnTo>
                  <a:lnTo>
                    <a:pt x="260403" y="3050044"/>
                  </a:lnTo>
                  <a:lnTo>
                    <a:pt x="224507" y="3063347"/>
                  </a:lnTo>
                  <a:lnTo>
                    <a:pt x="188135" y="3074707"/>
                  </a:lnTo>
                  <a:lnTo>
                    <a:pt x="114059" y="3091444"/>
                  </a:lnTo>
                  <a:lnTo>
                    <a:pt x="38378" y="3099957"/>
                  </a:lnTo>
                  <a:lnTo>
                    <a:pt x="0" y="3101035"/>
                  </a:lnTo>
                  <a:lnTo>
                    <a:pt x="0" y="2432405"/>
                  </a:lnTo>
                  <a:lnTo>
                    <a:pt x="34928" y="2430260"/>
                  </a:lnTo>
                  <a:lnTo>
                    <a:pt x="67521" y="2423918"/>
                  </a:lnTo>
                  <a:lnTo>
                    <a:pt x="126005" y="2399207"/>
                  </a:lnTo>
                  <a:lnTo>
                    <a:pt x="176065" y="2359398"/>
                  </a:lnTo>
                  <a:lnTo>
                    <a:pt x="218315" y="2305617"/>
                  </a:lnTo>
                  <a:lnTo>
                    <a:pt x="253368" y="2238990"/>
                  </a:lnTo>
                  <a:lnTo>
                    <a:pt x="268387" y="2201210"/>
                  </a:lnTo>
                  <a:lnTo>
                    <a:pt x="281837" y="2160641"/>
                  </a:lnTo>
                  <a:lnTo>
                    <a:pt x="293795" y="2117424"/>
                  </a:lnTo>
                  <a:lnTo>
                    <a:pt x="304336" y="2071698"/>
                  </a:lnTo>
                  <a:lnTo>
                    <a:pt x="313539" y="2023605"/>
                  </a:lnTo>
                  <a:lnTo>
                    <a:pt x="321478" y="1973285"/>
                  </a:lnTo>
                  <a:lnTo>
                    <a:pt x="328232" y="1920879"/>
                  </a:lnTo>
                  <a:lnTo>
                    <a:pt x="333877" y="1866528"/>
                  </a:lnTo>
                  <a:lnTo>
                    <a:pt x="338489" y="1810372"/>
                  </a:lnTo>
                  <a:lnTo>
                    <a:pt x="342145" y="1752553"/>
                  </a:lnTo>
                  <a:lnTo>
                    <a:pt x="344922" y="1693211"/>
                  </a:lnTo>
                  <a:lnTo>
                    <a:pt x="346896" y="1632486"/>
                  </a:lnTo>
                  <a:lnTo>
                    <a:pt x="348145" y="1570520"/>
                  </a:lnTo>
                  <a:lnTo>
                    <a:pt x="348756" y="1507362"/>
                  </a:lnTo>
                  <a:lnTo>
                    <a:pt x="348669" y="1445247"/>
                  </a:lnTo>
                  <a:lnTo>
                    <a:pt x="347780" y="1384333"/>
                  </a:lnTo>
                  <a:lnTo>
                    <a:pt x="345991" y="1324780"/>
                  </a:lnTo>
                  <a:lnTo>
                    <a:pt x="343199" y="1266747"/>
                  </a:lnTo>
                  <a:lnTo>
                    <a:pt x="339306" y="1210395"/>
                  </a:lnTo>
                  <a:lnTo>
                    <a:pt x="334209" y="1155882"/>
                  </a:lnTo>
                  <a:lnTo>
                    <a:pt x="327809" y="1103368"/>
                  </a:lnTo>
                  <a:lnTo>
                    <a:pt x="320005" y="1053013"/>
                  </a:lnTo>
                  <a:lnTo>
                    <a:pt x="310696" y="1004976"/>
                  </a:lnTo>
                  <a:lnTo>
                    <a:pt x="299781" y="959416"/>
                  </a:lnTo>
                  <a:lnTo>
                    <a:pt x="287161" y="916494"/>
                  </a:lnTo>
                  <a:lnTo>
                    <a:pt x="272733" y="876368"/>
                  </a:lnTo>
                  <a:lnTo>
                    <a:pt x="256399" y="839199"/>
                  </a:lnTo>
                  <a:lnTo>
                    <a:pt x="238056" y="805145"/>
                  </a:lnTo>
                  <a:lnTo>
                    <a:pt x="194945" y="747023"/>
                  </a:lnTo>
                  <a:lnTo>
                    <a:pt x="142594" y="703278"/>
                  </a:lnTo>
                  <a:lnTo>
                    <a:pt x="80199" y="675187"/>
                  </a:lnTo>
                  <a:lnTo>
                    <a:pt x="44983" y="667410"/>
                  </a:lnTo>
                  <a:lnTo>
                    <a:pt x="79070" y="0"/>
                  </a:lnTo>
                  <a:close/>
                </a:path>
              </a:pathLst>
            </a:custGeom>
            <a:ln w="317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761870" y="3245486"/>
            <a:ext cx="269304" cy="265811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2110"/>
              </a:lnSpc>
            </a:pP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You</a:t>
            </a:r>
            <a:r>
              <a:rPr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>
                <a:solidFill>
                  <a:srgbClr val="FFFFFF"/>
                </a:solidFill>
                <a:latin typeface="Georgia"/>
                <a:cs typeface="Georgia"/>
              </a:rPr>
              <a:t>Wide</a:t>
            </a: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 Web</a:t>
            </a:r>
            <a:endParaRPr>
              <a:latin typeface="Georgia"/>
              <a:cs typeface="Georgi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352187" y="3419801"/>
            <a:ext cx="2291080" cy="2223770"/>
            <a:chOff x="3749802" y="4326635"/>
            <a:chExt cx="2291080" cy="2223770"/>
          </a:xfrm>
        </p:grpSpPr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73424" y="5703569"/>
              <a:ext cx="2266948" cy="84656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828187" y="5743803"/>
              <a:ext cx="1987550" cy="577850"/>
            </a:xfrm>
            <a:custGeom>
              <a:avLst/>
              <a:gdLst/>
              <a:ahLst/>
              <a:cxnLst/>
              <a:rect l="l" t="t" r="r" b="b"/>
              <a:pathLst>
                <a:path w="1987550" h="577850">
                  <a:moveTo>
                    <a:pt x="0" y="0"/>
                  </a:moveTo>
                  <a:lnTo>
                    <a:pt x="1987448" y="577659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708660" y="6241520"/>
              <a:ext cx="107314" cy="107314"/>
            </a:xfrm>
            <a:custGeom>
              <a:avLst/>
              <a:gdLst/>
              <a:ahLst/>
              <a:cxnLst/>
              <a:rect l="l" t="t" r="r" b="b"/>
              <a:pathLst>
                <a:path w="107314" h="107314">
                  <a:moveTo>
                    <a:pt x="31026" y="0"/>
                  </a:moveTo>
                  <a:lnTo>
                    <a:pt x="106984" y="79946"/>
                  </a:lnTo>
                  <a:lnTo>
                    <a:pt x="0" y="106705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954311" y="5586506"/>
              <a:ext cx="765810" cy="306705"/>
            </a:xfrm>
            <a:custGeom>
              <a:avLst/>
              <a:gdLst/>
              <a:ahLst/>
              <a:cxnLst/>
              <a:rect l="l" t="t" r="r" b="b"/>
              <a:pathLst>
                <a:path w="765810" h="306704">
                  <a:moveTo>
                    <a:pt x="96596" y="153060"/>
                  </a:moveTo>
                  <a:lnTo>
                    <a:pt x="94792" y="160769"/>
                  </a:lnTo>
                  <a:lnTo>
                    <a:pt x="158902" y="175768"/>
                  </a:lnTo>
                  <a:lnTo>
                    <a:pt x="160705" y="168046"/>
                  </a:lnTo>
                  <a:lnTo>
                    <a:pt x="158915" y="167551"/>
                  </a:lnTo>
                  <a:lnTo>
                    <a:pt x="156756" y="166649"/>
                  </a:lnTo>
                  <a:lnTo>
                    <a:pt x="143553" y="154393"/>
                  </a:lnTo>
                  <a:lnTo>
                    <a:pt x="107200" y="154393"/>
                  </a:lnTo>
                  <a:lnTo>
                    <a:pt x="102336" y="154012"/>
                  </a:lnTo>
                  <a:lnTo>
                    <a:pt x="96596" y="153060"/>
                  </a:lnTo>
                  <a:close/>
                </a:path>
                <a:path w="765810" h="306704">
                  <a:moveTo>
                    <a:pt x="102752" y="96151"/>
                  </a:moveTo>
                  <a:lnTo>
                    <a:pt x="59169" y="96151"/>
                  </a:lnTo>
                  <a:lnTo>
                    <a:pt x="113309" y="108813"/>
                  </a:lnTo>
                  <a:lnTo>
                    <a:pt x="117995" y="146367"/>
                  </a:lnTo>
                  <a:lnTo>
                    <a:pt x="118110" y="147154"/>
                  </a:lnTo>
                  <a:lnTo>
                    <a:pt x="118135" y="148043"/>
                  </a:lnTo>
                  <a:lnTo>
                    <a:pt x="117983" y="149999"/>
                  </a:lnTo>
                  <a:lnTo>
                    <a:pt x="117868" y="150812"/>
                  </a:lnTo>
                  <a:lnTo>
                    <a:pt x="117348" y="153060"/>
                  </a:lnTo>
                  <a:lnTo>
                    <a:pt x="115163" y="153962"/>
                  </a:lnTo>
                  <a:lnTo>
                    <a:pt x="107200" y="154393"/>
                  </a:lnTo>
                  <a:lnTo>
                    <a:pt x="143553" y="154393"/>
                  </a:lnTo>
                  <a:lnTo>
                    <a:pt x="142773" y="152742"/>
                  </a:lnTo>
                  <a:lnTo>
                    <a:pt x="142074" y="150164"/>
                  </a:lnTo>
                  <a:lnTo>
                    <a:pt x="134811" y="98221"/>
                  </a:lnTo>
                  <a:lnTo>
                    <a:pt x="111594" y="98221"/>
                  </a:lnTo>
                  <a:lnTo>
                    <a:pt x="102752" y="96151"/>
                  </a:lnTo>
                  <a:close/>
                </a:path>
                <a:path w="765810" h="306704">
                  <a:moveTo>
                    <a:pt x="1803" y="130886"/>
                  </a:moveTo>
                  <a:lnTo>
                    <a:pt x="0" y="138595"/>
                  </a:lnTo>
                  <a:lnTo>
                    <a:pt x="58089" y="152184"/>
                  </a:lnTo>
                  <a:lnTo>
                    <a:pt x="59893" y="144475"/>
                  </a:lnTo>
                  <a:lnTo>
                    <a:pt x="54228" y="142836"/>
                  </a:lnTo>
                  <a:lnTo>
                    <a:pt x="49314" y="140690"/>
                  </a:lnTo>
                  <a:lnTo>
                    <a:pt x="40919" y="135369"/>
                  </a:lnTo>
                  <a:lnTo>
                    <a:pt x="39166" y="132588"/>
                  </a:lnTo>
                  <a:lnTo>
                    <a:pt x="39463" y="131318"/>
                  </a:lnTo>
                  <a:lnTo>
                    <a:pt x="6172" y="131318"/>
                  </a:lnTo>
                  <a:lnTo>
                    <a:pt x="3721" y="131178"/>
                  </a:lnTo>
                  <a:lnTo>
                    <a:pt x="1803" y="130886"/>
                  </a:lnTo>
                  <a:close/>
                </a:path>
                <a:path w="765810" h="306704">
                  <a:moveTo>
                    <a:pt x="112661" y="0"/>
                  </a:moveTo>
                  <a:lnTo>
                    <a:pt x="51120" y="89860"/>
                  </a:lnTo>
                  <a:lnTo>
                    <a:pt x="29286" y="121221"/>
                  </a:lnTo>
                  <a:lnTo>
                    <a:pt x="6172" y="131318"/>
                  </a:lnTo>
                  <a:lnTo>
                    <a:pt x="39463" y="131318"/>
                  </a:lnTo>
                  <a:lnTo>
                    <a:pt x="59169" y="96151"/>
                  </a:lnTo>
                  <a:lnTo>
                    <a:pt x="102752" y="96151"/>
                  </a:lnTo>
                  <a:lnTo>
                    <a:pt x="65214" y="87363"/>
                  </a:lnTo>
                  <a:lnTo>
                    <a:pt x="102235" y="32905"/>
                  </a:lnTo>
                  <a:lnTo>
                    <a:pt x="125678" y="32905"/>
                  </a:lnTo>
                  <a:lnTo>
                    <a:pt x="121361" y="2032"/>
                  </a:lnTo>
                  <a:lnTo>
                    <a:pt x="112661" y="0"/>
                  </a:lnTo>
                  <a:close/>
                </a:path>
                <a:path w="765810" h="306704">
                  <a:moveTo>
                    <a:pt x="125678" y="32905"/>
                  </a:moveTo>
                  <a:lnTo>
                    <a:pt x="102235" y="32905"/>
                  </a:lnTo>
                  <a:lnTo>
                    <a:pt x="111594" y="98221"/>
                  </a:lnTo>
                  <a:lnTo>
                    <a:pt x="134811" y="98221"/>
                  </a:lnTo>
                  <a:lnTo>
                    <a:pt x="125678" y="32905"/>
                  </a:lnTo>
                  <a:close/>
                </a:path>
                <a:path w="765810" h="306704">
                  <a:moveTo>
                    <a:pt x="229069" y="184619"/>
                  </a:moveTo>
                  <a:lnTo>
                    <a:pt x="227393" y="191782"/>
                  </a:lnTo>
                  <a:lnTo>
                    <a:pt x="279781" y="204038"/>
                  </a:lnTo>
                  <a:lnTo>
                    <a:pt x="281457" y="196862"/>
                  </a:lnTo>
                  <a:lnTo>
                    <a:pt x="279247" y="196202"/>
                  </a:lnTo>
                  <a:lnTo>
                    <a:pt x="277533" y="195567"/>
                  </a:lnTo>
                  <a:lnTo>
                    <a:pt x="268071" y="185966"/>
                  </a:lnTo>
                  <a:lnTo>
                    <a:pt x="238404" y="185877"/>
                  </a:lnTo>
                  <a:lnTo>
                    <a:pt x="236689" y="185788"/>
                  </a:lnTo>
                  <a:lnTo>
                    <a:pt x="232638" y="185140"/>
                  </a:lnTo>
                  <a:lnTo>
                    <a:pt x="229069" y="184619"/>
                  </a:lnTo>
                  <a:close/>
                </a:path>
                <a:path w="765810" h="306704">
                  <a:moveTo>
                    <a:pt x="163093" y="169189"/>
                  </a:moveTo>
                  <a:lnTo>
                    <a:pt x="161417" y="176352"/>
                  </a:lnTo>
                  <a:lnTo>
                    <a:pt x="213918" y="188633"/>
                  </a:lnTo>
                  <a:lnTo>
                    <a:pt x="215595" y="181457"/>
                  </a:lnTo>
                  <a:lnTo>
                    <a:pt x="213740" y="180873"/>
                  </a:lnTo>
                  <a:lnTo>
                    <a:pt x="211975" y="180200"/>
                  </a:lnTo>
                  <a:lnTo>
                    <a:pt x="208597" y="178638"/>
                  </a:lnTo>
                  <a:lnTo>
                    <a:pt x="207073" y="177711"/>
                  </a:lnTo>
                  <a:lnTo>
                    <a:pt x="205714" y="176631"/>
                  </a:lnTo>
                  <a:lnTo>
                    <a:pt x="203898" y="175285"/>
                  </a:lnTo>
                  <a:lnTo>
                    <a:pt x="202653" y="173697"/>
                  </a:lnTo>
                  <a:lnTo>
                    <a:pt x="201460" y="170294"/>
                  </a:lnTo>
                  <a:lnTo>
                    <a:pt x="171780" y="170294"/>
                  </a:lnTo>
                  <a:lnTo>
                    <a:pt x="170167" y="170230"/>
                  </a:lnTo>
                  <a:lnTo>
                    <a:pt x="168363" y="169951"/>
                  </a:lnTo>
                  <a:lnTo>
                    <a:pt x="163093" y="169189"/>
                  </a:lnTo>
                  <a:close/>
                </a:path>
                <a:path w="765810" h="306704">
                  <a:moveTo>
                    <a:pt x="277068" y="93002"/>
                  </a:moveTo>
                  <a:lnTo>
                    <a:pt x="240499" y="93002"/>
                  </a:lnTo>
                  <a:lnTo>
                    <a:pt x="244157" y="93230"/>
                  </a:lnTo>
                  <a:lnTo>
                    <a:pt x="253174" y="95338"/>
                  </a:lnTo>
                  <a:lnTo>
                    <a:pt x="257060" y="98425"/>
                  </a:lnTo>
                  <a:lnTo>
                    <a:pt x="262318" y="108369"/>
                  </a:lnTo>
                  <a:lnTo>
                    <a:pt x="262750" y="114655"/>
                  </a:lnTo>
                  <a:lnTo>
                    <a:pt x="247459" y="179971"/>
                  </a:lnTo>
                  <a:lnTo>
                    <a:pt x="246481" y="181978"/>
                  </a:lnTo>
                  <a:lnTo>
                    <a:pt x="243763" y="184785"/>
                  </a:lnTo>
                  <a:lnTo>
                    <a:pt x="241985" y="185572"/>
                  </a:lnTo>
                  <a:lnTo>
                    <a:pt x="238404" y="185877"/>
                  </a:lnTo>
                  <a:lnTo>
                    <a:pt x="268073" y="185877"/>
                  </a:lnTo>
                  <a:lnTo>
                    <a:pt x="268122" y="183819"/>
                  </a:lnTo>
                  <a:lnTo>
                    <a:pt x="281749" y="125526"/>
                  </a:lnTo>
                  <a:lnTo>
                    <a:pt x="283064" y="117823"/>
                  </a:lnTo>
                  <a:lnTo>
                    <a:pt x="283259" y="110697"/>
                  </a:lnTo>
                  <a:lnTo>
                    <a:pt x="282337" y="104150"/>
                  </a:lnTo>
                  <a:lnTo>
                    <a:pt x="280301" y="98183"/>
                  </a:lnTo>
                  <a:lnTo>
                    <a:pt x="277068" y="93002"/>
                  </a:lnTo>
                  <a:close/>
                </a:path>
                <a:path w="765810" h="306704">
                  <a:moveTo>
                    <a:pt x="185039" y="70002"/>
                  </a:moveTo>
                  <a:lnTo>
                    <a:pt x="183362" y="77165"/>
                  </a:lnTo>
                  <a:lnTo>
                    <a:pt x="185496" y="77825"/>
                  </a:lnTo>
                  <a:lnTo>
                    <a:pt x="187464" y="78574"/>
                  </a:lnTo>
                  <a:lnTo>
                    <a:pt x="197485" y="90843"/>
                  </a:lnTo>
                  <a:lnTo>
                    <a:pt x="197482" y="93230"/>
                  </a:lnTo>
                  <a:lnTo>
                    <a:pt x="180835" y="164401"/>
                  </a:lnTo>
                  <a:lnTo>
                    <a:pt x="171780" y="170294"/>
                  </a:lnTo>
                  <a:lnTo>
                    <a:pt x="201460" y="170294"/>
                  </a:lnTo>
                  <a:lnTo>
                    <a:pt x="216331" y="103797"/>
                  </a:lnTo>
                  <a:lnTo>
                    <a:pt x="240108" y="93052"/>
                  </a:lnTo>
                  <a:lnTo>
                    <a:pt x="219417" y="93052"/>
                  </a:lnTo>
                  <a:lnTo>
                    <a:pt x="218871" y="92925"/>
                  </a:lnTo>
                  <a:lnTo>
                    <a:pt x="222415" y="77825"/>
                  </a:lnTo>
                  <a:lnTo>
                    <a:pt x="221246" y="75946"/>
                  </a:lnTo>
                  <a:lnTo>
                    <a:pt x="185039" y="70002"/>
                  </a:lnTo>
                  <a:close/>
                </a:path>
                <a:path w="765810" h="306704">
                  <a:moveTo>
                    <a:pt x="250723" y="81737"/>
                  </a:moveTo>
                  <a:lnTo>
                    <a:pt x="219417" y="93052"/>
                  </a:lnTo>
                  <a:lnTo>
                    <a:pt x="240108" y="93052"/>
                  </a:lnTo>
                  <a:lnTo>
                    <a:pt x="240499" y="93002"/>
                  </a:lnTo>
                  <a:lnTo>
                    <a:pt x="277068" y="93002"/>
                  </a:lnTo>
                  <a:lnTo>
                    <a:pt x="272540" y="88763"/>
                  </a:lnTo>
                  <a:lnTo>
                    <a:pt x="266741" y="85503"/>
                  </a:lnTo>
                  <a:lnTo>
                    <a:pt x="259664" y="83210"/>
                  </a:lnTo>
                  <a:lnTo>
                    <a:pt x="255028" y="82130"/>
                  </a:lnTo>
                  <a:lnTo>
                    <a:pt x="250723" y="81737"/>
                  </a:lnTo>
                  <a:close/>
                </a:path>
                <a:path w="765810" h="306704">
                  <a:moveTo>
                    <a:pt x="320925" y="203034"/>
                  </a:moveTo>
                  <a:lnTo>
                    <a:pt x="305841" y="203034"/>
                  </a:lnTo>
                  <a:lnTo>
                    <a:pt x="307657" y="205435"/>
                  </a:lnTo>
                  <a:lnTo>
                    <a:pt x="340666" y="220641"/>
                  </a:lnTo>
                  <a:lnTo>
                    <a:pt x="348774" y="220641"/>
                  </a:lnTo>
                  <a:lnTo>
                    <a:pt x="356205" y="219288"/>
                  </a:lnTo>
                  <a:lnTo>
                    <a:pt x="363156" y="216547"/>
                  </a:lnTo>
                  <a:lnTo>
                    <a:pt x="368626" y="213004"/>
                  </a:lnTo>
                  <a:lnTo>
                    <a:pt x="342607" y="213004"/>
                  </a:lnTo>
                  <a:lnTo>
                    <a:pt x="330720" y="210223"/>
                  </a:lnTo>
                  <a:lnTo>
                    <a:pt x="326528" y="208089"/>
                  </a:lnTo>
                  <a:lnTo>
                    <a:pt x="320925" y="203034"/>
                  </a:lnTo>
                  <a:close/>
                </a:path>
                <a:path w="765810" h="306704">
                  <a:moveTo>
                    <a:pt x="349513" y="104713"/>
                  </a:moveTo>
                  <a:lnTo>
                    <a:pt x="312940" y="133959"/>
                  </a:lnTo>
                  <a:lnTo>
                    <a:pt x="313011" y="138798"/>
                  </a:lnTo>
                  <a:lnTo>
                    <a:pt x="343344" y="171792"/>
                  </a:lnTo>
                  <a:lnTo>
                    <a:pt x="346900" y="174028"/>
                  </a:lnTo>
                  <a:lnTo>
                    <a:pt x="362407" y="192290"/>
                  </a:lnTo>
                  <a:lnTo>
                    <a:pt x="362394" y="195046"/>
                  </a:lnTo>
                  <a:lnTo>
                    <a:pt x="360299" y="204000"/>
                  </a:lnTo>
                  <a:lnTo>
                    <a:pt x="357352" y="208089"/>
                  </a:lnTo>
                  <a:lnTo>
                    <a:pt x="348335" y="212674"/>
                  </a:lnTo>
                  <a:lnTo>
                    <a:pt x="342607" y="213004"/>
                  </a:lnTo>
                  <a:lnTo>
                    <a:pt x="368626" y="213004"/>
                  </a:lnTo>
                  <a:lnTo>
                    <a:pt x="381260" y="186918"/>
                  </a:lnTo>
                  <a:lnTo>
                    <a:pt x="381193" y="184950"/>
                  </a:lnTo>
                  <a:lnTo>
                    <a:pt x="379717" y="177977"/>
                  </a:lnTo>
                  <a:lnTo>
                    <a:pt x="378142" y="174434"/>
                  </a:lnTo>
                  <a:lnTo>
                    <a:pt x="375780" y="171132"/>
                  </a:lnTo>
                  <a:lnTo>
                    <a:pt x="373608" y="168021"/>
                  </a:lnTo>
                  <a:lnTo>
                    <a:pt x="370636" y="164960"/>
                  </a:lnTo>
                  <a:lnTo>
                    <a:pt x="363105" y="158915"/>
                  </a:lnTo>
                  <a:lnTo>
                    <a:pt x="359016" y="156083"/>
                  </a:lnTo>
                  <a:lnTo>
                    <a:pt x="354584" y="153441"/>
                  </a:lnTo>
                  <a:lnTo>
                    <a:pt x="350100" y="150710"/>
                  </a:lnTo>
                  <a:lnTo>
                    <a:pt x="331736" y="131140"/>
                  </a:lnTo>
                  <a:lnTo>
                    <a:pt x="331812" y="128282"/>
                  </a:lnTo>
                  <a:lnTo>
                    <a:pt x="333565" y="120789"/>
                  </a:lnTo>
                  <a:lnTo>
                    <a:pt x="336118" y="117576"/>
                  </a:lnTo>
                  <a:lnTo>
                    <a:pt x="344322" y="113195"/>
                  </a:lnTo>
                  <a:lnTo>
                    <a:pt x="349351" y="112788"/>
                  </a:lnTo>
                  <a:lnTo>
                    <a:pt x="374162" y="112788"/>
                  </a:lnTo>
                  <a:lnTo>
                    <a:pt x="365810" y="108496"/>
                  </a:lnTo>
                  <a:lnTo>
                    <a:pt x="361645" y="106946"/>
                  </a:lnTo>
                  <a:lnTo>
                    <a:pt x="357441" y="105968"/>
                  </a:lnTo>
                  <a:lnTo>
                    <a:pt x="349513" y="104713"/>
                  </a:lnTo>
                  <a:close/>
                </a:path>
                <a:path w="765810" h="306704">
                  <a:moveTo>
                    <a:pt x="301498" y="170141"/>
                  </a:moveTo>
                  <a:lnTo>
                    <a:pt x="293865" y="207683"/>
                  </a:lnTo>
                  <a:lnTo>
                    <a:pt x="302018" y="209588"/>
                  </a:lnTo>
                  <a:lnTo>
                    <a:pt x="305841" y="203034"/>
                  </a:lnTo>
                  <a:lnTo>
                    <a:pt x="320925" y="203034"/>
                  </a:lnTo>
                  <a:lnTo>
                    <a:pt x="308914" y="174879"/>
                  </a:lnTo>
                  <a:lnTo>
                    <a:pt x="309003" y="171907"/>
                  </a:lnTo>
                  <a:lnTo>
                    <a:pt x="301498" y="170141"/>
                  </a:lnTo>
                  <a:close/>
                </a:path>
                <a:path w="765810" h="306704">
                  <a:moveTo>
                    <a:pt x="374162" y="112788"/>
                  </a:moveTo>
                  <a:lnTo>
                    <a:pt x="349351" y="112788"/>
                  </a:lnTo>
                  <a:lnTo>
                    <a:pt x="362534" y="115874"/>
                  </a:lnTo>
                  <a:lnTo>
                    <a:pt x="368109" y="119722"/>
                  </a:lnTo>
                  <a:lnTo>
                    <a:pt x="375920" y="131762"/>
                  </a:lnTo>
                  <a:lnTo>
                    <a:pt x="377583" y="138252"/>
                  </a:lnTo>
                  <a:lnTo>
                    <a:pt x="377603" y="142252"/>
                  </a:lnTo>
                  <a:lnTo>
                    <a:pt x="377498" y="146888"/>
                  </a:lnTo>
                  <a:lnTo>
                    <a:pt x="384949" y="148628"/>
                  </a:lnTo>
                  <a:lnTo>
                    <a:pt x="390778" y="117030"/>
                  </a:lnTo>
                  <a:lnTo>
                    <a:pt x="379730" y="117030"/>
                  </a:lnTo>
                  <a:lnTo>
                    <a:pt x="377329" y="114858"/>
                  </a:lnTo>
                  <a:lnTo>
                    <a:pt x="374162" y="112788"/>
                  </a:lnTo>
                  <a:close/>
                </a:path>
                <a:path w="765810" h="306704">
                  <a:moveTo>
                    <a:pt x="383552" y="111963"/>
                  </a:moveTo>
                  <a:lnTo>
                    <a:pt x="379730" y="117030"/>
                  </a:lnTo>
                  <a:lnTo>
                    <a:pt x="390778" y="117030"/>
                  </a:lnTo>
                  <a:lnTo>
                    <a:pt x="391375" y="113792"/>
                  </a:lnTo>
                  <a:lnTo>
                    <a:pt x="383552" y="111963"/>
                  </a:lnTo>
                  <a:close/>
                </a:path>
                <a:path w="765810" h="306704">
                  <a:moveTo>
                    <a:pt x="662444" y="285978"/>
                  </a:moveTo>
                  <a:lnTo>
                    <a:pt x="660768" y="293154"/>
                  </a:lnTo>
                  <a:lnTo>
                    <a:pt x="717283" y="306374"/>
                  </a:lnTo>
                  <a:lnTo>
                    <a:pt x="718959" y="299199"/>
                  </a:lnTo>
                  <a:lnTo>
                    <a:pt x="716889" y="298564"/>
                  </a:lnTo>
                  <a:lnTo>
                    <a:pt x="714476" y="297738"/>
                  </a:lnTo>
                  <a:lnTo>
                    <a:pt x="708914" y="295668"/>
                  </a:lnTo>
                  <a:lnTo>
                    <a:pt x="706704" y="294576"/>
                  </a:lnTo>
                  <a:lnTo>
                    <a:pt x="705065" y="293433"/>
                  </a:lnTo>
                  <a:lnTo>
                    <a:pt x="703148" y="292138"/>
                  </a:lnTo>
                  <a:lnTo>
                    <a:pt x="701890" y="290588"/>
                  </a:lnTo>
                  <a:lnTo>
                    <a:pt x="700734" y="287096"/>
                  </a:lnTo>
                  <a:lnTo>
                    <a:pt x="671131" y="287096"/>
                  </a:lnTo>
                  <a:lnTo>
                    <a:pt x="669518" y="287032"/>
                  </a:lnTo>
                  <a:lnTo>
                    <a:pt x="662444" y="285978"/>
                  </a:lnTo>
                  <a:close/>
                </a:path>
                <a:path w="765810" h="306704">
                  <a:moveTo>
                    <a:pt x="684390" y="186804"/>
                  </a:moveTo>
                  <a:lnTo>
                    <a:pt x="682701" y="193967"/>
                  </a:lnTo>
                  <a:lnTo>
                    <a:pt x="684847" y="194627"/>
                  </a:lnTo>
                  <a:lnTo>
                    <a:pt x="686816" y="195376"/>
                  </a:lnTo>
                  <a:lnTo>
                    <a:pt x="696785" y="210235"/>
                  </a:lnTo>
                  <a:lnTo>
                    <a:pt x="680287" y="280771"/>
                  </a:lnTo>
                  <a:lnTo>
                    <a:pt x="671131" y="287096"/>
                  </a:lnTo>
                  <a:lnTo>
                    <a:pt x="700734" y="287096"/>
                  </a:lnTo>
                  <a:lnTo>
                    <a:pt x="715860" y="219837"/>
                  </a:lnTo>
                  <a:lnTo>
                    <a:pt x="733212" y="209854"/>
                  </a:lnTo>
                  <a:lnTo>
                    <a:pt x="718769" y="209854"/>
                  </a:lnTo>
                  <a:lnTo>
                    <a:pt x="718223" y="209727"/>
                  </a:lnTo>
                  <a:lnTo>
                    <a:pt x="721753" y="194627"/>
                  </a:lnTo>
                  <a:lnTo>
                    <a:pt x="720598" y="192747"/>
                  </a:lnTo>
                  <a:lnTo>
                    <a:pt x="684390" y="186804"/>
                  </a:lnTo>
                  <a:close/>
                </a:path>
                <a:path w="765810" h="306704">
                  <a:moveTo>
                    <a:pt x="613130" y="167436"/>
                  </a:moveTo>
                  <a:lnTo>
                    <a:pt x="577799" y="187642"/>
                  </a:lnTo>
                  <a:lnTo>
                    <a:pt x="563573" y="227228"/>
                  </a:lnTo>
                  <a:lnTo>
                    <a:pt x="563525" y="230632"/>
                  </a:lnTo>
                  <a:lnTo>
                    <a:pt x="564299" y="243763"/>
                  </a:lnTo>
                  <a:lnTo>
                    <a:pt x="587895" y="277482"/>
                  </a:lnTo>
                  <a:lnTo>
                    <a:pt x="617988" y="284122"/>
                  </a:lnTo>
                  <a:lnTo>
                    <a:pt x="624841" y="283210"/>
                  </a:lnTo>
                  <a:lnTo>
                    <a:pt x="631469" y="281254"/>
                  </a:lnTo>
                  <a:lnTo>
                    <a:pt x="637803" y="278382"/>
                  </a:lnTo>
                  <a:lnTo>
                    <a:pt x="643718" y="274723"/>
                  </a:lnTo>
                  <a:lnTo>
                    <a:pt x="644735" y="273900"/>
                  </a:lnTo>
                  <a:lnTo>
                    <a:pt x="619125" y="273900"/>
                  </a:lnTo>
                  <a:lnTo>
                    <a:pt x="606374" y="270916"/>
                  </a:lnTo>
                  <a:lnTo>
                    <a:pt x="585660" y="241795"/>
                  </a:lnTo>
                  <a:lnTo>
                    <a:pt x="585761" y="228892"/>
                  </a:lnTo>
                  <a:lnTo>
                    <a:pt x="586486" y="223139"/>
                  </a:lnTo>
                  <a:lnTo>
                    <a:pt x="588137" y="216103"/>
                  </a:lnTo>
                  <a:lnTo>
                    <a:pt x="629296" y="216103"/>
                  </a:lnTo>
                  <a:lnTo>
                    <a:pt x="590270" y="206971"/>
                  </a:lnTo>
                  <a:lnTo>
                    <a:pt x="618223" y="175679"/>
                  </a:lnTo>
                  <a:lnTo>
                    <a:pt x="644605" y="175679"/>
                  </a:lnTo>
                  <a:lnTo>
                    <a:pt x="642213" y="173875"/>
                  </a:lnTo>
                  <a:lnTo>
                    <a:pt x="635800" y="171081"/>
                  </a:lnTo>
                  <a:lnTo>
                    <a:pt x="620369" y="167474"/>
                  </a:lnTo>
                  <a:lnTo>
                    <a:pt x="613130" y="167436"/>
                  </a:lnTo>
                  <a:close/>
                </a:path>
                <a:path w="765810" h="306704">
                  <a:moveTo>
                    <a:pt x="647776" y="258597"/>
                  </a:moveTo>
                  <a:lnTo>
                    <a:pt x="641591" y="265442"/>
                  </a:lnTo>
                  <a:lnTo>
                    <a:pt x="635800" y="269836"/>
                  </a:lnTo>
                  <a:lnTo>
                    <a:pt x="625043" y="273697"/>
                  </a:lnTo>
                  <a:lnTo>
                    <a:pt x="619125" y="273900"/>
                  </a:lnTo>
                  <a:lnTo>
                    <a:pt x="644735" y="273900"/>
                  </a:lnTo>
                  <a:lnTo>
                    <a:pt x="649214" y="270277"/>
                  </a:lnTo>
                  <a:lnTo>
                    <a:pt x="654291" y="265049"/>
                  </a:lnTo>
                  <a:lnTo>
                    <a:pt x="647776" y="258597"/>
                  </a:lnTo>
                  <a:close/>
                </a:path>
                <a:path w="765810" h="306704">
                  <a:moveTo>
                    <a:pt x="502617" y="169011"/>
                  </a:moveTo>
                  <a:lnTo>
                    <a:pt x="482790" y="169011"/>
                  </a:lnTo>
                  <a:lnTo>
                    <a:pt x="493229" y="254774"/>
                  </a:lnTo>
                  <a:lnTo>
                    <a:pt x="502500" y="256933"/>
                  </a:lnTo>
                  <a:lnTo>
                    <a:pt x="504520" y="253212"/>
                  </a:lnTo>
                  <a:lnTo>
                    <a:pt x="506704" y="249326"/>
                  </a:lnTo>
                  <a:lnTo>
                    <a:pt x="511431" y="241236"/>
                  </a:lnTo>
                  <a:lnTo>
                    <a:pt x="513689" y="237515"/>
                  </a:lnTo>
                  <a:lnTo>
                    <a:pt x="515874" y="234048"/>
                  </a:lnTo>
                  <a:lnTo>
                    <a:pt x="520095" y="227228"/>
                  </a:lnTo>
                  <a:lnTo>
                    <a:pt x="509778" y="227228"/>
                  </a:lnTo>
                  <a:lnTo>
                    <a:pt x="502617" y="169011"/>
                  </a:lnTo>
                  <a:close/>
                </a:path>
                <a:path w="765810" h="306704">
                  <a:moveTo>
                    <a:pt x="405904" y="120510"/>
                  </a:moveTo>
                  <a:lnTo>
                    <a:pt x="404228" y="127685"/>
                  </a:lnTo>
                  <a:lnTo>
                    <a:pt x="407187" y="128765"/>
                  </a:lnTo>
                  <a:lnTo>
                    <a:pt x="410070" y="130657"/>
                  </a:lnTo>
                  <a:lnTo>
                    <a:pt x="415671" y="136093"/>
                  </a:lnTo>
                  <a:lnTo>
                    <a:pt x="417258" y="139293"/>
                  </a:lnTo>
                  <a:lnTo>
                    <a:pt x="425801" y="232702"/>
                  </a:lnTo>
                  <a:lnTo>
                    <a:pt x="426415" y="239141"/>
                  </a:lnTo>
                  <a:lnTo>
                    <a:pt x="435356" y="241236"/>
                  </a:lnTo>
                  <a:lnTo>
                    <a:pt x="453956" y="212915"/>
                  </a:lnTo>
                  <a:lnTo>
                    <a:pt x="443750" y="212915"/>
                  </a:lnTo>
                  <a:lnTo>
                    <a:pt x="439748" y="157238"/>
                  </a:lnTo>
                  <a:lnTo>
                    <a:pt x="439013" y="146481"/>
                  </a:lnTo>
                  <a:lnTo>
                    <a:pt x="438899" y="145313"/>
                  </a:lnTo>
                  <a:lnTo>
                    <a:pt x="438835" y="144221"/>
                  </a:lnTo>
                  <a:lnTo>
                    <a:pt x="438784" y="141579"/>
                  </a:lnTo>
                  <a:lnTo>
                    <a:pt x="439242" y="139623"/>
                  </a:lnTo>
                  <a:lnTo>
                    <a:pt x="440918" y="138747"/>
                  </a:lnTo>
                  <a:lnTo>
                    <a:pt x="446836" y="138607"/>
                  </a:lnTo>
                  <a:lnTo>
                    <a:pt x="452081" y="138607"/>
                  </a:lnTo>
                  <a:lnTo>
                    <a:pt x="453707" y="131699"/>
                  </a:lnTo>
                  <a:lnTo>
                    <a:pt x="405904" y="120510"/>
                  </a:lnTo>
                  <a:close/>
                </a:path>
                <a:path w="765810" h="306704">
                  <a:moveTo>
                    <a:pt x="629296" y="216103"/>
                  </a:moveTo>
                  <a:lnTo>
                    <a:pt x="588137" y="216103"/>
                  </a:lnTo>
                  <a:lnTo>
                    <a:pt x="659104" y="232702"/>
                  </a:lnTo>
                  <a:lnTo>
                    <a:pt x="662292" y="219075"/>
                  </a:lnTo>
                  <a:lnTo>
                    <a:pt x="662340" y="218567"/>
                  </a:lnTo>
                  <a:lnTo>
                    <a:pt x="639826" y="218567"/>
                  </a:lnTo>
                  <a:lnTo>
                    <a:pt x="629296" y="216103"/>
                  </a:lnTo>
                  <a:close/>
                </a:path>
                <a:path w="765810" h="306704">
                  <a:moveTo>
                    <a:pt x="764756" y="208686"/>
                  </a:moveTo>
                  <a:lnTo>
                    <a:pt x="739749" y="208686"/>
                  </a:lnTo>
                  <a:lnTo>
                    <a:pt x="743153" y="209486"/>
                  </a:lnTo>
                  <a:lnTo>
                    <a:pt x="742099" y="211988"/>
                  </a:lnTo>
                  <a:lnTo>
                    <a:pt x="740968" y="214515"/>
                  </a:lnTo>
                  <a:lnTo>
                    <a:pt x="740511" y="215900"/>
                  </a:lnTo>
                  <a:lnTo>
                    <a:pt x="739769" y="219075"/>
                  </a:lnTo>
                  <a:lnTo>
                    <a:pt x="739656" y="220568"/>
                  </a:lnTo>
                  <a:lnTo>
                    <a:pt x="740067" y="222592"/>
                  </a:lnTo>
                  <a:lnTo>
                    <a:pt x="743369" y="227799"/>
                  </a:lnTo>
                  <a:lnTo>
                    <a:pt x="746213" y="229577"/>
                  </a:lnTo>
                  <a:lnTo>
                    <a:pt x="754037" y="231406"/>
                  </a:lnTo>
                  <a:lnTo>
                    <a:pt x="757161" y="230632"/>
                  </a:lnTo>
                  <a:lnTo>
                    <a:pt x="762127" y="225755"/>
                  </a:lnTo>
                  <a:lnTo>
                    <a:pt x="763803" y="222681"/>
                  </a:lnTo>
                  <a:lnTo>
                    <a:pt x="765713" y="214515"/>
                  </a:lnTo>
                  <a:lnTo>
                    <a:pt x="765605" y="211988"/>
                  </a:lnTo>
                  <a:lnTo>
                    <a:pt x="765340" y="209664"/>
                  </a:lnTo>
                  <a:lnTo>
                    <a:pt x="764756" y="208686"/>
                  </a:lnTo>
                  <a:close/>
                </a:path>
                <a:path w="765810" h="306704">
                  <a:moveTo>
                    <a:pt x="533184" y="150291"/>
                  </a:moveTo>
                  <a:lnTo>
                    <a:pt x="531558" y="157238"/>
                  </a:lnTo>
                  <a:lnTo>
                    <a:pt x="532358" y="157429"/>
                  </a:lnTo>
                  <a:lnTo>
                    <a:pt x="533577" y="157861"/>
                  </a:lnTo>
                  <a:lnTo>
                    <a:pt x="544408" y="167474"/>
                  </a:lnTo>
                  <a:lnTo>
                    <a:pt x="543852" y="169862"/>
                  </a:lnTo>
                  <a:lnTo>
                    <a:pt x="543255" y="171348"/>
                  </a:lnTo>
                  <a:lnTo>
                    <a:pt x="540689" y="175844"/>
                  </a:lnTo>
                  <a:lnTo>
                    <a:pt x="539750" y="177609"/>
                  </a:lnTo>
                  <a:lnTo>
                    <a:pt x="536518" y="183252"/>
                  </a:lnTo>
                  <a:lnTo>
                    <a:pt x="533000" y="189230"/>
                  </a:lnTo>
                  <a:lnTo>
                    <a:pt x="529475" y="195077"/>
                  </a:lnTo>
                  <a:lnTo>
                    <a:pt x="516519" y="216103"/>
                  </a:lnTo>
                  <a:lnTo>
                    <a:pt x="509778" y="227228"/>
                  </a:lnTo>
                  <a:lnTo>
                    <a:pt x="520095" y="227228"/>
                  </a:lnTo>
                  <a:lnTo>
                    <a:pt x="531083" y="209486"/>
                  </a:lnTo>
                  <a:lnTo>
                    <a:pt x="551548" y="176593"/>
                  </a:lnTo>
                  <a:lnTo>
                    <a:pt x="554202" y="172478"/>
                  </a:lnTo>
                  <a:lnTo>
                    <a:pt x="557542" y="169697"/>
                  </a:lnTo>
                  <a:lnTo>
                    <a:pt x="565619" y="166852"/>
                  </a:lnTo>
                  <a:lnTo>
                    <a:pt x="569201" y="166357"/>
                  </a:lnTo>
                  <a:lnTo>
                    <a:pt x="572410" y="166357"/>
                  </a:lnTo>
                  <a:lnTo>
                    <a:pt x="573938" y="159816"/>
                  </a:lnTo>
                  <a:lnTo>
                    <a:pt x="533184" y="150291"/>
                  </a:lnTo>
                  <a:close/>
                </a:path>
                <a:path w="765810" h="306704">
                  <a:moveTo>
                    <a:pt x="644605" y="175679"/>
                  </a:moveTo>
                  <a:lnTo>
                    <a:pt x="618223" y="175679"/>
                  </a:lnTo>
                  <a:lnTo>
                    <a:pt x="630389" y="178523"/>
                  </a:lnTo>
                  <a:lnTo>
                    <a:pt x="633882" y="180441"/>
                  </a:lnTo>
                  <a:lnTo>
                    <a:pt x="638695" y="185991"/>
                  </a:lnTo>
                  <a:lnTo>
                    <a:pt x="640346" y="189230"/>
                  </a:lnTo>
                  <a:lnTo>
                    <a:pt x="642035" y="196405"/>
                  </a:lnTo>
                  <a:lnTo>
                    <a:pt x="642125" y="201752"/>
                  </a:lnTo>
                  <a:lnTo>
                    <a:pt x="641418" y="210235"/>
                  </a:lnTo>
                  <a:lnTo>
                    <a:pt x="640778" y="214515"/>
                  </a:lnTo>
                  <a:lnTo>
                    <a:pt x="639826" y="218567"/>
                  </a:lnTo>
                  <a:lnTo>
                    <a:pt x="662340" y="218567"/>
                  </a:lnTo>
                  <a:lnTo>
                    <a:pt x="662846" y="213226"/>
                  </a:lnTo>
                  <a:lnTo>
                    <a:pt x="662720" y="210235"/>
                  </a:lnTo>
                  <a:lnTo>
                    <a:pt x="662190" y="201129"/>
                  </a:lnTo>
                  <a:lnTo>
                    <a:pt x="660831" y="195770"/>
                  </a:lnTo>
                  <a:lnTo>
                    <a:pt x="655967" y="185839"/>
                  </a:lnTo>
                  <a:lnTo>
                    <a:pt x="652221" y="181419"/>
                  </a:lnTo>
                  <a:lnTo>
                    <a:pt x="644605" y="175679"/>
                  </a:lnTo>
                  <a:close/>
                </a:path>
                <a:path w="765810" h="306704">
                  <a:moveTo>
                    <a:pt x="489102" y="142265"/>
                  </a:moveTo>
                  <a:lnTo>
                    <a:pt x="443750" y="212915"/>
                  </a:lnTo>
                  <a:lnTo>
                    <a:pt x="453956" y="212915"/>
                  </a:lnTo>
                  <a:lnTo>
                    <a:pt x="482790" y="169011"/>
                  </a:lnTo>
                  <a:lnTo>
                    <a:pt x="502617" y="169011"/>
                  </a:lnTo>
                  <a:lnTo>
                    <a:pt x="499630" y="144729"/>
                  </a:lnTo>
                  <a:lnTo>
                    <a:pt x="489102" y="142265"/>
                  </a:lnTo>
                  <a:close/>
                </a:path>
                <a:path w="765810" h="306704">
                  <a:moveTo>
                    <a:pt x="748499" y="197904"/>
                  </a:moveTo>
                  <a:lnTo>
                    <a:pt x="743115" y="198247"/>
                  </a:lnTo>
                  <a:lnTo>
                    <a:pt x="730681" y="201752"/>
                  </a:lnTo>
                  <a:lnTo>
                    <a:pt x="724636" y="205041"/>
                  </a:lnTo>
                  <a:lnTo>
                    <a:pt x="718769" y="209854"/>
                  </a:lnTo>
                  <a:lnTo>
                    <a:pt x="733212" y="209854"/>
                  </a:lnTo>
                  <a:lnTo>
                    <a:pt x="735444" y="209130"/>
                  </a:lnTo>
                  <a:lnTo>
                    <a:pt x="739749" y="208686"/>
                  </a:lnTo>
                  <a:lnTo>
                    <a:pt x="764756" y="208686"/>
                  </a:lnTo>
                  <a:lnTo>
                    <a:pt x="760996" y="202387"/>
                  </a:lnTo>
                  <a:lnTo>
                    <a:pt x="757631" y="200037"/>
                  </a:lnTo>
                  <a:lnTo>
                    <a:pt x="748499" y="197904"/>
                  </a:lnTo>
                  <a:close/>
                </a:path>
                <a:path w="765810" h="306704">
                  <a:moveTo>
                    <a:pt x="572410" y="166357"/>
                  </a:moveTo>
                  <a:lnTo>
                    <a:pt x="569201" y="166357"/>
                  </a:lnTo>
                  <a:lnTo>
                    <a:pt x="572312" y="166776"/>
                  </a:lnTo>
                  <a:lnTo>
                    <a:pt x="572410" y="166357"/>
                  </a:lnTo>
                  <a:close/>
                </a:path>
                <a:path w="765810" h="306704">
                  <a:moveTo>
                    <a:pt x="452081" y="138607"/>
                  </a:moveTo>
                  <a:lnTo>
                    <a:pt x="446836" y="138607"/>
                  </a:lnTo>
                  <a:lnTo>
                    <a:pt x="449516" y="138811"/>
                  </a:lnTo>
                  <a:lnTo>
                    <a:pt x="451916" y="139306"/>
                  </a:lnTo>
                  <a:lnTo>
                    <a:pt x="452081" y="1386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49802" y="4326635"/>
              <a:ext cx="2051291" cy="846579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3971084" y="4366567"/>
              <a:ext cx="1772285" cy="577215"/>
            </a:xfrm>
            <a:custGeom>
              <a:avLst/>
              <a:gdLst/>
              <a:ahLst/>
              <a:cxnLst/>
              <a:rect l="l" t="t" r="r" b="b"/>
              <a:pathLst>
                <a:path w="1772285" h="577214">
                  <a:moveTo>
                    <a:pt x="1771853" y="0"/>
                  </a:moveTo>
                  <a:lnTo>
                    <a:pt x="0" y="576706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971085" y="4860952"/>
              <a:ext cx="107950" cy="106045"/>
            </a:xfrm>
            <a:custGeom>
              <a:avLst/>
              <a:gdLst/>
              <a:ahLst/>
              <a:cxnLst/>
              <a:rect l="l" t="t" r="r" b="b"/>
              <a:pathLst>
                <a:path w="107950" h="106045">
                  <a:moveTo>
                    <a:pt x="73367" y="0"/>
                  </a:moveTo>
                  <a:lnTo>
                    <a:pt x="0" y="82321"/>
                  </a:lnTo>
                  <a:lnTo>
                    <a:pt x="107759" y="105663"/>
                  </a:lnTo>
                </a:path>
              </a:pathLst>
            </a:custGeom>
            <a:ln w="31750">
              <a:solidFill>
                <a:srgbClr val="53548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194508" y="4498643"/>
              <a:ext cx="582930" cy="295910"/>
            </a:xfrm>
            <a:custGeom>
              <a:avLst/>
              <a:gdLst/>
              <a:ahLst/>
              <a:cxnLst/>
              <a:rect l="l" t="t" r="r" b="b"/>
              <a:pathLst>
                <a:path w="582929" h="295910">
                  <a:moveTo>
                    <a:pt x="129134" y="269240"/>
                  </a:moveTo>
                  <a:lnTo>
                    <a:pt x="99538" y="269240"/>
                  </a:lnTo>
                  <a:lnTo>
                    <a:pt x="102370" y="275590"/>
                  </a:lnTo>
                  <a:lnTo>
                    <a:pt x="105748" y="280670"/>
                  </a:lnTo>
                  <a:lnTo>
                    <a:pt x="113571" y="288290"/>
                  </a:lnTo>
                  <a:lnTo>
                    <a:pt x="117851" y="292100"/>
                  </a:lnTo>
                  <a:lnTo>
                    <a:pt x="127148" y="295910"/>
                  </a:lnTo>
                  <a:lnTo>
                    <a:pt x="146795" y="295910"/>
                  </a:lnTo>
                  <a:lnTo>
                    <a:pt x="160079" y="292100"/>
                  </a:lnTo>
                  <a:lnTo>
                    <a:pt x="166568" y="289560"/>
                  </a:lnTo>
                  <a:lnTo>
                    <a:pt x="175522" y="284480"/>
                  </a:lnTo>
                  <a:lnTo>
                    <a:pt x="179205" y="281940"/>
                  </a:lnTo>
                  <a:lnTo>
                    <a:pt x="152814" y="281940"/>
                  </a:lnTo>
                  <a:lnTo>
                    <a:pt x="145956" y="280670"/>
                  </a:lnTo>
                  <a:lnTo>
                    <a:pt x="131135" y="271780"/>
                  </a:lnTo>
                  <a:lnTo>
                    <a:pt x="129134" y="269240"/>
                  </a:lnTo>
                  <a:close/>
                </a:path>
                <a:path w="582929" h="295910">
                  <a:moveTo>
                    <a:pt x="179497" y="271780"/>
                  </a:moveTo>
                  <a:lnTo>
                    <a:pt x="177617" y="271780"/>
                  </a:lnTo>
                  <a:lnTo>
                    <a:pt x="175204" y="273050"/>
                  </a:lnTo>
                  <a:lnTo>
                    <a:pt x="169337" y="275590"/>
                  </a:lnTo>
                  <a:lnTo>
                    <a:pt x="164968" y="278130"/>
                  </a:lnTo>
                  <a:lnTo>
                    <a:pt x="152814" y="281940"/>
                  </a:lnTo>
                  <a:lnTo>
                    <a:pt x="179205" y="281940"/>
                  </a:lnTo>
                  <a:lnTo>
                    <a:pt x="182113" y="279400"/>
                  </a:lnTo>
                  <a:lnTo>
                    <a:pt x="179497" y="271780"/>
                  </a:lnTo>
                  <a:close/>
                </a:path>
                <a:path w="582929" h="295910">
                  <a:moveTo>
                    <a:pt x="82596" y="106680"/>
                  </a:moveTo>
                  <a:lnTo>
                    <a:pt x="67526" y="106680"/>
                  </a:lnTo>
                  <a:lnTo>
                    <a:pt x="60002" y="107950"/>
                  </a:lnTo>
                  <a:lnTo>
                    <a:pt x="20990" y="129540"/>
                  </a:lnTo>
                  <a:lnTo>
                    <a:pt x="1060" y="170180"/>
                  </a:lnTo>
                  <a:lnTo>
                    <a:pt x="0" y="186690"/>
                  </a:lnTo>
                  <a:lnTo>
                    <a:pt x="591" y="194310"/>
                  </a:lnTo>
                  <a:lnTo>
                    <a:pt x="14960" y="234950"/>
                  </a:lnTo>
                  <a:lnTo>
                    <a:pt x="48255" y="265430"/>
                  </a:lnTo>
                  <a:lnTo>
                    <a:pt x="69248" y="271780"/>
                  </a:lnTo>
                  <a:lnTo>
                    <a:pt x="84260" y="271780"/>
                  </a:lnTo>
                  <a:lnTo>
                    <a:pt x="99538" y="269240"/>
                  </a:lnTo>
                  <a:lnTo>
                    <a:pt x="129134" y="269240"/>
                  </a:lnTo>
                  <a:lnTo>
                    <a:pt x="126132" y="265430"/>
                  </a:lnTo>
                  <a:lnTo>
                    <a:pt x="124843" y="261620"/>
                  </a:lnTo>
                  <a:lnTo>
                    <a:pt x="83371" y="261620"/>
                  </a:lnTo>
                  <a:lnTo>
                    <a:pt x="69528" y="259080"/>
                  </a:lnTo>
                  <a:lnTo>
                    <a:pt x="63178" y="255270"/>
                  </a:lnTo>
                  <a:lnTo>
                    <a:pt x="57387" y="250190"/>
                  </a:lnTo>
                  <a:lnTo>
                    <a:pt x="51418" y="245110"/>
                  </a:lnTo>
                  <a:lnTo>
                    <a:pt x="30386" y="204470"/>
                  </a:lnTo>
                  <a:lnTo>
                    <a:pt x="23996" y="168910"/>
                  </a:lnTo>
                  <a:lnTo>
                    <a:pt x="24108" y="162560"/>
                  </a:lnTo>
                  <a:lnTo>
                    <a:pt x="40280" y="127000"/>
                  </a:lnTo>
                  <a:lnTo>
                    <a:pt x="63051" y="116840"/>
                  </a:lnTo>
                  <a:lnTo>
                    <a:pt x="112711" y="116840"/>
                  </a:lnTo>
                  <a:lnTo>
                    <a:pt x="110561" y="115570"/>
                  </a:lnTo>
                  <a:lnTo>
                    <a:pt x="103977" y="113030"/>
                  </a:lnTo>
                  <a:lnTo>
                    <a:pt x="97122" y="110490"/>
                  </a:lnTo>
                  <a:lnTo>
                    <a:pt x="89995" y="107950"/>
                  </a:lnTo>
                  <a:lnTo>
                    <a:pt x="82596" y="106680"/>
                  </a:lnTo>
                  <a:close/>
                </a:path>
                <a:path w="582929" h="295910">
                  <a:moveTo>
                    <a:pt x="112711" y="116840"/>
                  </a:moveTo>
                  <a:lnTo>
                    <a:pt x="70315" y="116840"/>
                  </a:lnTo>
                  <a:lnTo>
                    <a:pt x="84222" y="119380"/>
                  </a:lnTo>
                  <a:lnTo>
                    <a:pt x="90584" y="123190"/>
                  </a:lnTo>
                  <a:lnTo>
                    <a:pt x="115605" y="153670"/>
                  </a:lnTo>
                  <a:lnTo>
                    <a:pt x="129201" y="196850"/>
                  </a:lnTo>
                  <a:lnTo>
                    <a:pt x="130615" y="213360"/>
                  </a:lnTo>
                  <a:lnTo>
                    <a:pt x="130107" y="219710"/>
                  </a:lnTo>
                  <a:lnTo>
                    <a:pt x="128151" y="227330"/>
                  </a:lnTo>
                  <a:lnTo>
                    <a:pt x="126309" y="234950"/>
                  </a:lnTo>
                  <a:lnTo>
                    <a:pt x="122880" y="242570"/>
                  </a:lnTo>
                  <a:lnTo>
                    <a:pt x="112886" y="252730"/>
                  </a:lnTo>
                  <a:lnTo>
                    <a:pt x="106586" y="256540"/>
                  </a:lnTo>
                  <a:lnTo>
                    <a:pt x="90889" y="261620"/>
                  </a:lnTo>
                  <a:lnTo>
                    <a:pt x="124843" y="261620"/>
                  </a:lnTo>
                  <a:lnTo>
                    <a:pt x="123554" y="257810"/>
                  </a:lnTo>
                  <a:lnTo>
                    <a:pt x="130119" y="252730"/>
                  </a:lnTo>
                  <a:lnTo>
                    <a:pt x="135682" y="246380"/>
                  </a:lnTo>
                  <a:lnTo>
                    <a:pt x="144775" y="233680"/>
                  </a:lnTo>
                  <a:lnTo>
                    <a:pt x="148268" y="227330"/>
                  </a:lnTo>
                  <a:lnTo>
                    <a:pt x="153233" y="212090"/>
                  </a:lnTo>
                  <a:lnTo>
                    <a:pt x="154491" y="203200"/>
                  </a:lnTo>
                  <a:lnTo>
                    <a:pt x="154392" y="193040"/>
                  </a:lnTo>
                  <a:lnTo>
                    <a:pt x="143180" y="149860"/>
                  </a:lnTo>
                  <a:lnTo>
                    <a:pt x="117010" y="119380"/>
                  </a:lnTo>
                  <a:lnTo>
                    <a:pt x="112711" y="116840"/>
                  </a:lnTo>
                  <a:close/>
                </a:path>
                <a:path w="582929" h="295910">
                  <a:moveTo>
                    <a:pt x="195274" y="140970"/>
                  </a:moveTo>
                  <a:lnTo>
                    <a:pt x="167013" y="140970"/>
                  </a:lnTo>
                  <a:lnTo>
                    <a:pt x="169274" y="142240"/>
                  </a:lnTo>
                  <a:lnTo>
                    <a:pt x="171166" y="143510"/>
                  </a:lnTo>
                  <a:lnTo>
                    <a:pt x="174176" y="146050"/>
                  </a:lnTo>
                  <a:lnTo>
                    <a:pt x="175331" y="147320"/>
                  </a:lnTo>
                  <a:lnTo>
                    <a:pt x="191803" y="200660"/>
                  </a:lnTo>
                  <a:lnTo>
                    <a:pt x="194811" y="208280"/>
                  </a:lnTo>
                  <a:lnTo>
                    <a:pt x="218429" y="228600"/>
                  </a:lnTo>
                  <a:lnTo>
                    <a:pt x="224682" y="228600"/>
                  </a:lnTo>
                  <a:lnTo>
                    <a:pt x="251493" y="214630"/>
                  </a:lnTo>
                  <a:lnTo>
                    <a:pt x="231923" y="214630"/>
                  </a:lnTo>
                  <a:lnTo>
                    <a:pt x="227236" y="213360"/>
                  </a:lnTo>
                  <a:lnTo>
                    <a:pt x="218016" y="208280"/>
                  </a:lnTo>
                  <a:lnTo>
                    <a:pt x="214536" y="203200"/>
                  </a:lnTo>
                  <a:lnTo>
                    <a:pt x="195274" y="140970"/>
                  </a:lnTo>
                  <a:close/>
                </a:path>
                <a:path w="582929" h="295910">
                  <a:moveTo>
                    <a:pt x="258901" y="120650"/>
                  </a:moveTo>
                  <a:lnTo>
                    <a:pt x="232964" y="120650"/>
                  </a:lnTo>
                  <a:lnTo>
                    <a:pt x="234831" y="121920"/>
                  </a:lnTo>
                  <a:lnTo>
                    <a:pt x="237942" y="125730"/>
                  </a:lnTo>
                  <a:lnTo>
                    <a:pt x="239085" y="127000"/>
                  </a:lnTo>
                  <a:lnTo>
                    <a:pt x="258389" y="189230"/>
                  </a:lnTo>
                  <a:lnTo>
                    <a:pt x="257412" y="193040"/>
                  </a:lnTo>
                  <a:lnTo>
                    <a:pt x="255545" y="196850"/>
                  </a:lnTo>
                  <a:lnTo>
                    <a:pt x="254351" y="199390"/>
                  </a:lnTo>
                  <a:lnTo>
                    <a:pt x="251354" y="203200"/>
                  </a:lnTo>
                  <a:lnTo>
                    <a:pt x="249233" y="205740"/>
                  </a:lnTo>
                  <a:lnTo>
                    <a:pt x="243873" y="209550"/>
                  </a:lnTo>
                  <a:lnTo>
                    <a:pt x="240584" y="212090"/>
                  </a:lnTo>
                  <a:lnTo>
                    <a:pt x="231923" y="214630"/>
                  </a:lnTo>
                  <a:lnTo>
                    <a:pt x="251493" y="214630"/>
                  </a:lnTo>
                  <a:lnTo>
                    <a:pt x="261095" y="199390"/>
                  </a:lnTo>
                  <a:lnTo>
                    <a:pt x="301155" y="199390"/>
                  </a:lnTo>
                  <a:lnTo>
                    <a:pt x="299698" y="194310"/>
                  </a:lnTo>
                  <a:lnTo>
                    <a:pt x="286101" y="194310"/>
                  </a:lnTo>
                  <a:lnTo>
                    <a:pt x="284259" y="193040"/>
                  </a:lnTo>
                  <a:lnTo>
                    <a:pt x="281211" y="190500"/>
                  </a:lnTo>
                  <a:lnTo>
                    <a:pt x="280068" y="187960"/>
                  </a:lnTo>
                  <a:lnTo>
                    <a:pt x="258901" y="120650"/>
                  </a:lnTo>
                  <a:close/>
                </a:path>
                <a:path w="582929" h="295910">
                  <a:moveTo>
                    <a:pt x="301155" y="199390"/>
                  </a:moveTo>
                  <a:lnTo>
                    <a:pt x="261730" y="199390"/>
                  </a:lnTo>
                  <a:lnTo>
                    <a:pt x="265882" y="212090"/>
                  </a:lnTo>
                  <a:lnTo>
                    <a:pt x="267953" y="213360"/>
                  </a:lnTo>
                  <a:lnTo>
                    <a:pt x="301519" y="200660"/>
                  </a:lnTo>
                  <a:lnTo>
                    <a:pt x="301155" y="199390"/>
                  </a:lnTo>
                  <a:close/>
                </a:path>
                <a:path w="582929" h="295910">
                  <a:moveTo>
                    <a:pt x="299334" y="193040"/>
                  </a:moveTo>
                  <a:lnTo>
                    <a:pt x="297175" y="194310"/>
                  </a:lnTo>
                  <a:lnTo>
                    <a:pt x="299698" y="194310"/>
                  </a:lnTo>
                  <a:lnTo>
                    <a:pt x="299334" y="193040"/>
                  </a:lnTo>
                  <a:close/>
                </a:path>
                <a:path w="582929" h="295910">
                  <a:moveTo>
                    <a:pt x="344280" y="72390"/>
                  </a:moveTo>
                  <a:lnTo>
                    <a:pt x="337333" y="72390"/>
                  </a:lnTo>
                  <a:lnTo>
                    <a:pt x="322207" y="77470"/>
                  </a:lnTo>
                  <a:lnTo>
                    <a:pt x="315959" y="81280"/>
                  </a:lnTo>
                  <a:lnTo>
                    <a:pt x="305887" y="91440"/>
                  </a:lnTo>
                  <a:lnTo>
                    <a:pt x="302128" y="96520"/>
                  </a:lnTo>
                  <a:lnTo>
                    <a:pt x="299652" y="102870"/>
                  </a:lnTo>
                  <a:lnTo>
                    <a:pt x="297099" y="109220"/>
                  </a:lnTo>
                  <a:lnTo>
                    <a:pt x="295766" y="116840"/>
                  </a:lnTo>
                  <a:lnTo>
                    <a:pt x="295537" y="130810"/>
                  </a:lnTo>
                  <a:lnTo>
                    <a:pt x="296540" y="138430"/>
                  </a:lnTo>
                  <a:lnTo>
                    <a:pt x="317546" y="176530"/>
                  </a:lnTo>
                  <a:lnTo>
                    <a:pt x="350058" y="189230"/>
                  </a:lnTo>
                  <a:lnTo>
                    <a:pt x="357932" y="187960"/>
                  </a:lnTo>
                  <a:lnTo>
                    <a:pt x="385981" y="173990"/>
                  </a:lnTo>
                  <a:lnTo>
                    <a:pt x="356954" y="173990"/>
                  </a:lnTo>
                  <a:lnTo>
                    <a:pt x="346515" y="172720"/>
                  </a:lnTo>
                  <a:lnTo>
                    <a:pt x="341879" y="170180"/>
                  </a:lnTo>
                  <a:lnTo>
                    <a:pt x="337815" y="166370"/>
                  </a:lnTo>
                  <a:lnTo>
                    <a:pt x="333637" y="163830"/>
                  </a:lnTo>
                  <a:lnTo>
                    <a:pt x="330017" y="158750"/>
                  </a:lnTo>
                  <a:lnTo>
                    <a:pt x="323883" y="148590"/>
                  </a:lnTo>
                  <a:lnTo>
                    <a:pt x="321267" y="142240"/>
                  </a:lnTo>
                  <a:lnTo>
                    <a:pt x="319108" y="135890"/>
                  </a:lnTo>
                  <a:lnTo>
                    <a:pt x="347760" y="127000"/>
                  </a:lnTo>
                  <a:lnTo>
                    <a:pt x="316314" y="127000"/>
                  </a:lnTo>
                  <a:lnTo>
                    <a:pt x="314614" y="118110"/>
                  </a:lnTo>
                  <a:lnTo>
                    <a:pt x="314158" y="113030"/>
                  </a:lnTo>
                  <a:lnTo>
                    <a:pt x="314230" y="109220"/>
                  </a:lnTo>
                  <a:lnTo>
                    <a:pt x="336456" y="81280"/>
                  </a:lnTo>
                  <a:lnTo>
                    <a:pt x="371432" y="81280"/>
                  </a:lnTo>
                  <a:lnTo>
                    <a:pt x="362199" y="74930"/>
                  </a:lnTo>
                  <a:lnTo>
                    <a:pt x="356726" y="73660"/>
                  </a:lnTo>
                  <a:lnTo>
                    <a:pt x="344280" y="72390"/>
                  </a:lnTo>
                  <a:close/>
                </a:path>
                <a:path w="582929" h="295910">
                  <a:moveTo>
                    <a:pt x="523819" y="157480"/>
                  </a:moveTo>
                  <a:lnTo>
                    <a:pt x="521737" y="157480"/>
                  </a:lnTo>
                  <a:lnTo>
                    <a:pt x="516555" y="160020"/>
                  </a:lnTo>
                  <a:lnTo>
                    <a:pt x="514472" y="161290"/>
                  </a:lnTo>
                  <a:lnTo>
                    <a:pt x="511958" y="167640"/>
                  </a:lnTo>
                  <a:lnTo>
                    <a:pt x="511881" y="170180"/>
                  </a:lnTo>
                  <a:lnTo>
                    <a:pt x="512999" y="173990"/>
                  </a:lnTo>
                  <a:lnTo>
                    <a:pt x="514053" y="177800"/>
                  </a:lnTo>
                  <a:lnTo>
                    <a:pt x="516580" y="180340"/>
                  </a:lnTo>
                  <a:lnTo>
                    <a:pt x="524543" y="182880"/>
                  </a:lnTo>
                  <a:lnTo>
                    <a:pt x="529306" y="182880"/>
                  </a:lnTo>
                  <a:lnTo>
                    <a:pt x="550223" y="167640"/>
                  </a:lnTo>
                  <a:lnTo>
                    <a:pt x="540164" y="167640"/>
                  </a:lnTo>
                  <a:lnTo>
                    <a:pt x="539085" y="166370"/>
                  </a:lnTo>
                  <a:lnTo>
                    <a:pt x="537650" y="165100"/>
                  </a:lnTo>
                  <a:lnTo>
                    <a:pt x="534094" y="162560"/>
                  </a:lnTo>
                  <a:lnTo>
                    <a:pt x="532506" y="161290"/>
                  </a:lnTo>
                  <a:lnTo>
                    <a:pt x="531109" y="160020"/>
                  </a:lnTo>
                  <a:lnTo>
                    <a:pt x="529407" y="158750"/>
                  </a:lnTo>
                  <a:lnTo>
                    <a:pt x="527617" y="158750"/>
                  </a:lnTo>
                  <a:lnTo>
                    <a:pt x="523819" y="157480"/>
                  </a:lnTo>
                  <a:close/>
                </a:path>
                <a:path w="582929" h="295910">
                  <a:moveTo>
                    <a:pt x="392070" y="142240"/>
                  </a:moveTo>
                  <a:lnTo>
                    <a:pt x="362656" y="173990"/>
                  </a:lnTo>
                  <a:lnTo>
                    <a:pt x="385981" y="173990"/>
                  </a:lnTo>
                  <a:lnTo>
                    <a:pt x="400960" y="144780"/>
                  </a:lnTo>
                  <a:lnTo>
                    <a:pt x="392070" y="142240"/>
                  </a:lnTo>
                  <a:close/>
                </a:path>
                <a:path w="582929" h="295910">
                  <a:moveTo>
                    <a:pt x="515755" y="20320"/>
                  </a:moveTo>
                  <a:lnTo>
                    <a:pt x="467787" y="35560"/>
                  </a:lnTo>
                  <a:lnTo>
                    <a:pt x="469984" y="41910"/>
                  </a:lnTo>
                  <a:lnTo>
                    <a:pt x="476893" y="41910"/>
                  </a:lnTo>
                  <a:lnTo>
                    <a:pt x="484411" y="43180"/>
                  </a:lnTo>
                  <a:lnTo>
                    <a:pt x="487485" y="45720"/>
                  </a:lnTo>
                  <a:lnTo>
                    <a:pt x="489847" y="48260"/>
                  </a:lnTo>
                  <a:lnTo>
                    <a:pt x="505154" y="66040"/>
                  </a:lnTo>
                  <a:lnTo>
                    <a:pt x="519870" y="83820"/>
                  </a:lnTo>
                  <a:lnTo>
                    <a:pt x="527304" y="92710"/>
                  </a:lnTo>
                  <a:lnTo>
                    <a:pt x="535184" y="102870"/>
                  </a:lnTo>
                  <a:lnTo>
                    <a:pt x="543510" y="113030"/>
                  </a:lnTo>
                  <a:lnTo>
                    <a:pt x="552280" y="123190"/>
                  </a:lnTo>
                  <a:lnTo>
                    <a:pt x="551988" y="130810"/>
                  </a:lnTo>
                  <a:lnTo>
                    <a:pt x="550629" y="138430"/>
                  </a:lnTo>
                  <a:lnTo>
                    <a:pt x="545803" y="157480"/>
                  </a:lnTo>
                  <a:lnTo>
                    <a:pt x="543123" y="163830"/>
                  </a:lnTo>
                  <a:lnTo>
                    <a:pt x="540164" y="167640"/>
                  </a:lnTo>
                  <a:lnTo>
                    <a:pt x="550223" y="167640"/>
                  </a:lnTo>
                  <a:lnTo>
                    <a:pt x="560535" y="125730"/>
                  </a:lnTo>
                  <a:lnTo>
                    <a:pt x="563505" y="95250"/>
                  </a:lnTo>
                  <a:lnTo>
                    <a:pt x="555049" y="95250"/>
                  </a:lnTo>
                  <a:lnTo>
                    <a:pt x="550517" y="88900"/>
                  </a:lnTo>
                  <a:lnTo>
                    <a:pt x="545211" y="82550"/>
                  </a:lnTo>
                  <a:lnTo>
                    <a:pt x="539131" y="74930"/>
                  </a:lnTo>
                  <a:lnTo>
                    <a:pt x="525477" y="58420"/>
                  </a:lnTo>
                  <a:lnTo>
                    <a:pt x="519573" y="52070"/>
                  </a:lnTo>
                  <a:lnTo>
                    <a:pt x="514567" y="45720"/>
                  </a:lnTo>
                  <a:lnTo>
                    <a:pt x="509697" y="39370"/>
                  </a:lnTo>
                  <a:lnTo>
                    <a:pt x="508999" y="38100"/>
                  </a:lnTo>
                  <a:lnTo>
                    <a:pt x="507741" y="36830"/>
                  </a:lnTo>
                  <a:lnTo>
                    <a:pt x="507360" y="35560"/>
                  </a:lnTo>
                  <a:lnTo>
                    <a:pt x="506903" y="34290"/>
                  </a:lnTo>
                  <a:lnTo>
                    <a:pt x="508097" y="33020"/>
                  </a:lnTo>
                  <a:lnTo>
                    <a:pt x="513558" y="29210"/>
                  </a:lnTo>
                  <a:lnTo>
                    <a:pt x="515971" y="27940"/>
                  </a:lnTo>
                  <a:lnTo>
                    <a:pt x="518079" y="27940"/>
                  </a:lnTo>
                  <a:lnTo>
                    <a:pt x="515755" y="20320"/>
                  </a:lnTo>
                  <a:close/>
                </a:path>
                <a:path w="582929" h="295910">
                  <a:moveTo>
                    <a:pt x="433284" y="67310"/>
                  </a:moveTo>
                  <a:lnTo>
                    <a:pt x="400960" y="67310"/>
                  </a:lnTo>
                  <a:lnTo>
                    <a:pt x="403208" y="68580"/>
                  </a:lnTo>
                  <a:lnTo>
                    <a:pt x="405176" y="69850"/>
                  </a:lnTo>
                  <a:lnTo>
                    <a:pt x="408567" y="73660"/>
                  </a:lnTo>
                  <a:lnTo>
                    <a:pt x="409761" y="74930"/>
                  </a:lnTo>
                  <a:lnTo>
                    <a:pt x="431478" y="144780"/>
                  </a:lnTo>
                  <a:lnTo>
                    <a:pt x="431643" y="147320"/>
                  </a:lnTo>
                  <a:lnTo>
                    <a:pt x="430716" y="151130"/>
                  </a:lnTo>
                  <a:lnTo>
                    <a:pt x="429598" y="152400"/>
                  </a:lnTo>
                  <a:lnTo>
                    <a:pt x="426652" y="154940"/>
                  </a:lnTo>
                  <a:lnTo>
                    <a:pt x="425242" y="154940"/>
                  </a:lnTo>
                  <a:lnTo>
                    <a:pt x="418613" y="158750"/>
                  </a:lnTo>
                  <a:lnTo>
                    <a:pt x="420810" y="165100"/>
                  </a:lnTo>
                  <a:lnTo>
                    <a:pt x="476220" y="147320"/>
                  </a:lnTo>
                  <a:lnTo>
                    <a:pt x="474902" y="143510"/>
                  </a:lnTo>
                  <a:lnTo>
                    <a:pt x="459113" y="143510"/>
                  </a:lnTo>
                  <a:lnTo>
                    <a:pt x="456814" y="142240"/>
                  </a:lnTo>
                  <a:lnTo>
                    <a:pt x="454935" y="142240"/>
                  </a:lnTo>
                  <a:lnTo>
                    <a:pt x="452039" y="139700"/>
                  </a:lnTo>
                  <a:lnTo>
                    <a:pt x="450934" y="137160"/>
                  </a:lnTo>
                  <a:lnTo>
                    <a:pt x="431059" y="73660"/>
                  </a:lnTo>
                  <a:lnTo>
                    <a:pt x="432633" y="68580"/>
                  </a:lnTo>
                  <a:lnTo>
                    <a:pt x="433284" y="67310"/>
                  </a:lnTo>
                  <a:close/>
                </a:path>
                <a:path w="582929" h="295910">
                  <a:moveTo>
                    <a:pt x="474023" y="140970"/>
                  </a:moveTo>
                  <a:lnTo>
                    <a:pt x="471915" y="140970"/>
                  </a:lnTo>
                  <a:lnTo>
                    <a:pt x="469400" y="142240"/>
                  </a:lnTo>
                  <a:lnTo>
                    <a:pt x="463571" y="143510"/>
                  </a:lnTo>
                  <a:lnTo>
                    <a:pt x="474902" y="143510"/>
                  </a:lnTo>
                  <a:lnTo>
                    <a:pt x="474023" y="140970"/>
                  </a:lnTo>
                  <a:close/>
                </a:path>
                <a:path w="582929" h="295910">
                  <a:moveTo>
                    <a:pt x="189378" y="121920"/>
                  </a:moveTo>
                  <a:lnTo>
                    <a:pt x="187308" y="121920"/>
                  </a:lnTo>
                  <a:lnTo>
                    <a:pt x="153056" y="134620"/>
                  </a:lnTo>
                  <a:lnTo>
                    <a:pt x="155253" y="142240"/>
                  </a:lnTo>
                  <a:lnTo>
                    <a:pt x="157437" y="140970"/>
                  </a:lnTo>
                  <a:lnTo>
                    <a:pt x="195274" y="140970"/>
                  </a:lnTo>
                  <a:lnTo>
                    <a:pt x="189378" y="121920"/>
                  </a:lnTo>
                  <a:close/>
                </a:path>
                <a:path w="582929" h="295910">
                  <a:moveTo>
                    <a:pt x="371432" y="81280"/>
                  </a:moveTo>
                  <a:lnTo>
                    <a:pt x="340431" y="81280"/>
                  </a:lnTo>
                  <a:lnTo>
                    <a:pt x="347404" y="83820"/>
                  </a:lnTo>
                  <a:lnTo>
                    <a:pt x="350464" y="86360"/>
                  </a:lnTo>
                  <a:lnTo>
                    <a:pt x="364904" y="111760"/>
                  </a:lnTo>
                  <a:lnTo>
                    <a:pt x="316314" y="127000"/>
                  </a:lnTo>
                  <a:lnTo>
                    <a:pt x="347760" y="127000"/>
                  </a:lnTo>
                  <a:lnTo>
                    <a:pt x="388691" y="114300"/>
                  </a:lnTo>
                  <a:lnTo>
                    <a:pt x="384526" y="100330"/>
                  </a:lnTo>
                  <a:lnTo>
                    <a:pt x="381897" y="95250"/>
                  </a:lnTo>
                  <a:lnTo>
                    <a:pt x="375331" y="85090"/>
                  </a:lnTo>
                  <a:lnTo>
                    <a:pt x="371432" y="81280"/>
                  </a:lnTo>
                  <a:close/>
                </a:path>
                <a:path w="582929" h="295910">
                  <a:moveTo>
                    <a:pt x="251239" y="101600"/>
                  </a:moveTo>
                  <a:lnTo>
                    <a:pt x="213787" y="115570"/>
                  </a:lnTo>
                  <a:lnTo>
                    <a:pt x="215984" y="123190"/>
                  </a:lnTo>
                  <a:lnTo>
                    <a:pt x="219159" y="121920"/>
                  </a:lnTo>
                  <a:lnTo>
                    <a:pt x="222029" y="121920"/>
                  </a:lnTo>
                  <a:lnTo>
                    <a:pt x="227186" y="120650"/>
                  </a:lnTo>
                  <a:lnTo>
                    <a:pt x="258901" y="120650"/>
                  </a:lnTo>
                  <a:lnTo>
                    <a:pt x="253309" y="102870"/>
                  </a:lnTo>
                  <a:lnTo>
                    <a:pt x="251239" y="101600"/>
                  </a:lnTo>
                  <a:close/>
                </a:path>
                <a:path w="582929" h="295910">
                  <a:moveTo>
                    <a:pt x="580411" y="0"/>
                  </a:moveTo>
                  <a:lnTo>
                    <a:pt x="541396" y="12700"/>
                  </a:lnTo>
                  <a:lnTo>
                    <a:pt x="543517" y="19050"/>
                  </a:lnTo>
                  <a:lnTo>
                    <a:pt x="557386" y="19050"/>
                  </a:lnTo>
                  <a:lnTo>
                    <a:pt x="559532" y="20320"/>
                  </a:lnTo>
                  <a:lnTo>
                    <a:pt x="560637" y="24130"/>
                  </a:lnTo>
                  <a:lnTo>
                    <a:pt x="560732" y="27940"/>
                  </a:lnTo>
                  <a:lnTo>
                    <a:pt x="558992" y="53340"/>
                  </a:lnTo>
                  <a:lnTo>
                    <a:pt x="557665" y="68580"/>
                  </a:lnTo>
                  <a:lnTo>
                    <a:pt x="555049" y="95250"/>
                  </a:lnTo>
                  <a:lnTo>
                    <a:pt x="563505" y="95250"/>
                  </a:lnTo>
                  <a:lnTo>
                    <a:pt x="566998" y="55880"/>
                  </a:lnTo>
                  <a:lnTo>
                    <a:pt x="572372" y="16510"/>
                  </a:lnTo>
                  <a:lnTo>
                    <a:pt x="582468" y="6350"/>
                  </a:lnTo>
                  <a:lnTo>
                    <a:pt x="580411" y="0"/>
                  </a:lnTo>
                  <a:close/>
                </a:path>
                <a:path w="582929" h="295910">
                  <a:moveTo>
                    <a:pt x="421394" y="48260"/>
                  </a:moveTo>
                  <a:lnTo>
                    <a:pt x="387167" y="60960"/>
                  </a:lnTo>
                  <a:lnTo>
                    <a:pt x="389365" y="68580"/>
                  </a:lnTo>
                  <a:lnTo>
                    <a:pt x="391549" y="68580"/>
                  </a:lnTo>
                  <a:lnTo>
                    <a:pt x="393619" y="67310"/>
                  </a:lnTo>
                  <a:lnTo>
                    <a:pt x="433284" y="67310"/>
                  </a:lnTo>
                  <a:lnTo>
                    <a:pt x="435237" y="63500"/>
                  </a:lnTo>
                  <a:lnTo>
                    <a:pt x="427973" y="63500"/>
                  </a:lnTo>
                  <a:lnTo>
                    <a:pt x="423350" y="49530"/>
                  </a:lnTo>
                  <a:lnTo>
                    <a:pt x="421394" y="48260"/>
                  </a:lnTo>
                  <a:close/>
                </a:path>
                <a:path w="582929" h="295910">
                  <a:moveTo>
                    <a:pt x="473443" y="50800"/>
                  </a:moveTo>
                  <a:lnTo>
                    <a:pt x="449334" y="50800"/>
                  </a:lnTo>
                  <a:lnTo>
                    <a:pt x="449690" y="53340"/>
                  </a:lnTo>
                  <a:lnTo>
                    <a:pt x="449982" y="57150"/>
                  </a:lnTo>
                  <a:lnTo>
                    <a:pt x="450299" y="58420"/>
                  </a:lnTo>
                  <a:lnTo>
                    <a:pt x="451569" y="62230"/>
                  </a:lnTo>
                  <a:lnTo>
                    <a:pt x="453322" y="63500"/>
                  </a:lnTo>
                  <a:lnTo>
                    <a:pt x="458808" y="67310"/>
                  </a:lnTo>
                  <a:lnTo>
                    <a:pt x="462161" y="67310"/>
                  </a:lnTo>
                  <a:lnTo>
                    <a:pt x="469832" y="64770"/>
                  </a:lnTo>
                  <a:lnTo>
                    <a:pt x="472130" y="62230"/>
                  </a:lnTo>
                  <a:lnTo>
                    <a:pt x="473934" y="55880"/>
                  </a:lnTo>
                  <a:lnTo>
                    <a:pt x="473820" y="52070"/>
                  </a:lnTo>
                  <a:lnTo>
                    <a:pt x="473443" y="50800"/>
                  </a:lnTo>
                  <a:close/>
                </a:path>
                <a:path w="582929" h="295910">
                  <a:moveTo>
                    <a:pt x="461107" y="35560"/>
                  </a:moveTo>
                  <a:lnTo>
                    <a:pt x="457005" y="35560"/>
                  </a:lnTo>
                  <a:lnTo>
                    <a:pt x="448051" y="38100"/>
                  </a:lnTo>
                  <a:lnTo>
                    <a:pt x="443581" y="41910"/>
                  </a:lnTo>
                  <a:lnTo>
                    <a:pt x="434653" y="50800"/>
                  </a:lnTo>
                  <a:lnTo>
                    <a:pt x="431109" y="57150"/>
                  </a:lnTo>
                  <a:lnTo>
                    <a:pt x="428506" y="63500"/>
                  </a:lnTo>
                  <a:lnTo>
                    <a:pt x="435237" y="63500"/>
                  </a:lnTo>
                  <a:lnTo>
                    <a:pt x="442501" y="54610"/>
                  </a:lnTo>
                  <a:lnTo>
                    <a:pt x="445994" y="52070"/>
                  </a:lnTo>
                  <a:lnTo>
                    <a:pt x="449334" y="50800"/>
                  </a:lnTo>
                  <a:lnTo>
                    <a:pt x="473443" y="50800"/>
                  </a:lnTo>
                  <a:lnTo>
                    <a:pt x="471153" y="43180"/>
                  </a:lnTo>
                  <a:lnTo>
                    <a:pt x="468536" y="40640"/>
                  </a:lnTo>
                  <a:lnTo>
                    <a:pt x="461107" y="355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5190745" y="4264558"/>
            <a:ext cx="80518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spc="-10" dirty="0">
                <a:solidFill>
                  <a:srgbClr val="FF0000"/>
                </a:solidFill>
                <a:latin typeface="Georgia"/>
                <a:cs typeface="Georgia"/>
              </a:rPr>
              <a:t>Decision</a:t>
            </a:r>
            <a:endParaRPr sz="1600" dirty="0">
              <a:latin typeface="Georgia"/>
              <a:cs typeface="Georgi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947482" y="3878954"/>
            <a:ext cx="1179830" cy="1219200"/>
            <a:chOff x="2153539" y="4755311"/>
            <a:chExt cx="1179830" cy="1219200"/>
          </a:xfrm>
        </p:grpSpPr>
        <p:sp>
          <p:nvSpPr>
            <p:cNvPr id="32" name="object 32"/>
            <p:cNvSpPr/>
            <p:nvPr/>
          </p:nvSpPr>
          <p:spPr>
            <a:xfrm>
              <a:off x="2153539" y="4755311"/>
              <a:ext cx="1179830" cy="1219200"/>
            </a:xfrm>
            <a:custGeom>
              <a:avLst/>
              <a:gdLst/>
              <a:ahLst/>
              <a:cxnLst/>
              <a:rect l="l" t="t" r="r" b="b"/>
              <a:pathLst>
                <a:path w="1179829" h="1219200">
                  <a:moveTo>
                    <a:pt x="1179322" y="0"/>
                  </a:moveTo>
                  <a:lnTo>
                    <a:pt x="0" y="0"/>
                  </a:lnTo>
                  <a:lnTo>
                    <a:pt x="0" y="1219200"/>
                  </a:lnTo>
                  <a:lnTo>
                    <a:pt x="1179322" y="1219200"/>
                  </a:lnTo>
                  <a:lnTo>
                    <a:pt x="1179322" y="0"/>
                  </a:lnTo>
                  <a:close/>
                </a:path>
              </a:pathLst>
            </a:custGeom>
            <a:solidFill>
              <a:srgbClr val="5354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438398" y="5408043"/>
              <a:ext cx="609600" cy="473075"/>
            </a:xfrm>
            <a:custGeom>
              <a:avLst/>
              <a:gdLst/>
              <a:ahLst/>
              <a:cxnLst/>
              <a:rect l="l" t="t" r="r" b="b"/>
              <a:pathLst>
                <a:path w="609600" h="473075">
                  <a:moveTo>
                    <a:pt x="304800" y="0"/>
                  </a:moveTo>
                  <a:lnTo>
                    <a:pt x="234911" y="2081"/>
                  </a:lnTo>
                  <a:lnTo>
                    <a:pt x="170755" y="8012"/>
                  </a:lnTo>
                  <a:lnTo>
                    <a:pt x="114162" y="17317"/>
                  </a:lnTo>
                  <a:lnTo>
                    <a:pt x="66960" y="29525"/>
                  </a:lnTo>
                  <a:lnTo>
                    <a:pt x="30979" y="44162"/>
                  </a:lnTo>
                  <a:lnTo>
                    <a:pt x="0" y="78828"/>
                  </a:lnTo>
                  <a:lnTo>
                    <a:pt x="0" y="394157"/>
                  </a:lnTo>
                  <a:lnTo>
                    <a:pt x="30979" y="428823"/>
                  </a:lnTo>
                  <a:lnTo>
                    <a:pt x="66960" y="443460"/>
                  </a:lnTo>
                  <a:lnTo>
                    <a:pt x="114162" y="455668"/>
                  </a:lnTo>
                  <a:lnTo>
                    <a:pt x="170755" y="464973"/>
                  </a:lnTo>
                  <a:lnTo>
                    <a:pt x="234911" y="470904"/>
                  </a:lnTo>
                  <a:lnTo>
                    <a:pt x="304800" y="472986"/>
                  </a:lnTo>
                  <a:lnTo>
                    <a:pt x="374688" y="470904"/>
                  </a:lnTo>
                  <a:lnTo>
                    <a:pt x="438844" y="464973"/>
                  </a:lnTo>
                  <a:lnTo>
                    <a:pt x="495437" y="455668"/>
                  </a:lnTo>
                  <a:lnTo>
                    <a:pt x="542639" y="443460"/>
                  </a:lnTo>
                  <a:lnTo>
                    <a:pt x="578620" y="428823"/>
                  </a:lnTo>
                  <a:lnTo>
                    <a:pt x="609600" y="394157"/>
                  </a:lnTo>
                  <a:lnTo>
                    <a:pt x="609600" y="78828"/>
                  </a:lnTo>
                  <a:lnTo>
                    <a:pt x="578620" y="44162"/>
                  </a:lnTo>
                  <a:lnTo>
                    <a:pt x="542639" y="29525"/>
                  </a:lnTo>
                  <a:lnTo>
                    <a:pt x="495437" y="17317"/>
                  </a:lnTo>
                  <a:lnTo>
                    <a:pt x="438844" y="8012"/>
                  </a:lnTo>
                  <a:lnTo>
                    <a:pt x="374688" y="2081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4380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438398" y="5486872"/>
              <a:ext cx="609600" cy="79375"/>
            </a:xfrm>
            <a:custGeom>
              <a:avLst/>
              <a:gdLst/>
              <a:ahLst/>
              <a:cxnLst/>
              <a:rect l="l" t="t" r="r" b="b"/>
              <a:pathLst>
                <a:path w="609600" h="79375">
                  <a:moveTo>
                    <a:pt x="609600" y="0"/>
                  </a:moveTo>
                  <a:lnTo>
                    <a:pt x="578620" y="34666"/>
                  </a:lnTo>
                  <a:lnTo>
                    <a:pt x="542639" y="49303"/>
                  </a:lnTo>
                  <a:lnTo>
                    <a:pt x="495437" y="61510"/>
                  </a:lnTo>
                  <a:lnTo>
                    <a:pt x="438844" y="70816"/>
                  </a:lnTo>
                  <a:lnTo>
                    <a:pt x="374688" y="76746"/>
                  </a:lnTo>
                  <a:lnTo>
                    <a:pt x="304800" y="78828"/>
                  </a:lnTo>
                  <a:lnTo>
                    <a:pt x="234911" y="76746"/>
                  </a:lnTo>
                  <a:lnTo>
                    <a:pt x="170755" y="70816"/>
                  </a:lnTo>
                  <a:lnTo>
                    <a:pt x="114162" y="61510"/>
                  </a:lnTo>
                  <a:lnTo>
                    <a:pt x="66960" y="49303"/>
                  </a:lnTo>
                  <a:lnTo>
                    <a:pt x="30979" y="34666"/>
                  </a:lnTo>
                  <a:lnTo>
                    <a:pt x="8049" y="18074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rgbClr val="2F5C6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438398" y="5408043"/>
              <a:ext cx="609600" cy="473075"/>
            </a:xfrm>
            <a:custGeom>
              <a:avLst/>
              <a:gdLst/>
              <a:ahLst/>
              <a:cxnLst/>
              <a:rect l="l" t="t" r="r" b="b"/>
              <a:pathLst>
                <a:path w="609600" h="473075">
                  <a:moveTo>
                    <a:pt x="0" y="78828"/>
                  </a:moveTo>
                  <a:lnTo>
                    <a:pt x="30979" y="44162"/>
                  </a:lnTo>
                  <a:lnTo>
                    <a:pt x="66960" y="29525"/>
                  </a:lnTo>
                  <a:lnTo>
                    <a:pt x="114162" y="17317"/>
                  </a:lnTo>
                  <a:lnTo>
                    <a:pt x="170755" y="8012"/>
                  </a:lnTo>
                  <a:lnTo>
                    <a:pt x="234911" y="2081"/>
                  </a:lnTo>
                  <a:lnTo>
                    <a:pt x="304800" y="0"/>
                  </a:lnTo>
                  <a:lnTo>
                    <a:pt x="374688" y="2081"/>
                  </a:lnTo>
                  <a:lnTo>
                    <a:pt x="438844" y="8012"/>
                  </a:lnTo>
                  <a:lnTo>
                    <a:pt x="495437" y="17317"/>
                  </a:lnTo>
                  <a:lnTo>
                    <a:pt x="542639" y="29525"/>
                  </a:lnTo>
                  <a:lnTo>
                    <a:pt x="578620" y="44162"/>
                  </a:lnTo>
                  <a:lnTo>
                    <a:pt x="609600" y="78828"/>
                  </a:lnTo>
                  <a:lnTo>
                    <a:pt x="609600" y="394157"/>
                  </a:lnTo>
                  <a:lnTo>
                    <a:pt x="578620" y="428823"/>
                  </a:lnTo>
                  <a:lnTo>
                    <a:pt x="542639" y="443460"/>
                  </a:lnTo>
                  <a:lnTo>
                    <a:pt x="495437" y="455668"/>
                  </a:lnTo>
                  <a:lnTo>
                    <a:pt x="438844" y="464973"/>
                  </a:lnTo>
                  <a:lnTo>
                    <a:pt x="374688" y="470904"/>
                  </a:lnTo>
                  <a:lnTo>
                    <a:pt x="304800" y="472986"/>
                  </a:lnTo>
                  <a:lnTo>
                    <a:pt x="234911" y="470904"/>
                  </a:lnTo>
                  <a:lnTo>
                    <a:pt x="170755" y="464973"/>
                  </a:lnTo>
                  <a:lnTo>
                    <a:pt x="114162" y="455668"/>
                  </a:lnTo>
                  <a:lnTo>
                    <a:pt x="66960" y="443460"/>
                  </a:lnTo>
                  <a:lnTo>
                    <a:pt x="30979" y="428823"/>
                  </a:lnTo>
                  <a:lnTo>
                    <a:pt x="0" y="394157"/>
                  </a:lnTo>
                  <a:lnTo>
                    <a:pt x="0" y="78828"/>
                  </a:lnTo>
                  <a:close/>
                </a:path>
              </a:pathLst>
            </a:custGeom>
            <a:ln w="19050">
              <a:solidFill>
                <a:srgbClr val="2F5C6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3923485" y="4044701"/>
            <a:ext cx="1179830" cy="867097"/>
          </a:xfrm>
          <a:prstGeom prst="rect">
            <a:avLst/>
          </a:prstGeom>
          <a:ln w="19050">
            <a:solidFill>
              <a:srgbClr val="3B3B64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428625" marR="184785" indent="-236854">
              <a:lnSpc>
                <a:spcPct val="166300"/>
              </a:lnSpc>
              <a:spcBef>
                <a:spcPts val="70"/>
              </a:spcBef>
            </a:pPr>
            <a:r>
              <a:rPr spc="-10" dirty="0">
                <a:solidFill>
                  <a:srgbClr val="FFFFFF"/>
                </a:solidFill>
                <a:latin typeface="Georgia"/>
                <a:cs typeface="Georgia"/>
              </a:rPr>
              <a:t>Crawler </a:t>
            </a:r>
            <a:r>
              <a:rPr spc="-25" dirty="0">
                <a:solidFill>
                  <a:srgbClr val="FFFFFF"/>
                </a:solidFill>
                <a:latin typeface="Georgia"/>
                <a:cs typeface="Georgia"/>
              </a:rPr>
              <a:t>DB</a:t>
            </a:r>
            <a:endParaRPr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196074" y="4039362"/>
            <a:ext cx="214566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spc="-10" dirty="0">
                <a:latin typeface="Calibri"/>
                <a:cs typeface="Calibri"/>
              </a:rPr>
              <a:t>Environment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kern="0"/>
            </a:defPPr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49860">
              <a:lnSpc>
                <a:spcPts val="1425"/>
              </a:lnSpc>
            </a:pPr>
            <a:fld id="{81D60167-4931-47E6-BA6A-407CBD079E47}" type="slidenum">
              <a:rPr lang="en-US" spc="-5" smtClean="0"/>
              <a:pPr marL="149860">
                <a:lnSpc>
                  <a:spcPts val="1425"/>
                </a:lnSpc>
              </a:pPr>
              <a:t>19</a:t>
            </a:fld>
            <a:endParaRPr spc="-25" dirty="0"/>
          </a:p>
        </p:txBody>
      </p:sp>
      <p:sp>
        <p:nvSpPr>
          <p:cNvPr id="8" name="object 8"/>
          <p:cNvSpPr txBox="1">
            <a:spLocks noGrp="1"/>
          </p:cNvSpPr>
          <p:nvPr>
            <p:ph type="title" idx="4294967295"/>
          </p:nvPr>
        </p:nvSpPr>
        <p:spPr>
          <a:xfrm>
            <a:off x="1616190" y="266617"/>
            <a:ext cx="8922327" cy="136768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65" dirty="0"/>
              <a:t>Intelligent</a:t>
            </a:r>
            <a:r>
              <a:rPr lang="en-US" b="1" spc="-265" dirty="0"/>
              <a:t> </a:t>
            </a:r>
            <a:r>
              <a:rPr b="1" spc="-265" dirty="0"/>
              <a:t>Agents</a:t>
            </a:r>
            <a:r>
              <a:rPr lang="en-US" b="1" spc="-265" dirty="0"/>
              <a:t> </a:t>
            </a:r>
            <a:r>
              <a:rPr b="1" spc="-650" dirty="0"/>
              <a:t> </a:t>
            </a:r>
            <a:r>
              <a:rPr b="1" spc="-160" dirty="0"/>
              <a:t>in</a:t>
            </a:r>
            <a:r>
              <a:rPr b="1" spc="-600" dirty="0"/>
              <a:t> </a:t>
            </a:r>
            <a:r>
              <a:rPr b="1" spc="-210" dirty="0"/>
              <a:t>the</a:t>
            </a:r>
            <a:r>
              <a:rPr b="1" spc="-635" dirty="0"/>
              <a:t> </a:t>
            </a:r>
            <a:r>
              <a:rPr b="1" spc="-254" dirty="0"/>
              <a:t>World</a:t>
            </a:r>
            <a:r>
              <a:rPr b="1" spc="-630" dirty="0"/>
              <a:t> </a:t>
            </a:r>
            <a:r>
              <a:rPr b="1" spc="-65" dirty="0"/>
              <a:t>..</a:t>
            </a:r>
          </a:p>
          <a:p>
            <a:pPr marL="12700">
              <a:lnSpc>
                <a:spcPct val="100000"/>
              </a:lnSpc>
            </a:pPr>
            <a:r>
              <a:rPr b="1" i="1" spc="-160" dirty="0">
                <a:latin typeface="Arial"/>
                <a:cs typeface="Arial"/>
              </a:rPr>
              <a:t>..</a:t>
            </a:r>
            <a:r>
              <a:rPr b="1" i="1" spc="-610" dirty="0">
                <a:latin typeface="Arial"/>
                <a:cs typeface="Arial"/>
              </a:rPr>
              <a:t> </a:t>
            </a:r>
            <a:r>
              <a:rPr b="1" i="1" spc="-275" dirty="0">
                <a:latin typeface="Arial"/>
                <a:cs typeface="Arial"/>
              </a:rPr>
              <a:t>Learning?</a:t>
            </a:r>
            <a:r>
              <a:rPr b="1" i="1" spc="-650" dirty="0">
                <a:latin typeface="Arial"/>
                <a:cs typeface="Arial"/>
              </a:rPr>
              <a:t> </a:t>
            </a:r>
            <a:r>
              <a:rPr b="1" i="1" spc="-160" dirty="0">
                <a:latin typeface="Arial"/>
                <a:cs typeface="Arial"/>
              </a:rPr>
              <a:t>..</a:t>
            </a:r>
            <a:r>
              <a:rPr b="1" i="1" spc="-605" dirty="0">
                <a:latin typeface="Arial"/>
                <a:cs typeface="Arial"/>
              </a:rPr>
              <a:t> </a:t>
            </a:r>
            <a:r>
              <a:rPr b="1" i="1" spc="-290" dirty="0">
                <a:latin typeface="Arial"/>
                <a:cs typeface="Arial"/>
              </a:rPr>
              <a:t>Feedback?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74288" y="3490721"/>
            <a:ext cx="1318260" cy="100139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905" algn="ctr">
              <a:spcBef>
                <a:spcPts val="105"/>
              </a:spcBef>
            </a:pPr>
            <a:r>
              <a:rPr sz="3200" spc="-25" dirty="0">
                <a:latin typeface="Calibri"/>
                <a:cs typeface="Calibri"/>
              </a:rPr>
              <a:t>AI</a:t>
            </a:r>
            <a:endParaRPr sz="3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3200" spc="-10" dirty="0">
                <a:latin typeface="Calibri"/>
                <a:cs typeface="Calibri"/>
              </a:rPr>
              <a:t>“Agent”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41875" y="2391536"/>
            <a:ext cx="1052830" cy="1000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1: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Sense</a:t>
            </a:r>
            <a:endParaRPr sz="2400">
              <a:latin typeface="Calibri"/>
              <a:cs typeface="Calibri"/>
            </a:endParaRPr>
          </a:p>
          <a:p>
            <a:pPr marR="3175" algn="ctr">
              <a:spcBef>
                <a:spcPts val="1920"/>
              </a:spcBef>
            </a:pPr>
            <a:r>
              <a:rPr sz="2400" dirty="0">
                <a:latin typeface="Calibri"/>
                <a:cs typeface="Calibri"/>
              </a:rPr>
              <a:t>3: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Act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94275" y="4906771"/>
            <a:ext cx="12280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2: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Reason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C3A825-3DA3-8489-D989-7D7C2553C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940" y="1560069"/>
            <a:ext cx="9086850" cy="42957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 idx="4294967295"/>
          </p:nvPr>
        </p:nvSpPr>
        <p:spPr>
          <a:xfrm>
            <a:off x="2554014" y="762349"/>
            <a:ext cx="6894786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65" dirty="0"/>
              <a:t>Intelligent</a:t>
            </a:r>
            <a:r>
              <a:rPr lang="en-US" spc="-265" dirty="0"/>
              <a:t>  </a:t>
            </a:r>
            <a:r>
              <a:rPr spc="-265" dirty="0"/>
              <a:t>Agents</a:t>
            </a:r>
            <a:r>
              <a:rPr lang="en-US" spc="-265" dirty="0"/>
              <a:t> </a:t>
            </a:r>
            <a:r>
              <a:rPr spc="-650" dirty="0"/>
              <a:t> </a:t>
            </a:r>
            <a:r>
              <a:rPr spc="-160" dirty="0"/>
              <a:t>in</a:t>
            </a:r>
            <a:r>
              <a:rPr spc="-600" dirty="0"/>
              <a:t> </a:t>
            </a:r>
            <a:r>
              <a:rPr spc="-210" dirty="0"/>
              <a:t>the</a:t>
            </a:r>
            <a:r>
              <a:rPr spc="-635" dirty="0"/>
              <a:t> </a:t>
            </a:r>
            <a:r>
              <a:rPr spc="-254" dirty="0"/>
              <a:t>World</a:t>
            </a:r>
            <a:r>
              <a:rPr spc="-630" dirty="0"/>
              <a:t> </a:t>
            </a:r>
            <a:r>
              <a:rPr spc="-65" dirty="0"/>
              <a:t>..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6C2E539-A6CA-9694-BFCC-3E6F3942D0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412" y="1620981"/>
            <a:ext cx="9401175" cy="428581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DBA9F-3599-2D6C-67A7-7F091FFDC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080" y="1668024"/>
            <a:ext cx="9286875" cy="4257675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0E7B526B-C218-302B-FD86-E0FB4E1D9E7C}"/>
              </a:ext>
            </a:extLst>
          </p:cNvPr>
          <p:cNvSpPr txBox="1">
            <a:spLocks/>
          </p:cNvSpPr>
          <p:nvPr/>
        </p:nvSpPr>
        <p:spPr>
          <a:xfrm>
            <a:off x="2666237" y="612993"/>
            <a:ext cx="5844425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b="1" i="1" spc="-305">
                <a:latin typeface="Arial"/>
                <a:cs typeface="Arial"/>
              </a:rPr>
              <a:t>Example</a:t>
            </a:r>
            <a:r>
              <a:rPr lang="en-US" b="1" i="1" spc="235">
                <a:latin typeface="Arial"/>
                <a:cs typeface="Arial"/>
              </a:rPr>
              <a:t>:</a:t>
            </a:r>
            <a:r>
              <a:rPr lang="en-US" b="1" spc="-305"/>
              <a:t>Vacu</a:t>
            </a:r>
            <a:r>
              <a:rPr lang="en-US" b="1" spc="-315"/>
              <a:t>u</a:t>
            </a:r>
            <a:r>
              <a:rPr lang="en-US" b="1"/>
              <a:t>m</a:t>
            </a:r>
            <a:r>
              <a:rPr lang="en-US" b="1" spc="-645"/>
              <a:t> </a:t>
            </a:r>
            <a:r>
              <a:rPr lang="en-US" b="1" spc="285"/>
              <a:t>–</a:t>
            </a:r>
            <a:r>
              <a:rPr lang="en-US" b="1" spc="-285"/>
              <a:t>A</a:t>
            </a:r>
            <a:r>
              <a:rPr lang="en-US" b="1" spc="-290"/>
              <a:t>gen</a:t>
            </a:r>
            <a:r>
              <a:rPr lang="en-US" b="1" spc="15"/>
              <a:t>t</a:t>
            </a:r>
            <a:endParaRPr lang="en-US" b="1" spc="15" dirty="0"/>
          </a:p>
        </p:txBody>
      </p:sp>
    </p:spTree>
    <p:extLst>
      <p:ext uri="{BB962C8B-B14F-4D97-AF65-F5344CB8AC3E}">
        <p14:creationId xmlns:p14="http://schemas.microsoft.com/office/powerpoint/2010/main" val="1000739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67230" y="2246815"/>
            <a:ext cx="8257540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spcBef>
                <a:spcPts val="100"/>
              </a:spcBef>
              <a:buFont typeface="Arial"/>
              <a:buChar char="•"/>
              <a:tabLst>
                <a:tab pos="355600" algn="l"/>
              </a:tabLst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For</a:t>
            </a:r>
            <a:r>
              <a:rPr sz="2400" spc="3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each</a:t>
            </a:r>
            <a:r>
              <a:rPr sz="2400" spc="40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possible</a:t>
            </a:r>
            <a:r>
              <a:rPr sz="2400" spc="40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percept</a:t>
            </a:r>
            <a:r>
              <a:rPr sz="2400" spc="40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sequence,</a:t>
            </a:r>
            <a:r>
              <a:rPr sz="2400" spc="40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sz="2400" spc="40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rational</a:t>
            </a:r>
            <a:r>
              <a:rPr sz="2400" b="1" spc="39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agent</a:t>
            </a:r>
            <a:r>
              <a:rPr sz="2400" b="1" spc="40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should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select</a:t>
            </a:r>
            <a:r>
              <a:rPr sz="2400" spc="20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an</a:t>
            </a:r>
            <a:r>
              <a:rPr sz="2400" spc="2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action</a:t>
            </a:r>
            <a:r>
              <a:rPr sz="2400" spc="2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that</a:t>
            </a:r>
            <a:r>
              <a:rPr sz="2400" spc="2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400" spc="2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expected</a:t>
            </a:r>
            <a:r>
              <a:rPr sz="2400" spc="2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to</a:t>
            </a:r>
            <a:r>
              <a:rPr sz="2400" spc="20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maximize</a:t>
            </a:r>
            <a:r>
              <a:rPr sz="2400" spc="22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its</a:t>
            </a:r>
            <a:r>
              <a:rPr sz="2400" spc="22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chemeClr val="bg1"/>
                </a:solidFill>
                <a:latin typeface="Calibri"/>
                <a:cs typeface="Calibri"/>
              </a:rPr>
              <a:t>performance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measure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,</a:t>
            </a:r>
            <a:r>
              <a:rPr sz="24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given</a:t>
            </a:r>
            <a:r>
              <a:rPr sz="2400" i="1" spc="1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400" i="1" spc="11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evidence</a:t>
            </a:r>
            <a:r>
              <a:rPr sz="2400" i="1" spc="1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provided</a:t>
            </a:r>
            <a:r>
              <a:rPr sz="2400" i="1" spc="1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by</a:t>
            </a:r>
            <a:r>
              <a:rPr sz="2400" i="1" spc="11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400" i="1" spc="11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percept</a:t>
            </a:r>
            <a:r>
              <a:rPr sz="2400" i="1" spc="1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spc="-10" dirty="0">
                <a:solidFill>
                  <a:schemeClr val="bg1"/>
                </a:solidFill>
                <a:latin typeface="Calibri"/>
                <a:cs typeface="Calibri"/>
              </a:rPr>
              <a:t>sequence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and</a:t>
            </a:r>
            <a:r>
              <a:rPr sz="2400" i="1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400" i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agent’s</a:t>
            </a:r>
            <a:r>
              <a:rPr sz="2400" i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built-in </a:t>
            </a:r>
            <a:r>
              <a:rPr sz="2400" i="1" spc="-10" dirty="0">
                <a:solidFill>
                  <a:schemeClr val="bg1"/>
                </a:solidFill>
                <a:latin typeface="Calibri"/>
                <a:cs typeface="Calibri"/>
              </a:rPr>
              <a:t>knowledge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>
              <a:spcBef>
                <a:spcPts val="10"/>
              </a:spcBef>
              <a:buFont typeface="Arial"/>
              <a:buChar char="•"/>
            </a:pPr>
            <a:endParaRPr sz="235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4965" indent="-342265">
              <a:spcBef>
                <a:spcPts val="5"/>
              </a:spcBef>
              <a:buFont typeface="Arial"/>
              <a:buChar char="•"/>
              <a:tabLst>
                <a:tab pos="354965" algn="l"/>
              </a:tabLst>
            </a:pP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Performance</a:t>
            </a:r>
            <a:r>
              <a:rPr sz="2400" b="1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measure</a:t>
            </a:r>
            <a:r>
              <a:rPr sz="2400" b="1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chemeClr val="bg1"/>
                </a:solidFill>
                <a:latin typeface="Calibri"/>
                <a:cs typeface="Calibri"/>
              </a:rPr>
              <a:t>(utility </a:t>
            </a:r>
            <a:r>
              <a:rPr sz="2400" b="1" spc="-10" dirty="0">
                <a:solidFill>
                  <a:schemeClr val="bg1"/>
                </a:solidFill>
                <a:latin typeface="Calibri"/>
                <a:cs typeface="Calibri"/>
              </a:rPr>
              <a:t>function):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5600"/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An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chemeClr val="bg1"/>
                </a:solidFill>
                <a:latin typeface="Calibri"/>
                <a:cs typeface="Calibri"/>
              </a:rPr>
              <a:t>objective</a:t>
            </a:r>
            <a:r>
              <a:rPr sz="2400" i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criterion</a:t>
            </a:r>
            <a:r>
              <a:rPr sz="2400" spc="-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for</a:t>
            </a:r>
            <a:r>
              <a:rPr sz="24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success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an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agent's</a:t>
            </a:r>
            <a:r>
              <a:rPr sz="2400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behavior.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70" dirty="0"/>
              <a:t>Rational</a:t>
            </a:r>
            <a:r>
              <a:rPr spc="-640" dirty="0"/>
              <a:t> </a:t>
            </a:r>
            <a:r>
              <a:rPr lang="en-US" spc="-640" dirty="0"/>
              <a:t> </a:t>
            </a:r>
            <a:r>
              <a:rPr spc="-265" dirty="0"/>
              <a:t>Agents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80" dirty="0"/>
              <a:t>Specifying</a:t>
            </a:r>
            <a:r>
              <a:rPr b="1" spc="-640" dirty="0"/>
              <a:t> </a:t>
            </a:r>
            <a:r>
              <a:rPr lang="en-US" b="1" spc="-640" dirty="0"/>
              <a:t> </a:t>
            </a:r>
            <a:r>
              <a:rPr b="1" spc="-210" dirty="0"/>
              <a:t>the</a:t>
            </a:r>
            <a:r>
              <a:rPr lang="en-US" b="1" spc="-210" dirty="0"/>
              <a:t> </a:t>
            </a:r>
            <a:r>
              <a:rPr b="1" spc="-615" dirty="0"/>
              <a:t> </a:t>
            </a:r>
            <a:r>
              <a:rPr b="1" spc="-235" dirty="0"/>
              <a:t>task</a:t>
            </a:r>
            <a:r>
              <a:rPr b="1" spc="-595" dirty="0"/>
              <a:t> </a:t>
            </a:r>
            <a:r>
              <a:rPr lang="en-US" b="1" spc="-595" dirty="0"/>
              <a:t> </a:t>
            </a:r>
            <a:r>
              <a:rPr b="1" spc="-290" dirty="0"/>
              <a:t>environment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13BE29-BE0E-0BE3-CD18-DB6BA016AA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00" y="1587500"/>
            <a:ext cx="9402621" cy="442245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04182" y="1630392"/>
            <a:ext cx="9566694" cy="4357411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354965" indent="-342265">
              <a:spcBef>
                <a:spcPts val="1545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solidFill>
                  <a:srgbClr val="FF0000"/>
                </a:solidFill>
                <a:latin typeface="Calibri"/>
                <a:cs typeface="Calibri"/>
              </a:rPr>
              <a:t>Performance</a:t>
            </a:r>
            <a:r>
              <a:rPr sz="2400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measure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45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Safe,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fast, legal,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comfortable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trip, maximize</a:t>
            </a:r>
            <a:r>
              <a:rPr sz="24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profits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4965" indent="-342265">
              <a:spcBef>
                <a:spcPts val="1440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Environment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40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Roads,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other</a:t>
            </a:r>
            <a:r>
              <a:rPr sz="2400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traffic,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pedestrians,</a:t>
            </a:r>
            <a:r>
              <a:rPr sz="2400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customers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4965" indent="-342265">
              <a:spcBef>
                <a:spcPts val="1440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Actuators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40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Steering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wheel,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accelerator,</a:t>
            </a:r>
            <a:r>
              <a:rPr sz="24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brake,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signal,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horn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4965" indent="-342265">
              <a:spcBef>
                <a:spcPts val="1445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Sensors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 marR="5080">
              <a:lnSpc>
                <a:spcPct val="150000"/>
              </a:lnSpc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Cameras,</a:t>
            </a:r>
            <a:r>
              <a:rPr sz="2400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LIDAR,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speedometer,</a:t>
            </a:r>
            <a:r>
              <a:rPr sz="2400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GPS,</a:t>
            </a:r>
            <a:r>
              <a:rPr sz="24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odometer,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engine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sensors,</a:t>
            </a:r>
            <a:r>
              <a:rPr sz="24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keyboard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2631057" y="336469"/>
            <a:ext cx="5397500" cy="1366837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35" dirty="0"/>
              <a:t>PEAS</a:t>
            </a:r>
            <a:r>
              <a:rPr lang="en-US" spc="-235" dirty="0"/>
              <a:t> </a:t>
            </a:r>
            <a:r>
              <a:rPr spc="-605" dirty="0"/>
              <a:t> </a:t>
            </a:r>
            <a:r>
              <a:rPr spc="-270" dirty="0"/>
              <a:t>Example:</a:t>
            </a:r>
            <a:r>
              <a:rPr spc="-625" dirty="0"/>
              <a:t> </a:t>
            </a:r>
            <a:r>
              <a:rPr spc="-280" dirty="0"/>
              <a:t>Autonomous</a:t>
            </a:r>
            <a:r>
              <a:rPr spc="-630" dirty="0"/>
              <a:t> </a:t>
            </a:r>
            <a:r>
              <a:rPr lang="en-US" spc="-630" dirty="0"/>
              <a:t> </a:t>
            </a:r>
            <a:r>
              <a:rPr spc="-195" dirty="0"/>
              <a:t>taxi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7443" y="1556466"/>
            <a:ext cx="7907020" cy="4416425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469265" indent="-456565">
              <a:spcBef>
                <a:spcPts val="1545"/>
              </a:spcBef>
              <a:buFont typeface="Courier New"/>
              <a:buChar char="o"/>
              <a:tabLst>
                <a:tab pos="469265" algn="l"/>
              </a:tabLst>
            </a:pPr>
            <a:r>
              <a:rPr sz="2400" dirty="0">
                <a:solidFill>
                  <a:srgbClr val="FF0000"/>
                </a:solidFill>
                <a:latin typeface="Calibri"/>
                <a:cs typeface="Calibri"/>
              </a:rPr>
              <a:t>Performance</a:t>
            </a:r>
            <a:r>
              <a:rPr sz="2400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measure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45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Minimizing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false positives,</a:t>
            </a:r>
            <a:r>
              <a:rPr sz="24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false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negatives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69265" indent="-456565">
              <a:spcBef>
                <a:spcPts val="1440"/>
              </a:spcBef>
              <a:buFont typeface="Courier New"/>
              <a:buChar char="o"/>
              <a:tabLst>
                <a:tab pos="469265" algn="l"/>
              </a:tabLst>
            </a:pP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Environment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40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user’s</a:t>
            </a:r>
            <a:r>
              <a:rPr sz="24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email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account,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email</a:t>
            </a:r>
            <a:r>
              <a:rPr sz="24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server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69265" indent="-456565">
              <a:spcBef>
                <a:spcPts val="1440"/>
              </a:spcBef>
              <a:buFont typeface="Courier New"/>
              <a:buChar char="o"/>
              <a:tabLst>
                <a:tab pos="469265" algn="l"/>
              </a:tabLst>
            </a:pP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Actuators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40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Mark</a:t>
            </a:r>
            <a:r>
              <a:rPr sz="24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as spam,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delete,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chemeClr val="bg1"/>
                </a:solidFill>
                <a:latin typeface="Calibri"/>
                <a:cs typeface="Calibri"/>
              </a:rPr>
              <a:t>etc.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69265" indent="-456565">
              <a:spcBef>
                <a:spcPts val="1445"/>
              </a:spcBef>
              <a:buFont typeface="Courier New"/>
              <a:buChar char="o"/>
              <a:tabLst>
                <a:tab pos="469265" algn="l"/>
              </a:tabLst>
            </a:pP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Sensors</a:t>
            </a:r>
            <a:endParaRPr sz="2400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469265">
              <a:spcBef>
                <a:spcPts val="1435"/>
              </a:spcBef>
            </a:pP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Incoming</a:t>
            </a:r>
            <a:r>
              <a:rPr sz="24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messages,</a:t>
            </a:r>
            <a:r>
              <a:rPr sz="24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other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information</a:t>
            </a:r>
            <a:r>
              <a:rPr sz="24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about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chemeClr val="bg1"/>
                </a:solidFill>
                <a:latin typeface="Calibri"/>
                <a:cs typeface="Calibri"/>
              </a:rPr>
              <a:t>user’s</a:t>
            </a:r>
            <a:r>
              <a:rPr sz="24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chemeClr val="bg1"/>
                </a:solidFill>
                <a:latin typeface="Calibri"/>
                <a:cs typeface="Calibri"/>
              </a:rPr>
              <a:t>account</a:t>
            </a:r>
            <a:endParaRPr sz="24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65" dirty="0"/>
              <a:t>Another</a:t>
            </a:r>
            <a:r>
              <a:rPr spc="-630" dirty="0"/>
              <a:t> </a:t>
            </a:r>
            <a:r>
              <a:rPr lang="en-US" spc="-630" dirty="0"/>
              <a:t> </a:t>
            </a:r>
            <a:r>
              <a:rPr spc="-235" dirty="0"/>
              <a:t>PEAS</a:t>
            </a:r>
            <a:r>
              <a:rPr spc="-605" dirty="0"/>
              <a:t> </a:t>
            </a:r>
            <a:r>
              <a:rPr lang="en-US" spc="-605" dirty="0"/>
              <a:t> </a:t>
            </a:r>
            <a:r>
              <a:rPr spc="-270" dirty="0"/>
              <a:t>example:</a:t>
            </a:r>
            <a:r>
              <a:rPr spc="-630" dirty="0"/>
              <a:t> </a:t>
            </a:r>
            <a:r>
              <a:rPr lang="en-US" spc="-630" dirty="0"/>
              <a:t> </a:t>
            </a:r>
            <a:r>
              <a:rPr spc="-235" dirty="0"/>
              <a:t>Spam</a:t>
            </a:r>
            <a:r>
              <a:rPr spc="-610" dirty="0"/>
              <a:t> </a:t>
            </a:r>
            <a:r>
              <a:rPr spc="-265" dirty="0"/>
              <a:t>filter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26</a:t>
            </a:fld>
            <a:endParaRPr spc="18" dirty="0"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spc="1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044878" y="798682"/>
            <a:ext cx="6813550" cy="369887"/>
          </a:xfrm>
          <a:prstGeom prst="rect">
            <a:avLst/>
          </a:prstGeom>
          <a:ln w="51816">
            <a:solidFill>
              <a:srgbClr val="000000"/>
            </a:solidFill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2303"/>
              </a:lnSpc>
            </a:pPr>
            <a:r>
              <a:rPr b="1" spc="106" dirty="0"/>
              <a:t>Agent</a:t>
            </a:r>
            <a:r>
              <a:rPr b="1" spc="199" dirty="0"/>
              <a:t> </a:t>
            </a:r>
            <a:r>
              <a:rPr b="1" spc="84" dirty="0"/>
              <a:t>types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42868" y="2153072"/>
            <a:ext cx="7089595" cy="3029222"/>
          </a:xfrm>
          <a:prstGeom prst="rect">
            <a:avLst/>
          </a:prstGeom>
        </p:spPr>
        <p:txBody>
          <a:bodyPr vert="horz" wrap="square" lIns="0" tIns="12886" rIns="0" bIns="0" rtlCol="0">
            <a:spAutoFit/>
          </a:bodyPr>
          <a:lstStyle/>
          <a:p>
            <a:pPr marL="11206">
              <a:spcBef>
                <a:spcPts val="101"/>
              </a:spcBef>
            </a:pPr>
            <a:r>
              <a:rPr sz="2800" spc="-31" dirty="0">
                <a:solidFill>
                  <a:schemeClr val="bg1"/>
                </a:solidFill>
                <a:latin typeface="Calibri"/>
                <a:cs typeface="Calibri"/>
              </a:rPr>
              <a:t>F</a:t>
            </a:r>
            <a:r>
              <a:rPr lang="en-US" sz="2800" spc="-31" dirty="0">
                <a:solidFill>
                  <a:schemeClr val="bg1"/>
                </a:solidFill>
                <a:latin typeface="Calibri"/>
                <a:cs typeface="Calibri"/>
              </a:rPr>
              <a:t>IVE</a:t>
            </a:r>
            <a:r>
              <a:rPr sz="2800" spc="15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40" dirty="0">
                <a:solidFill>
                  <a:schemeClr val="bg1"/>
                </a:solidFill>
                <a:latin typeface="Calibri"/>
                <a:cs typeface="Calibri"/>
              </a:rPr>
              <a:t>basic</a:t>
            </a:r>
            <a:r>
              <a:rPr sz="2800" spc="168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62" dirty="0">
                <a:solidFill>
                  <a:schemeClr val="bg1"/>
                </a:solidFill>
                <a:latin typeface="Calibri"/>
                <a:cs typeface="Calibri"/>
              </a:rPr>
              <a:t>types</a:t>
            </a:r>
            <a:r>
              <a:rPr sz="2800" spc="172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44" dirty="0">
                <a:solidFill>
                  <a:schemeClr val="bg1"/>
                </a:solidFill>
                <a:latin typeface="Calibri"/>
                <a:cs typeface="Calibri"/>
              </a:rPr>
              <a:t>in</a:t>
            </a:r>
            <a:r>
              <a:rPr sz="2800" spc="168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93" dirty="0">
                <a:solidFill>
                  <a:schemeClr val="bg1"/>
                </a:solidFill>
                <a:latin typeface="Calibri"/>
                <a:cs typeface="Calibri"/>
              </a:rPr>
              <a:t>order</a:t>
            </a:r>
            <a:r>
              <a:rPr sz="2800" spc="15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66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800" spc="15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53" dirty="0">
                <a:solidFill>
                  <a:schemeClr val="bg1"/>
                </a:solidFill>
                <a:latin typeface="Calibri"/>
                <a:cs typeface="Calibri"/>
              </a:rPr>
              <a:t>increasing</a:t>
            </a:r>
            <a:r>
              <a:rPr sz="2800" spc="216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53" dirty="0">
                <a:solidFill>
                  <a:schemeClr val="bg1"/>
                </a:solidFill>
                <a:latin typeface="Calibri"/>
                <a:cs typeface="Calibri"/>
              </a:rPr>
              <a:t>generality: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514938" indent="-181545">
              <a:spcBef>
                <a:spcPts val="31"/>
              </a:spcBef>
              <a:buChar char="–"/>
              <a:tabLst>
                <a:tab pos="515498" algn="l"/>
              </a:tabLst>
            </a:pPr>
            <a:r>
              <a:rPr lang="en-US" sz="2800" spc="-62" dirty="0">
                <a:solidFill>
                  <a:schemeClr val="bg1"/>
                </a:solidFill>
                <a:latin typeface="Calibri"/>
                <a:cs typeface="Calibri"/>
              </a:rPr>
              <a:t> S</a:t>
            </a:r>
            <a:r>
              <a:rPr sz="2800" spc="-62" dirty="0">
                <a:solidFill>
                  <a:schemeClr val="bg1"/>
                </a:solidFill>
                <a:latin typeface="Calibri"/>
                <a:cs typeface="Calibri"/>
              </a:rPr>
              <a:t>imple</a:t>
            </a:r>
            <a:r>
              <a:rPr sz="2800" spc="132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66" dirty="0">
                <a:solidFill>
                  <a:schemeClr val="bg1"/>
                </a:solidFill>
                <a:latin typeface="Calibri"/>
                <a:cs typeface="Calibri"/>
              </a:rPr>
              <a:t>reflex</a:t>
            </a:r>
            <a:r>
              <a:rPr sz="2800" spc="141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49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514938" indent="-181545">
              <a:spcBef>
                <a:spcPts val="22"/>
              </a:spcBef>
              <a:buChar char="–"/>
              <a:tabLst>
                <a:tab pos="515498" algn="l"/>
              </a:tabLst>
            </a:pPr>
            <a:r>
              <a:rPr lang="en-US" sz="2800" spc="-66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en-US" sz="2800" spc="-62" dirty="0">
                <a:solidFill>
                  <a:schemeClr val="bg1"/>
                </a:solidFill>
                <a:latin typeface="Calibri"/>
                <a:cs typeface="Calibri"/>
              </a:rPr>
              <a:t>Model-based reflex agents</a:t>
            </a:r>
            <a:endParaRPr sz="2800" spc="-62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514938" indent="-181545">
              <a:spcBef>
                <a:spcPts val="31"/>
              </a:spcBef>
              <a:buChar char="–"/>
              <a:tabLst>
                <a:tab pos="515498" algn="l"/>
              </a:tabLst>
            </a:pPr>
            <a:r>
              <a:rPr lang="en-US" sz="2800" spc="-53" dirty="0">
                <a:solidFill>
                  <a:schemeClr val="bg1"/>
                </a:solidFill>
                <a:latin typeface="Calibri"/>
                <a:cs typeface="Calibri"/>
              </a:rPr>
              <a:t> G</a:t>
            </a:r>
            <a:r>
              <a:rPr sz="2800" spc="-53" dirty="0">
                <a:solidFill>
                  <a:schemeClr val="bg1"/>
                </a:solidFill>
                <a:latin typeface="Calibri"/>
                <a:cs typeface="Calibri"/>
              </a:rPr>
              <a:t>oal-based</a:t>
            </a:r>
            <a:r>
              <a:rPr sz="2800" spc="128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49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514938" indent="-181545">
              <a:spcBef>
                <a:spcPts val="22"/>
              </a:spcBef>
              <a:buChar char="–"/>
              <a:tabLst>
                <a:tab pos="515498" algn="l"/>
              </a:tabLst>
            </a:pPr>
            <a:r>
              <a:rPr lang="en-US" sz="2800" spc="-49" dirty="0">
                <a:solidFill>
                  <a:schemeClr val="bg1"/>
                </a:solidFill>
                <a:latin typeface="Calibri"/>
                <a:cs typeface="Calibri"/>
              </a:rPr>
              <a:t>U</a:t>
            </a:r>
            <a:r>
              <a:rPr sz="2800" spc="-49" dirty="0">
                <a:solidFill>
                  <a:schemeClr val="bg1"/>
                </a:solidFill>
                <a:latin typeface="Calibri"/>
                <a:cs typeface="Calibri"/>
              </a:rPr>
              <a:t>tility-based</a:t>
            </a:r>
            <a:r>
              <a:rPr sz="2800" spc="1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49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endParaRPr lang="en-US" sz="2800" spc="-49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514938" indent="-181545">
              <a:spcBef>
                <a:spcPts val="22"/>
              </a:spcBef>
              <a:buChar char="–"/>
              <a:tabLst>
                <a:tab pos="515498" algn="l"/>
              </a:tabLst>
            </a:pPr>
            <a:r>
              <a:rPr lang="en-US" sz="2800" spc="-49" dirty="0">
                <a:solidFill>
                  <a:schemeClr val="bg1"/>
                </a:solidFill>
                <a:latin typeface="Calibri"/>
                <a:cs typeface="Calibri"/>
              </a:rPr>
              <a:t>Learning agents</a:t>
            </a:r>
          </a:p>
          <a:p>
            <a:pPr marL="333393">
              <a:spcBef>
                <a:spcPts val="22"/>
              </a:spcBef>
              <a:tabLst>
                <a:tab pos="515498" algn="l"/>
              </a:tabLst>
            </a:pPr>
            <a:endParaRPr lang="en-US" sz="28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27</a:t>
            </a:fld>
            <a:endParaRPr spc="1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75449" y="912982"/>
            <a:ext cx="6813550" cy="369887"/>
          </a:xfrm>
          <a:prstGeom prst="rect">
            <a:avLst/>
          </a:prstGeom>
          <a:ln w="51816">
            <a:solidFill>
              <a:srgbClr val="000000"/>
            </a:solidFill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2325"/>
              </a:lnSpc>
            </a:pPr>
            <a:r>
              <a:rPr b="1" spc="57" dirty="0"/>
              <a:t>Simple</a:t>
            </a:r>
            <a:r>
              <a:rPr b="1" spc="185" dirty="0"/>
              <a:t> </a:t>
            </a:r>
            <a:r>
              <a:rPr b="1" spc="44" dirty="0"/>
              <a:t>reflex</a:t>
            </a:r>
            <a:r>
              <a:rPr b="1" spc="234" dirty="0"/>
              <a:t> </a:t>
            </a:r>
            <a:r>
              <a:rPr b="1" spc="31" dirty="0"/>
              <a:t>agents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spc="18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2FA1BB8-BCF9-E26A-A902-075E7E255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1422" y="1722888"/>
            <a:ext cx="6645845" cy="411206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6273978-0AD5-3C4E-E52A-BB5B1F303B3C}"/>
              </a:ext>
            </a:extLst>
          </p:cNvPr>
          <p:cNvSpPr txBox="1"/>
          <p:nvPr/>
        </p:nvSpPr>
        <p:spPr>
          <a:xfrm>
            <a:off x="1043796" y="1785668"/>
            <a:ext cx="31055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indent="-233363"/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Selects action based on current perception of the environment.</a:t>
            </a:r>
          </a:p>
          <a:p>
            <a:pPr marL="233363" indent="-233363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Simple but has a limited intelligence.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28</a:t>
            </a:fld>
            <a:endParaRPr spc="1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182483" y="523781"/>
            <a:ext cx="6754483" cy="960071"/>
          </a:xfrm>
          <a:prstGeom prst="rect">
            <a:avLst/>
          </a:prstGeom>
          <a:ln w="51816">
            <a:solidFill>
              <a:srgbClr val="000000"/>
            </a:solidFill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2325"/>
              </a:lnSpc>
            </a:pPr>
            <a:r>
              <a:rPr b="1" spc="84" dirty="0"/>
              <a:t>Reflex</a:t>
            </a:r>
            <a:r>
              <a:rPr b="1" spc="221" dirty="0"/>
              <a:t> </a:t>
            </a:r>
            <a:r>
              <a:rPr b="1" spc="31" dirty="0"/>
              <a:t>agents</a:t>
            </a:r>
            <a:r>
              <a:rPr b="1" spc="221" dirty="0"/>
              <a:t> </a:t>
            </a:r>
            <a:r>
              <a:rPr b="1" spc="66" dirty="0"/>
              <a:t>with</a:t>
            </a:r>
            <a:r>
              <a:rPr b="1" spc="238" dirty="0"/>
              <a:t> </a:t>
            </a:r>
            <a:r>
              <a:rPr b="1" spc="49" dirty="0"/>
              <a:t>state</a:t>
            </a:r>
            <a:br>
              <a:rPr lang="en-US" b="1" spc="49" dirty="0"/>
            </a:br>
            <a:br>
              <a:rPr lang="en-US" b="1" spc="49" dirty="0"/>
            </a:br>
            <a:r>
              <a:rPr lang="en-US" sz="4400" b="1" spc="-62" dirty="0">
                <a:latin typeface="Calibri"/>
                <a:cs typeface="Calibri"/>
              </a:rPr>
              <a:t>Model-based reflex agents</a:t>
            </a:r>
            <a:endParaRPr b="1" spc="49" dirty="0"/>
          </a:p>
        </p:txBody>
      </p:sp>
      <p:sp>
        <p:nvSpPr>
          <p:cNvPr id="14" name="object 14"/>
          <p:cNvSpPr txBox="1"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spc="18" dirty="0"/>
          </a:p>
        </p:txBody>
      </p:sp>
      <p:sp>
        <p:nvSpPr>
          <p:cNvPr id="4" name="object 4"/>
          <p:cNvSpPr txBox="1"/>
          <p:nvPr/>
        </p:nvSpPr>
        <p:spPr>
          <a:xfrm>
            <a:off x="3178829" y="4644747"/>
            <a:ext cx="789454" cy="338935"/>
          </a:xfrm>
          <a:prstGeom prst="rect">
            <a:avLst/>
          </a:prstGeom>
        </p:spPr>
        <p:txBody>
          <a:bodyPr vert="horz" wrap="square" lIns="0" tIns="12886" rIns="0" bIns="0" rtlCol="0">
            <a:spAutoFit/>
          </a:bodyPr>
          <a:lstStyle/>
          <a:p>
            <a:pPr marL="11206">
              <a:spcBef>
                <a:spcPts val="101"/>
              </a:spcBef>
            </a:pPr>
            <a:r>
              <a:rPr sz="2118" b="1" spc="4" dirty="0">
                <a:latin typeface="Arial"/>
                <a:cs typeface="Arial"/>
              </a:rPr>
              <a:t>Agent</a:t>
            </a:r>
            <a:endParaRPr sz="2118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20594" y="1676651"/>
            <a:ext cx="461682" cy="238179"/>
          </a:xfrm>
          <a:prstGeom prst="rect">
            <a:avLst/>
          </a:prstGeom>
        </p:spPr>
        <p:txBody>
          <a:bodyPr vert="horz" wrap="square" lIns="0" tIns="14007" rIns="0" bIns="0" rtlCol="0">
            <a:spAutoFit/>
          </a:bodyPr>
          <a:lstStyle/>
          <a:p>
            <a:pPr marL="11206">
              <a:spcBef>
                <a:spcPts val="110"/>
              </a:spcBef>
            </a:pPr>
            <a:r>
              <a:rPr sz="1456" spc="9" dirty="0">
                <a:latin typeface="Arial"/>
                <a:cs typeface="Arial"/>
              </a:rPr>
              <a:t>State</a:t>
            </a:r>
            <a:endParaRPr sz="1456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82038" y="2092928"/>
            <a:ext cx="1903319" cy="238179"/>
          </a:xfrm>
          <a:prstGeom prst="rect">
            <a:avLst/>
          </a:prstGeom>
        </p:spPr>
        <p:txBody>
          <a:bodyPr vert="horz" wrap="square" lIns="0" tIns="14007" rIns="0" bIns="0" rtlCol="0">
            <a:spAutoFit/>
          </a:bodyPr>
          <a:lstStyle/>
          <a:p>
            <a:pPr marL="11206">
              <a:spcBef>
                <a:spcPts val="110"/>
              </a:spcBef>
            </a:pPr>
            <a:r>
              <a:rPr sz="1456" spc="13" dirty="0">
                <a:latin typeface="Arial"/>
                <a:cs typeface="Arial"/>
              </a:rPr>
              <a:t>How</a:t>
            </a:r>
            <a:r>
              <a:rPr sz="1456" spc="-9" dirty="0">
                <a:latin typeface="Arial"/>
                <a:cs typeface="Arial"/>
              </a:rPr>
              <a:t> </a:t>
            </a:r>
            <a:r>
              <a:rPr sz="1456" spc="9" dirty="0">
                <a:latin typeface="Arial"/>
                <a:cs typeface="Arial"/>
              </a:rPr>
              <a:t>the</a:t>
            </a:r>
            <a:r>
              <a:rPr sz="1456" spc="-9" dirty="0">
                <a:latin typeface="Arial"/>
                <a:cs typeface="Arial"/>
              </a:rPr>
              <a:t> </a:t>
            </a:r>
            <a:r>
              <a:rPr sz="1456" spc="9" dirty="0">
                <a:latin typeface="Arial"/>
                <a:cs typeface="Arial"/>
              </a:rPr>
              <a:t>world</a:t>
            </a:r>
            <a:r>
              <a:rPr sz="1456" spc="-4" dirty="0">
                <a:latin typeface="Arial"/>
                <a:cs typeface="Arial"/>
              </a:rPr>
              <a:t> </a:t>
            </a:r>
            <a:r>
              <a:rPr sz="1456" spc="9" dirty="0">
                <a:latin typeface="Arial"/>
                <a:cs typeface="Arial"/>
              </a:rPr>
              <a:t>evolves</a:t>
            </a:r>
            <a:endParaRPr sz="1456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82756" y="2737479"/>
            <a:ext cx="1673599" cy="238179"/>
          </a:xfrm>
          <a:prstGeom prst="rect">
            <a:avLst/>
          </a:prstGeom>
        </p:spPr>
        <p:txBody>
          <a:bodyPr vert="horz" wrap="square" lIns="0" tIns="14007" rIns="0" bIns="0" rtlCol="0">
            <a:spAutoFit/>
          </a:bodyPr>
          <a:lstStyle/>
          <a:p>
            <a:pPr marL="11206">
              <a:spcBef>
                <a:spcPts val="110"/>
              </a:spcBef>
            </a:pPr>
            <a:r>
              <a:rPr sz="1456" spc="13" dirty="0">
                <a:latin typeface="Arial"/>
                <a:cs typeface="Arial"/>
              </a:rPr>
              <a:t>What</a:t>
            </a:r>
            <a:r>
              <a:rPr sz="1456" spc="-18" dirty="0">
                <a:latin typeface="Arial"/>
                <a:cs typeface="Arial"/>
              </a:rPr>
              <a:t> </a:t>
            </a:r>
            <a:r>
              <a:rPr sz="1456" spc="13" dirty="0">
                <a:latin typeface="Arial"/>
                <a:cs typeface="Arial"/>
              </a:rPr>
              <a:t>my</a:t>
            </a:r>
            <a:r>
              <a:rPr sz="1456" spc="-13" dirty="0">
                <a:latin typeface="Arial"/>
                <a:cs typeface="Arial"/>
              </a:rPr>
              <a:t> </a:t>
            </a:r>
            <a:r>
              <a:rPr sz="1456" spc="9" dirty="0">
                <a:latin typeface="Arial"/>
                <a:cs typeface="Arial"/>
              </a:rPr>
              <a:t>actions</a:t>
            </a:r>
            <a:r>
              <a:rPr sz="1456" spc="-13" dirty="0">
                <a:latin typeface="Arial"/>
                <a:cs typeface="Arial"/>
              </a:rPr>
              <a:t> </a:t>
            </a:r>
            <a:r>
              <a:rPr sz="1456" spc="13" dirty="0">
                <a:latin typeface="Arial"/>
                <a:cs typeface="Arial"/>
              </a:rPr>
              <a:t>do</a:t>
            </a:r>
            <a:endParaRPr sz="1456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75325" y="3999731"/>
            <a:ext cx="1888191" cy="238179"/>
          </a:xfrm>
          <a:prstGeom prst="rect">
            <a:avLst/>
          </a:prstGeom>
        </p:spPr>
        <p:txBody>
          <a:bodyPr vert="horz" wrap="square" lIns="0" tIns="14007" rIns="0" bIns="0" rtlCol="0">
            <a:spAutoFit/>
          </a:bodyPr>
          <a:lstStyle/>
          <a:p>
            <a:pPr marL="11206">
              <a:spcBef>
                <a:spcPts val="110"/>
              </a:spcBef>
            </a:pPr>
            <a:r>
              <a:rPr sz="1456" spc="9" dirty="0">
                <a:latin typeface="Arial"/>
                <a:cs typeface="Arial"/>
              </a:rPr>
              <a:t>Condition−action</a:t>
            </a:r>
            <a:r>
              <a:rPr sz="1456" spc="-31" dirty="0">
                <a:latin typeface="Arial"/>
                <a:cs typeface="Arial"/>
              </a:rPr>
              <a:t> </a:t>
            </a:r>
            <a:r>
              <a:rPr sz="1456" spc="9" dirty="0">
                <a:latin typeface="Arial"/>
                <a:cs typeface="Arial"/>
              </a:rPr>
              <a:t>rules</a:t>
            </a:r>
            <a:endParaRPr sz="1456">
              <a:latin typeface="Arial"/>
              <a:cs typeface="Arial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A12D08B-3329-0122-09D9-BF8C3BEE2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5325" y="1676651"/>
            <a:ext cx="7937380" cy="40994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B0B839-3A3C-C2EA-8B08-B5ED67B88E93}"/>
              </a:ext>
            </a:extLst>
          </p:cNvPr>
          <p:cNvSpPr txBox="1"/>
          <p:nvPr/>
        </p:nvSpPr>
        <p:spPr>
          <a:xfrm>
            <a:off x="900124" y="1525774"/>
            <a:ext cx="230999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Keeps track of perception history in the form of internal state (reflecting unobserved aspects of the current state of the World).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bject 60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29</a:t>
            </a:fld>
            <a:endParaRPr spc="1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811547" y="868542"/>
            <a:ext cx="6813550" cy="369887"/>
          </a:xfrm>
          <a:prstGeom prst="rect">
            <a:avLst/>
          </a:prstGeom>
          <a:ln w="51816">
            <a:solidFill>
              <a:srgbClr val="000000"/>
            </a:solidFill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2325"/>
              </a:lnSpc>
            </a:pPr>
            <a:r>
              <a:rPr b="1" spc="88" dirty="0"/>
              <a:t>Goal-based</a:t>
            </a:r>
            <a:r>
              <a:rPr b="1" spc="154" dirty="0"/>
              <a:t> </a:t>
            </a:r>
            <a:r>
              <a:rPr b="1" spc="31" dirty="0"/>
              <a:t>agents</a:t>
            </a:r>
          </a:p>
        </p:txBody>
      </p:sp>
      <p:sp>
        <p:nvSpPr>
          <p:cNvPr id="59" name="object 59"/>
          <p:cNvSpPr txBox="1"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spc="18" dirty="0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AB34C179-FCD3-F6EC-EE21-2856E46F1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300" y="1688243"/>
            <a:ext cx="6458128" cy="406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120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11996738" y="7008813"/>
            <a:ext cx="195262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30</a:t>
            </a:fld>
            <a:endParaRPr lang="en-US" spc="18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lIns="0" tIns="0" rIns="0" bIns="0"/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lang="en-US" spc="18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6052" y="1677698"/>
            <a:ext cx="5428605" cy="383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0302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object 6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31</a:t>
            </a:fld>
            <a:endParaRPr spc="1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044878" y="462648"/>
            <a:ext cx="6813550" cy="369887"/>
          </a:xfrm>
          <a:prstGeom prst="rect">
            <a:avLst/>
          </a:prstGeom>
          <a:ln w="51816">
            <a:solidFill>
              <a:srgbClr val="000000"/>
            </a:solidFill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2325"/>
              </a:lnSpc>
            </a:pPr>
            <a:r>
              <a:rPr b="1" spc="71" dirty="0"/>
              <a:t>Utility-based</a:t>
            </a:r>
            <a:r>
              <a:rPr b="1" spc="194" dirty="0"/>
              <a:t> </a:t>
            </a:r>
            <a:r>
              <a:rPr b="1" spc="31" dirty="0"/>
              <a:t>agents</a:t>
            </a:r>
          </a:p>
        </p:txBody>
      </p:sp>
      <p:sp>
        <p:nvSpPr>
          <p:cNvPr id="62" name="object 62"/>
          <p:cNvSpPr txBox="1"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spc="18" dirty="0"/>
          </a:p>
        </p:txBody>
      </p:sp>
      <p:sp>
        <p:nvSpPr>
          <p:cNvPr id="4" name="object 4"/>
          <p:cNvSpPr txBox="1"/>
          <p:nvPr/>
        </p:nvSpPr>
        <p:spPr>
          <a:xfrm>
            <a:off x="3178829" y="4644747"/>
            <a:ext cx="789454" cy="338935"/>
          </a:xfrm>
          <a:prstGeom prst="rect">
            <a:avLst/>
          </a:prstGeom>
        </p:spPr>
        <p:txBody>
          <a:bodyPr vert="horz" wrap="square" lIns="0" tIns="12886" rIns="0" bIns="0" rtlCol="0">
            <a:spAutoFit/>
          </a:bodyPr>
          <a:lstStyle/>
          <a:p>
            <a:pPr marL="11206">
              <a:spcBef>
                <a:spcPts val="101"/>
              </a:spcBef>
            </a:pPr>
            <a:r>
              <a:rPr sz="2118" b="1" spc="4" dirty="0">
                <a:latin typeface="Arial"/>
                <a:cs typeface="Arial"/>
              </a:rPr>
              <a:t>Agent</a:t>
            </a:r>
            <a:endParaRPr sz="2118">
              <a:latin typeface="Arial"/>
              <a:cs typeface="Arial"/>
            </a:endParaRP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151FFBD4-7866-996F-BB37-CDCD349BD3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5" y="1726573"/>
            <a:ext cx="6448603" cy="3974139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860"/>
              </a:lnSpc>
            </a:pPr>
            <a:fld id="{81D60167-4931-47E6-BA6A-407CBD079E47}" type="slidenum">
              <a:rPr lang="en-US" spc="20" smtClean="0"/>
              <a:pPr marL="38100">
                <a:lnSpc>
                  <a:spcPts val="860"/>
                </a:lnSpc>
              </a:pPr>
              <a:t>32</a:t>
            </a:fld>
            <a:endParaRPr spc="1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899129" y="988702"/>
            <a:ext cx="6813550" cy="369887"/>
          </a:xfrm>
          <a:prstGeom prst="rect">
            <a:avLst/>
          </a:prstGeom>
          <a:ln w="51816">
            <a:solidFill>
              <a:srgbClr val="000000"/>
            </a:solidFill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2325"/>
              </a:lnSpc>
            </a:pPr>
            <a:r>
              <a:rPr b="1" spc="44" dirty="0"/>
              <a:t>Learning</a:t>
            </a:r>
            <a:r>
              <a:rPr b="1" spc="172" dirty="0"/>
              <a:t> </a:t>
            </a:r>
            <a:r>
              <a:rPr b="1" spc="31" dirty="0"/>
              <a:t>agents</a:t>
            </a:r>
          </a:p>
        </p:txBody>
      </p:sp>
      <p:sp>
        <p:nvSpPr>
          <p:cNvPr id="31" name="object 31"/>
          <p:cNvSpPr txBox="1">
            <a:spLocks noGrp="1"/>
          </p:cNvSpPr>
          <p:nvPr>
            <p:ph type="ftr" sz="quarter" idx="4294967295"/>
          </p:nvPr>
        </p:nvSpPr>
        <p:spPr>
          <a:xfrm>
            <a:off x="10668000" y="7008813"/>
            <a:ext cx="1524000" cy="692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800" b="0" i="0" kern="1200">
                <a:solidFill>
                  <a:schemeClr val="tx1"/>
                </a:solidFill>
                <a:latin typeface="Palatino Linotype"/>
                <a:ea typeface="+mn-ea"/>
                <a:cs typeface="Palatino Linotype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206">
              <a:lnSpc>
                <a:spcPts val="759"/>
              </a:lnSpc>
            </a:pPr>
            <a:r>
              <a:rPr lang="en-US" spc="15"/>
              <a:t>Chapter 2 © 2021 Pearson Education Ltd.</a:t>
            </a:r>
            <a:endParaRPr spc="18" dirty="0"/>
          </a:p>
        </p:txBody>
      </p:sp>
      <p:sp>
        <p:nvSpPr>
          <p:cNvPr id="5" name="object 5"/>
          <p:cNvSpPr txBox="1"/>
          <p:nvPr/>
        </p:nvSpPr>
        <p:spPr>
          <a:xfrm>
            <a:off x="3113992" y="5189045"/>
            <a:ext cx="791134" cy="339501"/>
          </a:xfrm>
          <a:prstGeom prst="rect">
            <a:avLst/>
          </a:prstGeom>
        </p:spPr>
        <p:txBody>
          <a:bodyPr vert="horz" wrap="square" lIns="0" tIns="13447" rIns="0" bIns="0" rtlCol="0">
            <a:spAutoFit/>
          </a:bodyPr>
          <a:lstStyle/>
          <a:p>
            <a:pPr marL="11206">
              <a:spcBef>
                <a:spcPts val="106"/>
              </a:spcBef>
            </a:pPr>
            <a:r>
              <a:rPr sz="2118" b="1" spc="9" dirty="0">
                <a:latin typeface="Arial"/>
                <a:cs typeface="Arial"/>
              </a:rPr>
              <a:t>Agent</a:t>
            </a:r>
            <a:endParaRPr sz="2118">
              <a:latin typeface="Arial"/>
              <a:cs typeface="Arial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44D62A7-8747-AEFB-97D4-1862AFFA7D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62" y="1749830"/>
            <a:ext cx="6498117" cy="4169957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559418-99B7-4388-7A8F-69FB5B540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1885950"/>
            <a:ext cx="85725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232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750215-1B77-4CA6-D32B-C2CD72866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1" y="1472916"/>
            <a:ext cx="5646348" cy="445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188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bject 10">
            <a:extLst>
              <a:ext uri="{FF2B5EF4-FFF2-40B4-BE49-F238E27FC236}">
                <a16:creationId xmlns:a16="http://schemas.microsoft.com/office/drawing/2014/main" id="{5A75CC97-3786-3F46-799F-28127C7A1FDB}"/>
              </a:ext>
            </a:extLst>
          </p:cNvPr>
          <p:cNvSpPr txBox="1">
            <a:spLocks/>
          </p:cNvSpPr>
          <p:nvPr/>
        </p:nvSpPr>
        <p:spPr>
          <a:xfrm>
            <a:off x="2899006" y="488633"/>
            <a:ext cx="3907235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en-US" b="1" spc="-290">
                <a:solidFill>
                  <a:srgbClr val="FFFFFF"/>
                </a:solidFill>
              </a:rPr>
              <a:t>Environment </a:t>
            </a:r>
            <a:r>
              <a:rPr lang="en-US" b="1" spc="-60">
                <a:solidFill>
                  <a:srgbClr val="FFFFFF"/>
                </a:solidFill>
              </a:rPr>
              <a:t>Types</a:t>
            </a:r>
            <a:endParaRPr lang="en-US" b="1" spc="-60" dirty="0">
              <a:solidFill>
                <a:srgbClr val="FFFFFF"/>
              </a:solidFill>
            </a:endParaRP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33EAC875-2E06-05BD-08D2-A12B9194FB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444" y="1714522"/>
            <a:ext cx="7222647" cy="417732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3701" y="1616710"/>
            <a:ext cx="835469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lang="en-US" sz="2000" dirty="0">
                <a:solidFill>
                  <a:schemeClr val="bg1"/>
                </a:solidFill>
                <a:latin typeface="Calibri"/>
                <a:cs typeface="Calibri"/>
              </a:rPr>
              <a:t>Do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agent's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sensors</a:t>
            </a:r>
            <a:r>
              <a:rPr sz="2000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give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it access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to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complete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state</a:t>
            </a:r>
            <a:r>
              <a:rPr sz="2000" spc="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environment?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/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For</a:t>
            </a:r>
            <a:r>
              <a:rPr sz="20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any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given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world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state, are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values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all the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variables </a:t>
            </a:r>
            <a:r>
              <a:rPr sz="2000" dirty="0">
                <a:latin typeface="Calibri"/>
                <a:cs typeface="Calibri"/>
              </a:rPr>
              <a:t>known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agent?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47029" y="3967353"/>
            <a:ext cx="5251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latin typeface="Calibri"/>
                <a:cs typeface="Calibri"/>
              </a:rPr>
              <a:t>vs.</a:t>
            </a:r>
            <a:endParaRPr sz="36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5600" y="2840735"/>
            <a:ext cx="2438400" cy="371246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50023" y="2840735"/>
            <a:ext cx="2474976" cy="3712464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9008491" y="6606337"/>
            <a:ext cx="141478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Source: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L.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Zettlemoyer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50" dirty="0"/>
              <a:t>Fully</a:t>
            </a:r>
            <a:r>
              <a:rPr spc="-635" dirty="0"/>
              <a:t> </a:t>
            </a:r>
            <a:r>
              <a:rPr spc="-280" dirty="0"/>
              <a:t>Observable</a:t>
            </a:r>
            <a:r>
              <a:rPr spc="-635" dirty="0"/>
              <a:t> </a:t>
            </a:r>
            <a:r>
              <a:rPr spc="-210" dirty="0"/>
              <a:t>vs.</a:t>
            </a:r>
            <a:r>
              <a:rPr spc="-605" dirty="0"/>
              <a:t> </a:t>
            </a:r>
            <a:r>
              <a:rPr spc="-254" dirty="0"/>
              <a:t>Partia</a:t>
            </a:r>
            <a:r>
              <a:rPr spc="-595" dirty="0"/>
              <a:t> </a:t>
            </a:r>
            <a:r>
              <a:rPr spc="-160" dirty="0"/>
              <a:t>ly</a:t>
            </a:r>
            <a:r>
              <a:rPr spc="-635" dirty="0"/>
              <a:t> </a:t>
            </a:r>
            <a:r>
              <a:rPr spc="-290" dirty="0"/>
              <a:t>Observable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81175" y="1771028"/>
            <a:ext cx="8629650" cy="3227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6350" indent="-342900" algn="just">
              <a:lnSpc>
                <a:spcPct val="150100"/>
              </a:lnSpc>
              <a:spcBef>
                <a:spcPts val="100"/>
              </a:spcBef>
              <a:buFont typeface="Courier New"/>
              <a:buChar char="o"/>
              <a:tabLst>
                <a:tab pos="355600" algn="l"/>
              </a:tabLst>
            </a:pP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b="1" spc="3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3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next</a:t>
            </a:r>
            <a:r>
              <a:rPr sz="2000" b="1" spc="3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state</a:t>
            </a:r>
            <a:r>
              <a:rPr sz="2000" b="1" spc="3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b="1" spc="3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3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000" b="1" spc="3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completely</a:t>
            </a:r>
            <a:r>
              <a:rPr sz="2000" b="1" spc="3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determined</a:t>
            </a:r>
            <a:r>
              <a:rPr sz="2000" b="1" spc="3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by</a:t>
            </a:r>
            <a:r>
              <a:rPr sz="2000" b="1" spc="3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3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current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state and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agent’s</a:t>
            </a:r>
            <a:r>
              <a:rPr sz="2000" b="1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action?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5600" marR="5080" indent="-342900" algn="just">
              <a:lnSpc>
                <a:spcPct val="150000"/>
              </a:lnSpc>
              <a:buFont typeface="Courier New"/>
              <a:buChar char="o"/>
              <a:tabLst>
                <a:tab pos="355600" algn="l"/>
              </a:tabLst>
            </a:pP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transition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model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deterministic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(unique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successor state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given</a:t>
            </a:r>
            <a:r>
              <a:rPr sz="2000" b="1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current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state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and</a:t>
            </a:r>
            <a:r>
              <a:rPr sz="2000" b="1" spc="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action)</a:t>
            </a:r>
            <a:r>
              <a:rPr sz="2000" b="1" spc="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or</a:t>
            </a:r>
            <a:r>
              <a:rPr sz="2000" b="1" spc="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stochastic</a:t>
            </a:r>
            <a:r>
              <a:rPr sz="2000" b="1" spc="8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(distribution</a:t>
            </a:r>
            <a:r>
              <a:rPr sz="2000" b="1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over</a:t>
            </a:r>
            <a:r>
              <a:rPr sz="2000" b="1" spc="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successor</a:t>
            </a:r>
            <a:r>
              <a:rPr sz="2000" b="1" spc="8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states</a:t>
            </a:r>
            <a:r>
              <a:rPr sz="2000" b="1" spc="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given</a:t>
            </a:r>
            <a:r>
              <a:rPr sz="2000" b="1" spc="8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current</a:t>
            </a:r>
            <a:r>
              <a:rPr sz="2000" b="1" spc="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state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and</a:t>
            </a:r>
            <a:r>
              <a:rPr sz="2000" b="1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action)?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355600" marR="5080" indent="-342900" algn="just">
              <a:lnSpc>
                <a:spcPct val="150000"/>
              </a:lnSpc>
              <a:buFont typeface="Courier New"/>
              <a:buChar char="o"/>
              <a:tabLst>
                <a:tab pos="355600" algn="l"/>
              </a:tabLst>
            </a:pP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Strategic:</a:t>
            </a:r>
            <a:r>
              <a:rPr sz="2000" b="1" spc="4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4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000" b="1" spc="4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b="1" spc="4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deterministic</a:t>
            </a:r>
            <a:r>
              <a:rPr sz="2000" b="1" spc="48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except</a:t>
            </a:r>
            <a:r>
              <a:rPr sz="2000" b="1" spc="48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for</a:t>
            </a:r>
            <a:r>
              <a:rPr sz="2000" b="1" spc="4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b="1" spc="4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actions</a:t>
            </a:r>
            <a:r>
              <a:rPr sz="2000" b="1" spc="47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b="1" spc="4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chemeClr val="bg1"/>
                </a:solidFill>
                <a:latin typeface="Calibri"/>
                <a:cs typeface="Calibri"/>
              </a:rPr>
              <a:t>other agents.</a:t>
            </a:r>
            <a:endParaRPr sz="2000" b="1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80226" y="4998097"/>
            <a:ext cx="3482986" cy="185989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895270" y="5043345"/>
            <a:ext cx="5251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solidFill>
                  <a:schemeClr val="bg1"/>
                </a:solidFill>
                <a:latin typeface="Calibri"/>
                <a:cs typeface="Calibri"/>
              </a:rPr>
              <a:t>vs</a:t>
            </a:r>
            <a:r>
              <a:rPr sz="3600" spc="-25" dirty="0">
                <a:latin typeface="Calibri"/>
                <a:cs typeface="Calibri"/>
              </a:rPr>
              <a:t>.</a:t>
            </a:r>
            <a:endParaRPr sz="3600" dirty="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8791" y="4796287"/>
            <a:ext cx="3399556" cy="206171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85" dirty="0"/>
              <a:t>Deterministic</a:t>
            </a:r>
            <a:r>
              <a:rPr spc="-640" dirty="0"/>
              <a:t> </a:t>
            </a:r>
            <a:r>
              <a:rPr lang="en-US" spc="-640" dirty="0"/>
              <a:t> </a:t>
            </a:r>
            <a:r>
              <a:rPr spc="-210" dirty="0"/>
              <a:t>vs.</a:t>
            </a:r>
            <a:r>
              <a:rPr spc="-600" dirty="0"/>
              <a:t> </a:t>
            </a:r>
            <a:r>
              <a:rPr lang="en-US" spc="-600" dirty="0"/>
              <a:t> </a:t>
            </a:r>
            <a:r>
              <a:rPr spc="-290" dirty="0"/>
              <a:t>Stochastic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7444" y="1569268"/>
            <a:ext cx="8100059" cy="1398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100"/>
              </a:lnSpc>
              <a:spcBef>
                <a:spcPts val="100"/>
              </a:spcBef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spc="2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20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agent’s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experience</a:t>
            </a:r>
            <a:r>
              <a:rPr sz="2000" spc="20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divided</a:t>
            </a:r>
            <a:r>
              <a:rPr sz="2000" spc="2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into</a:t>
            </a:r>
            <a:r>
              <a:rPr sz="2000" spc="20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unconnected</a:t>
            </a:r>
            <a:r>
              <a:rPr sz="2000" spc="2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single</a:t>
            </a:r>
            <a:r>
              <a:rPr sz="2000" spc="2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decisions/actions,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or</a:t>
            </a:r>
            <a:r>
              <a:rPr sz="2000" spc="1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it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coherent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sequence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18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observations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and</a:t>
            </a:r>
            <a:r>
              <a:rPr sz="2000" spc="19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actions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in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which</a:t>
            </a:r>
            <a:r>
              <a:rPr sz="2000" spc="1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19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world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evolves according</a:t>
            </a:r>
            <a:r>
              <a:rPr sz="20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to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transition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model?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23229" y="4242893"/>
            <a:ext cx="5251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solidFill>
                  <a:schemeClr val="bg1"/>
                </a:solidFill>
                <a:latin typeface="Calibri"/>
                <a:cs typeface="Calibri"/>
              </a:rPr>
              <a:t>vs.</a:t>
            </a:r>
            <a:endParaRPr sz="360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29045" y="3628644"/>
            <a:ext cx="3534155" cy="195072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98843" y="3151863"/>
            <a:ext cx="3517859" cy="2936049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70" dirty="0"/>
              <a:t>Episodic</a:t>
            </a:r>
            <a:r>
              <a:rPr spc="-645" dirty="0"/>
              <a:t> </a:t>
            </a:r>
            <a:r>
              <a:rPr spc="-210" dirty="0"/>
              <a:t>vs.</a:t>
            </a:r>
            <a:r>
              <a:rPr spc="-610" dirty="0"/>
              <a:t> </a:t>
            </a:r>
            <a:r>
              <a:rPr spc="-290" dirty="0"/>
              <a:t>Sequential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7443" y="1569268"/>
            <a:ext cx="8096250" cy="1398270"/>
          </a:xfrm>
          <a:prstGeom prst="rect">
            <a:avLst/>
          </a:prstGeom>
        </p:spPr>
        <p:txBody>
          <a:bodyPr vert="horz" wrap="square" lIns="0" tIns="165735" rIns="0" bIns="0" rtlCol="0">
            <a:spAutoFit/>
          </a:bodyPr>
          <a:lstStyle/>
          <a:p>
            <a:pPr marL="12700">
              <a:spcBef>
                <a:spcPts val="1305"/>
              </a:spcBef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world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changing</a:t>
            </a:r>
            <a:r>
              <a:rPr sz="20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while the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agent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spc="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thinking?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 marR="5080">
              <a:lnSpc>
                <a:spcPct val="150000"/>
              </a:lnSpc>
            </a:pP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Semidynamic:</a:t>
            </a:r>
            <a:r>
              <a:rPr sz="2000" b="1" spc="2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27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000" spc="27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does</a:t>
            </a:r>
            <a:r>
              <a:rPr sz="2000" spc="2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not</a:t>
            </a:r>
            <a:r>
              <a:rPr sz="2000" spc="2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change</a:t>
            </a:r>
            <a:r>
              <a:rPr sz="2000" spc="2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with</a:t>
            </a:r>
            <a:r>
              <a:rPr sz="2000" spc="27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2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passage</a:t>
            </a:r>
            <a:r>
              <a:rPr sz="2000" spc="2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2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time,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but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agent's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performance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score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does.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47029" y="3967353"/>
            <a:ext cx="5251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solidFill>
                  <a:schemeClr val="bg1"/>
                </a:solidFill>
                <a:latin typeface="Calibri"/>
                <a:cs typeface="Calibri"/>
              </a:rPr>
              <a:t>vs.</a:t>
            </a:r>
            <a:endParaRPr sz="36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10400" y="3485388"/>
            <a:ext cx="2945892" cy="22098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48127" y="3271902"/>
            <a:ext cx="2752344" cy="2877947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54" dirty="0"/>
              <a:t>Static</a:t>
            </a:r>
            <a:r>
              <a:rPr spc="-645" dirty="0"/>
              <a:t> </a:t>
            </a:r>
            <a:r>
              <a:rPr lang="en-US" spc="-645" dirty="0"/>
              <a:t> </a:t>
            </a:r>
            <a:r>
              <a:rPr spc="-210" dirty="0"/>
              <a:t>vs.</a:t>
            </a:r>
            <a:r>
              <a:rPr lang="en-US" spc="-210" dirty="0"/>
              <a:t> </a:t>
            </a:r>
            <a:r>
              <a:rPr spc="-610" dirty="0"/>
              <a:t> </a:t>
            </a:r>
            <a:r>
              <a:rPr spc="-275" dirty="0"/>
              <a:t>Dynamic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5389" y="1495171"/>
            <a:ext cx="10325819" cy="185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100"/>
              </a:lnSpc>
              <a:spcBef>
                <a:spcPts val="100"/>
              </a:spcBef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Does</a:t>
            </a:r>
            <a:r>
              <a:rPr sz="2000" spc="2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2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000" spc="2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provide</a:t>
            </a:r>
            <a:r>
              <a:rPr sz="2000" spc="2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sz="2000" spc="22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fixed</a:t>
            </a:r>
            <a:r>
              <a:rPr sz="2000" spc="2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number</a:t>
            </a:r>
            <a:r>
              <a:rPr sz="2000" spc="2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229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distinct</a:t>
            </a:r>
            <a:r>
              <a:rPr sz="2000" spc="2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percepts,</a:t>
            </a:r>
            <a:r>
              <a:rPr sz="2000" spc="2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actions,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and</a:t>
            </a:r>
            <a:r>
              <a:rPr sz="2000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states?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 marR="1867535">
              <a:lnSpc>
                <a:spcPct val="150000"/>
              </a:lnSpc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Are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 values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state variables</a:t>
            </a:r>
            <a:r>
              <a:rPr sz="2000" spc="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discrete or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continuous?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Time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can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also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evolve in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discrete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or</a:t>
            </a:r>
            <a:r>
              <a:rPr sz="2000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continuous</a:t>
            </a:r>
            <a:r>
              <a:rPr sz="2000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fashion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70829" y="4415154"/>
            <a:ext cx="5251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solidFill>
                  <a:schemeClr val="bg1"/>
                </a:solidFill>
                <a:latin typeface="Calibri"/>
                <a:cs typeface="Calibri"/>
              </a:rPr>
              <a:t>vs.</a:t>
            </a:r>
            <a:endParaRPr sz="36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29401" y="3877055"/>
            <a:ext cx="3557015" cy="23622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15312" y="3258312"/>
            <a:ext cx="3428258" cy="35044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70" dirty="0"/>
              <a:t>Discrete</a:t>
            </a:r>
            <a:r>
              <a:rPr spc="-635" dirty="0"/>
              <a:t> </a:t>
            </a:r>
            <a:r>
              <a:rPr spc="-210" dirty="0"/>
              <a:t>vs.</a:t>
            </a:r>
            <a:r>
              <a:rPr spc="-605" dirty="0"/>
              <a:t> </a:t>
            </a:r>
            <a:r>
              <a:rPr spc="-290" dirty="0"/>
              <a:t>Continuous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7444" y="1616710"/>
            <a:ext cx="52406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Is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an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agent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operating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by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itself</a:t>
            </a:r>
            <a:r>
              <a:rPr sz="2000" spc="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in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environment?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34203" y="3967353"/>
            <a:ext cx="5251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solidFill>
                  <a:schemeClr val="bg1"/>
                </a:solidFill>
                <a:latin typeface="Calibri"/>
                <a:cs typeface="Calibri"/>
              </a:rPr>
              <a:t>vs.</a:t>
            </a:r>
            <a:endParaRPr sz="36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05600" y="2543937"/>
            <a:ext cx="3758184" cy="284683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1696" y="2709926"/>
            <a:ext cx="4146255" cy="3065779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85" dirty="0"/>
              <a:t>Single–Agent</a:t>
            </a:r>
            <a:r>
              <a:rPr spc="-635" dirty="0"/>
              <a:t> </a:t>
            </a:r>
            <a:r>
              <a:rPr lang="en-US" spc="-635" dirty="0"/>
              <a:t> </a:t>
            </a:r>
            <a:r>
              <a:rPr spc="-210" dirty="0"/>
              <a:t>vs.</a:t>
            </a:r>
            <a:r>
              <a:rPr lang="en-US" spc="-210" dirty="0"/>
              <a:t> </a:t>
            </a:r>
            <a:r>
              <a:rPr spc="-610" dirty="0"/>
              <a:t> </a:t>
            </a:r>
            <a:r>
              <a:rPr spc="-295" dirty="0"/>
              <a:t>Multi–Agent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7444" y="1569268"/>
            <a:ext cx="8099425" cy="1855470"/>
          </a:xfrm>
          <a:prstGeom prst="rect">
            <a:avLst/>
          </a:prstGeom>
        </p:spPr>
        <p:txBody>
          <a:bodyPr vert="horz" wrap="square" lIns="0" tIns="165735" rIns="0" bIns="0" rtlCol="0">
            <a:spAutoFit/>
          </a:bodyPr>
          <a:lstStyle/>
          <a:p>
            <a:pPr marL="12700">
              <a:spcBef>
                <a:spcPts val="1305"/>
              </a:spcBef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Are</a:t>
            </a:r>
            <a:r>
              <a:rPr sz="2000" spc="2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25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rules</a:t>
            </a:r>
            <a:r>
              <a:rPr sz="2000" spc="27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25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25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000" spc="2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schemeClr val="bg1"/>
                </a:solidFill>
                <a:latin typeface="Calibri"/>
                <a:cs typeface="Calibri"/>
              </a:rPr>
              <a:t>(transition</a:t>
            </a:r>
            <a:r>
              <a:rPr sz="2000" i="1" spc="2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schemeClr val="bg1"/>
                </a:solidFill>
                <a:latin typeface="Calibri"/>
                <a:cs typeface="Calibri"/>
              </a:rPr>
              <a:t>model</a:t>
            </a:r>
            <a:r>
              <a:rPr sz="2000" i="1" spc="2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schemeClr val="bg1"/>
                </a:solidFill>
                <a:latin typeface="Calibri"/>
                <a:cs typeface="Calibri"/>
              </a:rPr>
              <a:t>and</a:t>
            </a:r>
            <a:r>
              <a:rPr sz="2000" i="1" spc="2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schemeClr val="bg1"/>
                </a:solidFill>
                <a:latin typeface="Calibri"/>
                <a:cs typeface="Calibri"/>
              </a:rPr>
              <a:t>rewards</a:t>
            </a:r>
            <a:r>
              <a:rPr sz="2000" i="1" spc="25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i="1" spc="-10" dirty="0">
                <a:solidFill>
                  <a:schemeClr val="bg1"/>
                </a:solidFill>
                <a:latin typeface="Calibri"/>
                <a:cs typeface="Calibri"/>
              </a:rPr>
              <a:t>associated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>
              <a:spcBef>
                <a:spcPts val="1200"/>
              </a:spcBef>
            </a:pPr>
            <a:r>
              <a:rPr sz="2000" i="1" dirty="0">
                <a:solidFill>
                  <a:schemeClr val="bg1"/>
                </a:solidFill>
                <a:latin typeface="Calibri"/>
                <a:cs typeface="Calibri"/>
              </a:rPr>
              <a:t>with</a:t>
            </a:r>
            <a:r>
              <a:rPr sz="2000" i="1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i="1" dirty="0">
                <a:solidFill>
                  <a:schemeClr val="bg1"/>
                </a:solidFill>
                <a:latin typeface="Calibri"/>
                <a:cs typeface="Calibri"/>
              </a:rPr>
              <a:t>states)</a:t>
            </a:r>
            <a:r>
              <a:rPr sz="2000" i="1" spc="-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known</a:t>
            </a:r>
            <a:r>
              <a:rPr sz="20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to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 agent?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 marR="7620">
              <a:lnSpc>
                <a:spcPct val="150000"/>
              </a:lnSpc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Strictly</a:t>
            </a:r>
            <a:r>
              <a:rPr sz="20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speaking,</a:t>
            </a:r>
            <a:r>
              <a:rPr sz="2000" spc="9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not</a:t>
            </a:r>
            <a:r>
              <a:rPr sz="2000" spc="1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sz="2000" spc="8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property</a:t>
            </a:r>
            <a:r>
              <a:rPr sz="20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1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114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environment,</a:t>
            </a:r>
            <a:r>
              <a:rPr sz="20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but</a:t>
            </a:r>
            <a:r>
              <a:rPr sz="20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000" spc="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agent’s</a:t>
            </a:r>
            <a:r>
              <a:rPr sz="2000" spc="1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state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knowledge.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37842" y="3497381"/>
            <a:ext cx="3807154" cy="236181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6389" y="3417887"/>
            <a:ext cx="4083966" cy="236181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705603" y="4271849"/>
            <a:ext cx="5251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600" spc="-25" dirty="0">
                <a:solidFill>
                  <a:schemeClr val="bg1"/>
                </a:solidFill>
                <a:latin typeface="Calibri"/>
                <a:cs typeface="Calibri"/>
              </a:rPr>
              <a:t>vs.</a:t>
            </a:r>
            <a:endParaRPr sz="360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50" dirty="0"/>
              <a:t>Known</a:t>
            </a:r>
            <a:r>
              <a:rPr spc="-635" dirty="0"/>
              <a:t> </a:t>
            </a:r>
            <a:r>
              <a:rPr spc="-210" dirty="0"/>
              <a:t>vs.</a:t>
            </a:r>
            <a:r>
              <a:rPr spc="-600" dirty="0"/>
              <a:t> </a:t>
            </a:r>
            <a:r>
              <a:rPr spc="-275" dirty="0"/>
              <a:t>Unknown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5" dirty="0"/>
              <a:t>T</a:t>
            </a:r>
            <a:r>
              <a:rPr dirty="0"/>
              <a:t>e</a:t>
            </a:r>
            <a:r>
              <a:rPr spc="-5" dirty="0"/>
              <a:t>r</a:t>
            </a:r>
            <a:r>
              <a:rPr dirty="0"/>
              <a:t>minology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69486" y="2271014"/>
            <a:ext cx="7914005" cy="2698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7970" marR="283210" indent="-255904">
              <a:spcBef>
                <a:spcPts val="100"/>
              </a:spcBef>
              <a:buClr>
                <a:srgbClr val="A04DA3"/>
              </a:buClr>
              <a:buFont typeface="Georgia"/>
              <a:buChar char="•"/>
              <a:tabLst>
                <a:tab pos="269240" algn="l"/>
              </a:tabLst>
            </a:pPr>
            <a:r>
              <a:rPr sz="2800" b="1" dirty="0">
                <a:solidFill>
                  <a:schemeClr val="bg1"/>
                </a:solidFill>
                <a:latin typeface="Georgia"/>
                <a:cs typeface="Georgia"/>
              </a:rPr>
              <a:t>Deterministic:</a:t>
            </a:r>
            <a:r>
              <a:rPr sz="2800" b="1" spc="-6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Deterministic</a:t>
            </a:r>
            <a:r>
              <a:rPr sz="2800" spc="-5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environment</a:t>
            </a:r>
            <a:r>
              <a:rPr sz="2800" spc="-7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is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one</a:t>
            </a:r>
            <a:r>
              <a:rPr sz="2800" spc="-2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where</a:t>
            </a:r>
            <a:r>
              <a:rPr sz="2800" spc="-3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your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agent's</a:t>
            </a:r>
            <a:r>
              <a:rPr sz="2800" spc="-3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actions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uniquely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determine</a:t>
            </a:r>
            <a:r>
              <a:rPr sz="2800" spc="-4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the</a:t>
            </a:r>
            <a:r>
              <a:rPr sz="2800" spc="-3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outcome.</a:t>
            </a:r>
            <a:endParaRPr sz="2800" dirty="0">
              <a:solidFill>
                <a:schemeClr val="bg1"/>
              </a:solidFill>
              <a:latin typeface="Georgia"/>
              <a:cs typeface="Georgia"/>
            </a:endParaRPr>
          </a:p>
          <a:p>
            <a:pPr>
              <a:spcBef>
                <a:spcPts val="40"/>
              </a:spcBef>
              <a:buClr>
                <a:srgbClr val="A04DA3"/>
              </a:buClr>
              <a:buFont typeface="Georgia"/>
              <a:buChar char="•"/>
            </a:pPr>
            <a:endParaRPr sz="3450" dirty="0">
              <a:solidFill>
                <a:schemeClr val="bg1"/>
              </a:solidFill>
              <a:latin typeface="Georgia"/>
              <a:cs typeface="Georgia"/>
            </a:endParaRPr>
          </a:p>
          <a:p>
            <a:pPr marL="267970" marR="5080" indent="-255904">
              <a:buClr>
                <a:srgbClr val="A04DA3"/>
              </a:buClr>
              <a:buFont typeface="Georgia"/>
              <a:buChar char="•"/>
              <a:tabLst>
                <a:tab pos="358775" algn="l"/>
                <a:tab pos="359410" algn="l"/>
              </a:tabLst>
            </a:pPr>
            <a:r>
              <a:rPr dirty="0">
                <a:solidFill>
                  <a:schemeClr val="bg1"/>
                </a:solidFill>
              </a:rPr>
              <a:t>	</a:t>
            </a:r>
            <a:r>
              <a:rPr sz="2800" b="1" dirty="0">
                <a:solidFill>
                  <a:schemeClr val="bg1"/>
                </a:solidFill>
                <a:latin typeface="Georgia"/>
                <a:cs typeface="Georgia"/>
              </a:rPr>
              <a:t>Stochastic:</a:t>
            </a:r>
            <a:r>
              <a:rPr sz="2800" b="1" spc="-5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In</a:t>
            </a:r>
            <a:r>
              <a:rPr sz="2800" spc="-4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stochastic</a:t>
            </a:r>
            <a:r>
              <a:rPr sz="2800" spc="-3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environment,</a:t>
            </a:r>
            <a:r>
              <a:rPr sz="2800" spc="-5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there</a:t>
            </a:r>
            <a:r>
              <a:rPr sz="2800" spc="-4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is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certain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amount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of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randomness.</a:t>
            </a:r>
            <a:endParaRPr sz="2800" dirty="0">
              <a:solidFill>
                <a:schemeClr val="bg1"/>
              </a:solidFill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682625"/>
            <a:ext cx="10515600" cy="69056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05" dirty="0"/>
              <a:t>T</a:t>
            </a:r>
            <a:r>
              <a:rPr dirty="0"/>
              <a:t>e</a:t>
            </a:r>
            <a:r>
              <a:rPr spc="-5" dirty="0"/>
              <a:t>r</a:t>
            </a:r>
            <a:r>
              <a:rPr dirty="0"/>
              <a:t>minology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69668" y="2271014"/>
            <a:ext cx="7804784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8605" marR="5080" indent="-256540">
              <a:spcBef>
                <a:spcPts val="100"/>
              </a:spcBef>
              <a:buClr>
                <a:srgbClr val="A04DA3"/>
              </a:buClr>
              <a:buFont typeface="Georgia"/>
              <a:buChar char="•"/>
              <a:tabLst>
                <a:tab pos="269240" algn="l"/>
              </a:tabLst>
            </a:pPr>
            <a:r>
              <a:rPr sz="2800" b="1" dirty="0">
                <a:solidFill>
                  <a:schemeClr val="bg1"/>
                </a:solidFill>
                <a:latin typeface="Georgia"/>
                <a:cs typeface="Georgia"/>
              </a:rPr>
              <a:t>Discrete</a:t>
            </a:r>
            <a:r>
              <a:rPr sz="2800" b="1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b="1" dirty="0">
                <a:solidFill>
                  <a:schemeClr val="bg1"/>
                </a:solidFill>
                <a:latin typeface="Georgia"/>
                <a:cs typeface="Georgia"/>
              </a:rPr>
              <a:t>v.s.</a:t>
            </a:r>
            <a:r>
              <a:rPr sz="2800" b="1" spc="-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b="1" dirty="0">
                <a:solidFill>
                  <a:schemeClr val="bg1"/>
                </a:solidFill>
                <a:latin typeface="Georgia"/>
                <a:cs typeface="Georgia"/>
              </a:rPr>
              <a:t>continues:</a:t>
            </a:r>
            <a:r>
              <a:rPr sz="2800" b="1" spc="-4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</a:t>
            </a:r>
            <a:r>
              <a:rPr sz="2800" spc="-2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discrete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environment</a:t>
            </a:r>
            <a:r>
              <a:rPr sz="2800" spc="-4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is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one</a:t>
            </a:r>
            <a:r>
              <a:rPr sz="2800" spc="-2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where</a:t>
            </a:r>
            <a:r>
              <a:rPr sz="2800" spc="-3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you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have</a:t>
            </a:r>
            <a:r>
              <a:rPr sz="2800" spc="-3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finitely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many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action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choices,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and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finitely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many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things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you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can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sense.</a:t>
            </a:r>
            <a:r>
              <a:rPr sz="2800" spc="-3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For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example,</a:t>
            </a:r>
            <a:r>
              <a:rPr sz="2800" spc="-3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in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chess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there's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finitely</a:t>
            </a:r>
            <a:r>
              <a:rPr sz="2800" spc="-3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many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board</a:t>
            </a:r>
            <a:r>
              <a:rPr sz="2800" spc="-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positions,</a:t>
            </a:r>
            <a:r>
              <a:rPr sz="2800" spc="-1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and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finitely</a:t>
            </a:r>
            <a:r>
              <a:rPr sz="2800" spc="-20" dirty="0">
                <a:solidFill>
                  <a:schemeClr val="bg1"/>
                </a:solidFill>
                <a:latin typeface="Georgia"/>
                <a:cs typeface="Georgia"/>
              </a:rPr>
              <a:t> many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things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you</a:t>
            </a:r>
            <a:r>
              <a:rPr sz="2800" spc="-10" dirty="0">
                <a:solidFill>
                  <a:schemeClr val="bg1"/>
                </a:solidFill>
                <a:latin typeface="Georgia"/>
                <a:cs typeface="Georgia"/>
              </a:rPr>
              <a:t> </a:t>
            </a:r>
            <a:r>
              <a:rPr sz="2800" dirty="0">
                <a:solidFill>
                  <a:schemeClr val="bg1"/>
                </a:solidFill>
                <a:latin typeface="Georgia"/>
                <a:cs typeface="Georgia"/>
              </a:rPr>
              <a:t>can </a:t>
            </a:r>
            <a:r>
              <a:rPr sz="2800" spc="-25" dirty="0">
                <a:solidFill>
                  <a:schemeClr val="bg1"/>
                </a:solidFill>
                <a:latin typeface="Georgia"/>
                <a:cs typeface="Georgia"/>
              </a:rPr>
              <a:t>do.</a:t>
            </a:r>
            <a:endParaRPr sz="2800" dirty="0">
              <a:solidFill>
                <a:schemeClr val="bg1"/>
              </a:solidFill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66373" y="1844675"/>
            <a:ext cx="1499615" cy="1143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62800" y="1790700"/>
            <a:ext cx="1385316" cy="1143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785290" y="2305802"/>
            <a:ext cx="1641941" cy="70008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77411" y="1943100"/>
            <a:ext cx="1351788" cy="99060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 idx="4294967295"/>
          </p:nvPr>
        </p:nvSpPr>
        <p:spPr>
          <a:xfrm>
            <a:off x="1676400" y="468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spc="-270" dirty="0"/>
              <a:t>Examples</a:t>
            </a:r>
            <a:r>
              <a:rPr spc="-640" dirty="0"/>
              <a:t> </a:t>
            </a:r>
            <a:r>
              <a:rPr lang="en-US" spc="-640" dirty="0"/>
              <a:t> </a:t>
            </a:r>
            <a:r>
              <a:rPr spc="-160" dirty="0"/>
              <a:t>of</a:t>
            </a:r>
            <a:r>
              <a:rPr spc="-600" dirty="0"/>
              <a:t> </a:t>
            </a:r>
            <a:r>
              <a:rPr lang="en-US" spc="-600" dirty="0"/>
              <a:t> </a:t>
            </a:r>
            <a:r>
              <a:rPr spc="-210" dirty="0"/>
              <a:t>the</a:t>
            </a:r>
            <a:r>
              <a:rPr spc="-625" dirty="0"/>
              <a:t> </a:t>
            </a:r>
            <a:r>
              <a:rPr lang="en-US" spc="-625" dirty="0"/>
              <a:t> </a:t>
            </a:r>
            <a:r>
              <a:rPr spc="-275" dirty="0"/>
              <a:t>different</a:t>
            </a:r>
            <a:r>
              <a:rPr spc="-635" dirty="0"/>
              <a:t> </a:t>
            </a:r>
            <a:r>
              <a:rPr lang="en-US" spc="-635" dirty="0"/>
              <a:t> </a:t>
            </a:r>
            <a:r>
              <a:rPr spc="-295" dirty="0"/>
              <a:t>environments</a:t>
            </a: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319035"/>
              </p:ext>
            </p:extLst>
          </p:nvPr>
        </p:nvGraphicFramePr>
        <p:xfrm>
          <a:off x="1670050" y="3041650"/>
          <a:ext cx="8839196" cy="31381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7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7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7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7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 dirty="0">
                        <a:solidFill>
                          <a:schemeClr val="bg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Word</a:t>
                      </a:r>
                      <a:r>
                        <a:rPr sz="1800" b="1" spc="-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jumble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800" b="1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solver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Chess</a:t>
                      </a:r>
                      <a:r>
                        <a:rPr sz="1800" b="1" spc="-4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with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a </a:t>
                      </a:r>
                      <a:r>
                        <a:rPr sz="1800" b="1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clock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Scrabble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Autonomous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800" b="1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driving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Observable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Fully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Fully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Partially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Partially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Deterministic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Deterministic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Strategic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Stochastic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Stochastic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Episodic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Episodic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Sequential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Sequential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Sequential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Static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Static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Semi-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dynamic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Static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Dynamic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Discrete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Discrete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Discrete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Discrete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Continuous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Single</a:t>
                      </a:r>
                      <a:r>
                        <a:rPr sz="1800" spc="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agent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Single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Multi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Multi</a:t>
                      </a:r>
                      <a:endParaRPr sz="180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Multi</a:t>
                      </a:r>
                      <a:endParaRPr sz="18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9">
            <a:extLst>
              <a:ext uri="{FF2B5EF4-FFF2-40B4-BE49-F238E27FC236}">
                <a16:creationId xmlns:a16="http://schemas.microsoft.com/office/drawing/2014/main" id="{5311928F-C0F9-E064-F67E-FD2B949E8C56}"/>
              </a:ext>
            </a:extLst>
          </p:cNvPr>
          <p:cNvSpPr txBox="1"/>
          <p:nvPr/>
        </p:nvSpPr>
        <p:spPr>
          <a:xfrm>
            <a:off x="1383583" y="2449626"/>
            <a:ext cx="8670244" cy="311046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7335" indent="-227965">
              <a:lnSpc>
                <a:spcPts val="2535"/>
              </a:lnSpc>
              <a:spcBef>
                <a:spcPts val="95"/>
              </a:spcBef>
              <a:buFont typeface="Calibri"/>
              <a:buChar char="•"/>
              <a:tabLst>
                <a:tab pos="267335" algn="l"/>
              </a:tabLst>
            </a:pP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AI</a:t>
            </a:r>
            <a:r>
              <a:rPr sz="2800" spc="-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as</a:t>
            </a:r>
            <a:r>
              <a:rPr sz="2800" spc="-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800" spc="-4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Study</a:t>
            </a:r>
            <a:r>
              <a:rPr sz="2800" spc="-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&amp;</a:t>
            </a:r>
            <a:r>
              <a:rPr sz="2800" spc="-5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Design</a:t>
            </a:r>
            <a:r>
              <a:rPr sz="2800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chemeClr val="bg1"/>
                </a:solidFill>
                <a:latin typeface="Calibri"/>
                <a:cs typeface="Calibri"/>
              </a:rPr>
              <a:t>of</a:t>
            </a:r>
            <a:r>
              <a:rPr lang="en-US" sz="2800" spc="-25" dirty="0">
                <a:solidFill>
                  <a:schemeClr val="bg1"/>
                </a:solidFill>
                <a:latin typeface="Calibri"/>
                <a:cs typeface="Calibri"/>
              </a:rPr>
              <a:t> 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Intelligent</a:t>
            </a:r>
            <a:r>
              <a:rPr sz="2800" spc="-1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5"/>
              </a:spcBef>
              <a:buFont typeface="Calibri"/>
              <a:buChar char="•"/>
              <a:tabLst>
                <a:tab pos="495934" algn="l"/>
              </a:tabLst>
            </a:pP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Intell</a:t>
            </a:r>
            <a:r>
              <a:rPr lang="en-US" sz="2800" spc="-10" dirty="0">
                <a:solidFill>
                  <a:schemeClr val="bg1"/>
                </a:solidFill>
                <a:latin typeface="Calibri"/>
                <a:cs typeface="Calibri"/>
              </a:rPr>
              <a:t>ig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ent</a:t>
            </a:r>
            <a:r>
              <a:rPr sz="2800" spc="-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Agents</a:t>
            </a:r>
            <a:r>
              <a:rPr sz="2800" spc="-6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in</a:t>
            </a:r>
            <a:r>
              <a:rPr sz="2800" spc="-8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800" spc="-6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World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0"/>
              </a:spcBef>
              <a:buFont typeface="Calibri"/>
              <a:buChar char="•"/>
              <a:tabLst>
                <a:tab pos="495934" algn="l"/>
              </a:tabLst>
            </a:pP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Example:</a:t>
            </a:r>
            <a:r>
              <a:rPr sz="2800" spc="-12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Vacuum</a:t>
            </a:r>
            <a:r>
              <a:rPr lang="en-US" sz="28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_</a:t>
            </a:r>
            <a:r>
              <a:rPr lang="en-US" sz="2800" spc="-1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Agent</a:t>
            </a:r>
            <a:endParaRPr lang="en-US" sz="2800" spc="-1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0"/>
              </a:spcBef>
              <a:buFont typeface="Calibri"/>
              <a:buChar char="•"/>
              <a:tabLst>
                <a:tab pos="495934" algn="l"/>
              </a:tabLst>
            </a:pPr>
            <a:r>
              <a:rPr lang="en-US" sz="28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of Agents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7335" indent="-227965">
              <a:spcBef>
                <a:spcPts val="315"/>
              </a:spcBef>
              <a:buFont typeface="Calibri"/>
              <a:buChar char="•"/>
              <a:tabLst>
                <a:tab pos="267335" algn="l"/>
              </a:tabLst>
            </a:pP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Specifying</a:t>
            </a:r>
            <a:r>
              <a:rPr sz="2800" spc="-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the</a:t>
            </a:r>
            <a:r>
              <a:rPr sz="2800" spc="-5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chemeClr val="bg1"/>
                </a:solidFill>
                <a:latin typeface="Calibri"/>
                <a:cs typeface="Calibri"/>
              </a:rPr>
              <a:t>task</a:t>
            </a:r>
            <a:r>
              <a:rPr sz="28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495934" lvl="1" indent="-227965">
              <a:spcBef>
                <a:spcPts val="310"/>
              </a:spcBef>
              <a:buFont typeface="Calibri"/>
              <a:buChar char="•"/>
              <a:tabLst>
                <a:tab pos="495934" algn="l"/>
              </a:tabLst>
            </a:pP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Environment</a:t>
            </a:r>
            <a:r>
              <a:rPr sz="2800" spc="-9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chemeClr val="bg1"/>
                </a:solidFill>
                <a:latin typeface="Calibri"/>
                <a:cs typeface="Calibri"/>
              </a:rPr>
              <a:t>types</a:t>
            </a: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pPr>
              <a:spcBef>
                <a:spcPts val="15"/>
              </a:spcBef>
            </a:pPr>
            <a:endParaRPr sz="28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D2419A-F77F-1096-398B-5F4DBFBEEB8E}"/>
              </a:ext>
            </a:extLst>
          </p:cNvPr>
          <p:cNvSpPr txBox="1"/>
          <p:nvPr/>
        </p:nvSpPr>
        <p:spPr>
          <a:xfrm>
            <a:off x="2415396" y="776377"/>
            <a:ext cx="3502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5301630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5B568591-1E97-3916-B8E4-FF920FE72C6E}"/>
              </a:ext>
            </a:extLst>
          </p:cNvPr>
          <p:cNvSpPr txBox="1">
            <a:spLocks/>
          </p:cNvSpPr>
          <p:nvPr/>
        </p:nvSpPr>
        <p:spPr>
          <a:xfrm>
            <a:off x="4834815" y="5838269"/>
            <a:ext cx="2671762" cy="696913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b="1" spc="-265" dirty="0"/>
              <a:t>    Thank you</a:t>
            </a:r>
            <a:endParaRPr lang="en-US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1697</TotalTime>
  <Words>1634</Words>
  <Application>Microsoft Office PowerPoint</Application>
  <PresentationFormat>Widescreen</PresentationFormat>
  <Paragraphs>318</Paragraphs>
  <Slides>47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8" baseType="lpstr">
      <vt:lpstr>Arial</vt:lpstr>
      <vt:lpstr>Arial Narrow</vt:lpstr>
      <vt:lpstr>Calibri</vt:lpstr>
      <vt:lpstr>Calibri Light</vt:lpstr>
      <vt:lpstr>Courier New</vt:lpstr>
      <vt:lpstr>Georgia</vt:lpstr>
      <vt:lpstr>Palatino Linotype</vt:lpstr>
      <vt:lpstr>Times New Roman</vt:lpstr>
      <vt:lpstr>TimesNewRoman,Bold</vt:lpstr>
      <vt:lpstr>Times-Roman</vt:lpstr>
      <vt:lpstr>Office Theme</vt:lpstr>
      <vt:lpstr>PowerPoint Presentation</vt:lpstr>
      <vt:lpstr>Intelligent “Rational” Agents?</vt:lpstr>
      <vt:lpstr>Acting Rationally Intelligent Agents</vt:lpstr>
      <vt:lpstr>PowerPoint Presentation</vt:lpstr>
      <vt:lpstr>What is Artificial Inte ligence?</vt:lpstr>
      <vt:lpstr>Recap: What is Artificial Intelligence?</vt:lpstr>
      <vt:lpstr>BB-8 “the Star Wars franchise”</vt:lpstr>
      <vt:lpstr>Recap: AI as the Study &amp; Design of Intelligent Agents</vt:lpstr>
      <vt:lpstr>PowerPoint Presentation</vt:lpstr>
      <vt:lpstr>Intelligent Agent</vt:lpstr>
      <vt:lpstr>PowerPoint Presentation</vt:lpstr>
      <vt:lpstr>PowerPoint Presentation</vt:lpstr>
      <vt:lpstr>PowerPoint Presentation</vt:lpstr>
      <vt:lpstr>AI in Finance</vt:lpstr>
      <vt:lpstr>AI in Robotics</vt:lpstr>
      <vt:lpstr>AI in Games</vt:lpstr>
      <vt:lpstr>AI in Medicine</vt:lpstr>
      <vt:lpstr>AI in the WEB</vt:lpstr>
      <vt:lpstr>Intelligent Agents  in the World .. .. Learning? .. Feedback?</vt:lpstr>
      <vt:lpstr>Intelligent  Agents  in the World ..</vt:lpstr>
      <vt:lpstr>PowerPoint Presentation</vt:lpstr>
      <vt:lpstr>Rational  Agents</vt:lpstr>
      <vt:lpstr>Specifying  the  task  environment</vt:lpstr>
      <vt:lpstr>PEAS  Example: Autonomous  taxi</vt:lpstr>
      <vt:lpstr>Another  PEAS  example:  Spam filter</vt:lpstr>
      <vt:lpstr>Agent types</vt:lpstr>
      <vt:lpstr>Simple reflex agents</vt:lpstr>
      <vt:lpstr>Reflex agents with state  Model-based reflex agents</vt:lpstr>
      <vt:lpstr>Goal-based agents</vt:lpstr>
      <vt:lpstr>PowerPoint Presentation</vt:lpstr>
      <vt:lpstr>Utility-based agents</vt:lpstr>
      <vt:lpstr>Learning agents</vt:lpstr>
      <vt:lpstr>PowerPoint Presentation</vt:lpstr>
      <vt:lpstr>PowerPoint Presentation</vt:lpstr>
      <vt:lpstr>PowerPoint Presentation</vt:lpstr>
      <vt:lpstr>Fully Observable vs. Partia ly Observable</vt:lpstr>
      <vt:lpstr>Deterministic  vs.  Stochastic</vt:lpstr>
      <vt:lpstr>Episodic vs. Sequential</vt:lpstr>
      <vt:lpstr>Static  vs.  Dynamic</vt:lpstr>
      <vt:lpstr>Discrete vs. Continuous</vt:lpstr>
      <vt:lpstr>Single–Agent  vs.  Multi–Agent</vt:lpstr>
      <vt:lpstr>Known vs. Unknown</vt:lpstr>
      <vt:lpstr>Terminology</vt:lpstr>
      <vt:lpstr>Terminology</vt:lpstr>
      <vt:lpstr>Examples  of  the  different  environments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Prof. Lamiaa Fattouh</dc:creator>
  <cp:lastModifiedBy>Prof. Lamiaa Fattouh</cp:lastModifiedBy>
  <cp:revision>25</cp:revision>
  <cp:lastPrinted>2023-10-11T00:33:56Z</cp:lastPrinted>
  <dcterms:created xsi:type="dcterms:W3CDTF">2023-10-07T04:41:36Z</dcterms:created>
  <dcterms:modified xsi:type="dcterms:W3CDTF">2023-10-14T01:06:51Z</dcterms:modified>
</cp:coreProperties>
</file>