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3"/>
    <p:sldMasterId id="2147483693" r:id="rId4"/>
  </p:sldMasterIdLst>
  <p:notesMasterIdLst>
    <p:notesMasterId r:id="rId37"/>
  </p:notesMasterIdLst>
  <p:sldIdLst>
    <p:sldId id="256" r:id="rId5"/>
    <p:sldId id="288"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8348" autoAdjust="0"/>
    <p:restoredTop sz="90470" autoAdjust="0"/>
  </p:normalViewPr>
  <p:slideViewPr>
    <p:cSldViewPr>
      <p:cViewPr varScale="1">
        <p:scale>
          <a:sx n="77" d="100"/>
          <a:sy n="77" d="100"/>
        </p:scale>
        <p:origin x="1066"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470E4CD-F132-4750-BBE9-A19DC4E07863}" type="datetimeFigureOut">
              <a:rPr lang="ar-SA" smtClean="0"/>
              <a:t>07/05/1446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AF180F9-40D2-4D7A-8ABF-AEC3C2FD308D}" type="slidenum">
              <a:rPr lang="ar-SA" smtClean="0"/>
              <a:t>‹#›</a:t>
            </a:fld>
            <a:endParaRPr lang="ar-SA"/>
          </a:p>
        </p:txBody>
      </p:sp>
    </p:spTree>
    <p:extLst>
      <p:ext uri="{BB962C8B-B14F-4D97-AF65-F5344CB8AC3E}">
        <p14:creationId xmlns:p14="http://schemas.microsoft.com/office/powerpoint/2010/main" val="287295591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5A95499B-824A-4D01-B77D-B3AFB6A19E27}"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1</a:t>
            </a:fld>
            <a:endParaRPr kumimoji="0" lang="ar-SA" sz="1200" b="0" i="0" u="none" strike="noStrike" kern="1200" cap="none" spc="0" normalizeH="0" baseline="0" noProof="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669361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4</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AF180F9-40D2-4D7A-8ABF-AEC3C2FD308D}" type="slidenum">
              <a:rPr lang="ar-SA" smtClean="0"/>
              <a:t>7</a:t>
            </a:fld>
            <a:endParaRPr lang="ar-SA"/>
          </a:p>
        </p:txBody>
      </p:sp>
    </p:spTree>
    <p:extLst>
      <p:ext uri="{BB962C8B-B14F-4D97-AF65-F5344CB8AC3E}">
        <p14:creationId xmlns:p14="http://schemas.microsoft.com/office/powerpoint/2010/main" val="3756174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13</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668572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480094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4270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07/05/1446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323993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F21F6C3-7B89-48F5-9D81-39A461248A10}" type="datetimeFigureOut">
              <a:rPr lang="ar-SA" smtClean="0"/>
              <a:t>07/05/1446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004390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F21F6C3-7B89-48F5-9D81-39A461248A10}" type="datetimeFigureOut">
              <a:rPr lang="ar-SA" smtClean="0"/>
              <a:t>07/05/1446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53807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F21F6C3-7B89-48F5-9D81-39A461248A10}" type="datetimeFigureOut">
              <a:rPr lang="ar-SA" smtClean="0"/>
              <a:t>07/05/1446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825408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07/05/1446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035558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07/05/1446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151981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26330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759887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31290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8"/>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888396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579999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3"/>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5127802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07/05/1446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229166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2C584659-EF5A-4D9C-9289-0271511955A0}" type="datetimeFigureOut">
              <a:rPr lang="ar-SA" smtClean="0"/>
              <a:t>07/05/1446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5282763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2C584659-EF5A-4D9C-9289-0271511955A0}" type="datetimeFigureOut">
              <a:rPr lang="ar-SA" smtClean="0"/>
              <a:t>07/05/1446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6049136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2C584659-EF5A-4D9C-9289-0271511955A0}" type="datetimeFigureOut">
              <a:rPr lang="ar-SA" smtClean="0"/>
              <a:t>07/05/1446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9981122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2"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07/05/1446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9215353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07/05/1446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1928510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0330042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41"/>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41"/>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675611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74235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60892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jpe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F21F6C3-7B89-48F5-9D81-39A461248A10}" type="datetimeFigureOut">
              <a:rPr lang="ar-SA" smtClean="0"/>
              <a:t>07/05/1446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BB6D7E5-B49C-42F8-BD13-332199AFF95A}" type="slidenum">
              <a:rPr lang="ar-SA" smtClean="0"/>
              <a:t>‹#›</a:t>
            </a:fld>
            <a:endParaRPr lang="ar-SA"/>
          </a:p>
        </p:txBody>
      </p:sp>
    </p:spTree>
    <p:extLst>
      <p:ext uri="{BB962C8B-B14F-4D97-AF65-F5344CB8AC3E}">
        <p14:creationId xmlns:p14="http://schemas.microsoft.com/office/powerpoint/2010/main" val="1822143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3"/>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3"/>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C584659-EF5A-4D9C-9289-0271511955A0}" type="datetimeFigureOut">
              <a:rPr lang="ar-SA" smtClean="0"/>
              <a:t>07/05/1446</a:t>
            </a:fld>
            <a:endParaRPr lang="ar-SA"/>
          </a:p>
        </p:txBody>
      </p:sp>
      <p:sp>
        <p:nvSpPr>
          <p:cNvPr id="5" name="عنصر نائب للتذييل 4"/>
          <p:cNvSpPr>
            <a:spLocks noGrp="1"/>
          </p:cNvSpPr>
          <p:nvPr>
            <p:ph type="ftr" sz="quarter" idx="3"/>
          </p:nvPr>
        </p:nvSpPr>
        <p:spPr>
          <a:xfrm>
            <a:off x="4165600" y="6356353"/>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3"/>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4B733DD-B3A1-40FC-8D47-98E93B51BA17}" type="slidenum">
              <a:rPr lang="ar-SA" smtClean="0"/>
              <a:t>‹#›</a:t>
            </a:fld>
            <a:endParaRPr lang="ar-SA"/>
          </a:p>
        </p:txBody>
      </p:sp>
    </p:spTree>
    <p:extLst>
      <p:ext uri="{BB962C8B-B14F-4D97-AF65-F5344CB8AC3E}">
        <p14:creationId xmlns:p14="http://schemas.microsoft.com/office/powerpoint/2010/main" val="3432553787"/>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5.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5" name="Group 16">
            <a:extLst>
              <a:ext uri="{FF2B5EF4-FFF2-40B4-BE49-F238E27FC236}">
                <a16:creationId xmlns:a16="http://schemas.microsoft.com/office/drawing/2014/main" id="{FE9AD2FE-2C27-43F0-9E30-395F3F19C8D7}"/>
              </a:ext>
            </a:extLst>
          </p:cNvPr>
          <p:cNvGrpSpPr/>
          <p:nvPr/>
        </p:nvGrpSpPr>
        <p:grpSpPr>
          <a:xfrm>
            <a:off x="1765303" y="0"/>
            <a:ext cx="1518619" cy="1879600"/>
            <a:chOff x="321733" y="0"/>
            <a:chExt cx="2024825" cy="1879600"/>
          </a:xfrm>
          <a:solidFill>
            <a:schemeClr val="bg1">
              <a:alpha val="7000"/>
            </a:schemeClr>
          </a:solidFill>
        </p:grpSpPr>
        <p:sp>
          <p:nvSpPr>
            <p:cNvPr id="6"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8" name="TextBox 29">
            <a:extLst>
              <a:ext uri="{FF2B5EF4-FFF2-40B4-BE49-F238E27FC236}">
                <a16:creationId xmlns:a16="http://schemas.microsoft.com/office/drawing/2014/main" id="{1BBD67B8-DB49-942C-018D-7F74C671F260}"/>
              </a:ext>
            </a:extLst>
          </p:cNvPr>
          <p:cNvSpPr txBox="1"/>
          <p:nvPr/>
        </p:nvSpPr>
        <p:spPr>
          <a:xfrm>
            <a:off x="837325" y="3016254"/>
            <a:ext cx="4319500" cy="1569660"/>
          </a:xfrm>
          <a:prstGeom prst="rect">
            <a:avLst/>
          </a:prstGeom>
          <a:blipFill>
            <a:blip r:embed="rId4">
              <a:extLst>
                <a:ext uri="{BEBA8EAE-BF5A-486C-A8C5-ECC9F3942E4B}">
                  <a14:imgProps xmlns:a14="http://schemas.microsoft.com/office/drawing/2010/main">
                    <a14:imgLayer r:embed="rId5">
                      <a14:imgEffect>
                        <a14:saturation sat="60000"/>
                      </a14:imgEffect>
                      <a14:imgEffect>
                        <a14:brightnessContrast bright="16000"/>
                      </a14:imgEffect>
                    </a14:imgLayer>
                  </a14:imgProps>
                </a:ext>
              </a:extLst>
            </a:blip>
            <a:tile tx="0" ty="0" sx="100000" sy="100000" flip="none" algn="tl"/>
          </a:blipFill>
          <a:effectLst>
            <a:glow rad="127000">
              <a:schemeClr val="accent1">
                <a:alpha val="12000"/>
              </a:schemeClr>
            </a:glow>
            <a:reflection endPos="65000" dist="508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Prepared by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Dr. Manal Elsayed</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p:txBody>
      </p:sp>
      <p:sp>
        <p:nvSpPr>
          <p:cNvPr id="9" name="Rectangle: Rounded Corners 33">
            <a:extLst>
              <a:ext uri="{FF2B5EF4-FFF2-40B4-BE49-F238E27FC236}">
                <a16:creationId xmlns:a16="http://schemas.microsoft.com/office/drawing/2014/main" id="{15C30772-0DD8-7BE1-E943-20DE696CFBEA}"/>
              </a:ext>
            </a:extLst>
          </p:cNvPr>
          <p:cNvSpPr/>
          <p:nvPr/>
        </p:nvSpPr>
        <p:spPr>
          <a:xfrm>
            <a:off x="1430106" y="5719027"/>
            <a:ext cx="3133938" cy="720080"/>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C00000"/>
                </a:solidFill>
                <a:effectLst/>
                <a:uLnTx/>
                <a:uFillTx/>
                <a:latin typeface="Book Antiqua" panose="02040602050305030304" pitchFamily="18" charset="0"/>
                <a:ea typeface="+mn-ea"/>
                <a:cs typeface="+mn-cs"/>
              </a:rPr>
              <a:t>Lecture No. </a:t>
            </a:r>
            <a:r>
              <a:rPr lang="en-US" sz="2800" b="1" dirty="0">
                <a:solidFill>
                  <a:srgbClr val="C00000"/>
                </a:solidFill>
                <a:latin typeface="Book Antiqua" panose="02040602050305030304" pitchFamily="18" charset="0"/>
              </a:rPr>
              <a:t>6</a:t>
            </a:r>
            <a:endParaRPr kumimoji="0" lang="en-US" sz="2800" b="1" i="0" u="none" strike="noStrike" kern="1200" cap="none" spc="0" normalizeH="0" baseline="0" noProof="0" dirty="0">
              <a:ln>
                <a:noFill/>
              </a:ln>
              <a:solidFill>
                <a:srgbClr val="C00000"/>
              </a:solidFill>
              <a:effectLst/>
              <a:uLnTx/>
              <a:uFillTx/>
              <a:latin typeface="Book Antiqua" panose="02040602050305030304" pitchFamily="18" charset="0"/>
              <a:ea typeface="+mn-ea"/>
              <a:cs typeface="+mn-cs"/>
            </a:endParaRPr>
          </a:p>
        </p:txBody>
      </p:sp>
      <p:sp>
        <p:nvSpPr>
          <p:cNvPr id="13" name="TextBox 45">
            <a:extLst>
              <a:ext uri="{FF2B5EF4-FFF2-40B4-BE49-F238E27FC236}">
                <a16:creationId xmlns:a16="http://schemas.microsoft.com/office/drawing/2014/main" id="{FA59789B-D841-DB76-25B9-1348B202C2B5}"/>
              </a:ext>
            </a:extLst>
          </p:cNvPr>
          <p:cNvSpPr txBox="1"/>
          <p:nvPr/>
        </p:nvSpPr>
        <p:spPr>
          <a:xfrm>
            <a:off x="1821554" y="2381950"/>
            <a:ext cx="1467068" cy="523220"/>
          </a:xfrm>
          <a:prstGeom prst="rect">
            <a:avLst/>
          </a:prstGeom>
          <a:noFill/>
        </p:spPr>
        <p:txBody>
          <a:bodyPr wrap="non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Calibri"/>
                <a:ea typeface="+mn-ea"/>
                <a:cs typeface="+mn-cs"/>
              </a:rPr>
              <a:t>PMG201</a:t>
            </a:r>
            <a:endParaRPr kumimoji="0" lang="en-US"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15" name="مستطيل 14"/>
          <p:cNvSpPr/>
          <p:nvPr/>
        </p:nvSpPr>
        <p:spPr>
          <a:xfrm>
            <a:off x="491421" y="1692284"/>
            <a:ext cx="5011308" cy="523220"/>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Algerian" panose="04020705040A02060702" pitchFamily="82" charset="0"/>
                <a:ea typeface="+mn-ea"/>
                <a:cs typeface="+mn-cs"/>
              </a:rPr>
              <a:t>Project Feasibility Study</a:t>
            </a:r>
            <a:endParaRPr kumimoji="0" lang="ar-SA" sz="2800" b="0" i="0" u="none" strike="noStrike" kern="1200" cap="none" spc="0" normalizeH="0" baseline="0" noProof="0" dirty="0">
              <a:ln>
                <a:noFill/>
              </a:ln>
              <a:solidFill>
                <a:srgbClr val="C00000"/>
              </a:solidFill>
              <a:effectLst/>
              <a:uLnTx/>
              <a:uFillTx/>
              <a:latin typeface="Algerian" panose="04020705040A02060702" pitchFamily="82" charset="0"/>
              <a:ea typeface="+mn-ea"/>
              <a:cs typeface="Arial" panose="020B0604020202020204" pitchFamily="34" charset="0"/>
            </a:endParaRPr>
          </a:p>
        </p:txBody>
      </p:sp>
      <p:sp>
        <p:nvSpPr>
          <p:cNvPr id="19" name="Rectangle 1"/>
          <p:cNvSpPr>
            <a:spLocks noChangeArrowheads="1"/>
          </p:cNvSpPr>
          <p:nvPr/>
        </p:nvSpPr>
        <p:spPr bwMode="auto">
          <a:xfrm>
            <a:off x="13645569" y="3402699"/>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br>
              <a:rPr kumimoji="0" lang="ar-SA" altLang="ar-SA" sz="1800" b="0" i="0" u="none" strike="noStrike" kern="1200" cap="none" spc="0" normalizeH="0" baseline="0" noProof="0">
                <a:ln>
                  <a:noFill/>
                </a:ln>
                <a:solidFill>
                  <a:prstClr val="black"/>
                </a:solidFill>
                <a:effectLst/>
                <a:uLnTx/>
                <a:uFillTx/>
                <a:latin typeface="Arial" pitchFamily="34" charset="0"/>
                <a:ea typeface="+mn-ea"/>
                <a:cs typeface="Arial" pitchFamily="34" charset="0"/>
              </a:rPr>
            </a:br>
            <a:endParaRPr kumimoji="0" lang="ar-SA" altLang="ar-SA"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937640109"/>
      </p:ext>
    </p:extLst>
  </p:cSld>
  <p:clrMapOvr>
    <a:masterClrMapping/>
  </p:clrMapOvr>
  <mc:AlternateContent xmlns:mc="http://schemas.openxmlformats.org/markup-compatibility/2006" xmlns:p14="http://schemas.microsoft.com/office/powerpoint/2010/main">
    <mc:Choice Requires="p14">
      <p:transition spd="slow" p14:dur="2000" advTm="17176"/>
    </mc:Choice>
    <mc:Fallback xmlns="">
      <p:transition spd="slow" advTm="17176"/>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extBox 29">
            <a:extLst>
              <a:ext uri="{FF2B5EF4-FFF2-40B4-BE49-F238E27FC236}">
                <a16:creationId xmlns:a16="http://schemas.microsoft.com/office/drawing/2014/main" id="{61493755-FE00-8E32-75CC-75AC753A786B}"/>
              </a:ext>
            </a:extLst>
          </p:cNvPr>
          <p:cNvSpPr txBox="1"/>
          <p:nvPr/>
        </p:nvSpPr>
        <p:spPr>
          <a:xfrm>
            <a:off x="8040216" y="2319189"/>
            <a:ext cx="3600400" cy="1107996"/>
          </a:xfrm>
          <a:prstGeom prst="rect">
            <a:avLst/>
          </a:prstGeom>
          <a:blipFill>
            <a:blip r:embed="rId3">
              <a:extLst>
                <a:ext uri="{BEBA8EAE-BF5A-486C-A8C5-ECC9F3942E4B}">
                  <a14:imgProps xmlns:a14="http://schemas.microsoft.com/office/drawing/2010/main">
                    <a14:imgLayer r:embed="rId4">
                      <a14:imgEffect>
                        <a14:saturation sat="60000"/>
                      </a14:imgEffect>
                      <a14:imgEffect>
                        <a14:brightnessContrast bright="16000"/>
                      </a14:imgEffect>
                    </a14:imgLayer>
                  </a14:imgProps>
                </a:ext>
              </a:extLst>
            </a:blip>
            <a:tile tx="0" ty="0" sx="100000" sy="100000" flip="none" algn="tl"/>
          </a:blipFill>
          <a:effectLst>
            <a:glow rad="127000">
              <a:schemeClr val="accent1">
                <a:alpha val="12000"/>
              </a:schemeClr>
            </a:glow>
            <a:reflection endPos="65000" dist="508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Prepared by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Dr. Manal Elsayed</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p:txBody>
      </p:sp>
      <p:sp>
        <p:nvSpPr>
          <p:cNvPr id="4" name="Text Placeholder 3">
            <a:extLst>
              <a:ext uri="{FF2B5EF4-FFF2-40B4-BE49-F238E27FC236}">
                <a16:creationId xmlns:a16="http://schemas.microsoft.com/office/drawing/2014/main" id="{1F8FFBAB-71C2-DE7E-C300-0E9AAE962E36}"/>
              </a:ext>
            </a:extLst>
          </p:cNvPr>
          <p:cNvSpPr>
            <a:spLocks noGrp="1"/>
          </p:cNvSpPr>
          <p:nvPr>
            <p:ph type="body" idx="1"/>
          </p:nvPr>
        </p:nvSpPr>
        <p:spPr>
          <a:xfrm>
            <a:off x="4511824" y="4509120"/>
            <a:ext cx="5616624" cy="678334"/>
          </a:xfrm>
        </p:spPr>
        <p:txBody>
          <a:bodyPr>
            <a:normAutofit fontScale="92500" lnSpcReduction="10000"/>
          </a:bodyPr>
          <a:lstStyle/>
          <a:p>
            <a:r>
              <a:rPr lang="en-US" sz="4400" b="1" dirty="0">
                <a:solidFill>
                  <a:srgbClr val="FF0000"/>
                </a:solidFill>
                <a:effectLst>
                  <a:outerShdw blurRad="38100" dist="38100" dir="2700000" algn="tl">
                    <a:srgbClr val="000000">
                      <a:alpha val="43137"/>
                    </a:srgbClr>
                  </a:outerShdw>
                </a:effectLst>
              </a:rPr>
              <a:t>Planning the Project   </a:t>
            </a:r>
            <a:endParaRPr lang="en-GB" sz="4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55569889"/>
      </p:ext>
    </p:extLst>
  </p:cSld>
  <p:clrMapOvr>
    <a:masterClrMapping/>
  </p:clrMapOvr>
  <mc:AlternateContent xmlns:mc="http://schemas.openxmlformats.org/markup-compatibility/2006" xmlns:p14="http://schemas.microsoft.com/office/powerpoint/2010/main">
    <mc:Choice Requires="p14">
      <p:transition spd="slow" p14:dur="2000" advTm="41134"/>
    </mc:Choice>
    <mc:Fallback xmlns="">
      <p:transition spd="slow" advTm="4113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2197" y="1124745"/>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348880"/>
            <a:ext cx="8208912" cy="2736304"/>
          </a:xfrm>
          <a:prstGeom prst="rect">
            <a:avLst/>
          </a:prstGeom>
          <a:ln>
            <a:noFill/>
          </a:ln>
        </p:spPr>
        <p:txBody>
          <a:bodyPr anchor="t">
            <a:normAutofit lnSpcReduction="10000"/>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l" rtl="0">
              <a:buNone/>
            </a:pPr>
            <a:r>
              <a:rPr lang="en-US" sz="2400" b="1" dirty="0">
                <a:solidFill>
                  <a:srgbClr val="C00000"/>
                </a:solidFill>
                <a:latin typeface="Book Antiqua" panose="02040602050305030304" pitchFamily="18" charset="0"/>
              </a:rPr>
              <a:t>1. The Contents of a Project Plan—The “Project Charter”. </a:t>
            </a:r>
          </a:p>
          <a:p>
            <a:pPr marL="0" indent="0" algn="l" rtl="0">
              <a:buNone/>
            </a:pPr>
            <a:r>
              <a:rPr lang="en-US" sz="2400" b="1" dirty="0">
                <a:solidFill>
                  <a:srgbClr val="C00000"/>
                </a:solidFill>
                <a:latin typeface="Book Antiqua" panose="02040602050305030304" pitchFamily="18" charset="0"/>
              </a:rPr>
              <a:t>2. The Planning Process—Overview. </a:t>
            </a:r>
          </a:p>
          <a:p>
            <a:pPr marL="0" indent="0" algn="l" rtl="0">
              <a:buNone/>
            </a:pPr>
            <a:r>
              <a:rPr lang="en-US" sz="2400" b="1" dirty="0">
                <a:solidFill>
                  <a:srgbClr val="C00000"/>
                </a:solidFill>
                <a:latin typeface="Book Antiqua" panose="02040602050305030304" pitchFamily="18" charset="0"/>
              </a:rPr>
              <a:t>3. The Planning Process—Nuts and Bolts.</a:t>
            </a:r>
          </a:p>
          <a:p>
            <a:pPr marL="0" indent="0" algn="l" rtl="0">
              <a:buNone/>
            </a:pPr>
            <a:r>
              <a:rPr lang="en-US" sz="2400" b="1" dirty="0">
                <a:solidFill>
                  <a:srgbClr val="C00000"/>
                </a:solidFill>
                <a:latin typeface="Book Antiqua" panose="02040602050305030304" pitchFamily="18" charset="0"/>
              </a:rPr>
              <a:t>4. More on the Work Breakdown Structure and Other Aids .</a:t>
            </a:r>
          </a:p>
          <a:p>
            <a:pPr marL="0" indent="0" algn="l" rtl="0">
              <a:buNone/>
            </a:pPr>
            <a:r>
              <a:rPr lang="en-US" sz="2400" b="1" dirty="0">
                <a:solidFill>
                  <a:srgbClr val="C00000"/>
                </a:solidFill>
                <a:latin typeface="Book Antiqua" panose="02040602050305030304" pitchFamily="18" charset="0"/>
              </a:rPr>
              <a:t>5. Multidisciplinary Teams—Balancing Pleasure and Pain. </a:t>
            </a:r>
          </a:p>
          <a:p>
            <a:pPr marL="514350" indent="-514350" algn="just" rtl="0">
              <a:buFont typeface="Arial" panose="020B0604020202020204" pitchFamily="34" charset="0"/>
              <a:buAutoNum type="arabicPeriod"/>
            </a:pPr>
            <a:endParaRPr lang="en-US" sz="2400" b="1" dirty="0">
              <a:solidFill>
                <a:srgbClr val="C00000"/>
              </a:solidFill>
              <a:latin typeface="Book Antiqua" panose="02040602050305030304" pitchFamily="18" charset="0"/>
            </a:endParaRPr>
          </a:p>
        </p:txBody>
      </p:sp>
    </p:spTree>
    <p:extLst>
      <p:ext uri="{BB962C8B-B14F-4D97-AF65-F5344CB8AC3E}">
        <p14:creationId xmlns:p14="http://schemas.microsoft.com/office/powerpoint/2010/main" val="26227323"/>
      </p:ext>
    </p:extLst>
  </p:cSld>
  <p:clrMapOvr>
    <a:masterClrMapping/>
  </p:clrMapOvr>
  <mc:AlternateContent xmlns:mc="http://schemas.openxmlformats.org/markup-compatibility/2006" xmlns:p14="http://schemas.microsoft.com/office/powerpoint/2010/main">
    <mc:Choice Requires="p14">
      <p:transition spd="slow" p14:dur="2000" advTm="155119"/>
    </mc:Choice>
    <mc:Fallback xmlns="">
      <p:transition spd="slow" advTm="15511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227239" y="1373427"/>
            <a:ext cx="2039341" cy="461665"/>
          </a:xfrm>
          <a:prstGeom prst="rect">
            <a:avLst/>
          </a:prstGeom>
        </p:spPr>
        <p:txBody>
          <a:bodyPr wrap="none">
            <a:spAutoFit/>
          </a:bodyPr>
          <a:lstStyle/>
          <a:p>
            <a:r>
              <a:rPr lang="en-US" sz="2400" b="1" dirty="0">
                <a:solidFill>
                  <a:srgbClr val="C00000"/>
                </a:solidFill>
                <a:latin typeface="Book Antiqua" panose="02040602050305030304" pitchFamily="18" charset="0"/>
              </a:rPr>
              <a:t>Introduction </a:t>
            </a:r>
            <a:endParaRPr lang="ar-SA" sz="2400" b="1" dirty="0">
              <a:solidFill>
                <a:srgbClr val="C00000"/>
              </a:solidFill>
              <a:latin typeface="Book Antiqua" panose="02040602050305030304" pitchFamily="18" charset="0"/>
            </a:endParaRPr>
          </a:p>
        </p:txBody>
      </p:sp>
      <p:sp>
        <p:nvSpPr>
          <p:cNvPr id="2" name="مستطيل 1"/>
          <p:cNvSpPr/>
          <p:nvPr/>
        </p:nvSpPr>
        <p:spPr>
          <a:xfrm>
            <a:off x="2207568" y="2132856"/>
            <a:ext cx="3384376" cy="2862322"/>
          </a:xfrm>
          <a:prstGeom prst="rect">
            <a:avLst/>
          </a:prstGeom>
        </p:spPr>
        <p:txBody>
          <a:bodyPr wrap="square">
            <a:spAutoFit/>
          </a:bodyPr>
          <a:lstStyle/>
          <a:p>
            <a:pPr algn="l" rtl="0"/>
            <a:r>
              <a:rPr lang="en-US" sz="2000" b="1" dirty="0">
                <a:solidFill>
                  <a:srgbClr val="C00000"/>
                </a:solidFill>
              </a:rPr>
              <a:t>If problems arise during the life of a project, our first hunch </a:t>
            </a:r>
            <a:r>
              <a:rPr lang="ar-EG" sz="2000" b="1" dirty="0">
                <a:solidFill>
                  <a:srgbClr val="C00000"/>
                </a:solidFill>
              </a:rPr>
              <a:t>حدسنا الأول  </a:t>
            </a:r>
            <a:r>
              <a:rPr lang="en-US" sz="2000" b="1" dirty="0">
                <a:solidFill>
                  <a:srgbClr val="C00000"/>
                </a:solidFill>
              </a:rPr>
              <a:t>would be that the project was not properly planned.</a:t>
            </a:r>
            <a:r>
              <a:rPr lang="en-US" sz="2000" b="1" dirty="0"/>
              <a:t> Most of the time our hunch would be correct.</a:t>
            </a:r>
            <a:r>
              <a:rPr lang="ar-EG" sz="2000" b="1" dirty="0"/>
              <a:t> وهذا سيكون صحيح </a:t>
            </a:r>
            <a:r>
              <a:rPr lang="en-US" sz="2000" b="1" dirty="0"/>
              <a:t> Inadequate planning is more the case than the exception.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048" y="1745252"/>
            <a:ext cx="30861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7902214"/>
      </p:ext>
    </p:extLst>
  </p:cSld>
  <p:clrMapOvr>
    <a:masterClrMapping/>
  </p:clrMapOvr>
  <mc:AlternateContent xmlns:mc="http://schemas.openxmlformats.org/markup-compatibility/2006" xmlns:p14="http://schemas.microsoft.com/office/powerpoint/2010/main">
    <mc:Choice Requires="p14">
      <p:transition spd="slow" p14:dur="2000" advTm="140043"/>
    </mc:Choice>
    <mc:Fallback xmlns="">
      <p:transition spd="slow" advTm="140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96762" y="1884888"/>
            <a:ext cx="4903505" cy="3416320"/>
          </a:xfrm>
          <a:prstGeom prst="rect">
            <a:avLst/>
          </a:prstGeom>
        </p:spPr>
        <p:txBody>
          <a:bodyPr wrap="square">
            <a:spAutoFit/>
          </a:bodyPr>
          <a:lstStyle/>
          <a:p>
            <a:pPr algn="l" rtl="0"/>
            <a:r>
              <a:rPr lang="en-US" altLang="ar-SA" b="1" u="sng" dirty="0">
                <a:solidFill>
                  <a:srgbClr val="C00000"/>
                </a:solidFill>
              </a:rPr>
              <a:t>Basic objective: </a:t>
            </a:r>
          </a:p>
          <a:p>
            <a:pPr lvl="1" algn="l" rtl="0"/>
            <a:r>
              <a:rPr lang="en-US" altLang="ar-SA" b="1" dirty="0"/>
              <a:t>To create a plan to </a:t>
            </a:r>
            <a:r>
              <a:rPr lang="en-US" altLang="ar-SA" b="1" dirty="0">
                <a:highlight>
                  <a:srgbClr val="FFFF00"/>
                </a:highlight>
              </a:rPr>
              <a:t>meet the commitments </a:t>
            </a:r>
            <a:r>
              <a:rPr lang="en-US" altLang="ar-SA" b="1" dirty="0"/>
              <a:t>of the project.</a:t>
            </a:r>
          </a:p>
          <a:p>
            <a:pPr lvl="1" algn="l" rtl="0"/>
            <a:r>
              <a:rPr lang="en-US" altLang="ar-SA" b="1" dirty="0"/>
              <a:t>Create a path that, if followed, will lead to a </a:t>
            </a:r>
            <a:r>
              <a:rPr lang="en-US" altLang="ar-SA" b="1" dirty="0">
                <a:highlight>
                  <a:srgbClr val="FFFF00"/>
                </a:highlight>
              </a:rPr>
              <a:t>successful project.</a:t>
            </a:r>
          </a:p>
          <a:p>
            <a:pPr algn="l" rtl="0"/>
            <a:r>
              <a:rPr lang="en-US" altLang="ar-SA" b="1" u="sng" dirty="0">
                <a:solidFill>
                  <a:srgbClr val="C00000"/>
                </a:solidFill>
              </a:rPr>
              <a:t>Planning involves </a:t>
            </a:r>
          </a:p>
          <a:p>
            <a:pPr lvl="1" algn="l" rtl="0"/>
            <a:r>
              <a:rPr lang="en-US" altLang="ar-SA" b="1" dirty="0"/>
              <a:t>Defining the </a:t>
            </a:r>
            <a:r>
              <a:rPr lang="en-US" altLang="ar-SA" b="1" dirty="0">
                <a:highlight>
                  <a:srgbClr val="FFFF00"/>
                </a:highlight>
              </a:rPr>
              <a:t>LC </a:t>
            </a:r>
            <a:r>
              <a:rPr lang="ar-EG" altLang="ar-SA" b="1" dirty="0">
                <a:highlight>
                  <a:srgbClr val="FFFF00"/>
                </a:highlight>
              </a:rPr>
              <a:t> </a:t>
            </a:r>
            <a:r>
              <a:rPr lang="en-GB" altLang="ar-SA" b="1" dirty="0">
                <a:highlight>
                  <a:srgbClr val="FFFF00"/>
                </a:highlight>
              </a:rPr>
              <a:t>life cycle </a:t>
            </a:r>
            <a:r>
              <a:rPr lang="en-US" altLang="ar-SA" b="1" dirty="0"/>
              <a:t>process to be followed, estimates, detailed schedule, plan for quality, etc.</a:t>
            </a:r>
          </a:p>
          <a:p>
            <a:pPr algn="l" rtl="0"/>
            <a:r>
              <a:rPr lang="en-US" altLang="ar-SA" b="1" u="sng" dirty="0">
                <a:solidFill>
                  <a:srgbClr val="C00000"/>
                </a:solidFill>
              </a:rPr>
              <a:t>Main output</a:t>
            </a:r>
          </a:p>
          <a:p>
            <a:pPr lvl="1" algn="l" rtl="0"/>
            <a:r>
              <a:rPr lang="en-US" altLang="ar-SA" b="1" dirty="0">
                <a:highlight>
                  <a:srgbClr val="FFFF00"/>
                </a:highlight>
              </a:rPr>
              <a:t>A project management plan</a:t>
            </a:r>
            <a:r>
              <a:rPr lang="en-US" altLang="ar-SA" b="1" dirty="0"/>
              <a:t>, and</a:t>
            </a:r>
          </a:p>
          <a:p>
            <a:pPr lvl="1" algn="l" rtl="0"/>
            <a:r>
              <a:rPr lang="en-US" altLang="ar-SA" b="1" dirty="0"/>
              <a:t>project schedule.</a:t>
            </a:r>
          </a:p>
        </p:txBody>
      </p:sp>
      <p:sp>
        <p:nvSpPr>
          <p:cNvPr id="7" name="مستطيل 6"/>
          <p:cNvSpPr/>
          <p:nvPr/>
        </p:nvSpPr>
        <p:spPr>
          <a:xfrm>
            <a:off x="1948525" y="1234928"/>
            <a:ext cx="2264787" cy="461665"/>
          </a:xfrm>
          <a:prstGeom prst="rect">
            <a:avLst/>
          </a:prstGeom>
        </p:spPr>
        <p:txBody>
          <a:bodyPr wrap="none">
            <a:spAutoFit/>
          </a:bodyPr>
          <a:lstStyle/>
          <a:p>
            <a:r>
              <a:rPr lang="en-US" altLang="ar-SA" sz="2400" b="1" dirty="0">
                <a:solidFill>
                  <a:srgbClr val="C00000"/>
                </a:solidFill>
              </a:rPr>
              <a:t>Project Planning</a:t>
            </a:r>
            <a:endParaRPr lang="ar-SA" sz="2400" b="1" dirty="0">
              <a:solidFill>
                <a:srgbClr val="C0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4073" y="1604260"/>
            <a:ext cx="3551421" cy="3259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0906989"/>
      </p:ext>
    </p:extLst>
  </p:cSld>
  <p:clrMapOvr>
    <a:masterClrMapping/>
  </p:clrMapOvr>
  <mc:AlternateContent xmlns:mc="http://schemas.openxmlformats.org/markup-compatibility/2006" xmlns:p14="http://schemas.microsoft.com/office/powerpoint/2010/main">
    <mc:Choice Requires="p14">
      <p:transition spd="slow" p14:dur="2000" advTm="247955"/>
    </mc:Choice>
    <mc:Fallback xmlns="">
      <p:transition spd="slow" advTm="24795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818523" y="1381545"/>
            <a:ext cx="2564485" cy="461665"/>
          </a:xfrm>
          <a:prstGeom prst="rect">
            <a:avLst/>
          </a:prstGeom>
        </p:spPr>
        <p:txBody>
          <a:bodyPr wrap="none">
            <a:spAutoFit/>
          </a:bodyPr>
          <a:lstStyle/>
          <a:p>
            <a:r>
              <a:rPr lang="en-US" altLang="ar-SA" sz="2400" b="1" dirty="0">
                <a:solidFill>
                  <a:srgbClr val="C00000"/>
                </a:solidFill>
              </a:rPr>
              <a:t>Key Planning Tasks</a:t>
            </a:r>
            <a:endParaRPr lang="ar-SA" sz="2400" b="1" dirty="0">
              <a:solidFill>
                <a:srgbClr val="C00000"/>
              </a:solidFill>
            </a:endParaRPr>
          </a:p>
        </p:txBody>
      </p:sp>
      <p:sp>
        <p:nvSpPr>
          <p:cNvPr id="2" name="مستطيل 1"/>
          <p:cNvSpPr/>
          <p:nvPr/>
        </p:nvSpPr>
        <p:spPr>
          <a:xfrm>
            <a:off x="1971182" y="1867900"/>
            <a:ext cx="4377887" cy="3785652"/>
          </a:xfrm>
          <a:prstGeom prst="rect">
            <a:avLst/>
          </a:prstGeom>
        </p:spPr>
        <p:txBody>
          <a:bodyPr wrap="square">
            <a:spAutoFit/>
          </a:bodyPr>
          <a:lstStyle/>
          <a:p>
            <a:pPr marL="342900" indent="-342900" algn="l" rtl="0">
              <a:buFont typeface="Arial" panose="020B0604020202020204" pitchFamily="34" charset="0"/>
              <a:buChar char="•"/>
            </a:pPr>
            <a:r>
              <a:rPr lang="en-US" altLang="ar-SA" sz="2000" b="1" dirty="0">
                <a:latin typeface="Times" panose="02020603050405020304" pitchFamily="18" charset="0"/>
              </a:rPr>
              <a:t>Define suitable processes for executing the project. </a:t>
            </a:r>
          </a:p>
          <a:p>
            <a:pPr marL="342900" indent="-342900" algn="l" rtl="0">
              <a:buFont typeface="Arial" panose="020B0604020202020204" pitchFamily="34" charset="0"/>
              <a:buChar char="•"/>
            </a:pPr>
            <a:r>
              <a:rPr lang="en-US" altLang="ar-SA" sz="2000" b="1" dirty="0">
                <a:latin typeface="Times" panose="02020603050405020304" pitchFamily="18" charset="0"/>
              </a:rPr>
              <a:t>Estimate effort.</a:t>
            </a:r>
          </a:p>
          <a:p>
            <a:pPr marL="342900" indent="-342900" algn="l" rtl="0">
              <a:buFont typeface="Arial" panose="020B0604020202020204" pitchFamily="34" charset="0"/>
              <a:buChar char="•"/>
            </a:pPr>
            <a:r>
              <a:rPr lang="en-US" altLang="ar-SA" sz="2000" b="1" dirty="0">
                <a:latin typeface="Times" panose="02020603050405020304" pitchFamily="18" charset="0"/>
              </a:rPr>
              <a:t>Define project milestones and create a schedule.</a:t>
            </a:r>
          </a:p>
          <a:p>
            <a:pPr marL="342900" indent="-342900" algn="l" rtl="0">
              <a:buFont typeface="Arial" panose="020B0604020202020204" pitchFamily="34" charset="0"/>
              <a:buChar char="•"/>
            </a:pPr>
            <a:r>
              <a:rPr lang="en-US" altLang="ar-SA" sz="2000" b="1" dirty="0">
                <a:latin typeface="Times" panose="02020603050405020304" pitchFamily="18" charset="0"/>
              </a:rPr>
              <a:t>Define </a:t>
            </a:r>
            <a:r>
              <a:rPr lang="en-US" altLang="ar-SA" sz="2000" b="1" dirty="0">
                <a:highlight>
                  <a:srgbClr val="FFFF00"/>
                </a:highlight>
                <a:latin typeface="Times" panose="02020603050405020304" pitchFamily="18" charset="0"/>
              </a:rPr>
              <a:t>quality objectives </a:t>
            </a:r>
            <a:r>
              <a:rPr lang="en-US" altLang="ar-SA" sz="2000" b="1" dirty="0">
                <a:latin typeface="Times" panose="02020603050405020304" pitchFamily="18" charset="0"/>
              </a:rPr>
              <a:t>and a </a:t>
            </a:r>
            <a:r>
              <a:rPr lang="en-US" altLang="ar-SA" sz="2000" b="1" dirty="0">
                <a:highlight>
                  <a:srgbClr val="FFFF00"/>
                </a:highlight>
                <a:latin typeface="Times" panose="02020603050405020304" pitchFamily="18" charset="0"/>
              </a:rPr>
              <a:t>quality plan</a:t>
            </a:r>
            <a:r>
              <a:rPr lang="en-US" altLang="ar-SA" sz="2000" b="1" dirty="0">
                <a:latin typeface="Times" panose="02020603050405020304" pitchFamily="18" charset="0"/>
              </a:rPr>
              <a:t>.</a:t>
            </a:r>
          </a:p>
          <a:p>
            <a:pPr marL="342900" indent="-342900" algn="l" rtl="0">
              <a:buFont typeface="Arial" panose="020B0604020202020204" pitchFamily="34" charset="0"/>
              <a:buChar char="•"/>
            </a:pPr>
            <a:r>
              <a:rPr lang="en-US" altLang="ar-SA" sz="2000" b="1" dirty="0">
                <a:latin typeface="Times" panose="02020603050405020304" pitchFamily="18" charset="0"/>
              </a:rPr>
              <a:t>Identify risks and make plans to mitigate them.</a:t>
            </a:r>
          </a:p>
          <a:p>
            <a:pPr marL="342900" indent="-342900" algn="l" rtl="0">
              <a:buFont typeface="Arial" panose="020B0604020202020204" pitchFamily="34" charset="0"/>
              <a:buChar char="•"/>
            </a:pPr>
            <a:r>
              <a:rPr lang="en-US" altLang="ar-SA" sz="2000" b="1" dirty="0">
                <a:latin typeface="Times" panose="02020603050405020304" pitchFamily="18" charset="0"/>
              </a:rPr>
              <a:t>Define </a:t>
            </a:r>
            <a:r>
              <a:rPr lang="en-US" altLang="ar-SA" sz="2000" b="1" dirty="0">
                <a:highlight>
                  <a:srgbClr val="FFFF00"/>
                </a:highlight>
                <a:latin typeface="Times" panose="02020603050405020304" pitchFamily="18" charset="0"/>
              </a:rPr>
              <a:t>measurement plan</a:t>
            </a:r>
            <a:r>
              <a:rPr lang="en-US" altLang="ar-SA" sz="2000" b="1" dirty="0">
                <a:latin typeface="Times" panose="02020603050405020304" pitchFamily="18" charset="0"/>
              </a:rPr>
              <a:t>, project-tracking procedures, training plan, team organization, etc.</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9069" y="1711486"/>
            <a:ext cx="36576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0337214"/>
      </p:ext>
    </p:extLst>
  </p:cSld>
  <p:clrMapOvr>
    <a:masterClrMapping/>
  </p:clrMapOvr>
  <mc:AlternateContent xmlns:mc="http://schemas.openxmlformats.org/markup-compatibility/2006" xmlns:p14="http://schemas.microsoft.com/office/powerpoint/2010/main">
    <mc:Choice Requires="p14">
      <p:transition spd="slow" p14:dur="2000" advTm="574180"/>
    </mc:Choice>
    <mc:Fallback xmlns="">
      <p:transition spd="slow" advTm="57418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190125" y="1234928"/>
            <a:ext cx="2404569" cy="461665"/>
          </a:xfrm>
          <a:prstGeom prst="rect">
            <a:avLst/>
          </a:prstGeom>
        </p:spPr>
        <p:txBody>
          <a:bodyPr wrap="none">
            <a:spAutoFit/>
          </a:bodyPr>
          <a:lstStyle/>
          <a:p>
            <a:r>
              <a:rPr lang="en-US" altLang="ar-SA" sz="2400" b="1" dirty="0">
                <a:solidFill>
                  <a:srgbClr val="C00000"/>
                </a:solidFill>
              </a:rPr>
              <a:t>Life Cycle Process</a:t>
            </a:r>
            <a:endParaRPr lang="ar-SA" sz="2400" b="1" dirty="0">
              <a:solidFill>
                <a:srgbClr val="C00000"/>
              </a:solidFill>
            </a:endParaRPr>
          </a:p>
        </p:txBody>
      </p:sp>
      <p:sp>
        <p:nvSpPr>
          <p:cNvPr id="2" name="مستطيل 1"/>
          <p:cNvSpPr/>
          <p:nvPr/>
        </p:nvSpPr>
        <p:spPr>
          <a:xfrm>
            <a:off x="2145292" y="1844825"/>
            <a:ext cx="3878700" cy="4038029"/>
          </a:xfrm>
          <a:prstGeom prst="rect">
            <a:avLst/>
          </a:prstGeom>
        </p:spPr>
        <p:txBody>
          <a:bodyPr wrap="square">
            <a:spAutoFit/>
          </a:bodyPr>
          <a:lstStyle/>
          <a:p>
            <a:pPr marL="342900" indent="-342900" algn="l" rtl="0">
              <a:lnSpc>
                <a:spcPct val="80000"/>
              </a:lnSpc>
              <a:buFont typeface="Arial" panose="020B0604020202020204" pitchFamily="34" charset="0"/>
              <a:buChar char="•"/>
            </a:pPr>
            <a:r>
              <a:rPr lang="en-US" altLang="ar-SA" sz="2000" dirty="0"/>
              <a:t>Various LC models - waterfall, iterative, prototyping; diff models </a:t>
            </a:r>
            <a:r>
              <a:rPr lang="ar-EG" altLang="ar-SA" sz="2000" dirty="0"/>
              <a:t>شلال ، تكراري ، نماذج أولية </a:t>
            </a:r>
          </a:p>
          <a:p>
            <a:pPr algn="l" rtl="0">
              <a:lnSpc>
                <a:spcPct val="80000"/>
              </a:lnSpc>
            </a:pPr>
            <a:r>
              <a:rPr lang="ar-EG" altLang="ar-SA" sz="2000" dirty="0"/>
              <a:t>؛ نماذج الفرق </a:t>
            </a:r>
            <a:r>
              <a:rPr lang="en-US" altLang="ar-SA" sz="2000" dirty="0"/>
              <a:t>suit different projects</a:t>
            </a:r>
          </a:p>
          <a:p>
            <a:pPr marL="342900" indent="-342900" algn="l" rtl="0">
              <a:lnSpc>
                <a:spcPct val="80000"/>
              </a:lnSpc>
              <a:buFont typeface="Arial" panose="020B0604020202020204" pitchFamily="34" charset="0"/>
              <a:buChar char="•"/>
            </a:pPr>
            <a:r>
              <a:rPr lang="en-US" altLang="ar-SA" sz="2000" dirty="0">
                <a:highlight>
                  <a:srgbClr val="FFFF00"/>
                </a:highlight>
              </a:rPr>
              <a:t>During planning can select the model that is best for the project</a:t>
            </a:r>
            <a:r>
              <a:rPr lang="en-US" altLang="ar-SA" sz="2000" dirty="0"/>
              <a:t>.</a:t>
            </a:r>
          </a:p>
          <a:p>
            <a:pPr marL="342900" indent="-342900" algn="l" rtl="0">
              <a:lnSpc>
                <a:spcPct val="80000"/>
              </a:lnSpc>
              <a:buFont typeface="Arial" panose="020B0604020202020204" pitchFamily="34" charset="0"/>
              <a:buChar char="•"/>
            </a:pPr>
            <a:r>
              <a:rPr lang="en-US" altLang="ar-SA" sz="2000" dirty="0"/>
              <a:t>This gives the overall process which has to be fine-tuned to suit the </a:t>
            </a:r>
            <a:r>
              <a:rPr lang="en-US" altLang="ar-SA" sz="2000" dirty="0">
                <a:highlight>
                  <a:srgbClr val="FFFF00"/>
                </a:highlight>
              </a:rPr>
              <a:t>project needs</a:t>
            </a:r>
          </a:p>
          <a:p>
            <a:pPr marL="342900" indent="-342900" algn="l" rtl="0">
              <a:lnSpc>
                <a:spcPct val="80000"/>
              </a:lnSpc>
              <a:buFont typeface="Arial" panose="020B0604020202020204" pitchFamily="34" charset="0"/>
              <a:buChar char="•"/>
            </a:pPr>
            <a:r>
              <a:rPr lang="en-US" altLang="ar-SA" sz="2000" dirty="0"/>
              <a:t>Usually done </a:t>
            </a:r>
            <a:r>
              <a:rPr lang="en-US" altLang="ar-SA" sz="2000" b="1" u="sng" dirty="0">
                <a:solidFill>
                  <a:srgbClr val="FF0000"/>
                </a:solidFill>
              </a:rPr>
              <a:t>by process tailoring </a:t>
            </a:r>
            <a:r>
              <a:rPr lang="en-US" altLang="ar-SA" sz="2000" dirty="0"/>
              <a:t>- changing the process to suit the project</a:t>
            </a:r>
          </a:p>
          <a:p>
            <a:pPr marL="342900" indent="-342900" algn="l" rtl="0">
              <a:lnSpc>
                <a:spcPct val="80000"/>
              </a:lnSpc>
              <a:buFont typeface="Arial" panose="020B0604020202020204" pitchFamily="34" charset="0"/>
              <a:buChar char="•"/>
            </a:pPr>
            <a:r>
              <a:rPr lang="en-US" altLang="ar-SA" sz="2000" dirty="0"/>
              <a:t>Tailoring finally results in adding, deleting, modifying some process steps</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9976" y="1340768"/>
            <a:ext cx="4464496"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8439733"/>
      </p:ext>
    </p:extLst>
  </p:cSld>
  <p:clrMapOvr>
    <a:masterClrMapping/>
  </p:clrMapOvr>
  <mc:AlternateContent xmlns:mc="http://schemas.openxmlformats.org/markup-compatibility/2006" xmlns:p14="http://schemas.microsoft.com/office/powerpoint/2010/main">
    <mc:Choice Requires="p14">
      <p:transition spd="slow" p14:dur="2000" advTm="528085"/>
    </mc:Choice>
    <mc:Fallback xmlns="">
      <p:transition spd="slow" advTm="52808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1992201" y="1140913"/>
            <a:ext cx="6768752" cy="646331"/>
          </a:xfrm>
          <a:prstGeom prst="rect">
            <a:avLst/>
          </a:prstGeom>
        </p:spPr>
        <p:txBody>
          <a:bodyPr wrap="square">
            <a:spAutoFit/>
          </a:bodyPr>
          <a:lstStyle/>
          <a:p>
            <a:pPr marL="342900" indent="-342900" algn="l" rtl="0">
              <a:buAutoNum type="arabicPeriod"/>
            </a:pPr>
            <a:r>
              <a:rPr lang="en-US" b="1" dirty="0">
                <a:solidFill>
                  <a:srgbClr val="C00000"/>
                </a:solidFill>
              </a:rPr>
              <a:t>The Contents of a Project Plan</a:t>
            </a:r>
          </a:p>
          <a:p>
            <a:pPr algn="l" rtl="0"/>
            <a:r>
              <a:rPr lang="en-US" b="1" dirty="0">
                <a:solidFill>
                  <a:srgbClr val="C00000"/>
                </a:solidFill>
              </a:rPr>
              <a:t>The Project Charter</a:t>
            </a:r>
            <a:endParaRPr lang="ar-SA" b="1" dirty="0">
              <a:solidFill>
                <a:srgbClr val="C00000"/>
              </a:solidFill>
            </a:endParaRPr>
          </a:p>
        </p:txBody>
      </p:sp>
      <p:sp>
        <p:nvSpPr>
          <p:cNvPr id="7" name="مستطيل 6"/>
          <p:cNvSpPr/>
          <p:nvPr/>
        </p:nvSpPr>
        <p:spPr>
          <a:xfrm>
            <a:off x="2063552" y="2276872"/>
            <a:ext cx="3384376" cy="2862322"/>
          </a:xfrm>
          <a:prstGeom prst="rect">
            <a:avLst/>
          </a:prstGeom>
        </p:spPr>
        <p:txBody>
          <a:bodyPr wrap="square">
            <a:spAutoFit/>
          </a:bodyPr>
          <a:lstStyle/>
          <a:p>
            <a:pPr algn="l" rtl="0"/>
            <a:r>
              <a:rPr lang="en-US" dirty="0"/>
              <a:t>It is a document that serves to </a:t>
            </a:r>
            <a:r>
              <a:rPr lang="en-US" dirty="0">
                <a:solidFill>
                  <a:srgbClr val="C00000"/>
                </a:solidFill>
              </a:rPr>
              <a:t>formally </a:t>
            </a:r>
            <a:r>
              <a:rPr lang="en-US" dirty="0">
                <a:solidFill>
                  <a:srgbClr val="C00000"/>
                </a:solidFill>
                <a:highlight>
                  <a:srgbClr val="FFFF00"/>
                </a:highlight>
              </a:rPr>
              <a:t>announce the selection and approval of the project</a:t>
            </a:r>
            <a:r>
              <a:rPr lang="en-US" dirty="0"/>
              <a:t>, as well as </a:t>
            </a:r>
            <a:r>
              <a:rPr lang="en-US" dirty="0">
                <a:solidFill>
                  <a:srgbClr val="C00000"/>
                </a:solidFill>
              </a:rPr>
              <a:t>grant the </a:t>
            </a:r>
            <a:r>
              <a:rPr lang="en-US" dirty="0">
                <a:solidFill>
                  <a:srgbClr val="C00000"/>
                </a:solidFill>
                <a:highlight>
                  <a:srgbClr val="FFFF00"/>
                </a:highlight>
              </a:rPr>
              <a:t>project manager the authority to meet project objectives </a:t>
            </a:r>
            <a:r>
              <a:rPr lang="en-US" dirty="0">
                <a:solidFill>
                  <a:srgbClr val="C00000"/>
                </a:solidFill>
              </a:rPr>
              <a:t>using organizational resources. </a:t>
            </a:r>
            <a:r>
              <a:rPr lang="en-US" dirty="0"/>
              <a:t>It also includes the main goals of the project, and the </a:t>
            </a:r>
            <a:r>
              <a:rPr lang="en-US" dirty="0">
                <a:highlight>
                  <a:srgbClr val="FFFF00"/>
                </a:highlight>
              </a:rPr>
              <a:t>designation of roles and responsibilities.</a:t>
            </a:r>
            <a:r>
              <a:rPr lang="ar-EG" dirty="0">
                <a:highlight>
                  <a:srgbClr val="FFFF00"/>
                </a:highlight>
              </a:rPr>
              <a:t> </a:t>
            </a:r>
            <a:endParaRPr lang="en-US" dirty="0">
              <a:highlight>
                <a:srgbClr val="FFFF00"/>
              </a:highlight>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961" y="1340769"/>
            <a:ext cx="4270709" cy="4176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2615748"/>
      </p:ext>
    </p:extLst>
  </p:cSld>
  <p:clrMapOvr>
    <a:masterClrMapping/>
  </p:clrMapOvr>
  <mc:AlternateContent xmlns:mc="http://schemas.openxmlformats.org/markup-compatibility/2006" xmlns:p14="http://schemas.microsoft.com/office/powerpoint/2010/main">
    <mc:Choice Requires="p14">
      <p:transition spd="slow" p14:dur="2000" advTm="126828"/>
    </mc:Choice>
    <mc:Fallback xmlns="">
      <p:transition spd="slow" advTm="12682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2202862" y="1767658"/>
            <a:ext cx="3888491" cy="3693319"/>
          </a:xfrm>
          <a:prstGeom prst="rect">
            <a:avLst/>
          </a:prstGeom>
        </p:spPr>
        <p:txBody>
          <a:bodyPr wrap="square">
            <a:spAutoFit/>
          </a:bodyPr>
          <a:lstStyle/>
          <a:p>
            <a:pPr algn="l" rtl="0"/>
            <a:r>
              <a:rPr lang="en-US" dirty="0"/>
              <a:t>The purpose of the project charter is to </a:t>
            </a:r>
            <a:r>
              <a:rPr lang="en-US" b="1" dirty="0">
                <a:solidFill>
                  <a:srgbClr val="C00000"/>
                </a:solidFill>
              </a:rPr>
              <a:t>provide support for the project managers involved, as well as helping the </a:t>
            </a:r>
            <a:r>
              <a:rPr lang="en-US" b="1" u="sng" dirty="0">
                <a:solidFill>
                  <a:srgbClr val="C00000"/>
                </a:solidFill>
              </a:rPr>
              <a:t>stakeholders</a:t>
            </a:r>
            <a:r>
              <a:rPr lang="en-US" b="1" dirty="0">
                <a:solidFill>
                  <a:srgbClr val="C00000"/>
                </a:solidFill>
              </a:rPr>
              <a:t> to understand what the given project is hoping to accomplish.</a:t>
            </a:r>
            <a:r>
              <a:rPr lang="en-US" dirty="0"/>
              <a:t> It defines the project's success, offers deadlines,  provides information on identified risks, and outlines the budget</a:t>
            </a:r>
            <a:r>
              <a:rPr lang="en-US" b="1" dirty="0"/>
              <a:t>. </a:t>
            </a:r>
            <a:r>
              <a:rPr lang="en-US" b="1" dirty="0">
                <a:solidFill>
                  <a:srgbClr val="C00000"/>
                </a:solidFill>
              </a:rPr>
              <a:t>The project charter serves as the basis for the project planning</a:t>
            </a:r>
            <a:r>
              <a:rPr lang="en-US" dirty="0">
                <a:solidFill>
                  <a:srgbClr val="C00000"/>
                </a:solidFill>
              </a:rPr>
              <a:t>,</a:t>
            </a:r>
            <a:r>
              <a:rPr lang="en-US" dirty="0"/>
              <a:t> and it maps out each step of the way so that any changes can be implemented easily and smoothly.</a:t>
            </a:r>
            <a:endParaRPr lang="en-US" b="1" dirty="0"/>
          </a:p>
        </p:txBody>
      </p:sp>
      <p:sp>
        <p:nvSpPr>
          <p:cNvPr id="10" name="مستطيل 9"/>
          <p:cNvSpPr/>
          <p:nvPr/>
        </p:nvSpPr>
        <p:spPr>
          <a:xfrm>
            <a:off x="1919537" y="1340769"/>
            <a:ext cx="4362541" cy="461665"/>
          </a:xfrm>
          <a:prstGeom prst="rect">
            <a:avLst/>
          </a:prstGeom>
        </p:spPr>
        <p:txBody>
          <a:bodyPr wrap="none">
            <a:spAutoFit/>
          </a:bodyPr>
          <a:lstStyle/>
          <a:p>
            <a:pPr algn="l" rtl="0"/>
            <a:r>
              <a:rPr lang="en-US" sz="2400" b="1" dirty="0">
                <a:solidFill>
                  <a:srgbClr val="C00000"/>
                </a:solidFill>
              </a:rPr>
              <a:t>The Project Charter</a:t>
            </a:r>
            <a:r>
              <a:rPr lang="ar-EG" sz="2400" b="1" dirty="0">
                <a:solidFill>
                  <a:srgbClr val="C00000"/>
                </a:solidFill>
              </a:rPr>
              <a:t> ميثاق المشروع </a:t>
            </a:r>
            <a:endParaRPr lang="ar-SA" sz="2400" b="1" dirty="0">
              <a:solidFill>
                <a:srgbClr val="C00000"/>
              </a:solidFill>
            </a:endParaRP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6120" y="1758528"/>
            <a:ext cx="4337944" cy="3340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3987553"/>
      </p:ext>
    </p:extLst>
  </p:cSld>
  <p:clrMapOvr>
    <a:masterClrMapping/>
  </p:clrMapOvr>
  <mc:AlternateContent xmlns:mc="http://schemas.openxmlformats.org/markup-compatibility/2006" xmlns:p14="http://schemas.microsoft.com/office/powerpoint/2010/main">
    <mc:Choice Requires="p14">
      <p:transition spd="slow" p14:dur="2000" advTm="107479"/>
    </mc:Choice>
    <mc:Fallback xmlns="">
      <p:transition spd="slow" advTm="10747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2207569" y="1368542"/>
            <a:ext cx="6199881" cy="369332"/>
          </a:xfrm>
          <a:prstGeom prst="rect">
            <a:avLst/>
          </a:prstGeom>
        </p:spPr>
        <p:txBody>
          <a:bodyPr wrap="square">
            <a:spAutoFit/>
          </a:bodyPr>
          <a:lstStyle/>
          <a:p>
            <a:pPr algn="l" rtl="0"/>
            <a:r>
              <a:rPr lang="en-US" b="1" dirty="0">
                <a:solidFill>
                  <a:srgbClr val="C00000"/>
                </a:solidFill>
              </a:rPr>
              <a:t>The </a:t>
            </a:r>
            <a:r>
              <a:rPr lang="en-US" b="1" dirty="0">
                <a:solidFill>
                  <a:srgbClr val="C00000"/>
                </a:solidFill>
                <a:highlight>
                  <a:srgbClr val="FFFF00"/>
                </a:highlight>
              </a:rPr>
              <a:t>project plan</a:t>
            </a:r>
            <a:r>
              <a:rPr lang="en-US" b="1" dirty="0">
                <a:solidFill>
                  <a:srgbClr val="C00000"/>
                </a:solidFill>
              </a:rPr>
              <a:t> fall into one of the following nine categories:</a:t>
            </a:r>
            <a:endParaRPr lang="ar-SA" b="1" dirty="0">
              <a:solidFill>
                <a:srgbClr val="C00000"/>
              </a:solidFill>
            </a:endParaRPr>
          </a:p>
        </p:txBody>
      </p:sp>
      <p:sp>
        <p:nvSpPr>
          <p:cNvPr id="8" name="مستطيل 7"/>
          <p:cNvSpPr/>
          <p:nvPr/>
        </p:nvSpPr>
        <p:spPr>
          <a:xfrm>
            <a:off x="2144048" y="2564904"/>
            <a:ext cx="4572000" cy="2862322"/>
          </a:xfrm>
          <a:prstGeom prst="rect">
            <a:avLst/>
          </a:prstGeom>
        </p:spPr>
        <p:txBody>
          <a:bodyPr>
            <a:spAutoFit/>
          </a:bodyPr>
          <a:lstStyle/>
          <a:p>
            <a:pPr marL="457200" indent="-457200" algn="l" rtl="0">
              <a:buFont typeface="+mj-lt"/>
              <a:buAutoNum type="arabicPeriod"/>
            </a:pPr>
            <a:r>
              <a:rPr lang="en-US" sz="2000" b="1" i="1" dirty="0"/>
              <a:t>Overview.</a:t>
            </a:r>
          </a:p>
          <a:p>
            <a:pPr marL="457200" indent="-457200" algn="l" rtl="0">
              <a:buFont typeface="+mj-lt"/>
              <a:buAutoNum type="arabicPeriod"/>
            </a:pPr>
            <a:r>
              <a:rPr lang="en-US" sz="2000" b="1" i="1" dirty="0"/>
              <a:t>Objectives.</a:t>
            </a:r>
          </a:p>
          <a:p>
            <a:pPr marL="457200" indent="-457200" algn="l" rtl="0">
              <a:buFont typeface="+mj-lt"/>
              <a:buAutoNum type="arabicPeriod"/>
            </a:pPr>
            <a:r>
              <a:rPr lang="en-US" sz="2000" b="1" i="1" dirty="0"/>
              <a:t>General approach.</a:t>
            </a:r>
          </a:p>
          <a:p>
            <a:pPr marL="457200" indent="-457200" algn="l" rtl="0">
              <a:buFont typeface="+mj-lt"/>
              <a:buAutoNum type="arabicPeriod"/>
            </a:pPr>
            <a:r>
              <a:rPr lang="en-US" sz="2000" b="1" i="1" dirty="0"/>
              <a:t>Contractual aspects.</a:t>
            </a:r>
          </a:p>
          <a:p>
            <a:pPr marL="457200" indent="-457200" algn="l" rtl="0">
              <a:buFont typeface="+mj-lt"/>
              <a:buAutoNum type="arabicPeriod"/>
            </a:pPr>
            <a:r>
              <a:rPr lang="en-US" sz="2000" b="1" i="1" dirty="0"/>
              <a:t>Schedules.</a:t>
            </a:r>
          </a:p>
          <a:p>
            <a:pPr marL="457200" indent="-457200" algn="l" rtl="0">
              <a:buFont typeface="+mj-lt"/>
              <a:buAutoNum type="arabicPeriod"/>
            </a:pPr>
            <a:r>
              <a:rPr lang="en-US" sz="2000" b="1" i="1" dirty="0"/>
              <a:t>Resource requirements </a:t>
            </a:r>
            <a:r>
              <a:rPr lang="en-US" sz="2000" i="1" dirty="0"/>
              <a:t>.</a:t>
            </a:r>
          </a:p>
          <a:p>
            <a:pPr marL="457200" indent="-457200" algn="l" rtl="0">
              <a:buFont typeface="+mj-lt"/>
              <a:buAutoNum type="arabicPeriod"/>
            </a:pPr>
            <a:r>
              <a:rPr lang="en-US" sz="2000" b="1" i="1" dirty="0"/>
              <a:t>Personnel.</a:t>
            </a:r>
          </a:p>
          <a:p>
            <a:pPr marL="457200" indent="-457200" algn="l" rtl="0">
              <a:buFont typeface="+mj-lt"/>
              <a:buAutoNum type="arabicPeriod"/>
            </a:pPr>
            <a:r>
              <a:rPr lang="en-US" sz="2000" b="1" i="1" dirty="0"/>
              <a:t>Risk management.</a:t>
            </a:r>
          </a:p>
          <a:p>
            <a:pPr marL="457200" indent="-457200" algn="l" rtl="0">
              <a:buFont typeface="+mj-lt"/>
              <a:buAutoNum type="arabicPeriod"/>
            </a:pPr>
            <a:r>
              <a:rPr lang="en-US" sz="2000" b="1" i="1" dirty="0"/>
              <a:t>Evaluation methods</a:t>
            </a:r>
            <a:r>
              <a:rPr lang="en-US" b="1" i="1" dirty="0"/>
              <a:t>.</a:t>
            </a:r>
            <a:endParaRPr lang="en-US" i="1"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2304" y="1916832"/>
            <a:ext cx="2606675" cy="329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2268243"/>
      </p:ext>
    </p:extLst>
  </p:cSld>
  <p:clrMapOvr>
    <a:masterClrMapping/>
  </p:clrMapOvr>
  <mc:AlternateContent xmlns:mc="http://schemas.openxmlformats.org/markup-compatibility/2006" xmlns:p14="http://schemas.microsoft.com/office/powerpoint/2010/main">
    <mc:Choice Requires="p14">
      <p:transition spd="slow" p14:dur="2000" advTm="82909"/>
    </mc:Choice>
    <mc:Fallback xmlns="">
      <p:transition spd="slow" advTm="8290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134465" y="1615445"/>
            <a:ext cx="4609607" cy="4708981"/>
          </a:xfrm>
          <a:prstGeom prst="rect">
            <a:avLst/>
          </a:prstGeom>
        </p:spPr>
        <p:txBody>
          <a:bodyPr wrap="square">
            <a:spAutoFit/>
          </a:bodyPr>
          <a:lstStyle/>
          <a:p>
            <a:pPr marL="342900" indent="-342900" algn="l" rtl="0">
              <a:buFont typeface="Arial" panose="020B0604020202020204" pitchFamily="34" charset="0"/>
              <a:buChar char="•"/>
            </a:pPr>
            <a:r>
              <a:rPr lang="en-US" sz="2000" dirty="0"/>
              <a:t>This section contains </a:t>
            </a:r>
            <a:r>
              <a:rPr lang="en-US" sz="2000" dirty="0">
                <a:highlight>
                  <a:srgbClr val="FFFF00"/>
                </a:highlight>
              </a:rPr>
              <a:t>a brief description </a:t>
            </a:r>
            <a:r>
              <a:rPr lang="en-US" sz="2000" dirty="0"/>
              <a:t>of the project </a:t>
            </a:r>
            <a:r>
              <a:rPr lang="en-US" sz="2000" dirty="0">
                <a:highlight>
                  <a:srgbClr val="FFFF00"/>
                </a:highlight>
              </a:rPr>
              <a:t>and its deliverables </a:t>
            </a:r>
            <a:r>
              <a:rPr lang="en-US" sz="2000" dirty="0"/>
              <a:t>This section should include the </a:t>
            </a:r>
            <a:r>
              <a:rPr lang="en-US" sz="2000" i="1" dirty="0">
                <a:highlight>
                  <a:srgbClr val="FFFF00"/>
                </a:highlight>
              </a:rPr>
              <a:t>Business Case </a:t>
            </a:r>
            <a:r>
              <a:rPr lang="en-US" sz="2000" dirty="0">
                <a:highlight>
                  <a:srgbClr val="FFFF00"/>
                </a:highlight>
              </a:rPr>
              <a:t>for the project. </a:t>
            </a:r>
          </a:p>
          <a:p>
            <a:pPr marL="342900" indent="-342900" algn="l" rtl="0">
              <a:buFont typeface="Arial" panose="020B0604020202020204" pitchFamily="34" charset="0"/>
              <a:buChar char="•"/>
            </a:pPr>
            <a:r>
              <a:rPr lang="en-US" sz="2000" b="1" dirty="0">
                <a:solidFill>
                  <a:srgbClr val="C00000"/>
                </a:solidFill>
              </a:rPr>
              <a:t>The Business Case includes the </a:t>
            </a:r>
            <a:r>
              <a:rPr lang="en-US" sz="2000" b="1" dirty="0">
                <a:solidFill>
                  <a:srgbClr val="C00000"/>
                </a:solidFill>
                <a:highlight>
                  <a:srgbClr val="FFFF00"/>
                </a:highlight>
              </a:rPr>
              <a:t>strategic reasons </a:t>
            </a:r>
            <a:r>
              <a:rPr lang="en-US" sz="2000" b="1" dirty="0">
                <a:solidFill>
                  <a:srgbClr val="C00000"/>
                </a:solidFill>
              </a:rPr>
              <a:t>for the project</a:t>
            </a:r>
            <a:r>
              <a:rPr lang="en-US" sz="2000" dirty="0"/>
              <a:t>, its expected </a:t>
            </a:r>
            <a:r>
              <a:rPr lang="en-US" sz="2000" b="1" dirty="0"/>
              <a:t>profitability</a:t>
            </a:r>
            <a:r>
              <a:rPr lang="en-US" sz="2000" dirty="0"/>
              <a:t> and </a:t>
            </a:r>
            <a:r>
              <a:rPr lang="en-US" sz="2000" b="1" dirty="0"/>
              <a:t>competitive effects </a:t>
            </a:r>
            <a:r>
              <a:rPr lang="en-US" sz="2000" dirty="0"/>
              <a:t>as well as the </a:t>
            </a:r>
            <a:r>
              <a:rPr lang="en-US" sz="2000" dirty="0">
                <a:highlight>
                  <a:srgbClr val="FFFF00"/>
                </a:highlight>
              </a:rPr>
              <a:t>desired scope </a:t>
            </a:r>
            <a:r>
              <a:rPr lang="en-US" sz="2000" dirty="0"/>
              <a:t>and any other technical results. The main </a:t>
            </a:r>
            <a:r>
              <a:rPr lang="en-US" sz="2000" b="1" u="sng" dirty="0"/>
              <a:t>goal of the Business Case </a:t>
            </a:r>
            <a:r>
              <a:rPr lang="en-US" sz="2000" dirty="0"/>
              <a:t>is to communicate to project team members (and others) the reasons why the organization is undertaking the project. </a:t>
            </a:r>
            <a:endParaRPr lang="en-US" sz="2000" b="1" dirty="0"/>
          </a:p>
          <a:p>
            <a:pPr marL="342900" indent="-342900" algn="l" rtl="0">
              <a:buFont typeface="Arial" panose="020B0604020202020204" pitchFamily="34" charset="0"/>
              <a:buChar char="•"/>
            </a:pPr>
            <a:r>
              <a:rPr lang="en-US" sz="2000" dirty="0"/>
              <a:t>.</a:t>
            </a:r>
            <a:endParaRPr lang="ar-SA" sz="2000" dirty="0"/>
          </a:p>
        </p:txBody>
      </p:sp>
      <p:sp>
        <p:nvSpPr>
          <p:cNvPr id="6" name="مستطيل 5"/>
          <p:cNvSpPr/>
          <p:nvPr/>
        </p:nvSpPr>
        <p:spPr>
          <a:xfrm>
            <a:off x="2442760" y="1096428"/>
            <a:ext cx="1925049" cy="461665"/>
          </a:xfrm>
          <a:prstGeom prst="rect">
            <a:avLst/>
          </a:prstGeom>
        </p:spPr>
        <p:txBody>
          <a:bodyPr wrap="square">
            <a:spAutoFit/>
          </a:bodyPr>
          <a:lstStyle/>
          <a:p>
            <a:pPr algn="l"/>
            <a:r>
              <a:rPr lang="en-US" sz="2400" b="1" dirty="0">
                <a:solidFill>
                  <a:srgbClr val="C00000"/>
                </a:solidFill>
              </a:rPr>
              <a:t>1- Overview</a:t>
            </a:r>
            <a:endParaRPr lang="ar-SA" sz="2400" b="1" dirty="0">
              <a:solidFill>
                <a:srgbClr val="C000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4072" y="2708920"/>
            <a:ext cx="3672408" cy="1800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0850544"/>
      </p:ext>
    </p:extLst>
  </p:cSld>
  <p:clrMapOvr>
    <a:masterClrMapping/>
  </p:clrMapOvr>
  <mc:AlternateContent xmlns:mc="http://schemas.openxmlformats.org/markup-compatibility/2006" xmlns:p14="http://schemas.microsoft.com/office/powerpoint/2010/main">
    <mc:Choice Requires="p14">
      <p:transition spd="slow" p14:dur="2000" advTm="255460"/>
    </mc:Choice>
    <mc:Fallback xmlns="">
      <p:transition spd="slow" advTm="25546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897115"/>
            <a:ext cx="2016224" cy="1077218"/>
          </a:xfrm>
          <a:prstGeom prst="rect">
            <a:avLst/>
          </a:prstGeom>
        </p:spPr>
        <p:txBody>
          <a:bodyPr wrap="square">
            <a:spAutoFit/>
          </a:bodyPr>
          <a:lstStyle/>
          <a:p>
            <a:pPr algn="l" rtl="0"/>
            <a:br>
              <a:rPr lang="en-US" dirty="0"/>
            </a:br>
            <a:r>
              <a:rPr lang="en-US" sz="2800" b="1" dirty="0">
                <a:solidFill>
                  <a:srgbClr val="C00000"/>
                </a:solidFill>
              </a:rPr>
              <a:t>2</a:t>
            </a:r>
            <a:r>
              <a:rPr lang="en-US" b="1" dirty="0">
                <a:solidFill>
                  <a:srgbClr val="C00000"/>
                </a:solidFill>
              </a:rPr>
              <a:t>. </a:t>
            </a:r>
            <a:r>
              <a:rPr lang="en-US" b="1" i="1" dirty="0">
                <a:solidFill>
                  <a:srgbClr val="C00000"/>
                </a:solidFill>
              </a:rPr>
              <a:t>Objectives</a:t>
            </a:r>
            <a:r>
              <a:rPr lang="en-US" i="1" dirty="0"/>
              <a:t>.</a:t>
            </a:r>
            <a:br>
              <a:rPr lang="en-US" i="1" dirty="0"/>
            </a:br>
            <a:endParaRPr lang="ar-SA" dirty="0"/>
          </a:p>
        </p:txBody>
      </p:sp>
      <p:sp>
        <p:nvSpPr>
          <p:cNvPr id="7" name="مستطيل 6"/>
          <p:cNvSpPr/>
          <p:nvPr/>
        </p:nvSpPr>
        <p:spPr>
          <a:xfrm>
            <a:off x="2361974" y="1604259"/>
            <a:ext cx="3518003" cy="3970318"/>
          </a:xfrm>
          <a:prstGeom prst="rect">
            <a:avLst/>
          </a:prstGeom>
        </p:spPr>
        <p:txBody>
          <a:bodyPr wrap="square">
            <a:spAutoFit/>
          </a:bodyPr>
          <a:lstStyle/>
          <a:p>
            <a:pPr algn="l" rtl="0"/>
            <a:r>
              <a:rPr lang="en-US" dirty="0"/>
              <a:t>This is a </a:t>
            </a:r>
            <a:r>
              <a:rPr lang="en-US" b="1" dirty="0">
                <a:highlight>
                  <a:srgbClr val="FFFF00"/>
                </a:highlight>
              </a:rPr>
              <a:t>more detailed description </a:t>
            </a:r>
            <a:r>
              <a:rPr lang="en-US" dirty="0"/>
              <a:t>of the project ’ s scope, its deliverables and outcomes. Another approach to describing a project ’ s objectives </a:t>
            </a:r>
            <a:r>
              <a:rPr lang="en-US" dirty="0">
                <a:highlight>
                  <a:srgbClr val="FFFF00"/>
                </a:highlight>
              </a:rPr>
              <a:t>is the project </a:t>
            </a:r>
            <a:r>
              <a:rPr lang="en-US" b="1" dirty="0">
                <a:solidFill>
                  <a:srgbClr val="C00000"/>
                </a:solidFill>
                <a:highlight>
                  <a:srgbClr val="FFFF00"/>
                </a:highlight>
              </a:rPr>
              <a:t>mission statement</a:t>
            </a:r>
            <a:r>
              <a:rPr lang="en-US" dirty="0">
                <a:solidFill>
                  <a:srgbClr val="C00000"/>
                </a:solidFill>
              </a:rPr>
              <a:t>. </a:t>
            </a:r>
            <a:r>
              <a:rPr lang="en-US" dirty="0"/>
              <a:t>While somewhat similar to the Business Case, the </a:t>
            </a:r>
            <a:r>
              <a:rPr lang="en-US" b="1" dirty="0">
                <a:solidFill>
                  <a:srgbClr val="C00000"/>
                </a:solidFill>
              </a:rPr>
              <a:t>focus</a:t>
            </a:r>
            <a:r>
              <a:rPr lang="en-US" dirty="0"/>
              <a:t> of the mission statement is </a:t>
            </a:r>
            <a:r>
              <a:rPr lang="en-US" u="sng" dirty="0"/>
              <a:t>to communicate to project team members (and others) </a:t>
            </a:r>
            <a:r>
              <a:rPr lang="en-US" b="1" u="sng" dirty="0">
                <a:solidFill>
                  <a:srgbClr val="C00000"/>
                </a:solidFill>
              </a:rPr>
              <a:t>what will be done to achieve the project ’ s overall objectives</a:t>
            </a:r>
            <a:r>
              <a:rPr lang="en-US" dirty="0"/>
              <a:t>. To foster team understanding of the project as a whole.</a:t>
            </a:r>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4033" y="1772817"/>
            <a:ext cx="3614248" cy="3518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2326138"/>
      </p:ext>
    </p:extLst>
  </p:cSld>
  <p:clrMapOvr>
    <a:masterClrMapping/>
  </p:clrMapOvr>
  <mc:AlternateContent xmlns:mc="http://schemas.openxmlformats.org/markup-compatibility/2006" xmlns:p14="http://schemas.microsoft.com/office/powerpoint/2010/main">
    <mc:Choice Requires="p14">
      <p:transition spd="slow" p14:dur="2000" advTm="61795"/>
    </mc:Choice>
    <mc:Fallback xmlns="">
      <p:transition spd="slow" advTm="6179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07569" y="1199689"/>
            <a:ext cx="2880319" cy="707886"/>
          </a:xfrm>
          <a:prstGeom prst="rect">
            <a:avLst/>
          </a:prstGeom>
        </p:spPr>
        <p:txBody>
          <a:bodyPr wrap="square">
            <a:spAutoFit/>
          </a:bodyPr>
          <a:lstStyle/>
          <a:p>
            <a:pPr algn="l" rtl="0"/>
            <a:r>
              <a:rPr lang="en-US" sz="2000" b="1" dirty="0">
                <a:solidFill>
                  <a:srgbClr val="C00000"/>
                </a:solidFill>
              </a:rPr>
              <a:t>3 .</a:t>
            </a:r>
            <a:r>
              <a:rPr lang="en-US" sz="2000" b="1" i="1" dirty="0">
                <a:solidFill>
                  <a:srgbClr val="C00000"/>
                </a:solidFill>
              </a:rPr>
              <a:t>General approach</a:t>
            </a:r>
            <a:r>
              <a:rPr lang="en-US" sz="2000" i="1" dirty="0"/>
              <a:t>.</a:t>
            </a:r>
            <a:br>
              <a:rPr lang="en-US" sz="2000" i="1" dirty="0"/>
            </a:br>
            <a:endParaRPr lang="ar-SA" sz="2000" b="1" dirty="0"/>
          </a:p>
        </p:txBody>
      </p:sp>
      <p:sp>
        <p:nvSpPr>
          <p:cNvPr id="7" name="مستطيل 6"/>
          <p:cNvSpPr/>
          <p:nvPr/>
        </p:nvSpPr>
        <p:spPr>
          <a:xfrm>
            <a:off x="2207568" y="1772817"/>
            <a:ext cx="3672408" cy="2585323"/>
          </a:xfrm>
          <a:prstGeom prst="rect">
            <a:avLst/>
          </a:prstGeom>
        </p:spPr>
        <p:txBody>
          <a:bodyPr wrap="square">
            <a:spAutoFit/>
          </a:bodyPr>
          <a:lstStyle/>
          <a:p>
            <a:pPr algn="l" rtl="0"/>
            <a:r>
              <a:rPr lang="en-US" b="1" dirty="0">
                <a:solidFill>
                  <a:srgbClr val="C00000"/>
                </a:solidFill>
              </a:rPr>
              <a:t>In this section, the </a:t>
            </a:r>
            <a:r>
              <a:rPr lang="en-US" b="1" dirty="0">
                <a:solidFill>
                  <a:srgbClr val="C00000"/>
                </a:solidFill>
                <a:highlight>
                  <a:srgbClr val="FFFF00"/>
                </a:highlight>
              </a:rPr>
              <a:t>technological and managerial approaches</a:t>
            </a:r>
            <a:r>
              <a:rPr lang="en-US" b="1" dirty="0">
                <a:solidFill>
                  <a:srgbClr val="C00000"/>
                </a:solidFill>
              </a:rPr>
              <a:t> to the work are described. </a:t>
            </a:r>
            <a:r>
              <a:rPr lang="en-US" dirty="0"/>
              <a:t>Also noted are plans that go beyond the organization ’ s standard management practices. For example, </a:t>
            </a:r>
            <a:r>
              <a:rPr lang="en-US" b="1" u="sng" dirty="0"/>
              <a:t>some firms do not allow the use of consultants or subcontractors without special approval.</a:t>
            </a:r>
            <a:endParaRPr lang="ar-SA" b="1" u="sng"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4033" y="2265364"/>
            <a:ext cx="3847827" cy="2332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5496194"/>
      </p:ext>
    </p:extLst>
  </p:cSld>
  <p:clrMapOvr>
    <a:masterClrMapping/>
  </p:clrMapOvr>
  <mc:AlternateContent xmlns:mc="http://schemas.openxmlformats.org/markup-compatibility/2006" xmlns:p14="http://schemas.microsoft.com/office/powerpoint/2010/main">
    <mc:Choice Requires="p14">
      <p:transition spd="slow" p14:dur="2000" advTm="98822"/>
    </mc:Choice>
    <mc:Fallback xmlns="">
      <p:transition spd="slow" advTm="9882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45345" y="1543151"/>
            <a:ext cx="4104455" cy="4401205"/>
          </a:xfrm>
          <a:prstGeom prst="rect">
            <a:avLst/>
          </a:prstGeom>
        </p:spPr>
        <p:txBody>
          <a:bodyPr wrap="square">
            <a:spAutoFit/>
          </a:bodyPr>
          <a:lstStyle/>
          <a:p>
            <a:pPr algn="l" rtl="0"/>
            <a:r>
              <a:rPr lang="en-US" sz="2000" b="1" dirty="0">
                <a:solidFill>
                  <a:srgbClr val="C00000"/>
                </a:solidFill>
              </a:rPr>
              <a:t>4. </a:t>
            </a:r>
            <a:r>
              <a:rPr lang="en-US" sz="2000" b="1" i="1" dirty="0">
                <a:solidFill>
                  <a:srgbClr val="C00000"/>
                </a:solidFill>
              </a:rPr>
              <a:t>Contractual aspects </a:t>
            </a:r>
          </a:p>
          <a:p>
            <a:pPr algn="l" rtl="0"/>
            <a:r>
              <a:rPr lang="en-US" sz="2000" dirty="0"/>
              <a:t>This section contains a </a:t>
            </a:r>
            <a:r>
              <a:rPr lang="en-US" sz="2000" b="1" dirty="0">
                <a:solidFill>
                  <a:srgbClr val="C00000"/>
                </a:solidFill>
              </a:rPr>
              <a:t>complete description of </a:t>
            </a:r>
            <a:r>
              <a:rPr lang="en-US" sz="2000" b="1" dirty="0">
                <a:solidFill>
                  <a:srgbClr val="C00000"/>
                </a:solidFill>
                <a:highlight>
                  <a:srgbClr val="FFFF00"/>
                </a:highlight>
              </a:rPr>
              <a:t>all agreements made with the client or any third party. </a:t>
            </a:r>
            <a:r>
              <a:rPr lang="en-US" sz="2000" dirty="0"/>
              <a:t>This list would include </a:t>
            </a:r>
            <a:r>
              <a:rPr lang="en-US" sz="2000" dirty="0">
                <a:highlight>
                  <a:srgbClr val="FFFF00"/>
                </a:highlight>
              </a:rPr>
              <a:t>all reporting requirements; the technical specifications of all deliverables</a:t>
            </a:r>
            <a:r>
              <a:rPr lang="en-US" sz="2000" dirty="0"/>
              <a:t>; agreements on delivery dates.</a:t>
            </a:r>
          </a:p>
          <a:p>
            <a:pPr algn="l" rtl="0"/>
            <a:r>
              <a:rPr lang="en-US" sz="2000" dirty="0"/>
              <a:t>If relevant, it may contain </a:t>
            </a:r>
            <a:r>
              <a:rPr lang="en-US" sz="2000" dirty="0">
                <a:highlight>
                  <a:srgbClr val="FFFF00"/>
                </a:highlight>
              </a:rPr>
              <a:t>agreements to comply with legal, environmental, and other constraints on the project work and outputs.</a:t>
            </a:r>
            <a:endParaRPr lang="ar-SA" sz="2000" dirty="0">
              <a:highlight>
                <a:srgbClr val="FFFF00"/>
              </a:highlight>
            </a:endParaRPr>
          </a:p>
          <a:p>
            <a:pPr algn="l" rtl="0"/>
            <a:endParaRPr lang="en-US" sz="2000" dirty="0"/>
          </a:p>
          <a:p>
            <a:pPr algn="l" rtl="0"/>
            <a:endParaRPr lang="ar-SA" sz="2000" b="1" dirty="0">
              <a:solidFill>
                <a:srgbClr val="C00000"/>
              </a:solidFil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268760"/>
            <a:ext cx="4050656" cy="454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2284595"/>
      </p:ext>
    </p:extLst>
  </p:cSld>
  <p:clrMapOvr>
    <a:masterClrMapping/>
  </p:clrMapOvr>
  <mc:AlternateContent xmlns:mc="http://schemas.openxmlformats.org/markup-compatibility/2006" xmlns:p14="http://schemas.microsoft.com/office/powerpoint/2010/main">
    <mc:Choice Requires="p14">
      <p:transition spd="slow" p14:dur="2000" advTm="115388"/>
    </mc:Choice>
    <mc:Fallback xmlns="">
      <p:transition spd="slow" advTm="11538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063552" y="1126119"/>
            <a:ext cx="4572000" cy="400110"/>
          </a:xfrm>
          <a:prstGeom prst="rect">
            <a:avLst/>
          </a:prstGeom>
        </p:spPr>
        <p:txBody>
          <a:bodyPr>
            <a:spAutoFit/>
          </a:bodyPr>
          <a:lstStyle/>
          <a:p>
            <a:pPr algn="l" rtl="0"/>
            <a:r>
              <a:rPr lang="en-US" sz="2000" b="1" dirty="0">
                <a:solidFill>
                  <a:srgbClr val="C00000"/>
                </a:solidFill>
              </a:rPr>
              <a:t>5. </a:t>
            </a:r>
            <a:r>
              <a:rPr lang="en-US" sz="2000" b="1" i="1" dirty="0">
                <a:solidFill>
                  <a:srgbClr val="C00000"/>
                </a:solidFill>
              </a:rPr>
              <a:t>Schedules</a:t>
            </a:r>
            <a:endParaRPr lang="en-US" sz="2000" b="1" dirty="0">
              <a:solidFill>
                <a:srgbClr val="C00000"/>
              </a:solidFill>
            </a:endParaRPr>
          </a:p>
        </p:txBody>
      </p:sp>
      <p:sp>
        <p:nvSpPr>
          <p:cNvPr id="7" name="مستطيل 6"/>
          <p:cNvSpPr/>
          <p:nvPr/>
        </p:nvSpPr>
        <p:spPr>
          <a:xfrm>
            <a:off x="2120737" y="1772817"/>
            <a:ext cx="2967152" cy="3170099"/>
          </a:xfrm>
          <a:prstGeom prst="rect">
            <a:avLst/>
          </a:prstGeom>
        </p:spPr>
        <p:txBody>
          <a:bodyPr wrap="square">
            <a:spAutoFit/>
          </a:bodyPr>
          <a:lstStyle/>
          <a:p>
            <a:pPr algn="l" rtl="0"/>
            <a:r>
              <a:rPr lang="en-US" sz="2000" b="1" dirty="0"/>
              <a:t>An outline of all schedules and milestones. </a:t>
            </a:r>
            <a:r>
              <a:rPr lang="en-US" sz="2000" b="1" dirty="0">
                <a:highlight>
                  <a:srgbClr val="FFFF00"/>
                </a:highlight>
              </a:rPr>
              <a:t>Each task in the project is listed in a project WBS. Listed with each task is the time required to perform it</a:t>
            </a:r>
            <a:r>
              <a:rPr lang="en-US" sz="2000" b="1" dirty="0"/>
              <a:t>. The project schedule is constructed from these data and is included in this section.</a:t>
            </a:r>
            <a:endParaRPr lang="ar-SA" sz="2000" b="1"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927" y="1988841"/>
            <a:ext cx="4895552" cy="3045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9972350"/>
      </p:ext>
    </p:extLst>
  </p:cSld>
  <p:clrMapOvr>
    <a:masterClrMapping/>
  </p:clrMapOvr>
  <mc:AlternateContent xmlns:mc="http://schemas.openxmlformats.org/markup-compatibility/2006" xmlns:p14="http://schemas.microsoft.com/office/powerpoint/2010/main">
    <mc:Choice Requires="p14">
      <p:transition spd="slow" p14:dur="2000" advTm="65218"/>
    </mc:Choice>
    <mc:Fallback xmlns="">
      <p:transition spd="slow" advTm="6521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730273" y="1124744"/>
            <a:ext cx="2911823" cy="400110"/>
          </a:xfrm>
          <a:prstGeom prst="rect">
            <a:avLst/>
          </a:prstGeom>
        </p:spPr>
        <p:txBody>
          <a:bodyPr wrap="none">
            <a:spAutoFit/>
          </a:bodyPr>
          <a:lstStyle/>
          <a:p>
            <a:r>
              <a:rPr lang="en-US" sz="2000" b="1" dirty="0">
                <a:solidFill>
                  <a:srgbClr val="C00000"/>
                </a:solidFill>
              </a:rPr>
              <a:t>6. </a:t>
            </a:r>
            <a:r>
              <a:rPr lang="en-US" sz="2000" b="1" i="1" dirty="0">
                <a:solidFill>
                  <a:srgbClr val="C00000"/>
                </a:solidFill>
              </a:rPr>
              <a:t>Resource requirements</a:t>
            </a:r>
            <a:endParaRPr lang="ar-SA" sz="2000" b="1" dirty="0">
              <a:solidFill>
                <a:srgbClr val="C00000"/>
              </a:solidFill>
            </a:endParaRPr>
          </a:p>
        </p:txBody>
      </p:sp>
      <p:sp>
        <p:nvSpPr>
          <p:cNvPr id="7" name="مستطيل 6"/>
          <p:cNvSpPr/>
          <p:nvPr/>
        </p:nvSpPr>
        <p:spPr>
          <a:xfrm>
            <a:off x="2135560" y="1675210"/>
            <a:ext cx="3888433" cy="3170099"/>
          </a:xfrm>
          <a:prstGeom prst="rect">
            <a:avLst/>
          </a:prstGeom>
        </p:spPr>
        <p:txBody>
          <a:bodyPr wrap="square">
            <a:spAutoFit/>
          </a:bodyPr>
          <a:lstStyle/>
          <a:p>
            <a:pPr algn="l" rtl="0"/>
            <a:r>
              <a:rPr lang="en-US" sz="2000" b="1" dirty="0">
                <a:solidFill>
                  <a:srgbClr val="C00000"/>
                </a:solidFill>
              </a:rPr>
              <a:t>Estimates of project expenses, both</a:t>
            </a:r>
            <a:r>
              <a:rPr lang="en-US" sz="2000" b="1" dirty="0">
                <a:solidFill>
                  <a:srgbClr val="C00000"/>
                </a:solidFill>
                <a:highlight>
                  <a:srgbClr val="FFFF00"/>
                </a:highlight>
              </a:rPr>
              <a:t> capital and operating, are included here</a:t>
            </a:r>
            <a:r>
              <a:rPr lang="en-US" sz="2000" dirty="0">
                <a:highlight>
                  <a:srgbClr val="FFFF00"/>
                </a:highlight>
              </a:rPr>
              <a:t>. </a:t>
            </a:r>
            <a:r>
              <a:rPr lang="en-US" sz="2000" b="1" dirty="0">
                <a:solidFill>
                  <a:srgbClr val="C00000"/>
                </a:solidFill>
                <a:highlight>
                  <a:srgbClr val="FFFF00"/>
                </a:highlight>
              </a:rPr>
              <a:t>The costs associated with each task are shown, and overhead and fixed charges are listed</a:t>
            </a:r>
            <a:r>
              <a:rPr lang="en-US" sz="2000" b="1" dirty="0">
                <a:solidFill>
                  <a:srgbClr val="C00000"/>
                </a:solidFill>
              </a:rPr>
              <a:t>. </a:t>
            </a:r>
            <a:r>
              <a:rPr lang="en-US" sz="2000" dirty="0"/>
              <a:t>In addition, </a:t>
            </a:r>
            <a:r>
              <a:rPr lang="en-US" sz="2000" dirty="0">
                <a:highlight>
                  <a:srgbClr val="FFFF00"/>
                </a:highlight>
              </a:rPr>
              <a:t>cost monitoring and cost control procedures are described here.</a:t>
            </a:r>
            <a:r>
              <a:rPr lang="en-US" sz="2000" dirty="0"/>
              <a:t> The details of materiel acquisition are also detailed in this section.</a:t>
            </a:r>
            <a:endParaRPr lang="ar-SA" sz="2000"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4073" y="1793694"/>
            <a:ext cx="3452115" cy="3579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5665763"/>
      </p:ext>
    </p:extLst>
  </p:cSld>
  <p:clrMapOvr>
    <a:masterClrMapping/>
  </p:clrMapOvr>
  <mc:AlternateContent xmlns:mc="http://schemas.openxmlformats.org/markup-compatibility/2006" xmlns:p14="http://schemas.microsoft.com/office/powerpoint/2010/main">
    <mc:Choice Requires="p14">
      <p:transition spd="slow" p14:dur="2000" advTm="113460"/>
    </mc:Choice>
    <mc:Fallback xmlns="">
      <p:transition spd="slow" advTm="11346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35561" y="1368518"/>
            <a:ext cx="4392487" cy="677108"/>
          </a:xfrm>
          <a:prstGeom prst="rect">
            <a:avLst/>
          </a:prstGeom>
        </p:spPr>
        <p:txBody>
          <a:bodyPr wrap="square">
            <a:spAutoFit/>
          </a:bodyPr>
          <a:lstStyle/>
          <a:p>
            <a:pPr algn="l" rtl="0"/>
            <a:r>
              <a:rPr lang="en-US" sz="2000" b="1" dirty="0">
                <a:solidFill>
                  <a:srgbClr val="C00000"/>
                </a:solidFill>
              </a:rPr>
              <a:t>7. </a:t>
            </a:r>
            <a:r>
              <a:rPr lang="en-US" sz="2000" b="1" i="1" dirty="0">
                <a:solidFill>
                  <a:srgbClr val="C00000"/>
                </a:solidFill>
              </a:rPr>
              <a:t>Personnel.</a:t>
            </a:r>
            <a:br>
              <a:rPr lang="en-US" i="1" dirty="0"/>
            </a:br>
            <a:r>
              <a:rPr lang="en-US" dirty="0"/>
              <a:t> </a:t>
            </a:r>
            <a:endParaRPr lang="ar-SA" dirty="0"/>
          </a:p>
        </p:txBody>
      </p:sp>
      <p:sp>
        <p:nvSpPr>
          <p:cNvPr id="7" name="مستطيل 6"/>
          <p:cNvSpPr/>
          <p:nvPr/>
        </p:nvSpPr>
        <p:spPr>
          <a:xfrm>
            <a:off x="1976081" y="1988840"/>
            <a:ext cx="3255824" cy="2862322"/>
          </a:xfrm>
          <a:prstGeom prst="rect">
            <a:avLst/>
          </a:prstGeom>
        </p:spPr>
        <p:txBody>
          <a:bodyPr wrap="square">
            <a:spAutoFit/>
          </a:bodyPr>
          <a:lstStyle/>
          <a:p>
            <a:pPr algn="l" rtl="0"/>
            <a:r>
              <a:rPr lang="en-US" sz="2000" dirty="0"/>
              <a:t>This section covers </a:t>
            </a:r>
            <a:r>
              <a:rPr lang="en-US" sz="2000" b="1" dirty="0">
                <a:solidFill>
                  <a:srgbClr val="C00000"/>
                </a:solidFill>
              </a:rPr>
              <a:t>the details of </a:t>
            </a:r>
            <a:r>
              <a:rPr lang="en-US" sz="2000" b="1" dirty="0">
                <a:solidFill>
                  <a:srgbClr val="C00000"/>
                </a:solidFill>
                <a:highlight>
                  <a:srgbClr val="FFFF00"/>
                </a:highlight>
              </a:rPr>
              <a:t>the project work force</a:t>
            </a:r>
            <a:r>
              <a:rPr lang="en-US" sz="2000" b="1" dirty="0">
                <a:solidFill>
                  <a:srgbClr val="C00000"/>
                </a:solidFill>
              </a:rPr>
              <a:t>.</a:t>
            </a:r>
            <a:r>
              <a:rPr lang="en-US" sz="2000" dirty="0"/>
              <a:t> </a:t>
            </a:r>
            <a:r>
              <a:rPr lang="en-US" sz="2000" b="1" dirty="0">
                <a:solidFill>
                  <a:srgbClr val="C00000"/>
                </a:solidFill>
              </a:rPr>
              <a:t>It notes any special skill requirements, necessary training. </a:t>
            </a:r>
            <a:r>
              <a:rPr lang="en-US" sz="2000" dirty="0"/>
              <a:t>Combined with the schedule, it notes the time - phasing of all personnel requirements.</a:t>
            </a:r>
          </a:p>
          <a:p>
            <a:pPr algn="l" rtl="0"/>
            <a:r>
              <a:rPr lang="en-US" sz="2000" dirty="0"/>
              <a:t> </a:t>
            </a:r>
            <a:endParaRPr lang="ar-SA" sz="2000"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1775" y="2204864"/>
            <a:ext cx="4179168"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551371"/>
      </p:ext>
    </p:extLst>
  </p:cSld>
  <p:clrMapOvr>
    <a:masterClrMapping/>
  </p:clrMapOvr>
  <mc:AlternateContent xmlns:mc="http://schemas.openxmlformats.org/markup-compatibility/2006" xmlns:p14="http://schemas.microsoft.com/office/powerpoint/2010/main">
    <mc:Choice Requires="p14">
      <p:transition spd="slow" p14:dur="2000" advTm="115930"/>
    </mc:Choice>
    <mc:Fallback xmlns="">
      <p:transition spd="slow" advTm="1159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999656" y="1031800"/>
            <a:ext cx="2341988" cy="400110"/>
          </a:xfrm>
          <a:prstGeom prst="rect">
            <a:avLst/>
          </a:prstGeom>
        </p:spPr>
        <p:txBody>
          <a:bodyPr wrap="none">
            <a:spAutoFit/>
          </a:bodyPr>
          <a:lstStyle/>
          <a:p>
            <a:r>
              <a:rPr lang="en-US" sz="2000" b="1" dirty="0">
                <a:solidFill>
                  <a:srgbClr val="C00000"/>
                </a:solidFill>
              </a:rPr>
              <a:t>8. </a:t>
            </a:r>
            <a:r>
              <a:rPr lang="en-US" sz="2000" b="1" i="1" dirty="0">
                <a:solidFill>
                  <a:srgbClr val="C00000"/>
                </a:solidFill>
              </a:rPr>
              <a:t>Risk management</a:t>
            </a:r>
            <a:endParaRPr lang="ar-SA" sz="2000" b="1" dirty="0">
              <a:solidFill>
                <a:srgbClr val="C00000"/>
              </a:solidFill>
            </a:endParaRPr>
          </a:p>
        </p:txBody>
      </p:sp>
      <p:sp>
        <p:nvSpPr>
          <p:cNvPr id="6" name="مستطيل 5"/>
          <p:cNvSpPr/>
          <p:nvPr/>
        </p:nvSpPr>
        <p:spPr>
          <a:xfrm>
            <a:off x="2207568" y="1412776"/>
            <a:ext cx="3240360" cy="3970318"/>
          </a:xfrm>
          <a:prstGeom prst="rect">
            <a:avLst/>
          </a:prstGeom>
        </p:spPr>
        <p:txBody>
          <a:bodyPr wrap="square">
            <a:spAutoFit/>
          </a:bodyPr>
          <a:lstStyle/>
          <a:p>
            <a:pPr algn="l" rtl="0"/>
            <a:r>
              <a:rPr lang="en-US" b="1" dirty="0">
                <a:solidFill>
                  <a:srgbClr val="C00000"/>
                </a:solidFill>
              </a:rPr>
              <a:t>Planners should list </a:t>
            </a:r>
            <a:r>
              <a:rPr lang="en-US" b="1" dirty="0">
                <a:solidFill>
                  <a:srgbClr val="C00000"/>
                </a:solidFill>
                <a:highlight>
                  <a:srgbClr val="FFFF00"/>
                </a:highlight>
              </a:rPr>
              <a:t>the major and minor disasters that may strike projects. </a:t>
            </a:r>
            <a:r>
              <a:rPr lang="en-US" b="1" dirty="0"/>
              <a:t> </a:t>
            </a:r>
            <a:r>
              <a:rPr lang="en-US" b="1" dirty="0">
                <a:solidFill>
                  <a:srgbClr val="C00000"/>
                </a:solidFill>
              </a:rPr>
              <a:t>The argument is made that crises cannot be predicted</a:t>
            </a:r>
            <a:r>
              <a:rPr lang="en-US" b="1" dirty="0"/>
              <a:t>. </a:t>
            </a:r>
          </a:p>
          <a:p>
            <a:pPr algn="l" rtl="0"/>
            <a:r>
              <a:rPr lang="en-US" b="1" dirty="0">
                <a:solidFill>
                  <a:srgbClr val="C00000"/>
                </a:solidFill>
              </a:rPr>
              <a:t>The only uncertainty, however, is which of the crises will occur and when.</a:t>
            </a:r>
            <a:r>
              <a:rPr lang="en-US" b="1" dirty="0"/>
              <a:t> </a:t>
            </a:r>
            <a:r>
              <a:rPr lang="en-US" b="1" dirty="0">
                <a:solidFill>
                  <a:srgbClr val="C00000"/>
                </a:solidFill>
                <a:highlight>
                  <a:srgbClr val="FFFF00"/>
                </a:highlight>
              </a:rPr>
              <a:t>In any case, dealing with crises does not require a which - and - when prediction</a:t>
            </a:r>
            <a:r>
              <a:rPr lang="en-US" b="1" dirty="0"/>
              <a:t>. </a:t>
            </a:r>
            <a:r>
              <a:rPr lang="en-US" b="1" dirty="0">
                <a:solidFill>
                  <a:srgbClr val="C00000"/>
                </a:solidFill>
              </a:rPr>
              <a:t>Contingency plans </a:t>
            </a:r>
            <a:r>
              <a:rPr lang="en-US" b="1" dirty="0"/>
              <a:t>to deal with such potential crises should be a standard part of the project plan.</a:t>
            </a:r>
            <a:endParaRPr lang="ar-SA" b="1"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3953" y="1489832"/>
            <a:ext cx="4584601" cy="3739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0047938"/>
      </p:ext>
    </p:extLst>
  </p:cSld>
  <p:clrMapOvr>
    <a:masterClrMapping/>
  </p:clrMapOvr>
  <mc:AlternateContent xmlns:mc="http://schemas.openxmlformats.org/markup-compatibility/2006" xmlns:p14="http://schemas.microsoft.com/office/powerpoint/2010/main">
    <mc:Choice Requires="p14">
      <p:transition spd="slow" p14:dur="2000" advTm="143300"/>
    </mc:Choice>
    <mc:Fallback xmlns="">
      <p:transition spd="slow" advTm="1433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35561" y="1412776"/>
            <a:ext cx="4896544" cy="400110"/>
          </a:xfrm>
          <a:prstGeom prst="rect">
            <a:avLst/>
          </a:prstGeom>
        </p:spPr>
        <p:txBody>
          <a:bodyPr wrap="square">
            <a:spAutoFit/>
          </a:bodyPr>
          <a:lstStyle/>
          <a:p>
            <a:pPr algn="l" rtl="0"/>
            <a:r>
              <a:rPr lang="en-US" sz="2000" b="1" dirty="0">
                <a:solidFill>
                  <a:srgbClr val="C00000"/>
                </a:solidFill>
              </a:rPr>
              <a:t>9. </a:t>
            </a:r>
            <a:r>
              <a:rPr lang="en-US" sz="2000" b="1" i="1" dirty="0">
                <a:solidFill>
                  <a:srgbClr val="C00000"/>
                </a:solidFill>
              </a:rPr>
              <a:t>Evaluation methods.</a:t>
            </a:r>
            <a:endParaRPr lang="ar-SA" sz="2000" b="1" dirty="0">
              <a:solidFill>
                <a:srgbClr val="C00000"/>
              </a:solidFill>
            </a:endParaRPr>
          </a:p>
        </p:txBody>
      </p:sp>
      <p:sp>
        <p:nvSpPr>
          <p:cNvPr id="7" name="مستطيل 6"/>
          <p:cNvSpPr/>
          <p:nvPr/>
        </p:nvSpPr>
        <p:spPr>
          <a:xfrm>
            <a:off x="2151593" y="1971388"/>
            <a:ext cx="3512360" cy="2308324"/>
          </a:xfrm>
          <a:prstGeom prst="rect">
            <a:avLst/>
          </a:prstGeom>
        </p:spPr>
        <p:txBody>
          <a:bodyPr wrap="square">
            <a:spAutoFit/>
          </a:bodyPr>
          <a:lstStyle/>
          <a:p>
            <a:pPr algn="l" rtl="0"/>
            <a:r>
              <a:rPr lang="en-US" b="1" dirty="0">
                <a:solidFill>
                  <a:srgbClr val="C00000"/>
                </a:solidFill>
              </a:rPr>
              <a:t>Descriptions of all project evaluation procedures and quality standards are found in this section</a:t>
            </a:r>
            <a:r>
              <a:rPr lang="en-US" b="1" dirty="0"/>
              <a:t>. Also </a:t>
            </a:r>
            <a:r>
              <a:rPr lang="en-US" b="1" u="sng" dirty="0"/>
              <a:t>included are procedures to ensure compliance with all corporate requirements for monitoring, collecting, and storing data on project performance.</a:t>
            </a:r>
            <a:endParaRPr lang="ar-SA" b="1" u="sng"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5" y="2132857"/>
            <a:ext cx="3885927" cy="306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4132592"/>
      </p:ext>
    </p:extLst>
  </p:cSld>
  <p:clrMapOvr>
    <a:masterClrMapping/>
  </p:clrMapOvr>
  <mc:AlternateContent xmlns:mc="http://schemas.openxmlformats.org/markup-compatibility/2006" xmlns:p14="http://schemas.microsoft.com/office/powerpoint/2010/main">
    <mc:Choice Requires="p14">
      <p:transition spd="slow" p14:dur="2000" advTm="120351"/>
    </mc:Choice>
    <mc:Fallback xmlns="">
      <p:transition spd="slow" advTm="12035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069094" y="1052737"/>
            <a:ext cx="4674978" cy="461665"/>
          </a:xfrm>
          <a:prstGeom prst="rect">
            <a:avLst/>
          </a:prstGeom>
        </p:spPr>
        <p:txBody>
          <a:bodyPr wrap="square">
            <a:spAutoFit/>
          </a:bodyPr>
          <a:lstStyle/>
          <a:p>
            <a:pPr algn="l" rtl="0"/>
            <a:r>
              <a:rPr lang="en-US" sz="2400" b="1" dirty="0">
                <a:solidFill>
                  <a:srgbClr val="C00000"/>
                </a:solidFill>
              </a:rPr>
              <a:t>2. The Planning Process—Overview</a:t>
            </a:r>
            <a:endParaRPr lang="ar-SA" sz="2400" b="1" dirty="0">
              <a:solidFill>
                <a:srgbClr val="C00000"/>
              </a:solidFill>
            </a:endParaRPr>
          </a:p>
        </p:txBody>
      </p:sp>
      <p:sp>
        <p:nvSpPr>
          <p:cNvPr id="8" name="مستطيل 7"/>
          <p:cNvSpPr/>
          <p:nvPr/>
        </p:nvSpPr>
        <p:spPr>
          <a:xfrm>
            <a:off x="1559496" y="1700808"/>
            <a:ext cx="4176464" cy="3970318"/>
          </a:xfrm>
          <a:prstGeom prst="rect">
            <a:avLst/>
          </a:prstGeom>
        </p:spPr>
        <p:txBody>
          <a:bodyPr wrap="square">
            <a:spAutoFit/>
          </a:bodyPr>
          <a:lstStyle/>
          <a:p>
            <a:pPr marL="285750" indent="-285750" algn="l" rtl="0">
              <a:buFont typeface="Arial" panose="020B0604020202020204" pitchFamily="34" charset="0"/>
              <a:buChar char="•"/>
            </a:pPr>
            <a:r>
              <a:rPr lang="en-US" dirty="0"/>
              <a:t>A great deal has been written about planning. Some of the literature focuses on the strategic aspect of planning —</a:t>
            </a:r>
            <a:r>
              <a:rPr lang="en-US" dirty="0">
                <a:highlight>
                  <a:srgbClr val="FFFF00"/>
                </a:highlight>
              </a:rPr>
              <a:t> choosing and planning projects that contribute to the organization ’ s goals. </a:t>
            </a:r>
          </a:p>
          <a:p>
            <a:pPr marL="285750" indent="-285750" algn="l" rtl="0">
              <a:buFont typeface="Arial" panose="020B0604020202020204" pitchFamily="34" charset="0"/>
              <a:buChar char="•"/>
            </a:pPr>
            <a:r>
              <a:rPr lang="en-US" dirty="0"/>
              <a:t>Another body of writing is directed at </a:t>
            </a:r>
            <a:r>
              <a:rPr lang="en-US" dirty="0">
                <a:highlight>
                  <a:srgbClr val="FFFF00"/>
                </a:highlight>
              </a:rPr>
              <a:t>the techniques of how to plan rather than what to plan</a:t>
            </a:r>
            <a:r>
              <a:rPr lang="en-US" dirty="0"/>
              <a:t>. </a:t>
            </a:r>
          </a:p>
          <a:p>
            <a:pPr marL="285750" indent="-285750" algn="l" rtl="0">
              <a:buFont typeface="Arial" panose="020B0604020202020204" pitchFamily="34" charset="0"/>
              <a:buChar char="•"/>
            </a:pPr>
            <a:r>
              <a:rPr lang="en-US" dirty="0"/>
              <a:t>As far as we can determine, </a:t>
            </a:r>
            <a:r>
              <a:rPr lang="en-US" dirty="0">
                <a:highlight>
                  <a:srgbClr val="FFFF00"/>
                </a:highlight>
              </a:rPr>
              <a:t>the way that planning techniques vary in these different cases has more to do with nomenclature than substance. </a:t>
            </a:r>
            <a:r>
              <a:rPr lang="ar-EG" dirty="0">
                <a:highlight>
                  <a:srgbClr val="FFFF00"/>
                </a:highlight>
              </a:rPr>
              <a:t>الطريقة التي تختلف بها تقنيات التخطيط في هذه الحالات المختلفة لها علاقة بالتسميات أكثر من الجوهر. </a:t>
            </a:r>
            <a:endParaRPr lang="ar-SA" b="1" dirty="0">
              <a:highlight>
                <a:srgbClr val="FFFF00"/>
              </a:highlight>
            </a:endParaRP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36" y="1818251"/>
            <a:ext cx="4392488" cy="3221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4104232"/>
      </p:ext>
    </p:extLst>
  </p:cSld>
  <p:clrMapOvr>
    <a:masterClrMapping/>
  </p:clrMapOvr>
  <mc:AlternateContent xmlns:mc="http://schemas.openxmlformats.org/markup-compatibility/2006" xmlns:p14="http://schemas.microsoft.com/office/powerpoint/2010/main">
    <mc:Choice Requires="p14">
      <p:transition spd="slow" p14:dur="2000" advTm="214641"/>
    </mc:Choice>
    <mc:Fallback xmlns="">
      <p:transition spd="slow" advTm="2146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975884" y="1052551"/>
            <a:ext cx="5544616" cy="646331"/>
          </a:xfrm>
          <a:prstGeom prst="rect">
            <a:avLst/>
          </a:prstGeom>
        </p:spPr>
        <p:txBody>
          <a:bodyPr wrap="square">
            <a:spAutoFit/>
          </a:bodyPr>
          <a:lstStyle/>
          <a:p>
            <a:pPr algn="l" rtl="0"/>
            <a:r>
              <a:rPr lang="en-US" dirty="0"/>
              <a:t>The following planning process that has been divided into </a:t>
            </a:r>
            <a:r>
              <a:rPr lang="en-US" dirty="0">
                <a:solidFill>
                  <a:srgbClr val="FF0000"/>
                </a:solidFill>
              </a:rPr>
              <a:t>EIGHT</a:t>
            </a:r>
            <a:r>
              <a:rPr lang="en-US" dirty="0"/>
              <a:t> distinct steps.</a:t>
            </a:r>
          </a:p>
        </p:txBody>
      </p:sp>
      <p:sp>
        <p:nvSpPr>
          <p:cNvPr id="7" name="مستطيل 6"/>
          <p:cNvSpPr/>
          <p:nvPr/>
        </p:nvSpPr>
        <p:spPr>
          <a:xfrm>
            <a:off x="1919536" y="1604260"/>
            <a:ext cx="4752528" cy="4524315"/>
          </a:xfrm>
          <a:prstGeom prst="rect">
            <a:avLst/>
          </a:prstGeom>
        </p:spPr>
        <p:txBody>
          <a:bodyPr wrap="square">
            <a:spAutoFit/>
          </a:bodyPr>
          <a:lstStyle/>
          <a:p>
            <a:pPr marL="342900" indent="-342900" algn="l" rtl="0">
              <a:buAutoNum type="arabicPeriod"/>
            </a:pPr>
            <a:r>
              <a:rPr lang="en-US" dirty="0">
                <a:solidFill>
                  <a:srgbClr val="C00000"/>
                </a:solidFill>
                <a:highlight>
                  <a:srgbClr val="FFFF00"/>
                </a:highlight>
              </a:rPr>
              <a:t>Develop and evaluate the concept </a:t>
            </a:r>
            <a:r>
              <a:rPr lang="en-US" dirty="0"/>
              <a:t>of the project. </a:t>
            </a:r>
            <a:r>
              <a:rPr lang="en-US" dirty="0">
                <a:highlight>
                  <a:srgbClr val="FFFF00"/>
                </a:highlight>
              </a:rPr>
              <a:t>Describe what it is you wish to develop, including its basic performance characteristics,</a:t>
            </a:r>
            <a:r>
              <a:rPr lang="en-US" dirty="0"/>
              <a:t> and decide if getting such a deliverable is worthwhile. </a:t>
            </a:r>
          </a:p>
          <a:p>
            <a:pPr marL="342900" indent="-342900" algn="l" rtl="0">
              <a:buAutoNum type="arabicPeriod"/>
            </a:pPr>
            <a:r>
              <a:rPr lang="en-US" dirty="0">
                <a:solidFill>
                  <a:srgbClr val="C00000"/>
                </a:solidFill>
              </a:rPr>
              <a:t>Carefully identify the </a:t>
            </a:r>
            <a:r>
              <a:rPr lang="en-US" dirty="0">
                <a:solidFill>
                  <a:srgbClr val="C00000"/>
                </a:solidFill>
                <a:highlight>
                  <a:srgbClr val="FFFF00"/>
                </a:highlight>
              </a:rPr>
              <a:t>actual capabilities that the project ’ s deliverable must have to be successful. </a:t>
            </a:r>
          </a:p>
          <a:p>
            <a:pPr marL="342900" indent="-342900" algn="l" rtl="0">
              <a:buAutoNum type="arabicPeriod"/>
            </a:pPr>
            <a:r>
              <a:rPr lang="en-US" dirty="0">
                <a:highlight>
                  <a:srgbClr val="FFFF00"/>
                </a:highlight>
              </a:rPr>
              <a:t>Create a system (</a:t>
            </a:r>
            <a:r>
              <a:rPr lang="en-US" dirty="0"/>
              <a:t>product or service), which is to say, build a prototype deliverable </a:t>
            </a:r>
            <a:r>
              <a:rPr lang="ar-EG" dirty="0"/>
              <a:t>تسليم النموذج الأولي</a:t>
            </a:r>
            <a:r>
              <a:rPr lang="en-US" dirty="0"/>
              <a:t>.</a:t>
            </a:r>
          </a:p>
          <a:p>
            <a:pPr marL="342900" indent="-342900" algn="l" rtl="0">
              <a:buAutoNum type="arabicPeriod"/>
            </a:pPr>
            <a:r>
              <a:rPr lang="en-US" dirty="0"/>
              <a:t>Test the prototype to see if it does, in fact, </a:t>
            </a:r>
            <a:r>
              <a:rPr lang="en-US" dirty="0">
                <a:highlight>
                  <a:srgbClr val="FFFF00"/>
                </a:highlight>
              </a:rPr>
              <a:t>have the desired capabilities. If necessary, cycle back to step </a:t>
            </a:r>
            <a:r>
              <a:rPr lang="en-US" dirty="0"/>
              <a:t>3 to modify the prototype and retest it. Continue until the deliverable meets the preset requirements.</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6" y="2132856"/>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7753714"/>
      </p:ext>
    </p:extLst>
  </p:cSld>
  <p:clrMapOvr>
    <a:masterClrMapping/>
  </p:clrMapOvr>
  <mc:AlternateContent xmlns:mc="http://schemas.openxmlformats.org/markup-compatibility/2006" xmlns:p14="http://schemas.microsoft.com/office/powerpoint/2010/main">
    <mc:Choice Requires="p14">
      <p:transition spd="slow" p14:dur="2000" advTm="327432"/>
    </mc:Choice>
    <mc:Fallback xmlns="">
      <p:transition spd="slow" advTm="3274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1991544" y="1268760"/>
            <a:ext cx="4464496" cy="4801314"/>
          </a:xfrm>
          <a:prstGeom prst="rect">
            <a:avLst/>
          </a:prstGeom>
        </p:spPr>
        <p:txBody>
          <a:bodyPr wrap="square">
            <a:spAutoFit/>
          </a:bodyPr>
          <a:lstStyle/>
          <a:p>
            <a:pPr algn="l" rtl="0"/>
            <a:r>
              <a:rPr lang="en-US" dirty="0">
                <a:solidFill>
                  <a:srgbClr val="FF0000"/>
                </a:solidFill>
              </a:rPr>
              <a:t>5. </a:t>
            </a:r>
            <a:r>
              <a:rPr lang="en-US" dirty="0"/>
              <a:t>Integrate the deliverable into the system for which it was designed. </a:t>
            </a:r>
          </a:p>
          <a:p>
            <a:pPr algn="l" rtl="0"/>
            <a:r>
              <a:rPr lang="en-US" dirty="0">
                <a:solidFill>
                  <a:srgbClr val="FF0000"/>
                </a:solidFill>
              </a:rPr>
              <a:t>6. </a:t>
            </a:r>
            <a:r>
              <a:rPr lang="en-US" dirty="0"/>
              <a:t>Validate the deliverable — which answers the question, “</a:t>
            </a:r>
            <a:r>
              <a:rPr lang="en-US" dirty="0">
                <a:highlight>
                  <a:srgbClr val="FFFF00"/>
                </a:highlight>
              </a:rPr>
              <a:t>does it still work properly</a:t>
            </a:r>
            <a:r>
              <a:rPr lang="en-US" dirty="0"/>
              <a:t>? ”</a:t>
            </a:r>
          </a:p>
          <a:p>
            <a:pPr algn="l" rtl="0"/>
            <a:r>
              <a:rPr lang="en-US" dirty="0">
                <a:solidFill>
                  <a:srgbClr val="FF0000"/>
                </a:solidFill>
              </a:rPr>
              <a:t>7. </a:t>
            </a:r>
            <a:r>
              <a:rPr lang="en-US" dirty="0"/>
              <a:t>If the deliverable has been validated, let the client test it. </a:t>
            </a:r>
            <a:r>
              <a:rPr lang="en-US" dirty="0">
                <a:highlight>
                  <a:srgbClr val="FFFF00"/>
                </a:highlight>
              </a:rPr>
              <a:t>Can the client operate the system? If not, instruct the client</a:t>
            </a:r>
            <a:r>
              <a:rPr lang="en-US" dirty="0"/>
              <a:t>.</a:t>
            </a:r>
          </a:p>
          <a:p>
            <a:pPr algn="l" rtl="0"/>
            <a:r>
              <a:rPr lang="en-US" dirty="0">
                <a:solidFill>
                  <a:srgbClr val="FF0000"/>
                </a:solidFill>
              </a:rPr>
              <a:t>8. </a:t>
            </a:r>
            <a:r>
              <a:rPr lang="en-US" dirty="0"/>
              <a:t>If the client can operate (and accepts) the deliverable, </a:t>
            </a:r>
            <a:r>
              <a:rPr lang="en-US" dirty="0">
                <a:highlight>
                  <a:srgbClr val="FFFF00"/>
                </a:highlight>
              </a:rPr>
              <a:t>make sure that the client understands all standard operating and maintenance requirements</a:t>
            </a:r>
            <a:r>
              <a:rPr lang="en-US" dirty="0"/>
              <a:t>. Then shake the client ’ s hand, present the client with a written copy of maintenance and operating instructions, give the client the bill, and leave.</a:t>
            </a:r>
            <a:endParaRPr lang="ar-SA" dirty="0"/>
          </a:p>
          <a:p>
            <a:pPr algn="l" rtl="0"/>
            <a:r>
              <a:rPr lang="ar-SA" b="1" dirty="0"/>
              <a:t>قدم للعميل نسخة مكتوبة من تعليمات الصيانة والتشغيل ، وأعط العميل الفاتورة ، وغادر</a:t>
            </a:r>
          </a:p>
          <a:p>
            <a:pPr algn="l" rtl="0"/>
            <a:endParaRPr lang="ar-SA"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6" y="2132856"/>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505556"/>
      </p:ext>
    </p:extLst>
  </p:cSld>
  <p:clrMapOvr>
    <a:masterClrMapping/>
  </p:clrMapOvr>
  <mc:AlternateContent xmlns:mc="http://schemas.openxmlformats.org/markup-compatibility/2006" xmlns:p14="http://schemas.microsoft.com/office/powerpoint/2010/main">
    <mc:Choice Requires="p14">
      <p:transition spd="slow" p14:dur="2000" advTm="248109"/>
    </mc:Choice>
    <mc:Fallback xmlns="">
      <p:transition spd="slow" advTm="24810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43672" y="1281093"/>
            <a:ext cx="5544616" cy="400110"/>
          </a:xfrm>
          <a:prstGeom prst="rect">
            <a:avLst/>
          </a:prstGeom>
        </p:spPr>
        <p:txBody>
          <a:bodyPr wrap="square">
            <a:spAutoFit/>
          </a:bodyPr>
          <a:lstStyle/>
          <a:p>
            <a:pPr algn="ctr" rtl="0"/>
            <a:r>
              <a:rPr lang="en-US" sz="2000" b="1" dirty="0">
                <a:solidFill>
                  <a:srgbClr val="FF0000"/>
                </a:solidFill>
              </a:rPr>
              <a:t>3. The Planning Process—Nuts and Bolts</a:t>
            </a:r>
            <a:endParaRPr lang="ar-SA" sz="2000" b="1" dirty="0">
              <a:solidFill>
                <a:srgbClr val="C00000"/>
              </a:solidFill>
            </a:endParaRPr>
          </a:p>
        </p:txBody>
      </p:sp>
      <p:sp>
        <p:nvSpPr>
          <p:cNvPr id="7" name="مستطيل 6"/>
          <p:cNvSpPr/>
          <p:nvPr/>
        </p:nvSpPr>
        <p:spPr>
          <a:xfrm>
            <a:off x="1991544" y="1865869"/>
            <a:ext cx="3384376" cy="3693319"/>
          </a:xfrm>
          <a:prstGeom prst="rect">
            <a:avLst/>
          </a:prstGeom>
        </p:spPr>
        <p:txBody>
          <a:bodyPr wrap="square">
            <a:spAutoFit/>
          </a:bodyPr>
          <a:lstStyle/>
          <a:p>
            <a:pPr algn="l" rtl="0"/>
            <a:r>
              <a:rPr lang="en-US" b="1" dirty="0">
                <a:solidFill>
                  <a:srgbClr val="C00000"/>
                </a:solidFill>
              </a:rPr>
              <a:t>This section deals with the problem of </a:t>
            </a:r>
            <a:r>
              <a:rPr lang="en-US" b="1" dirty="0">
                <a:solidFill>
                  <a:srgbClr val="C00000"/>
                </a:solidFill>
                <a:highlight>
                  <a:srgbClr val="FFFF00"/>
                </a:highlight>
              </a:rPr>
              <a:t>determining and listing the various tasks that must be accomplished in order to complete a project</a:t>
            </a:r>
            <a:r>
              <a:rPr lang="en-US" b="1" dirty="0">
                <a:solidFill>
                  <a:srgbClr val="C00000"/>
                </a:solidFill>
              </a:rPr>
              <a:t>.</a:t>
            </a:r>
            <a:r>
              <a:rPr lang="en-US" dirty="0">
                <a:solidFill>
                  <a:srgbClr val="C00000"/>
                </a:solidFill>
              </a:rPr>
              <a:t> </a:t>
            </a:r>
            <a:r>
              <a:rPr lang="en-US" dirty="0"/>
              <a:t>The important matters of generating a project budget and developing a </a:t>
            </a:r>
            <a:r>
              <a:rPr lang="en-US" dirty="0">
                <a:highlight>
                  <a:srgbClr val="FFFF00"/>
                </a:highlight>
              </a:rPr>
              <a:t>precise project schedule </a:t>
            </a:r>
            <a:r>
              <a:rPr lang="en-US" dirty="0"/>
              <a:t>are left to coming chapters,</a:t>
            </a:r>
            <a:endParaRPr lang="ar-EG" dirty="0"/>
          </a:p>
          <a:p>
            <a:pPr algn="l" rtl="0"/>
            <a:r>
              <a:rPr lang="en-US" dirty="0"/>
              <a:t> though </a:t>
            </a:r>
            <a:r>
              <a:rPr lang="en-US" dirty="0">
                <a:highlight>
                  <a:srgbClr val="FFFF00"/>
                </a:highlight>
              </a:rPr>
              <a:t>much of the raw material for doing those important things </a:t>
            </a:r>
            <a:r>
              <a:rPr lang="en-US" dirty="0"/>
              <a:t>will come from the planning process described here.</a:t>
            </a:r>
            <a:endParaRPr lang="ar-SA"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968" y="1849408"/>
            <a:ext cx="4519510" cy="3667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1608778"/>
      </p:ext>
    </p:extLst>
  </p:cSld>
  <p:clrMapOvr>
    <a:masterClrMapping/>
  </p:clrMapOvr>
  <mc:AlternateContent xmlns:mc="http://schemas.openxmlformats.org/markup-compatibility/2006" xmlns:p14="http://schemas.microsoft.com/office/powerpoint/2010/main">
    <mc:Choice Requires="p14">
      <p:transition spd="slow" p14:dur="2000" advTm="80253"/>
    </mc:Choice>
    <mc:Fallback xmlns="">
      <p:transition spd="slow" advTm="802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736852" y="1379447"/>
            <a:ext cx="5885778" cy="461665"/>
          </a:xfrm>
          <a:prstGeom prst="rect">
            <a:avLst/>
          </a:prstGeom>
        </p:spPr>
        <p:txBody>
          <a:bodyPr wrap="none">
            <a:spAutoFit/>
          </a:bodyPr>
          <a:lstStyle/>
          <a:p>
            <a:pPr algn="l" rtl="0"/>
            <a:r>
              <a:rPr lang="en-US" sz="2400" dirty="0"/>
              <a:t>The Planning Process—Nuts and Bolts cont. …</a:t>
            </a:r>
            <a:endParaRPr lang="ar-SA" sz="2400" b="1" dirty="0">
              <a:solidFill>
                <a:srgbClr val="C00000"/>
              </a:solidFill>
            </a:endParaRPr>
          </a:p>
        </p:txBody>
      </p:sp>
      <p:sp>
        <p:nvSpPr>
          <p:cNvPr id="7" name="مستطيل 6"/>
          <p:cNvSpPr/>
          <p:nvPr/>
        </p:nvSpPr>
        <p:spPr>
          <a:xfrm>
            <a:off x="1919536" y="1841111"/>
            <a:ext cx="3888432" cy="2862322"/>
          </a:xfrm>
          <a:prstGeom prst="rect">
            <a:avLst/>
          </a:prstGeom>
        </p:spPr>
        <p:txBody>
          <a:bodyPr wrap="square">
            <a:spAutoFit/>
          </a:bodyPr>
          <a:lstStyle/>
          <a:p>
            <a:pPr algn="l" rtl="0"/>
            <a:r>
              <a:rPr lang="en-US" b="1" dirty="0">
                <a:solidFill>
                  <a:srgbClr val="C00000"/>
                </a:solidFill>
              </a:rPr>
              <a:t>The project launch meeting sets the project scope, demonstrates managerial commitment to the project, and initiates the project plan.</a:t>
            </a:r>
            <a:r>
              <a:rPr lang="en-US" b="1" dirty="0"/>
              <a:t> </a:t>
            </a:r>
            <a:r>
              <a:rPr lang="en-US" dirty="0"/>
              <a:t>The result is a </a:t>
            </a:r>
            <a:r>
              <a:rPr lang="en-US" dirty="0">
                <a:highlight>
                  <a:srgbClr val="FFFF00"/>
                </a:highlight>
              </a:rPr>
              <a:t>WBS that lists all the tasks required to carry out the plan together with task resource requirements</a:t>
            </a:r>
            <a:r>
              <a:rPr lang="en-US" dirty="0"/>
              <a:t>, durations, predecessors, and identification of the people responsible for each task.</a:t>
            </a:r>
            <a:endParaRPr lang="ar-SA"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3420" y="2132856"/>
            <a:ext cx="3904058"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3018532"/>
      </p:ext>
    </p:extLst>
  </p:cSld>
  <p:clrMapOvr>
    <a:masterClrMapping/>
  </p:clrMapOvr>
  <mc:AlternateContent xmlns:mc="http://schemas.openxmlformats.org/markup-compatibility/2006" xmlns:p14="http://schemas.microsoft.com/office/powerpoint/2010/main">
    <mc:Choice Requires="p14">
      <p:transition spd="slow" p14:dur="2000" advTm="77119"/>
    </mc:Choice>
    <mc:Fallback xmlns="">
      <p:transition spd="slow" advTm="7711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847528" y="1238756"/>
            <a:ext cx="6430736" cy="707886"/>
          </a:xfrm>
          <a:prstGeom prst="rect">
            <a:avLst/>
          </a:prstGeom>
        </p:spPr>
        <p:txBody>
          <a:bodyPr wrap="none">
            <a:spAutoFit/>
          </a:bodyPr>
          <a:lstStyle/>
          <a:p>
            <a:r>
              <a:rPr lang="en-US" sz="2000" b="1" dirty="0">
                <a:solidFill>
                  <a:srgbClr val="C00000"/>
                </a:solidFill>
              </a:rPr>
              <a:t>4. More on the </a:t>
            </a:r>
            <a:r>
              <a:rPr lang="en-US" sz="2000" b="1" dirty="0">
                <a:solidFill>
                  <a:srgbClr val="C00000"/>
                </a:solidFill>
                <a:highlight>
                  <a:srgbClr val="FFFF00"/>
                </a:highlight>
              </a:rPr>
              <a:t>Work Breakdown Structure </a:t>
            </a:r>
            <a:r>
              <a:rPr lang="en-US" sz="2000" b="1" dirty="0">
                <a:solidFill>
                  <a:srgbClr val="C00000"/>
                </a:solidFill>
              </a:rPr>
              <a:t>and Other Aids </a:t>
            </a:r>
            <a:br>
              <a:rPr lang="en-US" sz="2000" b="1" dirty="0">
                <a:solidFill>
                  <a:srgbClr val="C00000"/>
                </a:solidFill>
              </a:rPr>
            </a:br>
            <a:endParaRPr lang="ar-SA" sz="2000" b="1" dirty="0">
              <a:solidFill>
                <a:srgbClr val="C00000"/>
              </a:solidFill>
            </a:endParaRPr>
          </a:p>
        </p:txBody>
      </p:sp>
      <p:sp>
        <p:nvSpPr>
          <p:cNvPr id="7" name="مستطيل 6"/>
          <p:cNvSpPr/>
          <p:nvPr/>
        </p:nvSpPr>
        <p:spPr>
          <a:xfrm>
            <a:off x="2135560" y="1713548"/>
            <a:ext cx="3384376" cy="3970318"/>
          </a:xfrm>
          <a:prstGeom prst="rect">
            <a:avLst/>
          </a:prstGeom>
        </p:spPr>
        <p:txBody>
          <a:bodyPr wrap="square">
            <a:spAutoFit/>
          </a:bodyPr>
          <a:lstStyle/>
          <a:p>
            <a:pPr algn="l" rtl="0"/>
            <a:r>
              <a:rPr lang="en-US" dirty="0"/>
              <a:t>The process of building a WBS is meaningful. </a:t>
            </a:r>
            <a:r>
              <a:rPr lang="en-US" dirty="0">
                <a:highlight>
                  <a:srgbClr val="FFFF00"/>
                </a:highlight>
              </a:rPr>
              <a:t>The PM and individual team members may differ on the technical approach to working on the task</a:t>
            </a:r>
            <a:r>
              <a:rPr lang="en-US" dirty="0"/>
              <a:t>, the type and quantity of resources needed, or the duration for each subtask. If so, </a:t>
            </a:r>
            <a:r>
              <a:rPr lang="en-US" dirty="0">
                <a:highlight>
                  <a:srgbClr val="FFFF00"/>
                </a:highlight>
              </a:rPr>
              <a:t>negotiation i</a:t>
            </a:r>
            <a:r>
              <a:rPr lang="en-US" dirty="0"/>
              <a:t>s apt to accompany the planning process. As usual, </a:t>
            </a:r>
            <a:r>
              <a:rPr lang="en-US" dirty="0">
                <a:highlight>
                  <a:srgbClr val="FFFF00"/>
                </a:highlight>
              </a:rPr>
              <a:t>participatory management</a:t>
            </a:r>
            <a:r>
              <a:rPr lang="en-US" dirty="0"/>
              <a:t> and </a:t>
            </a:r>
            <a:r>
              <a:rPr lang="en-US" dirty="0">
                <a:highlight>
                  <a:srgbClr val="FFFF00"/>
                </a:highlight>
              </a:rPr>
              <a:t>negotiation</a:t>
            </a:r>
            <a:r>
              <a:rPr lang="en-US" dirty="0"/>
              <a:t> often lead to </a:t>
            </a:r>
            <a:r>
              <a:rPr lang="en-US" dirty="0">
                <a:highlight>
                  <a:srgbClr val="FFFF00"/>
                </a:highlight>
              </a:rPr>
              <a:t>improved project performance and better ways of meeting the project ’ s goals. </a:t>
            </a:r>
            <a:endParaRPr lang="ar-SA" dirty="0">
              <a:highlight>
                <a:srgbClr val="FFFF00"/>
              </a:highlight>
            </a:endParaRP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3450" y="1797127"/>
            <a:ext cx="4769584" cy="3526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4771217"/>
      </p:ext>
    </p:extLst>
  </p:cSld>
  <p:clrMapOvr>
    <a:masterClrMapping/>
  </p:clrMapOvr>
  <mc:AlternateContent xmlns:mc="http://schemas.openxmlformats.org/markup-compatibility/2006" xmlns:p14="http://schemas.microsoft.com/office/powerpoint/2010/main">
    <mc:Choice Requires="p14">
      <p:transition spd="slow" p14:dur="2000" advTm="137258"/>
    </mc:Choice>
    <mc:Fallback xmlns="">
      <p:transition spd="slow" advTm="13725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5" y="1279171"/>
            <a:ext cx="6045245" cy="369332"/>
          </a:xfrm>
          <a:prstGeom prst="rect">
            <a:avLst/>
          </a:prstGeom>
        </p:spPr>
        <p:txBody>
          <a:bodyPr wrap="none">
            <a:spAutoFit/>
          </a:bodyPr>
          <a:lstStyle/>
          <a:p>
            <a:r>
              <a:rPr lang="en-US" b="1" dirty="0">
                <a:solidFill>
                  <a:srgbClr val="C00000"/>
                </a:solidFill>
              </a:rPr>
              <a:t>More on the Work Breakdown Structure and Other Aids cont.</a:t>
            </a:r>
            <a:endParaRPr lang="ar-SA" b="1" dirty="0">
              <a:solidFill>
                <a:srgbClr val="C00000"/>
              </a:solidFill>
            </a:endParaRPr>
          </a:p>
        </p:txBody>
      </p:sp>
      <p:sp>
        <p:nvSpPr>
          <p:cNvPr id="7" name="مستطيل 6"/>
          <p:cNvSpPr/>
          <p:nvPr/>
        </p:nvSpPr>
        <p:spPr>
          <a:xfrm>
            <a:off x="2135560" y="1844825"/>
            <a:ext cx="4392488" cy="3693319"/>
          </a:xfrm>
          <a:prstGeom prst="rect">
            <a:avLst/>
          </a:prstGeom>
        </p:spPr>
        <p:txBody>
          <a:bodyPr wrap="square">
            <a:spAutoFit/>
          </a:bodyPr>
          <a:lstStyle/>
          <a:p>
            <a:pPr algn="l" rtl="0"/>
            <a:r>
              <a:rPr lang="en-US" dirty="0">
                <a:solidFill>
                  <a:srgbClr val="FF0000"/>
                </a:solidFill>
              </a:rPr>
              <a:t>1. </a:t>
            </a:r>
            <a:r>
              <a:rPr lang="en-US" dirty="0"/>
              <a:t>All project activities will be identified and arranged in successively finer detail, that is, by levels.</a:t>
            </a:r>
          </a:p>
          <a:p>
            <a:pPr algn="l" rtl="0"/>
            <a:r>
              <a:rPr lang="en-US" dirty="0">
                <a:solidFill>
                  <a:srgbClr val="FF0000"/>
                </a:solidFill>
              </a:rPr>
              <a:t>2. </a:t>
            </a:r>
            <a:r>
              <a:rPr lang="en-US" dirty="0"/>
              <a:t>For each activity, </a:t>
            </a:r>
            <a:r>
              <a:rPr lang="en-US" dirty="0">
                <a:highlight>
                  <a:srgbClr val="FFFF00"/>
                </a:highlight>
              </a:rPr>
              <a:t>the type and quantity of each required resource </a:t>
            </a:r>
            <a:r>
              <a:rPr lang="en-US" dirty="0"/>
              <a:t>(including personnel) are identified.</a:t>
            </a:r>
          </a:p>
          <a:p>
            <a:pPr algn="l" rtl="0"/>
            <a:r>
              <a:rPr lang="en-US" dirty="0">
                <a:solidFill>
                  <a:srgbClr val="FF0000"/>
                </a:solidFill>
              </a:rPr>
              <a:t>3. </a:t>
            </a:r>
            <a:r>
              <a:rPr lang="en-US" dirty="0"/>
              <a:t>For each activity, predecessors</a:t>
            </a:r>
            <a:r>
              <a:rPr lang="ar-EG" dirty="0"/>
              <a:t> كل ما سبق </a:t>
            </a:r>
            <a:r>
              <a:rPr lang="en-US" dirty="0"/>
              <a:t> and task duration are estimated.</a:t>
            </a:r>
          </a:p>
          <a:p>
            <a:pPr algn="l" rtl="0"/>
            <a:r>
              <a:rPr lang="en-US" dirty="0">
                <a:solidFill>
                  <a:srgbClr val="FF0000"/>
                </a:solidFill>
              </a:rPr>
              <a:t>4. </a:t>
            </a:r>
            <a:r>
              <a:rPr lang="en-US" dirty="0"/>
              <a:t>All project milestones</a:t>
            </a:r>
            <a:r>
              <a:rPr lang="ar-EG" dirty="0"/>
              <a:t> المعالم </a:t>
            </a:r>
            <a:r>
              <a:rPr lang="en-US" dirty="0"/>
              <a:t> are identified and located on the project schedule following their predecessor activities.</a:t>
            </a:r>
          </a:p>
          <a:p>
            <a:pPr algn="l" rtl="0"/>
            <a:r>
              <a:rPr lang="en-US" dirty="0">
                <a:solidFill>
                  <a:srgbClr val="FF0000"/>
                </a:solidFill>
              </a:rPr>
              <a:t>5. </a:t>
            </a:r>
            <a:r>
              <a:rPr lang="en-US" dirty="0"/>
              <a:t>For each activity, the i</a:t>
            </a:r>
            <a:r>
              <a:rPr lang="en-US" dirty="0">
                <a:highlight>
                  <a:srgbClr val="FFFF00"/>
                </a:highlight>
              </a:rPr>
              <a:t>ndividual or group assigned to perform</a:t>
            </a:r>
            <a:r>
              <a:rPr lang="en-US" dirty="0"/>
              <a:t> the work is identified. </a:t>
            </a:r>
            <a:endParaRPr lang="ar-SA" dirty="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6" y="2132856"/>
            <a:ext cx="3816424"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1068733"/>
      </p:ext>
    </p:extLst>
  </p:cSld>
  <p:clrMapOvr>
    <a:masterClrMapping/>
  </p:clrMapOvr>
  <mc:AlternateContent xmlns:mc="http://schemas.openxmlformats.org/markup-compatibility/2006" xmlns:p14="http://schemas.microsoft.com/office/powerpoint/2010/main">
    <mc:Choice Requires="p14">
      <p:transition spd="slow" p14:dur="2000" advTm="161205"/>
    </mc:Choice>
    <mc:Fallback xmlns="">
      <p:transition spd="slow" advTm="16120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279577" y="1116974"/>
            <a:ext cx="6045245" cy="369332"/>
          </a:xfrm>
          <a:prstGeom prst="rect">
            <a:avLst/>
          </a:prstGeom>
        </p:spPr>
        <p:txBody>
          <a:bodyPr wrap="none">
            <a:spAutoFit/>
          </a:bodyPr>
          <a:lstStyle/>
          <a:p>
            <a:r>
              <a:rPr lang="en-US" b="1" dirty="0">
                <a:solidFill>
                  <a:srgbClr val="C00000"/>
                </a:solidFill>
              </a:rPr>
              <a:t>More on the Work Breakdown Structure and Other Aids cont</a:t>
            </a:r>
            <a:r>
              <a:rPr lang="en-US" b="1" dirty="0"/>
              <a:t>.</a:t>
            </a:r>
            <a:endParaRPr lang="ar-SA" b="1" dirty="0">
              <a:solidFill>
                <a:srgbClr val="C00000"/>
              </a:solidFill>
            </a:endParaRPr>
          </a:p>
        </p:txBody>
      </p:sp>
      <p:sp>
        <p:nvSpPr>
          <p:cNvPr id="7" name="مستطيل 6"/>
          <p:cNvSpPr/>
          <p:nvPr/>
        </p:nvSpPr>
        <p:spPr>
          <a:xfrm>
            <a:off x="1197743" y="1844824"/>
            <a:ext cx="4104456" cy="3970318"/>
          </a:xfrm>
          <a:prstGeom prst="rect">
            <a:avLst/>
          </a:prstGeom>
        </p:spPr>
        <p:txBody>
          <a:bodyPr wrap="square">
            <a:spAutoFit/>
          </a:bodyPr>
          <a:lstStyle/>
          <a:p>
            <a:pPr algn="l" rtl="0"/>
            <a:r>
              <a:rPr lang="en-US" dirty="0">
                <a:solidFill>
                  <a:srgbClr val="FF0000"/>
                </a:solidFill>
              </a:rPr>
              <a:t>6</a:t>
            </a:r>
            <a:r>
              <a:rPr lang="en-US" dirty="0"/>
              <a:t>. If project milestones, task durations, and predecessors are combined, the result is </a:t>
            </a:r>
            <a:r>
              <a:rPr lang="en-US" dirty="0">
                <a:highlight>
                  <a:srgbClr val="FFFF00"/>
                </a:highlight>
              </a:rPr>
              <a:t>the </a:t>
            </a:r>
            <a:r>
              <a:rPr lang="en-US" b="1" dirty="0">
                <a:solidFill>
                  <a:srgbClr val="C00000"/>
                </a:solidFill>
                <a:highlight>
                  <a:srgbClr val="FFFF00"/>
                </a:highlight>
              </a:rPr>
              <a:t>project master schedule</a:t>
            </a:r>
            <a:r>
              <a:rPr lang="en-US" dirty="0">
                <a:highlight>
                  <a:srgbClr val="FFFF00"/>
                </a:highlight>
              </a:rPr>
              <a:t>. </a:t>
            </a:r>
          </a:p>
          <a:p>
            <a:pPr algn="l" rtl="0"/>
            <a:r>
              <a:rPr lang="en-US" dirty="0">
                <a:solidFill>
                  <a:srgbClr val="FF0000"/>
                </a:solidFill>
              </a:rPr>
              <a:t>7</a:t>
            </a:r>
            <a:r>
              <a:rPr lang="en-US" dirty="0"/>
              <a:t>. </a:t>
            </a:r>
            <a:r>
              <a:rPr lang="en-US" b="1" dirty="0">
                <a:solidFill>
                  <a:srgbClr val="C00000"/>
                </a:solidFill>
              </a:rPr>
              <a:t>The master schedule allows </a:t>
            </a:r>
            <a:r>
              <a:rPr lang="en-US" dirty="0"/>
              <a:t>the PM to </a:t>
            </a:r>
            <a:r>
              <a:rPr lang="en-US" dirty="0">
                <a:highlight>
                  <a:srgbClr val="FFFF00"/>
                </a:highlight>
              </a:rPr>
              <a:t>compare actual and planned task durations and resource usage at any level of activity.</a:t>
            </a:r>
          </a:p>
          <a:p>
            <a:pPr algn="l" rtl="0"/>
            <a:r>
              <a:rPr lang="en-US" dirty="0"/>
              <a:t> The need for such comparisons provide the  information about project </a:t>
            </a:r>
            <a:r>
              <a:rPr lang="en-US" dirty="0">
                <a:highlight>
                  <a:srgbClr val="FFFF00"/>
                </a:highlight>
              </a:rPr>
              <a:t>performance should be monitored</a:t>
            </a:r>
            <a:r>
              <a:rPr lang="en-US" dirty="0"/>
              <a:t>. This gives the PM the ability to control the project and </a:t>
            </a:r>
            <a:r>
              <a:rPr lang="en-US" dirty="0">
                <a:highlight>
                  <a:srgbClr val="FFFF00"/>
                </a:highlight>
              </a:rPr>
              <a:t>take corrective action </a:t>
            </a:r>
            <a:r>
              <a:rPr lang="en-US" dirty="0"/>
              <a:t>if the project is not proceeding according to plan. </a:t>
            </a:r>
            <a:endParaRPr lang="ar-SA"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6" y="2060848"/>
            <a:ext cx="4023566"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9372777"/>
      </p:ext>
    </p:extLst>
  </p:cSld>
  <p:clrMapOvr>
    <a:masterClrMapping/>
  </p:clrMapOvr>
  <mc:AlternateContent xmlns:mc="http://schemas.openxmlformats.org/markup-compatibility/2006" xmlns:p14="http://schemas.microsoft.com/office/powerpoint/2010/main">
    <mc:Choice Requires="p14">
      <p:transition spd="slow" p14:dur="2000" advTm="95895"/>
    </mc:Choice>
    <mc:Fallback xmlns="">
      <p:transition spd="slow" advTm="9589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p:cNvSpPr/>
          <p:nvPr/>
        </p:nvSpPr>
        <p:spPr>
          <a:xfrm>
            <a:off x="2963182" y="1120312"/>
            <a:ext cx="6552728" cy="400110"/>
          </a:xfrm>
          <a:prstGeom prst="rect">
            <a:avLst/>
          </a:prstGeom>
        </p:spPr>
        <p:txBody>
          <a:bodyPr wrap="square">
            <a:spAutoFit/>
          </a:bodyPr>
          <a:lstStyle/>
          <a:p>
            <a:pPr algn="l" rtl="0"/>
            <a:r>
              <a:rPr lang="en-US" sz="2000" b="1" dirty="0">
                <a:solidFill>
                  <a:srgbClr val="C00000"/>
                </a:solidFill>
              </a:rPr>
              <a:t>5. Multidisciplinary Teams, </a:t>
            </a:r>
            <a:r>
              <a:rPr lang="en-US" sz="2000" b="1" dirty="0">
                <a:solidFill>
                  <a:srgbClr val="C00000"/>
                </a:solidFill>
                <a:highlight>
                  <a:srgbClr val="FFFF00"/>
                </a:highlight>
              </a:rPr>
              <a:t>Balancing Pleasure and Pain </a:t>
            </a:r>
            <a:endParaRPr lang="ar-SA" sz="2000" b="1" dirty="0">
              <a:solidFill>
                <a:srgbClr val="C00000"/>
              </a:solidFill>
              <a:highlight>
                <a:srgbClr val="FFFF00"/>
              </a:highlight>
            </a:endParaRPr>
          </a:p>
        </p:txBody>
      </p:sp>
      <p:sp>
        <p:nvSpPr>
          <p:cNvPr id="7" name="مستطيل 6"/>
          <p:cNvSpPr/>
          <p:nvPr/>
        </p:nvSpPr>
        <p:spPr>
          <a:xfrm>
            <a:off x="1055440" y="1628800"/>
            <a:ext cx="5839610" cy="3970318"/>
          </a:xfrm>
          <a:prstGeom prst="rect">
            <a:avLst/>
          </a:prstGeom>
        </p:spPr>
        <p:txBody>
          <a:bodyPr wrap="square">
            <a:spAutoFit/>
          </a:bodyPr>
          <a:lstStyle/>
          <a:p>
            <a:pPr algn="l" rtl="0"/>
            <a:r>
              <a:rPr lang="en-US" b="1" i="1" u="sng" dirty="0">
                <a:solidFill>
                  <a:srgbClr val="C00000"/>
                </a:solidFill>
              </a:rPr>
              <a:t>Integration Management</a:t>
            </a:r>
          </a:p>
          <a:p>
            <a:pPr algn="l" rtl="0"/>
            <a:r>
              <a:rPr lang="en-US" dirty="0"/>
              <a:t> Integration management is an organized approach that</a:t>
            </a:r>
            <a:r>
              <a:rPr lang="en-US" dirty="0">
                <a:highlight>
                  <a:srgbClr val="FFFF00"/>
                </a:highlight>
              </a:rPr>
              <a:t> ensures all processes within a project are synchronized and executed efficiently</a:t>
            </a:r>
            <a:r>
              <a:rPr lang="en-US" dirty="0"/>
              <a:t>, and resources remain on track to achieve the project goals. It helps project managers to balance stakeholder expectations and customer needs while optimizing tasks and resources, steering the project toward success. </a:t>
            </a:r>
          </a:p>
          <a:p>
            <a:pPr algn="l" rtl="0"/>
            <a:r>
              <a:rPr lang="en-US" b="1" dirty="0">
                <a:solidFill>
                  <a:srgbClr val="C00000"/>
                </a:solidFill>
              </a:rPr>
              <a:t>what can be </a:t>
            </a:r>
            <a:r>
              <a:rPr lang="en-US" b="1" dirty="0">
                <a:solidFill>
                  <a:srgbClr val="C00000"/>
                </a:solidFill>
                <a:highlight>
                  <a:srgbClr val="FFFF00"/>
                </a:highlight>
              </a:rPr>
              <a:t>achieved through integration management: </a:t>
            </a:r>
          </a:p>
          <a:p>
            <a:pPr marL="285750" indent="-285750" algn="l" rtl="0">
              <a:buFont typeface="Arial" panose="020B0604020202020204" pitchFamily="34" charset="0"/>
              <a:buChar char="•"/>
            </a:pPr>
            <a:r>
              <a:rPr lang="en-US" dirty="0"/>
              <a:t>Processes and tasks can be organized and listed out. </a:t>
            </a:r>
          </a:p>
          <a:p>
            <a:pPr marL="285750" indent="-285750" algn="l" rtl="0">
              <a:buFont typeface="Arial" panose="020B0604020202020204" pitchFamily="34" charset="0"/>
              <a:buChar char="•"/>
            </a:pPr>
            <a:r>
              <a:rPr lang="en-US" dirty="0"/>
              <a:t>Team members can be allocated responsibilities. </a:t>
            </a:r>
          </a:p>
          <a:p>
            <a:pPr marL="285750" indent="-285750" algn="l" rtl="0">
              <a:buFont typeface="Arial" panose="020B0604020202020204" pitchFamily="34" charset="0"/>
              <a:buChar char="•"/>
            </a:pPr>
            <a:r>
              <a:rPr lang="en-US" dirty="0"/>
              <a:t>Shared resources and their overlapping schedules are managed. </a:t>
            </a:r>
          </a:p>
          <a:p>
            <a:pPr marL="285750" indent="-285750" algn="l" rtl="0">
              <a:buFont typeface="Arial" panose="020B0604020202020204" pitchFamily="34" charset="0"/>
              <a:buChar char="•"/>
            </a:pPr>
            <a:r>
              <a:rPr lang="en-US" dirty="0"/>
              <a:t>Work efficiency within teams is enhanced.  </a:t>
            </a:r>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2184" y="2132856"/>
            <a:ext cx="369865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8622160"/>
      </p:ext>
    </p:extLst>
  </p:cSld>
  <p:clrMapOvr>
    <a:masterClrMapping/>
  </p:clrMapOvr>
  <mc:AlternateContent xmlns:mc="http://schemas.openxmlformats.org/markup-compatibility/2006" xmlns:p14="http://schemas.microsoft.com/office/powerpoint/2010/main">
    <mc:Choice Requires="p14">
      <p:transition spd="slow" p14:dur="2000" advTm="197822"/>
    </mc:Choice>
    <mc:Fallback xmlns="">
      <p:transition spd="slow" advTm="19782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2063552" y="1156897"/>
            <a:ext cx="3816424" cy="5139869"/>
          </a:xfrm>
          <a:prstGeom prst="rect">
            <a:avLst/>
          </a:prstGeom>
        </p:spPr>
        <p:txBody>
          <a:bodyPr wrap="square">
            <a:spAutoFit/>
          </a:bodyPr>
          <a:lstStyle/>
          <a:p>
            <a:pPr algn="l" rtl="0"/>
            <a:r>
              <a:rPr lang="en-US" sz="2000" b="1" i="1" u="sng" dirty="0">
                <a:solidFill>
                  <a:srgbClr val="C00000"/>
                </a:solidFill>
              </a:rPr>
              <a:t>Interface Coordination , Interface Management</a:t>
            </a:r>
            <a:r>
              <a:rPr lang="ar-EG" sz="2000" b="1" i="1" u="sng" dirty="0">
                <a:solidFill>
                  <a:srgbClr val="C00000"/>
                </a:solidFill>
              </a:rPr>
              <a:t>  </a:t>
            </a:r>
            <a:endParaRPr lang="en-US" sz="2000" b="1" i="1" u="sng" dirty="0">
              <a:solidFill>
                <a:srgbClr val="C00000"/>
              </a:solidFill>
            </a:endParaRPr>
          </a:p>
          <a:p>
            <a:pPr marL="285750" indent="-285750" algn="l" rtl="0">
              <a:buFont typeface="Arial" panose="020B0604020202020204" pitchFamily="34" charset="0"/>
              <a:buChar char="•"/>
            </a:pPr>
            <a:r>
              <a:rPr lang="en-US" dirty="0"/>
              <a:t>One of the PM ’ s more difficult problems </a:t>
            </a:r>
            <a:r>
              <a:rPr lang="en-US" dirty="0">
                <a:highlight>
                  <a:srgbClr val="FFFF00"/>
                </a:highlight>
              </a:rPr>
              <a:t>is coordinating the work of different functional groups interacting as team members.</a:t>
            </a:r>
            <a:r>
              <a:rPr lang="en-US" dirty="0"/>
              <a:t> </a:t>
            </a:r>
            <a:endParaRPr lang="ar-EG" dirty="0"/>
          </a:p>
          <a:p>
            <a:pPr marL="285750" indent="-285750" algn="l" rtl="0">
              <a:buFont typeface="Arial" panose="020B0604020202020204" pitchFamily="34" charset="0"/>
              <a:buChar char="•"/>
            </a:pPr>
            <a:r>
              <a:rPr lang="en-US" dirty="0"/>
              <a:t>The team members </a:t>
            </a:r>
            <a:r>
              <a:rPr lang="en-US" dirty="0">
                <a:highlight>
                  <a:srgbClr val="FFFF00"/>
                </a:highlight>
              </a:rPr>
              <a:t>come from different functional areas </a:t>
            </a:r>
            <a:r>
              <a:rPr lang="en-US" dirty="0"/>
              <a:t>and often are not used to dealing with one another directly. </a:t>
            </a:r>
          </a:p>
          <a:p>
            <a:pPr marL="285750" indent="-285750" algn="l" rtl="0">
              <a:buFont typeface="Arial" panose="020B0604020202020204" pitchFamily="34" charset="0"/>
              <a:buChar char="•"/>
            </a:pPr>
            <a:r>
              <a:rPr lang="en-US" dirty="0"/>
              <a:t>For the most part, they have </a:t>
            </a:r>
            <a:r>
              <a:rPr lang="en-US" dirty="0">
                <a:highlight>
                  <a:srgbClr val="FFFF00"/>
                </a:highlight>
              </a:rPr>
              <a:t>no established dependencies on each other and being co - members of a team is not sufficient </a:t>
            </a:r>
            <a:r>
              <a:rPr lang="en-US" dirty="0"/>
              <a:t>to cause them to associate — unless the team has a mission that makes</a:t>
            </a:r>
            <a:r>
              <a:rPr lang="en-US" dirty="0">
                <a:highlight>
                  <a:srgbClr val="FFFF00"/>
                </a:highlight>
              </a:rPr>
              <a:t> it important for the members to develop relationships.</a:t>
            </a:r>
            <a:endParaRPr lang="ar-SA" dirty="0">
              <a:highlight>
                <a:srgbClr val="FFFF00"/>
              </a:highlight>
            </a:endParaRPr>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988840"/>
            <a:ext cx="4392488"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0702703"/>
      </p:ext>
    </p:extLst>
  </p:cSld>
  <p:clrMapOvr>
    <a:masterClrMapping/>
  </p:clrMapOvr>
  <mc:AlternateContent xmlns:mc="http://schemas.openxmlformats.org/markup-compatibility/2006" xmlns:p14="http://schemas.microsoft.com/office/powerpoint/2010/main">
    <mc:Choice Requires="p14">
      <p:transition spd="slow" p14:dur="2000" advTm="192005"/>
    </mc:Choice>
    <mc:Fallback xmlns="">
      <p:transition spd="slow" advTm="19200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2135560" y="1340768"/>
            <a:ext cx="3888432" cy="5016758"/>
          </a:xfrm>
          <a:prstGeom prst="rect">
            <a:avLst/>
          </a:prstGeom>
        </p:spPr>
        <p:txBody>
          <a:bodyPr wrap="square">
            <a:spAutoFit/>
          </a:bodyPr>
          <a:lstStyle/>
          <a:p>
            <a:pPr algn="l" rtl="0"/>
            <a:r>
              <a:rPr lang="en-US" sz="2000" b="1" i="1" u="sng" dirty="0">
                <a:solidFill>
                  <a:srgbClr val="FF0000"/>
                </a:solidFill>
              </a:rPr>
              <a:t>The Design Structure Matrix</a:t>
            </a:r>
          </a:p>
          <a:p>
            <a:pPr algn="l" rtl="0"/>
            <a:r>
              <a:rPr lang="en-US" sz="2000" dirty="0"/>
              <a:t>The Design Structure Matrix (DSM) is a </a:t>
            </a:r>
            <a:r>
              <a:rPr lang="en-US" sz="2000" dirty="0">
                <a:highlight>
                  <a:srgbClr val="FFFF00"/>
                </a:highlight>
              </a:rPr>
              <a:t>general method </a:t>
            </a:r>
            <a:r>
              <a:rPr lang="en-US" sz="2000" dirty="0"/>
              <a:t>for representing and analyzing system models in a variety of application areas.  A DSM is a </a:t>
            </a:r>
            <a:r>
              <a:rPr lang="en-US" sz="2000" b="1" dirty="0"/>
              <a:t>square matrix </a:t>
            </a:r>
            <a:r>
              <a:rPr lang="en-US" sz="2000" dirty="0"/>
              <a:t>that shows </a:t>
            </a:r>
            <a:r>
              <a:rPr lang="en-US" sz="2000" b="1" dirty="0"/>
              <a:t>relationships between elements in a system</a:t>
            </a:r>
            <a:r>
              <a:rPr lang="en-US" sz="2000" dirty="0"/>
              <a:t>.  </a:t>
            </a:r>
          </a:p>
          <a:p>
            <a:pPr algn="l" rtl="0"/>
            <a:r>
              <a:rPr lang="en-US" sz="2000" dirty="0"/>
              <a:t>DSM has two main advantages: </a:t>
            </a:r>
          </a:p>
          <a:p>
            <a:pPr marL="342900" indent="-342900" algn="l" rtl="0">
              <a:buFont typeface="Arial" panose="020B0604020202020204" pitchFamily="34" charset="0"/>
              <a:buChar char="•"/>
            </a:pPr>
            <a:r>
              <a:rPr lang="en-US" sz="2000" dirty="0"/>
              <a:t>It provides a simple and concise way to </a:t>
            </a:r>
            <a:r>
              <a:rPr lang="en-US" sz="2000" b="1" dirty="0"/>
              <a:t>represent </a:t>
            </a:r>
            <a:r>
              <a:rPr lang="en-US" sz="2000" dirty="0"/>
              <a:t>a complex system. </a:t>
            </a:r>
          </a:p>
          <a:p>
            <a:pPr marL="342900" indent="-342900" algn="l" rtl="0">
              <a:buFont typeface="Arial" panose="020B0604020202020204" pitchFamily="34" charset="0"/>
              <a:buChar char="•"/>
            </a:pPr>
            <a:r>
              <a:rPr lang="en-US" sz="2000" dirty="0"/>
              <a:t>It is amenable to powerful </a:t>
            </a:r>
            <a:r>
              <a:rPr lang="en-US" sz="2000" b="1" dirty="0"/>
              <a:t>analyses</a:t>
            </a:r>
            <a:r>
              <a:rPr lang="en-US" sz="2000" dirty="0"/>
              <a:t>, such as clustering and sequencing.</a:t>
            </a:r>
            <a:r>
              <a:rPr lang="ar-EG" sz="2000" dirty="0"/>
              <a:t> </a:t>
            </a:r>
            <a:r>
              <a:rPr lang="ar-EG" sz="2000" dirty="0">
                <a:solidFill>
                  <a:srgbClr val="3C4043"/>
                </a:solidFill>
                <a:latin typeface="Roboto" panose="02000000000000000000" pitchFamily="2" charset="0"/>
              </a:rPr>
              <a:t>قابلة للتحليلات القوية، مثل التجميع والتسلسل.</a:t>
            </a:r>
            <a:endParaRPr lang="en-US" sz="2000" b="1" i="1" u="sng" dirty="0">
              <a:solidFill>
                <a:srgbClr val="FF0000"/>
              </a:solidFill>
            </a:endParaRP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604260"/>
            <a:ext cx="4392464" cy="3190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6062779"/>
      </p:ext>
    </p:extLst>
  </p:cSld>
  <p:clrMapOvr>
    <a:masterClrMapping/>
  </p:clrMapOvr>
  <mc:AlternateContent xmlns:mc="http://schemas.openxmlformats.org/markup-compatibility/2006" xmlns:p14="http://schemas.microsoft.com/office/powerpoint/2010/main">
    <mc:Choice Requires="p14">
      <p:transition spd="slow" p14:dur="2000" advTm="215391"/>
    </mc:Choice>
    <mc:Fallback xmlns="">
      <p:transition spd="slow" advTm="21539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1991544" y="1484785"/>
            <a:ext cx="3744416" cy="3477875"/>
          </a:xfrm>
          <a:prstGeom prst="rect">
            <a:avLst/>
          </a:prstGeom>
        </p:spPr>
        <p:txBody>
          <a:bodyPr wrap="square">
            <a:spAutoFit/>
          </a:bodyPr>
          <a:lstStyle/>
          <a:p>
            <a:pPr algn="l" rtl="0"/>
            <a:r>
              <a:rPr lang="en-US" sz="2000" b="1" i="1" u="sng" dirty="0">
                <a:solidFill>
                  <a:srgbClr val="FF0000"/>
                </a:solidFill>
              </a:rPr>
              <a:t>Comments on Empowerment and Work Teams</a:t>
            </a:r>
          </a:p>
          <a:p>
            <a:pPr algn="l" rtl="0"/>
            <a:r>
              <a:rPr lang="en-US" b="1" dirty="0"/>
              <a:t>Some of the more important advantages of empowerment are:</a:t>
            </a:r>
          </a:p>
          <a:p>
            <a:pPr algn="l" rtl="0"/>
            <a:r>
              <a:rPr lang="en-US" b="1" dirty="0"/>
              <a:t>1. </a:t>
            </a:r>
            <a:r>
              <a:rPr lang="en-US" dirty="0"/>
              <a:t>Teams generate high - quality solutions to appropriate problems.</a:t>
            </a:r>
          </a:p>
          <a:p>
            <a:pPr algn="l" rtl="0"/>
            <a:r>
              <a:rPr lang="en-US" b="1" dirty="0"/>
              <a:t>2. </a:t>
            </a:r>
            <a:r>
              <a:rPr lang="en-US" dirty="0"/>
              <a:t>Micromanagement is avoided.</a:t>
            </a:r>
          </a:p>
          <a:p>
            <a:pPr algn="l" rtl="0"/>
            <a:r>
              <a:rPr lang="en-US" b="1" dirty="0"/>
              <a:t>3. </a:t>
            </a:r>
            <a:r>
              <a:rPr lang="en-US" dirty="0"/>
              <a:t>The team is given accountability for some part of the project deliverable.</a:t>
            </a:r>
          </a:p>
          <a:p>
            <a:pPr algn="l" rtl="0"/>
            <a:r>
              <a:rPr lang="en-US" b="1" dirty="0"/>
              <a:t>4. </a:t>
            </a:r>
            <a:r>
              <a:rPr lang="en-US" dirty="0"/>
              <a:t>Synergistic solutions are frequent.</a:t>
            </a:r>
          </a:p>
          <a:p>
            <a:pPr algn="l" rtl="0"/>
            <a:r>
              <a:rPr lang="en-US" b="1" dirty="0"/>
              <a:t>5. </a:t>
            </a:r>
            <a:r>
              <a:rPr lang="en-US" dirty="0"/>
              <a:t>The PM has a tool for timely team evaluation and feedback.</a:t>
            </a:r>
            <a:endParaRPr lang="ar-SA" sz="2000" b="1" i="1" u="sng" dirty="0">
              <a:solidFill>
                <a:srgbClr val="FF0000"/>
              </a:solidFill>
            </a:endParaRPr>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6770" y="1604260"/>
            <a:ext cx="4557812" cy="349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7572663"/>
      </p:ext>
    </p:extLst>
  </p:cSld>
  <p:clrMapOvr>
    <a:masterClrMapping/>
  </p:clrMapOvr>
  <mc:AlternateContent xmlns:mc="http://schemas.openxmlformats.org/markup-compatibility/2006" xmlns:p14="http://schemas.microsoft.com/office/powerpoint/2010/main">
    <mc:Choice Requires="p14">
      <p:transition spd="slow" p14:dur="2000" advTm="235255"/>
    </mc:Choice>
    <mc:Fallback xmlns="">
      <p:transition spd="slow" advTm="235255"/>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910302"/>
      </p:ext>
    </p:extLst>
  </p:cSld>
  <p:clrMapOvr>
    <a:masterClrMapping/>
  </p:clrMapOvr>
  <mc:AlternateContent xmlns:mc="http://schemas.openxmlformats.org/markup-compatibility/2006" xmlns:p14="http://schemas.microsoft.com/office/powerpoint/2010/main">
    <mc:Choice Requires="p14">
      <p:transition spd="slow" p14:dur="2000" advTm="16248"/>
    </mc:Choice>
    <mc:Fallback xmlns="">
      <p:transition spd="slow" advTm="16248"/>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062625-74BD-4F12-BEA5-2ABF91887BD2}">
  <ds:schemaRefs>
    <ds:schemaRef ds:uri="http://schemas.microsoft.com/sharepoint/v3/contenttype/forms"/>
  </ds:schemaRefs>
</ds:datastoreItem>
</file>

<file path=customXml/itemProps2.xml><?xml version="1.0" encoding="utf-8"?>
<ds:datastoreItem xmlns:ds="http://schemas.openxmlformats.org/officeDocument/2006/customXml" ds:itemID="{DA731E00-3CAE-40C5-81C8-6CDE88808E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1321</TotalTime>
  <Words>2274</Words>
  <Application>Microsoft Office PowerPoint</Application>
  <PresentationFormat>Widescreen</PresentationFormat>
  <Paragraphs>140</Paragraphs>
  <Slides>32</Slides>
  <Notes>6</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Algerian</vt:lpstr>
      <vt:lpstr>Arial</vt:lpstr>
      <vt:lpstr>Book Antiqua</vt:lpstr>
      <vt:lpstr>Calibri</vt:lpstr>
      <vt:lpstr>Roboto</vt:lpstr>
      <vt:lpstr>Tajawal Medium</vt:lpstr>
      <vt:lpstr>Times</vt:lpstr>
      <vt:lpstr>Times New Roman</vt:lpstr>
      <vt:lpstr>نسق Office</vt:lpstr>
      <vt:lpstr>1_نسق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Gitex</cp:lastModifiedBy>
  <cp:revision>12</cp:revision>
  <dcterms:created xsi:type="dcterms:W3CDTF">2023-07-20T09:10:46Z</dcterms:created>
  <dcterms:modified xsi:type="dcterms:W3CDTF">2024-11-07T17:18:04Z</dcterms:modified>
</cp:coreProperties>
</file>