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81" r:id="rId5"/>
    <p:sldMasterId id="2147483799" r:id="rId6"/>
    <p:sldMasterId id="2147483818" r:id="rId7"/>
  </p:sldMasterIdLst>
  <p:notesMasterIdLst>
    <p:notesMasterId r:id="rId104"/>
  </p:notesMasterIdLst>
  <p:handoutMasterIdLst>
    <p:handoutMasterId r:id="rId105"/>
  </p:handoutMasterIdLst>
  <p:sldIdLst>
    <p:sldId id="556" r:id="rId8"/>
    <p:sldId id="557" r:id="rId9"/>
    <p:sldId id="560" r:id="rId10"/>
    <p:sldId id="561" r:id="rId11"/>
    <p:sldId id="562" r:id="rId12"/>
    <p:sldId id="563" r:id="rId13"/>
    <p:sldId id="564" r:id="rId14"/>
    <p:sldId id="565" r:id="rId15"/>
    <p:sldId id="567" r:id="rId16"/>
    <p:sldId id="568" r:id="rId17"/>
    <p:sldId id="569" r:id="rId18"/>
    <p:sldId id="570" r:id="rId19"/>
    <p:sldId id="571" r:id="rId20"/>
    <p:sldId id="572" r:id="rId21"/>
    <p:sldId id="573" r:id="rId22"/>
    <p:sldId id="574" r:id="rId23"/>
    <p:sldId id="575" r:id="rId24"/>
    <p:sldId id="576" r:id="rId25"/>
    <p:sldId id="577" r:id="rId26"/>
    <p:sldId id="578"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3" r:id="rId42"/>
    <p:sldId id="594" r:id="rId43"/>
    <p:sldId id="595" r:id="rId44"/>
    <p:sldId id="596" r:id="rId45"/>
    <p:sldId id="597" r:id="rId46"/>
    <p:sldId id="598" r:id="rId47"/>
    <p:sldId id="599" r:id="rId48"/>
    <p:sldId id="600" r:id="rId49"/>
    <p:sldId id="601" r:id="rId50"/>
    <p:sldId id="602" r:id="rId51"/>
    <p:sldId id="603" r:id="rId52"/>
    <p:sldId id="604" r:id="rId53"/>
    <p:sldId id="605" r:id="rId54"/>
    <p:sldId id="606" r:id="rId55"/>
    <p:sldId id="607" r:id="rId56"/>
    <p:sldId id="558" r:id="rId57"/>
    <p:sldId id="559" r:id="rId58"/>
    <p:sldId id="422" r:id="rId59"/>
    <p:sldId id="423" r:id="rId60"/>
    <p:sldId id="424" r:id="rId61"/>
    <p:sldId id="425" r:id="rId62"/>
    <p:sldId id="426" r:id="rId63"/>
    <p:sldId id="427" r:id="rId64"/>
    <p:sldId id="428" r:id="rId65"/>
    <p:sldId id="429" r:id="rId66"/>
    <p:sldId id="430" r:id="rId67"/>
    <p:sldId id="431" r:id="rId68"/>
    <p:sldId id="432" r:id="rId69"/>
    <p:sldId id="433" r:id="rId70"/>
    <p:sldId id="434" r:id="rId71"/>
    <p:sldId id="435" r:id="rId72"/>
    <p:sldId id="436" r:id="rId73"/>
    <p:sldId id="437" r:id="rId74"/>
    <p:sldId id="438" r:id="rId75"/>
    <p:sldId id="483" r:id="rId76"/>
    <p:sldId id="484" r:id="rId77"/>
    <p:sldId id="485" r:id="rId78"/>
    <p:sldId id="486" r:id="rId79"/>
    <p:sldId id="487" r:id="rId80"/>
    <p:sldId id="488" r:id="rId81"/>
    <p:sldId id="489" r:id="rId82"/>
    <p:sldId id="490" r:id="rId83"/>
    <p:sldId id="491" r:id="rId84"/>
    <p:sldId id="492" r:id="rId85"/>
    <p:sldId id="493" r:id="rId86"/>
    <p:sldId id="494" r:id="rId87"/>
    <p:sldId id="495" r:id="rId88"/>
    <p:sldId id="496" r:id="rId89"/>
    <p:sldId id="497" r:id="rId90"/>
    <p:sldId id="498" r:id="rId91"/>
    <p:sldId id="499" r:id="rId92"/>
    <p:sldId id="500" r:id="rId93"/>
    <p:sldId id="501" r:id="rId94"/>
    <p:sldId id="502" r:id="rId95"/>
    <p:sldId id="503" r:id="rId96"/>
    <p:sldId id="504" r:id="rId97"/>
    <p:sldId id="505" r:id="rId98"/>
    <p:sldId id="506" r:id="rId99"/>
    <p:sldId id="507" r:id="rId100"/>
    <p:sldId id="508" r:id="rId101"/>
    <p:sldId id="509" r:id="rId102"/>
    <p:sldId id="460" r:id="rId10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353" autoAdjust="0"/>
  </p:normalViewPr>
  <p:slideViewPr>
    <p:cSldViewPr snapToGrid="0">
      <p:cViewPr varScale="1">
        <p:scale>
          <a:sx n="50" d="100"/>
          <a:sy n="50" d="100"/>
        </p:scale>
        <p:origin x="1212" y="36"/>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6" Type="http://schemas.openxmlformats.org/officeDocument/2006/relationships/slide" Target="slides/slide9.xml"/><Relationship Id="rId107" Type="http://schemas.openxmlformats.org/officeDocument/2006/relationships/presProps" Target="presProps.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5" Type="http://schemas.openxmlformats.org/officeDocument/2006/relationships/slideMaster" Target="slideMasters/slideMaster2.xml"/><Relationship Id="rId90" Type="http://schemas.openxmlformats.org/officeDocument/2006/relationships/slide" Target="slides/slide83.xml"/><Relationship Id="rId95" Type="http://schemas.openxmlformats.org/officeDocument/2006/relationships/slide" Target="slides/slide88.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80" Type="http://schemas.openxmlformats.org/officeDocument/2006/relationships/slide" Target="slides/slide73.xml"/><Relationship Id="rId85" Type="http://schemas.openxmlformats.org/officeDocument/2006/relationships/slide" Target="slides/slide78.xml"/><Relationship Id="rId12" Type="http://schemas.openxmlformats.org/officeDocument/2006/relationships/slide" Target="slides/slide5.xml"/><Relationship Id="rId17" Type="http://schemas.openxmlformats.org/officeDocument/2006/relationships/slide" Target="slides/slide10.xml"/><Relationship Id="rId33" Type="http://schemas.openxmlformats.org/officeDocument/2006/relationships/slide" Target="slides/slide26.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08" Type="http://schemas.openxmlformats.org/officeDocument/2006/relationships/viewProps" Target="viewProps.xml"/><Relationship Id="rId54" Type="http://schemas.openxmlformats.org/officeDocument/2006/relationships/slide" Target="slides/slide47.xml"/><Relationship Id="rId70" Type="http://schemas.openxmlformats.org/officeDocument/2006/relationships/slide" Target="slides/slide63.xml"/><Relationship Id="rId75" Type="http://schemas.openxmlformats.org/officeDocument/2006/relationships/slide" Target="slides/slide68.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6" Type="http://schemas.openxmlformats.org/officeDocument/2006/relationships/commentAuthors" Target="commentAuthor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theme" Target="theme/theme1.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notesMaster" Target="notesMasters/notesMaster1.xml"/><Relationship Id="rId7" Type="http://schemas.openxmlformats.org/officeDocument/2006/relationships/slideMaster" Target="slideMasters/slideMaster4.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tableStyles" Target="tableStyles.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handoutMaster" Target="handoutMasters/handoutMaster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slide" Target="slides/slide91.xml"/><Relationship Id="rId3" Type="http://schemas.openxmlformats.org/officeDocument/2006/relationships/customXml" Target="../customXml/item3.xml"/><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88"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sz="2000"/>
        </a:p>
      </dgm:t>
    </dgm:pt>
    <dgm:pt modelId="{EC91A25A-4A8B-41BA-9153-BEC366F48BB7}" type="sibTrans" cxnId="{387738A6-1A70-4670-A00A-4BD54F955C99}">
      <dgm:prSet/>
      <dgm:spPr/>
      <dgm:t>
        <a:bodyPr/>
        <a:lstStyle/>
        <a:p>
          <a:endParaRPr lang="en-US" sz="2000"/>
        </a:p>
      </dgm:t>
    </dgm:pt>
    <dgm:pt modelId="{44CE27D9-26EA-401B-9C8C-5632A0F335D3}">
      <dgm:prSet custT="1"/>
      <dgm:spPr/>
      <dgm:t>
        <a:bodyPr/>
        <a:lstStyle/>
        <a:p>
          <a:r>
            <a:rPr lang="en-US" sz="1800" dirty="0"/>
            <a:t>Algorithms and Techniques </a:t>
          </a:r>
        </a:p>
      </dgm:t>
    </dgm:pt>
    <dgm:pt modelId="{C20428E1-0BC5-4CD3-B9B7-2D2AFEB81605}" type="parTrans" cxnId="{AE6B0577-9D13-4685-A221-751F31A0DD15}">
      <dgm:prSet/>
      <dgm:spPr/>
      <dgm:t>
        <a:bodyPr/>
        <a:lstStyle/>
        <a:p>
          <a:endParaRPr lang="en-US" sz="2000"/>
        </a:p>
      </dgm:t>
    </dgm:pt>
    <dgm:pt modelId="{D8682215-00BF-4001-85F6-42A0BAE906B1}" type="sibTrans" cxnId="{AE6B0577-9D13-4685-A221-751F31A0DD15}">
      <dgm:prSet/>
      <dgm:spPr/>
      <dgm:t>
        <a:bodyPr/>
        <a:lstStyle/>
        <a:p>
          <a:endParaRPr lang="en-US" sz="2000"/>
        </a:p>
      </dgm:t>
    </dgm:pt>
    <dgm:pt modelId="{0B95DC17-9B63-48A8-98F6-16D47A51221E}">
      <dgm:prSet custT="1"/>
      <dgm:spPr/>
      <dgm:t>
        <a:bodyPr/>
        <a:lstStyle/>
        <a:p>
          <a:r>
            <a:rPr lang="en-US" sz="1800" dirty="0"/>
            <a:t>Firewalls</a:t>
          </a:r>
        </a:p>
      </dgm:t>
    </dgm:pt>
    <dgm:pt modelId="{340423AA-0907-4204-9207-1974DEF67B1A}" type="parTrans" cxnId="{F2EB389F-6C46-4E6B-8E1A-61CDD2BA173E}">
      <dgm:prSet/>
      <dgm:spPr/>
      <dgm:t>
        <a:bodyPr/>
        <a:lstStyle/>
        <a:p>
          <a:endParaRPr lang="en-US" sz="2000"/>
        </a:p>
      </dgm:t>
    </dgm:pt>
    <dgm:pt modelId="{9C0831EE-7BFE-4A8F-878A-4273DB0C71EA}" type="sibTrans" cxnId="{F2EB389F-6C46-4E6B-8E1A-61CDD2BA173E}">
      <dgm:prSet/>
      <dgm:spPr/>
      <dgm:t>
        <a:bodyPr/>
        <a:lstStyle/>
        <a:p>
          <a:endParaRPr lang="en-US" sz="2000"/>
        </a:p>
      </dgm:t>
    </dgm:pt>
    <dgm:pt modelId="{7281A13B-7CE9-4BB5-8E2A-ECEAD5E757D0}">
      <dgm:prSet custT="1"/>
      <dgm:spPr/>
      <dgm:t>
        <a:bodyPr/>
        <a:lstStyle/>
        <a:p>
          <a:r>
            <a:rPr lang="en-US" sz="1800" dirty="0"/>
            <a:t>Intrusion Detection/Prevention Systems</a:t>
          </a:r>
        </a:p>
      </dgm:t>
    </dgm:pt>
    <dgm:pt modelId="{5BA89598-8FAB-4A1D-80B0-D070F0BCDCCD}" type="parTrans" cxnId="{B2796552-A251-4E03-8DFC-391FA3440351}">
      <dgm:prSet/>
      <dgm:spPr/>
      <dgm:t>
        <a:bodyPr/>
        <a:lstStyle/>
        <a:p>
          <a:endParaRPr lang="en-US" sz="2000"/>
        </a:p>
      </dgm:t>
    </dgm:pt>
    <dgm:pt modelId="{57DD08F6-3180-4B87-A11A-78B3BDFA8B67}" type="sibTrans" cxnId="{B2796552-A251-4E03-8DFC-391FA3440351}">
      <dgm:prSet/>
      <dgm:spPr/>
      <dgm:t>
        <a:bodyPr/>
        <a:lstStyle/>
        <a:p>
          <a:endParaRPr lang="en-US" sz="2000"/>
        </a:p>
      </dgm:t>
    </dgm:pt>
    <dgm:pt modelId="{7C938456-2C93-4568-A375-26A275A9356A}">
      <dgm:prSet custT="1"/>
      <dgm:spPr/>
      <dgm:t>
        <a:bodyPr/>
        <a:lstStyle/>
        <a:p>
          <a:r>
            <a:rPr lang="en-US" sz="1800" dirty="0"/>
            <a:t>Authentication Using Hash</a:t>
          </a:r>
        </a:p>
      </dgm:t>
    </dgm:pt>
    <dgm:pt modelId="{CB478898-851F-411D-8878-B487C9052AE9}" type="parTrans" cxnId="{A9DEB343-2940-4259-A7BF-9CD7E90214E2}">
      <dgm:prSet/>
      <dgm:spPr/>
      <dgm:t>
        <a:bodyPr/>
        <a:lstStyle/>
        <a:p>
          <a:endParaRPr lang="en-US" sz="2000"/>
        </a:p>
      </dgm:t>
    </dgm:pt>
    <dgm:pt modelId="{10292B71-ED41-4953-B6BF-23137E78D40A}" type="sibTrans" cxnId="{A9DEB343-2940-4259-A7BF-9CD7E90214E2}">
      <dgm:prSet/>
      <dgm:spPr/>
      <dgm:t>
        <a:bodyPr/>
        <a:lstStyle/>
        <a:p>
          <a:endParaRPr lang="en-US" sz="2000"/>
        </a:p>
      </dgm:t>
    </dgm:pt>
    <dgm:pt modelId="{E8B6D460-DE0A-484A-A826-7E54447C81B3}">
      <dgm:prSet custT="1"/>
      <dgm:spPr/>
      <dgm:t>
        <a:bodyPr/>
        <a:lstStyle/>
        <a:p>
          <a:r>
            <a:rPr lang="en-US" sz="1800" dirty="0" smtClean="0"/>
            <a:t>Secure Socket Layer</a:t>
          </a:r>
          <a:endParaRPr lang="en-US" sz="1800" dirty="0"/>
        </a:p>
      </dgm:t>
    </dgm:pt>
    <dgm:pt modelId="{2DA846F7-E5E1-4980-80CF-12BD293F55B8}" type="parTrans" cxnId="{D07A5EB1-BA94-4C13-896B-47CD332C5382}">
      <dgm:prSet/>
      <dgm:spPr/>
      <dgm:t>
        <a:bodyPr/>
        <a:lstStyle/>
        <a:p>
          <a:endParaRPr lang="en-US" sz="2000"/>
        </a:p>
      </dgm:t>
    </dgm:pt>
    <dgm:pt modelId="{A64D0856-46E9-4069-8765-40C021C0B681}" type="sibTrans" cxnId="{D07A5EB1-BA94-4C13-896B-47CD332C5382}">
      <dgm:prSet/>
      <dgm:spPr/>
      <dgm:t>
        <a:bodyPr/>
        <a:lstStyle/>
        <a:p>
          <a:endParaRPr lang="en-US" sz="2000"/>
        </a:p>
      </dgm:t>
    </dgm:pt>
    <dgm:pt modelId="{8C6EBC50-0B46-463D-855C-607328C950FB}">
      <dgm:prSet custT="1"/>
      <dgm:spPr/>
      <dgm:t>
        <a:bodyPr/>
        <a:lstStyle/>
        <a:p>
          <a:r>
            <a:rPr lang="en-US" sz="1800" dirty="0" smtClean="0"/>
            <a:t>Virtual Private Network</a:t>
          </a:r>
          <a:endParaRPr lang="en-US" sz="1800" dirty="0"/>
        </a:p>
      </dgm:t>
    </dgm:pt>
    <dgm:pt modelId="{0B7F2B1C-11B9-4FA0-8D11-C785B746102A}" type="parTrans" cxnId="{5B666895-6956-44A3-B763-71B042CEE3BC}">
      <dgm:prSet/>
      <dgm:spPr/>
      <dgm:t>
        <a:bodyPr/>
        <a:lstStyle/>
        <a:p>
          <a:endParaRPr lang="en-US" sz="2000"/>
        </a:p>
      </dgm:t>
    </dgm:pt>
    <dgm:pt modelId="{58D2E79D-84B6-4151-9467-DC89A6C8D8AE}" type="sibTrans" cxnId="{5B666895-6956-44A3-B763-71B042CEE3BC}">
      <dgm:prSet/>
      <dgm:spPr/>
      <dgm:t>
        <a:bodyPr/>
        <a:lstStyle/>
        <a:p>
          <a:endParaRPr lang="en-US" sz="2000"/>
        </a:p>
      </dgm:t>
    </dgm:pt>
    <dgm:pt modelId="{41DEB10B-B366-4CF8-A19C-BE57BCC1B0B0}">
      <dgm:prSet custT="1"/>
      <dgm:spPr/>
      <dgm:t>
        <a:bodyPr/>
        <a:lstStyle/>
        <a:p>
          <a:r>
            <a:rPr lang="en-US" sz="1800" dirty="0" smtClean="0"/>
            <a:t>Mac Computer Firewall Configuration</a:t>
          </a:r>
          <a:endParaRPr lang="en-US" sz="1800" dirty="0"/>
        </a:p>
      </dgm:t>
    </dgm:pt>
    <dgm:pt modelId="{986B8CB8-F51A-41F9-8F3E-9596AB11A067}" type="parTrans" cxnId="{000AAB43-F129-4366-80BF-FD8B2B392993}">
      <dgm:prSet/>
      <dgm:spPr/>
      <dgm:t>
        <a:bodyPr/>
        <a:lstStyle/>
        <a:p>
          <a:endParaRPr lang="en-US" sz="2000"/>
        </a:p>
      </dgm:t>
    </dgm:pt>
    <dgm:pt modelId="{A25F710D-0687-4EA4-ADE0-A19D6F4AD0AE}" type="sibTrans" cxnId="{000AAB43-F129-4366-80BF-FD8B2B392993}">
      <dgm:prSet/>
      <dgm:spPr/>
      <dgm:t>
        <a:bodyPr/>
        <a:lstStyle/>
        <a:p>
          <a:endParaRPr lang="en-US" sz="2000"/>
        </a:p>
      </dgm:t>
    </dgm:pt>
    <dgm:pt modelId="{BFD0ABFB-AE82-4257-A076-750D319238EE}">
      <dgm:prSet custT="1"/>
      <dgm:spPr/>
      <dgm:t>
        <a:bodyPr/>
        <a:lstStyle/>
        <a:p>
          <a:r>
            <a:rPr lang="en-US" sz="1800" dirty="0" smtClean="0"/>
            <a:t>Choosing the Right Browser</a:t>
          </a:r>
          <a:endParaRPr lang="en-US" sz="1800" dirty="0"/>
        </a:p>
      </dgm:t>
    </dgm:pt>
    <dgm:pt modelId="{97BD687A-15C9-46D1-98BD-58A586FA0FAF}" type="parTrans" cxnId="{CEB6C63F-D0BF-499D-8C03-81A72AD90C1A}">
      <dgm:prSet/>
      <dgm:spPr/>
      <dgm:t>
        <a:bodyPr/>
        <a:lstStyle/>
        <a:p>
          <a:endParaRPr lang="en-US" sz="2000"/>
        </a:p>
      </dgm:t>
    </dgm:pt>
    <dgm:pt modelId="{53F0B673-AEA5-4159-B748-D2DB1C5870F9}" type="sibTrans" cxnId="{CEB6C63F-D0BF-499D-8C03-81A72AD90C1A}">
      <dgm:prSet/>
      <dgm:spPr/>
      <dgm:t>
        <a:bodyPr/>
        <a:lstStyle/>
        <a:p>
          <a:endParaRPr lang="en-US" sz="2000"/>
        </a:p>
      </dgm:t>
    </dgm:pt>
    <dgm:pt modelId="{06937CC9-435D-4585-8263-856B4A03612E}">
      <dgm:prSet custT="1"/>
      <dgm:spPr/>
      <dgm:t>
        <a:bodyPr/>
        <a:lstStyle/>
        <a:p>
          <a:r>
            <a:rPr lang="en-US" sz="1800" dirty="0" smtClean="0"/>
            <a:t>Multifactor Authentication</a:t>
          </a:r>
          <a:endParaRPr lang="en-US" sz="1800" dirty="0"/>
        </a:p>
      </dgm:t>
    </dgm:pt>
    <dgm:pt modelId="{3C9257EC-35A6-494E-B72B-AB254D236687}" type="parTrans" cxnId="{E3BAB44B-8272-476B-9A3E-DB94EEC0CC0D}">
      <dgm:prSet/>
      <dgm:spPr/>
      <dgm:t>
        <a:bodyPr/>
        <a:lstStyle/>
        <a:p>
          <a:endParaRPr lang="en-US" sz="2000"/>
        </a:p>
      </dgm:t>
    </dgm:pt>
    <dgm:pt modelId="{1E19C803-982B-4E6F-A786-B3252B38F602}" type="sibTrans" cxnId="{E3BAB44B-8272-476B-9A3E-DB94EEC0CC0D}">
      <dgm:prSet/>
      <dgm:spPr/>
      <dgm:t>
        <a:bodyPr/>
        <a:lstStyle/>
        <a:p>
          <a:endParaRPr lang="en-US" sz="2000"/>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10"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10">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10">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10">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10">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pt>
    <dgm:pt modelId="{D32AFA8E-7D13-4752-908E-192E7BA84336}" type="pres">
      <dgm:prSet presAssocID="{E8B6D460-DE0A-484A-A826-7E54447C81B3}" presName="node" presStyleLbl="node1" presStyleIdx="5" presStyleCnt="10">
        <dgm:presLayoutVars>
          <dgm:bulletEnabled val="1"/>
        </dgm:presLayoutVars>
      </dgm:prSet>
      <dgm:spPr/>
      <dgm:t>
        <a:bodyPr/>
        <a:lstStyle/>
        <a:p>
          <a:endParaRPr lang="en-US"/>
        </a:p>
      </dgm:t>
    </dgm:pt>
    <dgm:pt modelId="{89F73433-6109-45E3-880A-FB08CE9DD4CA}" type="pres">
      <dgm:prSet presAssocID="{A64D0856-46E9-4069-8765-40C021C0B681}" presName="sibTrans" presStyleCnt="0"/>
      <dgm:spPr/>
    </dgm:pt>
    <dgm:pt modelId="{7C79AB11-E30C-4E83-A681-45F0250BF83D}" type="pres">
      <dgm:prSet presAssocID="{8C6EBC50-0B46-463D-855C-607328C950FB}" presName="node" presStyleLbl="node1" presStyleIdx="6" presStyleCnt="10">
        <dgm:presLayoutVars>
          <dgm:bulletEnabled val="1"/>
        </dgm:presLayoutVars>
      </dgm:prSet>
      <dgm:spPr/>
      <dgm:t>
        <a:bodyPr/>
        <a:lstStyle/>
        <a:p>
          <a:endParaRPr lang="en-US"/>
        </a:p>
      </dgm:t>
    </dgm:pt>
    <dgm:pt modelId="{6017D518-1C47-48CC-9005-2BCAF26E9416}" type="pres">
      <dgm:prSet presAssocID="{58D2E79D-84B6-4151-9467-DC89A6C8D8AE}" presName="sibTrans" presStyleCnt="0"/>
      <dgm:spPr/>
    </dgm:pt>
    <dgm:pt modelId="{D37DB495-3BC7-4E2F-9D2A-FDD745EA93EB}" type="pres">
      <dgm:prSet presAssocID="{41DEB10B-B366-4CF8-A19C-BE57BCC1B0B0}" presName="node" presStyleLbl="node1" presStyleIdx="7" presStyleCnt="10">
        <dgm:presLayoutVars>
          <dgm:bulletEnabled val="1"/>
        </dgm:presLayoutVars>
      </dgm:prSet>
      <dgm:spPr/>
      <dgm:t>
        <a:bodyPr/>
        <a:lstStyle/>
        <a:p>
          <a:endParaRPr lang="en-US"/>
        </a:p>
      </dgm:t>
    </dgm:pt>
    <dgm:pt modelId="{6B24750C-9700-4331-8E3A-2DFEF08A37E2}" type="pres">
      <dgm:prSet presAssocID="{A25F710D-0687-4EA4-ADE0-A19D6F4AD0AE}" presName="sibTrans" presStyleCnt="0"/>
      <dgm:spPr/>
    </dgm:pt>
    <dgm:pt modelId="{F9C7E2F2-9F0E-4BBB-8A47-8E78C8DE480F}" type="pres">
      <dgm:prSet presAssocID="{BFD0ABFB-AE82-4257-A076-750D319238EE}" presName="node" presStyleLbl="node1" presStyleIdx="8" presStyleCnt="10">
        <dgm:presLayoutVars>
          <dgm:bulletEnabled val="1"/>
        </dgm:presLayoutVars>
      </dgm:prSet>
      <dgm:spPr/>
      <dgm:t>
        <a:bodyPr/>
        <a:lstStyle/>
        <a:p>
          <a:endParaRPr lang="en-US"/>
        </a:p>
      </dgm:t>
    </dgm:pt>
    <dgm:pt modelId="{5F4082B1-0F55-4B0F-B827-EE7F5F638C2F}" type="pres">
      <dgm:prSet presAssocID="{53F0B673-AEA5-4159-B748-D2DB1C5870F9}" presName="sibTrans" presStyleCnt="0"/>
      <dgm:spPr/>
    </dgm:pt>
    <dgm:pt modelId="{4CFE9E61-E3FF-4E1F-958E-FDE11039415C}" type="pres">
      <dgm:prSet presAssocID="{06937CC9-435D-4585-8263-856B4A03612E}" presName="node" presStyleLbl="node1" presStyleIdx="9" presStyleCnt="10">
        <dgm:presLayoutVars>
          <dgm:bulletEnabled val="1"/>
        </dgm:presLayoutVars>
      </dgm:prSet>
      <dgm:spPr/>
      <dgm:t>
        <a:bodyPr/>
        <a:lstStyle/>
        <a:p>
          <a:endParaRPr lang="en-US"/>
        </a:p>
      </dgm:t>
    </dgm:pt>
  </dgm:ptLst>
  <dgm:cxnLst>
    <dgm:cxn modelId="{387738A6-1A70-4670-A00A-4BD54F955C99}" srcId="{D0F07F19-1F50-4B42-A7A0-278DF9D25BB1}" destId="{CD3DE9F8-6D17-4F05-A4EB-AB4BED40B297}" srcOrd="0" destOrd="0" parTransId="{C9CA36F1-6698-4BEC-AA26-11C161558402}" sibTransId="{EC91A25A-4A8B-41BA-9153-BEC366F48BB7}"/>
    <dgm:cxn modelId="{DCE46646-F6A1-4DB7-B959-D6D3EE304D5E}" type="presOf" srcId="{E8B6D460-DE0A-484A-A826-7E54447C81B3}" destId="{D32AFA8E-7D13-4752-908E-192E7BA84336}" srcOrd="0" destOrd="0" presId="urn:microsoft.com/office/officeart/2005/8/layout/default"/>
    <dgm:cxn modelId="{A769BA36-9B5F-4A08-B0BE-6897A43B5B71}" type="presOf" srcId="{7281A13B-7CE9-4BB5-8E2A-ECEAD5E757D0}" destId="{30E2B1F7-B108-4DF4-A791-1C63D5951F27}" srcOrd="0" destOrd="0" presId="urn:microsoft.com/office/officeart/2005/8/layout/default"/>
    <dgm:cxn modelId="{E55D8727-FB7A-43BE-B297-441229CD7E26}" type="presOf" srcId="{D0F07F19-1F50-4B42-A7A0-278DF9D25BB1}" destId="{40FE0EB9-B287-43F6-ABB4-527CB1B94B4A}"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E3BAB44B-8272-476B-9A3E-DB94EEC0CC0D}" srcId="{D0F07F19-1F50-4B42-A7A0-278DF9D25BB1}" destId="{06937CC9-435D-4585-8263-856B4A03612E}" srcOrd="9" destOrd="0" parTransId="{3C9257EC-35A6-494E-B72B-AB254D236687}" sibTransId="{1E19C803-982B-4E6F-A786-B3252B38F602}"/>
    <dgm:cxn modelId="{4A4A8489-5A52-437F-9126-CA64AA9C4CA8}" type="presOf" srcId="{BFD0ABFB-AE82-4257-A076-750D319238EE}" destId="{F9C7E2F2-9F0E-4BBB-8A47-8E78C8DE480F}" srcOrd="0" destOrd="0" presId="urn:microsoft.com/office/officeart/2005/8/layout/default"/>
    <dgm:cxn modelId="{3A835DE4-D2BB-48B7-B20B-9AA22719C10F}" type="presOf" srcId="{8C6EBC50-0B46-463D-855C-607328C950FB}" destId="{7C79AB11-E30C-4E83-A681-45F0250BF83D}" srcOrd="0" destOrd="0" presId="urn:microsoft.com/office/officeart/2005/8/layout/default"/>
    <dgm:cxn modelId="{CA77A37A-8686-4793-B351-F2D25F6ABF5C}" type="presOf" srcId="{06937CC9-435D-4585-8263-856B4A03612E}" destId="{4CFE9E61-E3FF-4E1F-958E-FDE11039415C}" srcOrd="0" destOrd="0" presId="urn:microsoft.com/office/officeart/2005/8/layout/default"/>
    <dgm:cxn modelId="{D07A5EB1-BA94-4C13-896B-47CD332C5382}" srcId="{D0F07F19-1F50-4B42-A7A0-278DF9D25BB1}" destId="{E8B6D460-DE0A-484A-A826-7E54447C81B3}" srcOrd="5" destOrd="0" parTransId="{2DA846F7-E5E1-4980-80CF-12BD293F55B8}" sibTransId="{A64D0856-46E9-4069-8765-40C021C0B681}"/>
    <dgm:cxn modelId="{6862BEA9-2539-4FBB-935F-3E5FB271EA6E}" type="presOf" srcId="{0B95DC17-9B63-48A8-98F6-16D47A51221E}" destId="{6079C722-0F89-4CB5-9ABC-93EBF4F7091D}" srcOrd="0" destOrd="0" presId="urn:microsoft.com/office/officeart/2005/8/layout/default"/>
    <dgm:cxn modelId="{255ADA6B-9B76-4632-BF98-EC16C75F19E2}" type="presOf" srcId="{CD3DE9F8-6D17-4F05-A4EB-AB4BED40B297}" destId="{7D1AEAC6-525A-44A9-8147-5DFEBD2A1F2D}" srcOrd="0" destOrd="0" presId="urn:microsoft.com/office/officeart/2005/8/layout/default"/>
    <dgm:cxn modelId="{B897E517-9552-49E1-B0C8-B64E8A895597}" type="presOf" srcId="{44CE27D9-26EA-401B-9C8C-5632A0F335D3}" destId="{A225E621-A183-4BDC-A13D-E985F1D2904A}" srcOrd="0" destOrd="0" presId="urn:microsoft.com/office/officeart/2005/8/layout/default"/>
    <dgm:cxn modelId="{5B666895-6956-44A3-B763-71B042CEE3BC}" srcId="{D0F07F19-1F50-4B42-A7A0-278DF9D25BB1}" destId="{8C6EBC50-0B46-463D-855C-607328C950FB}" srcOrd="6" destOrd="0" parTransId="{0B7F2B1C-11B9-4FA0-8D11-C785B746102A}" sibTransId="{58D2E79D-84B6-4151-9467-DC89A6C8D8AE}"/>
    <dgm:cxn modelId="{CEB6C63F-D0BF-499D-8C03-81A72AD90C1A}" srcId="{D0F07F19-1F50-4B42-A7A0-278DF9D25BB1}" destId="{BFD0ABFB-AE82-4257-A076-750D319238EE}" srcOrd="8" destOrd="0" parTransId="{97BD687A-15C9-46D1-98BD-58A586FA0FAF}" sibTransId="{53F0B673-AEA5-4159-B748-D2DB1C5870F9}"/>
    <dgm:cxn modelId="{F2EB389F-6C46-4E6B-8E1A-61CDD2BA173E}" srcId="{D0F07F19-1F50-4B42-A7A0-278DF9D25BB1}" destId="{0B95DC17-9B63-48A8-98F6-16D47A51221E}" srcOrd="2" destOrd="0" parTransId="{340423AA-0907-4204-9207-1974DEF67B1A}" sibTransId="{9C0831EE-7BFE-4A8F-878A-4273DB0C71EA}"/>
    <dgm:cxn modelId="{A9DEB343-2940-4259-A7BF-9CD7E90214E2}" srcId="{D0F07F19-1F50-4B42-A7A0-278DF9D25BB1}" destId="{7C938456-2C93-4568-A375-26A275A9356A}" srcOrd="4" destOrd="0" parTransId="{CB478898-851F-411D-8878-B487C9052AE9}" sibTransId="{10292B71-ED41-4953-B6BF-23137E78D40A}"/>
    <dgm:cxn modelId="{B2796552-A251-4E03-8DFC-391FA3440351}" srcId="{D0F07F19-1F50-4B42-A7A0-278DF9D25BB1}" destId="{7281A13B-7CE9-4BB5-8E2A-ECEAD5E757D0}" srcOrd="3" destOrd="0" parTransId="{5BA89598-8FAB-4A1D-80B0-D070F0BCDCCD}" sibTransId="{57DD08F6-3180-4B87-A11A-78B3BDFA8B67}"/>
    <dgm:cxn modelId="{D4C78225-A2E5-43AC-B5C2-180C41096A7B}" type="presOf" srcId="{41DEB10B-B366-4CF8-A19C-BE57BCC1B0B0}" destId="{D37DB495-3BC7-4E2F-9D2A-FDD745EA93EB}" srcOrd="0" destOrd="0" presId="urn:microsoft.com/office/officeart/2005/8/layout/default"/>
    <dgm:cxn modelId="{87AAEEA1-AEA5-4A3D-847D-8ED93E84D170}" type="presOf" srcId="{7C938456-2C93-4568-A375-26A275A9356A}" destId="{2CFAF534-83BD-45CC-B333-370B78CE5B90}" srcOrd="0" destOrd="0" presId="urn:microsoft.com/office/officeart/2005/8/layout/default"/>
    <dgm:cxn modelId="{000AAB43-F129-4366-80BF-FD8B2B392993}" srcId="{D0F07F19-1F50-4B42-A7A0-278DF9D25BB1}" destId="{41DEB10B-B366-4CF8-A19C-BE57BCC1B0B0}" srcOrd="7" destOrd="0" parTransId="{986B8CB8-F51A-41F9-8F3E-9596AB11A067}" sibTransId="{A25F710D-0687-4EA4-ADE0-A19D6F4AD0AE}"/>
    <dgm:cxn modelId="{2EE67A87-B84A-4593-BE35-E8059DE53C7F}" type="presParOf" srcId="{40FE0EB9-B287-43F6-ABB4-527CB1B94B4A}" destId="{7D1AEAC6-525A-44A9-8147-5DFEBD2A1F2D}" srcOrd="0" destOrd="0" presId="urn:microsoft.com/office/officeart/2005/8/layout/default"/>
    <dgm:cxn modelId="{F2DE4F76-8383-4B68-93DC-64A0EFBCF2CC}" type="presParOf" srcId="{40FE0EB9-B287-43F6-ABB4-527CB1B94B4A}" destId="{E37E95CE-B343-40F4-8C35-3185EB5C414E}" srcOrd="1" destOrd="0" presId="urn:microsoft.com/office/officeart/2005/8/layout/default"/>
    <dgm:cxn modelId="{B2FB99DF-83E5-4854-97C5-14796470FB72}" type="presParOf" srcId="{40FE0EB9-B287-43F6-ABB4-527CB1B94B4A}" destId="{A225E621-A183-4BDC-A13D-E985F1D2904A}" srcOrd="2" destOrd="0" presId="urn:microsoft.com/office/officeart/2005/8/layout/default"/>
    <dgm:cxn modelId="{EB6EE4E4-B449-47BB-BEFE-1F3757DD27CD}" type="presParOf" srcId="{40FE0EB9-B287-43F6-ABB4-527CB1B94B4A}" destId="{BB8543D6-7D9A-4660-A106-C147D939DE78}" srcOrd="3" destOrd="0" presId="urn:microsoft.com/office/officeart/2005/8/layout/default"/>
    <dgm:cxn modelId="{9E5A2D3D-98F7-4901-9215-45F45F81A44C}" type="presParOf" srcId="{40FE0EB9-B287-43F6-ABB4-527CB1B94B4A}" destId="{6079C722-0F89-4CB5-9ABC-93EBF4F7091D}" srcOrd="4" destOrd="0" presId="urn:microsoft.com/office/officeart/2005/8/layout/default"/>
    <dgm:cxn modelId="{1D0EBDBC-F29D-42CD-9192-5CF2DCCB39C1}" type="presParOf" srcId="{40FE0EB9-B287-43F6-ABB4-527CB1B94B4A}" destId="{D384A258-2B75-495C-8A65-878819F0844E}" srcOrd="5" destOrd="0" presId="urn:microsoft.com/office/officeart/2005/8/layout/default"/>
    <dgm:cxn modelId="{81D134C1-BECC-41A0-935A-C5B4469D781A}" type="presParOf" srcId="{40FE0EB9-B287-43F6-ABB4-527CB1B94B4A}" destId="{30E2B1F7-B108-4DF4-A791-1C63D5951F27}" srcOrd="6" destOrd="0" presId="urn:microsoft.com/office/officeart/2005/8/layout/default"/>
    <dgm:cxn modelId="{BC512FF4-BDAC-4DA7-B2AE-8D65F5817AB2}" type="presParOf" srcId="{40FE0EB9-B287-43F6-ABB4-527CB1B94B4A}" destId="{0C4E0409-1744-4EB9-B3B4-A9F04BB94204}" srcOrd="7" destOrd="0" presId="urn:microsoft.com/office/officeart/2005/8/layout/default"/>
    <dgm:cxn modelId="{9C46D667-DEF9-4268-B382-398BB0976201}" type="presParOf" srcId="{40FE0EB9-B287-43F6-ABB4-527CB1B94B4A}" destId="{2CFAF534-83BD-45CC-B333-370B78CE5B90}" srcOrd="8" destOrd="0" presId="urn:microsoft.com/office/officeart/2005/8/layout/default"/>
    <dgm:cxn modelId="{12EB9BC9-6734-4F82-9904-A14B70BCAD7A}" type="presParOf" srcId="{40FE0EB9-B287-43F6-ABB4-527CB1B94B4A}" destId="{2DD542FB-7C58-4BE2-B856-E9278163D4BC}" srcOrd="9" destOrd="0" presId="urn:microsoft.com/office/officeart/2005/8/layout/default"/>
    <dgm:cxn modelId="{45EBFD9B-715E-4118-9A40-BEF1AF1DDA9C}" type="presParOf" srcId="{40FE0EB9-B287-43F6-ABB4-527CB1B94B4A}" destId="{D32AFA8E-7D13-4752-908E-192E7BA84336}" srcOrd="10" destOrd="0" presId="urn:microsoft.com/office/officeart/2005/8/layout/default"/>
    <dgm:cxn modelId="{19F6B49E-08C0-444F-87FB-95B9667CDDF2}" type="presParOf" srcId="{40FE0EB9-B287-43F6-ABB4-527CB1B94B4A}" destId="{89F73433-6109-45E3-880A-FB08CE9DD4CA}" srcOrd="11" destOrd="0" presId="urn:microsoft.com/office/officeart/2005/8/layout/default"/>
    <dgm:cxn modelId="{CD90F7D3-D33B-4EFD-A2DB-BAA07A01C995}" type="presParOf" srcId="{40FE0EB9-B287-43F6-ABB4-527CB1B94B4A}" destId="{7C79AB11-E30C-4E83-A681-45F0250BF83D}" srcOrd="12" destOrd="0" presId="urn:microsoft.com/office/officeart/2005/8/layout/default"/>
    <dgm:cxn modelId="{14F33DDC-AFA9-4501-8499-981710F1C935}" type="presParOf" srcId="{40FE0EB9-B287-43F6-ABB4-527CB1B94B4A}" destId="{6017D518-1C47-48CC-9005-2BCAF26E9416}" srcOrd="13" destOrd="0" presId="urn:microsoft.com/office/officeart/2005/8/layout/default"/>
    <dgm:cxn modelId="{3F0805B7-3EB1-4294-B3F5-EBC979BAFDC7}" type="presParOf" srcId="{40FE0EB9-B287-43F6-ABB4-527CB1B94B4A}" destId="{D37DB495-3BC7-4E2F-9D2A-FDD745EA93EB}" srcOrd="14" destOrd="0" presId="urn:microsoft.com/office/officeart/2005/8/layout/default"/>
    <dgm:cxn modelId="{7997C21E-7E1A-4EA4-802F-AF3055B29C52}" type="presParOf" srcId="{40FE0EB9-B287-43F6-ABB4-527CB1B94B4A}" destId="{6B24750C-9700-4331-8E3A-2DFEF08A37E2}" srcOrd="15" destOrd="0" presId="urn:microsoft.com/office/officeart/2005/8/layout/default"/>
    <dgm:cxn modelId="{D1715240-AE34-40D5-BEEC-D09DD0BC9B15}" type="presParOf" srcId="{40FE0EB9-B287-43F6-ABB4-527CB1B94B4A}" destId="{F9C7E2F2-9F0E-4BBB-8A47-8E78C8DE480F}" srcOrd="16" destOrd="0" presId="urn:microsoft.com/office/officeart/2005/8/layout/default"/>
    <dgm:cxn modelId="{6F0B6A5D-4E7C-4B75-895C-8B9BDAC475CC}" type="presParOf" srcId="{40FE0EB9-B287-43F6-ABB4-527CB1B94B4A}" destId="{5F4082B1-0F55-4B0F-B827-EE7F5F638C2F}" srcOrd="17" destOrd="0" presId="urn:microsoft.com/office/officeart/2005/8/layout/default"/>
    <dgm:cxn modelId="{3753A3F5-BCBE-4D1C-9F8E-5ED412EEF6AD}" type="presParOf" srcId="{40FE0EB9-B287-43F6-ABB4-527CB1B94B4A}" destId="{4CFE9E61-E3FF-4E1F-958E-FDE11039415C}" srcOrd="1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46441"/>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sp:txBody>
      <dsp:txXfrm>
        <a:off x="33003" y="446441"/>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Algorithms and Techniques </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Firewalls</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Intrusion Detection/Prevention Systems</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Authentication Using Hash</a:t>
          </a:r>
        </a:p>
      </dsp:txBody>
      <dsp:txXfrm>
        <a:off x="8811595" y="464133"/>
        <a:ext cx="2001795" cy="1201077"/>
      </dsp:txXfrm>
    </dsp:sp>
    <dsp:sp modelId="{D32AFA8E-7D13-4752-908E-192E7BA84336}">
      <dsp:nvSpPr>
        <dsp:cNvPr id="0" name=""/>
        <dsp:cNvSpPr/>
      </dsp:nvSpPr>
      <dsp:spPr>
        <a:xfrm>
          <a:off x="3697"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Secure Socket Layer</a:t>
          </a:r>
          <a:endParaRPr lang="en-US" sz="1800" kern="1200" dirty="0"/>
        </a:p>
      </dsp:txBody>
      <dsp:txXfrm>
        <a:off x="3697" y="1865389"/>
        <a:ext cx="2001795" cy="1201077"/>
      </dsp:txXfrm>
    </dsp:sp>
    <dsp:sp modelId="{7C79AB11-E30C-4E83-A681-45F0250BF83D}">
      <dsp:nvSpPr>
        <dsp:cNvPr id="0" name=""/>
        <dsp:cNvSpPr/>
      </dsp:nvSpPr>
      <dsp:spPr>
        <a:xfrm>
          <a:off x="2205671"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Virtual Private Network</a:t>
          </a:r>
          <a:endParaRPr lang="en-US" sz="1800" kern="1200" dirty="0"/>
        </a:p>
      </dsp:txBody>
      <dsp:txXfrm>
        <a:off x="2205671" y="1865389"/>
        <a:ext cx="2001795" cy="1201077"/>
      </dsp:txXfrm>
    </dsp:sp>
    <dsp:sp modelId="{D37DB495-3BC7-4E2F-9D2A-FDD745EA93EB}">
      <dsp:nvSpPr>
        <dsp:cNvPr id="0" name=""/>
        <dsp:cNvSpPr/>
      </dsp:nvSpPr>
      <dsp:spPr>
        <a:xfrm>
          <a:off x="4407646"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Mac Computer Firewall Configuration</a:t>
          </a:r>
          <a:endParaRPr lang="en-US" sz="1800" kern="1200" dirty="0"/>
        </a:p>
      </dsp:txBody>
      <dsp:txXfrm>
        <a:off x="4407646" y="1865389"/>
        <a:ext cx="2001795" cy="1201077"/>
      </dsp:txXfrm>
    </dsp:sp>
    <dsp:sp modelId="{F9C7E2F2-9F0E-4BBB-8A47-8E78C8DE480F}">
      <dsp:nvSpPr>
        <dsp:cNvPr id="0" name=""/>
        <dsp:cNvSpPr/>
      </dsp:nvSpPr>
      <dsp:spPr>
        <a:xfrm>
          <a:off x="6609621"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Choosing the Right Browser</a:t>
          </a:r>
          <a:endParaRPr lang="en-US" sz="1800" kern="1200" dirty="0"/>
        </a:p>
      </dsp:txBody>
      <dsp:txXfrm>
        <a:off x="6609621" y="1865389"/>
        <a:ext cx="2001795" cy="1201077"/>
      </dsp:txXfrm>
    </dsp:sp>
    <dsp:sp modelId="{4CFE9E61-E3FF-4E1F-958E-FDE11039415C}">
      <dsp:nvSpPr>
        <dsp:cNvPr id="0" name=""/>
        <dsp:cNvSpPr/>
      </dsp:nvSpPr>
      <dsp:spPr>
        <a:xfrm>
          <a:off x="8811595" y="1865389"/>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Multifactor Authentication</a:t>
          </a:r>
          <a:endParaRPr lang="en-US" sz="1800" kern="1200" dirty="0"/>
        </a:p>
      </dsp:txBody>
      <dsp:txXfrm>
        <a:off x="8811595" y="1865389"/>
        <a:ext cx="2001795" cy="12010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11/16/2023</a:t>
            </a:fld>
            <a:endParaRPr lang="en-US" dirty="0"/>
          </a:p>
        </p:txBody>
      </p:sp>
      <p:sp>
        <p:nvSpPr>
          <p:cNvPr id="4" name="Footer Placeholder 3">
            <a:extLst>
              <a:ext uri="{FF2B5EF4-FFF2-40B4-BE49-F238E27FC236}">
                <a16:creationId xmlns=""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11/16/2023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3128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300854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800419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3092752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933000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650991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728775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902315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954282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85345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149303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1002577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4184620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081998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516642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410216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840835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266907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891163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88643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297520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2681817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1076953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921050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1878079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3472402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9329903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1365824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40028225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3737955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4100608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42635518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4631860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16563716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9454587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15684986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9283180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0236971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8310145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8280193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9413348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24016334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34154726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1776493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9886976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1312325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4481743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401987060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33910738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38173998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96</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 xmlns:a16="http://schemas.microsoft.com/office/drawing/2014/main"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 xmlns:a16="http://schemas.microsoft.com/office/drawing/2014/main"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 xmlns:a16="http://schemas.microsoft.com/office/drawing/2014/main"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 xmlns:a16="http://schemas.microsoft.com/office/drawing/2014/main"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 xmlns:a16="http://schemas.microsoft.com/office/drawing/2014/main"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 xmlns:a16="http://schemas.microsoft.com/office/drawing/2014/main"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680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865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4648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928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4979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9763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1639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0692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87975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82123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99052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72375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57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323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58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055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27107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242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92073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73485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9805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07002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13782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571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48794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31576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6417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5391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9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53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52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6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127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98076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21060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877269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1106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466483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98266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51172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7112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04286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44392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54093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7519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3.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4.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691022427"/>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 id="214748379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406278"/>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11/16/2023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7274484"/>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jpeg"/><Relationship Id="rId7"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6.png"/><Relationship Id="rId5" Type="http://schemas.openxmlformats.org/officeDocument/2006/relationships/image" Target="NUL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45.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5.xml"/><Relationship Id="rId5" Type="http://schemas.openxmlformats.org/officeDocument/2006/relationships/image" Target="../media/image13.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5.xml"/><Relationship Id="rId5" Type="http://schemas.openxmlformats.org/officeDocument/2006/relationships/image" Target="../media/image14.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45.xml"/><Relationship Id="rId5" Type="http://schemas.openxmlformats.org/officeDocument/2006/relationships/image" Target="../media/image16.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45.xml"/><Relationship Id="rId5" Type="http://schemas.openxmlformats.org/officeDocument/2006/relationships/image" Target="../media/image17.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5.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4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45.xml"/><Relationship Id="rId6" Type="http://schemas.openxmlformats.org/officeDocument/2006/relationships/image" Target="../media/image21.png"/><Relationship Id="rId5" Type="http://schemas.openxmlformats.org/officeDocument/2006/relationships/image" Target="../media/image18.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45.xml"/><Relationship Id="rId5" Type="http://schemas.openxmlformats.org/officeDocument/2006/relationships/image" Target="../media/image23.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5.xml"/><Relationship Id="rId5" Type="http://schemas.openxmlformats.org/officeDocument/2006/relationships/image" Target="../media/image24.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25.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45.xml"/><Relationship Id="rId5" Type="http://schemas.openxmlformats.org/officeDocument/2006/relationships/image" Target="../media/image26.emf"/><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27.emf"/><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45.xml"/><Relationship Id="rId5" Type="http://schemas.openxmlformats.org/officeDocument/2006/relationships/image" Target="../media/image28.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45.xml"/><Relationship Id="rId5" Type="http://schemas.openxmlformats.org/officeDocument/2006/relationships/image" Target="../media/image29.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45.xml"/><Relationship Id="rId5" Type="http://schemas.openxmlformats.org/officeDocument/2006/relationships/image" Target="../media/image30.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45.xml"/><Relationship Id="rId5" Type="http://schemas.openxmlformats.org/officeDocument/2006/relationships/image" Target="../media/image31.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45.xml"/><Relationship Id="rId5" Type="http://schemas.openxmlformats.org/officeDocument/2006/relationships/image" Target="../media/image32.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33.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45.xml"/><Relationship Id="rId5" Type="http://schemas.openxmlformats.org/officeDocument/2006/relationships/image" Target="../media/image34.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2.xml"/><Relationship Id="rId1" Type="http://schemas.openxmlformats.org/officeDocument/2006/relationships/slideLayout" Target="../slideLayouts/slideLayout45.xml"/><Relationship Id="rId5" Type="http://schemas.openxmlformats.org/officeDocument/2006/relationships/hyperlink" Target="https://websiteurl/" TargetMode="Externa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45.xml"/><Relationship Id="rId5" Type="http://schemas.openxmlformats.org/officeDocument/2006/relationships/image" Target="../media/image35.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45.xml"/><Relationship Id="rId5" Type="http://schemas.openxmlformats.org/officeDocument/2006/relationships/image" Target="../media/image36.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45.xml"/><Relationship Id="rId5" Type="http://schemas.openxmlformats.org/officeDocument/2006/relationships/image" Target="../media/image37.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7.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9.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45.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NULL"/><Relationship Id="rId2" Type="http://schemas.openxmlformats.org/officeDocument/2006/relationships/image" Target="../media/image38.jpeg"/><Relationship Id="rId1" Type="http://schemas.openxmlformats.org/officeDocument/2006/relationships/slideLayout" Target="../slideLayouts/slideLayout59.xml"/><Relationship Id="rId6" Type="http://schemas.openxmlformats.org/officeDocument/2006/relationships/image" Target="../media/image5.png"/><Relationship Id="rId5" Type="http://schemas.openxmlformats.org/officeDocument/2006/relationships/image" Target="../media/image40.png"/><Relationship Id="rId4" Type="http://schemas.openxmlformats.org/officeDocument/2006/relationships/image" Target="NUL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8" Type="http://schemas.openxmlformats.org/officeDocument/2006/relationships/image" Target="../media/image74.emf"/><Relationship Id="rId3" Type="http://schemas.openxmlformats.org/officeDocument/2006/relationships/image" Target="../media/image69.emf"/><Relationship Id="rId7" Type="http://schemas.openxmlformats.org/officeDocument/2006/relationships/image" Target="../media/image73.emf"/><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image" Target="../media/image72.emf"/><Relationship Id="rId5" Type="http://schemas.openxmlformats.org/officeDocument/2006/relationships/image" Target="../media/image71.emf"/><Relationship Id="rId10" Type="http://schemas.openxmlformats.org/officeDocument/2006/relationships/image" Target="../media/image76.jpeg"/><Relationship Id="rId4" Type="http://schemas.openxmlformats.org/officeDocument/2006/relationships/image" Target="../media/image70.png"/><Relationship Id="rId9" Type="http://schemas.openxmlformats.org/officeDocument/2006/relationships/image" Target="../media/image7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xmlns=""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a:t>
            </a:r>
            <a:r>
              <a:rPr lang="ar-YE" sz="2400" b="1" dirty="0" smtClean="0">
                <a:solidFill>
                  <a:srgbClr val="FF9518"/>
                </a:solidFill>
                <a:latin typeface="Andalus" panose="02020603050405020304" pitchFamily="18" charset="-78"/>
                <a:cs typeface="Andalus" panose="02020603050405020304" pitchFamily="18" charset="-78"/>
              </a:rPr>
              <a:t>8</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Prevention from </a:t>
            </a:r>
            <a:r>
              <a:rPr lang="en-US" sz="3200" b="1" dirty="0" err="1">
                <a:solidFill>
                  <a:srgbClr val="84492B"/>
                </a:solidFill>
                <a:latin typeface="Andalus" panose="02020603050405020304" pitchFamily="18" charset="-78"/>
                <a:cs typeface="Andalus" panose="02020603050405020304" pitchFamily="18" charset="-78"/>
              </a:rPr>
              <a:t>Cyberattacks</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smtClean="0">
                <a:solidFill>
                  <a:srgbClr val="84492B"/>
                </a:solidFill>
                <a:latin typeface="Andalus" panose="02020603050405020304" pitchFamily="18" charset="-78"/>
                <a:cs typeface="Andalus" panose="02020603050405020304" pitchFamily="18" charset="-78"/>
              </a:rPr>
              <a:t> </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26518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smtClean="0">
                <a:solidFill>
                  <a:prstClr val="black"/>
                </a:solidFill>
                <a:latin typeface="Agency FB" panose="020B0503020202020204" pitchFamily="34" charset="0"/>
                <a:cs typeface="Arial" panose="020B0604020202020204" pitchFamily="34" charset="0"/>
              </a:rPr>
              <a:t>Outline</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Prevention from </a:t>
            </a:r>
            <a:r>
              <a:rPr lang="en-US" sz="2000" b="1" i="1" dirty="0" err="1">
                <a:solidFill>
                  <a:srgbClr val="FF0000"/>
                </a:solidFill>
              </a:rPr>
              <a:t>Cyberattacks</a:t>
            </a:r>
            <a:endParaRPr lang="en-US" sz="2000" b="1" i="1" dirty="0">
              <a:solidFill>
                <a:srgbClr val="FF0000"/>
              </a:solidFill>
            </a:endParaRPr>
          </a:p>
        </p:txBody>
      </p:sp>
      <p:graphicFrame>
        <p:nvGraphicFramePr>
          <p:cNvPr id="18" name="Content Placeholder 2" descr="SmartArt object">
            <a:extLst>
              <a:ext uri="{FF2B5EF4-FFF2-40B4-BE49-F238E27FC236}">
                <a16:creationId xmlns=""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3572506054"/>
              </p:ext>
            </p:extLst>
          </p:nvPr>
        </p:nvGraphicFramePr>
        <p:xfrm>
          <a:off x="685799" y="2298792"/>
          <a:ext cx="10817088" cy="3530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6340500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9" name="Content Placeholder 3">
            <a:extLst>
              <a:ext uri="{FF2B5EF4-FFF2-40B4-BE49-F238E27FC236}">
                <a16:creationId xmlns="" xmlns:a16="http://schemas.microsoft.com/office/drawing/2014/main" id="{5E5799BE-9BFA-4FA3-89B2-5C90F8B36656}"/>
              </a:ext>
            </a:extLst>
          </p:cNvPr>
          <p:cNvSpPr txBox="1">
            <a:spLocks/>
          </p:cNvSpPr>
          <p:nvPr/>
        </p:nvSpPr>
        <p:spPr>
          <a:xfrm>
            <a:off x="2198215" y="1401214"/>
            <a:ext cx="9473086" cy="43070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9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9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9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cost</a:t>
            </a:r>
            <a:r>
              <a:rPr lang="en-US" sz="19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billions of dollars to the businesses</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government organizations,</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defense institutes</a:t>
            </a:r>
            <a:r>
              <a:rPr lang="en-US" sz="1900" dirty="0" smtClean="0">
                <a:latin typeface="Calibri" panose="020F0502020204030204" pitchFamily="34" charset="0"/>
                <a:ea typeface="Calibri" panose="020F0502020204030204" pitchFamily="34" charset="0"/>
                <a:cs typeface="Arial" panose="020B0604020202020204" pitchFamily="34" charset="0"/>
              </a:rPr>
              <a:t>, and many other sectors that directly impact on our day to day lives. </a:t>
            </a:r>
          </a:p>
          <a:p>
            <a:pPr algn="just">
              <a:lnSpc>
                <a:spcPct val="100000"/>
              </a:lnSpc>
              <a:spcBef>
                <a:spcPts val="600"/>
              </a:spcBef>
              <a:spcAft>
                <a:spcPts val="600"/>
              </a:spcAft>
            </a:pPr>
            <a:r>
              <a:rPr lang="en-US" sz="1900" dirty="0" smtClean="0">
                <a:latin typeface="Calibri" panose="020F0502020204030204" pitchFamily="34" charset="0"/>
                <a:ea typeface="Calibri" panose="020F0502020204030204" pitchFamily="34" charset="0"/>
                <a:cs typeface="Arial" panose="020B0604020202020204" pitchFamily="34" charset="0"/>
              </a:rPr>
              <a:t>The </a:t>
            </a:r>
            <a:r>
              <a:rPr lang="en-US" sz="19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900" dirty="0" smtClean="0">
                <a:latin typeface="Calibri" panose="020F0502020204030204" pitchFamily="34" charset="0"/>
                <a:ea typeface="Calibri" panose="020F0502020204030204" pitchFamily="34" charset="0"/>
                <a:cs typeface="Arial" panose="020B0604020202020204" pitchFamily="34" charset="0"/>
              </a:rPr>
              <a:t> are becoming more and more </a:t>
            </a:r>
            <a:r>
              <a:rPr lang="en-US" sz="1900" u="sng" dirty="0" smtClean="0">
                <a:latin typeface="Calibri" panose="020F0502020204030204" pitchFamily="34" charset="0"/>
                <a:ea typeface="Calibri" panose="020F0502020204030204" pitchFamily="34" charset="0"/>
                <a:cs typeface="Arial" panose="020B0604020202020204" pitchFamily="34" charset="0"/>
              </a:rPr>
              <a:t>sophisticated</a:t>
            </a:r>
            <a:r>
              <a:rPr lang="en-US" sz="1900" dirty="0" smtClean="0">
                <a:latin typeface="Calibri" panose="020F0502020204030204" pitchFamily="34" charset="0"/>
                <a:ea typeface="Calibri" panose="020F0502020204030204" pitchFamily="34" charset="0"/>
                <a:cs typeface="Arial" panose="020B0604020202020204" pitchFamily="34" charset="0"/>
              </a:rPr>
              <a:t> and </a:t>
            </a:r>
            <a:r>
              <a:rPr lang="en-US" sz="1900" u="sng" dirty="0" smtClean="0">
                <a:latin typeface="Calibri" panose="020F0502020204030204" pitchFamily="34" charset="0"/>
                <a:ea typeface="Calibri" panose="020F0502020204030204" pitchFamily="34" charset="0"/>
                <a:cs typeface="Arial" panose="020B0604020202020204" pitchFamily="34" charset="0"/>
              </a:rPr>
              <a:t>advanced in technology </a:t>
            </a:r>
            <a:r>
              <a:rPr lang="en-US" sz="1900" dirty="0" smtClean="0">
                <a:latin typeface="Calibri" panose="020F0502020204030204" pitchFamily="34" charset="0"/>
                <a:ea typeface="Calibri" panose="020F0502020204030204" pitchFamily="34" charset="0"/>
                <a:cs typeface="Arial" panose="020B0604020202020204" pitchFamily="34" charset="0"/>
              </a:rPr>
              <a:t>and ideology.</a:t>
            </a:r>
          </a:p>
          <a:p>
            <a:pPr algn="just">
              <a:lnSpc>
                <a:spcPct val="100000"/>
              </a:lnSpc>
              <a:spcBef>
                <a:spcPts val="600"/>
              </a:spcBef>
              <a:spcAft>
                <a:spcPts val="600"/>
              </a:spcAft>
            </a:pPr>
            <a:r>
              <a:rPr lang="en-US" sz="1900" u="sng" dirty="0" smtClean="0">
                <a:latin typeface="Calibri" panose="020F0502020204030204" pitchFamily="34" charset="0"/>
                <a:ea typeface="Calibri" panose="020F0502020204030204" pitchFamily="34" charset="0"/>
                <a:cs typeface="Arial" panose="020B0604020202020204" pitchFamily="34" charset="0"/>
              </a:rPr>
              <a:t>New techniques and patterns are being utilized </a:t>
            </a:r>
            <a:r>
              <a:rPr lang="en-US" sz="1900" dirty="0" smtClean="0">
                <a:latin typeface="Calibri" panose="020F0502020204030204" pitchFamily="34" charset="0"/>
                <a:ea typeface="Calibri" panose="020F0502020204030204" pitchFamily="34" charset="0"/>
                <a:cs typeface="Arial" panose="020B0604020202020204" pitchFamily="34" charset="0"/>
              </a:rPr>
              <a:t>to </a:t>
            </a:r>
            <a:r>
              <a:rPr lang="en-US" sz="19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launch cyber-attacks</a:t>
            </a:r>
            <a:r>
              <a:rPr lang="en-US" sz="1900" b="1" i="1" dirty="0" smtClean="0">
                <a:latin typeface="Calibri" panose="020F0502020204030204" pitchFamily="34" charset="0"/>
                <a:ea typeface="Calibri" panose="020F0502020204030204" pitchFamily="34" charset="0"/>
                <a:cs typeface="Arial" panose="020B0604020202020204" pitchFamily="34" charset="0"/>
              </a:rPr>
              <a:t> </a:t>
            </a:r>
            <a:r>
              <a:rPr lang="en-US" sz="1900" dirty="0" smtClean="0">
                <a:latin typeface="Calibri" panose="020F0502020204030204" pitchFamily="34" charset="0"/>
                <a:ea typeface="Calibri" panose="020F0502020204030204" pitchFamily="34" charset="0"/>
                <a:cs typeface="Arial" panose="020B0604020202020204" pitchFamily="34" charset="0"/>
              </a:rPr>
              <a:t>on </a:t>
            </a:r>
            <a:r>
              <a:rPr lang="en-US" sz="1900" u="sng" dirty="0" smtClean="0">
                <a:latin typeface="Calibri" panose="020F0502020204030204" pitchFamily="34" charset="0"/>
                <a:ea typeface="Calibri" panose="020F0502020204030204" pitchFamily="34" charset="0"/>
                <a:cs typeface="Arial" panose="020B0604020202020204" pitchFamily="34" charset="0"/>
              </a:rPr>
              <a:t>the networks</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data</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services</a:t>
            </a:r>
            <a:r>
              <a:rPr lang="en-US" sz="1900" dirty="0" smtClean="0">
                <a:latin typeface="Calibri" panose="020F0502020204030204" pitchFamily="34" charset="0"/>
                <a:ea typeface="Calibri" panose="020F0502020204030204" pitchFamily="34" charset="0"/>
                <a:cs typeface="Arial" panose="020B0604020202020204" pitchFamily="34" charset="0"/>
              </a:rPr>
              <a:t> to disrupt the genuine processes and systems of our peaceful loving people all around the world.</a:t>
            </a:r>
          </a:p>
          <a:p>
            <a:pPr algn="just">
              <a:lnSpc>
                <a:spcPct val="100000"/>
              </a:lnSpc>
              <a:spcBef>
                <a:spcPts val="600"/>
              </a:spcBef>
              <a:spcAft>
                <a:spcPts val="600"/>
              </a:spcAft>
            </a:pPr>
            <a:r>
              <a:rPr lang="en-US" sz="1900" dirty="0">
                <a:latin typeface="Calibri" panose="020F0502020204030204" pitchFamily="34" charset="0"/>
                <a:ea typeface="Calibri" panose="020F0502020204030204" pitchFamily="34" charset="0"/>
                <a:cs typeface="Arial" panose="020B0604020202020204" pitchFamily="34" charset="0"/>
              </a:rPr>
              <a:t>The </a:t>
            </a:r>
            <a:r>
              <a:rPr lang="en-US" sz="19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from the </a:t>
            </a:r>
            <a:r>
              <a:rPr lang="en-US" sz="19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9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900" dirty="0">
                <a:latin typeface="Calibri" panose="020F0502020204030204" pitchFamily="34" charset="0"/>
                <a:ea typeface="Calibri" panose="020F0502020204030204" pitchFamily="34" charset="0"/>
                <a:cs typeface="Arial" panose="020B0604020202020204" pitchFamily="34" charset="0"/>
              </a:rPr>
              <a:t>also </a:t>
            </a:r>
            <a:r>
              <a:rPr lang="en-US" sz="1900" u="sng" dirty="0">
                <a:latin typeface="Calibri" panose="020F0502020204030204" pitchFamily="34" charset="0"/>
                <a:ea typeface="Calibri" panose="020F0502020204030204" pitchFamily="34" charset="0"/>
                <a:cs typeface="Arial" panose="020B0604020202020204" pitchFamily="34" charset="0"/>
              </a:rPr>
              <a:t>need to a step ahead of the thinking of the cyber criminals to counter them</a:t>
            </a:r>
            <a:r>
              <a:rPr lang="en-US" sz="1900" dirty="0">
                <a:latin typeface="Calibri" panose="020F0502020204030204" pitchFamily="34" charset="0"/>
                <a:ea typeface="Calibri" panose="020F0502020204030204" pitchFamily="34" charset="0"/>
                <a:cs typeface="Arial" panose="020B0604020202020204" pitchFamily="34" charset="0"/>
              </a:rPr>
              <a:t>, but normally conditions, it happens very rarely. </a:t>
            </a:r>
          </a:p>
          <a:p>
            <a:pPr algn="just">
              <a:lnSpc>
                <a:spcPct val="100000"/>
              </a:lnSpc>
              <a:spcBef>
                <a:spcPts val="600"/>
              </a:spcBef>
              <a:spcAft>
                <a:spcPts val="600"/>
              </a:spcAft>
            </a:pPr>
            <a:r>
              <a:rPr lang="en-US" sz="1900" dirty="0">
                <a:latin typeface="Calibri" panose="020F0502020204030204" pitchFamily="34" charset="0"/>
                <a:ea typeface="Calibri" panose="020F0502020204030204" pitchFamily="34" charset="0"/>
                <a:cs typeface="Arial" panose="020B0604020202020204" pitchFamily="34" charset="0"/>
              </a:rPr>
              <a:t>The cyber criminals are more creative and also diverse in thinking. </a:t>
            </a:r>
            <a:endParaRPr lang="en-US" sz="19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r>
              <a:rPr lang="en-US" sz="1900" dirty="0">
                <a:latin typeface="Calibri" panose="020F0502020204030204" pitchFamily="34" charset="0"/>
                <a:ea typeface="Calibri" panose="020F0502020204030204" pitchFamily="34" charset="0"/>
                <a:cs typeface="Arial" panose="020B0604020202020204" pitchFamily="34" charset="0"/>
              </a:rPr>
              <a:t>But the main components that they use for launching the </a:t>
            </a:r>
            <a:r>
              <a:rPr lang="en-US" sz="1900" dirty="0" err="1">
                <a:latin typeface="Calibri" panose="020F0502020204030204" pitchFamily="34" charset="0"/>
                <a:ea typeface="Calibri" panose="020F0502020204030204" pitchFamily="34" charset="0"/>
                <a:cs typeface="Arial" panose="020B0604020202020204" pitchFamily="34" charset="0"/>
              </a:rPr>
              <a:t>cyberattacks</a:t>
            </a:r>
            <a:r>
              <a:rPr lang="en-US" sz="1900" dirty="0">
                <a:latin typeface="Calibri" panose="020F0502020204030204" pitchFamily="34" charset="0"/>
                <a:ea typeface="Calibri" panose="020F0502020204030204" pitchFamily="34" charset="0"/>
                <a:cs typeface="Arial" panose="020B0604020202020204" pitchFamily="34" charset="0"/>
              </a:rPr>
              <a:t> include </a:t>
            </a:r>
            <a:r>
              <a:rPr lang="en-US" sz="1900" u="sng" dirty="0">
                <a:latin typeface="Calibri" panose="020F0502020204030204" pitchFamily="34" charset="0"/>
                <a:ea typeface="Calibri" panose="020F0502020204030204" pitchFamily="34" charset="0"/>
                <a:cs typeface="Arial" panose="020B0604020202020204" pitchFamily="34" charset="0"/>
              </a:rPr>
              <a:t>the </a:t>
            </a:r>
            <a:r>
              <a:rPr lang="en-US" sz="1900" b="1" u="sng" dirty="0">
                <a:solidFill>
                  <a:srgbClr val="FF0000"/>
                </a:solidFill>
                <a:latin typeface="Calibri" panose="020F0502020204030204" pitchFamily="34" charset="0"/>
                <a:ea typeface="Calibri" panose="020F0502020204030204" pitchFamily="34" charset="0"/>
                <a:cs typeface="Arial" panose="020B0604020202020204" pitchFamily="34" charset="0"/>
              </a:rPr>
              <a:t>exploitations of the weaknesses </a:t>
            </a:r>
            <a:r>
              <a:rPr lang="en-US" sz="1900" u="sng" dirty="0">
                <a:latin typeface="Calibri" panose="020F0502020204030204" pitchFamily="34" charset="0"/>
                <a:ea typeface="Calibri" panose="020F0502020204030204" pitchFamily="34" charset="0"/>
                <a:cs typeface="Arial" panose="020B0604020202020204" pitchFamily="34" charset="0"/>
              </a:rPr>
              <a:t>in your computers</a:t>
            </a:r>
            <a:r>
              <a:rPr lang="en-US" sz="1900" dirty="0">
                <a:latin typeface="Calibri" panose="020F0502020204030204" pitchFamily="34" charset="0"/>
                <a:ea typeface="Calibri" panose="020F0502020204030204" pitchFamily="34" charset="0"/>
                <a:cs typeface="Arial" panose="020B0604020202020204" pitchFamily="34" charset="0"/>
              </a:rPr>
              <a:t>, </a:t>
            </a:r>
            <a:r>
              <a:rPr lang="en-US" sz="1900" u="sng" dirty="0">
                <a:latin typeface="Calibri" panose="020F0502020204030204" pitchFamily="34" charset="0"/>
                <a:ea typeface="Calibri" panose="020F0502020204030204" pitchFamily="34" charset="0"/>
                <a:cs typeface="Arial" panose="020B0604020202020204" pitchFamily="34" charset="0"/>
              </a:rPr>
              <a:t>web pages</a:t>
            </a:r>
            <a:r>
              <a:rPr lang="en-US" sz="1900" dirty="0">
                <a:latin typeface="Calibri" panose="020F0502020204030204" pitchFamily="34" charset="0"/>
                <a:ea typeface="Calibri" panose="020F0502020204030204" pitchFamily="34" charset="0"/>
                <a:cs typeface="Arial" panose="020B0604020202020204" pitchFamily="34" charset="0"/>
              </a:rPr>
              <a:t>, </a:t>
            </a:r>
            <a:r>
              <a:rPr lang="en-US" sz="1900" u="sng" dirty="0">
                <a:latin typeface="Calibri" panose="020F0502020204030204" pitchFamily="34" charset="0"/>
                <a:ea typeface="Calibri" panose="020F0502020204030204" pitchFamily="34" charset="0"/>
                <a:cs typeface="Arial" panose="020B0604020202020204" pitchFamily="34" charset="0"/>
              </a:rPr>
              <a:t>networks</a:t>
            </a:r>
            <a:r>
              <a:rPr lang="en-US" sz="1900" dirty="0">
                <a:latin typeface="Calibri" panose="020F0502020204030204" pitchFamily="34" charset="0"/>
                <a:ea typeface="Calibri" panose="020F0502020204030204" pitchFamily="34" charset="0"/>
                <a:cs typeface="Arial" panose="020B0604020202020204" pitchFamily="34" charset="0"/>
              </a:rPr>
              <a:t>, </a:t>
            </a:r>
            <a:r>
              <a:rPr lang="en-US" sz="1900" u="sng" dirty="0">
                <a:latin typeface="Calibri" panose="020F0502020204030204" pitchFamily="34" charset="0"/>
                <a:ea typeface="Calibri" panose="020F0502020204030204" pitchFamily="34" charset="0"/>
                <a:cs typeface="Arial" panose="020B0604020202020204" pitchFamily="34" charset="0"/>
              </a:rPr>
              <a:t>databases</a:t>
            </a:r>
            <a:r>
              <a:rPr lang="en-US" sz="1900" dirty="0">
                <a:latin typeface="Calibri" panose="020F0502020204030204" pitchFamily="34" charset="0"/>
                <a:ea typeface="Calibri" panose="020F0502020204030204" pitchFamily="34" charset="0"/>
                <a:cs typeface="Arial" panose="020B0604020202020204" pitchFamily="34" charset="0"/>
              </a:rPr>
              <a:t>, and </a:t>
            </a:r>
            <a:r>
              <a:rPr lang="en-US" sz="1900" u="sng" dirty="0">
                <a:latin typeface="Calibri" panose="020F0502020204030204" pitchFamily="34" charset="0"/>
                <a:ea typeface="Calibri" panose="020F0502020204030204" pitchFamily="34" charset="0"/>
                <a:cs typeface="Arial" panose="020B0604020202020204" pitchFamily="34" charset="0"/>
              </a:rPr>
              <a:t>lack of awareness about the security threats in the users </a:t>
            </a:r>
            <a:r>
              <a:rPr lang="en-US" sz="1900" dirty="0">
                <a:latin typeface="Calibri" panose="020F0502020204030204" pitchFamily="34" charset="0"/>
                <a:ea typeface="Calibri" panose="020F0502020204030204" pitchFamily="34" charset="0"/>
                <a:cs typeface="Arial" panose="020B0604020202020204" pitchFamily="34" charset="0"/>
              </a:rPr>
              <a:t>of the internet, and computer technologies. </a:t>
            </a:r>
          </a:p>
        </p:txBody>
      </p:sp>
    </p:spTree>
    <p:extLst>
      <p:ext uri="{BB962C8B-B14F-4D97-AF65-F5344CB8AC3E}">
        <p14:creationId xmlns:p14="http://schemas.microsoft.com/office/powerpoint/2010/main" val="28718744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460563"/>
            <a:ext cx="9033906" cy="418570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b="1" dirty="0">
                <a:latin typeface="Calibri" panose="020F0502020204030204" pitchFamily="34" charset="0"/>
                <a:ea typeface="Calibri" panose="020F0502020204030204" pitchFamily="34" charset="0"/>
                <a:cs typeface="Arial" panose="020B0604020202020204" pitchFamily="34" charset="0"/>
              </a:rPr>
              <a:t>Cyber security </a:t>
            </a:r>
            <a:r>
              <a:rPr lang="en-US" sz="1800" dirty="0">
                <a:latin typeface="Calibri" panose="020F0502020204030204" pitchFamily="34" charset="0"/>
                <a:ea typeface="Calibri" panose="020F0502020204030204" pitchFamily="34" charset="0"/>
                <a:cs typeface="Arial" panose="020B0604020202020204" pitchFamily="34" charset="0"/>
              </a:rPr>
              <a:t>to </a:t>
            </a:r>
            <a:r>
              <a:rPr lang="en-US" sz="1800" u="sng" dirty="0">
                <a:latin typeface="Calibri" panose="020F0502020204030204" pitchFamily="34" charset="0"/>
                <a:ea typeface="Calibri" panose="020F0502020204030204" pitchFamily="34" charset="0"/>
                <a:cs typeface="Arial" panose="020B0604020202020204" pitchFamily="34" charset="0"/>
              </a:rPr>
              <a:t>prevent or reduce the impact of </a:t>
            </a:r>
            <a:r>
              <a:rPr lang="en-US" sz="1800" u="sng" dirty="0" err="1">
                <a:latin typeface="Calibri" panose="020F0502020204030204" pitchFamily="34" charset="0"/>
                <a:ea typeface="Calibri" panose="020F0502020204030204" pitchFamily="34" charset="0"/>
                <a:cs typeface="Arial" panose="020B0604020202020204" pitchFamily="34" charset="0"/>
              </a:rPr>
              <a:t>cyberattacks</a:t>
            </a:r>
            <a:r>
              <a:rPr lang="en-US" sz="1800" u="sng"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the name of </a:t>
            </a:r>
            <a:r>
              <a:rPr lang="en-US"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continuous practice of security measures and standards</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u="sng" dirty="0">
                <a:latin typeface="Calibri" panose="020F0502020204030204" pitchFamily="34" charset="0"/>
                <a:ea typeface="Calibri" panose="020F0502020204030204" pitchFamily="34" charset="0"/>
                <a:cs typeface="Arial" panose="020B0604020202020204" pitchFamily="34" charset="0"/>
              </a:rPr>
              <a:t>fundamental component to prevent your IT system </a:t>
            </a:r>
            <a:r>
              <a:rPr lang="en-US" sz="1800" dirty="0">
                <a:latin typeface="Calibri" panose="020F0502020204030204" pitchFamily="34" charset="0"/>
                <a:ea typeface="Calibri" panose="020F0502020204030204" pitchFamily="34" charset="0"/>
                <a:cs typeface="Arial" panose="020B0604020202020204" pitchFamily="34" charset="0"/>
              </a:rPr>
              <a:t>from cyber-attacks is </a:t>
            </a:r>
            <a:r>
              <a:rPr lang="en-US" sz="1800" u="sng" dirty="0">
                <a:latin typeface="Calibri" panose="020F0502020204030204" pitchFamily="34" charset="0"/>
                <a:ea typeface="Calibri" panose="020F0502020204030204" pitchFamily="34" charset="0"/>
                <a:cs typeface="Arial" panose="020B0604020202020204" pitchFamily="34" charset="0"/>
              </a:rPr>
              <a:t>the security awareness of the users of the IT systems</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b="1" i="1" dirty="0">
                <a:latin typeface="Calibri" panose="020F0502020204030204" pitchFamily="34" charset="0"/>
                <a:ea typeface="Calibri" panose="020F0502020204030204" pitchFamily="34" charset="0"/>
                <a:cs typeface="Arial" panose="020B0604020202020204" pitchFamily="34" charset="0"/>
              </a:rPr>
              <a:t>The </a:t>
            </a:r>
            <a:r>
              <a:rPr lang="en-US" sz="1800" b="1" i="1" dirty="0">
                <a:solidFill>
                  <a:srgbClr val="FF0000"/>
                </a:solidFill>
                <a:latin typeface="Calibri" panose="020F0502020204030204" pitchFamily="34" charset="0"/>
                <a:ea typeface="Calibri" panose="020F0502020204030204" pitchFamily="34" charset="0"/>
                <a:cs typeface="Arial" panose="020B0604020202020204" pitchFamily="34" charset="0"/>
              </a:rPr>
              <a:t>awareness of the cyber security </a:t>
            </a:r>
            <a:r>
              <a:rPr lang="en-US" sz="1800" b="1" i="1" dirty="0">
                <a:latin typeface="Calibri" panose="020F0502020204030204" pitchFamily="34" charset="0"/>
                <a:ea typeface="Calibri" panose="020F0502020204030204" pitchFamily="34" charset="0"/>
                <a:cs typeface="Arial" panose="020B0604020202020204" pitchFamily="34" charset="0"/>
              </a:rPr>
              <a:t>will include the following important factors. </a:t>
            </a:r>
          </a:p>
          <a:p>
            <a:pPr marL="749300" lvl="0" indent="-34290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Continuously educate the people about cyber security </a:t>
            </a:r>
          </a:p>
          <a:p>
            <a:pPr marL="749300" marR="0" lvl="0" indent="-34290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Make the users realize the importance of password security </a:t>
            </a:r>
          </a:p>
          <a:p>
            <a:pPr marL="749300" marR="0" lvl="0" indent="-34290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Train about keeping the software updated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749300" marR="0" lvl="0" indent="-342900" algn="just">
              <a:lnSpc>
                <a:spcPct val="100000"/>
              </a:lnSpc>
              <a:spcBef>
                <a:spcPts val="600"/>
              </a:spcBef>
              <a:spcAft>
                <a:spcPts val="6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Provide </a:t>
            </a:r>
            <a:r>
              <a:rPr lang="en-US" sz="1800" dirty="0">
                <a:latin typeface="Calibri" panose="020F0502020204030204" pitchFamily="34" charset="0"/>
                <a:ea typeface="Calibri" panose="020F0502020204030204" pitchFamily="34" charset="0"/>
                <a:cs typeface="Arial" panose="020B0604020202020204" pitchFamily="34" charset="0"/>
              </a:rPr>
              <a:t>guidelines on how to deal with unknown emails </a:t>
            </a:r>
          </a:p>
          <a:p>
            <a:pPr marL="749300" marR="0" lvl="0" indent="-34290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Train for the potential social engineering ways that exploit the innocence of people </a:t>
            </a:r>
          </a:p>
          <a:p>
            <a:pPr marL="749300" marR="0" lvl="0" indent="-34290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Implement proper system logout and monitoring mechanism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93863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731414"/>
            <a:ext cx="8792605" cy="39882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u="sng" dirty="0">
                <a:latin typeface="Calibri" panose="020F0502020204030204" pitchFamily="34" charset="0"/>
                <a:ea typeface="Calibri" panose="020F0502020204030204" pitchFamily="34" charset="0"/>
                <a:cs typeface="Arial" panose="020B0604020202020204" pitchFamily="34" charset="0"/>
              </a:rPr>
              <a:t>awareness</a:t>
            </a:r>
            <a:r>
              <a:rPr lang="en-US" sz="1800" dirty="0">
                <a:latin typeface="Calibri" panose="020F0502020204030204" pitchFamily="34" charset="0"/>
                <a:ea typeface="Calibri" panose="020F0502020204030204" pitchFamily="34" charset="0"/>
                <a:cs typeface="Arial" panose="020B0604020202020204" pitchFamily="34" charset="0"/>
              </a:rPr>
              <a:t> and </a:t>
            </a:r>
            <a:r>
              <a:rPr lang="en-US" sz="1800" u="sng" dirty="0">
                <a:latin typeface="Calibri" panose="020F0502020204030204" pitchFamily="34" charset="0"/>
                <a:ea typeface="Calibri" panose="020F0502020204030204" pitchFamily="34" charset="0"/>
                <a:cs typeface="Arial" panose="020B0604020202020204" pitchFamily="34" charset="0"/>
              </a:rPr>
              <a:t>implementation of the standard guidelines in the peopl</a:t>
            </a:r>
            <a:r>
              <a:rPr lang="en-US" sz="1800" dirty="0">
                <a:latin typeface="Calibri" panose="020F0502020204030204" pitchFamily="34" charset="0"/>
                <a:ea typeface="Calibri" panose="020F0502020204030204" pitchFamily="34" charset="0"/>
                <a:cs typeface="Arial" panose="020B0604020202020204" pitchFamily="34" charset="0"/>
              </a:rPr>
              <a:t>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creates a strong shield against the cyber attacks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According to the Small Biz Trends research, more than 52% of the cyber attacks on small businesses take place due to the </a:t>
            </a:r>
            <a:r>
              <a:rPr lang="en-US" sz="1800" u="sng" dirty="0">
                <a:latin typeface="Calibri" panose="020F0502020204030204" pitchFamily="34" charset="0"/>
                <a:ea typeface="Calibri" panose="020F0502020204030204" pitchFamily="34" charset="0"/>
                <a:cs typeface="Arial" panose="020B0604020202020204" pitchFamily="34" charset="0"/>
              </a:rPr>
              <a:t>human errors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system failures </a:t>
            </a:r>
            <a:r>
              <a:rPr lang="en-US" sz="1800" dirty="0">
                <a:latin typeface="Calibri" panose="020F0502020204030204" pitchFamily="34" charset="0"/>
                <a:ea typeface="Calibri" panose="020F0502020204030204" pitchFamily="34" charset="0"/>
                <a:cs typeface="Arial" panose="020B0604020202020204" pitchFamily="34" charset="0"/>
              </a:rPr>
              <a:t>and other factors, while 48% of the attacks are done deliberately for fulfilling the malicious intentions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1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Small businesses </a:t>
            </a:r>
            <a:r>
              <a:rPr lang="en-US" sz="1800" dirty="0">
                <a:latin typeface="Calibri" panose="020F0502020204030204" pitchFamily="34" charset="0"/>
                <a:ea typeface="Calibri" panose="020F0502020204030204" pitchFamily="34" charset="0"/>
                <a:cs typeface="Arial" panose="020B0604020202020204" pitchFamily="34" charset="0"/>
              </a:rPr>
              <a:t>are normally </a:t>
            </a:r>
            <a:r>
              <a:rPr lang="en-US" sz="1800" i="1" dirty="0">
                <a:latin typeface="Calibri" panose="020F0502020204030204" pitchFamily="34" charset="0"/>
                <a:ea typeface="Calibri" panose="020F0502020204030204" pitchFamily="34" charset="0"/>
                <a:cs typeface="Arial" panose="020B0604020202020204" pitchFamily="34" charset="0"/>
              </a:rPr>
              <a:t>short of money to purchase and train the staff for cyber security</a:t>
            </a:r>
            <a:r>
              <a:rPr lang="en-US" sz="1800" dirty="0">
                <a:latin typeface="Calibri" panose="020F0502020204030204" pitchFamily="34" charset="0"/>
                <a:ea typeface="Calibri" panose="020F0502020204030204" pitchFamily="34" charset="0"/>
                <a:cs typeface="Arial" panose="020B0604020202020204" pitchFamily="34" charset="0"/>
              </a:rPr>
              <a:t>. That’s why some of t</a:t>
            </a:r>
            <a:r>
              <a:rPr lang="en-US" sz="1800" u="sng" dirty="0">
                <a:latin typeface="Calibri" panose="020F0502020204030204" pitchFamily="34" charset="0"/>
                <a:ea typeface="Calibri" panose="020F0502020204030204" pitchFamily="34" charset="0"/>
                <a:cs typeface="Arial" panose="020B0604020202020204" pitchFamily="34" charset="0"/>
              </a:rPr>
              <a:t>he serious attacks take place on the small businesses </a:t>
            </a:r>
            <a:r>
              <a:rPr lang="en-US" sz="1800" dirty="0">
                <a:latin typeface="Calibri" panose="020F0502020204030204" pitchFamily="34" charset="0"/>
                <a:ea typeface="Calibri" panose="020F0502020204030204" pitchFamily="34" charset="0"/>
                <a:cs typeface="Arial" panose="020B0604020202020204" pitchFamily="34" charset="0"/>
              </a:rPr>
              <a:t>on a regular basis.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cyber attacks prevention measures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classified into </a:t>
            </a:r>
            <a:r>
              <a:rPr lang="en-US" sz="1800" b="1" dirty="0">
                <a:solidFill>
                  <a:srgbClr val="00B0F0"/>
                </a:solidFill>
                <a:latin typeface="Calibri" panose="020F0502020204030204" pitchFamily="34" charset="0"/>
                <a:ea typeface="Calibri" panose="020F0502020204030204" pitchFamily="34" charset="0"/>
                <a:cs typeface="Arial" panose="020B0604020202020204" pitchFamily="34" charset="0"/>
              </a:rPr>
              <a:t>two major categories</a:t>
            </a:r>
            <a:r>
              <a:rPr lang="en-US" sz="1800" b="1" dirty="0">
                <a:latin typeface="Calibri" panose="020F0502020204030204" pitchFamily="34" charset="0"/>
                <a:ea typeface="Calibri" panose="020F0502020204030204" pitchFamily="34" charset="0"/>
                <a:cs typeface="Arial" panose="020B0604020202020204" pitchFamily="34" charset="0"/>
              </a:rPr>
              <a:t>:</a:t>
            </a:r>
          </a:p>
          <a:p>
            <a:pPr marL="863600" marR="0" lvl="0" indent="-342900" algn="just">
              <a:lnSpc>
                <a:spcPct val="11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preventive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measures </a:t>
            </a:r>
          </a:p>
          <a:p>
            <a:pPr marL="863600" marR="0" lvl="0" indent="-342900" algn="just">
              <a:lnSpc>
                <a:spcPct val="110000"/>
              </a:lnSpc>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corrective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measures</a:t>
            </a:r>
          </a:p>
          <a:p>
            <a:pPr algn="just">
              <a:lnSpc>
                <a:spcPct val="11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16470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preventive measures </a:t>
            </a:r>
            <a:r>
              <a:rPr lang="en-US" sz="1800" b="1" dirty="0">
                <a:latin typeface="Calibri" panose="020F0502020204030204" pitchFamily="34" charset="0"/>
                <a:ea typeface="Calibri" panose="020F0502020204030204" pitchFamily="34" charset="0"/>
                <a:cs typeface="Arial" panose="020B0604020202020204" pitchFamily="34" charset="0"/>
              </a:rPr>
              <a:t>include the following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activities</a:t>
            </a:r>
            <a:r>
              <a:rPr lang="en-US" sz="1800" b="1" dirty="0">
                <a:latin typeface="Calibri" panose="020F0502020204030204" pitchFamily="34" charset="0"/>
                <a:ea typeface="Calibri" panose="020F0502020204030204" pitchFamily="34" charset="0"/>
                <a:cs typeface="Arial" panose="020B0604020202020204" pitchFamily="34" charset="0"/>
              </a:rPr>
              <a:t>:</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Stick to the company security guidelines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underestimate the hackers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all software and tools updated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back up your data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your backup data encrypted and protected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the password management policies strictly </a:t>
            </a:r>
          </a:p>
          <a:p>
            <a:pPr marL="8001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email use policy strictly </a:t>
            </a:r>
          </a:p>
          <a:p>
            <a:pPr marL="8001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intrusion detection and intrusion prevention systems (IDS/IPS)</a:t>
            </a:r>
          </a:p>
          <a:p>
            <a:pPr marL="8001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 </a:t>
            </a:r>
            <a:r>
              <a:rPr lang="en-US" sz="1800" dirty="0">
                <a:latin typeface="Calibri" panose="020F0502020204030204" pitchFamily="34" charset="0"/>
                <a:ea typeface="Calibri" panose="020F0502020204030204" pitchFamily="34" charset="0"/>
                <a:cs typeface="Arial" panose="020B0604020202020204" pitchFamily="34" charset="0"/>
              </a:rPr>
              <a:t>antivirus software and firewalls </a:t>
            </a:r>
          </a:p>
        </p:txBody>
      </p:sp>
    </p:spTree>
    <p:extLst>
      <p:ext uri="{BB962C8B-B14F-4D97-AF65-F5344CB8AC3E}">
        <p14:creationId xmlns:p14="http://schemas.microsoft.com/office/powerpoint/2010/main" val="3142846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 the other hand,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corrective measures </a:t>
            </a:r>
            <a:r>
              <a:rPr lang="en-US" sz="1800" dirty="0">
                <a:latin typeface="Calibri" panose="020F0502020204030204" pitchFamily="34" charset="0"/>
                <a:ea typeface="Calibri" panose="020F0502020204030204" pitchFamily="34" charset="0"/>
                <a:cs typeface="Arial" panose="020B0604020202020204" pitchFamily="34" charset="0"/>
              </a:rPr>
              <a:t>are normally taken, when some </a:t>
            </a:r>
            <a:r>
              <a:rPr lang="en-US" sz="1800" i="1" u="sng" dirty="0">
                <a:latin typeface="Calibri" panose="020F0502020204030204" pitchFamily="34" charset="0"/>
                <a:ea typeface="Calibri" panose="020F0502020204030204" pitchFamily="34" charset="0"/>
                <a:cs typeface="Arial" panose="020B0604020202020204" pitchFamily="34" charset="0"/>
              </a:rPr>
              <a:t>cyber-attacks have broken into the systems </a:t>
            </a:r>
            <a:r>
              <a:rPr lang="en-US" sz="1800" dirty="0">
                <a:latin typeface="Calibri" panose="020F0502020204030204" pitchFamily="34" charset="0"/>
                <a:ea typeface="Calibri" panose="020F0502020204030204" pitchFamily="34" charset="0"/>
                <a:cs typeface="Arial" panose="020B0604020202020204" pitchFamily="34" charset="0"/>
              </a:rPr>
              <a:t>and need the immediate and befitting </a:t>
            </a:r>
            <a:r>
              <a:rPr lang="en-US" sz="1800" u="sng" dirty="0">
                <a:latin typeface="Calibri" panose="020F0502020204030204" pitchFamily="34" charset="0"/>
                <a:ea typeface="Calibri" panose="020F0502020204030204" pitchFamily="34" charset="0"/>
                <a:cs typeface="Arial" panose="020B0604020202020204" pitchFamily="34" charset="0"/>
              </a:rPr>
              <a:t>response to reduce the impact</a:t>
            </a:r>
            <a:r>
              <a:rPr lang="en-US" sz="1800" dirty="0">
                <a:latin typeface="Calibri" panose="020F0502020204030204" pitchFamily="34" charset="0"/>
                <a:ea typeface="Calibri" panose="020F0502020204030204" pitchFamily="34" charset="0"/>
                <a:cs typeface="Arial" panose="020B0604020202020204" pitchFamily="34" charset="0"/>
              </a:rPr>
              <a:t> of the cyber-attack.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suspected IDs and IPs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Isolate the affected or targeted system from the other network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Rerouting of the traffic should be done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malicious and suspected traffic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Implement the disaster recovery mechanism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Assess the depth of the attack and consequent damages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Inform the concerned security and law enforcement agencies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Use the backed-up data to restore the services </a:t>
            </a:r>
          </a:p>
          <a:p>
            <a:pPr marL="0" marR="0" lv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97875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6F38F92F-97CC-4A2A-A96C-4CDE0BF85D2B}"/>
              </a:ext>
            </a:extLst>
          </p:cNvPr>
          <p:cNvPicPr/>
          <p:nvPr/>
        </p:nvPicPr>
        <p:blipFill>
          <a:blip r:embed="rId5"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610200"/>
            <a:ext cx="8209670" cy="437232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Let’s discuss about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main techniques, systems, guidelines </a:t>
            </a:r>
            <a:r>
              <a:rPr lang="en-US" sz="1800" dirty="0">
                <a:latin typeface="Calibri" panose="020F0502020204030204" pitchFamily="34" charset="0"/>
                <a:ea typeface="Calibri" panose="020F0502020204030204" pitchFamily="34" charset="0"/>
                <a:cs typeface="Arial" panose="020B0604020202020204" pitchFamily="34" charset="0"/>
              </a:rPr>
              <a:t>used for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 the present modern marketplace:</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Algorithms and Techniques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Firewalls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Intrusion detection/prevention systems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Authentication Using Hash</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Secure Socket Layer</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Virtual Private Network</a:t>
            </a:r>
            <a:r>
              <a:rPr lang="en-US" sz="1800" dirty="0">
                <a:ea typeface="Times New Roman" panose="02020603050405020304" pitchFamily="18" charset="0"/>
                <a:cs typeface="Arial" panose="020B0604020202020204" pitchFamily="34" charset="0"/>
              </a:rPr>
              <a:t>.</a:t>
            </a:r>
            <a:endParaRPr lang="en-US" sz="1800" b="1" dirty="0">
              <a:solidFill>
                <a:srgbClr val="4F81BD"/>
              </a:solidFill>
              <a:ea typeface="Times New Roman" panose="02020603050405020304" pitchFamily="18" charset="0"/>
              <a:cs typeface="Times New Roman" panose="02020603050405020304" pitchFamily="18" charset="0"/>
            </a:endParaRPr>
          </a:p>
          <a:p>
            <a:pPr marL="544513" algn="just">
              <a:spcBef>
                <a:spcPts val="0"/>
              </a:spcBef>
              <a:spcAft>
                <a:spcPts val="1000"/>
              </a:spcAft>
              <a:buFont typeface="Wingdings" panose="05000000000000000000" pitchFamily="2" charset="2"/>
              <a:buChar char="§"/>
            </a:pPr>
            <a:r>
              <a:rPr lang="en-US" sz="1800" b="1" dirty="0" smtClean="0">
                <a:solidFill>
                  <a:srgbClr val="4F81BD"/>
                </a:solidFill>
                <a:ea typeface="Times New Roman" panose="02020603050405020304" pitchFamily="18" charset="0"/>
                <a:cs typeface="Times New Roman" panose="02020603050405020304" pitchFamily="18" charset="0"/>
              </a:rPr>
              <a:t>Multi-factor </a:t>
            </a:r>
            <a:r>
              <a:rPr lang="en-US" sz="1800" b="1" dirty="0">
                <a:solidFill>
                  <a:srgbClr val="4F81BD"/>
                </a:solidFill>
                <a:ea typeface="Times New Roman" panose="02020603050405020304" pitchFamily="18" charset="0"/>
                <a:cs typeface="Times New Roman" panose="02020603050405020304" pitchFamily="18" charset="0"/>
              </a:rPr>
              <a:t>Authentication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Mac Computer Firewall Configuration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Choosing the Right Browser (</a:t>
            </a:r>
            <a:r>
              <a:rPr lang="en-US" sz="1800" b="1" dirty="0" err="1">
                <a:solidFill>
                  <a:srgbClr val="4F81BD"/>
                </a:solidFill>
                <a:ea typeface="Times New Roman" panose="02020603050405020304" pitchFamily="18" charset="0"/>
                <a:cs typeface="Times New Roman" panose="02020603050405020304" pitchFamily="18" charset="0"/>
              </a:rPr>
              <a:t>Mozila</a:t>
            </a:r>
            <a:r>
              <a:rPr lang="en-US" sz="1800" b="1" dirty="0">
                <a:solidFill>
                  <a:srgbClr val="4F81BD"/>
                </a:solidFill>
                <a:ea typeface="Times New Roman" panose="02020603050405020304" pitchFamily="18" charset="0"/>
                <a:cs typeface="Times New Roman" panose="02020603050405020304" pitchFamily="18" charset="0"/>
              </a:rPr>
              <a:t> Firefox</a:t>
            </a:r>
            <a:r>
              <a:rPr lang="en-US" sz="1800" b="1" dirty="0" smtClean="0">
                <a:solidFill>
                  <a:srgbClr val="4F81BD"/>
                </a:solidFill>
                <a:ea typeface="Times New Roman" panose="02020603050405020304" pitchFamily="18" charset="0"/>
                <a:cs typeface="Times New Roman" panose="02020603050405020304" pitchFamily="18" charset="0"/>
              </a:rPr>
              <a:t>)</a:t>
            </a:r>
            <a:endParaRPr lang="en-US" sz="1800" b="1" dirty="0">
              <a:solidFill>
                <a:srgbClr val="4F81BD"/>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5556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6" name="Picture 5" descr="Related image">
            <a:extLst>
              <a:ext uri="{FF2B5EF4-FFF2-40B4-BE49-F238E27FC236}">
                <a16:creationId xmlns="" xmlns:a16="http://schemas.microsoft.com/office/drawing/2014/main" id="{2D5B6E1C-EE02-4E53-9AB8-39B2D7AAF2A8}"/>
              </a:ext>
            </a:extLst>
          </p:cNvPr>
          <p:cNvPicPr/>
          <p:nvPr/>
        </p:nvPicPr>
        <p:blipFill>
          <a:blip r:embed="rId5" cstate="print"/>
          <a:srcRect/>
          <a:stretch>
            <a:fillRect/>
          </a:stretch>
        </p:blipFill>
        <p:spPr bwMode="auto">
          <a:xfrm>
            <a:off x="77178" y="2274685"/>
            <a:ext cx="2677816" cy="1883385"/>
          </a:xfrm>
          <a:prstGeom prst="rect">
            <a:avLst/>
          </a:prstGeom>
          <a:noFill/>
          <a:ln w="9525">
            <a:noFill/>
            <a:miter lim="800000"/>
            <a:headEnd/>
            <a:tailEnd/>
          </a:ln>
          <a:effectLst>
            <a:softEdge rad="254000"/>
          </a:effectLst>
        </p:spPr>
      </p:pic>
      <p:sp>
        <p:nvSpPr>
          <p:cNvPr id="18" name="Content Placeholder 3">
            <a:extLst>
              <a:ext uri="{FF2B5EF4-FFF2-40B4-BE49-F238E27FC236}">
                <a16:creationId xmlns="" xmlns:a16="http://schemas.microsoft.com/office/drawing/2014/main" id="{5E5799BE-9BFA-4FA3-89B2-5C90F8B36656}"/>
              </a:ext>
            </a:extLst>
          </p:cNvPr>
          <p:cNvSpPr txBox="1">
            <a:spLocks/>
          </p:cNvSpPr>
          <p:nvPr/>
        </p:nvSpPr>
        <p:spPr>
          <a:xfrm>
            <a:off x="3213100" y="1610200"/>
            <a:ext cx="8106541" cy="43071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very important to know that our online as well as offline </a:t>
            </a:r>
            <a:r>
              <a:rPr lang="en-US" sz="1800" b="1" dirty="0" smtClean="0">
                <a:latin typeface="Calibri" panose="020F0502020204030204" pitchFamily="34" charset="0"/>
                <a:ea typeface="Calibri" panose="020F0502020204030204" pitchFamily="34" charset="0"/>
                <a:cs typeface="Arial" panose="020B0604020202020204" pitchFamily="34" charset="0"/>
              </a:rPr>
              <a:t>digital resources are not 100% safe at all</a:t>
            </a:r>
            <a:r>
              <a:rPr lang="en-US" sz="1800" dirty="0" smtClean="0">
                <a:latin typeface="Calibri" panose="020F0502020204030204" pitchFamily="34" charset="0"/>
                <a:ea typeface="Calibri" panose="020F0502020204030204" pitchFamily="34" charset="0"/>
                <a:cs typeface="Arial" panose="020B0604020202020204" pitchFamily="34" charset="0"/>
              </a:rPr>
              <a:t>, though many great security methods, policies, techniques, and modern algorithms have designed and implemented in the cyber security field.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approach of 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fall in the three major activities as listed below:</a:t>
            </a:r>
          </a:p>
          <a:p>
            <a:pPr marL="749300" marR="0" lvl="0" indent="-342900" algn="just">
              <a:lnSpc>
                <a:spcPct val="15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749300" indent="-342900"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Prediction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749300" marR="0" lvl="0" indent="-342900" algn="just">
              <a:lnSpc>
                <a:spcPct val="15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Prevention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33883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6" name="Picture 5" descr="Related image">
            <a:extLst>
              <a:ext uri="{FF2B5EF4-FFF2-40B4-BE49-F238E27FC236}">
                <a16:creationId xmlns="" xmlns:a16="http://schemas.microsoft.com/office/drawing/2014/main" id="{2D5B6E1C-EE02-4E53-9AB8-39B2D7AAF2A8}"/>
              </a:ext>
            </a:extLst>
          </p:cNvPr>
          <p:cNvPicPr/>
          <p:nvPr/>
        </p:nvPicPr>
        <p:blipFill>
          <a:blip r:embed="rId5" cstate="print"/>
          <a:srcRect/>
          <a:stretch>
            <a:fillRect/>
          </a:stretch>
        </p:blipFill>
        <p:spPr bwMode="auto">
          <a:xfrm>
            <a:off x="77178" y="2274685"/>
            <a:ext cx="2677816" cy="1883385"/>
          </a:xfrm>
          <a:prstGeom prst="rect">
            <a:avLst/>
          </a:prstGeom>
          <a:noFill/>
          <a:ln w="9525">
            <a:noFill/>
            <a:miter lim="800000"/>
            <a:headEnd/>
            <a:tailEnd/>
          </a:ln>
          <a:effectLst>
            <a:softEdge rad="254000"/>
          </a:effectLst>
        </p:spPr>
      </p:pic>
      <p:pic>
        <p:nvPicPr>
          <p:cNvPr id="17" name="Picture 4">
            <a:extLst>
              <a:ext uri="{FF2B5EF4-FFF2-40B4-BE49-F238E27FC236}">
                <a16:creationId xmlns="" xmlns:a16="http://schemas.microsoft.com/office/drawing/2014/main" id="{3CF3052E-F874-4A1F-A0D6-8EE40A170DEE}"/>
              </a:ext>
            </a:extLst>
          </p:cNvPr>
          <p:cNvPicPr/>
          <p:nvPr/>
        </p:nvPicPr>
        <p:blipFill>
          <a:blip r:embed="rId6" cstate="print"/>
          <a:srcRect/>
          <a:stretch>
            <a:fillRect/>
          </a:stretch>
        </p:blipFill>
        <p:spPr bwMode="auto">
          <a:xfrm>
            <a:off x="2508796" y="1611797"/>
            <a:ext cx="9372029" cy="399902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6996525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6" name="Picture 5" descr="Related image">
            <a:extLst>
              <a:ext uri="{FF2B5EF4-FFF2-40B4-BE49-F238E27FC236}">
                <a16:creationId xmlns="" xmlns:a16="http://schemas.microsoft.com/office/drawing/2014/main" id="{2D5B6E1C-EE02-4E53-9AB8-39B2D7AAF2A8}"/>
              </a:ext>
            </a:extLst>
          </p:cNvPr>
          <p:cNvPicPr/>
          <p:nvPr/>
        </p:nvPicPr>
        <p:blipFill>
          <a:blip r:embed="rId5" cstate="print"/>
          <a:srcRect/>
          <a:stretch>
            <a:fillRect/>
          </a:stretch>
        </p:blipFill>
        <p:spPr bwMode="auto">
          <a:xfrm>
            <a:off x="77178" y="2274685"/>
            <a:ext cx="2677816" cy="1883385"/>
          </a:xfrm>
          <a:prstGeom prst="rect">
            <a:avLst/>
          </a:prstGeom>
          <a:noFill/>
          <a:ln w="9525">
            <a:noFill/>
            <a:miter lim="800000"/>
            <a:headEnd/>
            <a:tailEnd/>
          </a:ln>
          <a:effectLst>
            <a:softEdge rad="254000"/>
          </a:effec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3238501" y="1527395"/>
            <a:ext cx="8333390" cy="4403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Two approaches mentioned in the above diagram –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and predictions – use commonly similar types of algorithms.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Those algorithms include the evolutionary, statistical and machine learning, while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approach uses the network traffic analysis algorithms to achieve the desired objectives.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Prediction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803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7" name="Picture 4" descr="Related image">
            <a:extLst>
              <a:ext uri="{FF2B5EF4-FFF2-40B4-BE49-F238E27FC236}">
                <a16:creationId xmlns="" xmlns:a16="http://schemas.microsoft.com/office/drawing/2014/main" id="{30DB7BF9-7A8E-4328-9746-ECD0877A6453}"/>
              </a:ext>
            </a:extLst>
          </p:cNvPr>
          <p:cNvPicPr/>
          <p:nvPr/>
        </p:nvPicPr>
        <p:blipFill>
          <a:blip r:embed="rId5" cstate="print"/>
          <a:srcRect/>
          <a:stretch>
            <a:fillRect/>
          </a:stretch>
        </p:blipFill>
        <p:spPr bwMode="auto">
          <a:xfrm>
            <a:off x="91761" y="2548915"/>
            <a:ext cx="2106453" cy="1578585"/>
          </a:xfrm>
          <a:prstGeom prst="rect">
            <a:avLst/>
          </a:prstGeom>
          <a:noFill/>
          <a:ln w="9525">
            <a:noFill/>
            <a:miter lim="800000"/>
            <a:headEnd/>
            <a:tailEnd/>
          </a:ln>
          <a:effectLst>
            <a:softEdge rad="254000"/>
          </a:effectLst>
        </p:spPr>
      </p:pic>
      <p:sp>
        <p:nvSpPr>
          <p:cNvPr id="18" name="Content Placeholder 3">
            <a:extLst>
              <a:ext uri="{FF2B5EF4-FFF2-40B4-BE49-F238E27FC236}">
                <a16:creationId xmlns="" xmlns:a16="http://schemas.microsoft.com/office/drawing/2014/main" id="{5E5799BE-9BFA-4FA3-89B2-5C90F8B36656}"/>
              </a:ext>
            </a:extLst>
          </p:cNvPr>
          <p:cNvSpPr txBox="1">
            <a:spLocks/>
          </p:cNvSpPr>
          <p:nvPr/>
        </p:nvSpPr>
        <p:spPr>
          <a:xfrm>
            <a:off x="2552700" y="1666151"/>
            <a:ext cx="8191726" cy="384282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algn="just">
              <a:lnSpc>
                <a:spcPct val="150000"/>
              </a:lnSpc>
              <a:spcBef>
                <a:spcPts val="0"/>
              </a:spcBef>
              <a:spcAft>
                <a:spcPts val="1000"/>
              </a:spcAft>
            </a:pP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very fundamental in ensuring the security of the IT resources</a:t>
            </a:r>
            <a:r>
              <a:rPr lang="en-US" sz="1800" dirty="0" smtClean="0">
                <a:latin typeface="Calibri" panose="020F0502020204030204" pitchFamily="34" charset="0"/>
                <a:ea typeface="Calibri" panose="020F0502020204030204" pitchFamily="34" charset="0"/>
                <a:cs typeface="Arial" panose="020B0604020202020204" pitchFamily="34" charset="0"/>
              </a:rPr>
              <a:t> including the computers, servers, networks, and databases.</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detection uses three types of major algorithms as given below:</a:t>
            </a:r>
          </a:p>
          <a:p>
            <a:pPr marL="8636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algorithms </a:t>
            </a:r>
          </a:p>
          <a:p>
            <a:pPr marL="8636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Evolutionary algorithms </a:t>
            </a:r>
          </a:p>
          <a:p>
            <a:pPr marL="8636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Statistical algorithms </a:t>
            </a: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0852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110415" y="1590723"/>
            <a:ext cx="8419433" cy="44737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Prediction…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main objective of the </a:t>
            </a:r>
            <a:r>
              <a:rPr lang="en-US" sz="1800" b="1"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b="1" dirty="0" smtClean="0">
                <a:latin typeface="Calibri" panose="020F0502020204030204" pitchFamily="34" charset="0"/>
                <a:ea typeface="Calibri" panose="020F0502020204030204" pitchFamily="34" charset="0"/>
                <a:cs typeface="Arial" panose="020B0604020202020204" pitchFamily="34" charset="0"/>
              </a:rPr>
              <a:t> prediction </a:t>
            </a:r>
            <a:r>
              <a:rPr lang="en-US" sz="1800" dirty="0" smtClean="0">
                <a:latin typeface="Calibri" panose="020F0502020204030204" pitchFamily="34" charset="0"/>
                <a:ea typeface="Calibri" panose="020F0502020204030204" pitchFamily="34" charset="0"/>
                <a:cs typeface="Arial" panose="020B0604020202020204" pitchFamily="34" charset="0"/>
              </a:rPr>
              <a:t>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to improve the security system</a:t>
            </a:r>
            <a:r>
              <a:rPr lang="en-US" sz="1800" dirty="0" smtClean="0">
                <a:latin typeface="Calibri" panose="020F0502020204030204" pitchFamily="34" charset="0"/>
                <a:ea typeface="Calibri" panose="020F0502020204030204" pitchFamily="34" charset="0"/>
                <a:cs typeface="Arial" panose="020B0604020202020204" pitchFamily="34" charset="0"/>
              </a:rPr>
              <a:t> and en</a:t>
            </a:r>
            <a:r>
              <a:rPr lang="en-US" sz="1800" u="sng" dirty="0" smtClean="0">
                <a:latin typeface="Calibri" panose="020F0502020204030204" pitchFamily="34" charset="0"/>
                <a:ea typeface="Calibri" panose="020F0502020204030204" pitchFamily="34" charset="0"/>
                <a:cs typeface="Arial" panose="020B0604020202020204" pitchFamily="34" charset="0"/>
              </a:rPr>
              <a:t>hance the security preemptive power of the cyber systems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based on different approaches as used in the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detection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algorithms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used in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security prediction system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include the following:</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based algorithms </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Genetic algorithms </a:t>
            </a:r>
          </a:p>
          <a:p>
            <a:pPr marL="7112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Data analysis statistics algorithms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9" name="Picture 5" descr="Image result for cyber attack prediction">
            <a:extLst>
              <a:ext uri="{FF2B5EF4-FFF2-40B4-BE49-F238E27FC236}">
                <a16:creationId xmlns="" xmlns:a16="http://schemas.microsoft.com/office/drawing/2014/main" id="{10214AC2-3AF0-4A5B-AE08-287F404A5515}"/>
              </a:ext>
            </a:extLst>
          </p:cNvPr>
          <p:cNvPicPr/>
          <p:nvPr/>
        </p:nvPicPr>
        <p:blipFill>
          <a:blip r:embed="rId5" cstate="print"/>
          <a:srcRect/>
          <a:stretch>
            <a:fillRect/>
          </a:stretch>
        </p:blipFill>
        <p:spPr bwMode="auto">
          <a:xfrm>
            <a:off x="109038" y="2284411"/>
            <a:ext cx="3001377" cy="2289175"/>
          </a:xfrm>
          <a:prstGeom prst="rect">
            <a:avLst/>
          </a:prstGeom>
          <a:noFill/>
          <a:ln w="9525">
            <a:noFill/>
            <a:miter lim="800000"/>
            <a:headEnd/>
            <a:tailEnd/>
          </a:ln>
          <a:effectLst>
            <a:softEdge rad="342900"/>
          </a:effectLst>
        </p:spPr>
      </p:pic>
    </p:spTree>
    <p:extLst>
      <p:ext uri="{BB962C8B-B14F-4D97-AF65-F5344CB8AC3E}">
        <p14:creationId xmlns:p14="http://schemas.microsoft.com/office/powerpoint/2010/main" val="2457185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343252" y="1435715"/>
            <a:ext cx="9277247" cy="47939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indent="-357188" algn="just">
              <a:spcBef>
                <a:spcPts val="0"/>
              </a:spcBef>
              <a:spcAft>
                <a:spcPts val="600"/>
              </a:spcAft>
              <a:buFont typeface="Wingdings" pitchFamily="2" charset="2"/>
              <a:buChar char="v"/>
            </a:pP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prevention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is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critical aspect of the cyber security</a:t>
            </a:r>
            <a:r>
              <a:rPr lang="en-US" sz="1800" dirty="0" smtClean="0">
                <a:latin typeface="Calibri" panose="020F0502020204030204" pitchFamily="34" charset="0"/>
                <a:ea typeface="Calibri" panose="020F0502020204030204" pitchFamily="34" charset="0"/>
                <a:cs typeface="Arial" panose="020B0604020202020204" pitchFamily="34" charset="0"/>
              </a:rPr>
              <a:t>, which includes the </a:t>
            </a:r>
            <a:r>
              <a:rPr lang="en-US" sz="1800" u="sng" dirty="0" smtClean="0">
                <a:latin typeface="Calibri" panose="020F0502020204030204" pitchFamily="34" charset="0"/>
                <a:ea typeface="Calibri" panose="020F0502020204030204" pitchFamily="34" charset="0"/>
                <a:cs typeface="Arial" panose="020B0604020202020204" pitchFamily="34" charset="0"/>
              </a:rPr>
              <a:t>detection, prediction and disaster recovery activities</a:t>
            </a:r>
            <a:r>
              <a:rPr lang="en-US" sz="1800" dirty="0" smtClean="0">
                <a:latin typeface="Calibri" panose="020F0502020204030204" pitchFamily="34" charset="0"/>
                <a:ea typeface="Calibri" panose="020F0502020204030204" pitchFamily="34" charset="0"/>
                <a:cs typeface="Arial" panose="020B0604020202020204" pitchFamily="34" charset="0"/>
              </a:rPr>
              <a:t>. But, the most important of all is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a proactive process in which the security system.</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modern cyber security field, many cyber prevention systems have already been introduced in the marketplace.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prevention system (IPS) </a:t>
            </a:r>
            <a:r>
              <a:rPr lang="en-US" sz="1800" dirty="0" smtClean="0">
                <a:latin typeface="Calibri" panose="020F0502020204030204" pitchFamily="34" charset="0"/>
                <a:ea typeface="Calibri" panose="020F0502020204030204" pitchFamily="34" charset="0"/>
                <a:cs typeface="Arial" panose="020B0604020202020204" pitchFamily="34" charset="0"/>
              </a:rPr>
              <a:t>is one of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important to name among such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prevention mechanisms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security professionals and the organizations should also take their proactive responsibilities and implement the standard </a:t>
            </a:r>
            <a:r>
              <a:rPr lang="en-US" sz="1800" dirty="0" err="1">
                <a:latin typeface="Calibri" panose="020F0502020204030204" pitchFamily="34" charset="0"/>
                <a:ea typeface="Calibri" panose="020F0502020204030204" pitchFamily="34" charset="0"/>
                <a:cs typeface="Arial" panose="020B0604020202020204" pitchFamily="34" charset="0"/>
              </a:rPr>
              <a:t>cyberattack</a:t>
            </a:r>
            <a:r>
              <a:rPr lang="en-US" sz="1800" dirty="0">
                <a:latin typeface="Calibri" panose="020F0502020204030204" pitchFamily="34" charset="0"/>
                <a:ea typeface="Calibri" panose="020F0502020204030204" pitchFamily="34" charset="0"/>
                <a:cs typeface="Arial" panose="020B0604020202020204" pitchFamily="34" charset="0"/>
              </a:rPr>
              <a:t> prevention measures effectively. </a:t>
            </a:r>
          </a:p>
        </p:txBody>
      </p:sp>
      <p:pic>
        <p:nvPicPr>
          <p:cNvPr id="17" name="Picture 4" descr="Related image">
            <a:extLst>
              <a:ext uri="{FF2B5EF4-FFF2-40B4-BE49-F238E27FC236}">
                <a16:creationId xmlns="" xmlns:a16="http://schemas.microsoft.com/office/drawing/2014/main" id="{095F6C7D-EC59-4115-B372-83266B8FF0EB}"/>
              </a:ext>
            </a:extLst>
          </p:cNvPr>
          <p:cNvPicPr/>
          <p:nvPr/>
        </p:nvPicPr>
        <p:blipFill>
          <a:blip r:embed="rId5"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Tree>
    <p:extLst>
      <p:ext uri="{BB962C8B-B14F-4D97-AF65-F5344CB8AC3E}">
        <p14:creationId xmlns:p14="http://schemas.microsoft.com/office/powerpoint/2010/main" val="5721128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Algorithms and Techniques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6" name="Picture 4" descr="Related image">
            <a:extLst>
              <a:ext uri="{FF2B5EF4-FFF2-40B4-BE49-F238E27FC236}">
                <a16:creationId xmlns="" xmlns:a16="http://schemas.microsoft.com/office/drawing/2014/main" id="{095F6C7D-EC59-4115-B372-83266B8FF0EB}"/>
              </a:ext>
            </a:extLst>
          </p:cNvPr>
          <p:cNvPicPr/>
          <p:nvPr/>
        </p:nvPicPr>
        <p:blipFill>
          <a:blip r:embed="rId5"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379097"/>
            <a:ext cx="9303672" cy="48505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Among such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preemptive measures </a:t>
            </a:r>
            <a:r>
              <a:rPr lang="en-US" sz="1800" dirty="0" smtClean="0">
                <a:latin typeface="Calibri" panose="020F0502020204030204" pitchFamily="34" charset="0"/>
                <a:ea typeface="Calibri" panose="020F0502020204030204" pitchFamily="34" charset="0"/>
                <a:cs typeface="Arial" panose="020B0604020202020204" pitchFamily="34" charset="0"/>
              </a:rPr>
              <a:t>the important ones are listed below:</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Follow security guidelines strictly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Update all software applications and tools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Keep a close eye on the internal and external threats</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backup the critical data and store safely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Make an emergency plan to cope with any disastrous situation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most important algorithm </a:t>
            </a:r>
            <a:r>
              <a:rPr lang="en-US" sz="1800" dirty="0">
                <a:latin typeface="Calibri" panose="020F0502020204030204" pitchFamily="34" charset="0"/>
                <a:ea typeface="Calibri" panose="020F0502020204030204" pitchFamily="34" charset="0"/>
                <a:cs typeface="Arial" panose="020B0604020202020204" pitchFamily="34" charset="0"/>
              </a:rPr>
              <a:t>used in 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prevention </a:t>
            </a:r>
            <a:r>
              <a:rPr lang="en-US" sz="1800" dirty="0">
                <a:latin typeface="Calibri" panose="020F0502020204030204" pitchFamily="34" charset="0"/>
                <a:ea typeface="Calibri" panose="020F0502020204030204" pitchFamily="34" charset="0"/>
                <a:cs typeface="Arial" panose="020B0604020202020204" pitchFamily="34" charset="0"/>
              </a:rPr>
              <a:t>approach is </a:t>
            </a:r>
            <a:r>
              <a:rPr lang="en-US" sz="1800" u="sng" dirty="0">
                <a:latin typeface="Calibri" panose="020F0502020204030204" pitchFamily="34" charset="0"/>
                <a:ea typeface="Calibri" panose="020F0502020204030204" pitchFamily="34" charset="0"/>
                <a:cs typeface="Arial" panose="020B0604020202020204" pitchFamily="34" charset="0"/>
              </a:rPr>
              <a:t>the sniffing and analysis of the incoming traffic from different sources. </a:t>
            </a:r>
            <a:endParaRPr lang="en-US" sz="1800" u="sng"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dirty="0">
                <a:latin typeface="Calibri" panose="020F0502020204030204" pitchFamily="34" charset="0"/>
                <a:ea typeface="Calibri" panose="020F0502020204030204" pitchFamily="34" charset="0"/>
                <a:cs typeface="Arial" panose="020B0604020202020204" pitchFamily="34" charset="0"/>
              </a:rPr>
              <a:t>close monitoring of </a:t>
            </a:r>
            <a:r>
              <a:rPr lang="en-US" sz="1800" u="sng" dirty="0">
                <a:latin typeface="Calibri" panose="020F0502020204030204" pitchFamily="34" charset="0"/>
                <a:ea typeface="Calibri" panose="020F0502020204030204" pitchFamily="34" charset="0"/>
                <a:cs typeface="Arial" panose="020B0604020202020204" pitchFamily="34" charset="0"/>
              </a:rPr>
              <a:t>the traffic patterns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traffic type</a:t>
            </a:r>
            <a:r>
              <a:rPr lang="en-US" sz="1800" dirty="0">
                <a:latin typeface="Calibri" panose="020F0502020204030204" pitchFamily="34" charset="0"/>
                <a:ea typeface="Calibri" panose="020F0502020204030204" pitchFamily="34" charset="0"/>
                <a:cs typeface="Arial" panose="020B0604020202020204" pitchFamily="34" charset="0"/>
              </a:rPr>
              <a:t>, and other characteristics of the traffic will help you detect the intention of the traffic.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Once </a:t>
            </a:r>
            <a:r>
              <a:rPr lang="en-US" sz="1800" dirty="0">
                <a:latin typeface="Calibri" panose="020F0502020204030204" pitchFamily="34" charset="0"/>
                <a:ea typeface="Calibri" panose="020F0502020204030204" pitchFamily="34" charset="0"/>
                <a:cs typeface="Arial" panose="020B0604020202020204" pitchFamily="34" charset="0"/>
              </a:rPr>
              <a:t>the traffic nature is known, the system can take the predefined actions to prevent the attackers to succeed in their malicious activities.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30409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433719" y="1218528"/>
            <a:ext cx="10988260" cy="50973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the most important and first layer of defense for any online network. Firewall has been used extensively in the cyber security field for over 25 years now.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acts as the filter for the traffic both incoming and outgoing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Firewall </a:t>
            </a:r>
            <a:r>
              <a:rPr lang="en-US" sz="1800" u="sng" dirty="0" smtClean="0">
                <a:latin typeface="Calibri" panose="020F0502020204030204" pitchFamily="34" charset="0"/>
                <a:ea typeface="Calibri" panose="020F0502020204030204" pitchFamily="34" charset="0"/>
                <a:cs typeface="Arial" panose="020B0604020202020204" pitchFamily="34" charset="0"/>
              </a:rPr>
              <a:t>checks, and monitors the traffic continuously before the traffic </a:t>
            </a:r>
          </a:p>
          <a:p>
            <a:pPr marL="179388" indent="0" algn="just">
              <a:lnSpc>
                <a:spcPct val="150000"/>
              </a:lnSpc>
              <a:spcBef>
                <a:spcPts val="0"/>
              </a:spcBef>
              <a:spcAft>
                <a:spcPts val="1000"/>
              </a:spcAft>
              <a:buNone/>
            </a:pPr>
            <a:r>
              <a:rPr lang="en-US" sz="1800" u="sng" dirty="0" smtClean="0">
                <a:latin typeface="Calibri" panose="020F0502020204030204" pitchFamily="34" charset="0"/>
                <a:ea typeface="Calibri" panose="020F0502020204030204" pitchFamily="34" charset="0"/>
                <a:cs typeface="Arial" panose="020B0604020202020204" pitchFamily="34" charset="0"/>
              </a:rPr>
              <a:t>enters into the network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monitors and analyzes the incoming traffic to avoid any attack originating from the external un-trusted sources. Similarly, it monitors the patterns and parameters of the traffic originating from the internal networks and going out to certain networks.</a:t>
            </a:r>
          </a:p>
          <a:p>
            <a:pPr algn="just">
              <a:lnSpc>
                <a:spcPct val="15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Firewalls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either 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software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installed on the servers, computers, or routers to safeguard any computer, server or even the entire system </a:t>
            </a:r>
            <a:r>
              <a:rPr lang="en-US" sz="1800" b="1" dirty="0">
                <a:latin typeface="Calibri" panose="020F0502020204030204" pitchFamily="34" charset="0"/>
                <a:ea typeface="Calibri" panose="020F0502020204030204" pitchFamily="34" charset="0"/>
                <a:cs typeface="Arial" panose="020B0604020202020204" pitchFamily="34" charset="0"/>
              </a:rPr>
              <a:t>or</a:t>
            </a:r>
            <a:r>
              <a:rPr lang="en-US" sz="1800" dirty="0">
                <a:latin typeface="Calibri" panose="020F0502020204030204" pitchFamily="34" charset="0"/>
                <a:ea typeface="Calibri" panose="020F0502020204030204" pitchFamily="34" charset="0"/>
                <a:cs typeface="Arial" panose="020B0604020202020204" pitchFamily="34" charset="0"/>
              </a:rPr>
              <a:t> it can be a dedicated</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hardware device </a:t>
            </a:r>
            <a:r>
              <a:rPr lang="en-US" sz="1800" dirty="0">
                <a:latin typeface="Calibri" panose="020F0502020204030204" pitchFamily="34" charset="0"/>
                <a:ea typeface="Calibri" panose="020F0502020204030204" pitchFamily="34" charset="0"/>
                <a:cs typeface="Arial" panose="020B0604020202020204" pitchFamily="34" charset="0"/>
              </a:rPr>
              <a:t>loaded with the dedicated firewall software on it.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ทำความรู้จักกับ IBM DataPower Application Gateway &amp; Firewall กันเถอะ Part 1  | by Natdanai Wittayasirikul | Mediu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8868" y="1638529"/>
            <a:ext cx="3811957" cy="2258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0632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6" name="Picture 4" descr="Related image">
            <a:extLst>
              <a:ext uri="{FF2B5EF4-FFF2-40B4-BE49-F238E27FC236}">
                <a16:creationId xmlns="" xmlns:a16="http://schemas.microsoft.com/office/drawing/2014/main" id="{6F7F5980-DC8D-4B55-9762-69AAC7D64BB5}"/>
              </a:ext>
            </a:extLst>
          </p:cNvPr>
          <p:cNvPicPr/>
          <p:nvPr/>
        </p:nvPicPr>
        <p:blipFill>
          <a:blip r:embed="rId5"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2349501" y="1442483"/>
            <a:ext cx="9321800" cy="47871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our daily use PC, computers, and mobile devices, we use the software firewalls installed on those devices to protect us from external deliberate attacks by the hackers.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big networks, such as enterprise networks, corporate networks, service providers, data centers, and government departments normally use the dedicated firewall devices with specialized firewall programs running on those devices. The terminating traffic enters the network through firewall.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firewall checks the traffic as per its configurations that were set earlier. If the firewall finds any kinds of problem or threat in the incoming traffic, it will not allow entering the network by either redirecting or blocking the traffic.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Normally, there are many advanced settings and features in the firewalls, which can be activated, customized, configured so that the high-level of network security can be achieved.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But,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using all features and capabilities </a:t>
            </a:r>
            <a:r>
              <a:rPr lang="en-US" sz="1800" dirty="0">
                <a:latin typeface="Calibri" panose="020F0502020204030204" pitchFamily="34" charset="0"/>
                <a:ea typeface="Calibri" panose="020F0502020204030204" pitchFamily="34" charset="0"/>
                <a:cs typeface="Arial" panose="020B0604020202020204" pitchFamily="34" charset="0"/>
              </a:rPr>
              <a:t>creates </a:t>
            </a:r>
            <a:r>
              <a:rPr lang="en-US" sz="1800" u="sng" dirty="0">
                <a:latin typeface="Calibri" panose="020F0502020204030204" pitchFamily="34" charset="0"/>
                <a:ea typeface="Calibri" panose="020F0502020204030204" pitchFamily="34" charset="0"/>
                <a:cs typeface="Arial" panose="020B0604020202020204" pitchFamily="34" charset="0"/>
              </a:rPr>
              <a:t>communication delays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performance</a:t>
            </a:r>
            <a:r>
              <a:rPr lang="en-US" sz="1800" dirty="0">
                <a:latin typeface="Calibri" panose="020F0502020204030204" pitchFamily="34" charset="0"/>
                <a:ea typeface="Calibri" panose="020F0502020204030204" pitchFamily="34" charset="0"/>
                <a:cs typeface="Arial" panose="020B0604020202020204" pitchFamily="34" charset="0"/>
              </a:rPr>
              <a:t> issue due to heavy use of resources for detailed analysis of the traffic. </a:t>
            </a:r>
          </a:p>
          <a:p>
            <a:pPr algn="just">
              <a:lnSpc>
                <a:spcPct val="100000"/>
              </a:lnSpc>
              <a:spcBef>
                <a:spcPts val="0"/>
              </a:spcBef>
              <a:spcAft>
                <a:spcPts val="1000"/>
              </a:spcAft>
            </a:pPr>
            <a:r>
              <a:rPr lang="en-US" sz="1800" dirty="0">
                <a:solidFill>
                  <a:srgbClr val="00B050"/>
                </a:solidFill>
                <a:latin typeface="Calibri" panose="020F0502020204030204" pitchFamily="34" charset="0"/>
                <a:ea typeface="Calibri" panose="020F0502020204030204" pitchFamily="34" charset="0"/>
                <a:cs typeface="Arial" panose="020B0604020202020204" pitchFamily="34" charset="0"/>
              </a:rPr>
              <a:t>So, the </a:t>
            </a:r>
            <a:r>
              <a:rPr lang="en-US" sz="1800" u="sng" dirty="0">
                <a:solidFill>
                  <a:srgbClr val="00B050"/>
                </a:solidFill>
                <a:latin typeface="Calibri" panose="020F0502020204030204" pitchFamily="34" charset="0"/>
                <a:ea typeface="Calibri" panose="020F0502020204030204" pitchFamily="34" charset="0"/>
                <a:cs typeface="Arial" panose="020B0604020202020204" pitchFamily="34" charset="0"/>
              </a:rPr>
              <a:t>main and very important features are configured </a:t>
            </a:r>
            <a:r>
              <a:rPr lang="en-US" sz="1800" dirty="0">
                <a:solidFill>
                  <a:srgbClr val="00B050"/>
                </a:solidFill>
                <a:latin typeface="Calibri" panose="020F0502020204030204" pitchFamily="34" charset="0"/>
                <a:ea typeface="Calibri" panose="020F0502020204030204" pitchFamily="34" charset="0"/>
                <a:cs typeface="Arial" panose="020B0604020202020204" pitchFamily="34" charset="0"/>
              </a:rPr>
              <a:t>so that the performance of the communication services can be maintained.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0392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6" name="Picture 4" descr="Related image">
            <a:extLst>
              <a:ext uri="{FF2B5EF4-FFF2-40B4-BE49-F238E27FC236}">
                <a16:creationId xmlns="" xmlns:a16="http://schemas.microsoft.com/office/drawing/2014/main" id="{6F7F5980-DC8D-4B55-9762-69AAC7D64BB5}"/>
              </a:ext>
            </a:extLst>
          </p:cNvPr>
          <p:cNvPicPr/>
          <p:nvPr/>
        </p:nvPicPr>
        <p:blipFill>
          <a:blip r:embed="rId5"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2446894" y="1376532"/>
            <a:ext cx="9313306" cy="50579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Let’s have a look at how to activate and configure software firewalls on different computers.</a:t>
            </a:r>
          </a:p>
          <a:p>
            <a:pPr algn="just">
              <a:lnSpc>
                <a:spcPct val="100000"/>
              </a:lnSpc>
              <a:spcBef>
                <a:spcPts val="0"/>
              </a:spcBef>
              <a:spcAft>
                <a:spcPts val="600"/>
              </a:spcAft>
              <a:buFont typeface="Wingdings" pitchFamily="2" charset="2"/>
              <a:buChar char="v"/>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Activating Windows Firewall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Windows 10 firewall</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Are Traffic Rules?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a:t>
            </a:r>
            <a:r>
              <a:rPr lang="en-US" sz="1800" dirty="0">
                <a:latin typeface="Calibri" panose="020F0502020204030204" pitchFamily="34" charset="0"/>
                <a:ea typeface="Calibri" panose="020F0502020204030204" pitchFamily="34" charset="0"/>
                <a:cs typeface="Arial" panose="020B0604020202020204" pitchFamily="34" charset="0"/>
              </a:rPr>
              <a:t>latest Windows operating systems come with integrated software of firewalls. You can easily turn on the Windows firewall software and configure as per your requirements.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newer versions like Windows 10, Windows 8, and Windows 7 have two types of firewalls installed on the systems. So, you need to enable both of them as per your required security level. </a:t>
            </a:r>
          </a:p>
          <a:p>
            <a:pPr marL="0" marR="0"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Windows 10 Firewall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Windows 10 comes with two types of firewalls. They are listed below:</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Firewall </a:t>
            </a:r>
          </a:p>
          <a:p>
            <a:pPr marL="617220" lvl="1"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Defender Firewall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46589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05754" y="1432400"/>
            <a:ext cx="6040974" cy="47056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itchFamily="2" charset="2"/>
              <a:buChar char="v"/>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  Activating Windows Firewall…</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highly recommended to configure both of the firewalls so that your computer and any network lying behind your computer remains safe from any malicious attack originated from the un-trusted resources.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should be enabled by default to protect your computer on Windows 10, and you should also configure the Windows Defender Firewall by taking the following steps:</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Start </a:t>
            </a:r>
            <a:r>
              <a:rPr lang="en-US" sz="1800" dirty="0" smtClean="0">
                <a:latin typeface="Calibri" panose="020F0502020204030204" pitchFamily="34" charset="0"/>
                <a:ea typeface="Calibri" panose="020F0502020204030204" pitchFamily="34" charset="0"/>
                <a:cs typeface="Arial" panose="020B0604020202020204" pitchFamily="34" charset="0"/>
              </a:rPr>
              <a:t>       button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Settings</a:t>
            </a:r>
            <a:r>
              <a:rPr lang="en-US" sz="1800" dirty="0" smtClean="0">
                <a:latin typeface="Calibri" panose="020F0502020204030204" pitchFamily="34" charset="0"/>
                <a:ea typeface="Calibri" panose="020F0502020204030204" pitchFamily="34" charset="0"/>
                <a:cs typeface="Arial" panose="020B0604020202020204" pitchFamily="34" charset="0"/>
              </a:rPr>
              <a:t>         option</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a:t>
            </a:r>
            <a:r>
              <a:rPr lang="en-US" sz="1800" b="1" dirty="0" smtClean="0">
                <a:latin typeface="Calibri" panose="020F0502020204030204" pitchFamily="34" charset="0"/>
                <a:ea typeface="Calibri" panose="020F0502020204030204" pitchFamily="34" charset="0"/>
                <a:cs typeface="Arial" panose="020B0604020202020204" pitchFamily="34" charset="0"/>
              </a:rPr>
              <a:t>Update and Security</a:t>
            </a:r>
            <a:r>
              <a:rPr lang="en-US" sz="1800" dirty="0" smtClean="0">
                <a:latin typeface="Calibri" panose="020F0502020204030204" pitchFamily="34" charset="0"/>
                <a:ea typeface="Calibri" panose="020F0502020204030204" pitchFamily="34" charset="0"/>
                <a:cs typeface="Arial" panose="020B0604020202020204" pitchFamily="34" charset="0"/>
              </a:rPr>
              <a:t> option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Select </a:t>
            </a:r>
            <a:r>
              <a:rPr lang="en-US" sz="1800" b="1" dirty="0">
                <a:latin typeface="Calibri" panose="020F0502020204030204" pitchFamily="34" charset="0"/>
                <a:ea typeface="Calibri" panose="020F0502020204030204" pitchFamily="34" charset="0"/>
                <a:cs typeface="Arial" panose="020B0604020202020204" pitchFamily="34" charset="0"/>
              </a:rPr>
              <a:t>Windows Security.</a:t>
            </a:r>
            <a:r>
              <a:rPr lang="en-US" sz="1800" dirty="0">
                <a:latin typeface="Calibri" panose="020F0502020204030204" pitchFamily="34" charset="0"/>
                <a:ea typeface="Calibri" panose="020F0502020204030204" pitchFamily="34" charset="0"/>
                <a:cs typeface="Arial" panose="020B0604020202020204" pitchFamily="34" charset="0"/>
              </a:rPr>
              <a:t> Windows security page </a:t>
            </a:r>
            <a:r>
              <a:rPr lang="en-US" sz="1800" dirty="0" smtClean="0">
                <a:latin typeface="Calibri" panose="020F0502020204030204" pitchFamily="34" charset="0"/>
                <a:ea typeface="Calibri" panose="020F0502020204030204" pitchFamily="34" charset="0"/>
                <a:cs typeface="Arial" panose="020B0604020202020204" pitchFamily="34" charset="0"/>
              </a:rPr>
              <a:t>appears</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Finally choose </a:t>
            </a:r>
            <a:r>
              <a:rPr lang="en-US" sz="1800" b="1" dirty="0">
                <a:latin typeface="Calibri" panose="020F0502020204030204" pitchFamily="34" charset="0"/>
                <a:ea typeface="Calibri" panose="020F0502020204030204" pitchFamily="34" charset="0"/>
                <a:cs typeface="Arial" panose="020B0604020202020204" pitchFamily="34" charset="0"/>
              </a:rPr>
              <a:t>Firewall &amp; Network Protection</a:t>
            </a:r>
            <a:r>
              <a:rPr lang="en-US" sz="1800" dirty="0">
                <a:latin typeface="Calibri" panose="020F0502020204030204" pitchFamily="34" charset="0"/>
                <a:ea typeface="Calibri" panose="020F0502020204030204" pitchFamily="34" charset="0"/>
                <a:cs typeface="Arial" panose="020B0604020202020204" pitchFamily="34" charset="0"/>
              </a:rPr>
              <a:t> option.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a:t>
            </a:r>
            <a:r>
              <a:rPr lang="en-US" sz="1800" dirty="0">
                <a:latin typeface="Calibri" panose="020F0502020204030204" pitchFamily="34" charset="0"/>
                <a:ea typeface="Calibri" panose="020F0502020204030204" pitchFamily="34" charset="0"/>
                <a:cs typeface="Arial" panose="020B0604020202020204" pitchFamily="34" charset="0"/>
              </a:rPr>
              <a:t>the button to “</a:t>
            </a:r>
            <a:r>
              <a:rPr lang="en-US" sz="1800" b="1" dirty="0">
                <a:latin typeface="Calibri" panose="020F0502020204030204" pitchFamily="34" charset="0"/>
                <a:ea typeface="Calibri" panose="020F0502020204030204" pitchFamily="34" charset="0"/>
                <a:cs typeface="Arial" panose="020B0604020202020204" pitchFamily="34" charset="0"/>
              </a:rPr>
              <a:t>On</a:t>
            </a:r>
            <a:r>
              <a:rPr lang="en-US" sz="1800" dirty="0">
                <a:latin typeface="Calibri" panose="020F0502020204030204" pitchFamily="34" charset="0"/>
                <a:ea typeface="Calibri" panose="020F0502020204030204" pitchFamily="34" charset="0"/>
                <a:cs typeface="Arial" panose="020B0604020202020204" pitchFamily="34" charset="0"/>
              </a:rPr>
              <a:t>” position</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7">
            <a:extLst>
              <a:ext uri="{FF2B5EF4-FFF2-40B4-BE49-F238E27FC236}">
                <a16:creationId xmlns="" xmlns:a16="http://schemas.microsoft.com/office/drawing/2014/main" id="{582546ED-97DA-4243-A07D-113EA779F409}"/>
              </a:ext>
            </a:extLst>
          </p:cNvPr>
          <p:cNvPicPr/>
          <p:nvPr/>
        </p:nvPicPr>
        <p:blipFill>
          <a:blip r:embed="rId5" cstate="print"/>
          <a:srcRect/>
          <a:stretch>
            <a:fillRect/>
          </a:stretch>
        </p:blipFill>
        <p:spPr bwMode="auto">
          <a:xfrm>
            <a:off x="2169420" y="4347416"/>
            <a:ext cx="247785" cy="299225"/>
          </a:xfrm>
          <a:prstGeom prst="rect">
            <a:avLst/>
          </a:prstGeom>
          <a:noFill/>
          <a:ln w="9525">
            <a:noFill/>
            <a:miter lim="800000"/>
            <a:headEnd/>
            <a:tailEnd/>
          </a:ln>
        </p:spPr>
      </p:pic>
      <p:pic>
        <p:nvPicPr>
          <p:cNvPr id="18" name="Picture 18">
            <a:extLst>
              <a:ext uri="{FF2B5EF4-FFF2-40B4-BE49-F238E27FC236}">
                <a16:creationId xmlns="" xmlns:a16="http://schemas.microsoft.com/office/drawing/2014/main" id="{3F9E625B-B966-4447-BC18-75776A9B277D}"/>
              </a:ext>
            </a:extLst>
          </p:cNvPr>
          <p:cNvPicPr/>
          <p:nvPr/>
        </p:nvPicPr>
        <p:blipFill>
          <a:blip r:embed="rId6" cstate="print"/>
          <a:srcRect/>
          <a:stretch>
            <a:fillRect/>
          </a:stretch>
        </p:blipFill>
        <p:spPr bwMode="auto">
          <a:xfrm>
            <a:off x="2692422" y="4573071"/>
            <a:ext cx="368105" cy="369009"/>
          </a:xfrm>
          <a:prstGeom prst="rect">
            <a:avLst/>
          </a:prstGeom>
          <a:noFill/>
          <a:ln w="9525">
            <a:noFill/>
            <a:miter lim="800000"/>
            <a:headEnd/>
            <a:tailEnd/>
          </a:ln>
        </p:spPr>
      </p:pic>
      <p:pic>
        <p:nvPicPr>
          <p:cNvPr id="19" name="Picture 6" descr="Windows Defender firewall setting in Windows Security">
            <a:extLst>
              <a:ext uri="{FF2B5EF4-FFF2-40B4-BE49-F238E27FC236}">
                <a16:creationId xmlns="" xmlns:a16="http://schemas.microsoft.com/office/drawing/2014/main" id="{2E335E50-7D18-4920-A370-9AD03A03691D}"/>
              </a:ext>
            </a:extLst>
          </p:cNvPr>
          <p:cNvPicPr/>
          <p:nvPr/>
        </p:nvPicPr>
        <p:blipFill>
          <a:blip r:embed="rId7" cstate="print"/>
          <a:srcRect/>
          <a:stretch>
            <a:fillRect/>
          </a:stretch>
        </p:blipFill>
        <p:spPr bwMode="auto">
          <a:xfrm>
            <a:off x="6463425" y="1732651"/>
            <a:ext cx="5417400" cy="3334211"/>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007955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82879" y="1475155"/>
            <a:ext cx="6344046" cy="4691005"/>
          </a:xfrm>
          <a:prstGeom prst="rect">
            <a:avLst/>
          </a:prstGeom>
        </p:spPr>
        <p:txBody>
          <a:bodyPr>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just">
              <a:spcBef>
                <a:spcPts val="0"/>
              </a:spcBef>
              <a:spcAft>
                <a:spcPts val="1000"/>
              </a:spcAft>
              <a:buFont typeface="Garamond" pitchFamily="18"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r>
              <a:rPr lang="en-US" dirty="0" smtClean="0">
                <a:latin typeface="Calibri" panose="020F0502020204030204" pitchFamily="34" charset="0"/>
                <a:ea typeface="Calibri" panose="020F0502020204030204" pitchFamily="34" charset="0"/>
                <a:cs typeface="Arial" panose="020B0604020202020204" pitchFamily="34" charset="0"/>
              </a:rPr>
              <a:t> </a:t>
            </a:r>
          </a:p>
          <a:p>
            <a:pPr marL="0" algn="just">
              <a:spcBef>
                <a:spcPts val="0"/>
              </a:spcBef>
              <a:spcAft>
                <a:spcPts val="1000"/>
              </a:spcAft>
            </a:pP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Enabling Windows Firewall Service </a:t>
            </a:r>
            <a:endParaRPr lang="en-US"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In windows operating system, windows firewall is embedded in the system as a service. You can enable it as an automatic or manual service. You can also disable it directly in the windows services panel. </a:t>
            </a: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Take the following steps to enable the windows firewall service:</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Click the </a:t>
            </a:r>
            <a:r>
              <a:rPr lang="en-US" b="1" dirty="0" smtClean="0">
                <a:latin typeface="Calibri" panose="020F0502020204030204" pitchFamily="34" charset="0"/>
                <a:ea typeface="Calibri" panose="020F0502020204030204" pitchFamily="34" charset="0"/>
                <a:cs typeface="Arial" panose="020B0604020202020204" pitchFamily="34" charset="0"/>
              </a:rPr>
              <a:t>Start   </a:t>
            </a:r>
            <a:r>
              <a:rPr lang="en-US" dirty="0" smtClean="0">
                <a:latin typeface="Calibri" panose="020F0502020204030204" pitchFamily="34" charset="0"/>
                <a:ea typeface="Calibri" panose="020F0502020204030204" pitchFamily="34" charset="0"/>
                <a:cs typeface="Arial" panose="020B0604020202020204" pitchFamily="34" charset="0"/>
              </a:rPr>
              <a:t>      button</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Search for services in the search bar, and click the </a:t>
            </a:r>
            <a:r>
              <a:rPr lang="en-US" b="1" dirty="0" smtClean="0">
                <a:latin typeface="Calibri" panose="020F0502020204030204" pitchFamily="34" charset="0"/>
                <a:ea typeface="Calibri" panose="020F0502020204030204" pitchFamily="34" charset="0"/>
                <a:cs typeface="Arial" panose="020B0604020202020204" pitchFamily="34" charset="0"/>
              </a:rPr>
              <a:t>Services</a:t>
            </a:r>
            <a:r>
              <a:rPr lang="en-US" dirty="0" smtClean="0">
                <a:latin typeface="Calibri" panose="020F0502020204030204" pitchFamily="34" charset="0"/>
                <a:ea typeface="Calibri" panose="020F0502020204030204" pitchFamily="34" charset="0"/>
                <a:cs typeface="Arial" panose="020B0604020202020204" pitchFamily="34" charset="0"/>
              </a:rPr>
              <a:t> link </a:t>
            </a:r>
          </a:p>
          <a:p>
            <a:pPr marL="342900" lvl="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Locate the </a:t>
            </a:r>
            <a:r>
              <a:rPr lang="en-US" b="1" dirty="0">
                <a:latin typeface="Calibri" panose="020F0502020204030204" pitchFamily="34" charset="0"/>
                <a:ea typeface="Calibri" panose="020F0502020204030204" pitchFamily="34" charset="0"/>
                <a:cs typeface="Arial" panose="020B0604020202020204" pitchFamily="34" charset="0"/>
              </a:rPr>
              <a:t>Windows Firewall</a:t>
            </a:r>
            <a:r>
              <a:rPr lang="en-US" dirty="0">
                <a:latin typeface="Calibri" panose="020F0502020204030204" pitchFamily="34" charset="0"/>
                <a:ea typeface="Calibri" panose="020F0502020204030204" pitchFamily="34" charset="0"/>
                <a:cs typeface="Arial" panose="020B0604020202020204" pitchFamily="34" charset="0"/>
              </a:rPr>
              <a:t> service from the list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Right click on the firewall service and choose the desired option that include start, stop, properties and other </a:t>
            </a:r>
            <a:r>
              <a:rPr lang="en-US" dirty="0" smtClean="0">
                <a:latin typeface="Calibri" panose="020F0502020204030204" pitchFamily="34" charset="0"/>
                <a:ea typeface="Calibri" panose="020F0502020204030204" pitchFamily="34" charset="0"/>
                <a:cs typeface="Arial" panose="020B0604020202020204" pitchFamily="34" charset="0"/>
              </a:rPr>
              <a:t>options</a:t>
            </a:r>
          </a:p>
          <a:p>
            <a:pPr marL="0" lvl="0" indent="0" algn="just">
              <a:spcBef>
                <a:spcPts val="0"/>
              </a:spcBef>
              <a:spcAft>
                <a:spcPts val="1000"/>
              </a:spcAft>
              <a:buNone/>
            </a:pP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Note</a:t>
            </a:r>
            <a:r>
              <a:rPr lang="en-US" b="1" dirty="0">
                <a:latin typeface="Calibri" panose="020F0502020204030204" pitchFamily="34" charset="0"/>
                <a:ea typeface="Calibri" panose="020F0502020204030204" pitchFamily="34" charset="0"/>
                <a:cs typeface="Arial" panose="020B0604020202020204" pitchFamily="34" charset="0"/>
              </a:rPr>
              <a:t>:</a:t>
            </a:r>
            <a:r>
              <a:rPr lang="en-US" dirty="0">
                <a:latin typeface="Calibri" panose="020F0502020204030204" pitchFamily="34" charset="0"/>
                <a:ea typeface="Calibri" panose="020F0502020204030204" pitchFamily="34" charset="0"/>
                <a:cs typeface="Arial" panose="020B0604020202020204" pitchFamily="34" charset="0"/>
              </a:rPr>
              <a:t> If you turn off the Windows firewall, computer will warn you that firewall is turned off and your computer might be at risk</a:t>
            </a:r>
            <a:r>
              <a:rPr lang="en-US"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1000"/>
              </a:spcAft>
              <a:buFont typeface="Times New Roman" panose="02020603050405020304" pitchFamily="18" charset="0"/>
              <a:buChar char="─"/>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7">
            <a:extLst>
              <a:ext uri="{FF2B5EF4-FFF2-40B4-BE49-F238E27FC236}">
                <a16:creationId xmlns="" xmlns:a16="http://schemas.microsoft.com/office/drawing/2014/main" id="{582546ED-97DA-4243-A07D-113EA779F409}"/>
              </a:ext>
            </a:extLst>
          </p:cNvPr>
          <p:cNvPicPr/>
          <p:nvPr/>
        </p:nvPicPr>
        <p:blipFill>
          <a:blip r:embed="rId5" cstate="print"/>
          <a:srcRect/>
          <a:stretch>
            <a:fillRect/>
          </a:stretch>
        </p:blipFill>
        <p:spPr bwMode="auto">
          <a:xfrm>
            <a:off x="2095466" y="3979931"/>
            <a:ext cx="247785" cy="299225"/>
          </a:xfrm>
          <a:prstGeom prst="rect">
            <a:avLst/>
          </a:prstGeom>
          <a:noFill/>
          <a:ln w="9525">
            <a:noFill/>
            <a:miter lim="800000"/>
            <a:headEnd/>
            <a:tailEnd/>
          </a:ln>
        </p:spPr>
      </p:pic>
      <p:pic>
        <p:nvPicPr>
          <p:cNvPr id="18" name="Picture 6">
            <a:extLst>
              <a:ext uri="{FF2B5EF4-FFF2-40B4-BE49-F238E27FC236}">
                <a16:creationId xmlns="" xmlns:a16="http://schemas.microsoft.com/office/drawing/2014/main" id="{6A15AA33-2A63-4E5B-92A5-DD3AAE27E86B}"/>
              </a:ext>
            </a:extLst>
          </p:cNvPr>
          <p:cNvPicPr/>
          <p:nvPr/>
        </p:nvPicPr>
        <p:blipFill>
          <a:blip r:embed="rId6" cstate="print"/>
          <a:srcRect/>
          <a:stretch>
            <a:fillRect/>
          </a:stretch>
        </p:blipFill>
        <p:spPr bwMode="auto">
          <a:xfrm>
            <a:off x="6579038" y="1534735"/>
            <a:ext cx="5341452" cy="3376246"/>
          </a:xfrm>
          <a:prstGeom prst="rect">
            <a:avLst/>
          </a:prstGeom>
          <a:noFill/>
          <a:ln w="9525">
            <a:solidFill>
              <a:schemeClr val="accent1"/>
            </a:solidFill>
            <a:miter lim="800000"/>
            <a:headEnd/>
            <a:tailEnd/>
          </a:ln>
        </p:spPr>
      </p:pic>
      <p:pic>
        <p:nvPicPr>
          <p:cNvPr id="19" name="Picture 5">
            <a:extLst>
              <a:ext uri="{FF2B5EF4-FFF2-40B4-BE49-F238E27FC236}">
                <a16:creationId xmlns="" xmlns:a16="http://schemas.microsoft.com/office/drawing/2014/main" id="{FD73FAB8-8D34-43D6-88AD-D15DB407652D}"/>
              </a:ext>
            </a:extLst>
          </p:cNvPr>
          <p:cNvPicPr/>
          <p:nvPr/>
        </p:nvPicPr>
        <p:blipFill>
          <a:blip r:embed="rId7" cstate="print"/>
          <a:srcRect/>
          <a:stretch>
            <a:fillRect/>
          </a:stretch>
        </p:blipFill>
        <p:spPr bwMode="auto">
          <a:xfrm>
            <a:off x="6555061" y="5086916"/>
            <a:ext cx="5365429" cy="822547"/>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5825463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233360" y="1216940"/>
            <a:ext cx="11712532" cy="5247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6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algn="just">
              <a:lnSpc>
                <a:spcPct val="100000"/>
              </a:lnSpc>
              <a:spcBef>
                <a:spcPts val="0"/>
              </a:spcBef>
              <a:spcAft>
                <a:spcPts val="6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Are Traffic Rules?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Traffic rules define the criteria for the traffic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both inbound and outbound , to pass through the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traffic rules different parameters are used to define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the authorization of the traffic either to pass through or to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stop at the security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traffic rules are classified into two types:</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Inbound traffic rules </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Outbound traffic rules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You can change the status of the rules whenever you like to do so.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To know about the rules, you need to right-click the </a:t>
            </a:r>
            <a:r>
              <a:rPr lang="en-US" sz="1800" b="1" dirty="0">
                <a:latin typeface="Calibri" panose="020F0502020204030204" pitchFamily="34" charset="0"/>
                <a:ea typeface="Calibri" panose="020F0502020204030204" pitchFamily="34" charset="0"/>
                <a:cs typeface="Arial" panose="020B0604020202020204" pitchFamily="34" charset="0"/>
              </a:rPr>
              <a:t>rule</a:t>
            </a:r>
            <a:r>
              <a:rPr lang="en-US" sz="1800" dirty="0">
                <a:latin typeface="Calibri" panose="020F0502020204030204" pitchFamily="34" charset="0"/>
                <a:ea typeface="Calibri" panose="020F0502020204030204" pitchFamily="34" charset="0"/>
                <a:cs typeface="Arial" panose="020B0604020202020204" pitchFamily="34" charset="0"/>
              </a:rPr>
              <a:t> &gt;&gt; click the </a:t>
            </a:r>
            <a:r>
              <a:rPr lang="en-US" sz="1800" b="1" dirty="0">
                <a:latin typeface="Calibri" panose="020F0502020204030204" pitchFamily="34" charset="0"/>
                <a:ea typeface="Calibri" panose="020F0502020204030204" pitchFamily="34" charset="0"/>
                <a:cs typeface="Arial" panose="020B0604020202020204" pitchFamily="34" charset="0"/>
              </a:rPr>
              <a:t>properties</a:t>
            </a:r>
            <a:r>
              <a:rPr lang="en-US" sz="1800" dirty="0">
                <a:latin typeface="Calibri" panose="020F0502020204030204" pitchFamily="34" charset="0"/>
                <a:ea typeface="Calibri" panose="020F0502020204030204" pitchFamily="34" charset="0"/>
                <a:cs typeface="Arial" panose="020B0604020202020204" pitchFamily="34" charset="0"/>
              </a:rPr>
              <a:t> option. The details of the rules appear as shown below.</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Protocol and Ports</a:t>
            </a:r>
            <a:r>
              <a:rPr lang="en-US" sz="1800" dirty="0">
                <a:latin typeface="Calibri" panose="020F0502020204030204" pitchFamily="34" charset="0"/>
                <a:ea typeface="Calibri" panose="020F0502020204030204" pitchFamily="34" charset="0"/>
                <a:cs typeface="Arial" panose="020B0604020202020204" pitchFamily="34" charset="0"/>
              </a:rPr>
              <a:t> tab to know about the port and protocol details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Similarly, for services and program traffic profile 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 and Services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tab….and </a:t>
            </a:r>
            <a:r>
              <a:rPr lang="en-US" sz="1800" dirty="0">
                <a:latin typeface="Calibri" panose="020F0502020204030204" pitchFamily="34" charset="0"/>
                <a:ea typeface="Calibri" panose="020F0502020204030204" pitchFamily="34" charset="0"/>
                <a:cs typeface="Arial" panose="020B0604020202020204" pitchFamily="34" charset="0"/>
              </a:rPr>
              <a:t>so </a:t>
            </a:r>
            <a:r>
              <a:rPr lang="en-US" sz="1800" dirty="0" smtClean="0">
                <a:latin typeface="Calibri" panose="020F0502020204030204" pitchFamily="34" charset="0"/>
                <a:ea typeface="Calibri" panose="020F0502020204030204" pitchFamily="34" charset="0"/>
                <a:cs typeface="Arial" panose="020B0604020202020204" pitchFamily="34" charset="0"/>
              </a:rPr>
              <a:t>on…</a:t>
            </a:r>
          </a:p>
        </p:txBody>
      </p:sp>
      <p:pic>
        <p:nvPicPr>
          <p:cNvPr id="17" name="Picture 5">
            <a:extLst>
              <a:ext uri="{FF2B5EF4-FFF2-40B4-BE49-F238E27FC236}">
                <a16:creationId xmlns="" xmlns:a16="http://schemas.microsoft.com/office/drawing/2014/main" id="{EC3D31AA-15D7-44D1-A8A6-D1F1DBF4C5B8}"/>
              </a:ext>
            </a:extLst>
          </p:cNvPr>
          <p:cNvPicPr/>
          <p:nvPr/>
        </p:nvPicPr>
        <p:blipFill>
          <a:blip r:embed="rId5" cstate="print"/>
          <a:srcRect/>
          <a:stretch>
            <a:fillRect/>
          </a:stretch>
        </p:blipFill>
        <p:spPr bwMode="auto">
          <a:xfrm>
            <a:off x="6051851" y="1147362"/>
            <a:ext cx="5894040" cy="372486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6773230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6" name="Picture 5">
            <a:extLst>
              <a:ext uri="{FF2B5EF4-FFF2-40B4-BE49-F238E27FC236}">
                <a16:creationId xmlns="" xmlns:a16="http://schemas.microsoft.com/office/drawing/2014/main" id="{0BDA3F6A-F4D4-46D0-9905-FCE73B36B3CF}"/>
              </a:ext>
            </a:extLst>
          </p:cNvPr>
          <p:cNvPicPr/>
          <p:nvPr/>
        </p:nvPicPr>
        <p:blipFill>
          <a:blip r:embed="rId5" cstate="print"/>
          <a:srcRect/>
          <a:stretch>
            <a:fillRect/>
          </a:stretch>
        </p:blipFill>
        <p:spPr bwMode="auto">
          <a:xfrm>
            <a:off x="5121166" y="1554516"/>
            <a:ext cx="6759659" cy="3321740"/>
          </a:xfrm>
          <a:prstGeom prst="rect">
            <a:avLst/>
          </a:prstGeom>
          <a:noFill/>
          <a:ln w="9525">
            <a:solidFill>
              <a:schemeClr val="accent1"/>
            </a:solidFill>
            <a:miter lim="800000"/>
            <a:headEnd/>
            <a:tailEnd/>
          </a:ln>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206815" y="1512476"/>
            <a:ext cx="491435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p>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offers the capabilities of monitoring of the security rules on any particular profile.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see security monitoring on different active connections, rules, and other security associations active on your computer.</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Monitoring displays only active inbound, outbound, and firewall rules. So, you cannot see any other rules and security features enabled on the any other network profile, if that is not active at the time of viewing the monitoring status of the firewall.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
        <p:nvSpPr>
          <p:cNvPr id="18" name="مستطيل 7"/>
          <p:cNvSpPr/>
          <p:nvPr/>
        </p:nvSpPr>
        <p:spPr>
          <a:xfrm>
            <a:off x="5638800" y="5316949"/>
            <a:ext cx="6096000" cy="646331"/>
          </a:xfrm>
          <a:prstGeom prst="rect">
            <a:avLst/>
          </a:prstGeom>
        </p:spPr>
        <p:txBody>
          <a:bodyPr>
            <a:spAutoFit/>
          </a:bodyPr>
          <a:lstStyle/>
          <a:p>
            <a:pPr algn="just">
              <a:lnSpc>
                <a:spcPct val="100000"/>
              </a:lnSpc>
              <a:spcBef>
                <a:spcPts val="0"/>
              </a:spcBef>
              <a:spcAft>
                <a:spcPts val="1000"/>
              </a:spcAft>
            </a:pPr>
            <a:r>
              <a:rPr lang="en-US" dirty="0">
                <a:latin typeface="Calibri" panose="020F0502020204030204" pitchFamily="34" charset="0"/>
                <a:ea typeface="Calibri" panose="020F0502020204030204" pitchFamily="34" charset="0"/>
                <a:cs typeface="Arial" panose="020B0604020202020204" pitchFamily="34" charset="0"/>
              </a:rPr>
              <a:t>The pictorial view of the monitoring features on an active network connection is shown in the </a:t>
            </a:r>
            <a:r>
              <a:rPr lang="en-US" dirty="0" smtClean="0">
                <a:latin typeface="Calibri" panose="020F0502020204030204" pitchFamily="34" charset="0"/>
                <a:ea typeface="Calibri" panose="020F0502020204030204" pitchFamily="34" charset="0"/>
                <a:cs typeface="Arial" panose="020B0604020202020204" pitchFamily="34" charset="0"/>
              </a:rPr>
              <a:t>figure</a:t>
            </a:r>
            <a:r>
              <a:rPr lang="en-US" dirty="0">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156818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5706547" y="1835632"/>
            <a:ext cx="5989121" cy="32918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Intrusion detection system IDS and intrusion prevention systems IPS are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effective ways of the modern security systems on the networks </a:t>
            </a:r>
            <a:r>
              <a:rPr lang="en-US" sz="1800" dirty="0" smtClean="0">
                <a:latin typeface="Calibri" panose="020F0502020204030204" pitchFamily="34" charset="0"/>
                <a:ea typeface="Calibri" panose="020F0502020204030204" pitchFamily="34" charset="0"/>
                <a:cs typeface="Arial" panose="020B0604020202020204" pitchFamily="34" charset="0"/>
              </a:rPr>
              <a:t>as well as on computer host.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dive a bit deeper in both of these systems individually.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IDS vs. IPS: Definitions, Comparisons &amp; Why You Need Both | Okta"/>
          <p:cNvPicPr>
            <a:picLocks noChangeAspect="1" noChangeArrowheads="1"/>
          </p:cNvPicPr>
          <p:nvPr/>
        </p:nvPicPr>
        <p:blipFill rotWithShape="1">
          <a:blip r:embed="rId5">
            <a:extLst>
              <a:ext uri="{28A0092B-C50C-407E-A947-70E740481C1C}">
                <a14:useLocalDpi xmlns:a14="http://schemas.microsoft.com/office/drawing/2010/main" val="0"/>
              </a:ext>
            </a:extLst>
          </a:blip>
          <a:srcRect b="12271"/>
          <a:stretch/>
        </p:blipFill>
        <p:spPr bwMode="auto">
          <a:xfrm>
            <a:off x="210109" y="1362666"/>
            <a:ext cx="5191055" cy="398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193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255641" y="1610200"/>
            <a:ext cx="9818759" cy="44911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detection system </a:t>
            </a:r>
            <a:r>
              <a:rPr lang="en-US" sz="1800" dirty="0" smtClean="0">
                <a:latin typeface="Calibri" panose="020F0502020204030204" pitchFamily="34" charset="0"/>
                <a:ea typeface="Calibri" panose="020F0502020204030204" pitchFamily="34" charset="0"/>
                <a:cs typeface="Arial" panose="020B0604020202020204" pitchFamily="34" charset="0"/>
              </a:rPr>
              <a:t>is a </a:t>
            </a:r>
            <a:r>
              <a:rPr lang="en-US" sz="1800" u="sng" dirty="0" smtClean="0">
                <a:latin typeface="Calibri" panose="020F0502020204030204" pitchFamily="34" charset="0"/>
                <a:ea typeface="Calibri" panose="020F0502020204030204" pitchFamily="34" charset="0"/>
                <a:cs typeface="Arial" panose="020B0604020202020204" pitchFamily="34" charset="0"/>
              </a:rPr>
              <a:t>combined system of a device or sensor and the software application</a:t>
            </a:r>
            <a:r>
              <a:rPr lang="en-US" sz="1800" dirty="0" smtClean="0">
                <a:latin typeface="Calibri" panose="020F0502020204030204" pitchFamily="34" charset="0"/>
                <a:ea typeface="Calibri" panose="020F0502020204030204" pitchFamily="34" charset="0"/>
                <a:cs typeface="Arial" panose="020B0604020202020204" pitchFamily="34" charset="0"/>
              </a:rPr>
              <a:t>. Intrusion detection system device is also known as IDS sensor.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IDS system </a:t>
            </a:r>
            <a:r>
              <a:rPr lang="en-US" sz="1800" dirty="0" smtClean="0">
                <a:latin typeface="Calibri" panose="020F0502020204030204" pitchFamily="34" charset="0"/>
                <a:ea typeface="Calibri" panose="020F0502020204030204" pitchFamily="34" charset="0"/>
                <a:cs typeface="Arial" panose="020B0604020202020204" pitchFamily="34" charset="0"/>
              </a:rPr>
              <a:t>monitors the malicious activities and events on the network as well as on the host operating system and its major registry files. It works on the basis of certain algorithms defined for detecting the malicious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machine learning </a:t>
            </a:r>
            <a:r>
              <a:rPr lang="en-US" sz="1800" dirty="0" smtClean="0">
                <a:latin typeface="Calibri" panose="020F0502020204030204" pitchFamily="34" charset="0"/>
                <a:ea typeface="Calibri" panose="020F0502020204030204" pitchFamily="34" charset="0"/>
                <a:cs typeface="Arial" panose="020B0604020202020204" pitchFamily="34" charset="0"/>
              </a:rPr>
              <a:t>is used as one of the most important part of this entire system for detecting the malicious activities. And many other algorithms and approaches are also used in determining the malicious activities. </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6632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898170" y="1655549"/>
            <a:ext cx="10343958"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three major IDS systems: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intrusion detection system NIDS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 intrusion detection system HIDS</a:t>
            </a:r>
          </a:p>
          <a:p>
            <a:pPr marL="533400"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Application-based detection system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network-based intrusion detection system </a:t>
            </a:r>
            <a:r>
              <a:rPr lang="en-US" sz="1800" dirty="0" smtClean="0">
                <a:latin typeface="Calibri" panose="020F0502020204030204" pitchFamily="34" charset="0"/>
                <a:ea typeface="Calibri" panose="020F0502020204030204" pitchFamily="34" charset="0"/>
                <a:cs typeface="Arial" panose="020B0604020202020204" pitchFamily="34" charset="0"/>
              </a:rPr>
              <a:t>monitors and analyzes the traffic patterns and other parameters on the network traffic. If any anomaly in the traffic is found, it immediately alerts the network administrator or the </a:t>
            </a:r>
            <a:r>
              <a:rPr lang="en-US" sz="1800" b="1" dirty="0" smtClean="0">
                <a:latin typeface="Calibri" panose="020F0502020204030204" pitchFamily="34" charset="0"/>
                <a:ea typeface="Calibri" panose="020F0502020204030204" pitchFamily="34" charset="0"/>
                <a:cs typeface="Arial" panose="020B0604020202020204" pitchFamily="34" charset="0"/>
              </a:rPr>
              <a:t>security information and event management systems </a:t>
            </a:r>
            <a:r>
              <a:rPr lang="en-US" sz="1800" dirty="0" smtClean="0">
                <a:latin typeface="Calibri" panose="020F0502020204030204" pitchFamily="34" charset="0"/>
                <a:ea typeface="Calibri" panose="020F0502020204030204" pitchFamily="34" charset="0"/>
                <a:cs typeface="Arial" panose="020B0604020202020204" pitchFamily="34" charset="0"/>
              </a:rPr>
              <a:t>(SIEM) for the corrective measures to safeguard the data and take the effective measures to avert any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latin typeface="Calibri" panose="020F0502020204030204" pitchFamily="34" charset="0"/>
                <a:ea typeface="Calibri" panose="020F0502020204030204" pitchFamily="34" charset="0"/>
                <a:cs typeface="Arial" panose="020B0604020202020204" pitchFamily="34" charset="0"/>
              </a:rPr>
              <a:t>position</a:t>
            </a:r>
            <a:r>
              <a:rPr lang="en-US" sz="1800" dirty="0">
                <a:latin typeface="Calibri" panose="020F0502020204030204" pitchFamily="34" charset="0"/>
                <a:ea typeface="Calibri" panose="020F0502020204030204" pitchFamily="34" charset="0"/>
                <a:cs typeface="Arial" panose="020B0604020202020204" pitchFamily="34" charset="0"/>
              </a:rPr>
              <a:t> of the intrusion detection system for the internal as well as external traffic is shown in the </a:t>
            </a:r>
            <a:r>
              <a:rPr lang="en-US" sz="1800" dirty="0" smtClean="0">
                <a:latin typeface="Calibri" panose="020F0502020204030204" pitchFamily="34" charset="0"/>
                <a:ea typeface="Calibri" panose="020F0502020204030204" pitchFamily="34" charset="0"/>
                <a:cs typeface="Arial" panose="020B0604020202020204" pitchFamily="34" charset="0"/>
              </a:rPr>
              <a:t>figure.</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7"/>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65328" y="1226494"/>
            <a:ext cx="5090719" cy="2735036"/>
          </a:xfrm>
          <a:prstGeom prst="rect">
            <a:avLst/>
          </a:prstGeom>
          <a:noFill/>
          <a:ln>
            <a:noFill/>
          </a:ln>
        </p:spPr>
      </p:pic>
    </p:spTree>
    <p:extLst>
      <p:ext uri="{BB962C8B-B14F-4D97-AF65-F5344CB8AC3E}">
        <p14:creationId xmlns:p14="http://schemas.microsoft.com/office/powerpoint/2010/main" val="31018770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5288" y="1531707"/>
            <a:ext cx="9497437"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host-based IDS system </a:t>
            </a:r>
            <a:r>
              <a:rPr lang="en-US" sz="1800" dirty="0" smtClean="0">
                <a:latin typeface="Calibri" panose="020F0502020204030204" pitchFamily="34" charset="0"/>
                <a:ea typeface="Calibri" panose="020F0502020204030204" pitchFamily="34" charset="0"/>
                <a:cs typeface="Arial" panose="020B0604020202020204" pitchFamily="34" charset="0"/>
              </a:rPr>
              <a:t>monitors and analyzes the files and events on the operating system for detecting any malicious activity.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Two major detection methods are commonly used in the IDS systems; </a:t>
            </a:r>
            <a:r>
              <a:rPr lang="en-US" sz="1800" dirty="0" smtClean="0">
                <a:latin typeface="Calibri" panose="020F0502020204030204" pitchFamily="34" charset="0"/>
                <a:ea typeface="Calibri" panose="020F0502020204030204" pitchFamily="34" charset="0"/>
                <a:cs typeface="Arial" panose="020B0604020202020204" pitchFamily="34" charset="0"/>
              </a:rPr>
              <a:t>they are listed below:</a:t>
            </a:r>
          </a:p>
          <a:p>
            <a:pPr marL="89058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Anomaly-based detection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Signature-based detection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important to note that IDS is also capable of identifying and detecting the hacking attacks from within the system along with the external intrusion detection.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6702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7" y="1496216"/>
            <a:ext cx="10058906"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Host-based IDS </a:t>
            </a:r>
            <a:r>
              <a:rPr lang="en-US" sz="1800" dirty="0" smtClean="0">
                <a:latin typeface="Calibri" panose="020F0502020204030204" pitchFamily="34" charset="0"/>
                <a:ea typeface="Calibri" panose="020F0502020204030204" pitchFamily="34" charset="0"/>
                <a:cs typeface="Arial" panose="020B0604020202020204" pitchFamily="34" charset="0"/>
              </a:rPr>
              <a:t>takes images of the file frequently and compares them with the previous one. If any anomaly is found, it alerts the network administration or centralized security system for the subsequent actions.</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network-based IDS</a:t>
            </a:r>
            <a:r>
              <a:rPr lang="en-US" sz="1800" dirty="0" smtClean="0">
                <a:latin typeface="Calibri" panose="020F0502020204030204" pitchFamily="34" charset="0"/>
                <a:ea typeface="Calibri" panose="020F0502020204030204" pitchFamily="34" charset="0"/>
                <a:cs typeface="Arial" panose="020B0604020202020204" pitchFamily="34" charset="0"/>
              </a:rPr>
              <a:t> systems monitor and analyze the data packets passing through the network. You can install the data sensor at any point in the network – internal or external network sides.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Application-based intrusion detection system</a:t>
            </a:r>
            <a:r>
              <a:rPr lang="en-US" sz="1800" dirty="0" smtClean="0">
                <a:latin typeface="Calibri" panose="020F0502020204030204" pitchFamily="34" charset="0"/>
                <a:ea typeface="Calibri" panose="020F0502020204030204" pitchFamily="34" charset="0"/>
                <a:cs typeface="Arial" panose="020B0604020202020204" pitchFamily="34" charset="0"/>
              </a:rPr>
              <a:t> precisely referred to as </a:t>
            </a:r>
            <a:r>
              <a:rPr lang="en-US" sz="1800" dirty="0" err="1" smtClean="0">
                <a:latin typeface="Calibri" panose="020F0502020204030204" pitchFamily="34" charset="0"/>
                <a:ea typeface="Calibri" panose="020F0502020204030204" pitchFamily="34" charset="0"/>
                <a:cs typeface="Arial" panose="020B0604020202020204" pitchFamily="34" charset="0"/>
              </a:rPr>
              <a:t>AppIDS</a:t>
            </a:r>
            <a:r>
              <a:rPr lang="en-US" sz="1800" dirty="0" smtClean="0">
                <a:latin typeface="Calibri" panose="020F0502020204030204" pitchFamily="34" charset="0"/>
                <a:ea typeface="Calibri" panose="020F0502020204030204" pitchFamily="34" charset="0"/>
                <a:cs typeface="Arial" panose="020B0604020202020204" pitchFamily="34" charset="0"/>
              </a:rPr>
              <a:t>. This is developed for a particular application that may include content management system, database system, or accounting system.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10754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876300" y="1461569"/>
            <a:ext cx="5944914" cy="49729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major functions of a good intrusion detection system IDS include the following in the real-world sequential order:</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Data collection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Feature selection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Analysis of data </a:t>
            </a:r>
          </a:p>
          <a:p>
            <a:pPr marL="806450" indent="-342900" algn="just">
              <a:lnSpc>
                <a:spcPct val="10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Action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security of networks and servers is becoming a big challenge not only for the security professionals, but also for the enterprises and corporations. The newer security technologies are emerging, the </a:t>
            </a:r>
            <a:r>
              <a:rPr lang="en-US" sz="1800" b="1" dirty="0" smtClean="0">
                <a:latin typeface="Calibri" panose="020F0502020204030204" pitchFamily="34" charset="0"/>
                <a:ea typeface="Calibri" panose="020F0502020204030204" pitchFamily="34" charset="0"/>
                <a:cs typeface="Arial" panose="020B0604020202020204" pitchFamily="34" charset="0"/>
              </a:rPr>
              <a:t>intrusion prevention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IPS</a:t>
            </a:r>
            <a:r>
              <a:rPr lang="en-US" sz="1800" dirty="0" smtClean="0">
                <a:latin typeface="Calibri" panose="020F0502020204030204" pitchFamily="34" charset="0"/>
                <a:ea typeface="Calibri" panose="020F0502020204030204" pitchFamily="34" charset="0"/>
                <a:cs typeface="Arial" panose="020B0604020202020204" pitchFamily="34" charset="0"/>
              </a:rPr>
              <a:t> is the advance system for detecting and preventing the cyber threats on the 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8"/>
          <p:cNvPicPr/>
          <p:nvPr/>
        </p:nvPicPr>
        <p:blipFill>
          <a:blip r:embed="rId5" cstate="print"/>
          <a:srcRect/>
          <a:stretch>
            <a:fillRect/>
          </a:stretch>
        </p:blipFill>
        <p:spPr bwMode="auto">
          <a:xfrm>
            <a:off x="7420304" y="1515647"/>
            <a:ext cx="4343072" cy="3993332"/>
          </a:xfrm>
          <a:prstGeom prst="rect">
            <a:avLst/>
          </a:prstGeom>
          <a:noFill/>
          <a:ln w="9525">
            <a:noFill/>
            <a:miter lim="800000"/>
            <a:headEnd/>
            <a:tailEnd/>
          </a:ln>
        </p:spPr>
      </p:pic>
    </p:spTree>
    <p:extLst>
      <p:ext uri="{BB962C8B-B14F-4D97-AF65-F5344CB8AC3E}">
        <p14:creationId xmlns:p14="http://schemas.microsoft.com/office/powerpoint/2010/main" val="37286385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59749" y="1650498"/>
            <a:ext cx="10141651"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Firewall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latin typeface="Calibri" panose="020F0502020204030204" pitchFamily="34" charset="0"/>
                <a:ea typeface="Calibri" panose="020F0502020204030204" pitchFamily="34" charset="0"/>
                <a:cs typeface="Arial" panose="020B0604020202020204" pitchFamily="34" charset="0"/>
              </a:rPr>
              <a:t>intrusion detection </a:t>
            </a:r>
            <a:r>
              <a:rPr lang="en-US" sz="1800" dirty="0" smtClean="0">
                <a:latin typeface="Calibri" panose="020F0502020204030204" pitchFamily="34" charset="0"/>
                <a:ea typeface="Calibri" panose="020F0502020204030204" pitchFamily="34" charset="0"/>
                <a:cs typeface="Arial" panose="020B0604020202020204" pitchFamily="34" charset="0"/>
              </a:rPr>
              <a:t>are two major components of a security system in a network or on a host. But they have their own shortcomings that don’t make them a perfect security tool. For example, firewall is only able to block the traffic that uses the port numbers that are not configured for the authorized traffic in the system that means it is able to block any port that is not in use for the genuine traffic. But a security firewall is unable to stop the malicious traffic that is passing through the </a:t>
            </a:r>
            <a:r>
              <a:rPr lang="en-US" sz="1800" b="1" dirty="0" smtClean="0">
                <a:latin typeface="Calibri" panose="020F0502020204030204" pitchFamily="34" charset="0"/>
                <a:ea typeface="Calibri" panose="020F0502020204030204" pitchFamily="34" charset="0"/>
                <a:cs typeface="Arial" panose="020B0604020202020204" pitchFamily="34" charset="0"/>
              </a:rPr>
              <a:t>allowed port</a:t>
            </a:r>
            <a:r>
              <a:rPr lang="en-US" sz="1800" dirty="0" smtClean="0">
                <a:latin typeface="Calibri" panose="020F0502020204030204" pitchFamily="34" charset="0"/>
                <a:ea typeface="Calibri" panose="020F0502020204030204" pitchFamily="34" charset="0"/>
                <a:cs typeface="Arial" panose="020B0604020202020204" pitchFamily="34" charset="0"/>
              </a:rPr>
              <a:t>. If hackers exploit the vulnerabilities of the allowed ports, firewall can easily be deceived.</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4092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856413" y="1573453"/>
            <a:ext cx="7268084"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On the other hand, </a:t>
            </a:r>
            <a:r>
              <a:rPr lang="en-US" sz="1800" b="1" dirty="0" smtClean="0">
                <a:latin typeface="Calibri" panose="020F0502020204030204" pitchFamily="34" charset="0"/>
                <a:ea typeface="Calibri" panose="020F0502020204030204" pitchFamily="34" charset="0"/>
                <a:cs typeface="Arial" panose="020B0604020202020204" pitchFamily="34" charset="0"/>
              </a:rPr>
              <a:t>the intrusion detection system </a:t>
            </a:r>
            <a:r>
              <a:rPr lang="en-US" sz="1800" dirty="0" smtClean="0">
                <a:latin typeface="Calibri" panose="020F0502020204030204" pitchFamily="34" charset="0"/>
                <a:ea typeface="Calibri" panose="020F0502020204030204" pitchFamily="34" charset="0"/>
                <a:cs typeface="Arial" panose="020B0604020202020204" pitchFamily="34" charset="0"/>
              </a:rPr>
              <a:t>is capable enough to analyze and detect the malicious traffic passing through the allowed ports, but still not able to take any appropriate action against that breach. So, the security people needed an advanced system that could automatically take actions against the intrusion into the system. So, intrusion </a:t>
            </a:r>
            <a:r>
              <a:rPr lang="en-US" sz="1800" b="1" dirty="0" smtClean="0">
                <a:latin typeface="Calibri" panose="020F0502020204030204" pitchFamily="34" charset="0"/>
                <a:ea typeface="Calibri" panose="020F0502020204030204" pitchFamily="34" charset="0"/>
                <a:cs typeface="Arial" panose="020B0604020202020204" pitchFamily="34" charset="0"/>
              </a:rPr>
              <a:t>prevention</a:t>
            </a:r>
            <a:r>
              <a:rPr lang="en-US" sz="1800" dirty="0" smtClean="0">
                <a:latin typeface="Calibri" panose="020F0502020204030204" pitchFamily="34" charset="0"/>
                <a:ea typeface="Calibri" panose="020F0502020204030204" pitchFamily="34" charset="0"/>
                <a:cs typeface="Arial" panose="020B0604020202020204" pitchFamily="34" charset="0"/>
              </a:rPr>
              <a:t> system was introduced that has advanced capabilities to detect, analyze, and prompt an appropriate action against any intrusion. </a:t>
            </a:r>
          </a:p>
          <a:p>
            <a:pPr marL="0" indent="0" algn="ctr">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(Image of Cisco IPS 4240 Sensor is shown on Right  of the slide)</a:t>
            </a: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descr="Image result for Cisco IPS">
            <a:extLst>
              <a:ext uri="{FF2B5EF4-FFF2-40B4-BE49-F238E27FC236}">
                <a16:creationId xmlns="" xmlns:a16="http://schemas.microsoft.com/office/drawing/2014/main" id="{5B4DAB93-57F0-4451-B05D-12DCD0073046}"/>
              </a:ext>
            </a:extLst>
          </p:cNvPr>
          <p:cNvPicPr/>
          <p:nvPr/>
        </p:nvPicPr>
        <p:blipFill>
          <a:blip r:embed="rId5" cstate="print"/>
          <a:srcRect/>
          <a:stretch>
            <a:fillRect/>
          </a:stretch>
        </p:blipFill>
        <p:spPr bwMode="auto">
          <a:xfrm>
            <a:off x="8028124" y="2204822"/>
            <a:ext cx="3852701" cy="1846478"/>
          </a:xfrm>
          <a:prstGeom prst="rect">
            <a:avLst/>
          </a:prstGeom>
          <a:noFill/>
          <a:ln w="9525">
            <a:noFill/>
            <a:miter lim="800000"/>
            <a:headEnd/>
            <a:tailEnd/>
          </a:ln>
        </p:spPr>
      </p:pic>
    </p:spTree>
    <p:extLst>
      <p:ext uri="{BB962C8B-B14F-4D97-AF65-F5344CB8AC3E}">
        <p14:creationId xmlns:p14="http://schemas.microsoft.com/office/powerpoint/2010/main" val="2653814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6" name="Picture 2" descr="Network Intrusion Detection Systems Slides by: MM Clements A Adekunle The  University of Greenwich. - ppt downlo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5519" y="1434405"/>
            <a:ext cx="5521193" cy="4140895"/>
          </a:xfrm>
          <a:prstGeom prst="rect">
            <a:avLst/>
          </a:prstGeom>
          <a:noFill/>
          <a:extLst>
            <a:ext uri="{909E8E84-426E-40DD-AFC4-6F175D3DCCD1}">
              <a14:hiddenFill xmlns:a14="http://schemas.microsoft.com/office/drawing/2010/main">
                <a:solidFill>
                  <a:srgbClr val="FFFFFF"/>
                </a:solidFill>
              </a14:hiddenFill>
            </a:ext>
          </a:extLst>
        </p:spPr>
      </p:pic>
      <p:sp>
        <p:nvSpPr>
          <p:cNvPr id="17" name="Content Placeholder 3">
            <a:extLst>
              <a:ext uri="{FF2B5EF4-FFF2-40B4-BE49-F238E27FC236}">
                <a16:creationId xmlns="" xmlns:a16="http://schemas.microsoft.com/office/drawing/2014/main" id="{5E5799BE-9BFA-4FA3-89B2-5C90F8B36656}"/>
              </a:ext>
            </a:extLst>
          </p:cNvPr>
          <p:cNvSpPr txBox="1">
            <a:spLocks/>
          </p:cNvSpPr>
          <p:nvPr/>
        </p:nvSpPr>
        <p:spPr>
          <a:xfrm>
            <a:off x="568036" y="1495900"/>
            <a:ext cx="5828982"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0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the IPS system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a comprehensive network security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robust protection against viruses or even any other traffic designed for attacking any network or web service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details of the origination of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Automated response to the attacks and proper event recording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Provides instant alerts and preemptive actions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Stops access to email contacts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Prevents reversal of the system directories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Protects all resources of the system and network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3501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Intrusion Detection/Prevention Systems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109454" y="1434398"/>
            <a:ext cx="9976096"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Like IDS systems,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two main types of IPS systems, which are given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Host-based Intrusion Prevention System (HIPS)</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Network-based Intrusion Prevention System (NIPS)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host-based IPS systems are normally software based IPS systems, but not all the times. Similarly, the network-based IPS systems are normally appliance-based systems, but not every time.</a:t>
            </a:r>
          </a:p>
          <a:p>
            <a:pPr algn="just">
              <a:lnSpc>
                <a:spcPct val="10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main approaches and algorithms used by the both the host-based and network-based IPS systems are listed below.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Protocol anomaly detection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state-full signature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Kernel-based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Sandbox analysis approach </a:t>
            </a: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Software-based heuristic approach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Combined </a:t>
            </a:r>
            <a:r>
              <a:rPr lang="en-US" sz="1800" dirty="0">
                <a:latin typeface="Calibri" panose="020F0502020204030204" pitchFamily="34" charset="0"/>
                <a:ea typeface="Calibri" panose="020F0502020204030204" pitchFamily="34" charset="0"/>
                <a:cs typeface="Arial" panose="020B0604020202020204" pitchFamily="34" charset="0"/>
              </a:rPr>
              <a:t>or hybrid approach </a:t>
            </a:r>
          </a:p>
          <a:p>
            <a:pPr marL="0" indent="0" algn="just">
              <a:lnSpc>
                <a:spcPct val="10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8548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Authentication Using Hash</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660401" y="1493520"/>
            <a:ext cx="5631898"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Hashing</a:t>
            </a:r>
            <a:r>
              <a:rPr lang="en-US" sz="1800" dirty="0" smtClean="0">
                <a:latin typeface="Calibri" panose="020F0502020204030204" pitchFamily="34" charset="0"/>
                <a:ea typeface="Calibri" panose="020F0502020204030204" pitchFamily="34" charset="0"/>
                <a:cs typeface="Arial" panose="020B0604020202020204" pitchFamily="34" charset="0"/>
              </a:rPr>
              <a:t> is a type of computer process in which certain information in plain language is transformed into fixed length short codes that are not understandable for a normal reader without any help of computer and processing through the hashing function. The hashing is used for the </a:t>
            </a:r>
            <a:r>
              <a:rPr lang="en-US" sz="1800" b="1" dirty="0" smtClean="0">
                <a:solidFill>
                  <a:srgbClr val="4489DC"/>
                </a:solidFill>
                <a:latin typeface="Calibri" panose="020F0502020204030204" pitchFamily="34" charset="0"/>
                <a:ea typeface="Calibri" panose="020F0502020204030204" pitchFamily="34" charset="0"/>
                <a:cs typeface="Arial" panose="020B0604020202020204" pitchFamily="34" charset="0"/>
              </a:rPr>
              <a:t>security</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4489DC"/>
                </a:solidFill>
                <a:latin typeface="Calibri" panose="020F0502020204030204" pitchFamily="34" charset="0"/>
                <a:ea typeface="Calibri" panose="020F0502020204030204" pitchFamily="34" charset="0"/>
                <a:cs typeface="Arial" panose="020B0604020202020204" pitchFamily="34" charset="0"/>
              </a:rPr>
              <a:t>integrity</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of the messages transported over the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Schematic diagram of hashing process is shown in the figure.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What Is a Hash Function Within Cryptography [Quick Guide] - Security  Boulevar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3643" y="2052422"/>
            <a:ext cx="5529003" cy="2656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068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Authentication Using Hash</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673100" y="1578929"/>
            <a:ext cx="7167933"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b="1" dirty="0" smtClean="0">
                <a:solidFill>
                  <a:srgbClr val="4489DC"/>
                </a:solidFill>
                <a:latin typeface="Calibri" panose="020F0502020204030204" pitchFamily="34" charset="0"/>
                <a:ea typeface="Calibri" panose="020F0502020204030204" pitchFamily="34" charset="0"/>
                <a:cs typeface="Arial" panose="020B0604020202020204" pitchFamily="34" charset="0"/>
              </a:rPr>
              <a:t>Authentication</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using hash is a type of authentication of the message to make sure that the data has not been altered and the sender is the person that the receiver wants to receive data from. Hashing is also extensively used in the databases for indexing and retrieving the data strings fast. </a:t>
            </a:r>
          </a:p>
          <a:p>
            <a:pPr algn="just">
              <a:lnSpc>
                <a:spcPct val="100000"/>
              </a:lnSpc>
              <a:spcBef>
                <a:spcPts val="600"/>
              </a:spcBef>
              <a:spcAft>
                <a:spcPts val="6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hashing techniques include:</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Cryptographic Hash Functions (CHF)</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Authentication Code (MAC)</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Digital Signature (DS)</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kinds of authentication methods based on hashing functions are used for integrity and security of the messages sent over the internet.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41033" y="1278665"/>
            <a:ext cx="4130250" cy="4921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07742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Authentication Using Hash</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9500" y="1418962"/>
            <a:ext cx="10317655"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authentication methods are listed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2 (MD2)</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4 (MD4)</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Hash Algorithm SHA</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above hashing methods, the message authentication code (MAC) and digital signatures (DS) use the private key for the authentication of the message at the receiving end. But, the cryptographic hash functions does not require private or secret key for the authentication of messages.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Cryptographic functions that don’t use the secret key over the Secure Socket Layer (SSL) encrypted connection for the transportation of the information or messages. The most commonly used cryptographic functions on SSL are presently are message digest 5 (MD5) and secure hash algorithm (SHA).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04822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Authentication Using Hash</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7" y="1288638"/>
            <a:ext cx="10405820"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Message Digest 5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 is a hashing algorithm most extensively used in the </a:t>
            </a:r>
            <a:r>
              <a:rPr lang="en-US" sz="1800" b="1" dirty="0" smtClean="0">
                <a:latin typeface="Calibri" panose="020F0502020204030204" pitchFamily="34" charset="0"/>
                <a:ea typeface="Calibri" panose="020F0502020204030204" pitchFamily="34" charset="0"/>
                <a:cs typeface="Arial" panose="020B0604020202020204" pitchFamily="34" charset="0"/>
              </a:rPr>
              <a:t>secure</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b="1" dirty="0" smtClean="0">
                <a:latin typeface="Calibri" panose="020F0502020204030204" pitchFamily="34" charset="0"/>
                <a:ea typeface="Calibri" panose="020F0502020204030204" pitchFamily="34" charset="0"/>
                <a:cs typeface="Arial" panose="020B0604020202020204" pitchFamily="34" charset="0"/>
              </a:rPr>
              <a:t>socket layer </a:t>
            </a:r>
            <a:r>
              <a:rPr lang="en-US" sz="1800" dirty="0" smtClean="0">
                <a:latin typeface="Calibri" panose="020F0502020204030204" pitchFamily="34" charset="0"/>
                <a:ea typeface="Calibri" panose="020F0502020204030204" pitchFamily="34" charset="0"/>
                <a:cs typeface="Arial" panose="020B0604020202020204" pitchFamily="34" charset="0"/>
              </a:rPr>
              <a:t>encryption protocol. It is a one-way hashing function that takes the message of any length as an input and returns a fixed length of encrypted code, which is fixed in length. This code is used for the authentication of the message to check its originality and integrity of the content.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MD5 algorithm is governed by the Internet Engineering Task Force via RFC 1321. The fixed output of generated by the MD5 encryption algorithm is 128-bits message digest. In the present high-tech cyber security field, 128-bit encryption is not considered as the high level of security.</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It is recommended to use at least 256-bit or higher level of security encryption methods. This series of encryption functions starting from MD2, MD4, and MD5 have been designed by Ronald </a:t>
            </a:r>
            <a:r>
              <a:rPr lang="en-US" sz="1800" dirty="0" err="1">
                <a:latin typeface="Calibri" panose="020F0502020204030204" pitchFamily="34" charset="0"/>
                <a:ea typeface="Calibri" panose="020F0502020204030204" pitchFamily="34" charset="0"/>
                <a:cs typeface="Arial" panose="020B0604020202020204" pitchFamily="34" charset="0"/>
              </a:rPr>
              <a:t>Rivest</a:t>
            </a:r>
            <a:r>
              <a:rPr lang="en-US" sz="1800" dirty="0">
                <a:latin typeface="Calibri" panose="020F0502020204030204" pitchFamily="34" charset="0"/>
                <a:ea typeface="Calibri" panose="020F0502020204030204" pitchFamily="34" charset="0"/>
                <a:cs typeface="Arial" panose="020B0604020202020204" pitchFamily="34" charset="0"/>
              </a:rPr>
              <a:t>. The latest version in the market is MD6, which is 256-bit based encryption.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2318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Authentication Using Hash</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8" y="1645920"/>
            <a:ext cx="996248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Secure Hash Algorithm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Secure hash algorithm (SHA) </a:t>
            </a:r>
            <a:r>
              <a:rPr lang="en-US" sz="1800" dirty="0" smtClean="0">
                <a:latin typeface="Calibri" panose="020F0502020204030204" pitchFamily="34" charset="0"/>
                <a:ea typeface="Calibri" panose="020F0502020204030204" pitchFamily="34" charset="0"/>
                <a:cs typeface="Arial" panose="020B0604020202020204" pitchFamily="34" charset="0"/>
              </a:rPr>
              <a:t>is a hashing algorithm. It has multiple versions in the series, such as SHA0, SHA1, SHA2, and SHA3 with different capabilities and features. This algorithm was developed by the US National Security Agency (NSA).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SHA</a:t>
            </a:r>
            <a:r>
              <a:rPr lang="en-US" sz="1800" dirty="0" smtClean="0">
                <a:latin typeface="Calibri" panose="020F0502020204030204" pitchFamily="34" charset="0"/>
                <a:ea typeface="Calibri" panose="020F0502020204030204" pitchFamily="34" charset="0"/>
                <a:cs typeface="Arial" panose="020B0604020202020204" pitchFamily="34" charset="0"/>
              </a:rPr>
              <a:t> hashing algorithms are published and governed by the National Institute of Standards and Technology precisely referred to as NIST, which is a US standard organization. The latest standard SHA 3 is capable of encrypting the data with 224-bit, 256-bit, 384-bit, and 512-bit encryption. But the most commonly used SHA algorithm is SHA 3 with 256-bit encryption.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93618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3119533" y="1559639"/>
            <a:ext cx="8045944"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Secure socket layer (SSL) </a:t>
            </a:r>
            <a:r>
              <a:rPr lang="en-US" sz="1800" dirty="0" smtClean="0">
                <a:latin typeface="Calibri" panose="020F0502020204030204" pitchFamily="34" charset="0"/>
                <a:ea typeface="Calibri" panose="020F0502020204030204" pitchFamily="34" charset="0"/>
                <a:cs typeface="Arial" panose="020B0604020202020204" pitchFamily="34" charset="0"/>
              </a:rPr>
              <a:t>is a type of security protocol for secure data transfer from web server to the browser and vice versa. The SSL is a recognized and standard security protocol that establishes a secure and encrypted link between the web server and the browser so that the transactions of data between the client and server are fully secure and reliable.</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two most commonly used types of data encryption methods. They are given below:</a:t>
            </a:r>
          </a:p>
          <a:p>
            <a:pPr marL="890588" indent="-342900" algn="just">
              <a:lnSpc>
                <a:spcPct val="15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Picture 5" descr="Image result for what is secure socket layer">
            <a:extLst>
              <a:ext uri="{FF2B5EF4-FFF2-40B4-BE49-F238E27FC236}">
                <a16:creationId xmlns="" xmlns:a16="http://schemas.microsoft.com/office/drawing/2014/main" id="{170B4DBB-A679-4280-AA47-11FBD0C3FF41}"/>
              </a:ext>
            </a:extLst>
          </p:cNvPr>
          <p:cNvPicPr/>
          <p:nvPr/>
        </p:nvPicPr>
        <p:blipFill>
          <a:blip r:embed="rId5" cstate="print"/>
          <a:srcRect/>
          <a:stretch>
            <a:fillRect/>
          </a:stretch>
        </p:blipFill>
        <p:spPr bwMode="auto">
          <a:xfrm>
            <a:off x="325904" y="2180547"/>
            <a:ext cx="2678740" cy="2664719"/>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2442205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7" y="1544541"/>
            <a:ext cx="9541631"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r>
              <a:rPr lang="en-US" sz="1800" dirty="0" smtClean="0">
                <a:latin typeface="Calibri" panose="020F0502020204030204" pitchFamily="34" charset="0"/>
                <a:ea typeface="Calibri" panose="020F0502020204030204" pitchFamily="34" charset="0"/>
                <a:cs typeface="Arial" panose="020B0604020202020204" pitchFamily="34" charset="0"/>
              </a:rPr>
              <a:t>uses the same key for the encryption and decryption of the data as shown in the following figure.</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While the </a:t>
            </a:r>
            <a:r>
              <a:rPr lang="en-US" sz="1800" b="1" dirty="0" smtClean="0">
                <a:latin typeface="Calibri" panose="020F0502020204030204" pitchFamily="34" charset="0"/>
                <a:ea typeface="Calibri" panose="020F0502020204030204" pitchFamily="34" charset="0"/>
                <a:cs typeface="Arial" panose="020B0604020202020204" pitchFamily="34" charset="0"/>
              </a:rPr>
              <a:t>asymmetric encryption </a:t>
            </a:r>
            <a:r>
              <a:rPr lang="en-US" sz="1800" dirty="0" smtClean="0">
                <a:latin typeface="Calibri" panose="020F0502020204030204" pitchFamily="34" charset="0"/>
                <a:ea typeface="Calibri" panose="020F0502020204030204" pitchFamily="34" charset="0"/>
                <a:cs typeface="Arial" panose="020B0604020202020204" pitchFamily="34" charset="0"/>
              </a:rPr>
              <a:t>uses two separate keys for encryption and decryption respectively. Asymmetric encryption uses 2048-bit keys nowadays. Previously it also used the 1024 bit key, but now it is not considered as very safe encryption. </a:t>
            </a: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 xmlns:a16="http://schemas.microsoft.com/office/drawing/2014/main" id="{F524BE50-81DC-4C5A-990E-638D80AC3526}"/>
              </a:ext>
            </a:extLst>
          </p:cNvPr>
          <p:cNvPicPr/>
          <p:nvPr/>
        </p:nvPicPr>
        <p:blipFill>
          <a:blip r:embed="rId5" cstate="print"/>
          <a:srcRect/>
          <a:stretch>
            <a:fillRect/>
          </a:stretch>
        </p:blipFill>
        <p:spPr bwMode="auto">
          <a:xfrm>
            <a:off x="2511083" y="2583582"/>
            <a:ext cx="7274048" cy="1690835"/>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2497920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59749" y="1544541"/>
            <a:ext cx="10438564" cy="46851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following figure shows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a:t>
            </a:r>
            <a:r>
              <a:rPr lang="en-US" sz="1800" dirty="0" smtClean="0">
                <a:latin typeface="Calibri" panose="020F0502020204030204" pitchFamily="34" charset="0"/>
                <a:ea typeface="Calibri" panose="020F0502020204030204" pitchFamily="34" charset="0"/>
                <a:cs typeface="Arial" panose="020B0604020202020204" pitchFamily="34" charset="0"/>
              </a:rPr>
              <a:t>, which uses two separate keys for encryption and decryption.</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SSL protocol </a:t>
            </a:r>
            <a:r>
              <a:rPr lang="en-US" sz="1800" dirty="0" smtClean="0">
                <a:latin typeface="Calibri" panose="020F0502020204030204" pitchFamily="34" charset="0"/>
                <a:ea typeface="Calibri" panose="020F0502020204030204" pitchFamily="34" charset="0"/>
                <a:cs typeface="Arial" panose="020B0604020202020204" pitchFamily="34" charset="0"/>
              </a:rPr>
              <a:t>works on certain data encryption algorithms. The most commonly used public and private key based encryption uses the following encryption algorithms:</a:t>
            </a:r>
          </a:p>
          <a:p>
            <a:pPr marL="7112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Rivest</a:t>
            </a:r>
            <a:r>
              <a:rPr lang="en-US" sz="1800" dirty="0" smtClean="0">
                <a:latin typeface="Calibri" panose="020F0502020204030204" pitchFamily="34" charset="0"/>
                <a:ea typeface="Calibri" panose="020F0502020204030204" pitchFamily="34" charset="0"/>
                <a:cs typeface="Arial" panose="020B0604020202020204" pitchFamily="34" charset="0"/>
              </a:rPr>
              <a:t>, Shamir </a:t>
            </a:r>
            <a:r>
              <a:rPr lang="en-US" sz="1800" dirty="0" err="1" smtClean="0">
                <a:latin typeface="Calibri" panose="020F0502020204030204" pitchFamily="34" charset="0"/>
                <a:ea typeface="Calibri" panose="020F0502020204030204" pitchFamily="34" charset="0"/>
                <a:cs typeface="Arial" panose="020B0604020202020204" pitchFamily="34" charset="0"/>
              </a:rPr>
              <a:t>Adleman</a:t>
            </a:r>
            <a:r>
              <a:rPr lang="en-US" sz="1800" dirty="0" smtClean="0">
                <a:latin typeface="Calibri" panose="020F0502020204030204" pitchFamily="34" charset="0"/>
                <a:ea typeface="Calibri" panose="020F0502020204030204" pitchFamily="34" charset="0"/>
                <a:cs typeface="Arial" panose="020B0604020202020204" pitchFamily="34" charset="0"/>
              </a:rPr>
              <a:t> (RSA) algorithm </a:t>
            </a:r>
          </a:p>
          <a:p>
            <a:pPr marL="7112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Elliptic Curve Cryptography (ECC) algorithm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6">
            <a:extLst>
              <a:ext uri="{FF2B5EF4-FFF2-40B4-BE49-F238E27FC236}">
                <a16:creationId xmlns="" xmlns:a16="http://schemas.microsoft.com/office/drawing/2014/main" id="{02C6EAB3-0342-487C-B7E6-6328C292D180}"/>
              </a:ext>
            </a:extLst>
          </p:cNvPr>
          <p:cNvPicPr/>
          <p:nvPr/>
        </p:nvPicPr>
        <p:blipFill>
          <a:blip r:embed="rId5" cstate="print"/>
          <a:srcRect/>
          <a:stretch>
            <a:fillRect/>
          </a:stretch>
        </p:blipFill>
        <p:spPr bwMode="auto">
          <a:xfrm>
            <a:off x="2126393" y="2549768"/>
            <a:ext cx="8890781" cy="175846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064974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59750" y="1814733"/>
            <a:ext cx="9467574" cy="37605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SSL</a:t>
            </a:r>
            <a:r>
              <a:rPr lang="en-US" sz="1800" dirty="0" smtClean="0">
                <a:latin typeface="Calibri" panose="020F0502020204030204" pitchFamily="34" charset="0"/>
                <a:ea typeface="Calibri" panose="020F0502020204030204" pitchFamily="34" charset="0"/>
                <a:cs typeface="Arial" panose="020B0604020202020204" pitchFamily="34" charset="0"/>
              </a:rPr>
              <a:t> encryption is based on the SSL certificate, which is normally installed on the web server. The SSL certificate is purchased from the issuing authorities commonly known as </a:t>
            </a:r>
            <a:r>
              <a:rPr lang="en-US" sz="1800" b="1" dirty="0" smtClean="0">
                <a:latin typeface="Calibri" panose="020F0502020204030204" pitchFamily="34" charset="0"/>
                <a:ea typeface="Calibri" panose="020F0502020204030204" pitchFamily="34" charset="0"/>
                <a:cs typeface="Arial" panose="020B0604020202020204" pitchFamily="34" charset="0"/>
              </a:rPr>
              <a:t>Certificate Authority </a:t>
            </a:r>
            <a:r>
              <a:rPr lang="en-US" sz="1800" dirty="0" smtClean="0">
                <a:latin typeface="Calibri" panose="020F0502020204030204" pitchFamily="34" charset="0"/>
                <a:ea typeface="Calibri" panose="020F0502020204030204" pitchFamily="34" charset="0"/>
                <a:cs typeface="Arial" panose="020B0604020202020204" pitchFamily="34" charset="0"/>
              </a:rPr>
              <a:t>(CA) after proper verification of the business and websites.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First of all, you need to generate </a:t>
            </a:r>
            <a:r>
              <a:rPr lang="en-US" sz="1800" b="1" dirty="0" smtClean="0">
                <a:latin typeface="Calibri" panose="020F0502020204030204" pitchFamily="34" charset="0"/>
                <a:ea typeface="Calibri" panose="020F0502020204030204" pitchFamily="34" charset="0"/>
                <a:cs typeface="Arial" panose="020B0604020202020204" pitchFamily="34" charset="0"/>
              </a:rPr>
              <a:t>a certificate signing request </a:t>
            </a:r>
            <a:r>
              <a:rPr lang="en-US" sz="1800" dirty="0" smtClean="0">
                <a:latin typeface="Calibri" panose="020F0502020204030204" pitchFamily="34" charset="0"/>
                <a:ea typeface="Calibri" panose="020F0502020204030204" pitchFamily="34" charset="0"/>
                <a:cs typeface="Arial" panose="020B0604020202020204" pitchFamily="34" charset="0"/>
              </a:rPr>
              <a:t>(CSR) via local browser on the web server. This report is a file of data, which includes web server information and private key. This CSR is submitted to the certificate authorities for issuance of certificate. The web administrator and developer request for SSL certificate. When it is received from the issuing authorities, it is installed on the web server.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9203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8" y="1404843"/>
            <a:ext cx="9527076"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SSL certificate </a:t>
            </a:r>
            <a:r>
              <a:rPr lang="en-US" sz="1800" dirty="0" smtClean="0">
                <a:latin typeface="Calibri" panose="020F0502020204030204" pitchFamily="34" charset="0"/>
                <a:ea typeface="Calibri" panose="020F0502020204030204" pitchFamily="34" charset="0"/>
                <a:cs typeface="Arial" panose="020B0604020202020204" pitchFamily="34" charset="0"/>
              </a:rPr>
              <a:t>is installed, now the communication between browser and the server will take place on a secure and encrypted link. On that link the data travels in the encrypted form and hackers will not be able to breach the integrity of the data while in traveling over the secure link.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To establish a </a:t>
            </a:r>
            <a:r>
              <a:rPr lang="en-US" sz="1800" b="1" dirty="0" smtClean="0">
                <a:latin typeface="Calibri" panose="020F0502020204030204" pitchFamily="34" charset="0"/>
                <a:ea typeface="Calibri" panose="020F0502020204030204" pitchFamily="34" charset="0"/>
                <a:cs typeface="Arial" panose="020B0604020202020204" pitchFamily="34" charset="0"/>
              </a:rPr>
              <a:t>secure socket connection </a:t>
            </a:r>
            <a:r>
              <a:rPr lang="en-US" sz="1800" dirty="0" smtClean="0">
                <a:latin typeface="Calibri" panose="020F0502020204030204" pitchFamily="34" charset="0"/>
                <a:ea typeface="Calibri" panose="020F0502020204030204" pitchFamily="34" charset="0"/>
                <a:cs typeface="Arial" panose="020B0604020202020204" pitchFamily="34" charset="0"/>
              </a:rPr>
              <a:t>between </a:t>
            </a:r>
            <a:r>
              <a:rPr lang="en-US" sz="1800" b="1" dirty="0" smtClean="0">
                <a:latin typeface="Calibri" panose="020F0502020204030204" pitchFamily="34" charset="0"/>
                <a:ea typeface="Calibri" panose="020F0502020204030204" pitchFamily="34" charset="0"/>
                <a:cs typeface="Arial" panose="020B0604020202020204" pitchFamily="34" charset="0"/>
              </a:rPr>
              <a:t>server </a:t>
            </a:r>
            <a:r>
              <a:rPr lang="en-US" sz="1800" dirty="0" smtClean="0">
                <a:latin typeface="Calibri" panose="020F0502020204030204" pitchFamily="34" charset="0"/>
                <a:ea typeface="Calibri" panose="020F0502020204030204" pitchFamily="34" charset="0"/>
                <a:cs typeface="Arial" panose="020B0604020202020204" pitchFamily="34" charset="0"/>
              </a:rPr>
              <a:t>and</a:t>
            </a:r>
            <a:r>
              <a:rPr lang="en-US" sz="1800" b="1" dirty="0" smtClean="0">
                <a:latin typeface="Calibri" panose="020F0502020204030204" pitchFamily="34" charset="0"/>
                <a:ea typeface="Calibri" panose="020F0502020204030204" pitchFamily="34" charset="0"/>
                <a:cs typeface="Arial" panose="020B0604020202020204" pitchFamily="34" charset="0"/>
              </a:rPr>
              <a:t> web browser </a:t>
            </a:r>
            <a:r>
              <a:rPr lang="en-US" sz="1800" dirty="0" smtClean="0">
                <a:latin typeface="Calibri" panose="020F0502020204030204" pitchFamily="34" charset="0"/>
                <a:ea typeface="Calibri" panose="020F0502020204030204" pitchFamily="34" charset="0"/>
                <a:cs typeface="Arial" panose="020B0604020202020204" pitchFamily="34" charset="0"/>
              </a:rPr>
              <a:t>the following steps takes place.</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Browser sends the secure connection request through the ‘HTTPS’ request through the </a:t>
            </a:r>
            <a:r>
              <a:rPr lang="en-US" sz="1800" u="sng" dirty="0" smtClean="0">
                <a:solidFill>
                  <a:srgbClr val="0000FF"/>
                </a:solidFill>
                <a:latin typeface="Calibri" panose="020F0502020204030204" pitchFamily="34" charset="0"/>
                <a:ea typeface="Calibri" panose="020F0502020204030204" pitchFamily="34" charset="0"/>
                <a:cs typeface="Arial" panose="020B0604020202020204" pitchFamily="34" charset="0"/>
                <a:hlinkClick r:id="rId5"/>
              </a:rPr>
              <a:t>https://websiteURL</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web server receives the request and responds with the SSL certificate to the browser that requested for the certificate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35898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59750" y="1415353"/>
            <a:ext cx="9614714"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web browser authenticates and verifies that the SSL certificate is valid. This process is referred to as ‘SSL handshake’</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When the browser verifies the SSL certificate a padlock icon appears in the address bar of the browser as shown below.</a:t>
            </a:r>
          </a:p>
          <a:p>
            <a:pPr marL="342900" indent="-342900" algn="just">
              <a:lnSpc>
                <a:spcPct val="150000"/>
              </a:lnSpc>
              <a:spcBef>
                <a:spcPts val="0"/>
              </a:spcBef>
              <a:spcAft>
                <a:spcPts val="1000"/>
              </a:spcAft>
              <a:buFont typeface="Times New Roman" panose="02020603050405020304" pitchFamily="18" charset="0"/>
              <a:buChar char="─"/>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 secure connection is established between browser and web server. Now the communication over the link is fully encrypted and secure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 xmlns:a16="http://schemas.microsoft.com/office/drawing/2014/main" id="{CA58206F-E06C-4686-A9BA-ABD3073AE56E}"/>
              </a:ext>
            </a:extLst>
          </p:cNvPr>
          <p:cNvPicPr/>
          <p:nvPr/>
        </p:nvPicPr>
        <p:blipFill>
          <a:blip r:embed="rId5" cstate="print"/>
          <a:srcRect/>
          <a:stretch>
            <a:fillRect/>
          </a:stretch>
        </p:blipFill>
        <p:spPr bwMode="auto">
          <a:xfrm>
            <a:off x="2332320" y="3214747"/>
            <a:ext cx="7821637" cy="1534648"/>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147403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706716" y="145739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b="1" dirty="0" smtClean="0">
                <a:latin typeface="Calibri" panose="020F0502020204030204" pitchFamily="34" charset="0"/>
                <a:ea typeface="Calibri" panose="020F0502020204030204" pitchFamily="34" charset="0"/>
                <a:cs typeface="Arial" panose="020B0604020202020204" pitchFamily="34" charset="0"/>
              </a:rPr>
              <a:t>The working flow of the SSL link establishment is given in the following figure:</a:t>
            </a:r>
          </a:p>
          <a:p>
            <a:pPr marL="0" indent="0" algn="just">
              <a:lnSpc>
                <a:spcPct val="150000"/>
              </a:lnSpc>
              <a:spcBef>
                <a:spcPts val="0"/>
              </a:spcBef>
              <a:buFont typeface="Arial" panose="020B0604020202020204" pitchFamily="34" charset="0"/>
              <a:buNone/>
            </a:pPr>
            <a:endParaRPr lang="en-US" sz="1800" b="1"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
            <a:extLst>
              <a:ext uri="{FF2B5EF4-FFF2-40B4-BE49-F238E27FC236}">
                <a16:creationId xmlns="" xmlns:a16="http://schemas.microsoft.com/office/drawing/2014/main" id="{C6537419-0964-414C-883F-8F968BDF1F62}"/>
              </a:ext>
            </a:extLst>
          </p:cNvPr>
          <p:cNvPicPr/>
          <p:nvPr/>
        </p:nvPicPr>
        <p:blipFill>
          <a:blip r:embed="rId5" cstate="print"/>
          <a:srcRect/>
          <a:stretch>
            <a:fillRect/>
          </a:stretch>
        </p:blipFill>
        <p:spPr bwMode="auto">
          <a:xfrm>
            <a:off x="2339762" y="2151202"/>
            <a:ext cx="7596554" cy="363903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947447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Socket Layer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164386" y="2079241"/>
            <a:ext cx="8862647" cy="29985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secure website is the new security standard of safe browsing. It is highly recommended that don’t visit the websites that are not SSL enabled. The secure websites increase the trust of the visitors and subsequently increase the conversion rate.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increase in traffic to your website is another important effect of having your website a digital certificate for SSL communication link.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374232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Virtual Private Network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424642" y="1526120"/>
            <a:ext cx="6869723"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Virtual Private Network or VPN</a:t>
            </a:r>
            <a:r>
              <a:rPr lang="en-US" sz="1800" i="1" dirty="0" smtClean="0">
                <a:solidFill>
                  <a:srgbClr val="4489DC"/>
                </a:solidFill>
                <a:latin typeface="Calibri" panose="020F0502020204030204" pitchFamily="34" charset="0"/>
                <a:ea typeface="Calibri" panose="020F0502020204030204" pitchFamily="34" charset="0"/>
                <a:cs typeface="Arial" panose="020B0604020202020204" pitchFamily="34" charset="0"/>
              </a:rPr>
              <a:t> is a type of communication tunnel that is highly secure for private services and communication over the internet</a:t>
            </a:r>
            <a:r>
              <a:rPr lang="en-US" sz="1800" dirty="0" smtClean="0">
                <a:latin typeface="Calibri" panose="020F0502020204030204" pitchFamily="34" charset="0"/>
                <a:ea typeface="Calibri" panose="020F0502020204030204" pitchFamily="34" charset="0"/>
                <a:cs typeface="Arial" panose="020B0604020202020204" pitchFamily="34" charset="0"/>
              </a:rPr>
              <a:t>. As we known the internet is a public network in which your data travels from one point to another. It is also known as tunneling protocol on the public networks.</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main characteristics of a VPN connection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private, and anonymous routing through tunnel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Encapsulation of one protocol over the other is done to hide the details of the origination and termination of the communication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Routing of your communication through a proxy server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hides your internet activities from other external interceptions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Your IP address is masked with the VPN number/address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Browsing history is fully hidden from even service providers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location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device identity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complete connection from device to </a:t>
            </a:r>
            <a:r>
              <a:rPr lang="en-US" sz="1800" dirty="0" smtClean="0">
                <a:latin typeface="Calibri" panose="020F0502020204030204" pitchFamily="34" charset="0"/>
                <a:ea typeface="Calibri" panose="020F0502020204030204" pitchFamily="34" charset="0"/>
                <a:cs typeface="Arial" panose="020B0604020202020204" pitchFamily="34" charset="0"/>
              </a:rPr>
              <a:t>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File:VPN overview-en.svg - Wikimedia Comm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1733" y="2013292"/>
            <a:ext cx="5132257" cy="2674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9554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Virtual Private Network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7" y="1599367"/>
            <a:ext cx="10403479"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the normal communication over the internet, hackers can intercept your data packets and decrypt to know about your communication. But, the communication over VPN is completely hidden, private, and secure passing through a private tunnel, which is created on the public network. The communication over the VPN connection is near to impossible to intercept and interpret.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VPN service is extensively used by the corporations and government organizations for remote work so that the communication remains private and secure from the external interceptions. Two major types of VPN connections are commonly used in our modern internet services; they are:</a:t>
            </a:r>
          </a:p>
          <a:p>
            <a:pPr marL="627063" indent="-342900" algn="just">
              <a:lnSpc>
                <a:spcPct val="100000"/>
              </a:lnSpc>
              <a:spcBef>
                <a:spcPts val="0"/>
              </a:spcBef>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Site-to-Site VPN connections </a:t>
            </a:r>
          </a:p>
          <a:p>
            <a:pPr marL="627063" indent="-342900" algn="just">
              <a:lnSpc>
                <a:spcPct val="100000"/>
              </a:lnSpc>
              <a:spcBef>
                <a:spcPts val="0"/>
              </a:spcBef>
              <a:spcAft>
                <a:spcPts val="1000"/>
              </a:spcAft>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Remote access VPN connection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latin typeface="Calibri" panose="020F0502020204030204" pitchFamily="34" charset="0"/>
                <a:ea typeface="Calibri" panose="020F0502020204030204" pitchFamily="34" charset="0"/>
                <a:cs typeface="Arial" panose="020B0604020202020204" pitchFamily="34" charset="0"/>
              </a:rPr>
              <a:t>site-to-site connections </a:t>
            </a:r>
            <a:r>
              <a:rPr lang="en-US" sz="1800" dirty="0">
                <a:latin typeface="Calibri" panose="020F0502020204030204" pitchFamily="34" charset="0"/>
                <a:ea typeface="Calibri" panose="020F0502020204030204" pitchFamily="34" charset="0"/>
                <a:cs typeface="Arial" panose="020B0604020202020204" pitchFamily="34" charset="0"/>
              </a:rPr>
              <a:t>are normally used to connect multiple sites and locations of a corporation or governmental organization through VPN connections. These connections are created over the public internet via private proxy servers or the proxy servers of the service providers. </a:t>
            </a: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87453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Virtual Private Network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48</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73817" y="1408075"/>
            <a:ext cx="10240563"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remote access VPN </a:t>
            </a:r>
            <a:r>
              <a:rPr lang="en-US" sz="1800" dirty="0" smtClean="0">
                <a:latin typeface="Calibri" panose="020F0502020204030204" pitchFamily="34" charset="0"/>
                <a:ea typeface="Calibri" panose="020F0502020204030204" pitchFamily="34" charset="0"/>
                <a:cs typeface="Arial" panose="020B0604020202020204" pitchFamily="34" charset="0"/>
              </a:rPr>
              <a:t>connections are normally used for remote work. Any employ that is travelling can access the corporate or other private networks through a VPN connection over the internet. His/her communication with the corporate network remains private for the other internet users.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VPN uses</a:t>
            </a:r>
            <a:r>
              <a:rPr lang="ar-YE" sz="1800" b="1" dirty="0" smtClean="0">
                <a:latin typeface="Calibri" panose="020F0502020204030204" pitchFamily="34" charset="0"/>
                <a:ea typeface="Calibri" panose="020F0502020204030204" pitchFamily="34" charset="0"/>
                <a:cs typeface="Arial" panose="020B0604020202020204" pitchFamily="34" charset="0"/>
              </a:rPr>
              <a: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encryption</a:t>
            </a:r>
            <a:r>
              <a:rPr lang="en-US" sz="1800" dirty="0" smtClean="0">
                <a:latin typeface="Calibri" panose="020F0502020204030204" pitchFamily="34" charset="0"/>
                <a:ea typeface="Calibri" panose="020F0502020204030204" pitchFamily="34" charset="0"/>
                <a:cs typeface="Arial" panose="020B0604020202020204" pitchFamily="34" charset="0"/>
              </a:rPr>
              <a:t> to encrypt the data before transporting over the private tunnel. It also uses other techniques and mechanism to </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hide</a:t>
            </a:r>
            <a:r>
              <a:rPr lang="en-US" sz="1800" dirty="0" smtClean="0">
                <a:latin typeface="Calibri" panose="020F0502020204030204" pitchFamily="34" charset="0"/>
                <a:ea typeface="Calibri" panose="020F0502020204030204" pitchFamily="34" charset="0"/>
                <a:cs typeface="Arial" panose="020B0604020202020204" pitchFamily="34" charset="0"/>
              </a:rPr>
              <a:t> the data from any breach. Then the original communication protocol is </a:t>
            </a:r>
            <a:r>
              <a:rPr lang="en-US" sz="1800" dirty="0" smtClean="0">
                <a:solidFill>
                  <a:srgbClr val="4489DC"/>
                </a:solidFill>
                <a:latin typeface="Calibri" panose="020F0502020204030204" pitchFamily="34" charset="0"/>
                <a:ea typeface="Calibri" panose="020F0502020204030204" pitchFamily="34" charset="0"/>
                <a:cs typeface="Arial" panose="020B0604020202020204" pitchFamily="34" charset="0"/>
              </a:rPr>
              <a:t>masked</a:t>
            </a:r>
            <a:r>
              <a:rPr lang="en-US" sz="1800" dirty="0" smtClean="0">
                <a:latin typeface="Calibri" panose="020F0502020204030204" pitchFamily="34" charset="0"/>
                <a:ea typeface="Calibri" panose="020F0502020204030204" pitchFamily="34" charset="0"/>
                <a:cs typeface="Arial" panose="020B0604020202020204" pitchFamily="34" charset="0"/>
              </a:rPr>
              <a:t> with the VPN protocol and then transported over the secure tunnel created between proxy server and the VPN enabled device.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original packet of information is encrypted at the network layer to disguise it from being identified and then the entire encrypted packet is repacked into an IP envelop to travel over the internet. Thus, the packet data and the message attributes are disguised in the tunneling process.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2195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Virtual Private Network </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49</a:t>
            </a:fld>
            <a:endParaRPr lang="en-US" dirty="0">
              <a:solidFill>
                <a:prstClr val="black"/>
              </a:solidFill>
            </a:endParaRPr>
          </a:p>
        </p:txBody>
      </p:sp>
      <p:sp>
        <p:nvSpPr>
          <p:cNvPr id="16" name="Content Placeholder 3">
            <a:extLst>
              <a:ext uri="{FF2B5EF4-FFF2-40B4-BE49-F238E27FC236}">
                <a16:creationId xmlns="" xmlns:a16="http://schemas.microsoft.com/office/drawing/2014/main" id="{5E5799BE-9BFA-4FA3-89B2-5C90F8B36656}"/>
              </a:ext>
            </a:extLst>
          </p:cNvPr>
          <p:cNvSpPr txBox="1">
            <a:spLocks/>
          </p:cNvSpPr>
          <p:nvPr/>
        </p:nvSpPr>
        <p:spPr>
          <a:xfrm>
            <a:off x="1026571" y="1540001"/>
            <a:ext cx="9563686"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VPN connection include the following:</a:t>
            </a:r>
          </a:p>
          <a:p>
            <a:pPr marL="914400"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Higher level of privacy </a:t>
            </a:r>
          </a:p>
          <a:p>
            <a:pPr marL="914400"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Greater data security </a:t>
            </a:r>
          </a:p>
          <a:p>
            <a:pPr marL="914400"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Better reliability </a:t>
            </a:r>
          </a:p>
          <a:p>
            <a:pPr marL="914400"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Anonymity</a:t>
            </a:r>
          </a:p>
          <a:p>
            <a:pPr marL="914400" indent="-357188"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Reduced cost of connection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above-mentioned features help you maintain high level of cyber security that helps you prevent any kinds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on your data and communication.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3239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Self-Assignment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50</a:t>
            </a:fld>
            <a:endParaRPr lang="en-US" dirty="0">
              <a:solidFill>
                <a:prstClr val="black"/>
              </a:solidFill>
            </a:endParaRPr>
          </a:p>
        </p:txBody>
      </p:sp>
      <p:sp>
        <p:nvSpPr>
          <p:cNvPr id="16" name="Rectangle 15"/>
          <p:cNvSpPr/>
          <p:nvPr/>
        </p:nvSpPr>
        <p:spPr>
          <a:xfrm>
            <a:off x="2147431" y="2234874"/>
            <a:ext cx="7951087" cy="1446550"/>
          </a:xfrm>
          <a:prstGeom prst="rect">
            <a:avLst/>
          </a:prstGeom>
        </p:spPr>
        <p:txBody>
          <a:bodyPr wrap="none">
            <a:spAutoFit/>
          </a:bodyPr>
          <a:lstStyle/>
          <a:p>
            <a:pPr>
              <a:lnSpc>
                <a:spcPct val="200000"/>
              </a:lnSpc>
            </a:pPr>
            <a:r>
              <a:rPr lang="en-US"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The Next Slides are to Practice by Self Study</a:t>
            </a:r>
            <a:endParaRPr lang="en-U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mbria" panose="02040503050406030204" pitchFamily="18" charset="0"/>
              <a:cs typeface="Times New Roman" panose="02020603050405020304" pitchFamily="18" charset="0"/>
            </a:endParaRPr>
          </a:p>
          <a:p>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8" name="TextBox 6"/>
          <p:cNvSpPr txBox="1"/>
          <p:nvPr/>
        </p:nvSpPr>
        <p:spPr>
          <a:xfrm>
            <a:off x="5924282" y="4500630"/>
            <a:ext cx="4923785" cy="769441"/>
          </a:xfrm>
          <a:prstGeom prst="rect">
            <a:avLst/>
          </a:prstGeom>
          <a:noFill/>
        </p:spPr>
        <p:txBody>
          <a:bodyPr wrap="square" rtlCol="0">
            <a:spAutoFit/>
          </a:bodyPr>
          <a:lstStyle/>
          <a:p>
            <a:r>
              <a:rPr lang="en-US" sz="4400" b="1" dirty="0" smtClean="0">
                <a:solidFill>
                  <a:srgbClr val="4489DC"/>
                </a:solidFill>
                <a:latin typeface="Tajawal Medium" panose="00000600000000000000" pitchFamily="2" charset="-78"/>
                <a:cs typeface="Tajawal Medium" panose="00000600000000000000" pitchFamily="2" charset="-78"/>
              </a:rPr>
              <a:t>The END </a:t>
            </a:r>
            <a:r>
              <a:rPr lang="en-US" sz="4400" b="1" dirty="0" smtClean="0">
                <a:solidFill>
                  <a:srgbClr val="4489DC"/>
                </a:solidFill>
                <a:latin typeface="Tajawal Medium" panose="00000600000000000000" pitchFamily="2" charset="-78"/>
                <a:cs typeface="Tajawal Medium" panose="00000600000000000000" pitchFamily="2" charset="-78"/>
                <a:sym typeface="Wingdings" pitchFamily="2" charset="2"/>
              </a:rPr>
              <a:t></a:t>
            </a:r>
            <a:endParaRPr lang="en-US" sz="4400" b="1" dirty="0">
              <a:solidFill>
                <a:srgbClr val="4489DC"/>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36664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8177743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4664765" y="1702191"/>
            <a:ext cx="6573078" cy="4501661"/>
          </a:xfrm>
        </p:spPr>
        <p:txBody>
          <a:bodyPr>
            <a:noAutofit/>
          </a:bodyPr>
          <a:lstStyle/>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brand names of Apple Inc. Mac computer runs on operating systems called OS X and macOS. The Apple computers’ operating system evolved from its OS X 10 beta release in 2000. From there on, the OS X 10 releases continued till OS X 10.11 commonly known as El Capitan (Gala), which was released in the month of September, 2015.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very well-known brands for the middle and higher-class people in the world. Most of the people in the USA like the Apple’s Mac books and computers due to their performance, class, reliability and attraction in the society. </a:t>
            </a:r>
          </a:p>
        </p:txBody>
      </p:sp>
      <p:pic>
        <p:nvPicPr>
          <p:cNvPr id="5" name="Picture 4" descr="Image result for os x 10.14">
            <a:extLst>
              <a:ext uri="{FF2B5EF4-FFF2-40B4-BE49-F238E27FC236}">
                <a16:creationId xmlns="" xmlns:a16="http://schemas.microsoft.com/office/drawing/2014/main"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52</a:t>
            </a:fld>
            <a:endParaRPr lang="en-US" dirty="0"/>
          </a:p>
        </p:txBody>
      </p:sp>
    </p:spTree>
    <p:extLst>
      <p:ext uri="{BB962C8B-B14F-4D97-AF65-F5344CB8AC3E}">
        <p14:creationId xmlns:p14="http://schemas.microsoft.com/office/powerpoint/2010/main" val="42554832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4664765" y="1702191"/>
            <a:ext cx="6573078"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Afterwards, the OS X name was changed to macOS. The first version was named as macOS 10.12 Sierra. The latest version of Apple computer operating system is macOS 10.14 released in September 2018.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functionalities are inbuilt in the macOS operating systems. By default, the firewall blocks any traffic terminating on the unused ports. The open ports are normally exploited to scan the security and other settings of your computer by the hackers. So, you should enable the firewall on your Apple computer to keep the hackers at bay. </a:t>
            </a:r>
          </a:p>
        </p:txBody>
      </p:sp>
      <p:pic>
        <p:nvPicPr>
          <p:cNvPr id="5" name="Picture 4" descr="Image result for os x 10.14">
            <a:extLst>
              <a:ext uri="{FF2B5EF4-FFF2-40B4-BE49-F238E27FC236}">
                <a16:creationId xmlns="" xmlns:a16="http://schemas.microsoft.com/office/drawing/2014/main"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53</a:t>
            </a:fld>
            <a:endParaRPr lang="en-US" dirty="0"/>
          </a:p>
        </p:txBody>
      </p:sp>
    </p:spTree>
    <p:extLst>
      <p:ext uri="{BB962C8B-B14F-4D97-AF65-F5344CB8AC3E}">
        <p14:creationId xmlns:p14="http://schemas.microsoft.com/office/powerpoint/2010/main" val="413708705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350499" y="1702191"/>
            <a:ext cx="9636370"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You can configure and activate the exceptions on the enabled ports by taking the following step by step procedure.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t>
            </a:r>
            <a:r>
              <a:rPr lang="en-US" sz="1800" b="1" dirty="0">
                <a:effectLst/>
                <a:latin typeface="Calibri" panose="020F0502020204030204" pitchFamily="34" charset="0"/>
                <a:ea typeface="Calibri" panose="020F0502020204030204" pitchFamily="34" charset="0"/>
                <a:cs typeface="Arial" panose="020B0604020202020204" pitchFamily="34" charset="0"/>
              </a:rPr>
              <a:t>Apple Menu</a:t>
            </a:r>
            <a:r>
              <a:rPr lang="en-US" sz="1800" dirty="0">
                <a:effectLst/>
                <a:latin typeface="Calibri" panose="020F0502020204030204" pitchFamily="34" charset="0"/>
                <a:ea typeface="Calibri" panose="020F0502020204030204" pitchFamily="34" charset="0"/>
                <a:cs typeface="Arial" panose="020B0604020202020204" pitchFamily="34" charset="0"/>
              </a:rPr>
              <a:t>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 Preference</a:t>
            </a:r>
            <a:r>
              <a:rPr lang="en-US" sz="1800" dirty="0">
                <a:effectLst/>
                <a:latin typeface="Calibri" panose="020F0502020204030204" pitchFamily="34" charset="0"/>
                <a:ea typeface="Calibri" panose="020F0502020204030204" pitchFamily="34" charset="0"/>
                <a:cs typeface="Arial" panose="020B0604020202020204" pitchFamily="34" charset="0"/>
              </a:rPr>
              <a:t> option. The system preference window will open as shown below</a:t>
            </a:r>
          </a:p>
        </p:txBody>
      </p:sp>
      <p:pic>
        <p:nvPicPr>
          <p:cNvPr id="6" name="Picture 5" descr="Image result for system preference window of apple computer">
            <a:extLst>
              <a:ext uri="{FF2B5EF4-FFF2-40B4-BE49-F238E27FC236}">
                <a16:creationId xmlns="" xmlns:a16="http://schemas.microsoft.com/office/drawing/2014/main" id="{BE0CC334-BE8D-4F33-8EEC-EF07242CC0B0}"/>
              </a:ext>
            </a:extLst>
          </p:cNvPr>
          <p:cNvPicPr/>
          <p:nvPr/>
        </p:nvPicPr>
        <p:blipFill>
          <a:blip r:embed="rId2" cstate="print"/>
          <a:srcRect/>
          <a:stretch>
            <a:fillRect/>
          </a:stretch>
        </p:blipFill>
        <p:spPr bwMode="auto">
          <a:xfrm>
            <a:off x="2953055" y="3652862"/>
            <a:ext cx="6285890" cy="279717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54</a:t>
            </a:fld>
            <a:endParaRPr lang="en-US" dirty="0"/>
          </a:p>
        </p:txBody>
      </p:sp>
    </p:spTree>
    <p:extLst>
      <p:ext uri="{BB962C8B-B14F-4D97-AF65-F5344CB8AC3E}">
        <p14:creationId xmlns:p14="http://schemas.microsoft.com/office/powerpoint/2010/main" val="2698724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688123" y="1758462"/>
            <a:ext cx="9092418"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 &amp; Privacy</a:t>
            </a:r>
            <a:r>
              <a:rPr lang="en-US" sz="1800" dirty="0">
                <a:effectLst/>
                <a:latin typeface="Calibri" panose="020F0502020204030204" pitchFamily="34" charset="0"/>
                <a:ea typeface="Calibri" panose="020F0502020204030204" pitchFamily="34" charset="0"/>
                <a:cs typeface="Arial" panose="020B0604020202020204" pitchFamily="34" charset="0"/>
              </a:rPr>
              <a:t> icon. The security and privacy window appears as shown below. </a:t>
            </a: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Firewall</a:t>
            </a:r>
            <a:r>
              <a:rPr lang="en-US" sz="1800" dirty="0">
                <a:effectLst/>
                <a:latin typeface="Calibri" panose="020F0502020204030204" pitchFamily="34" charset="0"/>
                <a:ea typeface="Calibri" panose="020F0502020204030204" pitchFamily="34" charset="0"/>
                <a:cs typeface="Arial" panose="020B0604020202020204" pitchFamily="34" charset="0"/>
              </a:rPr>
              <a:t> tab on the security and privacy window. The details of firewall will appear. </a:t>
            </a:r>
          </a:p>
        </p:txBody>
      </p:sp>
      <p:pic>
        <p:nvPicPr>
          <p:cNvPr id="5" name="Picture 4">
            <a:extLst>
              <a:ext uri="{FF2B5EF4-FFF2-40B4-BE49-F238E27FC236}">
                <a16:creationId xmlns="" xmlns:a16="http://schemas.microsoft.com/office/drawing/2014/main" id="{2BCCE296-FAE5-418A-A98B-D09B6D6F21B0}"/>
              </a:ext>
            </a:extLst>
          </p:cNvPr>
          <p:cNvPicPr/>
          <p:nvPr/>
        </p:nvPicPr>
        <p:blipFill>
          <a:blip r:embed="rId2" cstate="print"/>
          <a:srcRect/>
          <a:stretch>
            <a:fillRect/>
          </a:stretch>
        </p:blipFill>
        <p:spPr bwMode="auto">
          <a:xfrm>
            <a:off x="3124200" y="2223184"/>
            <a:ext cx="5943600" cy="250356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55</a:t>
            </a:fld>
            <a:endParaRPr lang="en-US" dirty="0"/>
          </a:p>
        </p:txBody>
      </p:sp>
    </p:spTree>
    <p:extLst>
      <p:ext uri="{BB962C8B-B14F-4D97-AF65-F5344CB8AC3E}">
        <p14:creationId xmlns:p14="http://schemas.microsoft.com/office/powerpoint/2010/main" val="126291652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Lock</a:t>
            </a:r>
            <a:r>
              <a:rPr lang="en-US" sz="1800" dirty="0">
                <a:effectLst/>
                <a:latin typeface="Calibri" panose="020F0502020204030204" pitchFamily="34" charset="0"/>
                <a:ea typeface="Calibri" panose="020F0502020204030204" pitchFamily="34" charset="0"/>
                <a:cs typeface="Arial" panose="020B0604020202020204" pitchFamily="34" charset="0"/>
              </a:rPr>
              <a:t> icon at the bottom of the window. Enter the valid administrator password. You are now logged in as administrator to make the desired changes in the Firewall and other security settings. All inactive buttons will activate.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Mac Firewall Settings">
            <a:extLst>
              <a:ext uri="{FF2B5EF4-FFF2-40B4-BE49-F238E27FC236}">
                <a16:creationId xmlns="" xmlns:a16="http://schemas.microsoft.com/office/drawing/2014/main" id="{5320F5B2-ABBF-4A92-BB28-B84FB5476928}"/>
              </a:ext>
            </a:extLst>
          </p:cNvPr>
          <p:cNvPicPr/>
          <p:nvPr/>
        </p:nvPicPr>
        <p:blipFill>
          <a:blip r:embed="rId2" cstate="print"/>
          <a:srcRect/>
          <a:stretch>
            <a:fillRect/>
          </a:stretch>
        </p:blipFill>
        <p:spPr bwMode="auto">
          <a:xfrm>
            <a:off x="3123564" y="3000864"/>
            <a:ext cx="5944870" cy="328739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56</a:t>
            </a:fld>
            <a:endParaRPr lang="en-US" dirty="0"/>
          </a:p>
        </p:txBody>
      </p:sp>
    </p:spTree>
    <p:extLst>
      <p:ext uri="{BB962C8B-B14F-4D97-AF65-F5344CB8AC3E}">
        <p14:creationId xmlns:p14="http://schemas.microsoft.com/office/powerpoint/2010/main" val="229690795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Off Firewall</a:t>
            </a:r>
            <a:r>
              <a:rPr lang="en-US" sz="1800" dirty="0">
                <a:effectLst/>
                <a:latin typeface="Calibri" panose="020F0502020204030204" pitchFamily="34" charset="0"/>
                <a:ea typeface="Calibri" panose="020F0502020204030204" pitchFamily="34" charset="0"/>
                <a:cs typeface="Arial" panose="020B0604020202020204" pitchFamily="34" charset="0"/>
              </a:rPr>
              <a:t> button, if you want to disable the firewall. The ‘</a:t>
            </a:r>
            <a:r>
              <a:rPr lang="en-US" sz="1800" b="1" dirty="0">
                <a:effectLst/>
                <a:latin typeface="Calibri" panose="020F0502020204030204" pitchFamily="34" charset="0"/>
                <a:ea typeface="Calibri" panose="020F0502020204030204" pitchFamily="34" charset="0"/>
                <a:cs typeface="Arial" panose="020B0604020202020204" pitchFamily="34" charset="0"/>
              </a:rPr>
              <a:t>Start</a:t>
            </a:r>
            <a:r>
              <a:rPr lang="en-US" sz="1800" dirty="0">
                <a:effectLst/>
                <a:latin typeface="Calibri" panose="020F0502020204030204" pitchFamily="34" charset="0"/>
                <a:ea typeface="Calibri" panose="020F0502020204030204" pitchFamily="34" charset="0"/>
                <a:cs typeface="Arial" panose="020B0604020202020204" pitchFamily="34" charset="0"/>
              </a:rPr>
              <a:t>’ option to turn on the firewall appears, if you turn off the firewall.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Firewall Options… button. The list of applications will appear as shown in the below screenshot image.</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A811D063-7C60-4CDD-B303-F8AA2262A1DB}"/>
              </a:ext>
            </a:extLst>
          </p:cNvPr>
          <p:cNvPicPr/>
          <p:nvPr/>
        </p:nvPicPr>
        <p:blipFill>
          <a:blip r:embed="rId2" cstate="print"/>
          <a:srcRect/>
          <a:stretch>
            <a:fillRect/>
          </a:stretch>
        </p:blipFill>
        <p:spPr bwMode="auto">
          <a:xfrm>
            <a:off x="4035449" y="3025238"/>
            <a:ext cx="5133975" cy="32067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57</a:t>
            </a:fld>
            <a:endParaRPr lang="en-US" dirty="0"/>
          </a:p>
        </p:txBody>
      </p:sp>
    </p:spTree>
    <p:extLst>
      <p:ext uri="{BB962C8B-B14F-4D97-AF65-F5344CB8AC3E}">
        <p14:creationId xmlns:p14="http://schemas.microsoft.com/office/powerpoint/2010/main" val="193576453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any application shown in the list and then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if you want to remove from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on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and choose the desired application that you want add into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Enable Stealth Mode</a:t>
            </a:r>
            <a:r>
              <a:rPr lang="en-US" sz="1800" dirty="0">
                <a:effectLst/>
                <a:latin typeface="Calibri" panose="020F0502020204030204" pitchFamily="34" charset="0"/>
                <a:ea typeface="Calibri" panose="020F0502020204030204" pitchFamily="34" charset="0"/>
                <a:cs typeface="Arial" panose="020B0604020202020204" pitchFamily="34" charset="0"/>
              </a:rPr>
              <a:t> checkbox to enable the stealth mode for the hacker to respond to the probing activities on the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Block all incoming connections</a:t>
            </a:r>
            <a:r>
              <a:rPr lang="en-US" sz="1800" dirty="0">
                <a:effectLst/>
                <a:latin typeface="Calibri" panose="020F0502020204030204" pitchFamily="34" charset="0"/>
                <a:ea typeface="Calibri" panose="020F0502020204030204" pitchFamily="34" charset="0"/>
                <a:cs typeface="Arial" panose="020B0604020202020204" pitchFamily="34" charset="0"/>
              </a:rPr>
              <a:t> checkbox to stop traffic to any port on your computer.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Similarly, select/deselect the Automatically allow built-in software to receive incoming connections checkbox to activate and deactivate this option on the firewall of Apple macOS computers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OK</a:t>
            </a:r>
            <a:r>
              <a:rPr lang="en-US" sz="1800" dirty="0">
                <a:effectLst/>
                <a:latin typeface="Calibri" panose="020F0502020204030204" pitchFamily="34" charset="0"/>
                <a:ea typeface="Calibri" panose="020F0502020204030204" pitchFamily="34" charset="0"/>
                <a:cs typeface="Arial" panose="020B0604020202020204" pitchFamily="34" charset="0"/>
              </a:rPr>
              <a:t> button to enable the desired firewall settings</a:t>
            </a:r>
          </a:p>
        </p:txBody>
      </p:sp>
      <p:sp>
        <p:nvSpPr>
          <p:cNvPr id="3" name="Slide Number Placeholder 2"/>
          <p:cNvSpPr>
            <a:spLocks noGrp="1"/>
          </p:cNvSpPr>
          <p:nvPr>
            <p:ph type="sldNum" sz="quarter" idx="12"/>
          </p:nvPr>
        </p:nvSpPr>
        <p:spPr/>
        <p:txBody>
          <a:bodyPr/>
          <a:lstStyle/>
          <a:p>
            <a:fld id="{34B7E4EF-A1BD-40F4-AB7B-04F084DD991D}" type="slidenum">
              <a:rPr lang="en-US" smtClean="0"/>
              <a:t>58</a:t>
            </a:fld>
            <a:endParaRPr lang="en-US" dirty="0"/>
          </a:p>
        </p:txBody>
      </p:sp>
    </p:spTree>
    <p:extLst>
      <p:ext uri="{BB962C8B-B14F-4D97-AF65-F5344CB8AC3E}">
        <p14:creationId xmlns:p14="http://schemas.microsoft.com/office/powerpoint/2010/main" val="288895215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Close the firewall, privacy &amp; security window to take effect the newly configured settings of the firewall</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Important Note: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is designed to block the internet based incoming connections so some connections that use different protocols at the transport layer may not be affected by the firewall settings on Apple computers. This is the downside of the Apple firewall. The connection like AppleTalk, which uses a proprietary protocol, is not affected by the firewall settings on the Apple computers.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And, ICMP pings are blocked by enabling the stealth mode, which does not allow the external probing that mostly use the ping command to check the status of the ports and applications. </a:t>
            </a:r>
          </a:p>
        </p:txBody>
      </p:sp>
      <p:sp>
        <p:nvSpPr>
          <p:cNvPr id="3" name="Slide Number Placeholder 2"/>
          <p:cNvSpPr>
            <a:spLocks noGrp="1"/>
          </p:cNvSpPr>
          <p:nvPr>
            <p:ph type="sldNum" sz="quarter" idx="12"/>
          </p:nvPr>
        </p:nvSpPr>
        <p:spPr/>
        <p:txBody>
          <a:bodyPr/>
          <a:lstStyle/>
          <a:p>
            <a:fld id="{34B7E4EF-A1BD-40F4-AB7B-04F084DD991D}" type="slidenum">
              <a:rPr lang="en-US" smtClean="0"/>
              <a:t>59</a:t>
            </a:fld>
            <a:endParaRPr lang="en-US" dirty="0"/>
          </a:p>
        </p:txBody>
      </p:sp>
    </p:spTree>
    <p:extLst>
      <p:ext uri="{BB962C8B-B14F-4D97-AF65-F5344CB8AC3E}">
        <p14:creationId xmlns:p14="http://schemas.microsoft.com/office/powerpoint/2010/main" val="22978874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 secure, reliable, and fast browser makes your internet experience great. Any old version or bad browser can expose you to the security threats because the browser is the basic component that you sail on to surf the world of internet. So always choose the right browser that is 100% fit for your requirements, system configuration, and security level.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choosing the right browser for your computer, you should have clear knowledge about the following things:</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system information</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browsing activities on internet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Level of security you need </a:t>
            </a:r>
          </a:p>
        </p:txBody>
      </p:sp>
      <p:sp>
        <p:nvSpPr>
          <p:cNvPr id="3" name="Slide Number Placeholder 2"/>
          <p:cNvSpPr>
            <a:spLocks noGrp="1"/>
          </p:cNvSpPr>
          <p:nvPr>
            <p:ph type="sldNum" sz="quarter" idx="12"/>
          </p:nvPr>
        </p:nvSpPr>
        <p:spPr/>
        <p:txBody>
          <a:bodyPr/>
          <a:lstStyle/>
          <a:p>
            <a:fld id="{34B7E4EF-A1BD-40F4-AB7B-04F084DD991D}" type="slidenum">
              <a:rPr lang="en-US" smtClean="0"/>
              <a:t>60</a:t>
            </a:fld>
            <a:endParaRPr lang="en-US" dirty="0"/>
          </a:p>
        </p:txBody>
      </p:sp>
    </p:spTree>
    <p:extLst>
      <p:ext uri="{BB962C8B-B14F-4D97-AF65-F5344CB8AC3E}">
        <p14:creationId xmlns:p14="http://schemas.microsoft.com/office/powerpoint/2010/main" val="270113199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Once you have this information on paper, you can easily take the following steps to choose the right browser for you and your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First of all, check the configuration of your computer so that you can find the most suitable browser that is fully fit with the computer resources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button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Control Panel</a:t>
            </a:r>
            <a:r>
              <a:rPr lang="en-US" sz="1800" dirty="0">
                <a:effectLst/>
                <a:latin typeface="Calibri" panose="020F0502020204030204" pitchFamily="34" charset="0"/>
                <a:ea typeface="Calibri" panose="020F0502020204030204" pitchFamily="34" charset="0"/>
                <a:cs typeface="Arial" panose="020B0604020202020204" pitchFamily="34" charset="0"/>
              </a:rPr>
              <a:t> option. The control panel window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a:t>
            </a:r>
            <a:r>
              <a:rPr lang="en-US" sz="1800" dirty="0">
                <a:effectLst/>
                <a:latin typeface="Calibri" panose="020F0502020204030204" pitchFamily="34" charset="0"/>
                <a:ea typeface="Calibri" panose="020F0502020204030204" pitchFamily="34" charset="0"/>
                <a:cs typeface="Arial" panose="020B0604020202020204" pitchFamily="34" charset="0"/>
              </a:rPr>
              <a:t> option on the control panel. The details of your computer system appear</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(Image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id="{9FAAA084-BF93-49D4-9EA8-D18454849717}"/>
              </a:ext>
            </a:extLst>
          </p:cNvPr>
          <p:cNvPicPr/>
          <p:nvPr/>
        </p:nvPicPr>
        <p:blipFill>
          <a:blip r:embed="rId2" cstate="print"/>
          <a:srcRect/>
          <a:stretch>
            <a:fillRect/>
          </a:stretch>
        </p:blipFill>
        <p:spPr bwMode="auto">
          <a:xfrm>
            <a:off x="2334479" y="3546646"/>
            <a:ext cx="296179" cy="307902"/>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61</a:t>
            </a:fld>
            <a:endParaRPr lang="en-US" dirty="0"/>
          </a:p>
        </p:txBody>
      </p:sp>
    </p:spTree>
    <p:extLst>
      <p:ext uri="{BB962C8B-B14F-4D97-AF65-F5344CB8AC3E}">
        <p14:creationId xmlns:p14="http://schemas.microsoft.com/office/powerpoint/2010/main" val="200381923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pic>
        <p:nvPicPr>
          <p:cNvPr id="5" name="Content Placeholder 4">
            <a:extLst>
              <a:ext uri="{FF2B5EF4-FFF2-40B4-BE49-F238E27FC236}">
                <a16:creationId xmlns="" xmlns:a16="http://schemas.microsoft.com/office/drawing/2014/main" id="{D18C69D3-CB7F-4E2B-BAFF-C0740D9E0A21}"/>
              </a:ext>
            </a:extLst>
          </p:cNvPr>
          <p:cNvPicPr>
            <a:picLocks noGrp="1"/>
          </p:cNvPicPr>
          <p:nvPr>
            <p:ph sz="half" idx="2"/>
          </p:nvPr>
        </p:nvPicPr>
        <p:blipFill>
          <a:blip r:embed="rId2" cstate="print"/>
          <a:srcRect/>
          <a:stretch>
            <a:fillRect/>
          </a:stretch>
        </p:blipFill>
        <p:spPr bwMode="auto">
          <a:xfrm>
            <a:off x="1066800" y="1646239"/>
            <a:ext cx="10058400" cy="400897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62</a:t>
            </a:fld>
            <a:endParaRPr lang="en-US" dirty="0"/>
          </a:p>
        </p:txBody>
      </p:sp>
    </p:spTree>
    <p:extLst>
      <p:ext uri="{BB962C8B-B14F-4D97-AF65-F5344CB8AC3E}">
        <p14:creationId xmlns:p14="http://schemas.microsoft.com/office/powerpoint/2010/main" val="195201514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066800" y="2103120"/>
            <a:ext cx="10058400" cy="3749040"/>
          </a:xfrm>
        </p:spPr>
        <p:txBody>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Write down the information regarding operating system, service pack, RAM, system type, and processor information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need to search for the best browsers suitable for your computer operating system. This is important to note that there are many browsers for different operating systems available in the market.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internet and Google the best internet browsers as shown in the following figure. </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(Figure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
        <p:nvSpPr>
          <p:cNvPr id="3" name="Slide Number Placeholder 2"/>
          <p:cNvSpPr>
            <a:spLocks noGrp="1"/>
          </p:cNvSpPr>
          <p:nvPr>
            <p:ph type="sldNum" sz="quarter" idx="12"/>
          </p:nvPr>
        </p:nvSpPr>
        <p:spPr/>
        <p:txBody>
          <a:bodyPr/>
          <a:lstStyle/>
          <a:p>
            <a:fld id="{34B7E4EF-A1BD-40F4-AB7B-04F084DD991D}" type="slidenum">
              <a:rPr lang="en-US" smtClean="0"/>
              <a:t>63</a:t>
            </a:fld>
            <a:endParaRPr lang="en-US" dirty="0"/>
          </a:p>
        </p:txBody>
      </p:sp>
    </p:spTree>
    <p:extLst>
      <p:ext uri="{BB962C8B-B14F-4D97-AF65-F5344CB8AC3E}">
        <p14:creationId xmlns:p14="http://schemas.microsoft.com/office/powerpoint/2010/main" val="10193759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dirty="0">
                <a:effectLst/>
                <a:latin typeface="Calibri" panose="020F0502020204030204" pitchFamily="34" charset="0"/>
                <a:ea typeface="Calibri" panose="020F0502020204030204" pitchFamily="34" charset="0"/>
                <a:cs typeface="Arial" panose="020B0604020202020204" pitchFamily="34" charset="0"/>
              </a:rPr>
              <a:t>Google will return you with the top-rated browsers suitable for the operating system you are using on your computer</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8677AF08-5DBE-47DF-8A62-D20273A9F154}"/>
              </a:ext>
            </a:extLst>
          </p:cNvPr>
          <p:cNvPicPr/>
          <p:nvPr/>
        </p:nvPicPr>
        <p:blipFill>
          <a:blip r:embed="rId2" cstate="print"/>
          <a:srcRect/>
          <a:stretch>
            <a:fillRect/>
          </a:stretch>
        </p:blipFill>
        <p:spPr bwMode="auto">
          <a:xfrm>
            <a:off x="1561514" y="2103120"/>
            <a:ext cx="9563685" cy="3073791"/>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64</a:t>
            </a:fld>
            <a:endParaRPr lang="en-US" dirty="0"/>
          </a:p>
        </p:txBody>
      </p:sp>
    </p:spTree>
    <p:extLst>
      <p:ext uri="{BB962C8B-B14F-4D97-AF65-F5344CB8AC3E}">
        <p14:creationId xmlns:p14="http://schemas.microsoft.com/office/powerpoint/2010/main" val="297528240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Search for the top ten reviews in the Google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toptenreviews.com website to research about the features and capabilities of the browsers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 xmlns:a16="http://schemas.microsoft.com/office/drawing/2014/main" id="{0C82E05A-BB2F-4F9E-AA7A-68E1F09353FE}"/>
              </a:ext>
            </a:extLst>
          </p:cNvPr>
          <p:cNvPicPr/>
          <p:nvPr/>
        </p:nvPicPr>
        <p:blipFill>
          <a:blip r:embed="rId2" cstate="print"/>
          <a:srcRect/>
          <a:stretch>
            <a:fillRect/>
          </a:stretch>
        </p:blipFill>
        <p:spPr bwMode="auto">
          <a:xfrm>
            <a:off x="2349306" y="2103120"/>
            <a:ext cx="7906042" cy="272209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65</a:t>
            </a:fld>
            <a:endParaRPr lang="en-US" dirty="0"/>
          </a:p>
        </p:txBody>
      </p:sp>
    </p:spTree>
    <p:extLst>
      <p:ext uri="{BB962C8B-B14F-4D97-AF65-F5344CB8AC3E}">
        <p14:creationId xmlns:p14="http://schemas.microsoft.com/office/powerpoint/2010/main" val="83483057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down to the comparative properties on this website as shown below:</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A49D727F-1F12-4F78-9E0E-CB2A011D586A}"/>
              </a:ext>
            </a:extLst>
          </p:cNvPr>
          <p:cNvPicPr/>
          <p:nvPr/>
        </p:nvPicPr>
        <p:blipFill>
          <a:blip r:embed="rId2" cstate="print"/>
          <a:srcRect/>
          <a:stretch>
            <a:fillRect/>
          </a:stretch>
        </p:blipFill>
        <p:spPr bwMode="auto">
          <a:xfrm>
            <a:off x="1561514" y="2757268"/>
            <a:ext cx="9068972" cy="319336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66</a:t>
            </a:fld>
            <a:endParaRPr lang="en-US" dirty="0"/>
          </a:p>
        </p:txBody>
      </p:sp>
    </p:spTree>
    <p:extLst>
      <p:ext uri="{BB962C8B-B14F-4D97-AF65-F5344CB8AC3E}">
        <p14:creationId xmlns:p14="http://schemas.microsoft.com/office/powerpoint/2010/main" val="52728395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the comparison table to the right to see more features. This compares many features, performance factors, required system configuration, prices and much more. To know about more scroll to the right for information as in the below screenshot image.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 xmlns:a16="http://schemas.microsoft.com/office/drawing/2014/main" id="{06293510-A085-43ED-A8C6-9E3739614A7D}"/>
              </a:ext>
            </a:extLst>
          </p:cNvPr>
          <p:cNvPicPr/>
          <p:nvPr/>
        </p:nvPicPr>
        <p:blipFill>
          <a:blip r:embed="rId2" cstate="print"/>
          <a:srcRect/>
          <a:stretch>
            <a:fillRect/>
          </a:stretch>
        </p:blipFill>
        <p:spPr bwMode="auto">
          <a:xfrm>
            <a:off x="1997612" y="3458210"/>
            <a:ext cx="8632874" cy="28511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67</a:t>
            </a:fld>
            <a:endParaRPr lang="en-US" dirty="0"/>
          </a:p>
        </p:txBody>
      </p:sp>
    </p:spTree>
    <p:extLst>
      <p:ext uri="{BB962C8B-B14F-4D97-AF65-F5344CB8AC3E}">
        <p14:creationId xmlns:p14="http://schemas.microsoft.com/office/powerpoint/2010/main" val="418944103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 xmlns:a16="http://schemas.microsoft.com/office/drawing/2014/main" id="{A1AABFC5-F888-4244-9B5F-BB318B1B3C9C}"/>
              </a:ext>
            </a:extLst>
          </p:cNvPr>
          <p:cNvSpPr>
            <a:spLocks noGrp="1"/>
          </p:cNvSpPr>
          <p:nvPr>
            <p:ph sz="half" idx="2"/>
          </p:nvPr>
        </p:nvSpPr>
        <p:spPr>
          <a:xfrm>
            <a:off x="1448972" y="1751427"/>
            <a:ext cx="9676228" cy="3749040"/>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are looking for fast performance with the basic features of bookmarks and search bars, you would like to use browsers Midori, Vivaldi, Torch, and similar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For the performance, reliability and features you can choose Google chrome or Mozilla Firefox for your windows 7 OS system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have a slow internet connection and want to use the faster than fastest browsers, then use the text-based browsers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top examples of text-based browsers include </a:t>
            </a:r>
            <a:r>
              <a:rPr lang="en-US" sz="1800" dirty="0" err="1">
                <a:effectLst/>
                <a:latin typeface="Calibri" panose="020F0502020204030204" pitchFamily="34" charset="0"/>
                <a:ea typeface="Calibri" panose="020F0502020204030204" pitchFamily="34" charset="0"/>
                <a:cs typeface="Arial" panose="020B0604020202020204" pitchFamily="34" charset="0"/>
              </a:rPr>
              <a:t>Elinks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WebIE</a:t>
            </a:r>
            <a:r>
              <a:rPr lang="en-US" sz="1800" dirty="0">
                <a:effectLst/>
                <a:latin typeface="Calibri" panose="020F0502020204030204" pitchFamily="34" charset="0"/>
                <a:ea typeface="Calibri" panose="020F0502020204030204" pitchFamily="34" charset="0"/>
                <a:cs typeface="Arial" panose="020B0604020202020204" pitchFamily="34" charset="0"/>
              </a:rPr>
              <a:t>, Lynx, </a:t>
            </a:r>
            <a:r>
              <a:rPr lang="en-US" sz="1800" dirty="0" err="1">
                <a:effectLst/>
                <a:latin typeface="Calibri" panose="020F0502020204030204" pitchFamily="34" charset="0"/>
                <a:ea typeface="Calibri" panose="020F0502020204030204" pitchFamily="34" charset="0"/>
                <a:cs typeface="Arial" panose="020B0604020202020204" pitchFamily="34" charset="0"/>
              </a:rPr>
              <a:t>Labnol</a:t>
            </a:r>
            <a:r>
              <a:rPr lang="en-US" sz="1800" dirty="0">
                <a:effectLst/>
                <a:latin typeface="Calibri" panose="020F0502020204030204" pitchFamily="34" charset="0"/>
                <a:ea typeface="Calibri" panose="020F0502020204030204" pitchFamily="34" charset="0"/>
                <a:cs typeface="Arial" panose="020B0604020202020204" pitchFamily="34" charset="0"/>
              </a:rPr>
              <a:t> and others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want to use different types of plugins and other third-party apps, then choose either Mozilla Firefox or Google Chrome browsers. They are easy to use with a wide range of plugins.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Download the browser of your choice once you decided the best fit for you.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Install the browser and go surfing the internet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68</a:t>
            </a:fld>
            <a:endParaRPr lang="en-US" dirty="0"/>
          </a:p>
        </p:txBody>
      </p:sp>
    </p:spTree>
    <p:extLst>
      <p:ext uri="{BB962C8B-B14F-4D97-AF65-F5344CB8AC3E}">
        <p14:creationId xmlns:p14="http://schemas.microsoft.com/office/powerpoint/2010/main" val="22030110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659988" y="1645920"/>
            <a:ext cx="897518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Multifactor authentication is another very useful and effective way to prevent the threats of cyberattacks. It is highly recommended in the modern field of cyber security that your passwords should be not only strong, but should also be powered by the multifactor authentication process so that the malicious activities to steal your passwords can be averted easily.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In multi-factor authentication, the access to the digital resources such as computer system, web account, cloud service, or any other digital access is not granted through just one credential like password. But you have to provide more credential other than password. </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69</a:t>
            </a:fld>
            <a:endParaRPr lang="en-US" dirty="0"/>
          </a:p>
        </p:txBody>
      </p:sp>
    </p:spTree>
    <p:extLst>
      <p:ext uri="{BB962C8B-B14F-4D97-AF65-F5344CB8AC3E}">
        <p14:creationId xmlns:p14="http://schemas.microsoft.com/office/powerpoint/2010/main" val="313641044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434905" y="1645920"/>
            <a:ext cx="561300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additional factors other than username/password can be generalized in three categories as shown in the above figure.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One factor should be the knowledge question, which relates to some knowledge that only you know, and the other factor is referred to as biometric, which is unique and only you can be that. The third category of multi-factor authentication is referred to as one-time password, which only you can have it through email, mobile, or even you already have it as a hard key. </a:t>
            </a:r>
          </a:p>
        </p:txBody>
      </p:sp>
      <p:pic>
        <p:nvPicPr>
          <p:cNvPr id="5" name="Picture 4" descr="Image result for what is multifactor authentication">
            <a:extLst>
              <a:ext uri="{FF2B5EF4-FFF2-40B4-BE49-F238E27FC236}">
                <a16:creationId xmlns="" xmlns:a16="http://schemas.microsoft.com/office/drawing/2014/main" id="{3AF411CC-9572-400B-B73C-BF5C847A2150}"/>
              </a:ext>
            </a:extLst>
          </p:cNvPr>
          <p:cNvPicPr/>
          <p:nvPr/>
        </p:nvPicPr>
        <p:blipFill>
          <a:blip r:embed="rId2" cstate="print"/>
          <a:srcRect/>
          <a:stretch>
            <a:fillRect/>
          </a:stretch>
        </p:blipFill>
        <p:spPr bwMode="auto">
          <a:xfrm>
            <a:off x="7047913" y="1833147"/>
            <a:ext cx="4622409" cy="3346450"/>
          </a:xfrm>
          <a:prstGeom prst="rect">
            <a:avLst/>
          </a:prstGeom>
          <a:noFill/>
          <a:ln w="9525">
            <a:noFill/>
            <a:miter lim="800000"/>
            <a:headEnd/>
            <a:tailEnd/>
          </a:ln>
          <a:effectLst>
            <a:softEdge rad="558800"/>
          </a:effectLst>
        </p:spPr>
      </p:pic>
      <p:sp>
        <p:nvSpPr>
          <p:cNvPr id="3" name="Slide Number Placeholder 2"/>
          <p:cNvSpPr>
            <a:spLocks noGrp="1"/>
          </p:cNvSpPr>
          <p:nvPr>
            <p:ph type="sldNum" sz="quarter" idx="12"/>
          </p:nvPr>
        </p:nvSpPr>
        <p:spPr/>
        <p:txBody>
          <a:bodyPr/>
          <a:lstStyle/>
          <a:p>
            <a:fld id="{34B7E4EF-A1BD-40F4-AB7B-04F084DD991D}" type="slidenum">
              <a:rPr lang="en-US" smtClean="0"/>
              <a:t>70</a:t>
            </a:fld>
            <a:endParaRPr lang="en-US" dirty="0"/>
          </a:p>
        </p:txBody>
      </p:sp>
    </p:spTree>
    <p:extLst>
      <p:ext uri="{BB962C8B-B14F-4D97-AF65-F5344CB8AC3E}">
        <p14:creationId xmlns:p14="http://schemas.microsoft.com/office/powerpoint/2010/main" val="99220584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37027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Those credentials are normally one-time-use code to access the digital resources. Among such second factor for the authentication may include the following factors: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Short code sent through mobile phone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user generated pin on the system</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One time password (OTP)</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signature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Fingerprints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Key fobs or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card swiping </a:t>
            </a:r>
          </a:p>
        </p:txBody>
      </p:sp>
      <p:sp>
        <p:nvSpPr>
          <p:cNvPr id="3" name="Slide Number Placeholder 2"/>
          <p:cNvSpPr>
            <a:spLocks noGrp="1"/>
          </p:cNvSpPr>
          <p:nvPr>
            <p:ph type="sldNum" sz="quarter" idx="12"/>
          </p:nvPr>
        </p:nvSpPr>
        <p:spPr/>
        <p:txBody>
          <a:bodyPr/>
          <a:lstStyle/>
          <a:p>
            <a:fld id="{34B7E4EF-A1BD-40F4-AB7B-04F084DD991D}" type="slidenum">
              <a:rPr lang="en-US" smtClean="0"/>
              <a:t>71</a:t>
            </a:fld>
            <a:endParaRPr lang="en-US" dirty="0"/>
          </a:p>
        </p:txBody>
      </p:sp>
    </p:spTree>
    <p:extLst>
      <p:ext uri="{BB962C8B-B14F-4D97-AF65-F5344CB8AC3E}">
        <p14:creationId xmlns:p14="http://schemas.microsoft.com/office/powerpoint/2010/main" val="103909069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computer processors have become very fast with the advent of advanced computing systems like general purpose graphics processing unit or GPGPU and other techniques of processing. It has become comparatively easy to break the password through brute attacks. So, you need multiple factors to make your digital resources secure.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example, some hacker has succeeded in breaking your password through super processing devices, and he wants to access your resources. He can easily access your account and hack your account, if you don’t have the multi-factor authentication activated. </a:t>
            </a:r>
          </a:p>
        </p:txBody>
      </p:sp>
      <p:sp>
        <p:nvSpPr>
          <p:cNvPr id="3" name="Slide Number Placeholder 2"/>
          <p:cNvSpPr>
            <a:spLocks noGrp="1"/>
          </p:cNvSpPr>
          <p:nvPr>
            <p:ph type="sldNum" sz="quarter" idx="12"/>
          </p:nvPr>
        </p:nvSpPr>
        <p:spPr/>
        <p:txBody>
          <a:bodyPr/>
          <a:lstStyle/>
          <a:p>
            <a:fld id="{34B7E4EF-A1BD-40F4-AB7B-04F084DD991D}" type="slidenum">
              <a:rPr lang="en-US" smtClean="0"/>
              <a:t>72</a:t>
            </a:fld>
            <a:endParaRPr lang="en-US" dirty="0"/>
          </a:p>
        </p:txBody>
      </p:sp>
    </p:spTree>
    <p:extLst>
      <p:ext uri="{BB962C8B-B14F-4D97-AF65-F5344CB8AC3E}">
        <p14:creationId xmlns:p14="http://schemas.microsoft.com/office/powerpoint/2010/main" val="17627288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I</a:t>
            </a:r>
            <a:r>
              <a:rPr lang="en-US" sz="1800" dirty="0">
                <a:effectLst/>
                <a:latin typeface="Calibri" panose="020F0502020204030204" pitchFamily="34" charset="0"/>
                <a:ea typeface="Calibri" panose="020F0502020204030204" pitchFamily="34" charset="0"/>
                <a:cs typeface="Arial" panose="020B0604020202020204" pitchFamily="34" charset="0"/>
              </a:rPr>
              <a:t>f you have activated the multi-factor authentication on your digital account, the hacker will be asked to enter the other authentication factors that you have enabled on your account like fingerprints, card swipe, OTP, or mobile code.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hacker has no control over your phone number or other data. Thus, he/she will not be able to get access to your account despite the fact that he has stolen your legitimate password.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multi-factor authentication will also alert you that someone has attempted to sign into your account by sending you the second factor code to enter. Thus, will also be your alert to change the password again. </a:t>
            </a:r>
          </a:p>
        </p:txBody>
      </p:sp>
      <p:sp>
        <p:nvSpPr>
          <p:cNvPr id="3" name="Slide Number Placeholder 2"/>
          <p:cNvSpPr>
            <a:spLocks noGrp="1"/>
          </p:cNvSpPr>
          <p:nvPr>
            <p:ph type="sldNum" sz="quarter" idx="12"/>
          </p:nvPr>
        </p:nvSpPr>
        <p:spPr/>
        <p:txBody>
          <a:bodyPr/>
          <a:lstStyle/>
          <a:p>
            <a:fld id="{34B7E4EF-A1BD-40F4-AB7B-04F084DD991D}" type="slidenum">
              <a:rPr lang="en-US" smtClean="0"/>
              <a:t>73</a:t>
            </a:fld>
            <a:endParaRPr lang="en-US" dirty="0"/>
          </a:p>
        </p:txBody>
      </p:sp>
    </p:spTree>
    <p:extLst>
      <p:ext uri="{BB962C8B-B14F-4D97-AF65-F5344CB8AC3E}">
        <p14:creationId xmlns:p14="http://schemas.microsoft.com/office/powerpoint/2010/main" val="180049219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So, the multi-factor authentication is very useful tool in maintaining high-level of security of your digital accounts and resources. The most commonly used multi-factor authentication method in the present days is the two-factor authentication through mobile or email.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This method uses your mobile phone or your email to send you a one-time use code to enter whenever you login to your account. Thus, your accounts remain safe and your password becomes a strong factor of your digital account security.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Creating Application Specific Passwords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p>
        </p:txBody>
      </p:sp>
      <p:sp>
        <p:nvSpPr>
          <p:cNvPr id="3" name="Slide Number Placeholder 2"/>
          <p:cNvSpPr>
            <a:spLocks noGrp="1"/>
          </p:cNvSpPr>
          <p:nvPr>
            <p:ph type="sldNum" sz="quarter" idx="12"/>
          </p:nvPr>
        </p:nvSpPr>
        <p:spPr/>
        <p:txBody>
          <a:bodyPr/>
          <a:lstStyle/>
          <a:p>
            <a:fld id="{34B7E4EF-A1BD-40F4-AB7B-04F084DD991D}" type="slidenum">
              <a:rPr lang="en-US" smtClean="0"/>
              <a:t>74</a:t>
            </a:fld>
            <a:endParaRPr lang="en-US" dirty="0"/>
          </a:p>
        </p:txBody>
      </p:sp>
    </p:spTree>
    <p:extLst>
      <p:ext uri="{BB962C8B-B14F-4D97-AF65-F5344CB8AC3E}">
        <p14:creationId xmlns:p14="http://schemas.microsoft.com/office/powerpoint/2010/main" val="28939495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Two-factor authentication is one of the most popular methods of multi-factor authentication system. It is extensively used by the private as well as public companies for the security of the passwords. The major cloud-based services offer the capabilities of two-factor authentication; among such services, Google, Yahoo, Hotmail, Facebook, YouTube and many others are a few to name.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Many private organizations either install a two-factor authentication service or purchase the two-factor authentication service for their employees to use the higher level of security. Let’s have a look at the step-by-step procedure to enable a two-factor authentication on the mostly commonly used cloud service by Google. </a:t>
            </a:r>
          </a:p>
        </p:txBody>
      </p:sp>
      <p:sp>
        <p:nvSpPr>
          <p:cNvPr id="3" name="Slide Number Placeholder 2"/>
          <p:cNvSpPr>
            <a:spLocks noGrp="1"/>
          </p:cNvSpPr>
          <p:nvPr>
            <p:ph type="sldNum" sz="quarter" idx="12"/>
          </p:nvPr>
        </p:nvSpPr>
        <p:spPr/>
        <p:txBody>
          <a:bodyPr/>
          <a:lstStyle/>
          <a:p>
            <a:fld id="{34B7E4EF-A1BD-40F4-AB7B-04F084DD991D}" type="slidenum">
              <a:rPr lang="en-US" smtClean="0"/>
              <a:t>75</a:t>
            </a:fld>
            <a:endParaRPr lang="en-US" dirty="0"/>
          </a:p>
        </p:txBody>
      </p:sp>
    </p:spTree>
    <p:extLst>
      <p:ext uri="{BB962C8B-B14F-4D97-AF65-F5344CB8AC3E}">
        <p14:creationId xmlns:p14="http://schemas.microsoft.com/office/powerpoint/2010/main" val="373761954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Take the following steps, to activate the two-factor authentication on Google account:</a:t>
            </a:r>
          </a:p>
          <a:p>
            <a:pPr marL="0" marR="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#1: </a:t>
            </a: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 by entering your username and password. Or click on the thumbnail image of your account located at the right corner of your Gmail account.</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A8CB9E6C-B085-4D37-8C96-5A40F2A19911}"/>
              </a:ext>
            </a:extLst>
          </p:cNvPr>
          <p:cNvPicPr/>
          <p:nvPr/>
        </p:nvPicPr>
        <p:blipFill>
          <a:blip r:embed="rId2" cstate="print"/>
          <a:srcRect/>
          <a:stretch>
            <a:fillRect/>
          </a:stretch>
        </p:blipFill>
        <p:spPr bwMode="auto">
          <a:xfrm>
            <a:off x="2339926" y="3960058"/>
            <a:ext cx="7512147" cy="2489979"/>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76</a:t>
            </a:fld>
            <a:endParaRPr lang="en-US" dirty="0"/>
          </a:p>
        </p:txBody>
      </p:sp>
    </p:spTree>
    <p:extLst>
      <p:ext uri="{BB962C8B-B14F-4D97-AF65-F5344CB8AC3E}">
        <p14:creationId xmlns:p14="http://schemas.microsoft.com/office/powerpoint/2010/main" val="373295053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#2:</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button. The Google account setting page appears as shown in the following figure. Here on this page, you can configure activate and configure different features and capabilities along with enabling the two-factor authentication service offered by the Google. </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#3:</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left-page of the Google account settings page. The </a:t>
            </a:r>
            <a:r>
              <a:rPr lang="en-US" sz="1800" b="1" dirty="0">
                <a:effectLst/>
                <a:latin typeface="Calibri" panose="020F0502020204030204" pitchFamily="34" charset="0"/>
                <a:ea typeface="Calibri" panose="020F0502020204030204" pitchFamily="34" charset="0"/>
                <a:cs typeface="Arial" panose="020B0604020202020204" pitchFamily="34" charset="0"/>
              </a:rPr>
              <a:t>Signing in to Google</a:t>
            </a:r>
            <a:r>
              <a:rPr lang="en-US" sz="1800" dirty="0">
                <a:effectLst/>
                <a:latin typeface="Calibri" panose="020F0502020204030204" pitchFamily="34" charset="0"/>
                <a:ea typeface="Calibri" panose="020F0502020204030204" pitchFamily="34" charset="0"/>
                <a:cs typeface="Arial" panose="020B0604020202020204" pitchFamily="34" charset="0"/>
              </a:rPr>
              <a:t> option appears on the page.</a:t>
            </a:r>
          </a:p>
          <a:p>
            <a:pPr marL="0" marR="0" indent="0" algn="ctr">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(snapshot on the next slide)</a:t>
            </a:r>
          </a:p>
        </p:txBody>
      </p:sp>
      <p:sp>
        <p:nvSpPr>
          <p:cNvPr id="3" name="Slide Number Placeholder 2"/>
          <p:cNvSpPr>
            <a:spLocks noGrp="1"/>
          </p:cNvSpPr>
          <p:nvPr>
            <p:ph type="sldNum" sz="quarter" idx="12"/>
          </p:nvPr>
        </p:nvSpPr>
        <p:spPr/>
        <p:txBody>
          <a:bodyPr/>
          <a:lstStyle/>
          <a:p>
            <a:fld id="{34B7E4EF-A1BD-40F4-AB7B-04F084DD991D}" type="slidenum">
              <a:rPr lang="en-US" smtClean="0"/>
              <a:t>77</a:t>
            </a:fld>
            <a:endParaRPr lang="en-US" dirty="0"/>
          </a:p>
        </p:txBody>
      </p:sp>
    </p:spTree>
    <p:extLst>
      <p:ext uri="{BB962C8B-B14F-4D97-AF65-F5344CB8AC3E}">
        <p14:creationId xmlns:p14="http://schemas.microsoft.com/office/powerpoint/2010/main" val="122993533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algn="just">
              <a:lnSpc>
                <a:spcPct val="150000"/>
              </a:lnSpc>
              <a:spcBef>
                <a:spcPts val="0"/>
              </a:spcBef>
              <a:spcAft>
                <a:spcPts val="1000"/>
              </a:spcAft>
              <a:buFont typeface="Courier New" panose="02070309020205020404" pitchFamily="49" charset="0"/>
              <a:buChar char="o"/>
            </a:pPr>
            <a:r>
              <a:rPr lang="en-US" b="1" dirty="0">
                <a:latin typeface="Calibri" panose="020F0502020204030204" pitchFamily="34" charset="0"/>
                <a:cs typeface="Arial" panose="020B0604020202020204" pitchFamily="34" charset="0"/>
              </a:rPr>
              <a:t>Step #4: </a:t>
            </a: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2-Step Verification</a:t>
            </a:r>
            <a:r>
              <a:rPr lang="en-US" sz="1800" dirty="0">
                <a:effectLst/>
                <a:latin typeface="Calibri" panose="020F0502020204030204" pitchFamily="34" charset="0"/>
                <a:ea typeface="Calibri" panose="020F0502020204030204" pitchFamily="34" charset="0"/>
                <a:cs typeface="Arial" panose="020B0604020202020204" pitchFamily="34" charset="0"/>
              </a:rPr>
              <a:t> link located in the signing in to Google block as shown in the above figure. The 2-Step Verification page appears. </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74FF3FA3-61CF-41B5-9C44-60BCCD1685EB}"/>
              </a:ext>
            </a:extLst>
          </p:cNvPr>
          <p:cNvPicPr/>
          <p:nvPr/>
        </p:nvPicPr>
        <p:blipFill>
          <a:blip r:embed="rId2" cstate="print"/>
          <a:srcRect/>
          <a:stretch>
            <a:fillRect/>
          </a:stretch>
        </p:blipFill>
        <p:spPr bwMode="auto">
          <a:xfrm>
            <a:off x="2082018" y="2555533"/>
            <a:ext cx="7835705" cy="256286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78</a:t>
            </a:fld>
            <a:endParaRPr lang="en-US" dirty="0"/>
          </a:p>
        </p:txBody>
      </p:sp>
    </p:spTree>
    <p:extLst>
      <p:ext uri="{BB962C8B-B14F-4D97-AF65-F5344CB8AC3E}">
        <p14:creationId xmlns:p14="http://schemas.microsoft.com/office/powerpoint/2010/main" val="70174712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#5:</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button as shown in the above figure. The account login verification page appears requiring you to enter your active and valid password of the account. Enter the password to proceed. The 2-step verification wizard appears as shown in the below figure.</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441A8EED-9C2A-411E-BFC7-BD1FB9D9ED7A}"/>
              </a:ext>
            </a:extLst>
          </p:cNvPr>
          <p:cNvPicPr/>
          <p:nvPr/>
        </p:nvPicPr>
        <p:blipFill>
          <a:blip r:embed="rId2" cstate="print"/>
          <a:srcRect/>
          <a:stretch>
            <a:fillRect/>
          </a:stretch>
        </p:blipFill>
        <p:spPr bwMode="auto">
          <a:xfrm>
            <a:off x="1969476" y="2353432"/>
            <a:ext cx="8820443" cy="241551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79</a:t>
            </a:fld>
            <a:endParaRPr lang="en-US" dirty="0"/>
          </a:p>
        </p:txBody>
      </p:sp>
    </p:spTree>
    <p:extLst>
      <p:ext uri="{BB962C8B-B14F-4D97-AF65-F5344CB8AC3E}">
        <p14:creationId xmlns:p14="http://schemas.microsoft.com/office/powerpoint/2010/main" val="317851431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#6:</a:t>
            </a:r>
            <a:r>
              <a:rPr lang="en-US" sz="1800" dirty="0">
                <a:effectLst/>
                <a:latin typeface="Calibri" panose="020F0502020204030204" pitchFamily="34" charset="0"/>
                <a:ea typeface="Calibri" panose="020F0502020204030204" pitchFamily="34" charset="0"/>
                <a:cs typeface="Arial" panose="020B0604020202020204" pitchFamily="34" charset="0"/>
              </a:rPr>
              <a:t> Select the country and enter the valid phone number that you want to use to receive the text message from Google server. Also select the way you want to be contacted for the second factor security code. Google offers two options – text message and phone call.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E7A9F277-36A8-4348-A877-71D761E0F5EA}"/>
              </a:ext>
            </a:extLst>
          </p:cNvPr>
          <p:cNvPicPr/>
          <p:nvPr/>
        </p:nvPicPr>
        <p:blipFill>
          <a:blip r:embed="rId2" cstate="print"/>
          <a:srcRect/>
          <a:stretch>
            <a:fillRect/>
          </a:stretch>
        </p:blipFill>
        <p:spPr bwMode="auto">
          <a:xfrm>
            <a:off x="1969478" y="2305806"/>
            <a:ext cx="8356208" cy="2491277"/>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80</a:t>
            </a:fld>
            <a:endParaRPr lang="en-US" dirty="0"/>
          </a:p>
        </p:txBody>
      </p:sp>
    </p:spTree>
    <p:extLst>
      <p:ext uri="{BB962C8B-B14F-4D97-AF65-F5344CB8AC3E}">
        <p14:creationId xmlns:p14="http://schemas.microsoft.com/office/powerpoint/2010/main" val="161791025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#7:</a:t>
            </a:r>
            <a:r>
              <a:rPr lang="en-US" sz="1800" dirty="0">
                <a:effectLst/>
                <a:latin typeface="Calibri" panose="020F0502020204030204" pitchFamily="34" charset="0"/>
                <a:ea typeface="Calibri" panose="020F0502020204030204" pitchFamily="34" charset="0"/>
                <a:cs typeface="Arial" panose="020B0604020202020204" pitchFamily="34" charset="0"/>
              </a:rPr>
              <a:t> A 5 digit random code will be sent to your mobile for one time use. You need to enter that code in </a:t>
            </a:r>
            <a:r>
              <a:rPr lang="en-US" sz="1800" b="1" dirty="0">
                <a:effectLst/>
                <a:latin typeface="Calibri" panose="020F0502020204030204" pitchFamily="34" charset="0"/>
                <a:ea typeface="Calibri" panose="020F0502020204030204" pitchFamily="34" charset="0"/>
                <a:cs typeface="Arial" panose="020B0604020202020204" pitchFamily="34" charset="0"/>
              </a:rPr>
              <a:t>Enter the Code</a:t>
            </a:r>
            <a:r>
              <a:rPr lang="en-US" sz="1800" dirty="0">
                <a:effectLst/>
                <a:latin typeface="Calibri" panose="020F0502020204030204" pitchFamily="34" charset="0"/>
                <a:ea typeface="Calibri" panose="020F0502020204030204" pitchFamily="34" charset="0"/>
                <a:cs typeface="Arial" panose="020B0604020202020204" pitchFamily="34" charset="0"/>
              </a:rPr>
              <a:t> field as shown in the above figure,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The confirmation page will appear as shown in the following figure. </a:t>
            </a:r>
          </a:p>
        </p:txBody>
      </p:sp>
      <p:pic>
        <p:nvPicPr>
          <p:cNvPr id="6" name="Picture 5">
            <a:extLst>
              <a:ext uri="{FF2B5EF4-FFF2-40B4-BE49-F238E27FC236}">
                <a16:creationId xmlns="" xmlns:a16="http://schemas.microsoft.com/office/drawing/2014/main" id="{A8AA1266-8F21-4F82-9DF1-830686C8626B}"/>
              </a:ext>
            </a:extLst>
          </p:cNvPr>
          <p:cNvPicPr/>
          <p:nvPr/>
        </p:nvPicPr>
        <p:blipFill>
          <a:blip r:embed="rId2" cstate="print"/>
          <a:srcRect/>
          <a:stretch>
            <a:fillRect/>
          </a:stretch>
        </p:blipFill>
        <p:spPr bwMode="auto">
          <a:xfrm>
            <a:off x="3127375" y="2232245"/>
            <a:ext cx="5937250" cy="29798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81</a:t>
            </a:fld>
            <a:endParaRPr lang="en-US" dirty="0"/>
          </a:p>
        </p:txBody>
      </p:sp>
    </p:spTree>
    <p:extLst>
      <p:ext uri="{BB962C8B-B14F-4D97-AF65-F5344CB8AC3E}">
        <p14:creationId xmlns:p14="http://schemas.microsoft.com/office/powerpoint/2010/main" val="390693919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#8:</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ON</a:t>
            </a:r>
            <a:r>
              <a:rPr lang="en-US" sz="1800" dirty="0">
                <a:effectLst/>
                <a:latin typeface="Calibri" panose="020F0502020204030204" pitchFamily="34" charset="0"/>
                <a:ea typeface="Calibri" panose="020F0502020204030204" pitchFamily="34" charset="0"/>
                <a:cs typeface="Arial" panose="020B0604020202020204" pitchFamily="34" charset="0"/>
              </a:rPr>
              <a:t> link to confirm your selections. The desired two-factor authentication on your Google account has been succeeded. You can modify your information or turn off the 2-factor authentication, if you want as shown in the below figure.</a:t>
            </a:r>
          </a:p>
        </p:txBody>
      </p:sp>
      <p:pic>
        <p:nvPicPr>
          <p:cNvPr id="5" name="Picture 4">
            <a:extLst>
              <a:ext uri="{FF2B5EF4-FFF2-40B4-BE49-F238E27FC236}">
                <a16:creationId xmlns="" xmlns:a16="http://schemas.microsoft.com/office/drawing/2014/main" id="{D3C9096F-40B3-481D-A0AA-2B8247FE5AAD}"/>
              </a:ext>
            </a:extLst>
          </p:cNvPr>
          <p:cNvPicPr/>
          <p:nvPr/>
        </p:nvPicPr>
        <p:blipFill>
          <a:blip r:embed="rId2" cstate="print"/>
          <a:srcRect/>
          <a:stretch>
            <a:fillRect/>
          </a:stretch>
        </p:blipFill>
        <p:spPr bwMode="auto">
          <a:xfrm>
            <a:off x="3119755" y="2205990"/>
            <a:ext cx="5952490" cy="244602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82</a:t>
            </a:fld>
            <a:endParaRPr lang="en-US" dirty="0"/>
          </a:p>
        </p:txBody>
      </p:sp>
    </p:spTree>
    <p:extLst>
      <p:ext uri="{BB962C8B-B14F-4D97-AF65-F5344CB8AC3E}">
        <p14:creationId xmlns:p14="http://schemas.microsoft.com/office/powerpoint/2010/main" val="158607760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7206D507-1383-4256-863A-33110A98DE51}"/>
              </a:ext>
            </a:extLst>
          </p:cNvPr>
          <p:cNvPicPr/>
          <p:nvPr/>
        </p:nvPicPr>
        <p:blipFill>
          <a:blip r:embed="rId2" cstate="print"/>
          <a:srcRect/>
          <a:stretch>
            <a:fillRect/>
          </a:stretch>
        </p:blipFill>
        <p:spPr bwMode="auto">
          <a:xfrm>
            <a:off x="1969478" y="2377440"/>
            <a:ext cx="7737230" cy="330590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83</a:t>
            </a:fld>
            <a:endParaRPr lang="en-US" dirty="0"/>
          </a:p>
        </p:txBody>
      </p:sp>
    </p:spTree>
    <p:extLst>
      <p:ext uri="{BB962C8B-B14F-4D97-AF65-F5344CB8AC3E}">
        <p14:creationId xmlns:p14="http://schemas.microsoft.com/office/powerpoint/2010/main" val="379211401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#9:</a:t>
            </a:r>
            <a:r>
              <a:rPr lang="en-US" sz="1800" dirty="0">
                <a:effectLst/>
                <a:latin typeface="Calibri" panose="020F0502020204030204" pitchFamily="34" charset="0"/>
                <a:ea typeface="Calibri" panose="020F0502020204030204" pitchFamily="34" charset="0"/>
                <a:cs typeface="Arial" panose="020B0604020202020204" pitchFamily="34" charset="0"/>
              </a:rPr>
              <a:t> You can also choose to inform the Google to login to your account without typing in the code by adding the </a:t>
            </a:r>
            <a:r>
              <a:rPr lang="en-US" sz="1800" b="1" dirty="0">
                <a:effectLst/>
                <a:latin typeface="Calibri" panose="020F0502020204030204" pitchFamily="34" charset="0"/>
                <a:ea typeface="Calibri" panose="020F0502020204030204" pitchFamily="34" charset="0"/>
                <a:cs typeface="Arial" panose="020B0604020202020204" pitchFamily="34" charset="0"/>
              </a:rPr>
              <a:t>ADD GOOGLE PROMPT</a:t>
            </a:r>
            <a:r>
              <a:rPr lang="en-US" sz="1800" dirty="0">
                <a:effectLst/>
                <a:latin typeface="Calibri" panose="020F0502020204030204" pitchFamily="34" charset="0"/>
                <a:ea typeface="Calibri" panose="020F0502020204030204" pitchFamily="34" charset="0"/>
                <a:cs typeface="Arial" panose="020B0604020202020204" pitchFamily="34" charset="0"/>
              </a:rPr>
              <a:t> option. The popup window appears as shown below.</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 xmlns:a16="http://schemas.microsoft.com/office/drawing/2014/main" id="{87BC960D-32D2-436E-A5C7-52EA1EC42621}"/>
              </a:ext>
            </a:extLst>
          </p:cNvPr>
          <p:cNvPicPr/>
          <p:nvPr/>
        </p:nvPicPr>
        <p:blipFill>
          <a:blip r:embed="rId2" cstate="print"/>
          <a:srcRect/>
          <a:stretch>
            <a:fillRect/>
          </a:stretch>
        </p:blipFill>
        <p:spPr bwMode="auto">
          <a:xfrm>
            <a:off x="2968284" y="3629466"/>
            <a:ext cx="6288258" cy="234930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84</a:t>
            </a:fld>
            <a:endParaRPr lang="en-US" dirty="0"/>
          </a:p>
        </p:txBody>
      </p:sp>
    </p:spTree>
    <p:extLst>
      <p:ext uri="{BB962C8B-B14F-4D97-AF65-F5344CB8AC3E}">
        <p14:creationId xmlns:p14="http://schemas.microsoft.com/office/powerpoint/2010/main" val="192794830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066800" y="1645920"/>
            <a:ext cx="5029200"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#10:</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link on the popup message. The Add Phone option appears. Google support adding Android and iPhone for this service. Go to your desired phone and set your phone for the Google </a:t>
            </a:r>
            <a:r>
              <a:rPr lang="en-US" sz="1800" b="1" dirty="0">
                <a:effectLst/>
                <a:latin typeface="Calibri" panose="020F0502020204030204" pitchFamily="34" charset="0"/>
                <a:ea typeface="Calibri" panose="020F0502020204030204" pitchFamily="34" charset="0"/>
                <a:cs typeface="Arial" panose="020B0604020202020204" pitchFamily="34" charset="0"/>
              </a:rPr>
              <a:t>Yes</a:t>
            </a:r>
            <a:r>
              <a:rPr lang="en-US" sz="1800" dirty="0">
                <a:effectLst/>
                <a:latin typeface="Calibri" panose="020F0502020204030204" pitchFamily="34" charset="0"/>
                <a:ea typeface="Calibri" panose="020F0502020204030204" pitchFamily="34" charset="0"/>
                <a:cs typeface="Arial" panose="020B0604020202020204" pitchFamily="34" charset="0"/>
              </a:rPr>
              <a:t> to login option. The phone that you added will automatically appear, if not you need to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Click here to try again</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15427BED-AF78-4C0C-A779-4D9CE63A69A9}"/>
              </a:ext>
            </a:extLst>
          </p:cNvPr>
          <p:cNvPicPr/>
          <p:nvPr/>
        </p:nvPicPr>
        <p:blipFill>
          <a:blip r:embed="rId2" cstate="print"/>
          <a:srcRect/>
          <a:stretch>
            <a:fillRect/>
          </a:stretch>
        </p:blipFill>
        <p:spPr bwMode="auto">
          <a:xfrm>
            <a:off x="6563995" y="1924636"/>
            <a:ext cx="4561205" cy="35433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85</a:t>
            </a:fld>
            <a:endParaRPr lang="en-US" dirty="0"/>
          </a:p>
        </p:txBody>
      </p:sp>
    </p:spTree>
    <p:extLst>
      <p:ext uri="{BB962C8B-B14F-4D97-AF65-F5344CB8AC3E}">
        <p14:creationId xmlns:p14="http://schemas.microsoft.com/office/powerpoint/2010/main" val="262972549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899138"/>
            <a:ext cx="8581292" cy="4248443"/>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#11:</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And you will be asked to enter the code you received on your mobile. Go to the mobile phone and click the ‘Yes’ push notification that you received from the Google server. You will be automatically logged into your account without typing the code in your Google account. </a:t>
            </a:r>
          </a:p>
        </p:txBody>
      </p:sp>
      <p:sp>
        <p:nvSpPr>
          <p:cNvPr id="3" name="Slide Number Placeholder 2"/>
          <p:cNvSpPr>
            <a:spLocks noGrp="1"/>
          </p:cNvSpPr>
          <p:nvPr>
            <p:ph type="sldNum" sz="quarter" idx="12"/>
          </p:nvPr>
        </p:nvSpPr>
        <p:spPr/>
        <p:txBody>
          <a:bodyPr/>
          <a:lstStyle/>
          <a:p>
            <a:fld id="{34B7E4EF-A1BD-40F4-AB7B-04F084DD991D}" type="slidenum">
              <a:rPr lang="en-US" smtClean="0"/>
              <a:t>86</a:t>
            </a:fld>
            <a:endParaRPr lang="en-US" dirty="0"/>
          </a:p>
        </p:txBody>
      </p:sp>
    </p:spTree>
    <p:extLst>
      <p:ext uri="{BB962C8B-B14F-4D97-AF65-F5344CB8AC3E}">
        <p14:creationId xmlns:p14="http://schemas.microsoft.com/office/powerpoint/2010/main" val="64729180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great security with 2-factor authentication on your devices. Google also offers the high security on using third party applications on your mobiles. When you use any third-party application on your mobile device with your Google account, then you will need to generate an application specific password from the Google account. </a:t>
            </a:r>
          </a:p>
          <a:p>
            <a:pPr marL="0" marR="0" algn="just">
              <a:lnSpc>
                <a:spcPct val="150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To generate an application specific password, take the following steps.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Avatar</a:t>
            </a:r>
            <a:r>
              <a:rPr lang="en-US" sz="1800" dirty="0">
                <a:effectLst/>
                <a:latin typeface="Calibri" panose="020F0502020204030204" pitchFamily="34" charset="0"/>
                <a:ea typeface="Calibri" panose="020F0502020204030204" pitchFamily="34" charset="0"/>
                <a:cs typeface="Arial" panose="020B0604020202020204" pitchFamily="34" charset="0"/>
              </a:rPr>
              <a:t> button and then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option. The account setting page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left-pane of the page. The security settings appear </a:t>
            </a:r>
          </a:p>
        </p:txBody>
      </p:sp>
      <p:sp>
        <p:nvSpPr>
          <p:cNvPr id="3" name="Slide Number Placeholder 2"/>
          <p:cNvSpPr>
            <a:spLocks noGrp="1"/>
          </p:cNvSpPr>
          <p:nvPr>
            <p:ph type="sldNum" sz="quarter" idx="12"/>
          </p:nvPr>
        </p:nvSpPr>
        <p:spPr/>
        <p:txBody>
          <a:bodyPr/>
          <a:lstStyle/>
          <a:p>
            <a:fld id="{34B7E4EF-A1BD-40F4-AB7B-04F084DD991D}" type="slidenum">
              <a:rPr lang="en-US" smtClean="0"/>
              <a:t>87</a:t>
            </a:fld>
            <a:endParaRPr lang="en-US" dirty="0"/>
          </a:p>
        </p:txBody>
      </p:sp>
    </p:spTree>
    <p:extLst>
      <p:ext uri="{BB962C8B-B14F-4D97-AF65-F5344CB8AC3E}">
        <p14:creationId xmlns:p14="http://schemas.microsoft.com/office/powerpoint/2010/main" val="228855711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Passwords</a:t>
            </a:r>
            <a:r>
              <a:rPr lang="en-US" sz="1800" dirty="0">
                <a:effectLst/>
                <a:latin typeface="Calibri" panose="020F0502020204030204" pitchFamily="34" charset="0"/>
                <a:ea typeface="Calibri" panose="020F0502020204030204" pitchFamily="34" charset="0"/>
                <a:cs typeface="Arial" panose="020B0604020202020204" pitchFamily="34" charset="0"/>
              </a:rPr>
              <a:t> link. Google asks to verify your password. </a:t>
            </a:r>
          </a:p>
        </p:txBody>
      </p:sp>
      <p:pic>
        <p:nvPicPr>
          <p:cNvPr id="5" name="Picture 4">
            <a:extLst>
              <a:ext uri="{FF2B5EF4-FFF2-40B4-BE49-F238E27FC236}">
                <a16:creationId xmlns="" xmlns:a16="http://schemas.microsoft.com/office/drawing/2014/main" id="{0C773F1E-032E-4C47-826F-C0DC23D481DD}"/>
              </a:ext>
            </a:extLst>
          </p:cNvPr>
          <p:cNvPicPr/>
          <p:nvPr/>
        </p:nvPicPr>
        <p:blipFill>
          <a:blip r:embed="rId2" cstate="print"/>
          <a:srcRect/>
          <a:stretch>
            <a:fillRect/>
          </a:stretch>
        </p:blipFill>
        <p:spPr bwMode="auto">
          <a:xfrm>
            <a:off x="1913206" y="2312962"/>
            <a:ext cx="7154594" cy="2779543"/>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88</a:t>
            </a:fld>
            <a:endParaRPr lang="en-US" dirty="0"/>
          </a:p>
        </p:txBody>
      </p:sp>
    </p:spTree>
    <p:extLst>
      <p:ext uri="{BB962C8B-B14F-4D97-AF65-F5344CB8AC3E}">
        <p14:creationId xmlns:p14="http://schemas.microsoft.com/office/powerpoint/2010/main" val="3234669184"/>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as shown in the following figure.</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4E902D82-E741-478F-AFC1-846851D890F4}"/>
              </a:ext>
            </a:extLst>
          </p:cNvPr>
          <p:cNvPicPr/>
          <p:nvPr/>
        </p:nvPicPr>
        <p:blipFill>
          <a:blip r:embed="rId2" cstate="print"/>
          <a:srcRect/>
          <a:stretch>
            <a:fillRect/>
          </a:stretch>
        </p:blipFill>
        <p:spPr bwMode="auto">
          <a:xfrm>
            <a:off x="2558415" y="3260188"/>
            <a:ext cx="7075170" cy="273875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89</a:t>
            </a:fld>
            <a:endParaRPr lang="en-US" dirty="0"/>
          </a:p>
        </p:txBody>
      </p:sp>
    </p:spTree>
    <p:extLst>
      <p:ext uri="{BB962C8B-B14F-4D97-AF65-F5344CB8AC3E}">
        <p14:creationId xmlns:p14="http://schemas.microsoft.com/office/powerpoint/2010/main" val="239713913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a:t>
            </a: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the desired app and the device type that you use from the drop-down arrows as shown in the following figure.</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EEFBFAF9-00E1-4F90-8286-83390CC23E54}"/>
              </a:ext>
            </a:extLst>
          </p:cNvPr>
          <p:cNvPicPr/>
          <p:nvPr/>
        </p:nvPicPr>
        <p:blipFill>
          <a:blip r:embed="rId2" cstate="print"/>
          <a:srcRect/>
          <a:stretch>
            <a:fillRect/>
          </a:stretch>
        </p:blipFill>
        <p:spPr bwMode="auto">
          <a:xfrm>
            <a:off x="2719753" y="4174220"/>
            <a:ext cx="6752493" cy="20072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90</a:t>
            </a:fld>
            <a:endParaRPr lang="en-US" dirty="0"/>
          </a:p>
        </p:txBody>
      </p:sp>
    </p:spTree>
    <p:extLst>
      <p:ext uri="{BB962C8B-B14F-4D97-AF65-F5344CB8AC3E}">
        <p14:creationId xmlns:p14="http://schemas.microsoft.com/office/powerpoint/2010/main" val="158315962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195755" y="1645920"/>
            <a:ext cx="5613008"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GENERATE</a:t>
            </a:r>
            <a:r>
              <a:rPr lang="en-US" sz="1800" dirty="0">
                <a:effectLst/>
                <a:latin typeface="Calibri" panose="020F0502020204030204" pitchFamily="34" charset="0"/>
                <a:ea typeface="Calibri" panose="020F0502020204030204" pitchFamily="34" charset="0"/>
                <a:cs typeface="Arial" panose="020B0604020202020204" pitchFamily="34" charset="0"/>
              </a:rPr>
              <a:t> button. The app password will be generated as shown in the following figure.</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full detail of how to use the application specific password is also described.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Copy this application specific password</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application on the selected device that you want to link with your Google account for using the applications. </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 xmlns:a16="http://schemas.microsoft.com/office/drawing/2014/main" id="{64A4BC11-F534-4F23-B358-7B62605E822C}"/>
              </a:ext>
            </a:extLst>
          </p:cNvPr>
          <p:cNvPicPr/>
          <p:nvPr/>
        </p:nvPicPr>
        <p:blipFill>
          <a:blip r:embed="rId2" cstate="print"/>
          <a:srcRect/>
          <a:stretch>
            <a:fillRect/>
          </a:stretch>
        </p:blipFill>
        <p:spPr bwMode="auto">
          <a:xfrm>
            <a:off x="6937718" y="1913206"/>
            <a:ext cx="4541519" cy="36576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91</a:t>
            </a:fld>
            <a:endParaRPr lang="en-US" dirty="0"/>
          </a:p>
        </p:txBody>
      </p:sp>
    </p:spTree>
    <p:extLst>
      <p:ext uri="{BB962C8B-B14F-4D97-AF65-F5344CB8AC3E}">
        <p14:creationId xmlns:p14="http://schemas.microsoft.com/office/powerpoint/2010/main" val="421996837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2" y="1702191"/>
            <a:ext cx="8553156"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the application specific password in the application and click the login button to login to that particular application.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All these app specific passwords are saved for future use of that password on that particular application</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can create passwords for other applications by following the same procedure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92</a:t>
            </a:fld>
            <a:endParaRPr lang="en-US" dirty="0"/>
          </a:p>
        </p:txBody>
      </p:sp>
    </p:spTree>
    <p:extLst>
      <p:ext uri="{BB962C8B-B14F-4D97-AF65-F5344CB8AC3E}">
        <p14:creationId xmlns:p14="http://schemas.microsoft.com/office/powerpoint/2010/main" val="257369742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a robust security for your all devices, but you have to be proactive enough to follow the security measures in case you lose your mobile. First of all, you should revoke the application specific passwords on any of your device. To do so, take the following steps: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your account settings and click the Security link on the left-pane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 xmlns:a16="http://schemas.microsoft.com/office/drawing/2014/main" id="{9288232F-D083-4D3A-AD67-E231AC3A7EC1}"/>
              </a:ext>
            </a:extLst>
          </p:cNvPr>
          <p:cNvPicPr/>
          <p:nvPr/>
        </p:nvPicPr>
        <p:blipFill>
          <a:blip r:embed="rId2" cstate="print"/>
          <a:srcRect/>
          <a:stretch>
            <a:fillRect/>
          </a:stretch>
        </p:blipFill>
        <p:spPr bwMode="auto">
          <a:xfrm>
            <a:off x="2715883" y="4251862"/>
            <a:ext cx="6760234" cy="180789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93</a:t>
            </a:fld>
            <a:endParaRPr lang="en-US" dirty="0"/>
          </a:p>
        </p:txBody>
      </p:sp>
    </p:spTree>
    <p:extLst>
      <p:ext uri="{BB962C8B-B14F-4D97-AF65-F5344CB8AC3E}">
        <p14:creationId xmlns:p14="http://schemas.microsoft.com/office/powerpoint/2010/main" val="70296083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App Passwords link. The existing application specific passwords will appear. </a:t>
            </a: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icon to delete the application specific passwords </a:t>
            </a: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 xmlns:a16="http://schemas.microsoft.com/office/drawing/2014/main" id="{BDF9899A-BF15-40A4-B301-C312708EE8E4}"/>
              </a:ext>
            </a:extLst>
          </p:cNvPr>
          <p:cNvPicPr/>
          <p:nvPr/>
        </p:nvPicPr>
        <p:blipFill>
          <a:blip r:embed="rId2" cstate="print"/>
          <a:srcRect/>
          <a:stretch>
            <a:fillRect/>
          </a:stretch>
        </p:blipFill>
        <p:spPr bwMode="auto">
          <a:xfrm>
            <a:off x="3123247" y="2818471"/>
            <a:ext cx="5945505" cy="2466047"/>
          </a:xfrm>
          <a:prstGeom prst="rect">
            <a:avLst/>
          </a:prstGeom>
          <a:noFill/>
          <a:ln w="9525">
            <a:solidFill>
              <a:schemeClr val="accent1"/>
            </a:solidFill>
            <a:miter lim="800000"/>
            <a:headEnd/>
            <a:tailEnd/>
          </a:ln>
        </p:spPr>
      </p:pic>
      <p:pic>
        <p:nvPicPr>
          <p:cNvPr id="7" name="Picture 6">
            <a:extLst>
              <a:ext uri="{FF2B5EF4-FFF2-40B4-BE49-F238E27FC236}">
                <a16:creationId xmlns="" xmlns:a16="http://schemas.microsoft.com/office/drawing/2014/main" id="{CE340CF2-3845-4B5E-987B-EECB1072CA16}"/>
              </a:ext>
            </a:extLst>
          </p:cNvPr>
          <p:cNvPicPr/>
          <p:nvPr/>
        </p:nvPicPr>
        <p:blipFill>
          <a:blip r:embed="rId3" cstate="print"/>
          <a:srcRect/>
          <a:stretch>
            <a:fillRect/>
          </a:stretch>
        </p:blipFill>
        <p:spPr bwMode="auto">
          <a:xfrm>
            <a:off x="3123247" y="5576447"/>
            <a:ext cx="292149" cy="335475"/>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94</a:t>
            </a:fld>
            <a:endParaRPr lang="en-US" dirty="0"/>
          </a:p>
        </p:txBody>
      </p:sp>
    </p:spTree>
    <p:extLst>
      <p:ext uri="{BB962C8B-B14F-4D97-AF65-F5344CB8AC3E}">
        <p14:creationId xmlns:p14="http://schemas.microsoft.com/office/powerpoint/2010/main" val="100019813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 xmlns:a16="http://schemas.microsoft.com/office/drawing/2014/main" id="{5E5799BE-9BFA-4FA3-89B2-5C90F8B36656}"/>
              </a:ext>
            </a:extLst>
          </p:cNvPr>
          <p:cNvSpPr>
            <a:spLocks noGrp="1"/>
          </p:cNvSpPr>
          <p:nvPr>
            <p:ph sz="half" idx="2"/>
          </p:nvPr>
        </p:nvSpPr>
        <p:spPr>
          <a:xfrm>
            <a:off x="1819421" y="1702191"/>
            <a:ext cx="86188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applications will logout on your mobile device that you lost. You can create new application specific password on your new device.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Change the password of your Google account and its backup numbers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It is always recommended to add backup phone number so that you can recover your Google account in case of losing mobile device with the primary phone number.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Another option is to save the codes that you generated on your computer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95</a:t>
            </a:fld>
            <a:endParaRPr lang="en-US" dirty="0"/>
          </a:p>
        </p:txBody>
      </p:sp>
    </p:spTree>
    <p:extLst>
      <p:ext uri="{BB962C8B-B14F-4D97-AF65-F5344CB8AC3E}">
        <p14:creationId xmlns:p14="http://schemas.microsoft.com/office/powerpoint/2010/main" val="173923346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876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1243E30-12F4-4BE3-B27D-23AB115E9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5859</TotalTime>
  <Words>8858</Words>
  <Application>Microsoft Office PowerPoint</Application>
  <PresentationFormat>Widescreen</PresentationFormat>
  <Paragraphs>966</Paragraphs>
  <Slides>96</Slides>
  <Notes>51</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96</vt:i4>
      </vt:variant>
    </vt:vector>
  </HeadingPairs>
  <TitlesOfParts>
    <vt:vector size="113" baseType="lpstr">
      <vt:lpstr>Agency FB</vt:lpstr>
      <vt:lpstr>Andalus</vt:lpstr>
      <vt:lpstr>Arial</vt:lpstr>
      <vt:lpstr>Calibri</vt:lpstr>
      <vt:lpstr>Calibri Light</vt:lpstr>
      <vt:lpstr>Cambria</vt:lpstr>
      <vt:lpstr>Courier New</vt:lpstr>
      <vt:lpstr>Garamond</vt:lpstr>
      <vt:lpstr>Majalla UI</vt:lpstr>
      <vt:lpstr>Roboto Light</vt:lpstr>
      <vt:lpstr>Tajawal Medium</vt:lpstr>
      <vt:lpstr>Times New Roman</vt:lpstr>
      <vt:lpstr>Wingdings</vt:lpstr>
      <vt:lpstr>SavonVTI</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Dr. Redhwan</cp:lastModifiedBy>
  <cp:revision>898</cp:revision>
  <dcterms:created xsi:type="dcterms:W3CDTF">2020-09-29T10:23:33Z</dcterms:created>
  <dcterms:modified xsi:type="dcterms:W3CDTF">2023-11-16T22:04:28Z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