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4" r:id="rId2"/>
  </p:sldMasterIdLst>
  <p:sldIdLst>
    <p:sldId id="315" r:id="rId3"/>
    <p:sldId id="258" r:id="rId4"/>
    <p:sldId id="259" r:id="rId5"/>
    <p:sldId id="260" r:id="rId6"/>
    <p:sldId id="355" r:id="rId7"/>
    <p:sldId id="357" r:id="rId8"/>
    <p:sldId id="358" r:id="rId9"/>
    <p:sldId id="359" r:id="rId10"/>
    <p:sldId id="360" r:id="rId11"/>
    <p:sldId id="356" r:id="rId12"/>
    <p:sldId id="361" r:id="rId13"/>
    <p:sldId id="362" r:id="rId14"/>
    <p:sldId id="346" r:id="rId15"/>
    <p:sldId id="347" r:id="rId16"/>
    <p:sldId id="261" r:id="rId17"/>
    <p:sldId id="363" r:id="rId18"/>
    <p:sldId id="364" r:id="rId19"/>
    <p:sldId id="365" r:id="rId20"/>
    <p:sldId id="366" r:id="rId21"/>
    <p:sldId id="367" r:id="rId22"/>
    <p:sldId id="368" r:id="rId23"/>
    <p:sldId id="369" r:id="rId24"/>
    <p:sldId id="370" r:id="rId25"/>
    <p:sldId id="372" r:id="rId26"/>
    <p:sldId id="373" r:id="rId27"/>
    <p:sldId id="374" r:id="rId28"/>
    <p:sldId id="375" r:id="rId29"/>
    <p:sldId id="376" r:id="rId30"/>
    <p:sldId id="377" r:id="rId31"/>
    <p:sldId id="378" r:id="rId32"/>
    <p:sldId id="379" r:id="rId33"/>
    <p:sldId id="380" r:id="rId34"/>
    <p:sldId id="381" r:id="rId35"/>
    <p:sldId id="382" r:id="rId36"/>
    <p:sldId id="383" r:id="rId37"/>
    <p:sldId id="384" r:id="rId38"/>
    <p:sldId id="385" r:id="rId39"/>
    <p:sldId id="386" r:id="rId40"/>
    <p:sldId id="387" r:id="rId41"/>
    <p:sldId id="388" r:id="rId42"/>
    <p:sldId id="389" r:id="rId43"/>
    <p:sldId id="390" r:id="rId44"/>
    <p:sldId id="391" r:id="rId45"/>
    <p:sldId id="392" r:id="rId46"/>
    <p:sldId id="30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D9F5"/>
    <a:srgbClr val="663300"/>
    <a:srgbClr val="F1D6F8"/>
    <a:srgbClr val="9EC4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11-Sep-21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082766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11-Sep-21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940311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11-Sep-21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2192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62936E-8F6F-4046-B007-03D658C3F8B9}" type="datetimeFigureOut">
              <a:rPr lang="en-US" smtClean="0"/>
              <a:t>11-Sep-21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459040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62936E-8F6F-4046-B007-03D658C3F8B9}" type="datetimeFigureOut">
              <a:rPr lang="en-US" smtClean="0"/>
              <a:t>11-Sep-21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229911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62936E-8F6F-4046-B007-03D658C3F8B9}" type="datetimeFigureOut">
              <a:rPr lang="en-US" smtClean="0"/>
              <a:t>11-Sep-21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369373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11-Sep-21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39833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11-Sep-21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459780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11-Sep-21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620430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11-Sep-21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010312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11-Sep-21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59596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11-Sep-21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677876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11-Sep-21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5964367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11-Sep-21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138304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462936E-8F6F-4046-B007-03D658C3F8B9}" type="datetimeFigureOut">
              <a:rPr lang="en-US" smtClean="0"/>
              <a:t>11-Sep-21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140086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462936E-8F6F-4046-B007-03D658C3F8B9}" type="datetimeFigureOut">
              <a:rPr lang="en-US" smtClean="0"/>
              <a:t>11-Sep-21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247291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462936E-8F6F-4046-B007-03D658C3F8B9}" type="datetimeFigureOut">
              <a:rPr lang="en-US" smtClean="0"/>
              <a:t>11-Sep-21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7388080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11-Sep-21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7625800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11-Sep-21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00739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11-Sep-21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23160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11-Sep-21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334752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11-Sep-21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757193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6000">
              <a:schemeClr val="bg1">
                <a:lumMod val="95000"/>
              </a:schemeClr>
            </a:gs>
            <a:gs pos="61000">
              <a:srgbClr val="9EC4E6">
                <a:alpha val="60000"/>
                <a:lumMod val="81000"/>
                <a:lumOff val="19000"/>
              </a:srgbClr>
            </a:gs>
            <a:gs pos="83000">
              <a:srgbClr val="E3D9F5"/>
            </a:gs>
            <a:gs pos="100000">
              <a:schemeClr val="accent3">
                <a:lumMod val="20000"/>
                <a:lumOff val="8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11-Sep-21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2529444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11-Sep-21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3111072275"/>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dirty="0" smtClean="0">
                <a:solidFill>
                  <a:schemeClr val="bg1"/>
                </a:solidFill>
                <a:latin typeface="+mn-lt"/>
              </a:rPr>
              <a:t>Understanding Leadership</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1</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a:t>PMG101</a:t>
            </a:r>
            <a:endParaRPr lang="en-US" b="1" dirty="0">
              <a:solidFill>
                <a:schemeClr val="bg1">
                  <a:lumMod val="95000"/>
                </a:schemeClr>
              </a:solidFill>
            </a:endParaRPr>
          </a:p>
          <a:p>
            <a:pPr algn="l"/>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a:solidFill>
                  <a:srgbClr val="53728A"/>
                </a:solidFill>
              </a:rPr>
              <a:t>Everyone’s Smart University</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7580761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6291978" y="4007343"/>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713723" y="3968858"/>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713723" y="4533390"/>
            <a:ext cx="3907673" cy="461665"/>
          </a:xfrm>
          <a:prstGeom prst="rect">
            <a:avLst/>
          </a:prstGeom>
          <a:solidFill>
            <a:schemeClr val="bg1"/>
          </a:solidFill>
          <a:ln>
            <a:solidFill>
              <a:schemeClr val="accent1"/>
            </a:solidFill>
          </a:ln>
        </p:spPr>
        <p:txBody>
          <a:bodyPr wrap="none">
            <a:spAutoFit/>
          </a:bodyPr>
          <a:lstStyle/>
          <a:p>
            <a:r>
              <a:rPr lang="en-US" sz="2400" b="1" dirty="0" smtClean="0">
                <a:latin typeface="Times New Roman" panose="02020603050405020304" pitchFamily="18" charset="0"/>
                <a:cs typeface="Times New Roman" panose="02020603050405020304" pitchFamily="18" charset="0"/>
              </a:rPr>
              <a:t>Leadership VS management</a:t>
            </a:r>
            <a:endParaRPr lang="en-US" sz="2400" b="1" dirty="0">
              <a:latin typeface="Times New Roman" panose="02020603050405020304" pitchFamily="18" charset="0"/>
              <a:cs typeface="Times New Roman" panose="02020603050405020304" pitchFamily="18" charset="0"/>
            </a:endParaRPr>
          </a:p>
        </p:txBody>
      </p:sp>
      <p:sp>
        <p:nvSpPr>
          <p:cNvPr id="19" name="Right Bracket 18"/>
          <p:cNvSpPr/>
          <p:nvPr/>
        </p:nvSpPr>
        <p:spPr>
          <a:xfrm>
            <a:off x="10111898" y="126126"/>
            <a:ext cx="329418" cy="1820462"/>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595379" y="149646"/>
            <a:ext cx="328128" cy="177342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17" name="Rectangle 16"/>
          <p:cNvSpPr/>
          <p:nvPr/>
        </p:nvSpPr>
        <p:spPr>
          <a:xfrm>
            <a:off x="7595379" y="671643"/>
            <a:ext cx="2845651" cy="523220"/>
          </a:xfrm>
          <a:prstGeom prst="rect">
            <a:avLst/>
          </a:prstGeom>
          <a:solidFill>
            <a:schemeClr val="bg1"/>
          </a:solidFill>
          <a:ln>
            <a:solidFill>
              <a:schemeClr val="accent1"/>
            </a:solidFill>
          </a:ln>
        </p:spPr>
        <p:txBody>
          <a:bodyPr wrap="none">
            <a:spAutoFit/>
          </a:bodyPr>
          <a:lstStyle/>
          <a:p>
            <a:r>
              <a:rPr lang="en-US" sz="2800" b="1" dirty="0" smtClean="0">
                <a:latin typeface="Times New Roman" panose="02020603050405020304" pitchFamily="18" charset="0"/>
                <a:cs typeface="Times New Roman" panose="02020603050405020304" pitchFamily="18" charset="0"/>
              </a:rPr>
              <a:t>Leadership styles</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4965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p:cTn id="66" dur="500" fill="hold"/>
                                        <p:tgtEl>
                                          <p:spTgt spid="17"/>
                                        </p:tgtEl>
                                        <p:attrNameLst>
                                          <p:attrName>ppt_w</p:attrName>
                                        </p:attrNameLst>
                                      </p:cBhvr>
                                      <p:tavLst>
                                        <p:tav tm="0">
                                          <p:val>
                                            <p:fltVal val="0"/>
                                          </p:val>
                                        </p:tav>
                                        <p:tav tm="100000">
                                          <p:val>
                                            <p:strVal val="#ppt_w"/>
                                          </p:val>
                                        </p:tav>
                                      </p:tavLst>
                                    </p:anim>
                                    <p:anim calcmode="lin" valueType="num">
                                      <p:cBhvr>
                                        <p:cTn id="67" dur="500" fill="hold"/>
                                        <p:tgtEl>
                                          <p:spTgt spid="17"/>
                                        </p:tgtEl>
                                        <p:attrNameLst>
                                          <p:attrName>ppt_h</p:attrName>
                                        </p:attrNameLst>
                                      </p:cBhvr>
                                      <p:tavLst>
                                        <p:tav tm="0">
                                          <p:val>
                                            <p:fltVal val="0"/>
                                          </p:val>
                                        </p:tav>
                                        <p:tav tm="100000">
                                          <p:val>
                                            <p:strVal val="#ppt_h"/>
                                          </p:val>
                                        </p:tav>
                                      </p:tavLst>
                                    </p:anim>
                                    <p:animEffect transition="in" filter="fade">
                                      <p:cBhvr>
                                        <p:cTn id="6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23827" y="2282545"/>
            <a:ext cx="8851263" cy="92333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r>
              <a:rPr lang="en-US" sz="5400" b="1" dirty="0">
                <a:latin typeface="Times New Roman" panose="02020603050405020304" pitchFamily="18" charset="0"/>
                <a:cs typeface="Times New Roman" panose="02020603050405020304" pitchFamily="18" charset="0"/>
              </a:rPr>
              <a:t>Leadership VS management</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747728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63951" y="1213932"/>
            <a:ext cx="10190374"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On a piece of paper, jot down the following list of terms, then quickly place 1 or 2 plus signs (+) or minus signs (–) next to each term based on how that term makes you feel: either positive (+) or negative (–).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394408" y="0"/>
            <a:ext cx="5165383"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a:latin typeface="Times New Roman" panose="02020603050405020304" pitchFamily="18" charset="0"/>
                <a:cs typeface="Times New Roman" panose="02020603050405020304" pitchFamily="18" charset="0"/>
              </a:rPr>
              <a:t>Leadership VS management</a:t>
            </a:r>
          </a:p>
        </p:txBody>
      </p:sp>
      <p:sp>
        <p:nvSpPr>
          <p:cNvPr id="2" name="Rectangle 1"/>
          <p:cNvSpPr/>
          <p:nvPr/>
        </p:nvSpPr>
        <p:spPr>
          <a:xfrm>
            <a:off x="726479" y="2328158"/>
            <a:ext cx="881973" cy="530594"/>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pPr>
              <a:lnSpc>
                <a:spcPct val="107000"/>
              </a:lnSpc>
            </a:pPr>
            <a:r>
              <a:rPr lang="en-US" sz="2800" dirty="0">
                <a:solidFill>
                  <a:srgbClr val="000000"/>
                </a:solidFill>
                <a:latin typeface="Times New Roman" panose="02020603050405020304" pitchFamily="18" charset="0"/>
                <a:ea typeface="Calibri" panose="020F0502020204030204" pitchFamily="34" charset="0"/>
                <a:cs typeface="Arial" panose="020B0604020202020204" pitchFamily="34" charset="0"/>
              </a:rPr>
              <a:t>Boss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1708439" y="2957315"/>
            <a:ext cx="1186479" cy="461665"/>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400" dirty="0"/>
              <a:t>Dictator</a:t>
            </a:r>
          </a:p>
        </p:txBody>
      </p:sp>
      <p:sp>
        <p:nvSpPr>
          <p:cNvPr id="14" name="Rectangle 13"/>
          <p:cNvSpPr/>
          <p:nvPr/>
        </p:nvSpPr>
        <p:spPr>
          <a:xfrm>
            <a:off x="3047044" y="2328158"/>
            <a:ext cx="1162369" cy="461665"/>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400" dirty="0"/>
              <a:t>Teacher</a:t>
            </a:r>
          </a:p>
        </p:txBody>
      </p:sp>
      <p:sp>
        <p:nvSpPr>
          <p:cNvPr id="15" name="Rectangle 14"/>
          <p:cNvSpPr/>
          <p:nvPr/>
        </p:nvSpPr>
        <p:spPr>
          <a:xfrm>
            <a:off x="4206541" y="2957315"/>
            <a:ext cx="1347357" cy="461665"/>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400" dirty="0"/>
              <a:t>Mediator</a:t>
            </a:r>
          </a:p>
        </p:txBody>
      </p:sp>
      <p:sp>
        <p:nvSpPr>
          <p:cNvPr id="16" name="Rectangle 15"/>
          <p:cNvSpPr/>
          <p:nvPr/>
        </p:nvSpPr>
        <p:spPr>
          <a:xfrm>
            <a:off x="5422599" y="2328158"/>
            <a:ext cx="949299" cy="461665"/>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400" dirty="0"/>
              <a:t>Coach</a:t>
            </a:r>
          </a:p>
        </p:txBody>
      </p:sp>
      <p:sp>
        <p:nvSpPr>
          <p:cNvPr id="17" name="Rectangle 16"/>
          <p:cNvSpPr/>
          <p:nvPr/>
        </p:nvSpPr>
        <p:spPr>
          <a:xfrm>
            <a:off x="6798913" y="2957315"/>
            <a:ext cx="697627" cy="461665"/>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400" dirty="0"/>
              <a:t>CEO</a:t>
            </a:r>
          </a:p>
        </p:txBody>
      </p:sp>
      <p:sp>
        <p:nvSpPr>
          <p:cNvPr id="18" name="Rectangle 17"/>
          <p:cNvSpPr/>
          <p:nvPr/>
        </p:nvSpPr>
        <p:spPr>
          <a:xfrm>
            <a:off x="7939556" y="2328158"/>
            <a:ext cx="1368773" cy="461665"/>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400" dirty="0"/>
              <a:t>President</a:t>
            </a:r>
          </a:p>
        </p:txBody>
      </p:sp>
      <p:sp>
        <p:nvSpPr>
          <p:cNvPr id="19" name="Rectangle 18"/>
          <p:cNvSpPr/>
          <p:nvPr/>
        </p:nvSpPr>
        <p:spPr>
          <a:xfrm>
            <a:off x="9108479" y="2957315"/>
            <a:ext cx="1129348" cy="461665"/>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400" dirty="0"/>
              <a:t>Mentor</a:t>
            </a:r>
          </a:p>
        </p:txBody>
      </p:sp>
      <p:sp>
        <p:nvSpPr>
          <p:cNvPr id="20" name="Rectangle 19"/>
          <p:cNvSpPr/>
          <p:nvPr/>
        </p:nvSpPr>
        <p:spPr>
          <a:xfrm>
            <a:off x="10255015" y="2339009"/>
            <a:ext cx="1307409" cy="461665"/>
          </a:xfrm>
          <a:prstGeom prst="rect">
            <a:avLst/>
          </a:prstGeom>
          <a:solidFill>
            <a:schemeClr val="accent4">
              <a:lumMod val="60000"/>
              <a:lumOff val="40000"/>
            </a:schemeClr>
          </a:solidFill>
          <a:ln>
            <a:solidFill>
              <a:schemeClr val="tx1">
                <a:lumMod val="75000"/>
                <a:lumOff val="25000"/>
              </a:schemeClr>
            </a:solidFill>
          </a:ln>
        </p:spPr>
        <p:txBody>
          <a:bodyPr wrap="none">
            <a:spAutoFit/>
          </a:bodyPr>
          <a:lstStyle/>
          <a:p>
            <a:r>
              <a:rPr lang="en-US" sz="2400" dirty="0"/>
              <a:t>Manager</a:t>
            </a:r>
          </a:p>
        </p:txBody>
      </p:sp>
      <p:sp>
        <p:nvSpPr>
          <p:cNvPr id="21" name="Rectangle 20"/>
          <p:cNvSpPr/>
          <p:nvPr/>
        </p:nvSpPr>
        <p:spPr>
          <a:xfrm>
            <a:off x="263951" y="3977557"/>
            <a:ext cx="8776354"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t>When you read these titles, did you think of an individual in your own life? A public or historic figure? Maybe even about their leadership style?</a:t>
            </a:r>
          </a:p>
        </p:txBody>
      </p:sp>
      <p:sp>
        <p:nvSpPr>
          <p:cNvPr id="22" name="Rectangle 21"/>
          <p:cNvSpPr/>
          <p:nvPr/>
        </p:nvSpPr>
        <p:spPr>
          <a:xfrm>
            <a:off x="263951" y="5182465"/>
            <a:ext cx="6787298" cy="1631216"/>
          </a:xfrm>
          <a:prstGeom prst="rect">
            <a:avLst/>
          </a:prstGeom>
          <a:solidFill>
            <a:schemeClr val="accent1">
              <a:lumMod val="20000"/>
              <a:lumOff val="80000"/>
            </a:schemeClr>
          </a:solidFill>
          <a:ln>
            <a:solidFill>
              <a:schemeClr val="bg1"/>
            </a:solidFill>
          </a:ln>
        </p:spPr>
        <p:txBody>
          <a:bodyPr wrap="square">
            <a:spAutoFit/>
          </a:bodyPr>
          <a:lstStyle/>
          <a:p>
            <a:r>
              <a:rPr lang="en-US" sz="2000" dirty="0"/>
              <a:t>what about manager? Does this mean they can hire and fire people? Are they setting strategy? Or are they just managing the to-do list and a few meetings? To find the answer, we must break down the idea of team leadership into its digestible components, as follows.</a:t>
            </a:r>
          </a:p>
        </p:txBody>
      </p:sp>
    </p:spTree>
    <p:extLst>
      <p:ext uri="{BB962C8B-B14F-4D97-AF65-F5344CB8AC3E}">
        <p14:creationId xmlns:p14="http://schemas.microsoft.com/office/powerpoint/2010/main" val="361028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barn(inVertical)">
                                      <p:cBhvr>
                                        <p:cTn id="18" dur="500"/>
                                        <p:tgtEl>
                                          <p:spTgt spid="21"/>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barn(inVertical)">
                                      <p:cBhvr>
                                        <p:cTn id="2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1" grpId="0" animBg="1"/>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346516" y="737704"/>
            <a:ext cx="2783093" cy="523220"/>
          </a:xfrm>
          <a:prstGeom prst="rect">
            <a:avLst/>
          </a:prstGeom>
          <a:solidFill>
            <a:schemeClr val="accent2">
              <a:lumMod val="40000"/>
              <a:lumOff val="60000"/>
            </a:schemeClr>
          </a:solidFill>
          <a:ln>
            <a:solidFill>
              <a:srgbClr val="663300"/>
            </a:solidFill>
          </a:ln>
        </p:spPr>
        <p:txBody>
          <a:bodyPr wrap="square">
            <a:spAutoFit/>
          </a:bodyPr>
          <a:lstStyle/>
          <a:p>
            <a:pPr algn="ctr"/>
            <a:r>
              <a:rPr lang="en-US" sz="2800" b="1" dirty="0"/>
              <a:t>The Three Tests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394408" y="0"/>
            <a:ext cx="5165383"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a:latin typeface="Times New Roman" panose="02020603050405020304" pitchFamily="18" charset="0"/>
                <a:cs typeface="Times New Roman" panose="02020603050405020304" pitchFamily="18" charset="0"/>
              </a:rPr>
              <a:t>Leadership VS management</a:t>
            </a:r>
          </a:p>
        </p:txBody>
      </p:sp>
      <p:sp>
        <p:nvSpPr>
          <p:cNvPr id="21" name="Rectangle 20"/>
          <p:cNvSpPr/>
          <p:nvPr/>
        </p:nvSpPr>
        <p:spPr>
          <a:xfrm>
            <a:off x="0" y="1683290"/>
            <a:ext cx="8776354"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The three tests is a method in which to help managers decide if they have successfully made the shift from managing people to leading them.</a:t>
            </a:r>
          </a:p>
        </p:txBody>
      </p:sp>
      <p:sp>
        <p:nvSpPr>
          <p:cNvPr id="22" name="Rectangle 21"/>
          <p:cNvSpPr/>
          <p:nvPr/>
        </p:nvSpPr>
        <p:spPr>
          <a:xfrm>
            <a:off x="136688" y="3075152"/>
            <a:ext cx="4515439"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dirty="0">
                <a:solidFill>
                  <a:schemeClr val="bg1"/>
                </a:solidFill>
              </a:rPr>
              <a:t>Counting Value vs. Creating Value:</a:t>
            </a:r>
          </a:p>
        </p:txBody>
      </p:sp>
      <p:sp>
        <p:nvSpPr>
          <p:cNvPr id="23" name="Rectangle 22"/>
          <p:cNvSpPr/>
          <p:nvPr/>
        </p:nvSpPr>
        <p:spPr>
          <a:xfrm>
            <a:off x="0" y="3728350"/>
            <a:ext cx="8776354" cy="2308324"/>
          </a:xfrm>
          <a:prstGeom prst="rect">
            <a:avLst/>
          </a:prstGeom>
          <a:solidFill>
            <a:schemeClr val="accent1">
              <a:lumMod val="20000"/>
              <a:lumOff val="80000"/>
            </a:schemeClr>
          </a:solidFill>
          <a:ln>
            <a:solidFill>
              <a:schemeClr val="bg1"/>
            </a:solidFill>
          </a:ln>
        </p:spPr>
        <p:txBody>
          <a:bodyPr wrap="square">
            <a:spAutoFit/>
          </a:bodyPr>
          <a:lstStyle/>
          <a:p>
            <a:r>
              <a:rPr lang="en-US" sz="2400" dirty="0"/>
              <a:t>Managers are the only ones who count value, There are some who cut down on the value by disabling or otherwise countering ideas and people who add value.</a:t>
            </a:r>
            <a:br>
              <a:rPr lang="en-US" sz="2400" dirty="0"/>
            </a:br>
            <a:r>
              <a:rPr lang="en-US" sz="2400" dirty="0"/>
              <a:t>Leaders, however, focus instead on working to generate a certain value that is over and above that which the team creates—and is as much a creator of value as their followers.</a:t>
            </a:r>
          </a:p>
        </p:txBody>
      </p:sp>
    </p:spTree>
    <p:extLst>
      <p:ext uri="{BB962C8B-B14F-4D97-AF65-F5344CB8AC3E}">
        <p14:creationId xmlns:p14="http://schemas.microsoft.com/office/powerpoint/2010/main" val="2630340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barn(inVertical)">
                                      <p:cBhvr>
                                        <p:cTn id="18" dur="500"/>
                                        <p:tgtEl>
                                          <p:spTgt spid="21"/>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barn(inVertical)">
                                      <p:cBhvr>
                                        <p:cTn id="23" dur="500"/>
                                        <p:tgtEl>
                                          <p:spTgt spid="22"/>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barn(inVertical)">
                                      <p:cBhvr>
                                        <p:cTn id="2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1" grpId="0" animBg="1"/>
      <p:bldP spid="22" grpId="0" animBg="1"/>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432114" y="94582"/>
            <a:ext cx="5165383"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a:latin typeface="Times New Roman" panose="02020603050405020304" pitchFamily="18" charset="0"/>
                <a:cs typeface="Times New Roman" panose="02020603050405020304" pitchFamily="18" charset="0"/>
              </a:rPr>
              <a:t>Leadership VS management</a:t>
            </a:r>
          </a:p>
        </p:txBody>
      </p:sp>
      <p:graphicFrame>
        <p:nvGraphicFramePr>
          <p:cNvPr id="2" name="Table 1"/>
          <p:cNvGraphicFramePr>
            <a:graphicFrameLocks noGrp="1"/>
          </p:cNvGraphicFramePr>
          <p:nvPr>
            <p:extLst>
              <p:ext uri="{D42A27DB-BD31-4B8C-83A1-F6EECF244321}">
                <p14:modId xmlns:p14="http://schemas.microsoft.com/office/powerpoint/2010/main" val="3711241796"/>
              </p:ext>
            </p:extLst>
          </p:nvPr>
        </p:nvGraphicFramePr>
        <p:xfrm>
          <a:off x="0" y="801279"/>
          <a:ext cx="10369485" cy="5750900"/>
        </p:xfrm>
        <a:graphic>
          <a:graphicData uri="http://schemas.openxmlformats.org/drawingml/2006/table">
            <a:tbl>
              <a:tblPr firstRow="1" bandRow="1">
                <a:tableStyleId>{5C22544A-7EE6-4342-B048-85BDC9FD1C3A}</a:tableStyleId>
              </a:tblPr>
              <a:tblGrid>
                <a:gridCol w="2164765">
                  <a:extLst>
                    <a:ext uri="{9D8B030D-6E8A-4147-A177-3AD203B41FA5}">
                      <a16:colId xmlns:a16="http://schemas.microsoft.com/office/drawing/2014/main" val="667518107"/>
                    </a:ext>
                  </a:extLst>
                </a:gridCol>
                <a:gridCol w="4748225">
                  <a:extLst>
                    <a:ext uri="{9D8B030D-6E8A-4147-A177-3AD203B41FA5}">
                      <a16:colId xmlns:a16="http://schemas.microsoft.com/office/drawing/2014/main" val="1841372503"/>
                    </a:ext>
                  </a:extLst>
                </a:gridCol>
                <a:gridCol w="3456495">
                  <a:extLst>
                    <a:ext uri="{9D8B030D-6E8A-4147-A177-3AD203B41FA5}">
                      <a16:colId xmlns:a16="http://schemas.microsoft.com/office/drawing/2014/main" val="3825098175"/>
                    </a:ext>
                  </a:extLst>
                </a:gridCol>
              </a:tblGrid>
              <a:tr h="757090">
                <a:tc>
                  <a:txBody>
                    <a:bodyPr/>
                    <a:lstStyle/>
                    <a:p>
                      <a:pPr algn="ctr"/>
                      <a:r>
                        <a:rPr lang="en-US" sz="1800" b="1" i="0" kern="1200" cap="all" dirty="0" smtClean="0">
                          <a:solidFill>
                            <a:schemeClr val="lt1"/>
                          </a:solidFill>
                          <a:effectLst/>
                          <a:latin typeface="+mn-lt"/>
                          <a:ea typeface="+mn-ea"/>
                          <a:cs typeface="+mn-cs"/>
                        </a:rPr>
                        <a:t>BASIS FOR COMPARISON</a:t>
                      </a:r>
                      <a:endParaRPr lang="en-US" dirty="0"/>
                    </a:p>
                  </a:txBody>
                  <a:tcPr/>
                </a:tc>
                <a:tc>
                  <a:txBody>
                    <a:bodyPr/>
                    <a:lstStyle/>
                    <a:p>
                      <a:pPr algn="ctr"/>
                      <a:r>
                        <a:rPr lang="en-US" sz="1800" b="1" i="0" kern="1200" cap="all" dirty="0" smtClean="0">
                          <a:solidFill>
                            <a:schemeClr val="lt1"/>
                          </a:solidFill>
                          <a:effectLst/>
                          <a:latin typeface="+mn-lt"/>
                          <a:ea typeface="+mn-ea"/>
                          <a:cs typeface="+mn-cs"/>
                        </a:rPr>
                        <a:t>LEADER</a:t>
                      </a:r>
                      <a:endParaRPr lang="en-US" dirty="0"/>
                    </a:p>
                  </a:txBody>
                  <a:tcPr/>
                </a:tc>
                <a:tc>
                  <a:txBody>
                    <a:bodyPr/>
                    <a:lstStyle/>
                    <a:p>
                      <a:pPr algn="ctr"/>
                      <a:r>
                        <a:rPr lang="en-US" sz="1800" b="1" i="0" kern="1200" cap="all" dirty="0" smtClean="0">
                          <a:solidFill>
                            <a:schemeClr val="lt1"/>
                          </a:solidFill>
                          <a:effectLst/>
                          <a:latin typeface="+mn-lt"/>
                          <a:ea typeface="+mn-ea"/>
                          <a:cs typeface="+mn-cs"/>
                        </a:rPr>
                        <a:t>MANAGER</a:t>
                      </a:r>
                      <a:endParaRPr lang="en-US" dirty="0"/>
                    </a:p>
                  </a:txBody>
                  <a:tcPr/>
                </a:tc>
                <a:extLst>
                  <a:ext uri="{0D108BD9-81ED-4DB2-BD59-A6C34878D82A}">
                    <a16:rowId xmlns:a16="http://schemas.microsoft.com/office/drawing/2014/main" val="4107810152"/>
                  </a:ext>
                </a:extLst>
              </a:tr>
              <a:tr h="757090">
                <a:tc>
                  <a:txBody>
                    <a:bodyPr/>
                    <a:lstStyle/>
                    <a:p>
                      <a:pPr algn="ctr"/>
                      <a:r>
                        <a:rPr lang="en-US" sz="2000" b="0" i="0" kern="1200" dirty="0" smtClean="0">
                          <a:solidFill>
                            <a:schemeClr val="dk1"/>
                          </a:solidFill>
                          <a:effectLst/>
                          <a:latin typeface="+mn-lt"/>
                          <a:ea typeface="+mn-ea"/>
                          <a:cs typeface="+mn-cs"/>
                        </a:rPr>
                        <a:t>Meaning</a:t>
                      </a:r>
                      <a:endParaRPr lang="en-US" sz="2000" dirty="0"/>
                    </a:p>
                  </a:txBody>
                  <a:tcPr/>
                </a:tc>
                <a:tc>
                  <a:txBody>
                    <a:bodyPr/>
                    <a:lstStyle/>
                    <a:p>
                      <a:r>
                        <a:rPr lang="en-US" sz="2000" b="0" i="0" kern="1200" dirty="0" smtClean="0">
                          <a:solidFill>
                            <a:schemeClr val="dk1"/>
                          </a:solidFill>
                          <a:effectLst/>
                          <a:latin typeface="+mn-lt"/>
                          <a:ea typeface="+mn-ea"/>
                          <a:cs typeface="+mn-cs"/>
                        </a:rPr>
                        <a:t>A leader is a person who directs, guides and influences the behavior of his followers towards the attainment of specific goals.</a:t>
                      </a:r>
                      <a:endParaRPr lang="en-US" sz="2000" dirty="0"/>
                    </a:p>
                  </a:txBody>
                  <a:tcPr/>
                </a:tc>
                <a:tc>
                  <a:txBody>
                    <a:bodyPr/>
                    <a:lstStyle/>
                    <a:p>
                      <a:r>
                        <a:rPr lang="en-US" sz="2000" b="0" i="0" kern="1200" dirty="0" smtClean="0">
                          <a:solidFill>
                            <a:schemeClr val="dk1"/>
                          </a:solidFill>
                          <a:effectLst/>
                          <a:latin typeface="+mn-lt"/>
                          <a:ea typeface="+mn-ea"/>
                          <a:cs typeface="+mn-cs"/>
                        </a:rPr>
                        <a:t>A manager is a representative of the organization responsible for the management of the work of a group of employees and takes requisite actions whenever required.</a:t>
                      </a:r>
                      <a:endParaRPr lang="en-US" sz="2000" dirty="0"/>
                    </a:p>
                  </a:txBody>
                  <a:tcPr/>
                </a:tc>
                <a:extLst>
                  <a:ext uri="{0D108BD9-81ED-4DB2-BD59-A6C34878D82A}">
                    <a16:rowId xmlns:a16="http://schemas.microsoft.com/office/drawing/2014/main" val="2217914136"/>
                  </a:ext>
                </a:extLst>
              </a:tr>
              <a:tr h="757090">
                <a:tc>
                  <a:txBody>
                    <a:bodyPr/>
                    <a:lstStyle/>
                    <a:p>
                      <a:pPr algn="ctr"/>
                      <a:r>
                        <a:rPr lang="en-US" sz="2000" b="0" i="0" kern="1200" dirty="0" smtClean="0">
                          <a:solidFill>
                            <a:schemeClr val="dk1"/>
                          </a:solidFill>
                          <a:effectLst/>
                          <a:latin typeface="+mn-lt"/>
                          <a:ea typeface="+mn-ea"/>
                          <a:cs typeface="+mn-cs"/>
                        </a:rPr>
                        <a:t>Work</a:t>
                      </a:r>
                      <a:endParaRPr lang="en-US" sz="2000" dirty="0"/>
                    </a:p>
                  </a:txBody>
                  <a:tcPr/>
                </a:tc>
                <a:tc>
                  <a:txBody>
                    <a:bodyPr/>
                    <a:lstStyle/>
                    <a:p>
                      <a:r>
                        <a:rPr lang="en-US" sz="2000" b="0" i="0" kern="1200" dirty="0" smtClean="0">
                          <a:solidFill>
                            <a:schemeClr val="dk1"/>
                          </a:solidFill>
                          <a:effectLst/>
                          <a:latin typeface="+mn-lt"/>
                          <a:ea typeface="+mn-ea"/>
                          <a:cs typeface="+mn-cs"/>
                        </a:rPr>
                        <a:t>Providing direction to the employees by creating vision and communicating it and encouraging them to reach effortlessly.</a:t>
                      </a:r>
                      <a:endParaRPr lang="en-US" sz="2000" dirty="0"/>
                    </a:p>
                  </a:txBody>
                  <a:tcPr/>
                </a:tc>
                <a:tc>
                  <a:txBody>
                    <a:bodyPr/>
                    <a:lstStyle/>
                    <a:p>
                      <a:r>
                        <a:rPr lang="en-US" sz="2000" b="0" i="0" kern="1200" dirty="0" smtClean="0">
                          <a:solidFill>
                            <a:schemeClr val="dk1"/>
                          </a:solidFill>
                          <a:effectLst/>
                          <a:latin typeface="+mn-lt"/>
                          <a:ea typeface="+mn-ea"/>
                          <a:cs typeface="+mn-cs"/>
                        </a:rPr>
                        <a:t>Formulating the structure of the organization and delegating authority and responsibilities to the employees.</a:t>
                      </a:r>
                      <a:endParaRPr lang="en-US" sz="2000" dirty="0"/>
                    </a:p>
                  </a:txBody>
                  <a:tcPr/>
                </a:tc>
                <a:extLst>
                  <a:ext uri="{0D108BD9-81ED-4DB2-BD59-A6C34878D82A}">
                    <a16:rowId xmlns:a16="http://schemas.microsoft.com/office/drawing/2014/main" val="61843852"/>
                  </a:ext>
                </a:extLst>
              </a:tr>
              <a:tr h="757090">
                <a:tc>
                  <a:txBody>
                    <a:bodyPr/>
                    <a:lstStyle/>
                    <a:p>
                      <a:pPr algn="ctr"/>
                      <a:r>
                        <a:rPr lang="en-US" sz="2000" b="0" i="0" kern="1200" dirty="0" smtClean="0">
                          <a:solidFill>
                            <a:schemeClr val="dk1"/>
                          </a:solidFill>
                          <a:effectLst/>
                          <a:latin typeface="+mn-lt"/>
                          <a:ea typeface="+mn-ea"/>
                          <a:cs typeface="+mn-cs"/>
                        </a:rPr>
                        <a:t>Management function</a:t>
                      </a:r>
                      <a:endParaRPr lang="en-US" sz="2000" dirty="0"/>
                    </a:p>
                  </a:txBody>
                  <a:tcPr/>
                </a:tc>
                <a:tc>
                  <a:txBody>
                    <a:bodyPr/>
                    <a:lstStyle/>
                    <a:p>
                      <a:r>
                        <a:rPr lang="en-US" sz="2000" b="0" i="0" kern="1200" dirty="0" smtClean="0">
                          <a:solidFill>
                            <a:schemeClr val="dk1"/>
                          </a:solidFill>
                          <a:effectLst/>
                          <a:latin typeface="+mn-lt"/>
                          <a:ea typeface="+mn-ea"/>
                          <a:cs typeface="+mn-cs"/>
                        </a:rPr>
                        <a:t>Performs only </a:t>
                      </a:r>
                      <a:r>
                        <a:rPr lang="en-US" sz="2000" b="1" i="0" kern="1200" dirty="0" smtClean="0">
                          <a:solidFill>
                            <a:schemeClr val="dk1"/>
                          </a:solidFill>
                          <a:effectLst/>
                          <a:latin typeface="+mn-lt"/>
                          <a:ea typeface="+mn-ea"/>
                          <a:cs typeface="+mn-cs"/>
                        </a:rPr>
                        <a:t>one</a:t>
                      </a:r>
                      <a:r>
                        <a:rPr lang="en-US" sz="2000" b="0" i="0" kern="1200" dirty="0" smtClean="0">
                          <a:solidFill>
                            <a:schemeClr val="dk1"/>
                          </a:solidFill>
                          <a:effectLst/>
                          <a:latin typeface="+mn-lt"/>
                          <a:ea typeface="+mn-ea"/>
                          <a:cs typeface="+mn-cs"/>
                        </a:rPr>
                        <a:t> function - direction.</a:t>
                      </a:r>
                      <a:endParaRPr lang="en-US" sz="2000" dirty="0"/>
                    </a:p>
                  </a:txBody>
                  <a:tcPr/>
                </a:tc>
                <a:tc>
                  <a:txBody>
                    <a:bodyPr/>
                    <a:lstStyle/>
                    <a:p>
                      <a:r>
                        <a:rPr lang="en-US" sz="2000" b="0" i="0" kern="1200" dirty="0" smtClean="0">
                          <a:solidFill>
                            <a:schemeClr val="dk1"/>
                          </a:solidFill>
                          <a:effectLst/>
                          <a:latin typeface="+mn-lt"/>
                          <a:ea typeface="+mn-ea"/>
                          <a:cs typeface="+mn-cs"/>
                        </a:rPr>
                        <a:t>Performs all </a:t>
                      </a:r>
                      <a:r>
                        <a:rPr lang="en-US" sz="2000" b="1" i="0" kern="1200" dirty="0" smtClean="0">
                          <a:solidFill>
                            <a:schemeClr val="dk1"/>
                          </a:solidFill>
                          <a:effectLst/>
                          <a:latin typeface="+mn-lt"/>
                          <a:ea typeface="+mn-ea"/>
                          <a:cs typeface="+mn-cs"/>
                        </a:rPr>
                        <a:t>five</a:t>
                      </a:r>
                      <a:r>
                        <a:rPr lang="en-US" sz="2000" b="0" i="0" kern="1200" dirty="0" smtClean="0">
                          <a:solidFill>
                            <a:schemeClr val="dk1"/>
                          </a:solidFill>
                          <a:effectLst/>
                          <a:latin typeface="+mn-lt"/>
                          <a:ea typeface="+mn-ea"/>
                          <a:cs typeface="+mn-cs"/>
                        </a:rPr>
                        <a:t> functions - planning, organizing, staffing, directing, and controlling.</a:t>
                      </a:r>
                      <a:endParaRPr lang="en-US" sz="2000" dirty="0"/>
                    </a:p>
                  </a:txBody>
                  <a:tcPr/>
                </a:tc>
                <a:extLst>
                  <a:ext uri="{0D108BD9-81ED-4DB2-BD59-A6C34878D82A}">
                    <a16:rowId xmlns:a16="http://schemas.microsoft.com/office/drawing/2014/main" val="633983410"/>
                  </a:ext>
                </a:extLst>
              </a:tr>
              <a:tr h="757090">
                <a:tc>
                  <a:txBody>
                    <a:bodyPr/>
                    <a:lstStyle/>
                    <a:p>
                      <a:pPr algn="ctr" fontAlgn="t"/>
                      <a:r>
                        <a:rPr lang="en-US" sz="2000" b="0" i="0" kern="1200" dirty="0" smtClean="0">
                          <a:solidFill>
                            <a:schemeClr val="dk1"/>
                          </a:solidFill>
                          <a:effectLst/>
                          <a:latin typeface="+mn-lt"/>
                          <a:ea typeface="+mn-ea"/>
                          <a:cs typeface="+mn-cs"/>
                        </a:rPr>
                        <a:t>Authority</a:t>
                      </a:r>
                      <a:endParaRPr lang="en-US" sz="2000" dirty="0">
                        <a:effectLst/>
                      </a:endParaRPr>
                    </a:p>
                  </a:txBody>
                  <a:tcPr marL="60960" marR="60960" marT="60960" marB="60960"/>
                </a:tc>
                <a:tc>
                  <a:txBody>
                    <a:bodyPr/>
                    <a:lstStyle/>
                    <a:p>
                      <a:r>
                        <a:rPr lang="en-US" sz="2000" b="1" i="0" kern="1200" dirty="0" smtClean="0">
                          <a:solidFill>
                            <a:schemeClr val="dk1"/>
                          </a:solidFill>
                          <a:effectLst/>
                          <a:latin typeface="+mn-lt"/>
                          <a:ea typeface="+mn-ea"/>
                          <a:cs typeface="+mn-cs"/>
                        </a:rPr>
                        <a:t>Informal authority</a:t>
                      </a:r>
                      <a:r>
                        <a:rPr lang="en-US" sz="2000" b="0" i="0" kern="1200" dirty="0" smtClean="0">
                          <a:solidFill>
                            <a:schemeClr val="dk1"/>
                          </a:solidFill>
                          <a:effectLst/>
                          <a:latin typeface="+mn-lt"/>
                          <a:ea typeface="+mn-ea"/>
                          <a:cs typeface="+mn-cs"/>
                        </a:rPr>
                        <a:t> by virtue of his/her personal qualities</a:t>
                      </a:r>
                      <a:endParaRPr lang="en-US" sz="2000" dirty="0"/>
                    </a:p>
                  </a:txBody>
                  <a:tcPr/>
                </a:tc>
                <a:tc>
                  <a:txBody>
                    <a:bodyPr/>
                    <a:lstStyle/>
                    <a:p>
                      <a:r>
                        <a:rPr lang="en-US" sz="2000" b="1" i="0" kern="1200" dirty="0" smtClean="0">
                          <a:solidFill>
                            <a:schemeClr val="dk1"/>
                          </a:solidFill>
                          <a:effectLst/>
                          <a:latin typeface="+mn-lt"/>
                          <a:ea typeface="+mn-ea"/>
                          <a:cs typeface="+mn-cs"/>
                        </a:rPr>
                        <a:t>Formal authority</a:t>
                      </a:r>
                      <a:r>
                        <a:rPr lang="en-US" sz="2000" b="0" i="0" kern="1200" dirty="0" smtClean="0">
                          <a:solidFill>
                            <a:schemeClr val="dk1"/>
                          </a:solidFill>
                          <a:effectLst/>
                          <a:latin typeface="+mn-lt"/>
                          <a:ea typeface="+mn-ea"/>
                          <a:cs typeface="+mn-cs"/>
                        </a:rPr>
                        <a:t> due to his/her positional role.</a:t>
                      </a:r>
                      <a:endParaRPr lang="en-US" sz="2000" dirty="0"/>
                    </a:p>
                  </a:txBody>
                  <a:tcPr/>
                </a:tc>
                <a:extLst>
                  <a:ext uri="{0D108BD9-81ED-4DB2-BD59-A6C34878D82A}">
                    <a16:rowId xmlns:a16="http://schemas.microsoft.com/office/drawing/2014/main" val="3074141167"/>
                  </a:ext>
                </a:extLst>
              </a:tr>
            </a:tbl>
          </a:graphicData>
        </a:graphic>
      </p:graphicFrame>
    </p:spTree>
    <p:extLst>
      <p:ext uri="{BB962C8B-B14F-4D97-AF65-F5344CB8AC3E}">
        <p14:creationId xmlns:p14="http://schemas.microsoft.com/office/powerpoint/2010/main" val="3923872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432114" y="94582"/>
            <a:ext cx="5165383"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a:latin typeface="Times New Roman" panose="02020603050405020304" pitchFamily="18" charset="0"/>
                <a:cs typeface="Times New Roman" panose="02020603050405020304" pitchFamily="18" charset="0"/>
              </a:rPr>
              <a:t>Leadership VS management</a:t>
            </a:r>
          </a:p>
        </p:txBody>
      </p:sp>
      <p:graphicFrame>
        <p:nvGraphicFramePr>
          <p:cNvPr id="2" name="Table 1"/>
          <p:cNvGraphicFramePr>
            <a:graphicFrameLocks noGrp="1"/>
          </p:cNvGraphicFramePr>
          <p:nvPr>
            <p:extLst>
              <p:ext uri="{D42A27DB-BD31-4B8C-83A1-F6EECF244321}">
                <p14:modId xmlns:p14="http://schemas.microsoft.com/office/powerpoint/2010/main" val="1363555179"/>
              </p:ext>
            </p:extLst>
          </p:nvPr>
        </p:nvGraphicFramePr>
        <p:xfrm>
          <a:off x="1" y="801279"/>
          <a:ext cx="9285402" cy="4348820"/>
        </p:xfrm>
        <a:graphic>
          <a:graphicData uri="http://schemas.openxmlformats.org/drawingml/2006/table">
            <a:tbl>
              <a:tblPr firstRow="1" bandRow="1">
                <a:tableStyleId>{5C22544A-7EE6-4342-B048-85BDC9FD1C3A}</a:tableStyleId>
              </a:tblPr>
              <a:tblGrid>
                <a:gridCol w="2045615">
                  <a:extLst>
                    <a:ext uri="{9D8B030D-6E8A-4147-A177-3AD203B41FA5}">
                      <a16:colId xmlns:a16="http://schemas.microsoft.com/office/drawing/2014/main" val="667518107"/>
                    </a:ext>
                  </a:extLst>
                </a:gridCol>
                <a:gridCol w="4144653">
                  <a:extLst>
                    <a:ext uri="{9D8B030D-6E8A-4147-A177-3AD203B41FA5}">
                      <a16:colId xmlns:a16="http://schemas.microsoft.com/office/drawing/2014/main" val="1841372503"/>
                    </a:ext>
                  </a:extLst>
                </a:gridCol>
                <a:gridCol w="3095134">
                  <a:extLst>
                    <a:ext uri="{9D8B030D-6E8A-4147-A177-3AD203B41FA5}">
                      <a16:colId xmlns:a16="http://schemas.microsoft.com/office/drawing/2014/main" val="3825098175"/>
                    </a:ext>
                  </a:extLst>
                </a:gridCol>
              </a:tblGrid>
              <a:tr h="757090">
                <a:tc>
                  <a:txBody>
                    <a:bodyPr/>
                    <a:lstStyle/>
                    <a:p>
                      <a:pPr algn="ctr"/>
                      <a:r>
                        <a:rPr lang="en-US" sz="2400" b="1" i="0" kern="1200" cap="all" dirty="0" smtClean="0">
                          <a:solidFill>
                            <a:schemeClr val="lt1"/>
                          </a:solidFill>
                          <a:effectLst/>
                          <a:latin typeface="+mn-lt"/>
                          <a:ea typeface="+mn-ea"/>
                          <a:cs typeface="+mn-cs"/>
                        </a:rPr>
                        <a:t>BASIS FOR COMPARISON</a:t>
                      </a:r>
                      <a:endParaRPr lang="en-US" sz="2400" dirty="0"/>
                    </a:p>
                  </a:txBody>
                  <a:tcPr/>
                </a:tc>
                <a:tc>
                  <a:txBody>
                    <a:bodyPr/>
                    <a:lstStyle/>
                    <a:p>
                      <a:pPr algn="ctr"/>
                      <a:r>
                        <a:rPr lang="en-US" sz="2400" b="1" i="0" kern="1200" cap="all" smtClean="0">
                          <a:solidFill>
                            <a:schemeClr val="lt1"/>
                          </a:solidFill>
                          <a:effectLst/>
                          <a:latin typeface="+mn-lt"/>
                          <a:ea typeface="+mn-ea"/>
                          <a:cs typeface="+mn-cs"/>
                        </a:rPr>
                        <a:t>LEADER</a:t>
                      </a:r>
                      <a:endParaRPr lang="en-US" sz="2400" dirty="0"/>
                    </a:p>
                  </a:txBody>
                  <a:tcPr/>
                </a:tc>
                <a:tc>
                  <a:txBody>
                    <a:bodyPr/>
                    <a:lstStyle/>
                    <a:p>
                      <a:pPr algn="ctr"/>
                      <a:r>
                        <a:rPr lang="en-US" sz="2400" b="1" i="0" kern="1200" cap="all" smtClean="0">
                          <a:solidFill>
                            <a:schemeClr val="lt1"/>
                          </a:solidFill>
                          <a:effectLst/>
                          <a:latin typeface="+mn-lt"/>
                          <a:ea typeface="+mn-ea"/>
                          <a:cs typeface="+mn-cs"/>
                        </a:rPr>
                        <a:t>MANAGER</a:t>
                      </a:r>
                      <a:endParaRPr lang="en-US" sz="2400" dirty="0"/>
                    </a:p>
                  </a:txBody>
                  <a:tcPr/>
                </a:tc>
                <a:extLst>
                  <a:ext uri="{0D108BD9-81ED-4DB2-BD59-A6C34878D82A}">
                    <a16:rowId xmlns:a16="http://schemas.microsoft.com/office/drawing/2014/main" val="4107810152"/>
                  </a:ext>
                </a:extLst>
              </a:tr>
              <a:tr h="757090">
                <a:tc>
                  <a:txBody>
                    <a:bodyPr/>
                    <a:lstStyle/>
                    <a:p>
                      <a:pPr algn="ctr"/>
                      <a:r>
                        <a:rPr lang="en-US" sz="2400" b="0" i="0" kern="1200" dirty="0" smtClean="0">
                          <a:solidFill>
                            <a:schemeClr val="dk1"/>
                          </a:solidFill>
                          <a:effectLst/>
                          <a:latin typeface="+mn-lt"/>
                          <a:ea typeface="+mn-ea"/>
                          <a:cs typeface="+mn-cs"/>
                        </a:rPr>
                        <a:t>Approach</a:t>
                      </a:r>
                      <a:endParaRPr lang="en-US" sz="2800" dirty="0"/>
                    </a:p>
                  </a:txBody>
                  <a:tcPr/>
                </a:tc>
                <a:tc>
                  <a:txBody>
                    <a:bodyPr/>
                    <a:lstStyle/>
                    <a:p>
                      <a:r>
                        <a:rPr lang="en-US" sz="2400" b="0" i="0" kern="1200" dirty="0" smtClean="0">
                          <a:solidFill>
                            <a:schemeClr val="dk1"/>
                          </a:solidFill>
                          <a:effectLst/>
                          <a:latin typeface="+mn-lt"/>
                          <a:ea typeface="+mn-ea"/>
                          <a:cs typeface="+mn-cs"/>
                        </a:rPr>
                        <a:t>Proactive</a:t>
                      </a:r>
                      <a:endParaRPr lang="en-US" sz="2800" dirty="0"/>
                    </a:p>
                  </a:txBody>
                  <a:tcPr/>
                </a:tc>
                <a:tc>
                  <a:txBody>
                    <a:bodyPr/>
                    <a:lstStyle/>
                    <a:p>
                      <a:r>
                        <a:rPr lang="en-US" sz="2400" b="0" i="0" kern="1200" dirty="0" smtClean="0">
                          <a:solidFill>
                            <a:schemeClr val="dk1"/>
                          </a:solidFill>
                          <a:effectLst/>
                          <a:latin typeface="+mn-lt"/>
                          <a:ea typeface="+mn-ea"/>
                          <a:cs typeface="+mn-cs"/>
                        </a:rPr>
                        <a:t>Reactive</a:t>
                      </a:r>
                      <a:endParaRPr lang="en-US" sz="2800" dirty="0"/>
                    </a:p>
                  </a:txBody>
                  <a:tcPr/>
                </a:tc>
                <a:extLst>
                  <a:ext uri="{0D108BD9-81ED-4DB2-BD59-A6C34878D82A}">
                    <a16:rowId xmlns:a16="http://schemas.microsoft.com/office/drawing/2014/main" val="2217914136"/>
                  </a:ext>
                </a:extLst>
              </a:tr>
              <a:tr h="757090">
                <a:tc>
                  <a:txBody>
                    <a:bodyPr/>
                    <a:lstStyle/>
                    <a:p>
                      <a:pPr algn="ctr"/>
                      <a:r>
                        <a:rPr lang="en-US" sz="2400" b="0" i="0" kern="1200" dirty="0" smtClean="0">
                          <a:solidFill>
                            <a:schemeClr val="dk1"/>
                          </a:solidFill>
                          <a:effectLst/>
                          <a:latin typeface="+mn-lt"/>
                          <a:ea typeface="+mn-ea"/>
                          <a:cs typeface="+mn-cs"/>
                        </a:rPr>
                        <a:t>Exists in</a:t>
                      </a:r>
                      <a:endParaRPr lang="en-US" sz="2800" dirty="0"/>
                    </a:p>
                  </a:txBody>
                  <a:tcPr/>
                </a:tc>
                <a:tc>
                  <a:txBody>
                    <a:bodyPr/>
                    <a:lstStyle/>
                    <a:p>
                      <a:r>
                        <a:rPr lang="en-US" sz="2400" b="0" i="0" kern="1200" dirty="0" smtClean="0">
                          <a:solidFill>
                            <a:schemeClr val="dk1"/>
                          </a:solidFill>
                          <a:effectLst/>
                          <a:latin typeface="+mn-lt"/>
                          <a:ea typeface="+mn-ea"/>
                          <a:cs typeface="+mn-cs"/>
                        </a:rPr>
                        <a:t>Both formal and informal structure.</a:t>
                      </a:r>
                      <a:endParaRPr lang="en-US" sz="2800" dirty="0"/>
                    </a:p>
                  </a:txBody>
                  <a:tcPr/>
                </a:tc>
                <a:tc>
                  <a:txBody>
                    <a:bodyPr/>
                    <a:lstStyle/>
                    <a:p>
                      <a:r>
                        <a:rPr lang="en-US" sz="2400" b="0" i="0" kern="1200" dirty="0" smtClean="0">
                          <a:solidFill>
                            <a:schemeClr val="dk1"/>
                          </a:solidFill>
                          <a:effectLst/>
                          <a:latin typeface="+mn-lt"/>
                          <a:ea typeface="+mn-ea"/>
                          <a:cs typeface="+mn-cs"/>
                        </a:rPr>
                        <a:t>Formal structure only.</a:t>
                      </a:r>
                      <a:endParaRPr lang="en-US" sz="2800" dirty="0"/>
                    </a:p>
                  </a:txBody>
                  <a:tcPr/>
                </a:tc>
                <a:extLst>
                  <a:ext uri="{0D108BD9-81ED-4DB2-BD59-A6C34878D82A}">
                    <a16:rowId xmlns:a16="http://schemas.microsoft.com/office/drawing/2014/main" val="61843852"/>
                  </a:ext>
                </a:extLst>
              </a:tr>
              <a:tr h="757090">
                <a:tc>
                  <a:txBody>
                    <a:bodyPr/>
                    <a:lstStyle/>
                    <a:p>
                      <a:pPr algn="ctr"/>
                      <a:r>
                        <a:rPr lang="en-US" sz="2400" b="0" i="0" kern="1200" dirty="0" smtClean="0">
                          <a:solidFill>
                            <a:schemeClr val="dk1"/>
                          </a:solidFill>
                          <a:effectLst/>
                          <a:latin typeface="+mn-lt"/>
                          <a:ea typeface="+mn-ea"/>
                          <a:cs typeface="+mn-cs"/>
                        </a:rPr>
                        <a:t>Qualities Required</a:t>
                      </a:r>
                      <a:endParaRPr lang="en-US" sz="2800" dirty="0"/>
                    </a:p>
                  </a:txBody>
                  <a:tcPr/>
                </a:tc>
                <a:tc>
                  <a:txBody>
                    <a:bodyPr/>
                    <a:lstStyle/>
                    <a:p>
                      <a:r>
                        <a:rPr lang="en-US" sz="2400" b="0" i="0" kern="1200" dirty="0" smtClean="0">
                          <a:solidFill>
                            <a:schemeClr val="dk1"/>
                          </a:solidFill>
                          <a:effectLst/>
                          <a:latin typeface="+mn-lt"/>
                          <a:ea typeface="+mn-ea"/>
                          <a:cs typeface="+mn-cs"/>
                        </a:rPr>
                        <a:t>Leadership qualities are required.</a:t>
                      </a:r>
                      <a:endParaRPr lang="en-US" sz="2800" dirty="0"/>
                    </a:p>
                  </a:txBody>
                  <a:tcPr/>
                </a:tc>
                <a:tc>
                  <a:txBody>
                    <a:bodyPr/>
                    <a:lstStyle/>
                    <a:p>
                      <a:r>
                        <a:rPr lang="en-US" sz="2400" b="0" i="0" kern="1200" dirty="0" smtClean="0">
                          <a:solidFill>
                            <a:schemeClr val="dk1"/>
                          </a:solidFill>
                          <a:effectLst/>
                          <a:latin typeface="+mn-lt"/>
                          <a:ea typeface="+mn-ea"/>
                          <a:cs typeface="+mn-cs"/>
                        </a:rPr>
                        <a:t>Both managerial and leadership qualities are required.</a:t>
                      </a:r>
                      <a:endParaRPr lang="en-US" sz="2800" dirty="0"/>
                    </a:p>
                  </a:txBody>
                  <a:tcPr/>
                </a:tc>
                <a:extLst>
                  <a:ext uri="{0D108BD9-81ED-4DB2-BD59-A6C34878D82A}">
                    <a16:rowId xmlns:a16="http://schemas.microsoft.com/office/drawing/2014/main" val="633983410"/>
                  </a:ext>
                </a:extLst>
              </a:tr>
              <a:tr h="757090">
                <a:tc>
                  <a:txBody>
                    <a:bodyPr/>
                    <a:lstStyle/>
                    <a:p>
                      <a:pPr algn="ctr" fontAlgn="t"/>
                      <a:r>
                        <a:rPr lang="en-US" sz="2400" b="0" i="0" kern="1200" dirty="0" smtClean="0">
                          <a:solidFill>
                            <a:schemeClr val="dk1"/>
                          </a:solidFill>
                          <a:effectLst/>
                          <a:latin typeface="+mn-lt"/>
                          <a:ea typeface="+mn-ea"/>
                          <a:cs typeface="+mn-cs"/>
                        </a:rPr>
                        <a:t>Motivation</a:t>
                      </a:r>
                      <a:endParaRPr lang="en-US" sz="2800" dirty="0">
                        <a:effectLst/>
                      </a:endParaRPr>
                    </a:p>
                  </a:txBody>
                  <a:tcPr marL="60960" marR="60960" marT="60960" marB="60960"/>
                </a:tc>
                <a:tc>
                  <a:txBody>
                    <a:bodyPr/>
                    <a:lstStyle/>
                    <a:p>
                      <a:r>
                        <a:rPr lang="en-US" sz="2400" b="0" i="0" kern="1200" dirty="0" smtClean="0">
                          <a:solidFill>
                            <a:schemeClr val="dk1"/>
                          </a:solidFill>
                          <a:effectLst/>
                          <a:latin typeface="+mn-lt"/>
                          <a:ea typeface="+mn-ea"/>
                          <a:cs typeface="+mn-cs"/>
                        </a:rPr>
                        <a:t>Intrinsic process</a:t>
                      </a:r>
                      <a:endParaRPr lang="en-US" sz="2800" dirty="0"/>
                    </a:p>
                  </a:txBody>
                  <a:tcPr/>
                </a:tc>
                <a:tc>
                  <a:txBody>
                    <a:bodyPr/>
                    <a:lstStyle/>
                    <a:p>
                      <a:r>
                        <a:rPr lang="en-US" sz="2400" b="0" i="0" kern="1200" dirty="0" smtClean="0">
                          <a:solidFill>
                            <a:schemeClr val="dk1"/>
                          </a:solidFill>
                          <a:effectLst/>
                          <a:latin typeface="+mn-lt"/>
                          <a:ea typeface="+mn-ea"/>
                          <a:cs typeface="+mn-cs"/>
                        </a:rPr>
                        <a:t>Extrinsic Process</a:t>
                      </a:r>
                      <a:endParaRPr lang="en-US" sz="2800" dirty="0"/>
                    </a:p>
                  </a:txBody>
                  <a:tcPr/>
                </a:tc>
                <a:extLst>
                  <a:ext uri="{0D108BD9-81ED-4DB2-BD59-A6C34878D82A}">
                    <a16:rowId xmlns:a16="http://schemas.microsoft.com/office/drawing/2014/main" val="3074141167"/>
                  </a:ext>
                </a:extLst>
              </a:tr>
            </a:tbl>
          </a:graphicData>
        </a:graphic>
      </p:graphicFrame>
    </p:spTree>
    <p:extLst>
      <p:ext uri="{BB962C8B-B14F-4D97-AF65-F5344CB8AC3E}">
        <p14:creationId xmlns:p14="http://schemas.microsoft.com/office/powerpoint/2010/main" val="1807709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432114" y="94582"/>
            <a:ext cx="5165383"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a:latin typeface="Times New Roman" panose="02020603050405020304" pitchFamily="18" charset="0"/>
                <a:cs typeface="Times New Roman" panose="02020603050405020304" pitchFamily="18" charset="0"/>
              </a:rPr>
              <a:t>Leadership VS management</a:t>
            </a:r>
          </a:p>
        </p:txBody>
      </p:sp>
      <p:graphicFrame>
        <p:nvGraphicFramePr>
          <p:cNvPr id="2" name="Table 1"/>
          <p:cNvGraphicFramePr>
            <a:graphicFrameLocks noGrp="1"/>
          </p:cNvGraphicFramePr>
          <p:nvPr>
            <p:extLst>
              <p:ext uri="{D42A27DB-BD31-4B8C-83A1-F6EECF244321}">
                <p14:modId xmlns:p14="http://schemas.microsoft.com/office/powerpoint/2010/main" val="1096856063"/>
              </p:ext>
            </p:extLst>
          </p:nvPr>
        </p:nvGraphicFramePr>
        <p:xfrm>
          <a:off x="1" y="801279"/>
          <a:ext cx="9285402" cy="3987027"/>
        </p:xfrm>
        <a:graphic>
          <a:graphicData uri="http://schemas.openxmlformats.org/drawingml/2006/table">
            <a:tbl>
              <a:tblPr firstRow="1" bandRow="1">
                <a:tableStyleId>{5C22544A-7EE6-4342-B048-85BDC9FD1C3A}</a:tableStyleId>
              </a:tblPr>
              <a:tblGrid>
                <a:gridCol w="2045615">
                  <a:extLst>
                    <a:ext uri="{9D8B030D-6E8A-4147-A177-3AD203B41FA5}">
                      <a16:colId xmlns:a16="http://schemas.microsoft.com/office/drawing/2014/main" val="667518107"/>
                    </a:ext>
                  </a:extLst>
                </a:gridCol>
                <a:gridCol w="4144653">
                  <a:extLst>
                    <a:ext uri="{9D8B030D-6E8A-4147-A177-3AD203B41FA5}">
                      <a16:colId xmlns:a16="http://schemas.microsoft.com/office/drawing/2014/main" val="1841372503"/>
                    </a:ext>
                  </a:extLst>
                </a:gridCol>
                <a:gridCol w="3095134">
                  <a:extLst>
                    <a:ext uri="{9D8B030D-6E8A-4147-A177-3AD203B41FA5}">
                      <a16:colId xmlns:a16="http://schemas.microsoft.com/office/drawing/2014/main" val="3825098175"/>
                    </a:ext>
                  </a:extLst>
                </a:gridCol>
              </a:tblGrid>
              <a:tr h="1187777">
                <a:tc>
                  <a:txBody>
                    <a:bodyPr/>
                    <a:lstStyle/>
                    <a:p>
                      <a:pPr algn="ctr"/>
                      <a:r>
                        <a:rPr lang="en-US" sz="2400" b="1" i="0" kern="1200" cap="all" dirty="0" smtClean="0">
                          <a:solidFill>
                            <a:schemeClr val="lt1"/>
                          </a:solidFill>
                          <a:effectLst/>
                          <a:latin typeface="+mn-lt"/>
                          <a:ea typeface="+mn-ea"/>
                          <a:cs typeface="+mn-cs"/>
                        </a:rPr>
                        <a:t>BASIS FOR COMPARISON</a:t>
                      </a:r>
                      <a:endParaRPr lang="en-US" sz="2400" dirty="0"/>
                    </a:p>
                  </a:txBody>
                  <a:tcPr/>
                </a:tc>
                <a:tc>
                  <a:txBody>
                    <a:bodyPr/>
                    <a:lstStyle/>
                    <a:p>
                      <a:pPr algn="ctr"/>
                      <a:r>
                        <a:rPr lang="en-US" sz="2400" b="1" i="0" kern="1200" cap="all" smtClean="0">
                          <a:solidFill>
                            <a:schemeClr val="lt1"/>
                          </a:solidFill>
                          <a:effectLst/>
                          <a:latin typeface="+mn-lt"/>
                          <a:ea typeface="+mn-ea"/>
                          <a:cs typeface="+mn-cs"/>
                        </a:rPr>
                        <a:t>LEADER</a:t>
                      </a:r>
                      <a:endParaRPr lang="en-US" sz="2400" dirty="0"/>
                    </a:p>
                  </a:txBody>
                  <a:tcPr/>
                </a:tc>
                <a:tc>
                  <a:txBody>
                    <a:bodyPr/>
                    <a:lstStyle/>
                    <a:p>
                      <a:pPr algn="ctr"/>
                      <a:r>
                        <a:rPr lang="en-US" sz="2400" b="1" i="0" kern="1200" cap="all" smtClean="0">
                          <a:solidFill>
                            <a:schemeClr val="lt1"/>
                          </a:solidFill>
                          <a:effectLst/>
                          <a:latin typeface="+mn-lt"/>
                          <a:ea typeface="+mn-ea"/>
                          <a:cs typeface="+mn-cs"/>
                        </a:rPr>
                        <a:t>MANAGER</a:t>
                      </a:r>
                      <a:endParaRPr lang="en-US" sz="2400" dirty="0"/>
                    </a:p>
                  </a:txBody>
                  <a:tcPr/>
                </a:tc>
                <a:extLst>
                  <a:ext uri="{0D108BD9-81ED-4DB2-BD59-A6C34878D82A}">
                    <a16:rowId xmlns:a16="http://schemas.microsoft.com/office/drawing/2014/main" val="4107810152"/>
                  </a:ext>
                </a:extLst>
              </a:tr>
              <a:tr h="757090">
                <a:tc>
                  <a:txBody>
                    <a:bodyPr/>
                    <a:lstStyle/>
                    <a:p>
                      <a:pPr algn="ctr"/>
                      <a:r>
                        <a:rPr lang="en-US" sz="2400" b="0" i="0" kern="1200" dirty="0" smtClean="0">
                          <a:solidFill>
                            <a:schemeClr val="dk1"/>
                          </a:solidFill>
                          <a:effectLst/>
                          <a:latin typeface="+mn-lt"/>
                          <a:ea typeface="+mn-ea"/>
                          <a:cs typeface="+mn-cs"/>
                        </a:rPr>
                        <a:t>Key Attribute</a:t>
                      </a:r>
                      <a:endParaRPr lang="en-US" sz="3600" dirty="0"/>
                    </a:p>
                  </a:txBody>
                  <a:tcPr/>
                </a:tc>
                <a:tc>
                  <a:txBody>
                    <a:bodyPr/>
                    <a:lstStyle/>
                    <a:p>
                      <a:r>
                        <a:rPr lang="en-US" sz="2400" b="0" i="0" kern="1200" dirty="0" smtClean="0">
                          <a:solidFill>
                            <a:schemeClr val="dk1"/>
                          </a:solidFill>
                          <a:effectLst/>
                          <a:latin typeface="+mn-lt"/>
                          <a:ea typeface="+mn-ea"/>
                          <a:cs typeface="+mn-cs"/>
                        </a:rPr>
                        <a:t>Foresightedness</a:t>
                      </a:r>
                      <a:endParaRPr lang="en-US" sz="3600" dirty="0"/>
                    </a:p>
                  </a:txBody>
                  <a:tcPr/>
                </a:tc>
                <a:tc>
                  <a:txBody>
                    <a:bodyPr/>
                    <a:lstStyle/>
                    <a:p>
                      <a:r>
                        <a:rPr lang="en-US" sz="2400" b="0" i="0" kern="1200" dirty="0" smtClean="0">
                          <a:solidFill>
                            <a:schemeClr val="dk1"/>
                          </a:solidFill>
                          <a:effectLst/>
                          <a:latin typeface="+mn-lt"/>
                          <a:ea typeface="+mn-ea"/>
                          <a:cs typeface="+mn-cs"/>
                        </a:rPr>
                        <a:t>Prompt decision making and coordination</a:t>
                      </a:r>
                      <a:endParaRPr lang="en-US" sz="3600" dirty="0"/>
                    </a:p>
                  </a:txBody>
                  <a:tcPr/>
                </a:tc>
                <a:extLst>
                  <a:ext uri="{0D108BD9-81ED-4DB2-BD59-A6C34878D82A}">
                    <a16:rowId xmlns:a16="http://schemas.microsoft.com/office/drawing/2014/main" val="2217914136"/>
                  </a:ext>
                </a:extLst>
              </a:tr>
              <a:tr h="757090">
                <a:tc>
                  <a:txBody>
                    <a:bodyPr/>
                    <a:lstStyle/>
                    <a:p>
                      <a:pPr algn="l" fontAlgn="t"/>
                      <a:r>
                        <a:rPr lang="en-US" sz="2400">
                          <a:effectLst/>
                        </a:rPr>
                        <a:t>Subordinate</a:t>
                      </a:r>
                    </a:p>
                  </a:txBody>
                  <a:tcPr marL="60960" marR="60960" marT="60960" marB="60960"/>
                </a:tc>
                <a:tc>
                  <a:txBody>
                    <a:bodyPr/>
                    <a:lstStyle/>
                    <a:p>
                      <a:pPr algn="l" fontAlgn="t"/>
                      <a:r>
                        <a:rPr lang="en-US" sz="2400">
                          <a:effectLst/>
                        </a:rPr>
                        <a:t>Followers</a:t>
                      </a:r>
                    </a:p>
                  </a:txBody>
                  <a:tcPr marL="60960" marR="60960" marT="60960" marB="60960"/>
                </a:tc>
                <a:tc>
                  <a:txBody>
                    <a:bodyPr/>
                    <a:lstStyle/>
                    <a:p>
                      <a:pPr algn="l" fontAlgn="t"/>
                      <a:r>
                        <a:rPr lang="en-US" sz="2400">
                          <a:effectLst/>
                        </a:rPr>
                        <a:t>Employees</a:t>
                      </a:r>
                    </a:p>
                  </a:txBody>
                  <a:tcPr marL="60960" marR="60960" marT="60960" marB="60960"/>
                </a:tc>
                <a:extLst>
                  <a:ext uri="{0D108BD9-81ED-4DB2-BD59-A6C34878D82A}">
                    <a16:rowId xmlns:a16="http://schemas.microsoft.com/office/drawing/2014/main" val="61843852"/>
                  </a:ext>
                </a:extLst>
              </a:tr>
              <a:tr h="757090">
                <a:tc>
                  <a:txBody>
                    <a:bodyPr/>
                    <a:lstStyle/>
                    <a:p>
                      <a:pPr algn="l" fontAlgn="t"/>
                      <a:r>
                        <a:rPr lang="en-US" sz="2400">
                          <a:effectLst/>
                        </a:rPr>
                        <a:t>What does he/she do?</a:t>
                      </a:r>
                    </a:p>
                  </a:txBody>
                  <a:tcPr marL="60960" marR="60960" marT="60960" marB="60960"/>
                </a:tc>
                <a:tc>
                  <a:txBody>
                    <a:bodyPr/>
                    <a:lstStyle/>
                    <a:p>
                      <a:pPr algn="l" fontAlgn="t"/>
                      <a:r>
                        <a:rPr lang="en-US" sz="2400">
                          <a:effectLst/>
                        </a:rPr>
                        <a:t>Sets directions</a:t>
                      </a:r>
                    </a:p>
                  </a:txBody>
                  <a:tcPr marL="60960" marR="60960" marT="60960" marB="60960"/>
                </a:tc>
                <a:tc>
                  <a:txBody>
                    <a:bodyPr/>
                    <a:lstStyle/>
                    <a:p>
                      <a:pPr algn="l" fontAlgn="t"/>
                      <a:r>
                        <a:rPr lang="en-US" sz="2400" dirty="0">
                          <a:effectLst/>
                        </a:rPr>
                        <a:t>Plans activities</a:t>
                      </a:r>
                    </a:p>
                  </a:txBody>
                  <a:tcPr marL="60960" marR="60960" marT="60960" marB="60960"/>
                </a:tc>
                <a:extLst>
                  <a:ext uri="{0D108BD9-81ED-4DB2-BD59-A6C34878D82A}">
                    <a16:rowId xmlns:a16="http://schemas.microsoft.com/office/drawing/2014/main" val="633983410"/>
                  </a:ext>
                </a:extLst>
              </a:tr>
            </a:tbl>
          </a:graphicData>
        </a:graphic>
      </p:graphicFrame>
    </p:spTree>
    <p:extLst>
      <p:ext uri="{BB962C8B-B14F-4D97-AF65-F5344CB8AC3E}">
        <p14:creationId xmlns:p14="http://schemas.microsoft.com/office/powerpoint/2010/main" val="3053414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432114" y="94582"/>
            <a:ext cx="5165383"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a:latin typeface="Times New Roman" panose="02020603050405020304" pitchFamily="18" charset="0"/>
                <a:cs typeface="Times New Roman" panose="02020603050405020304" pitchFamily="18" charset="0"/>
              </a:rPr>
              <a:t>Leadership VS management</a:t>
            </a:r>
          </a:p>
        </p:txBody>
      </p:sp>
      <p:graphicFrame>
        <p:nvGraphicFramePr>
          <p:cNvPr id="2" name="Table 1"/>
          <p:cNvGraphicFramePr>
            <a:graphicFrameLocks noGrp="1"/>
          </p:cNvGraphicFramePr>
          <p:nvPr>
            <p:extLst>
              <p:ext uri="{D42A27DB-BD31-4B8C-83A1-F6EECF244321}">
                <p14:modId xmlns:p14="http://schemas.microsoft.com/office/powerpoint/2010/main" val="4129393676"/>
              </p:ext>
            </p:extLst>
          </p:nvPr>
        </p:nvGraphicFramePr>
        <p:xfrm>
          <a:off x="1" y="801279"/>
          <a:ext cx="9285402" cy="4312487"/>
        </p:xfrm>
        <a:graphic>
          <a:graphicData uri="http://schemas.openxmlformats.org/drawingml/2006/table">
            <a:tbl>
              <a:tblPr firstRow="1" bandRow="1">
                <a:tableStyleId>{5C22544A-7EE6-4342-B048-85BDC9FD1C3A}</a:tableStyleId>
              </a:tblPr>
              <a:tblGrid>
                <a:gridCol w="2045615">
                  <a:extLst>
                    <a:ext uri="{9D8B030D-6E8A-4147-A177-3AD203B41FA5}">
                      <a16:colId xmlns:a16="http://schemas.microsoft.com/office/drawing/2014/main" val="667518107"/>
                    </a:ext>
                  </a:extLst>
                </a:gridCol>
                <a:gridCol w="4144653">
                  <a:extLst>
                    <a:ext uri="{9D8B030D-6E8A-4147-A177-3AD203B41FA5}">
                      <a16:colId xmlns:a16="http://schemas.microsoft.com/office/drawing/2014/main" val="1841372503"/>
                    </a:ext>
                  </a:extLst>
                </a:gridCol>
                <a:gridCol w="3095134">
                  <a:extLst>
                    <a:ext uri="{9D8B030D-6E8A-4147-A177-3AD203B41FA5}">
                      <a16:colId xmlns:a16="http://schemas.microsoft.com/office/drawing/2014/main" val="3825098175"/>
                    </a:ext>
                  </a:extLst>
                </a:gridCol>
              </a:tblGrid>
              <a:tr h="1187777">
                <a:tc>
                  <a:txBody>
                    <a:bodyPr/>
                    <a:lstStyle/>
                    <a:p>
                      <a:pPr algn="ctr"/>
                      <a:r>
                        <a:rPr lang="en-US" sz="2400" b="1" i="0" kern="1200" cap="all" dirty="0" smtClean="0">
                          <a:solidFill>
                            <a:schemeClr val="lt1"/>
                          </a:solidFill>
                          <a:effectLst/>
                          <a:latin typeface="+mn-lt"/>
                          <a:ea typeface="+mn-ea"/>
                          <a:cs typeface="+mn-cs"/>
                        </a:rPr>
                        <a:t>BASIS FOR COMPARISON</a:t>
                      </a:r>
                      <a:endParaRPr lang="en-US" sz="2400" dirty="0"/>
                    </a:p>
                  </a:txBody>
                  <a:tcPr/>
                </a:tc>
                <a:tc>
                  <a:txBody>
                    <a:bodyPr/>
                    <a:lstStyle/>
                    <a:p>
                      <a:pPr algn="ctr"/>
                      <a:r>
                        <a:rPr lang="en-US" sz="2400" b="1" i="0" kern="1200" cap="all" smtClean="0">
                          <a:solidFill>
                            <a:schemeClr val="lt1"/>
                          </a:solidFill>
                          <a:effectLst/>
                          <a:latin typeface="+mn-lt"/>
                          <a:ea typeface="+mn-ea"/>
                          <a:cs typeface="+mn-cs"/>
                        </a:rPr>
                        <a:t>LEADER</a:t>
                      </a:r>
                      <a:endParaRPr lang="en-US" sz="2400" dirty="0"/>
                    </a:p>
                  </a:txBody>
                  <a:tcPr/>
                </a:tc>
                <a:tc>
                  <a:txBody>
                    <a:bodyPr/>
                    <a:lstStyle/>
                    <a:p>
                      <a:pPr algn="ctr"/>
                      <a:r>
                        <a:rPr lang="en-US" sz="2400" b="1" i="0" kern="1200" cap="all" smtClean="0">
                          <a:solidFill>
                            <a:schemeClr val="lt1"/>
                          </a:solidFill>
                          <a:effectLst/>
                          <a:latin typeface="+mn-lt"/>
                          <a:ea typeface="+mn-ea"/>
                          <a:cs typeface="+mn-cs"/>
                        </a:rPr>
                        <a:t>MANAGER</a:t>
                      </a:r>
                      <a:endParaRPr lang="en-US" sz="2400" dirty="0"/>
                    </a:p>
                  </a:txBody>
                  <a:tcPr/>
                </a:tc>
                <a:extLst>
                  <a:ext uri="{0D108BD9-81ED-4DB2-BD59-A6C34878D82A}">
                    <a16:rowId xmlns:a16="http://schemas.microsoft.com/office/drawing/2014/main" val="4107810152"/>
                  </a:ext>
                </a:extLst>
              </a:tr>
              <a:tr h="757090">
                <a:tc>
                  <a:txBody>
                    <a:bodyPr/>
                    <a:lstStyle/>
                    <a:p>
                      <a:pPr algn="l" fontAlgn="t"/>
                      <a:r>
                        <a:rPr lang="en-US" sz="2400">
                          <a:effectLst/>
                        </a:rPr>
                        <a:t>Aims at</a:t>
                      </a:r>
                    </a:p>
                  </a:txBody>
                  <a:tcPr marL="60960" marR="60960" marT="60960" marB="60960"/>
                </a:tc>
                <a:tc>
                  <a:txBody>
                    <a:bodyPr/>
                    <a:lstStyle/>
                    <a:p>
                      <a:pPr algn="l" fontAlgn="t"/>
                      <a:r>
                        <a:rPr lang="en-US" sz="2400">
                          <a:effectLst/>
                        </a:rPr>
                        <a:t>Motivating and inspiring people</a:t>
                      </a:r>
                    </a:p>
                  </a:txBody>
                  <a:tcPr marL="60960" marR="60960" marT="60960" marB="60960"/>
                </a:tc>
                <a:tc>
                  <a:txBody>
                    <a:bodyPr/>
                    <a:lstStyle/>
                    <a:p>
                      <a:pPr algn="l" fontAlgn="t"/>
                      <a:r>
                        <a:rPr lang="en-US" sz="2400">
                          <a:effectLst/>
                        </a:rPr>
                        <a:t>Directing and Controlling employees</a:t>
                      </a:r>
                    </a:p>
                  </a:txBody>
                  <a:tcPr marL="60960" marR="60960" marT="60960" marB="60960"/>
                </a:tc>
                <a:extLst>
                  <a:ext uri="{0D108BD9-81ED-4DB2-BD59-A6C34878D82A}">
                    <a16:rowId xmlns:a16="http://schemas.microsoft.com/office/drawing/2014/main" val="2217914136"/>
                  </a:ext>
                </a:extLst>
              </a:tr>
              <a:tr h="757090">
                <a:tc>
                  <a:txBody>
                    <a:bodyPr/>
                    <a:lstStyle/>
                    <a:p>
                      <a:pPr algn="l" fontAlgn="t"/>
                      <a:r>
                        <a:rPr lang="en-US" sz="2400">
                          <a:effectLst/>
                        </a:rPr>
                        <a:t>Focus</a:t>
                      </a:r>
                    </a:p>
                  </a:txBody>
                  <a:tcPr marL="60960" marR="60960" marT="60960" marB="60960"/>
                </a:tc>
                <a:tc>
                  <a:txBody>
                    <a:bodyPr/>
                    <a:lstStyle/>
                    <a:p>
                      <a:pPr algn="l" fontAlgn="t"/>
                      <a:r>
                        <a:rPr lang="en-US" sz="2400">
                          <a:effectLst/>
                        </a:rPr>
                        <a:t>People</a:t>
                      </a:r>
                    </a:p>
                  </a:txBody>
                  <a:tcPr marL="60960" marR="60960" marT="60960" marB="60960"/>
                </a:tc>
                <a:tc>
                  <a:txBody>
                    <a:bodyPr/>
                    <a:lstStyle/>
                    <a:p>
                      <a:pPr algn="l" fontAlgn="t"/>
                      <a:r>
                        <a:rPr lang="en-US" sz="2400">
                          <a:effectLst/>
                        </a:rPr>
                        <a:t>Process</a:t>
                      </a:r>
                    </a:p>
                  </a:txBody>
                  <a:tcPr marL="60960" marR="60960" marT="60960" marB="60960"/>
                </a:tc>
                <a:extLst>
                  <a:ext uri="{0D108BD9-81ED-4DB2-BD59-A6C34878D82A}">
                    <a16:rowId xmlns:a16="http://schemas.microsoft.com/office/drawing/2014/main" val="61843852"/>
                  </a:ext>
                </a:extLst>
              </a:tr>
              <a:tr h="757090">
                <a:tc>
                  <a:txBody>
                    <a:bodyPr/>
                    <a:lstStyle/>
                    <a:p>
                      <a:pPr algn="l" fontAlgn="t"/>
                      <a:r>
                        <a:rPr lang="en-US" sz="2400">
                          <a:effectLst/>
                        </a:rPr>
                        <a:t>Change</a:t>
                      </a:r>
                    </a:p>
                  </a:txBody>
                  <a:tcPr marL="60960" marR="60960" marT="60960" marB="60960"/>
                </a:tc>
                <a:tc>
                  <a:txBody>
                    <a:bodyPr/>
                    <a:lstStyle/>
                    <a:p>
                      <a:pPr algn="l" fontAlgn="t"/>
                      <a:r>
                        <a:rPr lang="en-US" sz="2400">
                          <a:effectLst/>
                        </a:rPr>
                        <a:t>Promotes change.</a:t>
                      </a:r>
                    </a:p>
                  </a:txBody>
                  <a:tcPr marL="60960" marR="60960" marT="60960" marB="60960"/>
                </a:tc>
                <a:tc>
                  <a:txBody>
                    <a:bodyPr/>
                    <a:lstStyle/>
                    <a:p>
                      <a:pPr algn="l" fontAlgn="t"/>
                      <a:r>
                        <a:rPr lang="en-US" sz="2400">
                          <a:effectLst/>
                        </a:rPr>
                        <a:t>Reacts to change.</a:t>
                      </a:r>
                    </a:p>
                  </a:txBody>
                  <a:tcPr marL="60960" marR="60960" marT="60960" marB="60960"/>
                </a:tc>
                <a:extLst>
                  <a:ext uri="{0D108BD9-81ED-4DB2-BD59-A6C34878D82A}">
                    <a16:rowId xmlns:a16="http://schemas.microsoft.com/office/drawing/2014/main" val="633983410"/>
                  </a:ext>
                </a:extLst>
              </a:tr>
              <a:tr h="757090">
                <a:tc>
                  <a:txBody>
                    <a:bodyPr/>
                    <a:lstStyle/>
                    <a:p>
                      <a:pPr algn="l" fontAlgn="t"/>
                      <a:r>
                        <a:rPr lang="en-US" sz="2400" dirty="0">
                          <a:effectLst/>
                        </a:rPr>
                        <a:t>Conflict</a:t>
                      </a:r>
                    </a:p>
                  </a:txBody>
                  <a:tcPr marL="60960" marR="60960" marT="60960" marB="60960"/>
                </a:tc>
                <a:tc>
                  <a:txBody>
                    <a:bodyPr/>
                    <a:lstStyle/>
                    <a:p>
                      <a:pPr algn="l" fontAlgn="t"/>
                      <a:r>
                        <a:rPr lang="en-US" sz="2400">
                          <a:effectLst/>
                        </a:rPr>
                        <a:t>Uses conflict as an asset</a:t>
                      </a:r>
                    </a:p>
                  </a:txBody>
                  <a:tcPr marL="60960" marR="60960" marT="60960" marB="60960"/>
                </a:tc>
                <a:tc>
                  <a:txBody>
                    <a:bodyPr/>
                    <a:lstStyle/>
                    <a:p>
                      <a:pPr algn="l" fontAlgn="t"/>
                      <a:r>
                        <a:rPr lang="en-US" sz="2400" dirty="0">
                          <a:effectLst/>
                        </a:rPr>
                        <a:t>Avoid conflict</a:t>
                      </a:r>
                    </a:p>
                  </a:txBody>
                  <a:tcPr marL="60960" marR="60960" marT="60960" marB="60960"/>
                </a:tc>
                <a:extLst>
                  <a:ext uri="{0D108BD9-81ED-4DB2-BD59-A6C34878D82A}">
                    <a16:rowId xmlns:a16="http://schemas.microsoft.com/office/drawing/2014/main" val="3074141167"/>
                  </a:ext>
                </a:extLst>
              </a:tr>
            </a:tbl>
          </a:graphicData>
        </a:graphic>
      </p:graphicFrame>
    </p:spTree>
    <p:extLst>
      <p:ext uri="{BB962C8B-B14F-4D97-AF65-F5344CB8AC3E}">
        <p14:creationId xmlns:p14="http://schemas.microsoft.com/office/powerpoint/2010/main" val="3397303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346516" y="737704"/>
            <a:ext cx="2783093" cy="523220"/>
          </a:xfrm>
          <a:prstGeom prst="rect">
            <a:avLst/>
          </a:prstGeom>
          <a:solidFill>
            <a:schemeClr val="accent2">
              <a:lumMod val="40000"/>
              <a:lumOff val="60000"/>
            </a:schemeClr>
          </a:solidFill>
          <a:ln>
            <a:solidFill>
              <a:srgbClr val="663300"/>
            </a:solidFill>
          </a:ln>
        </p:spPr>
        <p:txBody>
          <a:bodyPr wrap="square">
            <a:spAutoFit/>
          </a:bodyPr>
          <a:lstStyle/>
          <a:p>
            <a:pPr algn="ctr"/>
            <a:r>
              <a:rPr lang="en-US" sz="2800" b="1" dirty="0"/>
              <a:t>The Three Tests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394408" y="0"/>
            <a:ext cx="5165383"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a:latin typeface="Times New Roman" panose="02020603050405020304" pitchFamily="18" charset="0"/>
                <a:cs typeface="Times New Roman" panose="02020603050405020304" pitchFamily="18" charset="0"/>
              </a:rPr>
              <a:t>Leadership VS management</a:t>
            </a:r>
          </a:p>
        </p:txBody>
      </p:sp>
      <p:sp>
        <p:nvSpPr>
          <p:cNvPr id="22" name="Rectangle 21"/>
          <p:cNvSpPr/>
          <p:nvPr/>
        </p:nvSpPr>
        <p:spPr>
          <a:xfrm>
            <a:off x="0" y="1523800"/>
            <a:ext cx="517531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dirty="0" smtClean="0">
                <a:solidFill>
                  <a:schemeClr val="bg1"/>
                </a:solidFill>
              </a:rPr>
              <a:t>Circles of </a:t>
            </a:r>
            <a:r>
              <a:rPr lang="en-US" sz="2400" dirty="0">
                <a:solidFill>
                  <a:schemeClr val="bg1"/>
                </a:solidFill>
              </a:rPr>
              <a:t>Influence vs. Circles of Power:</a:t>
            </a:r>
            <a:endParaRPr lang="en-US" sz="3200" dirty="0">
              <a:solidFill>
                <a:schemeClr val="bg1"/>
              </a:solidFill>
            </a:endParaRPr>
          </a:p>
        </p:txBody>
      </p:sp>
      <p:sp>
        <p:nvSpPr>
          <p:cNvPr id="23" name="Rectangle 22"/>
          <p:cNvSpPr/>
          <p:nvPr/>
        </p:nvSpPr>
        <p:spPr>
          <a:xfrm>
            <a:off x="0" y="2116367"/>
            <a:ext cx="8776354"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Managers have subordinates and leaders gain followers, which implies that managers create a circle of power while leaders create a circle of influence</a:t>
            </a:r>
            <a:r>
              <a:rPr lang="en-US" sz="2400" dirty="0" smtClean="0"/>
              <a:t>.</a:t>
            </a:r>
            <a:endParaRPr lang="en-US" sz="2400" dirty="0"/>
          </a:p>
        </p:txBody>
      </p:sp>
      <p:sp>
        <p:nvSpPr>
          <p:cNvPr id="8" name="Rectangle 7"/>
          <p:cNvSpPr/>
          <p:nvPr/>
        </p:nvSpPr>
        <p:spPr>
          <a:xfrm>
            <a:off x="0" y="3688402"/>
            <a:ext cx="517531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dirty="0">
                <a:solidFill>
                  <a:schemeClr val="bg1"/>
                </a:solidFill>
              </a:rPr>
              <a:t>Leading People vs. Managing People:</a:t>
            </a:r>
          </a:p>
        </p:txBody>
      </p:sp>
      <p:sp>
        <p:nvSpPr>
          <p:cNvPr id="9" name="Rectangle 8"/>
          <p:cNvSpPr/>
          <p:nvPr/>
        </p:nvSpPr>
        <p:spPr>
          <a:xfrm>
            <a:off x="0" y="4314383"/>
            <a:ext cx="8597245" cy="2308324"/>
          </a:xfrm>
          <a:prstGeom prst="rect">
            <a:avLst/>
          </a:prstGeom>
          <a:solidFill>
            <a:schemeClr val="accent1">
              <a:lumMod val="20000"/>
              <a:lumOff val="80000"/>
            </a:schemeClr>
          </a:solidFill>
          <a:ln>
            <a:solidFill>
              <a:schemeClr val="bg1"/>
            </a:solidFill>
          </a:ln>
        </p:spPr>
        <p:txBody>
          <a:bodyPr wrap="square">
            <a:spAutoFit/>
          </a:bodyPr>
          <a:lstStyle/>
          <a:p>
            <a:r>
              <a:rPr lang="en-US" sz="2400" dirty="0"/>
              <a:t>One responsibility of a manager is controlling a group in order to accomplish a specific goal. Leadership, on the other hand, is the ability of an individual to motivate, influence, and enable other employees to make a contribution to the success of an organization. Inspiration and influence separate leaders from managers—not control and power.</a:t>
            </a:r>
          </a:p>
        </p:txBody>
      </p:sp>
    </p:spTree>
    <p:extLst>
      <p:ext uri="{BB962C8B-B14F-4D97-AF65-F5344CB8AC3E}">
        <p14:creationId xmlns:p14="http://schemas.microsoft.com/office/powerpoint/2010/main" val="1169417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barn(inVertical)">
                                      <p:cBhvr>
                                        <p:cTn id="18" dur="500"/>
                                        <p:tgtEl>
                                          <p:spTgt spid="2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barn(inVertical)">
                                      <p:cBhvr>
                                        <p:cTn id="23" dur="500"/>
                                        <p:tgtEl>
                                          <p:spTgt spid="23"/>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arn(inVertical)">
                                      <p:cBhvr>
                                        <p:cTn id="28" dur="5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barn(inVertical)">
                                      <p:cBhvr>
                                        <p:cTn id="3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2" grpId="0" animBg="1"/>
      <p:bldP spid="23" grpId="0" animBg="1"/>
      <p:bldP spid="8"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374796" y="756558"/>
            <a:ext cx="3638746" cy="523220"/>
          </a:xfrm>
          <a:prstGeom prst="rect">
            <a:avLst/>
          </a:prstGeom>
          <a:solidFill>
            <a:schemeClr val="accent2">
              <a:lumMod val="40000"/>
              <a:lumOff val="60000"/>
            </a:schemeClr>
          </a:solidFill>
          <a:ln>
            <a:solidFill>
              <a:srgbClr val="663300"/>
            </a:solidFill>
          </a:ln>
        </p:spPr>
        <p:txBody>
          <a:bodyPr wrap="square">
            <a:spAutoFit/>
          </a:bodyPr>
          <a:lstStyle/>
          <a:p>
            <a:pPr algn="ctr"/>
            <a:r>
              <a:rPr lang="en-US" sz="2800" b="1" dirty="0" smtClean="0"/>
              <a:t>What is Leadership?</a:t>
            </a:r>
            <a:endParaRPr lang="en-US" sz="2800" b="1"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394408" y="0"/>
            <a:ext cx="5165383"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a:latin typeface="Times New Roman" panose="02020603050405020304" pitchFamily="18" charset="0"/>
                <a:cs typeface="Times New Roman" panose="02020603050405020304" pitchFamily="18" charset="0"/>
              </a:rPr>
              <a:t>Leadership VS management</a:t>
            </a:r>
          </a:p>
        </p:txBody>
      </p:sp>
      <p:sp>
        <p:nvSpPr>
          <p:cNvPr id="22" name="Rectangle 21"/>
          <p:cNvSpPr/>
          <p:nvPr/>
        </p:nvSpPr>
        <p:spPr>
          <a:xfrm>
            <a:off x="0" y="1523800"/>
            <a:ext cx="7352907"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dirty="0">
                <a:solidFill>
                  <a:schemeClr val="bg1"/>
                </a:solidFill>
              </a:rPr>
              <a:t>Leadership means so many to different many people</a:t>
            </a:r>
          </a:p>
        </p:txBody>
      </p:sp>
      <p:sp>
        <p:nvSpPr>
          <p:cNvPr id="23" name="Rectangle 22"/>
          <p:cNvSpPr/>
          <p:nvPr/>
        </p:nvSpPr>
        <p:spPr>
          <a:xfrm>
            <a:off x="0" y="2116367"/>
            <a:ext cx="8776354" cy="2677656"/>
          </a:xfrm>
          <a:prstGeom prst="rect">
            <a:avLst/>
          </a:prstGeom>
          <a:solidFill>
            <a:schemeClr val="accent1">
              <a:lumMod val="20000"/>
              <a:lumOff val="80000"/>
            </a:schemeClr>
          </a:solidFill>
          <a:ln>
            <a:solidFill>
              <a:schemeClr val="bg1"/>
            </a:solidFill>
          </a:ln>
        </p:spPr>
        <p:txBody>
          <a:bodyPr wrap="square">
            <a:spAutoFit/>
          </a:bodyPr>
          <a:lstStyle/>
          <a:p>
            <a:r>
              <a:rPr lang="en-US" sz="2400" dirty="0"/>
              <a:t>Leadership means different things to each of us. To many, it means authority— the empowerment of telling others what to do. Alternatively, it may evoke the responsibility, or the burden of leadership. Others associate it with honor, duty, or calling, speaking to the ideals of a leader. Frequently, we debate whether leadership is a natural ability available to us from our earliest social interactions or simply a skill to be mastered with the proper training and practice.</a:t>
            </a:r>
          </a:p>
        </p:txBody>
      </p:sp>
      <p:sp>
        <p:nvSpPr>
          <p:cNvPr id="9" name="Rectangle 8"/>
          <p:cNvSpPr/>
          <p:nvPr/>
        </p:nvSpPr>
        <p:spPr>
          <a:xfrm rot="21405909">
            <a:off x="0" y="5983422"/>
            <a:ext cx="8597245" cy="707886"/>
          </a:xfrm>
          <a:prstGeom prst="rect">
            <a:avLst/>
          </a:prstGeom>
          <a:solidFill>
            <a:schemeClr val="accent2">
              <a:lumMod val="20000"/>
              <a:lumOff val="80000"/>
            </a:schemeClr>
          </a:solidFill>
          <a:ln>
            <a:solidFill>
              <a:schemeClr val="bg1"/>
            </a:solidFill>
          </a:ln>
        </p:spPr>
        <p:txBody>
          <a:bodyPr wrap="square">
            <a:spAutoFit/>
          </a:bodyPr>
          <a:lstStyle/>
          <a:p>
            <a:pPr algn="ctr"/>
            <a:r>
              <a:rPr lang="en-US" sz="2000" dirty="0"/>
              <a:t>Regardless of what your feelings are about these concepts, it’s important to remember that leadership is all about people.</a:t>
            </a:r>
          </a:p>
        </p:txBody>
      </p:sp>
      <p:sp>
        <p:nvSpPr>
          <p:cNvPr id="3" name="6-Point Star 2"/>
          <p:cNvSpPr/>
          <p:nvPr/>
        </p:nvSpPr>
        <p:spPr>
          <a:xfrm>
            <a:off x="151108" y="4722829"/>
            <a:ext cx="1838227" cy="1458798"/>
          </a:xfrm>
          <a:prstGeom prst="star6">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471339" y="5192242"/>
            <a:ext cx="1197764" cy="388696"/>
          </a:xfrm>
          <a:prstGeom prst="rect">
            <a:avLst/>
          </a:prstGeom>
        </p:spPr>
        <p:txBody>
          <a:bodyPr wrap="none">
            <a:spAutoFit/>
          </a:bodyPr>
          <a:lstStyle/>
          <a:p>
            <a:pPr>
              <a:lnSpc>
                <a:spcPct val="107000"/>
              </a:lnSpc>
              <a:spcAft>
                <a:spcPts val="800"/>
              </a:spcAft>
            </a:pPr>
            <a:r>
              <a:rPr lang="en-US" dirty="0">
                <a:solidFill>
                  <a:schemeClr val="bg1"/>
                </a:solidFill>
                <a:latin typeface="Times New Roman" panose="02020603050405020304" pitchFamily="18" charset="0"/>
                <a:ea typeface="Calibri" panose="020F0502020204030204" pitchFamily="34" charset="0"/>
                <a:cs typeface="Arial" panose="020B0604020202020204" pitchFamily="34" charset="0"/>
              </a:rPr>
              <a:t>Remember</a:t>
            </a:r>
            <a:endParaRPr lang="en-US" sz="1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25835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barn(inVertical)">
                                      <p:cBhvr>
                                        <p:cTn id="18" dur="500"/>
                                        <p:tgtEl>
                                          <p:spTgt spid="2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barn(inVertical)">
                                      <p:cBhvr>
                                        <p:cTn id="23" dur="500"/>
                                        <p:tgtEl>
                                          <p:spTgt spid="23"/>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arn(inVertical)">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2" grpId="0" animBg="1"/>
      <p:bldP spid="23"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374796" y="756558"/>
            <a:ext cx="3638746" cy="523220"/>
          </a:xfrm>
          <a:prstGeom prst="rect">
            <a:avLst/>
          </a:prstGeom>
          <a:solidFill>
            <a:schemeClr val="accent2">
              <a:lumMod val="40000"/>
              <a:lumOff val="60000"/>
            </a:schemeClr>
          </a:solidFill>
          <a:ln>
            <a:solidFill>
              <a:srgbClr val="663300"/>
            </a:solidFill>
          </a:ln>
        </p:spPr>
        <p:txBody>
          <a:bodyPr wrap="square">
            <a:spAutoFit/>
          </a:bodyPr>
          <a:lstStyle/>
          <a:p>
            <a:pPr algn="ctr"/>
            <a:r>
              <a:rPr lang="en-US" sz="2800" b="1" dirty="0" smtClean="0"/>
              <a:t>What is Leadership?</a:t>
            </a:r>
            <a:endParaRPr lang="en-US" sz="2800" b="1"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394408" y="0"/>
            <a:ext cx="5165383"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square">
            <a:spAutoFit/>
          </a:bodyPr>
          <a:lstStyle/>
          <a:p>
            <a:pPr algn="ctr"/>
            <a:r>
              <a:rPr lang="en-US" sz="3200" b="1" dirty="0">
                <a:latin typeface="Times New Roman" panose="02020603050405020304" pitchFamily="18" charset="0"/>
                <a:cs typeface="Times New Roman" panose="02020603050405020304" pitchFamily="18" charset="0"/>
              </a:rPr>
              <a:t>Leadership VS management</a:t>
            </a:r>
          </a:p>
        </p:txBody>
      </p:sp>
      <p:sp>
        <p:nvSpPr>
          <p:cNvPr id="22" name="Rectangle 21"/>
          <p:cNvSpPr/>
          <p:nvPr/>
        </p:nvSpPr>
        <p:spPr>
          <a:xfrm>
            <a:off x="0" y="1523800"/>
            <a:ext cx="7352907"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dirty="0">
                <a:solidFill>
                  <a:schemeClr val="bg1"/>
                </a:solidFill>
              </a:rPr>
              <a:t>Leadership means so many to different many people</a:t>
            </a:r>
          </a:p>
        </p:txBody>
      </p:sp>
      <p:sp>
        <p:nvSpPr>
          <p:cNvPr id="23" name="Rectangle 22"/>
          <p:cNvSpPr/>
          <p:nvPr/>
        </p:nvSpPr>
        <p:spPr>
          <a:xfrm>
            <a:off x="0" y="2116367"/>
            <a:ext cx="8776354" cy="1384995"/>
          </a:xfrm>
          <a:prstGeom prst="rect">
            <a:avLst/>
          </a:prstGeom>
          <a:solidFill>
            <a:schemeClr val="accent1">
              <a:lumMod val="20000"/>
              <a:lumOff val="80000"/>
            </a:schemeClr>
          </a:solidFill>
          <a:ln>
            <a:solidFill>
              <a:schemeClr val="bg1"/>
            </a:solidFill>
          </a:ln>
          <a:effectLst>
            <a:reflection blurRad="6350" stA="50000" endA="300" endPos="55500" dist="50800" dir="5400000" sy="-100000" algn="bl" rotWithShape="0"/>
          </a:effectLst>
        </p:spPr>
        <p:txBody>
          <a:bodyPr wrap="square">
            <a:spAutoFit/>
          </a:bodyPr>
          <a:lstStyle/>
          <a:p>
            <a:pPr algn="ctr"/>
            <a:r>
              <a:rPr lang="en-US" sz="2800" dirty="0"/>
              <a:t>As per what John C. Maxwell: Leadership is not about titles, positions or flowcharts. It is about one life influencing another.</a:t>
            </a:r>
          </a:p>
        </p:txBody>
      </p:sp>
      <p:sp>
        <p:nvSpPr>
          <p:cNvPr id="9" name="Rectangle 8"/>
          <p:cNvSpPr/>
          <p:nvPr/>
        </p:nvSpPr>
        <p:spPr>
          <a:xfrm rot="21405909">
            <a:off x="0" y="5983422"/>
            <a:ext cx="8597245" cy="707886"/>
          </a:xfrm>
          <a:prstGeom prst="rect">
            <a:avLst/>
          </a:prstGeom>
          <a:solidFill>
            <a:schemeClr val="accent2">
              <a:lumMod val="20000"/>
              <a:lumOff val="80000"/>
            </a:schemeClr>
          </a:solidFill>
          <a:ln>
            <a:solidFill>
              <a:schemeClr val="bg1"/>
            </a:solidFill>
          </a:ln>
        </p:spPr>
        <p:txBody>
          <a:bodyPr wrap="square">
            <a:spAutoFit/>
          </a:bodyPr>
          <a:lstStyle/>
          <a:p>
            <a:pPr algn="ctr"/>
            <a:r>
              <a:rPr lang="en-US" sz="2000" dirty="0"/>
              <a:t>Regardless of what your feelings are about these concepts, it’s important to remember that leadership is all about people.</a:t>
            </a:r>
          </a:p>
        </p:txBody>
      </p:sp>
      <p:sp>
        <p:nvSpPr>
          <p:cNvPr id="3" name="6-Point Star 2"/>
          <p:cNvSpPr/>
          <p:nvPr/>
        </p:nvSpPr>
        <p:spPr>
          <a:xfrm>
            <a:off x="151108" y="4722829"/>
            <a:ext cx="1838227" cy="1458798"/>
          </a:xfrm>
          <a:prstGeom prst="star6">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471339" y="5192242"/>
            <a:ext cx="1197764" cy="388696"/>
          </a:xfrm>
          <a:prstGeom prst="rect">
            <a:avLst/>
          </a:prstGeom>
        </p:spPr>
        <p:txBody>
          <a:bodyPr wrap="none">
            <a:spAutoFit/>
          </a:bodyPr>
          <a:lstStyle/>
          <a:p>
            <a:pPr>
              <a:lnSpc>
                <a:spcPct val="107000"/>
              </a:lnSpc>
              <a:spcAft>
                <a:spcPts val="800"/>
              </a:spcAft>
            </a:pPr>
            <a:r>
              <a:rPr lang="en-US" dirty="0">
                <a:solidFill>
                  <a:schemeClr val="bg1"/>
                </a:solidFill>
                <a:latin typeface="Times New Roman" panose="02020603050405020304" pitchFamily="18" charset="0"/>
                <a:ea typeface="Calibri" panose="020F0502020204030204" pitchFamily="34" charset="0"/>
                <a:cs typeface="Arial" panose="020B0604020202020204" pitchFamily="34" charset="0"/>
              </a:rPr>
              <a:t>Remember</a:t>
            </a:r>
            <a:endParaRPr lang="en-US" sz="1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88751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barn(inVertical)">
                                      <p:cBhvr>
                                        <p:cTn id="18" dur="500"/>
                                        <p:tgtEl>
                                          <p:spTgt spid="2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barn(inVertical)">
                                      <p:cBhvr>
                                        <p:cTn id="23" dur="500"/>
                                        <p:tgtEl>
                                          <p:spTgt spid="23"/>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arn(inVertical)">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2" grpId="0" animBg="1"/>
      <p:bldP spid="23"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5309082"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49781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5" name="Rectangle 4"/>
          <p:cNvSpPr/>
          <p:nvPr/>
        </p:nvSpPr>
        <p:spPr>
          <a:xfrm>
            <a:off x="3145927" y="2029103"/>
            <a:ext cx="5320687" cy="923330"/>
          </a:xfrm>
          <a:prstGeom prst="rect">
            <a:avLst/>
          </a:prstGeom>
          <a:solidFill>
            <a:schemeClr val="bg1"/>
          </a:solidFill>
          <a:ln>
            <a:solidFill>
              <a:schemeClr val="accent1"/>
            </a:solidFill>
          </a:ln>
        </p:spPr>
        <p:txBody>
          <a:bodyPr wrap="none">
            <a:spAutoFit/>
          </a:bodyPr>
          <a:lstStyle/>
          <a:p>
            <a:r>
              <a:rPr lang="en-US" sz="5400" b="1" dirty="0" smtClean="0">
                <a:latin typeface="Times New Roman" panose="02020603050405020304" pitchFamily="18" charset="0"/>
                <a:cs typeface="Times New Roman" panose="02020603050405020304" pitchFamily="18" charset="0"/>
              </a:rPr>
              <a:t>Leadership styles</a:t>
            </a:r>
            <a:endParaRPr lang="en-US" sz="5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4414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430878" y="3232659"/>
            <a:ext cx="1515158" cy="461665"/>
          </a:xfrm>
          <a:prstGeom prst="rect">
            <a:avLst/>
          </a:prstGeom>
          <a:solidFill>
            <a:schemeClr val="accent4">
              <a:lumMod val="20000"/>
              <a:lumOff val="80000"/>
            </a:schemeClr>
          </a:solidFill>
          <a:ln>
            <a:solidFill>
              <a:schemeClr val="tx1"/>
            </a:solidFill>
          </a:ln>
          <a:effectLst>
            <a:reflection blurRad="6350" stA="50000" endA="300" endPos="55000" dir="5400000" sy="-100000" algn="bl" rotWithShape="0"/>
          </a:effectLst>
        </p:spPr>
        <p:txBody>
          <a:bodyPr wrap="none">
            <a:spAutoFit/>
          </a:bodyPr>
          <a:lstStyle/>
          <a:p>
            <a:r>
              <a:rPr lang="en-US" sz="2400" dirty="0"/>
              <a:t>T</a:t>
            </a:r>
            <a:r>
              <a:rPr lang="en-US" sz="2400" dirty="0" smtClean="0"/>
              <a:t>he </a:t>
            </a:r>
            <a:r>
              <a:rPr lang="en-US" sz="2400" dirty="0"/>
              <a:t>leader</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223488" y="1349514"/>
            <a:ext cx="9253571"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Every individual has a preferred leadership style; every team does, too. As individuals, leaders also migrate towards a particular style. In addition to the mechanics of the leadership style itself, all leadership experiences also emphasize one of three things: </a:t>
            </a:r>
            <a:endParaRPr lang="en-US" sz="28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23488" y="4019613"/>
            <a:ext cx="5520357" cy="461665"/>
          </a:xfrm>
          <a:prstGeom prst="rect">
            <a:avLst/>
          </a:prstGeom>
          <a:solidFill>
            <a:schemeClr val="accent4">
              <a:lumMod val="20000"/>
              <a:lumOff val="80000"/>
            </a:schemeClr>
          </a:solidFill>
          <a:ln>
            <a:solidFill>
              <a:schemeClr val="tx1"/>
            </a:solidFill>
          </a:ln>
          <a:effectLst>
            <a:reflection blurRad="6350" stA="50000" endA="300" endPos="55000" dir="5400000" sy="-100000" algn="bl" rotWithShape="0"/>
          </a:effectLst>
        </p:spPr>
        <p:txBody>
          <a:bodyPr wrap="none">
            <a:spAutoFit/>
          </a:bodyPr>
          <a:lstStyle/>
          <a:p>
            <a:r>
              <a:rPr lang="en-US" sz="2400" dirty="0"/>
              <a:t>T</a:t>
            </a:r>
            <a:r>
              <a:rPr lang="en-US" sz="2400" dirty="0" smtClean="0"/>
              <a:t>he team, </a:t>
            </a:r>
            <a:r>
              <a:rPr lang="en-US" sz="2400" dirty="0"/>
              <a:t>or the individual team members</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157287" y="4670192"/>
            <a:ext cx="5696757" cy="830997"/>
          </a:xfrm>
          <a:prstGeom prst="rect">
            <a:avLst/>
          </a:prstGeom>
          <a:solidFill>
            <a:schemeClr val="accent4">
              <a:lumMod val="20000"/>
              <a:lumOff val="80000"/>
            </a:schemeClr>
          </a:solidFill>
          <a:ln>
            <a:solidFill>
              <a:srgbClr val="002060"/>
            </a:solidFill>
          </a:ln>
        </p:spPr>
        <p:txBody>
          <a:bodyPr wrap="square">
            <a:spAutoFit/>
          </a:bodyPr>
          <a:lstStyle/>
          <a:p>
            <a:r>
              <a:rPr lang="en-US" sz="2400" dirty="0"/>
              <a:t>A</a:t>
            </a:r>
            <a:r>
              <a:rPr lang="en-US" sz="2400" dirty="0" smtClean="0"/>
              <a:t>s </a:t>
            </a:r>
            <a:r>
              <a:rPr lang="en-US" sz="2400" dirty="0"/>
              <a:t>well as an approach that prioritizes productivity or harmony.</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4253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23488" y="1273048"/>
            <a:ext cx="1762983" cy="584775"/>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none">
            <a:spAutoFit/>
          </a:bodyPr>
          <a:lstStyle/>
          <a:p>
            <a:r>
              <a:rPr lang="en-US" sz="3200" dirty="0">
                <a:solidFill>
                  <a:schemeClr val="bg1"/>
                </a:solidFill>
              </a:rPr>
              <a:t>Affiliative</a:t>
            </a:r>
          </a:p>
        </p:txBody>
      </p:sp>
      <p:sp>
        <p:nvSpPr>
          <p:cNvPr id="7" name="Rectangle 6"/>
          <p:cNvSpPr/>
          <p:nvPr/>
        </p:nvSpPr>
        <p:spPr>
          <a:xfrm>
            <a:off x="0" y="2310154"/>
            <a:ext cx="9253571" cy="3539430"/>
          </a:xfrm>
          <a:prstGeom prst="rect">
            <a:avLst/>
          </a:prstGeom>
          <a:solidFill>
            <a:schemeClr val="accent1">
              <a:lumMod val="20000"/>
              <a:lumOff val="80000"/>
            </a:schemeClr>
          </a:solidFill>
          <a:ln>
            <a:solidFill>
              <a:schemeClr val="bg1"/>
            </a:solidFill>
          </a:ln>
        </p:spPr>
        <p:txBody>
          <a:bodyPr wrap="square">
            <a:spAutoFit/>
          </a:bodyPr>
          <a:lstStyle/>
          <a:p>
            <a:r>
              <a:rPr lang="en-US" sz="2800" dirty="0"/>
              <a:t>This style emphasizes connection, harmony, and conflict resolution above all else.  It’s especially effective when conditions have left a team in need of “repair.” Though affiliative leadership is often effective at boosting morale, it leaves a potential for abuse; poor performance can go uncorrected and team members may begin to perceive that mediocrity is acceptable as long as harmony is present. This type of leadership works best in combination with others.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555450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1380107"/>
            <a:ext cx="3252878" cy="461665"/>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rPr>
              <a:t>Affiliative Leaders skills:</a:t>
            </a:r>
          </a:p>
        </p:txBody>
      </p:sp>
      <p:sp>
        <p:nvSpPr>
          <p:cNvPr id="9" name="Rectangle 8"/>
          <p:cNvSpPr/>
          <p:nvPr/>
        </p:nvSpPr>
        <p:spPr>
          <a:xfrm>
            <a:off x="0" y="2189570"/>
            <a:ext cx="5696757" cy="461665"/>
          </a:xfrm>
          <a:prstGeom prst="rect">
            <a:avLst/>
          </a:prstGeom>
          <a:solidFill>
            <a:schemeClr val="accent4">
              <a:lumMod val="20000"/>
              <a:lumOff val="80000"/>
            </a:schemeClr>
          </a:solidFill>
          <a:ln>
            <a:solidFill>
              <a:srgbClr val="002060"/>
            </a:solidFill>
          </a:ln>
        </p:spPr>
        <p:txBody>
          <a:bodyPr wrap="square">
            <a:spAutoFit/>
          </a:bodyPr>
          <a:lstStyle/>
          <a:p>
            <a:pPr algn="ctr"/>
            <a:r>
              <a:rPr lang="en-US" sz="2400" b="1" dirty="0"/>
              <a:t>1. Strong people focus</a:t>
            </a:r>
          </a:p>
        </p:txBody>
      </p:sp>
      <p:sp>
        <p:nvSpPr>
          <p:cNvPr id="10" name="Rectangle 9"/>
          <p:cNvSpPr/>
          <p:nvPr/>
        </p:nvSpPr>
        <p:spPr>
          <a:xfrm>
            <a:off x="0" y="3261078"/>
            <a:ext cx="9253571" cy="3046988"/>
          </a:xfrm>
          <a:prstGeom prst="rect">
            <a:avLst/>
          </a:prstGeom>
          <a:solidFill>
            <a:schemeClr val="accent1">
              <a:lumMod val="20000"/>
              <a:lumOff val="80000"/>
            </a:schemeClr>
          </a:solidFill>
          <a:ln>
            <a:solidFill>
              <a:schemeClr val="bg1"/>
            </a:solidFill>
          </a:ln>
        </p:spPr>
        <p:txBody>
          <a:bodyPr wrap="square">
            <a:spAutoFit/>
          </a:bodyPr>
          <a:lstStyle/>
          <a:p>
            <a:r>
              <a:rPr lang="en-US" sz="2400" dirty="0"/>
              <a:t>People are the number one priority in affiliative leadership. Both the group, the individual, and the emotions of the individuals are valued. Strong emotional ties and loyalty between the team members can create opportunities for great performance. A more personal approach is also visible in how rewards and recognition are handed out. Affiliative leaders are much more likely to spend time with their employees to celebrate a job well done together. Such occasions can be team dinners, department luncheons, or similar. Either in groups or one on one.</a:t>
            </a:r>
          </a:p>
        </p:txBody>
      </p:sp>
    </p:spTree>
    <p:extLst>
      <p:ext uri="{BB962C8B-B14F-4D97-AF65-F5344CB8AC3E}">
        <p14:creationId xmlns:p14="http://schemas.microsoft.com/office/powerpoint/2010/main" val="4245719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1380107"/>
            <a:ext cx="3252878" cy="461665"/>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rPr>
              <a:t>Affiliative Leaders skills:</a:t>
            </a:r>
          </a:p>
        </p:txBody>
      </p:sp>
      <p:sp>
        <p:nvSpPr>
          <p:cNvPr id="9" name="Rectangle 8"/>
          <p:cNvSpPr/>
          <p:nvPr/>
        </p:nvSpPr>
        <p:spPr>
          <a:xfrm>
            <a:off x="0" y="2189570"/>
            <a:ext cx="5696757" cy="461665"/>
          </a:xfrm>
          <a:prstGeom prst="rect">
            <a:avLst/>
          </a:prstGeom>
          <a:solidFill>
            <a:schemeClr val="accent4">
              <a:lumMod val="20000"/>
              <a:lumOff val="80000"/>
            </a:schemeClr>
          </a:solidFill>
          <a:ln>
            <a:solidFill>
              <a:srgbClr val="002060"/>
            </a:solidFill>
          </a:ln>
        </p:spPr>
        <p:txBody>
          <a:bodyPr wrap="square">
            <a:spAutoFit/>
          </a:bodyPr>
          <a:lstStyle/>
          <a:p>
            <a:pPr algn="ctr"/>
            <a:r>
              <a:rPr lang="en-US" sz="2400" b="1" dirty="0"/>
              <a:t>2. A Strong Moral Compass</a:t>
            </a:r>
          </a:p>
        </p:txBody>
      </p:sp>
      <p:sp>
        <p:nvSpPr>
          <p:cNvPr id="10" name="Rectangle 9"/>
          <p:cNvSpPr/>
          <p:nvPr/>
        </p:nvSpPr>
        <p:spPr>
          <a:xfrm>
            <a:off x="0" y="2893433"/>
            <a:ext cx="9253571" cy="1938992"/>
          </a:xfrm>
          <a:prstGeom prst="rect">
            <a:avLst/>
          </a:prstGeom>
          <a:solidFill>
            <a:schemeClr val="accent1">
              <a:lumMod val="20000"/>
              <a:lumOff val="80000"/>
            </a:schemeClr>
          </a:solidFill>
          <a:ln>
            <a:solidFill>
              <a:schemeClr val="bg1"/>
            </a:solidFill>
          </a:ln>
        </p:spPr>
        <p:txBody>
          <a:bodyPr wrap="square">
            <a:spAutoFit/>
          </a:bodyPr>
          <a:lstStyle/>
          <a:p>
            <a:r>
              <a:rPr lang="en-US" sz="2000" dirty="0"/>
              <a:t>All leaders are expected to have strong moral values so that unethical behavior is discouraged. However, morals and values form the central focus of the affiliative leader. They aren’t a secondary thought once the company’s objectives have been met. Instead, affiliative leaders model moral behavior and expect those they work with to do the same. This heavy focus on morality also helps them exhibit empathy towards their teams. Empathy is often lacking in other leadership styles.</a:t>
            </a:r>
          </a:p>
        </p:txBody>
      </p:sp>
      <p:sp>
        <p:nvSpPr>
          <p:cNvPr id="7" name="Rectangle 6"/>
          <p:cNvSpPr/>
          <p:nvPr/>
        </p:nvSpPr>
        <p:spPr>
          <a:xfrm>
            <a:off x="-1" y="5008150"/>
            <a:ext cx="9253571"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Additionally, an affiliative leader is ok with displaying his or her own emotions to a higher extent. After all, the trusting climate and the harmony allow for sharing without judgment to a high degree, and the high focus on morals and values brings a lot of authenticity to the table, allowing for emotional sharing as well.</a:t>
            </a:r>
          </a:p>
        </p:txBody>
      </p:sp>
    </p:spTree>
    <p:extLst>
      <p:ext uri="{BB962C8B-B14F-4D97-AF65-F5344CB8AC3E}">
        <p14:creationId xmlns:p14="http://schemas.microsoft.com/office/powerpoint/2010/main" val="873989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1380107"/>
            <a:ext cx="3252878" cy="461665"/>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rPr>
              <a:t>Affiliative Leaders skills:</a:t>
            </a:r>
          </a:p>
        </p:txBody>
      </p:sp>
      <p:sp>
        <p:nvSpPr>
          <p:cNvPr id="9" name="Rectangle 8"/>
          <p:cNvSpPr/>
          <p:nvPr/>
        </p:nvSpPr>
        <p:spPr>
          <a:xfrm>
            <a:off x="0" y="2189570"/>
            <a:ext cx="5696757" cy="461665"/>
          </a:xfrm>
          <a:prstGeom prst="rect">
            <a:avLst/>
          </a:prstGeom>
          <a:solidFill>
            <a:schemeClr val="accent4">
              <a:lumMod val="20000"/>
              <a:lumOff val="80000"/>
            </a:schemeClr>
          </a:solidFill>
          <a:ln>
            <a:solidFill>
              <a:srgbClr val="002060"/>
            </a:solidFill>
          </a:ln>
        </p:spPr>
        <p:txBody>
          <a:bodyPr wrap="square">
            <a:spAutoFit/>
          </a:bodyPr>
          <a:lstStyle/>
          <a:p>
            <a:pPr algn="ctr"/>
            <a:r>
              <a:rPr lang="en-US" sz="2400" b="1" dirty="0"/>
              <a:t>3. Good Communication</a:t>
            </a:r>
          </a:p>
        </p:txBody>
      </p:sp>
      <p:sp>
        <p:nvSpPr>
          <p:cNvPr id="10" name="Rectangle 9"/>
          <p:cNvSpPr/>
          <p:nvPr/>
        </p:nvSpPr>
        <p:spPr>
          <a:xfrm>
            <a:off x="0" y="2893433"/>
            <a:ext cx="9253571"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Affiliative leaders use positive communication to improve team morale and increase the chances of success. This doesn’t mean that the leader is a push-over. Instead, the affiliative leader can effectively encourage an employee to rethink his or her behavior through positive communication.</a:t>
            </a:r>
            <a:endParaRPr lang="en-US" sz="2400" dirty="0"/>
          </a:p>
        </p:txBody>
      </p:sp>
      <p:sp>
        <p:nvSpPr>
          <p:cNvPr id="7" name="Rectangle 6"/>
          <p:cNvSpPr/>
          <p:nvPr/>
        </p:nvSpPr>
        <p:spPr>
          <a:xfrm>
            <a:off x="-1" y="5008150"/>
            <a:ext cx="9253571"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Communication is generally strong in teams or organizations marinated in an affiliative leadership style. Harmony and emotional bonds lead to lots of communication, which increases the spread of ideas and constructive discussion. </a:t>
            </a:r>
            <a:endParaRPr lang="en-US" sz="2400" dirty="0"/>
          </a:p>
        </p:txBody>
      </p:sp>
    </p:spTree>
    <p:extLst>
      <p:ext uri="{BB962C8B-B14F-4D97-AF65-F5344CB8AC3E}">
        <p14:creationId xmlns:p14="http://schemas.microsoft.com/office/powerpoint/2010/main" val="2541646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1380107"/>
            <a:ext cx="4854983" cy="461665"/>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rPr>
              <a:t>Advantages of Affiliative Leadership:</a:t>
            </a:r>
            <a:endParaRPr lang="en-US" sz="2400" b="1" dirty="0">
              <a:solidFill>
                <a:schemeClr val="bg1"/>
              </a:solidFill>
            </a:endParaRPr>
          </a:p>
        </p:txBody>
      </p:sp>
      <p:sp>
        <p:nvSpPr>
          <p:cNvPr id="9" name="Rectangle 8"/>
          <p:cNvSpPr/>
          <p:nvPr/>
        </p:nvSpPr>
        <p:spPr>
          <a:xfrm>
            <a:off x="0" y="2189570"/>
            <a:ext cx="7409468" cy="400110"/>
          </a:xfrm>
          <a:prstGeom prst="rect">
            <a:avLst/>
          </a:prstGeom>
          <a:solidFill>
            <a:schemeClr val="accent4">
              <a:lumMod val="20000"/>
              <a:lumOff val="80000"/>
            </a:schemeClr>
          </a:solidFill>
          <a:ln>
            <a:solidFill>
              <a:srgbClr val="002060"/>
            </a:solidFill>
          </a:ln>
        </p:spPr>
        <p:txBody>
          <a:bodyPr wrap="square">
            <a:spAutoFit/>
          </a:bodyPr>
          <a:lstStyle/>
          <a:p>
            <a:r>
              <a:rPr lang="en-US" sz="2000" b="1" dirty="0"/>
              <a:t>1. Positively communicated feedback helps boost staff morale.</a:t>
            </a:r>
            <a:endParaRPr lang="en-US" sz="2000" dirty="0"/>
          </a:p>
        </p:txBody>
      </p:sp>
      <p:sp>
        <p:nvSpPr>
          <p:cNvPr id="10" name="Rectangle 9"/>
          <p:cNvSpPr/>
          <p:nvPr/>
        </p:nvSpPr>
        <p:spPr>
          <a:xfrm>
            <a:off x="0" y="2753246"/>
            <a:ext cx="9253571"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Affiliative leaders don’t dwell on the shortcomings of a team. Instead, they offer positive, yet constructive, feedback to their direct reports. They also recognize team members for the contributions they make to the team, no matter how small.</a:t>
            </a:r>
          </a:p>
        </p:txBody>
      </p:sp>
      <p:sp>
        <p:nvSpPr>
          <p:cNvPr id="11" name="Rectangle 10"/>
          <p:cNvSpPr/>
          <p:nvPr/>
        </p:nvSpPr>
        <p:spPr>
          <a:xfrm>
            <a:off x="0" y="4142489"/>
            <a:ext cx="4977353" cy="400110"/>
          </a:xfrm>
          <a:prstGeom prst="rect">
            <a:avLst/>
          </a:prstGeom>
          <a:solidFill>
            <a:schemeClr val="accent4">
              <a:lumMod val="20000"/>
              <a:lumOff val="80000"/>
            </a:schemeClr>
          </a:solidFill>
          <a:ln>
            <a:solidFill>
              <a:srgbClr val="002060"/>
            </a:solidFill>
          </a:ln>
        </p:spPr>
        <p:txBody>
          <a:bodyPr wrap="square">
            <a:spAutoFit/>
          </a:bodyPr>
          <a:lstStyle/>
          <a:p>
            <a:r>
              <a:rPr lang="en-US" sz="2000" b="1" dirty="0"/>
              <a:t>2. Interpersonal conflict is swiftly addressed</a:t>
            </a:r>
            <a:endParaRPr lang="en-US" sz="2000" dirty="0"/>
          </a:p>
        </p:txBody>
      </p:sp>
      <p:sp>
        <p:nvSpPr>
          <p:cNvPr id="12" name="Rectangle 11"/>
          <p:cNvSpPr/>
          <p:nvPr/>
        </p:nvSpPr>
        <p:spPr>
          <a:xfrm>
            <a:off x="-1" y="4916179"/>
            <a:ext cx="9253571" cy="1631216"/>
          </a:xfrm>
          <a:prstGeom prst="rect">
            <a:avLst/>
          </a:prstGeom>
          <a:solidFill>
            <a:schemeClr val="accent1">
              <a:lumMod val="20000"/>
              <a:lumOff val="80000"/>
            </a:schemeClr>
          </a:solidFill>
          <a:ln>
            <a:solidFill>
              <a:schemeClr val="bg1"/>
            </a:solidFill>
          </a:ln>
        </p:spPr>
        <p:txBody>
          <a:bodyPr wrap="square">
            <a:spAutoFit/>
          </a:bodyPr>
          <a:lstStyle/>
          <a:p>
            <a:r>
              <a:rPr lang="en-US" sz="2000" dirty="0"/>
              <a:t>Affiliative leaders try very hard to create a harmonious work environment. Therefore, they tend to have a knack for quickly spotting conflict and doing whatever they can to resolve it peacefully. These leaders don’t wait until conflicts become big issues that threaten the team’s success. Instead, they find unique solutions to these emotional conflicts so that productivity can increase.</a:t>
            </a:r>
          </a:p>
        </p:txBody>
      </p:sp>
    </p:spTree>
    <p:extLst>
      <p:ext uri="{BB962C8B-B14F-4D97-AF65-F5344CB8AC3E}">
        <p14:creationId xmlns:p14="http://schemas.microsoft.com/office/powerpoint/2010/main" val="3575102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arn(inVertical)">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1380107"/>
            <a:ext cx="4854983" cy="461665"/>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rPr>
              <a:t>Advantages of Affiliative Leadership:</a:t>
            </a:r>
            <a:endParaRPr lang="en-US" sz="2400" b="1" dirty="0">
              <a:solidFill>
                <a:schemeClr val="bg1"/>
              </a:solidFill>
            </a:endParaRPr>
          </a:p>
        </p:txBody>
      </p:sp>
      <p:sp>
        <p:nvSpPr>
          <p:cNvPr id="9" name="Rectangle 8"/>
          <p:cNvSpPr/>
          <p:nvPr/>
        </p:nvSpPr>
        <p:spPr>
          <a:xfrm>
            <a:off x="0" y="2189570"/>
            <a:ext cx="7409468" cy="400110"/>
          </a:xfrm>
          <a:prstGeom prst="rect">
            <a:avLst/>
          </a:prstGeom>
          <a:solidFill>
            <a:schemeClr val="accent4">
              <a:lumMod val="20000"/>
              <a:lumOff val="80000"/>
            </a:schemeClr>
          </a:solidFill>
          <a:ln>
            <a:solidFill>
              <a:srgbClr val="002060"/>
            </a:solidFill>
          </a:ln>
        </p:spPr>
        <p:txBody>
          <a:bodyPr wrap="square">
            <a:spAutoFit/>
          </a:bodyPr>
          <a:lstStyle/>
          <a:p>
            <a:r>
              <a:rPr lang="en-US" sz="2000" b="1" dirty="0"/>
              <a:t>3. Employees feel like the leader cares about their wellbeing</a:t>
            </a:r>
            <a:endParaRPr lang="en-US" sz="2000" dirty="0"/>
          </a:p>
        </p:txBody>
      </p:sp>
      <p:sp>
        <p:nvSpPr>
          <p:cNvPr id="10" name="Rectangle 9"/>
          <p:cNvSpPr/>
          <p:nvPr/>
        </p:nvSpPr>
        <p:spPr>
          <a:xfrm>
            <a:off x="0" y="3155437"/>
            <a:ext cx="917228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An employee’s wellbeing is what matters most to an affiliative leader. Need some time to attend your child’s sports event? No problem! Want to be rewarded for effectively completing your routine tasks? The affiliative leader will make that happen. It’s all about making the team feel appreciated and paying attention to their holistic needs.</a:t>
            </a:r>
          </a:p>
        </p:txBody>
      </p:sp>
      <p:sp>
        <p:nvSpPr>
          <p:cNvPr id="12" name="Rectangle 11"/>
          <p:cNvSpPr/>
          <p:nvPr/>
        </p:nvSpPr>
        <p:spPr>
          <a:xfrm>
            <a:off x="0" y="5226784"/>
            <a:ext cx="9012025" cy="1631216"/>
          </a:xfrm>
          <a:prstGeom prst="rect">
            <a:avLst/>
          </a:prstGeom>
          <a:solidFill>
            <a:schemeClr val="accent1">
              <a:lumMod val="20000"/>
              <a:lumOff val="80000"/>
            </a:schemeClr>
          </a:solidFill>
          <a:ln>
            <a:solidFill>
              <a:schemeClr val="bg1"/>
            </a:solidFill>
          </a:ln>
        </p:spPr>
        <p:txBody>
          <a:bodyPr wrap="square">
            <a:spAutoFit/>
          </a:bodyPr>
          <a:lstStyle/>
          <a:p>
            <a:r>
              <a:rPr lang="en-US" sz="2000" dirty="0"/>
              <a:t>The positive environment that this creates increases worker productivity. In contrast, organizations with minimal or no focus on employee wellbeing experience reduced productivity in the long-term, higher healthcare expenditure, and low employee engagement. If you want to create a positive environment, using the affiliative leadership style will set you on the right path.</a:t>
            </a:r>
          </a:p>
        </p:txBody>
      </p:sp>
    </p:spTree>
    <p:extLst>
      <p:ext uri="{BB962C8B-B14F-4D97-AF65-F5344CB8AC3E}">
        <p14:creationId xmlns:p14="http://schemas.microsoft.com/office/powerpoint/2010/main" val="3427157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1380107"/>
            <a:ext cx="4854983" cy="461665"/>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rPr>
              <a:t>Advantages of Affiliative Leadership:</a:t>
            </a:r>
            <a:endParaRPr lang="en-US" sz="2400" b="1" dirty="0">
              <a:solidFill>
                <a:schemeClr val="bg1"/>
              </a:solidFill>
            </a:endParaRPr>
          </a:p>
        </p:txBody>
      </p:sp>
      <p:sp>
        <p:nvSpPr>
          <p:cNvPr id="9" name="Rectangle 8"/>
          <p:cNvSpPr/>
          <p:nvPr/>
        </p:nvSpPr>
        <p:spPr>
          <a:xfrm>
            <a:off x="0" y="2189570"/>
            <a:ext cx="7409468" cy="400110"/>
          </a:xfrm>
          <a:prstGeom prst="rect">
            <a:avLst/>
          </a:prstGeom>
          <a:solidFill>
            <a:schemeClr val="accent4">
              <a:lumMod val="20000"/>
              <a:lumOff val="80000"/>
            </a:schemeClr>
          </a:solidFill>
          <a:ln>
            <a:solidFill>
              <a:srgbClr val="002060"/>
            </a:solidFill>
          </a:ln>
        </p:spPr>
        <p:txBody>
          <a:bodyPr wrap="square">
            <a:spAutoFit/>
          </a:bodyPr>
          <a:lstStyle/>
          <a:p>
            <a:r>
              <a:rPr lang="en-US" sz="2000" b="1" dirty="0"/>
              <a:t>4. Employees experience less stress and higher autonomy</a:t>
            </a:r>
            <a:endParaRPr lang="en-US" sz="2000" dirty="0"/>
          </a:p>
        </p:txBody>
      </p:sp>
      <p:sp>
        <p:nvSpPr>
          <p:cNvPr id="10" name="Rectangle 9"/>
          <p:cNvSpPr/>
          <p:nvPr/>
        </p:nvSpPr>
        <p:spPr>
          <a:xfrm>
            <a:off x="0" y="3155437"/>
            <a:ext cx="9172280" cy="1631216"/>
          </a:xfrm>
          <a:prstGeom prst="rect">
            <a:avLst/>
          </a:prstGeom>
          <a:solidFill>
            <a:schemeClr val="accent1">
              <a:lumMod val="20000"/>
              <a:lumOff val="80000"/>
            </a:schemeClr>
          </a:solidFill>
          <a:ln>
            <a:solidFill>
              <a:schemeClr val="bg1"/>
            </a:solidFill>
          </a:ln>
        </p:spPr>
        <p:txBody>
          <a:bodyPr wrap="square">
            <a:spAutoFit/>
          </a:bodyPr>
          <a:lstStyle/>
          <a:p>
            <a:r>
              <a:rPr lang="en-US" sz="2000" dirty="0"/>
              <a:t>The caring environment where everybody’s emotions are accounted for normally results in less stress. The high emotional focus means people will not be pushed as hard, it is as simple as that. Having a trusting and accepting team also means it is easier to ask for help or assistance in times of high pressure, avoiding stress-related problems in the end.</a:t>
            </a:r>
            <a:endParaRPr lang="en-US" sz="2400" dirty="0"/>
          </a:p>
        </p:txBody>
      </p:sp>
      <p:sp>
        <p:nvSpPr>
          <p:cNvPr id="12" name="Rectangle 11"/>
          <p:cNvSpPr/>
          <p:nvPr/>
        </p:nvSpPr>
        <p:spPr>
          <a:xfrm>
            <a:off x="0" y="5226784"/>
            <a:ext cx="9012025"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Affiliative leaders do allow employees to work autonomously, although this leader is not as laid-back. Affiliative leaders aren’t overbearing and overly demanding in how they lead. Employees who value working independently would be grateful for affiliative leadership.</a:t>
            </a:r>
            <a:endParaRPr lang="en-US" sz="2400" dirty="0"/>
          </a:p>
        </p:txBody>
      </p:sp>
    </p:spTree>
    <p:extLst>
      <p:ext uri="{BB962C8B-B14F-4D97-AF65-F5344CB8AC3E}">
        <p14:creationId xmlns:p14="http://schemas.microsoft.com/office/powerpoint/2010/main" val="2245728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1380107"/>
            <a:ext cx="4854983" cy="461665"/>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rPr>
              <a:t>Advantages of Affiliative Leadership:</a:t>
            </a:r>
            <a:endParaRPr lang="en-US" sz="2400" b="1" dirty="0">
              <a:solidFill>
                <a:schemeClr val="bg1"/>
              </a:solidFill>
            </a:endParaRPr>
          </a:p>
        </p:txBody>
      </p:sp>
      <p:sp>
        <p:nvSpPr>
          <p:cNvPr id="9" name="Rectangle 8"/>
          <p:cNvSpPr/>
          <p:nvPr/>
        </p:nvSpPr>
        <p:spPr>
          <a:xfrm>
            <a:off x="0" y="2189570"/>
            <a:ext cx="7409468" cy="400110"/>
          </a:xfrm>
          <a:prstGeom prst="rect">
            <a:avLst/>
          </a:prstGeom>
          <a:solidFill>
            <a:schemeClr val="accent4">
              <a:lumMod val="20000"/>
              <a:lumOff val="80000"/>
            </a:schemeClr>
          </a:solidFill>
          <a:ln>
            <a:solidFill>
              <a:srgbClr val="002060"/>
            </a:solidFill>
          </a:ln>
        </p:spPr>
        <p:txBody>
          <a:bodyPr wrap="square">
            <a:spAutoFit/>
          </a:bodyPr>
          <a:lstStyle/>
          <a:p>
            <a:r>
              <a:rPr lang="en-US" sz="2000" b="1" dirty="0"/>
              <a:t>5. Quicker emotional recovery from difficult incidents</a:t>
            </a:r>
            <a:endParaRPr lang="en-US" sz="2000" dirty="0"/>
          </a:p>
        </p:txBody>
      </p:sp>
      <p:sp>
        <p:nvSpPr>
          <p:cNvPr id="10" name="Rectangle 9"/>
          <p:cNvSpPr/>
          <p:nvPr/>
        </p:nvSpPr>
        <p:spPr>
          <a:xfrm>
            <a:off x="0" y="2916082"/>
            <a:ext cx="8436990" cy="3785652"/>
          </a:xfrm>
          <a:prstGeom prst="rect">
            <a:avLst/>
          </a:prstGeom>
          <a:solidFill>
            <a:schemeClr val="accent1">
              <a:lumMod val="20000"/>
              <a:lumOff val="80000"/>
            </a:schemeClr>
          </a:solidFill>
          <a:ln>
            <a:solidFill>
              <a:schemeClr val="bg1"/>
            </a:solidFill>
          </a:ln>
        </p:spPr>
        <p:txBody>
          <a:bodyPr wrap="square">
            <a:spAutoFit/>
          </a:bodyPr>
          <a:lstStyle/>
          <a:p>
            <a:r>
              <a:rPr lang="en-US" sz="2400" dirty="0"/>
              <a:t>A business crisis can take an emotional toll on employees. The encouraging presence of an affiliative leader helps the team better handle the crisis emotionally. Since the team is more able to handle the emotional implications of the incident, they are better able to get back to normal operations quickly so that productivity isn’t severely hampered. This also applies to incidents and problems in the personal lives of the team members since an affiliative team is way more supportive in general than many other types of teams. I have seen this happen numerous times in my career.</a:t>
            </a:r>
          </a:p>
        </p:txBody>
      </p:sp>
    </p:spTree>
    <p:extLst>
      <p:ext uri="{BB962C8B-B14F-4D97-AF65-F5344CB8AC3E}">
        <p14:creationId xmlns:p14="http://schemas.microsoft.com/office/powerpoint/2010/main" val="7978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1380107"/>
            <a:ext cx="5214056" cy="461665"/>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rPr>
              <a:t>Disadvantages of Affiliative Leadership:</a:t>
            </a:r>
            <a:endParaRPr lang="en-US" sz="2400" b="1" dirty="0">
              <a:solidFill>
                <a:schemeClr val="bg1"/>
              </a:solidFill>
            </a:endParaRPr>
          </a:p>
        </p:txBody>
      </p:sp>
      <p:sp>
        <p:nvSpPr>
          <p:cNvPr id="9" name="Rectangle 8"/>
          <p:cNvSpPr/>
          <p:nvPr/>
        </p:nvSpPr>
        <p:spPr>
          <a:xfrm>
            <a:off x="0" y="3437294"/>
            <a:ext cx="5033913" cy="400110"/>
          </a:xfrm>
          <a:prstGeom prst="rect">
            <a:avLst/>
          </a:prstGeom>
          <a:solidFill>
            <a:schemeClr val="accent4">
              <a:lumMod val="20000"/>
              <a:lumOff val="80000"/>
            </a:schemeClr>
          </a:solidFill>
          <a:ln>
            <a:solidFill>
              <a:srgbClr val="002060"/>
            </a:solidFill>
          </a:ln>
        </p:spPr>
        <p:txBody>
          <a:bodyPr wrap="square">
            <a:spAutoFit/>
          </a:bodyPr>
          <a:lstStyle/>
          <a:p>
            <a:r>
              <a:rPr lang="en-US" sz="2000" b="1" dirty="0"/>
              <a:t>1. Underperformance tends to be overlooked</a:t>
            </a:r>
            <a:endParaRPr lang="en-US" sz="2000" dirty="0"/>
          </a:p>
        </p:txBody>
      </p:sp>
      <p:sp>
        <p:nvSpPr>
          <p:cNvPr id="10" name="Rectangle 9"/>
          <p:cNvSpPr/>
          <p:nvPr/>
        </p:nvSpPr>
        <p:spPr>
          <a:xfrm>
            <a:off x="0" y="2039368"/>
            <a:ext cx="10821971"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The weaknesses of affiliative leadership are concentrated on low performance, losing sight of the organization’s purpose, and conflict resolution. Minding the well-being of the employees can come with a price.</a:t>
            </a:r>
          </a:p>
        </p:txBody>
      </p:sp>
      <p:sp>
        <p:nvSpPr>
          <p:cNvPr id="7" name="Rectangle 6"/>
          <p:cNvSpPr/>
          <p:nvPr/>
        </p:nvSpPr>
        <p:spPr>
          <a:xfrm>
            <a:off x="-1" y="4143117"/>
            <a:ext cx="10821971"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The spirit of camaraderie and positive feedback can work against an affiliative leader. Employees should feel good and always experience positive energy in the workplace. Therefore, an affiliative leader will avoid creating his or her own conflict with employees by overlooking their underperformance</a:t>
            </a:r>
            <a:r>
              <a:rPr lang="en-US" sz="2000" dirty="0" smtClean="0"/>
              <a:t>.</a:t>
            </a:r>
            <a:r>
              <a:rPr lang="en-US" sz="2000" dirty="0"/>
              <a:t> </a:t>
            </a:r>
          </a:p>
        </p:txBody>
      </p:sp>
      <p:sp>
        <p:nvSpPr>
          <p:cNvPr id="11" name="Rectangle 10"/>
          <p:cNvSpPr/>
          <p:nvPr/>
        </p:nvSpPr>
        <p:spPr>
          <a:xfrm>
            <a:off x="0" y="5630917"/>
            <a:ext cx="10821971"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Instead, the aim is to find the root cause of the underperformance and correct it on an emotional level. This strategy may not work well in all situations, especially when there are strict deadlines that must be met.</a:t>
            </a:r>
            <a:endParaRPr lang="en-US" sz="2400" dirty="0"/>
          </a:p>
        </p:txBody>
      </p:sp>
    </p:spTree>
    <p:extLst>
      <p:ext uri="{BB962C8B-B14F-4D97-AF65-F5344CB8AC3E}">
        <p14:creationId xmlns:p14="http://schemas.microsoft.com/office/powerpoint/2010/main" val="4236678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arn(inVertical)">
                                      <p:cBhvr>
                                        <p:cTn id="2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7" grpId="0" animBg="1"/>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1380107"/>
            <a:ext cx="5214056" cy="461665"/>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rPr>
              <a:t>Disadvantages of Affiliative Leadership:</a:t>
            </a:r>
            <a:endParaRPr lang="en-US" sz="2400" b="1" dirty="0">
              <a:solidFill>
                <a:schemeClr val="bg1"/>
              </a:solidFill>
            </a:endParaRPr>
          </a:p>
        </p:txBody>
      </p:sp>
      <p:sp>
        <p:nvSpPr>
          <p:cNvPr id="9" name="Rectangle 8"/>
          <p:cNvSpPr/>
          <p:nvPr/>
        </p:nvSpPr>
        <p:spPr>
          <a:xfrm>
            <a:off x="-1" y="2056580"/>
            <a:ext cx="8644379" cy="400110"/>
          </a:xfrm>
          <a:prstGeom prst="rect">
            <a:avLst/>
          </a:prstGeom>
          <a:solidFill>
            <a:schemeClr val="accent4">
              <a:lumMod val="20000"/>
              <a:lumOff val="80000"/>
            </a:schemeClr>
          </a:solidFill>
          <a:ln>
            <a:solidFill>
              <a:srgbClr val="002060"/>
            </a:solidFill>
          </a:ln>
        </p:spPr>
        <p:txBody>
          <a:bodyPr wrap="square">
            <a:spAutoFit/>
          </a:bodyPr>
          <a:lstStyle/>
          <a:p>
            <a:r>
              <a:rPr lang="en-US" sz="2000" b="1" dirty="0"/>
              <a:t>2. Overlooked underperformance leads to a negative chain reaction</a:t>
            </a:r>
            <a:endParaRPr lang="en-US" sz="2000" dirty="0"/>
          </a:p>
        </p:txBody>
      </p:sp>
      <p:sp>
        <p:nvSpPr>
          <p:cNvPr id="7" name="Rectangle 6"/>
          <p:cNvSpPr/>
          <p:nvPr/>
        </p:nvSpPr>
        <p:spPr>
          <a:xfrm>
            <a:off x="-1" y="2621052"/>
            <a:ext cx="10821971"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Employees carefully observe a leader’s actions. If a leader begins to ignore underperformance, the rest of the team may believe that mediocre performance is acceptable. Why put in the greater effort? Therefore, productivity decreases despite the highly positive work environment the affiliative leader have worked so hard to create.</a:t>
            </a:r>
          </a:p>
        </p:txBody>
      </p:sp>
      <p:sp>
        <p:nvSpPr>
          <p:cNvPr id="11" name="Rectangle 10"/>
          <p:cNvSpPr/>
          <p:nvPr/>
        </p:nvSpPr>
        <p:spPr>
          <a:xfrm>
            <a:off x="-2" y="4838131"/>
            <a:ext cx="10821971"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Positive criticism is great. However, there are times when employees need constructive feedback to help them perform more effectively. An affiliative leader won’t give this type of feedback unless it’s possible to put a positive spin on it. This has the potential to create complex challenges for the organization in the long term. </a:t>
            </a:r>
          </a:p>
        </p:txBody>
      </p:sp>
      <p:sp>
        <p:nvSpPr>
          <p:cNvPr id="12" name="Rectangle 11"/>
          <p:cNvSpPr/>
          <p:nvPr/>
        </p:nvSpPr>
        <p:spPr>
          <a:xfrm>
            <a:off x="-2" y="4108853"/>
            <a:ext cx="8644379" cy="400110"/>
          </a:xfrm>
          <a:prstGeom prst="rect">
            <a:avLst/>
          </a:prstGeom>
          <a:solidFill>
            <a:schemeClr val="accent4">
              <a:lumMod val="20000"/>
              <a:lumOff val="80000"/>
            </a:schemeClr>
          </a:solidFill>
          <a:ln>
            <a:solidFill>
              <a:srgbClr val="002060"/>
            </a:solidFill>
          </a:ln>
        </p:spPr>
        <p:txBody>
          <a:bodyPr wrap="square">
            <a:spAutoFit/>
          </a:bodyPr>
          <a:lstStyle/>
          <a:p>
            <a:r>
              <a:rPr lang="en-US" sz="2000" b="1" dirty="0"/>
              <a:t>3. Avoiding constructive criticism leads to unresolved problems</a:t>
            </a:r>
            <a:endParaRPr lang="en-US" sz="2000" dirty="0"/>
          </a:p>
        </p:txBody>
      </p:sp>
    </p:spTree>
    <p:extLst>
      <p:ext uri="{BB962C8B-B14F-4D97-AF65-F5344CB8AC3E}">
        <p14:creationId xmlns:p14="http://schemas.microsoft.com/office/powerpoint/2010/main" val="2081796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7" grpId="0" animBg="1"/>
      <p:bldP spid="11" grpId="0" animBg="1"/>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1380107"/>
            <a:ext cx="5214056" cy="461665"/>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rPr>
              <a:t>Disadvantages of Affiliative Leadership:</a:t>
            </a:r>
            <a:endParaRPr lang="en-US" sz="2400" b="1" dirty="0">
              <a:solidFill>
                <a:schemeClr val="bg1"/>
              </a:solidFill>
            </a:endParaRPr>
          </a:p>
        </p:txBody>
      </p:sp>
      <p:sp>
        <p:nvSpPr>
          <p:cNvPr id="9" name="Rectangle 8"/>
          <p:cNvSpPr/>
          <p:nvPr/>
        </p:nvSpPr>
        <p:spPr>
          <a:xfrm>
            <a:off x="-1" y="2056580"/>
            <a:ext cx="8644379" cy="400110"/>
          </a:xfrm>
          <a:prstGeom prst="rect">
            <a:avLst/>
          </a:prstGeom>
          <a:solidFill>
            <a:schemeClr val="accent4">
              <a:lumMod val="20000"/>
              <a:lumOff val="80000"/>
            </a:schemeClr>
          </a:solidFill>
          <a:ln>
            <a:solidFill>
              <a:srgbClr val="002060"/>
            </a:solidFill>
          </a:ln>
        </p:spPr>
        <p:txBody>
          <a:bodyPr wrap="square">
            <a:spAutoFit/>
          </a:bodyPr>
          <a:lstStyle/>
          <a:p>
            <a:r>
              <a:rPr lang="en-US" sz="2000" b="1" dirty="0"/>
              <a:t>4. The organization’s overall goal may be lost</a:t>
            </a:r>
            <a:endParaRPr lang="en-US" sz="2000" dirty="0"/>
          </a:p>
        </p:txBody>
      </p:sp>
      <p:sp>
        <p:nvSpPr>
          <p:cNvPr id="7" name="Rectangle 6"/>
          <p:cNvSpPr/>
          <p:nvPr/>
        </p:nvSpPr>
        <p:spPr>
          <a:xfrm>
            <a:off x="-1" y="2621052"/>
            <a:ext cx="10821971"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Affiliative leaders focus primarily on building harmonious relationships within the organization. Such a narrow-minded focus inevitably means that the overall needs and goals of the organization are pushed aside. Therefore, affiliative leaders need to be conscious of this and strike a delicate balance between a harmonious workplace and ensuring that organizational goals are met.</a:t>
            </a:r>
          </a:p>
        </p:txBody>
      </p:sp>
      <p:sp>
        <p:nvSpPr>
          <p:cNvPr id="11" name="Rectangle 10"/>
          <p:cNvSpPr/>
          <p:nvPr/>
        </p:nvSpPr>
        <p:spPr>
          <a:xfrm>
            <a:off x="-2" y="4838131"/>
            <a:ext cx="10821971"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Affiliative leaders like to feel happy and positive each day they come to work. Any negative energy that threatens this happy place is avoided. Therefore, the leader may try to delegate responsibility, wait for a difficult situation or conflict to disappear, or delay responding for as long as possible before acting. This type of behavior isn’t in the organization’s best interest.</a:t>
            </a:r>
          </a:p>
        </p:txBody>
      </p:sp>
      <p:sp>
        <p:nvSpPr>
          <p:cNvPr id="12" name="Rectangle 11"/>
          <p:cNvSpPr/>
          <p:nvPr/>
        </p:nvSpPr>
        <p:spPr>
          <a:xfrm>
            <a:off x="0" y="4223213"/>
            <a:ext cx="8644379" cy="400110"/>
          </a:xfrm>
          <a:prstGeom prst="rect">
            <a:avLst/>
          </a:prstGeom>
          <a:solidFill>
            <a:schemeClr val="accent4">
              <a:lumMod val="20000"/>
              <a:lumOff val="80000"/>
            </a:schemeClr>
          </a:solidFill>
          <a:ln>
            <a:solidFill>
              <a:srgbClr val="002060"/>
            </a:solidFill>
          </a:ln>
        </p:spPr>
        <p:txBody>
          <a:bodyPr wrap="square">
            <a:spAutoFit/>
          </a:bodyPr>
          <a:lstStyle/>
          <a:p>
            <a:r>
              <a:rPr lang="en-US" sz="2000" b="1" dirty="0"/>
              <a:t>5. The leader avoids uncomfortable situations</a:t>
            </a:r>
            <a:endParaRPr lang="en-US" sz="2000" dirty="0"/>
          </a:p>
        </p:txBody>
      </p:sp>
    </p:spTree>
    <p:extLst>
      <p:ext uri="{BB962C8B-B14F-4D97-AF65-F5344CB8AC3E}">
        <p14:creationId xmlns:p14="http://schemas.microsoft.com/office/powerpoint/2010/main" val="3445650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7" grpId="0" animBg="1"/>
      <p:bldP spid="11" grpId="0"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1380107"/>
            <a:ext cx="5214056" cy="461665"/>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rPr>
              <a:t>Disadvantages of Affiliative Leadership:</a:t>
            </a:r>
            <a:endParaRPr lang="en-US" sz="2400" b="1" dirty="0">
              <a:solidFill>
                <a:schemeClr val="bg1"/>
              </a:solidFill>
            </a:endParaRPr>
          </a:p>
        </p:txBody>
      </p:sp>
      <p:sp>
        <p:nvSpPr>
          <p:cNvPr id="9" name="Rectangle 8"/>
          <p:cNvSpPr/>
          <p:nvPr/>
        </p:nvSpPr>
        <p:spPr>
          <a:xfrm>
            <a:off x="-1" y="2056580"/>
            <a:ext cx="8644379" cy="400110"/>
          </a:xfrm>
          <a:prstGeom prst="rect">
            <a:avLst/>
          </a:prstGeom>
          <a:solidFill>
            <a:schemeClr val="accent4">
              <a:lumMod val="20000"/>
              <a:lumOff val="80000"/>
            </a:schemeClr>
          </a:solidFill>
          <a:ln>
            <a:solidFill>
              <a:srgbClr val="002060"/>
            </a:solidFill>
          </a:ln>
        </p:spPr>
        <p:txBody>
          <a:bodyPr wrap="square">
            <a:spAutoFit/>
          </a:bodyPr>
          <a:lstStyle/>
          <a:p>
            <a:r>
              <a:rPr lang="en-US" sz="2000" b="1" dirty="0"/>
              <a:t>6. Employees develop an unrealistic emotional dependence on the leader</a:t>
            </a:r>
            <a:endParaRPr lang="en-US" sz="2000" dirty="0"/>
          </a:p>
        </p:txBody>
      </p:sp>
      <p:sp>
        <p:nvSpPr>
          <p:cNvPr id="7" name="Rectangle 6"/>
          <p:cNvSpPr/>
          <p:nvPr/>
        </p:nvSpPr>
        <p:spPr>
          <a:xfrm>
            <a:off x="-1" y="2621052"/>
            <a:ext cx="10821971"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Employees begin to depend on the affiliative leader to resolve all interpersonal matters. Therefore, they don’t develop their own sense of emotional intelligence and fortitude. If the leader leaves the organization, things start to fall apart because of this unrealistic emotional dependence.</a:t>
            </a:r>
          </a:p>
        </p:txBody>
      </p:sp>
    </p:spTree>
    <p:extLst>
      <p:ext uri="{BB962C8B-B14F-4D97-AF65-F5344CB8AC3E}">
        <p14:creationId xmlns:p14="http://schemas.microsoft.com/office/powerpoint/2010/main" val="3364629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23488" y="1273048"/>
            <a:ext cx="5928611" cy="461665"/>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none">
            <a:spAutoFit/>
          </a:bodyPr>
          <a:lstStyle/>
          <a:p>
            <a:pPr lvl="1"/>
            <a:r>
              <a:rPr lang="en-US" sz="2400" b="1" dirty="0">
                <a:solidFill>
                  <a:schemeClr val="bg1"/>
                </a:solidFill>
              </a:rPr>
              <a:t>Authoritarian / Commanding / Autocratic</a:t>
            </a:r>
          </a:p>
        </p:txBody>
      </p:sp>
      <p:sp>
        <p:nvSpPr>
          <p:cNvPr id="7" name="Rectangle 6"/>
          <p:cNvSpPr/>
          <p:nvPr/>
        </p:nvSpPr>
        <p:spPr>
          <a:xfrm>
            <a:off x="0" y="2310154"/>
            <a:ext cx="9253571" cy="3046988"/>
          </a:xfrm>
          <a:prstGeom prst="rect">
            <a:avLst/>
          </a:prstGeom>
          <a:solidFill>
            <a:schemeClr val="accent1">
              <a:lumMod val="20000"/>
              <a:lumOff val="80000"/>
            </a:schemeClr>
          </a:solidFill>
          <a:ln>
            <a:solidFill>
              <a:schemeClr val="bg1"/>
            </a:solidFill>
          </a:ln>
        </p:spPr>
        <p:txBody>
          <a:bodyPr wrap="square">
            <a:spAutoFit/>
          </a:bodyPr>
          <a:lstStyle/>
          <a:p>
            <a:r>
              <a:rPr lang="en-US" sz="2400" dirty="0"/>
              <a:t>When many think of leadership and authority, this style usually comes to mind. Classically used by the military and often portrayed across media, authoritarian leadership is most effective when a team is in crisis or drastic remediation is needed. Because it relies heavily on criticism and rarely focuses on achievement, it can undercut morale and cause some of the best team members to seek options elsewhere. In most organizational structures, it’s best to avoid this leadership style or to only implement it temporarily.</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754470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1380107"/>
            <a:ext cx="4928272" cy="461665"/>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rPr>
              <a:t>A</a:t>
            </a:r>
            <a:r>
              <a:rPr lang="en-US" sz="2400" b="1" dirty="0" smtClean="0">
                <a:solidFill>
                  <a:schemeClr val="bg1"/>
                </a:solidFill>
              </a:rPr>
              <a:t>dvantages of Autocratic Leadership:</a:t>
            </a:r>
            <a:endParaRPr lang="en-US" sz="2400" b="1" dirty="0">
              <a:solidFill>
                <a:schemeClr val="bg1"/>
              </a:solidFill>
            </a:endParaRPr>
          </a:p>
        </p:txBody>
      </p:sp>
      <p:sp>
        <p:nvSpPr>
          <p:cNvPr id="7" name="Rectangle 6"/>
          <p:cNvSpPr/>
          <p:nvPr/>
        </p:nvSpPr>
        <p:spPr>
          <a:xfrm>
            <a:off x="0" y="2152568"/>
            <a:ext cx="10821971" cy="1015663"/>
          </a:xfrm>
          <a:prstGeom prst="rect">
            <a:avLst/>
          </a:prstGeom>
          <a:solidFill>
            <a:schemeClr val="accent1">
              <a:lumMod val="20000"/>
              <a:lumOff val="80000"/>
            </a:schemeClr>
          </a:solidFill>
          <a:ln>
            <a:solidFill>
              <a:schemeClr val="bg1"/>
            </a:solidFill>
          </a:ln>
        </p:spPr>
        <p:txBody>
          <a:bodyPr wrap="square">
            <a:spAutoFit/>
          </a:bodyPr>
          <a:lstStyle/>
          <a:p>
            <a:pPr lvl="0"/>
            <a:r>
              <a:rPr lang="en-US" sz="2000" b="1" dirty="0"/>
              <a:t>Quick decision-making skills</a:t>
            </a:r>
            <a:r>
              <a:rPr lang="en-US" sz="2000" dirty="0"/>
              <a:t>. Those who are autocratic leaders often have exceptional decision-making abilities. This is especially important in high-stress situations where a resolution needs to be established immediately.</a:t>
            </a:r>
          </a:p>
        </p:txBody>
      </p:sp>
      <p:sp>
        <p:nvSpPr>
          <p:cNvPr id="13" name="Rectangle 12"/>
          <p:cNvSpPr/>
          <p:nvPr/>
        </p:nvSpPr>
        <p:spPr>
          <a:xfrm>
            <a:off x="0" y="3287535"/>
            <a:ext cx="10821971" cy="1015663"/>
          </a:xfrm>
          <a:prstGeom prst="rect">
            <a:avLst/>
          </a:prstGeom>
          <a:solidFill>
            <a:schemeClr val="accent1">
              <a:lumMod val="20000"/>
              <a:lumOff val="80000"/>
            </a:schemeClr>
          </a:solidFill>
          <a:ln>
            <a:solidFill>
              <a:schemeClr val="bg1"/>
            </a:solidFill>
          </a:ln>
        </p:spPr>
        <p:txBody>
          <a:bodyPr wrap="square">
            <a:spAutoFit/>
          </a:bodyPr>
          <a:lstStyle/>
          <a:p>
            <a:pPr lvl="0"/>
            <a:r>
              <a:rPr lang="en-US" sz="2000" b="1" dirty="0"/>
              <a:t>Keeps cool under pressure. </a:t>
            </a:r>
            <a:r>
              <a:rPr lang="en-US" sz="2000" dirty="0"/>
              <a:t>Those with autocratic leadership styles easily keep their cool under pressure. And, since they take on the responsibility of handling stressful decisions, they also ensure no other employee must face high-risk situations.</a:t>
            </a:r>
          </a:p>
        </p:txBody>
      </p:sp>
      <p:sp>
        <p:nvSpPr>
          <p:cNvPr id="14" name="Rectangle 13"/>
          <p:cNvSpPr/>
          <p:nvPr/>
        </p:nvSpPr>
        <p:spPr>
          <a:xfrm>
            <a:off x="-5" y="4640452"/>
            <a:ext cx="10821971" cy="1015663"/>
          </a:xfrm>
          <a:prstGeom prst="rect">
            <a:avLst/>
          </a:prstGeom>
          <a:solidFill>
            <a:schemeClr val="accent1">
              <a:lumMod val="20000"/>
              <a:lumOff val="80000"/>
            </a:schemeClr>
          </a:solidFill>
          <a:ln>
            <a:solidFill>
              <a:schemeClr val="bg1"/>
            </a:solidFill>
          </a:ln>
        </p:spPr>
        <p:txBody>
          <a:bodyPr wrap="square">
            <a:spAutoFit/>
          </a:bodyPr>
          <a:lstStyle/>
          <a:p>
            <a:pPr lvl="0"/>
            <a:r>
              <a:rPr lang="en-US" sz="2000" b="1" dirty="0"/>
              <a:t>Gets weak groups on track</a:t>
            </a:r>
            <a:r>
              <a:rPr lang="en-US" sz="2000" dirty="0"/>
              <a:t>. When a team is struggling due to lack of direction and poor organization, authoritarian leaders can quickly get weak groups back on track by setting a definitive goal and providing the exact methods that will get them there.</a:t>
            </a:r>
          </a:p>
        </p:txBody>
      </p:sp>
      <p:sp>
        <p:nvSpPr>
          <p:cNvPr id="15" name="Rectangle 14"/>
          <p:cNvSpPr/>
          <p:nvPr/>
        </p:nvSpPr>
        <p:spPr>
          <a:xfrm>
            <a:off x="-4" y="5940454"/>
            <a:ext cx="10821971" cy="707886"/>
          </a:xfrm>
          <a:prstGeom prst="rect">
            <a:avLst/>
          </a:prstGeom>
          <a:solidFill>
            <a:schemeClr val="accent1">
              <a:lumMod val="20000"/>
              <a:lumOff val="80000"/>
            </a:schemeClr>
          </a:solidFill>
          <a:ln>
            <a:solidFill>
              <a:schemeClr val="bg1"/>
            </a:solidFill>
          </a:ln>
        </p:spPr>
        <p:txBody>
          <a:bodyPr wrap="square">
            <a:spAutoFit/>
          </a:bodyPr>
          <a:lstStyle/>
          <a:p>
            <a:pPr lvl="0"/>
            <a:r>
              <a:rPr lang="en-US" sz="2000" b="1" dirty="0"/>
              <a:t>Apparent chain of command</a:t>
            </a:r>
            <a:r>
              <a:rPr lang="en-US" sz="2000" dirty="0"/>
              <a:t>. If something of importance arises, it’s very clear to employees who they need to bring the issue, decision, or information up with.</a:t>
            </a:r>
          </a:p>
        </p:txBody>
      </p:sp>
    </p:spTree>
    <p:extLst>
      <p:ext uri="{BB962C8B-B14F-4D97-AF65-F5344CB8AC3E}">
        <p14:creationId xmlns:p14="http://schemas.microsoft.com/office/powerpoint/2010/main" val="3637986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arn(inVertical)">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barn(inVertical)">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arn(inVertical)">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13" grpId="0" animBg="1"/>
      <p:bldP spid="14" grpId="0" animBg="1"/>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0" y="1380107"/>
            <a:ext cx="5287345" cy="461665"/>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rPr>
              <a:t>Disadvantages of Autocratic Leadership:</a:t>
            </a:r>
            <a:endParaRPr lang="en-US" sz="2400" b="1" dirty="0">
              <a:solidFill>
                <a:schemeClr val="bg1"/>
              </a:solidFill>
            </a:endParaRPr>
          </a:p>
        </p:txBody>
      </p:sp>
      <p:sp>
        <p:nvSpPr>
          <p:cNvPr id="11" name="Rectangle 10"/>
          <p:cNvSpPr/>
          <p:nvPr/>
        </p:nvSpPr>
        <p:spPr>
          <a:xfrm>
            <a:off x="0" y="2152568"/>
            <a:ext cx="10821971" cy="1015663"/>
          </a:xfrm>
          <a:prstGeom prst="rect">
            <a:avLst/>
          </a:prstGeom>
          <a:solidFill>
            <a:schemeClr val="accent1">
              <a:lumMod val="20000"/>
              <a:lumOff val="80000"/>
            </a:schemeClr>
          </a:solidFill>
          <a:ln>
            <a:solidFill>
              <a:schemeClr val="bg1"/>
            </a:solidFill>
          </a:ln>
        </p:spPr>
        <p:txBody>
          <a:bodyPr wrap="square">
            <a:spAutoFit/>
          </a:bodyPr>
          <a:lstStyle/>
          <a:p>
            <a:pPr lvl="0"/>
            <a:r>
              <a:rPr lang="en-US" sz="2000" b="1" dirty="0"/>
              <a:t>Causes mistrust</a:t>
            </a:r>
            <a:r>
              <a:rPr lang="en-US" sz="2000" dirty="0"/>
              <a:t>. Building trust is essential for fostering a positive and productive environment. The authoritative nature of autocratic leaders discourages open communication with their superior, which ultimately leads to mistrust.</a:t>
            </a:r>
          </a:p>
        </p:txBody>
      </p:sp>
      <p:sp>
        <p:nvSpPr>
          <p:cNvPr id="12" name="Rectangle 11"/>
          <p:cNvSpPr/>
          <p:nvPr/>
        </p:nvSpPr>
        <p:spPr>
          <a:xfrm>
            <a:off x="0" y="3287535"/>
            <a:ext cx="10821971" cy="1015663"/>
          </a:xfrm>
          <a:prstGeom prst="rect">
            <a:avLst/>
          </a:prstGeom>
          <a:solidFill>
            <a:schemeClr val="accent1">
              <a:lumMod val="20000"/>
              <a:lumOff val="80000"/>
            </a:schemeClr>
          </a:solidFill>
          <a:ln>
            <a:solidFill>
              <a:schemeClr val="bg1"/>
            </a:solidFill>
          </a:ln>
        </p:spPr>
        <p:txBody>
          <a:bodyPr wrap="square">
            <a:spAutoFit/>
          </a:bodyPr>
          <a:lstStyle/>
          <a:p>
            <a:pPr lvl="0"/>
            <a:r>
              <a:rPr lang="en-US" sz="2000" b="1" dirty="0"/>
              <a:t>Decreases morale</a:t>
            </a:r>
            <a:r>
              <a:rPr lang="en-US" sz="2000" dirty="0"/>
              <a:t>. Since autocratic leaders usually do not allow their employees to make independent decisions, it can cause them to feel incompetent. A great work environment should lift employees up, not put them down.</a:t>
            </a:r>
          </a:p>
        </p:txBody>
      </p:sp>
      <p:sp>
        <p:nvSpPr>
          <p:cNvPr id="13" name="Rectangle 12"/>
          <p:cNvSpPr/>
          <p:nvPr/>
        </p:nvSpPr>
        <p:spPr>
          <a:xfrm>
            <a:off x="-5" y="4640452"/>
            <a:ext cx="10821971" cy="707886"/>
          </a:xfrm>
          <a:prstGeom prst="rect">
            <a:avLst/>
          </a:prstGeom>
          <a:solidFill>
            <a:schemeClr val="accent1">
              <a:lumMod val="20000"/>
              <a:lumOff val="80000"/>
            </a:schemeClr>
          </a:solidFill>
          <a:ln>
            <a:solidFill>
              <a:schemeClr val="bg1"/>
            </a:solidFill>
          </a:ln>
        </p:spPr>
        <p:txBody>
          <a:bodyPr wrap="square">
            <a:spAutoFit/>
          </a:bodyPr>
          <a:lstStyle/>
          <a:p>
            <a:pPr lvl="0"/>
            <a:r>
              <a:rPr lang="en-US" sz="2000" b="1" dirty="0"/>
              <a:t>Inhibits creativity</a:t>
            </a:r>
            <a:r>
              <a:rPr lang="en-US" sz="2000" dirty="0"/>
              <a:t>. Employees are not encouraged to provide input and feedback to their authoritarian superiors, which inhibits creativity and can even suppress an employee’s expertise and valuable skills.</a:t>
            </a:r>
          </a:p>
        </p:txBody>
      </p:sp>
      <p:sp>
        <p:nvSpPr>
          <p:cNvPr id="14" name="Rectangle 13"/>
          <p:cNvSpPr/>
          <p:nvPr/>
        </p:nvSpPr>
        <p:spPr>
          <a:xfrm>
            <a:off x="0" y="5685592"/>
            <a:ext cx="10821971" cy="1015663"/>
          </a:xfrm>
          <a:prstGeom prst="rect">
            <a:avLst/>
          </a:prstGeom>
          <a:solidFill>
            <a:schemeClr val="accent1">
              <a:lumMod val="20000"/>
              <a:lumOff val="80000"/>
            </a:schemeClr>
          </a:solidFill>
          <a:ln>
            <a:solidFill>
              <a:schemeClr val="bg1"/>
            </a:solidFill>
          </a:ln>
        </p:spPr>
        <p:txBody>
          <a:bodyPr wrap="square">
            <a:spAutoFit/>
          </a:bodyPr>
          <a:lstStyle/>
          <a:p>
            <a:pPr lvl="0"/>
            <a:r>
              <a:rPr lang="en-US" sz="2000" b="1" dirty="0"/>
              <a:t>Only works in very particular work environments</a:t>
            </a:r>
            <a:r>
              <a:rPr lang="en-US" sz="2000" dirty="0"/>
              <a:t>. There are few environments in which authoritarian leadership really works. Jobs that require strict structure and adherence to rules will primarily reap the benefits of this leadership style.</a:t>
            </a:r>
          </a:p>
        </p:txBody>
      </p:sp>
    </p:spTree>
    <p:extLst>
      <p:ext uri="{BB962C8B-B14F-4D97-AF65-F5344CB8AC3E}">
        <p14:creationId xmlns:p14="http://schemas.microsoft.com/office/powerpoint/2010/main" val="3654057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barn(inVertical)">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23488" y="1273048"/>
            <a:ext cx="3924306" cy="523220"/>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square">
            <a:spAutoFit/>
          </a:bodyPr>
          <a:lstStyle/>
          <a:p>
            <a:pPr lvl="1"/>
            <a:r>
              <a:rPr lang="en-US" sz="2800" b="1" dirty="0" smtClean="0">
                <a:solidFill>
                  <a:schemeClr val="bg1"/>
                </a:solidFill>
              </a:rPr>
              <a:t>Coaching Leadership</a:t>
            </a:r>
            <a:endParaRPr lang="en-US" sz="2800" b="1" dirty="0">
              <a:solidFill>
                <a:schemeClr val="bg1"/>
              </a:solidFill>
            </a:endParaRPr>
          </a:p>
        </p:txBody>
      </p:sp>
      <p:sp>
        <p:nvSpPr>
          <p:cNvPr id="7" name="Rectangle 6"/>
          <p:cNvSpPr/>
          <p:nvPr/>
        </p:nvSpPr>
        <p:spPr>
          <a:xfrm>
            <a:off x="0" y="2310154"/>
            <a:ext cx="9253571" cy="2677656"/>
          </a:xfrm>
          <a:prstGeom prst="rect">
            <a:avLst/>
          </a:prstGeom>
          <a:solidFill>
            <a:schemeClr val="accent1">
              <a:lumMod val="20000"/>
              <a:lumOff val="80000"/>
            </a:schemeClr>
          </a:solidFill>
          <a:ln>
            <a:solidFill>
              <a:schemeClr val="bg1"/>
            </a:solidFill>
          </a:ln>
        </p:spPr>
        <p:txBody>
          <a:bodyPr wrap="square">
            <a:spAutoFit/>
          </a:bodyPr>
          <a:lstStyle/>
          <a:p>
            <a:r>
              <a:rPr lang="en-US" sz="2400" dirty="0"/>
              <a:t>Coaching focuses on connecting individual goals with those of the team, which shows team members how to improve their productivity. This style of leadership works best with individuals who are receptive, show initiative, and want to grow as professionals. If applied </a:t>
            </a:r>
            <a:r>
              <a:rPr lang="en-US" sz="2400" dirty="0" err="1"/>
              <a:t>heavyhandedly</a:t>
            </a:r>
            <a:r>
              <a:rPr lang="en-US" sz="2400" dirty="0"/>
              <a:t>, team members can feel “micromanaged,” and will feel that their self-confidence is undermined. Finally, unmotivated individuals may not even respond to coaching, which requires a strategy change.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550863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23487" y="1273048"/>
            <a:ext cx="5988777" cy="523220"/>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square">
            <a:spAutoFit/>
          </a:bodyPr>
          <a:lstStyle/>
          <a:p>
            <a:pPr lvl="1"/>
            <a:r>
              <a:rPr lang="en-US" sz="2800" b="1" dirty="0" smtClean="0">
                <a:solidFill>
                  <a:schemeClr val="bg1"/>
                </a:solidFill>
              </a:rPr>
              <a:t>Advantages of Coaching Leadership</a:t>
            </a:r>
            <a:endParaRPr lang="en-US" sz="2800" b="1" dirty="0">
              <a:solidFill>
                <a:schemeClr val="bg1"/>
              </a:solidFill>
            </a:endParaRPr>
          </a:p>
        </p:txBody>
      </p:sp>
      <p:sp>
        <p:nvSpPr>
          <p:cNvPr id="7" name="Rectangle 6"/>
          <p:cNvSpPr/>
          <p:nvPr/>
        </p:nvSpPr>
        <p:spPr>
          <a:xfrm>
            <a:off x="0" y="2112191"/>
            <a:ext cx="9253571" cy="4524315"/>
          </a:xfrm>
          <a:prstGeom prst="rect">
            <a:avLst/>
          </a:prstGeom>
          <a:solidFill>
            <a:schemeClr val="accent1">
              <a:lumMod val="20000"/>
              <a:lumOff val="80000"/>
            </a:schemeClr>
          </a:solidFill>
          <a:ln>
            <a:solidFill>
              <a:schemeClr val="bg1"/>
            </a:solidFill>
          </a:ln>
        </p:spPr>
        <p:txBody>
          <a:bodyPr wrap="square">
            <a:spAutoFit/>
          </a:bodyPr>
          <a:lstStyle/>
          <a:p>
            <a:pPr marL="285750" lvl="0" indent="-285750">
              <a:lnSpc>
                <a:spcPct val="150000"/>
              </a:lnSpc>
              <a:buFont typeface="Courier New" panose="02070309020205020404" pitchFamily="49" charset="0"/>
              <a:buChar char="o"/>
            </a:pPr>
            <a:r>
              <a:rPr lang="en-US" sz="2400" dirty="0"/>
              <a:t>Creates a positive work environment where people are highly motivated and eager to </a:t>
            </a:r>
            <a:r>
              <a:rPr lang="en-US" sz="2400" dirty="0" smtClean="0"/>
              <a:t>learn.</a:t>
            </a:r>
          </a:p>
          <a:p>
            <a:pPr marL="285750" lvl="0" indent="-285750">
              <a:lnSpc>
                <a:spcPct val="150000"/>
              </a:lnSpc>
              <a:buFont typeface="Courier New" panose="02070309020205020404" pitchFamily="49" charset="0"/>
              <a:buChar char="o"/>
            </a:pPr>
            <a:endParaRPr lang="en-US" sz="2400" dirty="0"/>
          </a:p>
          <a:p>
            <a:pPr marL="285750" lvl="0" indent="-285750">
              <a:lnSpc>
                <a:spcPct val="150000"/>
              </a:lnSpc>
              <a:buFont typeface="Courier New" panose="02070309020205020404" pitchFamily="49" charset="0"/>
              <a:buChar char="o"/>
            </a:pPr>
            <a:r>
              <a:rPr lang="en-US" sz="2400" dirty="0"/>
              <a:t>Helps the team increase awareness and leverage their strengths while overcoming </a:t>
            </a:r>
            <a:r>
              <a:rPr lang="en-US" sz="2400" dirty="0" smtClean="0"/>
              <a:t>shortcomings.</a:t>
            </a:r>
          </a:p>
          <a:p>
            <a:pPr lvl="0">
              <a:lnSpc>
                <a:spcPct val="150000"/>
              </a:lnSpc>
            </a:pPr>
            <a:endParaRPr lang="en-US" sz="2400" dirty="0"/>
          </a:p>
          <a:p>
            <a:pPr marL="285750" lvl="0" indent="-285750">
              <a:lnSpc>
                <a:spcPct val="150000"/>
              </a:lnSpc>
              <a:buFont typeface="Courier New" panose="02070309020205020404" pitchFamily="49" charset="0"/>
              <a:buChar char="o"/>
            </a:pPr>
            <a:r>
              <a:rPr lang="en-US" sz="2400" dirty="0"/>
              <a:t>Employees know exactly what's expected of them, and they understand the overall strategy of the company.</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801992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23487" y="1273048"/>
            <a:ext cx="6806527" cy="523220"/>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square">
            <a:spAutoFit/>
          </a:bodyPr>
          <a:lstStyle/>
          <a:p>
            <a:pPr lvl="1"/>
            <a:r>
              <a:rPr lang="en-US" sz="2800" b="1" dirty="0" smtClean="0">
                <a:solidFill>
                  <a:schemeClr val="bg1"/>
                </a:solidFill>
              </a:rPr>
              <a:t>Disadvantages of Coaching Leadership</a:t>
            </a:r>
            <a:endParaRPr lang="en-US" sz="2800" b="1" dirty="0">
              <a:solidFill>
                <a:schemeClr val="bg1"/>
              </a:solidFill>
            </a:endParaRPr>
          </a:p>
        </p:txBody>
      </p:sp>
      <p:sp>
        <p:nvSpPr>
          <p:cNvPr id="7" name="Rectangle 6"/>
          <p:cNvSpPr/>
          <p:nvPr/>
        </p:nvSpPr>
        <p:spPr>
          <a:xfrm>
            <a:off x="0" y="2310154"/>
            <a:ext cx="9253571" cy="3416320"/>
          </a:xfrm>
          <a:prstGeom prst="rect">
            <a:avLst/>
          </a:prstGeom>
          <a:solidFill>
            <a:schemeClr val="accent1">
              <a:lumMod val="20000"/>
              <a:lumOff val="80000"/>
            </a:schemeClr>
          </a:solidFill>
          <a:ln>
            <a:solidFill>
              <a:schemeClr val="bg1"/>
            </a:solidFill>
          </a:ln>
        </p:spPr>
        <p:txBody>
          <a:bodyPr wrap="square">
            <a:spAutoFit/>
          </a:bodyPr>
          <a:lstStyle/>
          <a:p>
            <a:pPr marL="285750" lvl="0" indent="-285750">
              <a:lnSpc>
                <a:spcPct val="150000"/>
              </a:lnSpc>
              <a:buFont typeface="Courier New" panose="02070309020205020404" pitchFamily="49" charset="0"/>
              <a:buChar char="o"/>
            </a:pPr>
            <a:r>
              <a:rPr lang="en-US" sz="2400" dirty="0"/>
              <a:t>Requires time and patience for employee </a:t>
            </a:r>
            <a:r>
              <a:rPr lang="en-US" sz="2400" dirty="0" smtClean="0"/>
              <a:t>development.</a:t>
            </a:r>
          </a:p>
          <a:p>
            <a:pPr marL="285750" lvl="0" indent="-285750">
              <a:lnSpc>
                <a:spcPct val="150000"/>
              </a:lnSpc>
              <a:buFont typeface="Courier New" panose="02070309020205020404" pitchFamily="49" charset="0"/>
              <a:buChar char="o"/>
            </a:pPr>
            <a:endParaRPr lang="en-US" sz="2400" dirty="0"/>
          </a:p>
          <a:p>
            <a:pPr marL="285750" lvl="0" indent="-285750">
              <a:lnSpc>
                <a:spcPct val="150000"/>
              </a:lnSpc>
              <a:buFont typeface="Courier New" panose="02070309020205020404" pitchFamily="49" charset="0"/>
              <a:buChar char="o"/>
            </a:pPr>
            <a:r>
              <a:rPr lang="en-US" sz="2400" dirty="0"/>
              <a:t>Team members receiving the coaching must be motivated to </a:t>
            </a:r>
            <a:r>
              <a:rPr lang="en-US" sz="2400" dirty="0" smtClean="0"/>
              <a:t>develop. </a:t>
            </a:r>
            <a:r>
              <a:rPr lang="en-US" sz="2400" dirty="0"/>
              <a:t>and willing to receive </a:t>
            </a:r>
            <a:r>
              <a:rPr lang="en-US" sz="2400" dirty="0" smtClean="0"/>
              <a:t>feedback.</a:t>
            </a:r>
          </a:p>
          <a:p>
            <a:pPr marL="285750" lvl="0" indent="-285750">
              <a:lnSpc>
                <a:spcPct val="150000"/>
              </a:lnSpc>
              <a:buFont typeface="Courier New" panose="02070309020205020404" pitchFamily="49" charset="0"/>
              <a:buChar char="o"/>
            </a:pPr>
            <a:endParaRPr lang="en-US" sz="2400" dirty="0"/>
          </a:p>
          <a:p>
            <a:pPr marL="285750" lvl="0" indent="-285750">
              <a:lnSpc>
                <a:spcPct val="150000"/>
              </a:lnSpc>
              <a:buFont typeface="Courier New" panose="02070309020205020404" pitchFamily="49" charset="0"/>
              <a:buChar char="o"/>
            </a:pPr>
            <a:r>
              <a:rPr lang="en-US" sz="2400" dirty="0"/>
              <a:t>Coaching will not solve universal problems or create quick </a:t>
            </a:r>
            <a:r>
              <a:rPr lang="en-US" sz="2400" dirty="0" smtClean="0"/>
              <a:t>fixes.</a:t>
            </a:r>
            <a:endParaRPr lang="en-US" sz="24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450741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23487" y="1273048"/>
            <a:ext cx="4339085" cy="523220"/>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square">
            <a:spAutoFit/>
          </a:bodyPr>
          <a:lstStyle/>
          <a:p>
            <a:pPr lvl="1"/>
            <a:r>
              <a:rPr lang="en-US" sz="2800" b="1" dirty="0" smtClean="0">
                <a:solidFill>
                  <a:schemeClr val="bg1"/>
                </a:solidFill>
              </a:rPr>
              <a:t> Democratic Leadership</a:t>
            </a:r>
            <a:endParaRPr lang="en-US" sz="2800" b="1" dirty="0">
              <a:solidFill>
                <a:schemeClr val="bg1"/>
              </a:solidFill>
            </a:endParaRPr>
          </a:p>
        </p:txBody>
      </p:sp>
      <p:sp>
        <p:nvSpPr>
          <p:cNvPr id="7" name="Rectangle 6"/>
          <p:cNvSpPr/>
          <p:nvPr/>
        </p:nvSpPr>
        <p:spPr>
          <a:xfrm>
            <a:off x="0" y="2310154"/>
            <a:ext cx="9253571" cy="2677656"/>
          </a:xfrm>
          <a:prstGeom prst="rect">
            <a:avLst/>
          </a:prstGeom>
          <a:solidFill>
            <a:schemeClr val="accent1">
              <a:lumMod val="20000"/>
              <a:lumOff val="80000"/>
            </a:schemeClr>
          </a:solidFill>
          <a:ln>
            <a:solidFill>
              <a:schemeClr val="bg1"/>
            </a:solidFill>
          </a:ln>
        </p:spPr>
        <p:txBody>
          <a:bodyPr wrap="square">
            <a:spAutoFit/>
          </a:bodyPr>
          <a:lstStyle/>
          <a:p>
            <a:r>
              <a:rPr lang="en-US" sz="2400" dirty="0"/>
              <a:t>Relying on the skills and knowledge of each team member, democratic leadership effectively fosters the group’s commitment to its goals. This style works best when options or decisions are unclear and the group has mature professionals who are comfortable making decisions collectively. However, when a crisis or deadline warrants a quick, decisive decision, this consensus-building technique may take too long (making another technique more appropriate).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286528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23487" y="1273048"/>
            <a:ext cx="6469544" cy="523220"/>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square">
            <a:spAutoFit/>
          </a:bodyPr>
          <a:lstStyle/>
          <a:p>
            <a:pPr lvl="1"/>
            <a:r>
              <a:rPr lang="en-US" sz="2800" b="1" dirty="0" smtClean="0">
                <a:solidFill>
                  <a:schemeClr val="bg1"/>
                </a:solidFill>
              </a:rPr>
              <a:t>Advantages of </a:t>
            </a:r>
            <a:r>
              <a:rPr lang="en-US" sz="2800" b="1" dirty="0" smtClean="0">
                <a:solidFill>
                  <a:schemeClr val="bg1"/>
                </a:solidFill>
              </a:rPr>
              <a:t>Democratic </a:t>
            </a:r>
            <a:r>
              <a:rPr lang="en-US" sz="2800" b="1" dirty="0" smtClean="0">
                <a:solidFill>
                  <a:schemeClr val="bg1"/>
                </a:solidFill>
              </a:rPr>
              <a:t>Leadership</a:t>
            </a:r>
            <a:endParaRPr lang="en-US" sz="2800" b="1" dirty="0">
              <a:solidFill>
                <a:schemeClr val="bg1"/>
              </a:solidFill>
            </a:endParaRPr>
          </a:p>
        </p:txBody>
      </p:sp>
      <p:sp>
        <p:nvSpPr>
          <p:cNvPr id="7" name="Rectangle 6"/>
          <p:cNvSpPr/>
          <p:nvPr/>
        </p:nvSpPr>
        <p:spPr>
          <a:xfrm>
            <a:off x="0" y="2112191"/>
            <a:ext cx="9253571" cy="2677656"/>
          </a:xfrm>
          <a:prstGeom prst="rect">
            <a:avLst/>
          </a:prstGeom>
          <a:solidFill>
            <a:schemeClr val="accent1">
              <a:lumMod val="20000"/>
              <a:lumOff val="80000"/>
            </a:schemeClr>
          </a:solidFill>
          <a:ln>
            <a:solidFill>
              <a:schemeClr val="bg1"/>
            </a:solidFill>
          </a:ln>
        </p:spPr>
        <p:txBody>
          <a:bodyPr wrap="square">
            <a:spAutoFit/>
          </a:bodyPr>
          <a:lstStyle/>
          <a:p>
            <a:r>
              <a:rPr lang="en-US" sz="2400" dirty="0"/>
              <a:t>1. Creativity and innovation are encouraged.</a:t>
            </a:r>
            <a:endParaRPr lang="en-US" sz="2400" b="1" dirty="0"/>
          </a:p>
          <a:p>
            <a:r>
              <a:rPr lang="en-US" sz="2400" dirty="0"/>
              <a:t> </a:t>
            </a:r>
          </a:p>
          <a:p>
            <a:r>
              <a:rPr lang="en-US" sz="2400" dirty="0"/>
              <a:t>2. Collaboration creates strong solutions for complex problems.</a:t>
            </a:r>
            <a:endParaRPr lang="en-US" sz="2400" b="1" dirty="0"/>
          </a:p>
          <a:p>
            <a:r>
              <a:rPr lang="en-US" sz="2400" dirty="0"/>
              <a:t> </a:t>
            </a:r>
          </a:p>
          <a:p>
            <a:r>
              <a:rPr lang="en-US" sz="2400" dirty="0"/>
              <a:t>3. Employee engagement is high. </a:t>
            </a:r>
            <a:endParaRPr lang="en-US" sz="2400" b="1" dirty="0"/>
          </a:p>
          <a:p>
            <a:r>
              <a:rPr lang="en-US" sz="2400" dirty="0"/>
              <a:t> </a:t>
            </a:r>
          </a:p>
          <a:p>
            <a:r>
              <a:rPr lang="en-US" sz="2400" dirty="0"/>
              <a:t>4. Common goals lead to high accountability</a:t>
            </a:r>
            <a:endParaRPr lang="en-US" sz="2400" b="1"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4161421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23487" y="1273048"/>
            <a:ext cx="6806527" cy="523220"/>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square">
            <a:spAutoFit/>
          </a:bodyPr>
          <a:lstStyle/>
          <a:p>
            <a:pPr lvl="1"/>
            <a:r>
              <a:rPr lang="en-US" sz="2800" b="1" dirty="0" smtClean="0">
                <a:solidFill>
                  <a:schemeClr val="bg1"/>
                </a:solidFill>
              </a:rPr>
              <a:t>Disadvantages of </a:t>
            </a:r>
            <a:r>
              <a:rPr lang="en-US" sz="2800" b="1" dirty="0" smtClean="0">
                <a:solidFill>
                  <a:schemeClr val="bg1"/>
                </a:solidFill>
              </a:rPr>
              <a:t>Democratic </a:t>
            </a:r>
            <a:r>
              <a:rPr lang="en-US" sz="2800" b="1" dirty="0" smtClean="0">
                <a:solidFill>
                  <a:schemeClr val="bg1"/>
                </a:solidFill>
              </a:rPr>
              <a:t>Leadership</a:t>
            </a:r>
            <a:endParaRPr lang="en-US" sz="2800" b="1" dirty="0">
              <a:solidFill>
                <a:schemeClr val="bg1"/>
              </a:solidFill>
            </a:endParaRPr>
          </a:p>
        </p:txBody>
      </p:sp>
      <p:sp>
        <p:nvSpPr>
          <p:cNvPr id="7" name="Rectangle 6"/>
          <p:cNvSpPr/>
          <p:nvPr/>
        </p:nvSpPr>
        <p:spPr>
          <a:xfrm>
            <a:off x="0" y="2112191"/>
            <a:ext cx="9253571" cy="2862322"/>
          </a:xfrm>
          <a:prstGeom prst="rect">
            <a:avLst/>
          </a:prstGeom>
          <a:solidFill>
            <a:schemeClr val="accent1">
              <a:lumMod val="20000"/>
              <a:lumOff val="80000"/>
            </a:schemeClr>
          </a:solidFill>
          <a:ln>
            <a:solidFill>
              <a:schemeClr val="bg1"/>
            </a:solidFill>
          </a:ln>
        </p:spPr>
        <p:txBody>
          <a:bodyPr wrap="square">
            <a:spAutoFit/>
          </a:bodyPr>
          <a:lstStyle/>
          <a:p>
            <a:pPr>
              <a:lnSpc>
                <a:spcPct val="150000"/>
              </a:lnSpc>
            </a:pPr>
            <a:r>
              <a:rPr lang="en-US" sz="2400" dirty="0"/>
              <a:t>1. Resent may creep in.</a:t>
            </a:r>
            <a:endParaRPr lang="en-US" sz="2400" b="1" dirty="0"/>
          </a:p>
          <a:p>
            <a:pPr>
              <a:lnSpc>
                <a:spcPct val="150000"/>
              </a:lnSpc>
            </a:pPr>
            <a:r>
              <a:rPr lang="en-US" sz="2400" dirty="0"/>
              <a:t>2. Collaborative decision-making is time-consuming.</a:t>
            </a:r>
            <a:endParaRPr lang="en-US" sz="2400" b="1" dirty="0"/>
          </a:p>
          <a:p>
            <a:pPr>
              <a:lnSpc>
                <a:spcPct val="150000"/>
              </a:lnSpc>
            </a:pPr>
            <a:r>
              <a:rPr lang="en-US" sz="2400" dirty="0"/>
              <a:t>3. Team members can lose trust</a:t>
            </a:r>
            <a:r>
              <a:rPr lang="en-US" sz="2400" dirty="0" smtClean="0"/>
              <a:t>.</a:t>
            </a:r>
            <a:endParaRPr lang="en-US" sz="2400" dirty="0"/>
          </a:p>
          <a:p>
            <a:pPr>
              <a:lnSpc>
                <a:spcPct val="150000"/>
              </a:lnSpc>
            </a:pPr>
            <a:r>
              <a:rPr lang="en-US" sz="2400" dirty="0"/>
              <a:t>4. There can be lulls where there is limited productivity.</a:t>
            </a:r>
            <a:endParaRPr lang="en-US" sz="2400" b="1" dirty="0"/>
          </a:p>
          <a:p>
            <a:pPr>
              <a:lnSpc>
                <a:spcPct val="150000"/>
              </a:lnSpc>
            </a:pPr>
            <a:r>
              <a:rPr lang="en-US" sz="2400" dirty="0"/>
              <a:t>5. The team’s expertise may be insufficient.</a:t>
            </a:r>
            <a:endParaRPr lang="en-US" sz="2400" b="1"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787558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23487" y="1273048"/>
            <a:ext cx="4339085" cy="523220"/>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square">
            <a:spAutoFit/>
          </a:bodyPr>
          <a:lstStyle/>
          <a:p>
            <a:pPr lvl="1"/>
            <a:r>
              <a:rPr lang="en-US" sz="2800" b="1" dirty="0" smtClean="0">
                <a:solidFill>
                  <a:schemeClr val="bg1"/>
                </a:solidFill>
              </a:rPr>
              <a:t> Laissez-faire Leadership</a:t>
            </a:r>
            <a:endParaRPr lang="en-US" sz="2800" b="1" dirty="0">
              <a:solidFill>
                <a:schemeClr val="bg1"/>
              </a:solidFill>
            </a:endParaRPr>
          </a:p>
        </p:txBody>
      </p:sp>
      <p:sp>
        <p:nvSpPr>
          <p:cNvPr id="7" name="Rectangle 6"/>
          <p:cNvSpPr/>
          <p:nvPr/>
        </p:nvSpPr>
        <p:spPr>
          <a:xfrm>
            <a:off x="0" y="2310154"/>
            <a:ext cx="9253571" cy="3416320"/>
          </a:xfrm>
          <a:prstGeom prst="rect">
            <a:avLst/>
          </a:prstGeom>
          <a:solidFill>
            <a:schemeClr val="accent1">
              <a:lumMod val="20000"/>
              <a:lumOff val="80000"/>
            </a:schemeClr>
          </a:solidFill>
          <a:ln>
            <a:solidFill>
              <a:schemeClr val="bg1"/>
            </a:solidFill>
          </a:ln>
        </p:spPr>
        <p:txBody>
          <a:bodyPr wrap="square">
            <a:spAutoFit/>
          </a:bodyPr>
          <a:lstStyle/>
          <a:p>
            <a:r>
              <a:rPr lang="en-US" sz="2400" dirty="0"/>
              <a:t>In a laissez-faire environment, team members have complete freedom to make decisions concerning their work assignments, their pace, and how work is completed. In this situation, the leader should offer guidance or support (materials, resources, etc.) when requested or when their need is apparent. This leadership style works best when team members are extremely proficient and properly self motivated. Though “guided freedom” is appealing to most, it requires leaders and team members to be honest about whether this style is most effective for them, and once implemented, whether it’s working.</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216996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23487" y="1273048"/>
            <a:ext cx="6497824" cy="523220"/>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square">
            <a:spAutoFit/>
          </a:bodyPr>
          <a:lstStyle/>
          <a:p>
            <a:pPr lvl="1"/>
            <a:r>
              <a:rPr lang="en-US" sz="2800" b="1" dirty="0" smtClean="0">
                <a:solidFill>
                  <a:schemeClr val="bg1"/>
                </a:solidFill>
              </a:rPr>
              <a:t>Advantages of Laissez-faire Leadership</a:t>
            </a:r>
            <a:endParaRPr lang="en-US" sz="2800" b="1" dirty="0">
              <a:solidFill>
                <a:schemeClr val="bg1"/>
              </a:solidFill>
            </a:endParaRPr>
          </a:p>
        </p:txBody>
      </p:sp>
      <p:sp>
        <p:nvSpPr>
          <p:cNvPr id="7" name="Rectangle 6"/>
          <p:cNvSpPr/>
          <p:nvPr/>
        </p:nvSpPr>
        <p:spPr>
          <a:xfrm>
            <a:off x="0" y="2112191"/>
            <a:ext cx="9253571" cy="4524315"/>
          </a:xfrm>
          <a:prstGeom prst="rect">
            <a:avLst/>
          </a:prstGeom>
          <a:solidFill>
            <a:schemeClr val="accent1">
              <a:lumMod val="20000"/>
              <a:lumOff val="80000"/>
            </a:schemeClr>
          </a:solidFill>
          <a:ln>
            <a:solidFill>
              <a:schemeClr val="bg1"/>
            </a:solidFill>
          </a:ln>
        </p:spPr>
        <p:txBody>
          <a:bodyPr wrap="square">
            <a:spAutoFit/>
          </a:bodyPr>
          <a:lstStyle/>
          <a:p>
            <a:pPr marL="342900" lvl="0" indent="-342900" fontAlgn="base">
              <a:buFont typeface="Arial" panose="020B0604020202020204" pitchFamily="34" charset="0"/>
              <a:buChar char="•"/>
            </a:pPr>
            <a:r>
              <a:rPr lang="en-US" sz="2400" b="1" dirty="0"/>
              <a:t>It encourages personal growth</a:t>
            </a:r>
            <a:r>
              <a:rPr lang="en-US" sz="2400" dirty="0"/>
              <a:t>. Because leaders are so hands-off in their approach, employees have a chance to be hands-on. This leadership style creates an environment that facilitates growth and development</a:t>
            </a:r>
            <a:r>
              <a:rPr lang="en-US" sz="2400" dirty="0" smtClean="0"/>
              <a:t>.</a:t>
            </a:r>
          </a:p>
          <a:p>
            <a:pPr marL="342900" lvl="0" indent="-342900" fontAlgn="base">
              <a:buFont typeface="Arial" panose="020B0604020202020204" pitchFamily="34" charset="0"/>
              <a:buChar char="•"/>
            </a:pPr>
            <a:endParaRPr lang="en-US" sz="2400" dirty="0"/>
          </a:p>
          <a:p>
            <a:pPr marL="342900" lvl="0" indent="-342900" fontAlgn="base">
              <a:buFont typeface="Arial" panose="020B0604020202020204" pitchFamily="34" charset="0"/>
              <a:buChar char="•"/>
            </a:pPr>
            <a:r>
              <a:rPr lang="en-US" sz="2400" b="1" dirty="0"/>
              <a:t>It encourages innovation</a:t>
            </a:r>
            <a:r>
              <a:rPr lang="en-US" sz="2400" dirty="0"/>
              <a:t>. The freedom given to employees can encourage creativity and innovation</a:t>
            </a:r>
            <a:r>
              <a:rPr lang="en-US" sz="2400" dirty="0" smtClean="0"/>
              <a:t>.</a:t>
            </a:r>
          </a:p>
          <a:p>
            <a:pPr marL="342900" lvl="0" indent="-342900" fontAlgn="base">
              <a:buFont typeface="Arial" panose="020B0604020202020204" pitchFamily="34" charset="0"/>
              <a:buChar char="•"/>
            </a:pPr>
            <a:endParaRPr lang="en-US" sz="2400" dirty="0"/>
          </a:p>
          <a:p>
            <a:pPr marL="342900" lvl="0" indent="-342900" fontAlgn="base">
              <a:buFont typeface="Arial" panose="020B0604020202020204" pitchFamily="34" charset="0"/>
              <a:buChar char="•"/>
            </a:pPr>
            <a:r>
              <a:rPr lang="en-US" sz="2400" b="1" dirty="0"/>
              <a:t>It allows for faster decision making</a:t>
            </a:r>
            <a:r>
              <a:rPr lang="en-US" sz="2400" dirty="0"/>
              <a:t>. Since there is no micromanagement, employees under laissez-faire leadership have the autonomy to make their own decisions. They are able to make quick decisions without waiting weeks for an approval process.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4197925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23487" y="1273048"/>
            <a:ext cx="7223688" cy="523220"/>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square">
            <a:spAutoFit/>
          </a:bodyPr>
          <a:lstStyle/>
          <a:p>
            <a:pPr lvl="1"/>
            <a:r>
              <a:rPr lang="en-US" sz="2800" b="1" dirty="0" smtClean="0">
                <a:solidFill>
                  <a:schemeClr val="bg1"/>
                </a:solidFill>
              </a:rPr>
              <a:t>Disadvantages of </a:t>
            </a:r>
            <a:r>
              <a:rPr lang="en-US" sz="2800" b="1" dirty="0">
                <a:solidFill>
                  <a:schemeClr val="bg1"/>
                </a:solidFill>
              </a:rPr>
              <a:t>Laissez-faire</a:t>
            </a:r>
            <a:r>
              <a:rPr lang="en-US" sz="2800" b="1" dirty="0" smtClean="0">
                <a:solidFill>
                  <a:schemeClr val="bg1"/>
                </a:solidFill>
              </a:rPr>
              <a:t> Leadership</a:t>
            </a:r>
            <a:endParaRPr lang="en-US" sz="2800" b="1" dirty="0">
              <a:solidFill>
                <a:schemeClr val="bg1"/>
              </a:solidFill>
            </a:endParaRPr>
          </a:p>
        </p:txBody>
      </p:sp>
      <p:sp>
        <p:nvSpPr>
          <p:cNvPr id="7" name="Rectangle 6"/>
          <p:cNvSpPr/>
          <p:nvPr/>
        </p:nvSpPr>
        <p:spPr>
          <a:xfrm>
            <a:off x="0" y="2112191"/>
            <a:ext cx="9253571" cy="4199611"/>
          </a:xfrm>
          <a:prstGeom prst="rect">
            <a:avLst/>
          </a:prstGeom>
          <a:solidFill>
            <a:schemeClr val="accent1">
              <a:lumMod val="20000"/>
              <a:lumOff val="80000"/>
            </a:schemeClr>
          </a:solidFill>
          <a:ln>
            <a:solidFill>
              <a:schemeClr val="bg1"/>
            </a:solidFill>
          </a:ln>
        </p:spPr>
        <p:txBody>
          <a:bodyPr wrap="square">
            <a:spAutoFit/>
          </a:bodyPr>
          <a:lstStyle/>
          <a:p>
            <a:pPr lvl="0" fontAlgn="base">
              <a:lnSpc>
                <a:spcPct val="150000"/>
              </a:lnSpc>
            </a:pPr>
            <a:r>
              <a:rPr lang="en-US" sz="2000" b="1" dirty="0"/>
              <a:t>Lack of role clarity</a:t>
            </a:r>
            <a:r>
              <a:rPr lang="en-US" sz="2000" dirty="0"/>
              <a:t>: In some situations, the laissez-faire style leads to poorly defined roles within the group.</a:t>
            </a:r>
            <a:r>
              <a:rPr lang="en-US" sz="2000" baseline="30000" dirty="0"/>
              <a:t>7</a:t>
            </a:r>
            <a:r>
              <a:rPr lang="en-US" sz="2000" dirty="0"/>
              <a:t> Since team members receive little to no guidance, they might not really be sure about their role within the group and what they are supposed to be doing with their time</a:t>
            </a:r>
            <a:r>
              <a:rPr lang="en-US" sz="2000" dirty="0" smtClean="0"/>
              <a:t>.</a:t>
            </a:r>
          </a:p>
          <a:p>
            <a:pPr lvl="0" fontAlgn="base">
              <a:lnSpc>
                <a:spcPct val="150000"/>
              </a:lnSpc>
            </a:pPr>
            <a:endParaRPr lang="en-US" sz="2000" dirty="0"/>
          </a:p>
          <a:p>
            <a:pPr lvl="0" fontAlgn="base">
              <a:lnSpc>
                <a:spcPct val="150000"/>
              </a:lnSpc>
            </a:pPr>
            <a:r>
              <a:rPr lang="en-US" sz="2000" b="1" dirty="0"/>
              <a:t>Poor involvement with the group</a:t>
            </a:r>
            <a:r>
              <a:rPr lang="en-US" sz="2000" dirty="0"/>
              <a:t>: Laissez-faire leaders are often seen as uninvolved and withdrawn, which can lead to a lack of cohesiveness within the group. Since the leader seems unconcerned with what is happening, followers sometimes pick up on this and express less care and concern for the project.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981198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23487" y="1273048"/>
            <a:ext cx="7223688" cy="523220"/>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square">
            <a:spAutoFit/>
          </a:bodyPr>
          <a:lstStyle/>
          <a:p>
            <a:pPr lvl="1"/>
            <a:r>
              <a:rPr lang="en-US" sz="2800" b="1" dirty="0" smtClean="0">
                <a:solidFill>
                  <a:schemeClr val="bg1"/>
                </a:solidFill>
              </a:rPr>
              <a:t>Disadvantages of </a:t>
            </a:r>
            <a:r>
              <a:rPr lang="en-US" sz="2800" b="1" dirty="0">
                <a:solidFill>
                  <a:schemeClr val="bg1"/>
                </a:solidFill>
              </a:rPr>
              <a:t>Laissez-faire</a:t>
            </a:r>
            <a:r>
              <a:rPr lang="en-US" sz="2800" b="1" dirty="0" smtClean="0">
                <a:solidFill>
                  <a:schemeClr val="bg1"/>
                </a:solidFill>
              </a:rPr>
              <a:t> Leadership</a:t>
            </a:r>
            <a:endParaRPr lang="en-US" sz="2800" b="1" dirty="0">
              <a:solidFill>
                <a:schemeClr val="bg1"/>
              </a:solidFill>
            </a:endParaRPr>
          </a:p>
        </p:txBody>
      </p:sp>
      <p:sp>
        <p:nvSpPr>
          <p:cNvPr id="7" name="Rectangle 6"/>
          <p:cNvSpPr/>
          <p:nvPr/>
        </p:nvSpPr>
        <p:spPr>
          <a:xfrm>
            <a:off x="0" y="2112191"/>
            <a:ext cx="9253571" cy="3785652"/>
          </a:xfrm>
          <a:prstGeom prst="rect">
            <a:avLst/>
          </a:prstGeom>
          <a:solidFill>
            <a:schemeClr val="accent1">
              <a:lumMod val="20000"/>
              <a:lumOff val="80000"/>
            </a:schemeClr>
          </a:solidFill>
          <a:ln>
            <a:solidFill>
              <a:schemeClr val="bg1"/>
            </a:solidFill>
          </a:ln>
        </p:spPr>
        <p:txBody>
          <a:bodyPr wrap="square">
            <a:spAutoFit/>
          </a:bodyPr>
          <a:lstStyle/>
          <a:p>
            <a:pPr lvl="0" fontAlgn="base"/>
            <a:r>
              <a:rPr lang="en-US" sz="2400" b="1" dirty="0"/>
              <a:t>Low </a:t>
            </a:r>
            <a:r>
              <a:rPr lang="en-US" sz="2400" dirty="0"/>
              <a:t>accountability: Some leaders take advantage of this style as a way to avoid responsibility for the group's failures. When goals are not met, the leader can then blame members of the team for not completing tasks or living up to expectations</a:t>
            </a:r>
            <a:r>
              <a:rPr lang="en-US" sz="2400" dirty="0" smtClean="0"/>
              <a:t>.</a:t>
            </a:r>
          </a:p>
          <a:p>
            <a:pPr lvl="0" fontAlgn="base"/>
            <a:endParaRPr lang="en-US" sz="2400" dirty="0"/>
          </a:p>
          <a:p>
            <a:pPr lvl="0" fontAlgn="base"/>
            <a:r>
              <a:rPr lang="en-US" sz="2400" b="1" dirty="0"/>
              <a:t>Passivity</a:t>
            </a:r>
            <a:r>
              <a:rPr lang="en-US" sz="2400" dirty="0"/>
              <a:t>: At its worst, laissez-faire leadership represents passivity or even an outright avoidance of true leadership. In such cases, these leaders do nothing to try to motivate followers, don't recognize the efforts of team members, and make no attempts at involvement with the group.</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73063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23487" y="1273048"/>
            <a:ext cx="6676934" cy="523220"/>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square">
            <a:spAutoFit/>
          </a:bodyPr>
          <a:lstStyle/>
          <a:p>
            <a:pPr lvl="1"/>
            <a:r>
              <a:rPr lang="en-US" sz="2800" b="1" dirty="0" smtClean="0">
                <a:solidFill>
                  <a:schemeClr val="bg1"/>
                </a:solidFill>
              </a:rPr>
              <a:t> Transformational/ Visionary Leadership</a:t>
            </a:r>
            <a:endParaRPr lang="en-US" sz="2800" b="1" dirty="0">
              <a:solidFill>
                <a:schemeClr val="bg1"/>
              </a:solidFill>
            </a:endParaRPr>
          </a:p>
        </p:txBody>
      </p:sp>
      <p:sp>
        <p:nvSpPr>
          <p:cNvPr id="7" name="Rectangle 6"/>
          <p:cNvSpPr/>
          <p:nvPr/>
        </p:nvSpPr>
        <p:spPr>
          <a:xfrm>
            <a:off x="0" y="2310154"/>
            <a:ext cx="9253571" cy="3785652"/>
          </a:xfrm>
          <a:prstGeom prst="rect">
            <a:avLst/>
          </a:prstGeom>
          <a:solidFill>
            <a:schemeClr val="accent1">
              <a:lumMod val="20000"/>
              <a:lumOff val="80000"/>
            </a:schemeClr>
          </a:solidFill>
          <a:ln>
            <a:solidFill>
              <a:schemeClr val="bg1"/>
            </a:solidFill>
          </a:ln>
        </p:spPr>
        <p:txBody>
          <a:bodyPr wrap="square">
            <a:spAutoFit/>
          </a:bodyPr>
          <a:lstStyle/>
          <a:p>
            <a:pPr fontAlgn="base"/>
            <a:r>
              <a:rPr lang="en-US" sz="2400" dirty="0"/>
              <a:t>A transformational leader focuses on creating and communicating a vision for the future, challenging and inspiring team members with a sense of purpose and excitement. Because they’re less likely to feel limited by current perceptions, these leaders are often effective when a recent failure has negatively affected the team, as they push the team to take ownership of their future success. What’s more, these leaders are highly effective at addressing the mundane, stabilizing everyday situations gone awry. It’s important for a transformational leader to have a realistic view of the strengths and weaknesses of each team member, which helps avoid disenchantment.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858265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23487" y="1273048"/>
            <a:ext cx="9241024" cy="523220"/>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square">
            <a:spAutoFit/>
          </a:bodyPr>
          <a:lstStyle/>
          <a:p>
            <a:pPr lvl="1"/>
            <a:r>
              <a:rPr lang="en-US" sz="2800" b="1" dirty="0" smtClean="0">
                <a:solidFill>
                  <a:schemeClr val="bg1"/>
                </a:solidFill>
              </a:rPr>
              <a:t>Advantages of </a:t>
            </a:r>
            <a:r>
              <a:rPr lang="en-US" sz="2800" b="1" dirty="0">
                <a:solidFill>
                  <a:schemeClr val="bg1"/>
                </a:solidFill>
              </a:rPr>
              <a:t>Transformational/ Visionary</a:t>
            </a:r>
            <a:r>
              <a:rPr lang="en-US" sz="2800" b="1" dirty="0" smtClean="0">
                <a:solidFill>
                  <a:schemeClr val="bg1"/>
                </a:solidFill>
              </a:rPr>
              <a:t> Leadership</a:t>
            </a:r>
            <a:endParaRPr lang="en-US" sz="2800" b="1" dirty="0">
              <a:solidFill>
                <a:schemeClr val="bg1"/>
              </a:solidFill>
            </a:endParaRPr>
          </a:p>
        </p:txBody>
      </p:sp>
      <p:sp>
        <p:nvSpPr>
          <p:cNvPr id="7" name="Rectangle 6"/>
          <p:cNvSpPr/>
          <p:nvPr/>
        </p:nvSpPr>
        <p:spPr>
          <a:xfrm>
            <a:off x="0" y="1998572"/>
            <a:ext cx="9253571" cy="400110"/>
          </a:xfrm>
          <a:prstGeom prst="rect">
            <a:avLst/>
          </a:prstGeom>
          <a:solidFill>
            <a:schemeClr val="accent1">
              <a:lumMod val="20000"/>
              <a:lumOff val="80000"/>
            </a:schemeClr>
          </a:solidFill>
          <a:ln>
            <a:solidFill>
              <a:schemeClr val="bg1"/>
            </a:solidFill>
          </a:ln>
        </p:spPr>
        <p:txBody>
          <a:bodyPr wrap="square">
            <a:spAutoFit/>
          </a:bodyPr>
          <a:lstStyle/>
          <a:p>
            <a:pPr lvl="0"/>
            <a:r>
              <a:rPr lang="en-US" sz="2000" dirty="0"/>
              <a:t>There is a clear idea of the overall goal that everyone is working towards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2520013"/>
            <a:ext cx="9253571" cy="707886"/>
          </a:xfrm>
          <a:prstGeom prst="rect">
            <a:avLst/>
          </a:prstGeom>
          <a:solidFill>
            <a:schemeClr val="accent1">
              <a:lumMod val="20000"/>
              <a:lumOff val="80000"/>
            </a:schemeClr>
          </a:solidFill>
          <a:ln>
            <a:solidFill>
              <a:schemeClr val="bg1"/>
            </a:solidFill>
          </a:ln>
        </p:spPr>
        <p:txBody>
          <a:bodyPr wrap="square">
            <a:spAutoFit/>
          </a:bodyPr>
          <a:lstStyle/>
          <a:p>
            <a:pPr lvl="0"/>
            <a:r>
              <a:rPr lang="en-US" sz="2000" dirty="0"/>
              <a:t>Temporary setbacks don’t deter either you or your team from achieving the overall vision</a:t>
            </a:r>
          </a:p>
        </p:txBody>
      </p:sp>
      <p:sp>
        <p:nvSpPr>
          <p:cNvPr id="9" name="Rectangle 8"/>
          <p:cNvSpPr/>
          <p:nvPr/>
        </p:nvSpPr>
        <p:spPr>
          <a:xfrm>
            <a:off x="0" y="3301338"/>
            <a:ext cx="10708849" cy="707886"/>
          </a:xfrm>
          <a:prstGeom prst="rect">
            <a:avLst/>
          </a:prstGeom>
          <a:solidFill>
            <a:schemeClr val="accent1">
              <a:lumMod val="20000"/>
              <a:lumOff val="80000"/>
            </a:schemeClr>
          </a:solidFill>
          <a:ln>
            <a:solidFill>
              <a:schemeClr val="bg1"/>
            </a:solidFill>
          </a:ln>
        </p:spPr>
        <p:txBody>
          <a:bodyPr wrap="square">
            <a:spAutoFit/>
          </a:bodyPr>
          <a:lstStyle/>
          <a:p>
            <a:pPr lvl="0"/>
            <a:r>
              <a:rPr lang="en-US" sz="2000" dirty="0"/>
              <a:t>A visionary leader can focus the team’s energy on what ultimately matters to make that overarching goal a reality</a:t>
            </a:r>
          </a:p>
        </p:txBody>
      </p:sp>
      <p:sp>
        <p:nvSpPr>
          <p:cNvPr id="10" name="Rectangle 9"/>
          <p:cNvSpPr/>
          <p:nvPr/>
        </p:nvSpPr>
        <p:spPr>
          <a:xfrm>
            <a:off x="-5" y="4063430"/>
            <a:ext cx="9253571" cy="400110"/>
          </a:xfrm>
          <a:prstGeom prst="rect">
            <a:avLst/>
          </a:prstGeom>
          <a:solidFill>
            <a:schemeClr val="accent1">
              <a:lumMod val="20000"/>
              <a:lumOff val="80000"/>
            </a:schemeClr>
          </a:solidFill>
          <a:ln>
            <a:solidFill>
              <a:schemeClr val="bg1"/>
            </a:solidFill>
          </a:ln>
        </p:spPr>
        <p:txBody>
          <a:bodyPr wrap="square">
            <a:spAutoFit/>
          </a:bodyPr>
          <a:lstStyle/>
          <a:p>
            <a:pPr lvl="0"/>
            <a:r>
              <a:rPr lang="en-US" sz="2000" dirty="0"/>
              <a:t>Visionary leaders are proactive and can often foresee challenges</a:t>
            </a:r>
          </a:p>
        </p:txBody>
      </p:sp>
      <p:sp>
        <p:nvSpPr>
          <p:cNvPr id="11" name="Rectangle 10"/>
          <p:cNvSpPr/>
          <p:nvPr/>
        </p:nvSpPr>
        <p:spPr>
          <a:xfrm>
            <a:off x="-4" y="4536979"/>
            <a:ext cx="9253571" cy="707886"/>
          </a:xfrm>
          <a:prstGeom prst="rect">
            <a:avLst/>
          </a:prstGeom>
          <a:solidFill>
            <a:schemeClr val="accent1">
              <a:lumMod val="20000"/>
              <a:lumOff val="80000"/>
            </a:schemeClr>
          </a:solidFill>
          <a:ln>
            <a:solidFill>
              <a:schemeClr val="bg1"/>
            </a:solidFill>
          </a:ln>
        </p:spPr>
        <p:txBody>
          <a:bodyPr wrap="square">
            <a:spAutoFit/>
          </a:bodyPr>
          <a:lstStyle/>
          <a:p>
            <a:pPr lvl="0"/>
            <a:r>
              <a:rPr lang="en-US" sz="2000" dirty="0"/>
              <a:t>Visionary leaders value innovation and creativity and help your team to thrive in these areas</a:t>
            </a:r>
          </a:p>
        </p:txBody>
      </p:sp>
      <p:sp>
        <p:nvSpPr>
          <p:cNvPr id="12" name="Rectangle 11"/>
          <p:cNvSpPr/>
          <p:nvPr/>
        </p:nvSpPr>
        <p:spPr>
          <a:xfrm>
            <a:off x="-3" y="5304792"/>
            <a:ext cx="9253571" cy="707886"/>
          </a:xfrm>
          <a:prstGeom prst="rect">
            <a:avLst/>
          </a:prstGeom>
          <a:solidFill>
            <a:schemeClr val="accent1">
              <a:lumMod val="20000"/>
              <a:lumOff val="80000"/>
            </a:schemeClr>
          </a:solidFill>
          <a:ln>
            <a:solidFill>
              <a:schemeClr val="bg1"/>
            </a:solidFill>
          </a:ln>
        </p:spPr>
        <p:txBody>
          <a:bodyPr wrap="square">
            <a:spAutoFit/>
          </a:bodyPr>
          <a:lstStyle/>
          <a:p>
            <a:pPr lvl="0"/>
            <a:r>
              <a:rPr lang="en-US" sz="2000" dirty="0"/>
              <a:t>The risk-reward trade-off is clear; visionary leaders aren’t afraid to take risks that will push the organization closer to the overall goal</a:t>
            </a:r>
          </a:p>
        </p:txBody>
      </p:sp>
      <p:sp>
        <p:nvSpPr>
          <p:cNvPr id="13" name="Rectangle 12"/>
          <p:cNvSpPr/>
          <p:nvPr/>
        </p:nvSpPr>
        <p:spPr>
          <a:xfrm>
            <a:off x="0" y="6107584"/>
            <a:ext cx="9253571" cy="707886"/>
          </a:xfrm>
          <a:prstGeom prst="rect">
            <a:avLst/>
          </a:prstGeom>
          <a:solidFill>
            <a:schemeClr val="accent1">
              <a:lumMod val="20000"/>
              <a:lumOff val="80000"/>
            </a:schemeClr>
          </a:solidFill>
          <a:ln>
            <a:solidFill>
              <a:schemeClr val="bg1"/>
            </a:solidFill>
          </a:ln>
        </p:spPr>
        <p:txBody>
          <a:bodyPr wrap="square">
            <a:spAutoFit/>
          </a:bodyPr>
          <a:lstStyle/>
          <a:p>
            <a:pPr lvl="0"/>
            <a:r>
              <a:rPr lang="en-US" sz="2000" dirty="0"/>
              <a:t>Place a high value on acknowledging worker’s achievements and making them feel valuable since their work impacts the organization’s vision</a:t>
            </a:r>
          </a:p>
        </p:txBody>
      </p:sp>
    </p:spTree>
    <p:extLst>
      <p:ext uri="{BB962C8B-B14F-4D97-AF65-F5344CB8AC3E}">
        <p14:creationId xmlns:p14="http://schemas.microsoft.com/office/powerpoint/2010/main" val="3110489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arn(inVertical)">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inVertical)">
                                      <p:cBhvr>
                                        <p:cTn id="33" dur="5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barn(inVertical)">
                                      <p:cBhvr>
                                        <p:cTn id="38" dur="500"/>
                                        <p:tgtEl>
                                          <p:spTgt spid="12"/>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P spid="1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23486" y="1273048"/>
            <a:ext cx="9816059" cy="523220"/>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square">
            <a:spAutoFit/>
          </a:bodyPr>
          <a:lstStyle/>
          <a:p>
            <a:pPr lvl="1"/>
            <a:r>
              <a:rPr lang="en-US" sz="2800" b="1" dirty="0" smtClean="0">
                <a:solidFill>
                  <a:schemeClr val="bg1"/>
                </a:solidFill>
              </a:rPr>
              <a:t>Disadvantages of </a:t>
            </a:r>
            <a:r>
              <a:rPr lang="en-US" sz="2800" b="1" dirty="0">
                <a:solidFill>
                  <a:schemeClr val="bg1"/>
                </a:solidFill>
              </a:rPr>
              <a:t>Transformational/ Visionary</a:t>
            </a:r>
            <a:r>
              <a:rPr lang="en-US" sz="2800" b="1" dirty="0" smtClean="0">
                <a:solidFill>
                  <a:schemeClr val="bg1"/>
                </a:solidFill>
              </a:rPr>
              <a:t> Leadership</a:t>
            </a:r>
            <a:endParaRPr lang="en-US" sz="2800" b="1"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2273606"/>
            <a:ext cx="10708849" cy="646331"/>
          </a:xfrm>
          <a:prstGeom prst="rect">
            <a:avLst/>
          </a:prstGeom>
          <a:solidFill>
            <a:schemeClr val="accent1">
              <a:lumMod val="20000"/>
              <a:lumOff val="80000"/>
            </a:schemeClr>
          </a:solidFill>
          <a:ln>
            <a:solidFill>
              <a:schemeClr val="bg1"/>
            </a:solidFill>
          </a:ln>
        </p:spPr>
        <p:txBody>
          <a:bodyPr wrap="square">
            <a:spAutoFit/>
          </a:bodyPr>
          <a:lstStyle/>
          <a:p>
            <a:pPr lvl="0"/>
            <a:r>
              <a:rPr lang="en-US" dirty="0"/>
              <a:t>Such great emphasis is placed on the future that the visionary leader often loses sight of the present. There is less emphasis on the smaller details that impact the day-to-day operation of the organization</a:t>
            </a:r>
          </a:p>
        </p:txBody>
      </p:sp>
      <p:sp>
        <p:nvSpPr>
          <p:cNvPr id="9" name="Rectangle 8"/>
          <p:cNvSpPr/>
          <p:nvPr/>
        </p:nvSpPr>
        <p:spPr>
          <a:xfrm>
            <a:off x="-1" y="3205521"/>
            <a:ext cx="10209229" cy="646331"/>
          </a:xfrm>
          <a:prstGeom prst="rect">
            <a:avLst/>
          </a:prstGeom>
          <a:solidFill>
            <a:schemeClr val="accent1">
              <a:lumMod val="20000"/>
              <a:lumOff val="80000"/>
            </a:schemeClr>
          </a:solidFill>
          <a:ln>
            <a:solidFill>
              <a:schemeClr val="bg1"/>
            </a:solidFill>
          </a:ln>
        </p:spPr>
        <p:txBody>
          <a:bodyPr wrap="square">
            <a:spAutoFit/>
          </a:bodyPr>
          <a:lstStyle/>
          <a:p>
            <a:pPr lvl="0"/>
            <a:r>
              <a:rPr lang="en-US" dirty="0"/>
              <a:t>The vision may be lost if it’s too intertwined with the personality of the leader and proper succession planning is not carried out effectively.</a:t>
            </a:r>
          </a:p>
        </p:txBody>
      </p:sp>
      <p:sp>
        <p:nvSpPr>
          <p:cNvPr id="10" name="Rectangle 9"/>
          <p:cNvSpPr/>
          <p:nvPr/>
        </p:nvSpPr>
        <p:spPr>
          <a:xfrm>
            <a:off x="-1" y="4133407"/>
            <a:ext cx="10708849" cy="646331"/>
          </a:xfrm>
          <a:prstGeom prst="rect">
            <a:avLst/>
          </a:prstGeom>
          <a:solidFill>
            <a:schemeClr val="accent1">
              <a:lumMod val="20000"/>
              <a:lumOff val="80000"/>
            </a:schemeClr>
          </a:solidFill>
          <a:ln>
            <a:solidFill>
              <a:schemeClr val="bg1"/>
            </a:solidFill>
          </a:ln>
        </p:spPr>
        <p:txBody>
          <a:bodyPr wrap="square">
            <a:spAutoFit/>
          </a:bodyPr>
          <a:lstStyle/>
          <a:p>
            <a:pPr lvl="0"/>
            <a:r>
              <a:rPr lang="en-US" dirty="0"/>
              <a:t>There is a fixation on the leader’s vision which leads to other potentially good ideas being tossed aside. There isn’t an objective outlook on the need to either revise the vision or abandon it altogether for something better.</a:t>
            </a:r>
          </a:p>
        </p:txBody>
      </p:sp>
      <p:sp>
        <p:nvSpPr>
          <p:cNvPr id="11" name="Rectangle 10"/>
          <p:cNvSpPr/>
          <p:nvPr/>
        </p:nvSpPr>
        <p:spPr>
          <a:xfrm>
            <a:off x="-1" y="4986618"/>
            <a:ext cx="9253571" cy="646331"/>
          </a:xfrm>
          <a:prstGeom prst="rect">
            <a:avLst/>
          </a:prstGeom>
          <a:solidFill>
            <a:schemeClr val="accent1">
              <a:lumMod val="20000"/>
              <a:lumOff val="80000"/>
            </a:schemeClr>
          </a:solidFill>
          <a:ln>
            <a:solidFill>
              <a:schemeClr val="bg1"/>
            </a:solidFill>
          </a:ln>
        </p:spPr>
        <p:txBody>
          <a:bodyPr wrap="square">
            <a:spAutoFit/>
          </a:bodyPr>
          <a:lstStyle/>
          <a:p>
            <a:pPr lvl="0"/>
            <a:r>
              <a:rPr lang="en-US" dirty="0"/>
              <a:t>A visionary leader can easily get a team excited about a project but often loses this momentum because there’s no follow-through.</a:t>
            </a:r>
          </a:p>
        </p:txBody>
      </p:sp>
      <p:sp>
        <p:nvSpPr>
          <p:cNvPr id="13" name="Rectangle 12"/>
          <p:cNvSpPr/>
          <p:nvPr/>
        </p:nvSpPr>
        <p:spPr>
          <a:xfrm>
            <a:off x="0" y="6353719"/>
            <a:ext cx="9253571" cy="369332"/>
          </a:xfrm>
          <a:prstGeom prst="rect">
            <a:avLst/>
          </a:prstGeom>
          <a:solidFill>
            <a:schemeClr val="accent1">
              <a:lumMod val="20000"/>
              <a:lumOff val="80000"/>
            </a:schemeClr>
          </a:solidFill>
          <a:ln>
            <a:solidFill>
              <a:schemeClr val="bg1"/>
            </a:solidFill>
          </a:ln>
        </p:spPr>
        <p:txBody>
          <a:bodyPr wrap="square">
            <a:spAutoFit/>
          </a:bodyPr>
          <a:lstStyle/>
          <a:p>
            <a:pPr lvl="0"/>
            <a:r>
              <a:rPr lang="en-US" dirty="0"/>
              <a:t>Team members aren’t held accountable.</a:t>
            </a:r>
          </a:p>
        </p:txBody>
      </p:sp>
    </p:spTree>
    <p:extLst>
      <p:ext uri="{BB962C8B-B14F-4D97-AF65-F5344CB8AC3E}">
        <p14:creationId xmlns:p14="http://schemas.microsoft.com/office/powerpoint/2010/main" val="3844999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inVertic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Vertical)">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barn(inVertical)">
                                      <p:cBhvr>
                                        <p:cTn id="3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360868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Leadership styles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23486" y="1273048"/>
            <a:ext cx="9816059" cy="523220"/>
          </a:xfrm>
          <a:prstGeom prst="rect">
            <a:avLst/>
          </a:prstGeom>
          <a:solidFill>
            <a:schemeClr val="tx2">
              <a:lumMod val="50000"/>
            </a:schemeClr>
          </a:solidFill>
          <a:ln>
            <a:solidFill>
              <a:schemeClr val="bg1"/>
            </a:solidFill>
          </a:ln>
          <a:effectLst>
            <a:reflection blurRad="6350" stA="50000" endA="300" endPos="55000" dir="5400000" sy="-100000" algn="bl" rotWithShape="0"/>
          </a:effectLst>
        </p:spPr>
        <p:txBody>
          <a:bodyPr wrap="square">
            <a:spAutoFit/>
          </a:bodyPr>
          <a:lstStyle/>
          <a:p>
            <a:pPr lvl="1"/>
            <a:r>
              <a:rPr lang="en-US" sz="2800" b="1" dirty="0" smtClean="0">
                <a:solidFill>
                  <a:schemeClr val="bg1"/>
                </a:solidFill>
              </a:rPr>
              <a:t>Your preferred Leadership style</a:t>
            </a:r>
            <a:endParaRPr lang="en-US" sz="2800" b="1"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2042385"/>
            <a:ext cx="10708849"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Obviously, most leaders use a </a:t>
            </a:r>
            <a:r>
              <a:rPr lang="en-US" sz="2000" i="1" dirty="0"/>
              <a:t>combination </a:t>
            </a:r>
            <a:r>
              <a:rPr lang="en-US" sz="2000" dirty="0"/>
              <a:t>of these styles, and it’s important to note that their primary leadership style is often influenced by their personality, their expectations, and their own past experiences with leaders. By the following:</a:t>
            </a:r>
          </a:p>
        </p:txBody>
      </p:sp>
      <p:sp>
        <p:nvSpPr>
          <p:cNvPr id="9" name="Rectangle 8"/>
          <p:cNvSpPr/>
          <p:nvPr/>
        </p:nvSpPr>
        <p:spPr>
          <a:xfrm>
            <a:off x="0" y="3205521"/>
            <a:ext cx="4157222"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t>Evaluating the needs of your team</a:t>
            </a:r>
          </a:p>
        </p:txBody>
      </p:sp>
      <p:sp>
        <p:nvSpPr>
          <p:cNvPr id="10" name="Rectangle 9"/>
          <p:cNvSpPr/>
          <p:nvPr/>
        </p:nvSpPr>
        <p:spPr>
          <a:xfrm>
            <a:off x="-1" y="3801885"/>
            <a:ext cx="4157223" cy="400110"/>
          </a:xfrm>
          <a:prstGeom prst="rect">
            <a:avLst/>
          </a:prstGeom>
          <a:solidFill>
            <a:srgbClr val="E3D9F5"/>
          </a:solidFill>
          <a:ln>
            <a:solidFill>
              <a:schemeClr val="bg1"/>
            </a:solidFill>
          </a:ln>
        </p:spPr>
        <p:txBody>
          <a:bodyPr wrap="square">
            <a:spAutoFit/>
          </a:bodyPr>
          <a:lstStyle/>
          <a:p>
            <a:r>
              <a:rPr lang="en-US" sz="2000" dirty="0"/>
              <a:t>Evaluating the features of the project</a:t>
            </a:r>
          </a:p>
        </p:txBody>
      </p:sp>
      <p:sp>
        <p:nvSpPr>
          <p:cNvPr id="11" name="Rectangle 10"/>
          <p:cNvSpPr/>
          <p:nvPr/>
        </p:nvSpPr>
        <p:spPr>
          <a:xfrm>
            <a:off x="0" y="4394899"/>
            <a:ext cx="6787300" cy="400110"/>
          </a:xfrm>
          <a:prstGeom prst="rect">
            <a:avLst/>
          </a:prstGeom>
          <a:solidFill>
            <a:schemeClr val="accent6">
              <a:lumMod val="20000"/>
              <a:lumOff val="80000"/>
            </a:schemeClr>
          </a:solidFill>
          <a:ln>
            <a:solidFill>
              <a:schemeClr val="bg1"/>
            </a:solidFill>
          </a:ln>
        </p:spPr>
        <p:txBody>
          <a:bodyPr wrap="square">
            <a:spAutoFit/>
          </a:bodyPr>
          <a:lstStyle/>
          <a:p>
            <a:pPr lvl="0"/>
            <a:r>
              <a:rPr lang="en-US" sz="2000" dirty="0"/>
              <a:t>Approaching the situation with a willingness to learn and adapt.</a:t>
            </a:r>
          </a:p>
        </p:txBody>
      </p:sp>
    </p:spTree>
    <p:extLst>
      <p:ext uri="{BB962C8B-B14F-4D97-AF65-F5344CB8AC3E}">
        <p14:creationId xmlns:p14="http://schemas.microsoft.com/office/powerpoint/2010/main" val="1242333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inVertic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Vertical)">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4" name="Rectangle 3"/>
          <p:cNvSpPr/>
          <p:nvPr/>
        </p:nvSpPr>
        <p:spPr>
          <a:xfrm>
            <a:off x="3680019" y="2649267"/>
            <a:ext cx="3813865" cy="1031564"/>
          </a:xfrm>
          <a:prstGeom prst="rect">
            <a:avLst/>
          </a:prstGeom>
          <a:solidFill>
            <a:schemeClr val="tx1"/>
          </a:solidFill>
          <a:ln>
            <a:solidFill>
              <a:schemeClr val="bg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7000"/>
              </a:lnSpc>
            </a:pPr>
            <a:r>
              <a:rPr lang="en-US" sz="60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Thank You</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35768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otalTime>822</TotalTime>
  <Words>3668</Words>
  <Application>Microsoft Office PowerPoint</Application>
  <PresentationFormat>Widescreen</PresentationFormat>
  <Paragraphs>272</Paragraphs>
  <Slides>45</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45</vt:i4>
      </vt:variant>
    </vt:vector>
  </HeadingPairs>
  <TitlesOfParts>
    <vt:vector size="52" baseType="lpstr">
      <vt:lpstr>Arial</vt:lpstr>
      <vt:lpstr>Calibri</vt:lpstr>
      <vt:lpstr>Calibri Light</vt:lpstr>
      <vt:lpstr>Courier New</vt:lpstr>
      <vt:lpstr>Times New Roman</vt:lpstr>
      <vt:lpstr>Office Theme</vt:lpstr>
      <vt:lpstr>1_Office Theme</vt:lpstr>
      <vt:lpstr>Understanding Leadership Chapter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communication Chapter 1</dc:title>
  <dc:creator>Merna</dc:creator>
  <cp:lastModifiedBy>Merna</cp:lastModifiedBy>
  <cp:revision>72</cp:revision>
  <dcterms:created xsi:type="dcterms:W3CDTF">2021-01-29T09:19:11Z</dcterms:created>
  <dcterms:modified xsi:type="dcterms:W3CDTF">2021-09-11T19:22:09Z</dcterms:modified>
</cp:coreProperties>
</file>