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303" r:id="rId2"/>
    <p:sldId id="271" r:id="rId3"/>
    <p:sldId id="313" r:id="rId4"/>
    <p:sldId id="276" r:id="rId5"/>
    <p:sldId id="482" r:id="rId6"/>
    <p:sldId id="493" r:id="rId7"/>
    <p:sldId id="494" r:id="rId8"/>
    <p:sldId id="495" r:id="rId9"/>
    <p:sldId id="483" r:id="rId10"/>
    <p:sldId id="484" r:id="rId11"/>
    <p:sldId id="512" r:id="rId12"/>
    <p:sldId id="520" r:id="rId13"/>
    <p:sldId id="485" r:id="rId14"/>
    <p:sldId id="486" r:id="rId15"/>
    <p:sldId id="487" r:id="rId16"/>
    <p:sldId id="488" r:id="rId17"/>
    <p:sldId id="499" r:id="rId18"/>
    <p:sldId id="496" r:id="rId19"/>
    <p:sldId id="497" r:id="rId20"/>
    <p:sldId id="498" r:id="rId21"/>
    <p:sldId id="489" r:id="rId22"/>
    <p:sldId id="490" r:id="rId23"/>
    <p:sldId id="492" r:id="rId24"/>
    <p:sldId id="491" r:id="rId25"/>
    <p:sldId id="500" r:id="rId26"/>
    <p:sldId id="501" r:id="rId27"/>
    <p:sldId id="502" r:id="rId28"/>
    <p:sldId id="503" r:id="rId29"/>
    <p:sldId id="517" r:id="rId30"/>
    <p:sldId id="518" r:id="rId31"/>
    <p:sldId id="519" r:id="rId32"/>
    <p:sldId id="504" r:id="rId33"/>
    <p:sldId id="505" r:id="rId34"/>
    <p:sldId id="506" r:id="rId35"/>
    <p:sldId id="507" r:id="rId36"/>
    <p:sldId id="508" r:id="rId37"/>
    <p:sldId id="509" r:id="rId38"/>
    <p:sldId id="510" r:id="rId39"/>
    <p:sldId id="511" r:id="rId40"/>
    <p:sldId id="521" r:id="rId41"/>
    <p:sldId id="481"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276"/>
            <p14:sldId id="482"/>
            <p14:sldId id="493"/>
            <p14:sldId id="494"/>
            <p14:sldId id="495"/>
            <p14:sldId id="483"/>
            <p14:sldId id="484"/>
            <p14:sldId id="512"/>
            <p14:sldId id="520"/>
            <p14:sldId id="485"/>
            <p14:sldId id="486"/>
            <p14:sldId id="487"/>
            <p14:sldId id="488"/>
            <p14:sldId id="499"/>
            <p14:sldId id="496"/>
            <p14:sldId id="497"/>
            <p14:sldId id="498"/>
            <p14:sldId id="489"/>
            <p14:sldId id="490"/>
            <p14:sldId id="492"/>
            <p14:sldId id="491"/>
            <p14:sldId id="500"/>
            <p14:sldId id="501"/>
            <p14:sldId id="502"/>
            <p14:sldId id="503"/>
            <p14:sldId id="517"/>
            <p14:sldId id="518"/>
            <p14:sldId id="519"/>
            <p14:sldId id="504"/>
            <p14:sldId id="505"/>
            <p14:sldId id="506"/>
            <p14:sldId id="507"/>
            <p14:sldId id="508"/>
            <p14:sldId id="509"/>
            <p14:sldId id="510"/>
            <p14:sldId id="511"/>
            <p14:sldId id="521"/>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35.png"/></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8" Type="http://schemas.openxmlformats.org/officeDocument/2006/relationships/image" Target="../media/image39.jpg"/><Relationship Id="rId3" Type="http://schemas.openxmlformats.org/officeDocument/2006/relationships/image" Target="../media/image37.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649050" y="2659559"/>
            <a:ext cx="264207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الإعلام الجديد</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ar-EG" sz="2000" b="1" dirty="0">
                <a:effectLst/>
                <a:latin typeface="Arial" panose="020B0604020202020204" pitchFamily="34" charset="0"/>
                <a:ea typeface="Times New Roman" panose="02020603050405020304" pitchFamily="18" charset="0"/>
                <a:cs typeface="Times New Roman" panose="02020603050405020304" pitchFamily="18" charset="0"/>
              </a:rPr>
              <a:t>3</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020155" y="1589854"/>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595170" y="65804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40" y="1259391"/>
            <a:ext cx="4655295" cy="1077218"/>
          </a:xfrm>
          <a:prstGeom prst="rect">
            <a:avLst/>
          </a:prstGeom>
          <a:noFill/>
        </p:spPr>
        <p:txBody>
          <a:bodyPr wrap="square" rtlCol="0">
            <a:spAutoFit/>
          </a:bodyPr>
          <a:lstStyle/>
          <a:p>
            <a:r>
              <a:rPr lang="ar-SA" sz="3200" b="1" dirty="0">
                <a:solidFill>
                  <a:srgbClr val="00B0F0"/>
                </a:solidFill>
                <a:latin typeface="Times New Roman" panose="02020603050405020304" pitchFamily="18" charset="0"/>
                <a:cs typeface="Times New Roman" panose="02020603050405020304" pitchFamily="18" charset="0"/>
              </a:rPr>
              <a:t>إيجابيات وسلبيات توظيف الإعلام الجديد في مجال العلاقات العامة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7727" y="714612"/>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682257" y="893108"/>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674917"/>
          </a:xfrm>
          <a:prstGeom prst="rect">
            <a:avLst/>
          </a:prstGeom>
          <a:noFill/>
        </p:spPr>
        <p:txBody>
          <a:bodyPr wrap="square" rtlCol="0">
            <a:spAutoFit/>
          </a:bodyPr>
          <a:lstStyle/>
          <a:p>
            <a:pPr algn="just" rtl="1">
              <a:lnSpc>
                <a:spcPct val="107000"/>
              </a:lnSpc>
              <a:spcAft>
                <a:spcPts val="800"/>
              </a:spcAft>
            </a:pPr>
            <a:r>
              <a:rPr lang="ar-JO" sz="28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en-US" sz="2000"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SzPts val="1400"/>
              <a:buFont typeface="Simplified Arabic" panose="02020603050405020304" pitchFamily="18" charset="-78"/>
              <a:buAutoNum type="arabicPeriod"/>
            </a:pPr>
            <a:r>
              <a:rPr lang="ar-JO"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الإيجابيات الخاصة بتوظيف الإعلام الجديد في مجال العلاقات العامة.</a:t>
            </a:r>
          </a:p>
          <a:p>
            <a:pPr marL="342900" lvl="0" indent="-342900" algn="just" rtl="1">
              <a:lnSpc>
                <a:spcPct val="107000"/>
              </a:lnSpc>
              <a:spcAft>
                <a:spcPts val="800"/>
              </a:spcAft>
              <a:buSzPts val="1400"/>
              <a:buFont typeface="Simplified Arabic" panose="02020603050405020304" pitchFamily="18" charset="-78"/>
              <a:buAutoNum type="arabicPeriod"/>
            </a:pPr>
            <a:r>
              <a:rPr lang="ar-JO"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السلبيات الخاصة بتوظيف الإعلام الجديد في مجال العلاقات العامة.</a:t>
            </a:r>
          </a:p>
          <a:p>
            <a:pPr marL="342900" lvl="0" indent="-342900" algn="just" rtl="1">
              <a:lnSpc>
                <a:spcPct val="107000"/>
              </a:lnSpc>
              <a:spcAft>
                <a:spcPts val="800"/>
              </a:spcAft>
              <a:buSzPts val="1400"/>
              <a:buFont typeface="Simplified Arabic" panose="02020603050405020304" pitchFamily="18" charset="-78"/>
              <a:buAutoNum type="arabicPeriod"/>
            </a:pPr>
            <a:r>
              <a:rPr lang="ar-JO"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الرأي العام</a:t>
            </a:r>
            <a:r>
              <a:rPr lang="ar-EG"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 مفهومه</a:t>
            </a:r>
            <a:r>
              <a:rPr lang="ar-JO" sz="2800" kern="0" dirty="0">
                <a:solidFill>
                  <a:schemeClr val="bg1"/>
                </a:solidFill>
                <a:effectLst/>
                <a:latin typeface="Calibri" panose="020F0502020204030204" pitchFamily="34" charset="0"/>
                <a:ea typeface="Calibri" panose="020F0502020204030204" pitchFamily="34" charset="0"/>
                <a:cs typeface="Simplified Arabic" panose="02020603050405020304" pitchFamily="18" charset="-78"/>
              </a:rPr>
              <a:t> وعوامل تكوينه وطرق قياسه من خلال الإعلام الجديد.</a:t>
            </a:r>
          </a:p>
          <a:p>
            <a:pPr marL="342900" lvl="0" indent="-342900" algn="just" rtl="1">
              <a:lnSpc>
                <a:spcPct val="107000"/>
              </a:lnSpc>
              <a:spcAft>
                <a:spcPts val="800"/>
              </a:spcAft>
              <a:buSzPts val="1400"/>
              <a:buFont typeface="Simplified Arabic" panose="02020603050405020304" pitchFamily="18" charset="-78"/>
              <a:buAutoNum type="arabicPeriod"/>
            </a:pPr>
            <a:endParaRPr lang="en-US" sz="2400" dirty="0">
              <a:solidFill>
                <a:schemeClr val="bg1"/>
              </a:solidFill>
              <a:latin typeface="Times New Roman" panose="02020603050405020304" pitchFamily="18" charset="0"/>
              <a:cs typeface="Times New Roman" panose="02020603050405020304" pitchFamily="18" charset="0"/>
            </a:endParaRP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75148" y="412562"/>
            <a:ext cx="7221940" cy="1200329"/>
          </a:xfrm>
          <a:prstGeom prst="rect">
            <a:avLst/>
          </a:prstGeom>
          <a:noFill/>
        </p:spPr>
        <p:txBody>
          <a:bodyPr wrap="square" rtlCol="0">
            <a:spAutoFit/>
          </a:bodyPr>
          <a:lstStyle/>
          <a:p>
            <a:pPr algn="ctr"/>
            <a:r>
              <a:rPr lang="ar-EG" sz="3600" b="1" dirty="0">
                <a:solidFill>
                  <a:schemeClr val="bg1"/>
                </a:solidFill>
                <a:latin typeface="Times New Roman" panose="02020603050405020304" pitchFamily="18" charset="0"/>
                <a:cs typeface="Times New Roman" panose="02020603050405020304" pitchFamily="18" charset="0"/>
              </a:rPr>
              <a:t>مميزات استخدام الإعلام الجديد في مجال العلاقات العامة</a:t>
            </a:r>
            <a:endParaRPr lang="en-US" sz="36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2831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02097" y="418926"/>
            <a:ext cx="1034822"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0691" y="666864"/>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69332"/>
          </a:xfrm>
          <a:prstGeom prst="rect">
            <a:avLst/>
          </a:prstGeom>
          <a:noFill/>
        </p:spPr>
        <p:txBody>
          <a:bodyPr wrap="square" rtlCol="0">
            <a:spAutoFit/>
          </a:bodyPr>
          <a:lstStyle/>
          <a:p>
            <a:pPr algn="ctr"/>
            <a:r>
              <a:rPr lang="en-US" dirty="0">
                <a:solidFill>
                  <a:schemeClr val="bg1"/>
                </a:solidFill>
              </a:rPr>
              <a:t>www.midocean.ae</a:t>
            </a:r>
          </a:p>
        </p:txBody>
      </p:sp>
      <p:pic>
        <p:nvPicPr>
          <p:cNvPr id="19" name="Picture 18">
            <a:extLst>
              <a:ext uri="{FF2B5EF4-FFF2-40B4-BE49-F238E27FC236}">
                <a16:creationId xmlns:a16="http://schemas.microsoft.com/office/drawing/2014/main" id="{524E6AC0-F70F-02CE-DB0D-86100A46C0A0}"/>
              </a:ext>
            </a:extLst>
          </p:cNvPr>
          <p:cNvPicPr>
            <a:picLocks noChangeAspect="1"/>
          </p:cNvPicPr>
          <p:nvPr/>
        </p:nvPicPr>
        <p:blipFill>
          <a:blip r:embed="rId3"/>
          <a:stretch>
            <a:fillRect/>
          </a:stretch>
        </p:blipFill>
        <p:spPr>
          <a:xfrm>
            <a:off x="678641" y="1640709"/>
            <a:ext cx="10168759" cy="445998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366745" y="423508"/>
            <a:ext cx="7240701" cy="954107"/>
          </a:xfrm>
          <a:prstGeom prst="rect">
            <a:avLst/>
          </a:prstGeom>
          <a:noFill/>
        </p:spPr>
        <p:txBody>
          <a:bodyPr wrap="square" rtlCol="0">
            <a:spAutoFit/>
          </a:bodyPr>
          <a:lstStyle/>
          <a:p>
            <a:pPr algn="ctr" rtl="1"/>
            <a:r>
              <a:rPr lang="ar-SA" sz="2800" b="1" dirty="0">
                <a:solidFill>
                  <a:schemeClr val="bg1"/>
                </a:solidFill>
                <a:latin typeface="Times New Roman" panose="02020603050405020304" pitchFamily="18" charset="0"/>
                <a:cs typeface="Times New Roman" panose="02020603050405020304" pitchFamily="18" charset="0"/>
              </a:rPr>
              <a:t>إيجابيات </a:t>
            </a:r>
            <a:r>
              <a:rPr lang="ar-EG" sz="2800" b="1" dirty="0">
                <a:solidFill>
                  <a:schemeClr val="bg1"/>
                </a:solidFill>
                <a:latin typeface="Times New Roman" panose="02020603050405020304" pitchFamily="18" charset="0"/>
                <a:cs typeface="Times New Roman" panose="02020603050405020304" pitchFamily="18" charset="0"/>
              </a:rPr>
              <a:t>توظيف الإعلام الجديد</a:t>
            </a:r>
          </a:p>
          <a:p>
            <a:pPr algn="ctr" rtl="1"/>
            <a:r>
              <a:rPr lang="ar-SA" sz="2800" b="1" dirty="0">
                <a:solidFill>
                  <a:schemeClr val="bg1"/>
                </a:solidFill>
                <a:latin typeface="Times New Roman" panose="02020603050405020304" pitchFamily="18" charset="0"/>
                <a:cs typeface="Times New Roman" panose="02020603050405020304" pitchFamily="18" charset="0"/>
              </a:rPr>
              <a:t>في مجال العلاقات العامة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2" name="Picture 11">
            <a:extLst>
              <a:ext uri="{FF2B5EF4-FFF2-40B4-BE49-F238E27FC236}">
                <a16:creationId xmlns:a16="http://schemas.microsoft.com/office/drawing/2014/main" id="{A03D722B-CE36-0834-4F7E-67E02087D7AD}"/>
              </a:ext>
            </a:extLst>
          </p:cNvPr>
          <p:cNvPicPr>
            <a:picLocks noChangeAspect="1"/>
          </p:cNvPicPr>
          <p:nvPr/>
        </p:nvPicPr>
        <p:blipFill>
          <a:blip r:embed="rId3"/>
          <a:stretch>
            <a:fillRect/>
          </a:stretch>
        </p:blipFill>
        <p:spPr>
          <a:xfrm>
            <a:off x="1644536" y="1722474"/>
            <a:ext cx="9002110" cy="4267014"/>
          </a:xfrm>
          <a:prstGeom prst="rect">
            <a:avLst/>
          </a:prstGeom>
        </p:spPr>
      </p:pic>
    </p:spTree>
    <p:extLst>
      <p:ext uri="{BB962C8B-B14F-4D97-AF65-F5344CB8AC3E}">
        <p14:creationId xmlns:p14="http://schemas.microsoft.com/office/powerpoint/2010/main" val="3094289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9523" y="356338"/>
            <a:ext cx="7240701"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إيجابيات </a:t>
            </a:r>
            <a:r>
              <a:rPr lang="ar-EG" sz="2800" b="1" dirty="0">
                <a:solidFill>
                  <a:schemeClr val="bg1"/>
                </a:solidFill>
                <a:latin typeface="Times New Roman" panose="02020603050405020304" pitchFamily="18" charset="0"/>
                <a:cs typeface="Times New Roman" panose="02020603050405020304" pitchFamily="18" charset="0"/>
              </a:rPr>
              <a:t>توظيف الإعلام الجديد</a:t>
            </a:r>
          </a:p>
          <a:p>
            <a:pPr algn="ctr" rtl="1"/>
            <a:r>
              <a:rPr lang="ar-SA" sz="2800" b="1" dirty="0">
                <a:solidFill>
                  <a:schemeClr val="bg1"/>
                </a:solidFill>
                <a:latin typeface="Times New Roman" panose="02020603050405020304" pitchFamily="18" charset="0"/>
                <a:cs typeface="Times New Roman" panose="02020603050405020304" pitchFamily="18" charset="0"/>
              </a:rPr>
              <a:t>في مجال العلاقات العامة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75781" y="3319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85108" y="45625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3029" y="7072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F9E4627F-C9CD-5EF0-EE76-078AC25454CE}"/>
              </a:ext>
            </a:extLst>
          </p:cNvPr>
          <p:cNvPicPr>
            <a:picLocks noChangeAspect="1"/>
          </p:cNvPicPr>
          <p:nvPr/>
        </p:nvPicPr>
        <p:blipFill>
          <a:blip r:embed="rId3"/>
          <a:stretch>
            <a:fillRect/>
          </a:stretch>
        </p:blipFill>
        <p:spPr>
          <a:xfrm>
            <a:off x="1329939" y="1603772"/>
            <a:ext cx="9816282" cy="4345264"/>
          </a:xfrm>
          <a:prstGeom prst="rect">
            <a:avLst/>
          </a:prstGeom>
        </p:spPr>
      </p:pic>
    </p:spTree>
    <p:extLst>
      <p:ext uri="{BB962C8B-B14F-4D97-AF65-F5344CB8AC3E}">
        <p14:creationId xmlns:p14="http://schemas.microsoft.com/office/powerpoint/2010/main" val="1044943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9523" y="356338"/>
            <a:ext cx="7240701"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إيجابيات </a:t>
            </a:r>
            <a:r>
              <a:rPr lang="ar-EG" sz="2800" b="1" dirty="0">
                <a:solidFill>
                  <a:schemeClr val="bg1"/>
                </a:solidFill>
                <a:latin typeface="Times New Roman" panose="02020603050405020304" pitchFamily="18" charset="0"/>
                <a:cs typeface="Times New Roman" panose="02020603050405020304" pitchFamily="18" charset="0"/>
              </a:rPr>
              <a:t>توظيف الإعلام الجديد</a:t>
            </a:r>
          </a:p>
          <a:p>
            <a:pPr algn="ctr" rtl="1"/>
            <a:r>
              <a:rPr lang="ar-SA" sz="2800" b="1" dirty="0">
                <a:solidFill>
                  <a:schemeClr val="bg1"/>
                </a:solidFill>
                <a:latin typeface="Times New Roman" panose="02020603050405020304" pitchFamily="18" charset="0"/>
                <a:cs typeface="Times New Roman" panose="02020603050405020304" pitchFamily="18" charset="0"/>
              </a:rPr>
              <a:t>في مجال العلاقات العامة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75781" y="3319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85108" y="45625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3029" y="7072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8156D13-A684-DDA5-B4A3-3E03162E5120}"/>
              </a:ext>
            </a:extLst>
          </p:cNvPr>
          <p:cNvPicPr>
            <a:picLocks noChangeAspect="1"/>
          </p:cNvPicPr>
          <p:nvPr/>
        </p:nvPicPr>
        <p:blipFill>
          <a:blip r:embed="rId3"/>
          <a:stretch>
            <a:fillRect/>
          </a:stretch>
        </p:blipFill>
        <p:spPr>
          <a:xfrm>
            <a:off x="1195888" y="1701623"/>
            <a:ext cx="9800224" cy="4338156"/>
          </a:xfrm>
          <a:prstGeom prst="rect">
            <a:avLst/>
          </a:prstGeom>
        </p:spPr>
      </p:pic>
    </p:spTree>
    <p:extLst>
      <p:ext uri="{BB962C8B-B14F-4D97-AF65-F5344CB8AC3E}">
        <p14:creationId xmlns:p14="http://schemas.microsoft.com/office/powerpoint/2010/main" val="81353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9523" y="356338"/>
            <a:ext cx="7240701"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تابع </a:t>
            </a:r>
            <a:r>
              <a:rPr lang="ar-SA" sz="2800" b="1" dirty="0">
                <a:solidFill>
                  <a:schemeClr val="bg1"/>
                </a:solidFill>
                <a:latin typeface="Times New Roman" panose="02020603050405020304" pitchFamily="18" charset="0"/>
                <a:cs typeface="Times New Roman" panose="02020603050405020304" pitchFamily="18" charset="0"/>
              </a:rPr>
              <a:t>إيجابيات </a:t>
            </a:r>
            <a:r>
              <a:rPr lang="ar-EG" sz="2800" b="1" dirty="0">
                <a:solidFill>
                  <a:schemeClr val="bg1"/>
                </a:solidFill>
                <a:latin typeface="Times New Roman" panose="02020603050405020304" pitchFamily="18" charset="0"/>
                <a:cs typeface="Times New Roman" panose="02020603050405020304" pitchFamily="18" charset="0"/>
              </a:rPr>
              <a:t>توظيف الإعلام الجديد</a:t>
            </a:r>
          </a:p>
          <a:p>
            <a:pPr algn="ctr" rtl="1"/>
            <a:r>
              <a:rPr lang="ar-SA" sz="2800" b="1" dirty="0">
                <a:solidFill>
                  <a:schemeClr val="bg1"/>
                </a:solidFill>
                <a:latin typeface="Times New Roman" panose="02020603050405020304" pitchFamily="18" charset="0"/>
                <a:cs typeface="Times New Roman" panose="02020603050405020304" pitchFamily="18" charset="0"/>
              </a:rPr>
              <a:t>في مجال العلاقات العامة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75781" y="33197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85108" y="45625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3029" y="70729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3ED510DD-EDB6-CF27-07C4-B8BB5018EAC3}"/>
              </a:ext>
            </a:extLst>
          </p:cNvPr>
          <p:cNvPicPr>
            <a:picLocks noChangeAspect="1"/>
          </p:cNvPicPr>
          <p:nvPr/>
        </p:nvPicPr>
        <p:blipFill>
          <a:blip r:embed="rId3"/>
          <a:stretch>
            <a:fillRect/>
          </a:stretch>
        </p:blipFill>
        <p:spPr>
          <a:xfrm>
            <a:off x="996629" y="1557703"/>
            <a:ext cx="10263352" cy="4543164"/>
          </a:xfrm>
          <a:prstGeom prst="rect">
            <a:avLst/>
          </a:prstGeom>
        </p:spPr>
      </p:pic>
    </p:spTree>
    <p:extLst>
      <p:ext uri="{BB962C8B-B14F-4D97-AF65-F5344CB8AC3E}">
        <p14:creationId xmlns:p14="http://schemas.microsoft.com/office/powerpoint/2010/main" val="1119449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43664" y="550602"/>
            <a:ext cx="6042680" cy="954107"/>
          </a:xfrm>
          <a:prstGeom prst="rect">
            <a:avLst/>
          </a:prstGeom>
          <a:noFill/>
        </p:spPr>
        <p:txBody>
          <a:bodyPr wrap="square" rtlCol="0">
            <a:spAutoFit/>
          </a:bodyPr>
          <a:lstStyle/>
          <a:p>
            <a:pPr algn="ctr" rtl="1"/>
            <a:r>
              <a:rPr lang="ar-EG" sz="2800" b="1" dirty="0">
                <a:solidFill>
                  <a:schemeClr val="bg1"/>
                </a:solidFill>
                <a:latin typeface="Times New Roman" panose="02020603050405020304" pitchFamily="18" charset="0"/>
                <a:cs typeface="Times New Roman" panose="02020603050405020304" pitchFamily="18" charset="0"/>
              </a:rPr>
              <a:t>سلبيات توظيف الإعلام الجديد </a:t>
            </a:r>
          </a:p>
          <a:p>
            <a:pPr algn="ctr" rtl="1"/>
            <a:r>
              <a:rPr lang="ar-EG" sz="2800" b="1" dirty="0">
                <a:solidFill>
                  <a:schemeClr val="bg1"/>
                </a:solidFill>
                <a:latin typeface="Times New Roman" panose="02020603050405020304" pitchFamily="18" charset="0"/>
                <a:cs typeface="Times New Roman" panose="02020603050405020304" pitchFamily="18" charset="0"/>
              </a:rPr>
              <a:t>في مجال العلاقات العامة</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33419" y="24713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3117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41015" y="585444"/>
            <a:ext cx="1034822"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621EBAD6-DB45-7B55-9C17-4138FBF34385}"/>
              </a:ext>
            </a:extLst>
          </p:cNvPr>
          <p:cNvPicPr>
            <a:picLocks noChangeAspect="1"/>
          </p:cNvPicPr>
          <p:nvPr/>
        </p:nvPicPr>
        <p:blipFill>
          <a:blip r:embed="rId3"/>
          <a:stretch>
            <a:fillRect/>
          </a:stretch>
        </p:blipFill>
        <p:spPr>
          <a:xfrm>
            <a:off x="1236178" y="986525"/>
            <a:ext cx="9574924" cy="5183960"/>
          </a:xfrm>
          <a:prstGeom prst="rect">
            <a:avLst/>
          </a:prstGeom>
        </p:spPr>
      </p:pic>
    </p:spTree>
    <p:extLst>
      <p:ext uri="{BB962C8B-B14F-4D97-AF65-F5344CB8AC3E}">
        <p14:creationId xmlns:p14="http://schemas.microsoft.com/office/powerpoint/2010/main" val="1744491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مفهوم الرأي العام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83514" y="33319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9000" y="49860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02628" y="77591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57031" y="1806767"/>
            <a:ext cx="10477938" cy="461665"/>
          </a:xfrm>
          <a:prstGeom prst="rect">
            <a:avLst/>
          </a:prstGeom>
          <a:noFill/>
        </p:spPr>
        <p:txBody>
          <a:bodyPr wrap="square" rtlCol="0">
            <a:spAutoFit/>
          </a:bodyPr>
          <a:lstStyle/>
          <a:p>
            <a:pPr algn="just" rtl="1"/>
            <a:r>
              <a:rPr lang="ar-EG" sz="2400" dirty="0">
                <a:solidFill>
                  <a:srgbClr val="2D3956"/>
                </a:solidFill>
                <a:latin typeface="Times New Roman" panose="02020603050405020304" pitchFamily="18" charset="0"/>
                <a:cs typeface="Times New Roman" panose="02020603050405020304" pitchFamily="18" charset="0"/>
              </a:rPr>
              <a:t>ا</a:t>
            </a:r>
            <a:r>
              <a:rPr lang="ar-SA" sz="2400" dirty="0" err="1">
                <a:solidFill>
                  <a:srgbClr val="2D3956"/>
                </a:solidFill>
                <a:latin typeface="Times New Roman" panose="02020603050405020304" pitchFamily="18" charset="0"/>
                <a:cs typeface="Times New Roman" panose="02020603050405020304" pitchFamily="18" charset="0"/>
              </a:rPr>
              <a:t>ختلف</a:t>
            </a:r>
            <a:r>
              <a:rPr lang="ar-SA" sz="2400" dirty="0">
                <a:solidFill>
                  <a:srgbClr val="2D3956"/>
                </a:solidFill>
                <a:latin typeface="Times New Roman" panose="02020603050405020304" pitchFamily="18" charset="0"/>
                <a:cs typeface="Times New Roman" panose="02020603050405020304" pitchFamily="18" charset="0"/>
              </a:rPr>
              <a:t> العلماء في وضع تعريف محدد للرأي العام، ولكن هذه التعريفات تتقاطع في معظم الأحيان ومن ذلك: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40383CDB-0E2D-2D75-47C0-9F893527A782}"/>
              </a:ext>
            </a:extLst>
          </p:cNvPr>
          <p:cNvPicPr>
            <a:picLocks noChangeAspect="1"/>
          </p:cNvPicPr>
          <p:nvPr/>
        </p:nvPicPr>
        <p:blipFill>
          <a:blip r:embed="rId3"/>
          <a:stretch>
            <a:fillRect/>
          </a:stretch>
        </p:blipFill>
        <p:spPr>
          <a:xfrm>
            <a:off x="2029121" y="2279418"/>
            <a:ext cx="8197695" cy="4245388"/>
          </a:xfrm>
          <a:prstGeom prst="rect">
            <a:avLst/>
          </a:prstGeom>
        </p:spPr>
      </p:pic>
    </p:spTree>
    <p:extLst>
      <p:ext uri="{BB962C8B-B14F-4D97-AF65-F5344CB8AC3E}">
        <p14:creationId xmlns:p14="http://schemas.microsoft.com/office/powerpoint/2010/main" val="1996583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نشأة مفهوم</a:t>
            </a:r>
            <a:r>
              <a:rPr lang="ar-SA" sz="2800" b="1" dirty="0">
                <a:solidFill>
                  <a:schemeClr val="bg1"/>
                </a:solidFill>
                <a:latin typeface="Times New Roman" panose="02020603050405020304" pitchFamily="18" charset="0"/>
                <a:cs typeface="Times New Roman" panose="02020603050405020304" pitchFamily="18" charset="0"/>
              </a:rPr>
              <a:t> الرأي العام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FE42266A-FBA8-9F1F-830C-D8B7C53B29A5}"/>
              </a:ext>
            </a:extLst>
          </p:cNvPr>
          <p:cNvPicPr>
            <a:picLocks noChangeAspect="1"/>
          </p:cNvPicPr>
          <p:nvPr/>
        </p:nvPicPr>
        <p:blipFill>
          <a:blip r:embed="rId3"/>
          <a:stretch>
            <a:fillRect/>
          </a:stretch>
        </p:blipFill>
        <p:spPr>
          <a:xfrm>
            <a:off x="942308" y="-220004"/>
            <a:ext cx="9885701" cy="6023916"/>
          </a:xfrm>
          <a:prstGeom prst="rect">
            <a:avLst/>
          </a:prstGeom>
        </p:spPr>
      </p:pic>
    </p:spTree>
    <p:extLst>
      <p:ext uri="{BB962C8B-B14F-4D97-AF65-F5344CB8AC3E}">
        <p14:creationId xmlns:p14="http://schemas.microsoft.com/office/powerpoint/2010/main" val="3877412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43664" y="975974"/>
            <a:ext cx="457578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نشأة مفهوم</a:t>
            </a:r>
            <a:r>
              <a:rPr lang="ar-SA" sz="2800" b="1" dirty="0">
                <a:solidFill>
                  <a:schemeClr val="bg1"/>
                </a:solidFill>
                <a:latin typeface="Times New Roman" panose="02020603050405020304" pitchFamily="18" charset="0"/>
                <a:cs typeface="Times New Roman" panose="02020603050405020304" pitchFamily="18" charset="0"/>
              </a:rPr>
              <a:t> الرأي العام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4F1AD2BF-94AF-8BA7-A02E-FC5AD82AA474}"/>
              </a:ext>
            </a:extLst>
          </p:cNvPr>
          <p:cNvPicPr>
            <a:picLocks noChangeAspect="1"/>
          </p:cNvPicPr>
          <p:nvPr/>
        </p:nvPicPr>
        <p:blipFill>
          <a:blip r:embed="rId3"/>
          <a:stretch>
            <a:fillRect/>
          </a:stretch>
        </p:blipFill>
        <p:spPr>
          <a:xfrm>
            <a:off x="1214179" y="1817957"/>
            <a:ext cx="9857071" cy="4338095"/>
          </a:xfrm>
          <a:prstGeom prst="rect">
            <a:avLst/>
          </a:prstGeom>
        </p:spPr>
      </p:pic>
    </p:spTree>
    <p:extLst>
      <p:ext uri="{BB962C8B-B14F-4D97-AF65-F5344CB8AC3E}">
        <p14:creationId xmlns:p14="http://schemas.microsoft.com/office/powerpoint/2010/main" val="2985982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431993"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طبيعة الرأي العام</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29E8E893-5808-313C-CA8E-143E698FA8EB}"/>
              </a:ext>
            </a:extLst>
          </p:cNvPr>
          <p:cNvPicPr>
            <a:picLocks noChangeAspect="1"/>
          </p:cNvPicPr>
          <p:nvPr/>
        </p:nvPicPr>
        <p:blipFill>
          <a:blip r:embed="rId3"/>
          <a:stretch>
            <a:fillRect/>
          </a:stretch>
        </p:blipFill>
        <p:spPr>
          <a:xfrm>
            <a:off x="889000" y="1837851"/>
            <a:ext cx="10360692" cy="4370412"/>
          </a:xfrm>
          <a:prstGeom prst="rect">
            <a:avLst/>
          </a:prstGeom>
        </p:spPr>
      </p:pic>
    </p:spTree>
    <p:extLst>
      <p:ext uri="{BB962C8B-B14F-4D97-AF65-F5344CB8AC3E}">
        <p14:creationId xmlns:p14="http://schemas.microsoft.com/office/powerpoint/2010/main" val="1795098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قوانين الرأي العام</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تُعد قوانين الرأي العام بمثابة ميول تتحدد من خلالها السمات المميزة للرأي العام، وإن كانت في نظر بعض العلماء مجرد افتراضات يُراد بها التعميم، إلا أنها تُمكن الخبراء في حقل الإعلام والرأي العام من محاولة فهم سيكولوجية الجماهير، وتضع أيديهم على مواطن الضعف والقوة فيهم، وتُمكن الخبراء من الوصول إلى الجذور المتشابكة للآراء الفردية الممتدة هنا وهناك، ذلك أن رجال السياسة والإعلام يستثمرون تقلب الرأي العام وما يُصيبه باستمرار من تغير وتحول لتحقيق أغراضهم في هذا الصدد، ويُمكن أن نُجمل هذه القوانين في النقاط </a:t>
            </a:r>
            <a:r>
              <a:rPr lang="ar-SA" sz="2400" dirty="0" err="1">
                <a:solidFill>
                  <a:srgbClr val="2D3956"/>
                </a:solidFill>
                <a:latin typeface="Times New Roman" panose="02020603050405020304" pitchFamily="18" charset="0"/>
                <a:cs typeface="Times New Roman" panose="02020603050405020304" pitchFamily="18" charset="0"/>
              </a:rPr>
              <a:t>الآتية:ل</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50539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من قوانين الرأي العام</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392928B3-FA7B-81CD-0AA0-43A8E8579224}"/>
              </a:ext>
            </a:extLst>
          </p:cNvPr>
          <p:cNvPicPr>
            <a:picLocks noChangeAspect="1"/>
          </p:cNvPicPr>
          <p:nvPr/>
        </p:nvPicPr>
        <p:blipFill>
          <a:blip r:embed="rId3"/>
          <a:stretch>
            <a:fillRect/>
          </a:stretch>
        </p:blipFill>
        <p:spPr>
          <a:xfrm>
            <a:off x="889001" y="1402702"/>
            <a:ext cx="10685720" cy="4824677"/>
          </a:xfrm>
          <a:prstGeom prst="rect">
            <a:avLst/>
          </a:prstGeom>
        </p:spPr>
      </p:pic>
    </p:spTree>
    <p:extLst>
      <p:ext uri="{BB962C8B-B14F-4D97-AF65-F5344CB8AC3E}">
        <p14:creationId xmlns:p14="http://schemas.microsoft.com/office/powerpoint/2010/main" val="1190254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قوانين الرأي العام</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0759588B-3EAE-4F4E-E9C9-4C1BB19AA957}"/>
              </a:ext>
            </a:extLst>
          </p:cNvPr>
          <p:cNvPicPr>
            <a:picLocks noChangeAspect="1"/>
          </p:cNvPicPr>
          <p:nvPr/>
        </p:nvPicPr>
        <p:blipFill>
          <a:blip r:embed="rId3"/>
          <a:stretch>
            <a:fillRect/>
          </a:stretch>
        </p:blipFill>
        <p:spPr>
          <a:xfrm>
            <a:off x="352281" y="1581107"/>
            <a:ext cx="10625539" cy="4819660"/>
          </a:xfrm>
          <a:prstGeom prst="rect">
            <a:avLst/>
          </a:prstGeom>
        </p:spPr>
      </p:pic>
    </p:spTree>
    <p:extLst>
      <p:ext uri="{BB962C8B-B14F-4D97-AF65-F5344CB8AC3E}">
        <p14:creationId xmlns:p14="http://schemas.microsoft.com/office/powerpoint/2010/main" val="363232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قوانين الرأي العام</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506F30B9-85E7-CAF8-74FD-606748B23DA6}"/>
              </a:ext>
            </a:extLst>
          </p:cNvPr>
          <p:cNvPicPr>
            <a:picLocks noChangeAspect="1"/>
          </p:cNvPicPr>
          <p:nvPr/>
        </p:nvPicPr>
        <p:blipFill>
          <a:blip r:embed="rId3"/>
          <a:stretch>
            <a:fillRect/>
          </a:stretch>
        </p:blipFill>
        <p:spPr>
          <a:xfrm>
            <a:off x="997485" y="1662768"/>
            <a:ext cx="10276851" cy="5004082"/>
          </a:xfrm>
          <a:prstGeom prst="rect">
            <a:avLst/>
          </a:prstGeom>
        </p:spPr>
      </p:pic>
    </p:spTree>
    <p:extLst>
      <p:ext uri="{BB962C8B-B14F-4D97-AF65-F5344CB8AC3E}">
        <p14:creationId xmlns:p14="http://schemas.microsoft.com/office/powerpoint/2010/main" val="3748016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40046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العوامل المؤثرة في تكوين الرأي العام</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8E911F94-BAEF-5E32-1F98-D9AF4130CCB8}"/>
              </a:ext>
            </a:extLst>
          </p:cNvPr>
          <p:cNvPicPr>
            <a:picLocks noChangeAspect="1"/>
          </p:cNvPicPr>
          <p:nvPr/>
        </p:nvPicPr>
        <p:blipFill>
          <a:blip r:embed="rId3"/>
          <a:stretch>
            <a:fillRect/>
          </a:stretch>
        </p:blipFill>
        <p:spPr>
          <a:xfrm>
            <a:off x="1347990" y="1859319"/>
            <a:ext cx="9351300" cy="4196588"/>
          </a:xfrm>
          <a:prstGeom prst="rect">
            <a:avLst/>
          </a:prstGeom>
        </p:spPr>
      </p:pic>
    </p:spTree>
    <p:extLst>
      <p:ext uri="{BB962C8B-B14F-4D97-AF65-F5344CB8AC3E}">
        <p14:creationId xmlns:p14="http://schemas.microsoft.com/office/powerpoint/2010/main" val="1983640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CCFE1CC3-5A51-8649-34DB-4B351B8EA6FF}"/>
              </a:ext>
            </a:extLst>
          </p:cNvPr>
          <p:cNvPicPr>
            <a:picLocks noChangeAspect="1"/>
          </p:cNvPicPr>
          <p:nvPr/>
        </p:nvPicPr>
        <p:blipFill>
          <a:blip r:embed="rId3"/>
          <a:stretch>
            <a:fillRect/>
          </a:stretch>
        </p:blipFill>
        <p:spPr>
          <a:xfrm>
            <a:off x="1153149" y="1639822"/>
            <a:ext cx="9824671" cy="4823937"/>
          </a:xfrm>
          <a:prstGeom prst="rect">
            <a:avLst/>
          </a:prstGeom>
        </p:spPr>
      </p:pic>
    </p:spTree>
    <p:extLst>
      <p:ext uri="{BB962C8B-B14F-4D97-AF65-F5344CB8AC3E}">
        <p14:creationId xmlns:p14="http://schemas.microsoft.com/office/powerpoint/2010/main" val="2136972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أهمية قياس الرأي العام</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E86C9D61-A53B-E81B-05CB-85CC5C0BC457}"/>
              </a:ext>
            </a:extLst>
          </p:cNvPr>
          <p:cNvPicPr>
            <a:picLocks noChangeAspect="1"/>
          </p:cNvPicPr>
          <p:nvPr/>
        </p:nvPicPr>
        <p:blipFill>
          <a:blip r:embed="rId3"/>
          <a:stretch>
            <a:fillRect/>
          </a:stretch>
        </p:blipFill>
        <p:spPr>
          <a:xfrm>
            <a:off x="1545021" y="1839384"/>
            <a:ext cx="9553903" cy="4216524"/>
          </a:xfrm>
          <a:prstGeom prst="rect">
            <a:avLst/>
          </a:prstGeom>
        </p:spPr>
      </p:pic>
    </p:spTree>
    <p:extLst>
      <p:ext uri="{BB962C8B-B14F-4D97-AF65-F5344CB8AC3E}">
        <p14:creationId xmlns:p14="http://schemas.microsoft.com/office/powerpoint/2010/main" val="2211305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529123" y="723667"/>
            <a:ext cx="4785607"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أهمية قياس الرأي العام</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312BC96-8C11-5A37-0A02-3F722998B586}"/>
              </a:ext>
            </a:extLst>
          </p:cNvPr>
          <p:cNvPicPr>
            <a:picLocks noChangeAspect="1"/>
          </p:cNvPicPr>
          <p:nvPr/>
        </p:nvPicPr>
        <p:blipFill>
          <a:blip r:embed="rId3"/>
          <a:stretch>
            <a:fillRect/>
          </a:stretch>
        </p:blipFill>
        <p:spPr>
          <a:xfrm>
            <a:off x="1043148" y="1558378"/>
            <a:ext cx="9821917" cy="4784009"/>
          </a:xfrm>
          <a:prstGeom prst="rect">
            <a:avLst/>
          </a:prstGeom>
        </p:spPr>
      </p:pic>
    </p:spTree>
    <p:extLst>
      <p:ext uri="{BB962C8B-B14F-4D97-AF65-F5344CB8AC3E}">
        <p14:creationId xmlns:p14="http://schemas.microsoft.com/office/powerpoint/2010/main" val="2588569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507056" y="925950"/>
            <a:ext cx="5526586"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السمات التي تغلب على الرأي العام</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A3BF3351-C543-5115-1A29-A645A4712919}"/>
              </a:ext>
            </a:extLst>
          </p:cNvPr>
          <p:cNvPicPr>
            <a:picLocks noChangeAspect="1"/>
          </p:cNvPicPr>
          <p:nvPr/>
        </p:nvPicPr>
        <p:blipFill>
          <a:blip r:embed="rId3"/>
          <a:stretch>
            <a:fillRect/>
          </a:stretch>
        </p:blipFill>
        <p:spPr>
          <a:xfrm>
            <a:off x="617280" y="1934405"/>
            <a:ext cx="10685719" cy="4176681"/>
          </a:xfrm>
          <a:prstGeom prst="rect">
            <a:avLst/>
          </a:prstGeom>
        </p:spPr>
      </p:pic>
    </p:spTree>
    <p:extLst>
      <p:ext uri="{BB962C8B-B14F-4D97-AF65-F5344CB8AC3E}">
        <p14:creationId xmlns:p14="http://schemas.microsoft.com/office/powerpoint/2010/main" val="3678991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كيف يتكون الرأي العام</a:t>
            </a:r>
            <a:r>
              <a:rPr lang="ar-SA"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6455D101-BBB1-316B-520C-18294006C347}"/>
              </a:ext>
            </a:extLst>
          </p:cNvPr>
          <p:cNvPicPr>
            <a:picLocks noChangeAspect="1"/>
          </p:cNvPicPr>
          <p:nvPr/>
        </p:nvPicPr>
        <p:blipFill>
          <a:blip r:embed="rId3"/>
          <a:stretch>
            <a:fillRect/>
          </a:stretch>
        </p:blipFill>
        <p:spPr>
          <a:xfrm>
            <a:off x="752393" y="1499193"/>
            <a:ext cx="10687214" cy="4319645"/>
          </a:xfrm>
          <a:prstGeom prst="rect">
            <a:avLst/>
          </a:prstGeom>
        </p:spPr>
      </p:pic>
      <p:pic>
        <p:nvPicPr>
          <p:cNvPr id="7" name="Picture 6">
            <a:extLst>
              <a:ext uri="{FF2B5EF4-FFF2-40B4-BE49-F238E27FC236}">
                <a16:creationId xmlns:a16="http://schemas.microsoft.com/office/drawing/2014/main" id="{3FCD1A57-8F27-770D-6647-3687A8CD4376}"/>
              </a:ext>
            </a:extLst>
          </p:cNvPr>
          <p:cNvPicPr>
            <a:picLocks noChangeAspect="1"/>
          </p:cNvPicPr>
          <p:nvPr/>
        </p:nvPicPr>
        <p:blipFill>
          <a:blip r:embed="rId4"/>
          <a:stretch>
            <a:fillRect/>
          </a:stretch>
        </p:blipFill>
        <p:spPr>
          <a:xfrm>
            <a:off x="1832738" y="1672696"/>
            <a:ext cx="9597262" cy="4383211"/>
          </a:xfrm>
          <a:prstGeom prst="rect">
            <a:avLst/>
          </a:prstGeom>
        </p:spPr>
      </p:pic>
    </p:spTree>
    <p:extLst>
      <p:ext uri="{BB962C8B-B14F-4D97-AF65-F5344CB8AC3E}">
        <p14:creationId xmlns:p14="http://schemas.microsoft.com/office/powerpoint/2010/main" val="1620645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4675248"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أساليب تشكيل </a:t>
            </a:r>
            <a:r>
              <a:rPr lang="ar-SA" sz="2800" b="1" dirty="0">
                <a:solidFill>
                  <a:schemeClr val="bg1"/>
                </a:solidFill>
                <a:latin typeface="Times New Roman" panose="02020603050405020304" pitchFamily="18" charset="0"/>
                <a:cs typeface="Times New Roman" panose="02020603050405020304" pitchFamily="18" charset="0"/>
              </a:rPr>
              <a:t> الرأي العام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288752" cy="2985433"/>
          </a:xfrm>
          <a:prstGeom prst="rect">
            <a:avLst/>
          </a:prstGeom>
          <a:noFill/>
        </p:spPr>
        <p:txBody>
          <a:bodyPr wrap="square" rtlCol="0">
            <a:spAutoFit/>
          </a:bodyPr>
          <a:lstStyle/>
          <a:p>
            <a:pPr algn="just" rtl="1"/>
            <a:r>
              <a:rPr lang="ar-EG" sz="2400" dirty="0">
                <a:solidFill>
                  <a:srgbClr val="2D3956"/>
                </a:solidFill>
                <a:latin typeface="Times New Roman" panose="02020603050405020304" pitchFamily="18" charset="0"/>
                <a:cs typeface="Times New Roman" panose="02020603050405020304" pitchFamily="18" charset="0"/>
              </a:rPr>
              <a:t>يـتكون الرأي العـام عبـر </a:t>
            </a:r>
            <a:r>
              <a:rPr lang="ar-EG" sz="2400" b="1" dirty="0">
                <a:solidFill>
                  <a:srgbClr val="2D3956"/>
                </a:solidFill>
                <a:latin typeface="Times New Roman" panose="02020603050405020304" pitchFamily="18" charset="0"/>
                <a:cs typeface="Times New Roman" panose="02020603050405020304" pitchFamily="18" charset="0"/>
              </a:rPr>
              <a:t>مجموعـة من العمليـات الاتصالية </a:t>
            </a:r>
            <a:r>
              <a:rPr lang="ar-EG" sz="2400" dirty="0">
                <a:solidFill>
                  <a:srgbClr val="2D3956"/>
                </a:solidFill>
                <a:latin typeface="Times New Roman" panose="02020603050405020304" pitchFamily="18" charset="0"/>
                <a:cs typeface="Times New Roman" panose="02020603050405020304" pitchFamily="18" charset="0"/>
              </a:rPr>
              <a:t>يمكن حصرهـا على الـنحو التالي: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جو من الحـرية.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وقـوع حـدث مـهم له صلـة وثيقـة بمصـالح غــالبيـة أعضـاء المـجتمع أو إحـدى</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شرائحه أو يمس معتقداتهم وقيمهم أو مشاعرهم الإنسانية الأساسية.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وعادة مـا يكـون مصـدر معـلومـات الفـرد حول هـذا الحدث إمـا أجهـزة الإعلام</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الجماهيرية أو الاتـصال </a:t>
            </a:r>
            <a:r>
              <a:rPr lang="ar-SA" sz="2400" dirty="0" err="1">
                <a:solidFill>
                  <a:srgbClr val="2D3956"/>
                </a:solidFill>
                <a:latin typeface="Times New Roman" panose="02020603050405020304" pitchFamily="18" charset="0"/>
                <a:cs typeface="Times New Roman" panose="02020603050405020304" pitchFamily="18" charset="0"/>
              </a:rPr>
              <a:t>المواجهي</a:t>
            </a:r>
            <a:r>
              <a:rPr lang="ar-SA" sz="2400" dirty="0">
                <a:solidFill>
                  <a:srgbClr val="2D3956"/>
                </a:solidFill>
                <a:latin typeface="Times New Roman" panose="02020603050405020304" pitchFamily="18" charset="0"/>
                <a:cs typeface="Times New Roman" panose="02020603050405020304" pitchFamily="18" charset="0"/>
              </a:rPr>
              <a:t> المباشر من خلال ممارسة الفرد لأنشطته اليومية</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كعضو في جماعـات المجتمع المختلفـة ابتداءً من الأسـرة إلى المقهى أو النادي</a:t>
            </a:r>
            <a:r>
              <a:rPr lang="ar-EG" sz="2400" dirty="0">
                <a:solidFill>
                  <a:srgbClr val="2D3956"/>
                </a:solidFill>
                <a:latin typeface="Times New Roman" panose="02020603050405020304" pitchFamily="18" charset="0"/>
                <a:cs typeface="Times New Roman" panose="02020603050405020304" pitchFamily="18" charset="0"/>
              </a:rPr>
              <a:t> </a:t>
            </a:r>
            <a:r>
              <a:rPr lang="ar-SA" sz="2400" dirty="0">
                <a:solidFill>
                  <a:srgbClr val="2D3956"/>
                </a:solidFill>
                <a:latin typeface="Times New Roman" panose="02020603050405020304" pitchFamily="18" charset="0"/>
                <a:cs typeface="Times New Roman" panose="02020603050405020304" pitchFamily="18" charset="0"/>
              </a:rPr>
              <a:t>إلى العمل والمسجد... إلخ</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32EDF9DF-6F8A-65F9-8F96-67DE5870DB47}"/>
              </a:ext>
            </a:extLst>
          </p:cNvPr>
          <p:cNvPicPr>
            <a:picLocks noChangeAspect="1"/>
          </p:cNvPicPr>
          <p:nvPr/>
        </p:nvPicPr>
        <p:blipFill>
          <a:blip r:embed="rId3"/>
          <a:stretch>
            <a:fillRect/>
          </a:stretch>
        </p:blipFill>
        <p:spPr>
          <a:xfrm>
            <a:off x="10403558" y="1596134"/>
            <a:ext cx="835224" cy="841321"/>
          </a:xfrm>
          <a:prstGeom prst="rect">
            <a:avLst/>
          </a:prstGeom>
        </p:spPr>
      </p:pic>
      <p:pic>
        <p:nvPicPr>
          <p:cNvPr id="7" name="Picture 6">
            <a:extLst>
              <a:ext uri="{FF2B5EF4-FFF2-40B4-BE49-F238E27FC236}">
                <a16:creationId xmlns:a16="http://schemas.microsoft.com/office/drawing/2014/main" id="{329285C9-0EB6-2493-C955-D97B1968F516}"/>
              </a:ext>
            </a:extLst>
          </p:cNvPr>
          <p:cNvPicPr>
            <a:picLocks noChangeAspect="1"/>
          </p:cNvPicPr>
          <p:nvPr/>
        </p:nvPicPr>
        <p:blipFill>
          <a:blip r:embed="rId3"/>
          <a:stretch>
            <a:fillRect/>
          </a:stretch>
        </p:blipFill>
        <p:spPr>
          <a:xfrm>
            <a:off x="942308" y="5175172"/>
            <a:ext cx="835224" cy="841321"/>
          </a:xfrm>
          <a:prstGeom prst="rect">
            <a:avLst/>
          </a:prstGeom>
        </p:spPr>
      </p:pic>
    </p:spTree>
    <p:extLst>
      <p:ext uri="{BB962C8B-B14F-4D97-AF65-F5344CB8AC3E}">
        <p14:creationId xmlns:p14="http://schemas.microsoft.com/office/powerpoint/2010/main" val="36548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943664" y="650282"/>
            <a:ext cx="6137274"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الأساليب التقليدية لتغيير الرأي العام</a:t>
            </a:r>
            <a:endParaRPr lang="ar-EG"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36C51743-41B2-DD39-29F2-5F98B642ADCD}"/>
              </a:ext>
            </a:extLst>
          </p:cNvPr>
          <p:cNvPicPr>
            <a:picLocks noChangeAspect="1"/>
          </p:cNvPicPr>
          <p:nvPr/>
        </p:nvPicPr>
        <p:blipFill>
          <a:blip r:embed="rId3"/>
          <a:stretch>
            <a:fillRect/>
          </a:stretch>
        </p:blipFill>
        <p:spPr>
          <a:xfrm>
            <a:off x="437959" y="1685495"/>
            <a:ext cx="10992041" cy="4139543"/>
          </a:xfrm>
          <a:prstGeom prst="rect">
            <a:avLst/>
          </a:prstGeom>
        </p:spPr>
      </p:pic>
    </p:spTree>
    <p:extLst>
      <p:ext uri="{BB962C8B-B14F-4D97-AF65-F5344CB8AC3E}">
        <p14:creationId xmlns:p14="http://schemas.microsoft.com/office/powerpoint/2010/main" val="2814978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الشائعة والرأي العام</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2E1DB7B2-2968-9752-3533-2166BDF832B5}"/>
              </a:ext>
            </a:extLst>
          </p:cNvPr>
          <p:cNvPicPr>
            <a:picLocks noChangeAspect="1"/>
          </p:cNvPicPr>
          <p:nvPr/>
        </p:nvPicPr>
        <p:blipFill>
          <a:blip r:embed="rId3"/>
          <a:stretch>
            <a:fillRect/>
          </a:stretch>
        </p:blipFill>
        <p:spPr>
          <a:xfrm>
            <a:off x="1070430" y="1979728"/>
            <a:ext cx="9906419" cy="3985571"/>
          </a:xfrm>
          <a:prstGeom prst="rect">
            <a:avLst/>
          </a:prstGeom>
        </p:spPr>
      </p:pic>
    </p:spTree>
    <p:extLst>
      <p:ext uri="{BB962C8B-B14F-4D97-AF65-F5344CB8AC3E}">
        <p14:creationId xmlns:p14="http://schemas.microsoft.com/office/powerpoint/2010/main" val="1543579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75F76137-0DD5-9825-8389-ECF2FBCD8F87}"/>
              </a:ext>
            </a:extLst>
          </p:cNvPr>
          <p:cNvPicPr>
            <a:picLocks noChangeAspect="1"/>
          </p:cNvPicPr>
          <p:nvPr/>
        </p:nvPicPr>
        <p:blipFill>
          <a:blip r:embed="rId3"/>
          <a:stretch>
            <a:fillRect/>
          </a:stretch>
        </p:blipFill>
        <p:spPr>
          <a:xfrm>
            <a:off x="1707127" y="1212844"/>
            <a:ext cx="8777746" cy="5028328"/>
          </a:xfrm>
          <a:prstGeom prst="rect">
            <a:avLst/>
          </a:prstGeom>
        </p:spPr>
      </p:pic>
    </p:spTree>
    <p:extLst>
      <p:ext uri="{BB962C8B-B14F-4D97-AF65-F5344CB8AC3E}">
        <p14:creationId xmlns:p14="http://schemas.microsoft.com/office/powerpoint/2010/main" val="3838926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قياس الرأي العام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243465"/>
            <a:ext cx="10541000" cy="372409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يستخدم قياس الرأي العام لمعرفة طبيعة الواقع وحجمه في قضية ما من خلال معرفة آراء واتجاهات الرأي العام السائدة، وهو ما يساعد على اتخاذ القرار المناسب لدى الجهة المعنية بالرأي العام أو أصحاب القرار.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نشأة قياس الرأي العام: أمير المؤمنين عمر بن الخطاب رضي الله عنه لجأ إلى التجوال في شوارع الدولة متخفيا لسماع آراء الناس والتعرف على أحوالهم ورد المظالم عنهم. وهو بذلك أسس بشكل فعلي مفهوم ضرورة معرفة الرأي العام والاهتداء به في الحكم.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في مطلع القرن التاسع عشر بدأ الاهتمام الحقيقي بقياس الرأي العام بشكل منظم. حيث حاولت بعض الصحف والمؤسسات المهتمة بالتسويق والإعلان استطلاع آراء الجماهير من خلال الاستفتاء، لكن هذه الطريقة في بدايتها كان ينقصها الدقة في اختيار العينة الممثلة. وبالتالي كان من الصعب التعامل معها بثقة أو تعميم نتائجها على المجتمع.</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a:extLst>
              <a:ext uri="{FF2B5EF4-FFF2-40B4-BE49-F238E27FC236}">
                <a16:creationId xmlns:a16="http://schemas.microsoft.com/office/drawing/2014/main" id="{70E42A94-81E3-D2FB-E2AC-04258A20DE8B}"/>
              </a:ext>
            </a:extLst>
          </p:cNvPr>
          <p:cNvPicPr>
            <a:picLocks noChangeAspect="1"/>
          </p:cNvPicPr>
          <p:nvPr/>
        </p:nvPicPr>
        <p:blipFill>
          <a:blip r:embed="rId3"/>
          <a:stretch>
            <a:fillRect/>
          </a:stretch>
        </p:blipFill>
        <p:spPr>
          <a:xfrm>
            <a:off x="1260454" y="5255325"/>
            <a:ext cx="768163" cy="786452"/>
          </a:xfrm>
          <a:prstGeom prst="rect">
            <a:avLst/>
          </a:prstGeom>
        </p:spPr>
      </p:pic>
      <p:pic>
        <p:nvPicPr>
          <p:cNvPr id="9" name="Picture 8">
            <a:extLst>
              <a:ext uri="{FF2B5EF4-FFF2-40B4-BE49-F238E27FC236}">
                <a16:creationId xmlns:a16="http://schemas.microsoft.com/office/drawing/2014/main" id="{459D94F4-1E4F-A569-4A19-FE0769AEF1A8}"/>
              </a:ext>
            </a:extLst>
          </p:cNvPr>
          <p:cNvPicPr>
            <a:picLocks noChangeAspect="1"/>
          </p:cNvPicPr>
          <p:nvPr/>
        </p:nvPicPr>
        <p:blipFill>
          <a:blip r:embed="rId3"/>
          <a:stretch>
            <a:fillRect/>
          </a:stretch>
        </p:blipFill>
        <p:spPr>
          <a:xfrm>
            <a:off x="10466520" y="1505380"/>
            <a:ext cx="768163" cy="786452"/>
          </a:xfrm>
          <a:prstGeom prst="rect">
            <a:avLst/>
          </a:prstGeom>
        </p:spPr>
      </p:pic>
    </p:spTree>
    <p:extLst>
      <p:ext uri="{BB962C8B-B14F-4D97-AF65-F5344CB8AC3E}">
        <p14:creationId xmlns:p14="http://schemas.microsoft.com/office/powerpoint/2010/main" val="12868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10882" y="975974"/>
            <a:ext cx="5022089"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نشأة بحوث </a:t>
            </a:r>
            <a:r>
              <a:rPr lang="ar-SA" sz="2800" b="1" dirty="0">
                <a:solidFill>
                  <a:schemeClr val="bg1"/>
                </a:solidFill>
                <a:latin typeface="Times New Roman" panose="02020603050405020304" pitchFamily="18" charset="0"/>
                <a:cs typeface="Times New Roman" panose="02020603050405020304" pitchFamily="18" charset="0"/>
              </a:rPr>
              <a:t>قياس الرأي العام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243465"/>
            <a:ext cx="10541000" cy="3970318"/>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تعود بدايات الاهتمام بالرأي العام إلى حوالي عام </a:t>
            </a:r>
            <a:r>
              <a:rPr lang="ar-SA" sz="2800" dirty="0" err="1">
                <a:solidFill>
                  <a:srgbClr val="2D3956"/>
                </a:solidFill>
                <a:latin typeface="Times New Roman" panose="02020603050405020304" pitchFamily="18" charset="0"/>
                <a:cs typeface="Times New Roman" panose="02020603050405020304" pitchFamily="18" charset="0"/>
              </a:rPr>
              <a:t>1824م</a:t>
            </a:r>
            <a:r>
              <a:rPr lang="ar-SA" sz="2800" dirty="0">
                <a:solidFill>
                  <a:srgbClr val="2D3956"/>
                </a:solidFill>
                <a:latin typeface="Times New Roman" panose="02020603050405020304" pitchFamily="18" charset="0"/>
                <a:cs typeface="Times New Roman" panose="02020603050405020304" pitchFamily="18" charset="0"/>
              </a:rPr>
              <a:t> حينما حاولت بعض الصحف وغيرها من المؤسسات التي تهتم بالتجارة والتسويق استطلاع الرأي العام عن طريق عمل استفتاءات فيما كان يسمى بالاقتراع الأولى ولكن هذه الطرق كان ينقصها الدقة والتمثيل الصحيح لفئات الرأي العام.</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وأمكن بعد ذلك الانتقال من مرحلة التكهن إلى مرحلة العلم في مجال قياس الرأي العام مع محاولة الحصول على عينات ممثلة للمجتمعات.</a:t>
            </a:r>
          </a:p>
          <a:p>
            <a:pPr marL="342900" indent="-342900" algn="just" rtl="1">
              <a:buFont typeface="Arial" panose="020B0604020202020204" pitchFamily="34" charset="0"/>
              <a:buChar char="•"/>
            </a:pPr>
            <a:endParaRPr lang="ar-SA"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459D94F4-1E4F-A569-4A19-FE0769AEF1A8}"/>
              </a:ext>
            </a:extLst>
          </p:cNvPr>
          <p:cNvPicPr>
            <a:picLocks noChangeAspect="1"/>
          </p:cNvPicPr>
          <p:nvPr/>
        </p:nvPicPr>
        <p:blipFill>
          <a:blip r:embed="rId3"/>
          <a:stretch>
            <a:fillRect/>
          </a:stretch>
        </p:blipFill>
        <p:spPr>
          <a:xfrm>
            <a:off x="10466520" y="1505380"/>
            <a:ext cx="768163" cy="786452"/>
          </a:xfrm>
          <a:prstGeom prst="rect">
            <a:avLst/>
          </a:prstGeom>
        </p:spPr>
      </p:pic>
      <p:pic>
        <p:nvPicPr>
          <p:cNvPr id="4" name="Picture 3">
            <a:extLst>
              <a:ext uri="{FF2B5EF4-FFF2-40B4-BE49-F238E27FC236}">
                <a16:creationId xmlns:a16="http://schemas.microsoft.com/office/drawing/2014/main" id="{150CF7AE-23AD-6574-7C38-2AFDFACC6404}"/>
              </a:ext>
            </a:extLst>
          </p:cNvPr>
          <p:cNvPicPr>
            <a:picLocks noChangeAspect="1"/>
          </p:cNvPicPr>
          <p:nvPr/>
        </p:nvPicPr>
        <p:blipFill>
          <a:blip r:embed="rId4"/>
          <a:stretch>
            <a:fillRect/>
          </a:stretch>
        </p:blipFill>
        <p:spPr>
          <a:xfrm>
            <a:off x="889000" y="4715366"/>
            <a:ext cx="2983083" cy="1482610"/>
          </a:xfrm>
          <a:prstGeom prst="rect">
            <a:avLst/>
          </a:prstGeom>
        </p:spPr>
      </p:pic>
    </p:spTree>
    <p:extLst>
      <p:ext uri="{BB962C8B-B14F-4D97-AF65-F5344CB8AC3E}">
        <p14:creationId xmlns:p14="http://schemas.microsoft.com/office/powerpoint/2010/main" val="2070095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10882" y="975974"/>
            <a:ext cx="5022089"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تطور بحوث </a:t>
            </a:r>
            <a:r>
              <a:rPr lang="ar-SA" sz="2800" b="1" dirty="0">
                <a:solidFill>
                  <a:schemeClr val="bg1"/>
                </a:solidFill>
                <a:latin typeface="Times New Roman" panose="02020603050405020304" pitchFamily="18" charset="0"/>
                <a:cs typeface="Times New Roman" panose="02020603050405020304" pitchFamily="18" charset="0"/>
              </a:rPr>
              <a:t>قياس الرأي العام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243465"/>
            <a:ext cx="10541000" cy="3970318"/>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وقد </a:t>
            </a:r>
            <a:r>
              <a:rPr lang="ar-SA" sz="2800" dirty="0">
                <a:solidFill>
                  <a:srgbClr val="2D3956"/>
                </a:solidFill>
                <a:latin typeface="Times New Roman" panose="02020603050405020304" pitchFamily="18" charset="0"/>
                <a:cs typeface="Times New Roman" panose="02020603050405020304" pitchFamily="18" charset="0"/>
              </a:rPr>
              <a:t>شهد عقد الستينات في القرن الماضي انطلاقا حقيقيا في مجالات استطلاعات الرأي العام تمثل في امتداد هذا النشاط العلمي إلى دول الاتحاد السوفيتي السابق وإلى العديد من دول أوروبا الشرقية حيث أنشئت هيئات علمية ومراكز لبحوث الرأي العام.</a:t>
            </a:r>
          </a:p>
          <a:p>
            <a:pPr marL="342900" indent="-342900" algn="just" rtl="1">
              <a:buFont typeface="Arial" panose="020B0604020202020204" pitchFamily="34" charset="0"/>
              <a:buChar char="•"/>
            </a:pPr>
            <a:r>
              <a:rPr lang="ar-SA" sz="2800" dirty="0">
                <a:solidFill>
                  <a:srgbClr val="2D3956"/>
                </a:solidFill>
                <a:latin typeface="Times New Roman" panose="02020603050405020304" pitchFamily="18" charset="0"/>
                <a:cs typeface="Times New Roman" panose="02020603050405020304" pitchFamily="18" charset="0"/>
              </a:rPr>
              <a:t>ولعل مرحلة النضج التي بدأت منذ أوائل السبعينات من القرن الماضي تبدأ بتناول استطلاعات الرأي العام وقياساته برؤية شاملة متكاملة.</a:t>
            </a:r>
          </a:p>
          <a:p>
            <a:pPr marL="342900" indent="-342900" algn="just" rtl="1">
              <a:buFont typeface="Arial" panose="020B0604020202020204" pitchFamily="34" charset="0"/>
              <a:buChar char="•"/>
            </a:pPr>
            <a:endParaRPr lang="ar-SA"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459D94F4-1E4F-A569-4A19-FE0769AEF1A8}"/>
              </a:ext>
            </a:extLst>
          </p:cNvPr>
          <p:cNvPicPr>
            <a:picLocks noChangeAspect="1"/>
          </p:cNvPicPr>
          <p:nvPr/>
        </p:nvPicPr>
        <p:blipFill>
          <a:blip r:embed="rId3"/>
          <a:stretch>
            <a:fillRect/>
          </a:stretch>
        </p:blipFill>
        <p:spPr>
          <a:xfrm>
            <a:off x="10466520" y="1505380"/>
            <a:ext cx="768163" cy="786452"/>
          </a:xfrm>
          <a:prstGeom prst="rect">
            <a:avLst/>
          </a:prstGeom>
        </p:spPr>
      </p:pic>
      <p:pic>
        <p:nvPicPr>
          <p:cNvPr id="7" name="Picture 6">
            <a:extLst>
              <a:ext uri="{FF2B5EF4-FFF2-40B4-BE49-F238E27FC236}">
                <a16:creationId xmlns:a16="http://schemas.microsoft.com/office/drawing/2014/main" id="{6794DBAA-ECD0-1F3A-08E0-2386866BCBC0}"/>
              </a:ext>
            </a:extLst>
          </p:cNvPr>
          <p:cNvPicPr>
            <a:picLocks noChangeAspect="1"/>
          </p:cNvPicPr>
          <p:nvPr/>
        </p:nvPicPr>
        <p:blipFill>
          <a:blip r:embed="rId4"/>
          <a:stretch>
            <a:fillRect/>
          </a:stretch>
        </p:blipFill>
        <p:spPr>
          <a:xfrm>
            <a:off x="1153149" y="4342783"/>
            <a:ext cx="3785944" cy="1713124"/>
          </a:xfrm>
          <a:prstGeom prst="rect">
            <a:avLst/>
          </a:prstGeom>
        </p:spPr>
      </p:pic>
    </p:spTree>
    <p:extLst>
      <p:ext uri="{BB962C8B-B14F-4D97-AF65-F5344CB8AC3E}">
        <p14:creationId xmlns:p14="http://schemas.microsoft.com/office/powerpoint/2010/main" val="3540173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410882" y="975974"/>
            <a:ext cx="5022089"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نشأة مراكز </a:t>
            </a:r>
            <a:r>
              <a:rPr lang="ar-SA" sz="2800" b="1" dirty="0">
                <a:solidFill>
                  <a:schemeClr val="bg1"/>
                </a:solidFill>
                <a:latin typeface="Times New Roman" panose="02020603050405020304" pitchFamily="18" charset="0"/>
                <a:cs typeface="Times New Roman" panose="02020603050405020304" pitchFamily="18" charset="0"/>
              </a:rPr>
              <a:t>قياس الرأي العام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243465"/>
            <a:ext cx="10541000" cy="4401205"/>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مركز </a:t>
            </a:r>
            <a:r>
              <a:rPr lang="ar-EG" sz="2800" dirty="0" err="1">
                <a:solidFill>
                  <a:srgbClr val="2D3956"/>
                </a:solidFill>
                <a:latin typeface="Times New Roman" panose="02020603050405020304" pitchFamily="18" charset="0"/>
                <a:cs typeface="Times New Roman" panose="02020603050405020304" pitchFamily="18" charset="0"/>
              </a:rPr>
              <a:t>غالوب</a:t>
            </a:r>
            <a:r>
              <a:rPr lang="ar-EG" sz="2800" dirty="0">
                <a:solidFill>
                  <a:srgbClr val="2D3956"/>
                </a:solidFill>
                <a:latin typeface="Times New Roman" panose="02020603050405020304" pitchFamily="18" charset="0"/>
                <a:cs typeface="Times New Roman" panose="02020603050405020304" pitchFamily="18" charset="0"/>
              </a:rPr>
              <a:t> لاستطلاعات الرأي: </a:t>
            </a:r>
            <a:r>
              <a:rPr lang="en-US" sz="2800" dirty="0">
                <a:solidFill>
                  <a:srgbClr val="2D3956"/>
                </a:solidFill>
                <a:latin typeface="Times New Roman" panose="02020603050405020304" pitchFamily="18" charset="0"/>
                <a:cs typeface="Times New Roman" panose="02020603050405020304" pitchFamily="18" charset="0"/>
              </a:rPr>
              <a:t>Gallup poll) </a:t>
            </a:r>
            <a:r>
              <a:rPr lang="ar-EG" sz="2800" dirty="0">
                <a:solidFill>
                  <a:srgbClr val="2D3956"/>
                </a:solidFill>
                <a:latin typeface="Times New Roman" panose="02020603050405020304" pitchFamily="18" charset="0"/>
                <a:cs typeface="Times New Roman" panose="02020603050405020304" pitchFamily="18" charset="0"/>
              </a:rPr>
              <a:t>) هي إحدى أقسام مؤسسة </a:t>
            </a:r>
            <a:r>
              <a:rPr lang="ar-EG" sz="2800" dirty="0" err="1">
                <a:solidFill>
                  <a:srgbClr val="2D3956"/>
                </a:solidFill>
                <a:latin typeface="Times New Roman" panose="02020603050405020304" pitchFamily="18" charset="0"/>
                <a:cs typeface="Times New Roman" panose="02020603050405020304" pitchFamily="18" charset="0"/>
              </a:rPr>
              <a:t>غالوب</a:t>
            </a:r>
            <a:r>
              <a:rPr lang="ar-EG" sz="2800" dirty="0">
                <a:solidFill>
                  <a:srgbClr val="2D3956"/>
                </a:solidFill>
                <a:latin typeface="Times New Roman" panose="02020603050405020304" pitchFamily="18" charset="0"/>
                <a:cs typeface="Times New Roman" panose="02020603050405020304" pitchFamily="18" charset="0"/>
              </a:rPr>
              <a:t> التي تجري بانتظام استطلاعات الرأي العام في الولايات المتحدة وأكثر من 140 دولة. </a:t>
            </a:r>
            <a:r>
              <a:rPr lang="ar-EG" sz="2800" dirty="0" err="1">
                <a:solidFill>
                  <a:srgbClr val="2D3956"/>
                </a:solidFill>
                <a:latin typeface="Times New Roman" panose="02020603050405020304" pitchFamily="18" charset="0"/>
                <a:cs typeface="Times New Roman" panose="02020603050405020304" pitchFamily="18" charset="0"/>
              </a:rPr>
              <a:t>غالوب</a:t>
            </a:r>
            <a:r>
              <a:rPr lang="ar-EG" sz="2800" dirty="0">
                <a:solidFill>
                  <a:srgbClr val="2D3956"/>
                </a:solidFill>
                <a:latin typeface="Times New Roman" panose="02020603050405020304" pitchFamily="18" charset="0"/>
                <a:cs typeface="Times New Roman" panose="02020603050405020304" pitchFamily="18" charset="0"/>
              </a:rPr>
              <a:t> لاستطلاعات الرأي حصلت على شهرتها من الإشارة إليها في كثير من الأحيان في وسائل الإعلام بوصفها مؤسسة موثوق بها وموضوعية لقياس الرأي العام.   </a:t>
            </a:r>
          </a:p>
          <a:p>
            <a:pPr marL="342900" indent="-3429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حيث تمكن جورج </a:t>
            </a:r>
            <a:r>
              <a:rPr lang="ar-EG" sz="2800" dirty="0" err="1">
                <a:solidFill>
                  <a:srgbClr val="2D3956"/>
                </a:solidFill>
                <a:latin typeface="Times New Roman" panose="02020603050405020304" pitchFamily="18" charset="0"/>
                <a:cs typeface="Times New Roman" panose="02020603050405020304" pitchFamily="18" charset="0"/>
              </a:rPr>
              <a:t>غالوب</a:t>
            </a:r>
            <a:r>
              <a:rPr lang="ar-EG" sz="2800" dirty="0">
                <a:solidFill>
                  <a:srgbClr val="2D3956"/>
                </a:solidFill>
                <a:latin typeface="Times New Roman" panose="02020603050405020304" pitchFamily="18" charset="0"/>
                <a:cs typeface="Times New Roman" panose="02020603050405020304" pitchFamily="18" charset="0"/>
              </a:rPr>
              <a:t>: أحد الرواد الأمريكيين في تقنية فحص العينات، أعد طريقة إحصائية ناجحة لفحص العينات من أجل قياس الرأي العام. </a:t>
            </a:r>
            <a:endParaRPr lang="ar-SA"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Picture 8">
            <a:extLst>
              <a:ext uri="{FF2B5EF4-FFF2-40B4-BE49-F238E27FC236}">
                <a16:creationId xmlns:a16="http://schemas.microsoft.com/office/drawing/2014/main" id="{459D94F4-1E4F-A569-4A19-FE0769AEF1A8}"/>
              </a:ext>
            </a:extLst>
          </p:cNvPr>
          <p:cNvPicPr>
            <a:picLocks noChangeAspect="1"/>
          </p:cNvPicPr>
          <p:nvPr/>
        </p:nvPicPr>
        <p:blipFill>
          <a:blip r:embed="rId3"/>
          <a:stretch>
            <a:fillRect/>
          </a:stretch>
        </p:blipFill>
        <p:spPr>
          <a:xfrm>
            <a:off x="10466520" y="1505380"/>
            <a:ext cx="768163" cy="786452"/>
          </a:xfrm>
          <a:prstGeom prst="rect">
            <a:avLst/>
          </a:prstGeom>
        </p:spPr>
      </p:pic>
      <p:pic>
        <p:nvPicPr>
          <p:cNvPr id="4" name="Picture 3">
            <a:extLst>
              <a:ext uri="{FF2B5EF4-FFF2-40B4-BE49-F238E27FC236}">
                <a16:creationId xmlns:a16="http://schemas.microsoft.com/office/drawing/2014/main" id="{80B6240E-CDD5-A814-14C1-BC7FF4146207}"/>
              </a:ext>
            </a:extLst>
          </p:cNvPr>
          <p:cNvPicPr>
            <a:picLocks noChangeAspect="1"/>
          </p:cNvPicPr>
          <p:nvPr/>
        </p:nvPicPr>
        <p:blipFill>
          <a:blip r:embed="rId4"/>
          <a:stretch>
            <a:fillRect/>
          </a:stretch>
        </p:blipFill>
        <p:spPr>
          <a:xfrm>
            <a:off x="617280" y="4646157"/>
            <a:ext cx="3024554" cy="1409749"/>
          </a:xfrm>
          <a:prstGeom prst="rect">
            <a:avLst/>
          </a:prstGeom>
        </p:spPr>
      </p:pic>
    </p:spTree>
    <p:extLst>
      <p:ext uri="{BB962C8B-B14F-4D97-AF65-F5344CB8AC3E}">
        <p14:creationId xmlns:p14="http://schemas.microsoft.com/office/powerpoint/2010/main" val="252983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أنواع </a:t>
            </a:r>
            <a:r>
              <a:rPr lang="ar-SA" sz="2800" b="1" dirty="0">
                <a:solidFill>
                  <a:schemeClr val="bg1"/>
                </a:solidFill>
                <a:latin typeface="Times New Roman" panose="02020603050405020304" pitchFamily="18" charset="0"/>
                <a:cs typeface="Times New Roman" panose="02020603050405020304" pitchFamily="18" charset="0"/>
              </a:rPr>
              <a:t>قياس الرأي العام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839383"/>
            <a:ext cx="10541000" cy="4147802"/>
          </a:xfrm>
          <a:prstGeom prst="rect">
            <a:avLst/>
          </a:prstGeom>
          <a:noFill/>
        </p:spPr>
        <p:txBody>
          <a:bodyPr wrap="square" rtlCol="0">
            <a:spAutoFit/>
          </a:bodyPr>
          <a:lstStyle/>
          <a:p>
            <a:pPr marL="182880" marR="0" lvl="0" indent="-182880" algn="r" defTabSz="914400" rtl="1" eaLnBrk="1" fontAlgn="auto" latinLnBrk="0" hangingPunct="1">
              <a:lnSpc>
                <a:spcPct val="90000"/>
              </a:lnSpc>
              <a:spcBef>
                <a:spcPts val="1200"/>
              </a:spcBef>
              <a:spcAft>
                <a:spcPts val="200"/>
              </a:spcAft>
              <a:buClr>
                <a:srgbClr val="FFFFFF"/>
              </a:buClr>
              <a:buSzTx/>
              <a:buFont typeface="Wingdings" pitchFamily="2" charset="2"/>
              <a:buChar char=""/>
              <a:tabLst/>
              <a:defRPr/>
            </a:pPr>
            <a:r>
              <a:rPr lang="ar-SA" sz="2400" dirty="0">
                <a:latin typeface="Times New Roman" panose="02020603050405020304" pitchFamily="18" charset="0"/>
                <a:cs typeface="Times New Roman" panose="02020603050405020304" pitchFamily="18" charset="0"/>
              </a:rPr>
              <a:t>ا</a:t>
            </a: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الاستماع لآراء الناس وأحوالهم( ورش العمل، الندوات، المقابلات المركزة)</a:t>
            </a:r>
          </a:p>
          <a:p>
            <a:pPr marL="182880" marR="0" lvl="0" indent="-182880" algn="r" defTabSz="914400" rtl="1" eaLnBrk="1" fontAlgn="auto" latinLnBrk="0" hangingPunct="1">
              <a:lnSpc>
                <a:spcPct val="90000"/>
              </a:lnSpc>
              <a:spcBef>
                <a:spcPts val="1200"/>
              </a:spcBef>
              <a:spcAft>
                <a:spcPts val="200"/>
              </a:spcAft>
              <a:buClr>
                <a:srgbClr val="FFFFFF"/>
              </a:buClr>
              <a:buSzTx/>
              <a:buFont typeface="Wingdings" pitchFamily="2" charset="2"/>
              <a:buChar char=""/>
              <a:tabLst/>
              <a:defRPr/>
            </a:pP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الاقتراع (التصويت على اختيار احد الخيارات المطروحة على المستوى المحلي)</a:t>
            </a:r>
          </a:p>
          <a:p>
            <a:pPr marL="182880" marR="0" lvl="0" indent="-182880" algn="r" defTabSz="914400" rtl="1" eaLnBrk="1" fontAlgn="auto" latinLnBrk="0" hangingPunct="1">
              <a:lnSpc>
                <a:spcPct val="90000"/>
              </a:lnSpc>
              <a:spcBef>
                <a:spcPts val="1200"/>
              </a:spcBef>
              <a:spcAft>
                <a:spcPts val="200"/>
              </a:spcAft>
              <a:buClr>
                <a:srgbClr val="FFFFFF"/>
              </a:buClr>
              <a:buSzTx/>
              <a:buFont typeface="Wingdings" pitchFamily="2" charset="2"/>
              <a:buChar char=""/>
              <a:tabLst/>
              <a:defRPr/>
            </a:pP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البحث العلمي من خلال: </a:t>
            </a:r>
          </a:p>
          <a:p>
            <a:pPr marL="182880" marR="0" lvl="0" indent="-182880" algn="r" defTabSz="914400" rtl="1" eaLnBrk="1" fontAlgn="auto" latinLnBrk="0" hangingPunct="1">
              <a:lnSpc>
                <a:spcPct val="90000"/>
              </a:lnSpc>
              <a:spcBef>
                <a:spcPts val="1200"/>
              </a:spcBef>
              <a:spcAft>
                <a:spcPts val="200"/>
              </a:spcAft>
              <a:buClr>
                <a:srgbClr val="FFFFFF"/>
              </a:buClr>
              <a:buSzTx/>
              <a:buFont typeface="Wingdings" pitchFamily="2" charset="2"/>
              <a:buChar char=""/>
              <a:tabLst/>
              <a:defRPr/>
            </a:pP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العينة الممثلة</a:t>
            </a:r>
          </a:p>
          <a:p>
            <a:pPr marL="182880" marR="0" lvl="0" indent="-182880" algn="r" defTabSz="914400" rtl="1" eaLnBrk="1" fontAlgn="auto" latinLnBrk="0" hangingPunct="1">
              <a:lnSpc>
                <a:spcPct val="90000"/>
              </a:lnSpc>
              <a:spcBef>
                <a:spcPts val="1200"/>
              </a:spcBef>
              <a:spcAft>
                <a:spcPts val="200"/>
              </a:spcAft>
              <a:buClr>
                <a:srgbClr val="FFFFFF"/>
              </a:buClr>
              <a:buSzTx/>
              <a:buFont typeface="Wingdings" pitchFamily="2" charset="2"/>
              <a:buChar char=""/>
              <a:tabLst/>
              <a:defRPr/>
            </a:pP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أسلوب الملاحظة</a:t>
            </a:r>
          </a:p>
          <a:p>
            <a:pPr marL="182880" marR="0" lvl="0" indent="-182880" algn="r" defTabSz="914400" rtl="1" eaLnBrk="1" fontAlgn="auto" latinLnBrk="0" hangingPunct="1">
              <a:lnSpc>
                <a:spcPct val="90000"/>
              </a:lnSpc>
              <a:spcBef>
                <a:spcPts val="1200"/>
              </a:spcBef>
              <a:spcAft>
                <a:spcPts val="200"/>
              </a:spcAft>
              <a:buClr>
                <a:srgbClr val="FFFFFF"/>
              </a:buClr>
              <a:buSzTx/>
              <a:buFont typeface="Wingdings" pitchFamily="2" charset="2"/>
              <a:buChar char=""/>
              <a:tabLst/>
              <a:defRPr/>
            </a:pP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والاستفتاء</a:t>
            </a:r>
          </a:p>
          <a:p>
            <a:pPr marL="182880" marR="0" lvl="0" indent="-182880" algn="r" defTabSz="914400" rtl="1" eaLnBrk="1" fontAlgn="auto" latinLnBrk="0" hangingPunct="1">
              <a:lnSpc>
                <a:spcPct val="90000"/>
              </a:lnSpc>
              <a:spcBef>
                <a:spcPts val="1200"/>
              </a:spcBef>
              <a:spcAft>
                <a:spcPts val="200"/>
              </a:spcAft>
              <a:buClr>
                <a:srgbClr val="FFFFFF"/>
              </a:buClr>
              <a:buSzTx/>
              <a:buFont typeface="Wingdings" pitchFamily="2" charset="2"/>
              <a:buChar char=""/>
              <a:tabLst/>
              <a:defRPr/>
            </a:pP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 استطلاع</a:t>
            </a:r>
          </a:p>
          <a:p>
            <a:pPr marL="182880" marR="0" lvl="0" indent="-182880" algn="r" defTabSz="914400" rtl="1" eaLnBrk="1" fontAlgn="auto" latinLnBrk="0" hangingPunct="1">
              <a:lnSpc>
                <a:spcPct val="90000"/>
              </a:lnSpc>
              <a:spcBef>
                <a:spcPts val="1200"/>
              </a:spcBef>
              <a:spcAft>
                <a:spcPts val="200"/>
              </a:spcAft>
              <a:buClr>
                <a:srgbClr val="FFFFFF"/>
              </a:buClr>
              <a:buSzTx/>
              <a:buFont typeface="Wingdings" pitchFamily="2" charset="2"/>
              <a:buChar char=""/>
              <a:tabLst/>
              <a:defRPr/>
            </a:pP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تحليل المحتوى</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83758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4754076"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أساليب </a:t>
            </a:r>
            <a:r>
              <a:rPr lang="ar-SA" sz="2800" b="1" dirty="0">
                <a:solidFill>
                  <a:schemeClr val="bg1"/>
                </a:solidFill>
                <a:latin typeface="Times New Roman" panose="02020603050405020304" pitchFamily="18" charset="0"/>
                <a:cs typeface="Times New Roman" panose="02020603050405020304" pitchFamily="18" charset="0"/>
              </a:rPr>
              <a:t>قياس الرأي العام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70410"/>
            <a:ext cx="10541000" cy="401648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1200"/>
              </a:spcBef>
              <a:spcAft>
                <a:spcPts val="200"/>
              </a:spcAft>
              <a:buClr>
                <a:srgbClr val="FFFFFF"/>
              </a:buClr>
              <a:buSzTx/>
              <a:buFont typeface="Wingdings" pitchFamily="2" charset="2"/>
              <a:buNone/>
              <a:tabLst/>
              <a:defRPr/>
            </a:pP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هناك ثلاثة طرق لقياس الرأي العام :</a:t>
            </a:r>
          </a:p>
          <a:p>
            <a:pPr marL="182880" marR="0" lvl="0" indent="-182880" algn="r" defTabSz="914400" rtl="1" eaLnBrk="1" fontAlgn="auto" latinLnBrk="0" hangingPunct="1">
              <a:lnSpc>
                <a:spcPct val="150000"/>
              </a:lnSpc>
              <a:spcBef>
                <a:spcPts val="1200"/>
              </a:spcBef>
              <a:spcAft>
                <a:spcPts val="200"/>
              </a:spcAft>
              <a:buClr>
                <a:srgbClr val="FFFFFF"/>
              </a:buClr>
              <a:buSzTx/>
              <a:buFont typeface="Wingdings" pitchFamily="2" charset="2"/>
              <a:buChar char=""/>
              <a:tabLst/>
              <a:defRPr/>
            </a:pPr>
            <a:r>
              <a:rPr kumimoji="0" lang="ar-SA" sz="2800" b="1" i="0" u="none" strike="noStrike" kern="1200" cap="none" spc="0" normalizeH="0" baseline="0" noProof="0" dirty="0">
                <a:ln>
                  <a:noFill/>
                </a:ln>
                <a:effectLst/>
                <a:uLnTx/>
                <a:uFillTx/>
                <a:latin typeface="Corbel" panose="020B0503020204020204"/>
                <a:ea typeface="+mn-ea"/>
                <a:cs typeface="Tahoma" panose="020B0604030504040204" pitchFamily="34" charset="0"/>
              </a:rPr>
              <a:t>أولاً: الاستفتاء:</a:t>
            </a:r>
          </a:p>
          <a:p>
            <a:pPr marL="0" marR="0" lvl="0" indent="0" algn="just" defTabSz="914400" rtl="1" eaLnBrk="1" fontAlgn="auto" latinLnBrk="0" hangingPunct="1">
              <a:lnSpc>
                <a:spcPct val="150000"/>
              </a:lnSpc>
              <a:spcBef>
                <a:spcPts val="1200"/>
              </a:spcBef>
              <a:spcAft>
                <a:spcPts val="200"/>
              </a:spcAft>
              <a:buClr>
                <a:srgbClr val="FFFFFF"/>
              </a:buClr>
              <a:buSzTx/>
              <a:buFont typeface="Wingdings" pitchFamily="2" charset="2"/>
              <a:buNone/>
              <a:tabLst/>
              <a:defRPr/>
            </a:pP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يعتبر الاستفتاء واحداً من أشهر طرق قياس الرأي العام، حيث يساعد على الإلمام باتجاهات الناس، وآرائهم بشكل فعال، وبالتالي الوصول إلى قرارات صحيحة، تتوافق مع المصالح المرجوة، هذا وتَتَّبع العديد من دول العالم أسلوب الاستفتاء في القضايا الحساسة والمصيريّة؛ كتلك المتعلقة بدستور </a:t>
            </a:r>
            <a:r>
              <a:rPr kumimoji="0" lang="ar-SA" sz="2200" b="0" i="0" u="none" strike="noStrike" kern="1200" cap="none" spc="0" normalizeH="0" baseline="0" noProof="0" dirty="0" err="1">
                <a:ln>
                  <a:noFill/>
                </a:ln>
                <a:effectLst/>
                <a:uLnTx/>
                <a:uFillTx/>
                <a:latin typeface="Corbel" panose="020B0503020204020204"/>
                <a:ea typeface="+mn-ea"/>
                <a:cs typeface="Tahoma" panose="020B0604030504040204" pitchFamily="34" charset="0"/>
              </a:rPr>
              <a:t>او</a:t>
            </a: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 تشريع قانون </a:t>
            </a:r>
            <a:r>
              <a:rPr kumimoji="0" lang="ar-SA" sz="2200" b="0" i="0" u="none" strike="noStrike" kern="1200" cap="none" spc="0" normalizeH="0" baseline="0" noProof="0" dirty="0" err="1">
                <a:ln>
                  <a:noFill/>
                </a:ln>
                <a:effectLst/>
                <a:uLnTx/>
                <a:uFillTx/>
                <a:latin typeface="Corbel" panose="020B0503020204020204"/>
                <a:ea typeface="+mn-ea"/>
                <a:cs typeface="Tahoma" panose="020B0604030504040204" pitchFamily="34" charset="0"/>
              </a:rPr>
              <a:t>او</a:t>
            </a: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 وضع أنظمة إدارية، وغيرها.</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01933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085153"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أساليب </a:t>
            </a:r>
            <a:r>
              <a:rPr lang="ar-SA" sz="2800" b="1" dirty="0">
                <a:solidFill>
                  <a:schemeClr val="bg1"/>
                </a:solidFill>
                <a:latin typeface="Times New Roman" panose="02020603050405020304" pitchFamily="18" charset="0"/>
                <a:cs typeface="Times New Roman" panose="02020603050405020304" pitchFamily="18" charset="0"/>
              </a:rPr>
              <a:t>قياس الرأي العام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966901"/>
            <a:ext cx="10541000" cy="4298613"/>
          </a:xfrm>
          <a:prstGeom prst="rect">
            <a:avLst/>
          </a:prstGeom>
          <a:noFill/>
        </p:spPr>
        <p:txBody>
          <a:bodyPr wrap="square" rtlCol="0">
            <a:spAutoFit/>
          </a:bodyPr>
          <a:lstStyle/>
          <a:p>
            <a:pPr marR="0" lvl="0" algn="r" defTabSz="914400" rtl="1" eaLnBrk="1" fontAlgn="auto" latinLnBrk="0" hangingPunct="1">
              <a:lnSpc>
                <a:spcPct val="150000"/>
              </a:lnSpc>
              <a:spcBef>
                <a:spcPts val="1200"/>
              </a:spcBef>
              <a:spcAft>
                <a:spcPts val="200"/>
              </a:spcAft>
              <a:buClr>
                <a:srgbClr val="FFFFFF"/>
              </a:buClr>
              <a:buSzTx/>
              <a:tabLst/>
              <a:defRPr/>
            </a:pPr>
            <a:r>
              <a:rPr kumimoji="0" lang="ar-SA" sz="2800" b="1" i="0" u="none" strike="noStrike" kern="1200" cap="none" spc="0" normalizeH="0" baseline="0" noProof="0" dirty="0">
                <a:ln>
                  <a:noFill/>
                </a:ln>
                <a:effectLst/>
                <a:uLnTx/>
                <a:uFillTx/>
                <a:latin typeface="Corbel" panose="020B0503020204020204"/>
                <a:ea typeface="+mn-ea"/>
                <a:cs typeface="Tahoma" panose="020B0604030504040204" pitchFamily="34" charset="0"/>
              </a:rPr>
              <a:t>ثانياً: المسح</a:t>
            </a:r>
            <a:r>
              <a:rPr kumimoji="0" lang="ar-SA" sz="2400" b="1" i="0" u="none" strike="noStrike" kern="1200" cap="none" spc="0" normalizeH="0" baseline="0" noProof="0" dirty="0">
                <a:ln>
                  <a:noFill/>
                </a:ln>
                <a:effectLst/>
                <a:uLnTx/>
                <a:uFillTx/>
                <a:latin typeface="Corbel" panose="020B0503020204020204"/>
                <a:ea typeface="+mn-ea"/>
                <a:cs typeface="Tahoma" panose="020B0604030504040204" pitchFamily="34" charset="0"/>
              </a:rPr>
              <a:t>:</a:t>
            </a:r>
          </a:p>
          <a:p>
            <a:pPr marL="0" marR="0" lvl="0" indent="0" algn="just" defTabSz="914400" rtl="1" eaLnBrk="1" fontAlgn="auto" latinLnBrk="0" hangingPunct="1">
              <a:lnSpc>
                <a:spcPct val="150000"/>
              </a:lnSpc>
              <a:spcBef>
                <a:spcPts val="1200"/>
              </a:spcBef>
              <a:spcAft>
                <a:spcPts val="200"/>
              </a:spcAft>
              <a:buClr>
                <a:srgbClr val="FFFFFF"/>
              </a:buClr>
              <a:buSzTx/>
              <a:buFont typeface="Wingdings" pitchFamily="2" charset="2"/>
              <a:buNone/>
              <a:tabLst/>
              <a:defRPr/>
            </a:pP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تعتبر طريقة المسح أكثر عموميّة، وشموليّة من طريقة الاستفتاء؛ ذلك أنها تساعد على قياس كل من: الرأي العام الخفي، والظاهر. تعتمد طريقة المسح على وسيلتين اثنتين هما: وسيلة الملاحظة والتي تتطلب استطلاعاً غير مباشر للآراء، حيث يدوّن الشخص المُلاحظ كل ما يتلقاه من آراء، وسلوكيات وتوجهات مختلفة. إلى جانب وسيلة المقابلة والتي تتم عادة من خلال وجود مقابلة بين كل من الشخص الباحث من جهة، وجماعة الناس المطلوب معرفة توجهاتهم من جهة أخرى، حيث يتم ذلك خلال مدة زمنيّة معينة.</a:t>
            </a:r>
          </a:p>
          <a:p>
            <a:pPr marL="342900" indent="-342900" algn="just" rtl="1">
              <a:buFont typeface="Arial" panose="020B0604020202020204" pitchFamily="34" charset="0"/>
              <a:buChar char="•"/>
            </a:pPr>
            <a:endParaRPr lang="ar-SA" sz="2000"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05453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494326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أساليب </a:t>
            </a:r>
            <a:r>
              <a:rPr lang="ar-SA" sz="2800" b="1" dirty="0">
                <a:solidFill>
                  <a:schemeClr val="bg1"/>
                </a:solidFill>
                <a:latin typeface="Times New Roman" panose="02020603050405020304" pitchFamily="18" charset="0"/>
                <a:cs typeface="Times New Roman" panose="02020603050405020304" pitchFamily="18" charset="0"/>
              </a:rPr>
              <a:t>قياس الرأي العام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53432"/>
            <a:ext cx="10541000" cy="4190891"/>
          </a:xfrm>
          <a:prstGeom prst="rect">
            <a:avLst/>
          </a:prstGeom>
          <a:noFill/>
        </p:spPr>
        <p:txBody>
          <a:bodyPr wrap="square" rtlCol="0">
            <a:spAutoFit/>
          </a:bodyPr>
          <a:lstStyle/>
          <a:p>
            <a:pPr marR="0" lvl="0" algn="just" defTabSz="914400" rtl="1" eaLnBrk="1" fontAlgn="auto" latinLnBrk="0" hangingPunct="1">
              <a:lnSpc>
                <a:spcPct val="90000"/>
              </a:lnSpc>
              <a:spcBef>
                <a:spcPts val="1200"/>
              </a:spcBef>
              <a:spcAft>
                <a:spcPts val="200"/>
              </a:spcAft>
              <a:buClr>
                <a:srgbClr val="FFFFFF"/>
              </a:buClr>
              <a:buSzTx/>
              <a:tabLst/>
              <a:defRPr/>
            </a:pP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قياس الرأي العام عن طريق المسح من خلال الملاحظة والمقابلة:</a:t>
            </a:r>
          </a:p>
          <a:p>
            <a:pPr marL="182880" marR="0" lvl="0" indent="-182880" algn="just" defTabSz="914400" rtl="1" eaLnBrk="1" fontAlgn="auto" latinLnBrk="0" hangingPunct="1">
              <a:lnSpc>
                <a:spcPct val="90000"/>
              </a:lnSpc>
              <a:spcBef>
                <a:spcPts val="1200"/>
              </a:spcBef>
              <a:spcAft>
                <a:spcPts val="200"/>
              </a:spcAft>
              <a:buClr>
                <a:srgbClr val="FFFFFF"/>
              </a:buClr>
              <a:buSzTx/>
              <a:buFont typeface="Wingdings" pitchFamily="2" charset="2"/>
              <a:buChar char=""/>
              <a:tabLst/>
              <a:defRPr/>
            </a:pPr>
            <a:r>
              <a:rPr kumimoji="0" lang="ar-SA" sz="2200" b="1" i="0" u="none" strike="noStrike" kern="1200" cap="none" spc="0" normalizeH="0" baseline="0" noProof="0" dirty="0">
                <a:ln>
                  <a:noFill/>
                </a:ln>
                <a:effectLst/>
                <a:uLnTx/>
                <a:uFillTx/>
                <a:latin typeface="Corbel" panose="020B0503020204020204"/>
                <a:ea typeface="+mn-ea"/>
                <a:cs typeface="Tahoma" panose="020B0604030504040204" pitchFamily="34" charset="0"/>
              </a:rPr>
              <a:t>أ ) وسيلة الملاحظة :</a:t>
            </a:r>
          </a:p>
          <a:p>
            <a:pPr marL="182880" marR="0" lvl="0" indent="-182880" algn="just" defTabSz="914400" rtl="1" eaLnBrk="1" fontAlgn="auto" latinLnBrk="0" hangingPunct="1">
              <a:lnSpc>
                <a:spcPct val="90000"/>
              </a:lnSpc>
              <a:spcBef>
                <a:spcPts val="1200"/>
              </a:spcBef>
              <a:spcAft>
                <a:spcPts val="200"/>
              </a:spcAft>
              <a:buClr>
                <a:srgbClr val="FFFFFF"/>
              </a:buClr>
              <a:buSzTx/>
              <a:buFont typeface="Wingdings" pitchFamily="2" charset="2"/>
              <a:buChar char=""/>
              <a:tabLst/>
              <a:defRPr/>
            </a:pP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وتستخدم هذه الطريقة في عديد من البحوث الاجتماعية والسيكولوجية ، التي تعتمد على عديد من الملاحظين والمراقبين ، لقياس الرأي العام عن طريق ملاحظة جمهور الرأي العام للوقوف على آرائهم عن طريق ملاحظة التصرفات السلوكية . من شائعات ونكات سياسية وتعليقات متداولة بين الجمهور حيال المشاكل العامة .</a:t>
            </a:r>
          </a:p>
          <a:p>
            <a:pPr marL="182880" marR="0" lvl="0" indent="-182880" algn="just" defTabSz="914400" rtl="1" eaLnBrk="1" fontAlgn="auto" latinLnBrk="0" hangingPunct="1">
              <a:lnSpc>
                <a:spcPct val="90000"/>
              </a:lnSpc>
              <a:spcBef>
                <a:spcPts val="1200"/>
              </a:spcBef>
              <a:spcAft>
                <a:spcPts val="200"/>
              </a:spcAft>
              <a:buClr>
                <a:srgbClr val="FFFFFF"/>
              </a:buClr>
              <a:buSzTx/>
              <a:buFont typeface="Wingdings" pitchFamily="2" charset="2"/>
              <a:buChar char=""/>
              <a:tabLst/>
              <a:defRPr/>
            </a:pPr>
            <a:r>
              <a:rPr kumimoji="0" lang="ar-SA" sz="2200" b="1" i="0" u="none" strike="noStrike" kern="1200" cap="none" spc="0" normalizeH="0" baseline="0" noProof="0" dirty="0">
                <a:ln>
                  <a:noFill/>
                </a:ln>
                <a:effectLst/>
                <a:uLnTx/>
                <a:uFillTx/>
                <a:latin typeface="Corbel" panose="020B0503020204020204"/>
                <a:ea typeface="+mn-ea"/>
                <a:cs typeface="Tahoma" panose="020B0604030504040204" pitchFamily="34" charset="0"/>
              </a:rPr>
              <a:t>ب ) وسيلة المقابلة :</a:t>
            </a:r>
          </a:p>
          <a:p>
            <a:pPr marL="182880" marR="0" lvl="0" indent="-182880" algn="just" defTabSz="914400" rtl="1" eaLnBrk="1" fontAlgn="auto" latinLnBrk="0" hangingPunct="1">
              <a:lnSpc>
                <a:spcPct val="90000"/>
              </a:lnSpc>
              <a:spcBef>
                <a:spcPts val="1200"/>
              </a:spcBef>
              <a:spcAft>
                <a:spcPts val="200"/>
              </a:spcAft>
              <a:buClr>
                <a:srgbClr val="FFFFFF"/>
              </a:buClr>
              <a:buSzTx/>
              <a:buFont typeface="Wingdings" pitchFamily="2" charset="2"/>
              <a:buChar char=""/>
              <a:tabLst/>
              <a:defRPr/>
            </a:pP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وتستخدم هذه الطريقة في جمع المعلومات في بحوث الرأي العام وفي الدعاية والعلاقات الاقتصادية والتسويق . وتعني التبادل اللفظي وجها لوجه بين القائم بالمقابلة ، وبين الشخص أو الأشخاص المطلوبة معرفة آرائهم .</a:t>
            </a:r>
            <a:endParaRPr kumimoji="0" lang="ar-SA" sz="2200" b="0" i="0" u="none" strike="noStrike" kern="1200" cap="none" spc="0" normalizeH="0" baseline="0" noProof="0" dirty="0">
              <a:ln>
                <a:noFill/>
              </a:ln>
              <a:solidFill>
                <a:srgbClr val="FFFFFF"/>
              </a:solidFill>
              <a:effectLst/>
              <a:uLnTx/>
              <a:uFillTx/>
              <a:latin typeface="Corbel" panose="020B0503020204020204"/>
              <a:ea typeface="+mn-ea"/>
              <a:cs typeface="Tahoma" panose="020B0604030504040204" pitchFamily="34"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11037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5116683"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تابع أساليب </a:t>
            </a:r>
            <a:r>
              <a:rPr lang="ar-SA" sz="2800" b="1" dirty="0">
                <a:solidFill>
                  <a:schemeClr val="bg1"/>
                </a:solidFill>
                <a:latin typeface="Times New Roman" panose="02020603050405020304" pitchFamily="18" charset="0"/>
                <a:cs typeface="Times New Roman" panose="02020603050405020304" pitchFamily="18" charset="0"/>
              </a:rPr>
              <a:t>قياس الرأي العام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821285"/>
          </a:xfrm>
          <a:prstGeom prst="rect">
            <a:avLst/>
          </a:prstGeom>
          <a:noFill/>
        </p:spPr>
        <p:txBody>
          <a:bodyPr wrap="square" rtlCol="0">
            <a:spAutoFit/>
          </a:bodyPr>
          <a:lstStyle/>
          <a:p>
            <a:pPr marL="182880" marR="0" lvl="0" indent="-182880" algn="r" defTabSz="914400" rtl="1" eaLnBrk="1" fontAlgn="auto" latinLnBrk="0" hangingPunct="1">
              <a:lnSpc>
                <a:spcPct val="90000"/>
              </a:lnSpc>
              <a:spcBef>
                <a:spcPts val="1200"/>
              </a:spcBef>
              <a:spcAft>
                <a:spcPts val="200"/>
              </a:spcAft>
              <a:buClr>
                <a:srgbClr val="FFFFFF"/>
              </a:buClr>
              <a:buSzTx/>
              <a:buFont typeface="Wingdings" pitchFamily="2" charset="2"/>
              <a:buChar char=""/>
              <a:tabLst/>
              <a:defRPr/>
            </a:pPr>
            <a:r>
              <a:rPr kumimoji="0" lang="ar-SA" sz="2800" b="1" i="0" u="none" strike="noStrike" kern="1200" cap="none" spc="0" normalizeH="0" baseline="0" noProof="0" dirty="0">
                <a:ln>
                  <a:noFill/>
                </a:ln>
                <a:effectLst/>
                <a:uLnTx/>
                <a:uFillTx/>
                <a:latin typeface="Corbel" panose="020B0503020204020204"/>
                <a:ea typeface="+mn-ea"/>
                <a:cs typeface="Tahoma" panose="020B0604030504040204" pitchFamily="34" charset="0"/>
              </a:rPr>
              <a:t>ثالثاً: تحليل</a:t>
            </a:r>
            <a:r>
              <a:rPr kumimoji="0" lang="ar-SA" sz="2400" b="1" i="0" u="none" strike="noStrike" kern="1200" cap="none" spc="0" normalizeH="0" baseline="0" noProof="0" dirty="0">
                <a:ln>
                  <a:noFill/>
                </a:ln>
                <a:effectLst/>
                <a:uLnTx/>
                <a:uFillTx/>
                <a:latin typeface="Corbel" panose="020B0503020204020204"/>
                <a:ea typeface="+mn-ea"/>
                <a:cs typeface="Tahoma" panose="020B0604030504040204" pitchFamily="34" charset="0"/>
              </a:rPr>
              <a:t> </a:t>
            </a:r>
            <a:r>
              <a:rPr kumimoji="0" lang="ar-SA" sz="2800" b="1" i="0" u="none" strike="noStrike" kern="1200" cap="none" spc="0" normalizeH="0" baseline="0" noProof="0" dirty="0">
                <a:ln>
                  <a:noFill/>
                </a:ln>
                <a:effectLst/>
                <a:uLnTx/>
                <a:uFillTx/>
                <a:latin typeface="Corbel" panose="020B0503020204020204"/>
                <a:ea typeface="+mn-ea"/>
                <a:cs typeface="Tahoma" panose="020B0604030504040204" pitchFamily="34" charset="0"/>
              </a:rPr>
              <a:t>المضمون</a:t>
            </a:r>
            <a:r>
              <a:rPr kumimoji="0" lang="ar-SA" sz="2400" b="1" i="0" u="none" strike="noStrike" kern="1200" cap="none" spc="0" normalizeH="0" baseline="0" noProof="0" dirty="0">
                <a:ln>
                  <a:noFill/>
                </a:ln>
                <a:effectLst/>
                <a:uLnTx/>
                <a:uFillTx/>
                <a:latin typeface="Corbel" panose="020B0503020204020204"/>
                <a:ea typeface="+mn-ea"/>
                <a:cs typeface="Tahoma" panose="020B0604030504040204" pitchFamily="34" charset="0"/>
              </a:rPr>
              <a:t>:</a:t>
            </a:r>
          </a:p>
          <a:p>
            <a:pPr marL="0" marR="0" lvl="0" indent="0" algn="just" defTabSz="914400" rtl="1" eaLnBrk="1" fontAlgn="auto" latinLnBrk="0" hangingPunct="1">
              <a:lnSpc>
                <a:spcPct val="90000"/>
              </a:lnSpc>
              <a:spcBef>
                <a:spcPts val="1200"/>
              </a:spcBef>
              <a:spcAft>
                <a:spcPts val="200"/>
              </a:spcAft>
              <a:buClr>
                <a:srgbClr val="FFFFFF"/>
              </a:buClr>
              <a:buSzTx/>
              <a:buFont typeface="Wingdings" pitchFamily="2" charset="2"/>
              <a:buNone/>
              <a:tabLst/>
              <a:defRPr/>
            </a:pPr>
            <a:r>
              <a:rPr kumimoji="0" lang="ar-SA" sz="2200" b="0" i="0" u="none" strike="noStrike" kern="1200" cap="none" spc="0" normalizeH="0" baseline="0" noProof="0" dirty="0">
                <a:ln>
                  <a:noFill/>
                </a:ln>
                <a:effectLst/>
                <a:uLnTx/>
                <a:uFillTx/>
                <a:latin typeface="Corbel" panose="020B0503020204020204"/>
                <a:ea typeface="+mn-ea"/>
                <a:cs typeface="Tahoma" panose="020B0604030504040204" pitchFamily="34" charset="0"/>
              </a:rPr>
              <a:t>تعتبر هذه الطريقة واحدة من الطرق المهمة في التعرف على الرأي العام العالمي، وليس المحلي، مما يساعد على تحديد الاتجاهات العالميّة الاقتصاديّة، والسياسيّة، والثقافيّة المختلفة. تعتمد هذه الطريقة على تحليل واستيعاب الاتجاهات المختلفة التي تتضمنها المواد التي يتم تقديمها عن طريق وسائل الإعلام، والاتصال كالتلفاز، إلى جانب العديد من وسائل الاتصال، والإعلام الأخرى، والتي جعلت الناس كلهم يشاركون فيها، ويعتبرونها كجزء أساسي، ورئيسي في حياتهم.</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87901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3" y="975974"/>
            <a:ext cx="4959027"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بحوث العينات و</a:t>
            </a:r>
            <a:r>
              <a:rPr lang="ar-SA" sz="2800" b="1" dirty="0">
                <a:solidFill>
                  <a:schemeClr val="bg1"/>
                </a:solidFill>
                <a:latin typeface="Times New Roman" panose="02020603050405020304" pitchFamily="18" charset="0"/>
                <a:cs typeface="Times New Roman" panose="02020603050405020304" pitchFamily="18" charset="0"/>
              </a:rPr>
              <a:t>قياس الرأي العام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643527"/>
          </a:xfrm>
          <a:prstGeom prst="rect">
            <a:avLst/>
          </a:prstGeom>
          <a:noFill/>
        </p:spPr>
        <p:txBody>
          <a:bodyPr wrap="square" rtlCol="0">
            <a:spAutoFit/>
          </a:bodyPr>
          <a:lstStyle/>
          <a:p>
            <a:pPr marL="182880" marR="0" lvl="0" indent="-182880" algn="just" defTabSz="914400" rtl="1" eaLnBrk="1" fontAlgn="auto" latinLnBrk="0" hangingPunct="1">
              <a:lnSpc>
                <a:spcPct val="90000"/>
              </a:lnSpc>
              <a:spcBef>
                <a:spcPts val="1200"/>
              </a:spcBef>
              <a:spcAft>
                <a:spcPts val="200"/>
              </a:spcAft>
              <a:buClr>
                <a:srgbClr val="FFFFFF"/>
              </a:buClr>
              <a:buSzTx/>
              <a:buFont typeface="Wingdings" pitchFamily="2" charset="2"/>
              <a:buChar char=""/>
              <a:tabLst/>
              <a:defRPr/>
            </a:pPr>
            <a:r>
              <a:rPr kumimoji="0" lang="ar-SA" sz="2800" b="0" i="0" u="none" strike="noStrike" kern="1200" cap="none" spc="0" normalizeH="0" baseline="0" noProof="0" dirty="0">
                <a:ln>
                  <a:noFill/>
                </a:ln>
                <a:effectLst/>
                <a:uLnTx/>
                <a:uFillTx/>
                <a:latin typeface="Corbel" panose="020B0503020204020204"/>
                <a:ea typeface="+mn-ea"/>
                <a:cs typeface="Tahoma" panose="020B0604030504040204" pitchFamily="34" charset="0"/>
              </a:rPr>
              <a:t>هي البحوث التي تتناول بعضاً يمثل الكل، ويتم اختيار هذا البعض بطريقة علمية، وهي البحوث التي يتم </a:t>
            </a:r>
            <a:r>
              <a:rPr kumimoji="0" lang="ar-SA" sz="2800" b="0" i="0" u="none" strike="noStrike" kern="1200" cap="none" spc="0" normalizeH="0" baseline="0" noProof="0" dirty="0" err="1">
                <a:ln>
                  <a:noFill/>
                </a:ln>
                <a:effectLst/>
                <a:uLnTx/>
                <a:uFillTx/>
                <a:latin typeface="Corbel" panose="020B0503020204020204"/>
                <a:ea typeface="+mn-ea"/>
                <a:cs typeface="Tahoma" panose="020B0604030504040204" pitchFamily="34" charset="0"/>
              </a:rPr>
              <a:t>اجرائها</a:t>
            </a:r>
            <a:r>
              <a:rPr kumimoji="0" lang="ar-SA" sz="2800" b="0" i="0" u="none" strike="noStrike" kern="1200" cap="none" spc="0" normalizeH="0" baseline="0" noProof="0" dirty="0">
                <a:ln>
                  <a:noFill/>
                </a:ln>
                <a:effectLst/>
                <a:uLnTx/>
                <a:uFillTx/>
                <a:latin typeface="Corbel" panose="020B0503020204020204"/>
                <a:ea typeface="+mn-ea"/>
                <a:cs typeface="Tahoma" panose="020B0604030504040204" pitchFamily="34" charset="0"/>
              </a:rPr>
              <a:t> على عينة من المجتمع بشرط أن تكون ممثلة له ومن مميزاته الحصول على نتائج دقيقة يمكن تعميمها في وقت قصير وتكلفة منخفضة.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41238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3902032"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أهمية </a:t>
            </a:r>
            <a:r>
              <a:rPr lang="ar-SA" sz="2800" b="1" dirty="0">
                <a:solidFill>
                  <a:schemeClr val="bg1"/>
                </a:solidFill>
                <a:latin typeface="Times New Roman" panose="02020603050405020304" pitchFamily="18" charset="0"/>
                <a:cs typeface="Times New Roman" panose="02020603050405020304" pitchFamily="18" charset="0"/>
              </a:rPr>
              <a:t>قياس الرأي العام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16101"/>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معرفة الواقع الفعلي ودراسة مشكلاته الملحة.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اتخاذ القرارات الصائبة.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توجيه الرأي العام توجيها سليما.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لحشد قوته وتركيزه في مجلات معينة في إطار التنمية السياسية والاقتصادية والاجتماعية.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وهو يتماشى مع الاتجاهات الحديثة في الرأي العام على أساس قاعدة التوجيه نحو الأهداف القومية بالاستخدام الواعي للإعلام والاتصال. </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417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053620" cy="523220"/>
          </a:xfrm>
          <a:prstGeom prst="rect">
            <a:avLst/>
          </a:prstGeom>
          <a:noFill/>
        </p:spPr>
        <p:txBody>
          <a:bodyPr wrap="square" rtlCol="0">
            <a:spAutoFit/>
          </a:bodyPr>
          <a:lstStyle/>
          <a:p>
            <a:pPr algn="ctr"/>
            <a:r>
              <a:rPr lang="ar-SA" sz="2800" b="1" dirty="0">
                <a:solidFill>
                  <a:schemeClr val="bg1"/>
                </a:solidFill>
                <a:latin typeface="Times New Roman" panose="02020603050405020304" pitchFamily="18" charset="0"/>
                <a:cs typeface="Times New Roman" panose="02020603050405020304" pitchFamily="18" charset="0"/>
              </a:rPr>
              <a:t>	</a:t>
            </a:r>
            <a:r>
              <a:rPr lang="ar-EG" sz="2800" b="1" dirty="0">
                <a:solidFill>
                  <a:schemeClr val="bg1"/>
                </a:solidFill>
                <a:latin typeface="Times New Roman" panose="02020603050405020304" pitchFamily="18" charset="0"/>
                <a:cs typeface="Times New Roman" panose="02020603050405020304" pitchFamily="18" charset="0"/>
              </a:rPr>
              <a:t>الإعلام الجديد وقياس الرأي العام</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35476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الرصد والتقييم من خلال شبكات التواصل الاجتماعي يتيح للمسؤولين وسائل للتعلم من الخبرات السابقة، تحسين تقديم الخدمات، التخطيط وتخصيص الموارد وبيان النتائج في إطار المساءلة والتحسين.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المسوحات الاستقصائية عبر شبكة الإنترنت تختلف عن تلك في الميدان بأنها تصل لأعداد أكبر من الأفراد وبوقت أقل، غير مكلفة دون حاجة لأفراد في الميدان لتعبئة وجمع الاستبيانات. أيضا جمع المعلومات ومقارنتها يكون أكثر سهوله.</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في حالة التقييم المسبق السريع، يتم استخدامها لإتاحة معلومات سريعة من أجل اتخاذ القرارات الإدارية أو لإتاحة فهم نوعي وتفسير البيانات الكمية التي يتم جمعها. أحد الوسائل للقيام بذلك هو المشاهدة المباشرة والتدوين التفصيلي لردود الأفعال المتوفرة والذي تم التركيز عليه خلال هذا التقرير.</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77862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617414" y="975974"/>
            <a:ext cx="5053620" cy="523220"/>
          </a:xfrm>
          <a:prstGeom prst="rect">
            <a:avLst/>
          </a:prstGeom>
          <a:noFill/>
        </p:spPr>
        <p:txBody>
          <a:bodyPr wrap="square" rtlCol="0">
            <a:spAutoFit/>
          </a:bodyPr>
          <a:lstStyle/>
          <a:p>
            <a:pPr algn="ctr"/>
            <a:r>
              <a:rPr lang="ar-EG" sz="2800" b="1" dirty="0">
                <a:solidFill>
                  <a:schemeClr val="bg1"/>
                </a:solidFill>
                <a:latin typeface="Times New Roman" panose="02020603050405020304" pitchFamily="18" charset="0"/>
                <a:cs typeface="Times New Roman" panose="02020603050405020304" pitchFamily="18" charset="0"/>
              </a:rPr>
              <a:t>خلاصة الفصل</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08105"/>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الإيجابيات الخاصة بتوظيف الإعلام الجديد في مجال العلاقات العامة.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السلبيات الخاصة بتوظيف الإعلام الجديد في مجال العلاقات العامة.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الرأي العام مفهومه وعوامل تكوينه وطرق قياسه من خلال الإعلام الجديد.</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776837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1083</TotalTime>
  <Words>1720</Words>
  <Application>Microsoft Office PowerPoint</Application>
  <PresentationFormat>Widescreen</PresentationFormat>
  <Paragraphs>227</Paragraphs>
  <Slides>42</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Calibri</vt:lpstr>
      <vt:lpstr>Calibri Light</vt:lpstr>
      <vt:lpstr>Corbel</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21</cp:revision>
  <dcterms:created xsi:type="dcterms:W3CDTF">2023-04-29T09:08:23Z</dcterms:created>
  <dcterms:modified xsi:type="dcterms:W3CDTF">2023-10-11T03:41:32Z</dcterms:modified>
</cp:coreProperties>
</file>