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23"/>
  </p:notesMasterIdLst>
  <p:sldIdLst>
    <p:sldId id="303" r:id="rId5"/>
    <p:sldId id="508" r:id="rId6"/>
    <p:sldId id="509" r:id="rId7"/>
    <p:sldId id="511" r:id="rId8"/>
    <p:sldId id="531" r:id="rId9"/>
    <p:sldId id="510" r:id="rId10"/>
    <p:sldId id="536" r:id="rId11"/>
    <p:sldId id="537" r:id="rId12"/>
    <p:sldId id="512" r:id="rId13"/>
    <p:sldId id="513" r:id="rId14"/>
    <p:sldId id="514" r:id="rId15"/>
    <p:sldId id="548" r:id="rId16"/>
    <p:sldId id="549" r:id="rId17"/>
    <p:sldId id="515" r:id="rId18"/>
    <p:sldId id="538" r:id="rId19"/>
    <p:sldId id="550" r:id="rId20"/>
    <p:sldId id="551" r:id="rId21"/>
    <p:sldId id="349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303"/>
            <p14:sldId id="508"/>
            <p14:sldId id="509"/>
            <p14:sldId id="511"/>
            <p14:sldId id="531"/>
            <p14:sldId id="510"/>
            <p14:sldId id="536"/>
            <p14:sldId id="537"/>
            <p14:sldId id="512"/>
            <p14:sldId id="513"/>
            <p14:sldId id="514"/>
            <p14:sldId id="548"/>
            <p14:sldId id="549"/>
            <p14:sldId id="515"/>
            <p14:sldId id="538"/>
            <p14:sldId id="550"/>
            <p14:sldId id="551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D3956"/>
    <a:srgbClr val="00AEEF"/>
    <a:srgbClr val="FFD200"/>
    <a:srgbClr val="203E5F"/>
    <a:srgbClr val="F58221"/>
    <a:srgbClr val="000000"/>
    <a:srgbClr val="669BBC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4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3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9/16/2025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9/16/2025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4" r:id="rId13"/>
    <p:sldLayoutId id="2147483665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9" name="TextBox 8"/>
          <p:cNvSpPr txBox="1"/>
          <p:nvPr/>
        </p:nvSpPr>
        <p:spPr>
          <a:xfrm>
            <a:off x="5990952" y="2806623"/>
            <a:ext cx="552350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Information Security &amp;</a:t>
            </a:r>
          </a:p>
          <a:p>
            <a:pPr algn="ctr"/>
            <a:r>
              <a:rPr lang="en-US" sz="4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Management</a:t>
            </a:r>
          </a:p>
        </p:txBody>
      </p:sp>
      <p:sp>
        <p:nvSpPr>
          <p:cNvPr id="10" name="Rectangle: Rounded Corners 9"/>
          <p:cNvSpPr/>
          <p:nvPr/>
        </p:nvSpPr>
        <p:spPr>
          <a:xfrm>
            <a:off x="7106632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Alexandria" charset="0"/>
                <a:cs typeface="Alexandria" charset="0"/>
              </a:rPr>
              <a:t>Lecture 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076077" y="4786509"/>
            <a:ext cx="22638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lexandria" charset="0"/>
                <a:cs typeface="Alexandria" charset="0"/>
              </a:rPr>
              <a:t>HCIA-Security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9185" y="6187539"/>
            <a:ext cx="4886463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Dr. Abdelrhman Ahmed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9185" y="5830966"/>
            <a:ext cx="488646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solidFill>
                  <a:srgbClr val="00B0F0"/>
                </a:solidFill>
                <a:latin typeface="Alexandria" charset="0"/>
                <a:cs typeface="Alexandria" charset="0"/>
              </a:rPr>
              <a:t>Prepared by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E16D0B-D3F4-157C-FEDF-1C3B10D1F9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C6810E60-C7EC-9A7D-C3D5-94BBE155F050}"/>
              </a:ext>
            </a:extLst>
          </p:cNvPr>
          <p:cNvSpPr/>
          <p:nvPr/>
        </p:nvSpPr>
        <p:spPr>
          <a:xfrm>
            <a:off x="617280" y="1685494"/>
            <a:ext cx="10812720" cy="502010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1A00E0-8597-9C4B-C16F-28966F1F9123}"/>
              </a:ext>
            </a:extLst>
          </p:cNvPr>
          <p:cNvSpPr txBox="1"/>
          <p:nvPr/>
        </p:nvSpPr>
        <p:spPr>
          <a:xfrm>
            <a:off x="2366192" y="1100712"/>
            <a:ext cx="58144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Risks Involved in Information Security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C78E173-FDDF-73B8-67CC-3B111FE8598C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AB16D4-A283-0D16-E858-38BEBE99FF11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D1412C0-3E2A-BA7A-BABE-1D26FC9271CE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01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E089573-1C1B-7DE4-28B3-5E59DD4691E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5109653-1EC3-AAF8-9CDB-CE196FE306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2005" y="1889861"/>
            <a:ext cx="7673352" cy="4647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435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CDD520-718B-E517-D428-33922A137F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DF4A2E0-BDD1-E217-7DD5-C7680B53E29E}"/>
              </a:ext>
            </a:extLst>
          </p:cNvPr>
          <p:cNvSpPr/>
          <p:nvPr/>
        </p:nvSpPr>
        <p:spPr>
          <a:xfrm>
            <a:off x="617280" y="1685494"/>
            <a:ext cx="10812720" cy="502010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6CA7CA6-CADA-13D9-4B90-84ED8CF8725E}"/>
              </a:ext>
            </a:extLst>
          </p:cNvPr>
          <p:cNvSpPr txBox="1"/>
          <p:nvPr/>
        </p:nvSpPr>
        <p:spPr>
          <a:xfrm>
            <a:off x="2398850" y="1117041"/>
            <a:ext cx="3902032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Physical Risks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160D9F4-B69C-EF6E-8F8F-2AFA79D7FE02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332895-0F74-26D4-EC0C-6F9CD270E696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CBBE6B1-E03C-BE01-1B47-B41085F27F67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01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3518806-698A-BB34-EFEA-2653074A0AF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EB42361-FF43-6919-7C1D-59A8ABD921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011" y="2466840"/>
            <a:ext cx="10287657" cy="3558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583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23ACED-CD3A-D0F9-3BFF-3B436C0BEE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32A8EC2-85E8-93C2-877D-6FF9991E7ED2}"/>
              </a:ext>
            </a:extLst>
          </p:cNvPr>
          <p:cNvSpPr/>
          <p:nvPr/>
        </p:nvSpPr>
        <p:spPr>
          <a:xfrm>
            <a:off x="617280" y="1685494"/>
            <a:ext cx="10812720" cy="502010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20A3C12-CEE0-94DB-8E43-33C933537A01}"/>
              </a:ext>
            </a:extLst>
          </p:cNvPr>
          <p:cNvSpPr txBox="1"/>
          <p:nvPr/>
        </p:nvSpPr>
        <p:spPr>
          <a:xfrm>
            <a:off x="2398850" y="1133369"/>
            <a:ext cx="58307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Information Risks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72934AA-7C1A-2527-F7E1-931E35FB7B7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5B193EE-5ADE-1485-3ADF-AF7E52392F85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09ED2BC-A6B5-6AF5-53EC-D9EA751A82EE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01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7DEE104-4C18-B419-0294-154327A6E06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8366EB94-4400-585B-5754-042D0B4EE7C0}"/>
              </a:ext>
            </a:extLst>
          </p:cNvPr>
          <p:cNvSpPr/>
          <p:nvPr/>
        </p:nvSpPr>
        <p:spPr>
          <a:xfrm>
            <a:off x="800100" y="2661557"/>
            <a:ext cx="1404257" cy="228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D7FE242-C749-030D-10B8-85128D9BA7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029" y="2468862"/>
            <a:ext cx="10509621" cy="3523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789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CC8BAD-799A-8B8E-5D0E-2DEEAA094C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5A7F806-088B-AB67-AEA5-35F8B0F527E9}"/>
              </a:ext>
            </a:extLst>
          </p:cNvPr>
          <p:cNvSpPr/>
          <p:nvPr/>
        </p:nvSpPr>
        <p:spPr>
          <a:xfrm>
            <a:off x="617280" y="1685494"/>
            <a:ext cx="10812720" cy="502010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5AAE3C-AC4F-5040-DD61-D7758E8CD050}"/>
              </a:ext>
            </a:extLst>
          </p:cNvPr>
          <p:cNvSpPr txBox="1"/>
          <p:nvPr/>
        </p:nvSpPr>
        <p:spPr>
          <a:xfrm>
            <a:off x="2366192" y="1100712"/>
            <a:ext cx="60266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Information Transmission Security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185703A-FB81-7D0B-166E-2F83D1715B0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AEEBD2-CC27-125D-0686-34CC22B1060D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58930CE-3F4F-A4B0-910B-B5075DFF932B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01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A694628-E927-F90F-0EA9-24077FE88AD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36637D8-5DC4-1E2B-C7FE-4BD01AF7C54F}"/>
              </a:ext>
            </a:extLst>
          </p:cNvPr>
          <p:cNvSpPr/>
          <p:nvPr/>
        </p:nvSpPr>
        <p:spPr>
          <a:xfrm>
            <a:off x="783772" y="5861957"/>
            <a:ext cx="1404257" cy="71845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7322E47-6FE8-17B0-4C72-4DF78D9F09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393" y="2197379"/>
            <a:ext cx="10314761" cy="384419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B529CB3-1E2A-6464-17E3-5D1324603CC0}"/>
              </a:ext>
            </a:extLst>
          </p:cNvPr>
          <p:cNvSpPr/>
          <p:nvPr/>
        </p:nvSpPr>
        <p:spPr>
          <a:xfrm>
            <a:off x="1061356" y="5714999"/>
            <a:ext cx="1404257" cy="53884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98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FF56FD-CAED-1130-C3EC-05CAE6C4A5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800F2E6-6D41-3B56-E247-85354D39E56A}"/>
              </a:ext>
            </a:extLst>
          </p:cNvPr>
          <p:cNvSpPr/>
          <p:nvPr/>
        </p:nvSpPr>
        <p:spPr>
          <a:xfrm>
            <a:off x="617280" y="1685494"/>
            <a:ext cx="10812720" cy="502010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07C2D1-7CCF-F30B-E7E3-18A695A529F8}"/>
              </a:ext>
            </a:extLst>
          </p:cNvPr>
          <p:cNvSpPr txBox="1"/>
          <p:nvPr/>
        </p:nvSpPr>
        <p:spPr>
          <a:xfrm>
            <a:off x="2382521" y="1100712"/>
            <a:ext cx="59777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Information Access Security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D5DF047-8289-5577-2A51-072F42C4813B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B03DF5-665A-FAAB-8A6E-39F9A97609CB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9ADF7CA-4348-499F-6EC3-8ECCDCF9D815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01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5388445-E13E-5F2A-6424-7B072743B52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F65D72D-1735-FECC-496C-A6529B49E9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737" y="2644400"/>
            <a:ext cx="10398982" cy="3331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8214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63CFEF-62C8-E799-D2F6-A59BE4B4B7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58B491E-31F7-4ADF-0AC4-2D8B5152879B}"/>
              </a:ext>
            </a:extLst>
          </p:cNvPr>
          <p:cNvSpPr/>
          <p:nvPr/>
        </p:nvSpPr>
        <p:spPr>
          <a:xfrm>
            <a:off x="617280" y="1685494"/>
            <a:ext cx="10812720" cy="502010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540804-A491-5B8D-A4DF-266C05B85096}"/>
              </a:ext>
            </a:extLst>
          </p:cNvPr>
          <p:cNvSpPr txBox="1"/>
          <p:nvPr/>
        </p:nvSpPr>
        <p:spPr>
          <a:xfrm>
            <a:off x="2382521" y="1100712"/>
            <a:ext cx="59777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System Risks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191B661-6B02-6BDD-8A3E-D6DABAC4EB83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0D526B-3EA7-C994-3374-3BAF78A78550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B8BE79-81F4-5F3B-484F-4D4DEB8EA5C5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01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7E00D7F-2B1F-4D3B-F119-0EA508A213E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FE6E203-350E-199F-18F5-174FED3209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6658" y="2570945"/>
            <a:ext cx="10377210" cy="3339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2904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EB7A3F-12AB-861E-C1C4-47EE37F82B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0F958AD-9949-56E3-914F-F45C858F1F83}"/>
              </a:ext>
            </a:extLst>
          </p:cNvPr>
          <p:cNvSpPr/>
          <p:nvPr/>
        </p:nvSpPr>
        <p:spPr>
          <a:xfrm>
            <a:off x="617280" y="1685494"/>
            <a:ext cx="10812720" cy="502010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1D425E-C0B9-842A-5BC1-9BB2CB45B9F2}"/>
              </a:ext>
            </a:extLst>
          </p:cNvPr>
          <p:cNvSpPr txBox="1"/>
          <p:nvPr/>
        </p:nvSpPr>
        <p:spPr>
          <a:xfrm>
            <a:off x="2382521" y="1100712"/>
            <a:ext cx="59777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Application Risks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A151DF5-CC8E-29C8-1DAE-770F9AB93268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8C27BB-3CB1-C1B9-B1A0-15759722BA66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4B7A52E-55A3-B255-733B-01A05B94F54F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01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1EB14E50-8EC1-BE26-24AE-D08A07338B3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43034ED-238A-8B55-A7E7-8FDF7F51EE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476" y="2308986"/>
            <a:ext cx="10366697" cy="4042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55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8FBB11-9C93-8010-7B62-C38CD52D7F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11AE752-D605-111A-9D05-93497FEFA3DD}"/>
              </a:ext>
            </a:extLst>
          </p:cNvPr>
          <p:cNvSpPr/>
          <p:nvPr/>
        </p:nvSpPr>
        <p:spPr>
          <a:xfrm>
            <a:off x="617280" y="1685494"/>
            <a:ext cx="10812720" cy="502010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18CA692-FC54-F517-B4D9-4ADAF05BA85F}"/>
              </a:ext>
            </a:extLst>
          </p:cNvPr>
          <p:cNvSpPr txBox="1"/>
          <p:nvPr/>
        </p:nvSpPr>
        <p:spPr>
          <a:xfrm>
            <a:off x="2349863" y="1117041"/>
            <a:ext cx="51286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Network Risks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B611CFD-A21D-AF2F-719D-366AE695ED1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0605B96-7F29-074E-F1B3-E9B1FB6D3A6C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4AC58C0-FFCB-2A31-41D6-A53C9C517766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01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FC03DA8-13D1-9BE4-34D9-AA0F6212154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BC17559-28F4-FDF8-98B7-D16DC31E84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2171" y="2311680"/>
            <a:ext cx="10266186" cy="390950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2F408F7D-81F3-8C8C-A46D-8C8EA0CCBB17}"/>
              </a:ext>
            </a:extLst>
          </p:cNvPr>
          <p:cNvSpPr/>
          <p:nvPr/>
        </p:nvSpPr>
        <p:spPr>
          <a:xfrm>
            <a:off x="1077685" y="5763984"/>
            <a:ext cx="1404257" cy="53884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291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F72444-31D4-81E3-9B08-52A68C7E99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C06E4DC3-3586-E42E-1ED4-9E86EC6E43D5}"/>
              </a:ext>
            </a:extLst>
          </p:cNvPr>
          <p:cNvSpPr/>
          <p:nvPr/>
        </p:nvSpPr>
        <p:spPr>
          <a:xfrm>
            <a:off x="617280" y="1685494"/>
            <a:ext cx="10812720" cy="502010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37D4DA-8AAF-610F-AF9C-A1945E35E0CB}"/>
              </a:ext>
            </a:extLst>
          </p:cNvPr>
          <p:cNvSpPr txBox="1"/>
          <p:nvPr/>
        </p:nvSpPr>
        <p:spPr>
          <a:xfrm>
            <a:off x="2382521" y="1117041"/>
            <a:ext cx="5945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Management Risks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0574A5F-682B-D1E6-5C40-7F62F1C6FA44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1FE1CB-F6F6-E880-3BF8-115ABFFB92DA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B522EE-2EA5-F4D5-1253-291F0432CA0E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01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9E92922-6EE6-6C6E-950B-312619E981C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E50A1A6-34BB-7822-4B5C-AFF95F9DD1CF}"/>
              </a:ext>
            </a:extLst>
          </p:cNvPr>
          <p:cNvSpPr/>
          <p:nvPr/>
        </p:nvSpPr>
        <p:spPr>
          <a:xfrm>
            <a:off x="783771" y="6155871"/>
            <a:ext cx="1404257" cy="3429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20B9B2E-F977-8EF1-7828-1C1AE1AB93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8756" y="2153157"/>
            <a:ext cx="9724044" cy="4437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653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B01E23-CAFE-33E6-024E-EE4055BA59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B712FE2-A887-1C73-F23A-030436C7E704}"/>
              </a:ext>
            </a:extLst>
          </p:cNvPr>
          <p:cNvSpPr/>
          <p:nvPr/>
        </p:nvSpPr>
        <p:spPr>
          <a:xfrm>
            <a:off x="617280" y="1685494"/>
            <a:ext cx="10812720" cy="502010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9C36F6-6640-6903-FB15-CA51F1ADD9B0}"/>
              </a:ext>
            </a:extLst>
          </p:cNvPr>
          <p:cNvSpPr txBox="1"/>
          <p:nvPr/>
        </p:nvSpPr>
        <p:spPr>
          <a:xfrm>
            <a:off x="2415177" y="1068054"/>
            <a:ext cx="75452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Significance of Information Security Management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9F05C38-31D4-BD09-599B-77D787E638C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2B0FB8-86A5-BA89-D597-1F6889A8BB6E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A9F90FB-F0C5-90B9-D00D-D30ABF15D0E6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01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284AA93-0AA2-790A-4C95-ACAB3AB12D5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4A0C37B-2776-5FE5-993E-1533973212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3484" y="2189874"/>
            <a:ext cx="10030958" cy="4286357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2A6E7C21-DF55-37D7-455E-C9FFA9F06356}"/>
              </a:ext>
            </a:extLst>
          </p:cNvPr>
          <p:cNvSpPr/>
          <p:nvPr/>
        </p:nvSpPr>
        <p:spPr>
          <a:xfrm>
            <a:off x="865416" y="6057900"/>
            <a:ext cx="538842" cy="45720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556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4D70ED-993F-A593-E352-81CB91E168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C46648A2-F5ED-FB7F-CCD6-A1F1F24F84B3}"/>
              </a:ext>
            </a:extLst>
          </p:cNvPr>
          <p:cNvSpPr/>
          <p:nvPr/>
        </p:nvSpPr>
        <p:spPr>
          <a:xfrm>
            <a:off x="617280" y="1685494"/>
            <a:ext cx="10812720" cy="502010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35C374-7329-574C-82D1-3B2DBAD8E6EB}"/>
              </a:ext>
            </a:extLst>
          </p:cNvPr>
          <p:cNvSpPr txBox="1"/>
          <p:nvPr/>
        </p:nvSpPr>
        <p:spPr>
          <a:xfrm>
            <a:off x="2415177" y="1068054"/>
            <a:ext cx="6973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Current Development of Information Security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6A8921D-DAE3-E24B-0004-4EEB16D00F1C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64BFC3-A45C-56B8-A109-31ABA7E67EF5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611CE5B-02D0-0394-FA67-6D1E738A5C19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01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6C6D11F-F785-F994-982F-D5550A9C7FD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30E482F-6EBF-4FD9-1AC8-90630BF0FB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0551" y="2159273"/>
            <a:ext cx="9143019" cy="4330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72483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993CBE-D071-D0E7-F7C5-8473D1B32E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61027EB-476A-33B1-5059-1D7FF190C0DA}"/>
              </a:ext>
            </a:extLst>
          </p:cNvPr>
          <p:cNvSpPr/>
          <p:nvPr/>
        </p:nvSpPr>
        <p:spPr>
          <a:xfrm>
            <a:off x="617280" y="1685494"/>
            <a:ext cx="10812720" cy="502010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C26C85-B202-8E5A-045A-23971BBCC6D7}"/>
              </a:ext>
            </a:extLst>
          </p:cNvPr>
          <p:cNvSpPr txBox="1"/>
          <p:nvPr/>
        </p:nvSpPr>
        <p:spPr>
          <a:xfrm>
            <a:off x="2415177" y="1068054"/>
            <a:ext cx="6745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Cybersecurity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56623AB-67E1-F74D-B501-01ACB37C98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C23E39-4CF1-11CF-F8D4-7A6CF3A842C5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C37F2F-1392-AAAF-F70A-93A037D18637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01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6C12EF8-6E73-4D02-B1F8-B05ACF12C38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4C2EE0C-3891-AC6C-D82B-14B672B5CE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169" y="2172895"/>
            <a:ext cx="10435615" cy="4276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4702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FB2F84-588F-6338-748B-1C31656F14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2168C53-206C-4DE3-E01E-AD06EE624789}"/>
              </a:ext>
            </a:extLst>
          </p:cNvPr>
          <p:cNvSpPr/>
          <p:nvPr/>
        </p:nvSpPr>
        <p:spPr>
          <a:xfrm>
            <a:off x="617280" y="1685494"/>
            <a:ext cx="10812720" cy="502010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C38F92-E120-1BA5-F9A2-18172FC56F31}"/>
              </a:ext>
            </a:extLst>
          </p:cNvPr>
          <p:cNvSpPr txBox="1"/>
          <p:nvPr/>
        </p:nvSpPr>
        <p:spPr>
          <a:xfrm>
            <a:off x="2431506" y="1117041"/>
            <a:ext cx="63859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Network Security Definition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45E3D7C-F29D-CE82-3E4D-C63B4F19E80B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58E658-6F11-3A12-A523-E925C8E48592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7A66711-777F-CF6D-C58A-8310792DF36A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01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4DAFC11-7E50-0665-40B2-3247BE032F0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C54EF49-B6B6-66EA-8559-CDE9B2D264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492" y="2809071"/>
            <a:ext cx="10433798" cy="288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987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6B644E-4FD2-CBCE-1D79-63E1B0F53C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D2C34F2-536A-0E03-13E6-4B2CA6AD9988}"/>
              </a:ext>
            </a:extLst>
          </p:cNvPr>
          <p:cNvSpPr/>
          <p:nvPr/>
        </p:nvSpPr>
        <p:spPr>
          <a:xfrm>
            <a:off x="212271" y="1685494"/>
            <a:ext cx="11805558" cy="502010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C7D8B0-AF3E-2DFC-8201-A2D4E9DDF574}"/>
              </a:ext>
            </a:extLst>
          </p:cNvPr>
          <p:cNvSpPr txBox="1"/>
          <p:nvPr/>
        </p:nvSpPr>
        <p:spPr>
          <a:xfrm>
            <a:off x="2431506" y="1117041"/>
            <a:ext cx="63859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Communication Security Period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DCA43AE-A415-B5DC-0E94-770F276FB609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5B3A60-4CEF-C854-6C28-7F0CEB1C8D22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8772C6E-DADD-C982-0E03-7D6AF4DC49FF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01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331DAC8-8067-8DA0-F36F-4A9ED11EFB6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87920698-DBCA-96D6-AE3F-ED09D69CEF0B}"/>
              </a:ext>
            </a:extLst>
          </p:cNvPr>
          <p:cNvSpPr/>
          <p:nvPr/>
        </p:nvSpPr>
        <p:spPr>
          <a:xfrm>
            <a:off x="718457" y="5927270"/>
            <a:ext cx="1404257" cy="53884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D8FBA89-15BA-8996-BE1B-C6B3770D5464}"/>
              </a:ext>
            </a:extLst>
          </p:cNvPr>
          <p:cNvSpPr txBox="1"/>
          <p:nvPr/>
        </p:nvSpPr>
        <p:spPr>
          <a:xfrm>
            <a:off x="881743" y="2379030"/>
            <a:ext cx="10499271" cy="37870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800" b="1" dirty="0"/>
              <a:t>In the 1940s, communication technologies were underdeveloped, and data was stored in different locations. Information system security was limited to physical security of information and cipher-based security of communication (mainly stream cipher). </a:t>
            </a:r>
          </a:p>
          <a:p>
            <a:pPr algn="just">
              <a:lnSpc>
                <a:spcPct val="150000"/>
              </a:lnSpc>
            </a:pPr>
            <a:endParaRPr lang="en-US" sz="1800" b="1" dirty="0"/>
          </a:p>
          <a:p>
            <a:pPr algn="just">
              <a:lnSpc>
                <a:spcPct val="150000"/>
              </a:lnSpc>
            </a:pPr>
            <a:r>
              <a:rPr lang="en-US" sz="1800" b="1" dirty="0"/>
              <a:t>For example, information was stored In  a relatively secure place, and unauthorized users were prohibited from accessing the information; cryptographic technologies were used to ensure the security of different information exchange processes such as telephone, telegraph, and fax, thereby ensuring data security. </a:t>
            </a:r>
          </a:p>
          <a:p>
            <a:pPr algn="just">
              <a:lnSpc>
                <a:spcPct val="150000"/>
              </a:lnSpc>
            </a:pPr>
            <a:endParaRPr lang="en-US" sz="1800" b="1" dirty="0"/>
          </a:p>
          <a:p>
            <a:pPr algn="just">
              <a:lnSpc>
                <a:spcPct val="150000"/>
              </a:lnSpc>
            </a:pPr>
            <a:r>
              <a:rPr lang="en-US" sz="1800" b="1" dirty="0"/>
              <a:t>It was crucial to ensure data security during transmission between two locations.</a:t>
            </a:r>
            <a:endParaRPr lang="en-US" sz="1800" b="1" dirty="0">
              <a:latin typeface="Tajawal ExtraBold" panose="00000800000000000000" pitchFamily="2" charset="-78"/>
              <a:cs typeface="Tajawal ExtraBold" panose="000008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482055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B0D8B5-748F-4438-4B73-49A227DC13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B1B4601-F55C-9472-6463-AF68F3AE0F6E}"/>
              </a:ext>
            </a:extLst>
          </p:cNvPr>
          <p:cNvSpPr/>
          <p:nvPr/>
        </p:nvSpPr>
        <p:spPr>
          <a:xfrm>
            <a:off x="617280" y="1685494"/>
            <a:ext cx="10812720" cy="502010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E28ED9-A202-006E-D3F3-566F9BE31F1A}"/>
              </a:ext>
            </a:extLst>
          </p:cNvPr>
          <p:cNvSpPr txBox="1"/>
          <p:nvPr/>
        </p:nvSpPr>
        <p:spPr>
          <a:xfrm>
            <a:off x="2415177" y="1068054"/>
            <a:ext cx="6745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Network Security Threats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2A7E1E2-8FD3-F5FD-BC44-D8ADD2098E49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5A2A946-C00A-DCF4-CBBD-339D713497AB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99E60A0-4374-D3B4-9C25-FF0FE1FB16E5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01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7705E9F-E329-4CB3-63E4-1116D2BF13D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CDC7921-B742-051D-01D2-1190CCD098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2651" y="2698850"/>
            <a:ext cx="10412990" cy="2999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1109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B37EB7-577D-BA6A-DB66-580A9A8033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485F63F-B551-B5B5-EECB-DC4F1F82D66D}"/>
              </a:ext>
            </a:extLst>
          </p:cNvPr>
          <p:cNvSpPr/>
          <p:nvPr/>
        </p:nvSpPr>
        <p:spPr>
          <a:xfrm>
            <a:off x="617280" y="1685494"/>
            <a:ext cx="10812720" cy="502010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28E003-AFD3-8633-5EA1-635C2495FF0E}"/>
              </a:ext>
            </a:extLst>
          </p:cNvPr>
          <p:cNvSpPr txBox="1"/>
          <p:nvPr/>
        </p:nvSpPr>
        <p:spPr>
          <a:xfrm>
            <a:off x="2415177" y="1068054"/>
            <a:ext cx="6745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Network Security Threats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C80BAC2-079A-EB7E-C6FF-5DFF8CED4229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DE72DD-C47D-5641-9036-124C0F11E63D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5ACBD09-7953-2CC4-638E-04D51C4EAE68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01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62288B2-2972-4D50-4A70-8C81198428D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EA36C07-37BD-AC8B-E338-FFA0A6EA9C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1341" y="2807032"/>
            <a:ext cx="10305258" cy="2679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97398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1fe439f8996bbb5173f0b001933cd488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208f29f65ba4ffe7cdf4371243d4ef35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e7f495a-9f7b-4790-bf02-f985d85d70f5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Props1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AA93C6B-1D7E-470A-B44C-BEA75916F9C5}"/>
</file>

<file path=customXml/itemProps3.xml><?xml version="1.0" encoding="utf-8"?>
<ds:datastoreItem xmlns:ds="http://schemas.openxmlformats.org/officeDocument/2006/customXml" ds:itemID="{ACC9A911-23AF-4D6B-960B-1A780C58D828}">
  <ds:schemaRefs>
    <ds:schemaRef ds:uri="688354b5-287c-4cda-825e-1d7935aea40e"/>
    <ds:schemaRef ds:uri="aca13214-df29-4e3c-a050-857c0bf7bd8e"/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325</TotalTime>
  <Words>193</Words>
  <Application>Microsoft Office PowerPoint</Application>
  <PresentationFormat>Widescreen</PresentationFormat>
  <Paragraphs>61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Alexandria</vt:lpstr>
      <vt:lpstr>Arial</vt:lpstr>
      <vt:lpstr>Calibri</vt:lpstr>
      <vt:lpstr>Calibri Light</vt:lpstr>
      <vt:lpstr>Roboto Light</vt:lpstr>
      <vt:lpstr>Tajawal ExtraBold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Merna Ayman</cp:lastModifiedBy>
  <cp:revision>15</cp:revision>
  <dcterms:created xsi:type="dcterms:W3CDTF">2023-04-29T09:08:00Z</dcterms:created>
  <dcterms:modified xsi:type="dcterms:W3CDTF">2025-09-16T14:44:35Z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  <property fmtid="{D5CDD505-2E9C-101B-9397-08002B2CF9AE}" pid="5" name="MediaServiceImageTags">
    <vt:lpwstr/>
  </property>
</Properties>
</file>