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96" r:id="rId5"/>
    <p:sldId id="566" r:id="rId6"/>
    <p:sldId id="541" r:id="rId7"/>
    <p:sldId id="659" r:id="rId8"/>
    <p:sldId id="669" r:id="rId9"/>
    <p:sldId id="670" r:id="rId10"/>
    <p:sldId id="664" r:id="rId11"/>
    <p:sldId id="595" r:id="rId12"/>
    <p:sldId id="665" r:id="rId13"/>
    <p:sldId id="667" r:id="rId14"/>
    <p:sldId id="668" r:id="rId15"/>
    <p:sldId id="675" r:id="rId16"/>
    <p:sldId id="676" r:id="rId17"/>
    <p:sldId id="672" r:id="rId18"/>
    <p:sldId id="661" r:id="rId19"/>
    <p:sldId id="674" r:id="rId20"/>
    <p:sldId id="701" r:id="rId21"/>
    <p:sldId id="677" r:id="rId22"/>
    <p:sldId id="678" r:id="rId23"/>
    <p:sldId id="679" r:id="rId24"/>
    <p:sldId id="680" r:id="rId25"/>
    <p:sldId id="689" r:id="rId26"/>
    <p:sldId id="681" r:id="rId27"/>
    <p:sldId id="682" r:id="rId28"/>
    <p:sldId id="683" r:id="rId29"/>
    <p:sldId id="684" r:id="rId30"/>
    <p:sldId id="686" r:id="rId31"/>
    <p:sldId id="685" r:id="rId32"/>
    <p:sldId id="687" r:id="rId33"/>
    <p:sldId id="690" r:id="rId34"/>
    <p:sldId id="691" r:id="rId35"/>
    <p:sldId id="692" r:id="rId36"/>
    <p:sldId id="660" r:id="rId37"/>
    <p:sldId id="693" r:id="rId38"/>
    <p:sldId id="694" r:id="rId39"/>
    <p:sldId id="695" r:id="rId40"/>
    <p:sldId id="657" r:id="rId41"/>
    <p:sldId id="658" r:id="rId42"/>
    <p:sldId id="697" r:id="rId43"/>
    <p:sldId id="696" r:id="rId44"/>
    <p:sldId id="698" r:id="rId45"/>
    <p:sldId id="699" r:id="rId46"/>
    <p:sldId id="700" r:id="rId47"/>
    <p:sldId id="702" r:id="rId48"/>
    <p:sldId id="703" r:id="rId49"/>
    <p:sldId id="704" r:id="rId50"/>
    <p:sldId id="705" r:id="rId51"/>
    <p:sldId id="706" r:id="rId52"/>
    <p:sldId id="504" r:id="rId53"/>
    <p:sldId id="528" r:id="rId54"/>
    <p:sldId id="663" r:id="rId55"/>
    <p:sldId id="662" r:id="rId56"/>
    <p:sldId id="51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659"/>
            <p14:sldId id="669"/>
            <p14:sldId id="670"/>
            <p14:sldId id="664"/>
            <p14:sldId id="595"/>
            <p14:sldId id="665"/>
            <p14:sldId id="667"/>
            <p14:sldId id="668"/>
            <p14:sldId id="675"/>
            <p14:sldId id="676"/>
            <p14:sldId id="672"/>
            <p14:sldId id="661"/>
            <p14:sldId id="674"/>
            <p14:sldId id="701"/>
            <p14:sldId id="677"/>
            <p14:sldId id="678"/>
            <p14:sldId id="679"/>
            <p14:sldId id="680"/>
            <p14:sldId id="689"/>
            <p14:sldId id="681"/>
            <p14:sldId id="682"/>
            <p14:sldId id="683"/>
            <p14:sldId id="684"/>
            <p14:sldId id="686"/>
            <p14:sldId id="685"/>
            <p14:sldId id="687"/>
            <p14:sldId id="690"/>
            <p14:sldId id="691"/>
            <p14:sldId id="692"/>
            <p14:sldId id="660"/>
            <p14:sldId id="693"/>
            <p14:sldId id="694"/>
            <p14:sldId id="695"/>
            <p14:sldId id="657"/>
            <p14:sldId id="658"/>
            <p14:sldId id="697"/>
            <p14:sldId id="696"/>
            <p14:sldId id="698"/>
            <p14:sldId id="699"/>
            <p14:sldId id="700"/>
            <p14:sldId id="702"/>
            <p14:sldId id="703"/>
            <p14:sldId id="704"/>
            <p14:sldId id="705"/>
            <p14:sldId id="706"/>
            <p14:sldId id="504"/>
            <p14:sldId id="528"/>
            <p14:sldId id="663"/>
            <p14:sldId id="662"/>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853" autoAdjust="0"/>
    <p:restoredTop sz="90909" autoAdjust="0"/>
  </p:normalViewPr>
  <p:slideViewPr>
    <p:cSldViewPr snapToGrid="0">
      <p:cViewPr varScale="1">
        <p:scale>
          <a:sx n="73" d="100"/>
          <a:sy n="73" d="100"/>
        </p:scale>
        <p:origin x="82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91791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75476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19297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531557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96527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175760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55678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39059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352512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86824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972587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1069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33646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97106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49216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36350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233433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65971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3744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911827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756357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958163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604767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7056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138914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857344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632183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542534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973643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64077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530791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730158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540099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52645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62719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419661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487896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4384012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260482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768497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911790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90450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9030862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4375465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4871649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54173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openai.com/sora"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hyperlink" Target="https://dalle3.ai/" TargetMode="External"/><Relationship Id="rId5" Type="http://schemas.openxmlformats.org/officeDocument/2006/relationships/hyperlink" Target="https://customgpt.ai/" TargetMode="External"/><Relationship Id="rId4" Type="http://schemas.openxmlformats.org/officeDocument/2006/relationships/hyperlink" Target="https://chatgpt.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hyperlink" Target="https://openai.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hyperlink" Target="https://chatgpt.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hyperlink" Target="https://gemini.google.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hyperlink" Target="https://gemini.google.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hyperlink" Target="https://chat.deepseek.com/sign_i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hyperlink" Target="https://chat.deepseek.com/sign_in" TargetMode="Externa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hyperlink" Target="http://copy.ai/" TargetMode="External"/><Relationship Id="rId5" Type="http://schemas.openxmlformats.org/officeDocument/2006/relationships/hyperlink" Target="https://www.jasper.ai/" TargetMode="External"/><Relationship Id="rId4" Type="http://schemas.openxmlformats.org/officeDocument/2006/relationships/hyperlink" Target="https://claude.ai/"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hyperlink" Target="https://www.canva.com/ai-image-generator/"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s://www.canva.com/ai-image-generator/"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adobe.com/products/firefly.html" TargetMode="External"/><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hyperlink" Target="https://microsoft.ai/news/introducing-mai-image-1-debuting-in-the-top-10-on-lmarena/" TargetMode="External"/><Relationship Id="rId5" Type="http://schemas.openxmlformats.org/officeDocument/2006/relationships/hyperlink" Target="https://www.imagine.art/" TargetMode="External"/><Relationship Id="rId4" Type="http://schemas.openxmlformats.org/officeDocument/2006/relationships/hyperlink" Target="https://www.krea.ai/"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hyperlink" Target="https://gemini.google/overview/video-generation"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hyperlink" Target="https://www.ada.cx/"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s://support.google.com/google-ads/answer/13580022?hl=ar"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hyperlink" Target="https://go.criteo.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hyperlink" Target="https://go.criteo.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2.xml"/><Relationship Id="rId5" Type="http://schemas.openxmlformats.org/officeDocument/2006/relationships/image" Target="../media/image27.png"/><Relationship Id="rId4" Type="http://schemas.openxmlformats.org/officeDocument/2006/relationships/hyperlink" Target="https://www.trendtracker.ai/"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hyperlink" Target="https://www.trendtracker.ai/"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hyperlink" Target="https://boomi.com/"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hyperlink" Target="https://boomi.co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hyperlink" Target="https://boomi.com/"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2.xml"/><Relationship Id="rId6" Type="http://schemas.openxmlformats.org/officeDocument/2006/relationships/hyperlink" Target="https://doi.org/10.33774/coe-2022-qtp8f" TargetMode="External"/><Relationship Id="rId5" Type="http://schemas.openxmlformats.org/officeDocument/2006/relationships/hyperlink" Target="https://doi.org/10.1016/j.ijin.2022.08.005" TargetMode="External"/><Relationship Id="rId4" Type="http://schemas.openxmlformats.org/officeDocument/2006/relationships/hyperlink" Target="https://doi.org/10.53935/jomw.v2024i2.275"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12.xml"/><Relationship Id="rId5" Type="http://schemas.openxmlformats.org/officeDocument/2006/relationships/hyperlink" Target="https://www.deepseek.com/" TargetMode="External"/><Relationship Id="rId4" Type="http://schemas.openxmlformats.org/officeDocument/2006/relationships/hyperlink" Target="https://digitalmarketinginstitute.com/blog/some-inspiring-uses-of-ai-in-digital-marketing"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s://www.impactplus.com/learn/ai-tools-for-content-creation" TargetMode="External"/><Relationship Id="rId3" Type="http://schemas.openxmlformats.org/officeDocument/2006/relationships/image" Target="../media/image2.png"/><Relationship Id="rId7" Type="http://schemas.openxmlformats.org/officeDocument/2006/relationships/hyperlink" Target="https://www.cnet.com/tech/services-and-software/best-ai-image-generators/" TargetMode="External"/><Relationship Id="rId2" Type="http://schemas.openxmlformats.org/officeDocument/2006/relationships/notesSlide" Target="../notesSlides/notesSlide51.xml"/><Relationship Id="rId1" Type="http://schemas.openxmlformats.org/officeDocument/2006/relationships/slideLayout" Target="../slideLayouts/slideLayout12.xml"/><Relationship Id="rId6" Type="http://schemas.openxmlformats.org/officeDocument/2006/relationships/hyperlink" Target="https://www.canva.com/ai-image-generator/" TargetMode="External"/><Relationship Id="rId5" Type="http://schemas.openxmlformats.org/officeDocument/2006/relationships/hyperlink" Target="https://gemini.google.com/" TargetMode="External"/><Relationship Id="rId4" Type="http://schemas.openxmlformats.org/officeDocument/2006/relationships/hyperlink" Target="https://chatgpt.com/" TargetMode="External"/><Relationship Id="rId9" Type="http://schemas.openxmlformats.org/officeDocument/2006/relationships/hyperlink" Target="https://massive.io/gear-guides/the-best-ai-video-generator-comparison/"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12.xml"/><Relationship Id="rId6" Type="http://schemas.openxmlformats.org/officeDocument/2006/relationships/hyperlink" Target="https://kripeshadwani.com/free-ai-art-generators/#3-2-krea-best-for-ultra-high-resolution-images-" TargetMode="External"/><Relationship Id="rId5" Type="http://schemas.openxmlformats.org/officeDocument/2006/relationships/hyperlink" Target="https://www.facebook.com/business/help/793748385630490?id=1629569087788063" TargetMode="External"/><Relationship Id="rId4" Type="http://schemas.openxmlformats.org/officeDocument/2006/relationships/hyperlink" Target="https://support.google.com/google-ads/answer/13580022?hl=ar"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31.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السادسة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416320"/>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السادسة</a:t>
            </a:r>
            <a:endParaRPr lang="ar-AE" sz="3200" b="1" dirty="0">
              <a:solidFill>
                <a:srgbClr val="00AEEF"/>
              </a:solidFill>
            </a:endParaRPr>
          </a:p>
          <a:p>
            <a:pPr algn="ctr">
              <a:lnSpc>
                <a:spcPct val="150000"/>
              </a:lnSpc>
            </a:pPr>
            <a:r>
              <a:rPr lang="ar-AE" sz="2800" b="1" dirty="0">
                <a:solidFill>
                  <a:srgbClr val="FF0000"/>
                </a:solidFill>
              </a:rPr>
              <a:t>حالة دراسية </a:t>
            </a:r>
            <a:r>
              <a:rPr lang="ar-AE" sz="2800" b="1" dirty="0" smtClean="0">
                <a:solidFill>
                  <a:srgbClr val="FF0000"/>
                </a:solidFill>
              </a:rPr>
              <a:t>في استخدامات الذكاء الاصطناعي في التسويق  </a:t>
            </a:r>
            <a:endParaRPr lang="en-US" sz="2800" b="1" dirty="0" smtClean="0">
              <a:solidFill>
                <a:srgbClr val="FF0000"/>
              </a:solidFill>
            </a:endParaRPr>
          </a:p>
          <a:p>
            <a:pPr algn="ctr">
              <a:lnSpc>
                <a:spcPct val="150000"/>
              </a:lnSpc>
            </a:pPr>
            <a:r>
              <a:rPr lang="en-US" sz="2800" b="1" dirty="0" smtClean="0">
                <a:solidFill>
                  <a:srgbClr val="FF0000"/>
                </a:solidFill>
              </a:rPr>
              <a:t>Uses of AI in Marketing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السادسة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53390" y="2728000"/>
            <a:ext cx="10609788" cy="3785652"/>
          </a:xfrm>
          <a:prstGeom prst="rect">
            <a:avLst/>
          </a:prstGeom>
          <a:noFill/>
        </p:spPr>
        <p:txBody>
          <a:bodyPr wrap="square" rtlCol="0">
            <a:spAutoFit/>
          </a:bodyPr>
          <a:lstStyle/>
          <a:p>
            <a:pPr algn="just" rtl="1">
              <a:lnSpc>
                <a:spcPct val="150000"/>
              </a:lnSpc>
            </a:pPr>
            <a:r>
              <a:rPr lang="ar-AE" sz="2000" dirty="0" smtClean="0"/>
              <a:t>أصبح الذكاء </a:t>
            </a:r>
            <a:r>
              <a:rPr lang="ar-AE" sz="2000" dirty="0"/>
              <a:t>الاصطناعي </a:t>
            </a:r>
            <a:r>
              <a:rPr lang="en-US" sz="2000" dirty="0"/>
              <a:t>AI</a:t>
            </a:r>
            <a:r>
              <a:rPr lang="ar-AE" sz="2000" dirty="0"/>
              <a:t> </a:t>
            </a:r>
            <a:r>
              <a:rPr lang="ar-AE" sz="2000" dirty="0" smtClean="0"/>
              <a:t>مكون </a:t>
            </a:r>
            <a:r>
              <a:rPr lang="ar-AE" sz="2000" dirty="0"/>
              <a:t>أساسي </a:t>
            </a:r>
            <a:r>
              <a:rPr lang="ar-AE" sz="2000" dirty="0" smtClean="0"/>
              <a:t>من الأنشطة التي تقوم بها أي </a:t>
            </a:r>
            <a:r>
              <a:rPr lang="ar-AE" sz="2000" dirty="0"/>
              <a:t>شركة </a:t>
            </a:r>
            <a:r>
              <a:rPr lang="ar-AE" sz="2000" dirty="0" smtClean="0"/>
              <a:t>أو علامة تجارية، وهذا يعود إلى الطفرة الكبيرة في التطور الذي تشهده تقنيات الذكاء الاصطناعي في السنوات الأخيرة وانتشار الكثير من الأدوات وهذا ما جعل الشركات والعلامات </a:t>
            </a:r>
            <a:r>
              <a:rPr lang="ar-AE" sz="2000" dirty="0"/>
              <a:t>التجارية </a:t>
            </a:r>
            <a:r>
              <a:rPr lang="ar-AE" sz="2000" dirty="0" smtClean="0"/>
              <a:t>تتبنى تطبيق </a:t>
            </a:r>
            <a:r>
              <a:rPr lang="ar-AE" sz="2000" dirty="0"/>
              <a:t>الذكاء الاصطناعي في أعمالها اليومية. </a:t>
            </a:r>
            <a:endParaRPr lang="en-US" sz="2000" dirty="0" smtClean="0"/>
          </a:p>
          <a:p>
            <a:pPr algn="just" rtl="1">
              <a:lnSpc>
                <a:spcPct val="150000"/>
              </a:lnSpc>
            </a:pPr>
            <a:r>
              <a:rPr lang="ar-AE" sz="2000" dirty="0" smtClean="0"/>
              <a:t>وبالانتقال للتسويق فإن أنشطة التسويق هي من أكثر المجالات التي استفادت من الذكاء الاصطناعي حيث تواكب تطور تقنيات التسويق مع تطور الممارسات التسويقية، وأصبح تطور التسويق مقترناً بتطور الذكاء الاصطناعي فكلما تطورت تقنية ذكاء اصطناعي يقوم المسوقون بتكييفها مع الأدوات التسويقية الرقمية لتجعل منها أدوات متطورة للغاية تسهم في تحقيق نتائج تسويقية مبهرة.</a:t>
            </a:r>
            <a:endParaRPr lang="en-US" sz="2000" dirty="0"/>
          </a:p>
          <a:p>
            <a:pPr algn="r" rtl="1">
              <a:lnSpc>
                <a:spcPct val="150000"/>
              </a:lnSpc>
            </a:pP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8201858" y="2482100"/>
            <a:ext cx="3949337" cy="2564681"/>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AE"/>
              <a:t>محاكاة السلوك البشري والذكاء البشري للقيام بمهام مماثلة والتفكير مثل الإنسان تماماً </a:t>
            </a:r>
            <a:endParaRPr lang="en-US"/>
          </a:p>
          <a:p>
            <a:pPr rtl="1"/>
            <a:r>
              <a:rPr lang="ar-AE"/>
              <a:t>(</a:t>
            </a:r>
            <a:r>
              <a:rPr lang="en-US"/>
              <a:t>Akerkar, 2014</a:t>
            </a:r>
            <a:r>
              <a:rPr lang="ar-AE"/>
              <a:t>).</a:t>
            </a: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7F98E136-FB5B-391A-2C7B-875AF6A4006D}"/>
              </a:ext>
            </a:extLst>
          </p:cNvPr>
          <p:cNvSpPr txBox="1"/>
          <p:nvPr/>
        </p:nvSpPr>
        <p:spPr>
          <a:xfrm>
            <a:off x="3111537" y="618104"/>
            <a:ext cx="5444398" cy="584775"/>
          </a:xfrm>
          <a:prstGeom prst="rect">
            <a:avLst/>
          </a:prstGeom>
          <a:noFill/>
        </p:spPr>
        <p:txBody>
          <a:bodyPr wrap="square" rtlCol="0">
            <a:spAutoFit/>
          </a:bodyPr>
          <a:lstStyle/>
          <a:p>
            <a:pPr algn="ctr" rtl="1"/>
            <a:r>
              <a:rPr lang="ar-AE" sz="3200" b="1" dirty="0" smtClean="0">
                <a:solidFill>
                  <a:srgbClr val="00AEEF"/>
                </a:solidFill>
              </a:rPr>
              <a:t>ما </a:t>
            </a:r>
            <a:r>
              <a:rPr lang="ar-AE" sz="3200" b="1" dirty="0" smtClean="0">
                <a:solidFill>
                  <a:srgbClr val="00AEEF"/>
                </a:solidFill>
              </a:rPr>
              <a:t>هو الذكاء </a:t>
            </a:r>
            <a:r>
              <a:rPr lang="ar-AE" sz="3200" b="1" dirty="0" err="1" smtClean="0">
                <a:solidFill>
                  <a:srgbClr val="00AEEF"/>
                </a:solidFill>
              </a:rPr>
              <a:t>الاصصناعي</a:t>
            </a:r>
            <a:r>
              <a:rPr lang="ar-AE" sz="3200" b="1" dirty="0" smtClean="0">
                <a:solidFill>
                  <a:srgbClr val="00AEEF"/>
                </a:solidFill>
              </a:rPr>
              <a:t> </a:t>
            </a:r>
            <a:r>
              <a:rPr lang="en-US" sz="3200" b="1" dirty="0" smtClean="0">
                <a:solidFill>
                  <a:srgbClr val="00AEEF"/>
                </a:solidFill>
              </a:rPr>
              <a:t>AI</a:t>
            </a:r>
            <a:r>
              <a:rPr lang="ar-AE" sz="3200" b="1" dirty="0" smtClean="0">
                <a:solidFill>
                  <a:srgbClr val="00AEEF"/>
                </a:solidFill>
              </a:rPr>
              <a:t>؟</a:t>
            </a:r>
            <a:endParaRPr lang="en-US" dirty="0">
              <a:solidFill>
                <a:schemeClr val="bg1"/>
              </a:solidFill>
            </a:endParaRPr>
          </a:p>
        </p:txBody>
      </p:sp>
      <p:sp>
        <p:nvSpPr>
          <p:cNvPr id="4" name="مربع نص 3"/>
          <p:cNvSpPr txBox="1"/>
          <p:nvPr/>
        </p:nvSpPr>
        <p:spPr>
          <a:xfrm>
            <a:off x="8347164" y="2743514"/>
            <a:ext cx="3658723" cy="2215991"/>
          </a:xfrm>
          <a:prstGeom prst="rect">
            <a:avLst/>
          </a:prstGeom>
          <a:noFill/>
        </p:spPr>
        <p:txBody>
          <a:bodyPr wrap="square" rtlCol="0">
            <a:spAutoFit/>
          </a:bodyPr>
          <a:lstStyle/>
          <a:p>
            <a:pPr algn="just" rtl="1">
              <a:lnSpc>
                <a:spcPct val="150000"/>
              </a:lnSpc>
            </a:pPr>
            <a:r>
              <a:rPr lang="ar-AE" sz="2000" dirty="0"/>
              <a:t>محاكاة السلوك البشري والذكاء البشري للقيام بمهام مماثلة والتفكير مثل الإنسان تماماً (</a:t>
            </a:r>
            <a:r>
              <a:rPr lang="en-US" sz="2000" dirty="0" err="1"/>
              <a:t>Akerkar</a:t>
            </a:r>
            <a:r>
              <a:rPr lang="en-US" sz="2000" dirty="0"/>
              <a:t>, 2014</a:t>
            </a:r>
            <a:r>
              <a:rPr lang="ar-AE" sz="2000" dirty="0"/>
              <a:t>).</a:t>
            </a:r>
            <a:endParaRPr lang="en-US" sz="2000" dirty="0"/>
          </a:p>
          <a:p>
            <a:pPr algn="just" rtl="1">
              <a:lnSpc>
                <a:spcPct val="150000"/>
              </a:lnSpc>
            </a:pPr>
            <a:endParaRPr lang="en-US" sz="2000" dirty="0"/>
          </a:p>
          <a:p>
            <a:pPr algn="r" rtl="1"/>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46596"/>
            <a:ext cx="8057129" cy="4532135"/>
          </a:xfrm>
          <a:prstGeom prst="rect">
            <a:avLst/>
          </a:prstGeom>
        </p:spPr>
      </p:pic>
    </p:spTree>
    <p:extLst>
      <p:ext uri="{BB962C8B-B14F-4D97-AF65-F5344CB8AC3E}">
        <p14:creationId xmlns:p14="http://schemas.microsoft.com/office/powerpoint/2010/main" val="26132068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0" y="1928942"/>
            <a:ext cx="12192000" cy="301453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AE"/>
              <a:t>محاكاة السلوك البشري والذكاء البشري للقيام بمهام مماثلة والتفكير مثل الإنسان تماماً </a:t>
            </a:r>
            <a:endParaRPr lang="en-US"/>
          </a:p>
          <a:p>
            <a:pPr rtl="1"/>
            <a:r>
              <a:rPr lang="ar-AE"/>
              <a:t>(</a:t>
            </a:r>
            <a:r>
              <a:rPr lang="en-US"/>
              <a:t>Akerkar, 2014</a:t>
            </a:r>
            <a:r>
              <a:rPr lang="ar-AE"/>
              <a:t>).</a:t>
            </a: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7F98E136-FB5B-391A-2C7B-875AF6A4006D}"/>
              </a:ext>
            </a:extLst>
          </p:cNvPr>
          <p:cNvSpPr txBox="1"/>
          <p:nvPr/>
        </p:nvSpPr>
        <p:spPr>
          <a:xfrm>
            <a:off x="3111537" y="618104"/>
            <a:ext cx="5444398" cy="584775"/>
          </a:xfrm>
          <a:prstGeom prst="rect">
            <a:avLst/>
          </a:prstGeom>
          <a:noFill/>
        </p:spPr>
        <p:txBody>
          <a:bodyPr wrap="square" rtlCol="0">
            <a:spAutoFit/>
          </a:bodyPr>
          <a:lstStyle/>
          <a:p>
            <a:pPr algn="ctr" rtl="1"/>
            <a:r>
              <a:rPr lang="ar-AE" sz="3200" b="1" dirty="0" smtClean="0">
                <a:solidFill>
                  <a:srgbClr val="00AEEF"/>
                </a:solidFill>
              </a:rPr>
              <a:t>الأدوات المجانية مقابل المدفوعة</a:t>
            </a:r>
            <a:endParaRPr lang="en-US" dirty="0">
              <a:solidFill>
                <a:schemeClr val="bg1"/>
              </a:solidFill>
            </a:endParaRPr>
          </a:p>
        </p:txBody>
      </p:sp>
      <p:sp>
        <p:nvSpPr>
          <p:cNvPr id="4" name="مربع نص 3"/>
          <p:cNvSpPr txBox="1"/>
          <p:nvPr/>
        </p:nvSpPr>
        <p:spPr>
          <a:xfrm>
            <a:off x="114608" y="1928942"/>
            <a:ext cx="11891281" cy="3323987"/>
          </a:xfrm>
          <a:prstGeom prst="rect">
            <a:avLst/>
          </a:prstGeom>
          <a:noFill/>
        </p:spPr>
        <p:txBody>
          <a:bodyPr wrap="square" rtlCol="0">
            <a:spAutoFit/>
          </a:bodyPr>
          <a:lstStyle/>
          <a:p>
            <a:pPr algn="just" rtl="1">
              <a:lnSpc>
                <a:spcPct val="150000"/>
              </a:lnSpc>
            </a:pPr>
            <a:r>
              <a:rPr lang="ar-AE" sz="2000" dirty="0"/>
              <a:t>أدوات الذكاء الاصطناعي توفر الكثير من الخدمات ولكن جميعها يقدم استخدام مجاني </a:t>
            </a:r>
            <a:r>
              <a:rPr lang="en-US" sz="2000" dirty="0"/>
              <a:t>Free</a:t>
            </a:r>
            <a:r>
              <a:rPr lang="ar-AE" sz="2000" dirty="0"/>
              <a:t> وتكون المزايا المتوفرة محدودة وغالباً ما يتيح استخدام التطبيق لمرات متعددة فقط في اليوم الواحد مثل عدة استعلامات أو عدة </a:t>
            </a:r>
            <a:r>
              <a:rPr lang="ar-AE" sz="2000" dirty="0" err="1"/>
              <a:t>توليدات</a:t>
            </a:r>
            <a:r>
              <a:rPr lang="ar-AE" sz="2000" dirty="0"/>
              <a:t> للصور أو النصوص، اشتراك مدفوع ويكون بمزايا كثيرة وباستخدام يومي غير محدود للاستعلامات والطلبات من الذكاء الاصطناعي. </a:t>
            </a:r>
            <a:endParaRPr lang="ar-AE" sz="2000" dirty="0" smtClean="0"/>
          </a:p>
          <a:p>
            <a:pPr algn="just" rtl="1">
              <a:lnSpc>
                <a:spcPct val="150000"/>
              </a:lnSpc>
            </a:pPr>
            <a:r>
              <a:rPr lang="ar-AE" sz="2000" dirty="0" smtClean="0"/>
              <a:t>وقد أصبح استخدام تقنيات الذكاء الاصطناعي شرط أساسي لنجاح أي تطبيق أو برنامج إذ نلاحظ أن جميع </a:t>
            </a:r>
            <a:r>
              <a:rPr lang="ar-AE" sz="2000" dirty="0"/>
              <a:t>التطبيقات </a:t>
            </a:r>
            <a:r>
              <a:rPr lang="ar-AE" sz="2000" dirty="0" smtClean="0"/>
              <a:t>والبرمجيات اتجهت لاستخدام الذكاء </a:t>
            </a:r>
            <a:r>
              <a:rPr lang="ar-AE" sz="2000" dirty="0"/>
              <a:t>الاصطناعي لتحسين الأدوات التي تستخدمها واليوم التطبيق الذي لا يستخدم أدوات الذكاء الاصطناعي بشكل مدمج داخله لن يكتب له النجاح وسيخرج من السوق </a:t>
            </a:r>
            <a:endParaRPr lang="en-US" sz="2000" dirty="0"/>
          </a:p>
          <a:p>
            <a:pPr algn="just" rtl="1">
              <a:lnSpc>
                <a:spcPct val="150000"/>
              </a:lnSpc>
            </a:pPr>
            <a:endParaRPr lang="en-US" sz="2000" dirty="0"/>
          </a:p>
        </p:txBody>
      </p:sp>
    </p:spTree>
    <p:extLst>
      <p:ext uri="{BB962C8B-B14F-4D97-AF65-F5344CB8AC3E}">
        <p14:creationId xmlns:p14="http://schemas.microsoft.com/office/powerpoint/2010/main" val="1923297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0" y="1928942"/>
            <a:ext cx="12192000" cy="38717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AE"/>
              <a:t>محاكاة السلوك البشري والذكاء البشري للقيام بمهام مماثلة والتفكير مثل الإنسان تماماً </a:t>
            </a:r>
            <a:endParaRPr lang="en-US"/>
          </a:p>
          <a:p>
            <a:pPr rtl="1"/>
            <a:r>
              <a:rPr lang="ar-AE"/>
              <a:t>(</a:t>
            </a:r>
            <a:r>
              <a:rPr lang="en-US"/>
              <a:t>Akerkar, 2014</a:t>
            </a:r>
            <a:r>
              <a:rPr lang="ar-AE"/>
              <a:t>).</a:t>
            </a: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7F98E136-FB5B-391A-2C7B-875AF6A4006D}"/>
              </a:ext>
            </a:extLst>
          </p:cNvPr>
          <p:cNvSpPr txBox="1"/>
          <p:nvPr/>
        </p:nvSpPr>
        <p:spPr>
          <a:xfrm>
            <a:off x="3111537" y="618104"/>
            <a:ext cx="5444398" cy="1077218"/>
          </a:xfrm>
          <a:prstGeom prst="rect">
            <a:avLst/>
          </a:prstGeom>
          <a:noFill/>
        </p:spPr>
        <p:txBody>
          <a:bodyPr wrap="square" rtlCol="0">
            <a:spAutoFit/>
          </a:bodyPr>
          <a:lstStyle/>
          <a:p>
            <a:pPr algn="ctr" rtl="1"/>
            <a:r>
              <a:rPr lang="ar-AE" sz="3200" b="1" dirty="0" smtClean="0">
                <a:solidFill>
                  <a:srgbClr val="00AEEF"/>
                </a:solidFill>
              </a:rPr>
              <a:t>كيفية استخدام الذكاء الاصطناعي في التسويق</a:t>
            </a:r>
            <a:endParaRPr lang="en-US" dirty="0">
              <a:solidFill>
                <a:schemeClr val="bg1"/>
              </a:solidFill>
            </a:endParaRPr>
          </a:p>
        </p:txBody>
      </p:sp>
      <p:sp>
        <p:nvSpPr>
          <p:cNvPr id="4" name="مربع نص 3"/>
          <p:cNvSpPr txBox="1"/>
          <p:nvPr/>
        </p:nvSpPr>
        <p:spPr>
          <a:xfrm>
            <a:off x="775915" y="1928942"/>
            <a:ext cx="11229974" cy="4708981"/>
          </a:xfrm>
          <a:prstGeom prst="rect">
            <a:avLst/>
          </a:prstGeom>
          <a:noFill/>
        </p:spPr>
        <p:txBody>
          <a:bodyPr wrap="square" rtlCol="0">
            <a:spAutoFit/>
          </a:bodyPr>
          <a:lstStyle/>
          <a:p>
            <a:pPr algn="just" rtl="1">
              <a:lnSpc>
                <a:spcPct val="150000"/>
              </a:lnSpc>
            </a:pPr>
            <a:r>
              <a:rPr lang="ar-AE" sz="2000" dirty="0"/>
              <a:t>يمكن أن يساعد الذكاء الاصطناعي المسوقين في المهام الإبداعية وفي المهام الاستراتيجية </a:t>
            </a:r>
            <a:r>
              <a:rPr lang="ar-AE" sz="2000" dirty="0" smtClean="0"/>
              <a:t>فعلى صعيد المهام الإبداعية يقوم الذكاء الاصطناعي </a:t>
            </a:r>
            <a:r>
              <a:rPr lang="ar-AE" sz="2000" dirty="0"/>
              <a:t>بتوليد المحتوى المكتوب والمحتوى البصري </a:t>
            </a:r>
            <a:r>
              <a:rPr lang="ar-AE" sz="2000" dirty="0" smtClean="0"/>
              <a:t>أما على صعيد المهام الاستراتيجية يقوم </a:t>
            </a:r>
            <a:r>
              <a:rPr lang="ar-AE" sz="2000" dirty="0" err="1"/>
              <a:t>ب</a:t>
            </a:r>
            <a:r>
              <a:rPr lang="ar-AE" sz="2000" dirty="0" err="1" smtClean="0"/>
              <a:t>أتمتة</a:t>
            </a:r>
            <a:r>
              <a:rPr lang="ar-AE" sz="2000" dirty="0" smtClean="0"/>
              <a:t> </a:t>
            </a:r>
            <a:r>
              <a:rPr lang="ar-AE" sz="2000" dirty="0"/>
              <a:t>عمليات التسويق والقيام ببحوث التسويق والتخطيط الاستراتيجي التسويقي. </a:t>
            </a:r>
            <a:endParaRPr lang="ar-AE" sz="2000" dirty="0" smtClean="0"/>
          </a:p>
          <a:p>
            <a:pPr algn="just" rtl="1">
              <a:lnSpc>
                <a:spcPct val="150000"/>
              </a:lnSpc>
            </a:pPr>
            <a:r>
              <a:rPr lang="ar-AE" sz="2000" dirty="0"/>
              <a:t>مهما تطور الذكاء الاصطناعي لا يمكنك الاعتماد عليه بشكل </a:t>
            </a:r>
            <a:r>
              <a:rPr lang="ar-AE" sz="2000" dirty="0" smtClean="0"/>
              <a:t>كامل في التسويق ولا يمكن التخلي عن مختصين التسويق، فالذكاء الاصطناعي </a:t>
            </a:r>
            <a:r>
              <a:rPr lang="ar-AE" sz="2000" dirty="0"/>
              <a:t>يوفر لك مساعدة ودعم كبير في العمل ولذلك الأمر يحتاج متخصصين في التسويق حيث يوفر عدة خيارات للمسوق: </a:t>
            </a:r>
            <a:endParaRPr lang="en-US" sz="2000" dirty="0"/>
          </a:p>
          <a:p>
            <a:pPr algn="just" rtl="1">
              <a:lnSpc>
                <a:spcPct val="150000"/>
              </a:lnSpc>
            </a:pPr>
            <a:r>
              <a:rPr lang="ar-AE" sz="2000" dirty="0"/>
              <a:t>-تحسين النصوص المكتوبة من قبل كاتب المحتوى أو تحسين الصور المصممة من قبل المصمم.</a:t>
            </a:r>
            <a:endParaRPr lang="en-US" sz="2000" dirty="0"/>
          </a:p>
          <a:p>
            <a:pPr algn="just" rtl="1">
              <a:lnSpc>
                <a:spcPct val="150000"/>
              </a:lnSpc>
            </a:pPr>
            <a:r>
              <a:rPr lang="ar-AE" sz="2000" dirty="0"/>
              <a:t>-اقتراح أفكار جديدة أو إعطاء اقتراحات للوصول إلى تصميم معين أو فكرة معينة أو معلومة معينة وعليك العمل على الفكرة لتحسينها والوصول إلى أفضل شكل ممكن. </a:t>
            </a:r>
            <a:endParaRPr lang="en-US" sz="2000" dirty="0"/>
          </a:p>
          <a:p>
            <a:pPr algn="just" rtl="1">
              <a:lnSpc>
                <a:spcPct val="150000"/>
              </a:lnSpc>
            </a:pPr>
            <a:endParaRPr lang="ar-AE" sz="2000" dirty="0"/>
          </a:p>
          <a:p>
            <a:pPr algn="just" rtl="1">
              <a:lnSpc>
                <a:spcPct val="150000"/>
              </a:lnSpc>
            </a:pPr>
            <a:endParaRPr lang="en-US" sz="2000" dirty="0"/>
          </a:p>
        </p:txBody>
      </p:sp>
    </p:spTree>
    <p:extLst>
      <p:ext uri="{BB962C8B-B14F-4D97-AF65-F5344CB8AC3E}">
        <p14:creationId xmlns:p14="http://schemas.microsoft.com/office/powerpoint/2010/main" val="39899621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2967508" y="2407729"/>
            <a:ext cx="5979164" cy="1063433"/>
          </a:xfrm>
          <a:prstGeom prst="rect">
            <a:avLst/>
          </a:prstGeom>
          <a:noFill/>
        </p:spPr>
        <p:txBody>
          <a:bodyPr wrap="square" rtlCol="1">
            <a:spAutoFit/>
          </a:bodyPr>
          <a:lstStyle/>
          <a:p>
            <a:pPr lvl="0" algn="ctr" rtl="1">
              <a:lnSpc>
                <a:spcPct val="150000"/>
              </a:lnSpc>
            </a:pPr>
            <a:r>
              <a:rPr lang="ar-AE" sz="4800" dirty="0" smtClean="0">
                <a:solidFill>
                  <a:schemeClr val="bg1"/>
                </a:solidFill>
              </a:rPr>
              <a:t>مجالات الذكاء الاصطناعي</a:t>
            </a:r>
          </a:p>
        </p:txBody>
      </p:sp>
    </p:spTree>
    <p:extLst>
      <p:ext uri="{BB962C8B-B14F-4D97-AF65-F5344CB8AC3E}">
        <p14:creationId xmlns:p14="http://schemas.microsoft.com/office/powerpoint/2010/main" val="3150436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2" y="227955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2945174" y="195739"/>
            <a:ext cx="5444398" cy="1354217"/>
          </a:xfrm>
          <a:prstGeom prst="rect">
            <a:avLst/>
          </a:prstGeom>
          <a:noFill/>
        </p:spPr>
        <p:txBody>
          <a:bodyPr wrap="square" rtlCol="0">
            <a:spAutoFit/>
          </a:bodyPr>
          <a:lstStyle/>
          <a:p>
            <a:pPr algn="ctr" rtl="1"/>
            <a:r>
              <a:rPr lang="ar-AE" sz="3200" b="1" dirty="0" smtClean="0">
                <a:solidFill>
                  <a:srgbClr val="00AEEF"/>
                </a:solidFill>
              </a:rPr>
              <a:t>معالجة </a:t>
            </a:r>
            <a:r>
              <a:rPr lang="ar-AE" sz="3200" b="1" dirty="0">
                <a:solidFill>
                  <a:srgbClr val="00AEEF"/>
                </a:solidFill>
              </a:rPr>
              <a:t>اللغة الطبيعية</a:t>
            </a:r>
            <a:r>
              <a:rPr lang="en-US" sz="3200" b="1" dirty="0">
                <a:solidFill>
                  <a:srgbClr val="00AEEF"/>
                </a:solidFill>
              </a:rPr>
              <a:t> (NLP) Natural Language processing </a:t>
            </a:r>
          </a:p>
          <a:p>
            <a:pPr algn="ctr" rtl="1"/>
            <a:endParaRPr lang="en-US" dirty="0">
              <a:solidFill>
                <a:schemeClr val="bg1"/>
              </a:solidFill>
            </a:endParaRPr>
          </a:p>
        </p:txBody>
      </p:sp>
      <p:sp>
        <p:nvSpPr>
          <p:cNvPr id="8" name="مربع نص 7"/>
          <p:cNvSpPr txBox="1"/>
          <p:nvPr/>
        </p:nvSpPr>
        <p:spPr>
          <a:xfrm>
            <a:off x="496389" y="2620086"/>
            <a:ext cx="11190022" cy="3323987"/>
          </a:xfrm>
          <a:prstGeom prst="rect">
            <a:avLst/>
          </a:prstGeom>
          <a:noFill/>
        </p:spPr>
        <p:txBody>
          <a:bodyPr wrap="square" rtlCol="0">
            <a:spAutoFit/>
          </a:bodyPr>
          <a:lstStyle/>
          <a:p>
            <a:pPr algn="just" rtl="1">
              <a:lnSpc>
                <a:spcPct val="150000"/>
              </a:lnSpc>
            </a:pPr>
            <a:r>
              <a:rPr lang="ar-AE" sz="2000" dirty="0"/>
              <a:t>معالجة اللغة الطبيعية</a:t>
            </a:r>
            <a:r>
              <a:rPr lang="en-US" sz="2000" dirty="0"/>
              <a:t> (NLP) Natural Language processing </a:t>
            </a:r>
            <a:r>
              <a:rPr lang="ar-AE" sz="2000" dirty="0" smtClean="0"/>
              <a:t>تقنيات تسمح </a:t>
            </a:r>
            <a:r>
              <a:rPr lang="ar-AE" sz="2000" dirty="0"/>
              <a:t>للحواسيب بفهم اللغة البشرية وتفسيرها وتوليدها</a:t>
            </a:r>
            <a:r>
              <a:rPr lang="en-US" sz="2000" dirty="0"/>
              <a:t>. </a:t>
            </a:r>
            <a:r>
              <a:rPr lang="ar-AE" sz="2000" dirty="0"/>
              <a:t>تستخدم هذه التقنية التعلم الآلي لتحديد النصوص والكلام، مما يُمكّن الآلات من معالجة اللغات الطبيعية بطرق شبيهة بالإنسان. تُطبَّق في تطبيقات يومية مثل المساعدات </a:t>
            </a:r>
            <a:r>
              <a:rPr lang="ar-AE" sz="2000" dirty="0" smtClean="0"/>
              <a:t>الرقمية المنتشرة في التطبيقات، </a:t>
            </a:r>
            <a:r>
              <a:rPr lang="ar-AE" sz="2000" dirty="0"/>
              <a:t>محركات البحث، وروبوتات المحادثة لخدمة العملاء</a:t>
            </a:r>
            <a:endParaRPr lang="en-US" sz="2000" dirty="0"/>
          </a:p>
          <a:p>
            <a:pPr algn="just" rtl="1">
              <a:lnSpc>
                <a:spcPct val="150000"/>
              </a:lnSpc>
            </a:pPr>
            <a:endParaRPr lang="en-US" sz="2000" b="1" dirty="0" smtClean="0"/>
          </a:p>
          <a:p>
            <a:pPr algn="just">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just" rtl="1">
              <a:lnSpc>
                <a:spcPct val="150000"/>
              </a:lnSpc>
            </a:pPr>
            <a:endParaRPr lang="en-US" sz="2000" dirty="0"/>
          </a:p>
        </p:txBody>
      </p:sp>
    </p:spTree>
    <p:extLst>
      <p:ext uri="{BB962C8B-B14F-4D97-AF65-F5344CB8AC3E}">
        <p14:creationId xmlns:p14="http://schemas.microsoft.com/office/powerpoint/2010/main" val="33699375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2" y="227955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2902312" y="617684"/>
            <a:ext cx="5444398" cy="861774"/>
          </a:xfrm>
          <a:prstGeom prst="rect">
            <a:avLst/>
          </a:prstGeom>
          <a:noFill/>
        </p:spPr>
        <p:txBody>
          <a:bodyPr wrap="square" rtlCol="0">
            <a:spAutoFit/>
          </a:bodyPr>
          <a:lstStyle/>
          <a:p>
            <a:pPr algn="ctr" rtl="1"/>
            <a:r>
              <a:rPr lang="ar-AE" sz="3200" b="1" dirty="0" smtClean="0">
                <a:solidFill>
                  <a:srgbClr val="00AEEF"/>
                </a:solidFill>
              </a:rPr>
              <a:t>تعلم الآلة </a:t>
            </a:r>
            <a:r>
              <a:rPr lang="en-US" sz="3200" b="1" dirty="0" smtClean="0">
                <a:solidFill>
                  <a:srgbClr val="00AEEF"/>
                </a:solidFill>
              </a:rPr>
              <a:t>Machine Learning</a:t>
            </a:r>
            <a:endParaRPr lang="en-US" sz="3200" b="1" dirty="0">
              <a:solidFill>
                <a:srgbClr val="00AEEF"/>
              </a:solidFill>
            </a:endParaRPr>
          </a:p>
          <a:p>
            <a:pPr algn="ctr" rtl="1"/>
            <a:endParaRPr lang="en-US" dirty="0">
              <a:solidFill>
                <a:schemeClr val="bg1"/>
              </a:solidFill>
            </a:endParaRPr>
          </a:p>
        </p:txBody>
      </p:sp>
      <p:sp>
        <p:nvSpPr>
          <p:cNvPr id="8" name="مربع نص 7"/>
          <p:cNvSpPr txBox="1"/>
          <p:nvPr/>
        </p:nvSpPr>
        <p:spPr>
          <a:xfrm>
            <a:off x="248194" y="2620086"/>
            <a:ext cx="11438217" cy="3323987"/>
          </a:xfrm>
          <a:prstGeom prst="rect">
            <a:avLst/>
          </a:prstGeom>
          <a:noFill/>
        </p:spPr>
        <p:txBody>
          <a:bodyPr wrap="square" rtlCol="0">
            <a:spAutoFit/>
          </a:bodyPr>
          <a:lstStyle/>
          <a:p>
            <a:pPr algn="just" rtl="1">
              <a:lnSpc>
                <a:spcPct val="150000"/>
              </a:lnSpc>
            </a:pPr>
            <a:r>
              <a:rPr lang="ar-AE" sz="2000" dirty="0"/>
              <a:t>التعلم الآلي يُعرف اختصارًا بـ </a:t>
            </a:r>
            <a:r>
              <a:rPr lang="en-US" sz="2000" dirty="0"/>
              <a:t>Machine Learning (ML)</a:t>
            </a:r>
            <a:r>
              <a:rPr lang="ar-AE" sz="2000" dirty="0" smtClean="0"/>
              <a:t> يركز على </a:t>
            </a:r>
            <a:r>
              <a:rPr lang="ar-AE" sz="2000" dirty="0"/>
              <a:t>الخوارزميات التي تقوم بتحليل و"تعلم" أنماط بيانات التدريب من أجل التوصل إلى استنتاجات </a:t>
            </a:r>
            <a:r>
              <a:rPr lang="ar-AE" sz="2000" dirty="0" smtClean="0"/>
              <a:t>دقيقة، حيث يستفيد </a:t>
            </a:r>
            <a:r>
              <a:rPr lang="ar-AE" sz="2000" dirty="0"/>
              <a:t>من البيانات والخوارزميات لتمكين أنظمة الذكاء الاصطناعي من التعلم والتحسين بطريقة مشابهة للبشر، مما يعزز دقتها تدريجيًا بمرور الوقت.</a:t>
            </a:r>
            <a:endParaRPr lang="en-US" sz="2000" dirty="0"/>
          </a:p>
          <a:p>
            <a:pPr algn="just" rtl="1">
              <a:lnSpc>
                <a:spcPct val="150000"/>
              </a:lnSpc>
            </a:pPr>
            <a:endParaRPr lang="en-US" sz="2000" dirty="0"/>
          </a:p>
          <a:p>
            <a:pPr algn="just">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just" rtl="1">
              <a:lnSpc>
                <a:spcPct val="150000"/>
              </a:lnSpc>
            </a:pPr>
            <a:endParaRPr lang="en-US" sz="2000" dirty="0"/>
          </a:p>
        </p:txBody>
      </p:sp>
    </p:spTree>
    <p:extLst>
      <p:ext uri="{BB962C8B-B14F-4D97-AF65-F5344CB8AC3E}">
        <p14:creationId xmlns:p14="http://schemas.microsoft.com/office/powerpoint/2010/main" val="9926843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222662"/>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3030899" y="440109"/>
            <a:ext cx="5444398" cy="584775"/>
          </a:xfrm>
          <a:prstGeom prst="rect">
            <a:avLst/>
          </a:prstGeom>
          <a:noFill/>
        </p:spPr>
        <p:txBody>
          <a:bodyPr wrap="square" rtlCol="0">
            <a:spAutoFit/>
          </a:bodyPr>
          <a:lstStyle/>
          <a:p>
            <a:pPr rtl="1"/>
            <a:r>
              <a:rPr lang="ar-AE" sz="3200" b="1" dirty="0">
                <a:solidFill>
                  <a:srgbClr val="00AEEF"/>
                </a:solidFill>
              </a:rPr>
              <a:t>الرؤية الحاسوبية </a:t>
            </a:r>
            <a:r>
              <a:rPr lang="en-US" sz="3200" b="1" dirty="0">
                <a:solidFill>
                  <a:srgbClr val="00AEEF"/>
                </a:solidFill>
              </a:rPr>
              <a:t>Computer </a:t>
            </a:r>
            <a:r>
              <a:rPr lang="en-US" sz="3200" b="1" dirty="0" smtClean="0">
                <a:solidFill>
                  <a:srgbClr val="00AEEF"/>
                </a:solidFill>
              </a:rPr>
              <a:t>Vision</a:t>
            </a:r>
            <a:endParaRPr lang="en-US" sz="3200" b="1" dirty="0">
              <a:solidFill>
                <a:srgbClr val="00AEEF"/>
              </a:solidFill>
            </a:endParaRPr>
          </a:p>
        </p:txBody>
      </p:sp>
      <p:sp>
        <p:nvSpPr>
          <p:cNvPr id="8" name="مربع نص 7"/>
          <p:cNvSpPr txBox="1"/>
          <p:nvPr/>
        </p:nvSpPr>
        <p:spPr>
          <a:xfrm>
            <a:off x="0" y="2563197"/>
            <a:ext cx="11672123" cy="1427635"/>
          </a:xfrm>
          <a:prstGeom prst="rect">
            <a:avLst/>
          </a:prstGeom>
          <a:noFill/>
        </p:spPr>
        <p:txBody>
          <a:bodyPr wrap="square" rtlCol="0">
            <a:spAutoFit/>
          </a:bodyPr>
          <a:lstStyle/>
          <a:p>
            <a:pPr algn="r" rtl="1">
              <a:lnSpc>
                <a:spcPct val="150000"/>
              </a:lnSpc>
            </a:pPr>
            <a:r>
              <a:rPr lang="ar-AE" sz="2000" dirty="0"/>
              <a:t>الرؤية الحاسوبية </a:t>
            </a:r>
            <a:r>
              <a:rPr lang="en-US" sz="2000" dirty="0"/>
              <a:t>Computer Vision</a:t>
            </a:r>
            <a:r>
              <a:rPr lang="ar-AE" sz="2000" dirty="0"/>
              <a:t> </a:t>
            </a:r>
            <a:r>
              <a:rPr lang="ar-AE" sz="2000" dirty="0" smtClean="0"/>
              <a:t>يُمكّن </a:t>
            </a:r>
            <a:r>
              <a:rPr lang="ar-AE" sz="2000" dirty="0"/>
              <a:t>الحواسيب من تفسير المعلومات البصرية </a:t>
            </a:r>
            <a:r>
              <a:rPr lang="ar-AE" sz="2000" dirty="0" smtClean="0"/>
              <a:t>وفهمها</a:t>
            </a:r>
            <a:r>
              <a:rPr lang="ar-AE" sz="2000" dirty="0"/>
              <a:t>، باستخدام الصور والفيديوهات الرقمية لتحديد الأجسام وتصنيفها، ثم التفاعل معها. تتضمن هذه الرؤية خطواتٍ مثل التقاط الصور ومعالجتها وفهمها، وغالبًا ما تستخدم تقنياتٍ مثل الشبكات العصبية والتعلم العميق للتعرف على </a:t>
            </a:r>
            <a:r>
              <a:rPr lang="ar-AE" sz="2000" dirty="0" smtClean="0"/>
              <a:t>الأنماط. </a:t>
            </a:r>
            <a:r>
              <a:rPr lang="ar-AE" sz="2000" dirty="0"/>
              <a:t>تُشغّل هذه التقنية </a:t>
            </a:r>
            <a:r>
              <a:rPr lang="ar-AE" sz="2000" dirty="0" smtClean="0"/>
              <a:t>تطبيقات </a:t>
            </a:r>
            <a:r>
              <a:rPr lang="ar-AE" sz="2000" dirty="0"/>
              <a:t>مثل السيارات ذاتية القيادة، وتحليل الصور الطبية، والمراقبة الأمنية. </a:t>
            </a:r>
            <a:endParaRPr lang="en-US" sz="2000" dirty="0"/>
          </a:p>
        </p:txBody>
      </p:sp>
    </p:spTree>
    <p:extLst>
      <p:ext uri="{BB962C8B-B14F-4D97-AF65-F5344CB8AC3E}">
        <p14:creationId xmlns:p14="http://schemas.microsoft.com/office/powerpoint/2010/main" val="3544859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73827" y="2353068"/>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2699524" y="537255"/>
            <a:ext cx="5444398" cy="1077218"/>
          </a:xfrm>
          <a:prstGeom prst="rect">
            <a:avLst/>
          </a:prstGeom>
          <a:noFill/>
        </p:spPr>
        <p:txBody>
          <a:bodyPr wrap="square" rtlCol="0">
            <a:spAutoFit/>
          </a:bodyPr>
          <a:lstStyle/>
          <a:p>
            <a:pPr algn="ctr" rtl="1"/>
            <a:r>
              <a:rPr lang="ar-AE" sz="3200" b="1" dirty="0" err="1">
                <a:solidFill>
                  <a:srgbClr val="00AEEF"/>
                </a:solidFill>
              </a:rPr>
              <a:t>الأتمتة</a:t>
            </a:r>
            <a:r>
              <a:rPr lang="ar-AE" sz="3200" b="1" dirty="0">
                <a:solidFill>
                  <a:srgbClr val="00AEEF"/>
                </a:solidFill>
              </a:rPr>
              <a:t> المعتمدة على الذكاء الاصطناعي </a:t>
            </a:r>
            <a:r>
              <a:rPr lang="en-US" sz="3200" b="1" dirty="0">
                <a:solidFill>
                  <a:srgbClr val="00AEEF"/>
                </a:solidFill>
              </a:rPr>
              <a:t>AI-driven automation </a:t>
            </a:r>
          </a:p>
        </p:txBody>
      </p:sp>
      <p:sp>
        <p:nvSpPr>
          <p:cNvPr id="8" name="مربع نص 7"/>
          <p:cNvSpPr txBox="1"/>
          <p:nvPr/>
        </p:nvSpPr>
        <p:spPr>
          <a:xfrm>
            <a:off x="333766" y="2651031"/>
            <a:ext cx="11672123" cy="1889300"/>
          </a:xfrm>
          <a:prstGeom prst="rect">
            <a:avLst/>
          </a:prstGeom>
          <a:noFill/>
        </p:spPr>
        <p:txBody>
          <a:bodyPr wrap="square" rtlCol="0">
            <a:spAutoFit/>
          </a:bodyPr>
          <a:lstStyle/>
          <a:p>
            <a:pPr algn="just" rtl="1">
              <a:lnSpc>
                <a:spcPct val="150000"/>
              </a:lnSpc>
            </a:pPr>
            <a:r>
              <a:rPr lang="ar-AE" sz="2000" dirty="0" smtClean="0"/>
              <a:t>تُستخدم </a:t>
            </a:r>
            <a:r>
              <a:rPr lang="ar-AE" sz="2000" dirty="0" err="1"/>
              <a:t>الأتمتة</a:t>
            </a:r>
            <a:r>
              <a:rPr lang="ar-AE" sz="2000" dirty="0"/>
              <a:t> المعتمدة على الذكاء الاصطناعي </a:t>
            </a:r>
            <a:r>
              <a:rPr lang="ar-AE" sz="2000" dirty="0" smtClean="0"/>
              <a:t>لأداء </a:t>
            </a:r>
            <a:r>
              <a:rPr lang="ar-AE" sz="2000" dirty="0"/>
              <a:t>المهام وتبسيط العمليات التي كان البشر يتولونها سابقًا، مما يزيد من كفاءة وفعالية العمليات. تجمع هذه </a:t>
            </a:r>
            <a:r>
              <a:rPr lang="ar-AE" sz="2000" dirty="0" err="1"/>
              <a:t>الأتمتة</a:t>
            </a:r>
            <a:r>
              <a:rPr lang="ar-AE" sz="2000" dirty="0"/>
              <a:t> بين </a:t>
            </a:r>
            <a:r>
              <a:rPr lang="ar-AE" sz="2000" dirty="0" err="1"/>
              <a:t>الأتمتة</a:t>
            </a:r>
            <a:r>
              <a:rPr lang="ar-AE" sz="2000" dirty="0"/>
              <a:t> التقليدية وقدرات الذكاء الاصطناعي، مثل التعلم الآلي ومعالجة اللغات الطبيعية، للتعامل مع المهام المعقدة والغنية بالبيانات والتي تتطلب اتخاذ قرارات، على عكس </a:t>
            </a:r>
            <a:r>
              <a:rPr lang="ar-AE" sz="2000" dirty="0" err="1"/>
              <a:t>الأتمتة</a:t>
            </a:r>
            <a:r>
              <a:rPr lang="ar-AE" sz="2000" dirty="0"/>
              <a:t> التقليدية التي تُناسب الوظائف البسيطة القائمة على القواعد. تشمل المزايا الرئيسية زيادة الكفاءة التشغيلية، وتحسين الدقة، وقابلية التوسع، والقدرة على التعامل مع المهام الأكثر تعقيدًا بشكل مستقل.</a:t>
            </a:r>
            <a:endParaRPr lang="en-US" sz="2000" dirty="0"/>
          </a:p>
        </p:txBody>
      </p:sp>
    </p:spTree>
    <p:extLst>
      <p:ext uri="{BB962C8B-B14F-4D97-AF65-F5344CB8AC3E}">
        <p14:creationId xmlns:p14="http://schemas.microsoft.com/office/powerpoint/2010/main" val="563813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251237"/>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2486025" y="402240"/>
            <a:ext cx="6929484" cy="1569660"/>
          </a:xfrm>
          <a:prstGeom prst="rect">
            <a:avLst/>
          </a:prstGeom>
          <a:noFill/>
        </p:spPr>
        <p:txBody>
          <a:bodyPr wrap="square" rtlCol="0">
            <a:spAutoFit/>
          </a:bodyPr>
          <a:lstStyle/>
          <a:p>
            <a:pPr algn="ctr" rtl="1"/>
            <a:r>
              <a:rPr lang="en-US" sz="3200" b="1" dirty="0" smtClean="0">
                <a:solidFill>
                  <a:srgbClr val="00AEEF"/>
                </a:solidFill>
              </a:rPr>
              <a:t>Open AI</a:t>
            </a:r>
            <a:r>
              <a:rPr lang="ar-AE" sz="3200" b="1" dirty="0" smtClean="0">
                <a:solidFill>
                  <a:srgbClr val="00AEEF"/>
                </a:solidFill>
              </a:rPr>
              <a:t> </a:t>
            </a:r>
          </a:p>
          <a:p>
            <a:pPr algn="ctr" rtl="1"/>
            <a:r>
              <a:rPr lang="ar-AE" sz="3200" b="1" dirty="0" smtClean="0">
                <a:solidFill>
                  <a:srgbClr val="00AEEF"/>
                </a:solidFill>
              </a:rPr>
              <a:t>من أهم الشركات التقنية في الذكاء الاصطناعي </a:t>
            </a:r>
          </a:p>
          <a:p>
            <a:pPr algn="ctr" rtl="1"/>
            <a:endParaRPr lang="en-US" sz="3200" dirty="0">
              <a:solidFill>
                <a:srgbClr val="00AEEF"/>
              </a:solidFill>
            </a:endParaRPr>
          </a:p>
        </p:txBody>
      </p:sp>
      <p:sp>
        <p:nvSpPr>
          <p:cNvPr id="9" name="مربع نص 8"/>
          <p:cNvSpPr txBox="1"/>
          <p:nvPr/>
        </p:nvSpPr>
        <p:spPr>
          <a:xfrm>
            <a:off x="333766" y="2341232"/>
            <a:ext cx="11672123" cy="4555093"/>
          </a:xfrm>
          <a:prstGeom prst="rect">
            <a:avLst/>
          </a:prstGeom>
          <a:noFill/>
        </p:spPr>
        <p:txBody>
          <a:bodyPr wrap="square" rtlCol="0">
            <a:spAutoFit/>
          </a:bodyPr>
          <a:lstStyle/>
          <a:p>
            <a:pPr algn="just" rtl="1">
              <a:lnSpc>
                <a:spcPct val="150000"/>
              </a:lnSpc>
            </a:pPr>
            <a:r>
              <a:rPr lang="ar-AE" sz="2000" dirty="0" smtClean="0"/>
              <a:t>تعتبر شركة </a:t>
            </a:r>
            <a:r>
              <a:rPr lang="en-US" sz="2000" dirty="0" smtClean="0"/>
              <a:t>Open AI</a:t>
            </a:r>
            <a:r>
              <a:rPr lang="ar-AE" sz="2000" dirty="0" smtClean="0"/>
              <a:t> الرائدة في تطوير تقنيات الذكاء الاصطناعي وهي تمتلك الكثير من التطبيقات في مجال الذكاء الاصطناعي وفي مقدمتها محرك الذكاء الاصطناعي الشهير  </a:t>
            </a:r>
            <a:r>
              <a:rPr lang="en-US" sz="2000" dirty="0" smtClean="0"/>
              <a:t>Chat GPT</a:t>
            </a:r>
            <a:r>
              <a:rPr lang="ar-AE" sz="2000" dirty="0" smtClean="0"/>
              <a:t>   </a:t>
            </a:r>
            <a:r>
              <a:rPr lang="en-US" sz="2000" u="sng" dirty="0">
                <a:hlinkClick r:id="rId4"/>
              </a:rPr>
              <a:t>https://</a:t>
            </a:r>
            <a:r>
              <a:rPr lang="en-US" sz="2000" u="sng" dirty="0" smtClean="0">
                <a:hlinkClick r:id="rId4"/>
              </a:rPr>
              <a:t>chatgpt.com</a:t>
            </a:r>
            <a:endParaRPr lang="ar-AE" sz="2000" dirty="0" smtClean="0"/>
          </a:p>
          <a:p>
            <a:pPr algn="just" rtl="1">
              <a:lnSpc>
                <a:spcPct val="150000"/>
              </a:lnSpc>
            </a:pPr>
            <a:r>
              <a:rPr lang="ar-AE" sz="2000" dirty="0" smtClean="0"/>
              <a:t>بالإضافة إلى أدوات مثل: </a:t>
            </a:r>
          </a:p>
          <a:p>
            <a:pPr algn="r" rtl="1"/>
            <a:r>
              <a:rPr lang="en-US" sz="2000" b="1" dirty="0"/>
              <a:t>Custom GPT</a:t>
            </a:r>
          </a:p>
          <a:p>
            <a:pPr algn="r" rtl="1"/>
            <a:r>
              <a:rPr lang="en-US" sz="2000" u="sng" dirty="0">
                <a:hlinkClick r:id="rId5"/>
              </a:rPr>
              <a:t>https://</a:t>
            </a:r>
            <a:r>
              <a:rPr lang="en-US" sz="2000" u="sng" dirty="0" smtClean="0">
                <a:hlinkClick r:id="rId5"/>
              </a:rPr>
              <a:t>customgpt.ai</a:t>
            </a:r>
            <a:endParaRPr lang="en-US" sz="2000" dirty="0"/>
          </a:p>
          <a:p>
            <a:pPr algn="r" rtl="1"/>
            <a:r>
              <a:rPr lang="en-US" sz="2000" b="1" dirty="0"/>
              <a:t>Dall E</a:t>
            </a:r>
          </a:p>
          <a:p>
            <a:pPr algn="r" rtl="1"/>
            <a:r>
              <a:rPr lang="en-US" sz="2000" u="sng" dirty="0">
                <a:hlinkClick r:id="rId6"/>
              </a:rPr>
              <a:t>https://</a:t>
            </a:r>
            <a:r>
              <a:rPr lang="en-US" sz="2000" u="sng" dirty="0" smtClean="0">
                <a:hlinkClick r:id="rId6"/>
              </a:rPr>
              <a:t>dalle3.ai</a:t>
            </a:r>
            <a:endParaRPr lang="en-US" sz="2000" u="sng" dirty="0" smtClean="0"/>
          </a:p>
          <a:p>
            <a:pPr algn="r" rtl="1"/>
            <a:r>
              <a:rPr lang="en-US" sz="2000" b="1" u="sng" dirty="0" err="1" smtClean="0"/>
              <a:t>Sora</a:t>
            </a:r>
            <a:endParaRPr lang="en-US" sz="2000" b="1" u="sng" dirty="0" smtClean="0"/>
          </a:p>
          <a:p>
            <a:pPr algn="r" rtl="1"/>
            <a:r>
              <a:rPr lang="en-US" sz="2000" u="sng" dirty="0">
                <a:hlinkClick r:id="rId7"/>
              </a:rPr>
              <a:t>https://openai.com/sora</a:t>
            </a:r>
            <a:r>
              <a:rPr lang="en-US" sz="2000" dirty="0"/>
              <a:t> </a:t>
            </a:r>
          </a:p>
          <a:p>
            <a:pPr algn="r" rtl="1"/>
            <a:endParaRPr lang="en-US" sz="2000" dirty="0"/>
          </a:p>
          <a:p>
            <a:pPr algn="just" rtl="1">
              <a:lnSpc>
                <a:spcPct val="150000"/>
              </a:lnSpc>
            </a:pPr>
            <a:endParaRPr lang="ar-AE" sz="2000" dirty="0" smtClean="0"/>
          </a:p>
          <a:p>
            <a:pPr algn="just" rtl="1">
              <a:lnSpc>
                <a:spcPct val="150000"/>
              </a:lnSpc>
            </a:pPr>
            <a:endParaRPr lang="ar-AE" sz="2000" dirty="0" smtClean="0"/>
          </a:p>
        </p:txBody>
      </p:sp>
    </p:spTree>
    <p:extLst>
      <p:ext uri="{BB962C8B-B14F-4D97-AF65-F5344CB8AC3E}">
        <p14:creationId xmlns:p14="http://schemas.microsoft.com/office/powerpoint/2010/main" val="35915949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486025" y="402240"/>
            <a:ext cx="6929484" cy="1446550"/>
          </a:xfrm>
          <a:prstGeom prst="rect">
            <a:avLst/>
          </a:prstGeom>
          <a:noFill/>
        </p:spPr>
        <p:txBody>
          <a:bodyPr wrap="square" rtlCol="0">
            <a:spAutoFit/>
          </a:bodyPr>
          <a:lstStyle/>
          <a:p>
            <a:pPr algn="ctr" rtl="1"/>
            <a:r>
              <a:rPr lang="en-US" sz="3200" b="1" dirty="0" smtClean="0">
                <a:solidFill>
                  <a:srgbClr val="00AEEF"/>
                </a:solidFill>
              </a:rPr>
              <a:t>Open AI</a:t>
            </a:r>
            <a:r>
              <a:rPr lang="ar-AE" sz="3200" b="1" dirty="0" smtClean="0">
                <a:solidFill>
                  <a:srgbClr val="00AEEF"/>
                </a:solidFill>
              </a:rPr>
              <a:t> </a:t>
            </a:r>
          </a:p>
          <a:p>
            <a:pPr algn="ctr" rtl="1"/>
            <a:r>
              <a:rPr lang="en-US" sz="2400" u="sng" dirty="0" smtClean="0">
                <a:hlinkClick r:id="rId4"/>
              </a:rPr>
              <a:t>https</a:t>
            </a:r>
            <a:r>
              <a:rPr lang="en-US" sz="2400" u="sng" dirty="0">
                <a:hlinkClick r:id="rId4"/>
              </a:rPr>
              <a:t>://openai.com</a:t>
            </a:r>
            <a:endParaRPr lang="en-US" sz="2400" dirty="0"/>
          </a:p>
          <a:p>
            <a:pPr algn="ctr" rtl="1"/>
            <a:endParaRPr lang="en-US" sz="3200"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000222"/>
            <a:ext cx="12192000" cy="4972106"/>
          </a:xfrm>
          <a:prstGeom prst="rect">
            <a:avLst/>
          </a:prstGeom>
        </p:spPr>
      </p:pic>
    </p:spTree>
    <p:extLst>
      <p:ext uri="{BB962C8B-B14F-4D97-AF65-F5344CB8AC3E}">
        <p14:creationId xmlns:p14="http://schemas.microsoft.com/office/powerpoint/2010/main" val="16589049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1285875" y="2808757"/>
            <a:ext cx="10061097" cy="1200329"/>
          </a:xfrm>
          <a:prstGeom prst="rect">
            <a:avLst/>
          </a:prstGeom>
          <a:noFill/>
        </p:spPr>
        <p:txBody>
          <a:bodyPr wrap="square" rtlCol="1">
            <a:spAutoFit/>
          </a:bodyPr>
          <a:lstStyle/>
          <a:p>
            <a:pPr lvl="0" algn="ctr" rtl="1">
              <a:lnSpc>
                <a:spcPct val="150000"/>
              </a:lnSpc>
            </a:pPr>
            <a:r>
              <a:rPr lang="ar-AE" sz="4800" dirty="0" smtClean="0">
                <a:solidFill>
                  <a:schemeClr val="bg1"/>
                </a:solidFill>
              </a:rPr>
              <a:t>استخدامات الذكاء الاصطناعي في التسويق </a:t>
            </a:r>
          </a:p>
        </p:txBody>
      </p:sp>
    </p:spTree>
    <p:extLst>
      <p:ext uri="{BB962C8B-B14F-4D97-AF65-F5344CB8AC3E}">
        <p14:creationId xmlns:p14="http://schemas.microsoft.com/office/powerpoint/2010/main" val="7204523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222662"/>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2699524" y="537255"/>
            <a:ext cx="5444398" cy="584775"/>
          </a:xfrm>
          <a:prstGeom prst="rect">
            <a:avLst/>
          </a:prstGeom>
          <a:noFill/>
        </p:spPr>
        <p:txBody>
          <a:bodyPr wrap="square" rtlCol="0">
            <a:spAutoFit/>
          </a:bodyPr>
          <a:lstStyle/>
          <a:p>
            <a:pPr algn="ctr" rtl="1"/>
            <a:r>
              <a:rPr lang="ar-AE" sz="3200" b="1" dirty="0" smtClean="0">
                <a:solidFill>
                  <a:srgbClr val="00AEEF"/>
                </a:solidFill>
              </a:rPr>
              <a:t>توليد المحتوى المكتوب</a:t>
            </a:r>
            <a:endParaRPr lang="en-US" sz="3200" b="1" dirty="0">
              <a:solidFill>
                <a:srgbClr val="00AEEF"/>
              </a:solidFill>
            </a:endParaRPr>
          </a:p>
        </p:txBody>
      </p:sp>
      <p:sp>
        <p:nvSpPr>
          <p:cNvPr id="8" name="مربع نص 7"/>
          <p:cNvSpPr txBox="1"/>
          <p:nvPr/>
        </p:nvSpPr>
        <p:spPr>
          <a:xfrm>
            <a:off x="519877" y="2392929"/>
            <a:ext cx="11672123" cy="3323987"/>
          </a:xfrm>
          <a:prstGeom prst="rect">
            <a:avLst/>
          </a:prstGeom>
          <a:noFill/>
        </p:spPr>
        <p:txBody>
          <a:bodyPr wrap="square" rtlCol="0">
            <a:spAutoFit/>
          </a:bodyPr>
          <a:lstStyle/>
          <a:p>
            <a:pPr algn="just" rtl="1">
              <a:lnSpc>
                <a:spcPct val="150000"/>
              </a:lnSpc>
            </a:pPr>
            <a:r>
              <a:rPr lang="ar-AE" sz="2000" dirty="0" smtClean="0"/>
              <a:t>يُستخدم الذكاء الاصطناعي في توليد المحتوى المكتوب والذي هو أساس تسويق المحتوى </a:t>
            </a:r>
            <a:r>
              <a:rPr lang="en-US" sz="2000" dirty="0" smtClean="0"/>
              <a:t>Content Marketing</a:t>
            </a:r>
            <a:r>
              <a:rPr lang="ar-AE" sz="2000" dirty="0" smtClean="0"/>
              <a:t>، حيث يمكن أن يساعد الذكاء الاصطناعي في توليد المحتوى المكتوب في المجالات التالية: </a:t>
            </a:r>
          </a:p>
          <a:p>
            <a:pPr algn="just" rtl="1">
              <a:lnSpc>
                <a:spcPct val="150000"/>
              </a:lnSpc>
            </a:pPr>
            <a:r>
              <a:rPr lang="ar-AE" sz="2000" dirty="0" smtClean="0"/>
              <a:t>-كتابة وصف المنتجات والشروحات وتعليمات الاستخدام. </a:t>
            </a:r>
          </a:p>
          <a:p>
            <a:pPr algn="just" rtl="1">
              <a:lnSpc>
                <a:spcPct val="150000"/>
              </a:lnSpc>
            </a:pPr>
            <a:r>
              <a:rPr lang="ar-AE" sz="2000" dirty="0" smtClean="0"/>
              <a:t>-كتابة منشورات مواقع التواصل الاجتماعي. </a:t>
            </a:r>
          </a:p>
          <a:p>
            <a:pPr algn="just" rtl="1">
              <a:lnSpc>
                <a:spcPct val="150000"/>
              </a:lnSpc>
            </a:pPr>
            <a:r>
              <a:rPr lang="ar-AE" sz="2000" dirty="0" smtClean="0"/>
              <a:t>-كتابة البريد الالكتروني لحملات التسويق عبر البريد الالكتروني.</a:t>
            </a:r>
          </a:p>
          <a:p>
            <a:pPr algn="just" rtl="1">
              <a:lnSpc>
                <a:spcPct val="150000"/>
              </a:lnSpc>
            </a:pPr>
            <a:r>
              <a:rPr lang="ar-AE" sz="2000" dirty="0" smtClean="0"/>
              <a:t>-كتابة محتوى الحملات الإعلانية المدفوعة.</a:t>
            </a:r>
          </a:p>
          <a:p>
            <a:pPr algn="just" rtl="1">
              <a:lnSpc>
                <a:spcPct val="150000"/>
              </a:lnSpc>
            </a:pPr>
            <a:r>
              <a:rPr lang="ar-AE" sz="2000" dirty="0" smtClean="0"/>
              <a:t>-كتابة المقالات </a:t>
            </a:r>
            <a:r>
              <a:rPr lang="ar-AE" sz="2000" dirty="0" err="1" smtClean="0"/>
              <a:t>والتدوينات</a:t>
            </a:r>
            <a:r>
              <a:rPr lang="ar-AE" sz="2000" dirty="0" smtClean="0"/>
              <a:t>.</a:t>
            </a:r>
            <a:endParaRPr lang="en-US" sz="2000" dirty="0"/>
          </a:p>
        </p:txBody>
      </p:sp>
    </p:spTree>
    <p:extLst>
      <p:ext uri="{BB962C8B-B14F-4D97-AF65-F5344CB8AC3E}">
        <p14:creationId xmlns:p14="http://schemas.microsoft.com/office/powerpoint/2010/main" val="21219827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618939" y="64761"/>
            <a:ext cx="7948134" cy="1877437"/>
          </a:xfrm>
          <a:prstGeom prst="rect">
            <a:avLst/>
          </a:prstGeom>
          <a:noFill/>
        </p:spPr>
        <p:txBody>
          <a:bodyPr wrap="square" rtlCol="0">
            <a:spAutoFit/>
          </a:bodyPr>
          <a:lstStyle/>
          <a:p>
            <a:pPr algn="ctr" rtl="1"/>
            <a:r>
              <a:rPr lang="ar-AE" sz="3200" b="1" dirty="0" smtClean="0">
                <a:solidFill>
                  <a:srgbClr val="00AEEF"/>
                </a:solidFill>
              </a:rPr>
              <a:t>أولاً: أهم أدوات </a:t>
            </a:r>
            <a:r>
              <a:rPr lang="en-US" sz="3200" b="1" dirty="0" smtClean="0">
                <a:solidFill>
                  <a:srgbClr val="00AEEF"/>
                </a:solidFill>
              </a:rPr>
              <a:t>AI</a:t>
            </a:r>
            <a:r>
              <a:rPr lang="ar-AE" sz="3200" b="1" dirty="0" smtClean="0">
                <a:solidFill>
                  <a:srgbClr val="00AEEF"/>
                </a:solidFill>
              </a:rPr>
              <a:t> في توليد المحتوى المكتوب</a:t>
            </a:r>
          </a:p>
          <a:p>
            <a:pPr algn="ctr" rtl="1"/>
            <a:r>
              <a:rPr lang="en-US" sz="3200" b="1" dirty="0">
                <a:solidFill>
                  <a:srgbClr val="00AEEF"/>
                </a:solidFill>
              </a:rPr>
              <a:t>Chat GPT</a:t>
            </a:r>
            <a:endParaRPr lang="ar-AE" sz="3200" b="1" dirty="0">
              <a:solidFill>
                <a:srgbClr val="00AEEF"/>
              </a:solidFill>
            </a:endParaRPr>
          </a:p>
          <a:p>
            <a:pPr algn="ctr" rtl="1"/>
            <a:r>
              <a:rPr lang="en-US" sz="2000" u="sng" dirty="0">
                <a:hlinkClick r:id="rId4"/>
              </a:rPr>
              <a:t>https://chatgpt.com</a:t>
            </a:r>
            <a:endParaRPr lang="en-US" sz="2000" dirty="0"/>
          </a:p>
          <a:p>
            <a:pPr algn="ctr" rtl="1"/>
            <a:r>
              <a:rPr lang="ar-AE" sz="3200" b="1" dirty="0" smtClean="0">
                <a:solidFill>
                  <a:srgbClr val="00AEEF"/>
                </a:solidFill>
              </a:rPr>
              <a:t> </a:t>
            </a:r>
            <a:endParaRPr lang="en-US" sz="3200" b="1" dirty="0">
              <a:solidFill>
                <a:srgbClr val="00AEEF"/>
              </a:solidFill>
            </a:endParaRPr>
          </a:p>
        </p:txBody>
      </p:sp>
      <p:pic>
        <p:nvPicPr>
          <p:cNvPr id="3" name="صورة 2"/>
          <p:cNvPicPr>
            <a:picLocks noChangeAspect="1"/>
          </p:cNvPicPr>
          <p:nvPr/>
        </p:nvPicPr>
        <p:blipFill rotWithShape="1">
          <a:blip r:embed="rId5">
            <a:extLst>
              <a:ext uri="{28A0092B-C50C-407E-A947-70E740481C1C}">
                <a14:useLocalDpi xmlns:a14="http://schemas.microsoft.com/office/drawing/2010/main" val="0"/>
              </a:ext>
            </a:extLst>
          </a:blip>
          <a:srcRect b="7634"/>
          <a:stretch/>
        </p:blipFill>
        <p:spPr>
          <a:xfrm>
            <a:off x="766034" y="1479458"/>
            <a:ext cx="10374173" cy="5341067"/>
          </a:xfrm>
          <a:prstGeom prst="rect">
            <a:avLst/>
          </a:prstGeom>
        </p:spPr>
      </p:pic>
    </p:spTree>
    <p:extLst>
      <p:ext uri="{BB962C8B-B14F-4D97-AF65-F5344CB8AC3E}">
        <p14:creationId xmlns:p14="http://schemas.microsoft.com/office/powerpoint/2010/main" val="3711455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610652" y="99836"/>
            <a:ext cx="8440582" cy="2462213"/>
          </a:xfrm>
          <a:prstGeom prst="rect">
            <a:avLst/>
          </a:prstGeom>
          <a:noFill/>
        </p:spPr>
        <p:txBody>
          <a:bodyPr wrap="square" rtlCol="0">
            <a:spAutoFit/>
          </a:bodyPr>
          <a:lstStyle/>
          <a:p>
            <a:pPr algn="ctr" rtl="1"/>
            <a:r>
              <a:rPr lang="en-US" sz="3200" b="1" dirty="0" smtClean="0">
                <a:solidFill>
                  <a:srgbClr val="00AEEF"/>
                </a:solidFill>
              </a:rPr>
              <a:t>Custom GPT</a:t>
            </a:r>
          </a:p>
          <a:p>
            <a:pPr algn="ctr" rtl="1"/>
            <a:r>
              <a:rPr lang="ar-AE" sz="2000" dirty="0"/>
              <a:t>ي</a:t>
            </a:r>
            <a:r>
              <a:rPr lang="ar-AE" sz="2000" dirty="0" smtClean="0"/>
              <a:t>عدّ </a:t>
            </a:r>
            <a:r>
              <a:rPr lang="en-US" sz="2000" dirty="0" smtClean="0"/>
              <a:t>Custom GPT</a:t>
            </a:r>
            <a:r>
              <a:rPr lang="ar-AE" sz="2000" dirty="0" smtClean="0"/>
              <a:t> نسخة </a:t>
            </a:r>
            <a:r>
              <a:rPr lang="ar-AE" sz="2000" dirty="0"/>
              <a:t>مُتخصصة من نموذج الذكاء الاصطناعي، مُصممة بتعليمات </a:t>
            </a:r>
            <a:r>
              <a:rPr lang="ar-AE" sz="2000" dirty="0" smtClean="0"/>
              <a:t>وقدرات </a:t>
            </a:r>
            <a:r>
              <a:rPr lang="ar-AE" sz="2000" dirty="0"/>
              <a:t>مُحددة لأداء مهام مُركزة بشكل أفضل من الذكاء الاصطناعي </a:t>
            </a:r>
            <a:r>
              <a:rPr lang="ar-AE" sz="2000" dirty="0" smtClean="0"/>
              <a:t>العام. </a:t>
            </a:r>
            <a:r>
              <a:rPr lang="ar-AE" sz="2000" dirty="0"/>
              <a:t>وتغطي استخداماتها نطاقًا واسعًا من التطبيقات المهنية والشخصية، لا سيما لزيادة الكفاءة وتوفير خبرة مُتخصصة.</a:t>
            </a:r>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62018"/>
            <a:ext cx="12192000" cy="5095982"/>
          </a:xfrm>
          <a:prstGeom prst="rect">
            <a:avLst/>
          </a:prstGeom>
        </p:spPr>
      </p:pic>
    </p:spTree>
    <p:extLst>
      <p:ext uri="{BB962C8B-B14F-4D97-AF65-F5344CB8AC3E}">
        <p14:creationId xmlns:p14="http://schemas.microsoft.com/office/powerpoint/2010/main" val="36945867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678010" y="197734"/>
            <a:ext cx="7619239" cy="1569660"/>
          </a:xfrm>
          <a:prstGeom prst="rect">
            <a:avLst/>
          </a:prstGeom>
          <a:noFill/>
        </p:spPr>
        <p:txBody>
          <a:bodyPr wrap="square" rtlCol="0">
            <a:spAutoFit/>
          </a:bodyPr>
          <a:lstStyle/>
          <a:p>
            <a:pPr algn="ctr" rtl="1"/>
            <a:r>
              <a:rPr lang="ar-AE" sz="3200" b="1" dirty="0" smtClean="0">
                <a:solidFill>
                  <a:srgbClr val="00AEEF"/>
                </a:solidFill>
              </a:rPr>
              <a:t>أولاً: أهم أدوات </a:t>
            </a:r>
            <a:r>
              <a:rPr lang="en-US" sz="3200" b="1" dirty="0" smtClean="0">
                <a:solidFill>
                  <a:srgbClr val="00AEEF"/>
                </a:solidFill>
              </a:rPr>
              <a:t>AI</a:t>
            </a:r>
            <a:r>
              <a:rPr lang="ar-AE" sz="3200" b="1" dirty="0" smtClean="0">
                <a:solidFill>
                  <a:srgbClr val="00AEEF"/>
                </a:solidFill>
              </a:rPr>
              <a:t> في توليد المحتوى المكتوب</a:t>
            </a:r>
          </a:p>
          <a:p>
            <a:pPr algn="ctr" rtl="1"/>
            <a:r>
              <a:rPr lang="en-US" sz="3200" b="1" dirty="0" smtClean="0">
                <a:solidFill>
                  <a:srgbClr val="00AEEF"/>
                </a:solidFill>
              </a:rPr>
              <a:t>Gemini</a:t>
            </a:r>
            <a:endParaRPr lang="ar-AE" sz="3200" b="1" dirty="0">
              <a:solidFill>
                <a:srgbClr val="00AEEF"/>
              </a:solidFill>
            </a:endParaRPr>
          </a:p>
          <a:p>
            <a:pPr algn="ctr" rtl="1"/>
            <a:r>
              <a:rPr lang="en-US" sz="2000" u="sng" dirty="0">
                <a:hlinkClick r:id="rId4"/>
              </a:rPr>
              <a:t>https://gemini.google.com</a:t>
            </a:r>
            <a:r>
              <a:rPr lang="en-US" sz="2000" u="sng" dirty="0" smtClean="0">
                <a:hlinkClick r:id="rId4"/>
              </a:rPr>
              <a:t>/</a:t>
            </a:r>
            <a:r>
              <a:rPr lang="en-US" sz="2000" u="sng" dirty="0" smtClean="0"/>
              <a:t> </a:t>
            </a:r>
            <a:r>
              <a:rPr lang="ar-AE" sz="3200" b="1" dirty="0" smtClean="0">
                <a:solidFill>
                  <a:srgbClr val="00AEEF"/>
                </a:solidFill>
              </a:rPr>
              <a:t> </a:t>
            </a:r>
            <a:endParaRPr lang="en-US" sz="32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384" y="1782384"/>
            <a:ext cx="9281878" cy="5075615"/>
          </a:xfrm>
          <a:prstGeom prst="rect">
            <a:avLst/>
          </a:prstGeom>
        </p:spPr>
      </p:pic>
    </p:spTree>
    <p:extLst>
      <p:ext uri="{BB962C8B-B14F-4D97-AF65-F5344CB8AC3E}">
        <p14:creationId xmlns:p14="http://schemas.microsoft.com/office/powerpoint/2010/main" val="24056204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747677" y="135214"/>
            <a:ext cx="7303557" cy="1569660"/>
          </a:xfrm>
          <a:prstGeom prst="rect">
            <a:avLst/>
          </a:prstGeom>
          <a:noFill/>
        </p:spPr>
        <p:txBody>
          <a:bodyPr wrap="square" rtlCol="0">
            <a:spAutoFit/>
          </a:bodyPr>
          <a:lstStyle/>
          <a:p>
            <a:pPr algn="ctr" rtl="1"/>
            <a:r>
              <a:rPr lang="ar-AE" sz="3200" b="1" dirty="0" smtClean="0">
                <a:solidFill>
                  <a:srgbClr val="00AEEF"/>
                </a:solidFill>
              </a:rPr>
              <a:t>أولاً: أهم أدوات </a:t>
            </a:r>
            <a:r>
              <a:rPr lang="en-US" sz="3200" b="1" dirty="0" smtClean="0">
                <a:solidFill>
                  <a:srgbClr val="00AEEF"/>
                </a:solidFill>
              </a:rPr>
              <a:t>AI</a:t>
            </a:r>
            <a:r>
              <a:rPr lang="ar-AE" sz="3200" b="1" dirty="0" smtClean="0">
                <a:solidFill>
                  <a:srgbClr val="00AEEF"/>
                </a:solidFill>
              </a:rPr>
              <a:t> في توليد المحتوى المكتوب</a:t>
            </a:r>
          </a:p>
          <a:p>
            <a:pPr algn="ctr" rtl="1"/>
            <a:r>
              <a:rPr lang="en-US" sz="3200" b="1" dirty="0" smtClean="0">
                <a:solidFill>
                  <a:srgbClr val="00AEEF"/>
                </a:solidFill>
              </a:rPr>
              <a:t>Gemini</a:t>
            </a:r>
            <a:endParaRPr lang="ar-AE" sz="3200" b="1" dirty="0">
              <a:solidFill>
                <a:srgbClr val="00AEEF"/>
              </a:solidFill>
            </a:endParaRPr>
          </a:p>
          <a:p>
            <a:pPr algn="ctr" rtl="1"/>
            <a:r>
              <a:rPr lang="en-US" sz="2000" u="sng" dirty="0">
                <a:hlinkClick r:id="rId4"/>
              </a:rPr>
              <a:t>https://gemini.google.com</a:t>
            </a:r>
            <a:r>
              <a:rPr lang="en-US" sz="2000" u="sng" dirty="0" smtClean="0">
                <a:hlinkClick r:id="rId4"/>
              </a:rPr>
              <a:t>/</a:t>
            </a:r>
            <a:r>
              <a:rPr lang="en-US" sz="2000" u="sng" dirty="0" smtClean="0"/>
              <a:t> </a:t>
            </a:r>
            <a:r>
              <a:rPr lang="ar-AE" sz="3200" b="1" dirty="0" smtClean="0">
                <a:solidFill>
                  <a:srgbClr val="00AEEF"/>
                </a:solidFill>
              </a:rPr>
              <a:t> </a:t>
            </a:r>
            <a:endParaRPr lang="en-US" sz="32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401" y="1704874"/>
            <a:ext cx="9604734" cy="5153126"/>
          </a:xfrm>
          <a:prstGeom prst="rect">
            <a:avLst/>
          </a:prstGeom>
        </p:spPr>
      </p:pic>
    </p:spTree>
    <p:extLst>
      <p:ext uri="{BB962C8B-B14F-4D97-AF65-F5344CB8AC3E}">
        <p14:creationId xmlns:p14="http://schemas.microsoft.com/office/powerpoint/2010/main" val="38502578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347283" y="204767"/>
            <a:ext cx="6703951" cy="1384995"/>
          </a:xfrm>
          <a:prstGeom prst="rect">
            <a:avLst/>
          </a:prstGeom>
          <a:noFill/>
        </p:spPr>
        <p:txBody>
          <a:bodyPr wrap="square" rtlCol="0">
            <a:spAutoFit/>
          </a:bodyPr>
          <a:lstStyle/>
          <a:p>
            <a:pPr algn="ctr" rtl="1"/>
            <a:r>
              <a:rPr lang="ar-AE" sz="3200" b="1" dirty="0" smtClean="0">
                <a:solidFill>
                  <a:srgbClr val="00AEEF"/>
                </a:solidFill>
              </a:rPr>
              <a:t>أولاً: أهم أدوات </a:t>
            </a:r>
            <a:r>
              <a:rPr lang="en-US" sz="3200" b="1" dirty="0" smtClean="0">
                <a:solidFill>
                  <a:srgbClr val="00AEEF"/>
                </a:solidFill>
              </a:rPr>
              <a:t>AI</a:t>
            </a:r>
            <a:r>
              <a:rPr lang="ar-AE" sz="3200" b="1" dirty="0" smtClean="0">
                <a:solidFill>
                  <a:srgbClr val="00AEEF"/>
                </a:solidFill>
              </a:rPr>
              <a:t> في توليد المحتوى المكتوب</a:t>
            </a:r>
          </a:p>
          <a:p>
            <a:pPr algn="ctr" rtl="1"/>
            <a:r>
              <a:rPr lang="en-US" sz="3200" b="1" dirty="0" err="1" smtClean="0">
                <a:solidFill>
                  <a:srgbClr val="00AEEF"/>
                </a:solidFill>
              </a:rPr>
              <a:t>DeepSeek</a:t>
            </a:r>
            <a:endParaRPr lang="ar-AE" sz="3200" b="1" dirty="0">
              <a:solidFill>
                <a:srgbClr val="00AEEF"/>
              </a:solidFill>
            </a:endParaRPr>
          </a:p>
          <a:p>
            <a:pPr algn="ctr" rtl="1"/>
            <a:r>
              <a:rPr lang="en-US" sz="2000" u="sng" dirty="0">
                <a:hlinkClick r:id="rId4"/>
              </a:rPr>
              <a:t>https://</a:t>
            </a:r>
            <a:r>
              <a:rPr lang="en-US" sz="2000" u="sng" dirty="0" smtClean="0">
                <a:hlinkClick r:id="rId4"/>
              </a:rPr>
              <a:t>chat.deepseek.com</a:t>
            </a:r>
            <a:endParaRPr lang="en-US" sz="32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47958"/>
            <a:ext cx="12192000" cy="4925605"/>
          </a:xfrm>
          <a:prstGeom prst="rect">
            <a:avLst/>
          </a:prstGeom>
        </p:spPr>
      </p:pic>
    </p:spTree>
    <p:extLst>
      <p:ext uri="{BB962C8B-B14F-4D97-AF65-F5344CB8AC3E}">
        <p14:creationId xmlns:p14="http://schemas.microsoft.com/office/powerpoint/2010/main" val="31323038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39992"/>
            <a:ext cx="12192000" cy="4918008"/>
          </a:xfrm>
          <a:prstGeom prst="rect">
            <a:avLst/>
          </a:prstGeom>
        </p:spPr>
      </p:pic>
      <p:sp>
        <p:nvSpPr>
          <p:cNvPr id="8" name="مربع نص 7">
            <a:extLst>
              <a:ext uri="{FF2B5EF4-FFF2-40B4-BE49-F238E27FC236}">
                <a16:creationId xmlns="" xmlns:a16="http://schemas.microsoft.com/office/drawing/2014/main" id="{7F98E136-FB5B-391A-2C7B-875AF6A4006D}"/>
              </a:ext>
            </a:extLst>
          </p:cNvPr>
          <p:cNvSpPr txBox="1"/>
          <p:nvPr/>
        </p:nvSpPr>
        <p:spPr>
          <a:xfrm>
            <a:off x="2347283" y="204767"/>
            <a:ext cx="6703951" cy="1384995"/>
          </a:xfrm>
          <a:prstGeom prst="rect">
            <a:avLst/>
          </a:prstGeom>
          <a:noFill/>
        </p:spPr>
        <p:txBody>
          <a:bodyPr wrap="square" rtlCol="0">
            <a:spAutoFit/>
          </a:bodyPr>
          <a:lstStyle/>
          <a:p>
            <a:pPr algn="ctr" rtl="1"/>
            <a:r>
              <a:rPr lang="ar-AE" sz="3200" b="1" dirty="0" smtClean="0">
                <a:solidFill>
                  <a:srgbClr val="00AEEF"/>
                </a:solidFill>
              </a:rPr>
              <a:t>أولاً: أهم أدوات </a:t>
            </a:r>
            <a:r>
              <a:rPr lang="en-US" sz="3200" b="1" dirty="0" smtClean="0">
                <a:solidFill>
                  <a:srgbClr val="00AEEF"/>
                </a:solidFill>
              </a:rPr>
              <a:t>AI</a:t>
            </a:r>
            <a:r>
              <a:rPr lang="ar-AE" sz="3200" b="1" dirty="0" smtClean="0">
                <a:solidFill>
                  <a:srgbClr val="00AEEF"/>
                </a:solidFill>
              </a:rPr>
              <a:t> في توليد المحتوى المكتوب</a:t>
            </a:r>
          </a:p>
          <a:p>
            <a:pPr algn="ctr" rtl="1"/>
            <a:r>
              <a:rPr lang="en-US" sz="3200" b="1" dirty="0" err="1" smtClean="0">
                <a:solidFill>
                  <a:srgbClr val="00AEEF"/>
                </a:solidFill>
              </a:rPr>
              <a:t>DeepSeek</a:t>
            </a:r>
            <a:endParaRPr lang="ar-AE" sz="3200" b="1" dirty="0">
              <a:solidFill>
                <a:srgbClr val="00AEEF"/>
              </a:solidFill>
            </a:endParaRPr>
          </a:p>
          <a:p>
            <a:pPr algn="ctr" rtl="1"/>
            <a:r>
              <a:rPr lang="en-US" sz="2000" u="sng" dirty="0">
                <a:hlinkClick r:id="rId5"/>
              </a:rPr>
              <a:t>https://</a:t>
            </a:r>
            <a:r>
              <a:rPr lang="en-US" sz="2000" u="sng" dirty="0" smtClean="0">
                <a:hlinkClick r:id="rId5"/>
              </a:rPr>
              <a:t>chat.deepseek.com</a:t>
            </a:r>
            <a:endParaRPr lang="en-US" sz="3200" b="1" dirty="0">
              <a:solidFill>
                <a:srgbClr val="00AEEF"/>
              </a:solidFill>
            </a:endParaRPr>
          </a:p>
        </p:txBody>
      </p:sp>
    </p:spTree>
    <p:extLst>
      <p:ext uri="{BB962C8B-B14F-4D97-AF65-F5344CB8AC3E}">
        <p14:creationId xmlns:p14="http://schemas.microsoft.com/office/powerpoint/2010/main" val="30804398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173708" y="251038"/>
            <a:ext cx="8292908" cy="1077218"/>
          </a:xfrm>
          <a:prstGeom prst="rect">
            <a:avLst/>
          </a:prstGeom>
          <a:noFill/>
        </p:spPr>
        <p:txBody>
          <a:bodyPr wrap="square" rtlCol="0">
            <a:spAutoFit/>
          </a:bodyPr>
          <a:lstStyle/>
          <a:p>
            <a:pPr algn="ctr" rtl="1"/>
            <a:r>
              <a:rPr lang="ar-AE" sz="3200" b="1" dirty="0">
                <a:solidFill>
                  <a:srgbClr val="00AEEF"/>
                </a:solidFill>
              </a:rPr>
              <a:t>أولاً: أهم أدوات </a:t>
            </a:r>
            <a:r>
              <a:rPr lang="en-US" sz="3200" b="1" dirty="0">
                <a:solidFill>
                  <a:srgbClr val="00AEEF"/>
                </a:solidFill>
              </a:rPr>
              <a:t>AI</a:t>
            </a:r>
            <a:r>
              <a:rPr lang="ar-AE" sz="3200" b="1" dirty="0">
                <a:solidFill>
                  <a:srgbClr val="00AEEF"/>
                </a:solidFill>
              </a:rPr>
              <a:t> في توليد المحتوى المكتوب</a:t>
            </a:r>
          </a:p>
          <a:p>
            <a:pPr algn="ctr" rtl="1"/>
            <a:r>
              <a:rPr lang="ar-AE" sz="3200" b="1" dirty="0" smtClean="0">
                <a:solidFill>
                  <a:srgbClr val="00AEEF"/>
                </a:solidFill>
              </a:rPr>
              <a:t>«أدوات أخرى»</a:t>
            </a:r>
            <a:endParaRPr lang="en-US" sz="3200" b="1" dirty="0">
              <a:solidFill>
                <a:srgbClr val="00AEEF"/>
              </a:solidFill>
            </a:endParaRPr>
          </a:p>
        </p:txBody>
      </p:sp>
      <p:sp>
        <p:nvSpPr>
          <p:cNvPr id="6" name="مستطيل 5"/>
          <p:cNvSpPr/>
          <p:nvPr/>
        </p:nvSpPr>
        <p:spPr>
          <a:xfrm>
            <a:off x="-2" y="227955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8" name="مربع نص 7"/>
          <p:cNvSpPr txBox="1"/>
          <p:nvPr/>
        </p:nvSpPr>
        <p:spPr>
          <a:xfrm>
            <a:off x="307383" y="2538167"/>
            <a:ext cx="11577229" cy="4247317"/>
          </a:xfrm>
          <a:prstGeom prst="rect">
            <a:avLst/>
          </a:prstGeom>
          <a:noFill/>
        </p:spPr>
        <p:txBody>
          <a:bodyPr wrap="square" rtlCol="0">
            <a:spAutoFit/>
          </a:bodyPr>
          <a:lstStyle/>
          <a:p>
            <a:pPr algn="r" rtl="1">
              <a:lnSpc>
                <a:spcPct val="150000"/>
              </a:lnSpc>
            </a:pPr>
            <a:r>
              <a:rPr lang="en-US" sz="2000" b="1" dirty="0"/>
              <a:t>Claude</a:t>
            </a:r>
          </a:p>
          <a:p>
            <a:pPr algn="r" rtl="1">
              <a:lnSpc>
                <a:spcPct val="150000"/>
              </a:lnSpc>
            </a:pPr>
            <a:r>
              <a:rPr lang="en-US" sz="2000" u="sng" dirty="0">
                <a:hlinkClick r:id="rId4"/>
              </a:rPr>
              <a:t>https://claude.ai</a:t>
            </a:r>
            <a:endParaRPr lang="en-US" sz="2000" dirty="0"/>
          </a:p>
          <a:p>
            <a:pPr algn="r" rtl="1">
              <a:lnSpc>
                <a:spcPct val="150000"/>
              </a:lnSpc>
            </a:pPr>
            <a:r>
              <a:rPr lang="en-US" sz="2000" b="1" dirty="0"/>
              <a:t>Jasper</a:t>
            </a:r>
          </a:p>
          <a:p>
            <a:pPr algn="r" rtl="1">
              <a:lnSpc>
                <a:spcPct val="150000"/>
              </a:lnSpc>
            </a:pPr>
            <a:r>
              <a:rPr lang="en-US" sz="2000" u="sng" dirty="0">
                <a:hlinkClick r:id="rId5"/>
              </a:rPr>
              <a:t>https://www.jasper.ai</a:t>
            </a:r>
            <a:r>
              <a:rPr lang="en-US" sz="2000" dirty="0"/>
              <a:t> </a:t>
            </a:r>
          </a:p>
          <a:p>
            <a:pPr algn="r" rtl="1">
              <a:lnSpc>
                <a:spcPct val="150000"/>
              </a:lnSpc>
            </a:pPr>
            <a:r>
              <a:rPr lang="en-US" sz="2000" b="1" dirty="0"/>
              <a:t>Copy.ai</a:t>
            </a:r>
          </a:p>
          <a:p>
            <a:pPr algn="r" rtl="1">
              <a:lnSpc>
                <a:spcPct val="150000"/>
              </a:lnSpc>
            </a:pPr>
            <a:r>
              <a:rPr lang="en-US" sz="2000" u="sng" dirty="0">
                <a:hlinkClick r:id="rId6"/>
              </a:rPr>
              <a:t>http://copy.ai</a:t>
            </a:r>
            <a:endParaRPr lang="en-US" sz="2000" b="1" dirty="0" smtClean="0"/>
          </a:p>
          <a:p>
            <a:pPr algn="r" rtl="1">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just" rtl="1">
              <a:lnSpc>
                <a:spcPct val="150000"/>
              </a:lnSpc>
            </a:pPr>
            <a:endParaRPr lang="en-US" sz="2000" dirty="0"/>
          </a:p>
        </p:txBody>
      </p:sp>
    </p:spTree>
    <p:extLst>
      <p:ext uri="{BB962C8B-B14F-4D97-AF65-F5344CB8AC3E}">
        <p14:creationId xmlns:p14="http://schemas.microsoft.com/office/powerpoint/2010/main" val="3417475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938992"/>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en-US" sz="3200" b="1" dirty="0">
                <a:solidFill>
                  <a:srgbClr val="00AEEF"/>
                </a:solidFill>
              </a:rPr>
              <a:t>Dall-E </a:t>
            </a:r>
            <a:r>
              <a:rPr lang="en-US" sz="3200" b="1" dirty="0" smtClean="0">
                <a:solidFill>
                  <a:srgbClr val="00AEEF"/>
                </a:solidFill>
              </a:rPr>
              <a:t>3</a:t>
            </a:r>
          </a:p>
          <a:p>
            <a:pPr algn="ctr" rtl="1"/>
            <a:r>
              <a:rPr lang="en-US" sz="2400" b="1" dirty="0">
                <a:solidFill>
                  <a:srgbClr val="00AEEF"/>
                </a:solidFill>
              </a:rPr>
              <a:t>https://dalle3.ai/</a:t>
            </a:r>
            <a:endParaRPr lang="ar-AE" sz="2400" b="1" dirty="0">
              <a:solidFill>
                <a:srgbClr val="00AEEF"/>
              </a:solidFill>
            </a:endParaRPr>
          </a:p>
          <a:p>
            <a:pPr algn="ctr" rtl="1"/>
            <a:endParaRPr lang="en-US" sz="3200" b="1"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t="3176"/>
          <a:stretch/>
        </p:blipFill>
        <p:spPr>
          <a:xfrm>
            <a:off x="0" y="1588957"/>
            <a:ext cx="12192000" cy="5269043"/>
          </a:xfrm>
          <a:prstGeom prst="rect">
            <a:avLst/>
          </a:prstGeom>
        </p:spPr>
      </p:pic>
    </p:spTree>
    <p:extLst>
      <p:ext uri="{BB962C8B-B14F-4D97-AF65-F5344CB8AC3E}">
        <p14:creationId xmlns:p14="http://schemas.microsoft.com/office/powerpoint/2010/main" val="7657579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938992"/>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en-US" sz="3200" b="1" dirty="0">
                <a:solidFill>
                  <a:srgbClr val="00AEEF"/>
                </a:solidFill>
              </a:rPr>
              <a:t>Dall-E </a:t>
            </a:r>
            <a:r>
              <a:rPr lang="en-US" sz="3200" b="1" dirty="0" smtClean="0">
                <a:solidFill>
                  <a:srgbClr val="00AEEF"/>
                </a:solidFill>
              </a:rPr>
              <a:t>3</a:t>
            </a:r>
          </a:p>
          <a:p>
            <a:pPr algn="ctr" rtl="1"/>
            <a:r>
              <a:rPr lang="en-US" sz="2400" b="1" dirty="0">
                <a:solidFill>
                  <a:srgbClr val="00AEEF"/>
                </a:solidFill>
              </a:rPr>
              <a:t>https://dalle3.ai/</a:t>
            </a:r>
            <a:endParaRPr lang="ar-AE" sz="2400" b="1" dirty="0">
              <a:solidFill>
                <a:srgbClr val="00AEEF"/>
              </a:solidFill>
            </a:endParaRPr>
          </a:p>
          <a:p>
            <a:pPr algn="ctr" rtl="1"/>
            <a:endParaRPr lang="en-US" sz="3200" b="1" dirty="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498" y="1675677"/>
            <a:ext cx="11202963" cy="5182323"/>
          </a:xfrm>
          <a:prstGeom prst="rect">
            <a:avLst/>
          </a:prstGeom>
        </p:spPr>
      </p:pic>
    </p:spTree>
    <p:extLst>
      <p:ext uri="{BB962C8B-B14F-4D97-AF65-F5344CB8AC3E}">
        <p14:creationId xmlns:p14="http://schemas.microsoft.com/office/powerpoint/2010/main" val="40121523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938992"/>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en-US" sz="3200" b="1" dirty="0">
                <a:solidFill>
                  <a:srgbClr val="00AEEF"/>
                </a:solidFill>
              </a:rPr>
              <a:t>Dall-E </a:t>
            </a:r>
            <a:r>
              <a:rPr lang="en-US" sz="3200" b="1" dirty="0" smtClean="0">
                <a:solidFill>
                  <a:srgbClr val="00AEEF"/>
                </a:solidFill>
              </a:rPr>
              <a:t>3</a:t>
            </a:r>
          </a:p>
          <a:p>
            <a:pPr algn="ctr" rtl="1"/>
            <a:r>
              <a:rPr lang="en-US" sz="2400" b="1" dirty="0">
                <a:solidFill>
                  <a:srgbClr val="00AEEF"/>
                </a:solidFill>
              </a:rPr>
              <a:t>https://dalle3.ai/</a:t>
            </a:r>
            <a:endParaRPr lang="ar-AE" sz="2400" b="1" dirty="0">
              <a:solidFill>
                <a:srgbClr val="00AEEF"/>
              </a:solidFill>
            </a:endParaRPr>
          </a:p>
          <a:p>
            <a:pPr algn="ctr" rtl="1"/>
            <a:endParaRPr lang="en-US" sz="3200" b="1" dirty="0">
              <a:solidFill>
                <a:srgbClr val="00AEEF"/>
              </a:solidFill>
            </a:endParaRPr>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79458"/>
            <a:ext cx="12192000" cy="5354111"/>
          </a:xfrm>
          <a:prstGeom prst="rect">
            <a:avLst/>
          </a:prstGeom>
        </p:spPr>
      </p:pic>
    </p:spTree>
    <p:extLst>
      <p:ext uri="{BB962C8B-B14F-4D97-AF65-F5344CB8AC3E}">
        <p14:creationId xmlns:p14="http://schemas.microsoft.com/office/powerpoint/2010/main" val="38359464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446550"/>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en-US" sz="3200" b="1" dirty="0" err="1">
                <a:solidFill>
                  <a:srgbClr val="00AEEF"/>
                </a:solidFill>
              </a:rPr>
              <a:t>Canva</a:t>
            </a:r>
            <a:endParaRPr lang="en-US" sz="3200" b="1" dirty="0">
              <a:solidFill>
                <a:srgbClr val="00AEEF"/>
              </a:solidFill>
            </a:endParaRPr>
          </a:p>
          <a:p>
            <a:pPr algn="ctr" rtl="1"/>
            <a:r>
              <a:rPr lang="en-US" sz="2400" b="1" dirty="0">
                <a:solidFill>
                  <a:srgbClr val="00AEEF"/>
                </a:solidFill>
                <a:hlinkClick r:id="rId4"/>
              </a:rPr>
              <a:t>https://www.canva.com/ai-image-generator</a:t>
            </a:r>
            <a:r>
              <a:rPr lang="en-US" sz="2400" b="1" dirty="0" smtClean="0">
                <a:solidFill>
                  <a:srgbClr val="00AEEF"/>
                </a:solidFill>
                <a:hlinkClick r:id="rId4"/>
              </a:rPr>
              <a:t>/</a:t>
            </a:r>
            <a:r>
              <a:rPr lang="en-US" sz="2400" b="1" dirty="0" smtClean="0">
                <a:solidFill>
                  <a:srgbClr val="00AEEF"/>
                </a:solidFill>
              </a:rPr>
              <a:t> </a:t>
            </a:r>
            <a:endParaRPr lang="en-US" sz="3200" b="1" dirty="0">
              <a:solidFill>
                <a:srgbClr val="00AEEF"/>
              </a:solidFill>
            </a:endParaRPr>
          </a:p>
        </p:txBody>
      </p:sp>
      <p:pic>
        <p:nvPicPr>
          <p:cNvPr id="2" name="صورة 1"/>
          <p:cNvPicPr>
            <a:picLocks noChangeAspect="1"/>
          </p:cNvPicPr>
          <p:nvPr/>
        </p:nvPicPr>
        <p:blipFill rotWithShape="1">
          <a:blip r:embed="rId5">
            <a:extLst>
              <a:ext uri="{28A0092B-C50C-407E-A947-70E740481C1C}">
                <a14:useLocalDpi xmlns:a14="http://schemas.microsoft.com/office/drawing/2010/main" val="0"/>
              </a:ext>
            </a:extLst>
          </a:blip>
          <a:srcRect t="-2805" r="7538" b="-1"/>
          <a:stretch/>
        </p:blipFill>
        <p:spPr>
          <a:xfrm>
            <a:off x="573206" y="1546386"/>
            <a:ext cx="11273051" cy="5302155"/>
          </a:xfrm>
          <a:prstGeom prst="rect">
            <a:avLst/>
          </a:prstGeom>
        </p:spPr>
      </p:pic>
    </p:spTree>
    <p:extLst>
      <p:ext uri="{BB962C8B-B14F-4D97-AF65-F5344CB8AC3E}">
        <p14:creationId xmlns:p14="http://schemas.microsoft.com/office/powerpoint/2010/main" val="14810237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446550"/>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en-US" sz="3200" b="1" dirty="0" err="1">
                <a:solidFill>
                  <a:srgbClr val="00AEEF"/>
                </a:solidFill>
              </a:rPr>
              <a:t>Canva</a:t>
            </a:r>
            <a:endParaRPr lang="en-US" sz="3200" b="1" dirty="0">
              <a:solidFill>
                <a:srgbClr val="00AEEF"/>
              </a:solidFill>
            </a:endParaRPr>
          </a:p>
          <a:p>
            <a:pPr algn="ctr" rtl="1"/>
            <a:r>
              <a:rPr lang="en-US" sz="2400" b="1" dirty="0">
                <a:solidFill>
                  <a:srgbClr val="00AEEF"/>
                </a:solidFill>
                <a:hlinkClick r:id="rId4"/>
              </a:rPr>
              <a:t>https://www.canva.com/ai-image-generator</a:t>
            </a:r>
            <a:r>
              <a:rPr lang="en-US" sz="2400" b="1" dirty="0" smtClean="0">
                <a:solidFill>
                  <a:srgbClr val="00AEEF"/>
                </a:solidFill>
                <a:hlinkClick r:id="rId4"/>
              </a:rPr>
              <a:t>/</a:t>
            </a:r>
            <a:r>
              <a:rPr lang="en-US" sz="2400" b="1" dirty="0" smtClean="0">
                <a:solidFill>
                  <a:srgbClr val="00AEEF"/>
                </a:solidFill>
              </a:rPr>
              <a:t> </a:t>
            </a:r>
            <a:endParaRPr lang="en-US" sz="32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034" y="1479458"/>
            <a:ext cx="10355120" cy="5715798"/>
          </a:xfrm>
          <a:prstGeom prst="rect">
            <a:avLst/>
          </a:prstGeom>
        </p:spPr>
      </p:pic>
    </p:spTree>
    <p:extLst>
      <p:ext uri="{BB962C8B-B14F-4D97-AF65-F5344CB8AC3E}">
        <p14:creationId xmlns:p14="http://schemas.microsoft.com/office/powerpoint/2010/main" val="4383959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077218"/>
          </a:xfrm>
          <a:prstGeom prst="rect">
            <a:avLst/>
          </a:prstGeom>
          <a:noFill/>
        </p:spPr>
        <p:txBody>
          <a:bodyPr wrap="square" rtlCol="0">
            <a:spAutoFit/>
          </a:bodyPr>
          <a:lstStyle/>
          <a:p>
            <a:pPr algn="ctr" rtl="1"/>
            <a:r>
              <a:rPr lang="ar-AE" sz="3200" b="1" dirty="0" smtClean="0">
                <a:solidFill>
                  <a:srgbClr val="00AEEF"/>
                </a:solidFill>
              </a:rPr>
              <a:t>ثانياً: أهم أدوات </a:t>
            </a:r>
            <a:r>
              <a:rPr lang="en-US" sz="3200" b="1" dirty="0" smtClean="0">
                <a:solidFill>
                  <a:srgbClr val="00AEEF"/>
                </a:solidFill>
              </a:rPr>
              <a:t>AI</a:t>
            </a:r>
            <a:r>
              <a:rPr lang="ar-AE" sz="3200" b="1" dirty="0" smtClean="0">
                <a:solidFill>
                  <a:srgbClr val="00AEEF"/>
                </a:solidFill>
              </a:rPr>
              <a:t> في توليد الصور</a:t>
            </a:r>
          </a:p>
          <a:p>
            <a:pPr algn="ctr" rtl="1"/>
            <a:r>
              <a:rPr lang="ar-AE" sz="3200" b="1" dirty="0" smtClean="0">
                <a:solidFill>
                  <a:srgbClr val="00AEEF"/>
                </a:solidFill>
              </a:rPr>
              <a:t>«أدوات أخرى»</a:t>
            </a:r>
            <a:endParaRPr lang="en-US" sz="3200" b="1" dirty="0">
              <a:solidFill>
                <a:srgbClr val="00AEEF"/>
              </a:solidFill>
            </a:endParaRPr>
          </a:p>
        </p:txBody>
      </p:sp>
      <p:sp>
        <p:nvSpPr>
          <p:cNvPr id="6" name="مستطيل 5"/>
          <p:cNvSpPr/>
          <p:nvPr/>
        </p:nvSpPr>
        <p:spPr>
          <a:xfrm>
            <a:off x="-2" y="2279551"/>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8" name="مربع نص 7"/>
          <p:cNvSpPr txBox="1"/>
          <p:nvPr/>
        </p:nvSpPr>
        <p:spPr>
          <a:xfrm>
            <a:off x="307383" y="2279551"/>
            <a:ext cx="11577229" cy="5584606"/>
          </a:xfrm>
          <a:prstGeom prst="rect">
            <a:avLst/>
          </a:prstGeom>
          <a:noFill/>
        </p:spPr>
        <p:txBody>
          <a:bodyPr wrap="square" rtlCol="0">
            <a:spAutoFit/>
          </a:bodyPr>
          <a:lstStyle/>
          <a:p>
            <a:pPr algn="r" rtl="1">
              <a:lnSpc>
                <a:spcPct val="150000"/>
              </a:lnSpc>
            </a:pPr>
            <a:r>
              <a:rPr lang="en-US" sz="2000" b="1" dirty="0" err="1"/>
              <a:t>krea</a:t>
            </a:r>
            <a:endParaRPr lang="en-US" sz="2000" b="1" dirty="0"/>
          </a:p>
          <a:p>
            <a:pPr algn="r" rtl="1">
              <a:lnSpc>
                <a:spcPct val="150000"/>
              </a:lnSpc>
            </a:pPr>
            <a:r>
              <a:rPr lang="en-US" sz="2000" dirty="0">
                <a:hlinkClick r:id="rId4"/>
              </a:rPr>
              <a:t>https://</a:t>
            </a:r>
            <a:r>
              <a:rPr lang="en-US" sz="2000" dirty="0" smtClean="0">
                <a:hlinkClick r:id="rId4"/>
              </a:rPr>
              <a:t>www.krea.ai</a:t>
            </a:r>
            <a:r>
              <a:rPr lang="ar-AE" sz="2000" dirty="0"/>
              <a:t> </a:t>
            </a:r>
            <a:endParaRPr lang="en-US" sz="2000" dirty="0"/>
          </a:p>
          <a:p>
            <a:pPr algn="r" rtl="1">
              <a:lnSpc>
                <a:spcPct val="150000"/>
              </a:lnSpc>
            </a:pPr>
            <a:r>
              <a:rPr lang="en-US" sz="2000" b="1" dirty="0"/>
              <a:t>Nano Banana AI Gemini</a:t>
            </a:r>
          </a:p>
          <a:p>
            <a:pPr algn="r" rtl="1">
              <a:lnSpc>
                <a:spcPct val="150000"/>
              </a:lnSpc>
            </a:pPr>
            <a:r>
              <a:rPr lang="en-US" sz="2000" u="sng" dirty="0">
                <a:hlinkClick r:id="rId5"/>
              </a:rPr>
              <a:t>https://www.imagine.art</a:t>
            </a:r>
            <a:endParaRPr lang="en-US" sz="2000" dirty="0"/>
          </a:p>
          <a:p>
            <a:pPr algn="r" rtl="1">
              <a:lnSpc>
                <a:spcPct val="150000"/>
              </a:lnSpc>
            </a:pPr>
            <a:r>
              <a:rPr lang="en-US" sz="2000" b="1" dirty="0"/>
              <a:t>Microsoft's MAI-Image-1</a:t>
            </a:r>
          </a:p>
          <a:p>
            <a:pPr algn="r" rtl="1">
              <a:lnSpc>
                <a:spcPct val="150000"/>
              </a:lnSpc>
            </a:pPr>
            <a:r>
              <a:rPr lang="en-US" sz="2000" u="sng" dirty="0">
                <a:hlinkClick r:id="rId6"/>
              </a:rPr>
              <a:t>https://microsoft.ai/news/introducing-mai-image-1-debuting-in-the-top-10-on-lmarena</a:t>
            </a:r>
            <a:r>
              <a:rPr lang="ar-AE" sz="2000" u="sng" dirty="0">
                <a:hlinkClick r:id="rId6"/>
              </a:rPr>
              <a:t>/</a:t>
            </a:r>
            <a:r>
              <a:rPr lang="en-US" sz="2000" dirty="0"/>
              <a:t> </a:t>
            </a:r>
          </a:p>
          <a:p>
            <a:pPr algn="r" rtl="1">
              <a:lnSpc>
                <a:spcPct val="150000"/>
              </a:lnSpc>
            </a:pPr>
            <a:r>
              <a:rPr lang="en-US" sz="2000" b="1" dirty="0"/>
              <a:t>Adobe Firefly</a:t>
            </a:r>
          </a:p>
          <a:p>
            <a:pPr algn="r" rtl="1">
              <a:lnSpc>
                <a:spcPct val="150000"/>
              </a:lnSpc>
            </a:pPr>
            <a:r>
              <a:rPr lang="en-US" sz="2000" u="sng" dirty="0">
                <a:hlinkClick r:id="rId7"/>
              </a:rPr>
              <a:t>https://www.adobe.com/products/firefly.html</a:t>
            </a:r>
            <a:endParaRPr lang="en-US" sz="2000" dirty="0"/>
          </a:p>
          <a:p>
            <a:pPr algn="r" rtl="1">
              <a:lnSpc>
                <a:spcPct val="150000"/>
              </a:lnSpc>
            </a:pPr>
            <a:endParaRPr lang="en-US" sz="2000" b="1" dirty="0" smtClean="0"/>
          </a:p>
          <a:p>
            <a:pPr algn="r" rtl="1">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just" rtl="1">
              <a:lnSpc>
                <a:spcPct val="150000"/>
              </a:lnSpc>
            </a:pPr>
            <a:endParaRPr lang="en-US" sz="2000" dirty="0"/>
          </a:p>
        </p:txBody>
      </p:sp>
    </p:spTree>
    <p:extLst>
      <p:ext uri="{BB962C8B-B14F-4D97-AF65-F5344CB8AC3E}">
        <p14:creationId xmlns:p14="http://schemas.microsoft.com/office/powerpoint/2010/main" val="10938404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99836"/>
            <a:ext cx="6086522" cy="1446550"/>
          </a:xfrm>
          <a:prstGeom prst="rect">
            <a:avLst/>
          </a:prstGeom>
          <a:noFill/>
        </p:spPr>
        <p:txBody>
          <a:bodyPr wrap="square" rtlCol="0">
            <a:spAutoFit/>
          </a:bodyPr>
          <a:lstStyle/>
          <a:p>
            <a:pPr algn="ctr" rtl="1"/>
            <a:r>
              <a:rPr lang="ar-AE" sz="3200" b="1" dirty="0" smtClean="0">
                <a:solidFill>
                  <a:srgbClr val="00AEEF"/>
                </a:solidFill>
              </a:rPr>
              <a:t>ثالثاً: أهم أدوات </a:t>
            </a:r>
            <a:r>
              <a:rPr lang="en-US" sz="3200" b="1" dirty="0" smtClean="0">
                <a:solidFill>
                  <a:srgbClr val="00AEEF"/>
                </a:solidFill>
              </a:rPr>
              <a:t>AI</a:t>
            </a:r>
            <a:r>
              <a:rPr lang="ar-AE" sz="3200" b="1" dirty="0" smtClean="0">
                <a:solidFill>
                  <a:srgbClr val="00AEEF"/>
                </a:solidFill>
              </a:rPr>
              <a:t> في توليد الفيديو</a:t>
            </a:r>
          </a:p>
          <a:p>
            <a:pPr algn="ctr" rtl="1"/>
            <a:r>
              <a:rPr lang="en-US" sz="3200" b="1" dirty="0" err="1" smtClean="0">
                <a:solidFill>
                  <a:srgbClr val="00AEEF"/>
                </a:solidFill>
              </a:rPr>
              <a:t>Sora</a:t>
            </a:r>
            <a:endParaRPr lang="en-US" sz="3200" b="1" dirty="0" smtClean="0">
              <a:solidFill>
                <a:srgbClr val="00AEEF"/>
              </a:solidFill>
            </a:endParaRPr>
          </a:p>
          <a:p>
            <a:pPr algn="ctr" rtl="1"/>
            <a:r>
              <a:rPr lang="en-US" sz="2400" dirty="0">
                <a:solidFill>
                  <a:srgbClr val="00AEEF"/>
                </a:solidFill>
              </a:rPr>
              <a:t>https://openai.com/sora/</a:t>
            </a:r>
          </a:p>
        </p:txBody>
      </p:sp>
      <p:pic>
        <p:nvPicPr>
          <p:cNvPr id="3" name="صورة 2"/>
          <p:cNvPicPr>
            <a:picLocks noChangeAspect="1"/>
          </p:cNvPicPr>
          <p:nvPr/>
        </p:nvPicPr>
        <p:blipFill>
          <a:blip r:embed="rId4"/>
          <a:stretch>
            <a:fillRect/>
          </a:stretch>
        </p:blipFill>
        <p:spPr>
          <a:xfrm>
            <a:off x="0" y="1649679"/>
            <a:ext cx="12192000" cy="5208321"/>
          </a:xfrm>
          <a:prstGeom prst="rect">
            <a:avLst/>
          </a:prstGeom>
        </p:spPr>
      </p:pic>
    </p:spTree>
    <p:extLst>
      <p:ext uri="{BB962C8B-B14F-4D97-AF65-F5344CB8AC3E}">
        <p14:creationId xmlns:p14="http://schemas.microsoft.com/office/powerpoint/2010/main" val="27817120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6427"/>
            <a:ext cx="6086522" cy="1384995"/>
          </a:xfrm>
          <a:prstGeom prst="rect">
            <a:avLst/>
          </a:prstGeom>
          <a:noFill/>
        </p:spPr>
        <p:txBody>
          <a:bodyPr wrap="square" rtlCol="0">
            <a:spAutoFit/>
          </a:bodyPr>
          <a:lstStyle/>
          <a:p>
            <a:pPr algn="ctr" rtl="1"/>
            <a:r>
              <a:rPr lang="ar-AE" sz="3200" b="1" dirty="0" smtClean="0">
                <a:solidFill>
                  <a:srgbClr val="00AEEF"/>
                </a:solidFill>
              </a:rPr>
              <a:t>ثالثاً: أهم أدوات </a:t>
            </a:r>
            <a:r>
              <a:rPr lang="en-US" sz="3200" b="1" dirty="0" smtClean="0">
                <a:solidFill>
                  <a:srgbClr val="00AEEF"/>
                </a:solidFill>
              </a:rPr>
              <a:t>AI</a:t>
            </a:r>
            <a:r>
              <a:rPr lang="ar-AE" sz="3200" b="1" dirty="0" smtClean="0">
                <a:solidFill>
                  <a:srgbClr val="00AEEF"/>
                </a:solidFill>
              </a:rPr>
              <a:t> في توليد الفيديو</a:t>
            </a:r>
          </a:p>
          <a:p>
            <a:pPr algn="ctr" rtl="1"/>
            <a:r>
              <a:rPr lang="en-US" sz="3200" b="1" dirty="0">
                <a:solidFill>
                  <a:srgbClr val="00AEEF"/>
                </a:solidFill>
              </a:rPr>
              <a:t>Google </a:t>
            </a:r>
            <a:r>
              <a:rPr lang="en-US" sz="3200" b="1" dirty="0" err="1">
                <a:solidFill>
                  <a:srgbClr val="00AEEF"/>
                </a:solidFill>
              </a:rPr>
              <a:t>Veo</a:t>
            </a:r>
            <a:r>
              <a:rPr lang="en-US" sz="3200" b="1" dirty="0">
                <a:solidFill>
                  <a:srgbClr val="00AEEF"/>
                </a:solidFill>
              </a:rPr>
              <a:t> </a:t>
            </a:r>
            <a:r>
              <a:rPr lang="en-US" sz="3200" b="1" dirty="0" smtClean="0">
                <a:solidFill>
                  <a:srgbClr val="00AEEF"/>
                </a:solidFill>
              </a:rPr>
              <a:t>3</a:t>
            </a:r>
          </a:p>
          <a:p>
            <a:pPr algn="ctr" rtl="1"/>
            <a:r>
              <a:rPr lang="en-US" sz="2000" b="1" dirty="0">
                <a:solidFill>
                  <a:srgbClr val="00AEEF"/>
                </a:solidFill>
                <a:hlinkClick r:id="rId4"/>
              </a:rPr>
              <a:t>https://</a:t>
            </a:r>
            <a:r>
              <a:rPr lang="en-US" sz="2000" b="1" dirty="0" smtClean="0">
                <a:solidFill>
                  <a:srgbClr val="00AEEF"/>
                </a:solidFill>
                <a:hlinkClick r:id="rId4"/>
              </a:rPr>
              <a:t>gemini.google/overview/video-generation</a:t>
            </a:r>
            <a:r>
              <a:rPr lang="en-US" sz="2000" b="1" dirty="0" smtClean="0">
                <a:solidFill>
                  <a:srgbClr val="00AEEF"/>
                </a:solidFill>
              </a:rPr>
              <a:t> </a:t>
            </a:r>
            <a:endParaRPr lang="en-US" sz="20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9458"/>
            <a:ext cx="12192000" cy="5378542"/>
          </a:xfrm>
          <a:prstGeom prst="rect">
            <a:avLst/>
          </a:prstGeom>
        </p:spPr>
      </p:pic>
    </p:spTree>
    <p:extLst>
      <p:ext uri="{BB962C8B-B14F-4D97-AF65-F5344CB8AC3E}">
        <p14:creationId xmlns:p14="http://schemas.microsoft.com/office/powerpoint/2010/main" val="31783663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6427"/>
            <a:ext cx="6086522" cy="1077218"/>
          </a:xfrm>
          <a:prstGeom prst="rect">
            <a:avLst/>
          </a:prstGeom>
          <a:noFill/>
        </p:spPr>
        <p:txBody>
          <a:bodyPr wrap="square" rtlCol="0">
            <a:spAutoFit/>
          </a:bodyPr>
          <a:lstStyle/>
          <a:p>
            <a:pPr algn="ctr" rtl="1"/>
            <a:r>
              <a:rPr lang="ar-AE" sz="3200" b="1" dirty="0" smtClean="0">
                <a:solidFill>
                  <a:srgbClr val="00AEEF"/>
                </a:solidFill>
              </a:rPr>
              <a:t>ثالثاً: أهم أدوات </a:t>
            </a:r>
            <a:r>
              <a:rPr lang="en-US" sz="3200" b="1" dirty="0" smtClean="0">
                <a:solidFill>
                  <a:srgbClr val="00AEEF"/>
                </a:solidFill>
              </a:rPr>
              <a:t>AI</a:t>
            </a:r>
            <a:r>
              <a:rPr lang="ar-AE" sz="3200" b="1" dirty="0" smtClean="0">
                <a:solidFill>
                  <a:srgbClr val="00AEEF"/>
                </a:solidFill>
              </a:rPr>
              <a:t> في توليد الفيديو</a:t>
            </a:r>
          </a:p>
          <a:p>
            <a:pPr algn="ctr" rtl="1"/>
            <a:r>
              <a:rPr lang="en-US" sz="3200" b="1" dirty="0" err="1" smtClean="0">
                <a:solidFill>
                  <a:srgbClr val="00AEEF"/>
                </a:solidFill>
              </a:rPr>
              <a:t>OpenArt</a:t>
            </a:r>
            <a:endParaRPr lang="en-US" sz="3200" b="1" dirty="0" smtClean="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56096"/>
            <a:ext cx="12192000" cy="5001904"/>
          </a:xfrm>
          <a:prstGeom prst="rect">
            <a:avLst/>
          </a:prstGeom>
        </p:spPr>
      </p:pic>
    </p:spTree>
    <p:extLst>
      <p:ext uri="{BB962C8B-B14F-4D97-AF65-F5344CB8AC3E}">
        <p14:creationId xmlns:p14="http://schemas.microsoft.com/office/powerpoint/2010/main" val="38543214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2206386" y="6427"/>
            <a:ext cx="6086522" cy="1938992"/>
          </a:xfrm>
          <a:prstGeom prst="rect">
            <a:avLst/>
          </a:prstGeom>
          <a:noFill/>
        </p:spPr>
        <p:txBody>
          <a:bodyPr wrap="square" rtlCol="0">
            <a:spAutoFit/>
          </a:bodyPr>
          <a:lstStyle/>
          <a:p>
            <a:pPr algn="ctr" rtl="1"/>
            <a:r>
              <a:rPr lang="ar-AE" sz="3200" b="1" dirty="0" smtClean="0">
                <a:solidFill>
                  <a:srgbClr val="00AEEF"/>
                </a:solidFill>
              </a:rPr>
              <a:t>رابعاً: خدمة الزبائن المعتمدة على </a:t>
            </a:r>
            <a:r>
              <a:rPr lang="en-US" sz="3200" b="1" dirty="0" smtClean="0">
                <a:solidFill>
                  <a:srgbClr val="00AEEF"/>
                </a:solidFill>
              </a:rPr>
              <a:t>AI</a:t>
            </a:r>
          </a:p>
          <a:p>
            <a:pPr algn="ctr" rtl="1"/>
            <a:r>
              <a:rPr lang="en-US" sz="3200" b="1" dirty="0" smtClean="0">
                <a:solidFill>
                  <a:srgbClr val="00AEEF"/>
                </a:solidFill>
              </a:rPr>
              <a:t>Ada</a:t>
            </a:r>
          </a:p>
          <a:p>
            <a:pPr algn="ctr" rtl="1"/>
            <a:r>
              <a:rPr lang="en-US" sz="2400" b="1" dirty="0">
                <a:solidFill>
                  <a:srgbClr val="00AEEF"/>
                </a:solidFill>
                <a:hlinkClick r:id="rId4"/>
              </a:rPr>
              <a:t>https://</a:t>
            </a:r>
            <a:r>
              <a:rPr lang="en-US" sz="2400" b="1" dirty="0" smtClean="0">
                <a:solidFill>
                  <a:srgbClr val="00AEEF"/>
                </a:solidFill>
                <a:hlinkClick r:id="rId4"/>
              </a:rPr>
              <a:t>www.ada.cx</a:t>
            </a:r>
            <a:r>
              <a:rPr lang="en-US" sz="2400" b="1" dirty="0" smtClean="0">
                <a:solidFill>
                  <a:srgbClr val="00AEEF"/>
                </a:solidFill>
              </a:rPr>
              <a:t>  </a:t>
            </a:r>
          </a:p>
          <a:p>
            <a:pPr algn="ctr" rtl="1"/>
            <a:endParaRPr lang="en-US" sz="3200" b="1" dirty="0" smtClean="0">
              <a:solidFill>
                <a:srgbClr val="00AEEF"/>
              </a:solidFill>
            </a:endParaRPr>
          </a:p>
        </p:txBody>
      </p:sp>
      <p:pic>
        <p:nvPicPr>
          <p:cNvPr id="2" name="صورة 1"/>
          <p:cNvPicPr>
            <a:picLocks noChangeAspect="1"/>
          </p:cNvPicPr>
          <p:nvPr/>
        </p:nvPicPr>
        <p:blipFill rotWithShape="1">
          <a:blip r:embed="rId5">
            <a:extLst>
              <a:ext uri="{28A0092B-C50C-407E-A947-70E740481C1C}">
                <a14:useLocalDpi xmlns:a14="http://schemas.microsoft.com/office/drawing/2010/main" val="0"/>
              </a:ext>
            </a:extLst>
          </a:blip>
          <a:srcRect t="12723" r="1750"/>
          <a:stretch/>
        </p:blipFill>
        <p:spPr>
          <a:xfrm>
            <a:off x="169817" y="1567543"/>
            <a:ext cx="11978640" cy="5335955"/>
          </a:xfrm>
          <a:prstGeom prst="rect">
            <a:avLst/>
          </a:prstGeom>
        </p:spPr>
      </p:pic>
    </p:spTree>
    <p:extLst>
      <p:ext uri="{BB962C8B-B14F-4D97-AF65-F5344CB8AC3E}">
        <p14:creationId xmlns:p14="http://schemas.microsoft.com/office/powerpoint/2010/main" val="7582532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353334"/>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ada</a:t>
            </a:r>
            <a:endParaRPr lang="en-US" sz="3600" b="1" dirty="0"/>
          </a:p>
        </p:txBody>
      </p:sp>
      <p:sp>
        <p:nvSpPr>
          <p:cNvPr id="7" name="مربع نص 6"/>
          <p:cNvSpPr txBox="1"/>
          <p:nvPr/>
        </p:nvSpPr>
        <p:spPr>
          <a:xfrm>
            <a:off x="673669" y="2689101"/>
            <a:ext cx="10769393" cy="4247317"/>
          </a:xfrm>
          <a:prstGeom prst="rect">
            <a:avLst/>
          </a:prstGeom>
          <a:noFill/>
        </p:spPr>
        <p:txBody>
          <a:bodyPr wrap="square" rtlCol="0">
            <a:spAutoFit/>
          </a:bodyPr>
          <a:lstStyle/>
          <a:p>
            <a:pPr algn="just" rtl="1">
              <a:lnSpc>
                <a:spcPct val="150000"/>
              </a:lnSpc>
            </a:pPr>
            <a:r>
              <a:rPr lang="en-US" sz="2000" dirty="0"/>
              <a:t>Ada</a:t>
            </a:r>
            <a:r>
              <a:rPr lang="ar-AE" sz="2000" dirty="0"/>
              <a:t> هي </a:t>
            </a:r>
            <a:r>
              <a:rPr lang="ar-AE" sz="2000" dirty="0" smtClean="0"/>
              <a:t>منصة ابتكارية </a:t>
            </a:r>
            <a:r>
              <a:rPr lang="en-US" sz="2000" dirty="0"/>
              <a:t> </a:t>
            </a:r>
            <a:r>
              <a:rPr lang="ar-AE" sz="2000" dirty="0" smtClean="0"/>
              <a:t>تعتمد على الذكاء الاصطناعي، مصممة </a:t>
            </a:r>
            <a:r>
              <a:rPr lang="ar-AE" sz="2000" dirty="0"/>
              <a:t>خصيصًا للربط بأدوات الشركات أو أجهزتها التقنية الحالية، وتقديم دعم آلي للعملاء. بالإضافة إلى </a:t>
            </a:r>
            <a:r>
              <a:rPr lang="ar-AE" sz="2000" dirty="0" err="1"/>
              <a:t>أتمتة</a:t>
            </a:r>
            <a:r>
              <a:rPr lang="ar-AE" sz="2000" dirty="0"/>
              <a:t> المهام الأساسية وتقديم اتصالات دعم عملاء تُحاكي التواصل البشري، يُمكن لتقنية </a:t>
            </a:r>
            <a:r>
              <a:rPr lang="en-US" sz="2000" dirty="0"/>
              <a:t>Ada</a:t>
            </a:r>
            <a:r>
              <a:rPr lang="ar-AE" sz="2000" dirty="0"/>
              <a:t> المُدعمة بالذكاء الاصطناعي أيضًا اعتماد أسلوب حواري لتحفيز المزيد من التفاعل عبر قنوات التواصل الاجتماعي. حتى الآن، ساعدت تقنية </a:t>
            </a:r>
            <a:r>
              <a:rPr lang="en-US" sz="2000" dirty="0"/>
              <a:t>Ada</a:t>
            </a:r>
            <a:r>
              <a:rPr lang="ar-AE" sz="2000" dirty="0"/>
              <a:t> المُستقلة علامات تجارية، بما في ذلك </a:t>
            </a:r>
            <a:r>
              <a:rPr lang="en-US" sz="2000" dirty="0"/>
              <a:t>Air Asia</a:t>
            </a:r>
            <a:r>
              <a:rPr lang="ar-AE" sz="2000" dirty="0"/>
              <a:t> و</a:t>
            </a:r>
            <a:r>
              <a:rPr lang="en-US" sz="2000" dirty="0"/>
              <a:t>Indigo</a:t>
            </a:r>
            <a:r>
              <a:rPr lang="ar-AE" sz="2000" dirty="0"/>
              <a:t> و</a:t>
            </a:r>
            <a:r>
              <a:rPr lang="en-US" sz="2000" dirty="0"/>
              <a:t>Zoom</a:t>
            </a:r>
            <a:r>
              <a:rPr lang="ar-AE" sz="2000" dirty="0"/>
              <a:t>، في تحسين تجربة عملائها وأنشطة التسويق عبر وسائل التواصل الاجتماعي.</a:t>
            </a:r>
            <a:endParaRPr lang="en-US" sz="2000" dirty="0"/>
          </a:p>
          <a:p>
            <a:pPr algn="r" rtl="1">
              <a:lnSpc>
                <a:spcPct val="150000"/>
              </a:lnSpc>
            </a:pPr>
            <a:endParaRPr lang="en-US" sz="2000" b="1" dirty="0" smtClean="0"/>
          </a:p>
          <a:p>
            <a:pPr algn="l" rtl="1">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r" rtl="1">
              <a:lnSpc>
                <a:spcPct val="150000"/>
              </a:lnSpc>
            </a:pPr>
            <a:endParaRPr lang="en-US" sz="2000" dirty="0"/>
          </a:p>
        </p:txBody>
      </p:sp>
    </p:spTree>
    <p:extLst>
      <p:ext uri="{BB962C8B-B14F-4D97-AF65-F5344CB8AC3E}">
        <p14:creationId xmlns:p14="http://schemas.microsoft.com/office/powerpoint/2010/main" val="549558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532069" y="158270"/>
            <a:ext cx="8440582" cy="233910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endParaRPr lang="ar-AE" sz="3200" b="1" dirty="0" smtClean="0">
              <a:solidFill>
                <a:srgbClr val="00AEEF"/>
              </a:solidFill>
            </a:endParaRPr>
          </a:p>
          <a:p>
            <a:pPr algn="ctr" rtl="1"/>
            <a:r>
              <a:rPr lang="ar-AE" sz="3200" b="1" dirty="0" smtClean="0">
                <a:solidFill>
                  <a:srgbClr val="00AEEF"/>
                </a:solidFill>
              </a:rPr>
              <a:t>استخدام شركة </a:t>
            </a:r>
            <a:r>
              <a:rPr lang="en-US" sz="3200" b="1" dirty="0" smtClean="0">
                <a:solidFill>
                  <a:srgbClr val="00AEEF"/>
                </a:solidFill>
              </a:rPr>
              <a:t>Grab</a:t>
            </a:r>
            <a:r>
              <a:rPr lang="ar-AE" sz="3200" b="1" dirty="0" smtClean="0">
                <a:solidFill>
                  <a:srgbClr val="00AEEF"/>
                </a:solidFill>
              </a:rPr>
              <a:t> لمنصة </a:t>
            </a:r>
            <a:r>
              <a:rPr lang="en-US" sz="3200" b="1" dirty="0" err="1" smtClean="0">
                <a:solidFill>
                  <a:srgbClr val="00AEEF"/>
                </a:solidFill>
              </a:rPr>
              <a:t>ada</a:t>
            </a:r>
            <a:endParaRPr lang="en-US" sz="3200" b="1" dirty="0">
              <a:solidFill>
                <a:srgbClr val="00AEEF"/>
              </a:solidFill>
            </a:endParaRPr>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26365"/>
            <a:ext cx="12192000" cy="5431635"/>
          </a:xfrm>
          <a:prstGeom prst="rect">
            <a:avLst/>
          </a:prstGeom>
        </p:spPr>
      </p:pic>
    </p:spTree>
    <p:extLst>
      <p:ext uri="{BB962C8B-B14F-4D97-AF65-F5344CB8AC3E}">
        <p14:creationId xmlns:p14="http://schemas.microsoft.com/office/powerpoint/2010/main" val="2895374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353334"/>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Grap</a:t>
            </a:r>
            <a:r>
              <a:rPr lang="en-US" sz="3600" b="1" dirty="0" smtClean="0"/>
              <a:t> + </a:t>
            </a:r>
            <a:r>
              <a:rPr lang="en-US" sz="3600" b="1" dirty="0" err="1" smtClean="0"/>
              <a:t>ada</a:t>
            </a:r>
            <a:endParaRPr lang="en-US" sz="3600" b="1" dirty="0"/>
          </a:p>
        </p:txBody>
      </p:sp>
      <p:sp>
        <p:nvSpPr>
          <p:cNvPr id="7" name="مربع نص 6"/>
          <p:cNvSpPr txBox="1"/>
          <p:nvPr/>
        </p:nvSpPr>
        <p:spPr>
          <a:xfrm>
            <a:off x="673669" y="2689101"/>
            <a:ext cx="10769393" cy="4708981"/>
          </a:xfrm>
          <a:prstGeom prst="rect">
            <a:avLst/>
          </a:prstGeom>
          <a:noFill/>
        </p:spPr>
        <p:txBody>
          <a:bodyPr wrap="square" rtlCol="0">
            <a:spAutoFit/>
          </a:bodyPr>
          <a:lstStyle/>
          <a:p>
            <a:pPr algn="just" rtl="1">
              <a:lnSpc>
                <a:spcPct val="150000"/>
              </a:lnSpc>
            </a:pPr>
            <a:r>
              <a:rPr lang="ar-AE" sz="2000" dirty="0"/>
              <a:t>ساعدت ابتكارات </a:t>
            </a:r>
            <a:r>
              <a:rPr lang="en-US" sz="2000" dirty="0"/>
              <a:t>Ada </a:t>
            </a:r>
            <a:r>
              <a:rPr lang="ar-AE" sz="2000" dirty="0"/>
              <a:t>منصة حجز السيارات الماليزية </a:t>
            </a:r>
            <a:r>
              <a:rPr lang="en-US" sz="2000" dirty="0"/>
              <a:t>Grab</a:t>
            </a:r>
            <a:r>
              <a:rPr lang="ar-AE" sz="2000" dirty="0"/>
              <a:t>، المُدعمة بالذكاء الاصطناعي العلامة التجارية على توسيع نطاق وصولها إلى الأسواق الدولية عبر قنوات التواصل الاجتماعي المُختلفة الخاصة بها باستخدام تقنية روبوتات الدردشة متعددة اللغات. لم تُساعد تقنية الروبوتات في توسيع نطاق عروض علامة </a:t>
            </a:r>
            <a:r>
              <a:rPr lang="en-US" sz="2000" dirty="0"/>
              <a:t>Grab</a:t>
            </a:r>
            <a:r>
              <a:rPr lang="ar-AE" sz="2000" dirty="0"/>
              <a:t> التجارية فحسب (بما في ذلك توصيل البقالة، ومساعدة دفع الفواتير، وطلب الوجبات الجاهزة)، بل ساهمت أيضًا في جذب المستهلكين من ستة أسواق دولية جديدة عبر </a:t>
            </a:r>
            <a:r>
              <a:rPr lang="en-US" sz="2000" dirty="0"/>
              <a:t>Facebook Messenger</a:t>
            </a:r>
            <a:r>
              <a:rPr lang="ar-AE" sz="2000" dirty="0"/>
              <a:t>. بفضل اعتمادها نهجًا قائمًا على الذكاء الاصطناعي في اتصالاتها التسويقية عبر منصات التواصل الاجتماعي، نجحت </a:t>
            </a:r>
            <a:r>
              <a:rPr lang="en-US" sz="2000" dirty="0"/>
              <a:t>Grab</a:t>
            </a:r>
            <a:r>
              <a:rPr lang="ar-AE" sz="2000" dirty="0"/>
              <a:t> في خفض تراكم استفسارات عملائها بنسبة </a:t>
            </a:r>
            <a:r>
              <a:rPr lang="en-US" sz="2000" dirty="0" smtClean="0"/>
              <a:t>90</a:t>
            </a:r>
            <a:r>
              <a:rPr lang="ar-AE" sz="2000" dirty="0" smtClean="0"/>
              <a:t>%، </a:t>
            </a:r>
            <a:r>
              <a:rPr lang="ar-AE" sz="2000" dirty="0"/>
              <a:t>مع خفض تكاليفها التشغيلية بنسبة </a:t>
            </a:r>
            <a:r>
              <a:rPr lang="en-US" sz="2000" dirty="0" smtClean="0"/>
              <a:t>23</a:t>
            </a:r>
            <a:r>
              <a:rPr lang="ar-AE" sz="2000" dirty="0" smtClean="0"/>
              <a:t>%.</a:t>
            </a:r>
            <a:endParaRPr lang="en-US" sz="2000" dirty="0"/>
          </a:p>
          <a:p>
            <a:pPr algn="r" rtl="1">
              <a:lnSpc>
                <a:spcPct val="150000"/>
              </a:lnSpc>
            </a:pPr>
            <a:endParaRPr lang="en-US" sz="2000" b="1" dirty="0" smtClean="0"/>
          </a:p>
          <a:p>
            <a:pPr algn="l" rtl="1">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r" rtl="1">
              <a:lnSpc>
                <a:spcPct val="150000"/>
              </a:lnSpc>
            </a:pPr>
            <a:endParaRPr lang="en-US" sz="2000" dirty="0"/>
          </a:p>
        </p:txBody>
      </p:sp>
    </p:spTree>
    <p:extLst>
      <p:ext uri="{BB962C8B-B14F-4D97-AF65-F5344CB8AC3E}">
        <p14:creationId xmlns:p14="http://schemas.microsoft.com/office/powerpoint/2010/main" val="31620264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0" y="2222662"/>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463040" y="542004"/>
            <a:ext cx="8123091" cy="1077218"/>
          </a:xfrm>
          <a:prstGeom prst="rect">
            <a:avLst/>
          </a:prstGeom>
          <a:noFill/>
        </p:spPr>
        <p:txBody>
          <a:bodyPr wrap="square" rtlCol="0">
            <a:spAutoFit/>
          </a:bodyPr>
          <a:lstStyle/>
          <a:p>
            <a:pPr algn="ctr" rtl="1"/>
            <a:r>
              <a:rPr lang="ar-AE" sz="3200" b="1" dirty="0" smtClean="0">
                <a:solidFill>
                  <a:srgbClr val="00AEEF"/>
                </a:solidFill>
              </a:rPr>
              <a:t>خامساً: استخدام </a:t>
            </a:r>
            <a:r>
              <a:rPr lang="en-US" sz="3200" b="1" dirty="0" smtClean="0">
                <a:solidFill>
                  <a:srgbClr val="00AEEF"/>
                </a:solidFill>
              </a:rPr>
              <a:t>AI</a:t>
            </a:r>
            <a:r>
              <a:rPr lang="ar-AE" sz="3200" b="1" dirty="0" smtClean="0">
                <a:solidFill>
                  <a:srgbClr val="00AEEF"/>
                </a:solidFill>
              </a:rPr>
              <a:t> في الحملات الإعلانية المدفوعة </a:t>
            </a:r>
            <a:endParaRPr lang="en-US" sz="3200" b="1" dirty="0" smtClean="0">
              <a:solidFill>
                <a:srgbClr val="00AEEF"/>
              </a:solidFill>
            </a:endParaRPr>
          </a:p>
          <a:p>
            <a:pPr algn="ctr" rtl="1"/>
            <a:endParaRPr lang="en-US" sz="3200" b="1" dirty="0" smtClean="0">
              <a:solidFill>
                <a:srgbClr val="00AEEF"/>
              </a:solidFill>
            </a:endParaRPr>
          </a:p>
        </p:txBody>
      </p:sp>
      <p:sp>
        <p:nvSpPr>
          <p:cNvPr id="3" name="مربع نص 2"/>
          <p:cNvSpPr txBox="1"/>
          <p:nvPr/>
        </p:nvSpPr>
        <p:spPr>
          <a:xfrm>
            <a:off x="0" y="2312126"/>
            <a:ext cx="12005889" cy="3323987"/>
          </a:xfrm>
          <a:prstGeom prst="rect">
            <a:avLst/>
          </a:prstGeom>
          <a:noFill/>
        </p:spPr>
        <p:txBody>
          <a:bodyPr wrap="square" rtlCol="0">
            <a:spAutoFit/>
          </a:bodyPr>
          <a:lstStyle/>
          <a:p>
            <a:pPr algn="r" rtl="1">
              <a:lnSpc>
                <a:spcPct val="150000"/>
              </a:lnSpc>
            </a:pPr>
            <a:r>
              <a:rPr lang="ar-AE" sz="2000" dirty="0" smtClean="0"/>
              <a:t>تستخدم جميع المنصات الإعلانية تقنيات الذكاء الاصطناعي لتحسين الحملات الإعلانية مثل مدير الإعلان في </a:t>
            </a:r>
            <a:r>
              <a:rPr lang="en-US" sz="2000" dirty="0" smtClean="0"/>
              <a:t>META</a:t>
            </a:r>
            <a:r>
              <a:rPr lang="ar-SA" sz="2000" dirty="0" smtClean="0"/>
              <a:t> لإعلانات فيس بوك </a:t>
            </a:r>
            <a:r>
              <a:rPr lang="ar-SA" sz="2000" dirty="0" err="1" smtClean="0"/>
              <a:t>وأنستغرام</a:t>
            </a:r>
            <a:r>
              <a:rPr lang="ar-SA" sz="2000" dirty="0" smtClean="0"/>
              <a:t>، </a:t>
            </a:r>
            <a:r>
              <a:rPr lang="ar-AE" sz="2000" dirty="0" smtClean="0"/>
              <a:t>إعلانات </a:t>
            </a:r>
            <a:r>
              <a:rPr lang="en-US" sz="2000" dirty="0" smtClean="0"/>
              <a:t>Google As</a:t>
            </a:r>
            <a:r>
              <a:rPr lang="ar-AE" sz="2000" dirty="0" smtClean="0"/>
              <a:t>، إعلانات </a:t>
            </a:r>
            <a:r>
              <a:rPr lang="en-US" sz="2000" dirty="0" smtClean="0"/>
              <a:t>Snap Chat</a:t>
            </a:r>
            <a:r>
              <a:rPr lang="ar-AE" sz="2000" dirty="0" smtClean="0"/>
              <a:t>، إعلانات </a:t>
            </a:r>
            <a:r>
              <a:rPr lang="en-US" sz="2000" dirty="0" err="1" smtClean="0"/>
              <a:t>TikTok</a:t>
            </a:r>
            <a:r>
              <a:rPr lang="ar-AE" sz="2000" dirty="0" smtClean="0"/>
              <a:t>، ومن التقنيات المستخدمة في الحملات الإعلانية المدفوعة:</a:t>
            </a:r>
          </a:p>
          <a:p>
            <a:pPr algn="r" rtl="1">
              <a:lnSpc>
                <a:spcPct val="150000"/>
              </a:lnSpc>
            </a:pPr>
            <a:r>
              <a:rPr lang="ar-AE" sz="2000" dirty="0" smtClean="0"/>
              <a:t>-توليد المحتوى الإعلاني المكتوب عبر الذكاء الاصطناعي.</a:t>
            </a:r>
          </a:p>
          <a:p>
            <a:pPr algn="r" rtl="1">
              <a:lnSpc>
                <a:spcPct val="150000"/>
              </a:lnSpc>
            </a:pPr>
            <a:r>
              <a:rPr lang="ar-AE" sz="2000" dirty="0" smtClean="0"/>
              <a:t>-تصميم الإعلانات باستخدام الذكاء الاصطناعي.</a:t>
            </a:r>
          </a:p>
          <a:p>
            <a:pPr algn="r" rtl="1">
              <a:lnSpc>
                <a:spcPct val="150000"/>
              </a:lnSpc>
            </a:pPr>
            <a:r>
              <a:rPr lang="ar-AE" sz="2000" dirty="0" smtClean="0"/>
              <a:t>-الاستهداف للعملاء حسب اهتماماتهم باستخدام الذكاء الاصطناعي حيث يحدد أفضل الجماهير للاستهداف.</a:t>
            </a:r>
          </a:p>
          <a:p>
            <a:pPr algn="r" rtl="1">
              <a:lnSpc>
                <a:spcPct val="150000"/>
              </a:lnSpc>
            </a:pPr>
            <a:r>
              <a:rPr lang="ar-AE" sz="2000" dirty="0" smtClean="0"/>
              <a:t>-تحسين الوصول إلى المستخدمين في إعلانات محركات البحث لتحسين الأداء.</a:t>
            </a:r>
          </a:p>
          <a:p>
            <a:pPr algn="r" rtl="1">
              <a:lnSpc>
                <a:spcPct val="150000"/>
              </a:lnSpc>
            </a:pPr>
            <a:endParaRPr lang="ar-AE" sz="2000" dirty="0" smtClean="0"/>
          </a:p>
        </p:txBody>
      </p:sp>
    </p:spTree>
    <p:extLst>
      <p:ext uri="{BB962C8B-B14F-4D97-AF65-F5344CB8AC3E}">
        <p14:creationId xmlns:p14="http://schemas.microsoft.com/office/powerpoint/2010/main" val="16979960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1171249" y="168075"/>
            <a:ext cx="8599768" cy="2708434"/>
          </a:xfrm>
          <a:prstGeom prst="rect">
            <a:avLst/>
          </a:prstGeom>
          <a:noFill/>
        </p:spPr>
        <p:txBody>
          <a:bodyPr wrap="square" rtlCol="0">
            <a:spAutoFit/>
          </a:bodyPr>
          <a:lstStyle/>
          <a:p>
            <a:pPr algn="ctr" rtl="1"/>
            <a:r>
              <a:rPr lang="ar-AE" sz="3200" b="1" dirty="0" smtClean="0">
                <a:solidFill>
                  <a:srgbClr val="00AEEF"/>
                </a:solidFill>
              </a:rPr>
              <a:t>استخدام الذكاء </a:t>
            </a:r>
            <a:r>
              <a:rPr lang="ar-AE" sz="3200" b="1" dirty="0">
                <a:solidFill>
                  <a:srgbClr val="00AEEF"/>
                </a:solidFill>
              </a:rPr>
              <a:t>الاصطناعي </a:t>
            </a:r>
            <a:r>
              <a:rPr lang="en-US" sz="3200" b="1" dirty="0">
                <a:solidFill>
                  <a:srgbClr val="00AEEF"/>
                </a:solidFill>
              </a:rPr>
              <a:t>Meta Ads</a:t>
            </a:r>
            <a:endParaRPr lang="ar-AE" sz="3200" b="1" dirty="0">
              <a:solidFill>
                <a:srgbClr val="00AEEF"/>
              </a:solidFill>
            </a:endParaRPr>
          </a:p>
          <a:p>
            <a:pPr algn="ctr" rtl="1"/>
            <a:r>
              <a:rPr lang="en-US" sz="3200" b="1" dirty="0">
                <a:solidFill>
                  <a:srgbClr val="00AEEF"/>
                </a:solidFill>
              </a:rPr>
              <a:t>Meta </a:t>
            </a:r>
            <a:r>
              <a:rPr lang="en-US" sz="3200" b="1" dirty="0" smtClean="0">
                <a:solidFill>
                  <a:srgbClr val="00AEEF"/>
                </a:solidFill>
              </a:rPr>
              <a:t>Advantage+</a:t>
            </a:r>
            <a:endParaRPr lang="ar-AE" sz="3200" b="1" dirty="0" smtClean="0">
              <a:solidFill>
                <a:srgbClr val="00AEEF"/>
              </a:solidFill>
            </a:endParaRPr>
          </a:p>
          <a:p>
            <a:pPr algn="ctr" rtl="1"/>
            <a:r>
              <a:rPr lang="en-US" sz="2400" b="1" dirty="0">
                <a:solidFill>
                  <a:srgbClr val="00AEEF"/>
                </a:solidFill>
              </a:rPr>
              <a:t>https://www.facebook.com/business/ads/meta-advantage-plus</a:t>
            </a:r>
          </a:p>
          <a:p>
            <a:pPr algn="ctr" rtl="1"/>
            <a:endParaRPr lang="en-US" sz="2000" dirty="0"/>
          </a:p>
          <a:p>
            <a:pPr algn="ctr" rtl="1"/>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89611"/>
            <a:ext cx="6832534" cy="4376058"/>
          </a:xfrm>
          <a:prstGeom prst="rect">
            <a:avLst/>
          </a:prstGeom>
        </p:spPr>
      </p:pic>
      <p:sp>
        <p:nvSpPr>
          <p:cNvPr id="7" name="مستطيل 6"/>
          <p:cNvSpPr/>
          <p:nvPr/>
        </p:nvSpPr>
        <p:spPr>
          <a:xfrm>
            <a:off x="6832534" y="1789611"/>
            <a:ext cx="5359466" cy="437605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9" name="مربع نص 8"/>
          <p:cNvSpPr txBox="1"/>
          <p:nvPr/>
        </p:nvSpPr>
        <p:spPr>
          <a:xfrm>
            <a:off x="7145383" y="2312126"/>
            <a:ext cx="4860506" cy="3266985"/>
          </a:xfrm>
          <a:prstGeom prst="rect">
            <a:avLst/>
          </a:prstGeom>
          <a:noFill/>
        </p:spPr>
        <p:txBody>
          <a:bodyPr wrap="square" rtlCol="0">
            <a:spAutoFit/>
          </a:bodyPr>
          <a:lstStyle/>
          <a:p>
            <a:pPr algn="r" rtl="1">
              <a:lnSpc>
                <a:spcPct val="150000"/>
              </a:lnSpc>
            </a:pPr>
            <a:r>
              <a:rPr lang="en-US" sz="2000" dirty="0"/>
              <a:t>Meta Advantage</a:t>
            </a:r>
            <a:r>
              <a:rPr lang="en-US" sz="2000" dirty="0" smtClean="0"/>
              <a:t>+</a:t>
            </a:r>
            <a:r>
              <a:rPr lang="ar-AE" sz="2000" dirty="0"/>
              <a:t> هي مجموعة من أدوات الإعلان الآلية التي تستخدم الذكاء الاصطناعي لتحسين الحملات الإعلانية آنيًا. </a:t>
            </a:r>
            <a:r>
              <a:rPr lang="ar-AE" sz="2000" dirty="0" err="1"/>
              <a:t>تُؤتمت</a:t>
            </a:r>
            <a:r>
              <a:rPr lang="ar-AE" sz="2000" dirty="0"/>
              <a:t> هذه الأدوات قرارات الاستهداف، وتحديد المواقع، والميزانية، والتصميم، لتحسين الأداء، وتوفير الوقت، ومساعدة المُعلنين على توسيع نطاق حملاتهم، خاصةً فيما يتعلق بالمبيعات، وتوليد العملاء المحتملين، والترويج للتطبيقات.</a:t>
            </a:r>
            <a:endParaRPr lang="ar-AE" sz="2000" dirty="0" smtClean="0"/>
          </a:p>
        </p:txBody>
      </p:sp>
    </p:spTree>
    <p:extLst>
      <p:ext uri="{BB962C8B-B14F-4D97-AF65-F5344CB8AC3E}">
        <p14:creationId xmlns:p14="http://schemas.microsoft.com/office/powerpoint/2010/main" val="3871010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1008525" y="389537"/>
            <a:ext cx="8440582" cy="1107996"/>
          </a:xfrm>
          <a:prstGeom prst="rect">
            <a:avLst/>
          </a:prstGeom>
          <a:noFill/>
        </p:spPr>
        <p:txBody>
          <a:bodyPr wrap="square" rtlCol="0">
            <a:spAutoFit/>
          </a:bodyPr>
          <a:lstStyle/>
          <a:p>
            <a:pPr algn="ctr" rtl="1"/>
            <a:r>
              <a:rPr lang="ar-AE" sz="3200" b="1" dirty="0" smtClean="0">
                <a:solidFill>
                  <a:srgbClr val="00AEEF"/>
                </a:solidFill>
              </a:rPr>
              <a:t>استخدام الذكاء الاصطناعي في إعلانات </a:t>
            </a:r>
            <a:r>
              <a:rPr lang="en-US" sz="3200" b="1" dirty="0" smtClean="0">
                <a:solidFill>
                  <a:srgbClr val="00AEEF"/>
                </a:solidFill>
              </a:rPr>
              <a:t>Google Ads</a:t>
            </a:r>
            <a:endParaRPr lang="ar-AE" sz="3200" b="1" dirty="0" smtClean="0">
              <a:solidFill>
                <a:srgbClr val="00AEEF"/>
              </a:solidFill>
            </a:endParaRPr>
          </a:p>
          <a:p>
            <a:pPr algn="ctr" rtl="1"/>
            <a:r>
              <a:rPr lang="en-US" sz="2000" b="1" dirty="0">
                <a:solidFill>
                  <a:srgbClr val="00AEEF"/>
                </a:solidFill>
                <a:hlinkClick r:id="rId4"/>
              </a:rPr>
              <a:t>https://</a:t>
            </a:r>
            <a:r>
              <a:rPr lang="en-US" sz="2000" b="1" dirty="0" smtClean="0">
                <a:solidFill>
                  <a:srgbClr val="00AEEF"/>
                </a:solidFill>
                <a:hlinkClick r:id="rId4"/>
              </a:rPr>
              <a:t>support.google.com/google-ads/answer/13580022?hl=ar</a:t>
            </a:r>
            <a:r>
              <a:rPr lang="ar-AE" sz="2000" b="1" dirty="0" smtClean="0">
                <a:solidFill>
                  <a:srgbClr val="00AEEF"/>
                </a:solidFill>
              </a:rPr>
              <a:t> </a:t>
            </a:r>
            <a:endParaRPr lang="en-US" sz="2000" b="1" dirty="0">
              <a:solidFill>
                <a:srgbClr val="00AEEF"/>
              </a:solidFill>
            </a:endParaRPr>
          </a:p>
          <a:p>
            <a:endParaRPr lang="en-US" sz="1400"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575870"/>
            <a:ext cx="6426926" cy="2803540"/>
          </a:xfrm>
          <a:prstGeom prst="rect">
            <a:avLst/>
          </a:prstGeom>
        </p:spPr>
      </p:pic>
      <p:sp>
        <p:nvSpPr>
          <p:cNvPr id="6" name="مستطيل 5"/>
          <p:cNvSpPr/>
          <p:nvPr/>
        </p:nvSpPr>
        <p:spPr>
          <a:xfrm>
            <a:off x="6531429" y="1632857"/>
            <a:ext cx="5660571" cy="482019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7" name="مربع نص 6"/>
          <p:cNvSpPr txBox="1"/>
          <p:nvPr/>
        </p:nvSpPr>
        <p:spPr>
          <a:xfrm>
            <a:off x="6714309" y="1744070"/>
            <a:ext cx="5385646" cy="4708981"/>
          </a:xfrm>
          <a:prstGeom prst="rect">
            <a:avLst/>
          </a:prstGeom>
          <a:noFill/>
        </p:spPr>
        <p:txBody>
          <a:bodyPr wrap="square" rtlCol="0">
            <a:spAutoFit/>
          </a:bodyPr>
          <a:lstStyle/>
          <a:p>
            <a:pPr algn="r" rtl="1">
              <a:lnSpc>
                <a:spcPct val="150000"/>
              </a:lnSpc>
            </a:pPr>
            <a:r>
              <a:rPr lang="ar-AE" sz="2000" dirty="0" smtClean="0"/>
              <a:t>تستخدم إعلانات </a:t>
            </a:r>
            <a:r>
              <a:rPr lang="en-US" sz="2000" dirty="0" smtClean="0"/>
              <a:t>Google Ads</a:t>
            </a:r>
            <a:r>
              <a:rPr lang="ar-AE" sz="2000" dirty="0" smtClean="0"/>
              <a:t> الذكاء الاصطناعي في تحسين الإعلانات ضمن المجالات التالية: </a:t>
            </a:r>
          </a:p>
          <a:p>
            <a:pPr marL="342900" indent="-342900" algn="r" rtl="1">
              <a:lnSpc>
                <a:spcPct val="150000"/>
              </a:lnSpc>
              <a:buFont typeface="Arial" panose="020B0604020202020204" pitchFamily="34" charset="0"/>
              <a:buChar char="•"/>
            </a:pPr>
            <a:r>
              <a:rPr lang="ar-AE" sz="2000" dirty="0"/>
              <a:t>المحتوى وتحسين محركات البحث</a:t>
            </a:r>
          </a:p>
          <a:p>
            <a:pPr marL="342900" indent="-342900" algn="r" rtl="1">
              <a:lnSpc>
                <a:spcPct val="150000"/>
              </a:lnSpc>
              <a:buFont typeface="Arial" panose="020B0604020202020204" pitchFamily="34" charset="0"/>
              <a:buChar char="•"/>
            </a:pPr>
            <a:r>
              <a:rPr lang="ar-AE" sz="2000" dirty="0"/>
              <a:t>تصميم الإعلان</a:t>
            </a:r>
          </a:p>
          <a:p>
            <a:pPr marL="342900" indent="-342900" algn="r" rtl="1">
              <a:lnSpc>
                <a:spcPct val="150000"/>
              </a:lnSpc>
              <a:buFont typeface="Arial" panose="020B0604020202020204" pitchFamily="34" charset="0"/>
              <a:buChar char="•"/>
            </a:pPr>
            <a:r>
              <a:rPr lang="ar-AE" sz="2000" dirty="0"/>
              <a:t>كتابة النصوص الإعلانية </a:t>
            </a:r>
          </a:p>
          <a:p>
            <a:pPr marL="342900" indent="-342900" algn="r" rtl="1">
              <a:lnSpc>
                <a:spcPct val="150000"/>
              </a:lnSpc>
              <a:buFont typeface="Arial" panose="020B0604020202020204" pitchFamily="34" charset="0"/>
              <a:buChar char="•"/>
            </a:pPr>
            <a:r>
              <a:rPr lang="ar-AE" sz="2000" dirty="0"/>
              <a:t>تحسين ميزانية الإعلان باستخدام تطبيق </a:t>
            </a:r>
            <a:r>
              <a:rPr lang="en-US" sz="2000" dirty="0" smtClean="0"/>
              <a:t>Meridian </a:t>
            </a:r>
            <a:r>
              <a:rPr lang="ar-AE" sz="2000" dirty="0" smtClean="0"/>
              <a:t>المدمج </a:t>
            </a:r>
            <a:r>
              <a:rPr lang="ar-AE" sz="2000" dirty="0"/>
              <a:t>ضمن اعلانات </a:t>
            </a:r>
            <a:r>
              <a:rPr lang="en-US" sz="2000" dirty="0"/>
              <a:t>Google </a:t>
            </a:r>
          </a:p>
          <a:p>
            <a:pPr marL="342900" indent="-342900" algn="r" rtl="1">
              <a:lnSpc>
                <a:spcPct val="150000"/>
              </a:lnSpc>
              <a:buFont typeface="Arial" panose="020B0604020202020204" pitchFamily="34" charset="0"/>
              <a:buChar char="•"/>
            </a:pPr>
            <a:r>
              <a:rPr lang="ar-AE" sz="2000" dirty="0"/>
              <a:t>تحويل الصور إلى فيديو باستخدام تطبيقي </a:t>
            </a:r>
            <a:r>
              <a:rPr lang="en-US" sz="2000" dirty="0" err="1"/>
              <a:t>Veo</a:t>
            </a:r>
            <a:r>
              <a:rPr lang="en-US" sz="2000" dirty="0"/>
              <a:t> </a:t>
            </a:r>
            <a:r>
              <a:rPr lang="ar-AE" sz="2000" dirty="0"/>
              <a:t>و</a:t>
            </a:r>
            <a:r>
              <a:rPr lang="en-US" sz="2000" dirty="0"/>
              <a:t>Imagen </a:t>
            </a:r>
            <a:r>
              <a:rPr lang="ar-AE" sz="2000" dirty="0"/>
              <a:t>المدمجين ضمن اعلانات </a:t>
            </a:r>
            <a:r>
              <a:rPr lang="en-US" sz="2000" dirty="0"/>
              <a:t>Google </a:t>
            </a:r>
          </a:p>
          <a:p>
            <a:pPr marL="342900" indent="-342900" algn="r" rtl="1">
              <a:lnSpc>
                <a:spcPct val="150000"/>
              </a:lnSpc>
              <a:buFont typeface="Arial" panose="020B0604020202020204" pitchFamily="34" charset="0"/>
              <a:buChar char="•"/>
            </a:pPr>
            <a:r>
              <a:rPr lang="en-US" sz="2000" dirty="0"/>
              <a:t> </a:t>
            </a:r>
            <a:r>
              <a:rPr lang="ar-AE" sz="2000" dirty="0"/>
              <a:t>ميزات </a:t>
            </a:r>
            <a:r>
              <a:rPr lang="en-US" sz="2000" dirty="0"/>
              <a:t>AI Max </a:t>
            </a:r>
            <a:r>
              <a:rPr lang="ar-AE" sz="2000" dirty="0"/>
              <a:t>في "الحملات على شبكة البحث</a:t>
            </a:r>
          </a:p>
        </p:txBody>
      </p:sp>
    </p:spTree>
    <p:extLst>
      <p:ext uri="{BB962C8B-B14F-4D97-AF65-F5344CB8AC3E}">
        <p14:creationId xmlns:p14="http://schemas.microsoft.com/office/powerpoint/2010/main" val="11454589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766034" y="467915"/>
            <a:ext cx="8440582" cy="892552"/>
          </a:xfrm>
          <a:prstGeom prst="rect">
            <a:avLst/>
          </a:prstGeom>
          <a:noFill/>
        </p:spPr>
        <p:txBody>
          <a:bodyPr wrap="square" rtlCol="0">
            <a:spAutoFit/>
          </a:bodyPr>
          <a:lstStyle/>
          <a:p>
            <a:pPr algn="ctr" rtl="1"/>
            <a:r>
              <a:rPr lang="ar-AE" sz="3200" b="1" dirty="0" smtClean="0">
                <a:solidFill>
                  <a:srgbClr val="00AEEF"/>
                </a:solidFill>
              </a:rPr>
              <a:t>منصة </a:t>
            </a:r>
            <a:r>
              <a:rPr lang="en-US" sz="3200" b="1" dirty="0" err="1" smtClean="0">
                <a:solidFill>
                  <a:srgbClr val="00AEEF"/>
                </a:solidFill>
              </a:rPr>
              <a:t>criteo</a:t>
            </a:r>
            <a:r>
              <a:rPr lang="ar-AE" sz="3200" b="1" dirty="0" smtClean="0">
                <a:solidFill>
                  <a:srgbClr val="00AEEF"/>
                </a:solidFill>
              </a:rPr>
              <a:t> لتحسين استهداف العملاء في الحملات الإعلانية</a:t>
            </a:r>
          </a:p>
          <a:p>
            <a:pPr algn="ctr"/>
            <a:r>
              <a:rPr lang="en-US" sz="2000" dirty="0" smtClean="0">
                <a:hlinkClick r:id="rId4"/>
              </a:rPr>
              <a:t>https://go.criteo.com/</a:t>
            </a:r>
            <a:r>
              <a:rPr lang="ar-SA" sz="2000" dirty="0" smtClean="0"/>
              <a:t> </a:t>
            </a:r>
            <a:endParaRPr lang="en-US" sz="2000" dirty="0"/>
          </a:p>
        </p:txBody>
      </p:sp>
      <p:pic>
        <p:nvPicPr>
          <p:cNvPr id="2" name="صورة 1"/>
          <p:cNvPicPr>
            <a:picLocks noChangeAspect="1"/>
          </p:cNvPicPr>
          <p:nvPr/>
        </p:nvPicPr>
        <p:blipFill rotWithShape="1">
          <a:blip r:embed="rId5">
            <a:extLst>
              <a:ext uri="{28A0092B-C50C-407E-A947-70E740481C1C}">
                <a14:useLocalDpi xmlns:a14="http://schemas.microsoft.com/office/drawing/2010/main" val="0"/>
              </a:ext>
            </a:extLst>
          </a:blip>
          <a:srcRect t="2103"/>
          <a:stretch/>
        </p:blipFill>
        <p:spPr>
          <a:xfrm>
            <a:off x="0" y="1624043"/>
            <a:ext cx="12191999" cy="5381897"/>
          </a:xfrm>
          <a:prstGeom prst="rect">
            <a:avLst/>
          </a:prstGeom>
        </p:spPr>
      </p:pic>
    </p:spTree>
    <p:extLst>
      <p:ext uri="{BB962C8B-B14F-4D97-AF65-F5344CB8AC3E}">
        <p14:creationId xmlns:p14="http://schemas.microsoft.com/office/powerpoint/2010/main" val="217463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766034" y="467915"/>
            <a:ext cx="8440582" cy="892552"/>
          </a:xfrm>
          <a:prstGeom prst="rect">
            <a:avLst/>
          </a:prstGeom>
          <a:noFill/>
        </p:spPr>
        <p:txBody>
          <a:bodyPr wrap="square" rtlCol="0">
            <a:spAutoFit/>
          </a:bodyPr>
          <a:lstStyle/>
          <a:p>
            <a:pPr algn="ctr" rtl="1"/>
            <a:r>
              <a:rPr lang="ar-AE" sz="3200" b="1" dirty="0" smtClean="0">
                <a:solidFill>
                  <a:srgbClr val="00AEEF"/>
                </a:solidFill>
              </a:rPr>
              <a:t>منصة </a:t>
            </a:r>
            <a:r>
              <a:rPr lang="en-US" sz="3200" b="1" dirty="0" err="1" smtClean="0">
                <a:solidFill>
                  <a:srgbClr val="00AEEF"/>
                </a:solidFill>
              </a:rPr>
              <a:t>criteo</a:t>
            </a:r>
            <a:r>
              <a:rPr lang="ar-AE" sz="3200" b="1" dirty="0" smtClean="0">
                <a:solidFill>
                  <a:srgbClr val="00AEEF"/>
                </a:solidFill>
              </a:rPr>
              <a:t> لتحسين استهداف العملاء في الحملات الإعلانية</a:t>
            </a:r>
          </a:p>
          <a:p>
            <a:pPr algn="ctr"/>
            <a:r>
              <a:rPr lang="en-US" sz="2000" dirty="0" smtClean="0">
                <a:hlinkClick r:id="rId4"/>
              </a:rPr>
              <a:t>https://go.criteo.com/</a:t>
            </a:r>
            <a:r>
              <a:rPr lang="ar-SA" sz="2000" dirty="0" smtClean="0"/>
              <a:t> </a:t>
            </a:r>
            <a:endParaRPr lang="en-US" sz="2000" dirty="0"/>
          </a:p>
        </p:txBody>
      </p:sp>
      <p:sp>
        <p:nvSpPr>
          <p:cNvPr id="9" name="مستطيل 8"/>
          <p:cNvSpPr/>
          <p:nvPr/>
        </p:nvSpPr>
        <p:spPr>
          <a:xfrm>
            <a:off x="-186111" y="1593668"/>
            <a:ext cx="12192000" cy="482019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1" name="مربع نص 10"/>
          <p:cNvSpPr txBox="1"/>
          <p:nvPr/>
        </p:nvSpPr>
        <p:spPr>
          <a:xfrm>
            <a:off x="574766" y="1744070"/>
            <a:ext cx="11525189" cy="3785652"/>
          </a:xfrm>
          <a:prstGeom prst="rect">
            <a:avLst/>
          </a:prstGeom>
          <a:noFill/>
        </p:spPr>
        <p:txBody>
          <a:bodyPr wrap="square" rtlCol="0">
            <a:spAutoFit/>
          </a:bodyPr>
          <a:lstStyle/>
          <a:p>
            <a:pPr algn="r" rtl="1">
              <a:lnSpc>
                <a:spcPct val="150000"/>
              </a:lnSpc>
            </a:pPr>
            <a:r>
              <a:rPr lang="ar-AE" sz="2000" dirty="0" smtClean="0"/>
              <a:t>تقدّم </a:t>
            </a:r>
            <a:r>
              <a:rPr lang="ar-AE" sz="2000" dirty="0"/>
              <a:t>تجارب أغنى للمستهلكين في جميع أماكن تسوقهم باستخدام أكبر قاعدة بيانات للتجارة المفتوحة في </a:t>
            </a:r>
            <a:r>
              <a:rPr lang="ar-AE" sz="2000" dirty="0" smtClean="0"/>
              <a:t>العالم.</a:t>
            </a:r>
          </a:p>
          <a:p>
            <a:pPr algn="r" rtl="1">
              <a:lnSpc>
                <a:spcPct val="150000"/>
              </a:lnSpc>
            </a:pPr>
            <a:r>
              <a:rPr lang="ar-AE" sz="2000" dirty="0" smtClean="0"/>
              <a:t>توفر هذه المنصة مزايا فريدة لعملائها:</a:t>
            </a:r>
          </a:p>
          <a:p>
            <a:pPr algn="r" rtl="1">
              <a:lnSpc>
                <a:spcPct val="150000"/>
              </a:lnSpc>
            </a:pPr>
            <a:r>
              <a:rPr lang="ar-AE" sz="2000" dirty="0"/>
              <a:t>-</a:t>
            </a:r>
            <a:r>
              <a:rPr lang="ar-AE" sz="2000" dirty="0" smtClean="0"/>
              <a:t>أداء </a:t>
            </a:r>
            <a:r>
              <a:rPr lang="ar-AE" sz="2000" dirty="0"/>
              <a:t>قابل </a:t>
            </a:r>
            <a:r>
              <a:rPr lang="ar-AE" sz="2000" dirty="0" err="1"/>
              <a:t>للقياسافهم</a:t>
            </a:r>
            <a:r>
              <a:rPr lang="ar-AE" sz="2000" dirty="0"/>
              <a:t> التأثير المتزايد لحملاتك على أعمالك من خلال تقارير شاملة حتى مرحلة البيع النهائي</a:t>
            </a:r>
            <a:r>
              <a:rPr lang="ar-AE" sz="2000" dirty="0" smtClean="0"/>
              <a:t>.</a:t>
            </a:r>
          </a:p>
          <a:p>
            <a:pPr algn="r" rtl="1">
              <a:lnSpc>
                <a:spcPct val="150000"/>
              </a:lnSpc>
            </a:pPr>
            <a:r>
              <a:rPr lang="ar-SA" sz="2000" dirty="0" smtClean="0"/>
              <a:t>-</a:t>
            </a:r>
            <a:r>
              <a:rPr lang="ar-AE" sz="2000" dirty="0" smtClean="0"/>
              <a:t>بيانات </a:t>
            </a:r>
            <a:r>
              <a:rPr lang="ar-AE" sz="2000" dirty="0"/>
              <a:t>التجارة </a:t>
            </a:r>
            <a:r>
              <a:rPr lang="ar-AE" sz="2000" dirty="0" smtClean="0"/>
              <a:t>المباشرة تتميز </a:t>
            </a:r>
            <a:r>
              <a:rPr lang="en-US" sz="2000" dirty="0" err="1" smtClean="0"/>
              <a:t>Criteo</a:t>
            </a:r>
            <a:r>
              <a:rPr lang="en-US" sz="2000" dirty="0" smtClean="0"/>
              <a:t> </a:t>
            </a:r>
            <a:r>
              <a:rPr lang="ar-AE" sz="2000" dirty="0" smtClean="0"/>
              <a:t> بفهم </a:t>
            </a:r>
            <a:r>
              <a:rPr lang="ar-AE" sz="2000" dirty="0"/>
              <a:t>سلوك المشترين عبر الإنترنت، حيث تقدم منصة عالمية لتكنولوجيا الوسائط التجارية لـ </a:t>
            </a:r>
            <a:r>
              <a:rPr lang="en-US" sz="2000" dirty="0" smtClean="0"/>
              <a:t>725</a:t>
            </a:r>
            <a:r>
              <a:rPr lang="ar-AE" sz="2000" dirty="0" smtClean="0"/>
              <a:t>مليون </a:t>
            </a:r>
            <a:r>
              <a:rPr lang="ar-AE" sz="2000" dirty="0"/>
              <a:t>مستخدم يوميًا</a:t>
            </a:r>
            <a:r>
              <a:rPr lang="ar-AE" sz="2000" dirty="0" smtClean="0"/>
              <a:t>.</a:t>
            </a:r>
          </a:p>
          <a:p>
            <a:pPr algn="r" rtl="1">
              <a:lnSpc>
                <a:spcPct val="150000"/>
              </a:lnSpc>
            </a:pPr>
            <a:r>
              <a:rPr lang="ar-SA" sz="2000" dirty="0" smtClean="0"/>
              <a:t>-</a:t>
            </a:r>
            <a:r>
              <a:rPr lang="ar-AE" sz="2000" dirty="0" smtClean="0"/>
              <a:t>سلامة </a:t>
            </a:r>
            <a:r>
              <a:rPr lang="ar-AE" sz="2000" dirty="0"/>
              <a:t>العلامة </a:t>
            </a:r>
            <a:r>
              <a:rPr lang="ar-AE" sz="2000" dirty="0" smtClean="0"/>
              <a:t>التجارية</a:t>
            </a:r>
            <a:r>
              <a:rPr lang="en-US" sz="2000" dirty="0" smtClean="0"/>
              <a:t> </a:t>
            </a:r>
            <a:r>
              <a:rPr lang="ar-AE" sz="2000" dirty="0"/>
              <a:t> </a:t>
            </a:r>
            <a:r>
              <a:rPr lang="ar-AE" sz="2000" dirty="0" smtClean="0"/>
              <a:t>والتركيز على </a:t>
            </a:r>
            <a:r>
              <a:rPr lang="ar-AE" sz="2000" dirty="0"/>
              <a:t>بيئات مناسبة وذات صلة تُمكّنك من توسيع نطاق رسالتك مع الحفاظ على أمان علامتك التجارية</a:t>
            </a:r>
            <a:r>
              <a:rPr lang="ar-AE" sz="2000" dirty="0" smtClean="0"/>
              <a:t>.</a:t>
            </a:r>
            <a:endParaRPr lang="en-US" sz="2000" dirty="0" smtClean="0"/>
          </a:p>
          <a:p>
            <a:pPr algn="r" rtl="1">
              <a:lnSpc>
                <a:spcPct val="150000"/>
              </a:lnSpc>
            </a:pPr>
            <a:r>
              <a:rPr lang="en-US" sz="2000" dirty="0"/>
              <a:t>-</a:t>
            </a:r>
            <a:r>
              <a:rPr lang="ar-AE" sz="2000" dirty="0" smtClean="0"/>
              <a:t>تخصيص </a:t>
            </a:r>
            <a:r>
              <a:rPr lang="ar-AE" sz="2000" dirty="0"/>
              <a:t>إبداعي </a:t>
            </a:r>
            <a:r>
              <a:rPr lang="ar-AE" sz="2000" dirty="0" smtClean="0"/>
              <a:t>ديناميكي </a:t>
            </a:r>
          </a:p>
          <a:p>
            <a:pPr algn="r" rtl="1">
              <a:lnSpc>
                <a:spcPct val="150000"/>
              </a:lnSpc>
            </a:pPr>
            <a:r>
              <a:rPr lang="ar-SA" sz="2000" dirty="0" smtClean="0"/>
              <a:t>-تنشئ </a:t>
            </a:r>
            <a:r>
              <a:rPr lang="ar-AE" sz="2000" dirty="0" smtClean="0"/>
              <a:t>إعلانات </a:t>
            </a:r>
            <a:r>
              <a:rPr lang="ar-AE" sz="2000" dirty="0"/>
              <a:t>فورية مُخصصة لكل فرد.</a:t>
            </a:r>
          </a:p>
        </p:txBody>
      </p:sp>
    </p:spTree>
    <p:extLst>
      <p:ext uri="{BB962C8B-B14F-4D97-AF65-F5344CB8AC3E}">
        <p14:creationId xmlns:p14="http://schemas.microsoft.com/office/powerpoint/2010/main" val="37208750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5735496" y="1828800"/>
            <a:ext cx="6456504" cy="5029200"/>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7F98E136-FB5B-391A-2C7B-875AF6A4006D}"/>
              </a:ext>
            </a:extLst>
          </p:cNvPr>
          <p:cNvSpPr txBox="1"/>
          <p:nvPr/>
        </p:nvSpPr>
        <p:spPr>
          <a:xfrm>
            <a:off x="1463040" y="542004"/>
            <a:ext cx="8123091" cy="2062103"/>
          </a:xfrm>
          <a:prstGeom prst="rect">
            <a:avLst/>
          </a:prstGeom>
          <a:noFill/>
        </p:spPr>
        <p:txBody>
          <a:bodyPr wrap="square" rtlCol="0">
            <a:spAutoFit/>
          </a:bodyPr>
          <a:lstStyle/>
          <a:p>
            <a:pPr algn="ctr" rtl="1"/>
            <a:r>
              <a:rPr lang="ar-SA" sz="3200" b="1" dirty="0" smtClean="0">
                <a:solidFill>
                  <a:srgbClr val="00AEEF"/>
                </a:solidFill>
              </a:rPr>
              <a:t>سادساً</a:t>
            </a:r>
            <a:r>
              <a:rPr lang="ar-AE" sz="3200" b="1" dirty="0" smtClean="0">
                <a:solidFill>
                  <a:srgbClr val="00AEEF"/>
                </a:solidFill>
              </a:rPr>
              <a:t>: استخدام </a:t>
            </a:r>
            <a:r>
              <a:rPr lang="en-US" sz="3200" b="1" dirty="0" smtClean="0">
                <a:solidFill>
                  <a:srgbClr val="00AEEF"/>
                </a:solidFill>
              </a:rPr>
              <a:t>AI</a:t>
            </a:r>
            <a:r>
              <a:rPr lang="ar-AE" sz="3200" b="1" dirty="0" smtClean="0">
                <a:solidFill>
                  <a:srgbClr val="00AEEF"/>
                </a:solidFill>
              </a:rPr>
              <a:t> في </a:t>
            </a:r>
            <a:r>
              <a:rPr lang="ar-SA" sz="3200" b="1" dirty="0" smtClean="0">
                <a:solidFill>
                  <a:srgbClr val="00AEEF"/>
                </a:solidFill>
              </a:rPr>
              <a:t>تخصيص تجربة المستخدم</a:t>
            </a:r>
            <a:endParaRPr lang="en-US" sz="3200" b="1" dirty="0" smtClean="0">
              <a:solidFill>
                <a:srgbClr val="00AEEF"/>
              </a:solidFill>
            </a:endParaRPr>
          </a:p>
          <a:p>
            <a:pPr algn="ctr" rtl="1"/>
            <a:r>
              <a:rPr lang="ar-AE" sz="3200" b="1" dirty="0" smtClean="0">
                <a:solidFill>
                  <a:srgbClr val="00AEEF"/>
                </a:solidFill>
              </a:rPr>
              <a:t>من خلال الخدمات الصوتية </a:t>
            </a:r>
            <a:r>
              <a:rPr lang="en-US" sz="3200" b="1" dirty="0" smtClean="0">
                <a:solidFill>
                  <a:srgbClr val="00AEEF"/>
                </a:solidFill>
              </a:rPr>
              <a:t>Alexa</a:t>
            </a:r>
            <a:endParaRPr lang="ar-SA" sz="3200" b="1" dirty="0" smtClean="0">
              <a:solidFill>
                <a:srgbClr val="00AEEF"/>
              </a:solidFill>
            </a:endParaRPr>
          </a:p>
          <a:p>
            <a:pPr algn="ctr" rtl="1"/>
            <a:endParaRPr lang="en-US" sz="3200" b="1" dirty="0" smtClean="0">
              <a:solidFill>
                <a:srgbClr val="00AEEF"/>
              </a:solidFill>
            </a:endParaRPr>
          </a:p>
          <a:p>
            <a:pPr algn="ctr" rtl="1"/>
            <a:endParaRPr lang="en-US" sz="3200" b="1" dirty="0" smtClean="0">
              <a:solidFill>
                <a:srgbClr val="00AEEF"/>
              </a:solidFill>
            </a:endParaRPr>
          </a:p>
        </p:txBody>
      </p:sp>
      <p:sp>
        <p:nvSpPr>
          <p:cNvPr id="3" name="مربع نص 2"/>
          <p:cNvSpPr txBox="1"/>
          <p:nvPr/>
        </p:nvSpPr>
        <p:spPr>
          <a:xfrm>
            <a:off x="6130871" y="1959429"/>
            <a:ext cx="5665754" cy="4247317"/>
          </a:xfrm>
          <a:prstGeom prst="rect">
            <a:avLst/>
          </a:prstGeom>
          <a:noFill/>
        </p:spPr>
        <p:txBody>
          <a:bodyPr wrap="square" rtlCol="0">
            <a:spAutoFit/>
          </a:bodyPr>
          <a:lstStyle/>
          <a:p>
            <a:pPr algn="just" rtl="1">
              <a:lnSpc>
                <a:spcPct val="150000"/>
              </a:lnSpc>
            </a:pPr>
            <a:r>
              <a:rPr lang="ar-AE" sz="2000" dirty="0"/>
              <a:t>يحلل الذكاء الاصطناعي بيانات العملاء لتخصيص المحتوى </a:t>
            </a:r>
            <a:r>
              <a:rPr lang="ar-AE" sz="2000" dirty="0" smtClean="0"/>
              <a:t>والمنتجات وفقاً لتفضيلات العملاء وباستخدام تقنيات مختلفة للذكاء الاصطناعي. ومن أهم التقنيات التي تستخدم في ذلك الخدمات الصوتية باستخدام الذكاء الاصطناعي والذي توفره خدمة </a:t>
            </a:r>
            <a:r>
              <a:rPr lang="en-US" sz="2000" dirty="0" smtClean="0"/>
              <a:t>Alexa</a:t>
            </a:r>
            <a:r>
              <a:rPr lang="ar-AE" sz="2000" dirty="0" smtClean="0"/>
              <a:t> من شركة أمازون. </a:t>
            </a:r>
            <a:endParaRPr lang="en-US" sz="2000" dirty="0" smtClean="0"/>
          </a:p>
          <a:p>
            <a:pPr algn="just" rtl="1">
              <a:lnSpc>
                <a:spcPct val="150000"/>
              </a:lnSpc>
            </a:pPr>
            <a:r>
              <a:rPr lang="en-US" sz="2000" dirty="0"/>
              <a:t>Alexa</a:t>
            </a:r>
            <a:r>
              <a:rPr lang="ar-AE" sz="2000" dirty="0"/>
              <a:t> </a:t>
            </a:r>
            <a:r>
              <a:rPr lang="ar-AE" sz="2000" dirty="0" smtClean="0"/>
              <a:t>هي </a:t>
            </a:r>
            <a:r>
              <a:rPr lang="ar-AE" sz="2000" dirty="0"/>
              <a:t>خدمة صوتية سحابية من أمازون، متاحة على مئات الملايين من أجهزة أمازون وشركات تصنيع الأجهزة الخارجية. </a:t>
            </a:r>
            <a:r>
              <a:rPr lang="ar-AE" sz="2000" dirty="0" smtClean="0"/>
              <a:t>من خلالها، </a:t>
            </a:r>
            <a:r>
              <a:rPr lang="ar-AE" sz="2000" dirty="0"/>
              <a:t>يمكنك بناء تجارب صوتية طبيعية تُتيح للعملاء طريقة تفاعل أكثر سهولة مع التكنولوجيا التي يستخدمونها يوميًا. </a:t>
            </a:r>
            <a:endParaRPr lang="en-US" sz="20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28800"/>
            <a:ext cx="5735494" cy="4988142"/>
          </a:xfrm>
          <a:prstGeom prst="rect">
            <a:avLst/>
          </a:prstGeom>
        </p:spPr>
      </p:pic>
    </p:spTree>
    <p:extLst>
      <p:ext uri="{BB962C8B-B14F-4D97-AF65-F5344CB8AC3E}">
        <p14:creationId xmlns:p14="http://schemas.microsoft.com/office/powerpoint/2010/main" val="27510064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766034" y="563219"/>
            <a:ext cx="9298982" cy="233910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2</a:t>
            </a:r>
            <a:endParaRPr lang="ar-AE" sz="3200" b="1" dirty="0" smtClean="0">
              <a:solidFill>
                <a:srgbClr val="00AEEF"/>
              </a:solidFill>
            </a:endParaRPr>
          </a:p>
          <a:p>
            <a:pPr algn="ctr" rtl="1"/>
            <a:r>
              <a:rPr lang="ar-AE" sz="3200" b="1" dirty="0" smtClean="0">
                <a:solidFill>
                  <a:srgbClr val="00AEEF"/>
                </a:solidFill>
              </a:rPr>
              <a:t>استخدام شركة </a:t>
            </a:r>
            <a:r>
              <a:rPr lang="en-US" sz="3200" b="1" dirty="0" smtClean="0">
                <a:solidFill>
                  <a:srgbClr val="00AEEF"/>
                </a:solidFill>
              </a:rPr>
              <a:t>Starbucks</a:t>
            </a:r>
            <a:r>
              <a:rPr lang="ar-AE" sz="3200" b="1" dirty="0" smtClean="0">
                <a:solidFill>
                  <a:srgbClr val="00AEEF"/>
                </a:solidFill>
              </a:rPr>
              <a:t> تقنية </a:t>
            </a:r>
            <a:r>
              <a:rPr lang="en-US" sz="3200" b="1" dirty="0" smtClean="0">
                <a:solidFill>
                  <a:srgbClr val="00AEEF"/>
                </a:solidFill>
              </a:rPr>
              <a:t>Alexa</a:t>
            </a:r>
            <a:r>
              <a:rPr lang="ar-AE" sz="3200" b="1" dirty="0" smtClean="0">
                <a:solidFill>
                  <a:srgbClr val="00AEEF"/>
                </a:solidFill>
              </a:rPr>
              <a:t> لتحسين تجربة العميل</a:t>
            </a:r>
            <a:endParaRPr lang="en-US" sz="3200" b="1" dirty="0">
              <a:solidFill>
                <a:srgbClr val="00AEEF"/>
              </a:solidFill>
            </a:endParaRPr>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sp>
        <p:nvSpPr>
          <p:cNvPr id="6" name="مستطيل 5"/>
          <p:cNvSpPr/>
          <p:nvPr/>
        </p:nvSpPr>
        <p:spPr>
          <a:xfrm>
            <a:off x="0" y="2222662"/>
            <a:ext cx="12192000" cy="398702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 name="مربع نص 2"/>
          <p:cNvSpPr txBox="1"/>
          <p:nvPr/>
        </p:nvSpPr>
        <p:spPr>
          <a:xfrm>
            <a:off x="209006" y="2424037"/>
            <a:ext cx="11796883" cy="3323987"/>
          </a:xfrm>
          <a:prstGeom prst="rect">
            <a:avLst/>
          </a:prstGeom>
          <a:noFill/>
        </p:spPr>
        <p:txBody>
          <a:bodyPr wrap="square" rtlCol="0">
            <a:spAutoFit/>
          </a:bodyPr>
          <a:lstStyle/>
          <a:p>
            <a:pPr algn="just" rtl="1">
              <a:lnSpc>
                <a:spcPct val="150000"/>
              </a:lnSpc>
            </a:pPr>
            <a:r>
              <a:rPr lang="ar-AE" sz="2000" dirty="0"/>
              <a:t>لتوفير قيمة إضافية لجمهورها، قامت شركة القهوة العملاقة بدمج أحد أكثر تطبيقاتها اشتراكًا مع تقنية </a:t>
            </a:r>
            <a:r>
              <a:rPr lang="en-US" sz="2000" dirty="0"/>
              <a:t>Alexa</a:t>
            </a:r>
            <a:r>
              <a:rPr lang="ar-AE" sz="2000" dirty="0"/>
              <a:t> من أمازون. وبذلك، يمكن لعملائها الآن استخدام خدمة "</a:t>
            </a:r>
            <a:r>
              <a:rPr lang="en-US" sz="2000" dirty="0"/>
              <a:t>My Starbucks Barista</a:t>
            </a:r>
            <a:r>
              <a:rPr lang="ar-AE" sz="2000" dirty="0"/>
              <a:t>" الخاصة بهم لتقديم الطلبات وتعديلها، بالإضافة إلى تأكيد موقع الاستلام لراحة </a:t>
            </a:r>
            <a:r>
              <a:rPr lang="ar-AE" sz="2000" dirty="0" smtClean="0"/>
              <a:t>قصوى، وبذلك استعانت بمزيج </a:t>
            </a:r>
            <a:r>
              <a:rPr lang="ar-AE" sz="2000" dirty="0"/>
              <a:t>سلس من الصوت وابتكارات روبوتات الدردشة.</a:t>
            </a:r>
            <a:endParaRPr lang="en-US" sz="2000" dirty="0"/>
          </a:p>
          <a:p>
            <a:pPr algn="just" rtl="1">
              <a:lnSpc>
                <a:spcPct val="150000"/>
              </a:lnSpc>
            </a:pPr>
            <a:r>
              <a:rPr lang="ar-AE" sz="2000" dirty="0" smtClean="0"/>
              <a:t>بفضل </a:t>
            </a:r>
            <a:r>
              <a:rPr lang="ar-AE" sz="2000" dirty="0"/>
              <a:t>نجاح تطبيق "</a:t>
            </a:r>
            <a:r>
              <a:rPr lang="en-US" sz="2000" dirty="0"/>
              <a:t>My Starbucks Barista</a:t>
            </a:r>
            <a:r>
              <a:rPr lang="ar-AE" sz="2000" dirty="0"/>
              <a:t>"</a:t>
            </a:r>
            <a:r>
              <a:rPr lang="ar-AE" sz="2000" dirty="0" smtClean="0"/>
              <a:t>، </a:t>
            </a:r>
            <a:r>
              <a:rPr lang="ar-AE" sz="2000" dirty="0"/>
              <a:t>وسّعت العلامة التجارية نطاق ابتكاراتها في مجال الذكاء الاصطناعي بإضافة آلات </a:t>
            </a:r>
            <a:r>
              <a:rPr lang="en-US" sz="2000" dirty="0" err="1"/>
              <a:t>Mastrena</a:t>
            </a:r>
            <a:r>
              <a:rPr lang="en-US" sz="2000" dirty="0"/>
              <a:t> </a:t>
            </a:r>
            <a:r>
              <a:rPr lang="en-US" sz="2000" dirty="0" smtClean="0"/>
              <a:t>II</a:t>
            </a:r>
            <a:r>
              <a:rPr lang="ar-SA" sz="2000" dirty="0" smtClean="0"/>
              <a:t> </a:t>
            </a:r>
            <a:r>
              <a:rPr lang="en-US" sz="2000" dirty="0" smtClean="0"/>
              <a:t> </a:t>
            </a:r>
            <a:r>
              <a:rPr lang="ar-AE" sz="2000" dirty="0" smtClean="0"/>
              <a:t>المدعومة </a:t>
            </a:r>
            <a:r>
              <a:rPr lang="ar-AE" sz="2000" dirty="0"/>
              <a:t>بالذكاء الاصطناعي (وهي آلات </a:t>
            </a:r>
            <a:r>
              <a:rPr lang="ar-AE" sz="2000" dirty="0" smtClean="0"/>
              <a:t>تساعد في تحسين إمكانيات </a:t>
            </a:r>
            <a:r>
              <a:rPr lang="ar-AE" sz="2000" dirty="0"/>
              <a:t>الطلب المسبق </a:t>
            </a:r>
            <a:r>
              <a:rPr lang="ar-SA" sz="2000" dirty="0" smtClean="0"/>
              <a:t>لتطبيق </a:t>
            </a:r>
            <a:r>
              <a:rPr lang="en-US" sz="2000" dirty="0" smtClean="0"/>
              <a:t>Starbucks</a:t>
            </a:r>
            <a:r>
              <a:rPr lang="ar-AE" sz="2000" dirty="0" smtClean="0"/>
              <a:t>) </a:t>
            </a:r>
            <a:r>
              <a:rPr lang="ar-AE" sz="2000" dirty="0"/>
              <a:t>إلى آلاف فروعها، لتوفير تجربة تحضير قهوة أكثر اتساقًا وسلاسة </a:t>
            </a:r>
            <a:r>
              <a:rPr lang="ar-AE" sz="2000" dirty="0" smtClean="0"/>
              <a:t>لعملائها، وقامت بتحسين تجربة العميل لأكثر من </a:t>
            </a:r>
            <a:r>
              <a:rPr lang="en-US" sz="2000" dirty="0"/>
              <a:t>31.2</a:t>
            </a:r>
            <a:r>
              <a:rPr lang="ar-AE" sz="2000" dirty="0"/>
              <a:t> مليون عميل عبر الهاتف المحمول حتى </a:t>
            </a:r>
            <a:r>
              <a:rPr lang="ar-AE" sz="2000" dirty="0" smtClean="0"/>
              <a:t>الآن</a:t>
            </a:r>
            <a:r>
              <a:rPr lang="ar-AE" sz="2000" dirty="0"/>
              <a:t>.</a:t>
            </a:r>
            <a:endParaRPr lang="en-US" sz="2000" dirty="0"/>
          </a:p>
        </p:txBody>
      </p:sp>
    </p:spTree>
    <p:extLst>
      <p:ext uri="{BB962C8B-B14F-4D97-AF65-F5344CB8AC3E}">
        <p14:creationId xmlns:p14="http://schemas.microsoft.com/office/powerpoint/2010/main" val="8737442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766034" y="563219"/>
            <a:ext cx="9298982" cy="233910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2</a:t>
            </a:r>
            <a:endParaRPr lang="ar-AE" sz="3200" b="1" dirty="0" smtClean="0">
              <a:solidFill>
                <a:srgbClr val="00AEEF"/>
              </a:solidFill>
            </a:endParaRPr>
          </a:p>
          <a:p>
            <a:pPr algn="ctr" rtl="1"/>
            <a:r>
              <a:rPr lang="ar-AE" sz="3200" b="1" dirty="0" smtClean="0">
                <a:solidFill>
                  <a:srgbClr val="00AEEF"/>
                </a:solidFill>
              </a:rPr>
              <a:t>استخدام شركة </a:t>
            </a:r>
            <a:r>
              <a:rPr lang="en-US" sz="3200" b="1" dirty="0" smtClean="0">
                <a:solidFill>
                  <a:srgbClr val="00AEEF"/>
                </a:solidFill>
              </a:rPr>
              <a:t>Starbucks</a:t>
            </a:r>
            <a:r>
              <a:rPr lang="ar-AE" sz="3200" b="1" dirty="0" smtClean="0">
                <a:solidFill>
                  <a:srgbClr val="00AEEF"/>
                </a:solidFill>
              </a:rPr>
              <a:t> تقنية </a:t>
            </a:r>
            <a:r>
              <a:rPr lang="en-US" sz="3200" b="1" dirty="0" smtClean="0">
                <a:solidFill>
                  <a:srgbClr val="00AEEF"/>
                </a:solidFill>
              </a:rPr>
              <a:t>Alexa</a:t>
            </a:r>
            <a:r>
              <a:rPr lang="ar-AE" sz="3200" b="1" dirty="0" smtClean="0">
                <a:solidFill>
                  <a:srgbClr val="00AEEF"/>
                </a:solidFill>
              </a:rPr>
              <a:t> لتحسين تجربة العميل</a:t>
            </a:r>
            <a:endParaRPr lang="en-US" sz="3200" b="1" dirty="0">
              <a:solidFill>
                <a:srgbClr val="00AEEF"/>
              </a:solidFill>
            </a:endParaRPr>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281" y="2329077"/>
            <a:ext cx="7706978" cy="4528923"/>
          </a:xfrm>
          <a:prstGeom prst="rect">
            <a:avLst/>
          </a:prstGeom>
        </p:spPr>
      </p:pic>
    </p:spTree>
    <p:extLst>
      <p:ext uri="{BB962C8B-B14F-4D97-AF65-F5344CB8AC3E}">
        <p14:creationId xmlns:p14="http://schemas.microsoft.com/office/powerpoint/2010/main" val="27975871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766034" y="563219"/>
            <a:ext cx="9298982" cy="2708434"/>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سابعاً: استخدام </a:t>
            </a:r>
            <a:r>
              <a:rPr lang="en-US" sz="3200" b="1" dirty="0" smtClean="0">
                <a:solidFill>
                  <a:srgbClr val="00AEEF"/>
                </a:solidFill>
              </a:rPr>
              <a:t>AI</a:t>
            </a:r>
            <a:r>
              <a:rPr lang="ar-AE" sz="3200" b="1" dirty="0" smtClean="0">
                <a:solidFill>
                  <a:srgbClr val="00AEEF"/>
                </a:solidFill>
              </a:rPr>
              <a:t> في بحوث التسويق</a:t>
            </a:r>
          </a:p>
          <a:p>
            <a:pPr algn="ctr" rtl="1"/>
            <a:r>
              <a:rPr lang="en-US" sz="3200" b="1" dirty="0" err="1">
                <a:solidFill>
                  <a:srgbClr val="00AEEF"/>
                </a:solidFill>
              </a:rPr>
              <a:t>Trendtracker</a:t>
            </a:r>
            <a:endParaRPr lang="en-US" sz="3200" b="1" dirty="0">
              <a:solidFill>
                <a:srgbClr val="00AEEF"/>
              </a:solidFill>
            </a:endParaRPr>
          </a:p>
          <a:p>
            <a:pPr algn="ctr" rtl="1"/>
            <a:r>
              <a:rPr lang="en-US" sz="2400" u="sng" dirty="0">
                <a:hlinkClick r:id="rId4"/>
              </a:rPr>
              <a:t>https://www.trendtracker.ai</a:t>
            </a:r>
            <a:endParaRPr lang="en-US" sz="2400" dirty="0"/>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280" y="2250624"/>
            <a:ext cx="10228217" cy="4607376"/>
          </a:xfrm>
          <a:prstGeom prst="rect">
            <a:avLst/>
          </a:prstGeom>
        </p:spPr>
      </p:pic>
    </p:spTree>
    <p:extLst>
      <p:ext uri="{BB962C8B-B14F-4D97-AF65-F5344CB8AC3E}">
        <p14:creationId xmlns:p14="http://schemas.microsoft.com/office/powerpoint/2010/main" val="72839720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766034" y="563219"/>
            <a:ext cx="9298982" cy="2708434"/>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سابعاً: استخدام </a:t>
            </a:r>
            <a:r>
              <a:rPr lang="en-US" sz="3200" b="1" dirty="0" smtClean="0">
                <a:solidFill>
                  <a:srgbClr val="00AEEF"/>
                </a:solidFill>
              </a:rPr>
              <a:t>AI</a:t>
            </a:r>
            <a:r>
              <a:rPr lang="ar-AE" sz="3200" b="1" dirty="0" smtClean="0">
                <a:solidFill>
                  <a:srgbClr val="00AEEF"/>
                </a:solidFill>
              </a:rPr>
              <a:t> في بحوث التسويق</a:t>
            </a:r>
          </a:p>
          <a:p>
            <a:pPr algn="ctr" rtl="1"/>
            <a:r>
              <a:rPr lang="en-US" sz="3200" b="1" dirty="0" err="1">
                <a:solidFill>
                  <a:srgbClr val="00AEEF"/>
                </a:solidFill>
              </a:rPr>
              <a:t>Trendtracker</a:t>
            </a:r>
            <a:endParaRPr lang="en-US" sz="3200" b="1" dirty="0">
              <a:solidFill>
                <a:srgbClr val="00AEEF"/>
              </a:solidFill>
            </a:endParaRPr>
          </a:p>
          <a:p>
            <a:pPr algn="ctr" rtl="1"/>
            <a:r>
              <a:rPr lang="en-US" sz="2400" u="sng" dirty="0">
                <a:hlinkClick r:id="rId4"/>
              </a:rPr>
              <a:t>https://www.trendtracker.ai</a:t>
            </a:r>
            <a:endParaRPr lang="en-US" sz="2400" dirty="0"/>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sp>
        <p:nvSpPr>
          <p:cNvPr id="6" name="مستطيل 5"/>
          <p:cNvSpPr/>
          <p:nvPr/>
        </p:nvSpPr>
        <p:spPr>
          <a:xfrm>
            <a:off x="7419703" y="2261851"/>
            <a:ext cx="4772297" cy="412736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9" name="مربع نص 8"/>
          <p:cNvSpPr txBox="1"/>
          <p:nvPr/>
        </p:nvSpPr>
        <p:spPr>
          <a:xfrm>
            <a:off x="7612414" y="2803103"/>
            <a:ext cx="4393475" cy="2446824"/>
          </a:xfrm>
          <a:prstGeom prst="rect">
            <a:avLst/>
          </a:prstGeom>
          <a:noFill/>
        </p:spPr>
        <p:txBody>
          <a:bodyPr wrap="square" rtlCol="0">
            <a:spAutoFit/>
          </a:bodyPr>
          <a:lstStyle/>
          <a:p>
            <a:pPr algn="r" rtl="1"/>
            <a:r>
              <a:rPr lang="ar-AE" dirty="0" smtClean="0"/>
              <a:t> </a:t>
            </a:r>
          </a:p>
          <a:p>
            <a:pPr algn="just" rtl="1">
              <a:lnSpc>
                <a:spcPct val="150000"/>
              </a:lnSpc>
            </a:pPr>
            <a:r>
              <a:rPr lang="ar-AE" dirty="0" smtClean="0"/>
              <a:t> </a:t>
            </a:r>
            <a:r>
              <a:rPr lang="en-US" dirty="0" err="1" smtClean="0"/>
              <a:t>Trendtracker</a:t>
            </a:r>
            <a:r>
              <a:rPr lang="en-US" dirty="0" smtClean="0"/>
              <a:t> </a:t>
            </a:r>
            <a:r>
              <a:rPr lang="ar-AE" dirty="0" smtClean="0"/>
              <a:t> منصةً </a:t>
            </a:r>
            <a:r>
              <a:rPr lang="ar-AE" dirty="0"/>
              <a:t>مدعومةً بالذكاء الاصطناعي لجمع رؤى عالمية من مصادر مثل الأخبار والأبحاث والمحتوى الإلكتروني، مما يُساعد الشركات على استشراف المستقبل الاستراتيجي وإدارة المخاطر والابتكار من خلال تحديد الاتجاهات </a:t>
            </a:r>
            <a:r>
              <a:rPr lang="ar-AE" dirty="0" smtClean="0"/>
              <a:t>الناشئة</a:t>
            </a:r>
            <a:endParaRPr lang="en-US" dirty="0"/>
          </a:p>
        </p:txBody>
      </p:sp>
      <p:pic>
        <p:nvPicPr>
          <p:cNvPr id="17" name="صورة 16"/>
          <p:cNvPicPr>
            <a:picLocks noChangeAspect="1"/>
          </p:cNvPicPr>
          <p:nvPr/>
        </p:nvPicPr>
        <p:blipFill rotWithShape="1">
          <a:blip r:embed="rId5">
            <a:extLst>
              <a:ext uri="{28A0092B-C50C-407E-A947-70E740481C1C}">
                <a14:useLocalDpi xmlns:a14="http://schemas.microsoft.com/office/drawing/2010/main" val="0"/>
              </a:ext>
            </a:extLst>
          </a:blip>
          <a:srcRect t="8787" r="4377"/>
          <a:stretch/>
        </p:blipFill>
        <p:spPr>
          <a:xfrm>
            <a:off x="0" y="2261851"/>
            <a:ext cx="7419703" cy="4127364"/>
          </a:xfrm>
          <a:prstGeom prst="rect">
            <a:avLst/>
          </a:prstGeom>
        </p:spPr>
      </p:pic>
    </p:spTree>
    <p:extLst>
      <p:ext uri="{BB962C8B-B14F-4D97-AF65-F5344CB8AC3E}">
        <p14:creationId xmlns:p14="http://schemas.microsoft.com/office/powerpoint/2010/main" val="35256270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766034" y="563219"/>
            <a:ext cx="9298982" cy="2215991"/>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سابعاً: </a:t>
            </a:r>
            <a:r>
              <a:rPr lang="ar-AE" sz="3200" b="1" dirty="0" err="1" smtClean="0">
                <a:solidFill>
                  <a:srgbClr val="00AEEF"/>
                </a:solidFill>
              </a:rPr>
              <a:t>أتمتة</a:t>
            </a:r>
            <a:r>
              <a:rPr lang="ar-AE" sz="3200" b="1" dirty="0" smtClean="0">
                <a:solidFill>
                  <a:srgbClr val="00AEEF"/>
                </a:solidFill>
              </a:rPr>
              <a:t> التسويق باستخدام </a:t>
            </a:r>
            <a:r>
              <a:rPr lang="en-US" sz="3200" b="1" dirty="0" smtClean="0">
                <a:solidFill>
                  <a:srgbClr val="00AEEF"/>
                </a:solidFill>
              </a:rPr>
              <a:t>AI</a:t>
            </a:r>
            <a:endParaRPr lang="ar-AE" sz="3200" b="1" dirty="0" smtClean="0">
              <a:solidFill>
                <a:srgbClr val="00AEEF"/>
              </a:solidFill>
            </a:endParaRPr>
          </a:p>
          <a:p>
            <a:pPr algn="ctr" rtl="1"/>
            <a:r>
              <a:rPr lang="en-US" sz="3200" b="1" dirty="0" err="1" smtClean="0">
                <a:solidFill>
                  <a:srgbClr val="00AEEF"/>
                </a:solidFill>
              </a:rPr>
              <a:t>Boomi</a:t>
            </a:r>
            <a:endParaRPr lang="en-US" sz="3200" b="1" dirty="0">
              <a:solidFill>
                <a:srgbClr val="00AEEF"/>
              </a:solidFill>
            </a:endParaRPr>
          </a:p>
          <a:p>
            <a:pPr algn="ctr" rtl="1"/>
            <a:r>
              <a:rPr lang="en-US" sz="2400" u="sng" dirty="0">
                <a:hlinkClick r:id="rId4"/>
              </a:rPr>
              <a:t>https://boomi.com</a:t>
            </a:r>
            <a:r>
              <a:rPr lang="en-US" sz="2400" u="sng" dirty="0" smtClean="0">
                <a:hlinkClick r:id="rId4"/>
              </a:rPr>
              <a:t>/</a:t>
            </a:r>
            <a:r>
              <a:rPr lang="en-US" sz="2400" u="sng" dirty="0" smtClean="0"/>
              <a:t> </a:t>
            </a:r>
            <a:endParaRPr lang="ar-SA" sz="3200" b="1" dirty="0">
              <a:solidFill>
                <a:srgbClr val="00AEEF"/>
              </a:solidFill>
            </a:endParaRPr>
          </a:p>
          <a:p>
            <a:pPr algn="ctr" rtl="1"/>
            <a:endParaRPr lang="en-US" sz="3200" b="1" dirty="0">
              <a:solidFill>
                <a:srgbClr val="00AEEF"/>
              </a:solidFill>
            </a:endParaRPr>
          </a:p>
          <a:p>
            <a:endParaRPr lang="en-US" dirty="0"/>
          </a:p>
        </p:txBody>
      </p:sp>
      <p:sp>
        <p:nvSpPr>
          <p:cNvPr id="6" name="مستطيل 5"/>
          <p:cNvSpPr/>
          <p:nvPr/>
        </p:nvSpPr>
        <p:spPr>
          <a:xfrm>
            <a:off x="130629" y="2063931"/>
            <a:ext cx="12061372" cy="479406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9" name="مربع نص 8"/>
          <p:cNvSpPr txBox="1"/>
          <p:nvPr/>
        </p:nvSpPr>
        <p:spPr>
          <a:xfrm>
            <a:off x="300446" y="1942841"/>
            <a:ext cx="11891555" cy="6186309"/>
          </a:xfrm>
          <a:prstGeom prst="rect">
            <a:avLst/>
          </a:prstGeom>
          <a:noFill/>
        </p:spPr>
        <p:txBody>
          <a:bodyPr wrap="square" rtlCol="0">
            <a:spAutoFit/>
          </a:bodyPr>
          <a:lstStyle/>
          <a:p>
            <a:pPr algn="r" rtl="1"/>
            <a:r>
              <a:rPr lang="ar-AE" dirty="0" smtClean="0"/>
              <a:t> </a:t>
            </a:r>
          </a:p>
          <a:p>
            <a:pPr algn="just" rtl="1">
              <a:lnSpc>
                <a:spcPct val="150000"/>
              </a:lnSpc>
            </a:pPr>
            <a:r>
              <a:rPr lang="en-US" dirty="0" err="1"/>
              <a:t>Boomi</a:t>
            </a:r>
            <a:r>
              <a:rPr lang="en-US" dirty="0"/>
              <a:t> </a:t>
            </a:r>
            <a:r>
              <a:rPr lang="ar-AE" dirty="0" smtClean="0"/>
              <a:t> هي </a:t>
            </a:r>
            <a:r>
              <a:rPr lang="ar-AE" dirty="0"/>
              <a:t>منصة تربط التطبيقات والبيانات وواجهات برمجة التطبيقات </a:t>
            </a:r>
            <a:r>
              <a:rPr lang="ar-SA" dirty="0"/>
              <a:t> </a:t>
            </a:r>
            <a:r>
              <a:rPr lang="en-US" dirty="0" smtClean="0"/>
              <a:t>(APIs</a:t>
            </a:r>
            <a:r>
              <a:rPr lang="en-US" dirty="0"/>
              <a:t>) </a:t>
            </a:r>
            <a:r>
              <a:rPr lang="ar-AE" dirty="0" smtClean="0"/>
              <a:t> في </a:t>
            </a:r>
            <a:r>
              <a:rPr lang="ar-AE" dirty="0"/>
              <a:t>كل من البيئات السحابية والمحلية. تستخدم واجهة مرئية منخفضة التكلفة، تعمل بتقنية السحب والإفلات، لتمكين الشركات من بناء عمليات التكامل بسرعة ودون الحاجة إلى برمجة مكثفة. تشمل إمكانيات المنصة إدارة واجهات برمجة التطبيقات (</a:t>
            </a:r>
            <a:r>
              <a:rPr lang="en-US" dirty="0" smtClean="0"/>
              <a:t>API</a:t>
            </a:r>
            <a:r>
              <a:rPr lang="ar-AE" dirty="0" smtClean="0"/>
              <a:t>)</a:t>
            </a:r>
            <a:r>
              <a:rPr lang="en-US" dirty="0" smtClean="0"/>
              <a:t>، </a:t>
            </a:r>
            <a:r>
              <a:rPr lang="ar-AE" dirty="0"/>
              <a:t>وإدارة التبادل الإلكتروني للبيانات (</a:t>
            </a:r>
            <a:r>
              <a:rPr lang="en-US" dirty="0"/>
              <a:t>EDI) </a:t>
            </a:r>
            <a:r>
              <a:rPr lang="ar-AE" dirty="0"/>
              <a:t>بين الشركات (</a:t>
            </a:r>
            <a:r>
              <a:rPr lang="en-US" dirty="0"/>
              <a:t>B2B)، </a:t>
            </a:r>
            <a:r>
              <a:rPr lang="ar-AE" dirty="0"/>
              <a:t>ومزامنة البيانات، وأدوات مدعومة بالذكاء الاصطناعي </a:t>
            </a:r>
            <a:r>
              <a:rPr lang="ar-AE" dirty="0" err="1"/>
              <a:t>لأتمتة</a:t>
            </a:r>
            <a:r>
              <a:rPr lang="ar-AE" dirty="0"/>
              <a:t> هذه العمليات </a:t>
            </a:r>
            <a:r>
              <a:rPr lang="ar-AE" dirty="0" smtClean="0"/>
              <a:t>وتبسيطها.</a:t>
            </a:r>
            <a:r>
              <a:rPr lang="ar-AE" dirty="0"/>
              <a:t> </a:t>
            </a:r>
            <a:r>
              <a:rPr lang="ar-SA" dirty="0" smtClean="0"/>
              <a:t>وتوفر التكامل مع عدد كبير من أهم أدوات التسويق الرقمي</a:t>
            </a:r>
            <a:r>
              <a:rPr lang="ar-AE" dirty="0" smtClean="0"/>
              <a:t> وأدوات الأعمال المختلفة</a:t>
            </a:r>
            <a:r>
              <a:rPr lang="ar-SA" dirty="0" smtClean="0"/>
              <a:t> مثل</a:t>
            </a:r>
            <a:r>
              <a:rPr lang="ar-AE" dirty="0" smtClean="0"/>
              <a:t>: </a:t>
            </a:r>
          </a:p>
          <a:p>
            <a:pPr algn="just" rtl="1">
              <a:lnSpc>
                <a:spcPct val="150000"/>
              </a:lnSpc>
            </a:pPr>
            <a:r>
              <a:rPr lang="ar-AE" dirty="0" smtClean="0"/>
              <a:t>المنصات السحابية </a:t>
            </a:r>
            <a:r>
              <a:rPr lang="en-US" dirty="0"/>
              <a:t>Cloud </a:t>
            </a:r>
            <a:r>
              <a:rPr lang="en-US" dirty="0" smtClean="0"/>
              <a:t>Platforms</a:t>
            </a:r>
            <a:r>
              <a:rPr lang="ar-AE" dirty="0" smtClean="0"/>
              <a:t>: </a:t>
            </a:r>
            <a:r>
              <a:rPr lang="en-US" dirty="0"/>
              <a:t>Google Cloud, Amazon Web Services (AWS)</a:t>
            </a:r>
            <a:r>
              <a:rPr lang="ar-AE" dirty="0"/>
              <a:t> </a:t>
            </a:r>
            <a:endParaRPr lang="en-US" dirty="0" smtClean="0"/>
          </a:p>
          <a:p>
            <a:pPr algn="just" rtl="1">
              <a:lnSpc>
                <a:spcPct val="150000"/>
              </a:lnSpc>
            </a:pPr>
            <a:r>
              <a:rPr lang="ar-AE" dirty="0" smtClean="0"/>
              <a:t>برامج إدارة العلاقة مع العملاء </a:t>
            </a:r>
            <a:r>
              <a:rPr lang="en-US" dirty="0" smtClean="0"/>
              <a:t>CRMs</a:t>
            </a:r>
            <a:r>
              <a:rPr lang="ar-AE" dirty="0" smtClean="0"/>
              <a:t>: </a:t>
            </a:r>
            <a:r>
              <a:rPr lang="en-US" dirty="0"/>
              <a:t>Salesforce, Microsoft Dynamics CRM, </a:t>
            </a:r>
            <a:r>
              <a:rPr lang="en-US" dirty="0" err="1"/>
              <a:t>SugarCRM</a:t>
            </a:r>
            <a:endParaRPr lang="en-US" dirty="0"/>
          </a:p>
          <a:p>
            <a:pPr algn="just" rtl="1">
              <a:lnSpc>
                <a:spcPct val="150000"/>
              </a:lnSpc>
            </a:pPr>
            <a:r>
              <a:rPr lang="ar-AE" dirty="0" smtClean="0"/>
              <a:t>أنظمة تخطيط موارد المشروع </a:t>
            </a:r>
            <a:r>
              <a:rPr lang="en-US" dirty="0"/>
              <a:t>ERP </a:t>
            </a:r>
            <a:r>
              <a:rPr lang="en-US" dirty="0" smtClean="0"/>
              <a:t>Systems</a:t>
            </a:r>
            <a:r>
              <a:rPr lang="ar-AE" dirty="0" smtClean="0"/>
              <a:t>: </a:t>
            </a:r>
            <a:r>
              <a:rPr lang="en-US" dirty="0"/>
              <a:t>SAP, Oracle E-Business Suite, </a:t>
            </a:r>
            <a:r>
              <a:rPr lang="en-US" dirty="0" smtClean="0"/>
              <a:t>NetSuite</a:t>
            </a:r>
            <a:endParaRPr lang="ar-AE" dirty="0" smtClean="0"/>
          </a:p>
          <a:p>
            <a:pPr algn="just" rtl="1">
              <a:lnSpc>
                <a:spcPct val="150000"/>
              </a:lnSpc>
            </a:pPr>
            <a:r>
              <a:rPr lang="ar-AE" dirty="0" smtClean="0"/>
              <a:t>تطبيقات الأعمال </a:t>
            </a:r>
            <a:r>
              <a:rPr lang="en-US" dirty="0"/>
              <a:t>Business </a:t>
            </a:r>
            <a:r>
              <a:rPr lang="en-US" dirty="0" smtClean="0"/>
              <a:t>Applications</a:t>
            </a:r>
            <a:r>
              <a:rPr lang="ar-AE" dirty="0" smtClean="0"/>
              <a:t>: </a:t>
            </a:r>
            <a:r>
              <a:rPr lang="en-US" dirty="0"/>
              <a:t>Workday, Shopify, </a:t>
            </a:r>
            <a:r>
              <a:rPr lang="en-US" dirty="0" err="1"/>
              <a:t>ServiceNow</a:t>
            </a:r>
            <a:r>
              <a:rPr lang="en-US" dirty="0"/>
              <a:t>, </a:t>
            </a:r>
            <a:r>
              <a:rPr lang="en-US" dirty="0" smtClean="0"/>
              <a:t>Slack</a:t>
            </a:r>
            <a:endParaRPr lang="ar-AE" dirty="0" smtClean="0"/>
          </a:p>
          <a:p>
            <a:pPr algn="just" rtl="1">
              <a:lnSpc>
                <a:spcPct val="150000"/>
              </a:lnSpc>
            </a:pPr>
            <a:r>
              <a:rPr lang="ar-AE" dirty="0" smtClean="0"/>
              <a:t>قواعد البيانات </a:t>
            </a:r>
            <a:r>
              <a:rPr lang="en-US" dirty="0" smtClean="0"/>
              <a:t>Databases</a:t>
            </a:r>
            <a:r>
              <a:rPr lang="ar-AE" dirty="0" smtClean="0"/>
              <a:t>: </a:t>
            </a:r>
            <a:r>
              <a:rPr lang="en-US" dirty="0"/>
              <a:t>SQL Database, Azure Cosmos DB, Azure Service Bus</a:t>
            </a:r>
          </a:p>
          <a:p>
            <a:pPr algn="just" rtl="1">
              <a:lnSpc>
                <a:spcPct val="150000"/>
              </a:lnSpc>
            </a:pPr>
            <a:r>
              <a:rPr lang="ar-AE" dirty="0" smtClean="0"/>
              <a:t>برمجيات المحاسبة </a:t>
            </a:r>
            <a:r>
              <a:rPr lang="en-US" dirty="0"/>
              <a:t>Accounting Software </a:t>
            </a:r>
            <a:r>
              <a:rPr lang="ar-AE" dirty="0" smtClean="0"/>
              <a:t>: </a:t>
            </a:r>
            <a:r>
              <a:rPr lang="en-US" dirty="0"/>
              <a:t>QuickBooks, </a:t>
            </a:r>
            <a:r>
              <a:rPr lang="en-US" dirty="0" smtClean="0"/>
              <a:t>Sage</a:t>
            </a:r>
          </a:p>
          <a:p>
            <a:pPr algn="just" rtl="1">
              <a:lnSpc>
                <a:spcPct val="150000"/>
              </a:lnSpc>
            </a:pPr>
            <a:endParaRPr lang="en-US" dirty="0" smtClean="0"/>
          </a:p>
          <a:p>
            <a:pPr algn="just" rtl="1">
              <a:lnSpc>
                <a:spcPct val="150000"/>
              </a:lnSpc>
            </a:pPr>
            <a:endParaRPr lang="ar-AE" dirty="0" smtClean="0"/>
          </a:p>
          <a:p>
            <a:pPr algn="just" rtl="1">
              <a:lnSpc>
                <a:spcPct val="150000"/>
              </a:lnSpc>
            </a:pPr>
            <a:endParaRPr lang="ar-AE" dirty="0" smtClean="0"/>
          </a:p>
          <a:p>
            <a:pPr algn="just" rtl="1">
              <a:lnSpc>
                <a:spcPct val="150000"/>
              </a:lnSpc>
            </a:pPr>
            <a:endParaRPr lang="ar-AE" dirty="0"/>
          </a:p>
        </p:txBody>
      </p:sp>
    </p:spTree>
    <p:extLst>
      <p:ext uri="{BB962C8B-B14F-4D97-AF65-F5344CB8AC3E}">
        <p14:creationId xmlns:p14="http://schemas.microsoft.com/office/powerpoint/2010/main" val="39769543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858400" y="38402"/>
            <a:ext cx="9298982" cy="2215991"/>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سابعاً: </a:t>
            </a:r>
            <a:r>
              <a:rPr lang="ar-AE" sz="3200" b="1" dirty="0" err="1" smtClean="0">
                <a:solidFill>
                  <a:srgbClr val="00AEEF"/>
                </a:solidFill>
              </a:rPr>
              <a:t>أتمتة</a:t>
            </a:r>
            <a:r>
              <a:rPr lang="ar-AE" sz="3200" b="1" dirty="0" smtClean="0">
                <a:solidFill>
                  <a:srgbClr val="00AEEF"/>
                </a:solidFill>
              </a:rPr>
              <a:t> التسويق باستخدام </a:t>
            </a:r>
            <a:r>
              <a:rPr lang="en-US" sz="3200" b="1" dirty="0" smtClean="0">
                <a:solidFill>
                  <a:srgbClr val="00AEEF"/>
                </a:solidFill>
              </a:rPr>
              <a:t>AI</a:t>
            </a:r>
            <a:endParaRPr lang="ar-AE" sz="3200" b="1" dirty="0" smtClean="0">
              <a:solidFill>
                <a:srgbClr val="00AEEF"/>
              </a:solidFill>
            </a:endParaRPr>
          </a:p>
          <a:p>
            <a:pPr algn="ctr" rtl="1"/>
            <a:r>
              <a:rPr lang="en-US" sz="3200" b="1" dirty="0" err="1" smtClean="0">
                <a:solidFill>
                  <a:srgbClr val="00AEEF"/>
                </a:solidFill>
              </a:rPr>
              <a:t>Boomi</a:t>
            </a:r>
            <a:endParaRPr lang="en-US" sz="3200" b="1" dirty="0">
              <a:solidFill>
                <a:srgbClr val="00AEEF"/>
              </a:solidFill>
            </a:endParaRPr>
          </a:p>
          <a:p>
            <a:pPr algn="ctr" rtl="1"/>
            <a:r>
              <a:rPr lang="en-US" sz="2400" u="sng" dirty="0">
                <a:hlinkClick r:id="rId4"/>
              </a:rPr>
              <a:t>https://boomi.com</a:t>
            </a:r>
            <a:r>
              <a:rPr lang="en-US" sz="2400" u="sng" dirty="0" smtClean="0">
                <a:hlinkClick r:id="rId4"/>
              </a:rPr>
              <a:t>/</a:t>
            </a:r>
            <a:r>
              <a:rPr lang="en-US" sz="2400" u="sng" dirty="0" smtClean="0"/>
              <a:t> </a:t>
            </a:r>
            <a:endParaRPr lang="ar-SA" sz="3200" b="1" dirty="0">
              <a:solidFill>
                <a:srgbClr val="00AEEF"/>
              </a:solidFill>
            </a:endParaRPr>
          </a:p>
          <a:p>
            <a:pPr algn="ctr" rtl="1"/>
            <a:endParaRPr lang="en-US" sz="3200" b="1" dirty="0">
              <a:solidFill>
                <a:srgbClr val="00AEEF"/>
              </a:solidFill>
            </a:endParaRPr>
          </a:p>
          <a:p>
            <a:endParaRPr lang="en-US" dirty="0"/>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9458"/>
            <a:ext cx="12192000" cy="5417661"/>
          </a:xfrm>
          <a:prstGeom prst="rect">
            <a:avLst/>
          </a:prstGeom>
        </p:spPr>
      </p:pic>
    </p:spTree>
    <p:extLst>
      <p:ext uri="{BB962C8B-B14F-4D97-AF65-F5344CB8AC3E}">
        <p14:creationId xmlns:p14="http://schemas.microsoft.com/office/powerpoint/2010/main" val="25216064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858400" y="38402"/>
            <a:ext cx="9298982" cy="2215991"/>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سابعاً: </a:t>
            </a:r>
            <a:r>
              <a:rPr lang="ar-AE" sz="3200" b="1" dirty="0" err="1" smtClean="0">
                <a:solidFill>
                  <a:srgbClr val="00AEEF"/>
                </a:solidFill>
              </a:rPr>
              <a:t>أتمتة</a:t>
            </a:r>
            <a:r>
              <a:rPr lang="ar-AE" sz="3200" b="1" dirty="0" smtClean="0">
                <a:solidFill>
                  <a:srgbClr val="00AEEF"/>
                </a:solidFill>
              </a:rPr>
              <a:t> التسويق باستخدام </a:t>
            </a:r>
            <a:r>
              <a:rPr lang="en-US" sz="3200" b="1" dirty="0" smtClean="0">
                <a:solidFill>
                  <a:srgbClr val="00AEEF"/>
                </a:solidFill>
              </a:rPr>
              <a:t>AI</a:t>
            </a:r>
            <a:endParaRPr lang="ar-AE" sz="3200" b="1" dirty="0" smtClean="0">
              <a:solidFill>
                <a:srgbClr val="00AEEF"/>
              </a:solidFill>
            </a:endParaRPr>
          </a:p>
          <a:p>
            <a:pPr algn="ctr" rtl="1"/>
            <a:r>
              <a:rPr lang="en-US" sz="3200" b="1" dirty="0" err="1" smtClean="0">
                <a:solidFill>
                  <a:srgbClr val="00AEEF"/>
                </a:solidFill>
              </a:rPr>
              <a:t>Boomi</a:t>
            </a:r>
            <a:endParaRPr lang="en-US" sz="3200" b="1" dirty="0">
              <a:solidFill>
                <a:srgbClr val="00AEEF"/>
              </a:solidFill>
            </a:endParaRPr>
          </a:p>
          <a:p>
            <a:pPr algn="ctr" rtl="1"/>
            <a:r>
              <a:rPr lang="en-US" sz="2400" u="sng" dirty="0">
                <a:hlinkClick r:id="rId4"/>
              </a:rPr>
              <a:t>https://boomi.com</a:t>
            </a:r>
            <a:r>
              <a:rPr lang="en-US" sz="2400" u="sng" dirty="0" smtClean="0">
                <a:hlinkClick r:id="rId4"/>
              </a:rPr>
              <a:t>/</a:t>
            </a:r>
            <a:r>
              <a:rPr lang="en-US" sz="2400" u="sng" dirty="0" smtClean="0"/>
              <a:t> </a:t>
            </a:r>
            <a:endParaRPr lang="ar-SA" sz="3200" b="1" dirty="0">
              <a:solidFill>
                <a:srgbClr val="00AEEF"/>
              </a:solidFill>
            </a:endParaRPr>
          </a:p>
          <a:p>
            <a:pPr algn="ctr" rtl="1"/>
            <a:endParaRPr lang="en-US" sz="3200" b="1" dirty="0">
              <a:solidFill>
                <a:srgbClr val="00AEEF"/>
              </a:solidFill>
            </a:endParaRPr>
          </a:p>
          <a:p>
            <a:endParaRPr lang="en-US"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42357"/>
            <a:ext cx="12192000" cy="5415643"/>
          </a:xfrm>
          <a:prstGeom prst="rect">
            <a:avLst/>
          </a:prstGeom>
        </p:spPr>
      </p:pic>
    </p:spTree>
    <p:extLst>
      <p:ext uri="{BB962C8B-B14F-4D97-AF65-F5344CB8AC3E}">
        <p14:creationId xmlns:p14="http://schemas.microsoft.com/office/powerpoint/2010/main" val="21727046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smtClean="0"/>
              <a:t>1-</a:t>
            </a:r>
            <a:r>
              <a:rPr lang="en-US" sz="2000" dirty="0"/>
              <a:t>Potwora, M., </a:t>
            </a:r>
            <a:r>
              <a:rPr lang="en-US" sz="2000" dirty="0" err="1"/>
              <a:t>Vdovichena</a:t>
            </a:r>
            <a:r>
              <a:rPr lang="en-US" sz="2000" dirty="0"/>
              <a:t>, O., </a:t>
            </a:r>
            <a:r>
              <a:rPr lang="en-US" sz="2000" dirty="0" err="1"/>
              <a:t>Semchuk</a:t>
            </a:r>
            <a:r>
              <a:rPr lang="en-US" sz="2000" dirty="0"/>
              <a:t>, D., </a:t>
            </a:r>
            <a:r>
              <a:rPr lang="en-US" sz="2000" dirty="0" err="1"/>
              <a:t>Lipych</a:t>
            </a:r>
            <a:r>
              <a:rPr lang="en-US" sz="2000" dirty="0"/>
              <a:t>, L., &amp; </a:t>
            </a:r>
            <a:r>
              <a:rPr lang="en-US" sz="2000" dirty="0" err="1"/>
              <a:t>Saienko</a:t>
            </a:r>
            <a:r>
              <a:rPr lang="en-US" sz="2000" dirty="0"/>
              <a:t>, V. (2024). The use of artificial intelligence in marketing strategies: Automation, personalization and forecasting. Journal of Management World, 2024(2), 41–49. </a:t>
            </a:r>
            <a:r>
              <a:rPr lang="en-US" sz="2000" dirty="0">
                <a:hlinkClick r:id="rId4"/>
              </a:rPr>
              <a:t>https://</a:t>
            </a:r>
            <a:r>
              <a:rPr lang="en-US" sz="2000" dirty="0" smtClean="0">
                <a:hlinkClick r:id="rId4"/>
              </a:rPr>
              <a:t>doi.org/10.53935/jomw.v2024i2.275</a:t>
            </a:r>
            <a:r>
              <a:rPr lang="en-US" sz="2000" dirty="0" smtClean="0"/>
              <a:t> </a:t>
            </a:r>
          </a:p>
          <a:p>
            <a:pPr>
              <a:lnSpc>
                <a:spcPct val="150000"/>
              </a:lnSpc>
            </a:pPr>
            <a:r>
              <a:rPr lang="en-US" sz="2000" dirty="0"/>
              <a:t>2-Haleem, A., </a:t>
            </a:r>
            <a:r>
              <a:rPr lang="en-US" sz="2000" dirty="0" err="1"/>
              <a:t>Javaid</a:t>
            </a:r>
            <a:r>
              <a:rPr lang="en-US" sz="2000" dirty="0"/>
              <a:t>, M., </a:t>
            </a:r>
            <a:r>
              <a:rPr lang="en-US" sz="2000" dirty="0" err="1"/>
              <a:t>Asim</a:t>
            </a:r>
            <a:r>
              <a:rPr lang="en-US" sz="2000" dirty="0"/>
              <a:t> </a:t>
            </a:r>
            <a:r>
              <a:rPr lang="en-US" sz="2000" dirty="0" err="1"/>
              <a:t>Qadri</a:t>
            </a:r>
            <a:r>
              <a:rPr lang="en-US" sz="2000" dirty="0"/>
              <a:t>, M., </a:t>
            </a:r>
            <a:r>
              <a:rPr lang="en-US" sz="2000" dirty="0" err="1"/>
              <a:t>Pratap</a:t>
            </a:r>
            <a:r>
              <a:rPr lang="en-US" sz="2000" dirty="0"/>
              <a:t> Singh, R., &amp; Suman, R. (2022). Artificial intelligence (AI) applications for marketing: A literature-based study. International Journal of Intelligent Networks, 3, 119–132. </a:t>
            </a:r>
            <a:r>
              <a:rPr lang="en-US" sz="2000" dirty="0">
                <a:hlinkClick r:id="rId5"/>
              </a:rPr>
              <a:t>https://</a:t>
            </a:r>
            <a:r>
              <a:rPr lang="en-US" sz="2000" dirty="0" smtClean="0">
                <a:hlinkClick r:id="rId5"/>
              </a:rPr>
              <a:t>doi.org/10.1016/j.ijin.2022.08.005</a:t>
            </a:r>
            <a:endParaRPr lang="en-US" sz="2000" dirty="0" smtClean="0"/>
          </a:p>
          <a:p>
            <a:pPr>
              <a:lnSpc>
                <a:spcPct val="150000"/>
              </a:lnSpc>
            </a:pPr>
            <a:r>
              <a:rPr lang="en-US" sz="2000" dirty="0"/>
              <a:t>3-Sakib, S M </a:t>
            </a:r>
            <a:r>
              <a:rPr lang="en-US" sz="2000" dirty="0" err="1"/>
              <a:t>Nazmuz</a:t>
            </a:r>
            <a:r>
              <a:rPr lang="en-US" sz="2000" dirty="0"/>
              <a:t>. (2022). ARTIFICIAL INTELLIGENCE IN MARKETING. </a:t>
            </a:r>
            <a:r>
              <a:rPr lang="en-US" sz="2000" dirty="0">
                <a:hlinkClick r:id="rId6"/>
              </a:rPr>
              <a:t>https://doi.org/10.33774/coe-2022-qtp8f</a:t>
            </a:r>
            <a:r>
              <a:rPr lang="en-US" sz="2000" dirty="0" smtClean="0"/>
              <a:t>. </a:t>
            </a:r>
          </a:p>
          <a:p>
            <a:r>
              <a:rPr lang="en-US" sz="2000" dirty="0" smtClean="0"/>
              <a:t>4-The </a:t>
            </a:r>
            <a:r>
              <a:rPr lang="en-US" sz="2000" dirty="0"/>
              <a:t>AI Marketing Canvas: A Five-Stage Road Map to Implementing Artificial Intelligence in Marketing Book by Jim </a:t>
            </a:r>
            <a:r>
              <a:rPr lang="en-US" sz="2000" dirty="0" err="1"/>
              <a:t>Lecinski</a:t>
            </a:r>
            <a:r>
              <a:rPr lang="en-US" sz="2000" dirty="0"/>
              <a:t> and Raj </a:t>
            </a:r>
            <a:r>
              <a:rPr lang="en-US" sz="2000" dirty="0" err="1"/>
              <a:t>Venkatesan</a:t>
            </a:r>
            <a:r>
              <a:rPr lang="en-US" sz="2000" dirty="0"/>
              <a:t>(2021)</a:t>
            </a:r>
          </a:p>
          <a:p>
            <a:pPr>
              <a:lnSpc>
                <a:spcPct val="150000"/>
              </a:lnSpc>
            </a:pPr>
            <a:r>
              <a:rPr lang="en-US" sz="2000" dirty="0"/>
              <a:t/>
            </a:r>
            <a:br>
              <a:rPr lang="en-US" sz="2000" dirty="0"/>
            </a:br>
            <a:endParaRPr lang="en-US" sz="2000"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875110" y="1609465"/>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5- Nunez </a:t>
            </a:r>
            <a:r>
              <a:rPr lang="en-US" sz="2000" dirty="0" smtClean="0"/>
              <a:t>, M. T., (2017). Artificial </a:t>
            </a:r>
            <a:r>
              <a:rPr lang="en-US" sz="2000" dirty="0"/>
              <a:t>Intelligence for Marketing: Practical </a:t>
            </a:r>
            <a:r>
              <a:rPr lang="en-US" sz="2000" dirty="0" smtClean="0"/>
              <a:t>Applications, Jim Sterne.</a:t>
            </a:r>
          </a:p>
          <a:p>
            <a:pPr>
              <a:lnSpc>
                <a:spcPct val="150000"/>
              </a:lnSpc>
            </a:pPr>
            <a:r>
              <a:rPr lang="en-US" sz="2000" dirty="0" smtClean="0"/>
              <a:t>6-The </a:t>
            </a:r>
            <a:r>
              <a:rPr lang="en-US" sz="2000" dirty="0"/>
              <a:t>Implementation of AI in Marketing, Master thesis, Maria </a:t>
            </a:r>
            <a:r>
              <a:rPr lang="en-US" sz="2000" dirty="0" smtClean="0"/>
              <a:t>Torre, </a:t>
            </a:r>
            <a:r>
              <a:rPr lang="en-US" sz="2000" dirty="0"/>
              <a:t>Universidad </a:t>
            </a:r>
            <a:r>
              <a:rPr lang="en-US" sz="2000" dirty="0" err="1" smtClean="0"/>
              <a:t>Pontificia</a:t>
            </a:r>
            <a:r>
              <a:rPr lang="en-US" sz="2000" dirty="0" smtClean="0"/>
              <a:t> </a:t>
            </a:r>
            <a:r>
              <a:rPr lang="en-US" sz="2000" dirty="0" err="1" smtClean="0"/>
              <a:t>Comillas</a:t>
            </a:r>
            <a:r>
              <a:rPr lang="en-US" sz="2000" dirty="0" smtClean="0"/>
              <a:t>(2021).</a:t>
            </a:r>
          </a:p>
          <a:p>
            <a:pPr>
              <a:lnSpc>
                <a:spcPct val="150000"/>
              </a:lnSpc>
            </a:pPr>
            <a:r>
              <a:rPr lang="en-US" sz="2000" dirty="0"/>
              <a:t>7-Marathe, </a:t>
            </a:r>
            <a:r>
              <a:rPr lang="en-US" sz="2000" dirty="0" err="1"/>
              <a:t>Shardul</a:t>
            </a:r>
            <a:r>
              <a:rPr lang="en-US" sz="2000" dirty="0"/>
              <a:t>. (2024). The Role of Artificial Intelligence in Modern Marketing: A Review of Current Technologies, Applications, and Challenges. 10.58445/rars.1417. </a:t>
            </a:r>
            <a:endParaRPr lang="ar-AE" sz="2000" dirty="0" smtClean="0"/>
          </a:p>
          <a:p>
            <a:pPr>
              <a:lnSpc>
                <a:spcPct val="150000"/>
              </a:lnSpc>
            </a:pPr>
            <a:r>
              <a:rPr lang="en-US" sz="2000" dirty="0" smtClean="0"/>
              <a:t>8- </a:t>
            </a:r>
            <a:r>
              <a:rPr lang="en-US" sz="2000" dirty="0" smtClean="0">
                <a:hlinkClick r:id="rId4"/>
              </a:rPr>
              <a:t>https</a:t>
            </a:r>
            <a:r>
              <a:rPr lang="en-US" sz="2000" dirty="0">
                <a:hlinkClick r:id="rId4"/>
              </a:rPr>
              <a:t>://</a:t>
            </a:r>
            <a:r>
              <a:rPr lang="en-US" sz="2000" dirty="0" smtClean="0">
                <a:hlinkClick r:id="rId4"/>
              </a:rPr>
              <a:t>digitalmarketinginstitute.com/blog/some-inspiring-uses-of-ai-in-digital-marketing</a:t>
            </a:r>
            <a:endParaRPr lang="en-US" sz="2000" dirty="0" smtClean="0"/>
          </a:p>
          <a:p>
            <a:pPr>
              <a:lnSpc>
                <a:spcPct val="150000"/>
              </a:lnSpc>
            </a:pPr>
            <a:r>
              <a:rPr lang="en-US" sz="2000" dirty="0" smtClean="0"/>
              <a:t>9- </a:t>
            </a:r>
            <a:r>
              <a:rPr lang="en-US" sz="2000" dirty="0" smtClean="0">
                <a:hlinkClick r:id="rId5"/>
              </a:rPr>
              <a:t>https</a:t>
            </a:r>
            <a:r>
              <a:rPr lang="en-US" sz="2000" dirty="0">
                <a:hlinkClick r:id="rId5"/>
              </a:rPr>
              <a:t>://</a:t>
            </a:r>
            <a:r>
              <a:rPr lang="en-US" sz="2000" dirty="0" smtClean="0">
                <a:hlinkClick r:id="rId5"/>
              </a:rPr>
              <a:t>www.deepseek.com</a:t>
            </a:r>
            <a:r>
              <a:rPr lang="en-US" sz="2000" dirty="0"/>
              <a:t> </a:t>
            </a:r>
          </a:p>
          <a:p>
            <a:r>
              <a:rPr lang="en-US" dirty="0"/>
              <a:t/>
            </a:r>
            <a:br>
              <a:rPr lang="en-US" dirty="0"/>
            </a:br>
            <a:endParaRPr lang="en-US" dirty="0" smtClean="0"/>
          </a:p>
        </p:txBody>
      </p:sp>
    </p:spTree>
    <p:extLst>
      <p:ext uri="{BB962C8B-B14F-4D97-AF65-F5344CB8AC3E}">
        <p14:creationId xmlns:p14="http://schemas.microsoft.com/office/powerpoint/2010/main" val="33859870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875110" y="1609465"/>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10- </a:t>
            </a:r>
            <a:r>
              <a:rPr lang="en-US" sz="2000" dirty="0">
                <a:hlinkClick r:id="rId4"/>
              </a:rPr>
              <a:t>https://</a:t>
            </a:r>
            <a:r>
              <a:rPr lang="en-US" sz="2000" dirty="0" smtClean="0">
                <a:hlinkClick r:id="rId4"/>
              </a:rPr>
              <a:t>chatgpt.com</a:t>
            </a:r>
            <a:endParaRPr lang="en-US" sz="2000" dirty="0" smtClean="0"/>
          </a:p>
          <a:p>
            <a:pPr>
              <a:lnSpc>
                <a:spcPct val="150000"/>
              </a:lnSpc>
            </a:pPr>
            <a:r>
              <a:rPr lang="en-US" sz="2000" dirty="0" smtClean="0"/>
              <a:t>11- </a:t>
            </a:r>
            <a:r>
              <a:rPr lang="en-US" sz="2000" dirty="0" smtClean="0">
                <a:hlinkClick r:id="rId5"/>
              </a:rPr>
              <a:t>https</a:t>
            </a:r>
            <a:r>
              <a:rPr lang="en-US" sz="2000" dirty="0">
                <a:hlinkClick r:id="rId5"/>
              </a:rPr>
              <a:t>://</a:t>
            </a:r>
            <a:r>
              <a:rPr lang="en-US" sz="2000" dirty="0" smtClean="0">
                <a:hlinkClick r:id="rId5"/>
              </a:rPr>
              <a:t>gemini.google.com</a:t>
            </a:r>
            <a:r>
              <a:rPr lang="en-US" sz="2000" dirty="0" smtClean="0"/>
              <a:t> </a:t>
            </a:r>
          </a:p>
          <a:p>
            <a:pPr>
              <a:lnSpc>
                <a:spcPct val="150000"/>
              </a:lnSpc>
            </a:pPr>
            <a:r>
              <a:rPr lang="en-US" sz="2000" dirty="0"/>
              <a:t>12- </a:t>
            </a:r>
            <a:r>
              <a:rPr lang="en-US" sz="2000" dirty="0">
                <a:hlinkClick r:id="rId6"/>
              </a:rPr>
              <a:t>https://www.canva.com/ai-image-generator</a:t>
            </a:r>
            <a:r>
              <a:rPr lang="en-US" sz="2000" dirty="0" smtClean="0">
                <a:hlinkClick r:id="rId6"/>
              </a:rPr>
              <a:t>/</a:t>
            </a:r>
            <a:r>
              <a:rPr lang="en-US" sz="2000" dirty="0" smtClean="0"/>
              <a:t> </a:t>
            </a:r>
            <a:endParaRPr lang="ar-AE" sz="2000" dirty="0" smtClean="0"/>
          </a:p>
          <a:p>
            <a:pPr>
              <a:lnSpc>
                <a:spcPct val="150000"/>
              </a:lnSpc>
            </a:pPr>
            <a:r>
              <a:rPr lang="en-US" sz="2000" dirty="0" smtClean="0"/>
              <a:t>13- </a:t>
            </a:r>
            <a:r>
              <a:rPr lang="en-US" sz="2000" dirty="0" smtClean="0">
                <a:hlinkClick r:id="rId7"/>
              </a:rPr>
              <a:t>https://www.cnet.com/tech/services-and-software/best-ai-image-generators/</a:t>
            </a:r>
            <a:r>
              <a:rPr lang="en-US" sz="2000" dirty="0" smtClean="0"/>
              <a:t> </a:t>
            </a:r>
          </a:p>
          <a:p>
            <a:pPr>
              <a:lnSpc>
                <a:spcPct val="150000"/>
              </a:lnSpc>
            </a:pPr>
            <a:r>
              <a:rPr lang="en-US" sz="2000" dirty="0"/>
              <a:t>14- </a:t>
            </a:r>
            <a:r>
              <a:rPr lang="en-US" sz="2000" dirty="0">
                <a:hlinkClick r:id="rId8"/>
              </a:rPr>
              <a:t>https://</a:t>
            </a:r>
            <a:r>
              <a:rPr lang="en-US" sz="2000" dirty="0" smtClean="0">
                <a:hlinkClick r:id="rId8"/>
              </a:rPr>
              <a:t>www.impactplus.com/learn/ai-tools-for-content-creation</a:t>
            </a:r>
            <a:r>
              <a:rPr lang="en-US" sz="2000" dirty="0" smtClean="0"/>
              <a:t> </a:t>
            </a:r>
          </a:p>
          <a:p>
            <a:pPr>
              <a:lnSpc>
                <a:spcPct val="150000"/>
              </a:lnSpc>
            </a:pPr>
            <a:r>
              <a:rPr lang="en-US" sz="2000" dirty="0" smtClean="0"/>
              <a:t>15- </a:t>
            </a:r>
            <a:r>
              <a:rPr lang="en-US" sz="2000" dirty="0" smtClean="0">
                <a:hlinkClick r:id="rId9"/>
              </a:rPr>
              <a:t>https</a:t>
            </a:r>
            <a:r>
              <a:rPr lang="en-US" sz="2000" dirty="0">
                <a:hlinkClick r:id="rId9"/>
              </a:rPr>
              <a:t>://massive.io/gear-guides/the-best-ai-video-generator-comparison</a:t>
            </a:r>
            <a:r>
              <a:rPr lang="en-US" sz="2000" dirty="0" smtClean="0">
                <a:hlinkClick r:id="rId9"/>
              </a:rPr>
              <a:t>/</a:t>
            </a:r>
            <a:r>
              <a:rPr lang="en-US" sz="2000" dirty="0" smtClean="0"/>
              <a:t> </a:t>
            </a:r>
          </a:p>
          <a:p>
            <a:pPr>
              <a:lnSpc>
                <a:spcPct val="150000"/>
              </a:lnSpc>
            </a:pPr>
            <a:endParaRPr lang="en-US" dirty="0" smtClean="0"/>
          </a:p>
        </p:txBody>
      </p:sp>
    </p:spTree>
    <p:extLst>
      <p:ext uri="{BB962C8B-B14F-4D97-AF65-F5344CB8AC3E}">
        <p14:creationId xmlns:p14="http://schemas.microsoft.com/office/powerpoint/2010/main" val="5851682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875110" y="1609465"/>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smtClean="0"/>
              <a:t>16- </a:t>
            </a:r>
            <a:r>
              <a:rPr lang="en-US" sz="2000" dirty="0" smtClean="0">
                <a:hlinkClick r:id="rId4"/>
              </a:rPr>
              <a:t>https</a:t>
            </a:r>
            <a:r>
              <a:rPr lang="en-US" sz="2000" dirty="0">
                <a:hlinkClick r:id="rId4"/>
              </a:rPr>
              <a:t>://</a:t>
            </a:r>
            <a:r>
              <a:rPr lang="en-US" sz="2000" dirty="0" smtClean="0">
                <a:hlinkClick r:id="rId4"/>
              </a:rPr>
              <a:t>support.google.com/google-ads/answer/13580022?hl=ar</a:t>
            </a:r>
            <a:endParaRPr lang="en-US" sz="2000" dirty="0" smtClean="0"/>
          </a:p>
          <a:p>
            <a:pPr>
              <a:lnSpc>
                <a:spcPct val="150000"/>
              </a:lnSpc>
            </a:pPr>
            <a:r>
              <a:rPr lang="en-US" sz="2000" dirty="0" smtClean="0">
                <a:hlinkClick r:id="rId5"/>
              </a:rPr>
              <a:t>17https</a:t>
            </a:r>
            <a:r>
              <a:rPr lang="en-US" sz="2000" dirty="0">
                <a:hlinkClick r:id="rId5"/>
              </a:rPr>
              <a:t>://</a:t>
            </a:r>
            <a:r>
              <a:rPr lang="en-US" sz="2000" dirty="0" smtClean="0">
                <a:hlinkClick r:id="rId5"/>
              </a:rPr>
              <a:t>www.facebook.com/business/help/793748385630490?id=1629569087788063</a:t>
            </a:r>
            <a:endParaRPr lang="en-US" sz="2000" dirty="0" smtClean="0"/>
          </a:p>
          <a:p>
            <a:pPr>
              <a:lnSpc>
                <a:spcPct val="150000"/>
              </a:lnSpc>
            </a:pPr>
            <a:r>
              <a:rPr lang="en-US" sz="2000" dirty="0" smtClean="0"/>
              <a:t>18- </a:t>
            </a:r>
            <a:r>
              <a:rPr lang="en-US" sz="2000" dirty="0" smtClean="0">
                <a:hlinkClick r:id="rId6"/>
              </a:rPr>
              <a:t>https</a:t>
            </a:r>
            <a:r>
              <a:rPr lang="en-US" sz="2000" dirty="0">
                <a:hlinkClick r:id="rId6"/>
              </a:rPr>
              <a:t>://kripeshadwani.com/free-ai-art-generators/#</a:t>
            </a:r>
            <a:r>
              <a:rPr lang="en-US" sz="2000" dirty="0" smtClean="0">
                <a:hlinkClick r:id="rId6"/>
              </a:rPr>
              <a:t>3-2-krea-best-for-ultra-high-resolution-images-</a:t>
            </a:r>
            <a:r>
              <a:rPr lang="en-US" sz="2000" dirty="0" smtClean="0"/>
              <a:t>  </a:t>
            </a:r>
          </a:p>
          <a:p>
            <a:pPr>
              <a:lnSpc>
                <a:spcPct val="150000"/>
              </a:lnSpc>
            </a:pPr>
            <a:r>
              <a:rPr lang="en-US" sz="2000" dirty="0" smtClean="0"/>
              <a:t>   </a:t>
            </a:r>
            <a:endParaRPr lang="en-US" sz="2000" dirty="0"/>
          </a:p>
          <a:p>
            <a:pPr>
              <a:lnSpc>
                <a:spcPct val="150000"/>
              </a:lnSpc>
            </a:pPr>
            <a:endParaRPr lang="ar-AE" sz="2000" dirty="0" smtClean="0"/>
          </a:p>
        </p:txBody>
      </p:sp>
    </p:spTree>
    <p:extLst>
      <p:ext uri="{BB962C8B-B14F-4D97-AF65-F5344CB8AC3E}">
        <p14:creationId xmlns:p14="http://schemas.microsoft.com/office/powerpoint/2010/main" val="267571189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 ds:uri="http://purl.org/dc/elements/1.1/"/>
    <ds:schemaRef ds:uri="49100919-8a76-4266-be0c-7dc583902cb4"/>
    <ds:schemaRef ds:uri="d13aca44-ef33-4cf4-9980-7f0b00e6eeb9"/>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B385A2E-34CA-4CA8-B21F-C5D7BDDFDF1F}"/>
</file>

<file path=docProps/app.xml><?xml version="1.0" encoding="utf-8"?>
<Properties xmlns="http://schemas.openxmlformats.org/officeDocument/2006/extended-properties" xmlns:vt="http://schemas.openxmlformats.org/officeDocument/2006/docPropsVTypes">
  <TotalTime>5630</TotalTime>
  <Words>2531</Words>
  <Application>Microsoft Office PowerPoint</Application>
  <PresentationFormat>ملء الشاشة</PresentationFormat>
  <Paragraphs>293</Paragraphs>
  <Slides>53</Slides>
  <Notes>52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53</vt:i4>
      </vt:variant>
    </vt:vector>
  </HeadingPairs>
  <TitlesOfParts>
    <vt:vector size="59"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321</cp:revision>
  <dcterms:created xsi:type="dcterms:W3CDTF">2023-04-29T09:08:00Z</dcterms:created>
  <dcterms:modified xsi:type="dcterms:W3CDTF">2025-11-02T02:55:50Z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