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42.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notesSlides/notesSlide2.xml" ContentType="application/vnd.openxmlformats-officedocument.presentationml.notesSlide+xml"/>
  <Override PartName="/ppt/slideLayouts/slideLayout11.xml" ContentType="application/vnd.openxmlformats-officedocument.presentationml.slideLayout+xml"/>
  <Override PartName="/ppt/notesSlides/notesSlide5.xml" ContentType="application/vnd.openxmlformats-officedocument.presentationml.notes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3.xml" ContentType="application/vnd.openxmlformats-officedocument.presentationml.notesSlide+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8.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80" r:id="rId2"/>
    <p:sldId id="303" r:id="rId3"/>
    <p:sldId id="516" r:id="rId4"/>
    <p:sldId id="518" r:id="rId5"/>
    <p:sldId id="564" r:id="rId6"/>
    <p:sldId id="565" r:id="rId7"/>
    <p:sldId id="566" r:id="rId8"/>
    <p:sldId id="567" r:id="rId9"/>
    <p:sldId id="568" r:id="rId10"/>
    <p:sldId id="569" r:id="rId11"/>
    <p:sldId id="570" r:id="rId12"/>
    <p:sldId id="571" r:id="rId13"/>
    <p:sldId id="561" r:id="rId14"/>
    <p:sldId id="572" r:id="rId15"/>
    <p:sldId id="563" r:id="rId16"/>
    <p:sldId id="573" r:id="rId17"/>
    <p:sldId id="574" r:id="rId18"/>
    <p:sldId id="575" r:id="rId19"/>
    <p:sldId id="576" r:id="rId20"/>
    <p:sldId id="579" r:id="rId21"/>
    <p:sldId id="580" r:id="rId22"/>
    <p:sldId id="582" r:id="rId23"/>
    <p:sldId id="583" r:id="rId24"/>
    <p:sldId id="584" r:id="rId25"/>
    <p:sldId id="585" r:id="rId26"/>
    <p:sldId id="586" r:id="rId27"/>
    <p:sldId id="587" r:id="rId28"/>
    <p:sldId id="588" r:id="rId29"/>
    <p:sldId id="589" r:id="rId30"/>
    <p:sldId id="590" r:id="rId31"/>
    <p:sldId id="591" r:id="rId32"/>
    <p:sldId id="592" r:id="rId33"/>
    <p:sldId id="593" r:id="rId34"/>
    <p:sldId id="594" r:id="rId35"/>
    <p:sldId id="595" r:id="rId36"/>
    <p:sldId id="596" r:id="rId37"/>
    <p:sldId id="597" r:id="rId38"/>
    <p:sldId id="598" r:id="rId39"/>
    <p:sldId id="599" r:id="rId40"/>
    <p:sldId id="624" r:id="rId41"/>
    <p:sldId id="62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6"/>
            <p14:sldId id="518"/>
            <p14:sldId id="564"/>
            <p14:sldId id="565"/>
            <p14:sldId id="566"/>
            <p14:sldId id="567"/>
            <p14:sldId id="568"/>
            <p14:sldId id="569"/>
            <p14:sldId id="570"/>
            <p14:sldId id="571"/>
            <p14:sldId id="561"/>
            <p14:sldId id="572"/>
            <p14:sldId id="563"/>
            <p14:sldId id="573"/>
            <p14:sldId id="574"/>
            <p14:sldId id="575"/>
            <p14:sldId id="576"/>
            <p14:sldId id="579"/>
            <p14:sldId id="580"/>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24"/>
            <p14:sldId id="6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956" autoAdjust="0"/>
    <p:restoredTop sz="89080" autoAdjust="0"/>
  </p:normalViewPr>
  <p:slideViewPr>
    <p:cSldViewPr snapToGrid="0">
      <p:cViewPr varScale="1">
        <p:scale>
          <a:sx n="65" d="100"/>
          <a:sy n="65" d="100"/>
        </p:scale>
        <p:origin x="1308"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56205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082599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1133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99600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28.png"/><Relationship Id="rId2" Type="http://schemas.openxmlformats.org/officeDocument/2006/relationships/image" Target="../media/image26.jpeg"/><Relationship Id="rId1" Type="http://schemas.openxmlformats.org/officeDocument/2006/relationships/slideLayout" Target="../slideLayouts/slideLayout14.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269653"/>
            <a:ext cx="5708079" cy="610317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5257" y="3902118"/>
            <a:ext cx="4237787" cy="400110"/>
          </a:xfrm>
          <a:prstGeom prst="rect">
            <a:avLst/>
          </a:prstGeom>
          <a:noFill/>
        </p:spPr>
        <p:txBody>
          <a:bodyPr wrap="square" rtlCol="0">
            <a:spAutoFit/>
          </a:bodyPr>
          <a:lstStyle/>
          <a:p>
            <a:pPr algn="ctr"/>
            <a:r>
              <a:rPr lang="ar-JO" sz="2000" b="1" dirty="0" smtClean="0">
                <a:latin typeface="Alexandria Black" pitchFamily="2" charset="-78"/>
                <a:cs typeface="Alexandria Black" pitchFamily="2" charset="-78"/>
              </a:rPr>
              <a:t>إعداد الدكتور: محمد عودة</a:t>
            </a:r>
            <a:endParaRPr lang="en-US" sz="2000" b="1" dirty="0">
              <a:latin typeface="Alexandria Black" pitchFamily="2" charset="-78"/>
              <a:cs typeface="Alexandria Black" pitchFamily="2" charset="-78"/>
            </a:endParaRPr>
          </a:p>
        </p:txBody>
      </p:sp>
      <p:sp>
        <p:nvSpPr>
          <p:cNvPr id="31" name="TextBox 30"/>
          <p:cNvSpPr txBox="1"/>
          <p:nvPr/>
        </p:nvSpPr>
        <p:spPr>
          <a:xfrm>
            <a:off x="1108644" y="2424037"/>
            <a:ext cx="4883015" cy="400110"/>
          </a:xfrm>
          <a:prstGeom prst="rect">
            <a:avLst/>
          </a:prstGeom>
          <a:noFill/>
        </p:spPr>
        <p:txBody>
          <a:bodyPr wrap="square" rtlCol="0">
            <a:spAutoFit/>
          </a:bodyPr>
          <a:lstStyle/>
          <a:p>
            <a:pPr algn="ctr"/>
            <a:r>
              <a:rPr lang="ar-JO" sz="2000" b="1" dirty="0" smtClean="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34" name="Rectangle: Rounded Corners 33"/>
          <p:cNvSpPr/>
          <p:nvPr/>
        </p:nvSpPr>
        <p:spPr>
          <a:xfrm>
            <a:off x="-1" y="5843657"/>
            <a:ext cx="31492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dirty="0" smtClean="0">
                <a:solidFill>
                  <a:schemeClr val="bg1"/>
                </a:solidFill>
                <a:latin typeface="Alexandria Black" pitchFamily="2" charset="-78"/>
                <a:cs typeface="Alexandria Black" pitchFamily="2" charset="-78"/>
              </a:rPr>
              <a:t>المحاضرة ( التاسعة )</a:t>
            </a:r>
            <a:endParaRPr lang="en-US" sz="2000" dirty="0">
              <a:solidFill>
                <a:schemeClr val="bg1"/>
              </a:solidFill>
              <a:latin typeface="Alexandria Black" pitchFamily="2" charset="-78"/>
              <a:cs typeface="Alexandria Black" pitchFamily="2" charset="-78"/>
            </a:endParaRPr>
          </a:p>
        </p:txBody>
      </p:sp>
      <p:sp>
        <p:nvSpPr>
          <p:cNvPr id="46" name="TextBox 45"/>
          <p:cNvSpPr txBox="1"/>
          <p:nvPr/>
        </p:nvSpPr>
        <p:spPr>
          <a:xfrm>
            <a:off x="329268" y="5104240"/>
            <a:ext cx="1747181" cy="707886"/>
          </a:xfrm>
          <a:prstGeom prst="rect">
            <a:avLst/>
          </a:prstGeom>
          <a:noFill/>
        </p:spPr>
        <p:txBody>
          <a:bodyPr wrap="square" rtlCol="0">
            <a:spAutoFit/>
          </a:bodyPr>
          <a:lstStyle/>
          <a:p>
            <a:r>
              <a:rPr lang="en-US" sz="2000" dirty="0" smtClean="0">
                <a:latin typeface="Alexandria Black" pitchFamily="2" charset="-78"/>
                <a:cs typeface="Alexandria Black" pitchFamily="2" charset="-78"/>
              </a:rPr>
              <a:t>LAW 631</a:t>
            </a: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4" name="Oval 13"/>
          <p:cNvSpPr/>
          <p:nvPr/>
        </p:nvSpPr>
        <p:spPr>
          <a:xfrm>
            <a:off x="6200343" y="498763"/>
            <a:ext cx="5562166" cy="565265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Oval 8"/>
          <p:cNvSpPr/>
          <p:nvPr/>
        </p:nvSpPr>
        <p:spPr>
          <a:xfrm>
            <a:off x="6085815" y="498764"/>
            <a:ext cx="5676693" cy="599901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18651"/>
    </mc:Choice>
    <mc:Fallback xmlns="">
      <p:transition spd="slow" advTm="1865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5513" y="2785710"/>
            <a:ext cx="4431021" cy="400110"/>
          </a:xfrm>
          <a:prstGeom prst="rect">
            <a:avLst/>
          </a:prstGeom>
          <a:noFill/>
        </p:spPr>
        <p:txBody>
          <a:bodyPr wrap="none" rtlCol="0">
            <a:spAutoFit/>
          </a:bodyPr>
          <a:lstStyle/>
          <a:p>
            <a:pPr algn="ctr"/>
            <a:r>
              <a:rPr lang="ar-JO" sz="2000" b="1" dirty="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10" name="Rectangle: Rounded Corners 9"/>
          <p:cNvSpPr/>
          <p:nvPr/>
        </p:nvSpPr>
        <p:spPr>
          <a:xfrm>
            <a:off x="6455528" y="4273385"/>
            <a:ext cx="460217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smtClean="0">
                <a:solidFill>
                  <a:schemeClr val="tx1"/>
                </a:solidFill>
                <a:latin typeface="Alexandria Black" pitchFamily="2" charset="-78"/>
                <a:cs typeface="Alexandria Black" pitchFamily="2" charset="-78"/>
              </a:rPr>
              <a:t>المحاضرة التاسعة</a:t>
            </a:r>
            <a:endParaRPr lang="en-US" sz="2000" b="1" dirty="0">
              <a:solidFill>
                <a:schemeClr val="tx1"/>
              </a:solidFill>
              <a:latin typeface="Alexandria Black" pitchFamily="2" charset="-78"/>
              <a:cs typeface="Alexandria Black" pitchFamily="2" charset="-78"/>
            </a:endParaRPr>
          </a:p>
        </p:txBody>
      </p:sp>
      <p:sp>
        <p:nvSpPr>
          <p:cNvPr id="11" name="TextBox 10"/>
          <p:cNvSpPr txBox="1"/>
          <p:nvPr/>
        </p:nvSpPr>
        <p:spPr>
          <a:xfrm>
            <a:off x="6370224" y="4802552"/>
            <a:ext cx="1329210" cy="707886"/>
          </a:xfrm>
          <a:prstGeom prst="rect">
            <a:avLst/>
          </a:prstGeom>
          <a:noFill/>
        </p:spPr>
        <p:txBody>
          <a:bodyPr wrap="none" rtlCol="0">
            <a:spAutoFit/>
          </a:bodyPr>
          <a:lstStyle/>
          <a:p>
            <a:r>
              <a:rPr lang="en-US" sz="2000" dirty="0" smtClean="0">
                <a:latin typeface="Alexandria Black" pitchFamily="2" charset="-78"/>
                <a:cs typeface="Alexandria Black" pitchFamily="2" charset="-78"/>
              </a:rPr>
              <a:t>LAW 631</a:t>
            </a:r>
            <a:endParaRPr lang="en-US" sz="2000" dirty="0">
              <a:latin typeface="Alexandria Black" pitchFamily="2" charset="-78"/>
              <a:cs typeface="Alexandria Black" pitchFamily="2" charset="-78"/>
            </a:endParaRP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JO" sz="2000" dirty="0" smtClean="0">
                <a:solidFill>
                  <a:srgbClr val="00B0F0"/>
                </a:solidFill>
                <a:latin typeface="Alexandria Black" pitchFamily="2" charset="-78"/>
                <a:cs typeface="Alexandria Black" pitchFamily="2" charset="-78"/>
              </a:rPr>
              <a:t>الأسبوع العاشر             </a:t>
            </a:r>
            <a:endParaRPr lang="en-US" sz="2000" dirty="0">
              <a:solidFill>
                <a:srgbClr val="00B0F0"/>
              </a:solidFill>
              <a:latin typeface="Alexandria Black" pitchFamily="2" charset="-78"/>
              <a:cs typeface="Alexandria Black"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7722" y="92635"/>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360"/>
    </mc:Choice>
    <mc:Fallback xmlns="">
      <p:transition spd="slow" advTm="1236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1681316" cy="1079086"/>
          </a:xfrm>
          <a:prstGeom prst="rect">
            <a:avLst/>
          </a:prstGeom>
        </p:spPr>
      </p:pic>
      <p:sp>
        <p:nvSpPr>
          <p:cNvPr id="2" name="Title 1"/>
          <p:cNvSpPr>
            <a:spLocks noGrp="1"/>
          </p:cNvSpPr>
          <p:nvPr>
            <p:ph type="title"/>
          </p:nvPr>
        </p:nvSpPr>
        <p:spPr/>
        <p:txBody>
          <a:bodyPr>
            <a:normAutofit/>
          </a:bodyPr>
          <a:lstStyle/>
          <a:p>
            <a:pPr algn="ctr">
              <a:lnSpc>
                <a:spcPct val="150000"/>
              </a:lnSpc>
            </a:pPr>
            <a:r>
              <a:rPr lang="ar-JO" sz="2000" b="1"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729712" y="1565564"/>
            <a:ext cx="10515600" cy="4788741"/>
          </a:xfrm>
        </p:spPr>
        <p:txBody>
          <a:bodyPr>
            <a:normAutofit/>
          </a:bodyPr>
          <a:lstStyle/>
          <a:p>
            <a:pPr marL="0" indent="0" algn="r">
              <a:lnSpc>
                <a:spcPct val="250000"/>
              </a:lnSpc>
              <a:buNone/>
            </a:pPr>
            <a:r>
              <a:rPr lang="ar-JO" sz="1800" b="1" dirty="0" smtClean="0">
                <a:solidFill>
                  <a:schemeClr val="accent4"/>
                </a:solidFill>
                <a:latin typeface="Alexandria Black" pitchFamily="2" charset="-78"/>
                <a:cs typeface="Alexandria Black" pitchFamily="2" charset="-78"/>
              </a:rPr>
              <a:t>المحاور الرئيسية للمحاضرة</a:t>
            </a:r>
          </a:p>
          <a:p>
            <a:pPr marL="0" indent="0" algn="r">
              <a:lnSpc>
                <a:spcPct val="250000"/>
              </a:lnSpc>
              <a:buNone/>
            </a:pPr>
            <a:r>
              <a:rPr lang="ar-JO" sz="1800" b="1" dirty="0" smtClean="0">
                <a:solidFill>
                  <a:schemeClr val="accent4"/>
                </a:solidFill>
                <a:latin typeface="Alexandria Black" pitchFamily="2" charset="-78"/>
                <a:cs typeface="Alexandria Black" pitchFamily="2" charset="-78"/>
              </a:rPr>
              <a:t>1-واقع </a:t>
            </a:r>
            <a:r>
              <a:rPr lang="ar-JO" sz="1800" b="1" dirty="0">
                <a:solidFill>
                  <a:schemeClr val="accent4"/>
                </a:solidFill>
                <a:latin typeface="Alexandria Black" pitchFamily="2" charset="-78"/>
                <a:cs typeface="Alexandria Black" pitchFamily="2" charset="-78"/>
              </a:rPr>
              <a:t>التكنولوجيا المالية على المستوى </a:t>
            </a:r>
            <a:r>
              <a:rPr lang="ar-JO" sz="1800" b="1" dirty="0" smtClean="0">
                <a:solidFill>
                  <a:schemeClr val="accent4"/>
                </a:solidFill>
                <a:latin typeface="Alexandria Black" pitchFamily="2" charset="-78"/>
                <a:cs typeface="Alexandria Black" pitchFamily="2" charset="-78"/>
              </a:rPr>
              <a:t>العالمي</a:t>
            </a:r>
          </a:p>
          <a:p>
            <a:pPr marL="0" indent="0" algn="r">
              <a:lnSpc>
                <a:spcPct val="250000"/>
              </a:lnSpc>
              <a:buNone/>
            </a:pPr>
            <a:r>
              <a:rPr lang="ar-JO" sz="1800" b="1" dirty="0" smtClean="0">
                <a:solidFill>
                  <a:schemeClr val="accent4"/>
                </a:solidFill>
                <a:latin typeface="Alexandria Black" pitchFamily="2" charset="-78"/>
                <a:cs typeface="Alexandria Black" pitchFamily="2" charset="-78"/>
              </a:rPr>
              <a:t>2</a:t>
            </a:r>
            <a:r>
              <a:rPr lang="ar-JO" sz="1800" b="1" dirty="0">
                <a:solidFill>
                  <a:schemeClr val="accent4"/>
                </a:solidFill>
                <a:latin typeface="Alexandria Black" pitchFamily="2" charset="-78"/>
                <a:cs typeface="Alexandria Black" pitchFamily="2" charset="-78"/>
              </a:rPr>
              <a:t>. واقع التكنولوجيا المالية في الدول العربية</a:t>
            </a:r>
          </a:p>
          <a:p>
            <a:pPr marL="0" indent="0" algn="r">
              <a:lnSpc>
                <a:spcPct val="250000"/>
              </a:lnSpc>
              <a:buNone/>
            </a:pPr>
            <a:r>
              <a:rPr lang="ar-JO" sz="1800" b="1" dirty="0">
                <a:solidFill>
                  <a:schemeClr val="accent4"/>
                </a:solidFill>
                <a:latin typeface="Alexandria Black" pitchFamily="2" charset="-78"/>
                <a:cs typeface="Alexandria Black" pitchFamily="2" charset="-78"/>
              </a:rPr>
              <a:t>3. دور التكنولوجيا المالية في إرساء الشمول المالي في الوطن </a:t>
            </a:r>
            <a:r>
              <a:rPr lang="ar-JO" sz="1800" b="1" dirty="0" smtClean="0">
                <a:solidFill>
                  <a:schemeClr val="accent4"/>
                </a:solidFill>
                <a:latin typeface="Alexandria Black" pitchFamily="2" charset="-78"/>
                <a:cs typeface="Alexandria Black" pitchFamily="2" charset="-78"/>
              </a:rPr>
              <a:t>العربي</a:t>
            </a:r>
            <a:endParaRPr lang="ar-JO" sz="1800" b="1" dirty="0">
              <a:solidFill>
                <a:schemeClr val="accent4"/>
              </a:solidFill>
              <a:latin typeface="Alexandria Black" pitchFamily="2" charset="-78"/>
              <a:cs typeface="Alexandria Black" pitchFamily="2" charset="-78"/>
            </a:endParaRPr>
          </a:p>
          <a:p>
            <a:pPr marL="0" indent="0" algn="r">
              <a:lnSpc>
                <a:spcPct val="250000"/>
              </a:lnSpc>
              <a:buNone/>
            </a:pPr>
            <a:r>
              <a:rPr lang="ar-JO" sz="1800" b="1" dirty="0" smtClean="0">
                <a:solidFill>
                  <a:schemeClr val="accent4"/>
                </a:solidFill>
                <a:latin typeface="Alexandria Black" pitchFamily="2" charset="-78"/>
                <a:cs typeface="Alexandria Black" pitchFamily="2" charset="-78"/>
              </a:rPr>
              <a:t>4. المراجع</a:t>
            </a:r>
            <a:endParaRPr lang="ar-JO" sz="1800" b="1" dirty="0">
              <a:solidFill>
                <a:schemeClr val="accent4"/>
              </a:solidFill>
              <a:latin typeface="Alexandria Black" pitchFamily="2" charset="-78"/>
              <a:cs typeface="Alexandria Black" pitchFamily="2" charset="-78"/>
            </a:endParaRPr>
          </a:p>
        </p:txBody>
      </p:sp>
    </p:spTree>
    <p:extLst>
      <p:ext uri="{BB962C8B-B14F-4D97-AF65-F5344CB8AC3E}">
        <p14:creationId xmlns:p14="http://schemas.microsoft.com/office/powerpoint/2010/main" val="2762205815"/>
      </p:ext>
    </p:extLst>
  </p:cSld>
  <p:clrMapOvr>
    <a:masterClrMapping/>
  </p:clrMapOvr>
  <mc:AlternateContent xmlns:mc="http://schemas.openxmlformats.org/markup-compatibility/2006" xmlns:p14="http://schemas.microsoft.com/office/powerpoint/2010/main">
    <mc:Choice Requires="p14">
      <p:transition spd="slow" p14:dur="2000" advTm="77352"/>
    </mc:Choice>
    <mc:Fallback xmlns="">
      <p:transition spd="slow" advTm="7735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79086"/>
          </a:xfrm>
        </p:spPr>
        <p:txBody>
          <a:bodyPr>
            <a:normAutofit/>
          </a:bodyPr>
          <a:lstStyle/>
          <a:p>
            <a:pPr algn="ctr">
              <a:lnSpc>
                <a:spcPct val="150000"/>
              </a:lnSpc>
            </a:pPr>
            <a:r>
              <a:rPr lang="ar-JO" sz="1800" dirty="0">
                <a:solidFill>
                  <a:srgbClr val="00B0F0"/>
                </a:solidFill>
                <a:latin typeface="Alexandria Black" pitchFamily="2" charset="-78"/>
                <a:ea typeface="+mn-ea"/>
                <a:cs typeface="Alexandria Black" pitchFamily="2" charset="-78"/>
              </a:rPr>
              <a:t>واقع التكنولوجيا المالية في الوطن العربي ودورها في تعزيز الشمول المالي</a:t>
            </a:r>
          </a:p>
        </p:txBody>
      </p:sp>
      <p:sp>
        <p:nvSpPr>
          <p:cNvPr id="3" name="Content Placeholder 2"/>
          <p:cNvSpPr>
            <a:spLocks noGrp="1"/>
          </p:cNvSpPr>
          <p:nvPr>
            <p:ph idx="1"/>
          </p:nvPr>
        </p:nvSpPr>
        <p:spPr>
          <a:xfrm>
            <a:off x="838200" y="1444211"/>
            <a:ext cx="10294258" cy="4825960"/>
          </a:xfrm>
        </p:spPr>
        <p:txBody>
          <a:bodyPr>
            <a:normAutofit/>
          </a:bodyPr>
          <a:lstStyle/>
          <a:p>
            <a:pPr marL="0" indent="0" algn="r">
              <a:lnSpc>
                <a:spcPct val="200000"/>
              </a:lnSpc>
              <a:buNone/>
            </a:pPr>
            <a:r>
              <a:rPr lang="ar-JO" sz="1600" dirty="0" smtClean="0">
                <a:solidFill>
                  <a:srgbClr val="FFC000"/>
                </a:solidFill>
                <a:latin typeface="Alexandria Medium" pitchFamily="2" charset="-78"/>
                <a:cs typeface="Alexandria Medium" pitchFamily="2" charset="-78"/>
              </a:rPr>
              <a:t>المحور الاول </a:t>
            </a:r>
            <a:r>
              <a:rPr lang="ar-JO" sz="1600" dirty="0">
                <a:solidFill>
                  <a:srgbClr val="FFC000"/>
                </a:solidFill>
                <a:latin typeface="Alexandria Medium" pitchFamily="2" charset="-78"/>
                <a:cs typeface="Alexandria Medium" pitchFamily="2" charset="-78"/>
              </a:rPr>
              <a:t>:  </a:t>
            </a:r>
            <a:r>
              <a:rPr lang="ar-JO" sz="1600" dirty="0" smtClean="0">
                <a:solidFill>
                  <a:srgbClr val="FFC000"/>
                </a:solidFill>
                <a:latin typeface="Alexandria Medium" pitchFamily="2" charset="-78"/>
                <a:cs typeface="Alexandria Medium" pitchFamily="2" charset="-78"/>
              </a:rPr>
              <a:t>واقع </a:t>
            </a:r>
            <a:r>
              <a:rPr lang="ar-JO" sz="1600" dirty="0">
                <a:solidFill>
                  <a:srgbClr val="FFC000"/>
                </a:solidFill>
                <a:latin typeface="Alexandria Medium" pitchFamily="2" charset="-78"/>
                <a:cs typeface="Alexandria Medium" pitchFamily="2" charset="-78"/>
              </a:rPr>
              <a:t>التكنولوجيا المالية على المستوى </a:t>
            </a:r>
            <a:r>
              <a:rPr lang="ar-JO" sz="1600" dirty="0" smtClean="0">
                <a:solidFill>
                  <a:srgbClr val="FFC000"/>
                </a:solidFill>
                <a:latin typeface="Alexandria Medium" pitchFamily="2" charset="-78"/>
                <a:cs typeface="Alexandria Medium" pitchFamily="2" charset="-78"/>
              </a:rPr>
              <a:t>العالمي</a:t>
            </a:r>
          </a:p>
          <a:p>
            <a:pPr marL="0" indent="0" algn="r">
              <a:lnSpc>
                <a:spcPct val="200000"/>
              </a:lnSpc>
              <a:buNone/>
            </a:pPr>
            <a:r>
              <a:rPr lang="ar-JO" sz="1400" dirty="0" smtClean="0">
                <a:solidFill>
                  <a:srgbClr val="FFC000"/>
                </a:solidFill>
                <a:latin typeface="Alexandria" pitchFamily="2" charset="-78"/>
                <a:cs typeface="Alexandria" pitchFamily="2" charset="-78"/>
              </a:rPr>
              <a:t>ماهية التكنولوجيا المالية</a:t>
            </a:r>
          </a:p>
          <a:p>
            <a:pPr marL="0" indent="0" algn="r">
              <a:lnSpc>
                <a:spcPct val="200000"/>
              </a:lnSpc>
              <a:buNone/>
            </a:pPr>
            <a:r>
              <a:rPr lang="ar-JO" sz="1400" dirty="0">
                <a:solidFill>
                  <a:srgbClr val="000000"/>
                </a:solidFill>
                <a:latin typeface="Alexandria" pitchFamily="2" charset="-78"/>
                <a:cs typeface="Alexandria" pitchFamily="2" charset="-78"/>
              </a:rPr>
              <a:t>التكنولوجيا المالية هي تلك الابتكارات المالية التي باستطاعتها أن تنتج نماذج أعمال جديدة، أو تطبيقات، أو عمليات، أو منتجات تؤثر بشكل واضح على الأسواق المالية والمؤسسات وتقديم الخدمات المالية، تتميز هذه التكنولوجيا بانها أسرع وأرخص وأسهل ويمكن لعدد أكبر من الأفراد الوصول إليها، وفي معظم الحالات يتم تطوير هذه الخدمات والمنتجات بواسطة شركات ناشئة وهى شركات صغيرة وحديثة تعد بتحسين الخدمات المصرفية للأفراد والشركات بالتعاون أو بالمنافسة مع مقدمي الخدمات المالية (مختبر ومضة وبيفورت 2016</a:t>
            </a:r>
            <a:r>
              <a:rPr lang="ar-JO" sz="1400" dirty="0" smtClean="0">
                <a:solidFill>
                  <a:srgbClr val="000000"/>
                </a:solidFill>
                <a:latin typeface="Alexandria" pitchFamily="2" charset="-78"/>
                <a:cs typeface="Alexandria" pitchFamily="2" charset="-78"/>
              </a:rPr>
              <a:t>،) </a:t>
            </a:r>
            <a:r>
              <a:rPr lang="ar-JO" sz="1400" dirty="0">
                <a:solidFill>
                  <a:srgbClr val="000000"/>
                </a:solidFill>
                <a:latin typeface="Alexandria" pitchFamily="2" charset="-78"/>
                <a:cs typeface="Alexandria" pitchFamily="2" charset="-78"/>
              </a:rPr>
              <a:t>توصف التكنولوجيا المالية على أنها حقبة جديدة من التمويل الرقمي حول العالم الذي يمتد من تطبيق الذكاء الاصطناعي والتعلم الآلي إلى استخدام البيانات الكبرى، ومن استخدام تحديد الهوية البيولوجية إلى تقنية  البلوك تشين ( سلسلة الكتل) ( سلسلة البلوكات )</a:t>
            </a:r>
          </a:p>
          <a:p>
            <a:pPr marL="0" indent="0" algn="r">
              <a:lnSpc>
                <a:spcPct val="200000"/>
              </a:lnSpc>
              <a:buNone/>
            </a:pPr>
            <a:endParaRPr lang="ar-JO" sz="1400" dirty="0" smtClean="0">
              <a:solidFill>
                <a:srgbClr val="000000"/>
              </a:solidFill>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78" y="115743"/>
            <a:ext cx="1609444" cy="1079086"/>
          </a:xfrm>
          <a:prstGeom prst="rect">
            <a:avLst/>
          </a:prstGeom>
        </p:spPr>
      </p:pic>
    </p:spTree>
    <p:extLst>
      <p:ext uri="{BB962C8B-B14F-4D97-AF65-F5344CB8AC3E}">
        <p14:creationId xmlns:p14="http://schemas.microsoft.com/office/powerpoint/2010/main" val="1036312560"/>
      </p:ext>
    </p:extLst>
  </p:cSld>
  <p:clrMapOvr>
    <a:masterClrMapping/>
  </p:clrMapOvr>
  <mc:AlternateContent xmlns:mc="http://schemas.openxmlformats.org/markup-compatibility/2006" xmlns:p14="http://schemas.microsoft.com/office/powerpoint/2010/main">
    <mc:Choice Requires="p14">
      <p:transition spd="slow" p14:dur="2000" advTm="92960"/>
    </mc:Choice>
    <mc:Fallback xmlns="">
      <p:transition spd="slow" advTm="9296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488363"/>
            <a:ext cx="10515600" cy="1325563"/>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solidFill>
                <a:srgbClr val="00B0F0"/>
              </a:solidFill>
              <a:latin typeface="Alexandria Black" pitchFamily="2" charset="-78"/>
              <a:cs typeface="Alexandria Black" pitchFamily="2" charset="-78"/>
            </a:endParaRPr>
          </a:p>
        </p:txBody>
      </p:sp>
      <p:pic>
        <p:nvPicPr>
          <p:cNvPr id="4" name="Picture 3"/>
          <p:cNvPicPr>
            <a:picLocks noChangeAspect="1"/>
          </p:cNvPicPr>
          <p:nvPr/>
        </p:nvPicPr>
        <p:blipFill>
          <a:blip r:embed="rId2"/>
          <a:stretch>
            <a:fillRect/>
          </a:stretch>
        </p:blipFill>
        <p:spPr>
          <a:xfrm>
            <a:off x="214078" y="72058"/>
            <a:ext cx="1570478" cy="1079086"/>
          </a:xfrm>
          <a:prstGeom prst="rect">
            <a:avLst/>
          </a:prstGeom>
        </p:spPr>
      </p:pic>
      <p:sp>
        <p:nvSpPr>
          <p:cNvPr id="5" name="Content Placeholder 4"/>
          <p:cNvSpPr>
            <a:spLocks noGrp="1"/>
          </p:cNvSpPr>
          <p:nvPr>
            <p:ph idx="1"/>
          </p:nvPr>
        </p:nvSpPr>
        <p:spPr>
          <a:xfrm>
            <a:off x="990600" y="2075543"/>
            <a:ext cx="10388600" cy="4281714"/>
          </a:xfrm>
        </p:spPr>
        <p:txBody>
          <a:bodyPr>
            <a:noAutofit/>
          </a:bodyPr>
          <a:lstStyle/>
          <a:p>
            <a:pPr marL="0" indent="0" algn="r">
              <a:lnSpc>
                <a:spcPct val="200000"/>
              </a:lnSpc>
              <a:buNone/>
            </a:pPr>
            <a:r>
              <a:rPr lang="ar-JO" sz="1400" dirty="0">
                <a:latin typeface="Alexandria" pitchFamily="2" charset="-78"/>
                <a:cs typeface="Alexandria" pitchFamily="2" charset="-78"/>
              </a:rPr>
              <a:t>تعتبر تطبيقات التكنولوجيا المالية إحدى تطبيقات الاقتصاد التشاركي الذي يعرف بأنه: مجموعة أسواق العرض والطلب على السلع والخدمات التي تقوم من خلالها شركات تستخدم التطبيقات الالكترونية والمنصات الرقمية لتحقيق التواصل بين مقدمي السلع والخدمات والمستهلكين ومن ثم دعم التجارة بناء على الطلب </a:t>
            </a:r>
          </a:p>
          <a:p>
            <a:pPr marL="0" indent="0" algn="r">
              <a:lnSpc>
                <a:spcPct val="200000"/>
              </a:lnSpc>
              <a:buNone/>
            </a:pPr>
            <a:r>
              <a:rPr lang="ar-JO" sz="1400" dirty="0" smtClean="0">
                <a:latin typeface="Alexandria" pitchFamily="2" charset="-78"/>
                <a:cs typeface="Alexandria" pitchFamily="2" charset="-78"/>
              </a:rPr>
              <a:t>مما </a:t>
            </a:r>
            <a:r>
              <a:rPr lang="ar-JO" sz="1400" dirty="0">
                <a:latin typeface="Alexandria" pitchFamily="2" charset="-78"/>
                <a:cs typeface="Alexandria" pitchFamily="2" charset="-78"/>
              </a:rPr>
              <a:t>سبق نستنتج أن التكنولوجيا المالية هي عبارة عن الشركات التي تستخدم التكنولوجيا </a:t>
            </a:r>
            <a:r>
              <a:rPr lang="ar-JO" sz="1400" dirty="0" smtClean="0">
                <a:latin typeface="Alexandria" pitchFamily="2" charset="-78"/>
                <a:cs typeface="Alexandria" pitchFamily="2" charset="-78"/>
              </a:rPr>
              <a:t>لجعل </a:t>
            </a:r>
            <a:r>
              <a:rPr lang="ar-JO" sz="1400" dirty="0">
                <a:latin typeface="Alexandria" pitchFamily="2" charset="-78"/>
                <a:cs typeface="Alexandria" pitchFamily="2" charset="-78"/>
              </a:rPr>
              <a:t>النظم المالية أكثر ملاءمة وتطورا وتقديم خدمات مالية أكثر كفاءة وفعالية، وهي لا تقتصر على قطاعات محددة مثل التمويل أو نماذج الأعمال، ولكنها تغطي كل نطاق الخدمات والمنتجات التي توفرها عادة صناعة الخدمات المالية، ومع أن الكثير من التكنولوجيات الجديدة يتم تطويرها من طرف شركات ناشئة إلا أن ذلك لا ينفي مساهمة كبار الفاعلين في القطاع المالي مثل البنوك الكبرى</a:t>
            </a:r>
            <a:r>
              <a:rPr lang="ar-JO" sz="1400" dirty="0" smtClean="0">
                <a:latin typeface="Alexandria" pitchFamily="2" charset="-78"/>
                <a:cs typeface="Alexandria" pitchFamily="2" charset="-78"/>
              </a:rPr>
              <a:t>.</a:t>
            </a:r>
          </a:p>
          <a:p>
            <a:pPr marL="0" indent="0" algn="r">
              <a:lnSpc>
                <a:spcPct val="200000"/>
              </a:lnSpc>
              <a:buNone/>
            </a:pPr>
            <a:r>
              <a:rPr lang="ar-JO" sz="1400" dirty="0">
                <a:latin typeface="Alexandria" pitchFamily="2" charset="-78"/>
                <a:cs typeface="Alexandria" pitchFamily="2" charset="-78"/>
              </a:rPr>
              <a:t>للتكنولوجيا المالية تاريخ طويل، إذ أنها جزء لا يتجزأ من صناعة الخدمات المالية وساهمت ابتكارات التقنيات المالية بشكل كبير في جعل الخدمات المالية أكثر أتمتة وكفاءة، واستمرت في التطور ابتداء من إدخال بطاقات الائتمان في الخمسينيات </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676396595"/>
      </p:ext>
    </p:extLst>
  </p:cSld>
  <p:clrMapOvr>
    <a:masterClrMapping/>
  </p:clrMapOvr>
  <mc:AlternateContent xmlns:mc="http://schemas.openxmlformats.org/markup-compatibility/2006" xmlns:p14="http://schemas.microsoft.com/office/powerpoint/2010/main">
    <mc:Choice Requires="p14">
      <p:transition spd="slow" p14:dur="2000" advTm="99255"/>
    </mc:Choice>
    <mc:Fallback xmlns="">
      <p:transition spd="slow" advTm="9925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690687"/>
            <a:ext cx="10515600" cy="4623027"/>
          </a:xfrm>
        </p:spPr>
        <p:txBody>
          <a:bodyPr>
            <a:normAutofit/>
          </a:bodyPr>
          <a:lstStyle/>
          <a:p>
            <a:pPr marL="0" indent="0" algn="r">
              <a:lnSpc>
                <a:spcPct val="200000"/>
              </a:lnSpc>
              <a:buNone/>
            </a:pPr>
            <a:r>
              <a:rPr lang="ar-JO" sz="1400" dirty="0">
                <a:latin typeface="Alexandria" pitchFamily="2" charset="-78"/>
                <a:cs typeface="Alexandria" pitchFamily="2" charset="-78"/>
              </a:rPr>
              <a:t>وماكينة الصراف الآلي في الستينيات، والتداول الإلكتروني للأسهم في السبعينيات وأجهزة الكمبيوتر المركزية وأنظمة حفظ السجلات في الثمانينيات، والخدمات المصرفية والسمسرة عبر الإنترنت في التسعينيات، وخلال هذه العقود الخمسة رحب العاملون في القطاعات المالية بهذه الابتكارات التي تتمتع بسجلات ممتازة في مساعدة المؤسسات المالية على تقديم منتجاتها وخدماتها إلى العملاء الذين تزايدت طلباتهم للخدمات المالية أكثر من أي وقت مضى، وأصبح الوقت اللازم لتسويق المنتجات والخدمات الجديدة أقصر ويمكن معالجة العديد من المعاملات في وقت أقل بكثير مع انتشار الإنترنت على نطاق واسع والأجهزة المحمولة وخاصة الهواتف الذكية، وبذلك أصبحت الابتكارات أكثر كثافة منذ عام 2000، وتم تقديم المحافظ الإلكترونية وتطبيقات الدفع والمستشارين الآليين والتمويل الجماعي ومنصات الإقراض </a:t>
            </a:r>
            <a:endParaRPr lang="ar-JO" sz="1400" dirty="0" smtClean="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إن الفئات </a:t>
            </a:r>
            <a:r>
              <a:rPr lang="ar-JO" sz="1400" dirty="0">
                <a:latin typeface="Alexandria" pitchFamily="2" charset="-78"/>
                <a:cs typeface="Alexandria" pitchFamily="2" charset="-78"/>
              </a:rPr>
              <a:t>التي تستهدفها التكنولوجيا المالية تلبي حلول التقنيات المالية جميع احتياجات الخدمات المالية للعملاء، مع معالجة كفاءات عمليات الخدمات المالية. ويوضح الجدول التالي أهم الفئات التي تخدمها التقنيات المالية:</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smtClean="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685974" cy="1079086"/>
          </a:xfrm>
          <a:prstGeom prst="rect">
            <a:avLst/>
          </a:prstGeom>
        </p:spPr>
      </p:pic>
    </p:spTree>
    <p:extLst>
      <p:ext uri="{BB962C8B-B14F-4D97-AF65-F5344CB8AC3E}">
        <p14:creationId xmlns:p14="http://schemas.microsoft.com/office/powerpoint/2010/main" val="1460864106"/>
      </p:ext>
    </p:extLst>
  </p:cSld>
  <p:clrMapOvr>
    <a:masterClrMapping/>
  </p:clrMapOvr>
  <mc:AlternateContent xmlns:mc="http://schemas.openxmlformats.org/markup-compatibility/2006" xmlns:p14="http://schemas.microsoft.com/office/powerpoint/2010/main">
    <mc:Choice Requires="p14">
      <p:transition spd="slow" p14:dur="2000" advTm="98402"/>
    </mc:Choice>
    <mc:Fallback xmlns="">
      <p:transition spd="slow" advTm="9840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04799"/>
            <a:ext cx="10515600" cy="1204687"/>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509486"/>
            <a:ext cx="10515600" cy="5123543"/>
          </a:xfrm>
        </p:spPr>
        <p:txBody>
          <a:bodyPr>
            <a:normAutofit lnSpcReduction="10000"/>
          </a:bodyPr>
          <a:lstStyle/>
          <a:p>
            <a:pPr marL="0" indent="0" algn="r">
              <a:lnSpc>
                <a:spcPct val="150000"/>
              </a:lnSpc>
              <a:buNone/>
            </a:pPr>
            <a:r>
              <a:rPr lang="ar-JO" sz="1600" dirty="0" smtClean="0">
                <a:solidFill>
                  <a:srgbClr val="FFC000"/>
                </a:solidFill>
                <a:latin typeface="Alexandria" pitchFamily="2" charset="-78"/>
                <a:cs typeface="Alexandria" pitchFamily="2" charset="-78"/>
              </a:rPr>
              <a:t>الفئات المستهدفة من خدمات التكنولوجيا المالية </a:t>
            </a:r>
          </a:p>
          <a:p>
            <a:pPr marL="0" indent="0" algn="r">
              <a:lnSpc>
                <a:spcPct val="150000"/>
              </a:lnSpc>
              <a:buNone/>
            </a:pPr>
            <a:r>
              <a:rPr lang="ar-JO" sz="1400" dirty="0" smtClean="0">
                <a:latin typeface="Alexandria" pitchFamily="2" charset="-78"/>
                <a:cs typeface="Alexandria" pitchFamily="2" charset="-78"/>
              </a:rPr>
              <a:t>النوع : العملاء</a:t>
            </a:r>
          </a:p>
          <a:p>
            <a:pPr marL="0" indent="0" algn="r">
              <a:lnSpc>
                <a:spcPct val="150000"/>
              </a:lnSpc>
              <a:buNone/>
            </a:pPr>
            <a:r>
              <a:rPr lang="ar-JO" sz="1400" dirty="0" smtClean="0">
                <a:latin typeface="Alexandria" pitchFamily="2" charset="-78"/>
                <a:cs typeface="Alexandria" pitchFamily="2" charset="-78"/>
              </a:rPr>
              <a:t>الفئة : </a:t>
            </a:r>
          </a:p>
          <a:p>
            <a:pPr marL="0" indent="0" algn="r">
              <a:lnSpc>
                <a:spcPct val="150000"/>
              </a:lnSpc>
              <a:buNone/>
            </a:pPr>
            <a:r>
              <a:rPr lang="ar-JO" sz="1400" dirty="0" smtClean="0">
                <a:latin typeface="Alexandria" pitchFamily="2" charset="-78"/>
                <a:cs typeface="Alexandria" pitchFamily="2" charset="-78"/>
              </a:rPr>
              <a:t>المستهلكون: عملاء التجزئة مع شرائح اساسية من ذوي الدخل المنخفض و المتوسط و المرتفع و العالي جدا، فضلا عن فئات الشباب</a:t>
            </a:r>
          </a:p>
          <a:p>
            <a:pPr marL="0" indent="0" algn="r">
              <a:lnSpc>
                <a:spcPct val="150000"/>
              </a:lnSpc>
              <a:buNone/>
            </a:pPr>
            <a:r>
              <a:rPr lang="ar-JO" sz="1400" dirty="0" smtClean="0">
                <a:latin typeface="Alexandria" pitchFamily="2" charset="-78"/>
                <a:cs typeface="Alexandria" pitchFamily="2" charset="-78"/>
              </a:rPr>
              <a:t>قطاع الاعمال: العملاء من الشركات/ الاعمال بما في ذلك الشركات الكبيرة و المتوسطة و الصغيرة و المنظمات الاجتماعية</a:t>
            </a:r>
          </a:p>
          <a:p>
            <a:pPr marL="0" indent="0" algn="r">
              <a:lnSpc>
                <a:spcPct val="150000"/>
              </a:lnSpc>
              <a:buNone/>
            </a:pPr>
            <a:r>
              <a:rPr lang="ar-JO" sz="1400" dirty="0" smtClean="0">
                <a:latin typeface="Alexandria" pitchFamily="2" charset="-78"/>
                <a:cs typeface="Alexandria" pitchFamily="2" charset="-78"/>
              </a:rPr>
              <a:t>المؤسسات المالية: مديرو الاصول،صناديق المعاشات،شركات التأمين، صناديق التحوط</a:t>
            </a:r>
          </a:p>
          <a:p>
            <a:pPr marL="0" indent="0" algn="r">
              <a:lnSpc>
                <a:spcPct val="150000"/>
              </a:lnSpc>
              <a:buNone/>
            </a:pPr>
            <a:r>
              <a:rPr lang="ar-JO" sz="1400" dirty="0" smtClean="0">
                <a:latin typeface="Alexandria" pitchFamily="2" charset="-78"/>
                <a:cs typeface="Alexandria" pitchFamily="2" charset="-78"/>
              </a:rPr>
              <a:t>النوع: احتياجات الخدمات المالية</a:t>
            </a:r>
          </a:p>
          <a:p>
            <a:pPr marL="0" indent="0" algn="r">
              <a:lnSpc>
                <a:spcPct val="150000"/>
              </a:lnSpc>
              <a:buNone/>
            </a:pPr>
            <a:r>
              <a:rPr lang="ar-JO" sz="1400" dirty="0" smtClean="0">
                <a:latin typeface="Alexandria" pitchFamily="2" charset="-78"/>
                <a:cs typeface="Alexandria" pitchFamily="2" charset="-78"/>
              </a:rPr>
              <a:t>الفئة:</a:t>
            </a:r>
          </a:p>
          <a:p>
            <a:pPr marL="0" indent="0" algn="r">
              <a:lnSpc>
                <a:spcPct val="150000"/>
              </a:lnSpc>
              <a:buNone/>
            </a:pPr>
            <a:r>
              <a:rPr lang="ar-JO" sz="1400" dirty="0" smtClean="0">
                <a:latin typeface="Alexandria" pitchFamily="2" charset="-78"/>
                <a:cs typeface="Alexandria" pitchFamily="2" charset="-78"/>
              </a:rPr>
              <a:t>الايداعات: الودائع التي يحتفظ بها البنك و حسابات الاستثمار</a:t>
            </a:r>
          </a:p>
          <a:p>
            <a:pPr marL="0" indent="0" algn="r">
              <a:lnSpc>
                <a:spcPct val="150000"/>
              </a:lnSpc>
              <a:buNone/>
            </a:pPr>
            <a:r>
              <a:rPr lang="ar-JO" sz="1400" dirty="0" smtClean="0">
                <a:latin typeface="Alexandria" pitchFamily="2" charset="-78"/>
                <a:cs typeface="Alexandria" pitchFamily="2" charset="-78"/>
              </a:rPr>
              <a:t>تمويل الافراد و الاعمال: الإقراض غير المضمون و المضمون، التمويل القائم على الاسهم</a:t>
            </a:r>
          </a:p>
          <a:p>
            <a:pPr marL="0" indent="0" algn="r">
              <a:lnSpc>
                <a:spcPct val="150000"/>
              </a:lnSpc>
              <a:buNone/>
            </a:pPr>
            <a:r>
              <a:rPr lang="ar-JO" sz="1400" dirty="0" smtClean="0">
                <a:latin typeface="Alexandria" pitchFamily="2" charset="-78"/>
                <a:cs typeface="Alexandria" pitchFamily="2" charset="-78"/>
              </a:rPr>
              <a:t>تمويل التجارة: تمويل رأس المال العامل، سلسلة التزويد، الاعتماد المستندي، التحصيل</a:t>
            </a:r>
          </a:p>
          <a:p>
            <a:pPr marL="0" indent="0" algn="r">
              <a:lnSpc>
                <a:spcPct val="150000"/>
              </a:lnSpc>
              <a:buNone/>
            </a:pPr>
            <a:r>
              <a:rPr lang="ar-JO" sz="1400" dirty="0" smtClean="0">
                <a:latin typeface="Alexandria" pitchFamily="2" charset="-78"/>
                <a:cs typeface="Alexandria" pitchFamily="2" charset="-78"/>
              </a:rPr>
              <a:t>الخزينة: خزينة البنك</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17272" y="0"/>
            <a:ext cx="1621608" cy="1079086"/>
          </a:xfrm>
          <a:prstGeom prst="rect">
            <a:avLst/>
          </a:prstGeom>
        </p:spPr>
      </p:pic>
    </p:spTree>
    <p:extLst>
      <p:ext uri="{BB962C8B-B14F-4D97-AF65-F5344CB8AC3E}">
        <p14:creationId xmlns:p14="http://schemas.microsoft.com/office/powerpoint/2010/main" val="1410897017"/>
      </p:ext>
    </p:extLst>
  </p:cSld>
  <p:clrMapOvr>
    <a:masterClrMapping/>
  </p:clrMapOvr>
  <mc:AlternateContent xmlns:mc="http://schemas.openxmlformats.org/markup-compatibility/2006" xmlns:p14="http://schemas.microsoft.com/office/powerpoint/2010/main">
    <mc:Choice Requires="p14">
      <p:transition spd="slow" p14:dur="2000" advTm="71261"/>
    </mc:Choice>
    <mc:Fallback xmlns="">
      <p:transition spd="slow" advTm="7126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9528"/>
            <a:ext cx="10515600" cy="1315200"/>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1103086" y="1330036"/>
            <a:ext cx="10116457" cy="4736935"/>
          </a:xfrm>
        </p:spPr>
        <p:txBody>
          <a:bodyPr>
            <a:normAutofit/>
          </a:bodyPr>
          <a:lstStyle/>
          <a:p>
            <a:pPr marL="0" indent="0" algn="r">
              <a:lnSpc>
                <a:spcPct val="200000"/>
              </a:lnSpc>
              <a:buNone/>
            </a:pPr>
            <a:r>
              <a:rPr lang="ar-JO" sz="1400" dirty="0" smtClean="0">
                <a:latin typeface="Alexandria" pitchFamily="2" charset="-78"/>
                <a:cs typeface="Alexandria" pitchFamily="2" charset="-78"/>
              </a:rPr>
              <a:t>ادارة الثروات : الثروة و الصناديق المؤسسية</a:t>
            </a:r>
          </a:p>
          <a:p>
            <a:pPr marL="0" indent="0" algn="r">
              <a:lnSpc>
                <a:spcPct val="200000"/>
              </a:lnSpc>
              <a:buNone/>
            </a:pPr>
            <a:r>
              <a:rPr lang="ar-JO" sz="1400" dirty="0" smtClean="0">
                <a:latin typeface="Alexandria" pitchFamily="2" charset="-78"/>
                <a:cs typeface="Alexandria" pitchFamily="2" charset="-78"/>
              </a:rPr>
              <a:t>التأمين: التامين المباشر و اعادة التأمين</a:t>
            </a:r>
          </a:p>
          <a:p>
            <a:pPr marL="0" indent="0" algn="r">
              <a:lnSpc>
                <a:spcPct val="200000"/>
              </a:lnSpc>
              <a:buNone/>
            </a:pPr>
            <a:r>
              <a:rPr lang="ar-JO" sz="1400" dirty="0" smtClean="0">
                <a:latin typeface="Alexandria" pitchFamily="2" charset="-78"/>
                <a:cs typeface="Alexandria" pitchFamily="2" charset="-78"/>
              </a:rPr>
              <a:t>النوع: العمليات</a:t>
            </a:r>
          </a:p>
          <a:p>
            <a:pPr marL="0" indent="0" algn="r">
              <a:lnSpc>
                <a:spcPct val="200000"/>
              </a:lnSpc>
              <a:buNone/>
            </a:pPr>
            <a:r>
              <a:rPr lang="ar-JO" sz="1400" dirty="0" smtClean="0">
                <a:latin typeface="Alexandria" pitchFamily="2" charset="-78"/>
                <a:cs typeface="Alexandria" pitchFamily="2" charset="-78"/>
              </a:rPr>
              <a:t>الفئة:</a:t>
            </a:r>
          </a:p>
          <a:p>
            <a:pPr marL="0" indent="0" algn="r">
              <a:lnSpc>
                <a:spcPct val="200000"/>
              </a:lnSpc>
              <a:buNone/>
            </a:pPr>
            <a:r>
              <a:rPr lang="ar-JO" sz="1400" dirty="0" smtClean="0">
                <a:latin typeface="Alexandria" pitchFamily="2" charset="-78"/>
                <a:cs typeface="Alexandria" pitchFamily="2" charset="-78"/>
              </a:rPr>
              <a:t>المكاتب الامامية: اكتساب العميل، اجراءات لإرضاء المتطلبات، خدمة العملاء، خدمة التوصيل، الاستشارات</a:t>
            </a:r>
          </a:p>
          <a:p>
            <a:pPr marL="0" indent="0" algn="r">
              <a:lnSpc>
                <a:spcPct val="200000"/>
              </a:lnSpc>
              <a:buNone/>
            </a:pPr>
            <a:r>
              <a:rPr lang="ar-JO" sz="1400" dirty="0" smtClean="0">
                <a:latin typeface="Alexandria" pitchFamily="2" charset="-78"/>
                <a:cs typeface="Alexandria" pitchFamily="2" charset="-78"/>
              </a:rPr>
              <a:t>المكاتب الوسطى: ادارة المخاطر، الخزينة، المدفوعات</a:t>
            </a:r>
          </a:p>
          <a:p>
            <a:pPr marL="0" indent="0" algn="r">
              <a:lnSpc>
                <a:spcPct val="200000"/>
              </a:lnSpc>
              <a:buNone/>
            </a:pPr>
            <a:r>
              <a:rPr lang="ar-JO" sz="1400" dirty="0" smtClean="0">
                <a:latin typeface="Alexandria" pitchFamily="2" charset="-78"/>
                <a:cs typeface="Alexandria" pitchFamily="2" charset="-78"/>
              </a:rPr>
              <a:t>المكاتب الخلفية : التحصيل، تخزين و امن البيانات، ادارة المحافظ ادارة المخاطر</a:t>
            </a:r>
          </a:p>
        </p:txBody>
      </p:sp>
      <p:pic>
        <p:nvPicPr>
          <p:cNvPr id="4" name="Picture 3"/>
          <p:cNvPicPr>
            <a:picLocks noChangeAspect="1"/>
          </p:cNvPicPr>
          <p:nvPr/>
        </p:nvPicPr>
        <p:blipFill>
          <a:blip r:embed="rId3"/>
          <a:stretch>
            <a:fillRect/>
          </a:stretch>
        </p:blipFill>
        <p:spPr>
          <a:xfrm>
            <a:off x="1" y="0"/>
            <a:ext cx="1445342" cy="1150374"/>
          </a:xfrm>
          <a:prstGeom prst="rect">
            <a:avLst/>
          </a:prstGeom>
        </p:spPr>
      </p:pic>
    </p:spTree>
    <p:extLst>
      <p:ext uri="{BB962C8B-B14F-4D97-AF65-F5344CB8AC3E}">
        <p14:creationId xmlns:p14="http://schemas.microsoft.com/office/powerpoint/2010/main" val="1609358067"/>
      </p:ext>
    </p:extLst>
  </p:cSld>
  <p:clrMapOvr>
    <a:masterClrMapping/>
  </p:clrMapOvr>
  <mc:AlternateContent xmlns:mc="http://schemas.openxmlformats.org/markup-compatibility/2006" xmlns:p14="http://schemas.microsoft.com/office/powerpoint/2010/main">
    <mc:Choice Requires="p14">
      <p:transition spd="slow" p14:dur="2000" advTm="156262"/>
    </mc:Choice>
    <mc:Fallback xmlns="">
      <p:transition spd="slow" advTm="15626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4"/>
            <a:ext cx="10515600" cy="4836433"/>
          </a:xfrm>
        </p:spPr>
        <p:txBody>
          <a:bodyPr>
            <a:normAutofit fontScale="92500"/>
          </a:bodyPr>
          <a:lstStyle/>
          <a:p>
            <a:pPr marL="0" indent="0" algn="r">
              <a:lnSpc>
                <a:spcPct val="210000"/>
              </a:lnSpc>
              <a:buNone/>
            </a:pPr>
            <a:r>
              <a:rPr lang="ar-JO" sz="1700" dirty="0">
                <a:solidFill>
                  <a:srgbClr val="FFC000"/>
                </a:solidFill>
                <a:latin typeface="Alexandria" pitchFamily="2" charset="-78"/>
                <a:cs typeface="Alexandria" pitchFamily="2" charset="-78"/>
              </a:rPr>
              <a:t>مقومات نجاح تطبيق التكنولوجيا المالية </a:t>
            </a:r>
            <a:endParaRPr lang="ar-JO" sz="1700" dirty="0" smtClean="0">
              <a:solidFill>
                <a:srgbClr val="FFC000"/>
              </a:solidFill>
              <a:latin typeface="Alexandria" pitchFamily="2" charset="-78"/>
              <a:cs typeface="Alexandria" pitchFamily="2" charset="-78"/>
            </a:endParaRPr>
          </a:p>
          <a:p>
            <a:pPr marL="0" indent="0" algn="r">
              <a:lnSpc>
                <a:spcPct val="210000"/>
              </a:lnSpc>
              <a:buNone/>
            </a:pPr>
            <a:r>
              <a:rPr lang="ar-JO" sz="1400" dirty="0" smtClean="0">
                <a:latin typeface="Alexandria" pitchFamily="2" charset="-78"/>
                <a:cs typeface="Alexandria" pitchFamily="2" charset="-78"/>
              </a:rPr>
              <a:t>تتسابق </a:t>
            </a:r>
            <a:r>
              <a:rPr lang="ar-JO" sz="1400" dirty="0">
                <a:latin typeface="Alexandria" pitchFamily="2" charset="-78"/>
                <a:cs typeface="Alexandria" pitchFamily="2" charset="-78"/>
              </a:rPr>
              <a:t>دول كثيرة حول العالم على تطوير مجمع متقدم جدا للتكنولوجيا المالية، ويجب تضافر عدد من العناصر للحصول على هذا المجمع، منها </a:t>
            </a:r>
            <a:r>
              <a:rPr lang="ar-JO" sz="1400" dirty="0" smtClean="0">
                <a:latin typeface="Alexandria" pitchFamily="2" charset="-78"/>
                <a:cs typeface="Alexandria" pitchFamily="2" charset="-78"/>
              </a:rPr>
              <a:t>:</a:t>
            </a:r>
          </a:p>
          <a:p>
            <a:pPr marL="0" indent="0" algn="r">
              <a:lnSpc>
                <a:spcPct val="210000"/>
              </a:lnSpc>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بيئة </a:t>
            </a:r>
            <a:r>
              <a:rPr lang="ar-JO" sz="1400" dirty="0">
                <a:latin typeface="Alexandria" pitchFamily="2" charset="-78"/>
                <a:cs typeface="Alexandria" pitchFamily="2" charset="-78"/>
              </a:rPr>
              <a:t>لشركات مالية مختلفة تتنافس وتتعاون فيما </a:t>
            </a:r>
            <a:r>
              <a:rPr lang="ar-JO" sz="1400" dirty="0" smtClean="0">
                <a:latin typeface="Alexandria" pitchFamily="2" charset="-78"/>
                <a:cs typeface="Alexandria" pitchFamily="2" charset="-78"/>
              </a:rPr>
              <a:t>بينها</a:t>
            </a:r>
          </a:p>
          <a:p>
            <a:pPr marL="0" indent="0" algn="r">
              <a:lnSpc>
                <a:spcPct val="210000"/>
              </a:lnSpc>
              <a:buNone/>
            </a:pPr>
            <a:r>
              <a:rPr lang="ar-JO" sz="1400" dirty="0" smtClean="0">
                <a:latin typeface="Alexandria" pitchFamily="2" charset="-78"/>
                <a:cs typeface="Alexandria" pitchFamily="2" charset="-78"/>
              </a:rPr>
              <a:t>-هيكلية </a:t>
            </a:r>
            <a:r>
              <a:rPr lang="ar-JO" sz="1400" dirty="0">
                <a:latin typeface="Alexandria" pitchFamily="2" charset="-78"/>
                <a:cs typeface="Alexandria" pitchFamily="2" charset="-78"/>
              </a:rPr>
              <a:t>اقتصاد وطني مفتوحة تسهل إمكانية الاتصال وتتيح درجة أكبر من </a:t>
            </a:r>
            <a:r>
              <a:rPr lang="ar-JO" sz="1400" dirty="0" smtClean="0">
                <a:latin typeface="Alexandria" pitchFamily="2" charset="-78"/>
                <a:cs typeface="Alexandria" pitchFamily="2" charset="-78"/>
              </a:rPr>
              <a:t>الابتكار</a:t>
            </a:r>
            <a:endParaRPr lang="ar-JO" sz="1400" dirty="0">
              <a:latin typeface="Alexandria" pitchFamily="2" charset="-78"/>
              <a:cs typeface="Alexandria" pitchFamily="2" charset="-78"/>
            </a:endParaRPr>
          </a:p>
          <a:p>
            <a:pPr marL="0" indent="0" algn="r">
              <a:lnSpc>
                <a:spcPct val="210000"/>
              </a:lnSpc>
              <a:buNone/>
            </a:pPr>
            <a:r>
              <a:rPr lang="ar-JO" sz="1400" dirty="0" smtClean="0">
                <a:latin typeface="Alexandria" pitchFamily="2" charset="-78"/>
                <a:cs typeface="Alexandria" pitchFamily="2" charset="-78"/>
              </a:rPr>
              <a:t>-شبكة </a:t>
            </a:r>
            <a:r>
              <a:rPr lang="ar-JO" sz="1400" dirty="0">
                <a:latin typeface="Alexandria" pitchFamily="2" charset="-78"/>
                <a:cs typeface="Alexandria" pitchFamily="2" charset="-78"/>
              </a:rPr>
              <a:t>من العلاقات الدولية لتشجيع تبادل الأفكار وتسريع تنفيذ </a:t>
            </a:r>
            <a:r>
              <a:rPr lang="ar-JO" sz="1400" dirty="0" smtClean="0">
                <a:latin typeface="Alexandria" pitchFamily="2" charset="-78"/>
                <a:cs typeface="Alexandria" pitchFamily="2" charset="-78"/>
              </a:rPr>
              <a:t>الحلول</a:t>
            </a:r>
            <a:endParaRPr lang="ar-JO" sz="1400" dirty="0">
              <a:latin typeface="Alexandria" pitchFamily="2" charset="-78"/>
              <a:cs typeface="Alexandria" pitchFamily="2" charset="-78"/>
            </a:endParaRPr>
          </a:p>
          <a:p>
            <a:pPr marL="0" indent="0" algn="r">
              <a:lnSpc>
                <a:spcPct val="210000"/>
              </a:lnSpc>
              <a:buNone/>
            </a:pPr>
            <a:r>
              <a:rPr lang="ar-JO" sz="1400" dirty="0" smtClean="0">
                <a:latin typeface="Alexandria" pitchFamily="2" charset="-78"/>
                <a:cs typeface="Alexandria" pitchFamily="2" charset="-78"/>
              </a:rPr>
              <a:t>-مجمع </a:t>
            </a:r>
            <a:r>
              <a:rPr lang="ar-JO" sz="1400" dirty="0">
                <a:latin typeface="Alexandria" pitchFamily="2" charset="-78"/>
                <a:cs typeface="Alexandria" pitchFamily="2" charset="-78"/>
              </a:rPr>
              <a:t>مهارات قوي وقدرات قوية وشاملة على إجراء الدراسات </a:t>
            </a:r>
            <a:r>
              <a:rPr lang="ar-JO" sz="1400" dirty="0" smtClean="0">
                <a:latin typeface="Alexandria" pitchFamily="2" charset="-78"/>
                <a:cs typeface="Alexandria" pitchFamily="2" charset="-78"/>
              </a:rPr>
              <a:t>والأبحاث</a:t>
            </a:r>
            <a:endParaRPr lang="ar-JO" sz="1400" dirty="0">
              <a:latin typeface="Alexandria" pitchFamily="2" charset="-78"/>
              <a:cs typeface="Alexandria" pitchFamily="2" charset="-78"/>
            </a:endParaRPr>
          </a:p>
          <a:p>
            <a:pPr marL="0" indent="0" algn="r">
              <a:lnSpc>
                <a:spcPct val="210000"/>
              </a:lnSpc>
              <a:buNone/>
            </a:pPr>
            <a:r>
              <a:rPr lang="ar-JO" sz="1400" dirty="0" smtClean="0">
                <a:latin typeface="Alexandria" pitchFamily="2" charset="-78"/>
                <a:cs typeface="Alexandria" pitchFamily="2" charset="-78"/>
              </a:rPr>
              <a:t>-بيئة </a:t>
            </a:r>
            <a:r>
              <a:rPr lang="ar-JO" sz="1400" dirty="0">
                <a:latin typeface="Alexandria" pitchFamily="2" charset="-78"/>
                <a:cs typeface="Alexandria" pitchFamily="2" charset="-78"/>
              </a:rPr>
              <a:t>رقابية مشجعة أو </a:t>
            </a:r>
            <a:r>
              <a:rPr lang="ar-JO" sz="1400" dirty="0" smtClean="0">
                <a:latin typeface="Alexandria" pitchFamily="2" charset="-78"/>
                <a:cs typeface="Alexandria" pitchFamily="2" charset="-78"/>
              </a:rPr>
              <a:t>داعمة</a:t>
            </a:r>
            <a:endParaRPr lang="ar-JO" sz="1400" dirty="0">
              <a:latin typeface="Alexandria" pitchFamily="2" charset="-78"/>
              <a:cs typeface="Alexandria" pitchFamily="2" charset="-78"/>
            </a:endParaRPr>
          </a:p>
          <a:p>
            <a:pPr marL="0" indent="0" algn="r">
              <a:lnSpc>
                <a:spcPct val="210000"/>
              </a:lnSpc>
              <a:buNone/>
            </a:pPr>
            <a:r>
              <a:rPr lang="ar-JO" sz="1400" dirty="0" smtClean="0">
                <a:latin typeface="Alexandria" pitchFamily="2" charset="-78"/>
                <a:cs typeface="Alexandria" pitchFamily="2" charset="-78"/>
              </a:rPr>
              <a:t>-بيئة </a:t>
            </a:r>
            <a:r>
              <a:rPr lang="ar-JO" sz="1400" dirty="0">
                <a:latin typeface="Alexandria" pitchFamily="2" charset="-78"/>
                <a:cs typeface="Alexandria" pitchFamily="2" charset="-78"/>
              </a:rPr>
              <a:t>إنترنت </a:t>
            </a:r>
            <a:r>
              <a:rPr lang="ar-JO" sz="1400" dirty="0" smtClean="0">
                <a:latin typeface="Alexandria" pitchFamily="2" charset="-78"/>
                <a:cs typeface="Alexandria" pitchFamily="2" charset="-78"/>
              </a:rPr>
              <a:t>آمنة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39527"/>
            <a:ext cx="1445342" cy="1079086"/>
          </a:xfrm>
          <a:prstGeom prst="rect">
            <a:avLst/>
          </a:prstGeom>
        </p:spPr>
      </p:pic>
    </p:spTree>
    <p:extLst>
      <p:ext uri="{BB962C8B-B14F-4D97-AF65-F5344CB8AC3E}">
        <p14:creationId xmlns:p14="http://schemas.microsoft.com/office/powerpoint/2010/main" val="2285030486"/>
      </p:ext>
    </p:extLst>
  </p:cSld>
  <p:clrMapOvr>
    <a:masterClrMapping/>
  </p:clrMapOvr>
  <mc:AlternateContent xmlns:mc="http://schemas.openxmlformats.org/markup-compatibility/2006" xmlns:p14="http://schemas.microsoft.com/office/powerpoint/2010/main">
    <mc:Choice Requires="p14">
      <p:transition spd="slow" p14:dur="2000" advTm="146916"/>
    </mc:Choice>
    <mc:Fallback xmlns="">
      <p:transition spd="slow" advTm="14691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530930"/>
          </a:xfrm>
        </p:spPr>
        <p:txBody>
          <a:bodyPr>
            <a:normAutofit lnSpcReduction="10000"/>
          </a:bodyPr>
          <a:lstStyle/>
          <a:p>
            <a:pPr marL="0" indent="0" algn="r">
              <a:lnSpc>
                <a:spcPct val="200000"/>
              </a:lnSpc>
              <a:buNone/>
            </a:pPr>
            <a:r>
              <a:rPr lang="ar-JO" sz="1600" dirty="0">
                <a:solidFill>
                  <a:srgbClr val="FFC000"/>
                </a:solidFill>
                <a:latin typeface="Alexandria" pitchFamily="2" charset="-78"/>
                <a:cs typeface="Alexandria" pitchFamily="2" charset="-78"/>
              </a:rPr>
              <a:t>أهمية التكنولوجيا المالية وتطورها</a:t>
            </a:r>
          </a:p>
          <a:p>
            <a:pPr marL="0" indent="0" algn="r">
              <a:lnSpc>
                <a:spcPct val="200000"/>
              </a:lnSpc>
              <a:buNone/>
            </a:pPr>
            <a:r>
              <a:rPr lang="ar-JO" sz="1400" dirty="0">
                <a:latin typeface="Alexandria" pitchFamily="2" charset="-78"/>
                <a:cs typeface="Alexandria" pitchFamily="2" charset="-78"/>
              </a:rPr>
              <a:t>لقد زاد الوعي في السنوات </a:t>
            </a:r>
            <a:r>
              <a:rPr lang="ar-JO" sz="1400" dirty="0" smtClean="0">
                <a:latin typeface="Alexandria" pitchFamily="2" charset="-78"/>
                <a:cs typeface="Alexandria" pitchFamily="2" charset="-78"/>
              </a:rPr>
              <a:t>الأخيرة </a:t>
            </a:r>
            <a:r>
              <a:rPr lang="ar-JO" sz="1400" dirty="0">
                <a:latin typeface="Alexandria" pitchFamily="2" charset="-78"/>
                <a:cs typeface="Alexandria" pitchFamily="2" charset="-78"/>
              </a:rPr>
              <a:t>بأهمية التكنولوجيا المالية، إذ أن 94% من المستهلكين يعرفون على الأقل تكنولوجيا مالية واحدة لتحويل الأموال و 75% منهم كان لهم استخدام سابق الخدمات التكنولوجيا المالية لغرض التحويل أو السداد، وأن 50% منهم استخدموا تكنولوجيا التأمين، حيث قدر المتوسط العالمي لتبني خدمات التكنولوجيا المالية 64% وتحتل عمليات تحويل الأموال والمدفوعات المرتبة الأولى من بين قطاعات التكنولوجيا المالية، اذ ارتفع عدد المستهلكين الذين يستخدمون على الأقل خدمة من هذا النوع من </a:t>
            </a:r>
            <a:endParaRPr lang="ar-JO" sz="1400" dirty="0" smtClean="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18 % سنة </a:t>
            </a:r>
            <a:r>
              <a:rPr lang="ar-JO" sz="1400" dirty="0">
                <a:latin typeface="Alexandria" pitchFamily="2" charset="-78"/>
                <a:cs typeface="Alexandria" pitchFamily="2" charset="-78"/>
              </a:rPr>
              <a:t>2015 إلى 50% سنة 2017 وإلى 75% سنة 2019، وفي الصين ترتفع نسبة التبني إلى 95% وتعد تقنية الدفع الند للند </a:t>
            </a:r>
            <a:r>
              <a:rPr lang="ar-JO" sz="1400" dirty="0" smtClean="0">
                <a:latin typeface="Alexandria" pitchFamily="2" charset="-78"/>
                <a:cs typeface="Alexandria" pitchFamily="2" charset="-78"/>
              </a:rPr>
              <a:t>انتشارا </a:t>
            </a:r>
            <a:r>
              <a:rPr lang="ar-JO" sz="1400" dirty="0">
                <a:latin typeface="Alexandria" pitchFamily="2" charset="-78"/>
                <a:cs typeface="Alexandria" pitchFamily="2" charset="-78"/>
              </a:rPr>
              <a:t>وتقترب نسبة التبني في روسيا وجنوب افريقيا من 82%، كما عرفت تكنولوجيا التأمين انتشارا واسعا حيث ارتفع عدد المستخدمين من </a:t>
            </a:r>
            <a:r>
              <a:rPr lang="ar-JO" sz="1400" dirty="0" smtClean="0">
                <a:latin typeface="Alexandria" pitchFamily="2" charset="-78"/>
                <a:cs typeface="Alexandria" pitchFamily="2" charset="-78"/>
              </a:rPr>
              <a:t>8% </a:t>
            </a:r>
            <a:r>
              <a:rPr lang="ar-JO" sz="1400" dirty="0">
                <a:latin typeface="Alexandria" pitchFamily="2" charset="-78"/>
                <a:cs typeface="Alexandria" pitchFamily="2" charset="-78"/>
              </a:rPr>
              <a:t>سنة 2015 الى </a:t>
            </a:r>
            <a:r>
              <a:rPr lang="ar-JO" sz="1400" dirty="0" smtClean="0">
                <a:latin typeface="Alexandria" pitchFamily="2" charset="-78"/>
                <a:cs typeface="Alexandria" pitchFamily="2" charset="-78"/>
              </a:rPr>
              <a:t>24% </a:t>
            </a:r>
            <a:r>
              <a:rPr lang="ar-JO" sz="1400" dirty="0">
                <a:latin typeface="Alexandria" pitchFamily="2" charset="-78"/>
                <a:cs typeface="Alexandria" pitchFamily="2" charset="-78"/>
              </a:rPr>
              <a:t>سنة 2017 وفاق 48% في سنة 2019 وبذلك احتل المرتبة الثانية، وجاء قطاع الادخار والاستثمار في المرتبة الثالثة بنسبة تبني </a:t>
            </a:r>
            <a:r>
              <a:rPr lang="ar-JO" sz="1400" dirty="0" smtClean="0">
                <a:latin typeface="Alexandria" pitchFamily="2" charset="-78"/>
                <a:cs typeface="Alexandria" pitchFamily="2" charset="-78"/>
              </a:rPr>
              <a:t>قاربت 34</a:t>
            </a:r>
            <a:r>
              <a:rPr lang="ar-JO" sz="1400" dirty="0">
                <a:latin typeface="Alexandria" pitchFamily="2" charset="-78"/>
                <a:cs typeface="Alexandria" pitchFamily="2" charset="-78"/>
              </a:rPr>
              <a:t>%  تلاه قطاع التمويل والتخطيط المالي في المرتبة الرابعة ثم قطاع الإقراض في المرتبة الخامسة بنسبة </a:t>
            </a:r>
            <a:r>
              <a:rPr lang="ar-JO" sz="1400" dirty="0" smtClean="0">
                <a:latin typeface="Alexandria" pitchFamily="2" charset="-78"/>
                <a:cs typeface="Alexandria" pitchFamily="2" charset="-78"/>
              </a:rPr>
              <a:t>تبني 27% من اجمالي المستخدمين</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23036" y="139528"/>
            <a:ext cx="1322306" cy="1079086"/>
          </a:xfrm>
          <a:prstGeom prst="rect">
            <a:avLst/>
          </a:prstGeom>
        </p:spPr>
      </p:pic>
    </p:spTree>
    <p:extLst>
      <p:ext uri="{BB962C8B-B14F-4D97-AF65-F5344CB8AC3E}">
        <p14:creationId xmlns:p14="http://schemas.microsoft.com/office/powerpoint/2010/main" val="3456679663"/>
      </p:ext>
    </p:extLst>
  </p:cSld>
  <p:clrMapOvr>
    <a:masterClrMapping/>
  </p:clrMapOvr>
  <mc:AlternateContent xmlns:mc="http://schemas.openxmlformats.org/markup-compatibility/2006" xmlns:p14="http://schemas.microsoft.com/office/powerpoint/2010/main">
    <mc:Choice Requires="p14">
      <p:transition spd="slow" p14:dur="2000" advTm="63820"/>
    </mc:Choice>
    <mc:Fallback xmlns="">
      <p:transition spd="slow" advTm="6382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688"/>
            <a:ext cx="10515600" cy="4361769"/>
          </a:xfrm>
        </p:spPr>
        <p:txBody>
          <a:bodyPr>
            <a:noAutofit/>
          </a:bodyPr>
          <a:lstStyle/>
          <a:p>
            <a:pPr marL="0" indent="0" algn="r">
              <a:lnSpc>
                <a:spcPct val="200000"/>
              </a:lnSpc>
              <a:buNone/>
            </a:pPr>
            <a:r>
              <a:rPr lang="ar-JO" sz="1400" dirty="0">
                <a:latin typeface="Alexandria" pitchFamily="2" charset="-78"/>
                <a:cs typeface="Alexandria" pitchFamily="2" charset="-78"/>
              </a:rPr>
              <a:t>ساهمت ابتكارات التكنولوجيا المالية بشكل كبير في جعل الخدمات المالية أكثر أتمتة وكفاءة واستمرت في التطور بدءا من إدخال بطاقات الائتمان في الخمسينيات وماكينة الصراف </a:t>
            </a:r>
            <a:r>
              <a:rPr lang="ar-JO" sz="1400" dirty="0" smtClean="0">
                <a:latin typeface="Alexandria" pitchFamily="2" charset="-78"/>
                <a:cs typeface="Alexandria" pitchFamily="2" charset="-78"/>
              </a:rPr>
              <a:t>الآلي في </a:t>
            </a:r>
            <a:r>
              <a:rPr lang="ar-JO" sz="1400" dirty="0">
                <a:latin typeface="Alexandria" pitchFamily="2" charset="-78"/>
                <a:cs typeface="Alexandria" pitchFamily="2" charset="-78"/>
              </a:rPr>
              <a:t>الستينيات والتداول الإلكتروني للأسهم في السبعينيات، وأجهزة الكمبيوتر المركزية وأنظمة حفظ السجلات في الثمانينيات والخدمات المصرفية والسمسرة عبر الانترنت في التسعينيات. خلال هذه العقود الخمسة، كان المستهلكون يتبنون التقنيات دون التفكير بها كثيرا، وبدلا من الشعور بالتهديد رحب الفاعلون في القطاعات المالية بهذه الابتكارات التي تتمتع بسجلات ممتازة في مساعدة المؤسسات المالية على تقديم منتجاتها وخدماتها إلى العملاء الذين تزايدت طلباتهم للخدمات المالية أكثر من أي وقت مضى. لقد أصبح الوقت اللازم لتسويق المنتجات والخدمات الجديدة أقصر ويمكن معالجة مزيد من المعاملات في وقت أقل بكثير. مع انتشار الانترنت على نطاق واسع والأجهزة المحمولة وخاصة الهواتف الذكية، أصبحت الابتكارات أكثر كثافة منذ عام 2000 فصاعدا. تم تقديم المحافظ متنقلة وتطبيقات الدفع والمستشارين الآليين والتمويل الجماعي ومنصات الإقراض من نظير الى نظير </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dirty="0">
              <a:solidFill>
                <a:srgbClr val="00B0F0"/>
              </a:solidFill>
            </a:endParaRPr>
          </a:p>
        </p:txBody>
      </p:sp>
      <p:pic>
        <p:nvPicPr>
          <p:cNvPr id="4" name="Picture 3"/>
          <p:cNvPicPr>
            <a:picLocks noChangeAspect="1"/>
          </p:cNvPicPr>
          <p:nvPr/>
        </p:nvPicPr>
        <p:blipFill>
          <a:blip r:embed="rId2"/>
          <a:stretch>
            <a:fillRect/>
          </a:stretch>
        </p:blipFill>
        <p:spPr>
          <a:xfrm>
            <a:off x="-52948" y="0"/>
            <a:ext cx="1557283" cy="1079086"/>
          </a:xfrm>
          <a:prstGeom prst="rect">
            <a:avLst/>
          </a:prstGeom>
        </p:spPr>
      </p:pic>
    </p:spTree>
    <p:extLst>
      <p:ext uri="{BB962C8B-B14F-4D97-AF65-F5344CB8AC3E}">
        <p14:creationId xmlns:p14="http://schemas.microsoft.com/office/powerpoint/2010/main" val="1905928036"/>
      </p:ext>
    </p:extLst>
  </p:cSld>
  <p:clrMapOvr>
    <a:masterClrMapping/>
  </p:clrMapOvr>
  <mc:AlternateContent xmlns:mc="http://schemas.openxmlformats.org/markup-compatibility/2006" xmlns:p14="http://schemas.microsoft.com/office/powerpoint/2010/main">
    <mc:Choice Requires="p14">
      <p:transition spd="slow" p14:dur="2000" advTm="108995"/>
    </mc:Choice>
    <mc:Fallback xmlns="">
      <p:transition spd="slow" advTm="10899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dirty="0">
              <a:solidFill>
                <a:srgbClr val="00B0F0"/>
              </a:solidFill>
            </a:endParaRPr>
          </a:p>
        </p:txBody>
      </p:sp>
      <p:sp>
        <p:nvSpPr>
          <p:cNvPr id="3" name="Content Placeholder 2"/>
          <p:cNvSpPr>
            <a:spLocks noGrp="1"/>
          </p:cNvSpPr>
          <p:nvPr>
            <p:ph idx="1"/>
          </p:nvPr>
        </p:nvSpPr>
        <p:spPr>
          <a:xfrm>
            <a:off x="838200" y="1825624"/>
            <a:ext cx="10515600" cy="4327203"/>
          </a:xfrm>
        </p:spPr>
        <p:txBody>
          <a:bodyPr>
            <a:normAutofit/>
          </a:bodyPr>
          <a:lstStyle/>
          <a:p>
            <a:pPr marL="0" indent="0" algn="r">
              <a:lnSpc>
                <a:spcPct val="250000"/>
              </a:lnSpc>
              <a:buNone/>
            </a:pPr>
            <a:r>
              <a:rPr lang="ar-JO" sz="1600" dirty="0">
                <a:solidFill>
                  <a:srgbClr val="FFC000"/>
                </a:solidFill>
                <a:latin typeface="Alexandria" pitchFamily="2" charset="-78"/>
                <a:cs typeface="Alexandria" pitchFamily="2" charset="-78"/>
              </a:rPr>
              <a:t>الاستثمارات العالمية في التكنولوجيا المالية وتوزيعها الجغرافي:</a:t>
            </a:r>
          </a:p>
          <a:p>
            <a:pPr marL="0" indent="0" algn="r">
              <a:lnSpc>
                <a:spcPct val="250000"/>
              </a:lnSpc>
              <a:buNone/>
            </a:pPr>
            <a:r>
              <a:rPr lang="ar-JO" sz="1400" dirty="0">
                <a:latin typeface="Alexandria" pitchFamily="2" charset="-78"/>
                <a:cs typeface="Alexandria" pitchFamily="2" charset="-78"/>
              </a:rPr>
              <a:t>عرفت التكنولوجيا المالية في الآونة الأخيرة قفزة نوعية وطفرة غير مسبوقة، فحققت الاستثمارات العالمية في هذا القطاع نموا سريعا وهائلا، ويأتي هذا الانفتاح عليها بسبب إزدحام المتعاملين على </a:t>
            </a:r>
            <a:r>
              <a:rPr lang="ar-JO" sz="1400" dirty="0" smtClean="0">
                <a:latin typeface="Alexandria" pitchFamily="2" charset="-78"/>
                <a:cs typeface="Alexandria" pitchFamily="2" charset="-78"/>
              </a:rPr>
              <a:t>مختلف الخدمات </a:t>
            </a:r>
            <a:r>
              <a:rPr lang="ar-JO" sz="1400" dirty="0">
                <a:latin typeface="Alexandria" pitchFamily="2" charset="-78"/>
                <a:cs typeface="Alexandria" pitchFamily="2" charset="-78"/>
              </a:rPr>
              <a:t>التي تقدمها وإرتفاع الثقة والمصداقية في معاملتها، وفيما يلي إستعراض بعض الأرقام </a:t>
            </a:r>
            <a:r>
              <a:rPr lang="ar-JO" sz="1400" dirty="0" smtClean="0">
                <a:latin typeface="Alexandria" pitchFamily="2" charset="-78"/>
                <a:cs typeface="Alexandria" pitchFamily="2" charset="-78"/>
              </a:rPr>
              <a:t>والحقائق حولها :</a:t>
            </a:r>
          </a:p>
          <a:p>
            <a:pPr marL="0" indent="0" algn="r">
              <a:lnSpc>
                <a:spcPct val="250000"/>
              </a:lnSpc>
              <a:buNone/>
            </a:pPr>
            <a:r>
              <a:rPr lang="ar-JO" sz="1400" dirty="0" smtClean="0">
                <a:latin typeface="Alexandria" pitchFamily="2" charset="-78"/>
                <a:cs typeface="Alexandria" pitchFamily="2" charset="-78"/>
              </a:rPr>
              <a:t>انظر الشكل التالي: </a:t>
            </a:r>
          </a:p>
          <a:p>
            <a:pPr marL="0" indent="0" algn="r">
              <a:lnSpc>
                <a:spcPct val="250000"/>
              </a:lnSpc>
              <a:buNone/>
            </a:pPr>
            <a:r>
              <a:rPr lang="ar-JO" sz="1400" dirty="0" smtClean="0">
                <a:latin typeface="Alexandria" pitchFamily="2" charset="-78"/>
                <a:cs typeface="Alexandria" pitchFamily="2" charset="-78"/>
              </a:rPr>
              <a:t>اجمالي الاستثمارات المالية في التكنولوجيا المالية خلال الفترة 2014 -2019</a:t>
            </a:r>
            <a:endParaRPr lang="ar-JO" sz="1400" dirty="0">
              <a:latin typeface="Alexandria" pitchFamily="2" charset="-78"/>
              <a:cs typeface="Alexandria" pitchFamily="2" charset="-78"/>
            </a:endParaRPr>
          </a:p>
          <a:p>
            <a:pPr marL="0" indent="0" algn="r">
              <a:lnSpc>
                <a:spcPct val="2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 y="139528"/>
            <a:ext cx="1586204" cy="1079086"/>
          </a:xfrm>
          <a:prstGeom prst="rect">
            <a:avLst/>
          </a:prstGeom>
        </p:spPr>
      </p:pic>
    </p:spTree>
    <p:extLst>
      <p:ext uri="{BB962C8B-B14F-4D97-AF65-F5344CB8AC3E}">
        <p14:creationId xmlns:p14="http://schemas.microsoft.com/office/powerpoint/2010/main" val="4017034390"/>
      </p:ext>
    </p:extLst>
  </p:cSld>
  <p:clrMapOvr>
    <a:masterClrMapping/>
  </p:clrMapOvr>
  <mc:AlternateContent xmlns:mc="http://schemas.openxmlformats.org/markup-compatibility/2006" xmlns:p14="http://schemas.microsoft.com/office/powerpoint/2010/main">
    <mc:Choice Requires="p14">
      <p:transition spd="slow" p14:dur="2000" advTm="85599"/>
    </mc:Choice>
    <mc:Fallback xmlns="">
      <p:transition spd="slow" advTm="8559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solidFill>
                <a:srgbClr val="00B0F0"/>
              </a:solidFill>
              <a:latin typeface="Alexandria Black" pitchFamily="2" charset="-78"/>
              <a:cs typeface="Alexandria Black" pitchFamily="2" charset="-78"/>
            </a:endParaRPr>
          </a:p>
        </p:txBody>
      </p:sp>
      <p:pic>
        <p:nvPicPr>
          <p:cNvPr id="6" name="Content Placeholder 5"/>
          <p:cNvPicPr>
            <a:picLocks noGrp="1" noChangeAspect="1"/>
          </p:cNvPicPr>
          <p:nvPr>
            <p:ph idx="1"/>
          </p:nvPr>
        </p:nvPicPr>
        <p:blipFill>
          <a:blip r:embed="rId3"/>
          <a:stretch>
            <a:fillRect/>
          </a:stretch>
        </p:blipFill>
        <p:spPr>
          <a:xfrm>
            <a:off x="2185261" y="1690689"/>
            <a:ext cx="7981627" cy="4803102"/>
          </a:xfrm>
          <a:prstGeom prst="rect">
            <a:avLst/>
          </a:prstGeom>
        </p:spPr>
      </p:pic>
      <p:pic>
        <p:nvPicPr>
          <p:cNvPr id="4" name="Picture 3"/>
          <p:cNvPicPr>
            <a:picLocks noChangeAspect="1"/>
          </p:cNvPicPr>
          <p:nvPr/>
        </p:nvPicPr>
        <p:blipFill>
          <a:blip r:embed="rId4"/>
          <a:stretch>
            <a:fillRect/>
          </a:stretch>
        </p:blipFill>
        <p:spPr>
          <a:xfrm>
            <a:off x="0" y="139528"/>
            <a:ext cx="1415845" cy="1079086"/>
          </a:xfrm>
          <a:prstGeom prst="rect">
            <a:avLst/>
          </a:prstGeom>
        </p:spPr>
      </p:pic>
    </p:spTree>
    <p:extLst>
      <p:ext uri="{BB962C8B-B14F-4D97-AF65-F5344CB8AC3E}">
        <p14:creationId xmlns:p14="http://schemas.microsoft.com/office/powerpoint/2010/main" val="3111562238"/>
      </p:ext>
    </p:extLst>
  </p:cSld>
  <p:clrMapOvr>
    <a:masterClrMapping/>
  </p:clrMapOvr>
  <mc:AlternateContent xmlns:mc="http://schemas.openxmlformats.org/markup-compatibility/2006" xmlns:p14="http://schemas.microsoft.com/office/powerpoint/2010/main">
    <mc:Choice Requires="p14">
      <p:transition spd="slow" p14:dur="2000" advTm="116309"/>
    </mc:Choice>
    <mc:Fallback xmlns="">
      <p:transition spd="slow" advTm="11630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590674"/>
          </a:xfrm>
        </p:spPr>
        <p:txBody>
          <a:bodyPr>
            <a:noAutofit/>
          </a:bodyPr>
          <a:lstStyle/>
          <a:p>
            <a:pPr marL="0" indent="0" algn="r">
              <a:lnSpc>
                <a:spcPct val="200000"/>
              </a:lnSpc>
              <a:buNone/>
            </a:pPr>
            <a:r>
              <a:rPr lang="ar-JO" sz="1400" dirty="0">
                <a:latin typeface="Alexandria" pitchFamily="2" charset="-78"/>
                <a:cs typeface="Alexandria" pitchFamily="2" charset="-78"/>
              </a:rPr>
              <a:t>يتضح من الشكل السابق أن الاستثمارات العالمية في قطاع التكنولوجيا المالية في تزايد مستمر، حيث ارتفعت قيمة الاستثمارات سنة 2016 مسجلة 737 مليار دولار عبر 2173 صفقة وذلك مقارنة مع 2014 </a:t>
            </a:r>
            <a:r>
              <a:rPr lang="ar-JO" sz="1400" dirty="0" smtClean="0">
                <a:latin typeface="Alexandria" pitchFamily="2" charset="-78"/>
                <a:cs typeface="Alexandria" pitchFamily="2" charset="-78"/>
              </a:rPr>
              <a:t>أي </a:t>
            </a:r>
            <a:r>
              <a:rPr lang="ar-JO" sz="1400" dirty="0">
                <a:latin typeface="Alexandria" pitchFamily="2" charset="-78"/>
                <a:cs typeface="Alexandria" pitchFamily="2" charset="-78"/>
              </a:rPr>
              <a:t>كانت تقدر ب 512 مليار دولار فقط، لكن هذا الارتفاع لم يتواصل بسبب إنخفاض قيمة الاستثمارات سنة 2017 مسجلة 544 مليار دولار من خلال 2629 صفقة، غير أنها عاودت الارتفاع سنة 2018 بقيمة إستثمارات تراكمية بلغت 1410 مليار دولار عبر 3145 صفقة، في حين سجلت سنة 2019 قيمة 1350 مليار دولار.</a:t>
            </a:r>
          </a:p>
          <a:p>
            <a:pPr marL="0" indent="0" algn="r">
              <a:lnSpc>
                <a:spcPct val="200000"/>
              </a:lnSpc>
              <a:buNone/>
            </a:pPr>
            <a:r>
              <a:rPr lang="ar-JO" sz="1400" dirty="0">
                <a:latin typeface="Alexandria" pitchFamily="2" charset="-78"/>
                <a:cs typeface="Alexandria" pitchFamily="2" charset="-78"/>
              </a:rPr>
              <a:t>اعتبرت أمريكا الشمالية هي الرائدة في مجال الاستثمار في التكنولوجيا المالية وامتلاك محافظ الأموالالافتراضية بنسبة 64.3% من إجمالي حصة الاستثمارات خلال الفترة الممتدة بين </a:t>
            </a:r>
            <a:r>
              <a:rPr lang="ar-JO" sz="1400" dirty="0" smtClean="0">
                <a:latin typeface="Alexandria" pitchFamily="2" charset="-78"/>
                <a:cs typeface="Alexandria" pitchFamily="2" charset="-78"/>
              </a:rPr>
              <a:t>سنتي2010 الى </a:t>
            </a:r>
            <a:r>
              <a:rPr lang="ar-JO" sz="1400" dirty="0">
                <a:latin typeface="Alexandria" pitchFamily="2" charset="-78"/>
                <a:cs typeface="Alexandria" pitchFamily="2" charset="-78"/>
              </a:rPr>
              <a:t>2014  تليها أوروبا بنسبة 19.7% ثم آسيا بنسبة 13.3% في حين تعد حصة إفريقيا ودول الشرق الأوسط جد ضعيفة لا تتعد 0.7% و 1.8% على التوالي. إلا أنه في سنة 2015 برزت وبشكل </a:t>
            </a:r>
            <a:r>
              <a:rPr lang="ar-JO" sz="1400" dirty="0" smtClean="0">
                <a:latin typeface="Alexandria" pitchFamily="2" charset="-78"/>
                <a:cs typeface="Alexandria" pitchFamily="2" charset="-78"/>
              </a:rPr>
              <a:t>جلي </a:t>
            </a:r>
            <a:r>
              <a:rPr lang="ar-JO" sz="1400" dirty="0">
                <a:latin typeface="Alexandria" pitchFamily="2" charset="-78"/>
                <a:cs typeface="Alexandria" pitchFamily="2" charset="-78"/>
              </a:rPr>
              <a:t>استثمارات التكنولوجيا المالية في دول آسيا والمحيط الهادي وتزايد نموها بسرعة في سنة 2016، ليشهد في سنة 2017 تراجعا في هذه  الاستثمارات في دول آسيا والمحيط الهادئ وارتفاع حجمها بشكل غير مسبوق في اوروبا </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 </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 y="0"/>
            <a:ext cx="1371600" cy="1249382"/>
          </a:xfrm>
          <a:prstGeom prst="rect">
            <a:avLst/>
          </a:prstGeom>
        </p:spPr>
      </p:pic>
    </p:spTree>
    <p:extLst>
      <p:ext uri="{BB962C8B-B14F-4D97-AF65-F5344CB8AC3E}">
        <p14:creationId xmlns:p14="http://schemas.microsoft.com/office/powerpoint/2010/main" val="4005890572"/>
      </p:ext>
    </p:extLst>
  </p:cSld>
  <p:clrMapOvr>
    <a:masterClrMapping/>
  </p:clrMapOvr>
  <mc:AlternateContent xmlns:mc="http://schemas.openxmlformats.org/markup-compatibility/2006" xmlns:p14="http://schemas.microsoft.com/office/powerpoint/2010/main">
    <mc:Choice Requires="p14">
      <p:transition spd="slow" p14:dur="2000" advTm="113519"/>
    </mc:Choice>
    <mc:Fallback xmlns="">
      <p:transition spd="slow" advTm="11351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1430594" cy="1288473"/>
          </a:xfrm>
          <a:prstGeom prst="rect">
            <a:avLst/>
          </a:prstGeom>
        </p:spPr>
      </p:pic>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575175"/>
          </a:xfrm>
        </p:spPr>
        <p:txBody>
          <a:bodyPr>
            <a:normAutofit/>
          </a:bodyPr>
          <a:lstStyle/>
          <a:p>
            <a:pPr marL="0" indent="0" algn="r">
              <a:lnSpc>
                <a:spcPct val="200000"/>
              </a:lnSpc>
              <a:buNone/>
            </a:pPr>
            <a:r>
              <a:rPr lang="ar-JO" sz="1600" dirty="0" smtClean="0">
                <a:solidFill>
                  <a:srgbClr val="FFC000"/>
                </a:solidFill>
                <a:latin typeface="Alexandria" pitchFamily="2" charset="-78"/>
                <a:cs typeface="Alexandria" pitchFamily="2" charset="-78"/>
              </a:rPr>
              <a:t>نسبة اعتماد التكنولوجيا المالية في سبعة و عشرون سوقا حول العالم</a:t>
            </a:r>
            <a:r>
              <a:rPr lang="ar-JO" sz="1600" dirty="0">
                <a:solidFill>
                  <a:srgbClr val="FFC000"/>
                </a:solidFill>
                <a:latin typeface="Alexandria" pitchFamily="2" charset="-78"/>
                <a:cs typeface="Alexandria" pitchFamily="2" charset="-78"/>
              </a:rPr>
              <a:t> </a:t>
            </a:r>
            <a:r>
              <a:rPr lang="ar-JO" sz="1600" dirty="0" smtClean="0">
                <a:solidFill>
                  <a:srgbClr val="FFC000"/>
                </a:solidFill>
                <a:latin typeface="Alexandria" pitchFamily="2" charset="-78"/>
                <a:cs typeface="Alexandria" pitchFamily="2" charset="-78"/>
              </a:rPr>
              <a:t>: </a:t>
            </a:r>
          </a:p>
          <a:p>
            <a:pPr marL="0" indent="0" algn="r">
              <a:lnSpc>
                <a:spcPct val="200000"/>
              </a:lnSpc>
              <a:buNone/>
            </a:pPr>
            <a:r>
              <a:rPr lang="ar-JO" sz="1400" dirty="0">
                <a:latin typeface="Alexandria" pitchFamily="2" charset="-78"/>
                <a:cs typeface="Alexandria" pitchFamily="2" charset="-78"/>
              </a:rPr>
              <a:t>تتباين معدلات نمو اعتماد الدول على التكنولوجيا المالية في 27 سوق دولي. حيث تعد الصين أكثر دول العالم اعتمادا على التكنولوجيا المالية بمعدل بلغ 87% من مستهلكي الخدمات المالية لسنة 2017 تليها الهند بنسبة 87 ، ثم روسيا وجنوب إفريقيا 82% وتمثل الأسواق الرئيسية للتكنولوجيا المالية التي تضم كل من </a:t>
            </a:r>
            <a:r>
              <a:rPr lang="ar-JO" sz="1400" dirty="0" smtClean="0">
                <a:latin typeface="Alexandria" pitchFamily="2" charset="-78"/>
                <a:cs typeface="Alexandria" pitchFamily="2" charset="-78"/>
              </a:rPr>
              <a:t>والصين </a:t>
            </a:r>
            <a:r>
              <a:rPr lang="ar-JO" sz="1400" dirty="0">
                <a:latin typeface="Alexandria" pitchFamily="2" charset="-78"/>
                <a:cs typeface="Alexandria" pitchFamily="2" charset="-78"/>
              </a:rPr>
              <a:t>وبريطانيا </a:t>
            </a:r>
            <a:r>
              <a:rPr lang="ar-JO" sz="1400" dirty="0" smtClean="0">
                <a:latin typeface="Alexandria" pitchFamily="2" charset="-78"/>
                <a:cs typeface="Alexandria" pitchFamily="2" charset="-78"/>
              </a:rPr>
              <a:t>39</a:t>
            </a:r>
            <a:r>
              <a:rPr lang="ar-JO" sz="1400" dirty="0">
                <a:latin typeface="Alexandria" pitchFamily="2" charset="-78"/>
                <a:cs typeface="Alexandria" pitchFamily="2" charset="-78"/>
              </a:rPr>
              <a:t>% من الصفقات وتعد </a:t>
            </a:r>
            <a:r>
              <a:rPr lang="ar-JO" sz="1400" dirty="0" smtClean="0">
                <a:latin typeface="Alexandria" pitchFamily="2" charset="-78"/>
                <a:cs typeface="Alexandria" pitchFamily="2" charset="-78"/>
              </a:rPr>
              <a:t>الصين أكبر </a:t>
            </a:r>
            <a:r>
              <a:rPr lang="ar-JO" sz="1400" dirty="0">
                <a:latin typeface="Alexandria" pitchFamily="2" charset="-78"/>
                <a:cs typeface="Alexandria" pitchFamily="2" charset="-78"/>
              </a:rPr>
              <a:t>سوق للصفقات التي بلغ مجموع استثماراتها 659 صفقة بقيمة 11.89 مليار دولار </a:t>
            </a:r>
            <a:r>
              <a:rPr lang="ar-JO" sz="1400" dirty="0" smtClean="0">
                <a:latin typeface="Alexandria" pitchFamily="2" charset="-78"/>
                <a:cs typeface="Alexandria" pitchFamily="2" charset="-78"/>
              </a:rPr>
              <a:t>، إلا </a:t>
            </a:r>
            <a:r>
              <a:rPr lang="ar-JO" sz="1400" dirty="0">
                <a:latin typeface="Alexandria" pitchFamily="2" charset="-78"/>
                <a:cs typeface="Alexandria" pitchFamily="2" charset="-78"/>
              </a:rPr>
              <a:t>أن السوق عرف ظهور مساهمين من الدول الأوروبية ودول الشرق الأوسط وهذا ما يؤكد تبلور فكرة تبني التكنولوجيا المالية في عديد دول العالم كأساس لانطلاقة جديدة في عامل المعاملات المالية والمصرفية وتشهد الدول الآسيوية والمحيط الهادئ أسرع معدلات نمو في سوق التكنولوجيا المالية، بمعدل قدر بـ 16.37% ويرتبط ذلك بتزايد استخدام الحلول الرقمية من طرف السكان الأسيويين في معاملاتهم المالية اليومية وإدارة مدخراتهم بسهولة</a:t>
            </a:r>
          </a:p>
          <a:p>
            <a:pPr marL="0" indent="0" algn="r">
              <a:lnSpc>
                <a:spcPct val="200000"/>
              </a:lnSpc>
              <a:buNone/>
            </a:pP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251048464"/>
      </p:ext>
    </p:extLst>
  </p:cSld>
  <p:clrMapOvr>
    <a:masterClrMapping/>
  </p:clrMapOvr>
  <mc:AlternateContent xmlns:mc="http://schemas.openxmlformats.org/markup-compatibility/2006" xmlns:p14="http://schemas.microsoft.com/office/powerpoint/2010/main">
    <mc:Choice Requires="p14">
      <p:transition spd="slow" p14:dur="2000" advTm="85032"/>
    </mc:Choice>
    <mc:Fallback xmlns="">
      <p:transition spd="slow" advTm="8503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dirty="0"/>
          </a:p>
        </p:txBody>
      </p:sp>
      <p:sp>
        <p:nvSpPr>
          <p:cNvPr id="3" name="Content Placeholder 2"/>
          <p:cNvSpPr>
            <a:spLocks noGrp="1"/>
          </p:cNvSpPr>
          <p:nvPr>
            <p:ph idx="1"/>
          </p:nvPr>
        </p:nvSpPr>
        <p:spPr>
          <a:xfrm>
            <a:off x="838200" y="1825624"/>
            <a:ext cx="10515600" cy="4869644"/>
          </a:xfrm>
        </p:spPr>
        <p:txBody>
          <a:bodyPr>
            <a:noAutofit/>
          </a:bodyPr>
          <a:lstStyle/>
          <a:p>
            <a:pPr marL="0" indent="0" algn="r">
              <a:lnSpc>
                <a:spcPct val="160000"/>
              </a:lnSpc>
              <a:buNone/>
            </a:pPr>
            <a:r>
              <a:rPr lang="ar-JO" sz="1600" dirty="0" smtClean="0">
                <a:solidFill>
                  <a:srgbClr val="FFC000"/>
                </a:solidFill>
                <a:latin typeface="Alexandria Medium" pitchFamily="2" charset="-78"/>
                <a:cs typeface="Alexandria Medium" pitchFamily="2" charset="-78"/>
              </a:rPr>
              <a:t>المحور الثاني: واقع التكنولوجيا المالية في الوطن العربي</a:t>
            </a:r>
          </a:p>
          <a:p>
            <a:pPr marL="0" indent="0" algn="r">
              <a:lnSpc>
                <a:spcPct val="160000"/>
              </a:lnSpc>
              <a:buNone/>
            </a:pPr>
            <a:r>
              <a:rPr lang="ar-JO" sz="1400" dirty="0">
                <a:solidFill>
                  <a:srgbClr val="FFC000"/>
                </a:solidFill>
                <a:latin typeface="Alexandria" pitchFamily="2" charset="-78"/>
                <a:cs typeface="Alexandria" pitchFamily="2" charset="-78"/>
              </a:rPr>
              <a:t>دوافع استخدام التكنولوجيا المالية في الدول العربية: </a:t>
            </a:r>
            <a:endParaRPr lang="ar-JO" sz="1400" dirty="0" smtClean="0">
              <a:solidFill>
                <a:srgbClr val="FFC000"/>
              </a:solidFill>
              <a:latin typeface="Alexandria" pitchFamily="2" charset="-78"/>
              <a:cs typeface="Alexandria" pitchFamily="2" charset="-78"/>
            </a:endParaRPr>
          </a:p>
          <a:p>
            <a:pPr marL="0" indent="0" algn="r">
              <a:lnSpc>
                <a:spcPct val="160000"/>
              </a:lnSpc>
              <a:buNone/>
            </a:pPr>
            <a:r>
              <a:rPr lang="ar-JO" sz="1400" dirty="0" smtClean="0">
                <a:latin typeface="Alexandria" pitchFamily="2" charset="-78"/>
                <a:cs typeface="Alexandria" pitchFamily="2" charset="-78"/>
              </a:rPr>
              <a:t>تتمثل </a:t>
            </a:r>
            <a:r>
              <a:rPr lang="ar-JO" sz="1400" dirty="0">
                <a:latin typeface="Alexandria" pitchFamily="2" charset="-78"/>
                <a:cs typeface="Alexandria" pitchFamily="2" charset="-78"/>
              </a:rPr>
              <a:t>الحوافز التي تدفع الشركات والأفراد إلى استخدام التكنولوجيا المالية في النقاط التالية </a:t>
            </a:r>
            <a:r>
              <a:rPr lang="ar-JO" sz="1400" dirty="0" smtClean="0">
                <a:latin typeface="Alexandria" pitchFamily="2" charset="-78"/>
                <a:cs typeface="Alexandria" pitchFamily="2" charset="-78"/>
              </a:rPr>
              <a:t>: </a:t>
            </a:r>
          </a:p>
          <a:p>
            <a:pPr marL="0" indent="0" algn="r">
              <a:lnSpc>
                <a:spcPct val="160000"/>
              </a:lnSpc>
              <a:buNone/>
            </a:pPr>
            <a:r>
              <a:rPr lang="ar-JO" sz="1400" dirty="0">
                <a:latin typeface="Alexandria" pitchFamily="2" charset="-78"/>
                <a:cs typeface="Alexandria" pitchFamily="2" charset="-78"/>
              </a:rPr>
              <a:t>- انتشار الإقصاء المالي بشكل واسع يعود بكلفة مرتفعة على كل من الأفراد والحكومات على حد سواء في حين يسعى الناس بشكل متزايد إلى استخدام بعض أشكال الخدمات المالية، فإن المفتاح الأساسي للتغلب على ذلك هو التكنولوجيا، ومع تزايد استخدام التكنولوجيا في جميع جوانب الحياة، وازدياد نسب انتشار الهواتف الذكية بثلاثة أضعاف تقريبا خارج دول مجلس التعاون الخليجي، من المتوقع ازدياد الحاجة إلى حلول المدفوعات الرقمية</a:t>
            </a:r>
          </a:p>
          <a:p>
            <a:pPr marL="0" indent="0" algn="r">
              <a:lnSpc>
                <a:spcPct val="160000"/>
              </a:lnSpc>
              <a:buNone/>
            </a:pPr>
            <a:r>
              <a:rPr lang="ar-JO" sz="1400" dirty="0">
                <a:latin typeface="Alexandria" pitchFamily="2" charset="-78"/>
                <a:cs typeface="Alexandria" pitchFamily="2" charset="-78"/>
              </a:rPr>
              <a:t>- يمثل إقراض المشاريع الصغيرة والمتوسطة </a:t>
            </a:r>
            <a:r>
              <a:rPr lang="ar-JO" sz="1400" dirty="0" smtClean="0">
                <a:latin typeface="Alexandria" pitchFamily="2" charset="-78"/>
                <a:cs typeface="Alexandria" pitchFamily="2" charset="-78"/>
              </a:rPr>
              <a:t>8</a:t>
            </a:r>
            <a:r>
              <a:rPr lang="ar-JO" sz="1400" dirty="0">
                <a:latin typeface="Alexandria" pitchFamily="2" charset="-78"/>
                <a:cs typeface="Alexandria" pitchFamily="2" charset="-78"/>
              </a:rPr>
              <a:t>% من القروض الائتمانية التي تقدمها البنوك العربية في دول الشرق الأوسط وشمال إفريقيا، مقارنة بنسبة 18% في الدول متوسطة الدخل على مستوى العالم وهذا بالرغم من الدور الهام الذي تلعبه المشاريع الصغيرة والمتوسطة في المنطقة، حيث تشكل بين 80% و %90 من جميع المؤسسات المسجلة، وتوفر </a:t>
            </a:r>
            <a:r>
              <a:rPr lang="ar-JO" sz="1400" dirty="0" smtClean="0">
                <a:latin typeface="Alexandria" pitchFamily="2" charset="-78"/>
                <a:cs typeface="Alexandria" pitchFamily="2" charset="-78"/>
              </a:rPr>
              <a:t>20</a:t>
            </a:r>
            <a:r>
              <a:rPr lang="ar-JO" sz="1400" dirty="0">
                <a:latin typeface="Alexandria" pitchFamily="2" charset="-78"/>
                <a:cs typeface="Alexandria" pitchFamily="2" charset="-78"/>
              </a:rPr>
              <a:t>% إلى 40% من جميع وظائف القطاع الخاص، كما أن منصات الإقراض المباشر والتمويل الجماعي للمشاريع الاجتماعية والإبداعية أثبتت شعبيتها في دول</a:t>
            </a:r>
          </a:p>
          <a:p>
            <a:pPr marL="0" indent="0" algn="r">
              <a:lnSpc>
                <a:spcPct val="160000"/>
              </a:lnSpc>
              <a:buNone/>
            </a:pPr>
            <a:r>
              <a:rPr lang="ar-JO" sz="1400" dirty="0">
                <a:latin typeface="Alexandria" pitchFamily="2" charset="-78"/>
                <a:cs typeface="Alexandria" pitchFamily="2" charset="-78"/>
              </a:rPr>
              <a:t>المنطقة</a:t>
            </a:r>
          </a:p>
          <a:p>
            <a:pPr marL="0" indent="0" algn="r">
              <a:lnSpc>
                <a:spcPct val="160000"/>
              </a:lnSpc>
              <a:buNone/>
            </a:pPr>
            <a:r>
              <a:rPr lang="ar-JO" sz="1400" dirty="0" smtClean="0">
                <a:latin typeface="Alexandria" pitchFamily="2" charset="-78"/>
                <a:cs typeface="Alexandria" pitchFamily="2" charset="-78"/>
              </a:rPr>
              <a:t> </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11307" y="0"/>
            <a:ext cx="1260294" cy="1286367"/>
          </a:xfrm>
          <a:prstGeom prst="rect">
            <a:avLst/>
          </a:prstGeom>
        </p:spPr>
      </p:pic>
    </p:spTree>
    <p:extLst>
      <p:ext uri="{BB962C8B-B14F-4D97-AF65-F5344CB8AC3E}">
        <p14:creationId xmlns:p14="http://schemas.microsoft.com/office/powerpoint/2010/main" val="4145488973"/>
      </p:ext>
    </p:extLst>
  </p:cSld>
  <p:clrMapOvr>
    <a:masterClrMapping/>
  </p:clrMapOvr>
  <mc:AlternateContent xmlns:mc="http://schemas.openxmlformats.org/markup-compatibility/2006" xmlns:p14="http://schemas.microsoft.com/office/powerpoint/2010/main">
    <mc:Choice Requires="p14">
      <p:transition spd="slow" p14:dur="2000" advTm="76411"/>
    </mc:Choice>
    <mc:Fallback xmlns="">
      <p:transition spd="slow" advTm="7641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dirty="0"/>
          </a:p>
        </p:txBody>
      </p:sp>
      <p:sp>
        <p:nvSpPr>
          <p:cNvPr id="3" name="Content Placeholder 2"/>
          <p:cNvSpPr>
            <a:spLocks noGrp="1"/>
          </p:cNvSpPr>
          <p:nvPr>
            <p:ph idx="1"/>
          </p:nvPr>
        </p:nvSpPr>
        <p:spPr>
          <a:xfrm>
            <a:off x="838200" y="1825626"/>
            <a:ext cx="10515600" cy="4435690"/>
          </a:xfrm>
        </p:spPr>
        <p:txBody>
          <a:bodyPr>
            <a:normAutofit/>
          </a:bodyPr>
          <a:lstStyle/>
          <a:p>
            <a:pPr marL="0" indent="0" algn="r">
              <a:lnSpc>
                <a:spcPct val="200000"/>
              </a:lnSpc>
              <a:buNone/>
            </a:pPr>
            <a:r>
              <a:rPr lang="ar-JO" sz="1400" dirty="0" smtClean="0">
                <a:latin typeface="Alexandria" pitchFamily="2" charset="-78"/>
                <a:cs typeface="Alexandria" pitchFamily="2" charset="-78"/>
              </a:rPr>
              <a:t>- بالرغم </a:t>
            </a:r>
            <a:r>
              <a:rPr lang="ar-JO" sz="1400" dirty="0">
                <a:latin typeface="Alexandria" pitchFamily="2" charset="-78"/>
                <a:cs typeface="Alexandria" pitchFamily="2" charset="-78"/>
              </a:rPr>
              <a:t>من المساهمة النسبية للتجارة الإلكترونية في إجمالي الناتج المحلي في دول مجلس التعاون الخليجي إلا أنها تعتبر أقل بخمس مرات مقارنة مع الدول الأخرى ذات الدخل المرتفع، ويرجع السبب جزئيا في ذلك إلى تفضيل العملاء خيار الدفع عند الاستلام حتى لو كانوا يمتلكون بطاقات ائتمان </a:t>
            </a:r>
            <a:r>
              <a:rPr lang="ar-JO" sz="1400" dirty="0" smtClean="0">
                <a:latin typeface="Alexandria" pitchFamily="2" charset="-78"/>
                <a:cs typeface="Alexandria" pitchFamily="2" charset="-78"/>
              </a:rPr>
              <a:t>وبطاقات خصم</a:t>
            </a:r>
          </a:p>
          <a:p>
            <a:pPr marL="0" indent="0" algn="r">
              <a:lnSpc>
                <a:spcPct val="200000"/>
              </a:lnSpc>
              <a:buNone/>
            </a:pPr>
            <a:r>
              <a:rPr lang="ar-JO" sz="1400" dirty="0" smtClean="0">
                <a:latin typeface="Alexandria" pitchFamily="2" charset="-78"/>
                <a:cs typeface="Alexandria" pitchFamily="2" charset="-78"/>
              </a:rPr>
              <a:t>- التركيبة </a:t>
            </a:r>
            <a:r>
              <a:rPr lang="ar-JO" sz="1400" dirty="0">
                <a:latin typeface="Alexandria" pitchFamily="2" charset="-78"/>
                <a:cs typeface="Alexandria" pitchFamily="2" charset="-78"/>
              </a:rPr>
              <a:t>السكانية، حيث يفوق عدد سكان الدول العربية 360 مليون نسمة وهو ما يجعل هذه الدول سوقا واعدة ونشطة لاستقبال واستقطاب استثمارات شركات التكنولوجيا المالية الناشئة، إضافة الى تحسن متوسط نصيب الفرد من الناتج المحلي الإجمالي الذي يفوق 29.1 ألف دولار في دول الخليج وهو يعد من بين المعدلات الأعلى في العالم، حيث يقدر ب 70 ألف دولار في قطر و 39.8 ألف دولار في الإمارات و 29 ألف دولار في الكويت و 22 ألف دولار في السعودية و 4.2 ألف دولار في الجزائر و 3.4 ألف دولار في كل من المغرب والأردن حسب بيانات صندوق النقد الدولي لسنة 2019.</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415845" cy="1286367"/>
          </a:xfrm>
          <a:prstGeom prst="rect">
            <a:avLst/>
          </a:prstGeom>
        </p:spPr>
      </p:pic>
    </p:spTree>
    <p:extLst>
      <p:ext uri="{BB962C8B-B14F-4D97-AF65-F5344CB8AC3E}">
        <p14:creationId xmlns:p14="http://schemas.microsoft.com/office/powerpoint/2010/main" val="1670060357"/>
      </p:ext>
    </p:extLst>
  </p:cSld>
  <p:clrMapOvr>
    <a:masterClrMapping/>
  </p:clrMapOvr>
  <mc:AlternateContent xmlns:mc="http://schemas.openxmlformats.org/markup-compatibility/2006" xmlns:p14="http://schemas.microsoft.com/office/powerpoint/2010/main">
    <mc:Choice Requires="p14">
      <p:transition spd="slow" p14:dur="2000" advTm="93116"/>
    </mc:Choice>
    <mc:Fallback xmlns="">
      <p:transition spd="slow" advTm="9311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690688"/>
            <a:ext cx="10515600" cy="5051075"/>
          </a:xfrm>
        </p:spPr>
        <p:txBody>
          <a:bodyPr>
            <a:noAutofit/>
          </a:bodyPr>
          <a:lstStyle/>
          <a:p>
            <a:pPr marL="0" indent="0" algn="r">
              <a:lnSpc>
                <a:spcPct val="200000"/>
              </a:lnSpc>
              <a:buNone/>
            </a:pPr>
            <a:r>
              <a:rPr lang="ar-JO" sz="1400" dirty="0" smtClean="0">
                <a:latin typeface="Alexandria" pitchFamily="2" charset="-78"/>
                <a:cs typeface="Alexandria" pitchFamily="2" charset="-78"/>
              </a:rPr>
              <a:t>- انخفاض </a:t>
            </a:r>
            <a:r>
              <a:rPr lang="ar-JO" sz="1400" dirty="0">
                <a:latin typeface="Alexandria" pitchFamily="2" charset="-78"/>
                <a:cs typeface="Alexandria" pitchFamily="2" charset="-78"/>
              </a:rPr>
              <a:t>ولاء العملاء لبنوكهم، حيث تشير الدراسات الى أن الكثير من العملاء انخفض ولاؤهم وتعاملهم مع البنوك وبدأ ولاؤهم يتجه الى خدمات التكنولوجيا المالية الرقمية في الدول العربية على غرار الكثير من الدول، حيث يثق حوالي 76% من المستهلكين في الإمارات العربية المتحدة بشركة تكنولوجيا واحدة على الأقل أكثر من ثقتهم في البنوك عندما يتعلق الأمر بتسيير أموالهم، ويبدي 83% من سكان الإمارات انفتاحهم على تبني حلول تكنولوجيا مالية من قبل مؤسسات غير مالية </a:t>
            </a:r>
            <a:endParaRPr lang="ar-JO" sz="1400" dirty="0" smtClean="0">
              <a:latin typeface="Alexandria" pitchFamily="2" charset="-78"/>
              <a:cs typeface="Alexandria" pitchFamily="2" charset="-78"/>
            </a:endParaRPr>
          </a:p>
          <a:p>
            <a:pPr marL="0" indent="0" algn="r">
              <a:lnSpc>
                <a:spcPct val="200000"/>
              </a:lnSpc>
              <a:buNone/>
            </a:pPr>
            <a:r>
              <a:rPr lang="ar-JO" sz="1600" dirty="0">
                <a:solidFill>
                  <a:srgbClr val="FFC000"/>
                </a:solidFill>
                <a:latin typeface="Alexandria" pitchFamily="2" charset="-78"/>
                <a:cs typeface="Alexandria" pitchFamily="2" charset="-78"/>
              </a:rPr>
              <a:t>تطور حجم استثمارات التكنولوجيا المالية في الدول </a:t>
            </a:r>
            <a:r>
              <a:rPr lang="ar-JO" sz="1600" dirty="0" smtClean="0">
                <a:solidFill>
                  <a:srgbClr val="FFC000"/>
                </a:solidFill>
                <a:latin typeface="Alexandria" pitchFamily="2" charset="-78"/>
                <a:cs typeface="Alexandria" pitchFamily="2" charset="-78"/>
              </a:rPr>
              <a:t>العربية</a:t>
            </a:r>
          </a:p>
          <a:p>
            <a:pPr marL="0" indent="0" algn="r">
              <a:lnSpc>
                <a:spcPct val="200000"/>
              </a:lnSpc>
              <a:buNone/>
            </a:pPr>
            <a:r>
              <a:rPr lang="ar-JO" sz="1400" dirty="0">
                <a:latin typeface="Alexandria" pitchFamily="2" charset="-78"/>
                <a:cs typeface="Alexandria" pitchFamily="2" charset="-78"/>
              </a:rPr>
              <a:t>حققت شركات التكنولوجيا المالية في الدول العربية استثمارات تفوق 100 مليون دولار في سنة 2018 بين صفقات معلنة وغير معلنة وصفقات استحواذ، وكان مصدر التمويل الرئيسي صناديق استثمار مخاطر عالمية ومسرعات أعمال وبنوك، وكانت هذه الشركات تهدف الى تجميع تمويل بقيمة </a:t>
            </a:r>
            <a:r>
              <a:rPr lang="ar-JO" sz="1400" dirty="0" smtClean="0">
                <a:latin typeface="Alexandria" pitchFamily="2" charset="-78"/>
                <a:cs typeface="Alexandria" pitchFamily="2" charset="-78"/>
              </a:rPr>
              <a:t>50 مليون </a:t>
            </a:r>
            <a:r>
              <a:rPr lang="ar-JO" sz="1400" dirty="0">
                <a:latin typeface="Alexandria" pitchFamily="2" charset="-78"/>
                <a:cs typeface="Alexandria" pitchFamily="2" charset="-78"/>
              </a:rPr>
              <a:t>دولار في عام 2017 وسجلت زيادة بـ 270% عن 18 مليونا سنة 2016، وتضاعف عدد الصفقات من 5 صفقات في 2013 الى 10 صفقات في 2016. وبلغت قيمة إجمالي الاستثمارات </a:t>
            </a:r>
            <a:r>
              <a:rPr lang="ar-JO" sz="1400" dirty="0" smtClean="0">
                <a:latin typeface="Alexandria" pitchFamily="2" charset="-78"/>
                <a:cs typeface="Alexandria" pitchFamily="2" charset="-78"/>
              </a:rPr>
              <a:t>في شركات </a:t>
            </a:r>
            <a:r>
              <a:rPr lang="ar-JO" sz="1400" dirty="0">
                <a:latin typeface="Alexandria" pitchFamily="2" charset="-78"/>
                <a:cs typeface="Alexandria" pitchFamily="2" charset="-78"/>
              </a:rPr>
              <a:t>التكنولوجيا المالية الناشئة في الدول العربية منذ عام 2015 الى غاية 2019 نحو 237 </a:t>
            </a:r>
            <a:r>
              <a:rPr lang="ar-JO" sz="1400" dirty="0" smtClean="0">
                <a:latin typeface="Alexandria" pitchFamily="2" charset="-78"/>
                <a:cs typeface="Alexandria" pitchFamily="2" charset="-78"/>
              </a:rPr>
              <a:t>مليون نفذت عبر 181 صفقة،انظر الشكل التالي الذي يدل على تطور حجم استثمارات التكنولوجيا المالية في الدول العربية</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solidFill>
                <a:srgbClr val="FF0000"/>
              </a:solidFill>
              <a:latin typeface="Alexandria" pitchFamily="2" charset="-78"/>
              <a:cs typeface="Alexandria" pitchFamily="2" charset="-78"/>
            </a:endParaRPr>
          </a:p>
          <a:p>
            <a:pPr marL="0" indent="0" algn="r">
              <a:lnSpc>
                <a:spcPct val="200000"/>
              </a:lnSpc>
              <a:buNone/>
            </a:pPr>
            <a:r>
              <a:rPr lang="ar-JO" sz="1400" dirty="0" smtClean="0">
                <a:solidFill>
                  <a:srgbClr val="FF0000"/>
                </a:solidFill>
                <a:latin typeface="Alexandria" pitchFamily="2" charset="-78"/>
                <a:cs typeface="Alexandria" pitchFamily="2" charset="-78"/>
              </a:rPr>
              <a:t> </a:t>
            </a:r>
            <a:endParaRPr lang="ar-JO" sz="1400" dirty="0">
              <a:solidFill>
                <a:srgbClr val="FF0000"/>
              </a:solidFill>
              <a:latin typeface="Alexandria" pitchFamily="2" charset="-78"/>
              <a:cs typeface="Alexandria" pitchFamily="2" charset="-78"/>
            </a:endParaRPr>
          </a:p>
          <a:p>
            <a:pPr marL="0" indent="0" algn="r">
              <a:lnSpc>
                <a:spcPct val="200000"/>
              </a:lnSpc>
              <a:buNone/>
            </a:pPr>
            <a:r>
              <a:rPr lang="ar-JO" sz="1400" dirty="0" smtClean="0">
                <a:solidFill>
                  <a:srgbClr val="FF0000"/>
                </a:solidFill>
                <a:latin typeface="Alexandria" pitchFamily="2" charset="-78"/>
                <a:cs typeface="Alexandria" pitchFamily="2" charset="-78"/>
              </a:rPr>
              <a:t>دولار </a:t>
            </a:r>
            <a:r>
              <a:rPr lang="ar-JO" sz="1400" dirty="0">
                <a:solidFill>
                  <a:srgbClr val="FF0000"/>
                </a:solidFill>
                <a:latin typeface="Alexandria" pitchFamily="2" charset="-78"/>
                <a:cs typeface="Alexandria" pitchFamily="2" charset="-78"/>
              </a:rPr>
              <a:t>نفذت عبر 181 صفقة والشكل الموالي يوضح ذلك:</a:t>
            </a:r>
          </a:p>
        </p:txBody>
      </p:sp>
      <p:pic>
        <p:nvPicPr>
          <p:cNvPr id="4" name="Picture 3"/>
          <p:cNvPicPr>
            <a:picLocks noChangeAspect="1"/>
          </p:cNvPicPr>
          <p:nvPr/>
        </p:nvPicPr>
        <p:blipFill>
          <a:blip r:embed="rId2"/>
          <a:stretch>
            <a:fillRect/>
          </a:stretch>
        </p:blipFill>
        <p:spPr>
          <a:xfrm>
            <a:off x="0" y="0"/>
            <a:ext cx="1474839" cy="1286367"/>
          </a:xfrm>
          <a:prstGeom prst="rect">
            <a:avLst/>
          </a:prstGeom>
        </p:spPr>
      </p:pic>
    </p:spTree>
    <p:extLst>
      <p:ext uri="{BB962C8B-B14F-4D97-AF65-F5344CB8AC3E}">
        <p14:creationId xmlns:p14="http://schemas.microsoft.com/office/powerpoint/2010/main" val="1779340004"/>
      </p:ext>
    </p:extLst>
  </p:cSld>
  <p:clrMapOvr>
    <a:masterClrMapping/>
  </p:clrMapOvr>
  <mc:AlternateContent xmlns:mc="http://schemas.openxmlformats.org/markup-compatibility/2006" xmlns:p14="http://schemas.microsoft.com/office/powerpoint/2010/main">
    <mc:Choice Requires="p14">
      <p:transition spd="slow" p14:dur="2000" advTm="142975"/>
    </mc:Choice>
    <mc:Fallback xmlns="">
      <p:transition spd="slow" advTm="14297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dirty="0"/>
          </a:p>
        </p:txBody>
      </p:sp>
      <p:pic>
        <p:nvPicPr>
          <p:cNvPr id="6" name="Content Placeholder 5"/>
          <p:cNvPicPr>
            <a:picLocks noGrp="1" noChangeAspect="1"/>
          </p:cNvPicPr>
          <p:nvPr>
            <p:ph idx="1"/>
          </p:nvPr>
        </p:nvPicPr>
        <p:blipFill>
          <a:blip r:embed="rId2"/>
          <a:stretch>
            <a:fillRect/>
          </a:stretch>
        </p:blipFill>
        <p:spPr>
          <a:xfrm>
            <a:off x="960894" y="1875294"/>
            <a:ext cx="10507851" cy="4602997"/>
          </a:xfrm>
          <a:prstGeom prst="rect">
            <a:avLst/>
          </a:prstGeom>
        </p:spPr>
      </p:pic>
      <p:pic>
        <p:nvPicPr>
          <p:cNvPr id="4" name="Picture 3"/>
          <p:cNvPicPr>
            <a:picLocks noChangeAspect="1"/>
          </p:cNvPicPr>
          <p:nvPr/>
        </p:nvPicPr>
        <p:blipFill>
          <a:blip r:embed="rId3"/>
          <a:stretch>
            <a:fillRect/>
          </a:stretch>
        </p:blipFill>
        <p:spPr>
          <a:xfrm>
            <a:off x="0" y="1"/>
            <a:ext cx="1708030" cy="1108364"/>
          </a:xfrm>
          <a:prstGeom prst="rect">
            <a:avLst/>
          </a:prstGeom>
        </p:spPr>
      </p:pic>
    </p:spTree>
    <p:extLst>
      <p:ext uri="{BB962C8B-B14F-4D97-AF65-F5344CB8AC3E}">
        <p14:creationId xmlns:p14="http://schemas.microsoft.com/office/powerpoint/2010/main" val="1923067477"/>
      </p:ext>
    </p:extLst>
  </p:cSld>
  <p:clrMapOvr>
    <a:masterClrMapping/>
  </p:clrMapOvr>
  <mc:AlternateContent xmlns:mc="http://schemas.openxmlformats.org/markup-compatibility/2006" xmlns:p14="http://schemas.microsoft.com/office/powerpoint/2010/main">
    <mc:Choice Requires="p14">
      <p:transition spd="slow" p14:dur="2000" advTm="137968"/>
    </mc:Choice>
    <mc:Fallback xmlns="">
      <p:transition spd="slow" advTm="13796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652"/>
          </a:xfrm>
        </p:spPr>
        <p:txBody>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dirty="0"/>
          </a:p>
        </p:txBody>
      </p:sp>
      <p:sp>
        <p:nvSpPr>
          <p:cNvPr id="3" name="Content Placeholder 2"/>
          <p:cNvSpPr>
            <a:spLocks noGrp="1"/>
          </p:cNvSpPr>
          <p:nvPr>
            <p:ph idx="1"/>
          </p:nvPr>
        </p:nvSpPr>
        <p:spPr>
          <a:xfrm>
            <a:off x="838200" y="1690778"/>
            <a:ext cx="10515600" cy="4865298"/>
          </a:xfrm>
        </p:spPr>
        <p:txBody>
          <a:bodyPr>
            <a:noAutofit/>
          </a:bodyPr>
          <a:lstStyle/>
          <a:p>
            <a:pPr marL="0" indent="0" algn="r">
              <a:lnSpc>
                <a:spcPct val="200000"/>
              </a:lnSpc>
              <a:buNone/>
            </a:pPr>
            <a:r>
              <a:rPr lang="ar-JO" sz="1400" dirty="0">
                <a:solidFill>
                  <a:srgbClr val="000000"/>
                </a:solidFill>
                <a:latin typeface="Alexandria" pitchFamily="2" charset="-78"/>
                <a:cs typeface="Alexandria" pitchFamily="2" charset="-78"/>
              </a:rPr>
              <a:t>من خلال الشكل السابق نلاحظ أن قيمة الاستثمارات في التكنولوجيا المالية في الدول العربية ارتفع من 18 مليون دولار سنة 2015 إلى 23 مليون دولار سنة 2016 وتجاوزت 122 مليون دولار سنة 2017، غير أنها تراجعت إلى حوالي 44 مليون دولار سنة 2018. وقد بلغت نسبة تمويل مشاريع التكنولوجيا المالية حوالي 7% من إجمالي تمويل المشاريع الناشئة في الدول العربية خلال سنتي 2015 و 2019. و بالرغم من أن الاستثمارات في التكنولوجيا المالية في الدول العربية لا تشكل إلا 1% من إجمالي الاستثمارات العالمية، إلا أنها تسجل معدل نمو قارب 39% سنويا. وشهد عدد شركات التكنولوجيا المالية الناشئة تطورا منذ سنة 2016 حيث ارتفع إلى 310 شركة سنة 2018 </a:t>
            </a:r>
            <a:endParaRPr lang="ar-JO" sz="1400" dirty="0" smtClean="0">
              <a:solidFill>
                <a:srgbClr val="000000"/>
              </a:solidFill>
              <a:latin typeface="Alexandria" pitchFamily="2" charset="-78"/>
              <a:cs typeface="Alexandria" pitchFamily="2" charset="-78"/>
            </a:endParaRPr>
          </a:p>
          <a:p>
            <a:pPr marL="0" indent="0" algn="r">
              <a:lnSpc>
                <a:spcPct val="200000"/>
              </a:lnSpc>
              <a:buNone/>
            </a:pPr>
            <a:r>
              <a:rPr lang="ar-JO" sz="1400" dirty="0">
                <a:solidFill>
                  <a:srgbClr val="000000"/>
                </a:solidFill>
                <a:latin typeface="Alexandria" pitchFamily="2" charset="-78"/>
                <a:cs typeface="Alexandria" pitchFamily="2" charset="-78"/>
              </a:rPr>
              <a:t>تتصدر </a:t>
            </a:r>
            <a:r>
              <a:rPr lang="ar-JO" sz="1400" dirty="0" smtClean="0">
                <a:solidFill>
                  <a:srgbClr val="000000"/>
                </a:solidFill>
                <a:latin typeface="Alexandria" pitchFamily="2" charset="-78"/>
                <a:cs typeface="Alexandria" pitchFamily="2" charset="-78"/>
              </a:rPr>
              <a:t>التمويل </a:t>
            </a:r>
            <a:r>
              <a:rPr lang="ar-JO" sz="1400" dirty="0">
                <a:solidFill>
                  <a:srgbClr val="000000"/>
                </a:solidFill>
                <a:latin typeface="Alexandria" pitchFamily="2" charset="-78"/>
                <a:cs typeface="Alexandria" pitchFamily="2" charset="-78"/>
              </a:rPr>
              <a:t>والاستثمارات في التكنولوجيا المالية، و 47% من إجمالي الصفقات، كما تحتوي على 46% من الشركات الناشئة، تأتي بعد ذلك مصر بتحقيقها 7% كنسبة استثمارات و 27% بالنسبة للصفقات مقابل امتلاكها لنسبة %17% من شركات التكنولوجيا المالية الناشئة في المنطقة محل الدراسة، لتأتي في المرتبة الثالثة لبنان والتي تعرف انتفاضة مسجلة في مجال التكنولوجيا المالية بـ 9% من إجمالي التمويل و 9% من إجمالي الشركات الناشئة للفينتك في منطقة الشرق الأوسط وشمال إفريقيا، أما المراتب الأخيرة فكانت من نصيب كل من الجزائر، ليبيا، تونس </a:t>
            </a:r>
            <a:endParaRPr lang="en-US" sz="1400" dirty="0">
              <a:solidFill>
                <a:srgbClr val="000000"/>
              </a:solidFill>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0"/>
            <a:ext cx="1609483" cy="1079086"/>
          </a:xfrm>
          <a:prstGeom prst="rect">
            <a:avLst/>
          </a:prstGeom>
        </p:spPr>
      </p:pic>
    </p:spTree>
    <p:extLst>
      <p:ext uri="{BB962C8B-B14F-4D97-AF65-F5344CB8AC3E}">
        <p14:creationId xmlns:p14="http://schemas.microsoft.com/office/powerpoint/2010/main" val="3821841268"/>
      </p:ext>
    </p:extLst>
  </p:cSld>
  <p:clrMapOvr>
    <a:masterClrMapping/>
  </p:clrMapOvr>
  <mc:AlternateContent xmlns:mc="http://schemas.openxmlformats.org/markup-compatibility/2006" xmlns:p14="http://schemas.microsoft.com/office/powerpoint/2010/main">
    <mc:Choice Requires="p14">
      <p:transition spd="slow" p14:dur="2000" advTm="81345"/>
    </mc:Choice>
    <mc:Fallback xmlns="">
      <p:transition spd="slow" advTm="8134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dirty="0"/>
          </a:p>
        </p:txBody>
      </p:sp>
      <p:sp>
        <p:nvSpPr>
          <p:cNvPr id="3" name="Content Placeholder 2"/>
          <p:cNvSpPr>
            <a:spLocks noGrp="1"/>
          </p:cNvSpPr>
          <p:nvPr>
            <p:ph idx="1"/>
          </p:nvPr>
        </p:nvSpPr>
        <p:spPr>
          <a:xfrm>
            <a:off x="838200" y="1825625"/>
            <a:ext cx="10515600" cy="4699162"/>
          </a:xfrm>
        </p:spPr>
        <p:txBody>
          <a:bodyPr>
            <a:normAutofit/>
          </a:bodyPr>
          <a:lstStyle/>
          <a:p>
            <a:pPr marL="0" indent="0" algn="r">
              <a:lnSpc>
                <a:spcPct val="200000"/>
              </a:lnSpc>
              <a:buNone/>
            </a:pPr>
            <a:r>
              <a:rPr lang="ar-JO" sz="1400" dirty="0">
                <a:latin typeface="Alexandria" pitchFamily="2" charset="-78"/>
                <a:cs typeface="Alexandria" pitchFamily="2" charset="-78"/>
              </a:rPr>
              <a:t>ويعود ذلك بالأساس إلى نقص الترويج للتكنولوجيا المالية في هذه المناطق بالإضافة إلى ضعف التحكم في التكنولوجيات الحديثة وهذا هو الواقع في هذه البلدان</a:t>
            </a:r>
          </a:p>
          <a:p>
            <a:pPr marL="0" indent="0" algn="r">
              <a:lnSpc>
                <a:spcPct val="200000"/>
              </a:lnSpc>
              <a:buNone/>
            </a:pPr>
            <a:r>
              <a:rPr lang="ar-JO" sz="1600" dirty="0">
                <a:solidFill>
                  <a:srgbClr val="FFC000"/>
                </a:solidFill>
                <a:latin typeface="Alexandria" pitchFamily="2" charset="-78"/>
                <a:cs typeface="Alexandria" pitchFamily="2" charset="-78"/>
              </a:rPr>
              <a:t>واقع الشركات الناشئة في مجال التكنولوجيا المالية بالدول </a:t>
            </a:r>
            <a:r>
              <a:rPr lang="ar-JO" sz="1600" dirty="0" smtClean="0">
                <a:solidFill>
                  <a:srgbClr val="FFC000"/>
                </a:solidFill>
                <a:latin typeface="Alexandria" pitchFamily="2" charset="-78"/>
                <a:cs typeface="Alexandria" pitchFamily="2" charset="-78"/>
              </a:rPr>
              <a:t>العربية</a:t>
            </a:r>
          </a:p>
          <a:p>
            <a:pPr marL="0" indent="0" algn="r">
              <a:lnSpc>
                <a:spcPct val="200000"/>
              </a:lnSpc>
              <a:buNone/>
            </a:pPr>
            <a:r>
              <a:rPr lang="ar-JO" sz="1400" dirty="0">
                <a:latin typeface="Alexandria" pitchFamily="2" charset="-78"/>
                <a:cs typeface="Alexandria" pitchFamily="2" charset="-78"/>
              </a:rPr>
              <a:t>وصل عدد الشركات الناشئة في مجال التكنولوجيا المالية في الدول العربية إلى 105 شركة عام 2015 مقارنة بنحو 46 شركة فقط عام 2013، وهذا حسب ما أشار إليه تقرير أصدرته شركتا ( بيفورت) و (ومضة) عن اتجاهات صناعة التكنولوجيا المالية في منطقة الشرق الأوسط وشمال إفريقيا، والذي يعد أول دراسة بحثية حول هذا القطاع، موزعة كالتالي: </a:t>
            </a:r>
            <a:r>
              <a:rPr lang="ar-JO" sz="1400" dirty="0" smtClean="0">
                <a:latin typeface="Alexandria" pitchFamily="2" charset="-78"/>
                <a:cs typeface="Alexandria" pitchFamily="2" charset="-78"/>
              </a:rPr>
              <a:t>29</a:t>
            </a:r>
            <a:r>
              <a:rPr lang="ar-JO" sz="1400" dirty="0">
                <a:latin typeface="Alexandria" pitchFamily="2" charset="-78"/>
                <a:cs typeface="Alexandria" pitchFamily="2" charset="-78"/>
              </a:rPr>
              <a:t>% بشمال إفريقيا و43% بدول مجلس التعاون الخليجي و 29% في دول المشرق العربي و يأتي على رأس تلك الدول المستخدمة للتكنولوجيا المالية في الشرق الأوسط دولة الإمارات العربية المتحدة، خاصة أن لديها بيئة حاضنة ل</a:t>
            </a:r>
            <a:r>
              <a:rPr lang="ar-JO" sz="1400" dirty="0" smtClean="0">
                <a:latin typeface="Alexandria" pitchFamily="2" charset="-78"/>
                <a:cs typeface="Alexandria" pitchFamily="2" charset="-78"/>
              </a:rPr>
              <a:t>تطوير </a:t>
            </a:r>
            <a:r>
              <a:rPr lang="ar-JO" sz="1400" dirty="0">
                <a:latin typeface="Alexandria" pitchFamily="2" charset="-78"/>
                <a:cs typeface="Alexandria" pitchFamily="2" charset="-78"/>
              </a:rPr>
              <a:t>قطاعات ( الفينتيك ) بإجمالي 30 شركة ومصر 17 شركة الأردن 15 شركة لبنان 15 شركة، المغرب 8 شركات الكويت 6 شركات السعودية 6 شركات تونس 3 شركات الجزائر شركتان</a:t>
            </a:r>
          </a:p>
        </p:txBody>
      </p:sp>
      <p:pic>
        <p:nvPicPr>
          <p:cNvPr id="4" name="Picture 3"/>
          <p:cNvPicPr>
            <a:picLocks noChangeAspect="1"/>
          </p:cNvPicPr>
          <p:nvPr/>
        </p:nvPicPr>
        <p:blipFill>
          <a:blip r:embed="rId2"/>
          <a:stretch>
            <a:fillRect/>
          </a:stretch>
        </p:blipFill>
        <p:spPr>
          <a:xfrm>
            <a:off x="33458" y="139528"/>
            <a:ext cx="1382387" cy="1079086"/>
          </a:xfrm>
          <a:prstGeom prst="rect">
            <a:avLst/>
          </a:prstGeom>
        </p:spPr>
      </p:pic>
    </p:spTree>
    <p:extLst>
      <p:ext uri="{BB962C8B-B14F-4D97-AF65-F5344CB8AC3E}">
        <p14:creationId xmlns:p14="http://schemas.microsoft.com/office/powerpoint/2010/main" val="2786962286"/>
      </p:ext>
    </p:extLst>
  </p:cSld>
  <p:clrMapOvr>
    <a:masterClrMapping/>
  </p:clrMapOvr>
  <mc:AlternateContent xmlns:mc="http://schemas.openxmlformats.org/markup-compatibility/2006" xmlns:p14="http://schemas.microsoft.com/office/powerpoint/2010/main">
    <mc:Choice Requires="p14">
      <p:transition spd="slow" p14:dur="2000" advTm="113257"/>
    </mc:Choice>
    <mc:Fallback xmlns="">
      <p:transition spd="slow" advTm="11325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9529"/>
            <a:ext cx="10515600" cy="1079086"/>
          </a:xfrm>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p>
        </p:txBody>
      </p:sp>
      <p:sp>
        <p:nvSpPr>
          <p:cNvPr id="3" name="Content Placeholder 2"/>
          <p:cNvSpPr>
            <a:spLocks noGrp="1"/>
          </p:cNvSpPr>
          <p:nvPr>
            <p:ph idx="1"/>
          </p:nvPr>
        </p:nvSpPr>
        <p:spPr>
          <a:xfrm>
            <a:off x="448575" y="1358144"/>
            <a:ext cx="11110822" cy="4870127"/>
          </a:xfrm>
        </p:spPr>
        <p:txBody>
          <a:bodyPr>
            <a:noAutofit/>
          </a:bodyPr>
          <a:lstStyle/>
          <a:p>
            <a:pPr marL="0" indent="0" algn="r">
              <a:lnSpc>
                <a:spcPct val="200000"/>
              </a:lnSpc>
              <a:buNone/>
            </a:pPr>
            <a:r>
              <a:rPr lang="ar-JO" sz="1400" dirty="0">
                <a:latin typeface="Alexandria" pitchFamily="2" charset="-78"/>
                <a:cs typeface="Alexandria" pitchFamily="2" charset="-78"/>
              </a:rPr>
              <a:t>وكل من البحرين وسلطنة عمان وقطر شركة واحدة في كل منهم، ويعكس التركيز على هذه المراكز حقيقة أن هذه المناطق تمتلك البيئات الحاضنة الأكثر تقدما للشركات الناشئة والتي نمت </a:t>
            </a:r>
            <a:r>
              <a:rPr lang="ar-JO" sz="1400" dirty="0" smtClean="0">
                <a:latin typeface="Alexandria" pitchFamily="2" charset="-78"/>
                <a:cs typeface="Alexandria" pitchFamily="2" charset="-78"/>
              </a:rPr>
              <a:t>بشكل </a:t>
            </a:r>
            <a:r>
              <a:rPr lang="ar-JO" sz="1400" dirty="0">
                <a:latin typeface="Alexandria" pitchFamily="2" charset="-78"/>
                <a:cs typeface="Alexandria" pitchFamily="2" charset="-78"/>
              </a:rPr>
              <a:t>كبير بفضل الدعم الحكومي، وانخراط القطاع الخاص، ومستوى الثقافة المالية والاستقرار </a:t>
            </a:r>
            <a:r>
              <a:rPr lang="ar-JO" sz="1400" dirty="0" smtClean="0">
                <a:latin typeface="Alexandria" pitchFamily="2" charset="-78"/>
                <a:cs typeface="Alexandria" pitchFamily="2" charset="-78"/>
              </a:rPr>
              <a:t>السياسي</a:t>
            </a:r>
          </a:p>
          <a:p>
            <a:pPr marL="0" indent="0" algn="r">
              <a:lnSpc>
                <a:spcPct val="200000"/>
              </a:lnSpc>
              <a:buNone/>
            </a:pPr>
            <a:r>
              <a:rPr lang="ar-JO" sz="1600" dirty="0">
                <a:solidFill>
                  <a:srgbClr val="FFC000"/>
                </a:solidFill>
                <a:latin typeface="Alexandria" pitchFamily="2" charset="-78"/>
                <a:cs typeface="Alexandria" pitchFamily="2" charset="-78"/>
              </a:rPr>
              <a:t>تقنيات التكنولوجيا المالية المستخدمة في الوطن </a:t>
            </a:r>
            <a:r>
              <a:rPr lang="ar-JO" sz="1600" dirty="0" smtClean="0">
                <a:solidFill>
                  <a:srgbClr val="FFC000"/>
                </a:solidFill>
                <a:latin typeface="Alexandria" pitchFamily="2" charset="-78"/>
                <a:cs typeface="Alexandria" pitchFamily="2" charset="-78"/>
              </a:rPr>
              <a:t>العربي</a:t>
            </a:r>
          </a:p>
          <a:p>
            <a:pPr marL="0" indent="0" algn="r">
              <a:lnSpc>
                <a:spcPct val="200000"/>
              </a:lnSpc>
              <a:buNone/>
            </a:pPr>
            <a:r>
              <a:rPr lang="ar-JO" sz="1400" dirty="0">
                <a:latin typeface="Alexandria" pitchFamily="2" charset="-78"/>
                <a:cs typeface="Alexandria" pitchFamily="2" charset="-78"/>
              </a:rPr>
              <a:t>في استبيان أجراه صندوق النقد العربي شمل 14 دولة كشف أن معظم الدول لديها ثلاث تقنيات رقمية تم تبنيها، وكانت الحوسبة السحابية والمحافظ الرقمية التقنيات الأكثر شيوعا التي تم تبنيها من قبل الدول العربية وتزامنا مع الجهود التي تقوم بها المصارف في تغيير البنية التحتية لمواكبة التقنيات المالية الحديثة، زاد الاتجاه نحو توظيف الحوسبة في التطبيقات المالية نظرا لقدرتها على توفير الأدوات التي تحتاجها الشركات من أجل تطوير التطبيقات وتقديم حلول جديدة للسوق بالسرعة التي يطلبها العملاء. كما أوضح الاستبيان أنه توجد 12 دولة تستخدم تقنية مالية واحدة على الأقل. وتعتبر العملات المشفرة والعملات الرقمية ونموذج نقل الأصول المالية من التقنيات الجديدة التي لم تطبق بعد في أغلب الدول العربية </a:t>
            </a:r>
            <a:r>
              <a:rPr lang="ar-JO" sz="1400" dirty="0" smtClean="0">
                <a:latin typeface="Alexandria" pitchFamily="2" charset="-78"/>
                <a:cs typeface="Alexandria" pitchFamily="2" charset="-78"/>
              </a:rPr>
              <a:t>،نوضح الان تقنيات </a:t>
            </a:r>
            <a:r>
              <a:rPr lang="ar-JO" sz="1400" dirty="0">
                <a:latin typeface="Alexandria" pitchFamily="2" charset="-78"/>
                <a:cs typeface="Alexandria" pitchFamily="2" charset="-78"/>
              </a:rPr>
              <a:t>التكنولوجيا المالية المستخدمة في الوطن </a:t>
            </a:r>
            <a:r>
              <a:rPr lang="ar-JO" sz="1400" dirty="0" smtClean="0">
                <a:latin typeface="Alexandria" pitchFamily="2" charset="-78"/>
                <a:cs typeface="Alexandria" pitchFamily="2" charset="-78"/>
              </a:rPr>
              <a:t>العربي و كما يلي</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3"/>
          <a:stretch>
            <a:fillRect/>
          </a:stretch>
        </p:blipFill>
        <p:spPr>
          <a:xfrm>
            <a:off x="-90489" y="0"/>
            <a:ext cx="1462089" cy="1079086"/>
          </a:xfrm>
          <a:prstGeom prst="rect">
            <a:avLst/>
          </a:prstGeom>
        </p:spPr>
      </p:pic>
    </p:spTree>
    <p:extLst>
      <p:ext uri="{BB962C8B-B14F-4D97-AF65-F5344CB8AC3E}">
        <p14:creationId xmlns:p14="http://schemas.microsoft.com/office/powerpoint/2010/main" val="1649921032"/>
      </p:ext>
    </p:extLst>
  </p:cSld>
  <p:clrMapOvr>
    <a:masterClrMapping/>
  </p:clrMapOvr>
  <mc:AlternateContent xmlns:mc="http://schemas.openxmlformats.org/markup-compatibility/2006" xmlns:p14="http://schemas.microsoft.com/office/powerpoint/2010/main">
    <mc:Choice Requires="p14">
      <p:transition spd="slow" p14:dur="2000" advTm="8024"/>
    </mc:Choice>
    <mc:Fallback xmlns="">
      <p:transition spd="slow" advTm="802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dirty="0"/>
          </a:p>
        </p:txBody>
      </p:sp>
      <p:sp>
        <p:nvSpPr>
          <p:cNvPr id="3" name="Content Placeholder 2"/>
          <p:cNvSpPr>
            <a:spLocks noGrp="1"/>
          </p:cNvSpPr>
          <p:nvPr>
            <p:ph idx="1"/>
          </p:nvPr>
        </p:nvSpPr>
        <p:spPr>
          <a:xfrm>
            <a:off x="838200" y="1825624"/>
            <a:ext cx="10515600" cy="4761155"/>
          </a:xfrm>
        </p:spPr>
        <p:txBody>
          <a:bodyPr>
            <a:normAutofit lnSpcReduction="10000"/>
          </a:bodyPr>
          <a:lstStyle/>
          <a:p>
            <a:pPr marL="0" indent="0" algn="r">
              <a:lnSpc>
                <a:spcPct val="200000"/>
              </a:lnSpc>
              <a:buNone/>
            </a:pPr>
            <a:r>
              <a:rPr lang="ar-JO" sz="1400" dirty="0">
                <a:latin typeface="Alexandria" pitchFamily="2" charset="-78"/>
                <a:cs typeface="Alexandria" pitchFamily="2" charset="-78"/>
              </a:rPr>
              <a:t>يتضح أن هناك 10 دول عربية تطبق المحافظ الرقمية و 9 دول تطبق الحوسبة السحابية في حين لا تطبق إلا اربع دول تقنية التمويل الجماعي وثلاث دول نموذج نقل الأصول المالية أو ما يعرف بسلسلة الكتل بلوك تشين. وتعتمد دولتان فقط العملات الرقمية ودولة واحدة فقط العملات المشفرة، في حين لا يوجد لدى دولتي فلسطين وليبيا أي تقنيات رقمية معتمدة في الوقت الحالي، وتعد البحرين الدولة الوحيدة التي تبنت خمس تقنيات من بين التقنيات الست المدرجة وأدرجت نموذج نقل الأصول المالية باعتبارها التقنية الوحيدة التي لم تستخدم بعد في الدولة وتطبق الإمارات العربية المتحدة </a:t>
            </a:r>
            <a:r>
              <a:rPr lang="ar-JO" sz="1400" dirty="0" smtClean="0">
                <a:latin typeface="Alexandria" pitchFamily="2" charset="-78"/>
                <a:cs typeface="Alexandria" pitchFamily="2" charset="-78"/>
              </a:rPr>
              <a:t>ست </a:t>
            </a:r>
            <a:r>
              <a:rPr lang="ar-JO" sz="1400" dirty="0">
                <a:latin typeface="Alexandria" pitchFamily="2" charset="-78"/>
                <a:cs typeface="Alexandria" pitchFamily="2" charset="-78"/>
              </a:rPr>
              <a:t>تقنيات من أصل ست </a:t>
            </a:r>
            <a:r>
              <a:rPr lang="ar-JO" sz="1400" dirty="0" smtClean="0">
                <a:latin typeface="Alexandria" pitchFamily="2" charset="-78"/>
                <a:cs typeface="Alexandria" pitchFamily="2" charset="-78"/>
              </a:rPr>
              <a:t>المدرجة. </a:t>
            </a:r>
            <a:r>
              <a:rPr lang="ar-JO" sz="1400" dirty="0">
                <a:latin typeface="Alexandria" pitchFamily="2" charset="-78"/>
                <a:cs typeface="Alexandria" pitchFamily="2" charset="-78"/>
              </a:rPr>
              <a:t>بالمقابل لا تطبق كل </a:t>
            </a:r>
            <a:r>
              <a:rPr lang="ar-JO" sz="1400" dirty="0" smtClean="0">
                <a:latin typeface="Alexandria" pitchFamily="2" charset="-78"/>
                <a:cs typeface="Alexandria" pitchFamily="2" charset="-78"/>
              </a:rPr>
              <a:t>من مصر </a:t>
            </a:r>
            <a:r>
              <a:rPr lang="ar-JO" sz="1400" dirty="0">
                <a:latin typeface="Alexandria" pitchFamily="2" charset="-78"/>
                <a:cs typeface="Alexandria" pitchFamily="2" charset="-78"/>
              </a:rPr>
              <a:t>وتونس ولبنان إلا تقنية واحدة فقط </a:t>
            </a:r>
            <a:endParaRPr lang="ar-JO" sz="1400" dirty="0" smtClean="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علما ان التقنيات الست هي : </a:t>
            </a:r>
          </a:p>
          <a:p>
            <a:pPr marL="0" indent="0" algn="r">
              <a:lnSpc>
                <a:spcPct val="200000"/>
              </a:lnSpc>
              <a:buNone/>
            </a:pPr>
            <a:r>
              <a:rPr lang="ar-JO" sz="1400" dirty="0" smtClean="0">
                <a:latin typeface="Alexandria" pitchFamily="2" charset="-78"/>
                <a:cs typeface="Alexandria" pitchFamily="2" charset="-78"/>
              </a:rPr>
              <a:t>1- الحوسبة السحابية       2- نموذج نقل الاصول المالية</a:t>
            </a:r>
          </a:p>
          <a:p>
            <a:pPr marL="0" indent="0" algn="r">
              <a:lnSpc>
                <a:spcPct val="200000"/>
              </a:lnSpc>
              <a:buNone/>
            </a:pPr>
            <a:r>
              <a:rPr lang="ar-JO" sz="1400" dirty="0" smtClean="0">
                <a:latin typeface="Alexandria" pitchFamily="2" charset="-78"/>
                <a:cs typeface="Alexandria" pitchFamily="2" charset="-78"/>
              </a:rPr>
              <a:t>3- العملات المشفرة      4- العملات الرقمية</a:t>
            </a:r>
          </a:p>
          <a:p>
            <a:pPr marL="0" indent="0" algn="r">
              <a:lnSpc>
                <a:spcPct val="200000"/>
              </a:lnSpc>
              <a:buNone/>
            </a:pPr>
            <a:r>
              <a:rPr lang="ar-JO" sz="1400" dirty="0" smtClean="0">
                <a:latin typeface="Alexandria" pitchFamily="2" charset="-78"/>
                <a:cs typeface="Alexandria" pitchFamily="2" charset="-78"/>
              </a:rPr>
              <a:t>5- المحافظ الرقمية       6- التمويل الجماعي</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6981" y="0"/>
            <a:ext cx="1356852" cy="1079086"/>
          </a:xfrm>
          <a:prstGeom prst="rect">
            <a:avLst/>
          </a:prstGeom>
        </p:spPr>
      </p:pic>
    </p:spTree>
    <p:extLst>
      <p:ext uri="{BB962C8B-B14F-4D97-AF65-F5344CB8AC3E}">
        <p14:creationId xmlns:p14="http://schemas.microsoft.com/office/powerpoint/2010/main" val="2129600465"/>
      </p:ext>
    </p:extLst>
  </p:cSld>
  <p:clrMapOvr>
    <a:masterClrMapping/>
  </p:clrMapOvr>
  <mc:AlternateContent xmlns:mc="http://schemas.openxmlformats.org/markup-compatibility/2006" xmlns:p14="http://schemas.microsoft.com/office/powerpoint/2010/main">
    <mc:Choice Requires="p14">
      <p:transition spd="slow" p14:dur="2000" advTm="31978"/>
    </mc:Choice>
    <mc:Fallback xmlns="">
      <p:transition spd="slow" advTm="3197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dirty="0"/>
          </a:p>
        </p:txBody>
      </p:sp>
      <p:sp>
        <p:nvSpPr>
          <p:cNvPr id="3" name="Content Placeholder 2"/>
          <p:cNvSpPr>
            <a:spLocks noGrp="1"/>
          </p:cNvSpPr>
          <p:nvPr>
            <p:ph idx="1"/>
          </p:nvPr>
        </p:nvSpPr>
        <p:spPr>
          <a:xfrm>
            <a:off x="838200" y="1825624"/>
            <a:ext cx="10515600" cy="4761155"/>
          </a:xfrm>
        </p:spPr>
        <p:txBody>
          <a:bodyPr>
            <a:normAutofit/>
          </a:bodyPr>
          <a:lstStyle/>
          <a:p>
            <a:pPr marL="0" indent="0" algn="r">
              <a:lnSpc>
                <a:spcPct val="150000"/>
              </a:lnSpc>
              <a:buNone/>
            </a:pPr>
            <a:r>
              <a:rPr lang="ar-JO" sz="1600" dirty="0" smtClean="0">
                <a:solidFill>
                  <a:srgbClr val="FFC000"/>
                </a:solidFill>
                <a:latin typeface="Alexandria" pitchFamily="2" charset="-78"/>
                <a:cs typeface="Alexandria" pitchFamily="2" charset="-78"/>
              </a:rPr>
              <a:t>المحور الثالث : دور </a:t>
            </a:r>
            <a:r>
              <a:rPr lang="ar-JO" sz="1600" dirty="0">
                <a:solidFill>
                  <a:srgbClr val="FFC000"/>
                </a:solidFill>
                <a:latin typeface="Alexandria" pitchFamily="2" charset="-78"/>
                <a:cs typeface="Alexandria" pitchFamily="2" charset="-78"/>
              </a:rPr>
              <a:t>التكنولوجيا المالية في إرساء الشمول المالي في الوطن </a:t>
            </a:r>
            <a:r>
              <a:rPr lang="ar-JO" sz="1600" dirty="0" smtClean="0">
                <a:solidFill>
                  <a:srgbClr val="FFC000"/>
                </a:solidFill>
                <a:latin typeface="Alexandria" pitchFamily="2" charset="-78"/>
                <a:cs typeface="Alexandria" pitchFamily="2" charset="-78"/>
              </a:rPr>
              <a:t>العربي</a:t>
            </a:r>
          </a:p>
          <a:p>
            <a:pPr marL="0" indent="0" algn="r">
              <a:lnSpc>
                <a:spcPct val="150000"/>
              </a:lnSpc>
              <a:buNone/>
            </a:pPr>
            <a:r>
              <a:rPr lang="ar-JO" sz="1400" dirty="0">
                <a:latin typeface="Alexandria" pitchFamily="2" charset="-78"/>
                <a:cs typeface="Alexandria" pitchFamily="2" charset="-78"/>
              </a:rPr>
              <a:t>يعتبر الشمول المالي الرقمي محور اهتمام مختلف دول العالم، خاصة في ظل التطور التكنولوجي الذي تشهده الصناعة المالية وانتشار استخدام المنتجات المالية حيث يهدف إلى حصول شرائح المجتمع على الخدمات المالية الرسمية وبتكاليف معقولة وعبر قنوات رسمية مما يسهم في دمج الاقتصاد غير الرسمي في الاقتصاد الرسمي، وفيما يأتي عرض الواقع الشمول المالي في العالم العربي ودور التكنولوجيا المالية في </a:t>
            </a:r>
            <a:r>
              <a:rPr lang="ar-JO" sz="1400" dirty="0" smtClean="0">
                <a:latin typeface="Alexandria" pitchFamily="2" charset="-78"/>
                <a:cs typeface="Alexandria" pitchFamily="2" charset="-78"/>
              </a:rPr>
              <a:t>إرسائه</a:t>
            </a:r>
            <a:endParaRPr lang="ar-JO" sz="1400" dirty="0">
              <a:latin typeface="Alexandria" pitchFamily="2" charset="-78"/>
              <a:cs typeface="Alexandria" pitchFamily="2" charset="-78"/>
            </a:endParaRPr>
          </a:p>
          <a:p>
            <a:pPr marL="0" indent="0" algn="r">
              <a:lnSpc>
                <a:spcPct val="150000"/>
              </a:lnSpc>
              <a:buNone/>
            </a:pPr>
            <a:r>
              <a:rPr lang="ar-JO" sz="1400" dirty="0">
                <a:solidFill>
                  <a:srgbClr val="FFC000"/>
                </a:solidFill>
                <a:latin typeface="Alexandria" pitchFamily="2" charset="-78"/>
                <a:cs typeface="Alexandria" pitchFamily="2" charset="-78"/>
              </a:rPr>
              <a:t>ماهية الشمول </a:t>
            </a:r>
            <a:r>
              <a:rPr lang="ar-JO" sz="1400" dirty="0" smtClean="0">
                <a:solidFill>
                  <a:srgbClr val="FFC000"/>
                </a:solidFill>
                <a:latin typeface="Alexandria" pitchFamily="2" charset="-78"/>
                <a:cs typeface="Alexandria" pitchFamily="2" charset="-78"/>
              </a:rPr>
              <a:t>المالي</a:t>
            </a:r>
          </a:p>
          <a:p>
            <a:pPr marL="0" indent="0" algn="r">
              <a:lnSpc>
                <a:spcPct val="150000"/>
              </a:lnSpc>
              <a:buNone/>
            </a:pPr>
            <a:r>
              <a:rPr lang="ar-JO" sz="1400" dirty="0">
                <a:latin typeface="Alexandria" pitchFamily="2" charset="-78"/>
                <a:cs typeface="Alexandria" pitchFamily="2" charset="-78"/>
              </a:rPr>
              <a:t>تعريف الشمول المالي: يعتبر الشمول المالي من أحد القضايا الرئيسية التي تهتم بها الحكومات في الآونة الأخيرة لما لها من أهمية في تحقيق الاستقرار المالي والاقتصادي للدول، حيث تبنت مجموعة العشرين محور الشمول المالي كأحد المحاور الرئيسية في برنامج التنمية الاقتصادية والمالية، كما حدد البنك الدولي هدفا استراتيجيا في تعميم الخدمات المالية للجميع في 2020 لدورها الفعال في محاربة الفقر والبطالة على مستوى العامل، وعلى ضوء هذا الاهتمام الدولي بهذا الموضوع بدأت المؤسسات والأطر الإقليمية الدولية ذات العلاقة بالعمل على إيجاد تعريف للشمول المالي :</a:t>
            </a:r>
          </a:p>
          <a:p>
            <a:pPr marL="0" indent="0" algn="r">
              <a:lnSpc>
                <a:spcPct val="1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0"/>
            <a:ext cx="1609483" cy="1079086"/>
          </a:xfrm>
          <a:prstGeom prst="rect">
            <a:avLst/>
          </a:prstGeom>
        </p:spPr>
      </p:pic>
    </p:spTree>
    <p:extLst>
      <p:ext uri="{BB962C8B-B14F-4D97-AF65-F5344CB8AC3E}">
        <p14:creationId xmlns:p14="http://schemas.microsoft.com/office/powerpoint/2010/main" val="3060930270"/>
      </p:ext>
    </p:extLst>
  </p:cSld>
  <p:clrMapOvr>
    <a:masterClrMapping/>
  </p:clrMapOvr>
  <mc:AlternateContent xmlns:mc="http://schemas.openxmlformats.org/markup-compatibility/2006" xmlns:p14="http://schemas.microsoft.com/office/powerpoint/2010/main">
    <mc:Choice Requires="p14">
      <p:transition spd="slow" p14:dur="2000" advTm="113963"/>
    </mc:Choice>
    <mc:Fallback xmlns="">
      <p:transition spd="slow" advTm="11396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dirty="0"/>
          </a:p>
        </p:txBody>
      </p:sp>
      <p:sp>
        <p:nvSpPr>
          <p:cNvPr id="3" name="Content Placeholder 2"/>
          <p:cNvSpPr>
            <a:spLocks noGrp="1"/>
          </p:cNvSpPr>
          <p:nvPr>
            <p:ph idx="1"/>
          </p:nvPr>
        </p:nvSpPr>
        <p:spPr>
          <a:xfrm>
            <a:off x="838200" y="1825624"/>
            <a:ext cx="10515600" cy="4668166"/>
          </a:xfrm>
        </p:spPr>
        <p:txBody>
          <a:bodyPr>
            <a:noAutofit/>
          </a:bodyPr>
          <a:lstStyle/>
          <a:p>
            <a:pPr marL="0" indent="0" algn="r">
              <a:lnSpc>
                <a:spcPct val="200000"/>
              </a:lnSpc>
              <a:buNone/>
            </a:pPr>
            <a:r>
              <a:rPr lang="ar-JO" sz="1400" dirty="0" smtClean="0">
                <a:latin typeface="Alexandria" pitchFamily="2" charset="-78"/>
                <a:cs typeface="Alexandria" pitchFamily="2" charset="-78"/>
              </a:rPr>
              <a:t>عرفت </a:t>
            </a:r>
            <a:r>
              <a:rPr lang="ar-JO" sz="1400" dirty="0">
                <a:latin typeface="Alexandria" pitchFamily="2" charset="-78"/>
                <a:cs typeface="Alexandria" pitchFamily="2" charset="-78"/>
              </a:rPr>
              <a:t>الشبكة الدولية للتثقيف المالي المنبثقة عنها الشمول المالي بأنه : العملية التي يتم من خلالها تعزيز الوصول إلى مجموعة واسعة من الخدمات والمنتجات المالية الرسمية والخاضعة للرقابة بالوقت والسعر المعقولين وبالشكل الكاف، وتوسيع نطاق استخدام هذه الخدمات والمنتجات من قبل شرائح المجتمع المختلفة، وذلك من خلال تطبيق نماذج مبتكرة والتي تضم </a:t>
            </a:r>
            <a:r>
              <a:rPr lang="ar-JO" sz="1400" dirty="0" smtClean="0">
                <a:latin typeface="Alexandria" pitchFamily="2" charset="-78"/>
                <a:cs typeface="Alexandria" pitchFamily="2" charset="-78"/>
              </a:rPr>
              <a:t>التوعية والتثقيف </a:t>
            </a:r>
            <a:r>
              <a:rPr lang="ar-JO" sz="1400" dirty="0">
                <a:latin typeface="Alexandria" pitchFamily="2" charset="-78"/>
                <a:cs typeface="Alexandria" pitchFamily="2" charset="-78"/>
              </a:rPr>
              <a:t>المالي وذلك بهدف تعزيز الرفاه المالي والاندماج الاجتماعي والاقتصادي </a:t>
            </a:r>
            <a:r>
              <a:rPr lang="ar-JO" sz="1400" dirty="0" smtClean="0">
                <a:latin typeface="Alexandria" pitchFamily="2" charset="-78"/>
                <a:cs typeface="Alexandria" pitchFamily="2" charset="-78"/>
              </a:rPr>
              <a:t>.</a:t>
            </a:r>
          </a:p>
          <a:p>
            <a:pPr marL="0" indent="0" algn="r">
              <a:lnSpc>
                <a:spcPct val="200000"/>
              </a:lnSpc>
              <a:buNone/>
            </a:pPr>
            <a:r>
              <a:rPr lang="ar-JO" sz="1400" dirty="0">
                <a:latin typeface="Alexandria" pitchFamily="2" charset="-78"/>
                <a:cs typeface="Alexandria" pitchFamily="2" charset="-78"/>
              </a:rPr>
              <a:t>ومن وجهة نظر اتحاد المصارف العربية فإن الشمول المالي مفهوم يهدف إلى تعميم المنتجات والخدمات المالية بتكاليف معقولة على العدد الأكبر من الأفراد والمؤسسات، خصوصا فئات المجتمع المهمشة من ذوي الدخل المحدود، وذلك من خلال القنوات الرسمية وابتكار خدمات مالية ملائمة وبتكاليف منافسة وعادلة، لتفادي لجوء تلك الفئات إلى القنوات والوسائل غير الرسمية مرتفعة التكاليف والتي لا تخضعللرقابة </a:t>
            </a:r>
            <a:r>
              <a:rPr lang="ar-JO" sz="1400" dirty="0" smtClean="0">
                <a:latin typeface="Alexandria" pitchFamily="2" charset="-78"/>
                <a:cs typeface="Alexandria" pitchFamily="2" charset="-78"/>
              </a:rPr>
              <a:t>والإشراف.</a:t>
            </a:r>
          </a:p>
          <a:p>
            <a:pPr marL="0" indent="0" algn="r">
              <a:lnSpc>
                <a:spcPct val="200000"/>
              </a:lnSpc>
              <a:buNone/>
            </a:pPr>
            <a:r>
              <a:rPr lang="ar-JO" sz="1400" dirty="0">
                <a:latin typeface="Alexandria" pitchFamily="2" charset="-78"/>
                <a:cs typeface="Alexandria" pitchFamily="2" charset="-78"/>
              </a:rPr>
              <a:t>من خلال التعريفين السابقين يتضح لنا بأن الشمول المالي هو : القدرة على إيصال الخدمات المالية لجميع شرائح المجتمع وبأقل تكلفة</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 </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1922" y="0"/>
            <a:ext cx="1435652" cy="1079086"/>
          </a:xfrm>
          <a:prstGeom prst="rect">
            <a:avLst/>
          </a:prstGeom>
        </p:spPr>
      </p:pic>
    </p:spTree>
    <p:extLst>
      <p:ext uri="{BB962C8B-B14F-4D97-AF65-F5344CB8AC3E}">
        <p14:creationId xmlns:p14="http://schemas.microsoft.com/office/powerpoint/2010/main" val="2371514839"/>
      </p:ext>
    </p:extLst>
  </p:cSld>
  <p:clrMapOvr>
    <a:masterClrMapping/>
  </p:clrMapOvr>
  <mc:AlternateContent xmlns:mc="http://schemas.openxmlformats.org/markup-compatibility/2006" xmlns:p14="http://schemas.microsoft.com/office/powerpoint/2010/main">
    <mc:Choice Requires="p14">
      <p:transition spd="slow" p14:dur="2000" advTm="152661"/>
    </mc:Choice>
    <mc:Fallback xmlns="">
      <p:transition spd="slow" advTm="15266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dirty="0"/>
          </a:p>
        </p:txBody>
      </p:sp>
      <p:sp>
        <p:nvSpPr>
          <p:cNvPr id="3" name="Content Placeholder 2"/>
          <p:cNvSpPr>
            <a:spLocks noGrp="1"/>
          </p:cNvSpPr>
          <p:nvPr>
            <p:ph idx="1"/>
          </p:nvPr>
        </p:nvSpPr>
        <p:spPr>
          <a:xfrm>
            <a:off x="728420" y="1828799"/>
            <a:ext cx="10625380" cy="4773479"/>
          </a:xfrm>
        </p:spPr>
        <p:txBody>
          <a:bodyPr>
            <a:normAutofit/>
          </a:bodyPr>
          <a:lstStyle/>
          <a:p>
            <a:pPr marL="0" indent="0" algn="r">
              <a:lnSpc>
                <a:spcPct val="200000"/>
              </a:lnSpc>
              <a:buNone/>
            </a:pPr>
            <a:r>
              <a:rPr lang="ar-JO" sz="1400" dirty="0">
                <a:solidFill>
                  <a:srgbClr val="FFC000"/>
                </a:solidFill>
                <a:latin typeface="Alexandria" pitchFamily="2" charset="-78"/>
                <a:cs typeface="Alexandria" pitchFamily="2" charset="-78"/>
              </a:rPr>
              <a:t>أهمية الشمول المالي: تكمن أهمية الشمول المالي فيما يلي </a:t>
            </a:r>
            <a:endParaRPr lang="ar-JO" sz="1400" dirty="0" smtClean="0">
              <a:solidFill>
                <a:srgbClr val="FFC000"/>
              </a:solidFill>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 الشمول </a:t>
            </a:r>
            <a:r>
              <a:rPr lang="ar-JO" sz="1400" dirty="0">
                <a:latin typeface="Alexandria" pitchFamily="2" charset="-78"/>
                <a:cs typeface="Alexandria" pitchFamily="2" charset="-78"/>
              </a:rPr>
              <a:t>المالي يعزز من الاستقرار المالي والنمو الاقتصادي، حيث يهدف الشمول المالي إلى حصول شرائح المجتمع على الخدمات المالية الرسمية وبتكاليف معقولة وعبر قنوات رسمية. إذ من الصعب تحقيق استقرار مالي ونمو اقتصادي مقبول بينما لا تزال نسبة كبيرة من المجتمع والمؤسسات مستبعدة ماليا من النظام الاقتصادي</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 الشمول </a:t>
            </a:r>
            <a:r>
              <a:rPr lang="ar-JO" sz="1400" dirty="0">
                <a:latin typeface="Alexandria" pitchFamily="2" charset="-78"/>
                <a:cs typeface="Alexandria" pitchFamily="2" charset="-78"/>
              </a:rPr>
              <a:t>المالي يعزز من المنافسة بين المؤسسات المالية، حيث يسهم في تعزيز المنافسة بين المؤسسات المالية، ويتحقق ذلك من خلال العمل على تنويع منتجاتها والاهتمام بجودتها لجذب أكبر عدد من العملاء والمعاملات وتقنين بعض القنوات غير </a:t>
            </a:r>
            <a:r>
              <a:rPr lang="ar-JO" sz="1400" dirty="0" smtClean="0">
                <a:latin typeface="Alexandria" pitchFamily="2" charset="-78"/>
                <a:cs typeface="Alexandria" pitchFamily="2" charset="-78"/>
              </a:rPr>
              <a:t>الرسمية</a:t>
            </a:r>
          </a:p>
          <a:p>
            <a:pPr marL="0" indent="0" algn="r">
              <a:lnSpc>
                <a:spcPct val="200000"/>
              </a:lnSpc>
              <a:buNone/>
            </a:pPr>
            <a:r>
              <a:rPr lang="ar-JO" sz="1400" dirty="0" smtClean="0">
                <a:latin typeface="Alexandria" pitchFamily="2" charset="-78"/>
                <a:cs typeface="Alexandria" pitchFamily="2" charset="-78"/>
              </a:rPr>
              <a:t>-الشمول </a:t>
            </a:r>
            <a:r>
              <a:rPr lang="ar-JO" sz="1400" dirty="0">
                <a:latin typeface="Alexandria" pitchFamily="2" charset="-78"/>
                <a:cs typeface="Alexandria" pitchFamily="2" charset="-78"/>
              </a:rPr>
              <a:t>المالي يمثل عاملا أساسيا لتحقيق أهداف التنمية المستدامة، فتعميم الخدمات المالية يسهم في تحسين </a:t>
            </a:r>
            <a:r>
              <a:rPr lang="ar-JO" sz="1400" dirty="0" smtClean="0">
                <a:latin typeface="Alexandria" pitchFamily="2" charset="-78"/>
                <a:cs typeface="Alexandria" pitchFamily="2" charset="-78"/>
              </a:rPr>
              <a:t>مستوى  المعيشة</a:t>
            </a:r>
            <a:r>
              <a:rPr lang="ar-JO" sz="1400" dirty="0">
                <a:latin typeface="Alexandria" pitchFamily="2" charset="-78"/>
                <a:cs typeface="Alexandria" pitchFamily="2" charset="-78"/>
              </a:rPr>
              <a:t>، كما يسهم في دمج الاقتصاد غير الرسمي في الاقتصاد الرسمي، عن طريق إضفاء السمة الرسمية للمشروعات الصغيرة والمتوسطة وبالتالي رفع معدلات النمو كما يسهم الشمول المالي في تعميم ونشر الخدمات المالية لجميع أفراد المجتمع بمختلف شرائحه وخاصة ذوي الدخل المحدود.</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609483" cy="1079086"/>
          </a:xfrm>
          <a:prstGeom prst="rect">
            <a:avLst/>
          </a:prstGeom>
        </p:spPr>
      </p:pic>
    </p:spTree>
    <p:extLst>
      <p:ext uri="{BB962C8B-B14F-4D97-AF65-F5344CB8AC3E}">
        <p14:creationId xmlns:p14="http://schemas.microsoft.com/office/powerpoint/2010/main" val="3547654951"/>
      </p:ext>
    </p:extLst>
  </p:cSld>
  <p:clrMapOvr>
    <a:masterClrMapping/>
  </p:clrMapOvr>
  <mc:AlternateContent xmlns:mc="http://schemas.openxmlformats.org/markup-compatibility/2006" xmlns:p14="http://schemas.microsoft.com/office/powerpoint/2010/main">
    <mc:Choice Requires="p14">
      <p:transition spd="slow" p14:dur="2000" advTm="142478"/>
    </mc:Choice>
    <mc:Fallback xmlns="">
      <p:transition spd="slow" advTm="14247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dirty="0"/>
          </a:p>
        </p:txBody>
      </p:sp>
      <p:sp>
        <p:nvSpPr>
          <p:cNvPr id="3" name="Content Placeholder 2"/>
          <p:cNvSpPr>
            <a:spLocks noGrp="1"/>
          </p:cNvSpPr>
          <p:nvPr>
            <p:ph idx="1"/>
          </p:nvPr>
        </p:nvSpPr>
        <p:spPr>
          <a:xfrm>
            <a:off x="838200" y="1825624"/>
            <a:ext cx="10515600" cy="4621671"/>
          </a:xfrm>
        </p:spPr>
        <p:txBody>
          <a:bodyPr>
            <a:normAutofit/>
          </a:bodyPr>
          <a:lstStyle/>
          <a:p>
            <a:pPr marL="0" indent="0" algn="r">
              <a:lnSpc>
                <a:spcPct val="200000"/>
              </a:lnSpc>
              <a:buNone/>
            </a:pPr>
            <a:r>
              <a:rPr lang="ar-JO" sz="1400" dirty="0" smtClean="0">
                <a:latin typeface="Alexandria" pitchFamily="2" charset="-78"/>
                <a:cs typeface="Alexandria" pitchFamily="2" charset="-78"/>
              </a:rPr>
              <a:t>- أتمتة </a:t>
            </a:r>
            <a:r>
              <a:rPr lang="ar-JO" sz="1400" dirty="0">
                <a:latin typeface="Alexandria" pitchFamily="2" charset="-78"/>
                <a:cs typeface="Alexandria" pitchFamily="2" charset="-78"/>
              </a:rPr>
              <a:t>النظام المالي، حيث أدت التكنولوجيا المالية إلى زيادة مستويات الشمول المالي في العديد من دول العالم، حيث أصبحت المعاملات تتم بسرعة وبتكلفة أقل، كما أصبح النظام المالي قادرا على متابعة حركة الأموال ومراقبتها لتقليل مستويات الجرائم المالية والعمليات المتعلقة بغسيل الأموال وتمويل الإرهاب، كما أن أتمتة المدفوعات المختلفة سيسمح بدخول العديد من المتعاملين في شبكة النظام المالي الرسمي </a:t>
            </a:r>
            <a:endParaRPr lang="ar-JO" sz="1400" dirty="0" smtClean="0">
              <a:latin typeface="Alexandria" pitchFamily="2" charset="-78"/>
              <a:cs typeface="Alexandria" pitchFamily="2" charset="-78"/>
            </a:endParaRPr>
          </a:p>
          <a:p>
            <a:pPr marL="0" indent="0" algn="r">
              <a:lnSpc>
                <a:spcPct val="200000"/>
              </a:lnSpc>
              <a:buNone/>
            </a:pPr>
            <a:r>
              <a:rPr lang="ar-JO" sz="1600" dirty="0">
                <a:solidFill>
                  <a:srgbClr val="FFC000"/>
                </a:solidFill>
                <a:latin typeface="Alexandria Medium" pitchFamily="2" charset="-78"/>
                <a:cs typeface="Alexandria Medium" pitchFamily="2" charset="-78"/>
              </a:rPr>
              <a:t>مؤشرات الشمول المالي </a:t>
            </a:r>
            <a:r>
              <a:rPr lang="ar-JO" sz="1600" dirty="0" smtClean="0">
                <a:solidFill>
                  <a:srgbClr val="FFC000"/>
                </a:solidFill>
                <a:latin typeface="Alexandria Medium" pitchFamily="2" charset="-78"/>
                <a:cs typeface="Alexandria Medium" pitchFamily="2" charset="-78"/>
              </a:rPr>
              <a:t>العالمي</a:t>
            </a:r>
          </a:p>
          <a:p>
            <a:pPr marL="0" indent="0" algn="r">
              <a:lnSpc>
                <a:spcPct val="200000"/>
              </a:lnSpc>
              <a:buNone/>
            </a:pPr>
            <a:r>
              <a:rPr lang="ar-JO" sz="1400" dirty="0">
                <a:latin typeface="Alexandria" pitchFamily="2" charset="-78"/>
                <a:cs typeface="Alexandria" pitchFamily="2" charset="-78"/>
              </a:rPr>
              <a:t>أنشأ البنك الدولي قاعدة بيانات جديدة للشمول المالي العالمي ( جلوبال اندكس) والذي يستعمل لقياس مستوى استخدام الأفراد البالغين للخدمات المالية والمصرفية، ويعد مؤشر الشمول المالي العالمي مصدر البيانات العالمي الذي يمكن من خلاله إجراء مقارنة دولية وإقليمية، وقد طرح البنك الدولي بيانات الشمول المالي في السنوات التالية 2011، 2014 ، 2017 ، </a:t>
            </a:r>
            <a:r>
              <a:rPr lang="ar-JO" sz="1400" dirty="0" smtClean="0">
                <a:latin typeface="Alexandria" pitchFamily="2" charset="-78"/>
                <a:cs typeface="Alexandria" pitchFamily="2" charset="-78"/>
              </a:rPr>
              <a:t>2019، 2021 وتتم </a:t>
            </a:r>
            <a:r>
              <a:rPr lang="ar-JO" sz="1400" dirty="0">
                <a:latin typeface="Alexandria" pitchFamily="2" charset="-78"/>
                <a:cs typeface="Alexandria" pitchFamily="2" charset="-78"/>
              </a:rPr>
              <a:t>مقارنة الدول وفق مؤشرات الشمول المالي لمعرفة قدرتها على تحقيق هذا الأخير وتطوره وتتمثل هذه المؤشرات فما </a:t>
            </a:r>
            <a:r>
              <a:rPr lang="ar-JO" sz="1400" dirty="0" smtClean="0">
                <a:latin typeface="Alexandria" pitchFamily="2" charset="-78"/>
                <a:cs typeface="Alexandria" pitchFamily="2" charset="-78"/>
              </a:rPr>
              <a:t>يلي:</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0"/>
            <a:ext cx="1609483" cy="1079086"/>
          </a:xfrm>
          <a:prstGeom prst="rect">
            <a:avLst/>
          </a:prstGeom>
        </p:spPr>
      </p:pic>
    </p:spTree>
    <p:extLst>
      <p:ext uri="{BB962C8B-B14F-4D97-AF65-F5344CB8AC3E}">
        <p14:creationId xmlns:p14="http://schemas.microsoft.com/office/powerpoint/2010/main" val="2806362861"/>
      </p:ext>
    </p:extLst>
  </p:cSld>
  <p:clrMapOvr>
    <a:masterClrMapping/>
  </p:clrMapOvr>
  <mc:AlternateContent xmlns:mc="http://schemas.openxmlformats.org/markup-compatibility/2006" xmlns:p14="http://schemas.microsoft.com/office/powerpoint/2010/main">
    <mc:Choice Requires="p14">
      <p:transition spd="slow" p14:dur="2000" advTm="100904"/>
    </mc:Choice>
    <mc:Fallback xmlns="">
      <p:transition spd="slow" advTm="10090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dirty="0"/>
          </a:p>
        </p:txBody>
      </p:sp>
      <p:sp>
        <p:nvSpPr>
          <p:cNvPr id="3" name="Content Placeholder 2"/>
          <p:cNvSpPr>
            <a:spLocks noGrp="1"/>
          </p:cNvSpPr>
          <p:nvPr>
            <p:ph idx="1"/>
          </p:nvPr>
        </p:nvSpPr>
        <p:spPr>
          <a:xfrm>
            <a:off x="838200" y="1825624"/>
            <a:ext cx="10515600" cy="4823149"/>
          </a:xfrm>
        </p:spPr>
        <p:txBody>
          <a:bodyPr>
            <a:normAutofit/>
          </a:bodyPr>
          <a:lstStyle/>
          <a:p>
            <a:pPr marL="0" indent="0" algn="r">
              <a:lnSpc>
                <a:spcPct val="200000"/>
              </a:lnSpc>
              <a:buNone/>
            </a:pPr>
            <a:r>
              <a:rPr lang="ar-JO" sz="1400" dirty="0" smtClean="0">
                <a:solidFill>
                  <a:srgbClr val="FFC000"/>
                </a:solidFill>
                <a:latin typeface="Alexandria" pitchFamily="2" charset="-78"/>
                <a:cs typeface="Alexandria" pitchFamily="2" charset="-78"/>
              </a:rPr>
              <a:t>- مؤشر </a:t>
            </a:r>
            <a:r>
              <a:rPr lang="ar-JO" sz="1400" dirty="0">
                <a:solidFill>
                  <a:srgbClr val="FFC000"/>
                </a:solidFill>
                <a:latin typeface="Alexandria" pitchFamily="2" charset="-78"/>
                <a:cs typeface="Alexandria" pitchFamily="2" charset="-78"/>
              </a:rPr>
              <a:t>امتلاك الأفراد لحسابات في مؤسسات مالية </a:t>
            </a:r>
            <a:r>
              <a:rPr lang="ar-JO" sz="1400" dirty="0" smtClean="0">
                <a:solidFill>
                  <a:srgbClr val="FFC000"/>
                </a:solidFill>
                <a:latin typeface="Alexandria" pitchFamily="2" charset="-78"/>
                <a:cs typeface="Alexandria" pitchFamily="2" charset="-78"/>
              </a:rPr>
              <a:t>رسمية: </a:t>
            </a:r>
          </a:p>
          <a:p>
            <a:pPr marL="0" indent="0" algn="r">
              <a:lnSpc>
                <a:spcPct val="20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هو مؤشر الشمول المالي العام، حيث يتم بواسطته مقارنة الدول وفق نسبة الشمول العالمي لامتلاك الأفراد البالغين (15 سنة فما فوق ) الحسابات مصرفية في مؤسسات رسمية </a:t>
            </a:r>
            <a:endParaRPr lang="ar-JO" sz="1400" dirty="0" smtClean="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و من خلال الاطلاع على نسب ملكية الحسابات في مؤسسات مالية رسمية كنسبة من البالغين فوق 15 </a:t>
            </a:r>
            <a:r>
              <a:rPr lang="ar-JO" sz="1400" dirty="0" smtClean="0">
                <a:latin typeface="Alexandria" pitchFamily="2" charset="-78"/>
                <a:cs typeface="Alexandria" pitchFamily="2" charset="-78"/>
              </a:rPr>
              <a:t>سنة نلاحظ ما يلي: </a:t>
            </a:r>
          </a:p>
          <a:p>
            <a:pPr marL="0" indent="0" algn="r">
              <a:lnSpc>
                <a:spcPct val="200000"/>
              </a:lnSpc>
              <a:buNone/>
            </a:pPr>
            <a:r>
              <a:rPr lang="ar-JO" sz="1400" dirty="0">
                <a:latin typeface="Alexandria" pitchFamily="2" charset="-78"/>
                <a:cs typeface="Alexandria" pitchFamily="2" charset="-78"/>
              </a:rPr>
              <a:t>زيادة تحقيق الشمول المالي، حيث يمتلك حوالي 68.5% من البالغين عالميا حسابات في سنة 2017 مقابل </a:t>
            </a:r>
            <a:r>
              <a:rPr lang="ar-JO" sz="1400" dirty="0" smtClean="0">
                <a:latin typeface="Alexandria" pitchFamily="2" charset="-78"/>
                <a:cs typeface="Alexandria" pitchFamily="2" charset="-78"/>
              </a:rPr>
              <a:t>62</a:t>
            </a:r>
            <a:r>
              <a:rPr lang="ar-JO" sz="1400" dirty="0">
                <a:latin typeface="Alexandria" pitchFamily="2" charset="-78"/>
                <a:cs typeface="Alexandria" pitchFamily="2" charset="-78"/>
              </a:rPr>
              <a:t>% سنة 2014 و 50.6% سنة 2011، لكن هناك تفاوت بين </a:t>
            </a:r>
            <a:r>
              <a:rPr lang="ar-JO" sz="1400" dirty="0" smtClean="0">
                <a:latin typeface="Alexandria" pitchFamily="2" charset="-78"/>
                <a:cs typeface="Alexandria" pitchFamily="2" charset="-78"/>
              </a:rPr>
              <a:t>الدول، </a:t>
            </a:r>
            <a:r>
              <a:rPr lang="ar-JO" sz="1400" dirty="0">
                <a:latin typeface="Alexandria" pitchFamily="2" charset="-78"/>
                <a:cs typeface="Alexandria" pitchFamily="2" charset="-78"/>
              </a:rPr>
              <a:t>فيمتلك البالغين في الدول المتقدمة دول منظمة التعاون الاقتصادي 94% من الحسابات في مؤسسات رسمية سنة 2017 مقابل 42.6% و 37.2% في دول إفريقيا جنوب الصحراء، والدول العربية على التوالي والتي تعتبر نسبا متدنية، وحسب تقرير مجموعة البنك الدولي لسنة 2017 فإن هناك حوالي 1.7 مليار بالغ لا يمتلكون حسابات مصرفية أغلبهم يعيشون في الدول النامية، حيث يعيش قرابة النصف في سبعة دول فقط وهي : بنغلادش، الصين، الهند إندونيسيا المكسيك وباكستان، وتمثل النساء 56% من ذلك.</a:t>
            </a:r>
          </a:p>
        </p:txBody>
      </p:sp>
      <p:pic>
        <p:nvPicPr>
          <p:cNvPr id="4" name="Picture 3"/>
          <p:cNvPicPr>
            <a:picLocks noChangeAspect="1"/>
          </p:cNvPicPr>
          <p:nvPr/>
        </p:nvPicPr>
        <p:blipFill>
          <a:blip r:embed="rId2"/>
          <a:stretch>
            <a:fillRect/>
          </a:stretch>
        </p:blipFill>
        <p:spPr>
          <a:xfrm>
            <a:off x="0" y="-51180"/>
            <a:ext cx="1609483" cy="1079086"/>
          </a:xfrm>
          <a:prstGeom prst="rect">
            <a:avLst/>
          </a:prstGeom>
        </p:spPr>
      </p:pic>
    </p:spTree>
    <p:extLst>
      <p:ext uri="{BB962C8B-B14F-4D97-AF65-F5344CB8AC3E}">
        <p14:creationId xmlns:p14="http://schemas.microsoft.com/office/powerpoint/2010/main" val="519104164"/>
      </p:ext>
    </p:extLst>
  </p:cSld>
  <p:clrMapOvr>
    <a:masterClrMapping/>
  </p:clrMapOvr>
  <mc:AlternateContent xmlns:mc="http://schemas.openxmlformats.org/markup-compatibility/2006" xmlns:p14="http://schemas.microsoft.com/office/powerpoint/2010/main">
    <mc:Choice Requires="p14">
      <p:transition spd="slow" p14:dur="2000" advTm="119445"/>
    </mc:Choice>
    <mc:Fallback xmlns="">
      <p:transition spd="slow" advTm="11944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dirty="0"/>
          </a:p>
        </p:txBody>
      </p:sp>
      <p:sp>
        <p:nvSpPr>
          <p:cNvPr id="3" name="Content Placeholder 2"/>
          <p:cNvSpPr>
            <a:spLocks noGrp="1"/>
          </p:cNvSpPr>
          <p:nvPr>
            <p:ph idx="1"/>
          </p:nvPr>
        </p:nvSpPr>
        <p:spPr>
          <a:xfrm>
            <a:off x="838200" y="1690688"/>
            <a:ext cx="10515600" cy="4710113"/>
          </a:xfrm>
        </p:spPr>
        <p:txBody>
          <a:bodyPr>
            <a:normAutofit/>
          </a:bodyPr>
          <a:lstStyle/>
          <a:p>
            <a:pPr marL="0" indent="0" algn="r">
              <a:lnSpc>
                <a:spcPct val="200000"/>
              </a:lnSpc>
              <a:buNone/>
            </a:pPr>
            <a:r>
              <a:rPr lang="ar-JO" sz="1400" dirty="0" smtClean="0">
                <a:solidFill>
                  <a:srgbClr val="FFC000"/>
                </a:solidFill>
                <a:latin typeface="Alexandria" pitchFamily="2" charset="-78"/>
                <a:cs typeface="Alexandria" pitchFamily="2" charset="-78"/>
              </a:rPr>
              <a:t>-مؤشر </a:t>
            </a:r>
            <a:r>
              <a:rPr lang="ar-JO" sz="1400" dirty="0">
                <a:solidFill>
                  <a:srgbClr val="FFC000"/>
                </a:solidFill>
                <a:latin typeface="Alexandria" pitchFamily="2" charset="-78"/>
                <a:cs typeface="Alexandria" pitchFamily="2" charset="-78"/>
              </a:rPr>
              <a:t>الادخار في المؤسسات المالية </a:t>
            </a:r>
            <a:r>
              <a:rPr lang="ar-JO" sz="1400" dirty="0" smtClean="0">
                <a:solidFill>
                  <a:srgbClr val="FFC000"/>
                </a:solidFill>
                <a:latin typeface="Alexandria" pitchFamily="2" charset="-78"/>
                <a:cs typeface="Alexandria" pitchFamily="2" charset="-78"/>
              </a:rPr>
              <a:t>الرسمية: </a:t>
            </a:r>
          </a:p>
          <a:p>
            <a:pPr marL="0" indent="0" algn="r">
              <a:lnSpc>
                <a:spcPct val="200000"/>
              </a:lnSpc>
              <a:buNone/>
            </a:pPr>
            <a:r>
              <a:rPr lang="ar-JO" sz="1400" dirty="0" smtClean="0">
                <a:latin typeface="Alexandria" pitchFamily="2" charset="-78"/>
                <a:cs typeface="Alexandria" pitchFamily="2" charset="-78"/>
              </a:rPr>
              <a:t> يقيس </a:t>
            </a:r>
            <a:r>
              <a:rPr lang="ar-JO" sz="1400" dirty="0">
                <a:latin typeface="Alexandria" pitchFamily="2" charset="-78"/>
                <a:cs typeface="Alexandria" pitchFamily="2" charset="-78"/>
              </a:rPr>
              <a:t>هذا مؤشر مدى قيام الأفراد البالغين 15 سنة فما فوق بالادخار في المؤسسات المالية الرسمية </a:t>
            </a:r>
            <a:r>
              <a:rPr lang="ar-JO" sz="1400" dirty="0" smtClean="0">
                <a:latin typeface="Alexandria" pitchFamily="2" charset="-78"/>
                <a:cs typeface="Alexandria" pitchFamily="2" charset="-78"/>
              </a:rPr>
              <a:t>و من خلال الاطلاع </a:t>
            </a:r>
            <a:r>
              <a:rPr lang="ar-JO" sz="1400" dirty="0">
                <a:latin typeface="Alexandria" pitchFamily="2" charset="-78"/>
                <a:cs typeface="Alexandria" pitchFamily="2" charset="-78"/>
              </a:rPr>
              <a:t>على نسب الادخار </a:t>
            </a:r>
            <a:r>
              <a:rPr lang="ar-JO" sz="1400" dirty="0" smtClean="0">
                <a:latin typeface="Alexandria" pitchFamily="2" charset="-78"/>
                <a:cs typeface="Alexandria" pitchFamily="2" charset="-78"/>
              </a:rPr>
              <a:t>عالميالسنة 2021  نلاحظ ما يلي : </a:t>
            </a:r>
          </a:p>
          <a:p>
            <a:pPr marL="0" indent="0" algn="r">
              <a:lnSpc>
                <a:spcPct val="200000"/>
              </a:lnSpc>
              <a:buNone/>
            </a:pPr>
            <a:r>
              <a:rPr lang="ar-JO" sz="1400" dirty="0" smtClean="0">
                <a:latin typeface="Alexandria" pitchFamily="2" charset="-78"/>
                <a:cs typeface="Alexandria" pitchFamily="2" charset="-78"/>
              </a:rPr>
              <a:t>أن 71</a:t>
            </a:r>
            <a:r>
              <a:rPr lang="ar-JO" sz="1400" dirty="0">
                <a:latin typeface="Alexandria" pitchFamily="2" charset="-78"/>
                <a:cs typeface="Alexandria" pitchFamily="2" charset="-78"/>
              </a:rPr>
              <a:t>% من البالغين في الدول المرتفعة الدخل قاموا بالادخار مقابل %43 منهم في الدول النامية وبمعدل عالمي قدر بـ 48 </a:t>
            </a:r>
            <a:r>
              <a:rPr lang="ar-JO" sz="1400" dirty="0" smtClean="0">
                <a:latin typeface="Alexandria" pitchFamily="2" charset="-78"/>
                <a:cs typeface="Alexandria" pitchFamily="2" charset="-78"/>
              </a:rPr>
              <a:t>% سنة 2021، </a:t>
            </a:r>
            <a:r>
              <a:rPr lang="ar-JO" sz="1400" dirty="0">
                <a:latin typeface="Alexandria" pitchFamily="2" charset="-78"/>
                <a:cs typeface="Alexandria" pitchFamily="2" charset="-78"/>
              </a:rPr>
              <a:t>حيث أن 55% من مجموع البالغين المدخرين في الدول المرتفعة الدخل قاموا بالادخار في مؤسسات مالية رسمية، أما في البلدان النامية %21 منهم من يستعمل هذه الطريقة في الادخار، و 3% منهم يدخرون بطرق شبه رمسية من خلال استخدام ناد الادخار، وهو ما يشاع في منطقة إفريقيا جنوب الصحراء، إما المدخرات باستخدام وسائل أخرى كادخار النقود في المنزل أو الادخار في الماشية والمجوهرات أو العقارات، أو استخدام الأدوات الاستثمارية التي تطرحها الأسواق المالية، أو شراء الأوراق المالية الحكومية فكانت نسبها 16% في الدول المرتفعة الدخل و 22% في الدول النامية.</a:t>
            </a: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51222" y="-51180"/>
            <a:ext cx="1609483" cy="1079086"/>
          </a:xfrm>
          <a:prstGeom prst="rect">
            <a:avLst/>
          </a:prstGeom>
        </p:spPr>
      </p:pic>
    </p:spTree>
    <p:extLst>
      <p:ext uri="{BB962C8B-B14F-4D97-AF65-F5344CB8AC3E}">
        <p14:creationId xmlns:p14="http://schemas.microsoft.com/office/powerpoint/2010/main" val="1870988780"/>
      </p:ext>
    </p:extLst>
  </p:cSld>
  <p:clrMapOvr>
    <a:masterClrMapping/>
  </p:clrMapOvr>
  <mc:AlternateContent xmlns:mc="http://schemas.openxmlformats.org/markup-compatibility/2006" xmlns:p14="http://schemas.microsoft.com/office/powerpoint/2010/main">
    <mc:Choice Requires="p14">
      <p:transition spd="slow" p14:dur="2000" advTm="109286"/>
    </mc:Choice>
    <mc:Fallback xmlns="">
      <p:transition spd="slow" advTm="10928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609600" y="1524000"/>
            <a:ext cx="11277600" cy="4804229"/>
          </a:xfrm>
        </p:spPr>
        <p:txBody>
          <a:bodyPr>
            <a:noAutofit/>
          </a:bodyPr>
          <a:lstStyle/>
          <a:p>
            <a:pPr marL="0" indent="0" algn="r">
              <a:lnSpc>
                <a:spcPct val="150000"/>
              </a:lnSpc>
              <a:buNone/>
            </a:pPr>
            <a:r>
              <a:rPr lang="ar-JO" sz="1400" dirty="0" smtClean="0">
                <a:solidFill>
                  <a:srgbClr val="FFC000"/>
                </a:solidFill>
                <a:latin typeface="Alexandria" pitchFamily="2" charset="-78"/>
                <a:cs typeface="Alexandria" pitchFamily="2" charset="-78"/>
              </a:rPr>
              <a:t>- مؤشر </a:t>
            </a:r>
            <a:r>
              <a:rPr lang="ar-JO" sz="1400" dirty="0">
                <a:solidFill>
                  <a:srgbClr val="FFC000"/>
                </a:solidFill>
                <a:latin typeface="Alexandria" pitchFamily="2" charset="-78"/>
                <a:cs typeface="Alexandria" pitchFamily="2" charset="-78"/>
              </a:rPr>
              <a:t>الاقتراض من المؤسسات المالية الرسمية: </a:t>
            </a:r>
            <a:endParaRPr lang="ar-JO" sz="1400" dirty="0" smtClean="0">
              <a:solidFill>
                <a:srgbClr val="FFC000"/>
              </a:solidFill>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يقيس </a:t>
            </a:r>
            <a:r>
              <a:rPr lang="ar-JO" sz="1400" dirty="0">
                <a:latin typeface="Alexandria" pitchFamily="2" charset="-78"/>
                <a:cs typeface="Alexandria" pitchFamily="2" charset="-78"/>
              </a:rPr>
              <a:t>هذا المؤشر مدى اقتراض الأفراد البالغين 15 سنة فما فوق من المؤسسات المالية الرسمية، وقد تمت مقارنة إقليمية بهذا المؤشر </a:t>
            </a:r>
            <a:r>
              <a:rPr lang="ar-JO" sz="1400" dirty="0" smtClean="0">
                <a:latin typeface="Alexandria" pitchFamily="2" charset="-78"/>
                <a:cs typeface="Alexandria" pitchFamily="2" charset="-78"/>
              </a:rPr>
              <a:t>، و من خلال الاطلاع على مؤشر الاقتراض من المؤسسات المالية الرسمية نلاحظ ما يلي: </a:t>
            </a:r>
          </a:p>
          <a:p>
            <a:pPr marL="0" indent="0" algn="r">
              <a:lnSpc>
                <a:spcPct val="150000"/>
              </a:lnSpc>
              <a:buNone/>
            </a:pPr>
            <a:r>
              <a:rPr lang="ar-JO" sz="1400" dirty="0">
                <a:latin typeface="Alexandria" pitchFamily="2" charset="-78"/>
                <a:cs typeface="Alexandria" pitchFamily="2" charset="-78"/>
              </a:rPr>
              <a:t>أن نسبة الاقتراض من المؤسسات المالية الرسمية على المستوى العالمي منخفض نوعا ما حيث تصل نسبه إلى 22.3% و 22.5% في سنتي </a:t>
            </a:r>
            <a:r>
              <a:rPr lang="ar-JO" sz="1400" dirty="0" smtClean="0">
                <a:latin typeface="Alexandria" pitchFamily="2" charset="-78"/>
                <a:cs typeface="Alexandria" pitchFamily="2" charset="-78"/>
              </a:rPr>
              <a:t>2017 </a:t>
            </a:r>
            <a:r>
              <a:rPr lang="ar-JO" sz="1400" dirty="0">
                <a:latin typeface="Alexandria" pitchFamily="2" charset="-78"/>
                <a:cs typeface="Alexandria" pitchFamily="2" charset="-78"/>
              </a:rPr>
              <a:t>و </a:t>
            </a:r>
            <a:r>
              <a:rPr lang="ar-JO" sz="1400" dirty="0" smtClean="0">
                <a:latin typeface="Alexandria" pitchFamily="2" charset="-78"/>
                <a:cs typeface="Alexandria" pitchFamily="2" charset="-78"/>
              </a:rPr>
              <a:t>2021 </a:t>
            </a:r>
            <a:r>
              <a:rPr lang="ar-JO" sz="1400" dirty="0">
                <a:latin typeface="Alexandria" pitchFamily="2" charset="-78"/>
                <a:cs typeface="Alexandria" pitchFamily="2" charset="-78"/>
              </a:rPr>
              <a:t>على التوالي، وتتصدر دول منظمة التعاون الاقتصادي والتنمية ذلك بنسب قدرت بـ 53.5% و 56.8 % في سنتي </a:t>
            </a:r>
            <a:r>
              <a:rPr lang="ar-JO" sz="1400" dirty="0" smtClean="0">
                <a:latin typeface="Alexandria" pitchFamily="2" charset="-78"/>
                <a:cs typeface="Alexandria" pitchFamily="2" charset="-78"/>
              </a:rPr>
              <a:t>2017 </a:t>
            </a:r>
            <a:r>
              <a:rPr lang="ar-JO" sz="1400" dirty="0">
                <a:latin typeface="Alexandria" pitchFamily="2" charset="-78"/>
                <a:cs typeface="Alexandria" pitchFamily="2" charset="-78"/>
              </a:rPr>
              <a:t>و </a:t>
            </a:r>
            <a:r>
              <a:rPr lang="ar-JO" sz="1400" dirty="0" smtClean="0">
                <a:latin typeface="Alexandria" pitchFamily="2" charset="-78"/>
                <a:cs typeface="Alexandria" pitchFamily="2" charset="-78"/>
              </a:rPr>
              <a:t>2021 </a:t>
            </a:r>
            <a:r>
              <a:rPr lang="ar-JO" sz="1400" dirty="0">
                <a:latin typeface="Alexandria" pitchFamily="2" charset="-78"/>
                <a:cs typeface="Alexandria" pitchFamily="2" charset="-78"/>
              </a:rPr>
              <a:t>في حين تأتي المنطقة العربية في المرتبة الأخيرة عالميا بنسب متدنية جدا قدرت في حدود </a:t>
            </a:r>
            <a:r>
              <a:rPr lang="ar-JO" sz="1400" dirty="0" smtClean="0">
                <a:latin typeface="Alexandria" pitchFamily="2" charset="-78"/>
                <a:cs typeface="Alexandria" pitchFamily="2" charset="-78"/>
              </a:rPr>
              <a:t>8.1 % حيث </a:t>
            </a:r>
            <a:r>
              <a:rPr lang="ar-JO" sz="1400" dirty="0">
                <a:latin typeface="Alexandria" pitchFamily="2" charset="-78"/>
                <a:cs typeface="Alexandria" pitchFamily="2" charset="-78"/>
              </a:rPr>
              <a:t>يلجأ أغلبهم إلى الاقتراض من الأسر والأصدقاء، بدلا من الاقتراض من المؤسسات المالية الرسمية</a:t>
            </a:r>
            <a:r>
              <a:rPr lang="ar-JO" sz="1400" dirty="0" smtClean="0">
                <a:latin typeface="Alexandria" pitchFamily="2" charset="-78"/>
                <a:cs typeface="Alexandria" pitchFamily="2" charset="-78"/>
              </a:rPr>
              <a:t>.</a:t>
            </a:r>
          </a:p>
          <a:p>
            <a:pPr marL="0" indent="0" algn="r">
              <a:lnSpc>
                <a:spcPct val="150000"/>
              </a:lnSpc>
              <a:buNone/>
            </a:pPr>
            <a:r>
              <a:rPr lang="ar-JO" sz="1600" dirty="0">
                <a:solidFill>
                  <a:srgbClr val="FFC000"/>
                </a:solidFill>
                <a:latin typeface="Alexandria" pitchFamily="2" charset="-78"/>
                <a:cs typeface="Alexandria" pitchFamily="2" charset="-78"/>
              </a:rPr>
              <a:t>تقييم مدى مساهمة التكنولوجيا المالية في تحقيق الشمول المالي في الوطن </a:t>
            </a:r>
            <a:r>
              <a:rPr lang="ar-JO" sz="1600" dirty="0" smtClean="0">
                <a:solidFill>
                  <a:srgbClr val="FFC000"/>
                </a:solidFill>
                <a:latin typeface="Alexandria" pitchFamily="2" charset="-78"/>
                <a:cs typeface="Alexandria" pitchFamily="2" charset="-78"/>
              </a:rPr>
              <a:t>العربي</a:t>
            </a:r>
            <a:endParaRPr lang="ar-JO" sz="1400" dirty="0">
              <a:solidFill>
                <a:srgbClr val="FF0000"/>
              </a:solidFill>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رغم المجهودات التي تبذلها الدول العربية لتعزيز الشمول المالي، إلا أنه يبقى أقل من المستوى المطلوب مقارنة بدول العالم، مما يتطلب بذل الجهود من أجل تعزيزه وإرساء دعائمه، وتعتبر التكنولوجيا المالية مطلبا ضروريا وهاما يجب تفعيله في العالم العربي، ويرجع ذلك لأهمية نشاط شركات التكنولوجيا المالية حيث تسمح بتحقيق الأهداف </a:t>
            </a:r>
            <a:r>
              <a:rPr lang="ar-JO" sz="1400" dirty="0" smtClean="0">
                <a:latin typeface="Alexandria" pitchFamily="2" charset="-78"/>
                <a:cs typeface="Alexandria" pitchFamily="2" charset="-78"/>
              </a:rPr>
              <a:t>التالية: </a:t>
            </a: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4916" y="0"/>
            <a:ext cx="1609483" cy="1079086"/>
          </a:xfrm>
          <a:prstGeom prst="rect">
            <a:avLst/>
          </a:prstGeom>
        </p:spPr>
      </p:pic>
    </p:spTree>
    <p:extLst>
      <p:ext uri="{BB962C8B-B14F-4D97-AF65-F5344CB8AC3E}">
        <p14:creationId xmlns:p14="http://schemas.microsoft.com/office/powerpoint/2010/main" val="1362008454"/>
      </p:ext>
    </p:extLst>
  </p:cSld>
  <p:clrMapOvr>
    <a:masterClrMapping/>
  </p:clrMapOvr>
  <mc:AlternateContent xmlns:mc="http://schemas.openxmlformats.org/markup-compatibility/2006" xmlns:p14="http://schemas.microsoft.com/office/powerpoint/2010/main">
    <mc:Choice Requires="p14">
      <p:transition spd="slow" p14:dur="2000" advTm="113687"/>
    </mc:Choice>
    <mc:Fallback xmlns="">
      <p:transition spd="slow" advTm="11368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0945"/>
            <a:ext cx="10515600" cy="1191491"/>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620982"/>
            <a:ext cx="10515600" cy="4686827"/>
          </a:xfrm>
        </p:spPr>
        <p:txBody>
          <a:bodyPr>
            <a:normAutofit/>
          </a:bodyPr>
          <a:lstStyle/>
          <a:p>
            <a:pPr marL="0" indent="0" algn="r">
              <a:lnSpc>
                <a:spcPct val="200000"/>
              </a:lnSpc>
              <a:buNone/>
            </a:pPr>
            <a:r>
              <a:rPr lang="ar-JO" sz="1400" dirty="0" smtClean="0">
                <a:latin typeface="Alexandria" pitchFamily="2" charset="-78"/>
                <a:cs typeface="Alexandria" pitchFamily="2" charset="-78"/>
              </a:rPr>
              <a:t>-تقدم </a:t>
            </a:r>
            <a:r>
              <a:rPr lang="ar-JO" sz="1400" dirty="0">
                <a:latin typeface="Alexandria" pitchFamily="2" charset="-78"/>
                <a:cs typeface="Alexandria" pitchFamily="2" charset="-78"/>
              </a:rPr>
              <a:t>حلولا وبدائل بسيطة: تقوم التكنولوجيا المالية بتقديم حلولا تناسب المستهلكين، كما تطور كافة الأدوات المالية التي تسيطر عليها البنوك مثل عمليات التحويل المالي، وبطاقات الائتمان التجارية وغيرها من الأدوات، وذلك من أجل توفير بدائل مفيدة للمستهلك وسهلة في الاستخدام، وذلك مثل شركة ترانسفير وايز التي استطاعت خفض قيمة عمليات التحويل المالي بشكل كبير بعيدا عن البنوك وطرق التحويل التقليدية</a:t>
            </a:r>
          </a:p>
          <a:p>
            <a:pPr marL="0" indent="0" algn="r">
              <a:lnSpc>
                <a:spcPct val="200000"/>
              </a:lnSpc>
              <a:buNone/>
            </a:pPr>
            <a:r>
              <a:rPr lang="ar-JO" sz="1400" dirty="0" smtClean="0">
                <a:latin typeface="Alexandria" pitchFamily="2" charset="-78"/>
                <a:cs typeface="Alexandria" pitchFamily="2" charset="-78"/>
              </a:rPr>
              <a:t>- تميزها </a:t>
            </a:r>
            <a:r>
              <a:rPr lang="ar-JO" sz="1400" dirty="0">
                <a:latin typeface="Alexandria" pitchFamily="2" charset="-78"/>
                <a:cs typeface="Alexandria" pitchFamily="2" charset="-78"/>
              </a:rPr>
              <a:t>بالعالمية تتميز التكنولوجيا المالية بتوفير خدماتها المالية عالميا، حيث تتم جميع الخدمات عبر الانترنت وعبر الهواتف المحمولة، مما يمكن أي شخص من القيام بالخدمة التي يريدها بسرعة وفي أي مكان فقط من خلال اتصاله </a:t>
            </a:r>
            <a:r>
              <a:rPr lang="ar-JO" sz="1400" dirty="0" smtClean="0">
                <a:latin typeface="Alexandria" pitchFamily="2" charset="-78"/>
                <a:cs typeface="Alexandria" pitchFamily="2" charset="-78"/>
              </a:rPr>
              <a:t>بالانترنت</a:t>
            </a:r>
          </a:p>
          <a:p>
            <a:pPr marL="0" indent="0" algn="r">
              <a:lnSpc>
                <a:spcPct val="200000"/>
              </a:lnSpc>
              <a:buNone/>
            </a:pPr>
            <a:r>
              <a:rPr lang="ar-JO" sz="1400" dirty="0" smtClean="0">
                <a:latin typeface="Alexandria" pitchFamily="2" charset="-78"/>
                <a:cs typeface="Alexandria" pitchFamily="2" charset="-78"/>
              </a:rPr>
              <a:t>- وسيلة </a:t>
            </a:r>
            <a:r>
              <a:rPr lang="ar-JO" sz="1400" dirty="0">
                <a:latin typeface="Alexandria" pitchFamily="2" charset="-78"/>
                <a:cs typeface="Alexandria" pitchFamily="2" charset="-78"/>
              </a:rPr>
              <a:t>منخفضة التكلفة تقدم التكنولوجيا المالية حلولا منخفضة التكلفة مقارنة بالخدمات المالية للبنوك والخدمات المالية التقليدية، فالفوائد المتوقعة من التمويل الرقمي لا يمكن أن تتحقق بالكامل إلا إذا كانت تكلفة تقديمها الخدمات المالية الرقمية ضئيلة أو معدومة؛</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22339"/>
            <a:ext cx="1609483" cy="1079086"/>
          </a:xfrm>
          <a:prstGeom prst="rect">
            <a:avLst/>
          </a:prstGeom>
        </p:spPr>
      </p:pic>
    </p:spTree>
    <p:extLst>
      <p:ext uri="{BB962C8B-B14F-4D97-AF65-F5344CB8AC3E}">
        <p14:creationId xmlns:p14="http://schemas.microsoft.com/office/powerpoint/2010/main" val="3100757719"/>
      </p:ext>
    </p:extLst>
  </p:cSld>
  <p:clrMapOvr>
    <a:masterClrMapping/>
  </p:clrMapOvr>
  <mc:AlternateContent xmlns:mc="http://schemas.openxmlformats.org/markup-compatibility/2006" xmlns:p14="http://schemas.microsoft.com/office/powerpoint/2010/main">
    <mc:Choice Requires="p14">
      <p:transition spd="slow" p14:dur="2000" advTm="91123"/>
    </mc:Choice>
    <mc:Fallback xmlns="">
      <p:transition spd="slow" advTm="9112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103457"/>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p>
        </p:txBody>
      </p:sp>
      <p:sp>
        <p:nvSpPr>
          <p:cNvPr id="3" name="Content Placeholder 2"/>
          <p:cNvSpPr>
            <a:spLocks noGrp="1"/>
          </p:cNvSpPr>
          <p:nvPr>
            <p:ph idx="1"/>
          </p:nvPr>
        </p:nvSpPr>
        <p:spPr>
          <a:xfrm>
            <a:off x="838200" y="1983783"/>
            <a:ext cx="10515600" cy="4510006"/>
          </a:xfrm>
        </p:spPr>
        <p:txBody>
          <a:bodyPr>
            <a:noAutofit/>
          </a:bodyPr>
          <a:lstStyle/>
          <a:p>
            <a:pPr marL="0" indent="0" algn="r">
              <a:lnSpc>
                <a:spcPct val="200000"/>
              </a:lnSpc>
              <a:buNone/>
            </a:pPr>
            <a:r>
              <a:rPr lang="ar-JO" sz="1400" dirty="0" smtClean="0">
                <a:latin typeface="Alexandria" pitchFamily="2" charset="-78"/>
                <a:cs typeface="Alexandria" pitchFamily="2" charset="-78"/>
              </a:rPr>
              <a:t>- تعد </a:t>
            </a:r>
            <a:r>
              <a:rPr lang="ar-JO" sz="1400" dirty="0">
                <a:latin typeface="Alexandria" pitchFamily="2" charset="-78"/>
                <a:cs typeface="Alexandria" pitchFamily="2" charset="-78"/>
              </a:rPr>
              <a:t>وسيلة آمنة: تتميز الخدمات التي تقدمها شركات التكنولوجيا المالية بالأمان أكثر من الخدمات المصرفية التقليدية، حيث يمكنك استخدام العملات المشفرة في التكنولوجيا المالية، مثل عملة البيتكوين والتي تتم من خلال تقنية البلوكتشين، وتوفر لك أمان وحماية وثقة أثناء تحويل الأموال</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 جودة </a:t>
            </a:r>
            <a:r>
              <a:rPr lang="ar-JO" sz="1400" dirty="0">
                <a:latin typeface="Alexandria" pitchFamily="2" charset="-78"/>
                <a:cs typeface="Alexandria" pitchFamily="2" charset="-78"/>
              </a:rPr>
              <a:t>خدماتها والتحسين المستمر فيها : تقدم شركات الفينتك خدمات مالية متطورة باستمرار، كما تحرص على توفير كافة التحسينات اللازمة والتي تلبي احتياجات العملاء، حيث تشهد تطورا مستمرا في ظل ثورة تكنولوجيا المعلومات والاتصال</a:t>
            </a:r>
            <a:r>
              <a:rPr lang="ar-JO" sz="1400" dirty="0" smtClean="0">
                <a:latin typeface="Alexandria" pitchFamily="2" charset="-78"/>
                <a:cs typeface="Alexandria" pitchFamily="2" charset="-78"/>
              </a:rPr>
              <a:t>.</a:t>
            </a:r>
          </a:p>
          <a:p>
            <a:pPr marL="0" indent="0" algn="r">
              <a:lnSpc>
                <a:spcPct val="200000"/>
              </a:lnSpc>
              <a:buNone/>
            </a:pPr>
            <a:r>
              <a:rPr lang="ar-JO" sz="1400" dirty="0">
                <a:latin typeface="Alexandria" pitchFamily="2" charset="-78"/>
                <a:cs typeface="Alexandria" pitchFamily="2" charset="-78"/>
              </a:rPr>
              <a:t>من شأن التكنولوجيا المالية أن تلعب دورا حاسما في زيادة نسبة الشمول المالي من خلال أشكال عديدة ومستحدثة من العمليات المالية والمصرفية التي يمكن إجراؤها عبر الهاتف المحمول أو الانترنت وعلاوة على ذلك وبحسب </a:t>
            </a:r>
            <a:r>
              <a:rPr lang="ar-JO" sz="1400" dirty="0" smtClean="0">
                <a:latin typeface="Alexandria" pitchFamily="2" charset="-78"/>
                <a:cs typeface="Alexandria" pitchFamily="2" charset="-78"/>
              </a:rPr>
              <a:t>تحالف </a:t>
            </a:r>
            <a:r>
              <a:rPr lang="ar-JO" sz="1400" dirty="0">
                <a:latin typeface="Alexandria" pitchFamily="2" charset="-78"/>
                <a:cs typeface="Alexandria" pitchFamily="2" charset="-78"/>
              </a:rPr>
              <a:t>الشمول المالي فيتم البحث في أبرز خصائص التكنولوجيا المالية التي يمكن أن تساهم بشكل فعال في رفع كفاءة الخدمات المالية وتعزيز الشمول المالي</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474839" cy="1079086"/>
          </a:xfrm>
          <a:prstGeom prst="rect">
            <a:avLst/>
          </a:prstGeom>
        </p:spPr>
      </p:pic>
    </p:spTree>
    <p:extLst>
      <p:ext uri="{BB962C8B-B14F-4D97-AF65-F5344CB8AC3E}">
        <p14:creationId xmlns:p14="http://schemas.microsoft.com/office/powerpoint/2010/main" val="1951610507"/>
      </p:ext>
    </p:extLst>
  </p:cSld>
  <p:clrMapOvr>
    <a:masterClrMapping/>
  </p:clrMapOvr>
  <mc:AlternateContent xmlns:mc="http://schemas.openxmlformats.org/markup-compatibility/2006" xmlns:p14="http://schemas.microsoft.com/office/powerpoint/2010/main">
    <mc:Choice Requires="p14">
      <p:transition spd="slow" p14:dur="2000" advTm="161298"/>
    </mc:Choice>
    <mc:Fallback xmlns="">
      <p:transition spd="slow" advTm="16129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4692"/>
            <a:ext cx="10515600" cy="1163782"/>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p>
        </p:txBody>
      </p:sp>
      <p:sp>
        <p:nvSpPr>
          <p:cNvPr id="3" name="Content Placeholder 2"/>
          <p:cNvSpPr>
            <a:spLocks noGrp="1"/>
          </p:cNvSpPr>
          <p:nvPr>
            <p:ph idx="1"/>
          </p:nvPr>
        </p:nvSpPr>
        <p:spPr>
          <a:xfrm>
            <a:off x="838200" y="1453162"/>
            <a:ext cx="10515600" cy="4671593"/>
          </a:xfrm>
        </p:spPr>
        <p:txBody>
          <a:bodyPr>
            <a:normAutofit/>
          </a:bodyPr>
          <a:lstStyle/>
          <a:p>
            <a:pPr marL="0" indent="0" algn="r">
              <a:lnSpc>
                <a:spcPct val="200000"/>
              </a:lnSpc>
              <a:buNone/>
            </a:pPr>
            <a:r>
              <a:rPr lang="ar-JO" sz="1600" dirty="0">
                <a:solidFill>
                  <a:srgbClr val="FFC000"/>
                </a:solidFill>
                <a:latin typeface="Alexandria Medium" pitchFamily="2" charset="-78"/>
                <a:cs typeface="Alexandria Medium" pitchFamily="2" charset="-78"/>
              </a:rPr>
              <a:t>المدفوعات الرقمية</a:t>
            </a:r>
            <a:r>
              <a:rPr lang="ar-JO" sz="1600" dirty="0" smtClean="0">
                <a:solidFill>
                  <a:srgbClr val="FFC000"/>
                </a:solidFill>
                <a:latin typeface="Alexandria Medium" pitchFamily="2" charset="-78"/>
                <a:cs typeface="Alexandria Medium" pitchFamily="2" charset="-78"/>
              </a:rPr>
              <a:t>:</a:t>
            </a:r>
          </a:p>
          <a:p>
            <a:pPr marL="0" indent="0" algn="r">
              <a:lnSpc>
                <a:spcPct val="20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يعزى الجانب الأكبر من التحسن في الشمول المالي على مستوى العالم إلى تطور الحلول الرقمية والتوسع في الدفع عبر الهاتف المحمول وشبكة الانترنت وتبني الحكومات نظم دفع الرواتب والمعاشات ومستحقات الضمان الاجتماعي من خلال تحويلات مصرفية في العالم العربي ارتفعت نسبة البالغين الذين قاموا بإجراء عمليات المدفوعات الرقمية بالدفع أو الاستلام، من 20% سنة</a:t>
            </a:r>
          </a:p>
          <a:p>
            <a:pPr marL="0" indent="0" algn="r">
              <a:lnSpc>
                <a:spcPct val="200000"/>
              </a:lnSpc>
              <a:buNone/>
            </a:pPr>
            <a:r>
              <a:rPr lang="ar-JO" sz="1400" dirty="0" smtClean="0">
                <a:latin typeface="Alexandria" pitchFamily="2" charset="-78"/>
                <a:cs typeface="Alexandria" pitchFamily="2" charset="-78"/>
              </a:rPr>
              <a:t>2017 </a:t>
            </a:r>
            <a:r>
              <a:rPr lang="ar-JO" sz="1400" dirty="0">
                <a:latin typeface="Alexandria" pitchFamily="2" charset="-78"/>
                <a:cs typeface="Alexandria" pitchFamily="2" charset="-78"/>
              </a:rPr>
              <a:t>إلى نحو </a:t>
            </a:r>
            <a:r>
              <a:rPr lang="ar-JO" sz="1400" dirty="0" smtClean="0">
                <a:latin typeface="Alexandria" pitchFamily="2" charset="-78"/>
                <a:cs typeface="Alexandria" pitchFamily="2" charset="-78"/>
              </a:rPr>
              <a:t>29% </a:t>
            </a:r>
            <a:r>
              <a:rPr lang="ar-JO" sz="1400" dirty="0">
                <a:latin typeface="Alexandria" pitchFamily="2" charset="-78"/>
                <a:cs typeface="Alexandria" pitchFamily="2" charset="-78"/>
              </a:rPr>
              <a:t>سنة </a:t>
            </a:r>
            <a:r>
              <a:rPr lang="ar-JO" sz="1400" dirty="0" smtClean="0">
                <a:latin typeface="Alexandria" pitchFamily="2" charset="-78"/>
                <a:cs typeface="Alexandria" pitchFamily="2" charset="-78"/>
              </a:rPr>
              <a:t>2021 </a:t>
            </a:r>
            <a:r>
              <a:rPr lang="ar-JO" sz="1400" dirty="0">
                <a:latin typeface="Alexandria" pitchFamily="2" charset="-78"/>
                <a:cs typeface="Alexandria" pitchFamily="2" charset="-78"/>
              </a:rPr>
              <a:t>، إلا أن هذه النسبة تبقى الأدنى عالميا، </a:t>
            </a:r>
            <a:r>
              <a:rPr lang="ar-JO" sz="1400" dirty="0" smtClean="0">
                <a:latin typeface="Alexandria" pitchFamily="2" charset="-78"/>
                <a:cs typeface="Alexandria" pitchFamily="2" charset="-78"/>
              </a:rPr>
              <a:t>و من خلال الاطلاع على المقارنة الاقليمية المتعلقة بنسبة عمليات المدفوعات الرقمية من طرف البالغين نلاحظ ما يلي:</a:t>
            </a:r>
          </a:p>
          <a:p>
            <a:pPr marL="0" indent="0" algn="r">
              <a:lnSpc>
                <a:spcPct val="200000"/>
              </a:lnSpc>
              <a:buNone/>
            </a:pPr>
            <a:r>
              <a:rPr lang="ar-JO" sz="1400" dirty="0">
                <a:latin typeface="Alexandria" pitchFamily="2" charset="-78"/>
                <a:cs typeface="Alexandria" pitchFamily="2" charset="-78"/>
              </a:rPr>
              <a:t> تحتل دول مجلس التعاون الخليجي المراتب الأولى في عمليات المدفوعات الرقمية، حيث قام 84% من البالغين في الإمارات بعمليات دفع واستلام أموال عبر الانترنت عام </a:t>
            </a:r>
            <a:r>
              <a:rPr lang="ar-JO" sz="1400" dirty="0" smtClean="0">
                <a:latin typeface="Alexandria" pitchFamily="2" charset="-78"/>
                <a:cs typeface="Alexandria" pitchFamily="2" charset="-78"/>
              </a:rPr>
              <a:t>2019، </a:t>
            </a:r>
            <a:r>
              <a:rPr lang="ar-JO" sz="1400" dirty="0">
                <a:latin typeface="Alexandria" pitchFamily="2" charset="-78"/>
                <a:cs typeface="Alexandria" pitchFamily="2" charset="-78"/>
              </a:rPr>
              <a:t>تليها البحرين %77.3، في المقابل سجل كل من المغرب 16.7%، موريتانيا ،15.7% ، وفلسطين 14.2% </a:t>
            </a:r>
            <a:r>
              <a:rPr lang="ar-JO" sz="1400" dirty="0" smtClean="0">
                <a:latin typeface="Alexandria" pitchFamily="2" charset="-78"/>
                <a:cs typeface="Alexandria" pitchFamily="2" charset="-78"/>
              </a:rPr>
              <a:t> و هي أدنى </a:t>
            </a:r>
            <a:r>
              <a:rPr lang="ar-JO" sz="1400" dirty="0">
                <a:latin typeface="Alexandria" pitchFamily="2" charset="-78"/>
                <a:cs typeface="Alexandria" pitchFamily="2" charset="-78"/>
              </a:rPr>
              <a:t>نسب عالميا وعربيا من حيث إجراء عمليات المدفوعات </a:t>
            </a:r>
            <a:r>
              <a:rPr lang="ar-JO" sz="1400" dirty="0" smtClean="0">
                <a:latin typeface="Alexandria" pitchFamily="2" charset="-78"/>
                <a:cs typeface="Alexandria" pitchFamily="2" charset="-78"/>
              </a:rPr>
              <a:t>الرقمية</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39995"/>
            <a:ext cx="1330036" cy="1079086"/>
          </a:xfrm>
          <a:prstGeom prst="rect">
            <a:avLst/>
          </a:prstGeom>
        </p:spPr>
      </p:pic>
    </p:spTree>
    <p:extLst>
      <p:ext uri="{BB962C8B-B14F-4D97-AF65-F5344CB8AC3E}">
        <p14:creationId xmlns:p14="http://schemas.microsoft.com/office/powerpoint/2010/main" val="3985474962"/>
      </p:ext>
    </p:extLst>
  </p:cSld>
  <p:clrMapOvr>
    <a:masterClrMapping/>
  </p:clrMapOvr>
  <mc:AlternateContent xmlns:mc="http://schemas.openxmlformats.org/markup-compatibility/2006" xmlns:p14="http://schemas.microsoft.com/office/powerpoint/2010/main">
    <mc:Choice Requires="p14">
      <p:transition spd="slow" p14:dur="2000" advTm="135835"/>
    </mc:Choice>
    <mc:Fallback xmlns="">
      <p:transition spd="slow" advTm="135835"/>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4691"/>
            <a:ext cx="10515600" cy="1068678"/>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p>
        </p:txBody>
      </p:sp>
      <p:sp>
        <p:nvSpPr>
          <p:cNvPr id="3" name="Content Placeholder 2"/>
          <p:cNvSpPr>
            <a:spLocks noGrp="1"/>
          </p:cNvSpPr>
          <p:nvPr>
            <p:ph idx="1"/>
          </p:nvPr>
        </p:nvSpPr>
        <p:spPr>
          <a:xfrm>
            <a:off x="838200" y="1203778"/>
            <a:ext cx="10515600" cy="5050718"/>
          </a:xfrm>
        </p:spPr>
        <p:txBody>
          <a:bodyPr>
            <a:normAutofit/>
          </a:bodyPr>
          <a:lstStyle/>
          <a:p>
            <a:pPr marL="0" indent="0" algn="r">
              <a:lnSpc>
                <a:spcPct val="200000"/>
              </a:lnSpc>
              <a:buNone/>
            </a:pPr>
            <a:r>
              <a:rPr lang="ar-JO" sz="1600" dirty="0">
                <a:solidFill>
                  <a:srgbClr val="FFC000"/>
                </a:solidFill>
                <a:latin typeface="Alexandria Medium" pitchFamily="2" charset="-78"/>
                <a:cs typeface="Alexandria Medium" pitchFamily="2" charset="-78"/>
              </a:rPr>
              <a:t>استخدام الهاتف المحمول أو الانترنت للولوج إلى الحسابات المصرفية أو دفع الفواتير أو التسوق </a:t>
            </a:r>
            <a:endParaRPr lang="ar-JO" sz="1600" dirty="0" smtClean="0">
              <a:solidFill>
                <a:srgbClr val="FFC000"/>
              </a:solidFill>
              <a:latin typeface="Alexandria Medium" pitchFamily="2" charset="-78"/>
              <a:cs typeface="Alexandria Medium" pitchFamily="2" charset="-78"/>
            </a:endParaRPr>
          </a:p>
          <a:p>
            <a:pPr marL="0" indent="0" algn="r">
              <a:lnSpc>
                <a:spcPct val="200000"/>
              </a:lnSpc>
              <a:buNone/>
            </a:pPr>
            <a:r>
              <a:rPr lang="ar-JO" sz="1400" dirty="0">
                <a:latin typeface="Alexandria" pitchFamily="2" charset="-78"/>
                <a:cs typeface="Alexandria" pitchFamily="2" charset="-78"/>
              </a:rPr>
              <a:t>تظهر بيانات البنك الدولي أن 15.2% من البالغين الذين يملكون حسابات مصرفية في العالم العربي استخدموا الهاتف المحمول أو الانترنت للولوج إلى حساباتهم المصرفية عام </a:t>
            </a:r>
            <a:r>
              <a:rPr lang="ar-JO" sz="1400" dirty="0" smtClean="0">
                <a:latin typeface="Alexandria" pitchFamily="2" charset="-78"/>
                <a:cs typeface="Alexandria" pitchFamily="2" charset="-78"/>
              </a:rPr>
              <a:t>2019، </a:t>
            </a:r>
            <a:r>
              <a:rPr lang="ar-JO" sz="1400" dirty="0">
                <a:latin typeface="Alexandria" pitchFamily="2" charset="-78"/>
                <a:cs typeface="Alexandria" pitchFamily="2" charset="-78"/>
              </a:rPr>
              <a:t>و 9% فقط قاموا بدفع الفواتير أو التسوق عبر الانترنت، وهذه النسب هي الأدنى على مستوى العالم، و من خلال الاطلاع على تقرير نسبة البالغين الذين قاموا باستخدام الهاتف المحمول أو الانترنت للولوج إلى </a:t>
            </a:r>
            <a:r>
              <a:rPr lang="ar-JO" sz="1400" dirty="0" smtClean="0">
                <a:latin typeface="Alexandria" pitchFamily="2" charset="-78"/>
                <a:cs typeface="Alexandria" pitchFamily="2" charset="-78"/>
              </a:rPr>
              <a:t>الحسابات ، يمكننا ملاحظة ما يلي: </a:t>
            </a:r>
          </a:p>
          <a:p>
            <a:pPr marL="0" indent="0" algn="r">
              <a:lnSpc>
                <a:spcPct val="200000"/>
              </a:lnSpc>
              <a:buNone/>
            </a:pPr>
            <a:r>
              <a:rPr lang="ar-JO" sz="1400" dirty="0">
                <a:latin typeface="Alexandria" pitchFamily="2" charset="-78"/>
                <a:cs typeface="Alexandria" pitchFamily="2" charset="-78"/>
              </a:rPr>
              <a:t>على الصعيد العربي استخدم </a:t>
            </a:r>
            <a:r>
              <a:rPr lang="ar-JO" sz="1400" dirty="0" smtClean="0">
                <a:latin typeface="Alexandria" pitchFamily="2" charset="-78"/>
                <a:cs typeface="Alexandria" pitchFamily="2" charset="-78"/>
              </a:rPr>
              <a:t>52.9</a:t>
            </a:r>
            <a:r>
              <a:rPr lang="ar-JO" sz="1400" dirty="0">
                <a:latin typeface="Alexandria" pitchFamily="2" charset="-78"/>
                <a:cs typeface="Alexandria" pitchFamily="2" charset="-78"/>
              </a:rPr>
              <a:t>% من البالغين الذين يملكون حسابا مصرفيا في </a:t>
            </a:r>
            <a:r>
              <a:rPr lang="ar-JO" sz="1400" dirty="0" smtClean="0">
                <a:latin typeface="Alexandria" pitchFamily="2" charset="-78"/>
                <a:cs typeface="Alexandria" pitchFamily="2" charset="-78"/>
              </a:rPr>
              <a:t>الإمارات هواتفهم </a:t>
            </a:r>
            <a:r>
              <a:rPr lang="ar-JO" sz="1400" dirty="0">
                <a:latin typeface="Alexandria" pitchFamily="2" charset="-78"/>
                <a:cs typeface="Alexandria" pitchFamily="2" charset="-78"/>
              </a:rPr>
              <a:t>المحمولة أو الانترنت للولوج إلى حساباتهم المصرفية، وهي أعلى نسبة عربيا، تليها السعودية </a:t>
            </a:r>
            <a:r>
              <a:rPr lang="ar-JO" sz="1400" dirty="0" smtClean="0">
                <a:latin typeface="Alexandria" pitchFamily="2" charset="-78"/>
                <a:cs typeface="Alexandria" pitchFamily="2" charset="-78"/>
              </a:rPr>
              <a:t>% 35.7</a:t>
            </a:r>
            <a:r>
              <a:rPr lang="ar-JO" sz="1400" dirty="0">
                <a:latin typeface="Alexandria" pitchFamily="2" charset="-78"/>
                <a:cs typeface="Alexandria" pitchFamily="2" charset="-78"/>
              </a:rPr>
              <a:t>، فالبحرين 34.9% ، فالكويت والعراق بنسبة 29.8% و 25.2% على التوالي، في المقابل جاءت مصر المغرب والجزائر في المراتب الأخيرة. أما بالنسبة لدفع الفواتير أو التسوق عبر الأنترنت فاحتلت الإمارات كذلك المرتبة الأولى عربيا بنسبة 59.7%، تليها البحرين 43.7%، فالسعودية %38.5 ، في المقابل جاءت موريتانيا 3.8% مصر 3.5% ، والمغرب 2 % </a:t>
            </a:r>
            <a:r>
              <a:rPr lang="ar-JO" sz="1400" dirty="0" smtClean="0">
                <a:latin typeface="Alexandria" pitchFamily="2" charset="-78"/>
                <a:cs typeface="Alexandria" pitchFamily="2" charset="-78"/>
              </a:rPr>
              <a:t>في </a:t>
            </a:r>
            <a:r>
              <a:rPr lang="ar-JO" sz="1400" dirty="0">
                <a:latin typeface="Alexandria" pitchFamily="2" charset="-78"/>
                <a:cs typeface="Alexandria" pitchFamily="2" charset="-78"/>
              </a:rPr>
              <a:t>المراتب الأخيرة عربيا</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088246869"/>
      </p:ext>
    </p:extLst>
  </p:cSld>
  <p:clrMapOvr>
    <a:masterClrMapping/>
  </p:clrMapOvr>
  <mc:AlternateContent xmlns:mc="http://schemas.openxmlformats.org/markup-compatibility/2006" xmlns:p14="http://schemas.microsoft.com/office/powerpoint/2010/main">
    <mc:Choice Requires="p14">
      <p:transition spd="slow" p14:dur="2000" advTm="139115"/>
    </mc:Choice>
    <mc:Fallback xmlns="">
      <p:transition spd="slow" advTm="13911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7091"/>
            <a:ext cx="10515600" cy="1163783"/>
          </a:xfrm>
        </p:spPr>
        <p:txBody>
          <a:bodyPr>
            <a:noAutofit/>
          </a:bodyPr>
          <a:lstStyle/>
          <a:p>
            <a:pPr algn="ctr">
              <a:lnSpc>
                <a:spcPct val="150000"/>
              </a:lnSpc>
            </a:pPr>
            <a:r>
              <a:rPr lang="ar-JO" sz="18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1800" dirty="0"/>
          </a:p>
        </p:txBody>
      </p:sp>
      <p:sp>
        <p:nvSpPr>
          <p:cNvPr id="3" name="Content Placeholder 2"/>
          <p:cNvSpPr>
            <a:spLocks noGrp="1"/>
          </p:cNvSpPr>
          <p:nvPr>
            <p:ph idx="1"/>
          </p:nvPr>
        </p:nvSpPr>
        <p:spPr>
          <a:xfrm>
            <a:off x="838200" y="1703344"/>
            <a:ext cx="10515600" cy="5031285"/>
          </a:xfrm>
        </p:spPr>
        <p:txBody>
          <a:bodyPr>
            <a:noAutofit/>
          </a:bodyPr>
          <a:lstStyle/>
          <a:p>
            <a:pPr marL="0" indent="0" algn="r">
              <a:lnSpc>
                <a:spcPct val="200000"/>
              </a:lnSpc>
              <a:buNone/>
            </a:pPr>
            <a:r>
              <a:rPr lang="ar-JO" sz="1600" dirty="0">
                <a:solidFill>
                  <a:srgbClr val="FFC000"/>
                </a:solidFill>
                <a:latin typeface="Alexandria Medium" pitchFamily="2" charset="-78"/>
                <a:cs typeface="Alexandria Medium" pitchFamily="2" charset="-78"/>
              </a:rPr>
              <a:t>التحديات التي تواجه التكنولوجيا المالية في الوطن </a:t>
            </a:r>
            <a:r>
              <a:rPr lang="ar-JO" sz="1600" dirty="0" smtClean="0">
                <a:solidFill>
                  <a:srgbClr val="FFC000"/>
                </a:solidFill>
                <a:latin typeface="Alexandria Medium" pitchFamily="2" charset="-78"/>
                <a:cs typeface="Alexandria Medium" pitchFamily="2" charset="-78"/>
              </a:rPr>
              <a:t>العربي : </a:t>
            </a:r>
          </a:p>
          <a:p>
            <a:pPr marL="0" indent="0" algn="r">
              <a:lnSpc>
                <a:spcPct val="200000"/>
              </a:lnSpc>
              <a:buNone/>
            </a:pPr>
            <a:r>
              <a:rPr lang="ar-JO" sz="1400" dirty="0">
                <a:latin typeface="Alexandria" pitchFamily="2" charset="-78"/>
                <a:cs typeface="Alexandria" pitchFamily="2" charset="-78"/>
              </a:rPr>
              <a:t>لا تزال هناك عدة معوقات كبيرة وهيكلية ومؤسسية تواجه وتحد من نمو التكنولوجيا المالية في الدول العربية، ويمكن أن نذكر أهمها فيما </a:t>
            </a:r>
            <a:r>
              <a:rPr lang="ar-JO" sz="1400" dirty="0" smtClean="0">
                <a:latin typeface="Alexandria" pitchFamily="2" charset="-78"/>
                <a:cs typeface="Alexandria" pitchFamily="2" charset="-78"/>
              </a:rPr>
              <a:t>يلي: </a:t>
            </a:r>
          </a:p>
          <a:p>
            <a:pPr marL="0" indent="0" algn="r">
              <a:lnSpc>
                <a:spcPct val="200000"/>
              </a:lnSpc>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ضعف </a:t>
            </a:r>
            <a:r>
              <a:rPr lang="ar-JO" sz="1400" dirty="0">
                <a:latin typeface="Alexandria" pitchFamily="2" charset="-78"/>
                <a:cs typeface="Alexandria" pitchFamily="2" charset="-78"/>
              </a:rPr>
              <a:t>بيئة الاعمال ومشكلة القيود التي لا تزال قائمة على دخول الكيانات الأجنبية إلى الأسواق، تحد من إمكانية دخول شركات التكنولوجيا المالية العالمية القائمة بالفعل في الأسواق</a:t>
            </a:r>
          </a:p>
          <a:p>
            <a:pPr marL="0" indent="0" algn="r">
              <a:lnSpc>
                <a:spcPct val="200000"/>
              </a:lnSpc>
              <a:buNone/>
            </a:pPr>
            <a:r>
              <a:rPr lang="ar-JO" sz="1400" dirty="0" smtClean="0">
                <a:latin typeface="Alexandria" pitchFamily="2" charset="-78"/>
                <a:cs typeface="Alexandria" pitchFamily="2" charset="-78"/>
              </a:rPr>
              <a:t>- ندرة </a:t>
            </a:r>
            <a:r>
              <a:rPr lang="ar-JO" sz="1400" dirty="0">
                <a:latin typeface="Alexandria" pitchFamily="2" charset="-78"/>
                <a:cs typeface="Alexandria" pitchFamily="2" charset="-78"/>
              </a:rPr>
              <a:t>حصص الملكية الخاصة ورؤوس الأموال المخاطرة، التي ترتكز عليها نمو التكنولوجيا المالية </a:t>
            </a:r>
            <a:r>
              <a:rPr lang="ar-JO" sz="1400" dirty="0" smtClean="0">
                <a:latin typeface="Alexandria" pitchFamily="2" charset="-78"/>
                <a:cs typeface="Alexandria" pitchFamily="2" charset="-78"/>
              </a:rPr>
              <a:t>في الاقتصاديات المتقدمة</a:t>
            </a:r>
          </a:p>
          <a:p>
            <a:pPr marL="0" indent="0" algn="r">
              <a:lnSpc>
                <a:spcPct val="200000"/>
              </a:lnSpc>
              <a:buNone/>
            </a:pPr>
            <a:r>
              <a:rPr lang="ar-JO" sz="1400" dirty="0" smtClean="0">
                <a:latin typeface="Alexandria" pitchFamily="2" charset="-78"/>
                <a:cs typeface="Alexandria" pitchFamily="2" charset="-78"/>
              </a:rPr>
              <a:t>- عدم </a:t>
            </a:r>
            <a:r>
              <a:rPr lang="ar-JO" sz="1400" dirty="0">
                <a:latin typeface="Alexandria" pitchFamily="2" charset="-78"/>
                <a:cs typeface="Alexandria" pitchFamily="2" charset="-78"/>
              </a:rPr>
              <a:t>اليقين القانوني بسبب الفجوات التنظيمية يعيق نمو قطاع التكنولوجيا المالية، بالرغم من العمل الجاري لتطوير الأطر التنظيمية للخدمات المالية الرقمية، ووضع قوانين بشأن إصدار النقود </a:t>
            </a:r>
            <a:r>
              <a:rPr lang="ar-JO" sz="1400" dirty="0" smtClean="0">
                <a:latin typeface="Alexandria" pitchFamily="2" charset="-78"/>
                <a:cs typeface="Alexandria" pitchFamily="2" charset="-78"/>
              </a:rPr>
              <a:t>الإلكترونية</a:t>
            </a:r>
          </a:p>
          <a:p>
            <a:pPr marL="0" indent="0" algn="r">
              <a:lnSpc>
                <a:spcPct val="200000"/>
              </a:lnSpc>
              <a:buNone/>
            </a:pPr>
            <a:r>
              <a:rPr lang="ar-JO" sz="1400" dirty="0" smtClean="0">
                <a:latin typeface="Alexandria" pitchFamily="2" charset="-78"/>
                <a:cs typeface="Alexandria" pitchFamily="2" charset="-78"/>
              </a:rPr>
              <a:t>- تدني </a:t>
            </a:r>
            <a:r>
              <a:rPr lang="ar-JO" sz="1400" dirty="0">
                <a:latin typeface="Alexandria" pitchFamily="2" charset="-78"/>
                <a:cs typeface="Alexandria" pitchFamily="2" charset="-78"/>
              </a:rPr>
              <a:t>جودة خدمة الانترنت </a:t>
            </a:r>
            <a:r>
              <a:rPr lang="ar-JO" sz="1400" dirty="0" smtClean="0">
                <a:latin typeface="Alexandria" pitchFamily="2" charset="-78"/>
                <a:cs typeface="Alexandria" pitchFamily="2" charset="-78"/>
              </a:rPr>
              <a:t>في بعض الدول العربية ،و الهواتف </a:t>
            </a:r>
            <a:r>
              <a:rPr lang="ar-JO" sz="1400" dirty="0">
                <a:latin typeface="Alexandria" pitchFamily="2" charset="-78"/>
                <a:cs typeface="Alexandria" pitchFamily="2" charset="-78"/>
              </a:rPr>
              <a:t>المحمولة </a:t>
            </a:r>
            <a:r>
              <a:rPr lang="ar-JO" sz="1400" dirty="0" smtClean="0">
                <a:latin typeface="Alexandria" pitchFamily="2" charset="-78"/>
                <a:cs typeface="Alexandria" pitchFamily="2" charset="-78"/>
              </a:rPr>
              <a:t>و ارتفاع أسعارها </a:t>
            </a:r>
            <a:r>
              <a:rPr lang="ar-JO" sz="1400" dirty="0">
                <a:latin typeface="Alexandria" pitchFamily="2" charset="-78"/>
                <a:cs typeface="Alexandria" pitchFamily="2" charset="-78"/>
              </a:rPr>
              <a:t>بالرغم من ارتفاع معدلات تغلغل تكنولوجيا المعلومات والاتصالات في السنوات الأخيرة؛</a:t>
            </a:r>
          </a:p>
          <a:p>
            <a:pPr marL="0" indent="0" algn="r">
              <a:lnSpc>
                <a:spcPct val="200000"/>
              </a:lnSpc>
              <a:buNone/>
            </a:pPr>
            <a:r>
              <a:rPr lang="ar-JO" sz="1400" dirty="0" smtClean="0">
                <a:latin typeface="Alexandria" pitchFamily="2" charset="-78"/>
                <a:cs typeface="Alexandria" pitchFamily="2" charset="-78"/>
              </a:rPr>
              <a:t> </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4621"/>
            <a:ext cx="1592826" cy="1079086"/>
          </a:xfrm>
          <a:prstGeom prst="rect">
            <a:avLst/>
          </a:prstGeom>
        </p:spPr>
      </p:pic>
    </p:spTree>
    <p:extLst>
      <p:ext uri="{BB962C8B-B14F-4D97-AF65-F5344CB8AC3E}">
        <p14:creationId xmlns:p14="http://schemas.microsoft.com/office/powerpoint/2010/main" val="1293520806"/>
      </p:ext>
    </p:extLst>
  </p:cSld>
  <p:clrMapOvr>
    <a:masterClrMapping/>
  </p:clrMapOvr>
  <mc:AlternateContent xmlns:mc="http://schemas.openxmlformats.org/markup-compatibility/2006" xmlns:p14="http://schemas.microsoft.com/office/powerpoint/2010/main">
    <mc:Choice Requires="p14">
      <p:transition spd="slow" p14:dur="2000" advTm="125436"/>
    </mc:Choice>
    <mc:Fallback xmlns="">
      <p:transition spd="slow" advTm="12543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p>
        </p:txBody>
      </p:sp>
      <p:sp>
        <p:nvSpPr>
          <p:cNvPr id="3" name="Content Placeholder 2"/>
          <p:cNvSpPr>
            <a:spLocks noGrp="1"/>
          </p:cNvSpPr>
          <p:nvPr>
            <p:ph idx="1"/>
          </p:nvPr>
        </p:nvSpPr>
        <p:spPr>
          <a:xfrm>
            <a:off x="838200" y="1825625"/>
            <a:ext cx="10515600" cy="4734832"/>
          </a:xfrm>
        </p:spPr>
        <p:txBody>
          <a:bodyPr>
            <a:normAutofit/>
          </a:bodyPr>
          <a:lstStyle/>
          <a:p>
            <a:pPr marL="0" indent="0" algn="r">
              <a:lnSpc>
                <a:spcPct val="250000"/>
              </a:lnSpc>
              <a:buNone/>
            </a:pPr>
            <a:r>
              <a:rPr lang="ar-JO" sz="1400" dirty="0" smtClean="0">
                <a:latin typeface="Alexandria" pitchFamily="2" charset="-78"/>
                <a:cs typeface="Alexandria" pitchFamily="2" charset="-78"/>
              </a:rPr>
              <a:t>-الدعم </a:t>
            </a:r>
            <a:r>
              <a:rPr lang="ar-JO" sz="1400" dirty="0">
                <a:latin typeface="Alexandria" pitchFamily="2" charset="-78"/>
                <a:cs typeface="Alexandria" pitchFamily="2" charset="-78"/>
              </a:rPr>
              <a:t>المؤسسي الأوسع لا يزال محدودا، حيث قام عدد قليل من الدول العربية بإنشاء حاضنات و معجلات (مصر لبنان </a:t>
            </a:r>
            <a:r>
              <a:rPr lang="ar-JO" sz="1400" dirty="0" smtClean="0">
                <a:latin typeface="Alexandria" pitchFamily="2" charset="-78"/>
                <a:cs typeface="Alexandria" pitchFamily="2" charset="-78"/>
              </a:rPr>
              <a:t>والامارات </a:t>
            </a:r>
            <a:r>
              <a:rPr lang="ar-JO" sz="1400" dirty="0">
                <a:latin typeface="Alexandria" pitchFamily="2" charset="-78"/>
                <a:cs typeface="Alexandria" pitchFamily="2" charset="-78"/>
              </a:rPr>
              <a:t>العربية </a:t>
            </a:r>
            <a:r>
              <a:rPr lang="ar-JO" sz="1400" dirty="0" smtClean="0">
                <a:latin typeface="Alexandria" pitchFamily="2" charset="-78"/>
                <a:cs typeface="Alexandria" pitchFamily="2" charset="-78"/>
              </a:rPr>
              <a:t>المتحدة)  </a:t>
            </a:r>
            <a:r>
              <a:rPr lang="ar-JO" sz="1400" dirty="0">
                <a:latin typeface="Alexandria" pitchFamily="2" charset="-78"/>
                <a:cs typeface="Alexandria" pitchFamily="2" charset="-78"/>
              </a:rPr>
              <a:t>للمساعدة على زيادة الشركات الناشئة، أو إنشاء مختبرات تنظيمية </a:t>
            </a:r>
            <a:r>
              <a:rPr lang="ar-JO" sz="1400" dirty="0" smtClean="0">
                <a:latin typeface="Alexandria" pitchFamily="2" charset="-78"/>
                <a:cs typeface="Alexandria" pitchFamily="2" charset="-78"/>
              </a:rPr>
              <a:t>، اما (أبو ظبي، </a:t>
            </a:r>
            <a:r>
              <a:rPr lang="ar-JO" sz="1400" dirty="0">
                <a:latin typeface="Alexandria" pitchFamily="2" charset="-78"/>
                <a:cs typeface="Alexandria" pitchFamily="2" charset="-78"/>
              </a:rPr>
              <a:t>البحرين والمملكة العربية </a:t>
            </a:r>
            <a:r>
              <a:rPr lang="ar-JO" sz="1400" dirty="0" smtClean="0">
                <a:latin typeface="Alexandria" pitchFamily="2" charset="-78"/>
                <a:cs typeface="Alexandria" pitchFamily="2" charset="-78"/>
              </a:rPr>
              <a:t>السعودية) هي التي </a:t>
            </a:r>
            <a:r>
              <a:rPr lang="ar-JO" sz="1400" dirty="0">
                <a:latin typeface="Alexandria" pitchFamily="2" charset="-78"/>
                <a:cs typeface="Alexandria" pitchFamily="2" charset="-78"/>
              </a:rPr>
              <a:t>تسمح لشركات التكنولوجيا المالية والمؤسسات التقليدية باختبار الابتكارات في البيئة </a:t>
            </a:r>
            <a:r>
              <a:rPr lang="ar-JO" sz="1400" dirty="0" smtClean="0">
                <a:latin typeface="Alexandria" pitchFamily="2" charset="-78"/>
                <a:cs typeface="Alexandria" pitchFamily="2" charset="-78"/>
              </a:rPr>
              <a:t>الفعلية</a:t>
            </a:r>
          </a:p>
          <a:p>
            <a:pPr marL="0" indent="0" algn="r">
              <a:lnSpc>
                <a:spcPct val="250000"/>
              </a:lnSpc>
              <a:buNone/>
            </a:pPr>
            <a:r>
              <a:rPr lang="ar-JO" sz="1400" dirty="0" smtClean="0">
                <a:latin typeface="Alexandria" pitchFamily="2" charset="-78"/>
                <a:cs typeface="Alexandria" pitchFamily="2" charset="-78"/>
              </a:rPr>
              <a:t>- من </a:t>
            </a:r>
            <a:r>
              <a:rPr lang="ar-JO" sz="1400" dirty="0">
                <a:latin typeface="Alexandria" pitchFamily="2" charset="-78"/>
                <a:cs typeface="Alexandria" pitchFamily="2" charset="-78"/>
              </a:rPr>
              <a:t>جانب الطلب على خدمات التكنولوجيا </a:t>
            </a:r>
            <a:r>
              <a:rPr lang="ar-JO" sz="1400" dirty="0" smtClean="0">
                <a:latin typeface="Alexandria" pitchFamily="2" charset="-78"/>
                <a:cs typeface="Alexandria" pitchFamily="2" charset="-78"/>
              </a:rPr>
              <a:t>المالية، </a:t>
            </a:r>
            <a:r>
              <a:rPr lang="ar-JO" sz="1400" dirty="0">
                <a:latin typeface="Alexandria" pitchFamily="2" charset="-78"/>
                <a:cs typeface="Alexandria" pitchFamily="2" charset="-78"/>
              </a:rPr>
              <a:t>فإن فجوة الثقة" ومستويات الوعي المالي تشكل قيودا رئيسية أمام الشركات الناشئة في مجال التكنولوجيا المالية، حيث يتطلب استخدام التكنولوجيا المالية كقناة للدفع </a:t>
            </a:r>
            <a:r>
              <a:rPr lang="ar-JO" sz="1400" dirty="0" smtClean="0">
                <a:latin typeface="Alexandria" pitchFamily="2" charset="-78"/>
                <a:cs typeface="Alexandria" pitchFamily="2" charset="-78"/>
              </a:rPr>
              <a:t>توفر </a:t>
            </a:r>
            <a:r>
              <a:rPr lang="ar-JO" sz="1400" dirty="0">
                <a:latin typeface="Alexandria" pitchFamily="2" charset="-78"/>
                <a:cs typeface="Alexandria" pitchFamily="2" charset="-78"/>
              </a:rPr>
              <a:t>الثقة للحد من عدم اليقين، يضاف إلى ذلك مشكلة الترويج لهذا النوع من الخدمات ومشكلة المستوى التعليمي للعميل في الدول </a:t>
            </a:r>
            <a:r>
              <a:rPr lang="ar-JO" sz="1400" dirty="0" smtClean="0">
                <a:latin typeface="Alexandria" pitchFamily="2" charset="-78"/>
                <a:cs typeface="Alexandria" pitchFamily="2" charset="-78"/>
              </a:rPr>
              <a:t>العربية</a:t>
            </a:r>
          </a:p>
          <a:p>
            <a:pPr marL="0" indent="0" algn="r">
              <a:lnSpc>
                <a:spcPct val="250000"/>
              </a:lnSpc>
              <a:buNone/>
            </a:pPr>
            <a:r>
              <a:rPr lang="ar-JO" sz="1400" dirty="0" smtClean="0">
                <a:latin typeface="Alexandria" pitchFamily="2" charset="-78"/>
                <a:cs typeface="Alexandria" pitchFamily="2" charset="-78"/>
              </a:rPr>
              <a:t>-مشكلة </a:t>
            </a:r>
            <a:r>
              <a:rPr lang="ar-JO" sz="1400" dirty="0">
                <a:latin typeface="Alexandria" pitchFamily="2" charset="-78"/>
                <a:cs typeface="Alexandria" pitchFamily="2" charset="-78"/>
              </a:rPr>
              <a:t>الخطر الإلكتروني، فالهجمات الإلكترونية قد تؤدي إلى اضطرابات في التشغيل، وتكبد الخسائر المالية والإضرار </a:t>
            </a:r>
            <a:r>
              <a:rPr lang="ar-JO" sz="1400" dirty="0" smtClean="0">
                <a:latin typeface="Alexandria" pitchFamily="2" charset="-78"/>
                <a:cs typeface="Alexandria" pitchFamily="2" charset="-78"/>
              </a:rPr>
              <a:t>بالسمعة والمخاطر </a:t>
            </a:r>
            <a:r>
              <a:rPr lang="ar-JO" sz="1400" dirty="0">
                <a:latin typeface="Alexandria" pitchFamily="2" charset="-78"/>
                <a:cs typeface="Alexandria" pitchFamily="2" charset="-78"/>
              </a:rPr>
              <a:t>النظامية، وقد تصبح من القيود المعوقة ما لم يتم العمل على </a:t>
            </a:r>
            <a:r>
              <a:rPr lang="ar-JO" sz="1400" dirty="0" smtClean="0">
                <a:latin typeface="Alexandria" pitchFamily="2" charset="-78"/>
                <a:cs typeface="Alexandria" pitchFamily="2" charset="-78"/>
              </a:rPr>
              <a:t>تقوية أطر </a:t>
            </a:r>
            <a:r>
              <a:rPr lang="ar-JO" sz="1400" dirty="0">
                <a:latin typeface="Alexandria" pitchFamily="2" charset="-78"/>
                <a:cs typeface="Alexandria" pitchFamily="2" charset="-78"/>
              </a:rPr>
              <a:t>الأمن المعلوماتي</a:t>
            </a:r>
          </a:p>
          <a:p>
            <a:pPr marL="0" indent="0" algn="r">
              <a:lnSpc>
                <a:spcPct val="250000"/>
              </a:lnSpc>
              <a:buNone/>
            </a:pPr>
            <a:endParaRPr lang="ar-JO" sz="1400" dirty="0">
              <a:latin typeface="Alexandria" pitchFamily="2" charset="-78"/>
              <a:cs typeface="Alexandria" pitchFamily="2" charset="-78"/>
            </a:endParaRPr>
          </a:p>
          <a:p>
            <a:pPr marL="0" indent="0" algn="r">
              <a:lnSpc>
                <a:spcPct val="250000"/>
              </a:lnSpc>
              <a:buNone/>
            </a:pPr>
            <a:endParaRPr lang="ar-JO" sz="1400" dirty="0">
              <a:latin typeface="Alexandria" pitchFamily="2" charset="-78"/>
              <a:cs typeface="Alexandria" pitchFamily="2" charset="-78"/>
            </a:endParaRPr>
          </a:p>
          <a:p>
            <a:pPr marL="0" indent="0" algn="r">
              <a:lnSpc>
                <a:spcPct val="2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1318564599"/>
      </p:ext>
    </p:extLst>
  </p:cSld>
  <p:clrMapOvr>
    <a:masterClrMapping/>
  </p:clrMapOvr>
  <mc:AlternateContent xmlns:mc="http://schemas.openxmlformats.org/markup-compatibility/2006" xmlns:p14="http://schemas.microsoft.com/office/powerpoint/2010/main">
    <mc:Choice Requires="p14">
      <p:transition spd="slow" p14:dur="2000" advTm="119108"/>
    </mc:Choice>
    <mc:Fallback xmlns="">
      <p:transition spd="slow" advTm="11910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48039"/>
          </a:xfrm>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p>
        </p:txBody>
      </p:sp>
      <p:sp>
        <p:nvSpPr>
          <p:cNvPr id="3" name="Content Placeholder 2"/>
          <p:cNvSpPr>
            <a:spLocks noGrp="1"/>
          </p:cNvSpPr>
          <p:nvPr>
            <p:ph idx="1"/>
          </p:nvPr>
        </p:nvSpPr>
        <p:spPr>
          <a:xfrm>
            <a:off x="1001486" y="1413164"/>
            <a:ext cx="10145485" cy="4813465"/>
          </a:xfrm>
        </p:spPr>
        <p:txBody>
          <a:bodyPr>
            <a:noAutofit/>
          </a:bodyPr>
          <a:lstStyle/>
          <a:p>
            <a:pPr marL="0" indent="0" algn="r">
              <a:lnSpc>
                <a:spcPct val="200000"/>
              </a:lnSpc>
              <a:buNone/>
            </a:pPr>
            <a:r>
              <a:rPr lang="ar-JO" sz="1400" dirty="0">
                <a:latin typeface="Alexandria" pitchFamily="2" charset="-78"/>
                <a:cs typeface="Alexandria" pitchFamily="2" charset="-78"/>
              </a:rPr>
              <a:t>تعد الدول العربية دولا منفتحة على مستجدات وابتكارات البيئة المالية العالمية التي شهدت تطورات معتبرة في السنوات الأخيرة، تجلت إحدى مظاهرها في تنامي الاستثمار في التكنولوجيا المالية، حيث تسعى على غرار مختلف دول العالم الى تشجيع الاستثمار فيها نظرا لدورها الكبير في تعميم وإيصال الخدمات المالية الى مختلف شرائح المجتمع وتعزيز الشمول المالي، غير أن هذا التوجه يظل ضعيفا نظرا لتراكم العديد من العوائق والصعوبات المرتبطة بعدم ملاءمة بيئة الأعمال، وهو ما يتطلب بالقيام بعد جهود ترتبط</a:t>
            </a:r>
          </a:p>
          <a:p>
            <a:pPr marL="0" indent="0" algn="r">
              <a:lnSpc>
                <a:spcPct val="200000"/>
              </a:lnSpc>
              <a:buNone/>
            </a:pPr>
            <a:r>
              <a:rPr lang="ar-JO" sz="1400" dirty="0" smtClean="0">
                <a:latin typeface="Alexandria" pitchFamily="2" charset="-78"/>
                <a:cs typeface="Alexandria" pitchFamily="2" charset="-78"/>
              </a:rPr>
              <a:t>بما يلي : </a:t>
            </a:r>
          </a:p>
          <a:p>
            <a:pPr marL="0" indent="0" algn="r">
              <a:lnSpc>
                <a:spcPct val="200000"/>
              </a:lnSpc>
              <a:buNone/>
            </a:pPr>
            <a:r>
              <a:rPr lang="ar-JO" sz="1400" dirty="0" smtClean="0">
                <a:latin typeface="Alexandria" pitchFamily="2" charset="-78"/>
                <a:cs typeface="Alexandria" pitchFamily="2" charset="-78"/>
              </a:rPr>
              <a:t>- العمل </a:t>
            </a:r>
            <a:r>
              <a:rPr lang="ar-JO" sz="1400" dirty="0">
                <a:latin typeface="Alexandria" pitchFamily="2" charset="-78"/>
                <a:cs typeface="Alexandria" pitchFamily="2" charset="-78"/>
              </a:rPr>
              <a:t>على إجراء تغييرات جذرية وصارمة في الأطر القانونية والممارسات التنظيمية فيما يخص التكنولوجيا المالية، بما يتماشى مع إنشاء الشركات الناشئة وإزاحة جميع المخاطر التي تعترضها، كما </a:t>
            </a:r>
            <a:r>
              <a:rPr lang="ar-JO" sz="1400" dirty="0" smtClean="0">
                <a:latin typeface="Alexandria" pitchFamily="2" charset="-78"/>
                <a:cs typeface="Alexandria" pitchFamily="2" charset="-78"/>
              </a:rPr>
              <a:t>يجب</a:t>
            </a:r>
          </a:p>
          <a:p>
            <a:pPr marL="0" indent="0" algn="r">
              <a:lnSpc>
                <a:spcPct val="200000"/>
              </a:lnSpc>
              <a:buNone/>
            </a:pPr>
            <a:r>
              <a:rPr lang="ar-JO" sz="1400" dirty="0" smtClean="0">
                <a:latin typeface="Alexandria" pitchFamily="2" charset="-78"/>
                <a:cs typeface="Alexandria" pitchFamily="2" charset="-78"/>
              </a:rPr>
              <a:t>- تحسين </a:t>
            </a:r>
            <a:r>
              <a:rPr lang="ar-JO" sz="1400" dirty="0">
                <a:latin typeface="Alexandria" pitchFamily="2" charset="-78"/>
                <a:cs typeface="Alexandria" pitchFamily="2" charset="-78"/>
              </a:rPr>
              <a:t>البنية التحتية لتكنولوجيا المعلومات والاتصال والرفع بجودة الإنترنت للسماح باعتماد تطبيقات التكنولوجيا المالية المبتكرة؛</a:t>
            </a: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038007165"/>
      </p:ext>
    </p:extLst>
  </p:cSld>
  <p:clrMapOvr>
    <a:masterClrMapping/>
  </p:clrMapOvr>
  <mc:AlternateContent xmlns:mc="http://schemas.openxmlformats.org/markup-compatibility/2006" xmlns:p14="http://schemas.microsoft.com/office/powerpoint/2010/main">
    <mc:Choice Requires="p14">
      <p:transition spd="slow" p14:dur="2000" advTm="151325"/>
    </mc:Choice>
    <mc:Fallback xmlns="">
      <p:transition spd="slow" advTm="151325"/>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p>
        </p:txBody>
      </p:sp>
      <p:sp>
        <p:nvSpPr>
          <p:cNvPr id="3" name="Content Placeholder 2"/>
          <p:cNvSpPr>
            <a:spLocks noGrp="1"/>
          </p:cNvSpPr>
          <p:nvPr>
            <p:ph idx="1"/>
          </p:nvPr>
        </p:nvSpPr>
        <p:spPr>
          <a:xfrm>
            <a:off x="1132114" y="1825626"/>
            <a:ext cx="9956800" cy="4415518"/>
          </a:xfrm>
        </p:spPr>
        <p:txBody>
          <a:bodyPr>
            <a:normAutofit/>
          </a:bodyPr>
          <a:lstStyle/>
          <a:p>
            <a:pPr marL="0" indent="0" algn="r">
              <a:lnSpc>
                <a:spcPct val="200000"/>
              </a:lnSpc>
              <a:buNone/>
            </a:pPr>
            <a:r>
              <a:rPr lang="ar-JO" sz="1400" dirty="0" smtClean="0">
                <a:latin typeface="Alexandria" pitchFamily="2" charset="-78"/>
                <a:cs typeface="Alexandria" pitchFamily="2" charset="-78"/>
              </a:rPr>
              <a:t>- إعداد </a:t>
            </a:r>
            <a:r>
              <a:rPr lang="ar-JO" sz="1400" dirty="0">
                <a:latin typeface="Alexandria" pitchFamily="2" charset="-78"/>
                <a:cs typeface="Alexandria" pitchFamily="2" charset="-78"/>
              </a:rPr>
              <a:t>خطة عمل للتكنولوجيا المالية في المنطقة العربية، وبالخصوص الدول التي تعرف تدني مستوى هذه الصناعة فيها، من أجل توحيد جهود الشركات الناشئة والحكومات والمستثمرين بما يحقق المصلحة </a:t>
            </a:r>
            <a:r>
              <a:rPr lang="ar-JO" sz="1400" dirty="0" smtClean="0">
                <a:latin typeface="Alexandria" pitchFamily="2" charset="-78"/>
                <a:cs typeface="Alexandria" pitchFamily="2" charset="-78"/>
              </a:rPr>
              <a:t>العامة</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ضرورة الاهتمام بنشر الثقافة المالية في المجتمع العربي، من أجل تعزيز ثقة العملاء في النظام </a:t>
            </a:r>
            <a:r>
              <a:rPr lang="ar-JO" sz="1400" dirty="0" smtClean="0">
                <a:latin typeface="Alexandria" pitchFamily="2" charset="-78"/>
                <a:cs typeface="Alexandria" pitchFamily="2" charset="-78"/>
              </a:rPr>
              <a:t>المالي،و  </a:t>
            </a:r>
            <a:r>
              <a:rPr lang="ar-JO" sz="1400" dirty="0">
                <a:latin typeface="Alexandria" pitchFamily="2" charset="-78"/>
                <a:cs typeface="Alexandria" pitchFamily="2" charset="-78"/>
              </a:rPr>
              <a:t>توفير خدمات ومنتجات مالية تلبي احتياجات المجتمع وحماية العملاء ضد الاحتيال المالي، والاستفادة من تطبيق التقنيات الحديثة في مجال تكنولوجيا المعلومات والاتصال</a:t>
            </a:r>
          </a:p>
          <a:p>
            <a:pPr algn="r">
              <a:lnSpc>
                <a:spcPct val="200000"/>
              </a:lnSpc>
              <a:buFontTx/>
              <a:buChar char="-"/>
            </a:pPr>
            <a:r>
              <a:rPr lang="ar-JO" sz="1400" dirty="0" smtClean="0">
                <a:latin typeface="Alexandria" pitchFamily="2" charset="-78"/>
                <a:cs typeface="Alexandria" pitchFamily="2" charset="-78"/>
              </a:rPr>
              <a:t>الاستفادة </a:t>
            </a:r>
            <a:r>
              <a:rPr lang="ar-JO" sz="1400" dirty="0">
                <a:latin typeface="Alexandria" pitchFamily="2" charset="-78"/>
                <a:cs typeface="Alexandria" pitchFamily="2" charset="-78"/>
              </a:rPr>
              <a:t>من التجارب الدولية الناجحة في مجال التكنولوجيا المالية وتطبيقها في الدول </a:t>
            </a:r>
            <a:r>
              <a:rPr lang="ar-JO" sz="1400" dirty="0" smtClean="0">
                <a:latin typeface="Alexandria" pitchFamily="2" charset="-78"/>
                <a:cs typeface="Alexandria" pitchFamily="2" charset="-78"/>
              </a:rPr>
              <a:t>العربية</a:t>
            </a:r>
          </a:p>
          <a:p>
            <a:pPr marL="0" indent="0" algn="r">
              <a:lnSpc>
                <a:spcPct val="20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تفعيل دور مختلف الوسطاء من وسائل الإعلام والجامعات والهيئات المالية في نشر الثقافة المالية المتعلقة بمختلف الخدمات المالية التي تتيحها التكنولوجيا المالية وفوائدها ومزاياها</a:t>
            </a: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1150738215"/>
      </p:ext>
    </p:extLst>
  </p:cSld>
  <p:clrMapOvr>
    <a:masterClrMapping/>
  </p:clrMapOvr>
  <mc:AlternateContent xmlns:mc="http://schemas.openxmlformats.org/markup-compatibility/2006" xmlns:p14="http://schemas.microsoft.com/office/powerpoint/2010/main">
    <mc:Choice Requires="p14">
      <p:transition spd="slow" p14:dur="2000" advTm="82111"/>
    </mc:Choice>
    <mc:Fallback xmlns="">
      <p:transition spd="slow" advTm="8211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واقع التكنولوجيا المالية في الوطن العربي ودورها في تعزيز الشمول المالي</a:t>
            </a:r>
            <a:endParaRPr lang="en-US" sz="2000" dirty="0"/>
          </a:p>
        </p:txBody>
      </p:sp>
      <p:sp>
        <p:nvSpPr>
          <p:cNvPr id="3" name="Content Placeholder 2"/>
          <p:cNvSpPr>
            <a:spLocks noGrp="1"/>
          </p:cNvSpPr>
          <p:nvPr>
            <p:ph idx="1"/>
          </p:nvPr>
        </p:nvSpPr>
        <p:spPr>
          <a:xfrm>
            <a:off x="1059542" y="1690689"/>
            <a:ext cx="10145487" cy="4521426"/>
          </a:xfrm>
        </p:spPr>
        <p:txBody>
          <a:bodyPr>
            <a:noAutofit/>
          </a:bodyPr>
          <a:lstStyle/>
          <a:p>
            <a:pPr marL="0" indent="0" algn="r">
              <a:lnSpc>
                <a:spcPct val="200000"/>
              </a:lnSpc>
              <a:buNone/>
            </a:pPr>
            <a:r>
              <a:rPr lang="ar-JO" sz="1400" dirty="0" smtClean="0">
                <a:latin typeface="Alexandria" pitchFamily="2" charset="-78"/>
                <a:cs typeface="Alexandria" pitchFamily="2" charset="-78"/>
              </a:rPr>
              <a:t>- إدراج </a:t>
            </a:r>
            <a:r>
              <a:rPr lang="ar-JO" sz="1400" dirty="0">
                <a:latin typeface="Alexandria" pitchFamily="2" charset="-78"/>
                <a:cs typeface="Alexandria" pitchFamily="2" charset="-78"/>
              </a:rPr>
              <a:t>تخصصات في الجامعات ومراكز التكوين تعني بتأهيل العنصر البشري وتكوينه وتزويده بالمهارات والخبرات اللازمة لإنشاء شركات التكنولوجيا </a:t>
            </a:r>
            <a:r>
              <a:rPr lang="ar-JO" sz="1400" dirty="0" smtClean="0">
                <a:latin typeface="Alexandria" pitchFamily="2" charset="-78"/>
                <a:cs typeface="Alexandria" pitchFamily="2" charset="-78"/>
              </a:rPr>
              <a:t>المالية</a:t>
            </a:r>
          </a:p>
          <a:p>
            <a:pPr marL="0" indent="0" algn="r">
              <a:lnSpc>
                <a:spcPct val="200000"/>
              </a:lnSpc>
              <a:buNone/>
            </a:pPr>
            <a:r>
              <a:rPr lang="ar-JO" sz="1400" dirty="0" smtClean="0">
                <a:latin typeface="Alexandria" pitchFamily="2" charset="-78"/>
                <a:cs typeface="Alexandria" pitchFamily="2" charset="-78"/>
              </a:rPr>
              <a:t>- الاستثمارات </a:t>
            </a:r>
            <a:r>
              <a:rPr lang="ar-JO" sz="1400" dirty="0">
                <a:latin typeface="Alexandria" pitchFamily="2" charset="-78"/>
                <a:cs typeface="Alexandria" pitchFamily="2" charset="-78"/>
              </a:rPr>
              <a:t>المستدامة. مازال هناك حاجة إلى الاستثمارات في المراحل الأولى للمشاريع لتحميس الجيل القادم من المبتكرين. وثمة حاجة أيضا إلى الاستثمار بعد المرحلة الأولى من التمويل، عندما تكون الحلول المالية التكنولوجية قد نضجت، وإن لم تكن قد غطت تكاليفها، لكنها مازالت تحتاج إلى مبالغ أكبر من التمويل </a:t>
            </a:r>
            <a:r>
              <a:rPr lang="ar-JO" sz="1400" dirty="0" smtClean="0">
                <a:latin typeface="Alexandria" pitchFamily="2" charset="-78"/>
                <a:cs typeface="Alexandria" pitchFamily="2" charset="-78"/>
              </a:rPr>
              <a:t>المستدام</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 التعليم </a:t>
            </a:r>
            <a:r>
              <a:rPr lang="ar-JO" sz="1400" dirty="0">
                <a:latin typeface="Alexandria" pitchFamily="2" charset="-78"/>
                <a:cs typeface="Alexandria" pitchFamily="2" charset="-78"/>
              </a:rPr>
              <a:t>والتدريب. هناك حاجة أيضا إلى برامج تعليم عالية الجودة لصقل المواهب الجديدة وتحسين الأهلية للتوظيف من خلال توفير المهارات العملية في موقع العمل، فضلا عن التدريب النظري</a:t>
            </a:r>
          </a:p>
        </p:txBody>
      </p:sp>
      <p:pic>
        <p:nvPicPr>
          <p:cNvPr id="4" name="Picture 3"/>
          <p:cNvPicPr>
            <a:picLocks noChangeAspect="1"/>
          </p:cNvPicPr>
          <p:nvPr/>
        </p:nvPicPr>
        <p:blipFill>
          <a:blip r:embed="rId2"/>
          <a:stretch>
            <a:fillRect/>
          </a:stretch>
        </p:blipFill>
        <p:spPr>
          <a:xfrm>
            <a:off x="0" y="72060"/>
            <a:ext cx="1463393" cy="1079086"/>
          </a:xfrm>
          <a:prstGeom prst="rect">
            <a:avLst/>
          </a:prstGeom>
        </p:spPr>
      </p:pic>
    </p:spTree>
    <p:extLst>
      <p:ext uri="{BB962C8B-B14F-4D97-AF65-F5344CB8AC3E}">
        <p14:creationId xmlns:p14="http://schemas.microsoft.com/office/powerpoint/2010/main" val="738685139"/>
      </p:ext>
    </p:extLst>
  </p:cSld>
  <p:clrMapOvr>
    <a:masterClrMapping/>
  </p:clrMapOvr>
  <mc:AlternateContent xmlns:mc="http://schemas.openxmlformats.org/markup-compatibility/2006" xmlns:p14="http://schemas.microsoft.com/office/powerpoint/2010/main">
    <mc:Choice Requires="p14">
      <p:transition spd="slow" p14:dur="2000" advTm="2450"/>
    </mc:Choice>
    <mc:Fallback xmlns="">
      <p:transition spd="slow" advTm="245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1510"/>
            <a:ext cx="10515600" cy="1079086"/>
          </a:xfrm>
        </p:spPr>
        <p:txBody>
          <a:bodyPr/>
          <a:lstStyle/>
          <a:p>
            <a:pPr algn="ctr"/>
            <a:r>
              <a:rPr lang="ar-JO" sz="2000" dirty="0">
                <a:solidFill>
                  <a:srgbClr val="00B0F0"/>
                </a:solidFill>
                <a:latin typeface="Alexandria Black" pitchFamily="2" charset="-78"/>
                <a:cs typeface="Alexandria Black" pitchFamily="2" charset="-78"/>
              </a:rPr>
              <a:t>المراجع</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380226"/>
            <a:ext cx="10515600" cy="5037827"/>
          </a:xfrm>
        </p:spPr>
        <p:txBody>
          <a:bodyPr>
            <a:noAutofit/>
          </a:bodyPr>
          <a:lstStyle/>
          <a:p>
            <a:pPr marL="0" indent="0">
              <a:lnSpc>
                <a:spcPct val="150000"/>
              </a:lnSpc>
              <a:buNone/>
            </a:pPr>
            <a:r>
              <a:rPr lang="en-US" sz="1400" dirty="0">
                <a:latin typeface="Alexandria" pitchFamily="2" charset="-78"/>
                <a:cs typeface="Alexandria" pitchFamily="2" charset="-78"/>
              </a:rPr>
              <a:t>-Financial Stability Board. (2017). Financial Stability Implications From </a:t>
            </a:r>
            <a:r>
              <a:rPr lang="en-US" sz="1400" dirty="0" smtClean="0">
                <a:latin typeface="Alexandria" pitchFamily="2" charset="-78"/>
                <a:cs typeface="Alexandria" pitchFamily="2" charset="-78"/>
              </a:rPr>
              <a:t>Fintech</a:t>
            </a:r>
          </a:p>
          <a:p>
            <a:pPr marL="0" indent="0" algn="r">
              <a:lnSpc>
                <a:spcPct val="150000"/>
              </a:lnSpc>
              <a:buNone/>
            </a:pPr>
            <a:r>
              <a:rPr lang="ar-JO" sz="1400" dirty="0" smtClean="0">
                <a:latin typeface="Alexandria" pitchFamily="2" charset="-78"/>
                <a:cs typeface="Alexandria" pitchFamily="2" charset="-78"/>
              </a:rPr>
              <a:t>- بوتينة </a:t>
            </a:r>
            <a:r>
              <a:rPr lang="ar-JO" sz="1400" dirty="0">
                <a:latin typeface="Alexandria" pitchFamily="2" charset="-78"/>
                <a:cs typeface="Alexandria" pitchFamily="2" charset="-78"/>
              </a:rPr>
              <a:t>حدة (2018) . أبعاد الشمول المالي ودورها في تحقيق الميزة التنافسية، حيث استطلاعي الآراء عينة من عملاء المصارف التجارية الجزائرية مجلة دراسات محاسبية </a:t>
            </a:r>
            <a:r>
              <a:rPr lang="ar-JO" sz="1400" dirty="0" smtClean="0">
                <a:latin typeface="Alexandria" pitchFamily="2" charset="-78"/>
                <a:cs typeface="Alexandria" pitchFamily="2" charset="-78"/>
              </a:rPr>
              <a:t>ومالية</a:t>
            </a:r>
          </a:p>
          <a:p>
            <a:pPr marL="0" indent="0" algn="r">
              <a:lnSpc>
                <a:spcPct val="150000"/>
              </a:lnSpc>
              <a:buNone/>
            </a:pPr>
            <a:r>
              <a:rPr lang="ar-JO" sz="1400" dirty="0" smtClean="0">
                <a:latin typeface="Alexandria" pitchFamily="2" charset="-78"/>
                <a:cs typeface="Alexandria" pitchFamily="2" charset="-78"/>
              </a:rPr>
              <a:t>- بولمرج </a:t>
            </a:r>
            <a:r>
              <a:rPr lang="ar-JO" sz="1400" dirty="0">
                <a:latin typeface="Alexandria" pitchFamily="2" charset="-78"/>
                <a:cs typeface="Alexandria" pitchFamily="2" charset="-78"/>
              </a:rPr>
              <a:t>وحيدة </a:t>
            </a:r>
            <a:r>
              <a:rPr lang="ar-JO" sz="1400" dirty="0" smtClean="0">
                <a:latin typeface="Alexandria" pitchFamily="2" charset="-78"/>
                <a:cs typeface="Alexandria" pitchFamily="2" charset="-78"/>
              </a:rPr>
              <a:t>،كتاف </a:t>
            </a:r>
            <a:r>
              <a:rPr lang="ar-JO" sz="1400" dirty="0">
                <a:latin typeface="Alexandria" pitchFamily="2" charset="-78"/>
                <a:cs typeface="Alexandria" pitchFamily="2" charset="-78"/>
              </a:rPr>
              <a:t>شافية (2021) الشمول المالي ودور التمويل الأصغر الإسلامي في تعزيزه، تجربة السودان نموذجا مجلة البشائر الاقتصادية . </a:t>
            </a:r>
          </a:p>
          <a:p>
            <a:pPr marL="0" indent="0" algn="r">
              <a:lnSpc>
                <a:spcPct val="150000"/>
              </a:lnSpc>
              <a:buNone/>
            </a:pPr>
            <a:r>
              <a:rPr lang="ar-JO" sz="1400" dirty="0" smtClean="0">
                <a:latin typeface="Alexandria" pitchFamily="2" charset="-78"/>
                <a:cs typeface="Alexandria" pitchFamily="2" charset="-78"/>
              </a:rPr>
              <a:t>- تقرير </a:t>
            </a:r>
            <a:r>
              <a:rPr lang="ar-JO" sz="1400" dirty="0">
                <a:latin typeface="Alexandria" pitchFamily="2" charset="-78"/>
                <a:cs typeface="Alexandria" pitchFamily="2" charset="-78"/>
              </a:rPr>
              <a:t>"التقنيات المالية (2020) . "مركز التواصل والمعرفة المالية المملكة العربية </a:t>
            </a:r>
            <a:r>
              <a:rPr lang="ar-JO" sz="1400" dirty="0" smtClean="0">
                <a:latin typeface="Alexandria" pitchFamily="2" charset="-78"/>
                <a:cs typeface="Alexandria" pitchFamily="2" charset="-78"/>
              </a:rPr>
              <a:t>السعودية</a:t>
            </a:r>
          </a:p>
          <a:p>
            <a:pPr marL="0" indent="0" algn="r">
              <a:lnSpc>
                <a:spcPct val="150000"/>
              </a:lnSpc>
              <a:buNone/>
            </a:pPr>
            <a:r>
              <a:rPr lang="ar-JO" sz="1400" dirty="0" smtClean="0">
                <a:latin typeface="Alexandria" pitchFamily="2" charset="-78"/>
                <a:cs typeface="Alexandria" pitchFamily="2" charset="-78"/>
              </a:rPr>
              <a:t>- تقرير </a:t>
            </a:r>
            <a:r>
              <a:rPr lang="ar-JO" sz="1400" dirty="0">
                <a:latin typeface="Alexandria" pitchFamily="2" charset="-78"/>
                <a:cs typeface="Alexandria" pitchFamily="2" charset="-78"/>
              </a:rPr>
              <a:t>التكنولوجيا المالية (</a:t>
            </a:r>
            <a:r>
              <a:rPr lang="ar-JO" sz="1400" dirty="0" smtClean="0">
                <a:latin typeface="Alexandria" pitchFamily="2" charset="-78"/>
                <a:cs typeface="Alexandria" pitchFamily="2" charset="-78"/>
              </a:rPr>
              <a:t>2021) </a:t>
            </a:r>
            <a:r>
              <a:rPr lang="ar-JO" sz="1400" dirty="0">
                <a:latin typeface="Alexandria" pitchFamily="2" charset="-78"/>
                <a:cs typeface="Alexandria" pitchFamily="2" charset="-78"/>
              </a:rPr>
              <a:t>تقرير التكنولوجيا المالية في الشرق الوسط وشمال إفريقيا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 تقرير </a:t>
            </a:r>
            <a:r>
              <a:rPr lang="ar-JO" sz="1400" dirty="0">
                <a:latin typeface="Alexandria" pitchFamily="2" charset="-78"/>
                <a:cs typeface="Alexandria" pitchFamily="2" charset="-78"/>
              </a:rPr>
              <a:t>مؤسسة الكويت للتقدم المالي (</a:t>
            </a:r>
            <a:r>
              <a:rPr lang="ar-JO" sz="1400" dirty="0" smtClean="0">
                <a:latin typeface="Alexandria" pitchFamily="2" charset="-78"/>
                <a:cs typeface="Alexandria" pitchFamily="2" charset="-78"/>
              </a:rPr>
              <a:t>2021) </a:t>
            </a:r>
            <a:r>
              <a:rPr lang="ar-JO" sz="1400" dirty="0">
                <a:latin typeface="Alexandria" pitchFamily="2" charset="-78"/>
                <a:cs typeface="Alexandria" pitchFamily="2" charset="-78"/>
              </a:rPr>
              <a:t>. فينتك الابتكارات المالية التقنية ، شركة مارمور مينا </a:t>
            </a:r>
            <a:r>
              <a:rPr lang="ar-JO" sz="1400" dirty="0" smtClean="0">
                <a:latin typeface="Alexandria" pitchFamily="2" charset="-78"/>
                <a:cs typeface="Alexandria" pitchFamily="2" charset="-78"/>
              </a:rPr>
              <a:t>انتليجنس</a:t>
            </a:r>
          </a:p>
          <a:p>
            <a:pPr marL="0" indent="0" algn="r">
              <a:lnSpc>
                <a:spcPct val="150000"/>
              </a:lnSpc>
              <a:buNone/>
            </a:pPr>
            <a:r>
              <a:rPr lang="ar-JO" sz="1400" dirty="0" smtClean="0">
                <a:latin typeface="Alexandria" pitchFamily="2" charset="-78"/>
                <a:cs typeface="Alexandria" pitchFamily="2" charset="-78"/>
              </a:rPr>
              <a:t>- ريهام </a:t>
            </a:r>
            <a:r>
              <a:rPr lang="ar-JO" sz="1400" dirty="0">
                <a:latin typeface="Alexandria" pitchFamily="2" charset="-78"/>
                <a:cs typeface="Alexandria" pitchFamily="2" charset="-78"/>
              </a:rPr>
              <a:t>أحمد ممدوح (2021) . أثر التكنولوجيا المالية على العدالة الاقتصادية المجلة للعلمية للتجارة </a:t>
            </a:r>
            <a:r>
              <a:rPr lang="ar-JO" sz="1400" dirty="0" smtClean="0">
                <a:latin typeface="Alexandria" pitchFamily="2" charset="-78"/>
                <a:cs typeface="Alexandria" pitchFamily="2" charset="-78"/>
              </a:rPr>
              <a:t>والاقتصاد</a:t>
            </a:r>
          </a:p>
          <a:p>
            <a:pPr marL="0" indent="0" algn="r">
              <a:lnSpc>
                <a:spcPct val="150000"/>
              </a:lnSpc>
              <a:buNone/>
            </a:pPr>
            <a:r>
              <a:rPr lang="ar-JO" sz="1400" dirty="0" smtClean="0">
                <a:latin typeface="Alexandria" pitchFamily="2" charset="-78"/>
                <a:cs typeface="Alexandria" pitchFamily="2" charset="-78"/>
              </a:rPr>
              <a:t>- سعيدة </a:t>
            </a:r>
            <a:r>
              <a:rPr lang="ar-JO" sz="1400" dirty="0">
                <a:latin typeface="Alexandria" pitchFamily="2" charset="-78"/>
                <a:cs typeface="Alexandria" pitchFamily="2" charset="-78"/>
              </a:rPr>
              <a:t>حرفوش (2019) . التكنولوجيا المالية صناعة واعدة في الوطن العربي مجلة آفاق علمية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 صليحة </a:t>
            </a:r>
            <a:r>
              <a:rPr lang="ar-JO" sz="1400" dirty="0">
                <a:latin typeface="Alexandria" pitchFamily="2" charset="-78"/>
                <a:cs typeface="Alexandria" pitchFamily="2" charset="-78"/>
              </a:rPr>
              <a:t>فلاق </a:t>
            </a:r>
            <a:r>
              <a:rPr lang="ar-JO" sz="1400" dirty="0" smtClean="0">
                <a:latin typeface="Alexandria" pitchFamily="2" charset="-78"/>
                <a:cs typeface="Alexandria" pitchFamily="2" charset="-78"/>
              </a:rPr>
              <a:t>،سامية </a:t>
            </a:r>
            <a:r>
              <a:rPr lang="ar-JO" sz="1400" dirty="0">
                <a:latin typeface="Alexandria" pitchFamily="2" charset="-78"/>
                <a:cs typeface="Alexandria" pitchFamily="2" charset="-78"/>
              </a:rPr>
              <a:t>شارئي (</a:t>
            </a:r>
            <a:r>
              <a:rPr lang="ar-JO" sz="1400" dirty="0" smtClean="0">
                <a:latin typeface="Alexandria" pitchFamily="2" charset="-78"/>
                <a:cs typeface="Alexandria" pitchFamily="2" charset="-78"/>
              </a:rPr>
              <a:t>2021) </a:t>
            </a:r>
            <a:r>
              <a:rPr lang="ar-JO" sz="1400" dirty="0">
                <a:latin typeface="Alexandria" pitchFamily="2" charset="-78"/>
                <a:cs typeface="Alexandria" pitchFamily="2" charset="-78"/>
              </a:rPr>
              <a:t>دور صناعة التكنولوجيا المالية في تعزيز الشمول المالي بالعالم العربي - تجربة مملكة البحرين مجلة العلوم الاجتماعية والانسانية . </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62232" y="131509"/>
            <a:ext cx="1586887" cy="1079086"/>
          </a:xfrm>
          <a:prstGeom prst="rect">
            <a:avLst/>
          </a:prstGeom>
        </p:spPr>
      </p:pic>
    </p:spTree>
    <p:extLst>
      <p:ext uri="{BB962C8B-B14F-4D97-AF65-F5344CB8AC3E}">
        <p14:creationId xmlns:p14="http://schemas.microsoft.com/office/powerpoint/2010/main" val="3372378240"/>
      </p:ext>
    </p:extLst>
  </p:cSld>
  <p:clrMapOvr>
    <a:masterClrMapping/>
  </p:clrMapOvr>
  <mc:AlternateContent xmlns:mc="http://schemas.openxmlformats.org/markup-compatibility/2006" xmlns:p14="http://schemas.microsoft.com/office/powerpoint/2010/main">
    <mc:Choice Requires="p14">
      <p:transition spd="slow" p14:dur="2000" advTm="107765"/>
    </mc:Choice>
    <mc:Fallback xmlns="">
      <p:transition spd="slow" advTm="10776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dirty="0">
                <a:solidFill>
                  <a:srgbClr val="00B0F0"/>
                </a:solidFill>
                <a:latin typeface="Alexandria Black" pitchFamily="2" charset="-78"/>
                <a:cs typeface="Alexandria Black" pitchFamily="2" charset="-78"/>
              </a:rPr>
              <a:t>المراجع</a:t>
            </a:r>
            <a:endParaRPr lang="en-US" sz="2000" dirty="0"/>
          </a:p>
        </p:txBody>
      </p:sp>
      <p:sp>
        <p:nvSpPr>
          <p:cNvPr id="3" name="Content Placeholder 2"/>
          <p:cNvSpPr>
            <a:spLocks noGrp="1"/>
          </p:cNvSpPr>
          <p:nvPr>
            <p:ph idx="1"/>
          </p:nvPr>
        </p:nvSpPr>
        <p:spPr>
          <a:xfrm>
            <a:off x="838200" y="1825624"/>
            <a:ext cx="10515600" cy="4792889"/>
          </a:xfrm>
        </p:spPr>
        <p:txBody>
          <a:bodyPr>
            <a:normAutofit/>
          </a:bodyPr>
          <a:lstStyle/>
          <a:p>
            <a:pPr marL="0" indent="0" algn="r">
              <a:lnSpc>
                <a:spcPct val="150000"/>
              </a:lnSpc>
              <a:buNone/>
            </a:pPr>
            <a:r>
              <a:rPr lang="ar-JO" sz="1400" dirty="0" smtClean="0">
                <a:latin typeface="Alexandria" pitchFamily="2" charset="-78"/>
                <a:cs typeface="Alexandria" pitchFamily="2" charset="-78"/>
              </a:rPr>
              <a:t>- صندوق </a:t>
            </a:r>
            <a:r>
              <a:rPr lang="ar-JO" sz="1400" dirty="0">
                <a:latin typeface="Alexandria" pitchFamily="2" charset="-78"/>
                <a:cs typeface="Alexandria" pitchFamily="2" charset="-78"/>
              </a:rPr>
              <a:t>النقد العربي </a:t>
            </a:r>
            <a:r>
              <a:rPr lang="ar-JO" sz="1400" dirty="0" smtClean="0">
                <a:latin typeface="Alexandria" pitchFamily="2" charset="-78"/>
                <a:cs typeface="Alexandria" pitchFamily="2" charset="-78"/>
              </a:rPr>
              <a:t>، تقرير </a:t>
            </a:r>
            <a:r>
              <a:rPr lang="ar-JO" sz="1400" dirty="0">
                <a:latin typeface="Alexandria" pitchFamily="2" charset="-78"/>
                <a:cs typeface="Alexandria" pitchFamily="2" charset="-78"/>
              </a:rPr>
              <a:t>الاستقرار المالي العربي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 عبد </a:t>
            </a:r>
            <a:r>
              <a:rPr lang="ar-JO" sz="1400" dirty="0">
                <a:latin typeface="Alexandria" pitchFamily="2" charset="-78"/>
                <a:cs typeface="Alexandria" pitchFamily="2" charset="-78"/>
              </a:rPr>
              <a:t>الحليم عمار غربي (2019) فجوة الشمول المالي والمصرفي في الاقتصادات العربية مع إشارة خاصة</a:t>
            </a:r>
          </a:p>
          <a:p>
            <a:pPr marL="0" indent="0" algn="r">
              <a:lnSpc>
                <a:spcPct val="150000"/>
              </a:lnSpc>
              <a:buNone/>
            </a:pPr>
            <a:r>
              <a:rPr lang="ar-JO" sz="1400" dirty="0">
                <a:latin typeface="Alexandria" pitchFamily="2" charset="-78"/>
                <a:cs typeface="Alexandria" pitchFamily="2" charset="-78"/>
              </a:rPr>
              <a:t>للقطاع المصرفي الإسلامي العربي مجلة بيت المشورة. </a:t>
            </a:r>
          </a:p>
          <a:p>
            <a:pPr marL="0" indent="0" algn="r">
              <a:lnSpc>
                <a:spcPct val="150000"/>
              </a:lnSpc>
              <a:buNone/>
            </a:pPr>
            <a:r>
              <a:rPr lang="ar-JO" sz="1400" dirty="0" smtClean="0">
                <a:latin typeface="Alexandria" pitchFamily="2" charset="-78"/>
                <a:cs typeface="Alexandria" pitchFamily="2" charset="-78"/>
              </a:rPr>
              <a:t>- عبد </a:t>
            </a:r>
            <a:r>
              <a:rPr lang="ar-JO" sz="1400" dirty="0">
                <a:latin typeface="Alexandria" pitchFamily="2" charset="-78"/>
                <a:cs typeface="Alexandria" pitchFamily="2" charset="-78"/>
              </a:rPr>
              <a:t>الكريم أحمد قندوز (2019) التقنيات المالية وتطبيقاتها في الصناعة المالية الإسلامية صندوق </a:t>
            </a:r>
            <a:r>
              <a:rPr lang="ar-JO" sz="1400" dirty="0" smtClean="0">
                <a:latin typeface="Alexandria" pitchFamily="2" charset="-78"/>
                <a:cs typeface="Alexandria" pitchFamily="2" charset="-78"/>
              </a:rPr>
              <a:t>النقد العربي</a:t>
            </a: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 لطرش </a:t>
            </a:r>
            <a:r>
              <a:rPr lang="ar-JO" sz="1400" dirty="0">
                <a:latin typeface="Alexandria" pitchFamily="2" charset="-78"/>
                <a:cs typeface="Alexandria" pitchFamily="2" charset="-78"/>
              </a:rPr>
              <a:t>ذهبية </a:t>
            </a:r>
            <a:r>
              <a:rPr lang="ar-JO" sz="1400" dirty="0" smtClean="0">
                <a:latin typeface="Alexandria" pitchFamily="2" charset="-78"/>
                <a:cs typeface="Alexandria" pitchFamily="2" charset="-78"/>
              </a:rPr>
              <a:t>، حراق </a:t>
            </a:r>
            <a:r>
              <a:rPr lang="ar-JO" sz="1400" dirty="0">
                <a:latin typeface="Alexandria" pitchFamily="2" charset="-78"/>
                <a:cs typeface="Alexandria" pitchFamily="2" charset="-78"/>
              </a:rPr>
              <a:t>سمية (2020) . واقع التكنولوجيا المالية في الدول العربية وأهميتها في تعزيز الشمول المالي في المؤسسات الصغيرة والمتوسطة مجلة البحوث الاقتصادية </a:t>
            </a:r>
            <a:r>
              <a:rPr lang="ar-JO" sz="1400" dirty="0" smtClean="0">
                <a:latin typeface="Alexandria" pitchFamily="2" charset="-78"/>
                <a:cs typeface="Alexandria" pitchFamily="2" charset="-78"/>
              </a:rPr>
              <a:t>المتقدمة</a:t>
            </a:r>
          </a:p>
          <a:p>
            <a:pPr marL="0" indent="0" algn="r">
              <a:lnSpc>
                <a:spcPct val="150000"/>
              </a:lnSpc>
              <a:buNone/>
            </a:pPr>
            <a:r>
              <a:rPr lang="ar-JO" sz="1400" dirty="0" smtClean="0">
                <a:latin typeface="Alexandria" pitchFamily="2" charset="-78"/>
                <a:cs typeface="Alexandria" pitchFamily="2" charset="-78"/>
              </a:rPr>
              <a:t>- مختبر </a:t>
            </a:r>
            <a:r>
              <a:rPr lang="ar-JO" sz="1400" dirty="0">
                <a:latin typeface="Alexandria" pitchFamily="2" charset="-78"/>
                <a:cs typeface="Alexandria" pitchFamily="2" charset="-78"/>
              </a:rPr>
              <a:t>ومضة وبيفورت (2016) التكنولوجيا المالية في الشرق الأوسط وشمال أفريقيا : توجهات قطاع الخدمات </a:t>
            </a:r>
            <a:r>
              <a:rPr lang="ar-JO" sz="1400" dirty="0" smtClean="0">
                <a:latin typeface="Alexandria" pitchFamily="2" charset="-78"/>
                <a:cs typeface="Alexandria" pitchFamily="2" charset="-78"/>
              </a:rPr>
              <a:t>المالية</a:t>
            </a:r>
          </a:p>
          <a:p>
            <a:pPr marL="0" indent="0" algn="r">
              <a:lnSpc>
                <a:spcPct val="150000"/>
              </a:lnSpc>
              <a:buNone/>
            </a:pPr>
            <a:r>
              <a:rPr lang="ar-JO" sz="1400" dirty="0" smtClean="0">
                <a:latin typeface="Alexandria" pitchFamily="2" charset="-78"/>
                <a:cs typeface="Alexandria" pitchFamily="2" charset="-78"/>
              </a:rPr>
              <a:t>- نادية </a:t>
            </a:r>
            <a:r>
              <a:rPr lang="ar-JO" sz="1400" dirty="0">
                <a:latin typeface="Alexandria" pitchFamily="2" charset="-78"/>
                <a:cs typeface="Alexandria" pitchFamily="2" charset="-78"/>
              </a:rPr>
              <a:t>لوزري (2021) واقع الشمول المالي في الدول العربية وآليات تعزيزه دراسة مقارنة لمستوى الشمول المالي في مجموعة من الدول العربية مجلة بحوث الاقتصاد </a:t>
            </a:r>
            <a:r>
              <a:rPr lang="ar-JO" sz="1400" dirty="0" smtClean="0">
                <a:latin typeface="Alexandria" pitchFamily="2" charset="-78"/>
                <a:cs typeface="Alexandria" pitchFamily="2" charset="-78"/>
              </a:rPr>
              <a:t>و الادارة</a:t>
            </a:r>
          </a:p>
          <a:p>
            <a:pPr marL="0" indent="0" algn="r">
              <a:lnSpc>
                <a:spcPct val="150000"/>
              </a:lnSpc>
              <a:buNone/>
            </a:pPr>
            <a:r>
              <a:rPr lang="ar-JO" sz="1400" dirty="0">
                <a:latin typeface="Alexandria" pitchFamily="2" charset="-78"/>
                <a:cs typeface="Alexandria" pitchFamily="2" charset="-78"/>
              </a:rPr>
              <a:t>زرقاطة مريم، ضامن وهيبة(2023) واقع التكنولوجيا المالية في الوطن العربي ودورها في تعزيز الشمول المالي، مجلة بحوث الاقتصاد </a:t>
            </a:r>
            <a:r>
              <a:rPr lang="ar-JO" sz="1400" dirty="0" smtClean="0">
                <a:latin typeface="Alexandria" pitchFamily="2" charset="-78"/>
                <a:cs typeface="Alexandria" pitchFamily="2" charset="-78"/>
              </a:rPr>
              <a:t>و الادارة.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1012" y="139527"/>
            <a:ext cx="1585097" cy="1079086"/>
          </a:xfrm>
          <a:prstGeom prst="rect">
            <a:avLst/>
          </a:prstGeom>
        </p:spPr>
      </p:pic>
    </p:spTree>
    <p:extLst>
      <p:ext uri="{BB962C8B-B14F-4D97-AF65-F5344CB8AC3E}">
        <p14:creationId xmlns:p14="http://schemas.microsoft.com/office/powerpoint/2010/main" val="11686156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707886"/>
          </a:xfrm>
          <a:prstGeom prst="rect">
            <a:avLst/>
          </a:prstGeom>
          <a:noFill/>
        </p:spPr>
        <p:txBody>
          <a:bodyPr wrap="square" rtlCol="0">
            <a:spAutoFit/>
          </a:bodyPr>
          <a:lstStyle/>
          <a:p>
            <a:r>
              <a:rPr lang="en-US" sz="4000" b="1" dirty="0">
                <a:solidFill>
                  <a:schemeClr val="bg1"/>
                </a:solidFill>
                <a:latin typeface="Alexandria ExtraBold" pitchFamily="2" charset="-78"/>
                <a:cs typeface="Alexandria ExtraBold"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1033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9410" y="68727"/>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211"/>
    </mc:Choice>
    <mc:Fallback xmlns="">
      <p:transition spd="slow" advTm="1921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C9961AE-50B5-4EF6-86ED-13331BF7FC79}"/>
</file>

<file path=customXml/itemProps2.xml><?xml version="1.0" encoding="utf-8"?>
<ds:datastoreItem xmlns:ds="http://schemas.openxmlformats.org/officeDocument/2006/customXml" ds:itemID="{3AD56C13-82F8-4372-A2D0-09E0D99F761C}"/>
</file>

<file path=customXml/itemProps3.xml><?xml version="1.0" encoding="utf-8"?>
<ds:datastoreItem xmlns:ds="http://schemas.openxmlformats.org/officeDocument/2006/customXml" ds:itemID="{89F10B42-1496-4202-90F4-CB7BA56090A5}"/>
</file>

<file path=docProps/app.xml><?xml version="1.0" encoding="utf-8"?>
<Properties xmlns="http://schemas.openxmlformats.org/officeDocument/2006/extended-properties" xmlns:vt="http://schemas.openxmlformats.org/officeDocument/2006/docPropsVTypes">
  <TotalTime>14230</TotalTime>
  <Words>5987</Words>
  <Application>Microsoft Office PowerPoint</Application>
  <PresentationFormat>Widescreen</PresentationFormat>
  <Paragraphs>234</Paragraphs>
  <Slides>42</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Alexandria Black</vt:lpstr>
      <vt:lpstr>Alexandria ExtraBold</vt:lpstr>
      <vt:lpstr>Alexandria Medium</vt:lpstr>
      <vt:lpstr>Arial</vt:lpstr>
      <vt:lpstr>Calibri</vt:lpstr>
      <vt:lpstr>Calibri Light</vt:lpstr>
      <vt:lpstr>Office Theme</vt:lpstr>
      <vt:lpstr>PowerPoint Presentation</vt:lpstr>
      <vt:lpstr>PowerPoint Presentation</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واقع التكنولوجيا المالية في الوطن العربي ودورها في تعزيز الشمول المالي</vt:lpstr>
      <vt:lpstr>المراجع</vt:lpstr>
      <vt:lpstr>المراجع</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Dr.Odeh</cp:lastModifiedBy>
  <cp:revision>848</cp:revision>
  <dcterms:created xsi:type="dcterms:W3CDTF">2023-04-29T09:08:00Z</dcterms:created>
  <dcterms:modified xsi:type="dcterms:W3CDTF">2024-03-26T07:20:19Z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