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1" r:id="rId7"/>
    <p:sldId id="313" r:id="rId8"/>
    <p:sldId id="549" r:id="rId9"/>
    <p:sldId id="511" r:id="rId10"/>
    <p:sldId id="513" r:id="rId11"/>
    <p:sldId id="559" r:id="rId12"/>
    <p:sldId id="517" r:id="rId13"/>
    <p:sldId id="562" r:id="rId14"/>
    <p:sldId id="563" r:id="rId15"/>
    <p:sldId id="564" r:id="rId16"/>
    <p:sldId id="579" r:id="rId17"/>
    <p:sldId id="256" r:id="rId18"/>
    <p:sldId id="518" r:id="rId19"/>
    <p:sldId id="565" r:id="rId20"/>
    <p:sldId id="584" r:id="rId21"/>
    <p:sldId id="582" r:id="rId22"/>
    <p:sldId id="566" r:id="rId23"/>
    <p:sldId id="574" r:id="rId24"/>
    <p:sldId id="578" r:id="rId25"/>
    <p:sldId id="585" r:id="rId26"/>
    <p:sldId id="583" r:id="rId27"/>
    <p:sldId id="580" r:id="rId28"/>
    <p:sldId id="550" r:id="rId29"/>
    <p:sldId id="581" r:id="rId30"/>
    <p:sldId id="560" r:id="rId31"/>
    <p:sldId id="522" r:id="rId32"/>
    <p:sldId id="587" r:id="rId33"/>
    <p:sldId id="276" r:id="rId34"/>
    <p:sldId id="524" r:id="rId35"/>
    <p:sldId id="551" r:id="rId36"/>
    <p:sldId id="516" r:id="rId37"/>
    <p:sldId id="526" r:id="rId38"/>
    <p:sldId id="528" r:id="rId39"/>
    <p:sldId id="571" r:id="rId40"/>
    <p:sldId id="570" r:id="rId41"/>
    <p:sldId id="497" r:id="rId42"/>
    <p:sldId id="552" r:id="rId43"/>
    <p:sldId id="531" r:id="rId44"/>
    <p:sldId id="586" r:id="rId45"/>
    <p:sldId id="588" r:id="rId46"/>
    <p:sldId id="589" r:id="rId47"/>
    <p:sldId id="591" r:id="rId48"/>
    <p:sldId id="590" r:id="rId49"/>
    <p:sldId id="592" r:id="rId50"/>
    <p:sldId id="593" r:id="rId51"/>
    <p:sldId id="594" r:id="rId52"/>
    <p:sldId id="595" r:id="rId53"/>
    <p:sldId id="596" r:id="rId54"/>
    <p:sldId id="597" r:id="rId55"/>
    <p:sldId id="598" r:id="rId56"/>
    <p:sldId id="306"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59"/>
            <p14:sldId id="517"/>
            <p14:sldId id="562"/>
            <p14:sldId id="563"/>
            <p14:sldId id="564"/>
            <p14:sldId id="579"/>
            <p14:sldId id="256"/>
            <p14:sldId id="518"/>
            <p14:sldId id="565"/>
            <p14:sldId id="584"/>
            <p14:sldId id="582"/>
            <p14:sldId id="566"/>
            <p14:sldId id="574"/>
            <p14:sldId id="578"/>
            <p14:sldId id="585"/>
            <p14:sldId id="583"/>
            <p14:sldId id="580"/>
            <p14:sldId id="550"/>
            <p14:sldId id="581"/>
            <p14:sldId id="560"/>
            <p14:sldId id="522"/>
            <p14:sldId id="587"/>
            <p14:sldId id="276"/>
            <p14:sldId id="524"/>
            <p14:sldId id="551"/>
            <p14:sldId id="516"/>
            <p14:sldId id="526"/>
            <p14:sldId id="528"/>
            <p14:sldId id="571"/>
            <p14:sldId id="570"/>
            <p14:sldId id="497"/>
            <p14:sldId id="552"/>
            <p14:sldId id="531"/>
            <p14:sldId id="586"/>
            <p14:sldId id="588"/>
            <p14:sldId id="589"/>
            <p14:sldId id="591"/>
            <p14:sldId id="590"/>
            <p14:sldId id="592"/>
            <p14:sldId id="593"/>
            <p14:sldId id="594"/>
            <p14:sldId id="595"/>
            <p14:sldId id="596"/>
            <p14:sldId id="597"/>
            <p14:sldId id="598"/>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8800"/>
    <a:srgbClr val="76E3FF"/>
    <a:srgbClr val="FFC1FB"/>
    <a:srgbClr val="A3DBFF"/>
    <a:srgbClr val="48599F"/>
    <a:srgbClr val="FCC704"/>
    <a:srgbClr val="FFC6C6"/>
    <a:srgbClr val="F58221"/>
    <a:srgbClr val="00AEEF"/>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نمط فاتح 1 - تميي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5" autoAdjust="0"/>
    <p:restoredTop sz="94660"/>
  </p:normalViewPr>
  <p:slideViewPr>
    <p:cSldViewPr snapToGrid="0">
      <p:cViewPr varScale="1">
        <p:scale>
          <a:sx n="61" d="100"/>
          <a:sy n="61" d="100"/>
        </p:scale>
        <p:origin x="108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59266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7.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93858" y="3009283"/>
            <a:ext cx="6217998" cy="954813"/>
          </a:xfrm>
          <a:prstGeom prst="rect">
            <a:avLst/>
          </a:prstGeom>
          <a:noFill/>
        </p:spPr>
        <p:txBody>
          <a:bodyPr wrap="square" rtlCol="0">
            <a:spAutoFit/>
          </a:bodyPr>
          <a:lstStyle/>
          <a:p>
            <a:pPr>
              <a:lnSpc>
                <a:spcPts val="3300"/>
              </a:lnSpc>
            </a:pPr>
            <a:r>
              <a:rPr lang="en-US" sz="3600" b="1" dirty="0">
                <a:solidFill>
                  <a:srgbClr val="00B0F0"/>
                </a:solidFill>
                <a:latin typeface="Alexandria" charset="0"/>
                <a:cs typeface="Alexandria" charset="0"/>
              </a:rPr>
              <a:t>Office building Real Estate Market analysis</a:t>
            </a:r>
            <a:endParaRPr lang="en-US" sz="2800" b="1" dirty="0">
              <a:latin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4884389"/>
            <a:ext cx="5884675" cy="1938992"/>
          </a:xfrm>
          <a:prstGeom prst="rect">
            <a:avLst/>
          </a:prstGeom>
          <a:noFill/>
        </p:spPr>
        <p:txBody>
          <a:bodyPr wrap="square">
            <a:spAutoFit/>
          </a:bodyPr>
          <a:lstStyle/>
          <a:p>
            <a:pPr algn="just"/>
            <a:r>
              <a:rPr lang="en-US" sz="2000" dirty="0">
                <a:latin typeface="Alexandria"/>
              </a:rPr>
              <a:t>This lecture introduces the main concepts, indicators, and analytical methods used to assess office real estate markets . such as supply and demand, vacancy rates, rental levels, location characteristics. By analyzing these indicators, stakeholders can make informed decisions regarding office investment.</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211313" y="4151963"/>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61700" y="1277469"/>
            <a:ext cx="8417320" cy="4661276"/>
          </a:xfrm>
          <a:prstGeom prst="rect">
            <a:avLst/>
          </a:prstGeom>
          <a:noFill/>
        </p:spPr>
        <p:txBody>
          <a:bodyPr wrap="square" rtlCol="0">
            <a:spAutoFit/>
          </a:bodyPr>
          <a:lstStyle/>
          <a:p>
            <a:pPr>
              <a:lnSpc>
                <a:spcPct val="150000"/>
              </a:lnSpc>
            </a:pPr>
            <a:r>
              <a:rPr lang="en-US" sz="2000" dirty="0"/>
              <a:t>1. Introduction</a:t>
            </a:r>
            <a:endParaRPr lang="en-US" sz="2000" b="1" dirty="0">
              <a:latin typeface="Alexandria" charset="0"/>
            </a:endParaRPr>
          </a:p>
          <a:p>
            <a:pPr>
              <a:lnSpc>
                <a:spcPct val="150000"/>
              </a:lnSpc>
            </a:pPr>
            <a:r>
              <a:rPr lang="en-US" sz="2000" dirty="0"/>
              <a:t>2. Characteristics of Office Buildings</a:t>
            </a:r>
          </a:p>
          <a:p>
            <a:pPr>
              <a:lnSpc>
                <a:spcPct val="150000"/>
              </a:lnSpc>
            </a:pPr>
            <a:r>
              <a:rPr lang="en-US" sz="2000" dirty="0"/>
              <a:t>3. </a:t>
            </a:r>
            <a:r>
              <a:rPr lang="en-US" sz="2000" dirty="0">
                <a:latin typeface="Alexandria"/>
              </a:rPr>
              <a:t>Preparing an Office Market Study </a:t>
            </a:r>
          </a:p>
          <a:p>
            <a:pPr>
              <a:lnSpc>
                <a:spcPct val="150000"/>
              </a:lnSpc>
            </a:pPr>
            <a:r>
              <a:rPr lang="en-US" sz="2000" dirty="0">
                <a:latin typeface="Alexandria"/>
              </a:rPr>
              <a:t>4. Defining the Market Area</a:t>
            </a:r>
          </a:p>
          <a:p>
            <a:pPr>
              <a:lnSpc>
                <a:spcPct val="150000"/>
              </a:lnSpc>
            </a:pPr>
            <a:r>
              <a:rPr lang="en-US" sz="2000" dirty="0"/>
              <a:t>5. </a:t>
            </a:r>
            <a:r>
              <a:rPr lang="en-US" sz="2000" dirty="0">
                <a:latin typeface="Alexandria"/>
              </a:rPr>
              <a:t>Site Evaluation</a:t>
            </a:r>
            <a:endParaRPr lang="en-US" sz="2000" dirty="0"/>
          </a:p>
          <a:p>
            <a:pPr>
              <a:lnSpc>
                <a:spcPct val="150000"/>
              </a:lnSpc>
            </a:pPr>
            <a:r>
              <a:rPr lang="en-US" sz="2000" dirty="0">
                <a:latin typeface="Alexandria"/>
              </a:rPr>
              <a:t>6. Demand for Office Space</a:t>
            </a:r>
          </a:p>
          <a:p>
            <a:pPr>
              <a:lnSpc>
                <a:spcPct val="150000"/>
              </a:lnSpc>
            </a:pPr>
            <a:r>
              <a:rPr lang="en-US" sz="2000" dirty="0"/>
              <a:t>7</a:t>
            </a:r>
            <a:r>
              <a:rPr lang="en-US" sz="2000" b="1" dirty="0"/>
              <a:t>. </a:t>
            </a:r>
            <a:r>
              <a:rPr lang="en-US" sz="2000" dirty="0">
                <a:latin typeface="Alexandria"/>
              </a:rPr>
              <a:t>Tracking Supply </a:t>
            </a:r>
          </a:p>
          <a:p>
            <a:pPr>
              <a:lnSpc>
                <a:spcPct val="150000"/>
              </a:lnSpc>
            </a:pPr>
            <a:r>
              <a:rPr lang="en-US" sz="2000" dirty="0"/>
              <a:t>8.</a:t>
            </a:r>
            <a:r>
              <a:rPr lang="en-US" sz="2000" dirty="0">
                <a:latin typeface="Alexandria"/>
              </a:rPr>
              <a:t> Evaluating Competitive Buildings</a:t>
            </a:r>
          </a:p>
          <a:p>
            <a:pPr>
              <a:lnSpc>
                <a:spcPct val="150000"/>
              </a:lnSpc>
            </a:pPr>
            <a:r>
              <a:rPr lang="en-US" sz="2000" dirty="0">
                <a:latin typeface="Alexandria"/>
              </a:rPr>
              <a:t>9. market analyst’s conclusions</a:t>
            </a:r>
          </a:p>
          <a:p>
            <a:pPr>
              <a:lnSpc>
                <a:spcPct val="150000"/>
              </a:lnSpc>
            </a:pPr>
            <a:r>
              <a:rPr lang="en-US" sz="2000" dirty="0">
                <a:latin typeface="Alexandria"/>
              </a:rPr>
              <a:t>10. Case study</a:t>
            </a: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en-US" sz="4000" b="1" dirty="0">
                <a:solidFill>
                  <a:schemeClr val="bg1"/>
                </a:solidFill>
                <a:latin typeface="Alexandria" charset="0"/>
              </a:rPr>
              <a:t>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58086" y="1756023"/>
            <a:ext cx="8417320" cy="4093428"/>
          </a:xfrm>
          <a:prstGeom prst="rect">
            <a:avLst/>
          </a:prstGeom>
          <a:noFill/>
        </p:spPr>
        <p:txBody>
          <a:bodyPr wrap="square" rtlCol="0">
            <a:spAutoFit/>
          </a:bodyPr>
          <a:lstStyle/>
          <a:p>
            <a:pPr>
              <a:lnSpc>
                <a:spcPct val="150000"/>
              </a:lnSpc>
            </a:pPr>
            <a:r>
              <a:rPr lang="en-US" sz="2000" dirty="0">
                <a:latin typeface="Alexandria"/>
              </a:rPr>
              <a:t>By the end of the lecture, you will be able to:</a:t>
            </a:r>
          </a:p>
          <a:p>
            <a:pPr>
              <a:lnSpc>
                <a:spcPct val="150000"/>
              </a:lnSpc>
            </a:pPr>
            <a:r>
              <a:rPr lang="en-US" sz="2000" dirty="0">
                <a:latin typeface="Alexandria"/>
              </a:rPr>
              <a:t>Explain the structure and characteristics of the office real estate market.</a:t>
            </a:r>
          </a:p>
          <a:p>
            <a:r>
              <a:rPr lang="en-US" sz="2000" dirty="0">
                <a:latin typeface="Alexandria"/>
              </a:rPr>
              <a:t>•  </a:t>
            </a:r>
            <a:r>
              <a:rPr lang="en-US" sz="2000" b="1" dirty="0">
                <a:latin typeface="Alexandria"/>
              </a:rPr>
              <a:t>Identify</a:t>
            </a:r>
            <a:r>
              <a:rPr lang="en-US" sz="2000" dirty="0">
                <a:latin typeface="Alexandria"/>
              </a:rPr>
              <a:t> key factors that influence demand and supply for office buildings.</a:t>
            </a:r>
          </a:p>
          <a:p>
            <a:r>
              <a:rPr lang="en-US" sz="2000" dirty="0">
                <a:latin typeface="Alexandria"/>
              </a:rPr>
              <a:t>•  </a:t>
            </a:r>
            <a:r>
              <a:rPr lang="en-US" sz="2000" b="1" dirty="0">
                <a:latin typeface="Alexandria"/>
              </a:rPr>
              <a:t>Analyze</a:t>
            </a:r>
            <a:r>
              <a:rPr lang="en-US" sz="2000" dirty="0">
                <a:latin typeface="Alexandria"/>
              </a:rPr>
              <a:t> office market indicators such as vacancy rates, absorption rates, and rental levels.</a:t>
            </a:r>
          </a:p>
          <a:p>
            <a:r>
              <a:rPr lang="en-US" sz="2000" dirty="0">
                <a:latin typeface="Alexandria"/>
              </a:rPr>
              <a:t>•  </a:t>
            </a:r>
            <a:r>
              <a:rPr lang="en-US" sz="2000" b="1" dirty="0">
                <a:latin typeface="Alexandria"/>
              </a:rPr>
              <a:t>Evaluate</a:t>
            </a:r>
            <a:r>
              <a:rPr lang="en-US" sz="2000" dirty="0">
                <a:latin typeface="Alexandria"/>
              </a:rPr>
              <a:t> the impact of economic, demographic, and technological trends on office markets.</a:t>
            </a:r>
          </a:p>
          <a:p>
            <a:r>
              <a:rPr lang="en-US" sz="2000" dirty="0">
                <a:latin typeface="Alexandria"/>
              </a:rPr>
              <a:t>•  </a:t>
            </a:r>
            <a:r>
              <a:rPr lang="en-US" sz="2000" b="1" dirty="0">
                <a:latin typeface="Alexandria"/>
              </a:rPr>
              <a:t>Apply</a:t>
            </a:r>
            <a:r>
              <a:rPr lang="en-US" sz="2000" dirty="0">
                <a:latin typeface="Alexandria"/>
              </a:rPr>
              <a:t> market analysis techniques to assess the feasibility of office real estate development.</a:t>
            </a:r>
          </a:p>
          <a:p>
            <a:r>
              <a:rPr lang="en-US" sz="2000" dirty="0">
                <a:latin typeface="Alexandria"/>
              </a:rPr>
              <a:t>•  </a:t>
            </a:r>
            <a:r>
              <a:rPr lang="en-US" sz="2000" b="1" dirty="0">
                <a:latin typeface="Alexandria"/>
              </a:rPr>
              <a:t>Interpret</a:t>
            </a:r>
            <a:r>
              <a:rPr lang="en-US" sz="2000" dirty="0">
                <a:latin typeface="Alexandria"/>
              </a:rPr>
              <a:t> office market data to support investment and development decisions.</a:t>
            </a:r>
          </a:p>
          <a:p>
            <a:r>
              <a:rPr lang="en-US" sz="2000" dirty="0">
                <a:latin typeface="Alexandria"/>
              </a:rPr>
              <a:t>•  </a:t>
            </a:r>
            <a:r>
              <a:rPr lang="en-US" sz="2000" b="1" dirty="0">
                <a:latin typeface="Alexandria"/>
              </a:rPr>
              <a:t>Assess</a:t>
            </a:r>
            <a:r>
              <a:rPr lang="en-US" sz="2000" dirty="0">
                <a:latin typeface="Alexandria"/>
              </a:rPr>
              <a:t> risks and opportunities in office real estate markets.</a:t>
            </a: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en-US" sz="4000" b="1" dirty="0">
                <a:solidFill>
                  <a:schemeClr val="bg1"/>
                </a:solidFill>
                <a:latin typeface="Alexandria" charset="0"/>
              </a:rPr>
              <a:t>8</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19120" y="1322729"/>
            <a:ext cx="4955591" cy="4622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209212" y="1823853"/>
            <a:ext cx="4420450" cy="3391698"/>
          </a:xfrm>
          <a:prstGeom prst="rect">
            <a:avLst/>
          </a:prstGeom>
        </p:spPr>
        <p:txBody>
          <a:bodyPr wrap="square">
            <a:spAutoFit/>
          </a:bodyPr>
          <a:lstStyle/>
          <a:p>
            <a:pPr>
              <a:lnSpc>
                <a:spcPct val="120000"/>
              </a:lnSpc>
            </a:pPr>
            <a:r>
              <a:rPr lang="en-US" sz="2000" dirty="0">
                <a:latin typeface="Alexandria"/>
              </a:rPr>
              <a:t>Office buildings exhibit a wide range of sizes and styles, from modest low-rise structures with a single tenant (or just a few), to mid-rise suburban campuses, to high-rise multitenant buildings with top-quality finishes and amenities.</a:t>
            </a:r>
          </a:p>
          <a:p>
            <a:pPr>
              <a:lnSpc>
                <a:spcPct val="120000"/>
              </a:lnSpc>
            </a:pPr>
            <a:r>
              <a:rPr lang="en-US" sz="2000" dirty="0">
                <a:latin typeface="Alexandria"/>
              </a:rPr>
              <a:t> Potential office tenants would not necessarily limit their search to a single type of building</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3519702"/>
            <a:ext cx="4215670" cy="1914370"/>
          </a:xfrm>
          <a:prstGeom prst="rect">
            <a:avLst/>
          </a:prstGeom>
        </p:spPr>
        <p:txBody>
          <a:bodyPr wrap="square">
            <a:spAutoFit/>
          </a:bodyPr>
          <a:lstStyle/>
          <a:p>
            <a:pPr>
              <a:lnSpc>
                <a:spcPct val="120000"/>
              </a:lnSpc>
            </a:pPr>
            <a:r>
              <a:rPr lang="en-US" sz="2000" b="1" dirty="0"/>
              <a:t>Potential office tenants would consider a variety of available locations, depending on their space requirements, labor needs, and location preferences.</a:t>
            </a:r>
            <a:endParaRPr lang="en-US" sz="2000" b="1" dirty="0">
              <a:latin typeface="Alexandria"/>
            </a:endParaRPr>
          </a:p>
        </p:txBody>
      </p:sp>
      <p:sp>
        <p:nvSpPr>
          <p:cNvPr id="18" name="Rectangle 17">
            <a:extLst>
              <a:ext uri="{FF2B5EF4-FFF2-40B4-BE49-F238E27FC236}">
                <a16:creationId xmlns:a16="http://schemas.microsoft.com/office/drawing/2014/main" id="{A1082B17-2446-9C5C-1227-64A9AE49DA08}"/>
              </a:ext>
            </a:extLst>
          </p:cNvPr>
          <p:cNvSpPr/>
          <p:nvPr/>
        </p:nvSpPr>
        <p:spPr>
          <a:xfrm>
            <a:off x="5437994" y="3444751"/>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670578"/>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عنصر نائب للصورة 9" descr="صورة تحتوي على نص, سماء, لقطة شاشة, شجرة&#10;&#10;قد يكون المحتوى الذي تم إنشاؤه بواسطة الذكاء الاصطناعي غير صحيح.">
            <a:extLst>
              <a:ext uri="{FF2B5EF4-FFF2-40B4-BE49-F238E27FC236}">
                <a16:creationId xmlns:a16="http://schemas.microsoft.com/office/drawing/2014/main" id="{0992EBBF-D30C-604D-E8C1-6E493EA61134}"/>
              </a:ext>
            </a:extLst>
          </p:cNvPr>
          <p:cNvPicPr>
            <a:picLocks noGrp="1" noChangeAspect="1"/>
          </p:cNvPicPr>
          <p:nvPr>
            <p:ph type="pic" sz="quarter" idx="10"/>
          </p:nvPr>
        </p:nvPicPr>
        <p:blipFill>
          <a:blip r:embed="rId3"/>
          <a:srcRect l="50550" t="19365" r="8970" b="15585"/>
          <a:stretch>
            <a:fillRect/>
          </a:stretch>
        </p:blipFill>
        <p:spPr>
          <a:xfrm>
            <a:off x="6878499" y="678902"/>
            <a:ext cx="3417757" cy="2750098"/>
          </a:xfrm>
          <a:prstGeom prst="rect">
            <a:avLst/>
          </a:prstGeom>
          <a:solidFill>
            <a:prstClr val="white">
              <a:lumMod val="85000"/>
              <a:alpha val="50000"/>
            </a:prstClr>
          </a:solidFill>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89640" y="177292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Local conditions may not precisely mirror national trends. Not every metropolitan area benefits from a national economic boom, and some communities will survive a national recession relatively unscathed. As a result, real estate market studies usually give greater weight to metropolitan area economic indicators than to nationwide statistics.</a:t>
            </a:r>
          </a:p>
        </p:txBody>
      </p:sp>
      <p:sp>
        <p:nvSpPr>
          <p:cNvPr id="3" name="TextBox 2">
            <a:extLst>
              <a:ext uri="{FF2B5EF4-FFF2-40B4-BE49-F238E27FC236}">
                <a16:creationId xmlns:a16="http://schemas.microsoft.com/office/drawing/2014/main" id="{211B99A0-1B76-E693-EA4E-22ADE4CBB818}"/>
              </a:ext>
            </a:extLst>
          </p:cNvPr>
          <p:cNvSpPr txBox="1"/>
          <p:nvPr/>
        </p:nvSpPr>
        <p:spPr>
          <a:xfrm>
            <a:off x="834491" y="884224"/>
            <a:ext cx="8326179" cy="523220"/>
          </a:xfrm>
          <a:prstGeom prst="rect">
            <a:avLst/>
          </a:prstGeom>
          <a:noFill/>
        </p:spPr>
        <p:txBody>
          <a:bodyPr wrap="square" rtlCol="0">
            <a:spAutoFit/>
          </a:bodyPr>
          <a:lstStyle/>
          <a:p>
            <a:r>
              <a:rPr lang="en-US" sz="2800" dirty="0">
                <a:latin typeface="Alexandria"/>
              </a:rPr>
              <a:t>1. Introduction</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C8496C7D-0EAB-AC4A-DC75-683E230BCA2B}"/>
              </a:ext>
            </a:extLst>
          </p:cNvPr>
          <p:cNvSpPr txBox="1"/>
          <p:nvPr/>
        </p:nvSpPr>
        <p:spPr>
          <a:xfrm>
            <a:off x="1123581" y="2094218"/>
            <a:ext cx="9587918" cy="1631216"/>
          </a:xfrm>
          <a:prstGeom prst="rect">
            <a:avLst/>
          </a:prstGeom>
          <a:solidFill>
            <a:schemeClr val="bg1"/>
          </a:solidFill>
        </p:spPr>
        <p:txBody>
          <a:bodyPr wrap="square" rtlCol="0">
            <a:spAutoFit/>
          </a:bodyPr>
          <a:lstStyle/>
          <a:p>
            <a:r>
              <a:rPr lang="en-US" sz="2000" dirty="0">
                <a:latin typeface="Alexandria"/>
              </a:rPr>
              <a:t>Demand for office space is changing, dramatically affecting the need for new construction. Flexible arrangements for office workers (more home offices, rapid expansion in coworking locations for corporate staff as well as individual entrepreneurs and startup businesses) result in less space per employee. </a:t>
            </a:r>
          </a:p>
          <a:p>
            <a:r>
              <a:rPr lang="en-US" sz="2000" b="1" dirty="0">
                <a:solidFill>
                  <a:schemeClr val="accent2"/>
                </a:solidFill>
                <a:latin typeface="Alexandria"/>
              </a:rPr>
              <a:t>These changes dictate the need for careful analysis of market conditions.</a:t>
            </a:r>
          </a:p>
        </p:txBody>
      </p:sp>
      <p:pic>
        <p:nvPicPr>
          <p:cNvPr id="1026" name="Picture 2" descr="post pandemic office and commercial spaces">
            <a:extLst>
              <a:ext uri="{FF2B5EF4-FFF2-40B4-BE49-F238E27FC236}">
                <a16:creationId xmlns:a16="http://schemas.microsoft.com/office/drawing/2014/main" id="{50944584-A612-C7AC-45B7-00CB0609D6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7482" y="3820030"/>
            <a:ext cx="3398552" cy="2282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47">
            <a:extLst>
              <a:ext uri="{FF2B5EF4-FFF2-40B4-BE49-F238E27FC236}">
                <a16:creationId xmlns:a16="http://schemas.microsoft.com/office/drawing/2014/main" id="{C95545B6-209D-5A4A-A77B-DE762260F6EA}"/>
              </a:ext>
            </a:extLst>
          </p:cNvPr>
          <p:cNvSpPr txBox="1"/>
          <p:nvPr/>
        </p:nvSpPr>
        <p:spPr>
          <a:xfrm>
            <a:off x="762001" y="1754720"/>
            <a:ext cx="10668000" cy="4199611"/>
          </a:xfrm>
          <a:prstGeom prst="rect">
            <a:avLst/>
          </a:prstGeom>
          <a:solidFill>
            <a:schemeClr val="bg1"/>
          </a:solidFill>
        </p:spPr>
        <p:txBody>
          <a:bodyPr wrap="square" rtlCol="0">
            <a:spAutoFit/>
          </a:bodyPr>
          <a:lstStyle/>
          <a:p>
            <a:pPr>
              <a:lnSpc>
                <a:spcPct val="150000"/>
              </a:lnSpc>
            </a:pPr>
            <a:r>
              <a:rPr lang="en-US" sz="2000" b="1" dirty="0">
                <a:latin typeface="Alexandria"/>
              </a:rPr>
              <a:t>Class :</a:t>
            </a:r>
          </a:p>
          <a:p>
            <a:pPr marL="342900" indent="-342900">
              <a:lnSpc>
                <a:spcPct val="150000"/>
              </a:lnSpc>
              <a:buFont typeface="Arial" panose="020B0604020202020204" pitchFamily="34" charset="0"/>
              <a:buChar char="•"/>
            </a:pPr>
            <a:r>
              <a:rPr lang="en-US" sz="2000" dirty="0">
                <a:latin typeface="Alexandria"/>
              </a:rPr>
              <a:t>Class is measured by evaluating the space’s age, location, quality of finishes, building systems, amenities, lease rates, and tenant profile.</a:t>
            </a:r>
          </a:p>
          <a:p>
            <a:pPr marL="342900" indent="-342900">
              <a:lnSpc>
                <a:spcPct val="150000"/>
              </a:lnSpc>
              <a:buFont typeface="Arial" panose="020B0604020202020204" pitchFamily="34" charset="0"/>
              <a:buChar char="•"/>
            </a:pPr>
            <a:r>
              <a:rPr lang="en-US" sz="2000" dirty="0">
                <a:latin typeface="Alexandria"/>
              </a:rPr>
              <a:t>Office space inventories generally segment buildings into classes A, B, or C. </a:t>
            </a:r>
          </a:p>
          <a:p>
            <a:pPr marL="342900" indent="-342900">
              <a:lnSpc>
                <a:spcPct val="150000"/>
              </a:lnSpc>
              <a:buFont typeface="Arial" panose="020B0604020202020204" pitchFamily="34" charset="0"/>
              <a:buChar char="•"/>
            </a:pPr>
            <a:r>
              <a:rPr lang="en-US" sz="2000" dirty="0">
                <a:latin typeface="Alexandria"/>
              </a:rPr>
              <a:t>Class A space includes professionally managed buildings that have an excellent location and access, as well as prestigious corporate and professional tenants. </a:t>
            </a:r>
          </a:p>
          <a:p>
            <a:pPr marL="342900" indent="-342900">
              <a:lnSpc>
                <a:spcPct val="150000"/>
              </a:lnSpc>
              <a:buFont typeface="Arial" panose="020B0604020202020204" pitchFamily="34" charset="0"/>
              <a:buChar char="•"/>
            </a:pPr>
            <a:r>
              <a:rPr lang="en-US" sz="2000" dirty="0">
                <a:latin typeface="Alexandria"/>
              </a:rPr>
              <a:t>Increasingly, they are characterized by environmentally sensitive or “green” building materials and operational systems that save on energy and water costs; these systems also provide a healthy work environment for employees.</a:t>
            </a:r>
          </a:p>
        </p:txBody>
      </p:sp>
      <p:sp>
        <p:nvSpPr>
          <p:cNvPr id="6" name="TextBox 2">
            <a:extLst>
              <a:ext uri="{FF2B5EF4-FFF2-40B4-BE49-F238E27FC236}">
                <a16:creationId xmlns:a16="http://schemas.microsoft.com/office/drawing/2014/main" id="{5900AD61-D328-411B-30FC-6927CDE24DC2}"/>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825688" y="1833356"/>
            <a:ext cx="7403912" cy="4313040"/>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t>Exercise facilities may be available solely for the</a:t>
            </a:r>
            <a:r>
              <a:rPr lang="ar-SY" sz="2000" dirty="0"/>
              <a:t> </a:t>
            </a:r>
            <a:r>
              <a:rPr lang="en-US" sz="2000" dirty="0"/>
              <a:t>tenants’ use, or at a discounted rate at health clubs open to the public.</a:t>
            </a:r>
          </a:p>
          <a:p>
            <a:pPr marL="342900" indent="-342900">
              <a:lnSpc>
                <a:spcPct val="200000"/>
              </a:lnSpc>
              <a:buFont typeface="Arial" panose="020B0604020202020204" pitchFamily="34" charset="0"/>
              <a:buChar char="•"/>
            </a:pPr>
            <a:r>
              <a:rPr lang="en-US" sz="2000" dirty="0"/>
              <a:t> Amenities such as coffee bars, takeout food, restaurants, and other services help attract businesses. </a:t>
            </a:r>
          </a:p>
          <a:p>
            <a:pPr marL="342900" indent="-342900">
              <a:lnSpc>
                <a:spcPct val="200000"/>
              </a:lnSpc>
              <a:buFont typeface="Arial" panose="020B0604020202020204" pitchFamily="34" charset="0"/>
              <a:buChar char="•"/>
            </a:pPr>
            <a:r>
              <a:rPr lang="en-US" sz="2000" dirty="0"/>
              <a:t>Buildings are also installing shared conference room spaces that all tenants can reserve; individual tenants are pleased not to have to provide this infrequently used (but costly) feature</a:t>
            </a:r>
            <a:r>
              <a:rPr lang="ar-SY" sz="2000" dirty="0"/>
              <a:t> .</a:t>
            </a:r>
            <a:endParaRPr lang="en-US" sz="2000" dirty="0">
              <a:latin typeface="Alexandria"/>
            </a:endParaRP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F0FA8129-8DDA-165E-DC25-181A7FFB5AD9}"/>
              </a:ext>
            </a:extLst>
          </p:cNvPr>
          <p:cNvPicPr>
            <a:picLocks noChangeAspect="1"/>
          </p:cNvPicPr>
          <p:nvPr/>
        </p:nvPicPr>
        <p:blipFill>
          <a:blip r:embed="rId3"/>
          <a:stretch>
            <a:fillRect/>
          </a:stretch>
        </p:blipFill>
        <p:spPr>
          <a:xfrm>
            <a:off x="8124625" y="2968053"/>
            <a:ext cx="3108450" cy="1740732"/>
          </a:xfrm>
          <a:prstGeom prst="rect">
            <a:avLst/>
          </a:prstGeom>
        </p:spPr>
      </p:pic>
      <p:sp>
        <p:nvSpPr>
          <p:cNvPr id="3" name="TextBox 2">
            <a:extLst>
              <a:ext uri="{FF2B5EF4-FFF2-40B4-BE49-F238E27FC236}">
                <a16:creationId xmlns:a16="http://schemas.microsoft.com/office/drawing/2014/main" id="{64742014-0A6C-5741-FD0E-5F9D2D052850}"/>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810A8-DECE-0DC4-197A-4B7F4675A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EFDF53-3045-CB7E-F417-5D8383F00242}"/>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5CA5A46-4461-BC4C-4010-44FC016F74A4}"/>
              </a:ext>
            </a:extLst>
          </p:cNvPr>
          <p:cNvSpPr txBox="1"/>
          <p:nvPr/>
        </p:nvSpPr>
        <p:spPr>
          <a:xfrm>
            <a:off x="762000" y="2300933"/>
            <a:ext cx="10405672" cy="1015663"/>
          </a:xfrm>
          <a:prstGeom prst="rect">
            <a:avLst/>
          </a:prstGeom>
          <a:solidFill>
            <a:schemeClr val="accent1">
              <a:lumMod val="20000"/>
              <a:lumOff val="80000"/>
            </a:schemeClr>
          </a:solidFill>
        </p:spPr>
        <p:txBody>
          <a:bodyPr wrap="square" rtlCol="0">
            <a:spAutoFit/>
          </a:bodyPr>
          <a:lstStyle/>
          <a:p>
            <a:r>
              <a:rPr lang="en-US" sz="2000" b="1" dirty="0"/>
              <a:t>Class A </a:t>
            </a:r>
            <a:r>
              <a:rPr lang="en-US" sz="2000" dirty="0"/>
              <a:t>buildings are less than 10 years old or have been extensively renovated to bring them up to current high standards. Building materials and amenities are top quality, and the property conveys a high-status image for its tenants. </a:t>
            </a:r>
          </a:p>
        </p:txBody>
      </p:sp>
      <p:pic>
        <p:nvPicPr>
          <p:cNvPr id="7" name="Graphic 21">
            <a:extLst>
              <a:ext uri="{FF2B5EF4-FFF2-40B4-BE49-F238E27FC236}">
                <a16:creationId xmlns:a16="http://schemas.microsoft.com/office/drawing/2014/main" id="{C22C2C84-4F4D-8F52-C9C2-13A72A428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47">
            <a:extLst>
              <a:ext uri="{FF2B5EF4-FFF2-40B4-BE49-F238E27FC236}">
                <a16:creationId xmlns:a16="http://schemas.microsoft.com/office/drawing/2014/main" id="{F3F5285A-9E29-29E6-B7FE-C76681B1DA07}"/>
              </a:ext>
            </a:extLst>
          </p:cNvPr>
          <p:cNvSpPr txBox="1"/>
          <p:nvPr/>
        </p:nvSpPr>
        <p:spPr>
          <a:xfrm>
            <a:off x="762000" y="3541405"/>
            <a:ext cx="10405672" cy="1015663"/>
          </a:xfrm>
          <a:prstGeom prst="rect">
            <a:avLst/>
          </a:prstGeom>
          <a:solidFill>
            <a:schemeClr val="accent2">
              <a:lumMod val="20000"/>
              <a:lumOff val="80000"/>
            </a:schemeClr>
          </a:solidFill>
        </p:spPr>
        <p:txBody>
          <a:bodyPr wrap="square" rtlCol="0">
            <a:spAutoFit/>
          </a:bodyPr>
          <a:lstStyle/>
          <a:p>
            <a:r>
              <a:rPr lang="en-US" sz="2000" b="1" dirty="0"/>
              <a:t>Class B </a:t>
            </a:r>
            <a:r>
              <a:rPr lang="en-US" sz="2000" dirty="0"/>
              <a:t>buildings have good locations, professional management, and high-quality construction. Although they are not new, these properties show very little physical deterioration, but they may lack state-of-the-art HVAC, lighting, mechanical systems, or tech capabilities.</a:t>
            </a:r>
          </a:p>
        </p:txBody>
      </p:sp>
      <p:sp>
        <p:nvSpPr>
          <p:cNvPr id="5" name="TextBox 47">
            <a:extLst>
              <a:ext uri="{FF2B5EF4-FFF2-40B4-BE49-F238E27FC236}">
                <a16:creationId xmlns:a16="http://schemas.microsoft.com/office/drawing/2014/main" id="{6FA8DC0B-8333-D27D-3917-ACF2BFEA34FF}"/>
              </a:ext>
            </a:extLst>
          </p:cNvPr>
          <p:cNvSpPr txBox="1"/>
          <p:nvPr/>
        </p:nvSpPr>
        <p:spPr>
          <a:xfrm>
            <a:off x="762000" y="4781877"/>
            <a:ext cx="10405672" cy="707886"/>
          </a:xfrm>
          <a:prstGeom prst="rect">
            <a:avLst/>
          </a:prstGeom>
          <a:solidFill>
            <a:schemeClr val="accent6">
              <a:lumMod val="60000"/>
              <a:lumOff val="40000"/>
            </a:schemeClr>
          </a:solidFill>
        </p:spPr>
        <p:txBody>
          <a:bodyPr wrap="square" rtlCol="0">
            <a:spAutoFit/>
          </a:bodyPr>
          <a:lstStyle/>
          <a:p>
            <a:r>
              <a:rPr lang="en-US" sz="2000" b="1" dirty="0"/>
              <a:t>Class C </a:t>
            </a:r>
            <a:r>
              <a:rPr lang="en-US" sz="2000" dirty="0"/>
              <a:t>buildings are substantially older than class A or class B buildings, with inferior locations, lack of design appeal, or signs of deferred maintenance.</a:t>
            </a:r>
          </a:p>
        </p:txBody>
      </p:sp>
      <p:sp>
        <p:nvSpPr>
          <p:cNvPr id="6" name="TextBox 2">
            <a:extLst>
              <a:ext uri="{FF2B5EF4-FFF2-40B4-BE49-F238E27FC236}">
                <a16:creationId xmlns:a16="http://schemas.microsoft.com/office/drawing/2014/main" id="{37ED3ADC-1FC1-2290-15C7-9190EEE7BAE8}"/>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spTree>
    <p:extLst>
      <p:ext uri="{BB962C8B-B14F-4D97-AF65-F5344CB8AC3E}">
        <p14:creationId xmlns:p14="http://schemas.microsoft.com/office/powerpoint/2010/main" val="322052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979A-BFBD-DD0C-24BA-C2CBF5BD0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91D4F-DCC4-413E-8242-D488F5505AEF}"/>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2715C1B-FECF-10CE-7ED4-5B3FC6A9D084}"/>
              </a:ext>
            </a:extLst>
          </p:cNvPr>
          <p:cNvSpPr txBox="1"/>
          <p:nvPr/>
        </p:nvSpPr>
        <p:spPr>
          <a:xfrm>
            <a:off x="879735" y="2076900"/>
            <a:ext cx="8176380" cy="3785652"/>
          </a:xfrm>
          <a:prstGeom prst="rect">
            <a:avLst/>
          </a:prstGeom>
          <a:noFill/>
        </p:spPr>
        <p:txBody>
          <a:bodyPr wrap="square" rtlCol="0">
            <a:spAutoFit/>
          </a:bodyPr>
          <a:lstStyle/>
          <a:p>
            <a:r>
              <a:rPr lang="en-US" sz="2000" b="1" dirty="0">
                <a:latin typeface="Alexandria"/>
              </a:rPr>
              <a:t>Location</a:t>
            </a:r>
            <a:r>
              <a:rPr lang="en-US" sz="2000" dirty="0">
                <a:latin typeface="Alexandria"/>
              </a:rPr>
              <a:t> </a:t>
            </a:r>
          </a:p>
          <a:p>
            <a:pPr marL="342900" indent="-342900">
              <a:buFont typeface="Arial" panose="020B0604020202020204" pitchFamily="34" charset="0"/>
              <a:buChar char="•"/>
            </a:pPr>
            <a:r>
              <a:rPr lang="en-US" sz="2000" dirty="0">
                <a:latin typeface="Alexandria"/>
              </a:rPr>
              <a:t>Location Downtowns or central business districts (CBDs) are usually characterized by tall office buildings and high rents. </a:t>
            </a:r>
          </a:p>
          <a:p>
            <a:pPr marL="342900" indent="-342900">
              <a:buFont typeface="Arial" panose="020B0604020202020204" pitchFamily="34" charset="0"/>
              <a:buChar char="•"/>
            </a:pPr>
            <a:r>
              <a:rPr lang="en-US" sz="2000" dirty="0">
                <a:latin typeface="Alexandria"/>
              </a:rPr>
              <a:t>Major business and professional services providers in law, accounting, architecture, engineering, and consulting  downtown locations attractive, as do many corporate headquarters and regional offices. </a:t>
            </a:r>
          </a:p>
          <a:p>
            <a:pPr marL="342900" indent="-342900">
              <a:buFont typeface="Arial" panose="020B0604020202020204" pitchFamily="34" charset="0"/>
              <a:buChar char="•"/>
            </a:pPr>
            <a:r>
              <a:rPr lang="en-US" sz="2000" dirty="0">
                <a:latin typeface="Alexandria"/>
              </a:rPr>
              <a:t>Government offices are often concentrated in CBDs, but rarely in class A space.</a:t>
            </a:r>
          </a:p>
          <a:p>
            <a:pPr marL="342900" indent="-342900">
              <a:buFont typeface="Arial" panose="020B0604020202020204" pitchFamily="34" charset="0"/>
              <a:buChar char="•"/>
            </a:pPr>
            <a:r>
              <a:rPr lang="en-US" sz="2000" dirty="0">
                <a:latin typeface="Alexandria"/>
              </a:rPr>
              <a:t>Spacious suburban office parks, with a variety of building styles and heights, captured a growing share of demand .</a:t>
            </a:r>
          </a:p>
          <a:p>
            <a:pPr marL="342900" indent="-342900">
              <a:buFont typeface="Arial" panose="020B0604020202020204" pitchFamily="34" charset="0"/>
              <a:buChar char="•"/>
            </a:pPr>
            <a:r>
              <a:rPr lang="en-US" sz="2000" dirty="0">
                <a:latin typeface="Alexandria"/>
              </a:rPr>
              <a:t>Small suburban office buildings can be found along major arterials and adjacent to retail centers and multifamily residential complexes.</a:t>
            </a:r>
          </a:p>
        </p:txBody>
      </p:sp>
      <p:pic>
        <p:nvPicPr>
          <p:cNvPr id="7" name="Graphic 21">
            <a:extLst>
              <a:ext uri="{FF2B5EF4-FFF2-40B4-BE49-F238E27FC236}">
                <a16:creationId xmlns:a16="http://schemas.microsoft.com/office/drawing/2014/main" id="{DBE79FCB-987C-C777-30B7-7643A02ED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7A70C9D-7395-A75B-9042-000F1AF77FBE}"/>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pic>
        <p:nvPicPr>
          <p:cNvPr id="4" name="صورة 3">
            <a:extLst>
              <a:ext uri="{FF2B5EF4-FFF2-40B4-BE49-F238E27FC236}">
                <a16:creationId xmlns:a16="http://schemas.microsoft.com/office/drawing/2014/main" id="{4BFC78FF-6AA3-FD4A-5F70-2CC560C62158}"/>
              </a:ext>
            </a:extLst>
          </p:cNvPr>
          <p:cNvPicPr>
            <a:picLocks noChangeAspect="1"/>
          </p:cNvPicPr>
          <p:nvPr/>
        </p:nvPicPr>
        <p:blipFill>
          <a:blip r:embed="rId3"/>
          <a:stretch>
            <a:fillRect/>
          </a:stretch>
        </p:blipFill>
        <p:spPr>
          <a:xfrm>
            <a:off x="8835765" y="2924799"/>
            <a:ext cx="2476500" cy="1847850"/>
          </a:xfrm>
          <a:prstGeom prst="rect">
            <a:avLst/>
          </a:prstGeom>
        </p:spPr>
      </p:pic>
    </p:spTree>
    <p:extLst>
      <p:ext uri="{BB962C8B-B14F-4D97-AF65-F5344CB8AC3E}">
        <p14:creationId xmlns:p14="http://schemas.microsoft.com/office/powerpoint/2010/main" val="326441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A3A2B-01D6-ABF6-5126-84454DB9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6B9D7-8B18-9EE9-B717-2FA56D77B8A4}"/>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C7EF4A8-6C03-099B-26EB-D83CB9CDF9D2}"/>
              </a:ext>
            </a:extLst>
          </p:cNvPr>
          <p:cNvSpPr txBox="1"/>
          <p:nvPr/>
        </p:nvSpPr>
        <p:spPr>
          <a:xfrm>
            <a:off x="808868" y="2279623"/>
            <a:ext cx="6384516" cy="3477875"/>
          </a:xfrm>
          <a:prstGeom prst="rect">
            <a:avLst/>
          </a:prstGeom>
          <a:solidFill>
            <a:schemeClr val="bg1"/>
          </a:solidFill>
        </p:spPr>
        <p:txBody>
          <a:bodyPr wrap="square" rtlCol="0">
            <a:spAutoFit/>
          </a:bodyPr>
          <a:lstStyle/>
          <a:p>
            <a:r>
              <a:rPr lang="en-US" sz="2000" b="1" dirty="0">
                <a:latin typeface="Alexandria"/>
              </a:rPr>
              <a:t>Size and Layout</a:t>
            </a:r>
          </a:p>
          <a:p>
            <a:pPr marL="342900" indent="-342900">
              <a:buFont typeface="Arial" panose="020B0604020202020204" pitchFamily="34" charset="0"/>
              <a:buChar char="•"/>
            </a:pPr>
            <a:r>
              <a:rPr lang="en-US" sz="2000" dirty="0">
                <a:latin typeface="Alexandria"/>
              </a:rPr>
              <a:t>Office buildings generally fall into three size categories: high-rise (16 stories or more), mid-rise (four to 15 stories), and low-rise (one to three stories).</a:t>
            </a:r>
          </a:p>
          <a:p>
            <a:pPr marL="342900" indent="-342900">
              <a:buFont typeface="Arial" panose="020B0604020202020204" pitchFamily="34" charset="0"/>
              <a:buChar char="•"/>
            </a:pPr>
            <a:r>
              <a:rPr lang="en-US" sz="2000" dirty="0">
                <a:latin typeface="Alexandria"/>
              </a:rPr>
              <a:t>Floor plate size is an important consideration, with some tenants requiring large floor plates so they can occupy fewer levels.</a:t>
            </a:r>
          </a:p>
          <a:p>
            <a:pPr marL="342900" indent="-342900">
              <a:buFont typeface="Arial" panose="020B0604020202020204" pitchFamily="34" charset="0"/>
              <a:buChar char="•"/>
            </a:pPr>
            <a:r>
              <a:rPr lang="en-US" sz="2000" dirty="0">
                <a:latin typeface="Alexandria"/>
              </a:rPr>
              <a:t>Floor space flexibility is important as more tenants opt for open-floor layouts and more efficient use of space.</a:t>
            </a:r>
          </a:p>
          <a:p>
            <a:pPr marL="342900" indent="-342900">
              <a:buFont typeface="Arial" panose="020B0604020202020204" pitchFamily="34" charset="0"/>
              <a:buChar char="•"/>
            </a:pPr>
            <a:r>
              <a:rPr lang="en-US" sz="2000" dirty="0">
                <a:latin typeface="Alexandria"/>
              </a:rPr>
              <a:t> Office floor plates in new class A buildings generally range from 18,000 to 30,000 square feet.</a:t>
            </a:r>
          </a:p>
        </p:txBody>
      </p:sp>
      <p:pic>
        <p:nvPicPr>
          <p:cNvPr id="7" name="Graphic 21">
            <a:extLst>
              <a:ext uri="{FF2B5EF4-FFF2-40B4-BE49-F238E27FC236}">
                <a16:creationId xmlns:a16="http://schemas.microsoft.com/office/drawing/2014/main" id="{F375137D-6CCC-C327-C106-32F4D92F6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D22C140E-7784-50AF-9ED3-AE03C58FE43A}"/>
              </a:ext>
            </a:extLst>
          </p:cNvPr>
          <p:cNvPicPr>
            <a:picLocks noChangeAspect="1"/>
          </p:cNvPicPr>
          <p:nvPr/>
        </p:nvPicPr>
        <p:blipFill>
          <a:blip r:embed="rId3"/>
          <a:stretch>
            <a:fillRect/>
          </a:stretch>
        </p:blipFill>
        <p:spPr>
          <a:xfrm>
            <a:off x="7377058" y="2854598"/>
            <a:ext cx="3976094" cy="2327927"/>
          </a:xfrm>
          <a:prstGeom prst="rect">
            <a:avLst/>
          </a:prstGeom>
        </p:spPr>
      </p:pic>
      <p:sp>
        <p:nvSpPr>
          <p:cNvPr id="3" name="TextBox 2">
            <a:extLst>
              <a:ext uri="{FF2B5EF4-FFF2-40B4-BE49-F238E27FC236}">
                <a16:creationId xmlns:a16="http://schemas.microsoft.com/office/drawing/2014/main" id="{F83D8862-86DD-668F-AC1B-BC72076B9F16}"/>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spTree>
    <p:extLst>
      <p:ext uri="{BB962C8B-B14F-4D97-AF65-F5344CB8AC3E}">
        <p14:creationId xmlns:p14="http://schemas.microsoft.com/office/powerpoint/2010/main" val="25444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457D9-9094-7326-70B5-7E8BEE2171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D1DD4-4B31-1159-1FAD-F43C8C7E746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7CB3541-5E36-D794-C00C-510E8A768EA7}"/>
              </a:ext>
            </a:extLst>
          </p:cNvPr>
          <p:cNvSpPr txBox="1"/>
          <p:nvPr/>
        </p:nvSpPr>
        <p:spPr>
          <a:xfrm>
            <a:off x="689640" y="2060193"/>
            <a:ext cx="7508823" cy="3477875"/>
          </a:xfrm>
          <a:prstGeom prst="rect">
            <a:avLst/>
          </a:prstGeom>
          <a:solidFill>
            <a:schemeClr val="bg1"/>
          </a:solidFill>
        </p:spPr>
        <p:txBody>
          <a:bodyPr wrap="square" rtlCol="0">
            <a:spAutoFit/>
          </a:bodyPr>
          <a:lstStyle/>
          <a:p>
            <a:r>
              <a:rPr lang="en-US" sz="2000" b="1" dirty="0">
                <a:latin typeface="Alexandria"/>
              </a:rPr>
              <a:t>Use and Ownership</a:t>
            </a:r>
          </a:p>
          <a:p>
            <a:pPr marL="342900" indent="-342900">
              <a:buFont typeface="Arial" panose="020B0604020202020204" pitchFamily="34" charset="0"/>
              <a:buChar char="•"/>
            </a:pPr>
            <a:r>
              <a:rPr lang="en-US" sz="2000" dirty="0">
                <a:latin typeface="Alexandria"/>
              </a:rPr>
              <a:t>A majority of office buildings are occupied by multiple tenants who lease their space. </a:t>
            </a:r>
          </a:p>
          <a:p>
            <a:pPr marL="342900" indent="-342900">
              <a:buFont typeface="Arial" panose="020B0604020202020204" pitchFamily="34" charset="0"/>
              <a:buChar char="•"/>
            </a:pPr>
            <a:r>
              <a:rPr lang="en-US" sz="2000" dirty="0">
                <a:latin typeface="Alexandria"/>
              </a:rPr>
              <a:t>Office condominium tenants tend to be professional practices (physicians, attorneys, accountants) and other locally owned or franchise businesses. </a:t>
            </a:r>
          </a:p>
          <a:p>
            <a:pPr marL="342900" indent="-342900">
              <a:buFont typeface="Arial" panose="020B0604020202020204" pitchFamily="34" charset="0"/>
              <a:buChar char="•"/>
            </a:pPr>
            <a:r>
              <a:rPr lang="en-US" sz="2000" dirty="0">
                <a:latin typeface="Alexandria"/>
              </a:rPr>
              <a:t>Office buildings  for market niches: medical and laboratory space, university-affiliated institutes, nonprofits, financial services, or back-office functions .</a:t>
            </a:r>
          </a:p>
          <a:p>
            <a:pPr marL="342900" indent="-342900">
              <a:buFont typeface="Arial" panose="020B0604020202020204" pitchFamily="34" charset="0"/>
              <a:buChar char="•"/>
            </a:pPr>
            <a:r>
              <a:rPr lang="en-US" sz="2000" dirty="0">
                <a:latin typeface="Alexandria"/>
              </a:rPr>
              <a:t>Corporations often occupy an entire office building; they may own it or lease it from an investor-owner</a:t>
            </a:r>
            <a:endParaRPr lang="en-US" sz="2000" b="1" dirty="0">
              <a:latin typeface="Alexandria"/>
            </a:endParaRPr>
          </a:p>
        </p:txBody>
      </p:sp>
      <p:pic>
        <p:nvPicPr>
          <p:cNvPr id="7" name="Graphic 21">
            <a:extLst>
              <a:ext uri="{FF2B5EF4-FFF2-40B4-BE49-F238E27FC236}">
                <a16:creationId xmlns:a16="http://schemas.microsoft.com/office/drawing/2014/main" id="{D4DC4084-C4A8-AF46-4000-6EB0570EC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A76FD7E7-4917-AEB6-F730-AD3192C821CF}"/>
              </a:ext>
            </a:extLst>
          </p:cNvPr>
          <p:cNvPicPr>
            <a:picLocks noChangeAspect="1"/>
          </p:cNvPicPr>
          <p:nvPr/>
        </p:nvPicPr>
        <p:blipFill>
          <a:blip r:embed="rId3"/>
          <a:stretch>
            <a:fillRect/>
          </a:stretch>
        </p:blipFill>
        <p:spPr>
          <a:xfrm>
            <a:off x="8270822" y="3032229"/>
            <a:ext cx="2971800" cy="1543050"/>
          </a:xfrm>
          <a:prstGeom prst="rect">
            <a:avLst/>
          </a:prstGeom>
        </p:spPr>
      </p:pic>
      <p:sp>
        <p:nvSpPr>
          <p:cNvPr id="4" name="TextBox 2">
            <a:extLst>
              <a:ext uri="{FF2B5EF4-FFF2-40B4-BE49-F238E27FC236}">
                <a16:creationId xmlns:a16="http://schemas.microsoft.com/office/drawing/2014/main" id="{96D71D74-B9BD-B4C8-E7BD-FD61C41EEDFE}"/>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spTree>
    <p:extLst>
      <p:ext uri="{BB962C8B-B14F-4D97-AF65-F5344CB8AC3E}">
        <p14:creationId xmlns:p14="http://schemas.microsoft.com/office/powerpoint/2010/main" val="178668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294530" y="1806096"/>
            <a:ext cx="9285695" cy="2246769"/>
          </a:xfrm>
          <a:prstGeom prst="rect">
            <a:avLst/>
          </a:prstGeom>
          <a:solidFill>
            <a:schemeClr val="bg1"/>
          </a:solidFill>
        </p:spPr>
        <p:txBody>
          <a:bodyPr wrap="square" rtlCol="0">
            <a:spAutoFit/>
          </a:bodyPr>
          <a:lstStyle/>
          <a:p>
            <a:r>
              <a:rPr lang="en-US" sz="2000" b="1" dirty="0">
                <a:latin typeface="Alexandria"/>
              </a:rPr>
              <a:t>Features and Amenities</a:t>
            </a:r>
          </a:p>
          <a:p>
            <a:pPr marL="342900" indent="-342900">
              <a:buFont typeface="Arial" panose="020B0604020202020204" pitchFamily="34" charset="0"/>
              <a:buChar char="•"/>
            </a:pPr>
            <a:r>
              <a:rPr lang="en-US" sz="2000" dirty="0"/>
              <a:t>A building’s architecture and </a:t>
            </a:r>
            <a:r>
              <a:rPr lang="en-US" sz="2000" dirty="0">
                <a:latin typeface="Alexandria"/>
              </a:rPr>
              <a:t>the</a:t>
            </a:r>
            <a:r>
              <a:rPr lang="en-US" sz="2000" dirty="0"/>
              <a:t> style and quality of finishes in public areas will be important in the selection of a location by image-sensitive tenants also:</a:t>
            </a:r>
          </a:p>
          <a:p>
            <a:pPr marL="342900" indent="-342900">
              <a:buFont typeface="Arial" panose="020B0604020202020204" pitchFamily="34" charset="0"/>
              <a:buChar char="•"/>
            </a:pPr>
            <a:r>
              <a:rPr lang="en-US" sz="2000" dirty="0"/>
              <a:t>On-site health clubs, restaurants, and retail roof decks, bike rooms, shared conference centers, and expanded health/fitness options in their buildings.</a:t>
            </a:r>
          </a:p>
          <a:p>
            <a:pPr marL="342900" indent="-342900">
              <a:buFont typeface="Arial" panose="020B0604020202020204" pitchFamily="34" charset="0"/>
              <a:buChar char="•"/>
            </a:pPr>
            <a:r>
              <a:rPr lang="en-US" sz="2000" dirty="0"/>
              <a:t>Quiet rooms where workers could take a nap. New amenities included dry cleaning drop-off and pet care; hair and nail salons or medical/ dental </a:t>
            </a:r>
            <a:endParaRPr lang="en-US" sz="2000" b="1" dirty="0">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زوايا مستديرة 2">
            <a:extLst>
              <a:ext uri="{FF2B5EF4-FFF2-40B4-BE49-F238E27FC236}">
                <a16:creationId xmlns:a16="http://schemas.microsoft.com/office/drawing/2014/main" id="{E876EAC6-47C2-5904-9227-44BBF205B5D5}"/>
              </a:ext>
            </a:extLst>
          </p:cNvPr>
          <p:cNvSpPr/>
          <p:nvPr/>
        </p:nvSpPr>
        <p:spPr>
          <a:xfrm>
            <a:off x="2184241" y="4279160"/>
            <a:ext cx="7583214" cy="1460912"/>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a:t>
            </a:r>
            <a:r>
              <a:rPr lang="en-US" sz="2000" dirty="0">
                <a:solidFill>
                  <a:schemeClr val="tx1"/>
                </a:solidFill>
                <a:latin typeface="Alexandria"/>
              </a:rPr>
              <a:t>In the past, approximately 3 percent of portfolio space was </a:t>
            </a:r>
          </a:p>
          <a:p>
            <a:r>
              <a:rPr lang="en-US" sz="2000" dirty="0">
                <a:solidFill>
                  <a:schemeClr val="tx1"/>
                </a:solidFill>
                <a:latin typeface="Alexandria"/>
              </a:rPr>
              <a:t>committed to features like gyms and on-site dining. </a:t>
            </a:r>
            <a:r>
              <a:rPr lang="en-US" sz="2000" b="1" dirty="0">
                <a:solidFill>
                  <a:schemeClr val="tx1"/>
                </a:solidFill>
                <a:latin typeface="Alexandria"/>
              </a:rPr>
              <a:t>Today, </a:t>
            </a:r>
          </a:p>
          <a:p>
            <a:r>
              <a:rPr lang="en-US" sz="2000" b="1" dirty="0">
                <a:solidFill>
                  <a:schemeClr val="tx1"/>
                </a:solidFill>
                <a:latin typeface="Alexandria"/>
              </a:rPr>
              <a:t>owners should expect to allocate 10 percent</a:t>
            </a:r>
            <a:r>
              <a:rPr lang="en-US" sz="2000" dirty="0">
                <a:solidFill>
                  <a:schemeClr val="tx1"/>
                </a:solidFill>
                <a:latin typeface="Alexandria"/>
              </a:rPr>
              <a:t>, and those who </a:t>
            </a:r>
          </a:p>
          <a:p>
            <a:r>
              <a:rPr lang="en-US" sz="2000" dirty="0">
                <a:solidFill>
                  <a:schemeClr val="tx1"/>
                </a:solidFill>
                <a:latin typeface="Alexandria"/>
              </a:rPr>
              <a:t>are trying to attract highly sought-after tenants should look </a:t>
            </a:r>
          </a:p>
          <a:p>
            <a:r>
              <a:rPr lang="en-US" sz="2000" dirty="0">
                <a:solidFill>
                  <a:schemeClr val="tx1"/>
                </a:solidFill>
                <a:latin typeface="Alexandria"/>
              </a:rPr>
              <a:t>to reserve 12 percent or more.</a:t>
            </a:r>
          </a:p>
        </p:txBody>
      </p:sp>
      <p:sp>
        <p:nvSpPr>
          <p:cNvPr id="6" name="TextBox 2">
            <a:extLst>
              <a:ext uri="{FF2B5EF4-FFF2-40B4-BE49-F238E27FC236}">
                <a16:creationId xmlns:a16="http://schemas.microsoft.com/office/drawing/2014/main" id="{2F6E77DB-2DF5-2475-6156-D530D9F5D62A}"/>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201759" y="16142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AFC20CF-FE75-8783-9DAF-5496D187508F}"/>
              </a:ext>
            </a:extLst>
          </p:cNvPr>
          <p:cNvSpPr txBox="1"/>
          <p:nvPr/>
        </p:nvSpPr>
        <p:spPr>
          <a:xfrm>
            <a:off x="1333001" y="1741124"/>
            <a:ext cx="8819992" cy="2554545"/>
          </a:xfrm>
          <a:prstGeom prst="rect">
            <a:avLst/>
          </a:prstGeom>
          <a:solidFill>
            <a:schemeClr val="bg1"/>
          </a:solidFill>
        </p:spPr>
        <p:txBody>
          <a:bodyPr wrap="square" rtlCol="0">
            <a:spAutoFit/>
          </a:bodyPr>
          <a:lstStyle/>
          <a:p>
            <a:r>
              <a:rPr lang="en-US" sz="2000" b="1" dirty="0">
                <a:latin typeface="Alexandria"/>
              </a:rPr>
              <a:t>Features and Amenities -</a:t>
            </a:r>
            <a:r>
              <a:rPr lang="en-US" sz="2000" b="1" dirty="0">
                <a:solidFill>
                  <a:schemeClr val="accent5"/>
                </a:solidFill>
                <a:latin typeface="Alexandria"/>
              </a:rPr>
              <a:t>Security and Technology</a:t>
            </a:r>
          </a:p>
          <a:p>
            <a:pPr marL="342900" indent="-342900">
              <a:buFont typeface="Arial" panose="020B0604020202020204" pitchFamily="34" charset="0"/>
              <a:buChar char="•"/>
            </a:pPr>
            <a:r>
              <a:rPr lang="en-US" sz="2000" dirty="0">
                <a:latin typeface="Alexandria"/>
              </a:rPr>
              <a:t>Security is paramount for government agencies and private tenants, both in the lobby and at the entrance to individual office spaces.</a:t>
            </a:r>
          </a:p>
          <a:p>
            <a:pPr marL="342900" indent="-342900">
              <a:buFont typeface="Arial" panose="020B0604020202020204" pitchFamily="34" charset="0"/>
              <a:buChar char="•"/>
            </a:pPr>
            <a:r>
              <a:rPr lang="en-US" sz="2000" dirty="0">
                <a:latin typeface="Alexandria"/>
              </a:rPr>
              <a:t>Companies needing the most up-to-date security features are moving to fingerprint or retina recognition systems.</a:t>
            </a:r>
          </a:p>
          <a:p>
            <a:pPr marL="342900" indent="-342900">
              <a:buFont typeface="Arial" panose="020B0604020202020204" pitchFamily="34" charset="0"/>
              <a:buChar char="•"/>
            </a:pPr>
            <a:r>
              <a:rPr lang="en-US" sz="2000" dirty="0">
                <a:latin typeface="Alexandria"/>
              </a:rPr>
              <a:t>High-capacity electrical systems like  high-speed internet, flexible telecommunications systems, and both on- and off-site data storage capabilities</a:t>
            </a:r>
            <a:endParaRPr lang="en-US" sz="2000" b="1" dirty="0">
              <a:latin typeface="Alexandria"/>
            </a:endParaRPr>
          </a:p>
          <a:p>
            <a:endParaRPr lang="en-US" sz="2000" b="1" dirty="0">
              <a:latin typeface="Alexandria"/>
            </a:endParaRPr>
          </a:p>
        </p:txBody>
      </p:sp>
      <p:pic>
        <p:nvPicPr>
          <p:cNvPr id="3" name="صورة 2">
            <a:extLst>
              <a:ext uri="{FF2B5EF4-FFF2-40B4-BE49-F238E27FC236}">
                <a16:creationId xmlns:a16="http://schemas.microsoft.com/office/drawing/2014/main" id="{24439C8E-059E-8794-483F-5315224F241D}"/>
              </a:ext>
            </a:extLst>
          </p:cNvPr>
          <p:cNvPicPr>
            <a:picLocks noChangeAspect="1"/>
          </p:cNvPicPr>
          <p:nvPr/>
        </p:nvPicPr>
        <p:blipFill>
          <a:blip r:embed="rId3"/>
          <a:stretch>
            <a:fillRect/>
          </a:stretch>
        </p:blipFill>
        <p:spPr>
          <a:xfrm>
            <a:off x="4445884" y="4072639"/>
            <a:ext cx="2857500" cy="1600200"/>
          </a:xfrm>
          <a:prstGeom prst="rect">
            <a:avLst/>
          </a:prstGeom>
        </p:spPr>
      </p:pic>
      <p:sp>
        <p:nvSpPr>
          <p:cNvPr id="4" name="TextBox 2">
            <a:extLst>
              <a:ext uri="{FF2B5EF4-FFF2-40B4-BE49-F238E27FC236}">
                <a16:creationId xmlns:a16="http://schemas.microsoft.com/office/drawing/2014/main" id="{7613B632-C5E8-C1A9-28A8-6B00F579C426}"/>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spTree>
    <p:extLst>
      <p:ext uri="{BB962C8B-B14F-4D97-AF65-F5344CB8AC3E}">
        <p14:creationId xmlns:p14="http://schemas.microsoft.com/office/powerpoint/2010/main" val="3344012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971D4-A300-C503-43F0-C425E0A9D3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A5BE9D-7136-8ACD-C950-8A834CF407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1BC4B0-198E-B182-D719-08CBF66F857A}"/>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CA3216-ADCE-D7AE-83FB-359FD2006B4F}"/>
              </a:ext>
            </a:extLst>
          </p:cNvPr>
          <p:cNvSpPr txBox="1"/>
          <p:nvPr/>
        </p:nvSpPr>
        <p:spPr>
          <a:xfrm>
            <a:off x="1333002" y="1815729"/>
            <a:ext cx="6486696" cy="4093428"/>
          </a:xfrm>
          <a:prstGeom prst="rect">
            <a:avLst/>
          </a:prstGeom>
          <a:solidFill>
            <a:schemeClr val="bg1"/>
          </a:solidFill>
        </p:spPr>
        <p:txBody>
          <a:bodyPr wrap="square" rtlCol="0">
            <a:spAutoFit/>
          </a:bodyPr>
          <a:lstStyle/>
          <a:p>
            <a:r>
              <a:rPr lang="en-US" sz="2000" b="1" dirty="0">
                <a:latin typeface="Alexandria"/>
              </a:rPr>
              <a:t>Features and Amenities -</a:t>
            </a:r>
            <a:r>
              <a:rPr lang="en-US" sz="2000" b="1" dirty="0">
                <a:solidFill>
                  <a:schemeClr val="accent5"/>
                </a:solidFill>
                <a:latin typeface="Alexandria"/>
              </a:rPr>
              <a:t>Energy-Saving and Environmentally Friendly Features</a:t>
            </a:r>
          </a:p>
          <a:p>
            <a:pPr marL="342900" indent="-342900">
              <a:buFont typeface="Arial" panose="020B0604020202020204" pitchFamily="34" charset="0"/>
              <a:buChar char="•"/>
            </a:pPr>
            <a:r>
              <a:rPr lang="en-US" sz="2000" dirty="0">
                <a:latin typeface="Alexandria"/>
              </a:rPr>
              <a:t>Energy-saving and environmentally sensitive “green” features are considered essential in a class A office building</a:t>
            </a:r>
          </a:p>
          <a:p>
            <a:pPr marL="342900" indent="-342900">
              <a:buFont typeface="Arial" panose="020B0604020202020204" pitchFamily="34" charset="0"/>
              <a:buChar char="•"/>
            </a:pPr>
            <a:r>
              <a:rPr lang="en-US" sz="2000" dirty="0">
                <a:latin typeface="Alexandria"/>
              </a:rPr>
              <a:t>Indoor air quality, temperature and noise controls, and use of nontoxic building materials are as important as lavish lobbies.</a:t>
            </a:r>
          </a:p>
          <a:p>
            <a:pPr marL="342900" indent="-342900">
              <a:buFont typeface="Arial" panose="020B0604020202020204" pitchFamily="34" charset="0"/>
              <a:buChar char="•"/>
            </a:pPr>
            <a:r>
              <a:rPr lang="en-US" sz="2000" dirty="0">
                <a:latin typeface="Alexandria"/>
              </a:rPr>
              <a:t>Developers of new buildings are seeking Leadership in Energy and Environmental Design (LEED) ratings, paying attention to site planning that maximizes natural light, installing windows that actually open, using recycled carpet…</a:t>
            </a:r>
            <a:endParaRPr lang="en-US" sz="2000" b="1" dirty="0">
              <a:solidFill>
                <a:schemeClr val="accent5"/>
              </a:solidFill>
              <a:latin typeface="Alexandria"/>
            </a:endParaRPr>
          </a:p>
        </p:txBody>
      </p:sp>
      <p:pic>
        <p:nvPicPr>
          <p:cNvPr id="5" name="Graphic 21">
            <a:extLst>
              <a:ext uri="{FF2B5EF4-FFF2-40B4-BE49-F238E27FC236}">
                <a16:creationId xmlns:a16="http://schemas.microsoft.com/office/drawing/2014/main" id="{221600A9-DE66-F9DB-AECC-D187604F7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F9D7E9C7-4B1C-BB0E-A428-CD8B3773057C}"/>
              </a:ext>
            </a:extLst>
          </p:cNvPr>
          <p:cNvPicPr>
            <a:picLocks noChangeAspect="1"/>
          </p:cNvPicPr>
          <p:nvPr/>
        </p:nvPicPr>
        <p:blipFill>
          <a:blip r:embed="rId3"/>
          <a:stretch>
            <a:fillRect/>
          </a:stretch>
        </p:blipFill>
        <p:spPr>
          <a:xfrm>
            <a:off x="7819698" y="2504375"/>
            <a:ext cx="2411865" cy="2716135"/>
          </a:xfrm>
          <a:prstGeom prst="rect">
            <a:avLst/>
          </a:prstGeom>
        </p:spPr>
      </p:pic>
      <p:sp>
        <p:nvSpPr>
          <p:cNvPr id="7" name="TextBox 2">
            <a:extLst>
              <a:ext uri="{FF2B5EF4-FFF2-40B4-BE49-F238E27FC236}">
                <a16:creationId xmlns:a16="http://schemas.microsoft.com/office/drawing/2014/main" id="{CA82CE9D-AD92-87C0-2D47-FD1DCFBCD8B1}"/>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spTree>
    <p:extLst>
      <p:ext uri="{BB962C8B-B14F-4D97-AF65-F5344CB8AC3E}">
        <p14:creationId xmlns:p14="http://schemas.microsoft.com/office/powerpoint/2010/main" val="2083396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84763-2F24-00C8-6AC1-C9E9AAFA32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76E61E-6E37-B9BD-329E-38BB97589D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46ADE21-25C9-213F-F7AC-90B49E41C2F2}"/>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23E9EA-3EB9-4A9E-99F3-0F8BC35055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171C5EED-2B50-6CB4-CE2F-F8DB019622A8}"/>
              </a:ext>
            </a:extLst>
          </p:cNvPr>
          <p:cNvSpPr txBox="1"/>
          <p:nvPr/>
        </p:nvSpPr>
        <p:spPr>
          <a:xfrm>
            <a:off x="6096000" y="2391650"/>
            <a:ext cx="4092316" cy="400110"/>
          </a:xfrm>
          <a:prstGeom prst="rect">
            <a:avLst/>
          </a:prstGeom>
          <a:solidFill>
            <a:schemeClr val="bg1"/>
          </a:solidFill>
        </p:spPr>
        <p:txBody>
          <a:bodyPr wrap="square" rtlCol="0">
            <a:spAutoFit/>
          </a:bodyPr>
          <a:lstStyle/>
          <a:p>
            <a:endParaRPr lang="en-US" sz="2000" dirty="0">
              <a:latin typeface="Alexandria"/>
            </a:endParaRPr>
          </a:p>
        </p:txBody>
      </p:sp>
      <p:sp>
        <p:nvSpPr>
          <p:cNvPr id="7" name="TextBox 23">
            <a:extLst>
              <a:ext uri="{FF2B5EF4-FFF2-40B4-BE49-F238E27FC236}">
                <a16:creationId xmlns:a16="http://schemas.microsoft.com/office/drawing/2014/main" id="{9A8EE8B4-8CFA-33AA-7469-2029C08B4FC7}"/>
              </a:ext>
            </a:extLst>
          </p:cNvPr>
          <p:cNvSpPr txBox="1"/>
          <p:nvPr/>
        </p:nvSpPr>
        <p:spPr>
          <a:xfrm>
            <a:off x="1422338" y="1914273"/>
            <a:ext cx="9250657" cy="1938992"/>
          </a:xfrm>
          <a:prstGeom prst="rect">
            <a:avLst/>
          </a:prstGeom>
          <a:solidFill>
            <a:schemeClr val="bg1"/>
          </a:solidFill>
        </p:spPr>
        <p:txBody>
          <a:bodyPr wrap="square" rtlCol="0">
            <a:spAutoFit/>
          </a:bodyPr>
          <a:lstStyle/>
          <a:p>
            <a:r>
              <a:rPr lang="en-US" sz="2000" b="1" dirty="0">
                <a:latin typeface="Alexandria"/>
              </a:rPr>
              <a:t>Features and Amenities -</a:t>
            </a:r>
            <a:r>
              <a:rPr lang="en-US" sz="2000" b="1" dirty="0">
                <a:solidFill>
                  <a:schemeClr val="accent5"/>
                </a:solidFill>
                <a:latin typeface="Alexandria"/>
              </a:rPr>
              <a:t>Parking and Transit</a:t>
            </a:r>
          </a:p>
          <a:p>
            <a:pPr marL="342900" indent="-342900">
              <a:buFont typeface="Arial" panose="020B0604020202020204" pitchFamily="34" charset="0"/>
              <a:buChar char="•"/>
            </a:pPr>
            <a:r>
              <a:rPr lang="en-US" sz="2000" dirty="0">
                <a:latin typeface="Alexandria"/>
              </a:rPr>
              <a:t>The availability and cost of parking and accessibility to mass transit in urban cores are important features when marketing office buildings.</a:t>
            </a:r>
          </a:p>
          <a:p>
            <a:pPr marL="342900" indent="-342900">
              <a:buFont typeface="Arial" panose="020B0604020202020204" pitchFamily="34" charset="0"/>
              <a:buChar char="•"/>
            </a:pPr>
            <a:r>
              <a:rPr lang="en-US" sz="2000" dirty="0">
                <a:latin typeface="Alexandria"/>
              </a:rPr>
              <a:t>suburban tenants wanted five or six parking spaces per 1,000 square feet of rentable area.</a:t>
            </a:r>
          </a:p>
          <a:p>
            <a:pPr marL="342900" indent="-342900">
              <a:buFont typeface="Arial" panose="020B0604020202020204" pitchFamily="34" charset="0"/>
              <a:buChar char="•"/>
            </a:pPr>
            <a:r>
              <a:rPr lang="en-US" sz="2000" dirty="0">
                <a:latin typeface="Alexandria"/>
              </a:rPr>
              <a:t>walking or biking to work became more common</a:t>
            </a:r>
            <a:endParaRPr lang="en-US" sz="2000" b="1" dirty="0">
              <a:solidFill>
                <a:schemeClr val="accent5"/>
              </a:solidFill>
              <a:latin typeface="Alexandria"/>
            </a:endParaRPr>
          </a:p>
        </p:txBody>
      </p:sp>
      <p:sp>
        <p:nvSpPr>
          <p:cNvPr id="2" name="TextBox 2">
            <a:extLst>
              <a:ext uri="{FF2B5EF4-FFF2-40B4-BE49-F238E27FC236}">
                <a16:creationId xmlns:a16="http://schemas.microsoft.com/office/drawing/2014/main" id="{5A487552-9B59-5F77-0456-B3D093FF4AB1}"/>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pic>
        <p:nvPicPr>
          <p:cNvPr id="8" name="صورة 7">
            <a:extLst>
              <a:ext uri="{FF2B5EF4-FFF2-40B4-BE49-F238E27FC236}">
                <a16:creationId xmlns:a16="http://schemas.microsoft.com/office/drawing/2014/main" id="{DC00F6D2-3806-44A7-7AC8-A4ADECA24058}"/>
              </a:ext>
            </a:extLst>
          </p:cNvPr>
          <p:cNvPicPr>
            <a:picLocks noChangeAspect="1"/>
          </p:cNvPicPr>
          <p:nvPr/>
        </p:nvPicPr>
        <p:blipFill>
          <a:blip r:embed="rId3"/>
          <a:stretch>
            <a:fillRect/>
          </a:stretch>
        </p:blipFill>
        <p:spPr>
          <a:xfrm>
            <a:off x="3846253" y="3853265"/>
            <a:ext cx="3599136" cy="2015516"/>
          </a:xfrm>
          <a:prstGeom prst="rect">
            <a:avLst/>
          </a:prstGeom>
        </p:spPr>
      </p:pic>
    </p:spTree>
    <p:extLst>
      <p:ext uri="{BB962C8B-B14F-4D97-AF65-F5344CB8AC3E}">
        <p14:creationId xmlns:p14="http://schemas.microsoft.com/office/powerpoint/2010/main" val="2867060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63A36-A308-D80E-A8B6-93E30CA45E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0EB47E-635C-31AA-7EF1-56E37178EAC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63248F-DEF4-AFC4-3183-269E4D4F9B6A}"/>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716129-E329-20CF-9906-687B7B3C08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DBF4FC37-DF9C-F5FB-7B01-98A1655EAC58}"/>
              </a:ext>
            </a:extLst>
          </p:cNvPr>
          <p:cNvSpPr txBox="1"/>
          <p:nvPr/>
        </p:nvSpPr>
        <p:spPr>
          <a:xfrm>
            <a:off x="1360380" y="1889572"/>
            <a:ext cx="9153996" cy="2246769"/>
          </a:xfrm>
          <a:prstGeom prst="rect">
            <a:avLst/>
          </a:prstGeom>
          <a:solidFill>
            <a:schemeClr val="bg1"/>
          </a:solidFill>
        </p:spPr>
        <p:txBody>
          <a:bodyPr wrap="square" rtlCol="0">
            <a:spAutoFit/>
          </a:bodyPr>
          <a:lstStyle/>
          <a:p>
            <a:r>
              <a:rPr lang="en-US" sz="2000" b="1" dirty="0">
                <a:latin typeface="Alexandria"/>
              </a:rPr>
              <a:t>Shared Spaces, Flexible Commitments</a:t>
            </a:r>
          </a:p>
          <a:p>
            <a:pPr marL="342900" indent="-342900">
              <a:buFont typeface="Arial" panose="020B0604020202020204" pitchFamily="34" charset="0"/>
              <a:buChar char="•"/>
            </a:pPr>
            <a:r>
              <a:rPr lang="en-US" sz="2000" dirty="0">
                <a:latin typeface="Alexandria"/>
              </a:rPr>
              <a:t>As more employees are permitted to work remotely , a growing trend is to use professionally managed flexible office arrangements, often referred to as “coworking” space. </a:t>
            </a:r>
          </a:p>
          <a:p>
            <a:pPr marL="342900" indent="-342900">
              <a:buFont typeface="Arial" panose="020B0604020202020204" pitchFamily="34" charset="0"/>
              <a:buChar char="•"/>
            </a:pPr>
            <a:r>
              <a:rPr lang="en-US" sz="2000" dirty="0">
                <a:latin typeface="Alexandria"/>
              </a:rPr>
              <a:t>New businesses and self-employed professionals could show prospective clients or customers a permanent mailing address, an advantage for firms that were just getting started.</a:t>
            </a:r>
          </a:p>
        </p:txBody>
      </p:sp>
      <p:sp>
        <p:nvSpPr>
          <p:cNvPr id="2" name="TextBox 2">
            <a:extLst>
              <a:ext uri="{FF2B5EF4-FFF2-40B4-BE49-F238E27FC236}">
                <a16:creationId xmlns:a16="http://schemas.microsoft.com/office/drawing/2014/main" id="{63600881-74CD-15E0-AD1F-77BCC58CCC28}"/>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2. Characteristics of Office Buildings</a:t>
            </a:r>
          </a:p>
        </p:txBody>
      </p:sp>
      <p:pic>
        <p:nvPicPr>
          <p:cNvPr id="6" name="صورة 5">
            <a:extLst>
              <a:ext uri="{FF2B5EF4-FFF2-40B4-BE49-F238E27FC236}">
                <a16:creationId xmlns:a16="http://schemas.microsoft.com/office/drawing/2014/main" id="{6E3622EF-EBA7-67F3-11BC-C81CF47599E6}"/>
              </a:ext>
            </a:extLst>
          </p:cNvPr>
          <p:cNvPicPr>
            <a:picLocks noChangeAspect="1"/>
          </p:cNvPicPr>
          <p:nvPr/>
        </p:nvPicPr>
        <p:blipFill>
          <a:blip r:embed="rId3"/>
          <a:stretch>
            <a:fillRect/>
          </a:stretch>
        </p:blipFill>
        <p:spPr>
          <a:xfrm>
            <a:off x="3689132" y="3996887"/>
            <a:ext cx="4461640" cy="1733550"/>
          </a:xfrm>
          <a:prstGeom prst="rect">
            <a:avLst/>
          </a:prstGeom>
        </p:spPr>
      </p:pic>
    </p:spTree>
    <p:extLst>
      <p:ext uri="{BB962C8B-B14F-4D97-AF65-F5344CB8AC3E}">
        <p14:creationId xmlns:p14="http://schemas.microsoft.com/office/powerpoint/2010/main" val="3147804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4A14F-F030-9E83-C3A6-C492F02EDB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240F05-9135-106C-3FD1-BA2D8E95D3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C4A5C7-2080-35B4-D1AB-101B5629C5D8}"/>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376254-4970-A923-C183-2B8D2A0DE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3E36E30E-AFA7-857A-A18E-730647DD4B81}"/>
              </a:ext>
            </a:extLst>
          </p:cNvPr>
          <p:cNvSpPr txBox="1"/>
          <p:nvPr/>
        </p:nvSpPr>
        <p:spPr>
          <a:xfrm>
            <a:off x="1278678" y="1949365"/>
            <a:ext cx="2466489" cy="3785652"/>
          </a:xfrm>
          <a:prstGeom prst="rect">
            <a:avLst/>
          </a:prstGeom>
          <a:solidFill>
            <a:schemeClr val="accent1">
              <a:lumMod val="20000"/>
              <a:lumOff val="80000"/>
            </a:schemeClr>
          </a:solidFill>
        </p:spPr>
        <p:txBody>
          <a:bodyPr wrap="square" rtlCol="0">
            <a:spAutoFit/>
          </a:bodyPr>
          <a:lstStyle/>
          <a:p>
            <a:r>
              <a:rPr lang="en-US" sz="2000" b="1" dirty="0">
                <a:latin typeface="Alexandria"/>
              </a:rPr>
              <a:t>How “WeWork” Works? </a:t>
            </a:r>
            <a:r>
              <a:rPr lang="en-US" sz="2000" dirty="0">
                <a:latin typeface="Alexandria"/>
              </a:rPr>
              <a:t>In 2018, WeWork was leasing over 12 million square feet of space from building owners in 4,000 locations. The company states that its mission is to “build a community,” not just a place to work.</a:t>
            </a:r>
          </a:p>
        </p:txBody>
      </p:sp>
      <p:sp>
        <p:nvSpPr>
          <p:cNvPr id="3" name="TextBox 23">
            <a:extLst>
              <a:ext uri="{FF2B5EF4-FFF2-40B4-BE49-F238E27FC236}">
                <a16:creationId xmlns:a16="http://schemas.microsoft.com/office/drawing/2014/main" id="{F4FB5660-56A0-9F7D-E905-265C9B112A34}"/>
              </a:ext>
            </a:extLst>
          </p:cNvPr>
          <p:cNvSpPr txBox="1"/>
          <p:nvPr/>
        </p:nvSpPr>
        <p:spPr>
          <a:xfrm>
            <a:off x="3822086" y="1795477"/>
            <a:ext cx="6747641" cy="4093428"/>
          </a:xfrm>
          <a:prstGeom prst="rect">
            <a:avLst/>
          </a:prstGeom>
          <a:solidFill>
            <a:schemeClr val="accent1">
              <a:lumMod val="20000"/>
              <a:lumOff val="80000"/>
            </a:schemeClr>
          </a:solidFill>
        </p:spPr>
        <p:txBody>
          <a:bodyPr wrap="square" rtlCol="0">
            <a:spAutoFit/>
          </a:bodyPr>
          <a:lstStyle/>
          <a:p>
            <a:r>
              <a:rPr lang="en-US" sz="2000" dirty="0">
                <a:latin typeface="Alexandria"/>
              </a:rPr>
              <a:t>The following services are included in the monthly fee :</a:t>
            </a:r>
          </a:p>
          <a:p>
            <a:r>
              <a:rPr lang="en-US" sz="2000" dirty="0">
                <a:latin typeface="Alexandria"/>
              </a:rPr>
              <a:t>■ Offices designed to maximize natural light; </a:t>
            </a:r>
          </a:p>
          <a:p>
            <a:r>
              <a:rPr lang="en-US" sz="2000" dirty="0">
                <a:latin typeface="Alexandria"/>
              </a:rPr>
              <a:t>■ Free wi-fi and ethernet connections;</a:t>
            </a:r>
          </a:p>
          <a:p>
            <a:r>
              <a:rPr lang="en-US" sz="2000" dirty="0">
                <a:latin typeface="Alexandria"/>
              </a:rPr>
              <a:t>■ Desks, chairs, lamps, and filing cabinets; </a:t>
            </a:r>
          </a:p>
          <a:p>
            <a:r>
              <a:rPr lang="en-US" sz="2000" dirty="0">
                <a:latin typeface="Alexandria"/>
              </a:rPr>
              <a:t>■ Use of a copier/scanner/printer on each floor; </a:t>
            </a:r>
          </a:p>
          <a:p>
            <a:r>
              <a:rPr lang="en-US" sz="2000" dirty="0">
                <a:latin typeface="Alexandria"/>
              </a:rPr>
              <a:t>■ Coffee, tea, and fruit water;</a:t>
            </a:r>
          </a:p>
          <a:p>
            <a:r>
              <a:rPr lang="en-US" sz="2000" dirty="0">
                <a:latin typeface="Alexandria"/>
              </a:rPr>
              <a:t>■ Common area lounges; </a:t>
            </a:r>
          </a:p>
          <a:p>
            <a:r>
              <a:rPr lang="en-US" sz="2000" dirty="0">
                <a:latin typeface="Alexandria"/>
              </a:rPr>
              <a:t>■ A nine-to-five on-site manager;</a:t>
            </a:r>
          </a:p>
          <a:p>
            <a:r>
              <a:rPr lang="en-US" sz="2000" dirty="0">
                <a:latin typeface="Alexandria"/>
              </a:rPr>
              <a:t>■ Daily cleaning;</a:t>
            </a:r>
          </a:p>
          <a:p>
            <a:r>
              <a:rPr lang="en-US" sz="2000" dirty="0">
                <a:latin typeface="Alexandria"/>
              </a:rPr>
              <a:t>■ Special events, including catered lunches</a:t>
            </a:r>
          </a:p>
          <a:p>
            <a:r>
              <a:rPr lang="en-US" sz="2000" dirty="0">
                <a:latin typeface="Alexandria"/>
              </a:rPr>
              <a:t>■ Networking gatherings </a:t>
            </a:r>
          </a:p>
          <a:p>
            <a:r>
              <a:rPr lang="en-US" sz="2000" dirty="0">
                <a:latin typeface="Alexandria"/>
              </a:rPr>
              <a:t>■ Wellness programs; and ■ Bike storage. Many locations are pet friendly. </a:t>
            </a:r>
          </a:p>
        </p:txBody>
      </p:sp>
      <p:sp>
        <p:nvSpPr>
          <p:cNvPr id="7" name="TextBox 2">
            <a:extLst>
              <a:ext uri="{FF2B5EF4-FFF2-40B4-BE49-F238E27FC236}">
                <a16:creationId xmlns:a16="http://schemas.microsoft.com/office/drawing/2014/main" id="{8FA3A932-0245-E700-9281-93F0ADDF63E4}"/>
              </a:ext>
            </a:extLst>
          </p:cNvPr>
          <p:cNvSpPr txBox="1"/>
          <p:nvPr/>
        </p:nvSpPr>
        <p:spPr>
          <a:xfrm>
            <a:off x="1201759" y="969517"/>
            <a:ext cx="8326179" cy="671851"/>
          </a:xfrm>
          <a:prstGeom prst="rect">
            <a:avLst/>
          </a:prstGeom>
          <a:noFill/>
        </p:spPr>
        <p:txBody>
          <a:bodyPr wrap="square" rtlCol="0">
            <a:spAutoFit/>
          </a:bodyPr>
          <a:lstStyle/>
          <a:p>
            <a:pPr>
              <a:lnSpc>
                <a:spcPct val="150000"/>
              </a:lnSpc>
            </a:pPr>
            <a:r>
              <a:rPr lang="en-US" sz="2800" dirty="0"/>
              <a:t>2. Characteristics of Office Buildings -example</a:t>
            </a:r>
          </a:p>
        </p:txBody>
      </p:sp>
    </p:spTree>
    <p:extLst>
      <p:ext uri="{BB962C8B-B14F-4D97-AF65-F5344CB8AC3E}">
        <p14:creationId xmlns:p14="http://schemas.microsoft.com/office/powerpoint/2010/main" val="4056234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7B29B-EAB1-3E04-FCA2-37DDA03616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D2EB9C-5304-E3E6-4FE8-F1EBD9AEA1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5AB4966-20FD-C20E-54CD-D52A23F6A915}"/>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atin typeface="Alexandria"/>
              </a:rPr>
              <a:t>FV = PV(1+r)^n</a:t>
            </a:r>
            <a:endParaRPr lang="en-US" dirty="0">
              <a:latin typeface="Alexandria"/>
            </a:endParaRPr>
          </a:p>
        </p:txBody>
      </p:sp>
      <p:pic>
        <p:nvPicPr>
          <p:cNvPr id="5" name="Graphic 21">
            <a:extLst>
              <a:ext uri="{FF2B5EF4-FFF2-40B4-BE49-F238E27FC236}">
                <a16:creationId xmlns:a16="http://schemas.microsoft.com/office/drawing/2014/main" id="{3C61A8C7-819E-E567-54DA-CA6A8581B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3">
            <a:extLst>
              <a:ext uri="{FF2B5EF4-FFF2-40B4-BE49-F238E27FC236}">
                <a16:creationId xmlns:a16="http://schemas.microsoft.com/office/drawing/2014/main" id="{9E15529C-B3BF-C872-4991-D622FDCEEF39}"/>
              </a:ext>
            </a:extLst>
          </p:cNvPr>
          <p:cNvSpPr txBox="1"/>
          <p:nvPr/>
        </p:nvSpPr>
        <p:spPr>
          <a:xfrm>
            <a:off x="1333001" y="1679089"/>
            <a:ext cx="8635458" cy="2246769"/>
          </a:xfrm>
          <a:prstGeom prst="rect">
            <a:avLst/>
          </a:prstGeom>
          <a:solidFill>
            <a:schemeClr val="bg1"/>
          </a:solidFill>
        </p:spPr>
        <p:txBody>
          <a:bodyPr wrap="square" rtlCol="0">
            <a:spAutoFit/>
          </a:bodyPr>
          <a:lstStyle/>
          <a:p>
            <a:pPr marL="342900" indent="-342900">
              <a:buFont typeface="Wingdings" panose="05000000000000000000" pitchFamily="2" charset="2"/>
              <a:buChar char="Ø"/>
            </a:pPr>
            <a:r>
              <a:rPr lang="en-US" sz="2000" dirty="0">
                <a:latin typeface="Alexandria"/>
              </a:rPr>
              <a:t>Market studies for office properties follow a format similar to that used in residential or retail reports, with a few notable exceptions.</a:t>
            </a:r>
          </a:p>
          <a:p>
            <a:pPr marL="342900" indent="-342900">
              <a:buFont typeface="Wingdings" panose="05000000000000000000" pitchFamily="2" charset="2"/>
              <a:buChar char="Ø"/>
            </a:pPr>
            <a:r>
              <a:rPr lang="en-US" sz="2000" dirty="0">
                <a:latin typeface="Alexandria"/>
              </a:rPr>
              <a:t> For office space, </a:t>
            </a:r>
            <a:r>
              <a:rPr lang="en-US" sz="2000" b="1" dirty="0">
                <a:latin typeface="Alexandria"/>
              </a:rPr>
              <a:t>demand is more closely related to employment growth </a:t>
            </a:r>
            <a:r>
              <a:rPr lang="en-US" sz="2000" dirty="0">
                <a:latin typeface="Alexandria"/>
              </a:rPr>
              <a:t>and the need to replace obsolete buildings than it is to household demographics</a:t>
            </a:r>
          </a:p>
          <a:p>
            <a:pPr marL="342900" indent="-342900">
              <a:buFont typeface="Wingdings" panose="05000000000000000000" pitchFamily="2" charset="2"/>
              <a:buChar char="Ø"/>
            </a:pPr>
            <a:r>
              <a:rPr lang="en-US" sz="2000" b="1" dirty="0">
                <a:solidFill>
                  <a:schemeClr val="accent2"/>
                </a:solidFill>
                <a:latin typeface="Alexandria"/>
              </a:rPr>
              <a:t>Net absorption is the key indicator of effective demand</a:t>
            </a:r>
            <a:r>
              <a:rPr lang="en-US" sz="2000" dirty="0">
                <a:latin typeface="Alexandria"/>
              </a:rPr>
              <a:t>. </a:t>
            </a:r>
          </a:p>
          <a:p>
            <a:pPr marL="342900" indent="-342900">
              <a:buFont typeface="Wingdings" panose="05000000000000000000" pitchFamily="2" charset="2"/>
              <a:buChar char="Ø"/>
            </a:pPr>
            <a:r>
              <a:rPr lang="en-US" sz="2000" dirty="0">
                <a:latin typeface="Alexandria"/>
              </a:rPr>
              <a:t>As with all property types, attention must be given to supply trends, including construction activity, occupancy rates, and rent growth.</a:t>
            </a:r>
            <a:endParaRPr lang="en-US" sz="2000" b="1" dirty="0">
              <a:latin typeface="Alexandria"/>
            </a:endParaRPr>
          </a:p>
        </p:txBody>
      </p:sp>
      <p:sp>
        <p:nvSpPr>
          <p:cNvPr id="11" name="TextBox 2">
            <a:extLst>
              <a:ext uri="{FF2B5EF4-FFF2-40B4-BE49-F238E27FC236}">
                <a16:creationId xmlns:a16="http://schemas.microsoft.com/office/drawing/2014/main" id="{0E09A314-6A90-C1D8-64F7-8A04D4BA5314}"/>
              </a:ext>
            </a:extLst>
          </p:cNvPr>
          <p:cNvSpPr txBox="1"/>
          <p:nvPr/>
        </p:nvSpPr>
        <p:spPr>
          <a:xfrm>
            <a:off x="1048676" y="981713"/>
            <a:ext cx="9416937" cy="523220"/>
          </a:xfrm>
          <a:prstGeom prst="rect">
            <a:avLst/>
          </a:prstGeom>
          <a:noFill/>
        </p:spPr>
        <p:txBody>
          <a:bodyPr wrap="square" rtlCol="0">
            <a:spAutoFit/>
          </a:bodyPr>
          <a:lstStyle/>
          <a:p>
            <a:r>
              <a:rPr lang="en-US" sz="2800" dirty="0">
                <a:latin typeface="Alexandria"/>
              </a:rPr>
              <a:t>3.Preparing an Office Market Study</a:t>
            </a:r>
          </a:p>
        </p:txBody>
      </p:sp>
      <p:pic>
        <p:nvPicPr>
          <p:cNvPr id="2" name="صورة 1">
            <a:extLst>
              <a:ext uri="{FF2B5EF4-FFF2-40B4-BE49-F238E27FC236}">
                <a16:creationId xmlns:a16="http://schemas.microsoft.com/office/drawing/2014/main" id="{67DACD3B-2979-0C73-557A-AC55A7E70B55}"/>
              </a:ext>
            </a:extLst>
          </p:cNvPr>
          <p:cNvPicPr>
            <a:picLocks noChangeAspect="1"/>
          </p:cNvPicPr>
          <p:nvPr/>
        </p:nvPicPr>
        <p:blipFill>
          <a:blip r:embed="rId3"/>
          <a:stretch>
            <a:fillRect/>
          </a:stretch>
        </p:blipFill>
        <p:spPr>
          <a:xfrm>
            <a:off x="4011627" y="4114162"/>
            <a:ext cx="3575652" cy="1762125"/>
          </a:xfrm>
          <a:prstGeom prst="rect">
            <a:avLst/>
          </a:prstGeom>
        </p:spPr>
      </p:pic>
    </p:spTree>
    <p:extLst>
      <p:ext uri="{BB962C8B-B14F-4D97-AF65-F5344CB8AC3E}">
        <p14:creationId xmlns:p14="http://schemas.microsoft.com/office/powerpoint/2010/main" val="2687416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91DDC-3F11-0BAC-750C-A99474D37F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27A596-85F1-2380-A9C4-E1BE7AC8C0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07B6722-0EA5-301D-C08E-64EB96321F26}"/>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7219064-E3F9-83C6-BD89-6082EF41BF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D3D27623-FA81-AC5D-C91F-A2A67D396498}"/>
              </a:ext>
            </a:extLst>
          </p:cNvPr>
          <p:cNvSpPr txBox="1"/>
          <p:nvPr/>
        </p:nvSpPr>
        <p:spPr>
          <a:xfrm>
            <a:off x="1159468" y="1702824"/>
            <a:ext cx="7457691" cy="4401205"/>
          </a:xfrm>
          <a:prstGeom prst="rect">
            <a:avLst/>
          </a:prstGeom>
          <a:noFill/>
        </p:spPr>
        <p:txBody>
          <a:bodyPr wrap="square" rtlCol="0">
            <a:spAutoFit/>
          </a:bodyPr>
          <a:lstStyle/>
          <a:p>
            <a:r>
              <a:rPr lang="en-US" sz="2000" dirty="0">
                <a:latin typeface="Alexandria"/>
              </a:rPr>
              <a:t>Generally accepted development corridors or nodes can be used as the market area for the study and may depends on many factors:</a:t>
            </a:r>
          </a:p>
          <a:p>
            <a:endParaRPr lang="en-US" sz="2000" dirty="0">
              <a:latin typeface="Alexandria"/>
            </a:endParaRPr>
          </a:p>
          <a:p>
            <a:r>
              <a:rPr lang="en-US" sz="2000" dirty="0">
                <a:latin typeface="Alexandria"/>
              </a:rPr>
              <a:t>■ The location of buildings of similar size, age, and quality </a:t>
            </a:r>
          </a:p>
          <a:p>
            <a:r>
              <a:rPr lang="en-US" sz="2000" dirty="0">
                <a:latin typeface="Alexandria"/>
              </a:rPr>
              <a:t>■ Street and road patterns in the area surrounding the building</a:t>
            </a:r>
          </a:p>
          <a:p>
            <a:r>
              <a:rPr lang="en-US" sz="2000" dirty="0">
                <a:latin typeface="Alexandria"/>
              </a:rPr>
              <a:t>■ Proximity to mass transit, major metropolitan highways, and (at times) airports</a:t>
            </a:r>
          </a:p>
          <a:p>
            <a:r>
              <a:rPr lang="en-US" sz="2000" dirty="0">
                <a:latin typeface="Alexandria"/>
              </a:rPr>
              <a:t>■ Commute times from residential areas</a:t>
            </a:r>
          </a:p>
          <a:p>
            <a:r>
              <a:rPr lang="en-US" sz="2000" dirty="0">
                <a:latin typeface="Alexandria"/>
              </a:rPr>
              <a:t>■ Proximity to other facilities relevant to target businesses, such as universities, medical centers, research laboratories, or other institutions</a:t>
            </a:r>
          </a:p>
          <a:p>
            <a:r>
              <a:rPr lang="en-US" sz="2000" dirty="0">
                <a:latin typeface="Alexandria"/>
              </a:rPr>
              <a:t>■ Jurisdictional boundaries (and associated real estate tax rates)</a:t>
            </a:r>
          </a:p>
          <a:p>
            <a:r>
              <a:rPr lang="en-US" sz="2000" dirty="0">
                <a:latin typeface="Alexandria"/>
              </a:rPr>
              <a:t>■ Physical barriers to access</a:t>
            </a:r>
          </a:p>
          <a:p>
            <a:r>
              <a:rPr lang="en-US" sz="2000" dirty="0">
                <a:latin typeface="Alexandria"/>
              </a:rPr>
              <a:t>■ The image and quality of nearby land uses.</a:t>
            </a:r>
          </a:p>
        </p:txBody>
      </p:sp>
      <p:sp>
        <p:nvSpPr>
          <p:cNvPr id="3" name="TextBox 2">
            <a:extLst>
              <a:ext uri="{FF2B5EF4-FFF2-40B4-BE49-F238E27FC236}">
                <a16:creationId xmlns:a16="http://schemas.microsoft.com/office/drawing/2014/main" id="{EC7A79E5-CAE3-722C-36D6-AD704007DDB0}"/>
              </a:ext>
            </a:extLst>
          </p:cNvPr>
          <p:cNvSpPr txBox="1"/>
          <p:nvPr/>
        </p:nvSpPr>
        <p:spPr>
          <a:xfrm>
            <a:off x="1048676" y="981713"/>
            <a:ext cx="9416937" cy="523220"/>
          </a:xfrm>
          <a:prstGeom prst="rect">
            <a:avLst/>
          </a:prstGeom>
          <a:noFill/>
        </p:spPr>
        <p:txBody>
          <a:bodyPr wrap="square" rtlCol="0">
            <a:spAutoFit/>
          </a:bodyPr>
          <a:lstStyle/>
          <a:p>
            <a:r>
              <a:rPr lang="en-US" sz="2800" dirty="0">
                <a:latin typeface="Alexandria"/>
              </a:rPr>
              <a:t>4.Defining the Market Area</a:t>
            </a:r>
          </a:p>
        </p:txBody>
      </p:sp>
      <p:pic>
        <p:nvPicPr>
          <p:cNvPr id="7" name="صورة 6">
            <a:extLst>
              <a:ext uri="{FF2B5EF4-FFF2-40B4-BE49-F238E27FC236}">
                <a16:creationId xmlns:a16="http://schemas.microsoft.com/office/drawing/2014/main" id="{23F9BF5C-55E4-D9CF-405F-3502B779AC90}"/>
              </a:ext>
            </a:extLst>
          </p:cNvPr>
          <p:cNvPicPr>
            <a:picLocks noChangeAspect="1"/>
          </p:cNvPicPr>
          <p:nvPr/>
        </p:nvPicPr>
        <p:blipFill>
          <a:blip r:embed="rId3"/>
          <a:stretch>
            <a:fillRect/>
          </a:stretch>
        </p:blipFill>
        <p:spPr>
          <a:xfrm>
            <a:off x="8141586" y="2640409"/>
            <a:ext cx="2252840" cy="1577182"/>
          </a:xfrm>
          <a:prstGeom prst="rect">
            <a:avLst/>
          </a:prstGeom>
        </p:spPr>
      </p:pic>
    </p:spTree>
    <p:extLst>
      <p:ext uri="{BB962C8B-B14F-4D97-AF65-F5344CB8AC3E}">
        <p14:creationId xmlns:p14="http://schemas.microsoft.com/office/powerpoint/2010/main" val="2650807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0861C-E5A3-6E17-E544-697798EF83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0967D-D149-4BD2-28E3-34A97E075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D32DA9-441D-1C27-0A66-26AC7238B83F}"/>
              </a:ext>
            </a:extLst>
          </p:cNvPr>
          <p:cNvSpPr/>
          <p:nvPr/>
        </p:nvSpPr>
        <p:spPr>
          <a:xfrm>
            <a:off x="820946" y="159096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Month    | Predicted Price ($/m²) |</a:t>
            </a:r>
          </a:p>
          <a:p>
            <a:pPr algn="ctr"/>
            <a:r>
              <a:rPr lang="en-US"/>
              <a:t>| -------- | ---------------------- |</a:t>
            </a:r>
          </a:p>
          <a:p>
            <a:pPr algn="ctr"/>
            <a:r>
              <a:rPr lang="en-US"/>
              <a:t>| Jan 2025 | 3,520                  |</a:t>
            </a:r>
          </a:p>
          <a:p>
            <a:pPr algn="ctr"/>
            <a:r>
              <a:rPr lang="en-US"/>
              <a:t>| Feb 2025 | 3,560                  |</a:t>
            </a:r>
          </a:p>
          <a:p>
            <a:pPr algn="ctr"/>
            <a:r>
              <a:rPr lang="en-US"/>
              <a:t>| Mar 2025 | 3,630                  |</a:t>
            </a:r>
          </a:p>
          <a:p>
            <a:pPr algn="ctr"/>
            <a:r>
              <a:rPr lang="en-US"/>
              <a:t>| Apr 2025 | 3,720                  |</a:t>
            </a:r>
          </a:p>
          <a:p>
            <a:pPr algn="ctr"/>
            <a:r>
              <a:rPr lang="en-US"/>
              <a:t>| May 2025 | 3,800                  |</a:t>
            </a:r>
            <a:endParaRPr lang="en-US" dirty="0"/>
          </a:p>
        </p:txBody>
      </p:sp>
      <p:pic>
        <p:nvPicPr>
          <p:cNvPr id="5" name="Graphic 21">
            <a:extLst>
              <a:ext uri="{FF2B5EF4-FFF2-40B4-BE49-F238E27FC236}">
                <a16:creationId xmlns:a16="http://schemas.microsoft.com/office/drawing/2014/main" id="{1058664C-326F-C130-2DEB-489F5403C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4FE83AC-286F-F549-827E-88568732E9D3}"/>
              </a:ext>
            </a:extLst>
          </p:cNvPr>
          <p:cNvSpPr txBox="1"/>
          <p:nvPr/>
        </p:nvSpPr>
        <p:spPr>
          <a:xfrm>
            <a:off x="820946" y="1660881"/>
            <a:ext cx="889029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t>Land planners determine site and lot layout requirements, then prepare preliminary designs </a:t>
            </a:r>
          </a:p>
          <a:p>
            <a:pPr marL="342900" indent="-342900">
              <a:buFont typeface="Arial" panose="020B0604020202020204" pitchFamily="34" charset="0"/>
              <a:buChar char="•"/>
            </a:pPr>
            <a:r>
              <a:rPr lang="en-US" sz="2000" dirty="0"/>
              <a:t>A site’s topography plays an important role in project feasibility</a:t>
            </a:r>
          </a:p>
          <a:p>
            <a:pPr marL="342900" indent="-342900">
              <a:buFont typeface="Arial" panose="020B0604020202020204" pitchFamily="34" charset="0"/>
              <a:buChar char="•"/>
            </a:pPr>
            <a:r>
              <a:rPr lang="en-US" sz="2000" dirty="0"/>
              <a:t>A market study should include a thorough evaluation of the site’s advantages and drawbacks.</a:t>
            </a:r>
          </a:p>
          <a:p>
            <a:pPr marL="342900" indent="-342900">
              <a:buFont typeface="Arial" panose="020B0604020202020204" pitchFamily="34" charset="0"/>
              <a:buChar char="•"/>
            </a:pPr>
            <a:r>
              <a:rPr lang="en-US" sz="2000" b="1" dirty="0">
                <a:solidFill>
                  <a:schemeClr val="accent2"/>
                </a:solidFill>
                <a:latin typeface="Alexandria"/>
              </a:rPr>
              <a:t>The project’s location directly affects the rent and occupancy levels it can achieve</a:t>
            </a:r>
          </a:p>
          <a:p>
            <a:pPr marL="342900" indent="-342900">
              <a:buFont typeface="Arial" panose="020B0604020202020204" pitchFamily="34" charset="0"/>
              <a:buChar char="•"/>
            </a:pPr>
            <a:r>
              <a:rPr lang="en-US" sz="2000" dirty="0"/>
              <a:t>Good access to adjacent roads is critical.</a:t>
            </a:r>
          </a:p>
          <a:p>
            <a:pPr marL="342900" indent="-342900">
              <a:buFont typeface="Arial" panose="020B0604020202020204" pitchFamily="34" charset="0"/>
              <a:buChar char="•"/>
            </a:pPr>
            <a:r>
              <a:rPr lang="en-US" sz="2000" dirty="0"/>
              <a:t>Proximity to restaurants, shopping areas, and both outdoor and indoor recreation generates higher rents and faster leasing</a:t>
            </a:r>
            <a:endParaRPr lang="en-US" sz="2000" b="1" dirty="0">
              <a:solidFill>
                <a:schemeClr val="accent2"/>
              </a:solidFill>
              <a:latin typeface="Alexandria"/>
            </a:endParaRPr>
          </a:p>
        </p:txBody>
      </p:sp>
      <p:sp>
        <p:nvSpPr>
          <p:cNvPr id="3" name="TextBox 2">
            <a:extLst>
              <a:ext uri="{FF2B5EF4-FFF2-40B4-BE49-F238E27FC236}">
                <a16:creationId xmlns:a16="http://schemas.microsoft.com/office/drawing/2014/main" id="{7028B399-5926-56CC-A947-E157353538FC}"/>
              </a:ext>
            </a:extLst>
          </p:cNvPr>
          <p:cNvSpPr txBox="1"/>
          <p:nvPr/>
        </p:nvSpPr>
        <p:spPr>
          <a:xfrm>
            <a:off x="820946" y="1032784"/>
            <a:ext cx="9416937" cy="523220"/>
          </a:xfrm>
          <a:prstGeom prst="rect">
            <a:avLst/>
          </a:prstGeom>
          <a:noFill/>
        </p:spPr>
        <p:txBody>
          <a:bodyPr wrap="square" rtlCol="0">
            <a:spAutoFit/>
          </a:bodyPr>
          <a:lstStyle/>
          <a:p>
            <a:r>
              <a:rPr lang="en-US" sz="2800" dirty="0">
                <a:latin typeface="Alexandria"/>
              </a:rPr>
              <a:t>5. Site Evaluation</a:t>
            </a:r>
          </a:p>
        </p:txBody>
      </p:sp>
      <p:sp>
        <p:nvSpPr>
          <p:cNvPr id="7" name="مستطيل: زوايا مستديرة 6">
            <a:extLst>
              <a:ext uri="{FF2B5EF4-FFF2-40B4-BE49-F238E27FC236}">
                <a16:creationId xmlns:a16="http://schemas.microsoft.com/office/drawing/2014/main" id="{4D12849A-00A0-0E11-CA16-8FFBB5A6F354}"/>
              </a:ext>
            </a:extLst>
          </p:cNvPr>
          <p:cNvSpPr/>
          <p:nvPr/>
        </p:nvSpPr>
        <p:spPr>
          <a:xfrm>
            <a:off x="1048676" y="4906539"/>
            <a:ext cx="8662560" cy="1293953"/>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As noted, a building within walking distance of a mass transit station, for example, may be able to obtain substantially higher rents than buildings a half mile away.</a:t>
            </a:r>
            <a:endParaRPr lang="en-US" sz="2000" b="1" dirty="0">
              <a:solidFill>
                <a:schemeClr val="tx1"/>
              </a:solidFill>
              <a:latin typeface="Alexandria"/>
            </a:endParaRPr>
          </a:p>
        </p:txBody>
      </p:sp>
    </p:spTree>
    <p:extLst>
      <p:ext uri="{BB962C8B-B14F-4D97-AF65-F5344CB8AC3E}">
        <p14:creationId xmlns:p14="http://schemas.microsoft.com/office/powerpoint/2010/main" val="29044347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AB20C-3863-B314-1DEC-3277857469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DC89A5-3205-A597-1B19-3BF6AE58C3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1DA7F7-7017-B652-2FAD-CA18062AE433}"/>
              </a:ext>
            </a:extLst>
          </p:cNvPr>
          <p:cNvSpPr/>
          <p:nvPr/>
        </p:nvSpPr>
        <p:spPr>
          <a:xfrm>
            <a:off x="1161382" y="158867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IRR:</a:t>
            </a:r>
            <a:r>
              <a:rPr lang="en-US" dirty="0"/>
              <a:t> ≈ </a:t>
            </a:r>
            <a:r>
              <a:rPr lang="en-US" b="1" dirty="0"/>
              <a:t>9.4%</a:t>
            </a:r>
            <a:endParaRPr lang="en-US" dirty="0"/>
          </a:p>
        </p:txBody>
      </p:sp>
      <p:pic>
        <p:nvPicPr>
          <p:cNvPr id="5" name="Graphic 21">
            <a:extLst>
              <a:ext uri="{FF2B5EF4-FFF2-40B4-BE49-F238E27FC236}">
                <a16:creationId xmlns:a16="http://schemas.microsoft.com/office/drawing/2014/main" id="{EFB45524-2B08-2F08-D796-36A469D32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C686111D-0E45-EC7E-C89E-5C6FE98CD88B}"/>
              </a:ext>
            </a:extLst>
          </p:cNvPr>
          <p:cNvSpPr txBox="1"/>
          <p:nvPr/>
        </p:nvSpPr>
        <p:spPr>
          <a:xfrm>
            <a:off x="1313321" y="1811642"/>
            <a:ext cx="9193811" cy="2246769"/>
          </a:xfrm>
          <a:prstGeom prst="rect">
            <a:avLst/>
          </a:prstGeom>
          <a:solidFill>
            <a:schemeClr val="bg1"/>
          </a:solidFill>
        </p:spPr>
        <p:txBody>
          <a:bodyPr wrap="square" rtlCol="0">
            <a:spAutoFit/>
          </a:bodyPr>
          <a:lstStyle/>
          <a:p>
            <a:r>
              <a:rPr lang="en-US" sz="2000" b="1" dirty="0"/>
              <a:t>Identification of Office-Prone Employment</a:t>
            </a:r>
          </a:p>
          <a:p>
            <a:endParaRPr lang="en-US" sz="2000" b="1" dirty="0"/>
          </a:p>
          <a:p>
            <a:pPr marL="342900" indent="-342900">
              <a:buFont typeface="Arial" panose="020B0604020202020204" pitchFamily="34" charset="0"/>
              <a:buChar char="•"/>
            </a:pPr>
            <a:r>
              <a:rPr lang="en-US" sz="2000" b="1" dirty="0"/>
              <a:t> Employment growth is considered to be the best indicator of demand for office space.</a:t>
            </a:r>
          </a:p>
          <a:p>
            <a:pPr marL="342900" indent="-342900">
              <a:buFont typeface="Arial" panose="020B0604020202020204" pitchFamily="34" charset="0"/>
              <a:buChar char="•"/>
            </a:pPr>
            <a:r>
              <a:rPr lang="en-US" sz="2000" dirty="0"/>
              <a:t>Market analysts need a good understanding of metropolitan area economies to determine how projected job growth translates into possible demand for new office space.</a:t>
            </a:r>
            <a:endParaRPr lang="en-US" sz="2000" b="1" dirty="0">
              <a:latin typeface="Alexandria"/>
            </a:endParaRPr>
          </a:p>
        </p:txBody>
      </p:sp>
      <p:sp>
        <p:nvSpPr>
          <p:cNvPr id="6" name="TextBox 2">
            <a:extLst>
              <a:ext uri="{FF2B5EF4-FFF2-40B4-BE49-F238E27FC236}">
                <a16:creationId xmlns:a16="http://schemas.microsoft.com/office/drawing/2014/main" id="{4F79B556-EA3D-BEF6-2331-7CE116492878}"/>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a:t>
            </a:r>
            <a:r>
              <a:rPr lang="en-US" sz="2800" dirty="0"/>
              <a:t>Demand for Office Space</a:t>
            </a:r>
            <a:endParaRPr lang="en-US" sz="2800" dirty="0">
              <a:latin typeface="Alexandria"/>
            </a:endParaRPr>
          </a:p>
        </p:txBody>
      </p:sp>
      <p:sp>
        <p:nvSpPr>
          <p:cNvPr id="8" name="موجة مزدوجة 7">
            <a:extLst>
              <a:ext uri="{FF2B5EF4-FFF2-40B4-BE49-F238E27FC236}">
                <a16:creationId xmlns:a16="http://schemas.microsoft.com/office/drawing/2014/main" id="{5FAF11BA-5282-C22F-DF0A-39C709AE4DF0}"/>
              </a:ext>
            </a:extLst>
          </p:cNvPr>
          <p:cNvSpPr/>
          <p:nvPr/>
        </p:nvSpPr>
        <p:spPr>
          <a:xfrm>
            <a:off x="2045044" y="4142149"/>
            <a:ext cx="7730364" cy="1470219"/>
          </a:xfrm>
          <a:prstGeom prst="doubleWav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400" dirty="0">
                <a:solidFill>
                  <a:schemeClr val="tx1"/>
                </a:solidFill>
                <a:latin typeface="Alexandria"/>
              </a:rPr>
              <a:t>Growth can occur when new businesses enter the market or when existing businesses expand</a:t>
            </a:r>
            <a:r>
              <a:rPr lang="en-US" sz="2400" dirty="0"/>
              <a:t>..</a:t>
            </a:r>
          </a:p>
        </p:txBody>
      </p:sp>
    </p:spTree>
    <p:extLst>
      <p:ext uri="{BB962C8B-B14F-4D97-AF65-F5344CB8AC3E}">
        <p14:creationId xmlns:p14="http://schemas.microsoft.com/office/powerpoint/2010/main" val="427374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E4D45-12CE-AC83-CB07-FE0B92B278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90E2CD-BCED-581F-CE7E-962FAC2C0C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C3EF37F-899C-5070-52CB-9F515F2C0F19}"/>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F9F6046-65AA-CD00-6BEB-DA5CCC7139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B73CE77D-7F16-25B8-8998-79E9966C35F3}"/>
              </a:ext>
            </a:extLst>
          </p:cNvPr>
          <p:cNvSpPr txBox="1"/>
          <p:nvPr/>
        </p:nvSpPr>
        <p:spPr>
          <a:xfrm>
            <a:off x="1357360" y="1692348"/>
            <a:ext cx="9105733" cy="4093428"/>
          </a:xfrm>
          <a:prstGeom prst="rect">
            <a:avLst/>
          </a:prstGeom>
          <a:solidFill>
            <a:schemeClr val="bg1"/>
          </a:solidFill>
        </p:spPr>
        <p:txBody>
          <a:bodyPr wrap="square" rtlCol="0">
            <a:spAutoFit/>
          </a:bodyPr>
          <a:lstStyle/>
          <a:p>
            <a:r>
              <a:rPr lang="en-US" sz="2000" b="1" dirty="0">
                <a:latin typeface="Alexandria"/>
              </a:rPr>
              <a:t>Space Standards: Square Feet per Worker</a:t>
            </a:r>
          </a:p>
          <a:p>
            <a:endParaRPr lang="en-US" sz="2000" b="1" dirty="0">
              <a:latin typeface="Alexandria"/>
            </a:endParaRPr>
          </a:p>
          <a:p>
            <a:pPr marL="342900" indent="-342900">
              <a:buFont typeface="Arial" panose="020B0604020202020204" pitchFamily="34" charset="0"/>
              <a:buChar char="•"/>
            </a:pPr>
            <a:r>
              <a:rPr lang="en-US" sz="2000" dirty="0">
                <a:latin typeface="Alexandria"/>
              </a:rPr>
              <a:t>No universal agreement exists on today’s office design standards, and variation by industry is still considerable. </a:t>
            </a:r>
          </a:p>
          <a:p>
            <a:pPr marL="342900" indent="-342900">
              <a:buFont typeface="Arial" panose="020B0604020202020204" pitchFamily="34" charset="0"/>
              <a:buChar char="•"/>
            </a:pPr>
            <a:r>
              <a:rPr lang="en-US" sz="2000" dirty="0">
                <a:latin typeface="Alexandria"/>
              </a:rPr>
              <a:t>Some businesses are averaging as little as 125 to 150 square feet per worker, especially in the tech sector, with even less space for employees in call centers, customer service operations, open (shared) coworking spaces, and government offices. </a:t>
            </a:r>
          </a:p>
          <a:p>
            <a:pPr marL="342900" indent="-342900">
              <a:buFont typeface="Arial" panose="020B0604020202020204" pitchFamily="34" charset="0"/>
              <a:buChar char="•"/>
            </a:pPr>
            <a:r>
              <a:rPr lang="en-US" sz="2000" dirty="0">
                <a:latin typeface="Alexandria"/>
              </a:rPr>
              <a:t>Open offices (with no enclosed/private spaces) may have as little as 60 square feet per desk seat. </a:t>
            </a:r>
          </a:p>
          <a:p>
            <a:pPr marL="342900" indent="-342900">
              <a:buFont typeface="Arial" panose="020B0604020202020204" pitchFamily="34" charset="0"/>
              <a:buChar char="•"/>
            </a:pPr>
            <a:r>
              <a:rPr lang="en-US" sz="2000" dirty="0">
                <a:latin typeface="Alexandria"/>
              </a:rPr>
              <a:t>With increasing rents, allocating less space per employee is one important way that businesses can save money.</a:t>
            </a:r>
            <a:endParaRPr lang="en-US" sz="2000" b="1" dirty="0">
              <a:latin typeface="Alexandria"/>
            </a:endParaRPr>
          </a:p>
          <a:p>
            <a:endParaRPr lang="en-US" sz="2000" b="1" dirty="0">
              <a:latin typeface="Alexandria"/>
            </a:endParaRPr>
          </a:p>
        </p:txBody>
      </p:sp>
      <p:sp>
        <p:nvSpPr>
          <p:cNvPr id="2" name="TextBox 2">
            <a:extLst>
              <a:ext uri="{FF2B5EF4-FFF2-40B4-BE49-F238E27FC236}">
                <a16:creationId xmlns:a16="http://schemas.microsoft.com/office/drawing/2014/main" id="{40C6FB67-F132-93C9-1F0F-AA45A7CDAB00}"/>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a:t>
            </a:r>
            <a:r>
              <a:rPr lang="en-US" sz="2800" dirty="0"/>
              <a:t>Demand for Office Space</a:t>
            </a:r>
            <a:endParaRPr lang="en-US" sz="2800" dirty="0">
              <a:latin typeface="Alexandria"/>
            </a:endParaRPr>
          </a:p>
        </p:txBody>
      </p:sp>
    </p:spTree>
    <p:extLst>
      <p:ext uri="{BB962C8B-B14F-4D97-AF65-F5344CB8AC3E}">
        <p14:creationId xmlns:p14="http://schemas.microsoft.com/office/powerpoint/2010/main" val="38704039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272946" y="150200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1D62F886-D4E5-C36A-D0B3-BE9B50680A7D}"/>
              </a:ext>
            </a:extLst>
          </p:cNvPr>
          <p:cNvSpPr txBox="1"/>
          <p:nvPr/>
        </p:nvSpPr>
        <p:spPr>
          <a:xfrm>
            <a:off x="1480245" y="1668554"/>
            <a:ext cx="8865716" cy="2246769"/>
          </a:xfrm>
          <a:prstGeom prst="rect">
            <a:avLst/>
          </a:prstGeom>
          <a:solidFill>
            <a:schemeClr val="tx2">
              <a:lumMod val="20000"/>
              <a:lumOff val="80000"/>
            </a:schemeClr>
          </a:solidFill>
        </p:spPr>
        <p:txBody>
          <a:bodyPr wrap="square" rtlCol="0">
            <a:spAutoFit/>
          </a:bodyPr>
          <a:lstStyle/>
          <a:p>
            <a:r>
              <a:rPr lang="en-US" sz="2000" b="1" dirty="0">
                <a:latin typeface="Alexandria"/>
              </a:rPr>
              <a:t> Use of Historical Net Absorption to Predict Future Demand</a:t>
            </a:r>
          </a:p>
          <a:p>
            <a:endParaRPr lang="en-US" sz="2000" b="1" dirty="0">
              <a:latin typeface="Alexandria"/>
            </a:endParaRPr>
          </a:p>
          <a:p>
            <a:r>
              <a:rPr lang="en-US" sz="2000" dirty="0">
                <a:latin typeface="Alexandria"/>
              </a:rPr>
              <a:t>Both office employment trends and net absorption are imperfect proxies for office space demand, and neither approach should be relied on alone in market analyses. </a:t>
            </a:r>
            <a:r>
              <a:rPr lang="en-US" sz="2000" b="1" dirty="0">
                <a:latin typeface="Alexandria"/>
              </a:rPr>
              <a:t>When used together, the two approaches can provide a reasonable picture of trends.</a:t>
            </a:r>
          </a:p>
          <a:p>
            <a:endParaRPr lang="en-US" sz="2000" b="1" dirty="0">
              <a:latin typeface="Alexandria"/>
            </a:endParaRPr>
          </a:p>
        </p:txBody>
      </p:sp>
      <p:sp>
        <p:nvSpPr>
          <p:cNvPr id="2" name="TextBox 2">
            <a:extLst>
              <a:ext uri="{FF2B5EF4-FFF2-40B4-BE49-F238E27FC236}">
                <a16:creationId xmlns:a16="http://schemas.microsoft.com/office/drawing/2014/main" id="{2EF6662F-D655-5819-C69F-C581BE5F8DEF}"/>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a:t>
            </a:r>
            <a:r>
              <a:rPr lang="en-US" sz="2800" dirty="0"/>
              <a:t>Demand for Office Space</a:t>
            </a:r>
            <a:endParaRPr lang="en-US" sz="2800" dirty="0">
              <a:latin typeface="Alexandria"/>
            </a:endParaRPr>
          </a:p>
        </p:txBody>
      </p:sp>
      <p:pic>
        <p:nvPicPr>
          <p:cNvPr id="7" name="صورة 6">
            <a:extLst>
              <a:ext uri="{FF2B5EF4-FFF2-40B4-BE49-F238E27FC236}">
                <a16:creationId xmlns:a16="http://schemas.microsoft.com/office/drawing/2014/main" id="{B9248002-A064-9A9B-E6AE-28BD9317996B}"/>
              </a:ext>
            </a:extLst>
          </p:cNvPr>
          <p:cNvPicPr>
            <a:picLocks noChangeAspect="1"/>
          </p:cNvPicPr>
          <p:nvPr/>
        </p:nvPicPr>
        <p:blipFill>
          <a:blip r:embed="rId3"/>
          <a:stretch>
            <a:fillRect/>
          </a:stretch>
        </p:blipFill>
        <p:spPr>
          <a:xfrm>
            <a:off x="3612629" y="4042844"/>
            <a:ext cx="4371627" cy="1619250"/>
          </a:xfrm>
          <a:prstGeom prst="rect">
            <a:avLst/>
          </a:prstGeom>
        </p:spPr>
      </p:pic>
    </p:spTree>
    <p:extLst>
      <p:ext uri="{BB962C8B-B14F-4D97-AF65-F5344CB8AC3E}">
        <p14:creationId xmlns:p14="http://schemas.microsoft.com/office/powerpoint/2010/main" val="11109101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1683-F321-5A06-B185-382335B1F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52DDF3-B71E-D47A-A19D-230B2A9B61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B5C631-5661-C866-5EF4-FD4968CA1052}"/>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FDB3C9-74C2-6E1F-E495-4AC6ECFB2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64285727-BAD2-2980-2D8A-679789FE43EA}"/>
              </a:ext>
            </a:extLst>
          </p:cNvPr>
          <p:cNvSpPr txBox="1"/>
          <p:nvPr/>
        </p:nvSpPr>
        <p:spPr>
          <a:xfrm>
            <a:off x="1240227" y="1690275"/>
            <a:ext cx="5807388" cy="4093428"/>
          </a:xfrm>
          <a:prstGeom prst="rect">
            <a:avLst/>
          </a:prstGeom>
          <a:noFill/>
        </p:spPr>
        <p:txBody>
          <a:bodyPr wrap="square" rtlCol="0">
            <a:spAutoFit/>
          </a:bodyPr>
          <a:lstStyle/>
          <a:p>
            <a:r>
              <a:rPr lang="en-US" sz="2000" b="1" dirty="0">
                <a:latin typeface="Alexandria"/>
              </a:rPr>
              <a:t>Submarket Demand</a:t>
            </a:r>
          </a:p>
          <a:p>
            <a:pPr marL="342900" indent="-342900">
              <a:buFont typeface="Arial" panose="020B0604020202020204" pitchFamily="34" charset="0"/>
              <a:buChar char="•"/>
            </a:pPr>
            <a:r>
              <a:rPr lang="en-US" sz="2000" dirty="0"/>
              <a:t>Proximity to a business’s client base or facilities it uses regularly</a:t>
            </a:r>
          </a:p>
          <a:p>
            <a:pPr marL="342900" indent="-342900">
              <a:buFont typeface="Arial" panose="020B0604020202020204" pitchFamily="34" charset="0"/>
              <a:buChar char="•"/>
            </a:pPr>
            <a:r>
              <a:rPr lang="en-US" sz="2000" dirty="0"/>
              <a:t>Availability of labor</a:t>
            </a:r>
          </a:p>
          <a:p>
            <a:pPr marL="342900" indent="-342900">
              <a:buFont typeface="Arial" panose="020B0604020202020204" pitchFamily="34" charset="0"/>
              <a:buChar char="•"/>
            </a:pPr>
            <a:r>
              <a:rPr lang="en-US" sz="2000" dirty="0"/>
              <a:t>Accessibility for workers, both by car and by transit</a:t>
            </a:r>
          </a:p>
          <a:p>
            <a:pPr marL="342900" indent="-342900">
              <a:buFont typeface="Arial" panose="020B0604020202020204" pitchFamily="34" charset="0"/>
              <a:buChar char="•"/>
            </a:pPr>
            <a:r>
              <a:rPr lang="en-US" sz="2000" dirty="0"/>
              <a:t>Proximity to employee amenities, such as shopping, restaurants, and health clubs,</a:t>
            </a:r>
          </a:p>
          <a:p>
            <a:pPr marL="342900" indent="-342900">
              <a:buFont typeface="Arial" panose="020B0604020202020204" pitchFamily="34" charset="0"/>
              <a:buChar char="•"/>
            </a:pPr>
            <a:r>
              <a:rPr lang="en-US" sz="2000" dirty="0"/>
              <a:t>Housing costs in the surrounding community</a:t>
            </a:r>
          </a:p>
          <a:p>
            <a:pPr marL="342900" indent="-342900">
              <a:buFont typeface="Arial" panose="020B0604020202020204" pitchFamily="34" charset="0"/>
              <a:buChar char="•"/>
            </a:pPr>
            <a:r>
              <a:rPr lang="en-US" sz="2000" dirty="0"/>
              <a:t>Image of the submarket as a good place in which to do business.</a:t>
            </a:r>
          </a:p>
          <a:p>
            <a:pPr marL="342900" indent="-342900">
              <a:buFont typeface="Arial" panose="020B0604020202020204" pitchFamily="34" charset="0"/>
              <a:buChar char="•"/>
            </a:pPr>
            <a:r>
              <a:rPr lang="en-US" sz="2000" dirty="0"/>
              <a:t>Real estate taxes, which can vary not only by submarket but also by municipal jurisdiction</a:t>
            </a:r>
          </a:p>
          <a:p>
            <a:pPr marL="342900" indent="-342900">
              <a:buFont typeface="Arial" panose="020B0604020202020204" pitchFamily="34" charset="0"/>
              <a:buChar char="•"/>
            </a:pPr>
            <a:r>
              <a:rPr lang="en-US" sz="2000" dirty="0"/>
              <a:t>Comparative rents.</a:t>
            </a:r>
            <a:endParaRPr lang="ar-SY" sz="2000" dirty="0">
              <a:latin typeface="Alexandria"/>
            </a:endParaRPr>
          </a:p>
        </p:txBody>
      </p:sp>
      <p:pic>
        <p:nvPicPr>
          <p:cNvPr id="3" name="صورة 2">
            <a:extLst>
              <a:ext uri="{FF2B5EF4-FFF2-40B4-BE49-F238E27FC236}">
                <a16:creationId xmlns:a16="http://schemas.microsoft.com/office/drawing/2014/main" id="{C9C8F661-C8F0-D04B-BF21-754E68FA588E}"/>
              </a:ext>
            </a:extLst>
          </p:cNvPr>
          <p:cNvPicPr>
            <a:picLocks noChangeAspect="1"/>
          </p:cNvPicPr>
          <p:nvPr/>
        </p:nvPicPr>
        <p:blipFill>
          <a:blip r:embed="rId3"/>
          <a:srcRect l="51522" t="27371" r="10769" b="23231"/>
          <a:stretch>
            <a:fillRect/>
          </a:stretch>
        </p:blipFill>
        <p:spPr>
          <a:xfrm>
            <a:off x="7047615" y="2043142"/>
            <a:ext cx="3538363" cy="3387693"/>
          </a:xfrm>
          <a:prstGeom prst="rect">
            <a:avLst/>
          </a:prstGeom>
        </p:spPr>
      </p:pic>
      <p:sp>
        <p:nvSpPr>
          <p:cNvPr id="9" name="TextBox 2">
            <a:extLst>
              <a:ext uri="{FF2B5EF4-FFF2-40B4-BE49-F238E27FC236}">
                <a16:creationId xmlns:a16="http://schemas.microsoft.com/office/drawing/2014/main" id="{3E20F06A-3ADC-75B6-F183-EEF076931DF8}"/>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a:t>
            </a:r>
            <a:r>
              <a:rPr lang="en-US" sz="2800" dirty="0"/>
              <a:t>Demand for Office Space</a:t>
            </a:r>
            <a:endParaRPr lang="en-US" sz="2800" dirty="0">
              <a:latin typeface="Alexandria"/>
            </a:endParaRPr>
          </a:p>
        </p:txBody>
      </p:sp>
    </p:spTree>
    <p:extLst>
      <p:ext uri="{BB962C8B-B14F-4D97-AF65-F5344CB8AC3E}">
        <p14:creationId xmlns:p14="http://schemas.microsoft.com/office/powerpoint/2010/main" val="25630973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689639" y="18303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3">
            <a:extLst>
              <a:ext uri="{FF2B5EF4-FFF2-40B4-BE49-F238E27FC236}">
                <a16:creationId xmlns:a16="http://schemas.microsoft.com/office/drawing/2014/main" id="{4EF00885-A370-AA3B-216C-75AEBED4C55D}"/>
              </a:ext>
            </a:extLst>
          </p:cNvPr>
          <p:cNvSpPr txBox="1"/>
          <p:nvPr/>
        </p:nvSpPr>
        <p:spPr>
          <a:xfrm>
            <a:off x="834254" y="1997839"/>
            <a:ext cx="10213495" cy="2554545"/>
          </a:xfrm>
          <a:prstGeom prst="rect">
            <a:avLst/>
          </a:prstGeom>
          <a:noFill/>
        </p:spPr>
        <p:txBody>
          <a:bodyPr wrap="square" rtlCol="0">
            <a:spAutoFit/>
          </a:bodyPr>
          <a:lstStyle/>
          <a:p>
            <a:r>
              <a:rPr lang="en-US" sz="2000" b="1" dirty="0"/>
              <a:t>Use of Surveys</a:t>
            </a:r>
          </a:p>
          <a:p>
            <a:pPr marL="342900" indent="-342900">
              <a:buFont typeface="Arial" panose="020B0604020202020204" pitchFamily="34" charset="0"/>
              <a:buChar char="•"/>
            </a:pPr>
            <a:r>
              <a:rPr lang="en-US" sz="2000" dirty="0">
                <a:latin typeface="Alexandria"/>
              </a:rPr>
              <a:t>For office buildings targeted to a particular tenant type, survey research can help determine the depth of demand. </a:t>
            </a:r>
          </a:p>
          <a:p>
            <a:pPr marL="342900" indent="-342900">
              <a:buFont typeface="Arial" panose="020B0604020202020204" pitchFamily="34" charset="0"/>
              <a:buChar char="•"/>
            </a:pPr>
            <a:r>
              <a:rPr lang="en-US" sz="2000" dirty="0">
                <a:latin typeface="Alexandria"/>
              </a:rPr>
              <a:t>For a building targeted to medical services, for example, a short questionnaire can be sent by either email Postal .</a:t>
            </a:r>
          </a:p>
          <a:p>
            <a:pPr marL="342900" indent="-342900">
              <a:buFont typeface="Arial" panose="020B0604020202020204" pitchFamily="34" charset="0"/>
              <a:buChar char="•"/>
            </a:pPr>
            <a:r>
              <a:rPr lang="en-US" sz="2000" dirty="0">
                <a:latin typeface="Alexandria"/>
              </a:rPr>
              <a:t>Service to health care professionals in the local market area, asking about their satisfaction with their current space  and interest in expansion. </a:t>
            </a:r>
          </a:p>
          <a:p>
            <a:pPr marL="342900" indent="-342900">
              <a:buFont typeface="Arial" panose="020B0604020202020204" pitchFamily="34" charset="0"/>
              <a:buChar char="•"/>
            </a:pPr>
            <a:r>
              <a:rPr lang="en-US" sz="2000" dirty="0">
                <a:latin typeface="Alexandria"/>
              </a:rPr>
              <a:t>They should also be asked about  the years remaining on their leases. </a:t>
            </a:r>
          </a:p>
        </p:txBody>
      </p:sp>
      <p:sp>
        <p:nvSpPr>
          <p:cNvPr id="3" name="TextBox 2">
            <a:extLst>
              <a:ext uri="{FF2B5EF4-FFF2-40B4-BE49-F238E27FC236}">
                <a16:creationId xmlns:a16="http://schemas.microsoft.com/office/drawing/2014/main" id="{06645898-7D87-5336-421B-5F2186E0392D}"/>
              </a:ext>
            </a:extLst>
          </p:cNvPr>
          <p:cNvSpPr txBox="1"/>
          <p:nvPr/>
        </p:nvSpPr>
        <p:spPr>
          <a:xfrm>
            <a:off x="689639" y="1198113"/>
            <a:ext cx="9416937" cy="523220"/>
          </a:xfrm>
          <a:prstGeom prst="rect">
            <a:avLst/>
          </a:prstGeom>
          <a:noFill/>
        </p:spPr>
        <p:txBody>
          <a:bodyPr wrap="square" rtlCol="0">
            <a:spAutoFit/>
          </a:bodyPr>
          <a:lstStyle/>
          <a:p>
            <a:r>
              <a:rPr lang="en-US" sz="2800" dirty="0">
                <a:latin typeface="Alexandria"/>
              </a:rPr>
              <a:t>6. </a:t>
            </a:r>
            <a:r>
              <a:rPr lang="en-US" sz="2800" dirty="0"/>
              <a:t>Demand for Office Space</a:t>
            </a:r>
            <a:endParaRPr lang="en-US" sz="2800" dirty="0">
              <a:latin typeface="Alexandria"/>
            </a:endParaRPr>
          </a:p>
        </p:txBody>
      </p:sp>
      <p:pic>
        <p:nvPicPr>
          <p:cNvPr id="4" name="صورة 3">
            <a:extLst>
              <a:ext uri="{FF2B5EF4-FFF2-40B4-BE49-F238E27FC236}">
                <a16:creationId xmlns:a16="http://schemas.microsoft.com/office/drawing/2014/main" id="{EA7F4182-FDEA-668C-BE61-DDD9197E4282}"/>
              </a:ext>
            </a:extLst>
          </p:cNvPr>
          <p:cNvPicPr>
            <a:picLocks noChangeAspect="1"/>
          </p:cNvPicPr>
          <p:nvPr/>
        </p:nvPicPr>
        <p:blipFill>
          <a:blip r:embed="rId3"/>
          <a:stretch>
            <a:fillRect/>
          </a:stretch>
        </p:blipFill>
        <p:spPr>
          <a:xfrm>
            <a:off x="4411557" y="4566719"/>
            <a:ext cx="2619375" cy="1459328"/>
          </a:xfrm>
          <a:prstGeom prst="rect">
            <a:avLst/>
          </a:prstGeom>
        </p:spPr>
      </p:pic>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48676" y="149795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8C2CBB95-CD36-CBF2-0F91-DEED9007B529}"/>
              </a:ext>
            </a:extLst>
          </p:cNvPr>
          <p:cNvSpPr txBox="1"/>
          <p:nvPr/>
        </p:nvSpPr>
        <p:spPr>
          <a:xfrm>
            <a:off x="1048676" y="974733"/>
            <a:ext cx="9416937" cy="523220"/>
          </a:xfrm>
          <a:prstGeom prst="rect">
            <a:avLst/>
          </a:prstGeom>
          <a:noFill/>
        </p:spPr>
        <p:txBody>
          <a:bodyPr wrap="square" rtlCol="0">
            <a:spAutoFit/>
          </a:bodyPr>
          <a:lstStyle/>
          <a:p>
            <a:r>
              <a:rPr lang="en-US" sz="2800" dirty="0">
                <a:latin typeface="Alexandria"/>
              </a:rPr>
              <a:t>7. </a:t>
            </a:r>
            <a:r>
              <a:rPr lang="en-US" sz="2800" dirty="0"/>
              <a:t>Tracking Supply</a:t>
            </a:r>
            <a:endParaRPr lang="en-US" sz="2800" dirty="0">
              <a:latin typeface="Alexandria"/>
            </a:endParaRPr>
          </a:p>
        </p:txBody>
      </p:sp>
      <p:sp>
        <p:nvSpPr>
          <p:cNvPr id="3" name="TextBox 23">
            <a:extLst>
              <a:ext uri="{FF2B5EF4-FFF2-40B4-BE49-F238E27FC236}">
                <a16:creationId xmlns:a16="http://schemas.microsoft.com/office/drawing/2014/main" id="{73C130ED-1A35-F388-5CAF-B0CCF7A40C4C}"/>
              </a:ext>
            </a:extLst>
          </p:cNvPr>
          <p:cNvSpPr txBox="1"/>
          <p:nvPr/>
        </p:nvSpPr>
        <p:spPr>
          <a:xfrm>
            <a:off x="1332999" y="1596200"/>
            <a:ext cx="8715093" cy="2197076"/>
          </a:xfrm>
          <a:prstGeom prst="rect">
            <a:avLst/>
          </a:prstGeom>
          <a:solidFill>
            <a:schemeClr val="tx2">
              <a:lumMod val="20000"/>
              <a:lumOff val="80000"/>
            </a:schemeClr>
          </a:solidFill>
        </p:spPr>
        <p:txBody>
          <a:bodyPr wrap="square" rtlCol="0">
            <a:spAutoFit/>
          </a:bodyPr>
          <a:lstStyle/>
          <a:p>
            <a:r>
              <a:rPr lang="en-US" sz="2000" dirty="0"/>
              <a:t>Four key metrics help analysts monitor office space supply changes:</a:t>
            </a:r>
          </a:p>
          <a:p>
            <a:pPr marL="342900" indent="-342900">
              <a:lnSpc>
                <a:spcPct val="150000"/>
              </a:lnSpc>
              <a:buFont typeface="Wingdings" panose="05000000000000000000" pitchFamily="2" charset="2"/>
              <a:buChar char="§"/>
            </a:pPr>
            <a:r>
              <a:rPr lang="en-US" sz="2000" dirty="0"/>
              <a:t>Inventory (the amount of existing space at a given point in time),</a:t>
            </a:r>
          </a:p>
          <a:p>
            <a:pPr marL="342900" indent="-342900">
              <a:lnSpc>
                <a:spcPct val="150000"/>
              </a:lnSpc>
              <a:buFont typeface="Wingdings" panose="05000000000000000000" pitchFamily="2" charset="2"/>
              <a:buChar char="§"/>
            </a:pPr>
            <a:r>
              <a:rPr lang="en-US" sz="2000" dirty="0"/>
              <a:t>The percentage of inventory that is vacant or available as sublet space,</a:t>
            </a:r>
          </a:p>
          <a:p>
            <a:pPr marL="342900" indent="-342900">
              <a:lnSpc>
                <a:spcPct val="150000"/>
              </a:lnSpc>
              <a:buFont typeface="Wingdings" panose="05000000000000000000" pitchFamily="2" charset="2"/>
              <a:buChar char="§"/>
            </a:pPr>
            <a:r>
              <a:rPr lang="en-US" sz="2000" dirty="0"/>
              <a:t>The amount of new space under construction that will be added to the</a:t>
            </a:r>
          </a:p>
          <a:p>
            <a:pPr marL="342900" indent="-342900">
              <a:lnSpc>
                <a:spcPct val="150000"/>
              </a:lnSpc>
              <a:buFont typeface="Wingdings" panose="05000000000000000000" pitchFamily="2" charset="2"/>
              <a:buChar char="§"/>
            </a:pPr>
            <a:r>
              <a:rPr lang="en-US" sz="2000" dirty="0"/>
              <a:t> Inventory trends in rent per square foot.</a:t>
            </a:r>
            <a:endParaRPr lang="ar-SY" sz="2000" dirty="0">
              <a:latin typeface="Alexandria"/>
            </a:endParaRPr>
          </a:p>
        </p:txBody>
      </p:sp>
      <p:sp>
        <p:nvSpPr>
          <p:cNvPr id="6" name="TextBox 47">
            <a:extLst>
              <a:ext uri="{FF2B5EF4-FFF2-40B4-BE49-F238E27FC236}">
                <a16:creationId xmlns:a16="http://schemas.microsoft.com/office/drawing/2014/main" id="{FA819CEC-A5DC-B1BB-6023-4F0580971843}"/>
              </a:ext>
            </a:extLst>
          </p:cNvPr>
          <p:cNvSpPr txBox="1"/>
          <p:nvPr/>
        </p:nvSpPr>
        <p:spPr>
          <a:xfrm>
            <a:off x="1332999" y="3891523"/>
            <a:ext cx="8715093" cy="2246769"/>
          </a:xfrm>
          <a:prstGeom prst="rect">
            <a:avLst/>
          </a:prstGeom>
          <a:solidFill>
            <a:schemeClr val="accent4">
              <a:lumMod val="20000"/>
              <a:lumOff val="80000"/>
            </a:schemeClr>
          </a:solidFill>
        </p:spPr>
        <p:txBody>
          <a:bodyPr wrap="square" rtlCol="0">
            <a:spAutoFit/>
          </a:bodyPr>
          <a:lstStyle/>
          <a:p>
            <a:r>
              <a:rPr lang="en-US" sz="2000" dirty="0"/>
              <a:t>The analyst would furnish descriptions of the most important competitive properties in detail, providing information on :</a:t>
            </a:r>
          </a:p>
          <a:p>
            <a:pPr marL="342900" indent="-342900">
              <a:buFont typeface="Arial" panose="020B0604020202020204" pitchFamily="34" charset="0"/>
              <a:buChar char="•"/>
            </a:pPr>
            <a:r>
              <a:rPr lang="en-US" sz="2000" dirty="0"/>
              <a:t>Proximity to the subject site</a:t>
            </a:r>
          </a:p>
          <a:p>
            <a:pPr marL="342900" indent="-342900">
              <a:buFont typeface="Arial" panose="020B0604020202020204" pitchFamily="34" charset="0"/>
              <a:buChar char="•"/>
            </a:pPr>
            <a:r>
              <a:rPr lang="en-US" sz="2000" dirty="0"/>
              <a:t>Ownership or management</a:t>
            </a:r>
          </a:p>
          <a:p>
            <a:pPr marL="342900" indent="-342900">
              <a:buFont typeface="Arial" panose="020B0604020202020204" pitchFamily="34" charset="0"/>
              <a:buChar char="•"/>
            </a:pPr>
            <a:r>
              <a:rPr lang="en-US" sz="2000" dirty="0"/>
              <a:t> building size and height</a:t>
            </a:r>
          </a:p>
          <a:p>
            <a:pPr marL="342900" indent="-342900">
              <a:buFont typeface="Arial" panose="020B0604020202020204" pitchFamily="34" charset="0"/>
              <a:buChar char="•"/>
            </a:pPr>
            <a:r>
              <a:rPr lang="en-US" sz="2000" dirty="0"/>
              <a:t> lease rates and terms</a:t>
            </a:r>
          </a:p>
          <a:p>
            <a:pPr marL="342900" indent="-342900">
              <a:buFont typeface="Arial" panose="020B0604020202020204" pitchFamily="34" charset="0"/>
              <a:buChar char="•"/>
            </a:pPr>
            <a:r>
              <a:rPr lang="en-US" sz="2000" dirty="0"/>
              <a:t> Anchor tenancy ,and vacancy rate</a:t>
            </a:r>
            <a:endParaRPr lang="en-US" sz="2000" dirty="0">
              <a:latin typeface="Alexandria"/>
            </a:endParaRPr>
          </a:p>
        </p:txBody>
      </p:sp>
      <p:pic>
        <p:nvPicPr>
          <p:cNvPr id="8" name="صورة 7">
            <a:extLst>
              <a:ext uri="{FF2B5EF4-FFF2-40B4-BE49-F238E27FC236}">
                <a16:creationId xmlns:a16="http://schemas.microsoft.com/office/drawing/2014/main" id="{43B145F5-F611-AA23-F435-C9541B70199C}"/>
              </a:ext>
            </a:extLst>
          </p:cNvPr>
          <p:cNvPicPr>
            <a:picLocks noChangeAspect="1"/>
          </p:cNvPicPr>
          <p:nvPr/>
        </p:nvPicPr>
        <p:blipFill>
          <a:blip r:embed="rId3"/>
          <a:stretch>
            <a:fillRect/>
          </a:stretch>
        </p:blipFill>
        <p:spPr>
          <a:xfrm>
            <a:off x="6690922" y="4461700"/>
            <a:ext cx="2857500" cy="1600200"/>
          </a:xfrm>
          <a:prstGeom prst="rect">
            <a:avLst/>
          </a:prstGeom>
        </p:spPr>
      </p:pic>
    </p:spTree>
    <p:extLst>
      <p:ext uri="{BB962C8B-B14F-4D97-AF65-F5344CB8AC3E}">
        <p14:creationId xmlns:p14="http://schemas.microsoft.com/office/powerpoint/2010/main" val="41613487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7A88C-FA64-6DE5-B0A6-D92918C03C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5FD760-89D8-1C6E-CAFB-0113147295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8CFAD68-22A1-3D75-AE66-2836ECDE5A8D}"/>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729B6BC-7F81-BAF7-1AE2-6CB1F29BE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3">
            <a:extLst>
              <a:ext uri="{FF2B5EF4-FFF2-40B4-BE49-F238E27FC236}">
                <a16:creationId xmlns:a16="http://schemas.microsoft.com/office/drawing/2014/main" id="{06E8D1E3-8416-F963-6DBF-52BE27083982}"/>
              </a:ext>
            </a:extLst>
          </p:cNvPr>
          <p:cNvSpPr txBox="1"/>
          <p:nvPr/>
        </p:nvSpPr>
        <p:spPr>
          <a:xfrm>
            <a:off x="1134308" y="1539013"/>
            <a:ext cx="7492800" cy="3477875"/>
          </a:xfrm>
          <a:prstGeom prst="rect">
            <a:avLst/>
          </a:prstGeom>
          <a:noFill/>
        </p:spPr>
        <p:txBody>
          <a:bodyPr wrap="square" rtlCol="0">
            <a:spAutoFit/>
          </a:bodyPr>
          <a:lstStyle/>
          <a:p>
            <a:r>
              <a:rPr lang="en-US" sz="2000" b="1" dirty="0">
                <a:latin typeface="Alexandria"/>
              </a:rPr>
              <a:t>Building Inventory and Square Footage</a:t>
            </a:r>
          </a:p>
          <a:p>
            <a:r>
              <a:rPr lang="en-US" sz="2000" dirty="0">
                <a:latin typeface="Alexandria"/>
              </a:rPr>
              <a:t>It is important for the market analyst to understand  property coverage and geographic delineations. </a:t>
            </a:r>
          </a:p>
          <a:p>
            <a:r>
              <a:rPr lang="en-US" sz="2000" b="1" dirty="0">
                <a:latin typeface="Alexandria"/>
              </a:rPr>
              <a:t>Leasing Activity </a:t>
            </a:r>
            <a:r>
              <a:rPr lang="en-US" sz="2000" dirty="0">
                <a:latin typeface="Alexandria"/>
              </a:rPr>
              <a:t>Leasing activity is the gross amount of space for which leases are signed in a specified time period.</a:t>
            </a:r>
          </a:p>
          <a:p>
            <a:r>
              <a:rPr lang="en-US" sz="2000" b="1" dirty="0">
                <a:latin typeface="Alexandria"/>
              </a:rPr>
              <a:t>Vacancy Rates </a:t>
            </a:r>
            <a:r>
              <a:rPr lang="en-US" sz="2000" dirty="0">
                <a:latin typeface="Alexandria"/>
              </a:rPr>
              <a:t>The amount of vacant space and the vacancy rate (calculated as a percentage of inventory)</a:t>
            </a:r>
          </a:p>
          <a:p>
            <a:endParaRPr lang="en-US" sz="2000" dirty="0">
              <a:latin typeface="Alexandria"/>
            </a:endParaRPr>
          </a:p>
          <a:p>
            <a:r>
              <a:rPr lang="en-US" sz="2000" b="1" dirty="0">
                <a:solidFill>
                  <a:srgbClr val="C88800"/>
                </a:solidFill>
              </a:rPr>
              <a:t>If vacancies are concentrated in class B or C space; new construction of class A space might be justified.</a:t>
            </a:r>
            <a:endParaRPr lang="en-US" sz="2000" b="1" dirty="0">
              <a:solidFill>
                <a:srgbClr val="C88800"/>
              </a:solidFill>
              <a:latin typeface="Alexandria"/>
            </a:endParaRPr>
          </a:p>
          <a:p>
            <a:endParaRPr lang="en-US" sz="2000" dirty="0">
              <a:latin typeface="Alexandria"/>
            </a:endParaRPr>
          </a:p>
        </p:txBody>
      </p:sp>
      <p:sp>
        <p:nvSpPr>
          <p:cNvPr id="4" name="موجة مزدوجة 3">
            <a:extLst>
              <a:ext uri="{FF2B5EF4-FFF2-40B4-BE49-F238E27FC236}">
                <a16:creationId xmlns:a16="http://schemas.microsoft.com/office/drawing/2014/main" id="{BB635672-A7B1-69E3-14D7-ED7D35712C17}"/>
              </a:ext>
            </a:extLst>
          </p:cNvPr>
          <p:cNvSpPr/>
          <p:nvPr/>
        </p:nvSpPr>
        <p:spPr>
          <a:xfrm>
            <a:off x="1134308" y="4744164"/>
            <a:ext cx="8909102" cy="1466849"/>
          </a:xfrm>
          <a:prstGeom prst="doubleWav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If vacancy rates are stable or dropping despite additions to the supply inventory, then market conditions or trends can be viewed positively. </a:t>
            </a:r>
          </a:p>
          <a:p>
            <a:r>
              <a:rPr lang="en-US" sz="2000" b="1" dirty="0">
                <a:solidFill>
                  <a:schemeClr val="tx1"/>
                </a:solidFill>
              </a:rPr>
              <a:t>If inventory is largely unchanged but vacancy rates are climbing, demand for office space is weakening..</a:t>
            </a:r>
          </a:p>
        </p:txBody>
      </p:sp>
      <p:sp>
        <p:nvSpPr>
          <p:cNvPr id="6" name="TextBox 2">
            <a:extLst>
              <a:ext uri="{FF2B5EF4-FFF2-40B4-BE49-F238E27FC236}">
                <a16:creationId xmlns:a16="http://schemas.microsoft.com/office/drawing/2014/main" id="{35541319-0B2F-F629-389D-774AC9895CA1}"/>
              </a:ext>
            </a:extLst>
          </p:cNvPr>
          <p:cNvSpPr txBox="1"/>
          <p:nvPr/>
        </p:nvSpPr>
        <p:spPr>
          <a:xfrm>
            <a:off x="1048676" y="974733"/>
            <a:ext cx="9416937" cy="523220"/>
          </a:xfrm>
          <a:prstGeom prst="rect">
            <a:avLst/>
          </a:prstGeom>
          <a:noFill/>
        </p:spPr>
        <p:txBody>
          <a:bodyPr wrap="square" rtlCol="0">
            <a:spAutoFit/>
          </a:bodyPr>
          <a:lstStyle/>
          <a:p>
            <a:r>
              <a:rPr lang="en-US" sz="2800" dirty="0">
                <a:latin typeface="Alexandria"/>
              </a:rPr>
              <a:t>7. </a:t>
            </a:r>
            <a:r>
              <a:rPr lang="en-US" sz="2800" dirty="0"/>
              <a:t>Tracking Supply</a:t>
            </a:r>
            <a:endParaRPr lang="en-US" sz="2800" dirty="0">
              <a:latin typeface="Alexandria"/>
            </a:endParaRPr>
          </a:p>
        </p:txBody>
      </p:sp>
      <p:pic>
        <p:nvPicPr>
          <p:cNvPr id="7" name="صورة 6">
            <a:extLst>
              <a:ext uri="{FF2B5EF4-FFF2-40B4-BE49-F238E27FC236}">
                <a16:creationId xmlns:a16="http://schemas.microsoft.com/office/drawing/2014/main" id="{B14A16B6-757A-BA8C-67A8-7C0A9388C756}"/>
              </a:ext>
            </a:extLst>
          </p:cNvPr>
          <p:cNvPicPr>
            <a:picLocks noChangeAspect="1"/>
          </p:cNvPicPr>
          <p:nvPr/>
        </p:nvPicPr>
        <p:blipFill>
          <a:blip r:embed="rId3"/>
          <a:stretch>
            <a:fillRect/>
          </a:stretch>
        </p:blipFill>
        <p:spPr>
          <a:xfrm>
            <a:off x="8548337" y="2888929"/>
            <a:ext cx="1640871" cy="1466850"/>
          </a:xfrm>
          <a:prstGeom prst="rect">
            <a:avLst/>
          </a:prstGeom>
        </p:spPr>
      </p:pic>
    </p:spTree>
    <p:extLst>
      <p:ext uri="{BB962C8B-B14F-4D97-AF65-F5344CB8AC3E}">
        <p14:creationId xmlns:p14="http://schemas.microsoft.com/office/powerpoint/2010/main" val="11895329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صورة 2" descr="صورة تحتوي على نص, لقطة شاشة, برمجيات, أيقونة الحاسوب&#10;&#10;قد يكون المحتوى الذي تم إنشاؤه بواسطة الذكاء الاصطناعي غير صحيح.">
            <a:extLst>
              <a:ext uri="{FF2B5EF4-FFF2-40B4-BE49-F238E27FC236}">
                <a16:creationId xmlns:a16="http://schemas.microsoft.com/office/drawing/2014/main" id="{2C7BD384-B8CD-3F7E-8D70-DD7CF2FC9BE5}"/>
              </a:ext>
            </a:extLst>
          </p:cNvPr>
          <p:cNvPicPr>
            <a:picLocks noChangeAspect="1"/>
          </p:cNvPicPr>
          <p:nvPr/>
        </p:nvPicPr>
        <p:blipFill>
          <a:blip r:embed="rId3"/>
          <a:srcRect l="48190" t="26230" r="14534" b="14634"/>
          <a:stretch>
            <a:fillRect/>
          </a:stretch>
        </p:blipFill>
        <p:spPr>
          <a:xfrm>
            <a:off x="1128103" y="1797504"/>
            <a:ext cx="4527030" cy="4055618"/>
          </a:xfrm>
          <a:prstGeom prst="rect">
            <a:avLst/>
          </a:prstGeom>
        </p:spPr>
      </p:pic>
      <p:pic>
        <p:nvPicPr>
          <p:cNvPr id="8" name="صورة 7" descr="صورة تحتوي على نص, لقطة شاشة, برمجيات, أيقونة الحاسوب&#10;&#10;قد يكون المحتوى الذي تم إنشاؤه بواسطة الذكاء الاصطناعي غير صحيح.">
            <a:extLst>
              <a:ext uri="{FF2B5EF4-FFF2-40B4-BE49-F238E27FC236}">
                <a16:creationId xmlns:a16="http://schemas.microsoft.com/office/drawing/2014/main" id="{B464E929-4DEA-EC30-ADC8-B0C80FE3AE16}"/>
              </a:ext>
            </a:extLst>
          </p:cNvPr>
          <p:cNvPicPr>
            <a:picLocks noChangeAspect="1"/>
          </p:cNvPicPr>
          <p:nvPr/>
        </p:nvPicPr>
        <p:blipFill>
          <a:blip r:embed="rId4"/>
          <a:srcRect l="47943" t="31356" r="13299" b="28088"/>
          <a:stretch>
            <a:fillRect/>
          </a:stretch>
        </p:blipFill>
        <p:spPr>
          <a:xfrm>
            <a:off x="6165956" y="2687786"/>
            <a:ext cx="4706910" cy="2781369"/>
          </a:xfrm>
          <a:prstGeom prst="rect">
            <a:avLst/>
          </a:prstGeom>
        </p:spPr>
      </p:pic>
      <p:sp>
        <p:nvSpPr>
          <p:cNvPr id="9" name="TextBox 2">
            <a:extLst>
              <a:ext uri="{FF2B5EF4-FFF2-40B4-BE49-F238E27FC236}">
                <a16:creationId xmlns:a16="http://schemas.microsoft.com/office/drawing/2014/main" id="{E025E40C-CD80-C214-F2AE-F04EB3C82FD8}"/>
              </a:ext>
            </a:extLst>
          </p:cNvPr>
          <p:cNvSpPr txBox="1"/>
          <p:nvPr/>
        </p:nvSpPr>
        <p:spPr>
          <a:xfrm>
            <a:off x="617280" y="1004878"/>
            <a:ext cx="9416937" cy="523220"/>
          </a:xfrm>
          <a:prstGeom prst="rect">
            <a:avLst/>
          </a:prstGeom>
          <a:noFill/>
        </p:spPr>
        <p:txBody>
          <a:bodyPr wrap="square" rtlCol="0">
            <a:spAutoFit/>
          </a:bodyPr>
          <a:lstStyle/>
          <a:p>
            <a:r>
              <a:rPr lang="en-US" sz="2800" dirty="0">
                <a:latin typeface="Alexandria"/>
              </a:rPr>
              <a:t>7. </a:t>
            </a:r>
            <a:r>
              <a:rPr lang="en-US" sz="2800" dirty="0"/>
              <a:t>Tracking Supply</a:t>
            </a:r>
            <a:endParaRPr lang="en-US" sz="2800" dirty="0">
              <a:latin typeface="Alexandria"/>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3" y="16293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Case Study 1: Mid-Rise Residential Development</a:t>
            </a:r>
          </a:p>
          <a:p>
            <a:r>
              <a:rPr lang="en-US" dirty="0"/>
              <a:t>Project Summary:</a:t>
            </a:r>
          </a:p>
          <a:p>
            <a:r>
              <a:rPr lang="en-US" dirty="0"/>
              <a:t>60 units</a:t>
            </a:r>
          </a:p>
          <a:p>
            <a:r>
              <a:rPr lang="en-US" dirty="0"/>
              <a:t>3-year development</a:t>
            </a:r>
          </a:p>
          <a:p>
            <a:r>
              <a:rPr lang="en-US" dirty="0"/>
              <a:t>Total cost: $8 million</a:t>
            </a:r>
          </a:p>
          <a:p>
            <a:r>
              <a:rPr lang="en-US" dirty="0"/>
              <a:t>Expected sales: $10.5 million</a:t>
            </a:r>
          </a:p>
          <a:p>
            <a:r>
              <a:rPr lang="en-US" dirty="0"/>
              <a:t>IRR = 16%</a:t>
            </a:r>
            <a:br>
              <a:rPr lang="en-US" dirty="0"/>
            </a:br>
            <a:r>
              <a:rPr lang="en-US" dirty="0"/>
              <a:t>Required return = 15%</a:t>
            </a:r>
          </a:p>
          <a:p>
            <a:r>
              <a:rPr lang="en-US" dirty="0"/>
              <a:t>However, sensitivity analysis shows:</a:t>
            </a:r>
          </a:p>
          <a:p>
            <a:r>
              <a:rPr lang="en-US" dirty="0"/>
              <a:t>8% price drop → IRR falls to 11%</a:t>
            </a:r>
          </a:p>
          <a:p>
            <a:r>
              <a:rPr lang="en-US" dirty="0"/>
              <a:t>Conclusion:</a:t>
            </a:r>
            <a:br>
              <a:rPr lang="en-US" dirty="0"/>
            </a:br>
            <a:r>
              <a:rPr lang="en-US" dirty="0"/>
              <a:t>Project is feasible but highly sensitive to price fluctuations.</a:t>
            </a: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47">
            <a:extLst>
              <a:ext uri="{FF2B5EF4-FFF2-40B4-BE49-F238E27FC236}">
                <a16:creationId xmlns:a16="http://schemas.microsoft.com/office/drawing/2014/main" id="{8DEA63FB-9342-651C-4285-8C5D3D4FFB5E}"/>
              </a:ext>
            </a:extLst>
          </p:cNvPr>
          <p:cNvSpPr txBox="1"/>
          <p:nvPr/>
        </p:nvSpPr>
        <p:spPr>
          <a:xfrm>
            <a:off x="1588687" y="1838530"/>
            <a:ext cx="8784507" cy="400110"/>
          </a:xfrm>
          <a:prstGeom prst="rect">
            <a:avLst/>
          </a:prstGeom>
          <a:solidFill>
            <a:schemeClr val="bg1"/>
          </a:solidFill>
        </p:spPr>
        <p:txBody>
          <a:bodyPr wrap="square" rtlCol="0">
            <a:spAutoFit/>
          </a:bodyPr>
          <a:lstStyle/>
          <a:p>
            <a:r>
              <a:rPr lang="en-US" sz="2000" b="1" dirty="0"/>
              <a:t>Construction Activity</a:t>
            </a:r>
          </a:p>
        </p:txBody>
      </p:sp>
      <p:sp>
        <p:nvSpPr>
          <p:cNvPr id="3" name="مستطيل: زوايا مستديرة 2">
            <a:extLst>
              <a:ext uri="{FF2B5EF4-FFF2-40B4-BE49-F238E27FC236}">
                <a16:creationId xmlns:a16="http://schemas.microsoft.com/office/drawing/2014/main" id="{CC6E7FCD-9D7C-B3E3-CC1A-E3856519DD01}"/>
              </a:ext>
            </a:extLst>
          </p:cNvPr>
          <p:cNvSpPr/>
          <p:nvPr/>
        </p:nvSpPr>
        <p:spPr>
          <a:xfrm>
            <a:off x="1333001" y="2237503"/>
            <a:ext cx="5278024" cy="3511621"/>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rPr>
              <a:t>CBRE Econometric Advisors tracks annual office space completions.</a:t>
            </a:r>
          </a:p>
          <a:p>
            <a:r>
              <a:rPr lang="en-US" sz="2000" dirty="0">
                <a:solidFill>
                  <a:schemeClr val="tx1"/>
                </a:solidFill>
              </a:rPr>
              <a:t> The firm notes that the peak year for office completions was 1989, when a total of 121.1 million square feet of new space was brought to market.</a:t>
            </a:r>
          </a:p>
          <a:p>
            <a:r>
              <a:rPr lang="en-US" sz="2000" dirty="0">
                <a:solidFill>
                  <a:schemeClr val="tx1"/>
                </a:solidFill>
              </a:rPr>
              <a:t> In subsequent economic cycles, peak-year new space was less than that of the previous peak: 110.3 million in 2001, 76.5 million in 2008, and 64.8 million expected in 2018 (the peak of the most recent cycle).</a:t>
            </a:r>
            <a:endParaRPr lang="en-US" sz="2000" b="1" dirty="0">
              <a:solidFill>
                <a:schemeClr val="tx1"/>
              </a:solidFill>
              <a:latin typeface="Alexandria"/>
            </a:endParaRPr>
          </a:p>
        </p:txBody>
      </p:sp>
      <p:sp>
        <p:nvSpPr>
          <p:cNvPr id="4" name="TextBox 2">
            <a:extLst>
              <a:ext uri="{FF2B5EF4-FFF2-40B4-BE49-F238E27FC236}">
                <a16:creationId xmlns:a16="http://schemas.microsoft.com/office/drawing/2014/main" id="{3C61161B-1BE3-24F6-D7BA-05052AB91701}"/>
              </a:ext>
            </a:extLst>
          </p:cNvPr>
          <p:cNvSpPr txBox="1"/>
          <p:nvPr/>
        </p:nvSpPr>
        <p:spPr>
          <a:xfrm>
            <a:off x="1221969" y="1039314"/>
            <a:ext cx="9416937" cy="523220"/>
          </a:xfrm>
          <a:prstGeom prst="rect">
            <a:avLst/>
          </a:prstGeom>
          <a:noFill/>
        </p:spPr>
        <p:txBody>
          <a:bodyPr wrap="square" rtlCol="0">
            <a:spAutoFit/>
          </a:bodyPr>
          <a:lstStyle/>
          <a:p>
            <a:r>
              <a:rPr lang="en-US" sz="2800" dirty="0">
                <a:latin typeface="Alexandria"/>
              </a:rPr>
              <a:t>7. </a:t>
            </a:r>
            <a:r>
              <a:rPr lang="en-US" sz="2800" dirty="0"/>
              <a:t>Tracking Supply</a:t>
            </a:r>
            <a:endParaRPr lang="en-US" sz="2800" dirty="0">
              <a:latin typeface="Alexandria"/>
            </a:endParaRPr>
          </a:p>
        </p:txBody>
      </p:sp>
      <p:pic>
        <p:nvPicPr>
          <p:cNvPr id="8" name="صورة 7">
            <a:extLst>
              <a:ext uri="{FF2B5EF4-FFF2-40B4-BE49-F238E27FC236}">
                <a16:creationId xmlns:a16="http://schemas.microsoft.com/office/drawing/2014/main" id="{BA401A78-E199-11A2-550A-35D61180FE4C}"/>
              </a:ext>
            </a:extLst>
          </p:cNvPr>
          <p:cNvPicPr>
            <a:picLocks noChangeAspect="1"/>
          </p:cNvPicPr>
          <p:nvPr/>
        </p:nvPicPr>
        <p:blipFill>
          <a:blip r:embed="rId3"/>
          <a:stretch>
            <a:fillRect/>
          </a:stretch>
        </p:blipFill>
        <p:spPr>
          <a:xfrm>
            <a:off x="6750444" y="2305496"/>
            <a:ext cx="3713450" cy="3443628"/>
          </a:xfrm>
          <a:prstGeom prst="rect">
            <a:avLst/>
          </a:prstGeom>
        </p:spPr>
      </p:pic>
    </p:spTree>
    <p:extLst>
      <p:ext uri="{BB962C8B-B14F-4D97-AF65-F5344CB8AC3E}">
        <p14:creationId xmlns:p14="http://schemas.microsoft.com/office/powerpoint/2010/main" val="11608113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6661E-D378-383D-2815-10DC2C3549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9A30A-A8A5-052E-5DAA-D6668A2114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5BC086-D082-6E68-9D55-5735ADF0F538}"/>
              </a:ext>
            </a:extLst>
          </p:cNvPr>
          <p:cNvSpPr/>
          <p:nvPr/>
        </p:nvSpPr>
        <p:spPr>
          <a:xfrm>
            <a:off x="930857" y="174478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9CB57E4-98D5-B775-A07A-0F59427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زوايا مستديرة 2">
            <a:extLst>
              <a:ext uri="{FF2B5EF4-FFF2-40B4-BE49-F238E27FC236}">
                <a16:creationId xmlns:a16="http://schemas.microsoft.com/office/drawing/2014/main" id="{71C149C1-81CB-92DC-9345-7CA45A997F6F}"/>
              </a:ext>
            </a:extLst>
          </p:cNvPr>
          <p:cNvSpPr/>
          <p:nvPr/>
        </p:nvSpPr>
        <p:spPr>
          <a:xfrm>
            <a:off x="1122652" y="2403089"/>
            <a:ext cx="7863693" cy="3440467"/>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Market analysts should review trends in  asking rents for the metropolitan area as a whole and for the submarket. </a:t>
            </a:r>
          </a:p>
          <a:p>
            <a:pPr algn="ctr"/>
            <a:r>
              <a:rPr lang="en-US" sz="2000" dirty="0">
                <a:solidFill>
                  <a:schemeClr val="tx1"/>
                </a:solidFill>
                <a:latin typeface="Alexandria"/>
              </a:rPr>
              <a:t>These data are usually available in reports issued </a:t>
            </a:r>
          </a:p>
          <a:p>
            <a:pPr algn="ctr"/>
            <a:r>
              <a:rPr lang="en-US" sz="2000" dirty="0">
                <a:solidFill>
                  <a:schemeClr val="tx1"/>
                </a:solidFill>
                <a:latin typeface="Alexandria"/>
              </a:rPr>
              <a:t>by brokerage firms or can be purchased from national data vendors. </a:t>
            </a:r>
          </a:p>
          <a:p>
            <a:pPr algn="ctr"/>
            <a:endParaRPr lang="en-US" sz="2000" dirty="0">
              <a:solidFill>
                <a:schemeClr val="tx1"/>
              </a:solidFill>
              <a:latin typeface="Alexandria"/>
            </a:endParaRPr>
          </a:p>
          <a:p>
            <a:pPr algn="ctr"/>
            <a:r>
              <a:rPr lang="en-US" sz="2000" dirty="0">
                <a:solidFill>
                  <a:schemeClr val="tx1"/>
                </a:solidFill>
                <a:latin typeface="Alexandria"/>
              </a:rPr>
              <a:t>When evaluating office rent trends, the analyst </a:t>
            </a:r>
          </a:p>
          <a:p>
            <a:pPr algn="ctr"/>
            <a:r>
              <a:rPr lang="en-US" sz="2000" dirty="0">
                <a:solidFill>
                  <a:schemeClr val="tx1"/>
                </a:solidFill>
                <a:latin typeface="Alexandria"/>
              </a:rPr>
              <a:t>should focus on properties in a comparable quality class, </a:t>
            </a:r>
          </a:p>
          <a:p>
            <a:pPr algn="ctr"/>
            <a:r>
              <a:rPr lang="en-US" sz="2000" dirty="0">
                <a:solidFill>
                  <a:schemeClr val="tx1"/>
                </a:solidFill>
                <a:latin typeface="Alexandria"/>
              </a:rPr>
              <a:t>but it is also important to know the difference in average </a:t>
            </a:r>
          </a:p>
          <a:p>
            <a:pPr algn="ctr"/>
            <a:r>
              <a:rPr lang="en-US" sz="2000" dirty="0">
                <a:solidFill>
                  <a:schemeClr val="tx1"/>
                </a:solidFill>
                <a:latin typeface="Alexandria"/>
              </a:rPr>
              <a:t>rent per square foot for class A, B, and C prop During periods of market softness, building owners will offer concessions to attract tenant.</a:t>
            </a:r>
          </a:p>
          <a:p>
            <a:pPr algn="ctr"/>
            <a:endParaRPr lang="ar-SY" sz="2000" dirty="0">
              <a:solidFill>
                <a:schemeClr val="tx1"/>
              </a:solidFill>
              <a:latin typeface="Alexandria"/>
            </a:endParaRPr>
          </a:p>
        </p:txBody>
      </p:sp>
      <p:sp>
        <p:nvSpPr>
          <p:cNvPr id="4" name="TextBox 47">
            <a:extLst>
              <a:ext uri="{FF2B5EF4-FFF2-40B4-BE49-F238E27FC236}">
                <a16:creationId xmlns:a16="http://schemas.microsoft.com/office/drawing/2014/main" id="{30898BFE-349D-34EA-2C28-344782834F5F}"/>
              </a:ext>
            </a:extLst>
          </p:cNvPr>
          <p:cNvSpPr txBox="1"/>
          <p:nvPr/>
        </p:nvSpPr>
        <p:spPr>
          <a:xfrm>
            <a:off x="1122652" y="1814137"/>
            <a:ext cx="8784507" cy="400110"/>
          </a:xfrm>
          <a:prstGeom prst="rect">
            <a:avLst/>
          </a:prstGeom>
          <a:solidFill>
            <a:schemeClr val="bg1"/>
          </a:solidFill>
        </p:spPr>
        <p:txBody>
          <a:bodyPr wrap="square" rtlCol="0">
            <a:spAutoFit/>
          </a:bodyPr>
          <a:lstStyle/>
          <a:p>
            <a:r>
              <a:rPr lang="en-US" sz="2000" b="1" dirty="0">
                <a:latin typeface="Alexandria"/>
              </a:rPr>
              <a:t>Rent Trends, Lease Terms, and Concessions</a:t>
            </a:r>
          </a:p>
        </p:txBody>
      </p:sp>
      <p:sp>
        <p:nvSpPr>
          <p:cNvPr id="8" name="TextBox 2">
            <a:extLst>
              <a:ext uri="{FF2B5EF4-FFF2-40B4-BE49-F238E27FC236}">
                <a16:creationId xmlns:a16="http://schemas.microsoft.com/office/drawing/2014/main" id="{16AF25D4-3E6C-F69B-C719-F29EDA916946}"/>
              </a:ext>
            </a:extLst>
          </p:cNvPr>
          <p:cNvSpPr txBox="1"/>
          <p:nvPr/>
        </p:nvSpPr>
        <p:spPr>
          <a:xfrm>
            <a:off x="1221969" y="1039314"/>
            <a:ext cx="9416937" cy="523220"/>
          </a:xfrm>
          <a:prstGeom prst="rect">
            <a:avLst/>
          </a:prstGeom>
          <a:noFill/>
        </p:spPr>
        <p:txBody>
          <a:bodyPr wrap="square" rtlCol="0">
            <a:spAutoFit/>
          </a:bodyPr>
          <a:lstStyle/>
          <a:p>
            <a:r>
              <a:rPr lang="en-US" sz="2800" dirty="0">
                <a:latin typeface="Alexandria"/>
              </a:rPr>
              <a:t>7. </a:t>
            </a:r>
            <a:r>
              <a:rPr lang="en-US" sz="2800" dirty="0"/>
              <a:t>Tracking Supply</a:t>
            </a:r>
            <a:endParaRPr lang="en-US" sz="2800" dirty="0">
              <a:latin typeface="Alexandria"/>
            </a:endParaRPr>
          </a:p>
        </p:txBody>
      </p:sp>
      <p:pic>
        <p:nvPicPr>
          <p:cNvPr id="10" name="صورة 9">
            <a:extLst>
              <a:ext uri="{FF2B5EF4-FFF2-40B4-BE49-F238E27FC236}">
                <a16:creationId xmlns:a16="http://schemas.microsoft.com/office/drawing/2014/main" id="{F342DC89-0CB4-0654-4547-11C5714FDB50}"/>
              </a:ext>
            </a:extLst>
          </p:cNvPr>
          <p:cNvPicPr>
            <a:picLocks noChangeAspect="1"/>
          </p:cNvPicPr>
          <p:nvPr/>
        </p:nvPicPr>
        <p:blipFill>
          <a:blip r:embed="rId3"/>
          <a:stretch>
            <a:fillRect/>
          </a:stretch>
        </p:blipFill>
        <p:spPr>
          <a:xfrm>
            <a:off x="9178140" y="2894354"/>
            <a:ext cx="2345961" cy="2345961"/>
          </a:xfrm>
          <a:prstGeom prst="rect">
            <a:avLst/>
          </a:prstGeom>
        </p:spPr>
      </p:pic>
    </p:spTree>
    <p:extLst>
      <p:ext uri="{BB962C8B-B14F-4D97-AF65-F5344CB8AC3E}">
        <p14:creationId xmlns:p14="http://schemas.microsoft.com/office/powerpoint/2010/main" val="3256284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47">
            <a:extLst>
              <a:ext uri="{FF2B5EF4-FFF2-40B4-BE49-F238E27FC236}">
                <a16:creationId xmlns:a16="http://schemas.microsoft.com/office/drawing/2014/main" id="{4F21D1C3-D930-0440-4BFF-77EC5852F206}"/>
              </a:ext>
            </a:extLst>
          </p:cNvPr>
          <p:cNvSpPr txBox="1"/>
          <p:nvPr/>
        </p:nvSpPr>
        <p:spPr>
          <a:xfrm>
            <a:off x="1108148" y="1911784"/>
            <a:ext cx="6282002" cy="3785652"/>
          </a:xfrm>
          <a:prstGeom prst="rect">
            <a:avLst/>
          </a:prstGeom>
          <a:solidFill>
            <a:schemeClr val="bg2"/>
          </a:solidFill>
        </p:spPr>
        <p:txBody>
          <a:bodyPr wrap="square" rtlCol="0">
            <a:spAutoFit/>
          </a:bodyPr>
          <a:lstStyle/>
          <a:p>
            <a:pPr marL="342900" indent="-342900">
              <a:buFont typeface="Arial" panose="020B0604020202020204" pitchFamily="34" charset="0"/>
              <a:buChar char="•"/>
            </a:pPr>
            <a:r>
              <a:rPr lang="en-US" sz="2000" dirty="0">
                <a:latin typeface="Alexandria"/>
              </a:rPr>
              <a:t>Building visibility. </a:t>
            </a:r>
          </a:p>
          <a:p>
            <a:pPr marL="342900" indent="-342900">
              <a:buFont typeface="Arial" panose="020B0604020202020204" pitchFamily="34" charset="0"/>
              <a:buChar char="•"/>
            </a:pPr>
            <a:r>
              <a:rPr lang="en-US" sz="2000" dirty="0">
                <a:latin typeface="Alexandria"/>
              </a:rPr>
              <a:t>Compatibility of surrounding uses. </a:t>
            </a:r>
          </a:p>
          <a:p>
            <a:pPr marL="342900" indent="-342900">
              <a:buFont typeface="Arial" panose="020B0604020202020204" pitchFamily="34" charset="0"/>
              <a:buChar char="•"/>
            </a:pPr>
            <a:r>
              <a:rPr lang="en-US" sz="2000" dirty="0">
                <a:latin typeface="Alexandria"/>
              </a:rPr>
              <a:t>Ease of access.</a:t>
            </a:r>
          </a:p>
          <a:p>
            <a:pPr marL="342900" indent="-342900">
              <a:buFont typeface="Arial" panose="020B0604020202020204" pitchFamily="34" charset="0"/>
              <a:buChar char="•"/>
            </a:pPr>
            <a:r>
              <a:rPr lang="en-US" sz="2000" dirty="0">
                <a:latin typeface="Alexandria"/>
              </a:rPr>
              <a:t>Attractive, enduring exterior design</a:t>
            </a:r>
          </a:p>
          <a:p>
            <a:pPr marL="342900" indent="-342900">
              <a:buFont typeface="Arial" panose="020B0604020202020204" pitchFamily="34" charset="0"/>
              <a:buChar char="•"/>
            </a:pPr>
            <a:r>
              <a:rPr lang="en-US" sz="2000" dirty="0">
                <a:latin typeface="Alexandria"/>
              </a:rPr>
              <a:t>Floor sizes and space configuration.</a:t>
            </a:r>
          </a:p>
          <a:p>
            <a:pPr marL="342900" indent="-342900">
              <a:buFont typeface="Arial" panose="020B0604020202020204" pitchFamily="34" charset="0"/>
              <a:buChar char="•"/>
            </a:pPr>
            <a:r>
              <a:rPr lang="en-US" sz="2000" dirty="0">
                <a:latin typeface="Alexandria"/>
              </a:rPr>
              <a:t>Energy efficiency. Increasingly, tenants seek space in “green” buildings</a:t>
            </a:r>
          </a:p>
          <a:p>
            <a:pPr marL="342900" indent="-342900">
              <a:buFont typeface="Arial" panose="020B0604020202020204" pitchFamily="34" charset="0"/>
              <a:buChar char="•"/>
            </a:pPr>
            <a:r>
              <a:rPr lang="en-US" sz="2000" dirty="0">
                <a:latin typeface="Alexandria"/>
              </a:rPr>
              <a:t>number of elevators and calculate whether it is sufficient to meet today’s standards</a:t>
            </a:r>
          </a:p>
          <a:p>
            <a:pPr marL="342900" indent="-342900">
              <a:buFont typeface="Arial" panose="020B0604020202020204" pitchFamily="34" charset="0"/>
              <a:buChar char="•"/>
            </a:pPr>
            <a:r>
              <a:rPr lang="en-US" sz="2000" dirty="0">
                <a:latin typeface="Alexandria"/>
              </a:rPr>
              <a:t>Amenities such as a concierge, fitness center, restaurant or deli, shared conference room, dry cleaner, convenience store, and bank should be noted.</a:t>
            </a:r>
          </a:p>
        </p:txBody>
      </p:sp>
      <p:sp>
        <p:nvSpPr>
          <p:cNvPr id="7" name="TextBox 2">
            <a:extLst>
              <a:ext uri="{FF2B5EF4-FFF2-40B4-BE49-F238E27FC236}">
                <a16:creationId xmlns:a16="http://schemas.microsoft.com/office/drawing/2014/main" id="{88026888-80D9-1728-C07B-677D82EE9F0E}"/>
              </a:ext>
            </a:extLst>
          </p:cNvPr>
          <p:cNvSpPr txBox="1"/>
          <p:nvPr/>
        </p:nvSpPr>
        <p:spPr>
          <a:xfrm>
            <a:off x="738012" y="1099106"/>
            <a:ext cx="9416937" cy="523220"/>
          </a:xfrm>
          <a:prstGeom prst="rect">
            <a:avLst/>
          </a:prstGeom>
          <a:noFill/>
        </p:spPr>
        <p:txBody>
          <a:bodyPr wrap="square" rtlCol="0">
            <a:spAutoFit/>
          </a:bodyPr>
          <a:lstStyle/>
          <a:p>
            <a:r>
              <a:rPr lang="en-US" sz="2800" b="1" dirty="0"/>
              <a:t>8</a:t>
            </a:r>
            <a:r>
              <a:rPr lang="en-US" sz="2800" dirty="0"/>
              <a:t>. Evaluating Competitive Buildings</a:t>
            </a:r>
          </a:p>
        </p:txBody>
      </p:sp>
      <p:pic>
        <p:nvPicPr>
          <p:cNvPr id="3" name="صورة 2">
            <a:extLst>
              <a:ext uri="{FF2B5EF4-FFF2-40B4-BE49-F238E27FC236}">
                <a16:creationId xmlns:a16="http://schemas.microsoft.com/office/drawing/2014/main" id="{72CEF81A-AEE2-0852-ABCB-BB6F2141E84E}"/>
              </a:ext>
            </a:extLst>
          </p:cNvPr>
          <p:cNvPicPr>
            <a:picLocks noChangeAspect="1"/>
          </p:cNvPicPr>
          <p:nvPr/>
        </p:nvPicPr>
        <p:blipFill>
          <a:blip r:embed="rId3"/>
          <a:stretch>
            <a:fillRect/>
          </a:stretch>
        </p:blipFill>
        <p:spPr>
          <a:xfrm>
            <a:off x="7427268" y="2933072"/>
            <a:ext cx="2619375" cy="1743075"/>
          </a:xfrm>
          <a:prstGeom prst="rect">
            <a:avLst/>
          </a:prstGeom>
        </p:spPr>
      </p:pic>
    </p:spTree>
    <p:extLst>
      <p:ext uri="{BB962C8B-B14F-4D97-AF65-F5344CB8AC3E}">
        <p14:creationId xmlns:p14="http://schemas.microsoft.com/office/powerpoint/2010/main" val="12192043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7172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 Source                | % of Sessions |</a:t>
            </a:r>
          </a:p>
          <a:p>
            <a:pPr algn="ctr"/>
            <a:r>
              <a:rPr lang="en-US" dirty="0"/>
              <a:t>| --------------------- | ------------- |</a:t>
            </a:r>
          </a:p>
          <a:p>
            <a:pPr algn="ctr"/>
            <a:r>
              <a:rPr lang="en-US" dirty="0"/>
              <a:t>| Organic Search        | 41%           |</a:t>
            </a:r>
          </a:p>
          <a:p>
            <a:pPr algn="ctr"/>
            <a:r>
              <a:rPr lang="en-US" dirty="0"/>
              <a:t>| Paid Ads (Google Ads) | 27%           |</a:t>
            </a:r>
          </a:p>
          <a:p>
            <a:pPr algn="ctr"/>
            <a:r>
              <a:rPr lang="en-US" dirty="0"/>
              <a:t>| Social Media          | 18%           |</a:t>
            </a:r>
          </a:p>
          <a:p>
            <a:pPr algn="ctr"/>
            <a:r>
              <a:rPr lang="en-US" dirty="0"/>
              <a:t>| Direct                | 14%           |</a:t>
            </a:r>
          </a:p>
          <a:p>
            <a:pPr algn="ctr"/>
            <a:r>
              <a:rPr lang="en-US" dirty="0"/>
              <a:t>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3">
            <a:extLst>
              <a:ext uri="{FF2B5EF4-FFF2-40B4-BE49-F238E27FC236}">
                <a16:creationId xmlns:a16="http://schemas.microsoft.com/office/drawing/2014/main" id="{B87E7D9D-F0DF-501A-7E93-7E72D5C822B3}"/>
              </a:ext>
            </a:extLst>
          </p:cNvPr>
          <p:cNvSpPr txBox="1"/>
          <p:nvPr/>
        </p:nvSpPr>
        <p:spPr>
          <a:xfrm>
            <a:off x="1111584" y="2748297"/>
            <a:ext cx="3893236" cy="2308324"/>
          </a:xfrm>
          <a:prstGeom prst="rect">
            <a:avLst/>
          </a:prstGeom>
          <a:solidFill>
            <a:schemeClr val="accent4">
              <a:lumMod val="20000"/>
              <a:lumOff val="80000"/>
            </a:schemeClr>
          </a:solidFill>
        </p:spPr>
        <p:txBody>
          <a:bodyPr wrap="square" rtlCol="0">
            <a:spAutoFit/>
          </a:bodyPr>
          <a:lstStyle/>
          <a:p>
            <a:r>
              <a:rPr lang="en-US" sz="2400" b="1" dirty="0">
                <a:latin typeface="Alexandria"/>
              </a:rPr>
              <a:t>Private data vendors, local commercial brokers, and online listings are the best sources of information on individual competitive buildings.</a:t>
            </a:r>
            <a:endParaRPr lang="en-US" sz="2400" dirty="0">
              <a:latin typeface="Alexandria"/>
            </a:endParaRPr>
          </a:p>
        </p:txBody>
      </p:sp>
      <p:sp>
        <p:nvSpPr>
          <p:cNvPr id="3" name="TextBox 2">
            <a:extLst>
              <a:ext uri="{FF2B5EF4-FFF2-40B4-BE49-F238E27FC236}">
                <a16:creationId xmlns:a16="http://schemas.microsoft.com/office/drawing/2014/main" id="{9D59D4BA-BB92-3B78-20FD-C84142904124}"/>
              </a:ext>
            </a:extLst>
          </p:cNvPr>
          <p:cNvSpPr txBox="1"/>
          <p:nvPr/>
        </p:nvSpPr>
        <p:spPr>
          <a:xfrm>
            <a:off x="738012" y="1099106"/>
            <a:ext cx="9416937" cy="523220"/>
          </a:xfrm>
          <a:prstGeom prst="rect">
            <a:avLst/>
          </a:prstGeom>
          <a:noFill/>
        </p:spPr>
        <p:txBody>
          <a:bodyPr wrap="square" rtlCol="0">
            <a:spAutoFit/>
          </a:bodyPr>
          <a:lstStyle/>
          <a:p>
            <a:r>
              <a:rPr lang="en-US" sz="2800" b="1" dirty="0"/>
              <a:t>8</a:t>
            </a:r>
            <a:r>
              <a:rPr lang="en-US" sz="2800" dirty="0"/>
              <a:t>. Evaluating Competitive Buildings</a:t>
            </a:r>
          </a:p>
        </p:txBody>
      </p:sp>
      <p:pic>
        <p:nvPicPr>
          <p:cNvPr id="4" name="صورة 3">
            <a:extLst>
              <a:ext uri="{FF2B5EF4-FFF2-40B4-BE49-F238E27FC236}">
                <a16:creationId xmlns:a16="http://schemas.microsoft.com/office/drawing/2014/main" id="{E8E3CDB9-B76B-A8E2-360D-E47B693C7F5D}"/>
              </a:ext>
            </a:extLst>
          </p:cNvPr>
          <p:cNvPicPr>
            <a:picLocks noChangeAspect="1"/>
          </p:cNvPicPr>
          <p:nvPr/>
        </p:nvPicPr>
        <p:blipFill>
          <a:blip r:embed="rId3"/>
          <a:stretch>
            <a:fillRect/>
          </a:stretch>
        </p:blipFill>
        <p:spPr>
          <a:xfrm>
            <a:off x="5446480" y="2110716"/>
            <a:ext cx="5062387" cy="3583487"/>
          </a:xfrm>
          <a:prstGeom prst="rect">
            <a:avLst/>
          </a:prstGeom>
        </p:spPr>
      </p:pic>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031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Competitor Project   | Units | Price Range | Occupancy |</a:t>
            </a:r>
          </a:p>
          <a:p>
            <a:pPr algn="ctr"/>
            <a:r>
              <a:rPr lang="en-US" dirty="0"/>
              <a:t>| -------------------- | ----- | ----------- | --------- |</a:t>
            </a:r>
          </a:p>
          <a:p>
            <a:pPr algn="ctr"/>
            <a:r>
              <a:rPr lang="en-US" dirty="0"/>
              <a:t>| Sunrise Towers       | 180   | $180k–$260k | 92%       |</a:t>
            </a:r>
          </a:p>
          <a:p>
            <a:pPr algn="ctr"/>
            <a:r>
              <a:rPr lang="en-US" dirty="0"/>
              <a:t>| Al Noor Residences   | 250   | $160k–$240k | 95%       |</a:t>
            </a:r>
          </a:p>
          <a:p>
            <a:pPr algn="ctr"/>
            <a:r>
              <a:rPr lang="en-US" dirty="0"/>
              <a:t>| Palm View Apartments | 150   | $200k–$300k | 88%       |</a:t>
            </a: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F539AC78-2577-DD5E-7011-C45C01CBD4BE}"/>
              </a:ext>
            </a:extLst>
          </p:cNvPr>
          <p:cNvSpPr txBox="1"/>
          <p:nvPr/>
        </p:nvSpPr>
        <p:spPr>
          <a:xfrm>
            <a:off x="742931" y="994452"/>
            <a:ext cx="9416937" cy="523220"/>
          </a:xfrm>
          <a:prstGeom prst="rect">
            <a:avLst/>
          </a:prstGeom>
          <a:noFill/>
        </p:spPr>
        <p:txBody>
          <a:bodyPr wrap="square" rtlCol="0">
            <a:spAutoFit/>
          </a:bodyPr>
          <a:lstStyle/>
          <a:p>
            <a:r>
              <a:rPr lang="en-US" sz="2800" dirty="0">
                <a:latin typeface="Alexandria"/>
              </a:rPr>
              <a:t>9. </a:t>
            </a:r>
            <a:r>
              <a:rPr lang="en-US" sz="2800" dirty="0"/>
              <a:t>Market analyst’s conclusions</a:t>
            </a:r>
            <a:endParaRPr lang="en-US" sz="2800" dirty="0">
              <a:latin typeface="Alexandria"/>
            </a:endParaRPr>
          </a:p>
        </p:txBody>
      </p:sp>
      <p:sp>
        <p:nvSpPr>
          <p:cNvPr id="3" name="TextBox 23">
            <a:extLst>
              <a:ext uri="{FF2B5EF4-FFF2-40B4-BE49-F238E27FC236}">
                <a16:creationId xmlns:a16="http://schemas.microsoft.com/office/drawing/2014/main" id="{806651AD-5740-DEFB-311D-DCB5D9009085}"/>
              </a:ext>
            </a:extLst>
          </p:cNvPr>
          <p:cNvSpPr txBox="1"/>
          <p:nvPr/>
        </p:nvSpPr>
        <p:spPr>
          <a:xfrm>
            <a:off x="1178471" y="1924766"/>
            <a:ext cx="9835057" cy="1015663"/>
          </a:xfrm>
          <a:prstGeom prst="rect">
            <a:avLst/>
          </a:prstGeom>
          <a:solidFill>
            <a:schemeClr val="bg2"/>
          </a:solidFill>
        </p:spPr>
        <p:txBody>
          <a:bodyPr wrap="square" rtlCol="0">
            <a:spAutoFit/>
          </a:bodyPr>
          <a:lstStyle/>
          <a:p>
            <a:r>
              <a:rPr lang="en-US" sz="2000" dirty="0">
                <a:latin typeface="Alexandria"/>
              </a:rPr>
              <a:t>A comparison of the current rate of net absorption of office space with the current (and planned) supply of space gives a fairly clear picture of the overall balance between demand and supply in the market</a:t>
            </a:r>
          </a:p>
        </p:txBody>
      </p:sp>
      <p:sp>
        <p:nvSpPr>
          <p:cNvPr id="6" name="TextBox 47">
            <a:extLst>
              <a:ext uri="{FF2B5EF4-FFF2-40B4-BE49-F238E27FC236}">
                <a16:creationId xmlns:a16="http://schemas.microsoft.com/office/drawing/2014/main" id="{4B118BF3-AC73-3B2D-0503-21E0011DBA44}"/>
              </a:ext>
            </a:extLst>
          </p:cNvPr>
          <p:cNvSpPr txBox="1"/>
          <p:nvPr/>
        </p:nvSpPr>
        <p:spPr>
          <a:xfrm>
            <a:off x="1178471" y="3254883"/>
            <a:ext cx="5956848" cy="2246769"/>
          </a:xfrm>
          <a:prstGeom prst="rect">
            <a:avLst/>
          </a:prstGeom>
          <a:solidFill>
            <a:schemeClr val="accent4">
              <a:lumMod val="20000"/>
              <a:lumOff val="80000"/>
            </a:schemeClr>
          </a:solidFill>
        </p:spPr>
        <p:txBody>
          <a:bodyPr wrap="square" rtlCol="0">
            <a:spAutoFit/>
          </a:bodyPr>
          <a:lstStyle/>
          <a:p>
            <a:r>
              <a:rPr lang="en-US" sz="2000" dirty="0">
                <a:latin typeface="Alexandria"/>
              </a:rPr>
              <a:t>if annual net absorption in the area has been averaging 50,000 square feet and 50,000 to 75,000 square feet of space are available, demand and supply are in balance. </a:t>
            </a:r>
          </a:p>
          <a:p>
            <a:r>
              <a:rPr lang="en-US" sz="2000" dirty="0">
                <a:latin typeface="Alexandria"/>
              </a:rPr>
              <a:t>If, however, 100,000 square feet of space are available, the market has a two year supply of office space. </a:t>
            </a:r>
          </a:p>
          <a:p>
            <a:r>
              <a:rPr lang="en-US" sz="2000" dirty="0">
                <a:latin typeface="Alexandria"/>
              </a:rPr>
              <a:t>And if the market contains 500,000 square feet of available space, it has a 10 year supply.</a:t>
            </a:r>
          </a:p>
        </p:txBody>
      </p:sp>
      <p:pic>
        <p:nvPicPr>
          <p:cNvPr id="7" name="صورة 6">
            <a:extLst>
              <a:ext uri="{FF2B5EF4-FFF2-40B4-BE49-F238E27FC236}">
                <a16:creationId xmlns:a16="http://schemas.microsoft.com/office/drawing/2014/main" id="{A5E69CAE-1ED0-3C6A-5CBE-6DFA4C39AAB7}"/>
              </a:ext>
            </a:extLst>
          </p:cNvPr>
          <p:cNvPicPr>
            <a:picLocks noChangeAspect="1"/>
          </p:cNvPicPr>
          <p:nvPr/>
        </p:nvPicPr>
        <p:blipFill>
          <a:blip r:embed="rId3"/>
          <a:stretch>
            <a:fillRect/>
          </a:stretch>
        </p:blipFill>
        <p:spPr>
          <a:xfrm>
            <a:off x="7587279" y="3201365"/>
            <a:ext cx="3448049" cy="2300287"/>
          </a:xfrm>
          <a:prstGeom prst="rect">
            <a:avLst/>
          </a:prstGeom>
        </p:spPr>
      </p:pic>
    </p:spTree>
    <p:extLst>
      <p:ext uri="{BB962C8B-B14F-4D97-AF65-F5344CB8AC3E}">
        <p14:creationId xmlns:p14="http://schemas.microsoft.com/office/powerpoint/2010/main" val="17595790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1408A-B11F-AB3B-2BEF-C098513426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2E775-210B-97CF-065C-7F1F71121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CA741B-2206-2DA5-9F3E-14747CBC320A}"/>
              </a:ext>
            </a:extLst>
          </p:cNvPr>
          <p:cNvSpPr/>
          <p:nvPr/>
        </p:nvSpPr>
        <p:spPr>
          <a:xfrm>
            <a:off x="843289" y="164459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r>
              <a:rPr lang="en-US" b="1" dirty="0">
                <a:latin typeface="Alexandria"/>
              </a:rPr>
              <a:t>Investment decision</a:t>
            </a:r>
          </a:p>
        </p:txBody>
      </p:sp>
      <p:pic>
        <p:nvPicPr>
          <p:cNvPr id="5" name="Graphic 21">
            <a:extLst>
              <a:ext uri="{FF2B5EF4-FFF2-40B4-BE49-F238E27FC236}">
                <a16:creationId xmlns:a16="http://schemas.microsoft.com/office/drawing/2014/main" id="{89DE18AF-6660-87AC-907F-019F727156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خطط انسيابي: استخراج 2">
            <a:extLst>
              <a:ext uri="{FF2B5EF4-FFF2-40B4-BE49-F238E27FC236}">
                <a16:creationId xmlns:a16="http://schemas.microsoft.com/office/drawing/2014/main" id="{98C381B9-8403-0670-CA01-73A4B1400E75}"/>
              </a:ext>
            </a:extLst>
          </p:cNvPr>
          <p:cNvSpPr/>
          <p:nvPr/>
        </p:nvSpPr>
        <p:spPr>
          <a:xfrm>
            <a:off x="3086435" y="1974264"/>
            <a:ext cx="5592872" cy="3628274"/>
          </a:xfrm>
          <a:prstGeom prst="flowChartExtract">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latin typeface="Alexandria"/>
              </a:rPr>
              <a:t>In an office market study, the market analyst’s conclusions will include estimates of absorption, rents, and stabilized vacancy rate. </a:t>
            </a:r>
            <a:endParaRPr lang="ar-SY" sz="2000" dirty="0">
              <a:latin typeface="Alexandria"/>
            </a:endParaRPr>
          </a:p>
        </p:txBody>
      </p:sp>
      <p:sp>
        <p:nvSpPr>
          <p:cNvPr id="9" name="TextBox 2">
            <a:extLst>
              <a:ext uri="{FF2B5EF4-FFF2-40B4-BE49-F238E27FC236}">
                <a16:creationId xmlns:a16="http://schemas.microsoft.com/office/drawing/2014/main" id="{2F12749E-106B-6B92-9E5D-7746621CF46B}"/>
              </a:ext>
            </a:extLst>
          </p:cNvPr>
          <p:cNvSpPr txBox="1"/>
          <p:nvPr/>
        </p:nvSpPr>
        <p:spPr>
          <a:xfrm>
            <a:off x="843289" y="1053753"/>
            <a:ext cx="9416937" cy="523220"/>
          </a:xfrm>
          <a:prstGeom prst="rect">
            <a:avLst/>
          </a:prstGeom>
          <a:noFill/>
        </p:spPr>
        <p:txBody>
          <a:bodyPr wrap="square" rtlCol="0">
            <a:spAutoFit/>
          </a:bodyPr>
          <a:lstStyle/>
          <a:p>
            <a:r>
              <a:rPr lang="en-US" sz="2800" dirty="0">
                <a:latin typeface="Alexandria"/>
              </a:rPr>
              <a:t>9. </a:t>
            </a:r>
            <a:r>
              <a:rPr lang="en-US" sz="2800" dirty="0"/>
              <a:t>Market analyst’s conclusions</a:t>
            </a:r>
            <a:endParaRPr lang="en-US" sz="2800" dirty="0">
              <a:latin typeface="Alexandria"/>
            </a:endParaRPr>
          </a:p>
        </p:txBody>
      </p:sp>
      <p:pic>
        <p:nvPicPr>
          <p:cNvPr id="10" name="صورة 9">
            <a:extLst>
              <a:ext uri="{FF2B5EF4-FFF2-40B4-BE49-F238E27FC236}">
                <a16:creationId xmlns:a16="http://schemas.microsoft.com/office/drawing/2014/main" id="{EE452044-CEBA-A758-DDD5-EA16C140A708}"/>
              </a:ext>
            </a:extLst>
          </p:cNvPr>
          <p:cNvPicPr>
            <a:picLocks noChangeAspect="1"/>
          </p:cNvPicPr>
          <p:nvPr/>
        </p:nvPicPr>
        <p:blipFill>
          <a:blip r:embed="rId3"/>
          <a:stretch>
            <a:fillRect/>
          </a:stretch>
        </p:blipFill>
        <p:spPr>
          <a:xfrm>
            <a:off x="4320771" y="2226000"/>
            <a:ext cx="3124200" cy="1466850"/>
          </a:xfrm>
          <a:prstGeom prst="rect">
            <a:avLst/>
          </a:prstGeom>
        </p:spPr>
      </p:pic>
    </p:spTree>
    <p:extLst>
      <p:ext uri="{BB962C8B-B14F-4D97-AF65-F5344CB8AC3E}">
        <p14:creationId xmlns:p14="http://schemas.microsoft.com/office/powerpoint/2010/main" val="14841709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B3808-FFB8-5F90-EC34-E7AEA4132F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4E9094-AFF3-19D6-126C-6368E10B5E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6B6E88-73A0-3CFF-8723-CA85A8356AB5}"/>
              </a:ext>
            </a:extLst>
          </p:cNvPr>
          <p:cNvSpPr/>
          <p:nvPr/>
        </p:nvSpPr>
        <p:spPr>
          <a:xfrm>
            <a:off x="742931" y="159764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5AEEC8C-39CB-99C3-257D-5341689E2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3B3CA575-475F-62DB-FE4B-8A5670A37F8D}"/>
              </a:ext>
            </a:extLst>
          </p:cNvPr>
          <p:cNvSpPr txBox="1"/>
          <p:nvPr/>
        </p:nvSpPr>
        <p:spPr>
          <a:xfrm>
            <a:off x="1145617" y="2422689"/>
            <a:ext cx="3677836" cy="2352952"/>
          </a:xfrm>
          <a:prstGeom prst="rect">
            <a:avLst/>
          </a:prstGeom>
          <a:solidFill>
            <a:schemeClr val="bg1"/>
          </a:solidFill>
        </p:spPr>
        <p:txBody>
          <a:bodyPr wrap="square" rtlCol="0">
            <a:spAutoFit/>
          </a:bodyPr>
          <a:lstStyle/>
          <a:p>
            <a:pPr>
              <a:lnSpc>
                <a:spcPct val="150000"/>
              </a:lnSpc>
            </a:pPr>
            <a:r>
              <a:rPr lang="en-US" sz="2000" dirty="0">
                <a:latin typeface="Alexandria"/>
              </a:rPr>
              <a:t>Data are available online from national and local commercial brokerage firms that operate in the area, and purchasing data from private vendors.</a:t>
            </a:r>
          </a:p>
        </p:txBody>
      </p:sp>
      <p:pic>
        <p:nvPicPr>
          <p:cNvPr id="7" name="صورة 6">
            <a:extLst>
              <a:ext uri="{FF2B5EF4-FFF2-40B4-BE49-F238E27FC236}">
                <a16:creationId xmlns:a16="http://schemas.microsoft.com/office/drawing/2014/main" id="{9EB726A6-011A-B181-BEF0-8B3B08E5E175}"/>
              </a:ext>
            </a:extLst>
          </p:cNvPr>
          <p:cNvPicPr>
            <a:picLocks noChangeAspect="1"/>
          </p:cNvPicPr>
          <p:nvPr/>
        </p:nvPicPr>
        <p:blipFill>
          <a:blip r:embed="rId3"/>
          <a:srcRect l="48313" t="21902" r="14521" b="11049"/>
          <a:stretch>
            <a:fillRect/>
          </a:stretch>
        </p:blipFill>
        <p:spPr>
          <a:xfrm>
            <a:off x="5226139" y="1868053"/>
            <a:ext cx="5298022" cy="3746793"/>
          </a:xfrm>
          <a:prstGeom prst="rect">
            <a:avLst/>
          </a:prstGeom>
        </p:spPr>
      </p:pic>
      <p:sp>
        <p:nvSpPr>
          <p:cNvPr id="8" name="TextBox 2">
            <a:extLst>
              <a:ext uri="{FF2B5EF4-FFF2-40B4-BE49-F238E27FC236}">
                <a16:creationId xmlns:a16="http://schemas.microsoft.com/office/drawing/2014/main" id="{3DAAB3A4-D8E5-E594-0C01-08AD7F004AD5}"/>
              </a:ext>
            </a:extLst>
          </p:cNvPr>
          <p:cNvSpPr txBox="1"/>
          <p:nvPr/>
        </p:nvSpPr>
        <p:spPr>
          <a:xfrm>
            <a:off x="843289" y="1053753"/>
            <a:ext cx="9416937" cy="523220"/>
          </a:xfrm>
          <a:prstGeom prst="rect">
            <a:avLst/>
          </a:prstGeom>
          <a:noFill/>
        </p:spPr>
        <p:txBody>
          <a:bodyPr wrap="square" rtlCol="0">
            <a:spAutoFit/>
          </a:bodyPr>
          <a:lstStyle/>
          <a:p>
            <a:r>
              <a:rPr lang="en-US" sz="2800" dirty="0">
                <a:latin typeface="Alexandria"/>
              </a:rPr>
              <a:t>9. </a:t>
            </a:r>
            <a:r>
              <a:rPr lang="en-US" sz="2800" dirty="0"/>
              <a:t>Market analyst’s conclusions</a:t>
            </a:r>
            <a:endParaRPr lang="en-US" sz="2800" dirty="0">
              <a:latin typeface="Alexandria"/>
            </a:endParaRPr>
          </a:p>
        </p:txBody>
      </p:sp>
    </p:spTree>
    <p:extLst>
      <p:ext uri="{BB962C8B-B14F-4D97-AF65-F5344CB8AC3E}">
        <p14:creationId xmlns:p14="http://schemas.microsoft.com/office/powerpoint/2010/main" val="31015686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صورة 5">
            <a:extLst>
              <a:ext uri="{FF2B5EF4-FFF2-40B4-BE49-F238E27FC236}">
                <a16:creationId xmlns:a16="http://schemas.microsoft.com/office/drawing/2014/main" id="{6A44BAD6-2D4E-1881-E931-3F85516BE48B}"/>
              </a:ext>
            </a:extLst>
          </p:cNvPr>
          <p:cNvPicPr>
            <a:picLocks noChangeAspect="1"/>
          </p:cNvPicPr>
          <p:nvPr/>
        </p:nvPicPr>
        <p:blipFill>
          <a:blip r:embed="rId3"/>
          <a:srcRect l="13134" t="28028" r="10460" b="18689"/>
          <a:stretch>
            <a:fillRect/>
          </a:stretch>
        </p:blipFill>
        <p:spPr>
          <a:xfrm>
            <a:off x="838199" y="2668249"/>
            <a:ext cx="10143159" cy="3257460"/>
          </a:xfrm>
          <a:prstGeom prst="rect">
            <a:avLst/>
          </a:prstGeom>
        </p:spPr>
      </p:pic>
      <p:sp>
        <p:nvSpPr>
          <p:cNvPr id="9" name="TextBox 23">
            <a:extLst>
              <a:ext uri="{FF2B5EF4-FFF2-40B4-BE49-F238E27FC236}">
                <a16:creationId xmlns:a16="http://schemas.microsoft.com/office/drawing/2014/main" id="{DC98F0C6-91EB-0143-230F-2C22629D1405}"/>
              </a:ext>
            </a:extLst>
          </p:cNvPr>
          <p:cNvSpPr txBox="1"/>
          <p:nvPr/>
        </p:nvSpPr>
        <p:spPr>
          <a:xfrm>
            <a:off x="838199" y="1830165"/>
            <a:ext cx="9639799" cy="707886"/>
          </a:xfrm>
          <a:prstGeom prst="rect">
            <a:avLst/>
          </a:prstGeom>
          <a:solidFill>
            <a:schemeClr val="bg1"/>
          </a:solidFill>
        </p:spPr>
        <p:txBody>
          <a:bodyPr wrap="square" rtlCol="0">
            <a:spAutoFit/>
          </a:bodyPr>
          <a:lstStyle/>
          <a:p>
            <a:pPr marL="342900" lvl="0" indent="-342900">
              <a:buFont typeface="Arial" panose="020B0604020202020204" pitchFamily="34" charset="0"/>
              <a:buChar char="•"/>
            </a:pPr>
            <a:r>
              <a:rPr lang="en-US" sz="2000" dirty="0"/>
              <a:t>Barring a dramatic economic downturn, these numbers do not suggest overbuilding. New space deliveries in 2019 are expected to be below 2018 levels.</a:t>
            </a:r>
            <a:endParaRPr lang="en-US" sz="2000" dirty="0">
              <a:latin typeface="Alexandria"/>
            </a:endParaRPr>
          </a:p>
        </p:txBody>
      </p:sp>
      <p:sp>
        <p:nvSpPr>
          <p:cNvPr id="10" name="TextBox 2">
            <a:extLst>
              <a:ext uri="{FF2B5EF4-FFF2-40B4-BE49-F238E27FC236}">
                <a16:creationId xmlns:a16="http://schemas.microsoft.com/office/drawing/2014/main" id="{6F06473D-CEE5-2A8B-17EA-5A82AF463489}"/>
              </a:ext>
            </a:extLst>
          </p:cNvPr>
          <p:cNvSpPr txBox="1"/>
          <p:nvPr/>
        </p:nvSpPr>
        <p:spPr>
          <a:xfrm>
            <a:off x="843289" y="1053753"/>
            <a:ext cx="9416937" cy="523220"/>
          </a:xfrm>
          <a:prstGeom prst="rect">
            <a:avLst/>
          </a:prstGeom>
          <a:noFill/>
        </p:spPr>
        <p:txBody>
          <a:bodyPr wrap="square" rtlCol="0">
            <a:spAutoFit/>
          </a:bodyPr>
          <a:lstStyle/>
          <a:p>
            <a:r>
              <a:rPr lang="en-US" sz="2800" dirty="0">
                <a:latin typeface="Alexandria"/>
              </a:rPr>
              <a:t>9. </a:t>
            </a:r>
            <a:r>
              <a:rPr lang="en-US" sz="2800" dirty="0"/>
              <a:t>Market analyst’s conclusions</a:t>
            </a:r>
            <a:endParaRPr lang="en-US" sz="2800" dirty="0">
              <a:latin typeface="Alexandria"/>
            </a:endParaRPr>
          </a:p>
        </p:txBody>
      </p:sp>
    </p:spTree>
    <p:extLst>
      <p:ext uri="{BB962C8B-B14F-4D97-AF65-F5344CB8AC3E}">
        <p14:creationId xmlns:p14="http://schemas.microsoft.com/office/powerpoint/2010/main" val="244107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52328"/>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Using Qualitative Research</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47">
            <a:extLst>
              <a:ext uri="{FF2B5EF4-FFF2-40B4-BE49-F238E27FC236}">
                <a16:creationId xmlns:a16="http://schemas.microsoft.com/office/drawing/2014/main" id="{EBD7DD59-C30F-CCBA-ACA3-550244AB3702}"/>
              </a:ext>
            </a:extLst>
          </p:cNvPr>
          <p:cNvSpPr txBox="1"/>
          <p:nvPr/>
        </p:nvSpPr>
        <p:spPr>
          <a:xfrm>
            <a:off x="963074" y="1696330"/>
            <a:ext cx="5377765" cy="4199611"/>
          </a:xfrm>
          <a:prstGeom prst="rect">
            <a:avLst/>
          </a:prstGeom>
          <a:solidFill>
            <a:schemeClr val="bg1"/>
          </a:solidFill>
        </p:spPr>
        <p:txBody>
          <a:bodyPr wrap="square" rtlCol="0">
            <a:spAutoFit/>
          </a:bodyPr>
          <a:lstStyle/>
          <a:p>
            <a:pPr>
              <a:lnSpc>
                <a:spcPct val="150000"/>
              </a:lnSpc>
            </a:pPr>
            <a:r>
              <a:rPr lang="en-US" sz="2000" dirty="0"/>
              <a:t>The data show that buildings in the five-mile study area are small, rents are low, and vacancies are high, even by suburban standards. </a:t>
            </a:r>
          </a:p>
          <a:p>
            <a:pPr>
              <a:lnSpc>
                <a:spcPct val="150000"/>
              </a:lnSpc>
            </a:pPr>
            <a:r>
              <a:rPr lang="en-US" sz="2000" dirty="0"/>
              <a:t>The office market in this area had yet to recover from the effects of the recession. Using this information, as well as interviews and field observations in the area, the market analyst could clearly demonstrate to the municipality that no demand existed for new office space</a:t>
            </a:r>
            <a:endParaRPr lang="en-US" sz="2000" dirty="0">
              <a:latin typeface="Alexandria"/>
            </a:endParaRPr>
          </a:p>
        </p:txBody>
      </p:sp>
      <p:pic>
        <p:nvPicPr>
          <p:cNvPr id="6" name="صورة 5">
            <a:extLst>
              <a:ext uri="{FF2B5EF4-FFF2-40B4-BE49-F238E27FC236}">
                <a16:creationId xmlns:a16="http://schemas.microsoft.com/office/drawing/2014/main" id="{23ACB59A-417E-92C8-24F6-B0145175CEE5}"/>
              </a:ext>
            </a:extLst>
          </p:cNvPr>
          <p:cNvPicPr>
            <a:picLocks noChangeAspect="1"/>
          </p:cNvPicPr>
          <p:nvPr/>
        </p:nvPicPr>
        <p:blipFill>
          <a:blip r:embed="rId3"/>
          <a:srcRect l="10296" t="34567" r="52921" b="24093"/>
          <a:stretch>
            <a:fillRect/>
          </a:stretch>
        </p:blipFill>
        <p:spPr>
          <a:xfrm>
            <a:off x="6313599" y="1839272"/>
            <a:ext cx="4915327" cy="3913725"/>
          </a:xfrm>
          <a:prstGeom prst="rect">
            <a:avLst/>
          </a:prstGeom>
        </p:spPr>
      </p:pic>
      <p:sp>
        <p:nvSpPr>
          <p:cNvPr id="8" name="TextBox 2">
            <a:extLst>
              <a:ext uri="{FF2B5EF4-FFF2-40B4-BE49-F238E27FC236}">
                <a16:creationId xmlns:a16="http://schemas.microsoft.com/office/drawing/2014/main" id="{0CDA979B-A16F-6835-D390-2583CF8C1570}"/>
              </a:ext>
            </a:extLst>
          </p:cNvPr>
          <p:cNvSpPr txBox="1"/>
          <p:nvPr/>
        </p:nvSpPr>
        <p:spPr>
          <a:xfrm>
            <a:off x="843289" y="1053753"/>
            <a:ext cx="9416937" cy="523220"/>
          </a:xfrm>
          <a:prstGeom prst="rect">
            <a:avLst/>
          </a:prstGeom>
          <a:noFill/>
        </p:spPr>
        <p:txBody>
          <a:bodyPr wrap="square" rtlCol="0">
            <a:spAutoFit/>
          </a:bodyPr>
          <a:lstStyle/>
          <a:p>
            <a:r>
              <a:rPr lang="en-US" sz="2800" dirty="0">
                <a:latin typeface="Alexandria"/>
              </a:rPr>
              <a:t>9. </a:t>
            </a:r>
            <a:r>
              <a:rPr lang="en-US" sz="2800" dirty="0"/>
              <a:t>Market analyst’s conclusions</a:t>
            </a:r>
            <a:endParaRPr lang="en-US" sz="2800" dirty="0">
              <a:latin typeface="Alexandria"/>
            </a:endParaRPr>
          </a:p>
        </p:txBody>
      </p:sp>
    </p:spTree>
    <p:extLst>
      <p:ext uri="{BB962C8B-B14F-4D97-AF65-F5344CB8AC3E}">
        <p14:creationId xmlns:p14="http://schemas.microsoft.com/office/powerpoint/2010/main" val="10351058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117F8265-CC50-CADA-6B8E-87FFB8609814}"/>
              </a:ext>
            </a:extLst>
          </p:cNvPr>
          <p:cNvPicPr>
            <a:picLocks noChangeAspect="1"/>
          </p:cNvPicPr>
          <p:nvPr/>
        </p:nvPicPr>
        <p:blipFill>
          <a:blip r:embed="rId3"/>
          <a:srcRect l="8567" t="48404" r="51317" b="15628"/>
          <a:stretch>
            <a:fillRect/>
          </a:stretch>
        </p:blipFill>
        <p:spPr>
          <a:xfrm>
            <a:off x="1945828" y="1833585"/>
            <a:ext cx="7677858" cy="3887386"/>
          </a:xfrm>
          <a:prstGeom prst="rect">
            <a:avLst/>
          </a:prstGeom>
        </p:spPr>
      </p:pic>
      <p:sp>
        <p:nvSpPr>
          <p:cNvPr id="9" name="TextBox 2">
            <a:extLst>
              <a:ext uri="{FF2B5EF4-FFF2-40B4-BE49-F238E27FC236}">
                <a16:creationId xmlns:a16="http://schemas.microsoft.com/office/drawing/2014/main" id="{16327623-63DC-5738-C803-12A373A9FF25}"/>
              </a:ext>
            </a:extLst>
          </p:cNvPr>
          <p:cNvSpPr txBox="1"/>
          <p:nvPr/>
        </p:nvSpPr>
        <p:spPr>
          <a:xfrm>
            <a:off x="843289" y="1053753"/>
            <a:ext cx="9416937" cy="523220"/>
          </a:xfrm>
          <a:prstGeom prst="rect">
            <a:avLst/>
          </a:prstGeom>
          <a:noFill/>
        </p:spPr>
        <p:txBody>
          <a:bodyPr wrap="square" rtlCol="0">
            <a:spAutoFit/>
          </a:bodyPr>
          <a:lstStyle/>
          <a:p>
            <a:r>
              <a:rPr lang="en-US" sz="2800" dirty="0">
                <a:latin typeface="Alexandria"/>
              </a:rPr>
              <a:t>9. </a:t>
            </a:r>
            <a:r>
              <a:rPr lang="en-US" sz="2800" dirty="0"/>
              <a:t>Market analyst’s conclusions</a:t>
            </a:r>
            <a:endParaRPr lang="en-US" sz="2800" dirty="0">
              <a:latin typeface="Alexandria"/>
            </a:endParaRPr>
          </a:p>
        </p:txBody>
      </p:sp>
    </p:spTree>
    <p:extLst>
      <p:ext uri="{BB962C8B-B14F-4D97-AF65-F5344CB8AC3E}">
        <p14:creationId xmlns:p14="http://schemas.microsoft.com/office/powerpoint/2010/main" val="16101694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3CBE-7D14-3ED5-1071-DE1DD2B8A4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9D2B5C-64DA-238F-4AF6-9314694F43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B22C261-DA85-1E0C-EFC2-9E10E62F7D15}"/>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E792C72B-0987-5B86-20E9-55687BACB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BF7C94F4-DABD-54B3-89AB-0FAA29C8D4EA}"/>
              </a:ext>
            </a:extLst>
          </p:cNvPr>
          <p:cNvSpPr txBox="1"/>
          <p:nvPr/>
        </p:nvSpPr>
        <p:spPr>
          <a:xfrm>
            <a:off x="933469" y="1706946"/>
            <a:ext cx="10304820" cy="707886"/>
          </a:xfrm>
          <a:prstGeom prst="rect">
            <a:avLst/>
          </a:prstGeom>
          <a:solidFill>
            <a:schemeClr val="bg1"/>
          </a:solidFill>
        </p:spPr>
        <p:txBody>
          <a:bodyPr wrap="square" rtlCol="0">
            <a:spAutoFit/>
          </a:bodyPr>
          <a:lstStyle/>
          <a:p>
            <a:r>
              <a:rPr lang="en-US" sz="2000" b="1" dirty="0"/>
              <a:t>Exercise : Office Demand Forecast</a:t>
            </a:r>
          </a:p>
          <a:p>
            <a:r>
              <a:rPr lang="en-US" sz="2000" dirty="0"/>
              <a:t>An office market recorded the following demand for office space:</a:t>
            </a:r>
          </a:p>
        </p:txBody>
      </p:sp>
      <p:sp>
        <p:nvSpPr>
          <p:cNvPr id="4" name="TextBox 2">
            <a:extLst>
              <a:ext uri="{FF2B5EF4-FFF2-40B4-BE49-F238E27FC236}">
                <a16:creationId xmlns:a16="http://schemas.microsoft.com/office/drawing/2014/main" id="{8CAD49F9-CC9D-E49B-1EB2-B67FF8A3BE03}"/>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Demand Forecast</a:t>
            </a:r>
          </a:p>
        </p:txBody>
      </p:sp>
      <p:graphicFrame>
        <p:nvGraphicFramePr>
          <p:cNvPr id="3" name="جدول 2">
            <a:extLst>
              <a:ext uri="{FF2B5EF4-FFF2-40B4-BE49-F238E27FC236}">
                <a16:creationId xmlns:a16="http://schemas.microsoft.com/office/drawing/2014/main" id="{A7F9D05A-944E-EA07-6440-3B55669084FA}"/>
              </a:ext>
            </a:extLst>
          </p:cNvPr>
          <p:cNvGraphicFramePr>
            <a:graphicFrameLocks noGrp="1"/>
          </p:cNvGraphicFramePr>
          <p:nvPr>
            <p:extLst>
              <p:ext uri="{D42A27DB-BD31-4B8C-83A1-F6EECF244321}">
                <p14:modId xmlns:p14="http://schemas.microsoft.com/office/powerpoint/2010/main" val="1410656754"/>
              </p:ext>
            </p:extLst>
          </p:nvPr>
        </p:nvGraphicFramePr>
        <p:xfrm>
          <a:off x="933469" y="2426277"/>
          <a:ext cx="10515600" cy="182880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3886801647"/>
                    </a:ext>
                  </a:extLst>
                </a:gridCol>
                <a:gridCol w="5257800">
                  <a:extLst>
                    <a:ext uri="{9D8B030D-6E8A-4147-A177-3AD203B41FA5}">
                      <a16:colId xmlns:a16="http://schemas.microsoft.com/office/drawing/2014/main" val="281308509"/>
                    </a:ext>
                  </a:extLst>
                </a:gridCol>
              </a:tblGrid>
              <a:tr h="0">
                <a:tc>
                  <a:txBody>
                    <a:bodyPr/>
                    <a:lstStyle/>
                    <a:p>
                      <a:pPr>
                        <a:buNone/>
                      </a:pPr>
                      <a:r>
                        <a:rPr lang="en-US" b="1"/>
                        <a:t>Year</a:t>
                      </a:r>
                      <a:endParaRPr lang="en-US" b="1">
                        <a:latin typeface="Alexandria"/>
                      </a:endParaRPr>
                    </a:p>
                  </a:txBody>
                  <a:tcPr anchor="ctr"/>
                </a:tc>
                <a:tc>
                  <a:txBody>
                    <a:bodyPr/>
                    <a:lstStyle/>
                    <a:p>
                      <a:pPr>
                        <a:buNone/>
                      </a:pPr>
                      <a:r>
                        <a:rPr lang="en-US" b="1" dirty="0"/>
                        <a:t>Net Absorption (m²)</a:t>
                      </a:r>
                      <a:endParaRPr lang="en-US" b="1" dirty="0">
                        <a:latin typeface="Alexandria"/>
                      </a:endParaRPr>
                    </a:p>
                  </a:txBody>
                  <a:tcPr anchor="ctr"/>
                </a:tc>
                <a:extLst>
                  <a:ext uri="{0D108BD9-81ED-4DB2-BD59-A6C34878D82A}">
                    <a16:rowId xmlns:a16="http://schemas.microsoft.com/office/drawing/2014/main" val="2250326067"/>
                  </a:ext>
                </a:extLst>
              </a:tr>
              <a:tr h="0">
                <a:tc>
                  <a:txBody>
                    <a:bodyPr/>
                    <a:lstStyle/>
                    <a:p>
                      <a:pPr>
                        <a:buNone/>
                      </a:pPr>
                      <a:r>
                        <a:rPr lang="en-US" dirty="0"/>
                        <a:t>2020</a:t>
                      </a:r>
                      <a:endParaRPr lang="ar-SY" dirty="0">
                        <a:latin typeface="Alexandria"/>
                      </a:endParaRPr>
                    </a:p>
                  </a:txBody>
                  <a:tcPr anchor="ctr"/>
                </a:tc>
                <a:tc>
                  <a:txBody>
                    <a:bodyPr/>
                    <a:lstStyle/>
                    <a:p>
                      <a:pPr>
                        <a:buNone/>
                      </a:pPr>
                      <a:r>
                        <a:rPr lang="en-US" dirty="0"/>
                        <a:t>60000</a:t>
                      </a:r>
                      <a:endParaRPr lang="ar-SY" dirty="0">
                        <a:latin typeface="Alexandria"/>
                      </a:endParaRPr>
                    </a:p>
                  </a:txBody>
                  <a:tcPr anchor="ctr"/>
                </a:tc>
                <a:extLst>
                  <a:ext uri="{0D108BD9-81ED-4DB2-BD59-A6C34878D82A}">
                    <a16:rowId xmlns:a16="http://schemas.microsoft.com/office/drawing/2014/main" val="127658357"/>
                  </a:ext>
                </a:extLst>
              </a:tr>
              <a:tr h="0">
                <a:tc>
                  <a:txBody>
                    <a:bodyPr/>
                    <a:lstStyle/>
                    <a:p>
                      <a:pPr>
                        <a:buNone/>
                      </a:pPr>
                      <a:r>
                        <a:rPr lang="en-US" dirty="0"/>
                        <a:t>2021</a:t>
                      </a:r>
                      <a:endParaRPr lang="ar-SY" dirty="0">
                        <a:latin typeface="Alexandria"/>
                      </a:endParaRPr>
                    </a:p>
                  </a:txBody>
                  <a:tcPr anchor="ctr"/>
                </a:tc>
                <a:tc>
                  <a:txBody>
                    <a:bodyPr/>
                    <a:lstStyle/>
                    <a:p>
                      <a:pPr>
                        <a:buNone/>
                      </a:pPr>
                      <a:r>
                        <a:rPr lang="en-US" dirty="0"/>
                        <a:t>75000</a:t>
                      </a:r>
                      <a:endParaRPr lang="ar-SY" dirty="0">
                        <a:latin typeface="Alexandria"/>
                      </a:endParaRPr>
                    </a:p>
                  </a:txBody>
                  <a:tcPr anchor="ctr"/>
                </a:tc>
                <a:extLst>
                  <a:ext uri="{0D108BD9-81ED-4DB2-BD59-A6C34878D82A}">
                    <a16:rowId xmlns:a16="http://schemas.microsoft.com/office/drawing/2014/main" val="1405830388"/>
                  </a:ext>
                </a:extLst>
              </a:tr>
              <a:tr h="0">
                <a:tc>
                  <a:txBody>
                    <a:bodyPr/>
                    <a:lstStyle/>
                    <a:p>
                      <a:pPr>
                        <a:buNone/>
                      </a:pPr>
                      <a:r>
                        <a:rPr lang="en-US" dirty="0"/>
                        <a:t>2022</a:t>
                      </a:r>
                      <a:endParaRPr lang="ar-SY" dirty="0">
                        <a:latin typeface="Alexandria"/>
                      </a:endParaRPr>
                    </a:p>
                  </a:txBody>
                  <a:tcPr anchor="ctr"/>
                </a:tc>
                <a:tc>
                  <a:txBody>
                    <a:bodyPr/>
                    <a:lstStyle/>
                    <a:p>
                      <a:pPr>
                        <a:buNone/>
                      </a:pPr>
                      <a:r>
                        <a:rPr lang="en-US" dirty="0"/>
                        <a:t>90000</a:t>
                      </a:r>
                      <a:endParaRPr lang="ar-SY" dirty="0">
                        <a:latin typeface="Alexandria"/>
                      </a:endParaRPr>
                    </a:p>
                  </a:txBody>
                  <a:tcPr anchor="ctr"/>
                </a:tc>
                <a:extLst>
                  <a:ext uri="{0D108BD9-81ED-4DB2-BD59-A6C34878D82A}">
                    <a16:rowId xmlns:a16="http://schemas.microsoft.com/office/drawing/2014/main" val="715048788"/>
                  </a:ext>
                </a:extLst>
              </a:tr>
              <a:tr h="0">
                <a:tc>
                  <a:txBody>
                    <a:bodyPr/>
                    <a:lstStyle/>
                    <a:p>
                      <a:pPr>
                        <a:buNone/>
                      </a:pPr>
                      <a:r>
                        <a:rPr lang="en-US" dirty="0"/>
                        <a:t>2023</a:t>
                      </a:r>
                      <a:endParaRPr lang="ar-SY" dirty="0">
                        <a:latin typeface="Alexandria"/>
                      </a:endParaRPr>
                    </a:p>
                  </a:txBody>
                  <a:tcPr anchor="ctr"/>
                </a:tc>
                <a:tc>
                  <a:txBody>
                    <a:bodyPr/>
                    <a:lstStyle/>
                    <a:p>
                      <a:pPr>
                        <a:buNone/>
                      </a:pPr>
                      <a:r>
                        <a:rPr lang="en-US" dirty="0"/>
                        <a:t>105000</a:t>
                      </a:r>
                      <a:endParaRPr lang="ar-SY" dirty="0">
                        <a:latin typeface="Alexandria"/>
                      </a:endParaRPr>
                    </a:p>
                  </a:txBody>
                  <a:tcPr anchor="ctr"/>
                </a:tc>
                <a:extLst>
                  <a:ext uri="{0D108BD9-81ED-4DB2-BD59-A6C34878D82A}">
                    <a16:rowId xmlns:a16="http://schemas.microsoft.com/office/drawing/2014/main" val="1305627459"/>
                  </a:ext>
                </a:extLst>
              </a:tr>
            </a:tbl>
          </a:graphicData>
        </a:graphic>
      </p:graphicFrame>
      <p:sp>
        <p:nvSpPr>
          <p:cNvPr id="6" name="TextBox 23">
            <a:extLst>
              <a:ext uri="{FF2B5EF4-FFF2-40B4-BE49-F238E27FC236}">
                <a16:creationId xmlns:a16="http://schemas.microsoft.com/office/drawing/2014/main" id="{62842C31-1014-2B40-47DD-396AA280CBFF}"/>
              </a:ext>
            </a:extLst>
          </p:cNvPr>
          <p:cNvSpPr txBox="1"/>
          <p:nvPr/>
        </p:nvSpPr>
        <p:spPr>
          <a:xfrm>
            <a:off x="885732" y="4266522"/>
            <a:ext cx="10304820" cy="1631216"/>
          </a:xfrm>
          <a:prstGeom prst="rect">
            <a:avLst/>
          </a:prstGeom>
          <a:solidFill>
            <a:schemeClr val="bg1"/>
          </a:solidFill>
        </p:spPr>
        <p:txBody>
          <a:bodyPr wrap="square" rtlCol="0">
            <a:spAutoFit/>
          </a:bodyPr>
          <a:lstStyle/>
          <a:p>
            <a:r>
              <a:rPr lang="en-US" sz="2000" b="1" dirty="0">
                <a:latin typeface="Alexandria"/>
              </a:rPr>
              <a:t>Questions</a:t>
            </a:r>
          </a:p>
          <a:p>
            <a:pPr marL="342900" indent="-342900">
              <a:buFont typeface="Arial" panose="020B0604020202020204" pitchFamily="34" charset="0"/>
              <a:buChar char="•"/>
            </a:pPr>
            <a:r>
              <a:rPr lang="en-US" sz="2000" dirty="0">
                <a:latin typeface="Alexandria"/>
              </a:rPr>
              <a:t>Calculate the </a:t>
            </a:r>
            <a:r>
              <a:rPr lang="en-US" sz="2000" b="1" dirty="0">
                <a:latin typeface="Alexandria"/>
              </a:rPr>
              <a:t>average annual growth rate of demand</a:t>
            </a:r>
            <a:r>
              <a:rPr lang="en-US" sz="2000" dirty="0">
                <a:latin typeface="Alexandria"/>
              </a:rPr>
              <a:t>.</a:t>
            </a:r>
          </a:p>
          <a:p>
            <a:pPr marL="342900" indent="-342900">
              <a:buFont typeface="Arial" panose="020B0604020202020204" pitchFamily="34" charset="0"/>
              <a:buChar char="•"/>
            </a:pPr>
            <a:r>
              <a:rPr lang="en-US" sz="2000" dirty="0">
                <a:latin typeface="Alexandria"/>
              </a:rPr>
              <a:t>Forecast </a:t>
            </a:r>
            <a:r>
              <a:rPr lang="en-US" sz="2000" b="1" dirty="0">
                <a:latin typeface="Alexandria"/>
              </a:rPr>
              <a:t>office demand for 2024</a:t>
            </a:r>
            <a:r>
              <a:rPr lang="en-US" sz="2000" dirty="0">
                <a:latin typeface="Alexandria"/>
              </a:rPr>
              <a:t> using the growth rate.</a:t>
            </a:r>
          </a:p>
          <a:p>
            <a:pPr marL="342900" indent="-342900">
              <a:buFont typeface="Arial" panose="020B0604020202020204" pitchFamily="34" charset="0"/>
              <a:buChar char="•"/>
            </a:pPr>
            <a:r>
              <a:rPr lang="en-US" sz="2000" dirty="0">
                <a:latin typeface="Alexandria"/>
              </a:rPr>
              <a:t>If </a:t>
            </a:r>
            <a:r>
              <a:rPr lang="en-US" sz="2000" b="1" dirty="0">
                <a:latin typeface="Alexandria"/>
              </a:rPr>
              <a:t>new supply planned for 2024 = 150,000 m²</a:t>
            </a:r>
            <a:r>
              <a:rPr lang="en-US" sz="2000" dirty="0">
                <a:latin typeface="Alexandria"/>
              </a:rPr>
              <a:t>, will the market likely face </a:t>
            </a:r>
            <a:r>
              <a:rPr lang="en-US" sz="2000" b="1" dirty="0">
                <a:latin typeface="Alexandria"/>
              </a:rPr>
              <a:t>oversupply or shortage</a:t>
            </a:r>
            <a:r>
              <a:rPr lang="en-US" sz="2000" dirty="0">
                <a:latin typeface="Alexandria"/>
              </a:rPr>
              <a:t>?</a:t>
            </a:r>
          </a:p>
        </p:txBody>
      </p:sp>
    </p:spTree>
    <p:extLst>
      <p:ext uri="{BB962C8B-B14F-4D97-AF65-F5344CB8AC3E}">
        <p14:creationId xmlns:p14="http://schemas.microsoft.com/office/powerpoint/2010/main" val="1190442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43FCA-3EF9-5C74-F617-791E7F048F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D915B8-4B32-6197-1B8A-5788499C0F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91F4A8-990E-18D3-D2D2-844723DFFA03}"/>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1F2DE422-4F04-5419-F343-F55079890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E7BE2E9E-038E-1308-15EB-8DE07B3DAD37}"/>
              </a:ext>
            </a:extLst>
          </p:cNvPr>
          <p:cNvSpPr txBox="1"/>
          <p:nvPr/>
        </p:nvSpPr>
        <p:spPr>
          <a:xfrm>
            <a:off x="992767" y="2024731"/>
            <a:ext cx="6787128" cy="3477875"/>
          </a:xfrm>
          <a:prstGeom prst="rect">
            <a:avLst/>
          </a:prstGeom>
          <a:solidFill>
            <a:schemeClr val="bg1"/>
          </a:solidFill>
        </p:spPr>
        <p:txBody>
          <a:bodyPr wrap="square" rtlCol="0">
            <a:spAutoFit/>
          </a:bodyPr>
          <a:lstStyle/>
          <a:p>
            <a:r>
              <a:rPr lang="en-US" sz="2000" b="1" dirty="0">
                <a:latin typeface="Alexandria"/>
              </a:rPr>
              <a:t>1. Average Growth Rate</a:t>
            </a:r>
          </a:p>
          <a:p>
            <a:r>
              <a:rPr lang="en-US" sz="2000" dirty="0">
                <a:latin typeface="Alexandria"/>
              </a:rPr>
              <a:t>Increase each year = </a:t>
            </a:r>
            <a:r>
              <a:rPr lang="en-US" sz="2000" b="1" dirty="0">
                <a:latin typeface="Alexandria"/>
              </a:rPr>
              <a:t>15,000 m²</a:t>
            </a:r>
            <a:endParaRPr lang="en-US" sz="2000" dirty="0">
              <a:latin typeface="Alexandria"/>
            </a:endParaRPr>
          </a:p>
          <a:p>
            <a:r>
              <a:rPr lang="en-US" sz="2000" dirty="0">
                <a:latin typeface="Alexandria"/>
              </a:rPr>
              <a:t>Average growth rate ≈ (15,000 ÷ 60,000) × 100 = </a:t>
            </a:r>
            <a:r>
              <a:rPr lang="en-US" sz="2000" b="1" dirty="0">
                <a:latin typeface="Alexandria"/>
              </a:rPr>
              <a:t>25%</a:t>
            </a:r>
            <a:endParaRPr lang="en-US" sz="2000" dirty="0">
              <a:latin typeface="Alexandria"/>
            </a:endParaRPr>
          </a:p>
          <a:p>
            <a:r>
              <a:rPr lang="en-US" sz="2000" b="1" dirty="0">
                <a:latin typeface="Alexandria"/>
              </a:rPr>
              <a:t>2. Forecast Demand for 2024</a:t>
            </a:r>
          </a:p>
          <a:p>
            <a:r>
              <a:rPr lang="en-US" sz="2000" dirty="0">
                <a:latin typeface="Alexandria"/>
              </a:rPr>
              <a:t>Demand 2024 =105,000 + 15,000</a:t>
            </a:r>
          </a:p>
          <a:p>
            <a:r>
              <a:rPr lang="en-US" sz="2000" dirty="0">
                <a:latin typeface="Alexandria"/>
              </a:rPr>
              <a:t>= </a:t>
            </a:r>
            <a:r>
              <a:rPr lang="en-US" sz="2000" b="1" dirty="0">
                <a:latin typeface="Alexandria"/>
              </a:rPr>
              <a:t>120,000 m²</a:t>
            </a:r>
            <a:endParaRPr lang="en-US" sz="2000" dirty="0">
              <a:latin typeface="Alexandria"/>
            </a:endParaRPr>
          </a:p>
          <a:p>
            <a:r>
              <a:rPr lang="en-US" sz="2000" b="1" dirty="0">
                <a:latin typeface="Alexandria"/>
              </a:rPr>
              <a:t>3. Market Condition</a:t>
            </a:r>
          </a:p>
          <a:p>
            <a:r>
              <a:rPr lang="en-US" sz="2000" dirty="0">
                <a:latin typeface="Alexandria"/>
              </a:rPr>
              <a:t>Planned supply = </a:t>
            </a:r>
            <a:r>
              <a:rPr lang="en-US" sz="2000" b="1" dirty="0">
                <a:latin typeface="Alexandria"/>
              </a:rPr>
              <a:t>150,000 m²</a:t>
            </a:r>
            <a:endParaRPr lang="en-US" sz="2000" dirty="0">
              <a:latin typeface="Alexandria"/>
            </a:endParaRPr>
          </a:p>
          <a:p>
            <a:r>
              <a:rPr lang="en-US" sz="2000" dirty="0">
                <a:latin typeface="Alexandria"/>
              </a:rPr>
              <a:t>Demand = </a:t>
            </a:r>
            <a:r>
              <a:rPr lang="en-US" sz="2000" b="1" dirty="0">
                <a:latin typeface="Alexandria"/>
              </a:rPr>
              <a:t>120,000 m²</a:t>
            </a:r>
            <a:endParaRPr lang="en-US" sz="2000" dirty="0">
              <a:latin typeface="Alexandria"/>
            </a:endParaRPr>
          </a:p>
          <a:p>
            <a:r>
              <a:rPr lang="en-US" sz="2000" dirty="0">
                <a:latin typeface="Alexandria"/>
              </a:rPr>
              <a:t>Oversupply =150,000 − 120,000 = </a:t>
            </a:r>
            <a:r>
              <a:rPr lang="en-US" sz="2000" b="1" dirty="0">
                <a:latin typeface="Alexandria"/>
              </a:rPr>
              <a:t>30,000 m²</a:t>
            </a:r>
            <a:endParaRPr lang="en-US" sz="2000" dirty="0">
              <a:latin typeface="Alexandria"/>
            </a:endParaRPr>
          </a:p>
          <a:p>
            <a:r>
              <a:rPr lang="en-US" sz="2000" dirty="0">
                <a:latin typeface="Alexandria"/>
              </a:rPr>
              <a:t>Market situation: </a:t>
            </a:r>
            <a:r>
              <a:rPr lang="en-US" sz="2000" b="1" dirty="0">
                <a:latin typeface="Alexandria"/>
              </a:rPr>
              <a:t>Oversupply</a:t>
            </a:r>
            <a:endParaRPr lang="en-US" sz="2000" dirty="0">
              <a:latin typeface="Alexandria"/>
            </a:endParaRPr>
          </a:p>
        </p:txBody>
      </p:sp>
      <p:sp>
        <p:nvSpPr>
          <p:cNvPr id="4" name="TextBox 2">
            <a:extLst>
              <a:ext uri="{FF2B5EF4-FFF2-40B4-BE49-F238E27FC236}">
                <a16:creationId xmlns:a16="http://schemas.microsoft.com/office/drawing/2014/main" id="{BE6EA770-4948-D673-9BBD-A861680F4AD6}"/>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Demand Forecast</a:t>
            </a:r>
          </a:p>
        </p:txBody>
      </p:sp>
      <p:pic>
        <p:nvPicPr>
          <p:cNvPr id="2" name="صورة 1">
            <a:extLst>
              <a:ext uri="{FF2B5EF4-FFF2-40B4-BE49-F238E27FC236}">
                <a16:creationId xmlns:a16="http://schemas.microsoft.com/office/drawing/2014/main" id="{06925E29-671A-4FEC-1A21-A18958B140BA}"/>
              </a:ext>
            </a:extLst>
          </p:cNvPr>
          <p:cNvPicPr>
            <a:picLocks noChangeAspect="1"/>
          </p:cNvPicPr>
          <p:nvPr/>
        </p:nvPicPr>
        <p:blipFill>
          <a:blip r:embed="rId3"/>
          <a:stretch>
            <a:fillRect/>
          </a:stretch>
        </p:blipFill>
        <p:spPr>
          <a:xfrm>
            <a:off x="7662041" y="2540349"/>
            <a:ext cx="2539390" cy="2461426"/>
          </a:xfrm>
          <a:prstGeom prst="rect">
            <a:avLst/>
          </a:prstGeom>
        </p:spPr>
      </p:pic>
    </p:spTree>
    <p:extLst>
      <p:ext uri="{BB962C8B-B14F-4D97-AF65-F5344CB8AC3E}">
        <p14:creationId xmlns:p14="http://schemas.microsoft.com/office/powerpoint/2010/main" val="24611325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C266E-F1F1-0A3D-9059-0C6A70F5FC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465A1D-9A17-704D-0CA6-B3A9C3B6FA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0E5DEE-B88E-EEDE-773E-D2960E44302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BC952EBB-73C7-8B99-97FD-D1F0D5E6E6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770DAB26-ED11-E72A-497B-549E931727EA}"/>
              </a:ext>
            </a:extLst>
          </p:cNvPr>
          <p:cNvSpPr txBox="1"/>
          <p:nvPr/>
        </p:nvSpPr>
        <p:spPr>
          <a:xfrm>
            <a:off x="934908" y="1754887"/>
            <a:ext cx="5103234" cy="4093428"/>
          </a:xfrm>
          <a:prstGeom prst="rect">
            <a:avLst/>
          </a:prstGeom>
          <a:solidFill>
            <a:schemeClr val="bg1"/>
          </a:solidFill>
        </p:spPr>
        <p:txBody>
          <a:bodyPr wrap="square" rtlCol="0">
            <a:spAutoFit/>
          </a:bodyPr>
          <a:lstStyle/>
          <a:p>
            <a:r>
              <a:rPr lang="en-US" sz="2000" b="1" dirty="0"/>
              <a:t>Exercise : Office Development Decision</a:t>
            </a:r>
          </a:p>
          <a:p>
            <a:r>
              <a:rPr lang="en-US" sz="2000" dirty="0"/>
              <a:t>A developer is evaluating an office project:</a:t>
            </a:r>
          </a:p>
          <a:p>
            <a:r>
              <a:rPr lang="en-US" sz="2000" dirty="0"/>
              <a:t>Construction cost = </a:t>
            </a:r>
            <a:r>
              <a:rPr lang="en-US" sz="2000" b="1" dirty="0"/>
              <a:t>$50 million</a:t>
            </a:r>
            <a:endParaRPr lang="en-US" sz="2000" dirty="0"/>
          </a:p>
          <a:p>
            <a:r>
              <a:rPr lang="en-US" sz="2000" dirty="0"/>
              <a:t>Expected annual NOI = </a:t>
            </a:r>
            <a:r>
              <a:rPr lang="en-US" sz="2000" b="1" dirty="0"/>
              <a:t>$5 million</a:t>
            </a:r>
            <a:endParaRPr lang="en-US" sz="2000" dirty="0"/>
          </a:p>
          <a:p>
            <a:r>
              <a:rPr lang="en-US" sz="2000" dirty="0"/>
              <a:t>Market capitalization rate = </a:t>
            </a:r>
            <a:r>
              <a:rPr lang="en-US" sz="2000" b="1" dirty="0"/>
              <a:t>8%</a:t>
            </a:r>
            <a:endParaRPr lang="en-US" sz="2000" dirty="0"/>
          </a:p>
          <a:p>
            <a:r>
              <a:rPr lang="en-US" sz="2000" b="1" dirty="0"/>
              <a:t>Questions</a:t>
            </a:r>
          </a:p>
          <a:p>
            <a:pPr marL="342900" indent="-342900">
              <a:buFont typeface="Arial" panose="020B0604020202020204" pitchFamily="34" charset="0"/>
              <a:buChar char="•"/>
            </a:pPr>
            <a:r>
              <a:rPr lang="en-US" sz="2000" dirty="0"/>
              <a:t>Estimate the </a:t>
            </a:r>
            <a:r>
              <a:rPr lang="en-US" sz="2000" b="1" dirty="0"/>
              <a:t>market value of the completed building</a:t>
            </a:r>
            <a:r>
              <a:rPr lang="en-US" sz="2000" dirty="0"/>
              <a:t>.</a:t>
            </a:r>
          </a:p>
          <a:p>
            <a:pPr marL="342900" indent="-342900">
              <a:buFont typeface="Arial" panose="020B0604020202020204" pitchFamily="34" charset="0"/>
              <a:buChar char="•"/>
            </a:pPr>
            <a:r>
              <a:rPr lang="en-US" sz="2000" dirty="0"/>
              <a:t>Calculate the </a:t>
            </a:r>
            <a:r>
              <a:rPr lang="en-US" sz="2000" b="1" dirty="0"/>
              <a:t>developer profit (value – cost)</a:t>
            </a:r>
            <a:r>
              <a:rPr lang="en-US" sz="2000" dirty="0"/>
              <a:t>.</a:t>
            </a:r>
          </a:p>
          <a:p>
            <a:pPr marL="342900" indent="-342900">
              <a:buFont typeface="Arial" panose="020B0604020202020204" pitchFamily="34" charset="0"/>
              <a:buChar char="•"/>
            </a:pPr>
            <a:r>
              <a:rPr lang="en-US" sz="2000" dirty="0"/>
              <a:t>Should the developer proceed with the project?</a:t>
            </a:r>
          </a:p>
          <a:p>
            <a:endParaRPr lang="en-US" sz="2000" dirty="0">
              <a:latin typeface="Alexandria"/>
            </a:endParaRPr>
          </a:p>
        </p:txBody>
      </p:sp>
      <p:sp>
        <p:nvSpPr>
          <p:cNvPr id="4" name="TextBox 2">
            <a:extLst>
              <a:ext uri="{FF2B5EF4-FFF2-40B4-BE49-F238E27FC236}">
                <a16:creationId xmlns:a16="http://schemas.microsoft.com/office/drawing/2014/main" id="{B76F4EDA-C94A-0CC1-D0E7-6CF2D325265B}"/>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7E144760-E80D-54DC-E79E-FAF8F26A2F5B}"/>
              </a:ext>
            </a:extLst>
          </p:cNvPr>
          <p:cNvSpPr txBox="1"/>
          <p:nvPr/>
        </p:nvSpPr>
        <p:spPr>
          <a:xfrm>
            <a:off x="6153860" y="1815641"/>
            <a:ext cx="4953332" cy="3785652"/>
          </a:xfrm>
          <a:prstGeom prst="rect">
            <a:avLst/>
          </a:prstGeom>
          <a:solidFill>
            <a:schemeClr val="accent4">
              <a:lumMod val="20000"/>
              <a:lumOff val="80000"/>
            </a:schemeClr>
          </a:solidFill>
        </p:spPr>
        <p:txBody>
          <a:bodyPr wrap="square" rtlCol="0">
            <a:spAutoFit/>
          </a:bodyPr>
          <a:lstStyle/>
          <a:p>
            <a:r>
              <a:rPr lang="en-US" sz="2000" b="1" dirty="0"/>
              <a:t>1. Market Value</a:t>
            </a:r>
          </a:p>
          <a:p>
            <a:r>
              <a:rPr lang="en-US" sz="2000" dirty="0"/>
              <a:t>Market Value = NOI ÷ Cap Rate</a:t>
            </a:r>
          </a:p>
          <a:p>
            <a:r>
              <a:rPr lang="en-US" sz="2000" dirty="0"/>
              <a:t>= 5,000,000 ÷ 0.08</a:t>
            </a:r>
          </a:p>
          <a:p>
            <a:r>
              <a:rPr lang="en-US" sz="2000" dirty="0"/>
              <a:t>= </a:t>
            </a:r>
            <a:r>
              <a:rPr lang="en-US" sz="2000" b="1" dirty="0"/>
              <a:t>$62,500,000</a:t>
            </a:r>
            <a:endParaRPr lang="en-US" sz="2000" dirty="0"/>
          </a:p>
          <a:p>
            <a:r>
              <a:rPr lang="en-US" sz="2000" b="1" dirty="0"/>
              <a:t>2. Developer Profit</a:t>
            </a:r>
          </a:p>
          <a:p>
            <a:r>
              <a:rPr lang="en-US" sz="2000" dirty="0"/>
              <a:t>Profit = Value − Cost</a:t>
            </a:r>
          </a:p>
          <a:p>
            <a:r>
              <a:rPr lang="en-US" sz="2000" dirty="0"/>
              <a:t>= 62,500,000 − 50,000,000</a:t>
            </a:r>
          </a:p>
          <a:p>
            <a:r>
              <a:rPr lang="en-US" sz="2000" dirty="0"/>
              <a:t>= </a:t>
            </a:r>
            <a:r>
              <a:rPr lang="en-US" sz="2000" b="1" dirty="0"/>
              <a:t>$12,500,000</a:t>
            </a:r>
            <a:endParaRPr lang="en-US" sz="2000" dirty="0"/>
          </a:p>
          <a:p>
            <a:r>
              <a:rPr lang="en-US" sz="2000" b="1" dirty="0"/>
              <a:t>3. Investment Decision</a:t>
            </a:r>
          </a:p>
          <a:p>
            <a:r>
              <a:rPr lang="en-US" sz="2000" dirty="0"/>
              <a:t>Yes, the developer should proceed because:</a:t>
            </a:r>
          </a:p>
          <a:p>
            <a:r>
              <a:rPr lang="en-US" sz="2000" dirty="0"/>
              <a:t>Project value &gt; construction cost</a:t>
            </a:r>
          </a:p>
          <a:p>
            <a:r>
              <a:rPr lang="en-US" sz="2000" dirty="0"/>
              <a:t>Expected profit = </a:t>
            </a:r>
            <a:r>
              <a:rPr lang="en-US" sz="2000" b="1" dirty="0"/>
              <a:t>$12.5 million</a:t>
            </a:r>
            <a:endParaRPr lang="en-US" sz="2000" dirty="0"/>
          </a:p>
        </p:txBody>
      </p:sp>
      <p:sp>
        <p:nvSpPr>
          <p:cNvPr id="3" name="سهم: لليمين 2">
            <a:extLst>
              <a:ext uri="{FF2B5EF4-FFF2-40B4-BE49-F238E27FC236}">
                <a16:creationId xmlns:a16="http://schemas.microsoft.com/office/drawing/2014/main" id="{D08DE378-FF5E-141D-324B-C257508D42D9}"/>
              </a:ext>
            </a:extLst>
          </p:cNvPr>
          <p:cNvSpPr/>
          <p:nvPr/>
        </p:nvSpPr>
        <p:spPr>
          <a:xfrm>
            <a:off x="4871803" y="3177915"/>
            <a:ext cx="1166339" cy="53964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6319447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AA71B-7FF6-E911-AF4D-0EE09D4296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62476E-56D5-7839-8C50-A1DF77B310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47848E-452D-3C8F-C15A-BA4E18DA5BD5}"/>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F75D6597-2333-CE0E-4CE5-7C4BAC345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85FBDA5F-EBE5-3F5B-7F8C-15326C8C1F86}"/>
              </a:ext>
            </a:extLst>
          </p:cNvPr>
          <p:cNvSpPr txBox="1"/>
          <p:nvPr/>
        </p:nvSpPr>
        <p:spPr>
          <a:xfrm>
            <a:off x="827875" y="928492"/>
            <a:ext cx="10420535" cy="523220"/>
          </a:xfrm>
          <a:prstGeom prst="rect">
            <a:avLst/>
          </a:prstGeom>
          <a:noFill/>
        </p:spPr>
        <p:txBody>
          <a:bodyPr wrap="square" rtlCol="0">
            <a:spAutoFit/>
          </a:bodyPr>
          <a:lstStyle/>
          <a:p>
            <a:r>
              <a:rPr lang="en-US" sz="2800" b="1" dirty="0"/>
              <a:t>10.Case study</a:t>
            </a:r>
          </a:p>
        </p:txBody>
      </p:sp>
      <p:sp>
        <p:nvSpPr>
          <p:cNvPr id="2" name="TextBox 23">
            <a:extLst>
              <a:ext uri="{FF2B5EF4-FFF2-40B4-BE49-F238E27FC236}">
                <a16:creationId xmlns:a16="http://schemas.microsoft.com/office/drawing/2014/main" id="{250EC8D0-EA43-1C2B-959C-0040B299A624}"/>
              </a:ext>
            </a:extLst>
          </p:cNvPr>
          <p:cNvSpPr txBox="1"/>
          <p:nvPr/>
        </p:nvSpPr>
        <p:spPr>
          <a:xfrm>
            <a:off x="1056805" y="1757652"/>
            <a:ext cx="10191604" cy="1015663"/>
          </a:xfrm>
          <a:prstGeom prst="rect">
            <a:avLst/>
          </a:prstGeom>
          <a:solidFill>
            <a:schemeClr val="accent1">
              <a:lumMod val="20000"/>
              <a:lumOff val="80000"/>
            </a:schemeClr>
          </a:solidFill>
        </p:spPr>
        <p:txBody>
          <a:bodyPr wrap="square" rtlCol="0">
            <a:spAutoFit/>
          </a:bodyPr>
          <a:lstStyle/>
          <a:p>
            <a:r>
              <a:rPr lang="en-US" sz="2000" b="1" dirty="0">
                <a:latin typeface="Alexandria"/>
              </a:rPr>
              <a:t>Office Building Market Analysis Report</a:t>
            </a:r>
          </a:p>
          <a:p>
            <a:r>
              <a:rPr lang="en-US" sz="2000" b="1" dirty="0">
                <a:latin typeface="Alexandria"/>
              </a:rPr>
              <a:t>Project:</a:t>
            </a:r>
            <a:r>
              <a:rPr lang="en-US" sz="2000" dirty="0">
                <a:latin typeface="Alexandria"/>
              </a:rPr>
              <a:t> Downtown Business Center    ,</a:t>
            </a:r>
            <a:r>
              <a:rPr lang="en-US" sz="2000" b="1" dirty="0">
                <a:latin typeface="Alexandria"/>
              </a:rPr>
              <a:t>Location:</a:t>
            </a:r>
            <a:r>
              <a:rPr lang="en-US" sz="2000" dirty="0">
                <a:latin typeface="Alexandria"/>
              </a:rPr>
              <a:t> Central Business District (CBD)</a:t>
            </a:r>
            <a:br>
              <a:rPr lang="en-US" sz="2000" dirty="0">
                <a:latin typeface="Alexandria"/>
              </a:rPr>
            </a:br>
            <a:r>
              <a:rPr lang="en-US" sz="2000" b="1" dirty="0">
                <a:latin typeface="Alexandria"/>
              </a:rPr>
              <a:t>Prepared for:</a:t>
            </a:r>
            <a:r>
              <a:rPr lang="en-US" sz="2000" dirty="0">
                <a:latin typeface="Alexandria"/>
              </a:rPr>
              <a:t> ABC Real Estate Development Company   ,</a:t>
            </a:r>
            <a:r>
              <a:rPr lang="en-US" sz="2000" b="1" dirty="0">
                <a:latin typeface="Alexandria"/>
              </a:rPr>
              <a:t>Date:</a:t>
            </a:r>
            <a:r>
              <a:rPr lang="en-US" sz="2000" dirty="0">
                <a:latin typeface="Alexandria"/>
              </a:rPr>
              <a:t> 2026</a:t>
            </a:r>
          </a:p>
        </p:txBody>
      </p:sp>
      <p:sp>
        <p:nvSpPr>
          <p:cNvPr id="3" name="TextBox 23">
            <a:extLst>
              <a:ext uri="{FF2B5EF4-FFF2-40B4-BE49-F238E27FC236}">
                <a16:creationId xmlns:a16="http://schemas.microsoft.com/office/drawing/2014/main" id="{E832B966-04B6-56B6-2E06-767D826A7618}"/>
              </a:ext>
            </a:extLst>
          </p:cNvPr>
          <p:cNvSpPr txBox="1"/>
          <p:nvPr/>
        </p:nvSpPr>
        <p:spPr>
          <a:xfrm>
            <a:off x="942340" y="2909235"/>
            <a:ext cx="10420534" cy="2862322"/>
          </a:xfrm>
          <a:prstGeom prst="rect">
            <a:avLst/>
          </a:prstGeom>
          <a:solidFill>
            <a:schemeClr val="accent4">
              <a:lumMod val="20000"/>
              <a:lumOff val="80000"/>
            </a:schemeClr>
          </a:solidFill>
        </p:spPr>
        <p:txBody>
          <a:bodyPr wrap="square" rtlCol="0">
            <a:spAutoFit/>
          </a:bodyPr>
          <a:lstStyle/>
          <a:p>
            <a:r>
              <a:rPr lang="en-US" sz="2000" b="1" dirty="0"/>
              <a:t>1. Executive Summary</a:t>
            </a:r>
          </a:p>
          <a:p>
            <a:r>
              <a:rPr lang="en-US" sz="2000" dirty="0"/>
              <a:t>This report analyzes the </a:t>
            </a:r>
            <a:r>
              <a:rPr lang="en-US" sz="2000" b="1" dirty="0"/>
              <a:t>office market conditions</a:t>
            </a:r>
            <a:r>
              <a:rPr lang="en-US" sz="2000" dirty="0"/>
              <a:t> in the Central Business District to evaluate the feasibility of developing a </a:t>
            </a:r>
            <a:r>
              <a:rPr lang="en-US" sz="2000" b="1" dirty="0"/>
              <a:t>new Grade-A office building</a:t>
            </a:r>
            <a:r>
              <a:rPr lang="en-US" sz="2000" dirty="0"/>
              <a:t>.</a:t>
            </a:r>
          </a:p>
          <a:p>
            <a:r>
              <a:rPr lang="en-US" sz="2000" dirty="0"/>
              <a:t>Key findings include:</a:t>
            </a:r>
          </a:p>
          <a:p>
            <a:r>
              <a:rPr lang="en-US" sz="2000" dirty="0"/>
              <a:t>The office market currently shows </a:t>
            </a:r>
            <a:r>
              <a:rPr lang="en-US" sz="2000" b="1" dirty="0"/>
              <a:t>moderate vacancy levels (10–12%)</a:t>
            </a:r>
            <a:r>
              <a:rPr lang="en-US" sz="2000" dirty="0"/>
              <a:t>.</a:t>
            </a:r>
          </a:p>
          <a:p>
            <a:r>
              <a:rPr lang="en-US" sz="2000" dirty="0"/>
              <a:t>Demand for </a:t>
            </a:r>
            <a:r>
              <a:rPr lang="en-US" sz="2000" b="1" dirty="0"/>
              <a:t>high-quality office </a:t>
            </a:r>
            <a:r>
              <a:rPr lang="en-US" sz="2000" dirty="0"/>
              <a:t>is increasing due to growth in the </a:t>
            </a:r>
            <a:r>
              <a:rPr lang="en-US" sz="2000" b="1" dirty="0"/>
              <a:t>technology and financial sectors</a:t>
            </a:r>
            <a:r>
              <a:rPr lang="en-US" sz="2000" dirty="0"/>
              <a:t>.</a:t>
            </a:r>
          </a:p>
          <a:p>
            <a:r>
              <a:rPr lang="en-US" sz="2000" dirty="0"/>
              <a:t>Rental rates have grown by approximately </a:t>
            </a:r>
            <a:r>
              <a:rPr lang="en-US" sz="2000" b="1" dirty="0"/>
              <a:t>5% annually during the last three years</a:t>
            </a:r>
            <a:r>
              <a:rPr lang="en-US" sz="2000" dirty="0"/>
              <a:t>.</a:t>
            </a:r>
          </a:p>
          <a:p>
            <a:r>
              <a:rPr lang="en-US" sz="2000" dirty="0"/>
              <a:t>The analysis indicates that the proposed project could achieve </a:t>
            </a:r>
            <a:r>
              <a:rPr lang="en-US" sz="2000" b="1" dirty="0"/>
              <a:t>strong occupancy and competitive rental rates</a:t>
            </a:r>
            <a:r>
              <a:rPr lang="en-US" sz="2000" dirty="0"/>
              <a:t> if delivered within the next two years.</a:t>
            </a:r>
          </a:p>
        </p:txBody>
      </p:sp>
    </p:spTree>
    <p:extLst>
      <p:ext uri="{BB962C8B-B14F-4D97-AF65-F5344CB8AC3E}">
        <p14:creationId xmlns:p14="http://schemas.microsoft.com/office/powerpoint/2010/main" val="37866836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AE1DF-9454-4011-A24D-DEDE788423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95D407-C8EA-6D6D-6529-CCC397EBB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A82D0DB-A67A-19AE-3C06-EEDA19CDD6A8}"/>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5CD8D65C-782D-0A8D-18B9-531D8F5FB6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6804E622-A47F-48A1-7A2C-371FBDD9680A}"/>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0B1401E0-90B2-7393-6FE7-F93B9C1606DE}"/>
              </a:ext>
            </a:extLst>
          </p:cNvPr>
          <p:cNvSpPr txBox="1"/>
          <p:nvPr/>
        </p:nvSpPr>
        <p:spPr>
          <a:xfrm>
            <a:off x="942341" y="1757652"/>
            <a:ext cx="10420534" cy="707886"/>
          </a:xfrm>
          <a:prstGeom prst="rect">
            <a:avLst/>
          </a:prstGeom>
          <a:solidFill>
            <a:schemeClr val="accent1">
              <a:lumMod val="20000"/>
              <a:lumOff val="80000"/>
            </a:schemeClr>
          </a:solidFill>
        </p:spPr>
        <p:txBody>
          <a:bodyPr wrap="square" rtlCol="0">
            <a:spAutoFit/>
          </a:bodyPr>
          <a:lstStyle/>
          <a:p>
            <a:r>
              <a:rPr lang="en-US" sz="2000" b="1" dirty="0">
                <a:latin typeface="Alexandria"/>
              </a:rPr>
              <a:t>2. Regional Economic Overview</a:t>
            </a:r>
          </a:p>
          <a:p>
            <a:r>
              <a:rPr lang="en-US" sz="2000" dirty="0">
                <a:latin typeface="Alexandria"/>
              </a:rPr>
              <a:t>Economic conditions strongly influence office demand.</a:t>
            </a:r>
          </a:p>
        </p:txBody>
      </p:sp>
      <p:sp>
        <p:nvSpPr>
          <p:cNvPr id="3" name="TextBox 23">
            <a:extLst>
              <a:ext uri="{FF2B5EF4-FFF2-40B4-BE49-F238E27FC236}">
                <a16:creationId xmlns:a16="http://schemas.microsoft.com/office/drawing/2014/main" id="{D57AB12B-EC8A-F704-273D-6E31299CB93E}"/>
              </a:ext>
            </a:extLst>
          </p:cNvPr>
          <p:cNvSpPr txBox="1"/>
          <p:nvPr/>
        </p:nvSpPr>
        <p:spPr>
          <a:xfrm>
            <a:off x="885733" y="4642138"/>
            <a:ext cx="10420534" cy="1015663"/>
          </a:xfrm>
          <a:prstGeom prst="rect">
            <a:avLst/>
          </a:prstGeom>
          <a:solidFill>
            <a:schemeClr val="accent4">
              <a:lumMod val="20000"/>
              <a:lumOff val="80000"/>
            </a:schemeClr>
          </a:solidFill>
        </p:spPr>
        <p:txBody>
          <a:bodyPr wrap="square" rtlCol="0">
            <a:spAutoFit/>
          </a:bodyPr>
          <a:lstStyle/>
          <a:p>
            <a:r>
              <a:rPr lang="en-US" sz="2000" b="1" dirty="0">
                <a:latin typeface="Alexandria"/>
              </a:rPr>
              <a:t>Major Office Demand Sectors</a:t>
            </a:r>
          </a:p>
          <a:p>
            <a:r>
              <a:rPr lang="en-US" sz="2000" dirty="0">
                <a:latin typeface="Alexandria"/>
              </a:rPr>
              <a:t>Financial services   ,Technology companies  ,Professional consulting firms   ,Government agencies</a:t>
            </a:r>
          </a:p>
          <a:p>
            <a:r>
              <a:rPr lang="en-US" sz="2000" dirty="0">
                <a:latin typeface="Alexandria"/>
              </a:rPr>
              <a:t>Growth in these sectors is expected to increase </a:t>
            </a:r>
            <a:r>
              <a:rPr lang="en-US" sz="2000" b="1" dirty="0">
                <a:latin typeface="Alexandria"/>
              </a:rPr>
              <a:t>future office space demand</a:t>
            </a:r>
            <a:r>
              <a:rPr lang="en-US" sz="2000" dirty="0">
                <a:latin typeface="Alexandria"/>
              </a:rPr>
              <a:t>.</a:t>
            </a:r>
          </a:p>
        </p:txBody>
      </p:sp>
      <p:graphicFrame>
        <p:nvGraphicFramePr>
          <p:cNvPr id="6" name="جدول 5">
            <a:extLst>
              <a:ext uri="{FF2B5EF4-FFF2-40B4-BE49-F238E27FC236}">
                <a16:creationId xmlns:a16="http://schemas.microsoft.com/office/drawing/2014/main" id="{5AB90607-E9B9-D19F-6806-DF047DD4A2C5}"/>
              </a:ext>
            </a:extLst>
          </p:cNvPr>
          <p:cNvGraphicFramePr>
            <a:graphicFrameLocks noGrp="1"/>
          </p:cNvGraphicFramePr>
          <p:nvPr>
            <p:extLst>
              <p:ext uri="{D42A27DB-BD31-4B8C-83A1-F6EECF244321}">
                <p14:modId xmlns:p14="http://schemas.microsoft.com/office/powerpoint/2010/main" val="1853939772"/>
              </p:ext>
            </p:extLst>
          </p:nvPr>
        </p:nvGraphicFramePr>
        <p:xfrm>
          <a:off x="933469" y="2563663"/>
          <a:ext cx="10515600" cy="182880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1891908332"/>
                    </a:ext>
                  </a:extLst>
                </a:gridCol>
                <a:gridCol w="5257800">
                  <a:extLst>
                    <a:ext uri="{9D8B030D-6E8A-4147-A177-3AD203B41FA5}">
                      <a16:colId xmlns:a16="http://schemas.microsoft.com/office/drawing/2014/main" val="837935533"/>
                    </a:ext>
                  </a:extLst>
                </a:gridCol>
              </a:tblGrid>
              <a:tr h="0">
                <a:tc>
                  <a:txBody>
                    <a:bodyPr/>
                    <a:lstStyle/>
                    <a:p>
                      <a:pPr>
                        <a:buNone/>
                      </a:pPr>
                      <a:r>
                        <a:rPr lang="en-US" b="1"/>
                        <a:t>Indicator</a:t>
                      </a:r>
                      <a:endParaRPr lang="en-US" b="1">
                        <a:latin typeface="Alexandria"/>
                      </a:endParaRPr>
                    </a:p>
                  </a:txBody>
                  <a:tcPr anchor="ctr"/>
                </a:tc>
                <a:tc>
                  <a:txBody>
                    <a:bodyPr/>
                    <a:lstStyle/>
                    <a:p>
                      <a:pPr>
                        <a:buNone/>
                      </a:pPr>
                      <a:r>
                        <a:rPr lang="en-US" b="1" dirty="0"/>
                        <a:t>Value</a:t>
                      </a:r>
                      <a:endParaRPr lang="en-US" b="1" dirty="0">
                        <a:latin typeface="Alexandria"/>
                      </a:endParaRPr>
                    </a:p>
                  </a:txBody>
                  <a:tcPr anchor="ctr"/>
                </a:tc>
                <a:extLst>
                  <a:ext uri="{0D108BD9-81ED-4DB2-BD59-A6C34878D82A}">
                    <a16:rowId xmlns:a16="http://schemas.microsoft.com/office/drawing/2014/main" val="2603270400"/>
                  </a:ext>
                </a:extLst>
              </a:tr>
              <a:tr h="0">
                <a:tc>
                  <a:txBody>
                    <a:bodyPr/>
                    <a:lstStyle/>
                    <a:p>
                      <a:pPr>
                        <a:buNone/>
                      </a:pPr>
                      <a:r>
                        <a:rPr lang="en-US"/>
                        <a:t>Population</a:t>
                      </a:r>
                      <a:endParaRPr lang="en-US">
                        <a:latin typeface="Alexandria"/>
                      </a:endParaRPr>
                    </a:p>
                  </a:txBody>
                  <a:tcPr anchor="ctr"/>
                </a:tc>
                <a:tc>
                  <a:txBody>
                    <a:bodyPr/>
                    <a:lstStyle/>
                    <a:p>
                      <a:pPr>
                        <a:buNone/>
                      </a:pPr>
                      <a:r>
                        <a:rPr lang="en-US" dirty="0"/>
                        <a:t>2.8 million</a:t>
                      </a:r>
                      <a:endParaRPr lang="en-US" dirty="0">
                        <a:latin typeface="Alexandria"/>
                      </a:endParaRPr>
                    </a:p>
                  </a:txBody>
                  <a:tcPr anchor="ctr"/>
                </a:tc>
                <a:extLst>
                  <a:ext uri="{0D108BD9-81ED-4DB2-BD59-A6C34878D82A}">
                    <a16:rowId xmlns:a16="http://schemas.microsoft.com/office/drawing/2014/main" val="1391870470"/>
                  </a:ext>
                </a:extLst>
              </a:tr>
              <a:tr h="0">
                <a:tc>
                  <a:txBody>
                    <a:bodyPr/>
                    <a:lstStyle/>
                    <a:p>
                      <a:pPr>
                        <a:buNone/>
                      </a:pPr>
                      <a:r>
                        <a:rPr lang="en-US"/>
                        <a:t>GDP growth</a:t>
                      </a:r>
                      <a:endParaRPr lang="en-US">
                        <a:latin typeface="Alexandria"/>
                      </a:endParaRPr>
                    </a:p>
                  </a:txBody>
                  <a:tcPr anchor="ctr"/>
                </a:tc>
                <a:tc>
                  <a:txBody>
                    <a:bodyPr/>
                    <a:lstStyle/>
                    <a:p>
                      <a:pPr>
                        <a:buNone/>
                      </a:pPr>
                      <a:r>
                        <a:rPr lang="en-US" dirty="0"/>
                        <a:t>4.2 </a:t>
                      </a:r>
                      <a:r>
                        <a:rPr lang="ar-SY" dirty="0"/>
                        <a:t>%</a:t>
                      </a:r>
                      <a:endParaRPr lang="ar-SY" dirty="0">
                        <a:latin typeface="Alexandria"/>
                      </a:endParaRPr>
                    </a:p>
                  </a:txBody>
                  <a:tcPr anchor="ctr"/>
                </a:tc>
                <a:extLst>
                  <a:ext uri="{0D108BD9-81ED-4DB2-BD59-A6C34878D82A}">
                    <a16:rowId xmlns:a16="http://schemas.microsoft.com/office/drawing/2014/main" val="757756652"/>
                  </a:ext>
                </a:extLst>
              </a:tr>
              <a:tr h="0">
                <a:tc>
                  <a:txBody>
                    <a:bodyPr/>
                    <a:lstStyle/>
                    <a:p>
                      <a:pPr>
                        <a:buNone/>
                      </a:pPr>
                      <a:r>
                        <a:rPr lang="en-US" dirty="0"/>
                        <a:t>Employment growth</a:t>
                      </a:r>
                      <a:endParaRPr lang="en-US" dirty="0">
                        <a:latin typeface="Alexandria"/>
                      </a:endParaRPr>
                    </a:p>
                  </a:txBody>
                  <a:tcPr anchor="ctr"/>
                </a:tc>
                <a:tc>
                  <a:txBody>
                    <a:bodyPr/>
                    <a:lstStyle/>
                    <a:p>
                      <a:pPr>
                        <a:buNone/>
                      </a:pPr>
                      <a:r>
                        <a:rPr lang="en-US" dirty="0"/>
                        <a:t>3.5 </a:t>
                      </a:r>
                      <a:r>
                        <a:rPr lang="ar-SY" dirty="0"/>
                        <a:t>%</a:t>
                      </a:r>
                      <a:endParaRPr lang="ar-SY" dirty="0">
                        <a:latin typeface="Alexandria"/>
                      </a:endParaRPr>
                    </a:p>
                  </a:txBody>
                  <a:tcPr anchor="ctr"/>
                </a:tc>
                <a:extLst>
                  <a:ext uri="{0D108BD9-81ED-4DB2-BD59-A6C34878D82A}">
                    <a16:rowId xmlns:a16="http://schemas.microsoft.com/office/drawing/2014/main" val="884899620"/>
                  </a:ext>
                </a:extLst>
              </a:tr>
              <a:tr h="0">
                <a:tc>
                  <a:txBody>
                    <a:bodyPr/>
                    <a:lstStyle/>
                    <a:p>
                      <a:pPr>
                        <a:buNone/>
                      </a:pPr>
                      <a:r>
                        <a:rPr lang="en-US"/>
                        <a:t>Office employment</a:t>
                      </a:r>
                      <a:endParaRPr lang="en-US">
                        <a:latin typeface="Alexandria"/>
                      </a:endParaRPr>
                    </a:p>
                  </a:txBody>
                  <a:tcPr anchor="ctr"/>
                </a:tc>
                <a:tc>
                  <a:txBody>
                    <a:bodyPr/>
                    <a:lstStyle/>
                    <a:p>
                      <a:pPr>
                        <a:buNone/>
                      </a:pPr>
                      <a:r>
                        <a:rPr lang="en-US" dirty="0"/>
                        <a:t>420,000 workers</a:t>
                      </a:r>
                      <a:endParaRPr lang="en-US" dirty="0">
                        <a:latin typeface="Alexandria"/>
                      </a:endParaRPr>
                    </a:p>
                  </a:txBody>
                  <a:tcPr anchor="ctr"/>
                </a:tc>
                <a:extLst>
                  <a:ext uri="{0D108BD9-81ED-4DB2-BD59-A6C34878D82A}">
                    <a16:rowId xmlns:a16="http://schemas.microsoft.com/office/drawing/2014/main" val="2211001593"/>
                  </a:ext>
                </a:extLst>
              </a:tr>
            </a:tbl>
          </a:graphicData>
        </a:graphic>
      </p:graphicFrame>
    </p:spTree>
    <p:extLst>
      <p:ext uri="{BB962C8B-B14F-4D97-AF65-F5344CB8AC3E}">
        <p14:creationId xmlns:p14="http://schemas.microsoft.com/office/powerpoint/2010/main" val="20254886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C5796-2DD6-C5B1-1360-A785521F9E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D1398D-243E-C8C0-DEFE-6515460E3B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07C6C64-4FB4-D91E-7C78-5FD59E1D6978}"/>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8412DCE-EF40-EEC5-F52A-B2E1C3C42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0874F0E9-D662-2F4A-B9B7-6F49FDDA9C36}"/>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454DA03D-B3F3-1785-6C96-533A02EF87DA}"/>
              </a:ext>
            </a:extLst>
          </p:cNvPr>
          <p:cNvSpPr txBox="1"/>
          <p:nvPr/>
        </p:nvSpPr>
        <p:spPr>
          <a:xfrm>
            <a:off x="942341" y="1757652"/>
            <a:ext cx="10420534" cy="707886"/>
          </a:xfrm>
          <a:prstGeom prst="rect">
            <a:avLst/>
          </a:prstGeom>
          <a:solidFill>
            <a:schemeClr val="accent1">
              <a:lumMod val="20000"/>
              <a:lumOff val="80000"/>
            </a:schemeClr>
          </a:solidFill>
        </p:spPr>
        <p:txBody>
          <a:bodyPr wrap="square" rtlCol="0">
            <a:spAutoFit/>
          </a:bodyPr>
          <a:lstStyle/>
          <a:p>
            <a:r>
              <a:rPr lang="en-US" sz="2000" b="1" dirty="0"/>
              <a:t>3. Office Market Supply</a:t>
            </a:r>
          </a:p>
          <a:p>
            <a:r>
              <a:rPr lang="en-US" sz="2000" b="1" dirty="0"/>
              <a:t>Current Office Inventory</a:t>
            </a:r>
          </a:p>
        </p:txBody>
      </p:sp>
      <p:sp>
        <p:nvSpPr>
          <p:cNvPr id="3" name="TextBox 23">
            <a:extLst>
              <a:ext uri="{FF2B5EF4-FFF2-40B4-BE49-F238E27FC236}">
                <a16:creationId xmlns:a16="http://schemas.microsoft.com/office/drawing/2014/main" id="{F063BB2E-F695-DD6D-2B31-E427CDA4E5C4}"/>
              </a:ext>
            </a:extLst>
          </p:cNvPr>
          <p:cNvSpPr txBox="1"/>
          <p:nvPr/>
        </p:nvSpPr>
        <p:spPr>
          <a:xfrm>
            <a:off x="885733" y="4468565"/>
            <a:ext cx="10420534" cy="1323439"/>
          </a:xfrm>
          <a:prstGeom prst="rect">
            <a:avLst/>
          </a:prstGeom>
          <a:solidFill>
            <a:schemeClr val="accent4">
              <a:lumMod val="20000"/>
              <a:lumOff val="80000"/>
            </a:schemeClr>
          </a:solidFill>
        </p:spPr>
        <p:txBody>
          <a:bodyPr wrap="square" rtlCol="0">
            <a:spAutoFit/>
          </a:bodyPr>
          <a:lstStyle/>
          <a:p>
            <a:r>
              <a:rPr lang="en-US" sz="2000" b="1" dirty="0"/>
              <a:t>Vacancy Rate</a:t>
            </a:r>
          </a:p>
          <a:p>
            <a:r>
              <a:rPr lang="en-US" sz="2000" dirty="0"/>
              <a:t>Vacancy Rate = Vacant Space / Total Supply</a:t>
            </a:r>
          </a:p>
          <a:p>
            <a:r>
              <a:rPr lang="en-US" sz="2000" dirty="0"/>
              <a:t>= 320,000 / 3,200,000</a:t>
            </a:r>
          </a:p>
          <a:p>
            <a:r>
              <a:rPr lang="en-US" sz="2000" dirty="0"/>
              <a:t>= </a:t>
            </a:r>
            <a:r>
              <a:rPr lang="en-US" sz="2000" b="1" dirty="0"/>
              <a:t>10%</a:t>
            </a:r>
            <a:endParaRPr lang="en-US" sz="2000" dirty="0"/>
          </a:p>
        </p:txBody>
      </p:sp>
      <p:graphicFrame>
        <p:nvGraphicFramePr>
          <p:cNvPr id="7" name="جدول 6">
            <a:extLst>
              <a:ext uri="{FF2B5EF4-FFF2-40B4-BE49-F238E27FC236}">
                <a16:creationId xmlns:a16="http://schemas.microsoft.com/office/drawing/2014/main" id="{214F924C-DC47-3C15-8F5B-3436A14306D7}"/>
              </a:ext>
            </a:extLst>
          </p:cNvPr>
          <p:cNvGraphicFramePr>
            <a:graphicFrameLocks noGrp="1"/>
          </p:cNvGraphicFramePr>
          <p:nvPr>
            <p:extLst>
              <p:ext uri="{D42A27DB-BD31-4B8C-83A1-F6EECF244321}">
                <p14:modId xmlns:p14="http://schemas.microsoft.com/office/powerpoint/2010/main" val="238725283"/>
              </p:ext>
            </p:extLst>
          </p:nvPr>
        </p:nvGraphicFramePr>
        <p:xfrm>
          <a:off x="885733" y="2633687"/>
          <a:ext cx="10515600" cy="158496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3017640248"/>
                    </a:ext>
                  </a:extLst>
                </a:gridCol>
                <a:gridCol w="5257800">
                  <a:extLst>
                    <a:ext uri="{9D8B030D-6E8A-4147-A177-3AD203B41FA5}">
                      <a16:colId xmlns:a16="http://schemas.microsoft.com/office/drawing/2014/main" val="2274481404"/>
                    </a:ext>
                  </a:extLst>
                </a:gridCol>
              </a:tblGrid>
              <a:tr h="0">
                <a:tc>
                  <a:txBody>
                    <a:bodyPr/>
                    <a:lstStyle/>
                    <a:p>
                      <a:pPr>
                        <a:buNone/>
                      </a:pPr>
                      <a:r>
                        <a:rPr lang="en-US" sz="2000" b="1" dirty="0"/>
                        <a:t>Indicator</a:t>
                      </a:r>
                      <a:endParaRPr lang="en-US" sz="2000" b="1" dirty="0">
                        <a:latin typeface="Alexandria"/>
                      </a:endParaRPr>
                    </a:p>
                  </a:txBody>
                  <a:tcPr anchor="ctr"/>
                </a:tc>
                <a:tc>
                  <a:txBody>
                    <a:bodyPr/>
                    <a:lstStyle/>
                    <a:p>
                      <a:pPr>
                        <a:buNone/>
                      </a:pPr>
                      <a:r>
                        <a:rPr lang="en-US" sz="2000" b="1" dirty="0"/>
                        <a:t>Area</a:t>
                      </a:r>
                      <a:endParaRPr lang="en-US" sz="2000" b="1" dirty="0">
                        <a:latin typeface="Alexandria"/>
                      </a:endParaRPr>
                    </a:p>
                  </a:txBody>
                  <a:tcPr anchor="ctr"/>
                </a:tc>
                <a:extLst>
                  <a:ext uri="{0D108BD9-81ED-4DB2-BD59-A6C34878D82A}">
                    <a16:rowId xmlns:a16="http://schemas.microsoft.com/office/drawing/2014/main" val="409188454"/>
                  </a:ext>
                </a:extLst>
              </a:tr>
              <a:tr h="0">
                <a:tc>
                  <a:txBody>
                    <a:bodyPr/>
                    <a:lstStyle/>
                    <a:p>
                      <a:pPr>
                        <a:buNone/>
                      </a:pPr>
                      <a:r>
                        <a:rPr lang="en-US" sz="2000"/>
                        <a:t>Total office stock</a:t>
                      </a:r>
                      <a:endParaRPr lang="en-US" sz="2000">
                        <a:latin typeface="Alexandria"/>
                      </a:endParaRPr>
                    </a:p>
                  </a:txBody>
                  <a:tcPr anchor="ctr"/>
                </a:tc>
                <a:tc>
                  <a:txBody>
                    <a:bodyPr/>
                    <a:lstStyle/>
                    <a:p>
                      <a:pPr>
                        <a:buNone/>
                      </a:pPr>
                      <a:r>
                        <a:rPr lang="en-US" sz="2000"/>
                        <a:t>3,200,000 m²</a:t>
                      </a:r>
                      <a:endParaRPr lang="en-US" sz="2000">
                        <a:latin typeface="Alexandria"/>
                      </a:endParaRPr>
                    </a:p>
                  </a:txBody>
                  <a:tcPr anchor="ctr"/>
                </a:tc>
                <a:extLst>
                  <a:ext uri="{0D108BD9-81ED-4DB2-BD59-A6C34878D82A}">
                    <a16:rowId xmlns:a16="http://schemas.microsoft.com/office/drawing/2014/main" val="1689016648"/>
                  </a:ext>
                </a:extLst>
              </a:tr>
              <a:tr h="0">
                <a:tc>
                  <a:txBody>
                    <a:bodyPr/>
                    <a:lstStyle/>
                    <a:p>
                      <a:pPr>
                        <a:buNone/>
                      </a:pPr>
                      <a:r>
                        <a:rPr lang="en-US" sz="2000"/>
                        <a:t>Occupied space</a:t>
                      </a:r>
                      <a:endParaRPr lang="en-US" sz="2000">
                        <a:latin typeface="Alexandria"/>
                      </a:endParaRPr>
                    </a:p>
                  </a:txBody>
                  <a:tcPr anchor="ctr"/>
                </a:tc>
                <a:tc>
                  <a:txBody>
                    <a:bodyPr/>
                    <a:lstStyle/>
                    <a:p>
                      <a:pPr>
                        <a:buNone/>
                      </a:pPr>
                      <a:r>
                        <a:rPr lang="en-US" sz="2000"/>
                        <a:t>2,880,000 m²</a:t>
                      </a:r>
                      <a:endParaRPr lang="en-US" sz="2000">
                        <a:latin typeface="Alexandria"/>
                      </a:endParaRPr>
                    </a:p>
                  </a:txBody>
                  <a:tcPr anchor="ctr"/>
                </a:tc>
                <a:extLst>
                  <a:ext uri="{0D108BD9-81ED-4DB2-BD59-A6C34878D82A}">
                    <a16:rowId xmlns:a16="http://schemas.microsoft.com/office/drawing/2014/main" val="2577644809"/>
                  </a:ext>
                </a:extLst>
              </a:tr>
              <a:tr h="0">
                <a:tc>
                  <a:txBody>
                    <a:bodyPr/>
                    <a:lstStyle/>
                    <a:p>
                      <a:pPr>
                        <a:buNone/>
                      </a:pPr>
                      <a:r>
                        <a:rPr lang="en-US" sz="2000"/>
                        <a:t>Vacant space</a:t>
                      </a:r>
                      <a:endParaRPr lang="en-US" sz="2000">
                        <a:latin typeface="Alexandria"/>
                      </a:endParaRPr>
                    </a:p>
                  </a:txBody>
                  <a:tcPr anchor="ctr"/>
                </a:tc>
                <a:tc>
                  <a:txBody>
                    <a:bodyPr/>
                    <a:lstStyle/>
                    <a:p>
                      <a:pPr>
                        <a:buNone/>
                      </a:pPr>
                      <a:r>
                        <a:rPr lang="en-US" sz="2000" dirty="0"/>
                        <a:t>320,000 m²</a:t>
                      </a:r>
                      <a:endParaRPr lang="en-US" sz="2000" dirty="0">
                        <a:latin typeface="Alexandria"/>
                      </a:endParaRPr>
                    </a:p>
                  </a:txBody>
                  <a:tcPr anchor="ctr"/>
                </a:tc>
                <a:extLst>
                  <a:ext uri="{0D108BD9-81ED-4DB2-BD59-A6C34878D82A}">
                    <a16:rowId xmlns:a16="http://schemas.microsoft.com/office/drawing/2014/main" val="3629538682"/>
                  </a:ext>
                </a:extLst>
              </a:tr>
            </a:tbl>
          </a:graphicData>
        </a:graphic>
      </p:graphicFrame>
    </p:spTree>
    <p:extLst>
      <p:ext uri="{BB962C8B-B14F-4D97-AF65-F5344CB8AC3E}">
        <p14:creationId xmlns:p14="http://schemas.microsoft.com/office/powerpoint/2010/main" val="38288466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D79D7-769D-5B4E-4459-584BD29826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157EEE-F41E-5765-AFBE-6668571B41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2A2A57A-97B5-9693-DDF4-21486A97DCFC}"/>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78BCFA52-15E7-C98B-2B5D-2E9E328FBD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C5A978E3-2376-6B45-B527-0BEBF3268EAE}"/>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792AC76C-1725-CAF4-0A33-1E3EDE5967A5}"/>
              </a:ext>
            </a:extLst>
          </p:cNvPr>
          <p:cNvSpPr txBox="1"/>
          <p:nvPr/>
        </p:nvSpPr>
        <p:spPr>
          <a:xfrm>
            <a:off x="942341" y="1757652"/>
            <a:ext cx="10420534" cy="400110"/>
          </a:xfrm>
          <a:prstGeom prst="rect">
            <a:avLst/>
          </a:prstGeom>
          <a:solidFill>
            <a:schemeClr val="accent1">
              <a:lumMod val="20000"/>
              <a:lumOff val="80000"/>
            </a:schemeClr>
          </a:solidFill>
        </p:spPr>
        <p:txBody>
          <a:bodyPr wrap="square" rtlCol="0">
            <a:spAutoFit/>
          </a:bodyPr>
          <a:lstStyle/>
          <a:p>
            <a:r>
              <a:rPr lang="en-US" sz="2000" b="1" dirty="0"/>
              <a:t>New Supply Pipeline</a:t>
            </a:r>
          </a:p>
        </p:txBody>
      </p:sp>
      <p:sp>
        <p:nvSpPr>
          <p:cNvPr id="3" name="TextBox 23">
            <a:extLst>
              <a:ext uri="{FF2B5EF4-FFF2-40B4-BE49-F238E27FC236}">
                <a16:creationId xmlns:a16="http://schemas.microsoft.com/office/drawing/2014/main" id="{91640030-2E03-2397-DEBF-B66D512581BD}"/>
              </a:ext>
            </a:extLst>
          </p:cNvPr>
          <p:cNvSpPr txBox="1"/>
          <p:nvPr/>
        </p:nvSpPr>
        <p:spPr>
          <a:xfrm>
            <a:off x="885733" y="4468565"/>
            <a:ext cx="10420534" cy="400110"/>
          </a:xfrm>
          <a:prstGeom prst="rect">
            <a:avLst/>
          </a:prstGeom>
          <a:solidFill>
            <a:schemeClr val="accent4">
              <a:lumMod val="20000"/>
              <a:lumOff val="80000"/>
            </a:schemeClr>
          </a:solidFill>
        </p:spPr>
        <p:txBody>
          <a:bodyPr wrap="square" rtlCol="0">
            <a:spAutoFit/>
          </a:bodyPr>
          <a:lstStyle/>
          <a:p>
            <a:r>
              <a:rPr lang="en-US" sz="2000" dirty="0"/>
              <a:t>Total new supply: </a:t>
            </a:r>
            <a:r>
              <a:rPr lang="en-US" sz="2000" b="1" dirty="0"/>
              <a:t>185,000 m²</a:t>
            </a:r>
            <a:endParaRPr lang="en-US" sz="2000" dirty="0"/>
          </a:p>
        </p:txBody>
      </p:sp>
      <p:graphicFrame>
        <p:nvGraphicFramePr>
          <p:cNvPr id="6" name="جدول 5">
            <a:extLst>
              <a:ext uri="{FF2B5EF4-FFF2-40B4-BE49-F238E27FC236}">
                <a16:creationId xmlns:a16="http://schemas.microsoft.com/office/drawing/2014/main" id="{F9C83FB5-B417-5506-BCE1-EA03B31B78A2}"/>
              </a:ext>
            </a:extLst>
          </p:cNvPr>
          <p:cNvGraphicFramePr>
            <a:graphicFrameLocks noGrp="1"/>
          </p:cNvGraphicFramePr>
          <p:nvPr>
            <p:extLst>
              <p:ext uri="{D42A27DB-BD31-4B8C-83A1-F6EECF244321}">
                <p14:modId xmlns:p14="http://schemas.microsoft.com/office/powerpoint/2010/main" val="3153810016"/>
              </p:ext>
            </p:extLst>
          </p:nvPr>
        </p:nvGraphicFramePr>
        <p:xfrm>
          <a:off x="894808" y="2499484"/>
          <a:ext cx="10515600" cy="158496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4056092530"/>
                    </a:ext>
                  </a:extLst>
                </a:gridCol>
                <a:gridCol w="5257800">
                  <a:extLst>
                    <a:ext uri="{9D8B030D-6E8A-4147-A177-3AD203B41FA5}">
                      <a16:colId xmlns:a16="http://schemas.microsoft.com/office/drawing/2014/main" val="3034042677"/>
                    </a:ext>
                  </a:extLst>
                </a:gridCol>
              </a:tblGrid>
              <a:tr h="0">
                <a:tc>
                  <a:txBody>
                    <a:bodyPr/>
                    <a:lstStyle/>
                    <a:p>
                      <a:pPr>
                        <a:buNone/>
                      </a:pPr>
                      <a:r>
                        <a:rPr lang="en-US" sz="2000" b="1" dirty="0"/>
                        <a:t>Project</a:t>
                      </a:r>
                      <a:endParaRPr lang="en-US" sz="2000" b="1" dirty="0">
                        <a:latin typeface="Alexandria"/>
                      </a:endParaRPr>
                    </a:p>
                  </a:txBody>
                  <a:tcPr anchor="ctr"/>
                </a:tc>
                <a:tc>
                  <a:txBody>
                    <a:bodyPr/>
                    <a:lstStyle/>
                    <a:p>
                      <a:pPr>
                        <a:buNone/>
                      </a:pPr>
                      <a:r>
                        <a:rPr lang="en-US" sz="2000" b="1" dirty="0"/>
                        <a:t>Size</a:t>
                      </a:r>
                      <a:endParaRPr lang="en-US" sz="2000" b="1" dirty="0">
                        <a:latin typeface="Alexandria"/>
                      </a:endParaRPr>
                    </a:p>
                  </a:txBody>
                  <a:tcPr anchor="ctr"/>
                </a:tc>
                <a:extLst>
                  <a:ext uri="{0D108BD9-81ED-4DB2-BD59-A6C34878D82A}">
                    <a16:rowId xmlns:a16="http://schemas.microsoft.com/office/drawing/2014/main" val="1445956256"/>
                  </a:ext>
                </a:extLst>
              </a:tr>
              <a:tr h="0">
                <a:tc>
                  <a:txBody>
                    <a:bodyPr/>
                    <a:lstStyle/>
                    <a:p>
                      <a:pPr>
                        <a:buNone/>
                      </a:pPr>
                      <a:r>
                        <a:rPr lang="en-US" sz="2000" dirty="0"/>
                        <a:t>City Tower</a:t>
                      </a:r>
                      <a:endParaRPr lang="en-US" sz="2000" dirty="0">
                        <a:latin typeface="Alexandria"/>
                      </a:endParaRPr>
                    </a:p>
                  </a:txBody>
                  <a:tcPr anchor="ctr"/>
                </a:tc>
                <a:tc>
                  <a:txBody>
                    <a:bodyPr/>
                    <a:lstStyle/>
                    <a:p>
                      <a:pPr>
                        <a:buNone/>
                      </a:pPr>
                      <a:r>
                        <a:rPr lang="en-US" sz="2000"/>
                        <a:t>80,000 m²</a:t>
                      </a:r>
                      <a:endParaRPr lang="en-US" sz="2000">
                        <a:latin typeface="Alexandria"/>
                      </a:endParaRPr>
                    </a:p>
                  </a:txBody>
                  <a:tcPr anchor="ctr"/>
                </a:tc>
                <a:extLst>
                  <a:ext uri="{0D108BD9-81ED-4DB2-BD59-A6C34878D82A}">
                    <a16:rowId xmlns:a16="http://schemas.microsoft.com/office/drawing/2014/main" val="4156042495"/>
                  </a:ext>
                </a:extLst>
              </a:tr>
              <a:tr h="0">
                <a:tc>
                  <a:txBody>
                    <a:bodyPr/>
                    <a:lstStyle/>
                    <a:p>
                      <a:pPr>
                        <a:buNone/>
                      </a:pPr>
                      <a:r>
                        <a:rPr lang="en-US" sz="2000"/>
                        <a:t>Riverside Offices</a:t>
                      </a:r>
                      <a:endParaRPr lang="en-US" sz="2000">
                        <a:latin typeface="Alexandria"/>
                      </a:endParaRPr>
                    </a:p>
                  </a:txBody>
                  <a:tcPr anchor="ctr"/>
                </a:tc>
                <a:tc>
                  <a:txBody>
                    <a:bodyPr/>
                    <a:lstStyle/>
                    <a:p>
                      <a:pPr>
                        <a:buNone/>
                      </a:pPr>
                      <a:r>
                        <a:rPr lang="en-US" sz="2000"/>
                        <a:t>60,000 m²</a:t>
                      </a:r>
                      <a:endParaRPr lang="en-US" sz="2000">
                        <a:latin typeface="Alexandria"/>
                      </a:endParaRPr>
                    </a:p>
                  </a:txBody>
                  <a:tcPr anchor="ctr"/>
                </a:tc>
                <a:extLst>
                  <a:ext uri="{0D108BD9-81ED-4DB2-BD59-A6C34878D82A}">
                    <a16:rowId xmlns:a16="http://schemas.microsoft.com/office/drawing/2014/main" val="3059939543"/>
                  </a:ext>
                </a:extLst>
              </a:tr>
              <a:tr h="0">
                <a:tc>
                  <a:txBody>
                    <a:bodyPr/>
                    <a:lstStyle/>
                    <a:p>
                      <a:pPr>
                        <a:buNone/>
                      </a:pPr>
                      <a:r>
                        <a:rPr lang="en-US" sz="2000"/>
                        <a:t>Innovation Center</a:t>
                      </a:r>
                      <a:endParaRPr lang="en-US" sz="2000">
                        <a:latin typeface="Alexandria"/>
                      </a:endParaRPr>
                    </a:p>
                  </a:txBody>
                  <a:tcPr anchor="ctr"/>
                </a:tc>
                <a:tc>
                  <a:txBody>
                    <a:bodyPr/>
                    <a:lstStyle/>
                    <a:p>
                      <a:pPr>
                        <a:buNone/>
                      </a:pPr>
                      <a:r>
                        <a:rPr lang="en-US" sz="2000" dirty="0"/>
                        <a:t>45,000 m²</a:t>
                      </a:r>
                      <a:endParaRPr lang="en-US" sz="2000" dirty="0">
                        <a:latin typeface="Alexandria"/>
                      </a:endParaRPr>
                    </a:p>
                  </a:txBody>
                  <a:tcPr anchor="ctr"/>
                </a:tc>
                <a:extLst>
                  <a:ext uri="{0D108BD9-81ED-4DB2-BD59-A6C34878D82A}">
                    <a16:rowId xmlns:a16="http://schemas.microsoft.com/office/drawing/2014/main" val="4082253356"/>
                  </a:ext>
                </a:extLst>
              </a:tr>
            </a:tbl>
          </a:graphicData>
        </a:graphic>
      </p:graphicFrame>
    </p:spTree>
    <p:extLst>
      <p:ext uri="{BB962C8B-B14F-4D97-AF65-F5344CB8AC3E}">
        <p14:creationId xmlns:p14="http://schemas.microsoft.com/office/powerpoint/2010/main" val="31239253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0AB8B-79FC-6B1C-FAFD-965F4C307B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C28BAA-A8A8-E562-E9E6-7920824F34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637788-6E1E-91F1-E16B-F61D2B242D30}"/>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5F043382-9232-A0FB-BD5F-867F2F1B06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CB437225-668C-94C4-8ACC-FD0B10E71914}"/>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AA93AC60-A968-2F18-986E-036AC46C47B3}"/>
              </a:ext>
            </a:extLst>
          </p:cNvPr>
          <p:cNvSpPr txBox="1"/>
          <p:nvPr/>
        </p:nvSpPr>
        <p:spPr>
          <a:xfrm>
            <a:off x="942341" y="1757652"/>
            <a:ext cx="10420534" cy="1015663"/>
          </a:xfrm>
          <a:prstGeom prst="rect">
            <a:avLst/>
          </a:prstGeom>
          <a:solidFill>
            <a:schemeClr val="accent1">
              <a:lumMod val="20000"/>
              <a:lumOff val="80000"/>
            </a:schemeClr>
          </a:solidFill>
        </p:spPr>
        <p:txBody>
          <a:bodyPr wrap="square" rtlCol="0">
            <a:spAutoFit/>
          </a:bodyPr>
          <a:lstStyle/>
          <a:p>
            <a:r>
              <a:rPr lang="en-US" sz="2000" b="1" dirty="0">
                <a:latin typeface="Alexandria"/>
              </a:rPr>
              <a:t>4. Office Market Demand</a:t>
            </a:r>
          </a:p>
          <a:p>
            <a:r>
              <a:rPr lang="en-US" sz="2000" dirty="0">
                <a:latin typeface="Alexandria"/>
              </a:rPr>
              <a:t>Demand is measured using </a:t>
            </a:r>
            <a:r>
              <a:rPr lang="en-US" sz="2000" b="1" dirty="0">
                <a:latin typeface="Alexandria"/>
              </a:rPr>
              <a:t>net absorption</a:t>
            </a:r>
            <a:r>
              <a:rPr lang="en-US" sz="2000" dirty="0">
                <a:latin typeface="Alexandria"/>
              </a:rPr>
              <a:t>, employment growth, and business expansion.</a:t>
            </a:r>
          </a:p>
          <a:p>
            <a:r>
              <a:rPr lang="en-US" sz="2000" b="1" dirty="0">
                <a:latin typeface="Alexandria"/>
              </a:rPr>
              <a:t>Net Absorption Trend</a:t>
            </a:r>
          </a:p>
        </p:txBody>
      </p:sp>
      <p:sp>
        <p:nvSpPr>
          <p:cNvPr id="3" name="TextBox 23">
            <a:extLst>
              <a:ext uri="{FF2B5EF4-FFF2-40B4-BE49-F238E27FC236}">
                <a16:creationId xmlns:a16="http://schemas.microsoft.com/office/drawing/2014/main" id="{2328055A-426D-26D0-4441-676A5147EAFB}"/>
              </a:ext>
            </a:extLst>
          </p:cNvPr>
          <p:cNvSpPr txBox="1"/>
          <p:nvPr/>
        </p:nvSpPr>
        <p:spPr>
          <a:xfrm>
            <a:off x="885733" y="4265335"/>
            <a:ext cx="10420534" cy="1631216"/>
          </a:xfrm>
          <a:prstGeom prst="rect">
            <a:avLst/>
          </a:prstGeom>
          <a:solidFill>
            <a:schemeClr val="accent4">
              <a:lumMod val="20000"/>
              <a:lumOff val="80000"/>
            </a:schemeClr>
          </a:solidFill>
        </p:spPr>
        <p:txBody>
          <a:bodyPr wrap="square" rtlCol="0">
            <a:spAutoFit/>
          </a:bodyPr>
          <a:lstStyle/>
          <a:p>
            <a:r>
              <a:rPr lang="en-US" sz="2000" dirty="0">
                <a:latin typeface="Alexandria"/>
              </a:rPr>
              <a:t>Average demand growth: </a:t>
            </a:r>
            <a:r>
              <a:rPr lang="en-US" sz="2000" b="1" dirty="0">
                <a:latin typeface="Alexandria"/>
              </a:rPr>
              <a:t>approximately 20% per year</a:t>
            </a:r>
            <a:r>
              <a:rPr lang="en-US" sz="2000" dirty="0">
                <a:latin typeface="Alexandria"/>
              </a:rPr>
              <a:t>.</a:t>
            </a:r>
          </a:p>
          <a:p>
            <a:r>
              <a:rPr lang="en-US" sz="2000" b="1" dirty="0">
                <a:latin typeface="Alexandria"/>
              </a:rPr>
              <a:t>Demand Drivers</a:t>
            </a:r>
          </a:p>
          <a:p>
            <a:r>
              <a:rPr lang="en-US" sz="2000" dirty="0">
                <a:latin typeface="Alexandria"/>
              </a:rPr>
              <a:t>Expansion of multinational companies</a:t>
            </a:r>
          </a:p>
          <a:p>
            <a:r>
              <a:rPr lang="en-US" sz="2000" dirty="0">
                <a:latin typeface="Alexandria"/>
              </a:rPr>
              <a:t>Growth in start-ups and technology firms</a:t>
            </a:r>
          </a:p>
          <a:p>
            <a:r>
              <a:rPr lang="en-US" sz="2000" dirty="0">
                <a:latin typeface="Alexandria"/>
              </a:rPr>
              <a:t>Increasing demand for flexible workspaces</a:t>
            </a:r>
          </a:p>
        </p:txBody>
      </p:sp>
      <p:graphicFrame>
        <p:nvGraphicFramePr>
          <p:cNvPr id="7" name="جدول 6">
            <a:extLst>
              <a:ext uri="{FF2B5EF4-FFF2-40B4-BE49-F238E27FC236}">
                <a16:creationId xmlns:a16="http://schemas.microsoft.com/office/drawing/2014/main" id="{B18D1465-9558-1347-31CD-F6999F423822}"/>
              </a:ext>
            </a:extLst>
          </p:cNvPr>
          <p:cNvGraphicFramePr>
            <a:graphicFrameLocks noGrp="1"/>
          </p:cNvGraphicFramePr>
          <p:nvPr>
            <p:extLst>
              <p:ext uri="{D42A27DB-BD31-4B8C-83A1-F6EECF244321}">
                <p14:modId xmlns:p14="http://schemas.microsoft.com/office/powerpoint/2010/main" val="2733034293"/>
              </p:ext>
            </p:extLst>
          </p:nvPr>
        </p:nvGraphicFramePr>
        <p:xfrm>
          <a:off x="942341" y="2813221"/>
          <a:ext cx="10515600" cy="146304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29777520"/>
                    </a:ext>
                  </a:extLst>
                </a:gridCol>
                <a:gridCol w="5257800">
                  <a:extLst>
                    <a:ext uri="{9D8B030D-6E8A-4147-A177-3AD203B41FA5}">
                      <a16:colId xmlns:a16="http://schemas.microsoft.com/office/drawing/2014/main" val="2465617555"/>
                    </a:ext>
                  </a:extLst>
                </a:gridCol>
              </a:tblGrid>
              <a:tr h="0">
                <a:tc>
                  <a:txBody>
                    <a:bodyPr/>
                    <a:lstStyle/>
                    <a:p>
                      <a:pPr>
                        <a:buNone/>
                      </a:pPr>
                      <a:r>
                        <a:rPr lang="en-US" b="1"/>
                        <a:t>Year</a:t>
                      </a:r>
                    </a:p>
                  </a:txBody>
                  <a:tcPr anchor="ctr"/>
                </a:tc>
                <a:tc>
                  <a:txBody>
                    <a:bodyPr/>
                    <a:lstStyle/>
                    <a:p>
                      <a:pPr>
                        <a:buNone/>
                      </a:pPr>
                      <a:r>
                        <a:rPr lang="en-US" b="1" dirty="0"/>
                        <a:t>Net Absorption</a:t>
                      </a:r>
                    </a:p>
                  </a:txBody>
                  <a:tcPr anchor="ctr"/>
                </a:tc>
                <a:extLst>
                  <a:ext uri="{0D108BD9-81ED-4DB2-BD59-A6C34878D82A}">
                    <a16:rowId xmlns:a16="http://schemas.microsoft.com/office/drawing/2014/main" val="595611071"/>
                  </a:ext>
                </a:extLst>
              </a:tr>
              <a:tr h="0">
                <a:tc>
                  <a:txBody>
                    <a:bodyPr/>
                    <a:lstStyle/>
                    <a:p>
                      <a:pPr>
                        <a:buNone/>
                      </a:pPr>
                      <a:r>
                        <a:rPr lang="en-US" dirty="0"/>
                        <a:t>2022</a:t>
                      </a:r>
                      <a:endParaRPr lang="ar-SY" dirty="0"/>
                    </a:p>
                  </a:txBody>
                  <a:tcPr anchor="ctr"/>
                </a:tc>
                <a:tc>
                  <a:txBody>
                    <a:bodyPr/>
                    <a:lstStyle/>
                    <a:p>
                      <a:pPr>
                        <a:buNone/>
                      </a:pPr>
                      <a:r>
                        <a:rPr lang="en-US" dirty="0"/>
                        <a:t>70,000 m²</a:t>
                      </a:r>
                    </a:p>
                  </a:txBody>
                  <a:tcPr anchor="ctr"/>
                </a:tc>
                <a:extLst>
                  <a:ext uri="{0D108BD9-81ED-4DB2-BD59-A6C34878D82A}">
                    <a16:rowId xmlns:a16="http://schemas.microsoft.com/office/drawing/2014/main" val="2609975271"/>
                  </a:ext>
                </a:extLst>
              </a:tr>
              <a:tr h="0">
                <a:tc>
                  <a:txBody>
                    <a:bodyPr/>
                    <a:lstStyle/>
                    <a:p>
                      <a:pPr>
                        <a:buNone/>
                      </a:pPr>
                      <a:r>
                        <a:rPr lang="en-US" dirty="0"/>
                        <a:t>2023</a:t>
                      </a:r>
                      <a:endParaRPr lang="ar-SY" dirty="0"/>
                    </a:p>
                  </a:txBody>
                  <a:tcPr anchor="ctr"/>
                </a:tc>
                <a:tc>
                  <a:txBody>
                    <a:bodyPr/>
                    <a:lstStyle/>
                    <a:p>
                      <a:pPr>
                        <a:buNone/>
                      </a:pPr>
                      <a:r>
                        <a:rPr lang="en-US"/>
                        <a:t>85,000 m²</a:t>
                      </a:r>
                    </a:p>
                  </a:txBody>
                  <a:tcPr anchor="ctr"/>
                </a:tc>
                <a:extLst>
                  <a:ext uri="{0D108BD9-81ED-4DB2-BD59-A6C34878D82A}">
                    <a16:rowId xmlns:a16="http://schemas.microsoft.com/office/drawing/2014/main" val="1842540848"/>
                  </a:ext>
                </a:extLst>
              </a:tr>
              <a:tr h="0">
                <a:tc>
                  <a:txBody>
                    <a:bodyPr/>
                    <a:lstStyle/>
                    <a:p>
                      <a:pPr>
                        <a:buNone/>
                      </a:pPr>
                      <a:r>
                        <a:rPr lang="en-US" dirty="0"/>
                        <a:t>2024</a:t>
                      </a:r>
                      <a:endParaRPr lang="ar-SY" dirty="0"/>
                    </a:p>
                  </a:txBody>
                  <a:tcPr anchor="ctr"/>
                </a:tc>
                <a:tc>
                  <a:txBody>
                    <a:bodyPr/>
                    <a:lstStyle/>
                    <a:p>
                      <a:pPr>
                        <a:buNone/>
                      </a:pPr>
                      <a:r>
                        <a:rPr lang="en-US" dirty="0"/>
                        <a:t>110,000 m²</a:t>
                      </a:r>
                    </a:p>
                  </a:txBody>
                  <a:tcPr anchor="ctr"/>
                </a:tc>
                <a:extLst>
                  <a:ext uri="{0D108BD9-81ED-4DB2-BD59-A6C34878D82A}">
                    <a16:rowId xmlns:a16="http://schemas.microsoft.com/office/drawing/2014/main" val="2487770813"/>
                  </a:ext>
                </a:extLst>
              </a:tr>
            </a:tbl>
          </a:graphicData>
        </a:graphic>
      </p:graphicFrame>
    </p:spTree>
    <p:extLst>
      <p:ext uri="{BB962C8B-B14F-4D97-AF65-F5344CB8AC3E}">
        <p14:creationId xmlns:p14="http://schemas.microsoft.com/office/powerpoint/2010/main" val="7755639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7A566-848B-CF0C-8D5E-E52E04A5E4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7F8468-06DB-3663-10B1-86182B0C46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7E2F0EA-8E77-E9C4-354A-1360D45061D4}"/>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1D3308C-02D8-72B2-06FF-B467D0DBEE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9ECE1C6D-C5B2-112E-152E-A0D5D428E43E}"/>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93042A27-DC8D-B706-1CB4-9A38380A0DD2}"/>
              </a:ext>
            </a:extLst>
          </p:cNvPr>
          <p:cNvSpPr txBox="1"/>
          <p:nvPr/>
        </p:nvSpPr>
        <p:spPr>
          <a:xfrm>
            <a:off x="942341" y="1694588"/>
            <a:ext cx="10420534" cy="707886"/>
          </a:xfrm>
          <a:prstGeom prst="rect">
            <a:avLst/>
          </a:prstGeom>
          <a:solidFill>
            <a:schemeClr val="accent1">
              <a:lumMod val="20000"/>
              <a:lumOff val="80000"/>
            </a:schemeClr>
          </a:solidFill>
        </p:spPr>
        <p:txBody>
          <a:bodyPr wrap="square" rtlCol="0">
            <a:spAutoFit/>
          </a:bodyPr>
          <a:lstStyle/>
          <a:p>
            <a:r>
              <a:rPr lang="en-US" sz="2000" b="1" dirty="0"/>
              <a:t>5. Rental Market Analysis</a:t>
            </a:r>
          </a:p>
          <a:p>
            <a:r>
              <a:rPr lang="en-US" sz="2000" b="1" dirty="0"/>
              <a:t>Average Office Rent</a:t>
            </a:r>
          </a:p>
        </p:txBody>
      </p:sp>
      <p:sp>
        <p:nvSpPr>
          <p:cNvPr id="3" name="TextBox 23">
            <a:extLst>
              <a:ext uri="{FF2B5EF4-FFF2-40B4-BE49-F238E27FC236}">
                <a16:creationId xmlns:a16="http://schemas.microsoft.com/office/drawing/2014/main" id="{C4F1FB5E-9596-05FE-E401-A8FFD4532566}"/>
              </a:ext>
            </a:extLst>
          </p:cNvPr>
          <p:cNvSpPr txBox="1"/>
          <p:nvPr/>
        </p:nvSpPr>
        <p:spPr>
          <a:xfrm>
            <a:off x="885733" y="3923591"/>
            <a:ext cx="10420534" cy="1938992"/>
          </a:xfrm>
          <a:prstGeom prst="rect">
            <a:avLst/>
          </a:prstGeom>
          <a:solidFill>
            <a:schemeClr val="accent4">
              <a:lumMod val="20000"/>
              <a:lumOff val="80000"/>
            </a:schemeClr>
          </a:solidFill>
        </p:spPr>
        <p:txBody>
          <a:bodyPr wrap="square" rtlCol="0">
            <a:spAutoFit/>
          </a:bodyPr>
          <a:lstStyle/>
          <a:p>
            <a:r>
              <a:rPr lang="en-US" sz="2000" dirty="0"/>
              <a:t>Rental growth rate: </a:t>
            </a:r>
            <a:r>
              <a:rPr lang="en-US" sz="2000" b="1" dirty="0"/>
              <a:t>4–6% annually</a:t>
            </a:r>
            <a:r>
              <a:rPr lang="en-US" sz="2000" dirty="0"/>
              <a:t>.</a:t>
            </a:r>
          </a:p>
          <a:p>
            <a:r>
              <a:rPr lang="en-US" sz="2000" b="1" dirty="0"/>
              <a:t>Key Observation</a:t>
            </a:r>
          </a:p>
          <a:p>
            <a:r>
              <a:rPr lang="en-US" sz="2000" dirty="0"/>
              <a:t>Tenants increasingly prefer:</a:t>
            </a:r>
          </a:p>
          <a:p>
            <a:r>
              <a:rPr lang="en-US" sz="2000" dirty="0"/>
              <a:t>Modern office design</a:t>
            </a:r>
          </a:p>
          <a:p>
            <a:r>
              <a:rPr lang="en-US" sz="2000" dirty="0"/>
              <a:t>Sustainable buildings</a:t>
            </a:r>
          </a:p>
          <a:p>
            <a:r>
              <a:rPr lang="en-US" sz="2000" dirty="0"/>
              <a:t>Proximity to transport and services</a:t>
            </a:r>
          </a:p>
        </p:txBody>
      </p:sp>
      <p:graphicFrame>
        <p:nvGraphicFramePr>
          <p:cNvPr id="6" name="جدول 5">
            <a:extLst>
              <a:ext uri="{FF2B5EF4-FFF2-40B4-BE49-F238E27FC236}">
                <a16:creationId xmlns:a16="http://schemas.microsoft.com/office/drawing/2014/main" id="{8EDD9DD3-D6C1-E82B-3B38-BD88B6887499}"/>
              </a:ext>
            </a:extLst>
          </p:cNvPr>
          <p:cNvGraphicFramePr>
            <a:graphicFrameLocks noGrp="1"/>
          </p:cNvGraphicFramePr>
          <p:nvPr>
            <p:extLst>
              <p:ext uri="{D42A27DB-BD31-4B8C-83A1-F6EECF244321}">
                <p14:modId xmlns:p14="http://schemas.microsoft.com/office/powerpoint/2010/main" val="1110071775"/>
              </p:ext>
            </p:extLst>
          </p:nvPr>
        </p:nvGraphicFramePr>
        <p:xfrm>
          <a:off x="885733" y="2383060"/>
          <a:ext cx="10515600" cy="158496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3672005264"/>
                    </a:ext>
                  </a:extLst>
                </a:gridCol>
                <a:gridCol w="5257800">
                  <a:extLst>
                    <a:ext uri="{9D8B030D-6E8A-4147-A177-3AD203B41FA5}">
                      <a16:colId xmlns:a16="http://schemas.microsoft.com/office/drawing/2014/main" val="3204808911"/>
                    </a:ext>
                  </a:extLst>
                </a:gridCol>
              </a:tblGrid>
              <a:tr h="0">
                <a:tc>
                  <a:txBody>
                    <a:bodyPr/>
                    <a:lstStyle/>
                    <a:p>
                      <a:pPr>
                        <a:buNone/>
                      </a:pPr>
                      <a:r>
                        <a:rPr lang="en-US" sz="2000" b="1" dirty="0"/>
                        <a:t>Location</a:t>
                      </a:r>
                    </a:p>
                  </a:txBody>
                  <a:tcPr anchor="ctr"/>
                </a:tc>
                <a:tc>
                  <a:txBody>
                    <a:bodyPr/>
                    <a:lstStyle/>
                    <a:p>
                      <a:pPr>
                        <a:buNone/>
                      </a:pPr>
                      <a:r>
                        <a:rPr lang="en-US" sz="2000" b="1" dirty="0"/>
                        <a:t>Rent ($/m²/month)</a:t>
                      </a:r>
                    </a:p>
                  </a:txBody>
                  <a:tcPr anchor="ctr"/>
                </a:tc>
                <a:extLst>
                  <a:ext uri="{0D108BD9-81ED-4DB2-BD59-A6C34878D82A}">
                    <a16:rowId xmlns:a16="http://schemas.microsoft.com/office/drawing/2014/main" val="1236341620"/>
                  </a:ext>
                </a:extLst>
              </a:tr>
              <a:tr h="0">
                <a:tc>
                  <a:txBody>
                    <a:bodyPr/>
                    <a:lstStyle/>
                    <a:p>
                      <a:pPr>
                        <a:buNone/>
                      </a:pPr>
                      <a:r>
                        <a:rPr lang="en-US" sz="2000"/>
                        <a:t>CBD Grade A</a:t>
                      </a:r>
                    </a:p>
                  </a:txBody>
                  <a:tcPr anchor="ctr"/>
                </a:tc>
                <a:tc>
                  <a:txBody>
                    <a:bodyPr/>
                    <a:lstStyle/>
                    <a:p>
                      <a:pPr>
                        <a:buNone/>
                      </a:pPr>
                      <a:r>
                        <a:rPr lang="en-US" sz="2000" dirty="0"/>
                        <a:t>35</a:t>
                      </a:r>
                      <a:endParaRPr lang="ar-SY" sz="2000" dirty="0"/>
                    </a:p>
                  </a:txBody>
                  <a:tcPr anchor="ctr"/>
                </a:tc>
                <a:extLst>
                  <a:ext uri="{0D108BD9-81ED-4DB2-BD59-A6C34878D82A}">
                    <a16:rowId xmlns:a16="http://schemas.microsoft.com/office/drawing/2014/main" val="1865481294"/>
                  </a:ext>
                </a:extLst>
              </a:tr>
              <a:tr h="0">
                <a:tc>
                  <a:txBody>
                    <a:bodyPr/>
                    <a:lstStyle/>
                    <a:p>
                      <a:pPr>
                        <a:buNone/>
                      </a:pPr>
                      <a:r>
                        <a:rPr lang="en-US" sz="2000" dirty="0"/>
                        <a:t>CBD Grade B</a:t>
                      </a:r>
                    </a:p>
                  </a:txBody>
                  <a:tcPr anchor="ctr"/>
                </a:tc>
                <a:tc>
                  <a:txBody>
                    <a:bodyPr/>
                    <a:lstStyle/>
                    <a:p>
                      <a:pPr>
                        <a:buNone/>
                      </a:pPr>
                      <a:r>
                        <a:rPr lang="en-US" sz="2000" dirty="0"/>
                        <a:t>27</a:t>
                      </a:r>
                      <a:endParaRPr lang="ar-SY" sz="2000" dirty="0"/>
                    </a:p>
                  </a:txBody>
                  <a:tcPr anchor="ctr"/>
                </a:tc>
                <a:extLst>
                  <a:ext uri="{0D108BD9-81ED-4DB2-BD59-A6C34878D82A}">
                    <a16:rowId xmlns:a16="http://schemas.microsoft.com/office/drawing/2014/main" val="561306281"/>
                  </a:ext>
                </a:extLst>
              </a:tr>
              <a:tr h="0">
                <a:tc>
                  <a:txBody>
                    <a:bodyPr/>
                    <a:lstStyle/>
                    <a:p>
                      <a:pPr>
                        <a:buNone/>
                      </a:pPr>
                      <a:r>
                        <a:rPr lang="en-US" sz="2000"/>
                        <a:t>Suburban Offices</a:t>
                      </a:r>
                    </a:p>
                  </a:txBody>
                  <a:tcPr anchor="ctr"/>
                </a:tc>
                <a:tc>
                  <a:txBody>
                    <a:bodyPr/>
                    <a:lstStyle/>
                    <a:p>
                      <a:pPr>
                        <a:buNone/>
                      </a:pPr>
                      <a:r>
                        <a:rPr lang="en-US" sz="2000" dirty="0"/>
                        <a:t>20</a:t>
                      </a:r>
                      <a:endParaRPr lang="ar-SY" sz="2000" dirty="0"/>
                    </a:p>
                  </a:txBody>
                  <a:tcPr anchor="ctr"/>
                </a:tc>
                <a:extLst>
                  <a:ext uri="{0D108BD9-81ED-4DB2-BD59-A6C34878D82A}">
                    <a16:rowId xmlns:a16="http://schemas.microsoft.com/office/drawing/2014/main" val="843289052"/>
                  </a:ext>
                </a:extLst>
              </a:tr>
            </a:tbl>
          </a:graphicData>
        </a:graphic>
      </p:graphicFrame>
    </p:spTree>
    <p:extLst>
      <p:ext uri="{BB962C8B-B14F-4D97-AF65-F5344CB8AC3E}">
        <p14:creationId xmlns:p14="http://schemas.microsoft.com/office/powerpoint/2010/main" val="21305540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378CF-BDB3-2010-38F8-E96AFE5CA1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178BC4-0DF3-CC86-49A5-B4AD8D4703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01A84A4-F49B-DC13-8E47-B59960711D0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AF1E6E7-E085-DB07-0EA1-400DD060A5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68EC7B57-61AA-E6A9-F1D4-05442F4A00B5}"/>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50D8BB0B-0B88-EC6A-D781-52BEBD07AC1F}"/>
              </a:ext>
            </a:extLst>
          </p:cNvPr>
          <p:cNvSpPr txBox="1"/>
          <p:nvPr/>
        </p:nvSpPr>
        <p:spPr>
          <a:xfrm>
            <a:off x="942341" y="1757652"/>
            <a:ext cx="10420534" cy="707886"/>
          </a:xfrm>
          <a:prstGeom prst="rect">
            <a:avLst/>
          </a:prstGeom>
          <a:solidFill>
            <a:schemeClr val="accent1">
              <a:lumMod val="20000"/>
              <a:lumOff val="80000"/>
            </a:schemeClr>
          </a:solidFill>
        </p:spPr>
        <p:txBody>
          <a:bodyPr wrap="square" rtlCol="0">
            <a:spAutoFit/>
          </a:bodyPr>
          <a:lstStyle/>
          <a:p>
            <a:r>
              <a:rPr lang="en-US" sz="2000" b="1" dirty="0"/>
              <a:t>6. Competitive Market Analysis</a:t>
            </a:r>
          </a:p>
          <a:p>
            <a:r>
              <a:rPr lang="en-US" sz="2000" dirty="0"/>
              <a:t>Major competing office buildings include:</a:t>
            </a:r>
          </a:p>
        </p:txBody>
      </p:sp>
      <p:sp>
        <p:nvSpPr>
          <p:cNvPr id="3" name="TextBox 23">
            <a:extLst>
              <a:ext uri="{FF2B5EF4-FFF2-40B4-BE49-F238E27FC236}">
                <a16:creationId xmlns:a16="http://schemas.microsoft.com/office/drawing/2014/main" id="{55D19D37-18AE-E9D3-61D7-81CA7858EF99}"/>
              </a:ext>
            </a:extLst>
          </p:cNvPr>
          <p:cNvSpPr txBox="1"/>
          <p:nvPr/>
        </p:nvSpPr>
        <p:spPr>
          <a:xfrm>
            <a:off x="942341" y="4747680"/>
            <a:ext cx="10420534" cy="400110"/>
          </a:xfrm>
          <a:prstGeom prst="rect">
            <a:avLst/>
          </a:prstGeom>
          <a:solidFill>
            <a:schemeClr val="accent4">
              <a:lumMod val="20000"/>
              <a:lumOff val="80000"/>
            </a:schemeClr>
          </a:solidFill>
        </p:spPr>
        <p:txBody>
          <a:bodyPr wrap="square" rtlCol="0">
            <a:spAutoFit/>
          </a:bodyPr>
          <a:lstStyle/>
          <a:p>
            <a:r>
              <a:rPr lang="en-US" sz="2000" dirty="0">
                <a:latin typeface="Alexandria"/>
              </a:rPr>
              <a:t>The market shows </a:t>
            </a:r>
            <a:r>
              <a:rPr lang="en-US" sz="2000" b="1" dirty="0">
                <a:latin typeface="Alexandria"/>
              </a:rPr>
              <a:t>strong demand for high-quality buildings</a:t>
            </a:r>
            <a:r>
              <a:rPr lang="en-US" sz="2000" dirty="0">
                <a:latin typeface="Alexandria"/>
              </a:rPr>
              <a:t> with modern facilities.</a:t>
            </a:r>
          </a:p>
        </p:txBody>
      </p:sp>
      <p:graphicFrame>
        <p:nvGraphicFramePr>
          <p:cNvPr id="7" name="جدول 6">
            <a:extLst>
              <a:ext uri="{FF2B5EF4-FFF2-40B4-BE49-F238E27FC236}">
                <a16:creationId xmlns:a16="http://schemas.microsoft.com/office/drawing/2014/main" id="{285486EE-ED60-7E94-6475-DB703A147D8B}"/>
              </a:ext>
            </a:extLst>
          </p:cNvPr>
          <p:cNvGraphicFramePr>
            <a:graphicFrameLocks noGrp="1"/>
          </p:cNvGraphicFramePr>
          <p:nvPr>
            <p:extLst>
              <p:ext uri="{D42A27DB-BD31-4B8C-83A1-F6EECF244321}">
                <p14:modId xmlns:p14="http://schemas.microsoft.com/office/powerpoint/2010/main" val="3456042548"/>
              </p:ext>
            </p:extLst>
          </p:nvPr>
        </p:nvGraphicFramePr>
        <p:xfrm>
          <a:off x="942341" y="2875089"/>
          <a:ext cx="10515600" cy="1584960"/>
        </p:xfrm>
        <a:graphic>
          <a:graphicData uri="http://schemas.openxmlformats.org/drawingml/2006/table">
            <a:tbl>
              <a:tblPr>
                <a:tableStyleId>{3B4B98B0-60AC-42C2-AFA5-B58CD77FA1E5}</a:tableStyleId>
              </a:tblPr>
              <a:tblGrid>
                <a:gridCol w="2628900">
                  <a:extLst>
                    <a:ext uri="{9D8B030D-6E8A-4147-A177-3AD203B41FA5}">
                      <a16:colId xmlns:a16="http://schemas.microsoft.com/office/drawing/2014/main" val="4231905112"/>
                    </a:ext>
                  </a:extLst>
                </a:gridCol>
                <a:gridCol w="2628900">
                  <a:extLst>
                    <a:ext uri="{9D8B030D-6E8A-4147-A177-3AD203B41FA5}">
                      <a16:colId xmlns:a16="http://schemas.microsoft.com/office/drawing/2014/main" val="357062472"/>
                    </a:ext>
                  </a:extLst>
                </a:gridCol>
                <a:gridCol w="2628900">
                  <a:extLst>
                    <a:ext uri="{9D8B030D-6E8A-4147-A177-3AD203B41FA5}">
                      <a16:colId xmlns:a16="http://schemas.microsoft.com/office/drawing/2014/main" val="2313312270"/>
                    </a:ext>
                  </a:extLst>
                </a:gridCol>
                <a:gridCol w="2628900">
                  <a:extLst>
                    <a:ext uri="{9D8B030D-6E8A-4147-A177-3AD203B41FA5}">
                      <a16:colId xmlns:a16="http://schemas.microsoft.com/office/drawing/2014/main" val="2998398155"/>
                    </a:ext>
                  </a:extLst>
                </a:gridCol>
              </a:tblGrid>
              <a:tr h="0">
                <a:tc>
                  <a:txBody>
                    <a:bodyPr/>
                    <a:lstStyle/>
                    <a:p>
                      <a:pPr>
                        <a:buNone/>
                      </a:pPr>
                      <a:r>
                        <a:rPr lang="en-US" sz="2000" b="1" dirty="0"/>
                        <a:t>Building</a:t>
                      </a:r>
                      <a:endParaRPr lang="en-US" sz="2000" b="1" dirty="0">
                        <a:latin typeface="Alexandria"/>
                      </a:endParaRPr>
                    </a:p>
                  </a:txBody>
                  <a:tcPr anchor="ctr"/>
                </a:tc>
                <a:tc>
                  <a:txBody>
                    <a:bodyPr/>
                    <a:lstStyle/>
                    <a:p>
                      <a:pPr>
                        <a:buNone/>
                      </a:pPr>
                      <a:r>
                        <a:rPr lang="en-US" sz="2000" b="1" dirty="0"/>
                        <a:t>Size</a:t>
                      </a:r>
                      <a:endParaRPr lang="en-US" sz="2000" b="1" dirty="0">
                        <a:latin typeface="Alexandria"/>
                      </a:endParaRPr>
                    </a:p>
                  </a:txBody>
                  <a:tcPr anchor="ctr"/>
                </a:tc>
                <a:tc>
                  <a:txBody>
                    <a:bodyPr/>
                    <a:lstStyle/>
                    <a:p>
                      <a:pPr>
                        <a:buNone/>
                      </a:pPr>
                      <a:r>
                        <a:rPr lang="en-US" sz="2000" b="1" dirty="0"/>
                        <a:t>Rent</a:t>
                      </a:r>
                      <a:endParaRPr lang="en-US" sz="2000" b="1" dirty="0">
                        <a:latin typeface="Alexandria"/>
                      </a:endParaRPr>
                    </a:p>
                  </a:txBody>
                  <a:tcPr anchor="ctr"/>
                </a:tc>
                <a:tc>
                  <a:txBody>
                    <a:bodyPr/>
                    <a:lstStyle/>
                    <a:p>
                      <a:pPr>
                        <a:buNone/>
                      </a:pPr>
                      <a:r>
                        <a:rPr lang="en-US" sz="2000" b="1" dirty="0"/>
                        <a:t>Occupancy</a:t>
                      </a:r>
                      <a:endParaRPr lang="en-US" sz="2000" b="1" dirty="0">
                        <a:latin typeface="Alexandria"/>
                      </a:endParaRPr>
                    </a:p>
                  </a:txBody>
                  <a:tcPr anchor="ctr"/>
                </a:tc>
                <a:extLst>
                  <a:ext uri="{0D108BD9-81ED-4DB2-BD59-A6C34878D82A}">
                    <a16:rowId xmlns:a16="http://schemas.microsoft.com/office/drawing/2014/main" val="889098206"/>
                  </a:ext>
                </a:extLst>
              </a:tr>
              <a:tr h="0">
                <a:tc>
                  <a:txBody>
                    <a:bodyPr/>
                    <a:lstStyle/>
                    <a:p>
                      <a:pPr>
                        <a:buNone/>
                      </a:pPr>
                      <a:r>
                        <a:rPr lang="en-US" sz="2000"/>
                        <a:t>City Business Tower</a:t>
                      </a:r>
                      <a:endParaRPr lang="en-US" sz="2000">
                        <a:latin typeface="Alexandria"/>
                      </a:endParaRPr>
                    </a:p>
                  </a:txBody>
                  <a:tcPr anchor="ctr"/>
                </a:tc>
                <a:tc>
                  <a:txBody>
                    <a:bodyPr/>
                    <a:lstStyle/>
                    <a:p>
                      <a:pPr>
                        <a:buNone/>
                      </a:pPr>
                      <a:r>
                        <a:rPr lang="en-US" sz="2000" dirty="0"/>
                        <a:t>60,000 m²</a:t>
                      </a:r>
                      <a:endParaRPr lang="en-US" sz="2000" dirty="0">
                        <a:latin typeface="Alexandria"/>
                      </a:endParaRPr>
                    </a:p>
                  </a:txBody>
                  <a:tcPr anchor="ctr"/>
                </a:tc>
                <a:tc>
                  <a:txBody>
                    <a:bodyPr/>
                    <a:lstStyle/>
                    <a:p>
                      <a:pPr>
                        <a:buNone/>
                      </a:pPr>
                      <a:r>
                        <a:rPr lang="ar-SY" sz="2000" dirty="0"/>
                        <a:t>$</a:t>
                      </a:r>
                      <a:r>
                        <a:rPr lang="en-US" sz="2000" dirty="0"/>
                        <a:t>36</a:t>
                      </a:r>
                      <a:endParaRPr lang="ar-SY" sz="2000" dirty="0">
                        <a:latin typeface="Alexandria"/>
                      </a:endParaRPr>
                    </a:p>
                  </a:txBody>
                  <a:tcPr anchor="ctr"/>
                </a:tc>
                <a:tc>
                  <a:txBody>
                    <a:bodyPr/>
                    <a:lstStyle/>
                    <a:p>
                      <a:pPr>
                        <a:buNone/>
                      </a:pPr>
                      <a:r>
                        <a:rPr lang="en-US" sz="2000" dirty="0"/>
                        <a:t>95 </a:t>
                      </a:r>
                      <a:r>
                        <a:rPr lang="ar-SY" sz="2000" dirty="0"/>
                        <a:t>%</a:t>
                      </a:r>
                      <a:endParaRPr lang="ar-SY" sz="2000" dirty="0">
                        <a:latin typeface="Alexandria"/>
                      </a:endParaRPr>
                    </a:p>
                  </a:txBody>
                  <a:tcPr anchor="ctr"/>
                </a:tc>
                <a:extLst>
                  <a:ext uri="{0D108BD9-81ED-4DB2-BD59-A6C34878D82A}">
                    <a16:rowId xmlns:a16="http://schemas.microsoft.com/office/drawing/2014/main" val="3470788038"/>
                  </a:ext>
                </a:extLst>
              </a:tr>
              <a:tr h="0">
                <a:tc>
                  <a:txBody>
                    <a:bodyPr/>
                    <a:lstStyle/>
                    <a:p>
                      <a:pPr>
                        <a:buNone/>
                      </a:pPr>
                      <a:r>
                        <a:rPr lang="en-US" sz="2000" dirty="0"/>
                        <a:t>Central Plaza</a:t>
                      </a:r>
                      <a:endParaRPr lang="en-US" sz="2000" dirty="0">
                        <a:latin typeface="Alexandria"/>
                      </a:endParaRPr>
                    </a:p>
                  </a:txBody>
                  <a:tcPr anchor="ctr"/>
                </a:tc>
                <a:tc>
                  <a:txBody>
                    <a:bodyPr/>
                    <a:lstStyle/>
                    <a:p>
                      <a:pPr>
                        <a:buNone/>
                      </a:pPr>
                      <a:r>
                        <a:rPr lang="en-US" sz="2000"/>
                        <a:t>55,000 m²</a:t>
                      </a:r>
                      <a:endParaRPr lang="en-US" sz="2000">
                        <a:latin typeface="Alexandria"/>
                      </a:endParaRPr>
                    </a:p>
                  </a:txBody>
                  <a:tcPr anchor="ctr"/>
                </a:tc>
                <a:tc>
                  <a:txBody>
                    <a:bodyPr/>
                    <a:lstStyle/>
                    <a:p>
                      <a:pPr>
                        <a:buNone/>
                      </a:pPr>
                      <a:r>
                        <a:rPr lang="ar-SY" sz="2000" dirty="0"/>
                        <a:t>$</a:t>
                      </a:r>
                      <a:r>
                        <a:rPr lang="en-US" sz="2000" dirty="0"/>
                        <a:t>34</a:t>
                      </a:r>
                      <a:endParaRPr lang="ar-SY" sz="2000" dirty="0">
                        <a:latin typeface="Alexandria"/>
                      </a:endParaRPr>
                    </a:p>
                  </a:txBody>
                  <a:tcPr anchor="ctr"/>
                </a:tc>
                <a:tc>
                  <a:txBody>
                    <a:bodyPr/>
                    <a:lstStyle/>
                    <a:p>
                      <a:pPr>
                        <a:buNone/>
                      </a:pPr>
                      <a:r>
                        <a:rPr lang="en-US" sz="2000" dirty="0"/>
                        <a:t>92 </a:t>
                      </a:r>
                      <a:r>
                        <a:rPr lang="ar-SY" sz="2000" dirty="0"/>
                        <a:t>%</a:t>
                      </a:r>
                      <a:endParaRPr lang="ar-SY" sz="2000" dirty="0">
                        <a:latin typeface="Alexandria"/>
                      </a:endParaRPr>
                    </a:p>
                  </a:txBody>
                  <a:tcPr anchor="ctr"/>
                </a:tc>
                <a:extLst>
                  <a:ext uri="{0D108BD9-81ED-4DB2-BD59-A6C34878D82A}">
                    <a16:rowId xmlns:a16="http://schemas.microsoft.com/office/drawing/2014/main" val="1627815454"/>
                  </a:ext>
                </a:extLst>
              </a:tr>
              <a:tr h="0">
                <a:tc>
                  <a:txBody>
                    <a:bodyPr/>
                    <a:lstStyle/>
                    <a:p>
                      <a:pPr>
                        <a:buNone/>
                      </a:pPr>
                      <a:r>
                        <a:rPr lang="en-US" sz="2000"/>
                        <a:t>Metro Offices</a:t>
                      </a:r>
                      <a:endParaRPr lang="en-US" sz="2000">
                        <a:latin typeface="Alexandria"/>
                      </a:endParaRPr>
                    </a:p>
                  </a:txBody>
                  <a:tcPr anchor="ctr"/>
                </a:tc>
                <a:tc>
                  <a:txBody>
                    <a:bodyPr/>
                    <a:lstStyle/>
                    <a:p>
                      <a:pPr>
                        <a:buNone/>
                      </a:pPr>
                      <a:r>
                        <a:rPr lang="en-US" sz="2000"/>
                        <a:t>40,000 m²</a:t>
                      </a:r>
                      <a:endParaRPr lang="en-US" sz="2000">
                        <a:latin typeface="Alexandria"/>
                      </a:endParaRPr>
                    </a:p>
                  </a:txBody>
                  <a:tcPr anchor="ctr"/>
                </a:tc>
                <a:tc>
                  <a:txBody>
                    <a:bodyPr/>
                    <a:lstStyle/>
                    <a:p>
                      <a:pPr>
                        <a:buNone/>
                      </a:pPr>
                      <a:r>
                        <a:rPr lang="ar-SY" sz="2000" dirty="0"/>
                        <a:t>$</a:t>
                      </a:r>
                      <a:r>
                        <a:rPr lang="en-US" sz="2000" dirty="0"/>
                        <a:t>31</a:t>
                      </a:r>
                      <a:endParaRPr lang="ar-SY" sz="2000" dirty="0">
                        <a:latin typeface="Alexandria"/>
                      </a:endParaRPr>
                    </a:p>
                  </a:txBody>
                  <a:tcPr anchor="ctr"/>
                </a:tc>
                <a:tc>
                  <a:txBody>
                    <a:bodyPr/>
                    <a:lstStyle/>
                    <a:p>
                      <a:pPr>
                        <a:buNone/>
                      </a:pPr>
                      <a:r>
                        <a:rPr lang="en-US" sz="2000" dirty="0"/>
                        <a:t> 88 %</a:t>
                      </a:r>
                      <a:endParaRPr lang="ar-SY" sz="2000" dirty="0">
                        <a:latin typeface="Alexandria"/>
                      </a:endParaRPr>
                    </a:p>
                  </a:txBody>
                  <a:tcPr anchor="ctr"/>
                </a:tc>
                <a:extLst>
                  <a:ext uri="{0D108BD9-81ED-4DB2-BD59-A6C34878D82A}">
                    <a16:rowId xmlns:a16="http://schemas.microsoft.com/office/drawing/2014/main" val="1596511052"/>
                  </a:ext>
                </a:extLst>
              </a:tr>
            </a:tbl>
          </a:graphicData>
        </a:graphic>
      </p:graphicFrame>
    </p:spTree>
    <p:extLst>
      <p:ext uri="{BB962C8B-B14F-4D97-AF65-F5344CB8AC3E}">
        <p14:creationId xmlns:p14="http://schemas.microsoft.com/office/powerpoint/2010/main" val="13400293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3B1AC-FE52-8E1F-4B5C-33D85097AC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8F9C76-7752-F871-4E7F-C03393432F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840E804-3FC7-2A3F-8FB6-C9351C79A14D}"/>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CA499CC1-3B1B-98D5-96B2-5A274C8D5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2C3980CF-787F-A01C-513B-E43FC750D199}"/>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7D824409-4CD4-8124-9E44-E319FBADB2A0}"/>
              </a:ext>
            </a:extLst>
          </p:cNvPr>
          <p:cNvSpPr txBox="1"/>
          <p:nvPr/>
        </p:nvSpPr>
        <p:spPr>
          <a:xfrm>
            <a:off x="885733" y="2004835"/>
            <a:ext cx="10420534" cy="3170099"/>
          </a:xfrm>
          <a:prstGeom prst="rect">
            <a:avLst/>
          </a:prstGeom>
          <a:solidFill>
            <a:schemeClr val="accent1">
              <a:lumMod val="20000"/>
              <a:lumOff val="80000"/>
            </a:schemeClr>
          </a:solidFill>
        </p:spPr>
        <p:txBody>
          <a:bodyPr wrap="square" rtlCol="0">
            <a:spAutoFit/>
          </a:bodyPr>
          <a:lstStyle/>
          <a:p>
            <a:r>
              <a:rPr lang="en-US" sz="2000" b="1" dirty="0"/>
              <a:t>7. Market Forecast</a:t>
            </a:r>
          </a:p>
          <a:p>
            <a:r>
              <a:rPr lang="en-US" sz="2000" b="1" dirty="0"/>
              <a:t>Future Supply</a:t>
            </a:r>
          </a:p>
          <a:p>
            <a:r>
              <a:rPr lang="en-US" sz="2000" dirty="0"/>
              <a:t>Expected new supply within three years:</a:t>
            </a:r>
            <a:br>
              <a:rPr lang="en-US" sz="2000" dirty="0"/>
            </a:br>
            <a:r>
              <a:rPr lang="en-US" sz="2000" b="1" dirty="0"/>
              <a:t>250,000 m²</a:t>
            </a:r>
            <a:endParaRPr lang="en-US" sz="2000" dirty="0"/>
          </a:p>
          <a:p>
            <a:r>
              <a:rPr lang="en-US" sz="2000" b="1" dirty="0"/>
              <a:t>Future Demand</a:t>
            </a:r>
          </a:p>
          <a:p>
            <a:r>
              <a:rPr lang="en-US" sz="2000" dirty="0"/>
              <a:t>Projected annual demand:</a:t>
            </a:r>
            <a:br>
              <a:rPr lang="en-US" sz="2000" dirty="0"/>
            </a:br>
            <a:r>
              <a:rPr lang="en-US" sz="2000" b="1" dirty="0"/>
              <a:t>100,000 – 120,000 m²</a:t>
            </a:r>
            <a:endParaRPr lang="en-US" sz="2000" dirty="0"/>
          </a:p>
          <a:p>
            <a:r>
              <a:rPr lang="en-US" sz="2000" b="1" dirty="0"/>
              <a:t>Market Outlook</a:t>
            </a:r>
          </a:p>
          <a:p>
            <a:r>
              <a:rPr lang="en-US" sz="2000" dirty="0"/>
              <a:t>Vacancy may increase slightly to </a:t>
            </a:r>
            <a:r>
              <a:rPr lang="en-US" sz="2000" b="1" dirty="0"/>
              <a:t>12–13%</a:t>
            </a:r>
            <a:r>
              <a:rPr lang="en-US" sz="2000" dirty="0"/>
              <a:t> in the short term.</a:t>
            </a:r>
          </a:p>
          <a:p>
            <a:r>
              <a:rPr lang="en-US" sz="2000" dirty="0"/>
              <a:t>Long-term demand remains strong due to </a:t>
            </a:r>
            <a:r>
              <a:rPr lang="en-US" sz="2000" b="1" dirty="0"/>
              <a:t>economic growth and business expansion</a:t>
            </a:r>
            <a:r>
              <a:rPr lang="en-US" sz="2000" dirty="0"/>
              <a:t>.</a:t>
            </a:r>
          </a:p>
        </p:txBody>
      </p:sp>
    </p:spTree>
    <p:extLst>
      <p:ext uri="{BB962C8B-B14F-4D97-AF65-F5344CB8AC3E}">
        <p14:creationId xmlns:p14="http://schemas.microsoft.com/office/powerpoint/2010/main" val="33818503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964AA-22BF-F522-51AA-E0C04953A8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3D939F-52C7-DA09-BD5E-19E6973C45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6E3557F-485B-6D10-6E1C-71E9896B5565}"/>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Year | Net Absorption (m²) |</a:t>
            </a:r>
          </a:p>
          <a:p>
            <a:pPr algn="ctr"/>
            <a:r>
              <a:rPr lang="en-US" dirty="0"/>
              <a:t>| ---- | ------------------- |</a:t>
            </a:r>
          </a:p>
          <a:p>
            <a:pPr algn="ctr"/>
            <a:r>
              <a:rPr lang="en-US" dirty="0"/>
              <a:t>| 2020 | 60,000              |</a:t>
            </a:r>
          </a:p>
          <a:p>
            <a:pPr algn="ctr"/>
            <a:r>
              <a:rPr lang="en-US" dirty="0"/>
              <a:t>| 2021 | 75,000              |</a:t>
            </a:r>
          </a:p>
          <a:p>
            <a:pPr algn="ctr"/>
            <a:r>
              <a:rPr lang="en-US" dirty="0"/>
              <a:t>| 2022 | 90,000              |</a:t>
            </a:r>
          </a:p>
          <a:p>
            <a:pPr algn="ctr"/>
            <a:r>
              <a:rPr lang="en-US" dirty="0"/>
              <a:t>| 2023 | 105,000             |</a:t>
            </a:r>
          </a:p>
        </p:txBody>
      </p:sp>
      <p:pic>
        <p:nvPicPr>
          <p:cNvPr id="5" name="Graphic 21">
            <a:extLst>
              <a:ext uri="{FF2B5EF4-FFF2-40B4-BE49-F238E27FC236}">
                <a16:creationId xmlns:a16="http://schemas.microsoft.com/office/drawing/2014/main" id="{2B271A24-3796-47A4-5C04-7251B8BBA6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E54A09E9-8EB4-5750-2CA8-B24FCE55AA46}"/>
              </a:ext>
            </a:extLst>
          </p:cNvPr>
          <p:cNvSpPr txBox="1"/>
          <p:nvPr/>
        </p:nvSpPr>
        <p:spPr>
          <a:xfrm>
            <a:off x="827875" y="928492"/>
            <a:ext cx="10420535" cy="523220"/>
          </a:xfrm>
          <a:prstGeom prst="rect">
            <a:avLst/>
          </a:prstGeom>
          <a:noFill/>
        </p:spPr>
        <p:txBody>
          <a:bodyPr wrap="square" rtlCol="0">
            <a:spAutoFit/>
          </a:bodyPr>
          <a:lstStyle/>
          <a:p>
            <a:r>
              <a:rPr lang="en-US" sz="2800" b="1" dirty="0"/>
              <a:t>Exercise : Office Development Decision</a:t>
            </a:r>
          </a:p>
        </p:txBody>
      </p:sp>
      <p:sp>
        <p:nvSpPr>
          <p:cNvPr id="2" name="TextBox 23">
            <a:extLst>
              <a:ext uri="{FF2B5EF4-FFF2-40B4-BE49-F238E27FC236}">
                <a16:creationId xmlns:a16="http://schemas.microsoft.com/office/drawing/2014/main" id="{67B09471-C614-B976-9E05-3633ECF1B759}"/>
              </a:ext>
            </a:extLst>
          </p:cNvPr>
          <p:cNvSpPr txBox="1"/>
          <p:nvPr/>
        </p:nvSpPr>
        <p:spPr>
          <a:xfrm>
            <a:off x="885733" y="2004835"/>
            <a:ext cx="4555697" cy="400110"/>
          </a:xfrm>
          <a:prstGeom prst="rect">
            <a:avLst/>
          </a:prstGeom>
          <a:solidFill>
            <a:schemeClr val="accent1">
              <a:lumMod val="20000"/>
              <a:lumOff val="80000"/>
            </a:schemeClr>
          </a:solidFill>
        </p:spPr>
        <p:txBody>
          <a:bodyPr wrap="square" rtlCol="0">
            <a:spAutoFit/>
          </a:bodyPr>
          <a:lstStyle/>
          <a:p>
            <a:r>
              <a:rPr lang="en-US" sz="2000" b="1" dirty="0"/>
              <a:t>8. Proposed Office Development Analysis</a:t>
            </a:r>
          </a:p>
        </p:txBody>
      </p:sp>
      <p:graphicFrame>
        <p:nvGraphicFramePr>
          <p:cNvPr id="3" name="جدول 2">
            <a:extLst>
              <a:ext uri="{FF2B5EF4-FFF2-40B4-BE49-F238E27FC236}">
                <a16:creationId xmlns:a16="http://schemas.microsoft.com/office/drawing/2014/main" id="{B9AE5B3C-F4AF-2A24-E206-CFDCF3DD499A}"/>
              </a:ext>
            </a:extLst>
          </p:cNvPr>
          <p:cNvGraphicFramePr>
            <a:graphicFrameLocks noGrp="1"/>
          </p:cNvGraphicFramePr>
          <p:nvPr>
            <p:extLst>
              <p:ext uri="{D42A27DB-BD31-4B8C-83A1-F6EECF244321}">
                <p14:modId xmlns:p14="http://schemas.microsoft.com/office/powerpoint/2010/main" val="4090493577"/>
              </p:ext>
            </p:extLst>
          </p:nvPr>
        </p:nvGraphicFramePr>
        <p:xfrm>
          <a:off x="838200" y="2703959"/>
          <a:ext cx="5037944" cy="2194560"/>
        </p:xfrm>
        <a:graphic>
          <a:graphicData uri="http://schemas.openxmlformats.org/drawingml/2006/table">
            <a:tbl>
              <a:tblPr>
                <a:tableStyleId>{3B4B98B0-60AC-42C2-AFA5-B58CD77FA1E5}</a:tableStyleId>
              </a:tblPr>
              <a:tblGrid>
                <a:gridCol w="2518972">
                  <a:extLst>
                    <a:ext uri="{9D8B030D-6E8A-4147-A177-3AD203B41FA5}">
                      <a16:colId xmlns:a16="http://schemas.microsoft.com/office/drawing/2014/main" val="3969613320"/>
                    </a:ext>
                  </a:extLst>
                </a:gridCol>
                <a:gridCol w="2518972">
                  <a:extLst>
                    <a:ext uri="{9D8B030D-6E8A-4147-A177-3AD203B41FA5}">
                      <a16:colId xmlns:a16="http://schemas.microsoft.com/office/drawing/2014/main" val="121695753"/>
                    </a:ext>
                  </a:extLst>
                </a:gridCol>
              </a:tblGrid>
              <a:tr h="0">
                <a:tc>
                  <a:txBody>
                    <a:bodyPr/>
                    <a:lstStyle/>
                    <a:p>
                      <a:pPr>
                        <a:buNone/>
                      </a:pPr>
                      <a:r>
                        <a:rPr lang="en-US" b="1" dirty="0"/>
                        <a:t>Item</a:t>
                      </a:r>
                      <a:endParaRPr lang="en-US" b="1" dirty="0">
                        <a:latin typeface="Alexandria"/>
                      </a:endParaRPr>
                    </a:p>
                  </a:txBody>
                  <a:tcPr anchor="ctr"/>
                </a:tc>
                <a:tc>
                  <a:txBody>
                    <a:bodyPr/>
                    <a:lstStyle/>
                    <a:p>
                      <a:pPr>
                        <a:buNone/>
                      </a:pPr>
                      <a:r>
                        <a:rPr lang="en-US" b="1" dirty="0"/>
                        <a:t>Value</a:t>
                      </a:r>
                      <a:endParaRPr lang="en-US" b="1" dirty="0">
                        <a:latin typeface="Alexandria"/>
                      </a:endParaRPr>
                    </a:p>
                  </a:txBody>
                  <a:tcPr anchor="ctr"/>
                </a:tc>
                <a:extLst>
                  <a:ext uri="{0D108BD9-81ED-4DB2-BD59-A6C34878D82A}">
                    <a16:rowId xmlns:a16="http://schemas.microsoft.com/office/drawing/2014/main" val="3700304102"/>
                  </a:ext>
                </a:extLst>
              </a:tr>
              <a:tr h="0">
                <a:tc>
                  <a:txBody>
                    <a:bodyPr/>
                    <a:lstStyle/>
                    <a:p>
                      <a:pPr>
                        <a:buNone/>
                      </a:pPr>
                      <a:r>
                        <a:rPr lang="en-US"/>
                        <a:t>Building type</a:t>
                      </a:r>
                      <a:endParaRPr lang="en-US">
                        <a:latin typeface="Alexandria"/>
                      </a:endParaRPr>
                    </a:p>
                  </a:txBody>
                  <a:tcPr anchor="ctr"/>
                </a:tc>
                <a:tc>
                  <a:txBody>
                    <a:bodyPr/>
                    <a:lstStyle/>
                    <a:p>
                      <a:pPr>
                        <a:buNone/>
                      </a:pPr>
                      <a:r>
                        <a:rPr lang="en-US" dirty="0"/>
                        <a:t>Grade-A office tower</a:t>
                      </a:r>
                      <a:endParaRPr lang="en-US" dirty="0">
                        <a:latin typeface="Alexandria"/>
                      </a:endParaRPr>
                    </a:p>
                  </a:txBody>
                  <a:tcPr anchor="ctr"/>
                </a:tc>
                <a:extLst>
                  <a:ext uri="{0D108BD9-81ED-4DB2-BD59-A6C34878D82A}">
                    <a16:rowId xmlns:a16="http://schemas.microsoft.com/office/drawing/2014/main" val="2542478341"/>
                  </a:ext>
                </a:extLst>
              </a:tr>
              <a:tr h="0">
                <a:tc>
                  <a:txBody>
                    <a:bodyPr/>
                    <a:lstStyle/>
                    <a:p>
                      <a:pPr>
                        <a:buNone/>
                      </a:pPr>
                      <a:r>
                        <a:rPr lang="en-US"/>
                        <a:t>Total floor area</a:t>
                      </a:r>
                      <a:endParaRPr lang="en-US">
                        <a:latin typeface="Alexandria"/>
                      </a:endParaRPr>
                    </a:p>
                  </a:txBody>
                  <a:tcPr anchor="ctr"/>
                </a:tc>
                <a:tc>
                  <a:txBody>
                    <a:bodyPr/>
                    <a:lstStyle/>
                    <a:p>
                      <a:pPr>
                        <a:buNone/>
                      </a:pPr>
                      <a:r>
                        <a:rPr lang="en-US" dirty="0"/>
                        <a:t>45,000 m²</a:t>
                      </a:r>
                      <a:endParaRPr lang="en-US" dirty="0">
                        <a:latin typeface="Alexandria"/>
                      </a:endParaRPr>
                    </a:p>
                  </a:txBody>
                  <a:tcPr anchor="ctr"/>
                </a:tc>
                <a:extLst>
                  <a:ext uri="{0D108BD9-81ED-4DB2-BD59-A6C34878D82A}">
                    <a16:rowId xmlns:a16="http://schemas.microsoft.com/office/drawing/2014/main" val="3586302208"/>
                  </a:ext>
                </a:extLst>
              </a:tr>
              <a:tr h="0">
                <a:tc>
                  <a:txBody>
                    <a:bodyPr/>
                    <a:lstStyle/>
                    <a:p>
                      <a:pPr>
                        <a:buNone/>
                      </a:pPr>
                      <a:r>
                        <a:rPr lang="en-US"/>
                        <a:t>Rentable area</a:t>
                      </a:r>
                      <a:endParaRPr lang="en-US">
                        <a:latin typeface="Alexandria"/>
                      </a:endParaRPr>
                    </a:p>
                  </a:txBody>
                  <a:tcPr anchor="ctr"/>
                </a:tc>
                <a:tc>
                  <a:txBody>
                    <a:bodyPr/>
                    <a:lstStyle/>
                    <a:p>
                      <a:pPr>
                        <a:buNone/>
                      </a:pPr>
                      <a:r>
                        <a:rPr lang="en-US"/>
                        <a:t>38,000 m²</a:t>
                      </a:r>
                      <a:endParaRPr lang="en-US">
                        <a:latin typeface="Alexandria"/>
                      </a:endParaRPr>
                    </a:p>
                  </a:txBody>
                  <a:tcPr anchor="ctr"/>
                </a:tc>
                <a:extLst>
                  <a:ext uri="{0D108BD9-81ED-4DB2-BD59-A6C34878D82A}">
                    <a16:rowId xmlns:a16="http://schemas.microsoft.com/office/drawing/2014/main" val="4275285164"/>
                  </a:ext>
                </a:extLst>
              </a:tr>
              <a:tr h="0">
                <a:tc>
                  <a:txBody>
                    <a:bodyPr/>
                    <a:lstStyle/>
                    <a:p>
                      <a:pPr>
                        <a:buNone/>
                      </a:pPr>
                      <a:r>
                        <a:rPr lang="en-US"/>
                        <a:t>Expected rent</a:t>
                      </a:r>
                      <a:endParaRPr lang="en-US">
                        <a:latin typeface="Alexandria"/>
                      </a:endParaRPr>
                    </a:p>
                  </a:txBody>
                  <a:tcPr anchor="ctr"/>
                </a:tc>
                <a:tc>
                  <a:txBody>
                    <a:bodyPr/>
                    <a:lstStyle/>
                    <a:p>
                      <a:pPr>
                        <a:buNone/>
                      </a:pPr>
                      <a:r>
                        <a:rPr lang="en-US"/>
                        <a:t>$36/m²/month</a:t>
                      </a:r>
                      <a:endParaRPr lang="en-US">
                        <a:latin typeface="Alexandria"/>
                      </a:endParaRPr>
                    </a:p>
                  </a:txBody>
                  <a:tcPr anchor="ctr"/>
                </a:tc>
                <a:extLst>
                  <a:ext uri="{0D108BD9-81ED-4DB2-BD59-A6C34878D82A}">
                    <a16:rowId xmlns:a16="http://schemas.microsoft.com/office/drawing/2014/main" val="3985579589"/>
                  </a:ext>
                </a:extLst>
              </a:tr>
              <a:tr h="0">
                <a:tc>
                  <a:txBody>
                    <a:bodyPr/>
                    <a:lstStyle/>
                    <a:p>
                      <a:pPr>
                        <a:buNone/>
                      </a:pPr>
                      <a:r>
                        <a:rPr lang="en-US"/>
                        <a:t>Target occupancy</a:t>
                      </a:r>
                      <a:endParaRPr lang="en-US">
                        <a:latin typeface="Alexandria"/>
                      </a:endParaRPr>
                    </a:p>
                  </a:txBody>
                  <a:tcPr anchor="ctr"/>
                </a:tc>
                <a:tc>
                  <a:txBody>
                    <a:bodyPr/>
                    <a:lstStyle/>
                    <a:p>
                      <a:pPr>
                        <a:buNone/>
                      </a:pPr>
                      <a:r>
                        <a:rPr lang="en-US" dirty="0"/>
                        <a:t>90 </a:t>
                      </a:r>
                      <a:r>
                        <a:rPr lang="ar-SY" dirty="0"/>
                        <a:t>%</a:t>
                      </a:r>
                      <a:endParaRPr lang="ar-SY" dirty="0">
                        <a:latin typeface="Alexandria"/>
                      </a:endParaRPr>
                    </a:p>
                  </a:txBody>
                  <a:tcPr anchor="ctr"/>
                </a:tc>
                <a:extLst>
                  <a:ext uri="{0D108BD9-81ED-4DB2-BD59-A6C34878D82A}">
                    <a16:rowId xmlns:a16="http://schemas.microsoft.com/office/drawing/2014/main" val="1107331546"/>
                  </a:ext>
                </a:extLst>
              </a:tr>
            </a:tbl>
          </a:graphicData>
        </a:graphic>
      </p:graphicFrame>
      <p:sp>
        <p:nvSpPr>
          <p:cNvPr id="6" name="TextBox 23">
            <a:extLst>
              <a:ext uri="{FF2B5EF4-FFF2-40B4-BE49-F238E27FC236}">
                <a16:creationId xmlns:a16="http://schemas.microsoft.com/office/drawing/2014/main" id="{589492B4-E29F-F85E-94A3-7F22DAE43091}"/>
              </a:ext>
            </a:extLst>
          </p:cNvPr>
          <p:cNvSpPr txBox="1"/>
          <p:nvPr/>
        </p:nvSpPr>
        <p:spPr>
          <a:xfrm>
            <a:off x="885733" y="5008568"/>
            <a:ext cx="4300864" cy="707886"/>
          </a:xfrm>
          <a:prstGeom prst="rect">
            <a:avLst/>
          </a:prstGeom>
          <a:solidFill>
            <a:schemeClr val="accent4">
              <a:lumMod val="20000"/>
              <a:lumOff val="80000"/>
            </a:schemeClr>
          </a:solidFill>
        </p:spPr>
        <p:txBody>
          <a:bodyPr wrap="square" rtlCol="0">
            <a:spAutoFit/>
          </a:bodyPr>
          <a:lstStyle/>
          <a:p>
            <a:r>
              <a:rPr lang="en-US" sz="2000" dirty="0"/>
              <a:t>Estimated annual gross revenue:</a:t>
            </a:r>
          </a:p>
          <a:p>
            <a:r>
              <a:rPr lang="en-US" sz="2000" dirty="0"/>
              <a:t>38,000 × 36 × 12 = </a:t>
            </a:r>
            <a:r>
              <a:rPr lang="en-US" sz="2000" b="1" dirty="0"/>
              <a:t>$16,416,000</a:t>
            </a:r>
            <a:endParaRPr lang="en-US" sz="2000" dirty="0"/>
          </a:p>
        </p:txBody>
      </p:sp>
      <p:sp>
        <p:nvSpPr>
          <p:cNvPr id="7" name="TextBox 23">
            <a:extLst>
              <a:ext uri="{FF2B5EF4-FFF2-40B4-BE49-F238E27FC236}">
                <a16:creationId xmlns:a16="http://schemas.microsoft.com/office/drawing/2014/main" id="{8E8A9814-8978-AE91-3D86-E317AC0847A0}"/>
              </a:ext>
            </a:extLst>
          </p:cNvPr>
          <p:cNvSpPr txBox="1"/>
          <p:nvPr/>
        </p:nvSpPr>
        <p:spPr>
          <a:xfrm>
            <a:off x="6512174" y="1930802"/>
            <a:ext cx="4300864" cy="3785652"/>
          </a:xfrm>
          <a:prstGeom prst="rect">
            <a:avLst/>
          </a:prstGeom>
          <a:solidFill>
            <a:schemeClr val="accent6">
              <a:lumMod val="20000"/>
              <a:lumOff val="80000"/>
            </a:schemeClr>
          </a:solidFill>
        </p:spPr>
        <p:txBody>
          <a:bodyPr wrap="square" rtlCol="0">
            <a:spAutoFit/>
          </a:bodyPr>
          <a:lstStyle/>
          <a:p>
            <a:r>
              <a:rPr lang="en-US" sz="2000" b="1" dirty="0"/>
              <a:t>Conclusion</a:t>
            </a:r>
          </a:p>
          <a:p>
            <a:r>
              <a:rPr lang="en-US" sz="2000" dirty="0"/>
              <a:t>The office market in the CBD remains </a:t>
            </a:r>
            <a:r>
              <a:rPr lang="en-US" sz="2000" b="1" dirty="0"/>
              <a:t>stable with moderate growth potential</a:t>
            </a:r>
            <a:r>
              <a:rPr lang="en-US" sz="2000" dirty="0"/>
              <a:t>. Although new supply is entering the market, demand growth should absorb most of it.</a:t>
            </a:r>
          </a:p>
          <a:p>
            <a:r>
              <a:rPr lang="en-US" sz="2000" dirty="0"/>
              <a:t>The proposed office project is </a:t>
            </a:r>
            <a:r>
              <a:rPr lang="en-US" sz="2000" b="1" dirty="0"/>
              <a:t>likely to be financially viable</a:t>
            </a:r>
            <a:r>
              <a:rPr lang="en-US" sz="2000" dirty="0"/>
              <a:t> if:</a:t>
            </a:r>
          </a:p>
          <a:p>
            <a:r>
              <a:rPr lang="en-US" sz="2000" dirty="0"/>
              <a:t>Construction costs are controlled</a:t>
            </a:r>
          </a:p>
          <a:p>
            <a:r>
              <a:rPr lang="en-US" sz="2000" dirty="0"/>
              <a:t>Competitive amenities are provided</a:t>
            </a:r>
          </a:p>
          <a:p>
            <a:r>
              <a:rPr lang="en-US" sz="2000" dirty="0"/>
              <a:t>Effective leasing strategies are implemented</a:t>
            </a:r>
          </a:p>
        </p:txBody>
      </p:sp>
    </p:spTree>
    <p:extLst>
      <p:ext uri="{BB962C8B-B14F-4D97-AF65-F5344CB8AC3E}">
        <p14:creationId xmlns:p14="http://schemas.microsoft.com/office/powerpoint/2010/main" val="13792920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9230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33001" y="1297742"/>
            <a:ext cx="4341858" cy="5122941"/>
          </a:xfrm>
          <a:prstGeom prst="rect">
            <a:avLst/>
          </a:prstGeom>
        </p:spPr>
        <p:txBody>
          <a:bodyPr wrap="square">
            <a:spAutoFit/>
          </a:bodyPr>
          <a:lstStyle/>
          <a:p>
            <a:pPr>
              <a:lnSpc>
                <a:spcPct val="150000"/>
              </a:lnSpc>
            </a:pPr>
            <a:r>
              <a:rPr lang="en-US" sz="2000" dirty="0">
                <a:latin typeface="Alexandria"/>
              </a:rPr>
              <a:t>Understanding the dynamics of supply and demand, economic conditions, employment growth, and business activity helps stakeholders evaluate the performance and future potential of office markets.</a:t>
            </a:r>
          </a:p>
          <a:p>
            <a:pPr>
              <a:lnSpc>
                <a:spcPct val="150000"/>
              </a:lnSpc>
            </a:pPr>
            <a:r>
              <a:rPr lang="en-US" sz="2000" dirty="0">
                <a:latin typeface="Alexandria"/>
              </a:rPr>
              <a:t> Key indicators such as vacancy rates, absorption levels, rental trends, and new construction activity provide valuable insights into market conditions and competitiveness.</a:t>
            </a:r>
            <a:endParaRPr lang="en-US" sz="2000" dirty="0">
              <a:latin typeface="Alexandria"/>
              <a:cs typeface="Alexandria" charset="0"/>
            </a:endParaRPr>
          </a:p>
        </p:txBody>
      </p:sp>
      <p:sp>
        <p:nvSpPr>
          <p:cNvPr id="17" name="TextBox 16"/>
          <p:cNvSpPr txBox="1"/>
          <p:nvPr/>
        </p:nvSpPr>
        <p:spPr>
          <a:xfrm>
            <a:off x="1133854" y="1018470"/>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323439"/>
          </a:xfrm>
          <a:prstGeom prst="rect">
            <a:avLst/>
          </a:prstGeom>
        </p:spPr>
        <p:txBody>
          <a:bodyPr wrap="square">
            <a:spAutoFit/>
          </a:bodyPr>
          <a:lstStyle/>
          <a:p>
            <a:pPr algn="ctr"/>
            <a:r>
              <a:rPr lang="en-US" sz="2000" b="1" dirty="0">
                <a:latin typeface="Alexandria"/>
              </a:rPr>
              <a:t>Exercise</a:t>
            </a:r>
          </a:p>
          <a:p>
            <a:r>
              <a:rPr lang="en-US" sz="2000" b="1" dirty="0">
                <a:solidFill>
                  <a:srgbClr val="00B0F0"/>
                </a:solidFill>
                <a:latin typeface="Alexandria" charset="0"/>
                <a:cs typeface="Alexandria" charset="0"/>
              </a:rPr>
              <a:t>Do Office building Real Estate Market analysis to decide about developing new </a:t>
            </a:r>
            <a:r>
              <a:rPr lang="en-US" sz="2000" b="1" dirty="0">
                <a:latin typeface="Alexandria"/>
                <a:cs typeface="Alexandria" charset="0"/>
              </a:rPr>
              <a:t> project in your town?</a:t>
            </a:r>
            <a:endParaRPr lang="en-US" sz="1400" b="1" dirty="0">
              <a:latin typeface="Alexandria"/>
              <a:cs typeface="Alexandria" charset="0"/>
            </a:endParaRPr>
          </a:p>
        </p:txBody>
      </p:sp>
      <p:pic>
        <p:nvPicPr>
          <p:cNvPr id="3" name="عنصر نائب للصورة 2">
            <a:extLst>
              <a:ext uri="{FF2B5EF4-FFF2-40B4-BE49-F238E27FC236}">
                <a16:creationId xmlns:a16="http://schemas.microsoft.com/office/drawing/2014/main" id="{0B3AAF43-FACF-FFAC-2CF8-4E831EDEBA69}"/>
              </a:ext>
            </a:extLst>
          </p:cNvPr>
          <p:cNvPicPr>
            <a:picLocks noGrp="1" noChangeAspect="1"/>
          </p:cNvPicPr>
          <p:nvPr>
            <p:ph type="pic" sz="quarter" idx="10"/>
          </p:nvPr>
        </p:nvPicPr>
        <p:blipFill>
          <a:blip r:embed="rId3"/>
          <a:srcRect t="12215" b="12215"/>
          <a:stretch>
            <a:fillRect/>
          </a:stretch>
        </p:blipFill>
        <p:spPr>
          <a:prstGeom prst="rect">
            <a:avLst/>
          </a:prstGeom>
        </p:spPr>
      </p:pic>
    </p:spTree>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A0BEA37-CDC8-499D-BA57-1F7FE03F1BC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61475</TotalTime>
  <Words>5002</Words>
  <Application>Microsoft Office PowerPoint</Application>
  <PresentationFormat>شاشة عريضة</PresentationFormat>
  <Paragraphs>558</Paragraphs>
  <Slides>54</Slides>
  <Notes>5</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54</vt:i4>
      </vt:variant>
    </vt:vector>
  </HeadingPairs>
  <TitlesOfParts>
    <vt:vector size="61"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414</cp:revision>
  <dcterms:created xsi:type="dcterms:W3CDTF">2023-04-29T09:08:00Z</dcterms:created>
  <dcterms:modified xsi:type="dcterms:W3CDTF">2026-03-12T08:41:31Z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