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ink/ink1.xml" ContentType="application/inkml+xml"/>
  <Override PartName="/ppt/theme/themeOverride1.xml" ContentType="application/vnd.openxmlformats-officedocument.themeOverr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507" r:id="rId3"/>
    <p:sldId id="513" r:id="rId4"/>
    <p:sldId id="484" r:id="rId5"/>
    <p:sldId id="498" r:id="rId6"/>
    <p:sldId id="565" r:id="rId7"/>
    <p:sldId id="559" r:id="rId8"/>
    <p:sldId id="557" r:id="rId9"/>
    <p:sldId id="542" r:id="rId10"/>
    <p:sldId id="566" r:id="rId11"/>
    <p:sldId id="541" r:id="rId12"/>
    <p:sldId id="556" r:id="rId13"/>
    <p:sldId id="567" r:id="rId14"/>
    <p:sldId id="527" r:id="rId15"/>
    <p:sldId id="521" r:id="rId16"/>
    <p:sldId id="524" r:id="rId17"/>
    <p:sldId id="502" r:id="rId18"/>
    <p:sldId id="560" r:id="rId19"/>
    <p:sldId id="553" r:id="rId20"/>
    <p:sldId id="554" r:id="rId21"/>
    <p:sldId id="525" r:id="rId22"/>
    <p:sldId id="501" r:id="rId23"/>
    <p:sldId id="568" r:id="rId24"/>
    <p:sldId id="511" r:id="rId25"/>
    <p:sldId id="528" r:id="rId26"/>
    <p:sldId id="548" r:id="rId27"/>
    <p:sldId id="529" r:id="rId28"/>
    <p:sldId id="569" r:id="rId29"/>
    <p:sldId id="549" r:id="rId30"/>
    <p:sldId id="482" r:id="rId31"/>
    <p:sldId id="550" r:id="rId32"/>
    <p:sldId id="531" r:id="rId33"/>
    <p:sldId id="530" r:id="rId34"/>
    <p:sldId id="271" r:id="rId35"/>
    <p:sldId id="561" r:id="rId36"/>
    <p:sldId id="571" r:id="rId37"/>
    <p:sldId id="563" r:id="rId38"/>
    <p:sldId id="540" r:id="rId39"/>
    <p:sldId id="570" r:id="rId40"/>
    <p:sldId id="514" r:id="rId41"/>
    <p:sldId id="496"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7"/>
            <p14:sldId id="513"/>
            <p14:sldId id="484"/>
            <p14:sldId id="498"/>
            <p14:sldId id="565"/>
            <p14:sldId id="559"/>
            <p14:sldId id="557"/>
            <p14:sldId id="542"/>
            <p14:sldId id="566"/>
            <p14:sldId id="541"/>
            <p14:sldId id="556"/>
            <p14:sldId id="567"/>
            <p14:sldId id="527"/>
            <p14:sldId id="521"/>
            <p14:sldId id="524"/>
            <p14:sldId id="502"/>
            <p14:sldId id="560"/>
            <p14:sldId id="553"/>
            <p14:sldId id="554"/>
            <p14:sldId id="525"/>
            <p14:sldId id="501"/>
            <p14:sldId id="568"/>
            <p14:sldId id="511"/>
            <p14:sldId id="528"/>
            <p14:sldId id="548"/>
            <p14:sldId id="529"/>
            <p14:sldId id="569"/>
            <p14:sldId id="549"/>
            <p14:sldId id="482"/>
            <p14:sldId id="550"/>
            <p14:sldId id="531"/>
            <p14:sldId id="530"/>
            <p14:sldId id="271"/>
            <p14:sldId id="561"/>
            <p14:sldId id="571"/>
            <p14:sldId id="563"/>
            <p14:sldId id="540"/>
            <p14:sldId id="570"/>
            <p14:sldId id="514"/>
            <p14:sldId id="49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669BB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559" autoAdjust="0"/>
    <p:restoredTop sz="93678" autoAdjust="0"/>
  </p:normalViewPr>
  <p:slideViewPr>
    <p:cSldViewPr snapToGrid="0">
      <p:cViewPr varScale="1">
        <p:scale>
          <a:sx n="65" d="100"/>
          <a:sy n="65" d="100"/>
        </p:scale>
        <p:origin x="9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B8D783-4FD8-4B9B-AFED-32885E1A49E6}" type="doc">
      <dgm:prSet loTypeId="urn:microsoft.com/office/officeart/2005/8/layout/target3" loCatId="list" qsTypeId="urn:microsoft.com/office/officeart/2005/8/quickstyle/simple1" qsCatId="simple" csTypeId="urn:microsoft.com/office/officeart/2005/8/colors/accent1_2" csCatId="accent1" phldr="1"/>
      <dgm:spPr/>
      <dgm:t>
        <a:bodyPr/>
        <a:lstStyle/>
        <a:p>
          <a:endParaRPr lang="en-US"/>
        </a:p>
      </dgm:t>
    </dgm:pt>
    <dgm:pt modelId="{3F494FC7-925E-478C-A9EF-D42680B80DBF}">
      <dgm:prSet phldrT="[Text]" custT="1"/>
      <dgm:spPr>
        <a:ln>
          <a:noFill/>
        </a:ln>
        <a:effectLst>
          <a:outerShdw blurRad="107950" dist="12700" dir="5400000" algn="ctr">
            <a:srgbClr val="000000"/>
          </a:outerShdw>
        </a:effectLst>
      </dgm:spPr>
      <dgm:t>
        <a:bodyPr/>
        <a:lstStyle/>
        <a:p>
          <a:r>
            <a:rPr lang="ar-JO" sz="1800" b="1" dirty="0"/>
            <a:t>المدخل الاقتصادي للتعليم</a:t>
          </a:r>
          <a:endParaRPr lang="en-US" sz="1800" b="1" dirty="0"/>
        </a:p>
      </dgm:t>
    </dgm:pt>
    <dgm:pt modelId="{B93C2CD6-202C-4054-8BF6-8144A0AA4571}" type="parTrans" cxnId="{344B1780-8343-4A4E-98F7-63443D400115}">
      <dgm:prSet/>
      <dgm:spPr/>
      <dgm:t>
        <a:bodyPr/>
        <a:lstStyle/>
        <a:p>
          <a:endParaRPr lang="en-US"/>
        </a:p>
      </dgm:t>
    </dgm:pt>
    <dgm:pt modelId="{D6D97FE3-867A-4741-9C2F-E3EB7647F296}" type="sibTrans" cxnId="{344B1780-8343-4A4E-98F7-63443D400115}">
      <dgm:prSet/>
      <dgm:spPr/>
      <dgm:t>
        <a:bodyPr/>
        <a:lstStyle/>
        <a:p>
          <a:endParaRPr lang="en-US"/>
        </a:p>
      </dgm:t>
    </dgm:pt>
    <dgm:pt modelId="{21F1ECCD-644D-4E9B-9871-772F98F0AAF2}">
      <dgm:prSet phldrT="[Text]" custT="1"/>
      <dgm:spPr>
        <a:ln>
          <a:noFill/>
        </a:ln>
        <a:effectLst>
          <a:outerShdw blurRad="107950" dist="12700" dir="5400000" algn="ctr">
            <a:srgbClr val="000000"/>
          </a:outerShdw>
        </a:effectLst>
        <a:sp3d>
          <a:bevelT w="165100" prst="coolSlant"/>
        </a:sp3d>
      </dgm:spPr>
      <dgm:t>
        <a:bodyPr/>
        <a:lstStyle/>
        <a:p>
          <a:r>
            <a:rPr lang="ar-JO" sz="1800" b="1" dirty="0"/>
            <a:t>مفهوم اقتصاديات التعليم</a:t>
          </a:r>
          <a:endParaRPr lang="en-US" sz="1800" b="1" dirty="0"/>
        </a:p>
      </dgm:t>
    </dgm:pt>
    <dgm:pt modelId="{E0F676C9-8269-4CA5-A6E0-D737B3BA3A2A}" type="parTrans" cxnId="{042EC4A7-0A45-4354-BB6A-D5051F69A8F7}">
      <dgm:prSet/>
      <dgm:spPr/>
      <dgm:t>
        <a:bodyPr/>
        <a:lstStyle/>
        <a:p>
          <a:endParaRPr lang="en-US"/>
        </a:p>
      </dgm:t>
    </dgm:pt>
    <dgm:pt modelId="{24E863DE-76E1-4C11-B1F5-D64CA1B94E10}" type="sibTrans" cxnId="{042EC4A7-0A45-4354-BB6A-D5051F69A8F7}">
      <dgm:prSet/>
      <dgm:spPr/>
      <dgm:t>
        <a:bodyPr/>
        <a:lstStyle/>
        <a:p>
          <a:endParaRPr lang="en-US"/>
        </a:p>
      </dgm:t>
    </dgm:pt>
    <dgm:pt modelId="{75908AA4-C72C-43DE-ABB7-777F72F51383}">
      <dgm:prSet phldrT="[Text]" custT="1"/>
      <dgm:spPr>
        <a:ln>
          <a:noFill/>
        </a:ln>
        <a:effectLst>
          <a:outerShdw blurRad="107950" dist="12700" dir="5400000" algn="ctr">
            <a:srgbClr val="000000"/>
          </a:outerShdw>
        </a:effectLst>
        <a:sp3d>
          <a:bevelT w="165100" prst="coolSlant"/>
        </a:sp3d>
      </dgm:spPr>
      <dgm:t>
        <a:bodyPr/>
        <a:lstStyle/>
        <a:p>
          <a:pPr algn="r"/>
          <a:r>
            <a:rPr lang="ar-JO" sz="1800" b="1" dirty="0">
              <a:latin typeface="+mn-lt"/>
            </a:rPr>
            <a:t>مجالات البحث في اقتصاديات التعليم</a:t>
          </a:r>
          <a:endParaRPr lang="en-US" sz="1800" b="1" dirty="0">
            <a:latin typeface="+mn-lt"/>
          </a:endParaRPr>
        </a:p>
      </dgm:t>
    </dgm:pt>
    <dgm:pt modelId="{FDFBAF77-52BE-4E20-9CD5-EFB6A9AA4AFD}" type="parTrans" cxnId="{6614DAD4-258F-48A8-85A0-8FE714B3AC46}">
      <dgm:prSet/>
      <dgm:spPr/>
      <dgm:t>
        <a:bodyPr/>
        <a:lstStyle/>
        <a:p>
          <a:endParaRPr lang="en-US"/>
        </a:p>
      </dgm:t>
    </dgm:pt>
    <dgm:pt modelId="{CE88D62D-9B8F-4C89-A956-CFF7BBDC17D3}" type="sibTrans" cxnId="{6614DAD4-258F-48A8-85A0-8FE714B3AC46}">
      <dgm:prSet/>
      <dgm:spPr/>
      <dgm:t>
        <a:bodyPr/>
        <a:lstStyle/>
        <a:p>
          <a:endParaRPr lang="en-US"/>
        </a:p>
      </dgm:t>
    </dgm:pt>
    <dgm:pt modelId="{5187C4E1-AD8A-427A-85EC-0712E7C6C6E7}">
      <dgm:prSet custT="1"/>
      <dgm:spPr>
        <a:ln>
          <a:noFill/>
        </a:ln>
        <a:effectLst>
          <a:outerShdw blurRad="107950" dist="12700" dir="5400000" algn="ctr">
            <a:srgbClr val="000000"/>
          </a:outerShdw>
        </a:effectLst>
        <a:sp3d>
          <a:bevelT w="165100" prst="coolSlant"/>
        </a:sp3d>
      </dgm:spPr>
      <dgm:t>
        <a:bodyPr/>
        <a:lstStyle/>
        <a:p>
          <a:r>
            <a:rPr lang="ar-JO" sz="1800" b="1" dirty="0">
              <a:cs typeface="+mj-cs"/>
            </a:rPr>
            <a:t>نشوء وتطور اقتصاديات التعليم</a:t>
          </a:r>
          <a:endParaRPr lang="en-US" sz="1800" b="1" dirty="0">
            <a:cs typeface="+mj-cs"/>
          </a:endParaRPr>
        </a:p>
      </dgm:t>
    </dgm:pt>
    <dgm:pt modelId="{33563443-514B-49A4-A4A2-80A0009F65DA}" type="parTrans" cxnId="{CB7A2C6A-7E23-42B8-B546-6E315D1E39D4}">
      <dgm:prSet/>
      <dgm:spPr/>
      <dgm:t>
        <a:bodyPr/>
        <a:lstStyle/>
        <a:p>
          <a:endParaRPr lang="en-US"/>
        </a:p>
      </dgm:t>
    </dgm:pt>
    <dgm:pt modelId="{F95341E2-EDB6-4CB5-81BD-F5E362F39B36}" type="sibTrans" cxnId="{CB7A2C6A-7E23-42B8-B546-6E315D1E39D4}">
      <dgm:prSet/>
      <dgm:spPr/>
      <dgm:t>
        <a:bodyPr/>
        <a:lstStyle/>
        <a:p>
          <a:endParaRPr lang="en-US"/>
        </a:p>
      </dgm:t>
    </dgm:pt>
    <dgm:pt modelId="{A25F9893-888F-4FF5-B111-154BC824EB11}">
      <dgm:prSet/>
      <dgm:spPr>
        <a:ln>
          <a:noFill/>
        </a:ln>
        <a:effectLst>
          <a:outerShdw blurRad="107950" dist="12700" dir="5400000" algn="ctr">
            <a:srgbClr val="000000"/>
          </a:outerShdw>
        </a:effectLst>
        <a:sp3d>
          <a:bevelT w="165100" prst="coolSlant"/>
        </a:sp3d>
      </dgm:spPr>
      <dgm:t>
        <a:bodyPr/>
        <a:lstStyle/>
        <a:p>
          <a:endParaRPr lang="en-US"/>
        </a:p>
      </dgm:t>
    </dgm:pt>
    <dgm:pt modelId="{FD4E6D53-D349-4657-979D-C763B47F7160}" type="parTrans" cxnId="{3A7DBA18-2336-4D13-B11C-83EEC7390D61}">
      <dgm:prSet/>
      <dgm:spPr/>
      <dgm:t>
        <a:bodyPr/>
        <a:lstStyle/>
        <a:p>
          <a:endParaRPr lang="en-US"/>
        </a:p>
      </dgm:t>
    </dgm:pt>
    <dgm:pt modelId="{6DA006AB-DCE5-493D-B01A-DFCB9E72885B}" type="sibTrans" cxnId="{3A7DBA18-2336-4D13-B11C-83EEC7390D61}">
      <dgm:prSet/>
      <dgm:spPr/>
      <dgm:t>
        <a:bodyPr/>
        <a:lstStyle/>
        <a:p>
          <a:endParaRPr lang="en-US"/>
        </a:p>
      </dgm:t>
    </dgm:pt>
    <dgm:pt modelId="{39F5AFB8-7D05-490D-8520-43B23644C946}">
      <dgm:prSet custT="1"/>
      <dgm:spPr>
        <a:ln>
          <a:noFill/>
        </a:ln>
        <a:effectLst>
          <a:outerShdw blurRad="107950" dist="12700" dir="5400000" algn="ctr">
            <a:srgbClr val="000000"/>
          </a:outerShdw>
        </a:effectLst>
        <a:sp3d>
          <a:bevelT w="165100" prst="coolSlant"/>
        </a:sp3d>
      </dgm:spPr>
      <dgm:t>
        <a:bodyPr/>
        <a:lstStyle/>
        <a:p>
          <a:r>
            <a:rPr lang="ar-JO" sz="1800" b="1" dirty="0">
              <a:latin typeface="+mn-lt"/>
            </a:rPr>
            <a:t>العائد والاستهلاك والتكلفة في التعليم</a:t>
          </a:r>
          <a:endParaRPr lang="en-US" sz="1800" b="1" dirty="0">
            <a:latin typeface="+mn-lt"/>
          </a:endParaRPr>
        </a:p>
      </dgm:t>
    </dgm:pt>
    <dgm:pt modelId="{3BD90E39-4764-4A6F-97EC-18D1B8E1DA40}" type="parTrans" cxnId="{3652F8E0-5B11-4EF0-BCC0-09EC62B32A31}">
      <dgm:prSet/>
      <dgm:spPr/>
      <dgm:t>
        <a:bodyPr/>
        <a:lstStyle/>
        <a:p>
          <a:endParaRPr lang="en-US"/>
        </a:p>
      </dgm:t>
    </dgm:pt>
    <dgm:pt modelId="{FB5DEBED-C330-4721-94CF-A4F7332CB8F8}" type="sibTrans" cxnId="{3652F8E0-5B11-4EF0-BCC0-09EC62B32A31}">
      <dgm:prSet/>
      <dgm:spPr/>
      <dgm:t>
        <a:bodyPr/>
        <a:lstStyle/>
        <a:p>
          <a:endParaRPr lang="en-US"/>
        </a:p>
      </dgm:t>
    </dgm:pt>
    <dgm:pt modelId="{43CD9911-79BC-42AE-8A5C-AD23B9DD833B}">
      <dgm:prSet custT="1"/>
      <dgm:spPr>
        <a:ln>
          <a:noFill/>
        </a:ln>
        <a:effectLst>
          <a:outerShdw blurRad="107950" dist="12700" dir="5400000" algn="ctr">
            <a:srgbClr val="000000"/>
          </a:outerShdw>
        </a:effectLst>
        <a:sp3d>
          <a:bevelT w="165100" prst="coolSlant"/>
        </a:sp3d>
      </dgm:spPr>
      <dgm:t>
        <a:bodyPr/>
        <a:lstStyle/>
        <a:p>
          <a:r>
            <a:rPr lang="ar-JO" sz="2400" b="0" dirty="0">
              <a:latin typeface="+mn-lt"/>
              <a:cs typeface="+mn-cs"/>
            </a:rPr>
            <a:t>تمويل التعليم</a:t>
          </a:r>
          <a:endParaRPr lang="en-US" sz="2400" b="0" dirty="0">
            <a:latin typeface="+mn-lt"/>
            <a:cs typeface="+mn-cs"/>
          </a:endParaRPr>
        </a:p>
      </dgm:t>
    </dgm:pt>
    <dgm:pt modelId="{D839DA7B-F16A-41EA-BD4C-38F0DFC9B689}" type="parTrans" cxnId="{41F76D72-3C2E-4D33-BA9A-A625E1920640}">
      <dgm:prSet/>
      <dgm:spPr/>
      <dgm:t>
        <a:bodyPr/>
        <a:lstStyle/>
        <a:p>
          <a:endParaRPr lang="en-US"/>
        </a:p>
      </dgm:t>
    </dgm:pt>
    <dgm:pt modelId="{BD206CC9-4B70-4287-BE95-7EAA82A07EE4}" type="sibTrans" cxnId="{41F76D72-3C2E-4D33-BA9A-A625E1920640}">
      <dgm:prSet/>
      <dgm:spPr/>
      <dgm:t>
        <a:bodyPr/>
        <a:lstStyle/>
        <a:p>
          <a:endParaRPr lang="en-US"/>
        </a:p>
      </dgm:t>
    </dgm:pt>
    <dgm:pt modelId="{187BEBC5-6B00-43D8-98BF-6D21CF61DDDC}" type="pres">
      <dgm:prSet presAssocID="{E4B8D783-4FD8-4B9B-AFED-32885E1A49E6}" presName="Name0" presStyleCnt="0">
        <dgm:presLayoutVars>
          <dgm:chMax val="7"/>
          <dgm:dir/>
          <dgm:animLvl val="lvl"/>
          <dgm:resizeHandles val="exact"/>
        </dgm:presLayoutVars>
      </dgm:prSet>
      <dgm:spPr/>
    </dgm:pt>
    <dgm:pt modelId="{B46D7940-8408-4050-B6D2-D487E7A967A3}" type="pres">
      <dgm:prSet presAssocID="{3F494FC7-925E-478C-A9EF-D42680B80DBF}" presName="circle1" presStyleLbl="node1" presStyleIdx="0"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6A1E555D-4D0C-4E33-9E16-2C27C1B9114F}" type="pres">
      <dgm:prSet presAssocID="{3F494FC7-925E-478C-A9EF-D42680B80DBF}" presName="space" presStyleCnt="0"/>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3690EE21-12FA-402A-85C0-A6A61E2761BE}" type="pres">
      <dgm:prSet presAssocID="{3F494FC7-925E-478C-A9EF-D42680B80DBF}" presName="rect1" presStyleLbl="alignAcc1" presStyleIdx="0" presStyleCnt="6"/>
      <dgm:spPr/>
    </dgm:pt>
    <dgm:pt modelId="{F5C3F553-6E21-4823-9FE7-5637FD99C84F}" type="pres">
      <dgm:prSet presAssocID="{21F1ECCD-644D-4E9B-9871-772F98F0AAF2}" presName="vertSpace2" presStyleLbl="node1" presStyleIdx="0"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5D0360FF-E006-4F50-B525-736C3F7A819B}" type="pres">
      <dgm:prSet presAssocID="{21F1ECCD-644D-4E9B-9871-772F98F0AAF2}" presName="circle2" presStyleLbl="node1" presStyleIdx="1"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9DED6CB1-B377-4AC5-8709-5584386A1C32}" type="pres">
      <dgm:prSet presAssocID="{21F1ECCD-644D-4E9B-9871-772F98F0AAF2}" presName="rect2" presStyleLbl="alignAcc1" presStyleIdx="1" presStyleCnt="6"/>
      <dgm:spPr/>
    </dgm:pt>
    <dgm:pt modelId="{3ED0D3C9-BCC7-44B7-9375-516374FD1C46}" type="pres">
      <dgm:prSet presAssocID="{5187C4E1-AD8A-427A-85EC-0712E7C6C6E7}" presName="vertSpace3" presStyleLbl="node1" presStyleIdx="1"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8B465590-71F0-4AE5-A90C-3E4EA8B45E2C}" type="pres">
      <dgm:prSet presAssocID="{5187C4E1-AD8A-427A-85EC-0712E7C6C6E7}" presName="circle3" presStyleLbl="node1" presStyleIdx="2"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F5B729CE-FF2F-4709-9550-D99954313D37}" type="pres">
      <dgm:prSet presAssocID="{5187C4E1-AD8A-427A-85EC-0712E7C6C6E7}" presName="rect3" presStyleLbl="alignAcc1" presStyleIdx="2" presStyleCnt="6"/>
      <dgm:spPr/>
    </dgm:pt>
    <dgm:pt modelId="{716DFA69-5EA8-4AF5-8A45-665F0D9A9D48}" type="pres">
      <dgm:prSet presAssocID="{75908AA4-C72C-43DE-ABB7-777F72F51383}" presName="vertSpace4" presStyleLbl="node1" presStyleIdx="2"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9646D487-6C82-432F-94FB-F81B6611DB14}" type="pres">
      <dgm:prSet presAssocID="{75908AA4-C72C-43DE-ABB7-777F72F51383}" presName="circle4" presStyleLbl="node1" presStyleIdx="3"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34BEC19C-5391-458F-AA42-7E893C02C06A}" type="pres">
      <dgm:prSet presAssocID="{75908AA4-C72C-43DE-ABB7-777F72F51383}" presName="rect4" presStyleLbl="alignAcc1" presStyleIdx="3" presStyleCnt="6" custScaleX="100000" custScaleY="94659"/>
      <dgm:spPr/>
    </dgm:pt>
    <dgm:pt modelId="{A71688C6-7C18-44C8-9672-EC948EA169FA}" type="pres">
      <dgm:prSet presAssocID="{39F5AFB8-7D05-490D-8520-43B23644C946}" presName="vertSpace5" presStyleLbl="node1" presStyleIdx="3"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C11F431A-10C8-49B1-8AB6-E847DA2D3941}" type="pres">
      <dgm:prSet presAssocID="{39F5AFB8-7D05-490D-8520-43B23644C946}" presName="circle5" presStyleLbl="node1" presStyleIdx="4"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6EB971D7-1F8A-4DC6-9DD6-447AE1524326}" type="pres">
      <dgm:prSet presAssocID="{39F5AFB8-7D05-490D-8520-43B23644C946}" presName="rect5" presStyleLbl="alignAcc1" presStyleIdx="4" presStyleCnt="6" custScaleX="100000" custScaleY="95046" custLinFactNeighborX="3572" custLinFactNeighborY="327"/>
      <dgm:spPr/>
    </dgm:pt>
    <dgm:pt modelId="{01174467-3E16-4E31-9A30-F1A0B396A23E}" type="pres">
      <dgm:prSet presAssocID="{43CD9911-79BC-42AE-8A5C-AD23B9DD833B}" presName="vertSpace6" presStyleLbl="node1" presStyleIdx="4"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68D88425-CDBE-4121-90EC-8C31EC4E73B9}" type="pres">
      <dgm:prSet presAssocID="{43CD9911-79BC-42AE-8A5C-AD23B9DD833B}" presName="circle6" presStyleLbl="node1" presStyleIdx="5" presStyleCnt="6"/>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346E279D-0478-4C14-91B5-5845FE76EF12}" type="pres">
      <dgm:prSet presAssocID="{43CD9911-79BC-42AE-8A5C-AD23B9DD833B}" presName="rect6" presStyleLbl="alignAcc1" presStyleIdx="5" presStyleCnt="6" custLinFactNeighborX="6753" custLinFactNeighborY="-141"/>
      <dgm:spPr/>
    </dgm:pt>
    <dgm:pt modelId="{1ED277C3-FBC7-4506-8F11-B40FCD7FCC92}" type="pres">
      <dgm:prSet presAssocID="{3F494FC7-925E-478C-A9EF-D42680B80DBF}" presName="rect1ParTx" presStyleLbl="alignAcc1" presStyleIdx="5" presStyleCnt="6">
        <dgm:presLayoutVars>
          <dgm:chMax val="1"/>
          <dgm:bulletEnabled val="1"/>
        </dgm:presLayoutVars>
      </dgm:prSet>
      <dgm:spPr/>
    </dgm:pt>
    <dgm:pt modelId="{940AA52B-1450-4A70-BF92-EE69D61C76FB}" type="pres">
      <dgm:prSet presAssocID="{3F494FC7-925E-478C-A9EF-D42680B80DBF}" presName="rect1ChTx" presStyleLbl="alignAcc1" presStyleIdx="5" presStyleCnt="6">
        <dgm:presLayoutVars>
          <dgm:bulletEnabled val="1"/>
        </dgm:presLayoutVars>
      </dgm:prSet>
      <dgm:spPr/>
    </dgm:pt>
    <dgm:pt modelId="{312BCA2C-2AB6-4E03-961F-ABB50E16CC0C}" type="pres">
      <dgm:prSet presAssocID="{21F1ECCD-644D-4E9B-9871-772F98F0AAF2}" presName="rect2ParTx" presStyleLbl="alignAcc1" presStyleIdx="5" presStyleCnt="6">
        <dgm:presLayoutVars>
          <dgm:chMax val="1"/>
          <dgm:bulletEnabled val="1"/>
        </dgm:presLayoutVars>
      </dgm:prSet>
      <dgm:spPr/>
    </dgm:pt>
    <dgm:pt modelId="{C734AC7C-5BC8-4D46-B802-751023C5E181}" type="pres">
      <dgm:prSet presAssocID="{21F1ECCD-644D-4E9B-9871-772F98F0AAF2}" presName="rect2ChTx" presStyleLbl="alignAcc1" presStyleIdx="5" presStyleCnt="6">
        <dgm:presLayoutVars>
          <dgm:bulletEnabled val="1"/>
        </dgm:presLayoutVars>
      </dgm:prSet>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63074105-0ECB-4584-8AB5-758FFC20F1FB}" type="pres">
      <dgm:prSet presAssocID="{5187C4E1-AD8A-427A-85EC-0712E7C6C6E7}" presName="rect3ParTx" presStyleLbl="alignAcc1" presStyleIdx="5" presStyleCnt="6">
        <dgm:presLayoutVars>
          <dgm:chMax val="1"/>
          <dgm:bulletEnabled val="1"/>
        </dgm:presLayoutVars>
      </dgm:prSet>
      <dgm:spPr/>
    </dgm:pt>
    <dgm:pt modelId="{5725F911-7B46-4F26-AE3F-3AD13A2014D8}" type="pres">
      <dgm:prSet presAssocID="{5187C4E1-AD8A-427A-85EC-0712E7C6C6E7}" presName="rect3ChTx" presStyleLbl="alignAcc1" presStyleIdx="5" presStyleCnt="6">
        <dgm:presLayoutVars>
          <dgm:bulletEnabled val="1"/>
        </dgm:presLayoutVars>
      </dgm:prSet>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FC0FDAB2-EF5E-4D8A-B537-66335FF04612}" type="pres">
      <dgm:prSet presAssocID="{75908AA4-C72C-43DE-ABB7-777F72F51383}" presName="rect4ParTx" presStyleLbl="alignAcc1" presStyleIdx="5" presStyleCnt="6">
        <dgm:presLayoutVars>
          <dgm:chMax val="1"/>
          <dgm:bulletEnabled val="1"/>
        </dgm:presLayoutVars>
      </dgm:prSet>
      <dgm:spPr/>
    </dgm:pt>
    <dgm:pt modelId="{4432B20E-3BE0-4F82-A993-1E568B988206}" type="pres">
      <dgm:prSet presAssocID="{75908AA4-C72C-43DE-ABB7-777F72F51383}" presName="rect4ChTx" presStyleLbl="alignAcc1" presStyleIdx="5" presStyleCnt="6">
        <dgm:presLayoutVars>
          <dgm:bulletEnabled val="1"/>
        </dgm:presLayoutVars>
      </dgm:prSet>
      <dgm:spPr>
        <a:ln>
          <a:noFill/>
        </a:ln>
        <a:effectLst>
          <a:outerShdw blurRad="107950" dist="12700" dir="5400000" algn="ctr">
            <a:srgbClr val="000000"/>
          </a:outerShdw>
        </a:effectLst>
        <a:sp3d>
          <a:bevelT w="165100" prst="coolSlant"/>
        </a:sp3d>
      </dgm:spPr>
    </dgm:pt>
    <dgm:pt modelId="{00DDB93A-47C7-4CA8-A291-C2F76EFDE49D}" type="pres">
      <dgm:prSet presAssocID="{39F5AFB8-7D05-490D-8520-43B23644C946}" presName="rect5ParTx" presStyleLbl="alignAcc1" presStyleIdx="5" presStyleCnt="6">
        <dgm:presLayoutVars>
          <dgm:chMax val="1"/>
          <dgm:bulletEnabled val="1"/>
        </dgm:presLayoutVars>
      </dgm:prSet>
      <dgm:spPr/>
    </dgm:pt>
    <dgm:pt modelId="{B38EF6E6-5796-4D23-8521-3E2CE7EC3CDC}" type="pres">
      <dgm:prSet presAssocID="{39F5AFB8-7D05-490D-8520-43B23644C946}" presName="rect5ChTx" presStyleLbl="alignAcc1" presStyleIdx="5" presStyleCnt="6">
        <dgm:presLayoutVars>
          <dgm:bulletEnabled val="1"/>
        </dgm:presLayoutVars>
      </dgm:prSet>
      <dgm:spPr>
        <a:ln>
          <a:noFill/>
        </a:ln>
        <a:effectLst>
          <a:outerShdw blurRad="107950" dist="12700" dir="5400000" algn="ctr">
            <a:srgbClr val="000000"/>
          </a:outerShdw>
        </a:effectLst>
        <a:sp3d contourW="44450" prstMaterial="matte">
          <a:bevelT w="63500" h="63500" prst="coolSlant"/>
          <a:contourClr>
            <a:srgbClr val="FFFFFF"/>
          </a:contourClr>
        </a:sp3d>
      </dgm:spPr>
    </dgm:pt>
    <dgm:pt modelId="{A0A8694C-64BC-45F9-AB2A-7717054C28BD}" type="pres">
      <dgm:prSet presAssocID="{43CD9911-79BC-42AE-8A5C-AD23B9DD833B}" presName="rect6ParTx" presStyleLbl="alignAcc1" presStyleIdx="5" presStyleCnt="6">
        <dgm:presLayoutVars>
          <dgm:chMax val="1"/>
          <dgm:bulletEnabled val="1"/>
        </dgm:presLayoutVars>
      </dgm:prSet>
      <dgm:spPr/>
    </dgm:pt>
    <dgm:pt modelId="{BA01F91E-41B5-4C63-A16F-ECAB3DE0F83A}" type="pres">
      <dgm:prSet presAssocID="{43CD9911-79BC-42AE-8A5C-AD23B9DD833B}" presName="rect6ChTx" presStyleLbl="alignAcc1" presStyleIdx="5" presStyleCnt="6">
        <dgm:presLayoutVars>
          <dgm:bulletEnabled val="1"/>
        </dgm:presLayoutVars>
      </dgm:prSet>
      <dgm:spPr>
        <a:ln>
          <a:noFill/>
        </a:ln>
        <a:effectLst>
          <a:outerShdw blurRad="107950" dist="12700" dir="5400000" algn="ctr">
            <a:srgbClr val="000000"/>
          </a:outerShdw>
        </a:effectLst>
        <a:sp3d contourW="44450" prstMaterial="matte">
          <a:bevelT w="63500" h="63500" prst="coolSlant"/>
          <a:contourClr>
            <a:srgbClr val="FFFFFF"/>
          </a:contourClr>
        </a:sp3d>
      </dgm:spPr>
    </dgm:pt>
  </dgm:ptLst>
  <dgm:cxnLst>
    <dgm:cxn modelId="{985B8C04-30B3-459E-9AE5-BA1D85E7AA66}" type="presOf" srcId="{3F494FC7-925E-478C-A9EF-D42680B80DBF}" destId="{3690EE21-12FA-402A-85C0-A6A61E2761BE}" srcOrd="0" destOrd="0" presId="urn:microsoft.com/office/officeart/2005/8/layout/target3"/>
    <dgm:cxn modelId="{3A7DBA18-2336-4D13-B11C-83EEC7390D61}" srcId="{3F494FC7-925E-478C-A9EF-D42680B80DBF}" destId="{A25F9893-888F-4FF5-B111-154BC824EB11}" srcOrd="0" destOrd="0" parTransId="{FD4E6D53-D349-4657-979D-C763B47F7160}" sibTransId="{6DA006AB-DCE5-493D-B01A-DFCB9E72885B}"/>
    <dgm:cxn modelId="{5963172E-2A2E-424B-8FA6-E79821D55D51}" type="presOf" srcId="{43CD9911-79BC-42AE-8A5C-AD23B9DD833B}" destId="{A0A8694C-64BC-45F9-AB2A-7717054C28BD}" srcOrd="1" destOrd="0" presId="urn:microsoft.com/office/officeart/2005/8/layout/target3"/>
    <dgm:cxn modelId="{D9E2515F-F410-4A2F-8192-3B28773E9D3B}" type="presOf" srcId="{5187C4E1-AD8A-427A-85EC-0712E7C6C6E7}" destId="{63074105-0ECB-4584-8AB5-758FFC20F1FB}" srcOrd="1" destOrd="0" presId="urn:microsoft.com/office/officeart/2005/8/layout/target3"/>
    <dgm:cxn modelId="{69FFD062-8CB9-48BE-971A-BA6C78BF71B9}" type="presOf" srcId="{5187C4E1-AD8A-427A-85EC-0712E7C6C6E7}" destId="{F5B729CE-FF2F-4709-9550-D99954313D37}" srcOrd="0" destOrd="0" presId="urn:microsoft.com/office/officeart/2005/8/layout/target3"/>
    <dgm:cxn modelId="{FA327446-9936-4201-B3FB-157F68C4A037}" type="presOf" srcId="{3F494FC7-925E-478C-A9EF-D42680B80DBF}" destId="{1ED277C3-FBC7-4506-8F11-B40FCD7FCC92}" srcOrd="1" destOrd="0" presId="urn:microsoft.com/office/officeart/2005/8/layout/target3"/>
    <dgm:cxn modelId="{CB7A2C6A-7E23-42B8-B546-6E315D1E39D4}" srcId="{E4B8D783-4FD8-4B9B-AFED-32885E1A49E6}" destId="{5187C4E1-AD8A-427A-85EC-0712E7C6C6E7}" srcOrd="2" destOrd="0" parTransId="{33563443-514B-49A4-A4A2-80A0009F65DA}" sibTransId="{F95341E2-EDB6-4CB5-81BD-F5E362F39B36}"/>
    <dgm:cxn modelId="{CF6CC96A-3667-475D-AED1-D09A36B9CBC0}" type="presOf" srcId="{A25F9893-888F-4FF5-B111-154BC824EB11}" destId="{940AA52B-1450-4A70-BF92-EE69D61C76FB}" srcOrd="0" destOrd="0" presId="urn:microsoft.com/office/officeart/2005/8/layout/target3"/>
    <dgm:cxn modelId="{FD83E051-D07D-45E7-BBFC-A14F16E2C660}" type="presOf" srcId="{21F1ECCD-644D-4E9B-9871-772F98F0AAF2}" destId="{312BCA2C-2AB6-4E03-961F-ABB50E16CC0C}" srcOrd="1" destOrd="0" presId="urn:microsoft.com/office/officeart/2005/8/layout/target3"/>
    <dgm:cxn modelId="{41F76D72-3C2E-4D33-BA9A-A625E1920640}" srcId="{E4B8D783-4FD8-4B9B-AFED-32885E1A49E6}" destId="{43CD9911-79BC-42AE-8A5C-AD23B9DD833B}" srcOrd="5" destOrd="0" parTransId="{D839DA7B-F16A-41EA-BD4C-38F0DFC9B689}" sibTransId="{BD206CC9-4B70-4287-BE95-7EAA82A07EE4}"/>
    <dgm:cxn modelId="{A5BB4658-5A17-4F51-AED9-744DF8BE4E2E}" type="presOf" srcId="{21F1ECCD-644D-4E9B-9871-772F98F0AAF2}" destId="{9DED6CB1-B377-4AC5-8709-5584386A1C32}" srcOrd="0" destOrd="0" presId="urn:microsoft.com/office/officeart/2005/8/layout/target3"/>
    <dgm:cxn modelId="{344B1780-8343-4A4E-98F7-63443D400115}" srcId="{E4B8D783-4FD8-4B9B-AFED-32885E1A49E6}" destId="{3F494FC7-925E-478C-A9EF-D42680B80DBF}" srcOrd="0" destOrd="0" parTransId="{B93C2CD6-202C-4054-8BF6-8144A0AA4571}" sibTransId="{D6D97FE3-867A-4741-9C2F-E3EB7647F296}"/>
    <dgm:cxn modelId="{570DABA0-DE88-4621-88F9-84F9D5F825B5}" type="presOf" srcId="{39F5AFB8-7D05-490D-8520-43B23644C946}" destId="{6EB971D7-1F8A-4DC6-9DD6-447AE1524326}" srcOrd="0" destOrd="0" presId="urn:microsoft.com/office/officeart/2005/8/layout/target3"/>
    <dgm:cxn modelId="{042EC4A7-0A45-4354-BB6A-D5051F69A8F7}" srcId="{E4B8D783-4FD8-4B9B-AFED-32885E1A49E6}" destId="{21F1ECCD-644D-4E9B-9871-772F98F0AAF2}" srcOrd="1" destOrd="0" parTransId="{E0F676C9-8269-4CA5-A6E0-D737B3BA3A2A}" sibTransId="{24E863DE-76E1-4C11-B1F5-D64CA1B94E10}"/>
    <dgm:cxn modelId="{2C01EAC9-8B78-4B1C-9EC7-ACFD4C1A955A}" type="presOf" srcId="{E4B8D783-4FD8-4B9B-AFED-32885E1A49E6}" destId="{187BEBC5-6B00-43D8-98BF-6D21CF61DDDC}" srcOrd="0" destOrd="0" presId="urn:microsoft.com/office/officeart/2005/8/layout/target3"/>
    <dgm:cxn modelId="{6614DAD4-258F-48A8-85A0-8FE714B3AC46}" srcId="{E4B8D783-4FD8-4B9B-AFED-32885E1A49E6}" destId="{75908AA4-C72C-43DE-ABB7-777F72F51383}" srcOrd="3" destOrd="0" parTransId="{FDFBAF77-52BE-4E20-9CD5-EFB6A9AA4AFD}" sibTransId="{CE88D62D-9B8F-4C89-A956-CFF7BBDC17D3}"/>
    <dgm:cxn modelId="{04F89FDD-54A2-42E9-B6B6-DC2C4D79439E}" type="presOf" srcId="{75908AA4-C72C-43DE-ABB7-777F72F51383}" destId="{FC0FDAB2-EF5E-4D8A-B537-66335FF04612}" srcOrd="1" destOrd="0" presId="urn:microsoft.com/office/officeart/2005/8/layout/target3"/>
    <dgm:cxn modelId="{3652F8E0-5B11-4EF0-BCC0-09EC62B32A31}" srcId="{E4B8D783-4FD8-4B9B-AFED-32885E1A49E6}" destId="{39F5AFB8-7D05-490D-8520-43B23644C946}" srcOrd="4" destOrd="0" parTransId="{3BD90E39-4764-4A6F-97EC-18D1B8E1DA40}" sibTransId="{FB5DEBED-C330-4721-94CF-A4F7332CB8F8}"/>
    <dgm:cxn modelId="{70A696E6-E2E2-42EE-A445-4A2926056D4D}" type="presOf" srcId="{43CD9911-79BC-42AE-8A5C-AD23B9DD833B}" destId="{346E279D-0478-4C14-91B5-5845FE76EF12}" srcOrd="0" destOrd="0" presId="urn:microsoft.com/office/officeart/2005/8/layout/target3"/>
    <dgm:cxn modelId="{77EC27ED-F4D1-47EA-8CBE-ADA493609175}" type="presOf" srcId="{39F5AFB8-7D05-490D-8520-43B23644C946}" destId="{00DDB93A-47C7-4CA8-A291-C2F76EFDE49D}" srcOrd="1" destOrd="0" presId="urn:microsoft.com/office/officeart/2005/8/layout/target3"/>
    <dgm:cxn modelId="{9EF309F3-D993-4BEB-8B49-ED525480ED3B}" type="presOf" srcId="{75908AA4-C72C-43DE-ABB7-777F72F51383}" destId="{34BEC19C-5391-458F-AA42-7E893C02C06A}" srcOrd="0" destOrd="0" presId="urn:microsoft.com/office/officeart/2005/8/layout/target3"/>
    <dgm:cxn modelId="{B06E96E3-25CF-44A6-A23D-B3EF38B3C49A}" type="presParOf" srcId="{187BEBC5-6B00-43D8-98BF-6D21CF61DDDC}" destId="{B46D7940-8408-4050-B6D2-D487E7A967A3}" srcOrd="0" destOrd="0" presId="urn:microsoft.com/office/officeart/2005/8/layout/target3"/>
    <dgm:cxn modelId="{2E1F35D0-791D-4EED-B927-7CBB57FD9E13}" type="presParOf" srcId="{187BEBC5-6B00-43D8-98BF-6D21CF61DDDC}" destId="{6A1E555D-4D0C-4E33-9E16-2C27C1B9114F}" srcOrd="1" destOrd="0" presId="urn:microsoft.com/office/officeart/2005/8/layout/target3"/>
    <dgm:cxn modelId="{BB2D759F-BE0A-4E33-84B5-08BA3EEC43BB}" type="presParOf" srcId="{187BEBC5-6B00-43D8-98BF-6D21CF61DDDC}" destId="{3690EE21-12FA-402A-85C0-A6A61E2761BE}" srcOrd="2" destOrd="0" presId="urn:microsoft.com/office/officeart/2005/8/layout/target3"/>
    <dgm:cxn modelId="{8683AA65-6484-43FC-A163-729195F9C629}" type="presParOf" srcId="{187BEBC5-6B00-43D8-98BF-6D21CF61DDDC}" destId="{F5C3F553-6E21-4823-9FE7-5637FD99C84F}" srcOrd="3" destOrd="0" presId="urn:microsoft.com/office/officeart/2005/8/layout/target3"/>
    <dgm:cxn modelId="{2FFD4E5C-1AD9-4E16-AAC7-45FA507556B0}" type="presParOf" srcId="{187BEBC5-6B00-43D8-98BF-6D21CF61DDDC}" destId="{5D0360FF-E006-4F50-B525-736C3F7A819B}" srcOrd="4" destOrd="0" presId="urn:microsoft.com/office/officeart/2005/8/layout/target3"/>
    <dgm:cxn modelId="{B80621D0-94A3-4663-BF39-3B7CF2AE9744}" type="presParOf" srcId="{187BEBC5-6B00-43D8-98BF-6D21CF61DDDC}" destId="{9DED6CB1-B377-4AC5-8709-5584386A1C32}" srcOrd="5" destOrd="0" presId="urn:microsoft.com/office/officeart/2005/8/layout/target3"/>
    <dgm:cxn modelId="{1C7CA428-F585-48D4-8231-E9E765823A0E}" type="presParOf" srcId="{187BEBC5-6B00-43D8-98BF-6D21CF61DDDC}" destId="{3ED0D3C9-BCC7-44B7-9375-516374FD1C46}" srcOrd="6" destOrd="0" presId="urn:microsoft.com/office/officeart/2005/8/layout/target3"/>
    <dgm:cxn modelId="{EAD98062-6290-4306-8809-8B7CE883E8A5}" type="presParOf" srcId="{187BEBC5-6B00-43D8-98BF-6D21CF61DDDC}" destId="{8B465590-71F0-4AE5-A90C-3E4EA8B45E2C}" srcOrd="7" destOrd="0" presId="urn:microsoft.com/office/officeart/2005/8/layout/target3"/>
    <dgm:cxn modelId="{F35911EF-2197-45C6-A822-46648CDEFCC1}" type="presParOf" srcId="{187BEBC5-6B00-43D8-98BF-6D21CF61DDDC}" destId="{F5B729CE-FF2F-4709-9550-D99954313D37}" srcOrd="8" destOrd="0" presId="urn:microsoft.com/office/officeart/2005/8/layout/target3"/>
    <dgm:cxn modelId="{6826D84F-5F79-4C97-A309-CE67A930612F}" type="presParOf" srcId="{187BEBC5-6B00-43D8-98BF-6D21CF61DDDC}" destId="{716DFA69-5EA8-4AF5-8A45-665F0D9A9D48}" srcOrd="9" destOrd="0" presId="urn:microsoft.com/office/officeart/2005/8/layout/target3"/>
    <dgm:cxn modelId="{508950E1-0B83-49B2-8BEE-C22430B36787}" type="presParOf" srcId="{187BEBC5-6B00-43D8-98BF-6D21CF61DDDC}" destId="{9646D487-6C82-432F-94FB-F81B6611DB14}" srcOrd="10" destOrd="0" presId="urn:microsoft.com/office/officeart/2005/8/layout/target3"/>
    <dgm:cxn modelId="{AC659B8D-7909-45E4-82A9-C0A944F8C130}" type="presParOf" srcId="{187BEBC5-6B00-43D8-98BF-6D21CF61DDDC}" destId="{34BEC19C-5391-458F-AA42-7E893C02C06A}" srcOrd="11" destOrd="0" presId="urn:microsoft.com/office/officeart/2005/8/layout/target3"/>
    <dgm:cxn modelId="{61DADB94-A4A6-4475-AE44-8092E5B254FB}" type="presParOf" srcId="{187BEBC5-6B00-43D8-98BF-6D21CF61DDDC}" destId="{A71688C6-7C18-44C8-9672-EC948EA169FA}" srcOrd="12" destOrd="0" presId="urn:microsoft.com/office/officeart/2005/8/layout/target3"/>
    <dgm:cxn modelId="{97623AD6-87E7-4453-9C57-F3EACB9DF17C}" type="presParOf" srcId="{187BEBC5-6B00-43D8-98BF-6D21CF61DDDC}" destId="{C11F431A-10C8-49B1-8AB6-E847DA2D3941}" srcOrd="13" destOrd="0" presId="urn:microsoft.com/office/officeart/2005/8/layout/target3"/>
    <dgm:cxn modelId="{02BE8B94-90CA-4C34-B2D1-F880B689611F}" type="presParOf" srcId="{187BEBC5-6B00-43D8-98BF-6D21CF61DDDC}" destId="{6EB971D7-1F8A-4DC6-9DD6-447AE1524326}" srcOrd="14" destOrd="0" presId="urn:microsoft.com/office/officeart/2005/8/layout/target3"/>
    <dgm:cxn modelId="{8D1253C2-5F73-4C45-895A-805833ACCE79}" type="presParOf" srcId="{187BEBC5-6B00-43D8-98BF-6D21CF61DDDC}" destId="{01174467-3E16-4E31-9A30-F1A0B396A23E}" srcOrd="15" destOrd="0" presId="urn:microsoft.com/office/officeart/2005/8/layout/target3"/>
    <dgm:cxn modelId="{D744C9FF-E412-491D-9691-A112BD5E844D}" type="presParOf" srcId="{187BEBC5-6B00-43D8-98BF-6D21CF61DDDC}" destId="{68D88425-CDBE-4121-90EC-8C31EC4E73B9}" srcOrd="16" destOrd="0" presId="urn:microsoft.com/office/officeart/2005/8/layout/target3"/>
    <dgm:cxn modelId="{90F0035D-F3DB-4EFD-A04F-B5DD01AAF274}" type="presParOf" srcId="{187BEBC5-6B00-43D8-98BF-6D21CF61DDDC}" destId="{346E279D-0478-4C14-91B5-5845FE76EF12}" srcOrd="17" destOrd="0" presId="urn:microsoft.com/office/officeart/2005/8/layout/target3"/>
    <dgm:cxn modelId="{CBC2CD9F-38ED-4A5C-B32A-82398E184F45}" type="presParOf" srcId="{187BEBC5-6B00-43D8-98BF-6D21CF61DDDC}" destId="{1ED277C3-FBC7-4506-8F11-B40FCD7FCC92}" srcOrd="18" destOrd="0" presId="urn:microsoft.com/office/officeart/2005/8/layout/target3"/>
    <dgm:cxn modelId="{45787F77-95E6-4499-950A-667873413D00}" type="presParOf" srcId="{187BEBC5-6B00-43D8-98BF-6D21CF61DDDC}" destId="{940AA52B-1450-4A70-BF92-EE69D61C76FB}" srcOrd="19" destOrd="0" presId="urn:microsoft.com/office/officeart/2005/8/layout/target3"/>
    <dgm:cxn modelId="{90186921-F327-4E76-8883-ACD2C7D96ADF}" type="presParOf" srcId="{187BEBC5-6B00-43D8-98BF-6D21CF61DDDC}" destId="{312BCA2C-2AB6-4E03-961F-ABB50E16CC0C}" srcOrd="20" destOrd="0" presId="urn:microsoft.com/office/officeart/2005/8/layout/target3"/>
    <dgm:cxn modelId="{B0D6D22D-5423-4BC9-9662-19FFBCB61A95}" type="presParOf" srcId="{187BEBC5-6B00-43D8-98BF-6D21CF61DDDC}" destId="{C734AC7C-5BC8-4D46-B802-751023C5E181}" srcOrd="21" destOrd="0" presId="urn:microsoft.com/office/officeart/2005/8/layout/target3"/>
    <dgm:cxn modelId="{FE4B75A1-53F1-4E1D-8AE5-D06B4DA1D251}" type="presParOf" srcId="{187BEBC5-6B00-43D8-98BF-6D21CF61DDDC}" destId="{63074105-0ECB-4584-8AB5-758FFC20F1FB}" srcOrd="22" destOrd="0" presId="urn:microsoft.com/office/officeart/2005/8/layout/target3"/>
    <dgm:cxn modelId="{47CB1CD7-89CC-4FAE-A957-440CCC6FD3C8}" type="presParOf" srcId="{187BEBC5-6B00-43D8-98BF-6D21CF61DDDC}" destId="{5725F911-7B46-4F26-AE3F-3AD13A2014D8}" srcOrd="23" destOrd="0" presId="urn:microsoft.com/office/officeart/2005/8/layout/target3"/>
    <dgm:cxn modelId="{46A574BC-05E5-4827-8EF3-4CD2267DF51D}" type="presParOf" srcId="{187BEBC5-6B00-43D8-98BF-6D21CF61DDDC}" destId="{FC0FDAB2-EF5E-4D8A-B537-66335FF04612}" srcOrd="24" destOrd="0" presId="urn:microsoft.com/office/officeart/2005/8/layout/target3"/>
    <dgm:cxn modelId="{60F24A64-9933-43C5-ADFE-98AB4841C01E}" type="presParOf" srcId="{187BEBC5-6B00-43D8-98BF-6D21CF61DDDC}" destId="{4432B20E-3BE0-4F82-A993-1E568B988206}" srcOrd="25" destOrd="0" presId="urn:microsoft.com/office/officeart/2005/8/layout/target3"/>
    <dgm:cxn modelId="{61B2E7B3-1D7C-4F00-B366-7F5AD0A90AF1}" type="presParOf" srcId="{187BEBC5-6B00-43D8-98BF-6D21CF61DDDC}" destId="{00DDB93A-47C7-4CA8-A291-C2F76EFDE49D}" srcOrd="26" destOrd="0" presId="urn:microsoft.com/office/officeart/2005/8/layout/target3"/>
    <dgm:cxn modelId="{894DC81C-162A-4B1F-9DF6-1F8AE050F69E}" type="presParOf" srcId="{187BEBC5-6B00-43D8-98BF-6D21CF61DDDC}" destId="{B38EF6E6-5796-4D23-8521-3E2CE7EC3CDC}" srcOrd="27" destOrd="0" presId="urn:microsoft.com/office/officeart/2005/8/layout/target3"/>
    <dgm:cxn modelId="{6B92C819-340D-4D81-9EF8-B6E07F21E8FA}" type="presParOf" srcId="{187BEBC5-6B00-43D8-98BF-6D21CF61DDDC}" destId="{A0A8694C-64BC-45F9-AB2A-7717054C28BD}" srcOrd="28" destOrd="0" presId="urn:microsoft.com/office/officeart/2005/8/layout/target3"/>
    <dgm:cxn modelId="{0134C4A6-97F5-431A-8383-CB404AC34B20}" type="presParOf" srcId="{187BEBC5-6B00-43D8-98BF-6D21CF61DDDC}" destId="{BA01F91E-41B5-4C63-A16F-ECAB3DE0F83A}" srcOrd="29"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مكونات السياسات التعليمية</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400" dirty="0"/>
            <a:t>مصادر صنع السياسات التعليمية</a:t>
          </a:r>
          <a:endParaRPr lang="en-US" sz="2400" dirty="0"/>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83CBDBCF-24DA-4ACB-8882-427170DBA220}">
      <dgm:prSet custT="1"/>
      <dgm:spPr/>
      <dgm:t>
        <a:bodyPr/>
        <a:lstStyle/>
        <a:p>
          <a:r>
            <a:rPr lang="ar-JO" sz="2400" dirty="0"/>
            <a:t>مؤسسات صنع السياسات التعليمية الرسمية </a:t>
          </a:r>
          <a:endParaRPr lang="en-US" sz="2400" dirty="0"/>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552D55A6-046B-449E-8E17-AD997F558015}">
      <dgm:prSet/>
      <dgm:spPr/>
      <dgm:t>
        <a:bodyPr/>
        <a:lstStyle/>
        <a:p>
          <a:r>
            <a:rPr lang="ar-JO" dirty="0"/>
            <a:t>مؤسسات صنع السياسات التعليمية غير الرسمية </a:t>
          </a:r>
          <a:endParaRPr lang="en-US" dirty="0"/>
        </a:p>
      </dgm:t>
    </dgm:pt>
    <dgm:pt modelId="{3E12A92B-AC92-4106-989A-0FC6A38403EA}" type="parTrans" cxnId="{FD09F2BF-1A59-4C20-9277-FDF60F6C9A4C}">
      <dgm:prSet/>
      <dgm:spPr/>
      <dgm:t>
        <a:bodyPr/>
        <a:lstStyle/>
        <a:p>
          <a:endParaRPr lang="en-US"/>
        </a:p>
      </dgm:t>
    </dgm:pt>
    <dgm:pt modelId="{D9BB2D81-9C53-4B64-9CE1-FDF982D40478}" type="sibTrans" cxnId="{FD09F2BF-1A59-4C20-9277-FDF60F6C9A4C}">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4"/>
      <dgm:spPr/>
    </dgm:pt>
    <dgm:pt modelId="{992B107E-C6B8-46D8-B740-221E4A77A33C}" type="pres">
      <dgm:prSet presAssocID="{ADB7FBE5-9773-47FC-95C6-31825596BC50}" presName="txShp" presStyleLbl="node1" presStyleIdx="0" presStyleCnt="4">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4"/>
      <dgm:spPr/>
    </dgm:pt>
    <dgm:pt modelId="{316FD740-1B6F-4066-B4AF-188BD1581777}" type="pres">
      <dgm:prSet presAssocID="{B57E269A-6A82-4FEF-9161-F4941CBFC491}" presName="txShp" presStyleLbl="node1" presStyleIdx="1" presStyleCnt="4">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4"/>
      <dgm:spPr/>
    </dgm:pt>
    <dgm:pt modelId="{0D689531-2F4C-48AD-A16B-A826D55FFB10}" type="pres">
      <dgm:prSet presAssocID="{83CBDBCF-24DA-4ACB-8882-427170DBA220}" presName="txShp" presStyleLbl="node1" presStyleIdx="2" presStyleCnt="4" custLinFactNeighborX="422" custLinFactNeighborY="-2418">
        <dgm:presLayoutVars>
          <dgm:bulletEnabled val="1"/>
        </dgm:presLayoutVars>
      </dgm:prSet>
      <dgm:spPr/>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4"/>
      <dgm:spPr/>
    </dgm:pt>
    <dgm:pt modelId="{B9837FD6-278B-4C4A-8DFE-92DF4CC61695}" type="pres">
      <dgm:prSet presAssocID="{552D55A6-046B-449E-8E17-AD997F558015}" presName="txShp" presStyleLbl="node1" presStyleIdx="3" presStyleCnt="4">
        <dgm:presLayoutVars>
          <dgm:bulletEnabled val="1"/>
        </dgm:presLayoutVars>
      </dgm:prSet>
      <dgm:spPr/>
    </dgm:pt>
  </dgm:ptLst>
  <dgm:cxnLst>
    <dgm:cxn modelId="{FEC12C30-6E08-4338-B987-DDA5F1723F9F}" type="presOf" srcId="{552D55A6-046B-449E-8E17-AD997F558015}" destId="{B9837FD6-278B-4C4A-8DFE-92DF4CC61695}"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FD09F2BF-1A59-4C20-9277-FDF60F6C9A4C}" srcId="{C77BC66A-AD09-4678-BB48-842329347B67}" destId="{552D55A6-046B-449E-8E17-AD997F558015}" srcOrd="3" destOrd="0" parTransId="{3E12A92B-AC92-4106-989A-0FC6A38403EA}" sibTransId="{D9BB2D81-9C53-4B64-9CE1-FDF982D40478}"/>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400" dirty="0"/>
            <a:t>مكونات السياسات التعليمية</a:t>
          </a:r>
          <a:endParaRPr lang="en-US" sz="2400" dirty="0"/>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400" dirty="0"/>
            <a:t>مصادر صنع السياسات التعليمية</a:t>
          </a:r>
          <a:endParaRPr lang="en-US" sz="2400" dirty="0"/>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83CBDBCF-24DA-4ACB-8882-427170DBA220}">
      <dgm:prSet custT="1"/>
      <dgm:spPr/>
      <dgm:t>
        <a:bodyPr/>
        <a:lstStyle/>
        <a:p>
          <a:r>
            <a:rPr lang="ar-JO" sz="2400" dirty="0"/>
            <a:t>مؤسسات صنع السياسات التعليمية الرسمية </a:t>
          </a:r>
          <a:endParaRPr lang="en-US" sz="2400" dirty="0"/>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552D55A6-046B-449E-8E17-AD997F558015}">
      <dgm:prSet/>
      <dgm:spPr/>
      <dgm:t>
        <a:bodyPr/>
        <a:lstStyle/>
        <a:p>
          <a:r>
            <a:rPr lang="ar-JO" dirty="0"/>
            <a:t>مؤسسات صنع السياسات التعليمية غير الرسمية </a:t>
          </a:r>
          <a:endParaRPr lang="en-US" dirty="0"/>
        </a:p>
      </dgm:t>
    </dgm:pt>
    <dgm:pt modelId="{3E12A92B-AC92-4106-989A-0FC6A38403EA}" type="parTrans" cxnId="{FD09F2BF-1A59-4C20-9277-FDF60F6C9A4C}">
      <dgm:prSet/>
      <dgm:spPr/>
      <dgm:t>
        <a:bodyPr/>
        <a:lstStyle/>
        <a:p>
          <a:endParaRPr lang="en-US"/>
        </a:p>
      </dgm:t>
    </dgm:pt>
    <dgm:pt modelId="{D9BB2D81-9C53-4B64-9CE1-FDF982D40478}" type="sibTrans" cxnId="{FD09F2BF-1A59-4C20-9277-FDF60F6C9A4C}">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4"/>
      <dgm:spPr/>
    </dgm:pt>
    <dgm:pt modelId="{992B107E-C6B8-46D8-B740-221E4A77A33C}" type="pres">
      <dgm:prSet presAssocID="{ADB7FBE5-9773-47FC-95C6-31825596BC50}" presName="txShp" presStyleLbl="node1" presStyleIdx="0" presStyleCnt="4">
        <dgm:presLayoutVars>
          <dgm:bulletEnabled val="1"/>
        </dgm:presLayoutVars>
      </dgm:prSet>
      <dgm:spPr/>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4"/>
      <dgm:spPr/>
    </dgm:pt>
    <dgm:pt modelId="{316FD740-1B6F-4066-B4AF-188BD1581777}" type="pres">
      <dgm:prSet presAssocID="{B57E269A-6A82-4FEF-9161-F4941CBFC491}" presName="txShp" presStyleLbl="node1" presStyleIdx="1" presStyleCnt="4">
        <dgm:presLayoutVars>
          <dgm:bulletEnabled val="1"/>
        </dgm:presLayoutVars>
      </dgm:prSet>
      <dgm:spPr/>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4"/>
      <dgm:spPr/>
    </dgm:pt>
    <dgm:pt modelId="{0D689531-2F4C-48AD-A16B-A826D55FFB10}" type="pres">
      <dgm:prSet presAssocID="{83CBDBCF-24DA-4ACB-8882-427170DBA220}" presName="txShp" presStyleLbl="node1" presStyleIdx="2" presStyleCnt="4" custLinFactNeighborX="422" custLinFactNeighborY="-2418">
        <dgm:presLayoutVars>
          <dgm:bulletEnabled val="1"/>
        </dgm:presLayoutVars>
      </dgm:prSet>
      <dgm:spPr/>
    </dgm:pt>
    <dgm:pt modelId="{A93784BA-64F3-4FDA-B5A0-496F3C29BD72}" type="pres">
      <dgm:prSet presAssocID="{D469660A-EDDC-472C-A5AF-B4871EB63405}" presName="spacing" presStyleCnt="0"/>
      <dgm:spPr/>
    </dgm:pt>
    <dgm:pt modelId="{712053CB-37CA-49E9-8B5E-4A1A0CF89C04}" type="pres">
      <dgm:prSet presAssocID="{552D55A6-046B-449E-8E17-AD997F558015}" presName="composite" presStyleCnt="0"/>
      <dgm:spPr/>
    </dgm:pt>
    <dgm:pt modelId="{15681C86-E118-4774-887E-07BA781C9FD2}" type="pres">
      <dgm:prSet presAssocID="{552D55A6-046B-449E-8E17-AD997F558015}" presName="imgShp" presStyleLbl="fgImgPlace1" presStyleIdx="3" presStyleCnt="4"/>
      <dgm:spPr/>
    </dgm:pt>
    <dgm:pt modelId="{B9837FD6-278B-4C4A-8DFE-92DF4CC61695}" type="pres">
      <dgm:prSet presAssocID="{552D55A6-046B-449E-8E17-AD997F558015}" presName="txShp" presStyleLbl="node1" presStyleIdx="3" presStyleCnt="4">
        <dgm:presLayoutVars>
          <dgm:bulletEnabled val="1"/>
        </dgm:presLayoutVars>
      </dgm:prSet>
      <dgm:spPr/>
    </dgm:pt>
  </dgm:ptLst>
  <dgm:cxnLst>
    <dgm:cxn modelId="{FEC12C30-6E08-4338-B987-DDA5F1723F9F}" type="presOf" srcId="{552D55A6-046B-449E-8E17-AD997F558015}" destId="{B9837FD6-278B-4C4A-8DFE-92DF4CC61695}"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7A5BC533-B2DB-40EB-A059-BDD27A13DF77}" srcId="{C77BC66A-AD09-4678-BB48-842329347B67}" destId="{B57E269A-6A82-4FEF-9161-F4941CBFC491}" srcOrd="1" destOrd="0" parTransId="{4541C686-A388-4B35-A9BF-DD14EF231EC1}" sibTransId="{8AD4842F-65F6-4C92-95C7-CC81DF988A87}"/>
    <dgm:cxn modelId="{3323A844-A1C8-4641-AB29-E5C255E53F5F}" type="presOf" srcId="{C77BC66A-AD09-4678-BB48-842329347B67}" destId="{8B5F6B06-C4D3-4592-924A-14F7FC3BF82B}" srcOrd="0" destOrd="0" presId="urn:microsoft.com/office/officeart/2005/8/layout/vList3"/>
    <dgm:cxn modelId="{5B68DD66-1994-482D-87A6-110E75B19B26}" type="presOf" srcId="{83CBDBCF-24DA-4ACB-8882-427170DBA220}" destId="{0D689531-2F4C-48AD-A16B-A826D55FFB10}" srcOrd="0" destOrd="0" presId="urn:microsoft.com/office/officeart/2005/8/layout/vList3"/>
    <dgm:cxn modelId="{1F29F08F-3DCF-47D9-9F99-C728D8732463}" type="presOf" srcId="{B57E269A-6A82-4FEF-9161-F4941CBFC491}" destId="{316FD740-1B6F-4066-B4AF-188BD1581777}"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FD09F2BF-1A59-4C20-9277-FDF60F6C9A4C}" srcId="{C77BC66A-AD09-4678-BB48-842329347B67}" destId="{552D55A6-046B-449E-8E17-AD997F558015}" srcOrd="3" destOrd="0" parTransId="{3E12A92B-AC92-4106-989A-0FC6A38403EA}" sibTransId="{D9BB2D81-9C53-4B64-9CE1-FDF982D40478}"/>
    <dgm:cxn modelId="{754C12E2-EBE9-4760-8AB1-990C24B27D89}" type="presOf" srcId="{ADB7FBE5-9773-47FC-95C6-31825596BC50}" destId="{992B107E-C6B8-46D8-B740-221E4A77A33C}" srcOrd="0" destOrd="0" presId="urn:microsoft.com/office/officeart/2005/8/layout/vList3"/>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3962DCD1-00AB-4E2B-8CDD-B4096D2CA055}" type="presParOf" srcId="{8B5F6B06-C4D3-4592-924A-14F7FC3BF82B}" destId="{712053CB-37CA-49E9-8B5E-4A1A0CF89C04}" srcOrd="6" destOrd="0" presId="urn:microsoft.com/office/officeart/2005/8/layout/vList3"/>
    <dgm:cxn modelId="{68B938AB-6779-45FC-92D9-B6B83B478707}" type="presParOf" srcId="{712053CB-37CA-49E9-8B5E-4A1A0CF89C04}" destId="{15681C86-E118-4774-887E-07BA781C9FD2}" srcOrd="0" destOrd="0" presId="urn:microsoft.com/office/officeart/2005/8/layout/vList3"/>
    <dgm:cxn modelId="{43CA0E8F-C8EF-4C55-A72B-B4A00BF186A8}" type="presParOf" srcId="{712053CB-37CA-49E9-8B5E-4A1A0CF89C04}" destId="{B9837FD6-278B-4C4A-8DFE-92DF4CC61695}" srcOrd="1" destOrd="0" presId="urn:microsoft.com/office/officeart/2005/8/layout/vList3"/>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6D7940-8408-4050-B6D2-D487E7A967A3}">
      <dsp:nvSpPr>
        <dsp:cNvPr id="0" name=""/>
        <dsp:cNvSpPr/>
      </dsp:nvSpPr>
      <dsp:spPr>
        <a:xfrm>
          <a:off x="0" y="0"/>
          <a:ext cx="3719512" cy="3719512"/>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3690EE21-12FA-402A-85C0-A6A61E2761BE}">
      <dsp:nvSpPr>
        <dsp:cNvPr id="0" name=""/>
        <dsp:cNvSpPr/>
      </dsp:nvSpPr>
      <dsp:spPr>
        <a:xfrm>
          <a:off x="1859756" y="0"/>
          <a:ext cx="5933581" cy="3719512"/>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t>المدخل الاقتصادي للتعليم</a:t>
          </a:r>
          <a:endParaRPr lang="en-US" sz="1800" b="1" kern="1200" dirty="0"/>
        </a:p>
      </dsp:txBody>
      <dsp:txXfrm>
        <a:off x="1859756" y="0"/>
        <a:ext cx="2966790" cy="464940"/>
      </dsp:txXfrm>
    </dsp:sp>
    <dsp:sp modelId="{5D0360FF-E006-4F50-B525-736C3F7A819B}">
      <dsp:nvSpPr>
        <dsp:cNvPr id="0" name=""/>
        <dsp:cNvSpPr/>
      </dsp:nvSpPr>
      <dsp:spPr>
        <a:xfrm>
          <a:off x="325457" y="464940"/>
          <a:ext cx="3068596" cy="3068596"/>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9DED6CB1-B377-4AC5-8709-5584386A1C32}">
      <dsp:nvSpPr>
        <dsp:cNvPr id="0" name=""/>
        <dsp:cNvSpPr/>
      </dsp:nvSpPr>
      <dsp:spPr>
        <a:xfrm>
          <a:off x="1859756" y="464940"/>
          <a:ext cx="5933581" cy="3068596"/>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t>مفهوم اقتصاديات التعليم</a:t>
          </a:r>
          <a:endParaRPr lang="en-US" sz="1800" b="1" kern="1200" dirty="0"/>
        </a:p>
      </dsp:txBody>
      <dsp:txXfrm>
        <a:off x="1859756" y="464940"/>
        <a:ext cx="2966790" cy="464940"/>
      </dsp:txXfrm>
    </dsp:sp>
    <dsp:sp modelId="{8B465590-71F0-4AE5-A90C-3E4EA8B45E2C}">
      <dsp:nvSpPr>
        <dsp:cNvPr id="0" name=""/>
        <dsp:cNvSpPr/>
      </dsp:nvSpPr>
      <dsp:spPr>
        <a:xfrm>
          <a:off x="650915" y="929880"/>
          <a:ext cx="2417680" cy="2417680"/>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F5B729CE-FF2F-4709-9550-D99954313D37}">
      <dsp:nvSpPr>
        <dsp:cNvPr id="0" name=""/>
        <dsp:cNvSpPr/>
      </dsp:nvSpPr>
      <dsp:spPr>
        <a:xfrm>
          <a:off x="1859756" y="929880"/>
          <a:ext cx="5933581" cy="2417680"/>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cs typeface="+mj-cs"/>
            </a:rPr>
            <a:t>نشوء وتطور اقتصاديات التعليم</a:t>
          </a:r>
          <a:endParaRPr lang="en-US" sz="1800" b="1" kern="1200" dirty="0">
            <a:cs typeface="+mj-cs"/>
          </a:endParaRPr>
        </a:p>
      </dsp:txBody>
      <dsp:txXfrm>
        <a:off x="1859756" y="929880"/>
        <a:ext cx="2966790" cy="464936"/>
      </dsp:txXfrm>
    </dsp:sp>
    <dsp:sp modelId="{9646D487-6C82-432F-94FB-F81B6611DB14}">
      <dsp:nvSpPr>
        <dsp:cNvPr id="0" name=""/>
        <dsp:cNvSpPr/>
      </dsp:nvSpPr>
      <dsp:spPr>
        <a:xfrm>
          <a:off x="976371" y="1394816"/>
          <a:ext cx="1766768" cy="1766768"/>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34BEC19C-5391-458F-AA42-7E893C02C06A}">
      <dsp:nvSpPr>
        <dsp:cNvPr id="0" name=""/>
        <dsp:cNvSpPr/>
      </dsp:nvSpPr>
      <dsp:spPr>
        <a:xfrm>
          <a:off x="1859756" y="1441998"/>
          <a:ext cx="5933581" cy="1672405"/>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r" defTabSz="800100">
            <a:lnSpc>
              <a:spcPct val="90000"/>
            </a:lnSpc>
            <a:spcBef>
              <a:spcPct val="0"/>
            </a:spcBef>
            <a:spcAft>
              <a:spcPct val="35000"/>
            </a:spcAft>
            <a:buNone/>
          </a:pPr>
          <a:r>
            <a:rPr lang="ar-JO" sz="1800" b="1" kern="1200" dirty="0">
              <a:latin typeface="+mn-lt"/>
            </a:rPr>
            <a:t>مجالات البحث في اقتصاديات التعليم</a:t>
          </a:r>
          <a:endParaRPr lang="en-US" sz="1800" b="1" kern="1200" dirty="0">
            <a:latin typeface="+mn-lt"/>
          </a:endParaRPr>
        </a:p>
      </dsp:txBody>
      <dsp:txXfrm>
        <a:off x="1859756" y="1441998"/>
        <a:ext cx="2966790" cy="440107"/>
      </dsp:txXfrm>
    </dsp:sp>
    <dsp:sp modelId="{C11F431A-10C8-49B1-8AB6-E847DA2D3941}">
      <dsp:nvSpPr>
        <dsp:cNvPr id="0" name=""/>
        <dsp:cNvSpPr/>
      </dsp:nvSpPr>
      <dsp:spPr>
        <a:xfrm>
          <a:off x="1301829" y="1859757"/>
          <a:ext cx="1115852" cy="1115852"/>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6EB971D7-1F8A-4DC6-9DD6-447AE1524326}">
      <dsp:nvSpPr>
        <dsp:cNvPr id="0" name=""/>
        <dsp:cNvSpPr/>
      </dsp:nvSpPr>
      <dsp:spPr>
        <a:xfrm>
          <a:off x="1859756" y="1891045"/>
          <a:ext cx="5933581" cy="1060573"/>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ar-JO" sz="1800" b="1" kern="1200" dirty="0">
              <a:latin typeface="+mn-lt"/>
            </a:rPr>
            <a:t>العائد والاستهلاك والتكلفة في التعليم</a:t>
          </a:r>
          <a:endParaRPr lang="en-US" sz="1800" b="1" kern="1200" dirty="0">
            <a:latin typeface="+mn-lt"/>
          </a:endParaRPr>
        </a:p>
      </dsp:txBody>
      <dsp:txXfrm>
        <a:off x="1859756" y="1891045"/>
        <a:ext cx="2966790" cy="441907"/>
      </dsp:txXfrm>
    </dsp:sp>
    <dsp:sp modelId="{68D88425-CDBE-4121-90EC-8C31EC4E73B9}">
      <dsp:nvSpPr>
        <dsp:cNvPr id="0" name=""/>
        <dsp:cNvSpPr/>
      </dsp:nvSpPr>
      <dsp:spPr>
        <a:xfrm>
          <a:off x="1627287" y="2324697"/>
          <a:ext cx="464936" cy="464936"/>
        </a:xfrm>
        <a:prstGeom prst="pie">
          <a:avLst>
            <a:gd name="adj1" fmla="val 5400000"/>
            <a:gd name="adj2" fmla="val 16200000"/>
          </a:avLst>
        </a:prstGeom>
        <a:solidFill>
          <a:schemeClr val="accent1">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contourW="44450" prstMaterial="matte">
          <a:bevelT w="63500" h="63500" prst="coolSlant"/>
          <a:contourClr>
            <a:srgbClr val="FFFFFF"/>
          </a:contourClr>
        </a:sp3d>
      </dsp:spPr>
      <dsp:style>
        <a:lnRef idx="2">
          <a:scrgbClr r="0" g="0" b="0"/>
        </a:lnRef>
        <a:fillRef idx="1">
          <a:scrgbClr r="0" g="0" b="0"/>
        </a:fillRef>
        <a:effectRef idx="0">
          <a:scrgbClr r="0" g="0" b="0"/>
        </a:effectRef>
        <a:fontRef idx="minor">
          <a:schemeClr val="lt1"/>
        </a:fontRef>
      </dsp:style>
    </dsp:sp>
    <dsp:sp modelId="{346E279D-0478-4C14-91B5-5845FE76EF12}">
      <dsp:nvSpPr>
        <dsp:cNvPr id="0" name=""/>
        <dsp:cNvSpPr/>
      </dsp:nvSpPr>
      <dsp:spPr>
        <a:xfrm>
          <a:off x="1859756" y="2324041"/>
          <a:ext cx="5933581" cy="464936"/>
        </a:xfrm>
        <a:prstGeom prst="rect">
          <a:avLst/>
        </a:prstGeom>
        <a:solidFill>
          <a:schemeClr val="lt1">
            <a:alpha val="90000"/>
            <a:hueOff val="0"/>
            <a:satOff val="0"/>
            <a:lumOff val="0"/>
            <a:alphaOff val="0"/>
          </a:schemeClr>
        </a:solidFill>
        <a:ln w="12700" cap="flat" cmpd="sng" algn="ctr">
          <a:noFill/>
          <a:prstDash val="solid"/>
          <a:miter lim="800000"/>
        </a:ln>
        <a:effectLst>
          <a:outerShdw blurRad="107950" dist="12700" dir="5400000" algn="ctr" rotWithShape="0">
            <a:srgbClr val="000000"/>
          </a:outerShdw>
        </a:effectLst>
        <a:sp3d>
          <a:bevelT w="165100" prst="coolSlant"/>
        </a:sp3d>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ar-JO" sz="2400" b="0" kern="1200" dirty="0">
              <a:latin typeface="+mn-lt"/>
              <a:cs typeface="+mn-cs"/>
            </a:rPr>
            <a:t>تمويل التعليم</a:t>
          </a:r>
          <a:endParaRPr lang="en-US" sz="2400" b="0" kern="1200" dirty="0">
            <a:latin typeface="+mn-lt"/>
            <a:cs typeface="+mn-cs"/>
          </a:endParaRPr>
        </a:p>
      </dsp:txBody>
      <dsp:txXfrm>
        <a:off x="1859756" y="2324041"/>
        <a:ext cx="2966790" cy="464936"/>
      </dsp:txXfrm>
    </dsp:sp>
    <dsp:sp modelId="{940AA52B-1450-4A70-BF92-EE69D61C76FB}">
      <dsp:nvSpPr>
        <dsp:cNvPr id="0" name=""/>
        <dsp:cNvSpPr/>
      </dsp:nvSpPr>
      <dsp:spPr>
        <a:xfrm>
          <a:off x="4826546" y="0"/>
          <a:ext cx="2966790" cy="464940"/>
        </a:xfrm>
        <a:prstGeom prst="rect">
          <a:avLst/>
        </a:prstGeom>
        <a:noFill/>
        <a:ln w="12700" cap="flat" cmpd="sng" algn="ctr">
          <a:noFill/>
          <a:prstDash val="solid"/>
          <a:miter lim="800000"/>
        </a:ln>
        <a:effectLst>
          <a:outerShdw blurRad="107950" dist="12700" dir="5400000" algn="ctr" rotWithShape="0">
            <a:srgbClr val="000000"/>
          </a:outerShdw>
        </a:effectLst>
        <a:sp3d/>
      </dsp:spPr>
      <dsp:style>
        <a:lnRef idx="2">
          <a:scrgbClr r="0" g="0" b="0"/>
        </a:lnRef>
        <a:fillRef idx="1">
          <a:scrgbClr r="0" g="0" b="0"/>
        </a:fillRef>
        <a:effectRef idx="0">
          <a:scrgbClr r="0" g="0" b="0"/>
        </a:effectRef>
        <a:fontRef idx="minor"/>
      </dsp:style>
      <dsp:txBody>
        <a:bodyPr spcFirstLastPara="0" vert="horz" wrap="square" lIns="80010" tIns="80010" rIns="80010" bIns="80010" numCol="1" spcCol="1270" anchor="ctr" anchorCtr="0">
          <a:noAutofit/>
        </a:bodyPr>
        <a:lstStyle/>
        <a:p>
          <a:pPr marL="228600" lvl="1" indent="-228600" algn="l" defTabSz="933450">
            <a:lnSpc>
              <a:spcPct val="90000"/>
            </a:lnSpc>
            <a:spcBef>
              <a:spcPct val="0"/>
            </a:spcBef>
            <a:spcAft>
              <a:spcPct val="15000"/>
            </a:spcAft>
            <a:buChar char="•"/>
          </a:pPr>
          <a:endParaRPr lang="en-US" sz="2100" kern="1200"/>
        </a:p>
      </dsp:txBody>
      <dsp:txXfrm>
        <a:off x="4826546" y="0"/>
        <a:ext cx="2966790" cy="4649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39929" y="221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مكونات السياسات التعليمية</a:t>
          </a:r>
          <a:endParaRPr lang="en-US" sz="2400" kern="1200" dirty="0"/>
        </a:p>
      </dsp:txBody>
      <dsp:txXfrm rot="10800000">
        <a:off x="1718418" y="2215"/>
        <a:ext cx="5226631" cy="713958"/>
      </dsp:txXfrm>
    </dsp:sp>
    <dsp:sp modelId="{375BD474-130A-4F51-920A-65E7C367718B}">
      <dsp:nvSpPr>
        <dsp:cNvPr id="0" name=""/>
        <dsp:cNvSpPr/>
      </dsp:nvSpPr>
      <dsp:spPr>
        <a:xfrm>
          <a:off x="1182950" y="221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39929" y="92929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مصادر صنع السياسات التعليمية</a:t>
          </a:r>
          <a:endParaRPr lang="en-US" sz="2400" kern="1200" dirty="0"/>
        </a:p>
      </dsp:txBody>
      <dsp:txXfrm rot="10800000">
        <a:off x="1718418" y="929295"/>
        <a:ext cx="5226631" cy="713958"/>
      </dsp:txXfrm>
    </dsp:sp>
    <dsp:sp modelId="{E4300E03-841D-4F35-84B3-E99530CC3883}">
      <dsp:nvSpPr>
        <dsp:cNvPr id="0" name=""/>
        <dsp:cNvSpPr/>
      </dsp:nvSpPr>
      <dsp:spPr>
        <a:xfrm>
          <a:off x="1182950" y="92929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62739" y="1839111"/>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مؤسسات صنع السياسات التعليمية الرسمية </a:t>
          </a:r>
          <a:endParaRPr lang="en-US" sz="2400" kern="1200" dirty="0"/>
        </a:p>
      </dsp:txBody>
      <dsp:txXfrm rot="10800000">
        <a:off x="1741228" y="1839111"/>
        <a:ext cx="5226631" cy="713958"/>
      </dsp:txXfrm>
    </dsp:sp>
    <dsp:sp modelId="{3D056ABF-DA8A-4CE8-B186-7424FC6B151E}">
      <dsp:nvSpPr>
        <dsp:cNvPr id="0" name=""/>
        <dsp:cNvSpPr/>
      </dsp:nvSpPr>
      <dsp:spPr>
        <a:xfrm>
          <a:off x="1182950" y="185637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539929" y="278345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مؤسسات صنع السياسات التعليمية غير الرسمية </a:t>
          </a:r>
          <a:endParaRPr lang="en-US" sz="2400" kern="1200" dirty="0"/>
        </a:p>
      </dsp:txBody>
      <dsp:txXfrm rot="10800000">
        <a:off x="1718418" y="2783455"/>
        <a:ext cx="5226631" cy="713958"/>
      </dsp:txXfrm>
    </dsp:sp>
    <dsp:sp modelId="{15681C86-E118-4774-887E-07BA781C9FD2}">
      <dsp:nvSpPr>
        <dsp:cNvPr id="0" name=""/>
        <dsp:cNvSpPr/>
      </dsp:nvSpPr>
      <dsp:spPr>
        <a:xfrm>
          <a:off x="1182950" y="278345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39929" y="221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مكونات السياسات التعليمية</a:t>
          </a:r>
          <a:endParaRPr lang="en-US" sz="2400" kern="1200" dirty="0"/>
        </a:p>
      </dsp:txBody>
      <dsp:txXfrm rot="10800000">
        <a:off x="1718418" y="2215"/>
        <a:ext cx="5226631" cy="713958"/>
      </dsp:txXfrm>
    </dsp:sp>
    <dsp:sp modelId="{375BD474-130A-4F51-920A-65E7C367718B}">
      <dsp:nvSpPr>
        <dsp:cNvPr id="0" name=""/>
        <dsp:cNvSpPr/>
      </dsp:nvSpPr>
      <dsp:spPr>
        <a:xfrm>
          <a:off x="1182950" y="221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39929" y="92929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مصادر صنع السياسات التعليمية</a:t>
          </a:r>
          <a:endParaRPr lang="en-US" sz="2400" kern="1200" dirty="0"/>
        </a:p>
      </dsp:txBody>
      <dsp:txXfrm rot="10800000">
        <a:off x="1718418" y="929295"/>
        <a:ext cx="5226631" cy="713958"/>
      </dsp:txXfrm>
    </dsp:sp>
    <dsp:sp modelId="{E4300E03-841D-4F35-84B3-E99530CC3883}">
      <dsp:nvSpPr>
        <dsp:cNvPr id="0" name=""/>
        <dsp:cNvSpPr/>
      </dsp:nvSpPr>
      <dsp:spPr>
        <a:xfrm>
          <a:off x="1182950" y="92929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62739" y="1839111"/>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مؤسسات صنع السياسات التعليمية الرسمية </a:t>
          </a:r>
          <a:endParaRPr lang="en-US" sz="2400" kern="1200" dirty="0"/>
        </a:p>
      </dsp:txBody>
      <dsp:txXfrm rot="10800000">
        <a:off x="1741228" y="1839111"/>
        <a:ext cx="5226631" cy="713958"/>
      </dsp:txXfrm>
    </dsp:sp>
    <dsp:sp modelId="{3D056ABF-DA8A-4CE8-B186-7424FC6B151E}">
      <dsp:nvSpPr>
        <dsp:cNvPr id="0" name=""/>
        <dsp:cNvSpPr/>
      </dsp:nvSpPr>
      <dsp:spPr>
        <a:xfrm>
          <a:off x="1182950" y="185637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9837FD6-278B-4C4A-8DFE-92DF4CC61695}">
      <dsp:nvSpPr>
        <dsp:cNvPr id="0" name=""/>
        <dsp:cNvSpPr/>
      </dsp:nvSpPr>
      <dsp:spPr>
        <a:xfrm rot="10800000">
          <a:off x="1539929" y="2783455"/>
          <a:ext cx="5405120" cy="7139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4836" tIns="91440" rIns="170688" bIns="91440" numCol="1" spcCol="1270" anchor="ctr" anchorCtr="0">
          <a:noAutofit/>
        </a:bodyPr>
        <a:lstStyle/>
        <a:p>
          <a:pPr marL="0" lvl="0" indent="0" algn="ctr" defTabSz="1066800">
            <a:lnSpc>
              <a:spcPct val="90000"/>
            </a:lnSpc>
            <a:spcBef>
              <a:spcPct val="0"/>
            </a:spcBef>
            <a:spcAft>
              <a:spcPct val="35000"/>
            </a:spcAft>
            <a:buNone/>
          </a:pPr>
          <a:r>
            <a:rPr lang="ar-JO" sz="2400" kern="1200" dirty="0"/>
            <a:t>مؤسسات صنع السياسات التعليمية غير الرسمية </a:t>
          </a:r>
          <a:endParaRPr lang="en-US" sz="2400" kern="1200" dirty="0"/>
        </a:p>
      </dsp:txBody>
      <dsp:txXfrm rot="10800000">
        <a:off x="1718418" y="2783455"/>
        <a:ext cx="5226631" cy="713958"/>
      </dsp:txXfrm>
    </dsp:sp>
    <dsp:sp modelId="{15681C86-E118-4774-887E-07BA781C9FD2}">
      <dsp:nvSpPr>
        <dsp:cNvPr id="0" name=""/>
        <dsp:cNvSpPr/>
      </dsp:nvSpPr>
      <dsp:spPr>
        <a:xfrm>
          <a:off x="1182950" y="2783455"/>
          <a:ext cx="713958" cy="7139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968147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654416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41528893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4186169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mc:AlternateContent xmlns:mc="http://schemas.openxmlformats.org/markup-compatibility/2006" xmlns:p14="http://schemas.microsoft.com/office/powerpoint/2010/main">
    <mc:Choice Requires="p14">
      <p:transition spd="slow" p14:dur="1600" advTm="38010">
        <p14:prism isInverted="1"/>
      </p:transition>
    </mc:Choice>
    <mc:Fallback xmlns="">
      <p:transition spd="slow" advTm="3801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1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diagramQuickStyle" Target="../diagrams/quickStyle2.xml"/><Relationship Id="rId3" Type="http://schemas.openxmlformats.org/officeDocument/2006/relationships/image" Target="../media/image4.png"/><Relationship Id="rId7" Type="http://schemas.openxmlformats.org/officeDocument/2006/relationships/diagramLayout" Target="../diagrams/layout2.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diagramData" Target="../diagrams/data2.xml"/><Relationship Id="rId5" Type="http://schemas.openxmlformats.org/officeDocument/2006/relationships/image" Target="../media/image6.svg"/><Relationship Id="rId10" Type="http://schemas.microsoft.com/office/2007/relationships/diagramDrawing" Target="../diagrams/drawing2.xml"/><Relationship Id="rId4" Type="http://schemas.openxmlformats.org/officeDocument/2006/relationships/image" Target="../media/image5.png"/><Relationship Id="rId9" Type="http://schemas.openxmlformats.org/officeDocument/2006/relationships/diagramColors" Target="../diagrams/colors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7.png"/><Relationship Id="rId1" Type="http://schemas.openxmlformats.org/officeDocument/2006/relationships/slideLayout" Target="../slideLayouts/slideLayout14.xml"/><Relationship Id="rId10" Type="http://schemas.openxmlformats.org/officeDocument/2006/relationships/image" Target="../media/image8.jpg"/><Relationship Id="rId9"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4.xml"/><Relationship Id="rId1" Type="http://schemas.openxmlformats.org/officeDocument/2006/relationships/themeOverride" Target="../theme/themeOverride1.xml"/><Relationship Id="rId5" Type="http://schemas.openxmlformats.org/officeDocument/2006/relationships/image" Target="../media/image9.jp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14.xml"/><Relationship Id="rId1" Type="http://schemas.openxmlformats.org/officeDocument/2006/relationships/tags" Target="../tags/tag1.xml"/></Relationships>
</file>

<file path=ppt/slides/_rels/slide39.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image" Target="../media/image4.png"/><Relationship Id="rId7" Type="http://schemas.openxmlformats.org/officeDocument/2006/relationships/diagramLayout" Target="../diagrams/layout3.xml"/><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diagramData" Target="../diagrams/data3.xml"/><Relationship Id="rId5" Type="http://schemas.openxmlformats.org/officeDocument/2006/relationships/image" Target="../media/image6.svg"/><Relationship Id="rId10" Type="http://schemas.microsoft.com/office/2007/relationships/diagramDrawing" Target="../diagrams/drawing3.xml"/><Relationship Id="rId4" Type="http://schemas.openxmlformats.org/officeDocument/2006/relationships/image" Target="../media/image5.png"/><Relationship Id="rId9" Type="http://schemas.openxmlformats.org/officeDocument/2006/relationships/diagramColors" Target="../diagrams/colors3.xml"/></Relationships>
</file>

<file path=ppt/slides/_rels/slide40.xml.rels><?xml version="1.0" encoding="UTF-8" standalone="yes"?>
<Relationships xmlns="http://schemas.openxmlformats.org/package/2006/relationships"><Relationship Id="rId3" Type="http://schemas.openxmlformats.org/officeDocument/2006/relationships/hyperlink" Target="https://drasah.com/Description.aspx?id=6303" TargetMode="External"/><Relationship Id="rId2" Type="http://schemas.openxmlformats.org/officeDocument/2006/relationships/image" Target="../media/image7.png"/><Relationship Id="rId1" Type="http://schemas.openxmlformats.org/officeDocument/2006/relationships/slideLayout" Target="../slideLayouts/slideLayout14.xml"/><Relationship Id="rId5" Type="http://schemas.openxmlformats.org/officeDocument/2006/relationships/hyperlink" Target="https://drasah.com/Description.aspx?id=6308" TargetMode="External"/><Relationship Id="rId4" Type="http://schemas.openxmlformats.org/officeDocument/2006/relationships/hyperlink" Target="https://drive.uqu.edu.sa/_/ezosrah/files"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8" Type="http://schemas.openxmlformats.org/officeDocument/2006/relationships/image" Target="../media/image23.jpg"/><Relationship Id="rId3" Type="http://schemas.openxmlformats.org/officeDocument/2006/relationships/image" Target="../media/image19.png"/><Relationship Id="rId7"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 Id="rId9" Type="http://schemas.openxmlformats.org/officeDocument/2006/relationships/image" Target="../media/image24.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11"/>
            <a:ext cx="12311979" cy="6813960"/>
          </a:xfrm>
          <a:prstGeom prst="rect">
            <a:avLst/>
          </a:prstGeom>
        </p:spPr>
      </p:pic>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0496" y="42929"/>
            <a:ext cx="2876694" cy="1357799"/>
          </a:xfrm>
          <a:prstGeom prst="rect">
            <a:avLst/>
          </a:prstGeom>
        </p:spPr>
      </p:pic>
      <p:sp>
        <p:nvSpPr>
          <p:cNvPr id="6" name="Rectangle 2">
            <a:extLst>
              <a:ext uri="{FF2B5EF4-FFF2-40B4-BE49-F238E27FC236}">
                <a16:creationId xmlns:a16="http://schemas.microsoft.com/office/drawing/2014/main" id="{170B0AE5-3D73-3A76-D5EE-EE50E6D4F8BF}"/>
              </a:ext>
            </a:extLst>
          </p:cNvPr>
          <p:cNvSpPr>
            <a:spLocks noChangeArrowheads="1"/>
          </p:cNvSpPr>
          <p:nvPr/>
        </p:nvSpPr>
        <p:spPr bwMode="auto">
          <a:xfrm>
            <a:off x="1451152" y="5509551"/>
            <a:ext cx="2820003" cy="334077"/>
          </a:xfrm>
          <a:prstGeom prst="rect">
            <a:avLst/>
          </a:prstGeom>
          <a:solidFill>
            <a:schemeClr val="tx1"/>
          </a:solidFill>
          <a:ln>
            <a:noFill/>
          </a:ln>
          <a:effectLst/>
        </p:spPr>
        <p:txBody>
          <a:bodyPr vert="horz" wrap="square" lIns="0" tIns="-17457" rIns="0" bIns="-17457"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0" u="none" strike="noStrike" cap="none" normalizeH="0" baseline="0" dirty="0">
                <a:ln>
                  <a:noFill/>
                </a:ln>
                <a:solidFill>
                  <a:schemeClr val="tx1"/>
                </a:solidFill>
                <a:effectLst/>
                <a:latin typeface="Aldhabi" panose="01000000000000000000" pitchFamily="2" charset="-78"/>
                <a:cs typeface="Aldhabi" panose="01000000000000000000" pitchFamily="2" charset="-78"/>
              </a:rPr>
              <a:t> </a:t>
            </a:r>
            <a:endParaRPr kumimoji="0" lang="en-US" altLang="en-US" sz="4000" b="0" i="0" u="none" strike="noStrike" cap="none" normalizeH="0" baseline="0" dirty="0">
              <a:ln>
                <a:noFill/>
              </a:ln>
              <a:solidFill>
                <a:schemeClr val="tx1"/>
              </a:solidFill>
              <a:effectLst/>
              <a:latin typeface="Aldhabi" panose="01000000000000000000" pitchFamily="2" charset="-78"/>
              <a:cs typeface="Aldhabi" panose="01000000000000000000" pitchFamily="2" charset="-78"/>
            </a:endParaRPr>
          </a:p>
        </p:txBody>
      </p:sp>
      <p:sp>
        <p:nvSpPr>
          <p:cNvPr id="15" name="TextBox 14">
            <a:extLst>
              <a:ext uri="{FF2B5EF4-FFF2-40B4-BE49-F238E27FC236}">
                <a16:creationId xmlns:a16="http://schemas.microsoft.com/office/drawing/2014/main" id="{B2B8C103-FDEB-C05A-770C-AC446132E109}"/>
              </a:ext>
            </a:extLst>
          </p:cNvPr>
          <p:cNvSpPr txBox="1"/>
          <p:nvPr/>
        </p:nvSpPr>
        <p:spPr>
          <a:xfrm>
            <a:off x="2895220" y="2865897"/>
            <a:ext cx="1671569" cy="1754326"/>
          </a:xfrm>
          <a:prstGeom prst="rect">
            <a:avLst/>
          </a:prstGeom>
          <a:solidFill>
            <a:schemeClr val="tx1"/>
          </a:solidFill>
        </p:spPr>
        <p:txBody>
          <a:bodyPr wrap="square" rtlCol="0">
            <a:spAutoFit/>
          </a:bodyPr>
          <a:lstStyle/>
          <a:p>
            <a:pPr algn="ctr"/>
            <a:r>
              <a:rPr lang="en-US" sz="1800" b="1" dirty="0">
                <a:latin typeface="Times New Roman" panose="02020603050405020304" pitchFamily="18" charset="0"/>
                <a:cs typeface="Times New Roman" panose="02020603050405020304" pitchFamily="18" charset="0"/>
              </a:rPr>
              <a:t>Prepared by Dr.</a:t>
            </a:r>
            <a:endParaRPr lang="ar-JO" sz="1800" b="1" dirty="0">
              <a:latin typeface="Times New Roman" panose="02020603050405020304" pitchFamily="18" charset="0"/>
              <a:cs typeface="Times New Roman" panose="02020603050405020304" pitchFamily="18" charset="0"/>
            </a:endParaRPr>
          </a:p>
          <a:p>
            <a:pPr algn="ct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Eman</a:t>
            </a:r>
            <a:r>
              <a:rPr lang="en-US" sz="1800" b="1" dirty="0">
                <a:latin typeface="Times New Roman" panose="02020603050405020304" pitchFamily="18" charset="0"/>
                <a:cs typeface="Times New Roman" panose="02020603050405020304" pitchFamily="18" charset="0"/>
              </a:rPr>
              <a:t> almasri</a:t>
            </a:r>
            <a:endParaRPr lang="ar-JO" sz="1800" b="1" dirty="0">
              <a:latin typeface="Times New Roman" panose="02020603050405020304" pitchFamily="18" charset="0"/>
              <a:cs typeface="Times New Roman" panose="02020603050405020304" pitchFamily="18" charset="0"/>
            </a:endParaRPr>
          </a:p>
          <a:p>
            <a:pPr algn="ctr"/>
            <a:endParaRPr lang="ar-JO" b="1" dirty="0">
              <a:latin typeface="Times New Roman" panose="02020603050405020304" pitchFamily="18" charset="0"/>
              <a:cs typeface="Times New Roman" panose="02020603050405020304" pitchFamily="18" charset="0"/>
            </a:endParaRPr>
          </a:p>
          <a:p>
            <a:pPr algn="ctr"/>
            <a:r>
              <a:rPr lang="en-US" altLang="en-US" sz="1800" b="1" dirty="0">
                <a:latin typeface="Times New Roman" panose="02020603050405020304" pitchFamily="18" charset="0"/>
                <a:cs typeface="Times New Roman" panose="02020603050405020304" pitchFamily="18" charset="0"/>
              </a:rPr>
              <a:t>Education policy</a:t>
            </a:r>
            <a:endParaRPr lang="ar-JO" altLang="en-US" sz="1800" b="1"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9204F8AC-6C56-D7A4-297A-16E680E5B83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68266" y="1249702"/>
            <a:ext cx="5000576" cy="3694734"/>
          </a:xfrm>
          <a:prstGeom prst="rect">
            <a:avLst/>
          </a:prstGeom>
          <a:scene3d>
            <a:camera prst="isometricLeftDown"/>
            <a:lightRig rig="threePt" dir="t"/>
          </a:scene3d>
        </p:spPr>
      </p:pic>
      <p:sp>
        <p:nvSpPr>
          <p:cNvPr id="8" name="Rectangle 7">
            <a:extLst>
              <a:ext uri="{FF2B5EF4-FFF2-40B4-BE49-F238E27FC236}">
                <a16:creationId xmlns:a16="http://schemas.microsoft.com/office/drawing/2014/main" id="{B4873107-B751-AD00-3B68-95F568B7AB11}"/>
              </a:ext>
            </a:extLst>
          </p:cNvPr>
          <p:cNvSpPr/>
          <p:nvPr/>
        </p:nvSpPr>
        <p:spPr>
          <a:xfrm>
            <a:off x="2286000" y="2290056"/>
            <a:ext cx="4830109" cy="3484661"/>
          </a:xfrm>
          <a:prstGeom prst="rect">
            <a:avLst/>
          </a:prstGeom>
          <a:solidFill>
            <a:schemeClr val="bg1"/>
          </a:solidFill>
          <a:scene3d>
            <a:camera prst="isometricLeftDown"/>
            <a:lightRig rig="threePt" dir="t"/>
          </a:scene3d>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ltLang="en-US" sz="2800" b="1" dirty="0">
                <a:solidFill>
                  <a:schemeClr val="tx1"/>
                </a:solidFill>
                <a:latin typeface="Times New Roman" panose="02020603050405020304" pitchFamily="18" charset="0"/>
                <a:cs typeface="Times New Roman" panose="02020603050405020304" pitchFamily="18" charset="0"/>
              </a:rPr>
              <a:t>Education policy</a:t>
            </a: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dirty="0">
                <a:solidFill>
                  <a:srgbClr val="00B0F0"/>
                </a:solidFill>
                <a:latin typeface="Times New Roman" panose="02020603050405020304" pitchFamily="18" charset="0"/>
                <a:cs typeface="Times New Roman" panose="02020603050405020304" pitchFamily="18" charset="0"/>
              </a:rPr>
              <a:t>Prepared by</a:t>
            </a:r>
            <a:r>
              <a:rPr lang="en-US" sz="2800" b="1" dirty="0">
                <a:latin typeface="Times New Roman" panose="02020603050405020304" pitchFamily="18" charset="0"/>
                <a:cs typeface="Times New Roman" panose="02020603050405020304" pitchFamily="18" charset="0"/>
              </a:rPr>
              <a:t>.</a:t>
            </a:r>
            <a:r>
              <a:rPr lang="en-US" sz="2800" b="1" dirty="0">
                <a:solidFill>
                  <a:schemeClr val="tx1"/>
                </a:solidFill>
                <a:latin typeface="Times New Roman" panose="02020603050405020304" pitchFamily="18" charset="0"/>
                <a:cs typeface="Times New Roman" panose="02020603050405020304" pitchFamily="18" charset="0"/>
              </a:rPr>
              <a:t> </a:t>
            </a:r>
            <a:endParaRPr lang="ar-JO" sz="2800" b="1" dirty="0">
              <a:solidFill>
                <a:schemeClr val="tx1"/>
              </a:solidFill>
              <a:latin typeface="Times New Roman" panose="02020603050405020304" pitchFamily="18" charset="0"/>
              <a:cs typeface="Times New Roman" panose="02020603050405020304" pitchFamily="18" charset="0"/>
            </a:endParaRPr>
          </a:p>
          <a:p>
            <a:pPr algn="ctr"/>
            <a:endParaRPr lang="ar-JO" altLang="en-US" sz="2800" b="1" dirty="0">
              <a:solidFill>
                <a:schemeClr val="tx1"/>
              </a:solidFill>
              <a:latin typeface="Times New Roman" panose="02020603050405020304" pitchFamily="18" charset="0"/>
              <a:cs typeface="Times New Roman" panose="02020603050405020304" pitchFamily="18" charset="0"/>
            </a:endParaRPr>
          </a:p>
          <a:p>
            <a:pPr algn="ctr"/>
            <a:r>
              <a:rPr lang="en-US" sz="2800" b="1" dirty="0">
                <a:solidFill>
                  <a:schemeClr val="tx1"/>
                </a:solidFill>
                <a:latin typeface="Times New Roman" panose="02020603050405020304" pitchFamily="18" charset="0"/>
                <a:cs typeface="Times New Roman" panose="02020603050405020304" pitchFamily="18" charset="0"/>
              </a:rPr>
              <a:t>Dr. </a:t>
            </a:r>
            <a:r>
              <a:rPr lang="en-US" sz="2800" b="1" dirty="0" err="1">
                <a:solidFill>
                  <a:schemeClr val="tx1"/>
                </a:solidFill>
                <a:latin typeface="Times New Roman" panose="02020603050405020304" pitchFamily="18" charset="0"/>
                <a:cs typeface="Times New Roman" panose="02020603050405020304" pitchFamily="18" charset="0"/>
              </a:rPr>
              <a:t>Eman</a:t>
            </a:r>
            <a:r>
              <a:rPr lang="en-US" sz="2800" b="1" dirty="0">
                <a:solidFill>
                  <a:schemeClr val="tx1"/>
                </a:solidFill>
                <a:latin typeface="Times New Roman" panose="02020603050405020304" pitchFamily="18" charset="0"/>
                <a:cs typeface="Times New Roman" panose="02020603050405020304" pitchFamily="18" charset="0"/>
              </a:rPr>
              <a:t> almasri</a:t>
            </a:r>
            <a:endParaRPr lang="ar-JO" sz="28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1600" advTm="40003">
        <p14:prism isInverted="1"/>
      </p:transition>
    </mc:Choice>
    <mc:Fallback xmlns="">
      <p:transition spd="slow" advTm="40003">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TextBox 3">
            <a:extLst>
              <a:ext uri="{FF2B5EF4-FFF2-40B4-BE49-F238E27FC236}">
                <a16:creationId xmlns:a16="http://schemas.microsoft.com/office/drawing/2014/main" id="{681F3599-CF3D-C008-1704-81BCC2073AD1}"/>
              </a:ext>
            </a:extLst>
          </p:cNvPr>
          <p:cNvSpPr txBox="1"/>
          <p:nvPr/>
        </p:nvSpPr>
        <p:spPr>
          <a:xfrm>
            <a:off x="2979172" y="2175954"/>
            <a:ext cx="5840361" cy="1200329"/>
          </a:xfrm>
          <a:prstGeom prst="rect">
            <a:avLst/>
          </a:prstGeom>
          <a:noFill/>
        </p:spPr>
        <p:txBody>
          <a:bodyPr wrap="square" rtlCol="0">
            <a:spAutoFit/>
          </a:bodyPr>
          <a:lstStyle/>
          <a:p>
            <a:pPr algn="ctr"/>
            <a:r>
              <a:rPr lang="ar-SA"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كلية العلوم الإنسانية</a:t>
            </a:r>
            <a:r>
              <a:rPr lang="ar-JO" sz="2800" b="1" dirty="0">
                <a:solidFill>
                  <a:srgbClr val="00B0F0"/>
                </a:solidFill>
                <a:effectLst/>
                <a:latin typeface="Arial" panose="020B0604020202020204" pitchFamily="34" charset="0"/>
                <a:ea typeface="Times New Roman" panose="02020603050405020304" pitchFamily="18" charset="0"/>
                <a:cs typeface="Times New Roman" panose="02020603050405020304" pitchFamily="18" charset="0"/>
              </a:rPr>
              <a:t>/ ماجستير القيادة التربوية</a:t>
            </a:r>
            <a:endParaRPr lang="ar-JO" sz="6000" b="1" dirty="0">
              <a:solidFill>
                <a:srgbClr val="00B0F0"/>
              </a:solidFill>
              <a:latin typeface="Times New Roman" panose="02020603050405020304" pitchFamily="18" charset="0"/>
              <a:cs typeface="Times New Roman" panose="02020603050405020304" pitchFamily="18" charset="0"/>
            </a:endParaRPr>
          </a:p>
          <a:p>
            <a:pPr algn="ctr"/>
            <a:r>
              <a:rPr lang="ar-JO" sz="4400" b="1" dirty="0">
                <a:solidFill>
                  <a:srgbClr val="00B0F0"/>
                </a:solidFill>
                <a:latin typeface="Times New Roman" panose="02020603050405020304" pitchFamily="18" charset="0"/>
                <a:cs typeface="Times New Roman" panose="02020603050405020304" pitchFamily="18" charset="0"/>
              </a:rPr>
              <a:t>سياسات التعليم</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674C709-2620-1853-E39C-0725F346EB51}"/>
              </a:ext>
            </a:extLst>
          </p:cNvPr>
          <p:cNvSpPr txBox="1"/>
          <p:nvPr/>
        </p:nvSpPr>
        <p:spPr>
          <a:xfrm>
            <a:off x="4006273" y="3897341"/>
            <a:ext cx="3786161" cy="523220"/>
          </a:xfrm>
          <a:prstGeom prst="rect">
            <a:avLst/>
          </a:prstGeom>
          <a:noFill/>
        </p:spPr>
        <p:txBody>
          <a:bodyPr wrap="square" rtlCol="0">
            <a:spAutoFit/>
          </a:bodyPr>
          <a:lstStyle/>
          <a:p>
            <a:pPr algn="ctr"/>
            <a:r>
              <a:rPr lang="ar-JO" sz="2800" b="1" dirty="0">
                <a:solidFill>
                  <a:srgbClr val="00B0F0"/>
                </a:solidFill>
                <a:latin typeface="Times New Roman" panose="02020603050405020304" pitchFamily="18" charset="0"/>
                <a:cs typeface="Times New Roman" panose="02020603050405020304" pitchFamily="18" charset="0"/>
              </a:rPr>
              <a:t>إعداد الدكتورة: إيمان المصري</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3801460"/>
      </p:ext>
    </p:extLst>
  </p:cSld>
  <p:clrMapOvr>
    <a:masterClrMapping/>
  </p:clrMapOvr>
  <mc:AlternateContent xmlns:mc="http://schemas.openxmlformats.org/markup-compatibility/2006" xmlns:p14="http://schemas.microsoft.com/office/powerpoint/2010/main">
    <mc:Choice Requires="p14">
      <p:transition spd="slow" p14:dur="1600" advTm="36394">
        <p14:prism isInverted="1"/>
      </p:transition>
    </mc:Choice>
    <mc:Fallback xmlns="">
      <p:transition spd="slow" advTm="36394">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a:effectLst>
            <a:reflection blurRad="6350" stA="52000" endA="300" endPos="35000" dir="5400000" sy="-100000" algn="bl" rotWithShape="0"/>
            <a:softEdge rad="12700"/>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969745" y="1386330"/>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نتاجات المحاضرة السابقة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02640" y="2127382"/>
            <a:ext cx="10614659" cy="504305"/>
          </a:xfrm>
          <a:prstGeom prst="rect">
            <a:avLst/>
          </a:prstGeom>
          <a:noFill/>
        </p:spPr>
        <p:txBody>
          <a:bodyPr wrap="square" rtlCol="0">
            <a:spAutoFit/>
          </a:bodyPr>
          <a:lstStyle/>
          <a:p>
            <a:pPr algn="just" rtl="1" fontAlgn="base">
              <a:lnSpc>
                <a:spcPct val="150000"/>
              </a:lnSpc>
            </a:pPr>
            <a:r>
              <a:rPr lang="ar-SA" sz="2000" dirty="0">
                <a:solidFill>
                  <a:srgbClr val="333333"/>
                </a:solidFill>
                <a:effectLst/>
                <a:ea typeface="Calibri" panose="020F0502020204030204" pitchFamily="34" charset="0"/>
                <a:cs typeface="Calibri" panose="020F0502020204030204" pitchFamily="34" charset="0"/>
              </a:rPr>
              <a:t>.</a:t>
            </a:r>
            <a:endParaRPr lang="ar-YE" sz="2400" i="0" dirty="0">
              <a:solidFill>
                <a:srgbClr val="232323"/>
              </a:solidFill>
              <a:effectLst/>
              <a:latin typeface="IBM Plex Sans Arabic"/>
            </a:endParaRPr>
          </a:p>
        </p:txBody>
      </p:sp>
      <p:graphicFrame>
        <p:nvGraphicFramePr>
          <p:cNvPr id="19" name="Diagram 18">
            <a:extLst>
              <a:ext uri="{FF2B5EF4-FFF2-40B4-BE49-F238E27FC236}">
                <a16:creationId xmlns:a16="http://schemas.microsoft.com/office/drawing/2014/main" id="{D273D658-CBB7-053A-A2E1-868A20D324AE}"/>
              </a:ext>
            </a:extLst>
          </p:cNvPr>
          <p:cNvGraphicFramePr/>
          <p:nvPr>
            <p:extLst>
              <p:ext uri="{D42A27DB-BD31-4B8C-83A1-F6EECF244321}">
                <p14:modId xmlns:p14="http://schemas.microsoft.com/office/powerpoint/2010/main" val="1472104432"/>
              </p:ext>
            </p:extLst>
          </p:nvPr>
        </p:nvGraphicFramePr>
        <p:xfrm>
          <a:off x="2231797" y="2153354"/>
          <a:ext cx="7793338" cy="37195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3" name="Rectangle 12">
            <a:extLst>
              <a:ext uri="{FF2B5EF4-FFF2-40B4-BE49-F238E27FC236}">
                <a16:creationId xmlns:a16="http://schemas.microsoft.com/office/drawing/2014/main" id="{361523E9-43ED-C33E-95F5-E399D9B8965E}"/>
              </a:ext>
            </a:extLst>
          </p:cNvPr>
          <p:cNvSpPr/>
          <p:nvPr/>
        </p:nvSpPr>
        <p:spPr>
          <a:xfrm>
            <a:off x="8243854" y="2032661"/>
            <a:ext cx="1923553" cy="4017772"/>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1600" advTm="231983">
        <p14:prism isInverted="1"/>
      </p:transition>
    </mc:Choice>
    <mc:Fallback xmlns="">
      <p:transition spd="slow" advTm="23198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444240" y="1395080"/>
            <a:ext cx="6370320" cy="584775"/>
          </a:xfrm>
          <a:prstGeom prst="rect">
            <a:avLst/>
          </a:prstGeom>
          <a:noFill/>
        </p:spPr>
        <p:txBody>
          <a:bodyPr wrap="square" rtlCol="0">
            <a:spAutoFit/>
          </a:bodyPr>
          <a:lstStyle/>
          <a:p>
            <a:r>
              <a:rPr lang="ar-JO" sz="3200" dirty="0">
                <a:latin typeface="Arabic Typesetting" panose="03020402040406030203" pitchFamily="66" charset="-78"/>
                <a:cs typeface="+mj-cs"/>
              </a:rPr>
              <a:t>محتوى المادة الدراسية والجدول الزّمني</a:t>
            </a:r>
            <a:endParaRPr lang="en-US" sz="3200" dirty="0">
              <a:cs typeface="+mj-cs"/>
            </a:endParaRPr>
          </a:p>
        </p:txBody>
      </p:sp>
      <p:graphicFrame>
        <p:nvGraphicFramePr>
          <p:cNvPr id="2" name="Table 1">
            <a:extLst>
              <a:ext uri="{FF2B5EF4-FFF2-40B4-BE49-F238E27FC236}">
                <a16:creationId xmlns:a16="http://schemas.microsoft.com/office/drawing/2014/main" id="{D7CD67A0-6325-A101-6C83-40F4DBC49CD7}"/>
              </a:ext>
            </a:extLst>
          </p:cNvPr>
          <p:cNvGraphicFramePr>
            <a:graphicFrameLocks noGrp="1"/>
          </p:cNvGraphicFramePr>
          <p:nvPr>
            <p:extLst>
              <p:ext uri="{D42A27DB-BD31-4B8C-83A1-F6EECF244321}">
                <p14:modId xmlns:p14="http://schemas.microsoft.com/office/powerpoint/2010/main" val="1807057236"/>
              </p:ext>
            </p:extLst>
          </p:nvPr>
        </p:nvGraphicFramePr>
        <p:xfrm>
          <a:off x="2176847" y="2158764"/>
          <a:ext cx="7785920" cy="3796177"/>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val="1807025547"/>
                    </a:ext>
                  </a:extLst>
                </a:gridCol>
                <a:gridCol w="4896464">
                  <a:extLst>
                    <a:ext uri="{9D8B030D-6E8A-4147-A177-3AD203B41FA5}">
                      <a16:colId xmlns:a16="http://schemas.microsoft.com/office/drawing/2014/main" val="1615406851"/>
                    </a:ext>
                  </a:extLst>
                </a:gridCol>
                <a:gridCol w="988142">
                  <a:extLst>
                    <a:ext uri="{9D8B030D-6E8A-4147-A177-3AD203B41FA5}">
                      <a16:colId xmlns:a16="http://schemas.microsoft.com/office/drawing/2014/main" val="3921856315"/>
                    </a:ext>
                  </a:extLst>
                </a:gridCol>
                <a:gridCol w="1150373">
                  <a:extLst>
                    <a:ext uri="{9D8B030D-6E8A-4147-A177-3AD203B41FA5}">
                      <a16:colId xmlns:a16="http://schemas.microsoft.com/office/drawing/2014/main" val="123633427"/>
                    </a:ext>
                  </a:extLst>
                </a:gridCol>
              </a:tblGrid>
              <a:tr h="282339">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66409209"/>
                  </a:ext>
                </a:extLst>
              </a:tr>
              <a:tr h="288729">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32341521"/>
                  </a:ext>
                </a:extLst>
              </a:tr>
              <a:tr h="288729">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28637424"/>
                  </a:ext>
                </a:extLst>
              </a:tr>
              <a:tr h="590955">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7661648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800" b="1" kern="1200" dirty="0">
                          <a:solidFill>
                            <a:schemeClr val="dk1"/>
                          </a:solidFill>
                          <a:effectLst/>
                          <a:latin typeface="+mn-lt"/>
                          <a:ea typeface="+mn-ea"/>
                          <a:cs typeface="+mn-cs"/>
                        </a:rPr>
                        <a:t> </a:t>
                      </a:r>
                      <a:r>
                        <a:rPr lang="ar-EG" sz="1800" b="1" kern="1200" dirty="0">
                          <a:solidFill>
                            <a:schemeClr val="dk1"/>
                          </a:solidFill>
                          <a:effectLst/>
                          <a:latin typeface="+mn-lt"/>
                          <a:ea typeface="+mn-ea"/>
                          <a:cs typeface="+mn-cs"/>
                        </a:rPr>
                        <a:t>√ </a:t>
                      </a:r>
                      <a:endParaRPr lang="en-US" sz="1800" b="1" kern="1200" dirty="0">
                        <a:solidFill>
                          <a:schemeClr val="dk1"/>
                        </a:solidFill>
                        <a:effectLst/>
                        <a:latin typeface="+mn-lt"/>
                        <a:ea typeface="+mn-ea"/>
                        <a:cs typeface="+mn-cs"/>
                      </a:endParaRPr>
                    </a:p>
                  </a:txBody>
                  <a:tcPr marL="68580" marR="68580" marT="0" marB="0" anchor="ctr"/>
                </a:tc>
                <a:extLst>
                  <a:ext uri="{0D108BD9-81ED-4DB2-BD59-A6C34878D82A}">
                    <a16:rowId xmlns:a16="http://schemas.microsoft.com/office/drawing/2014/main" val="3686205660"/>
                  </a:ext>
                </a:extLst>
              </a:tr>
              <a:tr h="288729">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459696556"/>
                  </a:ext>
                </a:extLst>
              </a:tr>
              <a:tr h="288729">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064923832"/>
                  </a:ext>
                </a:extLst>
              </a:tr>
              <a:tr h="288729">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255707143"/>
                  </a:ext>
                </a:extLst>
              </a:tr>
              <a:tr h="288729">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542931447"/>
                  </a:ext>
                </a:extLst>
              </a:tr>
              <a:tr h="288729">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2308612543"/>
                  </a:ext>
                </a:extLst>
              </a:tr>
              <a:tr h="288729">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640285340"/>
                  </a:ext>
                </a:extLst>
              </a:tr>
              <a:tr h="282339">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25925656"/>
                  </a:ext>
                </a:extLst>
              </a:tr>
            </a:tbl>
          </a:graphicData>
        </a:graphic>
      </p:graphicFrame>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243070">
        <p14:prism isInverted="1"/>
      </p:transition>
    </mc:Choice>
    <mc:Fallback xmlns="">
      <p:transition spd="slow" advTm="24307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5464254" y="673229"/>
            <a:ext cx="1263487"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مقدمة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663677" y="1594418"/>
            <a:ext cx="10497357" cy="4003660"/>
          </a:xfrm>
          <a:prstGeom prst="rect">
            <a:avLst/>
          </a:prstGeom>
          <a:noFill/>
        </p:spPr>
        <p:txBody>
          <a:bodyPr wrap="square" rtlCol="0">
            <a:spAutoFit/>
          </a:bodyPr>
          <a:lstStyle/>
          <a:p>
            <a:pPr marL="0" marR="0" algn="just" rtl="1">
              <a:lnSpc>
                <a:spcPct val="115000"/>
              </a:lnSpc>
              <a:spcBef>
                <a:spcPts val="0"/>
              </a:spcBef>
              <a:spcAft>
                <a:spcPts val="800"/>
              </a:spcAft>
            </a:pPr>
            <a:r>
              <a:rPr lang="ar-JO"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1800" kern="100" dirty="0">
                <a:effectLst/>
                <a:latin typeface="Calibri" panose="020F0502020204030204" pitchFamily="34" charset="0"/>
                <a:ea typeface="Calibri" panose="020F0502020204030204" pitchFamily="34" charset="0"/>
                <a:cs typeface="Arial" panose="020B0604020202020204" pitchFamily="34" charset="0"/>
              </a:rPr>
              <a:t> </a:t>
            </a:r>
            <a:r>
              <a:rPr lang="ar-JO" sz="2000" dirty="0">
                <a:solidFill>
                  <a:srgbClr val="333333"/>
                </a:solidFill>
              </a:rPr>
              <a:t> </a:t>
            </a:r>
            <a:r>
              <a:rPr lang="ar-JO" sz="2400" dirty="0">
                <a:solidFill>
                  <a:srgbClr val="333333"/>
                </a:solidFill>
              </a:rPr>
              <a:t>يُعد ا</a:t>
            </a:r>
            <a:r>
              <a:rPr lang="ar-JO" sz="2400" b="0" i="0" dirty="0">
                <a:solidFill>
                  <a:srgbClr val="333333"/>
                </a:solidFill>
                <a:effectLst/>
              </a:rPr>
              <a:t>لنظام التعليمي أساسًا للنظام المجتمعي في جميع الدول، إذ أن هناك تأثير وتأثر لكل منهما بالآخر وهذا يؤكد حيوية دور النظام التعليمي وتأثيره على المجتمع،. فالسياسة التعليمية تمثل في مجموعة المبادئ والقوانين والقواعد التي تحكم النظم التعليمية وتوجه العمل بالأجهزة التعليمية في المستويات المختلفة عند اتخاذ القرارات، وكذلك تقدم تصورا لبرنامج العمل الذي يستخدم كمؤشر من أجل تحسين التعليم وتوجهه نحو المستقبل ومن ثم فإن جميع عناصر النظام التعليمي مثل الأهداف ووسائل تحقيقها، والمناهج والية تطبيقها، ونمط الإدارة وإجراءات عملها ينبغي أن تتسق مع السياسة التعليمية، وهذا ما يدعو للاهتمام بصانعي السياسات التعليمية والشروط التي يجب ان تتوفر بهم والتأكيد على ثوابتهم الفكرية والاجتماعية والسياسية والاقتصادية والتي يجب أن تتواءم مع السياسة العامة للدولة</a:t>
            </a:r>
            <a:r>
              <a:rPr lang="ar-JO" sz="2000" b="0" i="0" dirty="0">
                <a:solidFill>
                  <a:srgbClr val="333333"/>
                </a:solidFill>
                <a:effectLst/>
              </a:rPr>
              <a:t>.</a:t>
            </a:r>
          </a:p>
          <a:p>
            <a:pPr marL="0" marR="0" algn="just" rtl="1">
              <a:lnSpc>
                <a:spcPct val="115000"/>
              </a:lnSpc>
              <a:spcBef>
                <a:spcPts val="0"/>
              </a:spcBef>
              <a:spcAft>
                <a:spcPts val="800"/>
              </a:spcAft>
            </a:pPr>
            <a:r>
              <a:rPr lang="ar-SA" sz="1800" dirty="0">
                <a:effectLst/>
                <a:latin typeface="Calibri" panose="020F0502020204030204" pitchFamily="34" charset="0"/>
                <a:ea typeface="Calibri" panose="020F0502020204030204" pitchFamily="34" charset="0"/>
                <a:cs typeface="Simplified Arabic" panose="02020603050405020304" pitchFamily="18" charset="-78"/>
              </a:rPr>
              <a:t> </a:t>
            </a:r>
            <a:r>
              <a:rPr lang="ar-JO"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فما هي أهم مؤسسات صنع السياسات التعليمية</a:t>
            </a:r>
            <a:r>
              <a:rPr lang="ar-JO" sz="2400" b="1" dirty="0">
                <a:solidFill>
                  <a:srgbClr val="0070C0"/>
                </a:solidFill>
                <a:latin typeface="Calibri" panose="020F0502020204030204" pitchFamily="34" charset="0"/>
                <a:ea typeface="Calibri" panose="020F0502020204030204" pitchFamily="34" charset="0"/>
                <a:cs typeface="Simplified Arabic" panose="02020603050405020304" pitchFamily="18" charset="-78"/>
              </a:rPr>
              <a:t> </a:t>
            </a:r>
            <a:r>
              <a:rPr lang="ar-JO" sz="2400" b="1" dirty="0">
                <a:solidFill>
                  <a:srgbClr val="0070C0"/>
                </a:solidFill>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dirty="0">
              <a:solidFill>
                <a:srgbClr val="0070C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Rectangle: Rounded Corners 3">
            <a:extLst>
              <a:ext uri="{FF2B5EF4-FFF2-40B4-BE49-F238E27FC236}">
                <a16:creationId xmlns:a16="http://schemas.microsoft.com/office/drawing/2014/main" id="{54FBFA77-14E0-4749-F1A2-DD411BDD4110}"/>
              </a:ext>
            </a:extLst>
          </p:cNvPr>
          <p:cNvSpPr/>
          <p:nvPr/>
        </p:nvSpPr>
        <p:spPr>
          <a:xfrm>
            <a:off x="267584" y="520526"/>
            <a:ext cx="2167470"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السادسة</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156020">
        <p14:prism isInverted="1"/>
      </p:transition>
    </mc:Choice>
    <mc:Fallback xmlns="">
      <p:transition spd="slow" advTm="15602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2096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3572168" y="992752"/>
            <a:ext cx="4995278"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نتاجات المحاضرة السادسة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Rectangle: Rounded Corners 3">
            <a:extLst>
              <a:ext uri="{FF2B5EF4-FFF2-40B4-BE49-F238E27FC236}">
                <a16:creationId xmlns:a16="http://schemas.microsoft.com/office/drawing/2014/main" id="{54FBFA77-14E0-4749-F1A2-DD411BDD4110}"/>
              </a:ext>
            </a:extLst>
          </p:cNvPr>
          <p:cNvSpPr/>
          <p:nvPr/>
        </p:nvSpPr>
        <p:spPr>
          <a:xfrm>
            <a:off x="267584" y="520526"/>
            <a:ext cx="2167470"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السادسة</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graphicFrame>
        <p:nvGraphicFramePr>
          <p:cNvPr id="5" name="Diagram 4">
            <a:extLst>
              <a:ext uri="{FF2B5EF4-FFF2-40B4-BE49-F238E27FC236}">
                <a16:creationId xmlns:a16="http://schemas.microsoft.com/office/drawing/2014/main" id="{CA105EE7-C0ED-FC6F-9B58-095ED54354E0}"/>
              </a:ext>
            </a:extLst>
          </p:cNvPr>
          <p:cNvGraphicFramePr/>
          <p:nvPr>
            <p:extLst>
              <p:ext uri="{D42A27DB-BD31-4B8C-83A1-F6EECF244321}">
                <p14:modId xmlns:p14="http://schemas.microsoft.com/office/powerpoint/2010/main" val="3742783177"/>
              </p:ext>
            </p:extLst>
          </p:nvPr>
        </p:nvGraphicFramePr>
        <p:xfrm>
          <a:off x="2032000" y="1883982"/>
          <a:ext cx="8128000" cy="349962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603074477"/>
      </p:ext>
    </p:extLst>
  </p:cSld>
  <p:clrMapOvr>
    <a:masterClrMapping/>
  </p:clrMapOvr>
  <mc:AlternateContent xmlns:mc="http://schemas.openxmlformats.org/markup-compatibility/2006" xmlns:p14="http://schemas.microsoft.com/office/powerpoint/2010/main">
    <mc:Choice Requires="p14">
      <p:transition spd="slow" p14:dur="1600" advTm="88436">
        <p14:prism isInverted="1"/>
      </p:transition>
    </mc:Choice>
    <mc:Fallback xmlns="">
      <p:transition spd="slow" advTm="88436">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مكونات السياسات التعليمية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BB95FDC1-745B-5E08-C4A2-0B18A58E3720}"/>
              </a:ext>
            </a:extLst>
          </p:cNvPr>
          <p:cNvSpPr txBox="1"/>
          <p:nvPr/>
        </p:nvSpPr>
        <p:spPr>
          <a:xfrm>
            <a:off x="665082" y="1293434"/>
            <a:ext cx="10861836" cy="4993675"/>
          </a:xfrm>
          <a:prstGeom prst="rect">
            <a:avLst/>
          </a:prstGeom>
          <a:noFill/>
        </p:spPr>
        <p:txBody>
          <a:bodyPr wrap="square" rtlCol="0">
            <a:spAutoFit/>
          </a:bodyPr>
          <a:lstStyle/>
          <a:p>
            <a:pPr algn="just" rtl="1"/>
            <a:r>
              <a:rPr lang="ar-JO" sz="2800" b="1" kern="0" dirty="0">
                <a:solidFill>
                  <a:srgbClr val="333333"/>
                </a:solidFill>
                <a:cs typeface="Traditional Arabic" panose="02020603050405020304" pitchFamily="18" charset="-78"/>
              </a:rPr>
              <a:t> </a:t>
            </a:r>
            <a:r>
              <a:rPr lang="ar-SA" sz="2400" kern="0" dirty="0">
                <a:solidFill>
                  <a:srgbClr val="000000"/>
                </a:solidFill>
                <a:effectLst/>
                <a:ea typeface="Times New Roman" panose="02020603050405020304" pitchFamily="18" charset="0"/>
                <a:cs typeface="Calibri" panose="020F0502020204030204" pitchFamily="34" charset="0"/>
              </a:rPr>
              <a:t>        </a:t>
            </a:r>
            <a:endParaRPr lang="ar-JO" sz="2400" kern="0" dirty="0">
              <a:solidFill>
                <a:srgbClr val="000000"/>
              </a:solidFill>
              <a:effectLst/>
              <a:ea typeface="Times New Roman" panose="02020603050405020304" pitchFamily="18" charset="0"/>
              <a:cs typeface="Calibri" panose="020F0502020204030204" pitchFamily="34" charset="0"/>
            </a:endParaRPr>
          </a:p>
          <a:p>
            <a:pPr algn="just" rtl="1">
              <a:lnSpc>
                <a:spcPct val="150000"/>
              </a:lnSpc>
            </a:pPr>
            <a:r>
              <a:rPr lang="ar-YE" sz="2400" b="0" i="0" dirty="0">
                <a:solidFill>
                  <a:srgbClr val="363D98"/>
                </a:solidFill>
                <a:effectLst/>
                <a:latin typeface="Dubai" panose="020B0503030403030204" pitchFamily="34" charset="-78"/>
                <a:cs typeface="Dubai" panose="020B0503030403030204" pitchFamily="34" charset="-78"/>
              </a:rPr>
              <a:t> </a:t>
            </a:r>
            <a:r>
              <a:rPr lang="ar-JO" sz="2400" b="0" i="0" dirty="0">
                <a:solidFill>
                  <a:srgbClr val="363D98"/>
                </a:solidFill>
                <a:effectLst/>
                <a:latin typeface="Dubai" panose="020B0503030403030204" pitchFamily="34" charset="-78"/>
                <a:cs typeface="Dubai" panose="020B0503030403030204" pitchFamily="34" charset="-78"/>
              </a:rPr>
              <a:t> </a:t>
            </a:r>
            <a:r>
              <a:rPr lang="ar-JO" sz="2800" kern="0" dirty="0">
                <a:solidFill>
                  <a:srgbClr val="000000"/>
                </a:solidFill>
                <a:cs typeface="Calibri" panose="020F0502020204030204" pitchFamily="34" charset="0"/>
              </a:rPr>
              <a:t> </a:t>
            </a:r>
            <a:r>
              <a:rPr lang="ar-JO" sz="2800" b="1" kern="0" dirty="0">
                <a:solidFill>
                  <a:srgbClr val="333333"/>
                </a:solidFill>
                <a:cs typeface="Traditional Arabic" panose="02020603050405020304" pitchFamily="18" charset="-78"/>
              </a:rPr>
              <a:t>تشير </a:t>
            </a:r>
            <a:r>
              <a:rPr lang="ar-YE" sz="2800" b="1" kern="0" dirty="0">
                <a:solidFill>
                  <a:srgbClr val="333333"/>
                </a:solidFill>
                <a:cs typeface="Traditional Arabic" panose="02020603050405020304" pitchFamily="18" charset="-78"/>
              </a:rPr>
              <a:t>السياسات التعليمية </a:t>
            </a:r>
            <a:r>
              <a:rPr lang="ar-JO" sz="2800" b="1" kern="0" dirty="0">
                <a:solidFill>
                  <a:srgbClr val="333333"/>
                </a:solidFill>
                <a:cs typeface="Traditional Arabic" panose="02020603050405020304" pitchFamily="18" charset="-78"/>
              </a:rPr>
              <a:t>إلى </a:t>
            </a:r>
            <a:r>
              <a:rPr lang="ar-YE" sz="2800" b="1" kern="0" dirty="0">
                <a:solidFill>
                  <a:srgbClr val="333333"/>
                </a:solidFill>
                <a:cs typeface="Traditional Arabic" panose="02020603050405020304" pitchFamily="18" charset="-78"/>
              </a:rPr>
              <a:t>ذلك الجهد المنظم الذي تشترك في صناعته هيئات وأفراد </a:t>
            </a:r>
            <a:r>
              <a:rPr lang="ar-JO" sz="2800" b="1" kern="0" dirty="0">
                <a:solidFill>
                  <a:srgbClr val="333333"/>
                </a:solidFill>
                <a:cs typeface="Traditional Arabic" panose="02020603050405020304" pitchFamily="18" charset="-78"/>
              </a:rPr>
              <a:t>ممثلي</a:t>
            </a:r>
            <a:r>
              <a:rPr lang="ar-YE" sz="2800" b="1" kern="0" dirty="0">
                <a:solidFill>
                  <a:srgbClr val="333333"/>
                </a:solidFill>
                <a:cs typeface="Traditional Arabic" panose="02020603050405020304" pitchFamily="18" charset="-78"/>
              </a:rPr>
              <a:t>ن للمجتمع لتحديد التعليمي وجميع مؤسساته والذي يوضح العلاقة بين ما تحتاجه الدولة وبين ما ينبغي أن تقوم به مؤسساتها التعليمية، وبالتالي يمكن تقييم عمل هذه المؤسسات في إطار السياسات التعليمية من خلال الإدارات المختصة وبمشاركة أفراد المجتمع في وضع مبادئ التعليم وإطاره العام وأهدافه وفلسفته ونظمه، فالسياسة التعليمية تعبر عن الاختيارات السياسية للمجتمع وعاداته وقيمه والثروات البشرية والمادية المتاحة وكذلك تطلعاته المستقبلية.</a:t>
            </a:r>
            <a:endParaRPr lang="ar-JO" sz="2800" b="1" kern="0" dirty="0">
              <a:solidFill>
                <a:srgbClr val="333333"/>
              </a:solidFill>
              <a:cs typeface="Traditional Arabic" panose="02020603050405020304" pitchFamily="18" charset="-78"/>
            </a:endParaRPr>
          </a:p>
          <a:p>
            <a:pPr algn="just" rtl="1">
              <a:lnSpc>
                <a:spcPct val="150000"/>
              </a:lnSpc>
            </a:pPr>
            <a:r>
              <a:rPr lang="ar-JO" sz="2800" b="1" kern="0" dirty="0">
                <a:solidFill>
                  <a:srgbClr val="333333"/>
                </a:solidFill>
                <a:cs typeface="Traditional Arabic" panose="02020603050405020304" pitchFamily="18" charset="-78"/>
              </a:rPr>
              <a:t>     </a:t>
            </a:r>
            <a:r>
              <a:rPr lang="ar-SA" sz="2800" b="1" kern="0" dirty="0">
                <a:solidFill>
                  <a:srgbClr val="333333"/>
                </a:solidFill>
                <a:cs typeface="Traditional Arabic" panose="02020603050405020304" pitchFamily="18" charset="-78"/>
              </a:rPr>
              <a:t>إن السياسات التعليمية تتحدد في ضوء مجموعة من المكونات والتي لا تكتمل بدونها وبناء عليه تشكل في مجملها السياسات التعليمية </a:t>
            </a:r>
            <a:r>
              <a:rPr lang="ar-JO" sz="2800" b="1" kern="0" dirty="0">
                <a:solidFill>
                  <a:srgbClr val="333333"/>
                </a:solidFill>
                <a:cs typeface="Traditional Arabic" panose="02020603050405020304" pitchFamily="18" charset="-78"/>
              </a:rPr>
              <a:t>حيث</a:t>
            </a:r>
            <a:r>
              <a:rPr lang="ar-SA" sz="2800" b="1" kern="0" dirty="0">
                <a:solidFill>
                  <a:srgbClr val="333333"/>
                </a:solidFill>
                <a:cs typeface="Traditional Arabic" panose="02020603050405020304" pitchFamily="18" charset="-78"/>
              </a:rPr>
              <a:t> تتكون مما </a:t>
            </a:r>
            <a:r>
              <a:rPr lang="ar-JO" sz="2800" b="1" kern="0" dirty="0">
                <a:solidFill>
                  <a:srgbClr val="333333"/>
                </a:solidFill>
                <a:cs typeface="Traditional Arabic" panose="02020603050405020304" pitchFamily="18" charset="-78"/>
              </a:rPr>
              <a:t>يأتي:</a:t>
            </a:r>
            <a:r>
              <a:rPr lang="ar-SA" sz="2800" b="1" kern="0" dirty="0">
                <a:solidFill>
                  <a:srgbClr val="333333"/>
                </a:solidFill>
                <a:cs typeface="Traditional Arabic" panose="02020603050405020304" pitchFamily="18" charset="-78"/>
              </a:rPr>
              <a:t> </a:t>
            </a:r>
            <a:endParaRPr lang="en-US" sz="2800" b="1" kern="0" dirty="0">
              <a:solidFill>
                <a:srgbClr val="333333"/>
              </a:solidFill>
              <a:cs typeface="Traditional Arabic" panose="02020603050405020304" pitchFamily="18" charset="-78"/>
            </a:endParaRPr>
          </a:p>
        </p:txBody>
      </p:sp>
    </p:spTree>
    <p:extLst>
      <p:ext uri="{BB962C8B-B14F-4D97-AF65-F5344CB8AC3E}">
        <p14:creationId xmlns:p14="http://schemas.microsoft.com/office/powerpoint/2010/main" val="317494611"/>
      </p:ext>
    </p:extLst>
  </p:cSld>
  <p:clrMapOvr>
    <a:masterClrMapping/>
  </p:clrMapOvr>
  <mc:AlternateContent xmlns:mc="http://schemas.openxmlformats.org/markup-compatibility/2006" xmlns:p14="http://schemas.microsoft.com/office/powerpoint/2010/main">
    <mc:Choice Requires="p14">
      <p:transition spd="slow" p14:dur="1600" advTm="148720">
        <p14:prism isInverted="1"/>
      </p:transition>
    </mc:Choice>
    <mc:Fallback xmlns="">
      <p:transition spd="slow" advTm="14872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id="{BC3D9100-5A72-2CF7-7DDC-6DB0CBE280DC}"/>
              </a:ext>
            </a:extLst>
          </p:cNvPr>
          <p:cNvSpPr txBox="1"/>
          <p:nvPr/>
        </p:nvSpPr>
        <p:spPr>
          <a:xfrm>
            <a:off x="3572622" y="1413560"/>
            <a:ext cx="5527343" cy="646331"/>
          </a:xfrm>
          <a:prstGeom prst="rect">
            <a:avLst/>
          </a:prstGeom>
          <a:noFill/>
        </p:spPr>
        <p:txBody>
          <a:bodyPr wrap="square" rtlCol="0">
            <a:spAutoFit/>
          </a:bodyPr>
          <a:lstStyle/>
          <a:p>
            <a:pPr algn="ctr"/>
            <a:r>
              <a:rPr lang="ar-JO" sz="3600" b="1" dirty="0">
                <a:solidFill>
                  <a:srgbClr val="00B0F0"/>
                </a:solidFill>
                <a:latin typeface="Times New Roman" panose="02020603050405020304" pitchFamily="18" charset="0"/>
                <a:cs typeface="Times New Roman" panose="02020603050405020304" pitchFamily="18" charset="0"/>
              </a:rPr>
              <a:t>مكونات السياسات التعليمية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802640" y="2127382"/>
            <a:ext cx="10614659" cy="4435189"/>
          </a:xfrm>
          <a:prstGeom prst="rect">
            <a:avLst/>
          </a:prstGeom>
          <a:noFill/>
        </p:spPr>
        <p:txBody>
          <a:bodyPr wrap="square" rtlCol="0">
            <a:spAutoFit/>
          </a:bodyPr>
          <a:lstStyle/>
          <a:p>
            <a:pPr algn="r" rtl="1">
              <a:lnSpc>
                <a:spcPct val="150000"/>
              </a:lnSpc>
            </a:pPr>
            <a:r>
              <a:rPr lang="ar-JO" sz="2400" b="1" kern="0" dirty="0">
                <a:solidFill>
                  <a:srgbClr val="333333"/>
                </a:solidFill>
                <a:effectLst/>
                <a:ea typeface="Times New Roman" panose="02020603050405020304" pitchFamily="18" charset="0"/>
                <a:cs typeface="Traditional Arabic" panose="02020603050405020304" pitchFamily="18" charset="-78"/>
              </a:rPr>
              <a:t> </a:t>
            </a:r>
            <a:r>
              <a:rPr lang="ar-JO" sz="3200" b="1" kern="0" dirty="0">
                <a:solidFill>
                  <a:srgbClr val="333333"/>
                </a:solidFill>
                <a:effectLst/>
                <a:ea typeface="Times New Roman" panose="02020603050405020304" pitchFamily="18" charset="0"/>
                <a:cs typeface="Traditional Arabic" panose="02020603050405020304" pitchFamily="18" charset="-78"/>
              </a:rPr>
              <a:t>أولًا: </a:t>
            </a:r>
            <a:r>
              <a:rPr lang="ar-SA" sz="3200" b="1" kern="0" dirty="0">
                <a:solidFill>
                  <a:srgbClr val="333333"/>
                </a:solidFill>
                <a:cs typeface="Traditional Arabic" panose="02020603050405020304" pitchFamily="18" charset="-78"/>
              </a:rPr>
              <a:t>السياق: </a:t>
            </a:r>
            <a:endParaRPr lang="ar-JO" sz="3200" b="1" kern="0" dirty="0">
              <a:solidFill>
                <a:srgbClr val="333333"/>
              </a:solidFill>
              <a:cs typeface="Traditional Arabic" panose="02020603050405020304" pitchFamily="18" charset="-78"/>
            </a:endParaRPr>
          </a:p>
          <a:p>
            <a:pPr algn="r" rtl="1">
              <a:lnSpc>
                <a:spcPct val="150000"/>
              </a:lnSpc>
            </a:pPr>
            <a:r>
              <a:rPr lang="ar-JO" sz="2800" b="1" kern="0" dirty="0">
                <a:solidFill>
                  <a:srgbClr val="333333"/>
                </a:solidFill>
                <a:cs typeface="Traditional Arabic" panose="02020603050405020304" pitchFamily="18" charset="-78"/>
              </a:rPr>
              <a:t>   </a:t>
            </a:r>
            <a:r>
              <a:rPr lang="ar-SA" sz="2800" b="1" kern="0" dirty="0">
                <a:solidFill>
                  <a:srgbClr val="333333"/>
                </a:solidFill>
                <a:cs typeface="Traditional Arabic" panose="02020603050405020304" pitchFamily="18" charset="-78"/>
              </a:rPr>
              <a:t>ويعبر عن البيئة الخاصة بالسياسة التعليمية والتي تتكون من عدد من العناصر الاجتماعية والاقتصادية والتعليمية والسياسية والتي تؤدي إلى اعتماد سياسة معينة دون أخرى، وتحديد قضية معينة ووضعها ضمن الأجندة السياسية خلال وقت معين، حيث تتغير درجة الاهتمام بها من وقت ل</a:t>
            </a:r>
            <a:r>
              <a:rPr lang="ar-JO" sz="2800" b="1" kern="0" dirty="0">
                <a:solidFill>
                  <a:srgbClr val="333333"/>
                </a:solidFill>
                <a:cs typeface="Traditional Arabic" panose="02020603050405020304" pitchFamily="18" charset="-78"/>
              </a:rPr>
              <a:t>آ</a:t>
            </a:r>
            <a:r>
              <a:rPr lang="ar-SA" sz="2800" b="1" kern="0" dirty="0">
                <a:solidFill>
                  <a:srgbClr val="333333"/>
                </a:solidFill>
                <a:cs typeface="Traditional Arabic" panose="02020603050405020304" pitchFamily="18" charset="-78"/>
              </a:rPr>
              <a:t>خر، فالسياسات التعليمية تتم داخل وسط مجتمعي محدد وتتشكل بناء على عناصره، ومن أبرز هذه العناصر السياق السياسي ونوعية تأثيره على التعليم بناء على النظام السياسي القائم في المجتمع.</a:t>
            </a:r>
            <a:endParaRPr lang="en-US" sz="2800" b="1" kern="0" dirty="0">
              <a:solidFill>
                <a:srgbClr val="333333"/>
              </a:solidFill>
              <a:cs typeface="Traditional Arabic" panose="02020603050405020304" pitchFamily="18" charset="-78"/>
            </a:endParaRPr>
          </a:p>
          <a:p>
            <a:pPr marL="0" marR="0" algn="r" rtl="1">
              <a:lnSpc>
                <a:spcPct val="150000"/>
              </a:lnSpc>
              <a:spcBef>
                <a:spcPts val="0"/>
              </a:spcBef>
              <a:spcAft>
                <a:spcPts val="0"/>
              </a:spcAft>
            </a:pPr>
            <a:endParaRPr lang="en-US" sz="1800" kern="100" dirty="0">
              <a:effectLst/>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60833488"/>
      </p:ext>
    </p:extLst>
  </p:cSld>
  <p:clrMapOvr>
    <a:masterClrMapping/>
  </p:clrMapOvr>
  <mc:AlternateContent xmlns:mc="http://schemas.openxmlformats.org/markup-compatibility/2006" xmlns:p14="http://schemas.microsoft.com/office/powerpoint/2010/main">
    <mc:Choice Requires="p14">
      <p:transition spd="slow" p14:dur="1600" advTm="134906">
        <p14:prism isInverted="1"/>
      </p:transition>
    </mc:Choice>
    <mc:Fallback xmlns="">
      <p:transition spd="slow" advTm="13490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362397" y="1333502"/>
            <a:ext cx="10054903" cy="4008790"/>
          </a:xfrm>
          <a:prstGeom prst="rect">
            <a:avLst/>
          </a:prstGeom>
          <a:noFill/>
        </p:spPr>
        <p:txBody>
          <a:bodyPr wrap="square" rtlCol="0">
            <a:spAutoFit/>
          </a:bodyPr>
          <a:lstStyle/>
          <a:p>
            <a:pPr marR="285750" lvl="0" algn="just" rtl="1">
              <a:lnSpc>
                <a:spcPct val="150000"/>
              </a:lnSpc>
              <a:spcBef>
                <a:spcPts val="0"/>
              </a:spcBef>
              <a:spcAft>
                <a:spcPts val="0"/>
              </a:spcAft>
              <a:buSzPts val="1000"/>
              <a:tabLst>
                <a:tab pos="457200" algn="l"/>
              </a:tabLst>
            </a:pPr>
            <a:r>
              <a:rPr lang="ar-JO" kern="0" dirty="0">
                <a:solidFill>
                  <a:srgbClr val="000000"/>
                </a:solidFill>
                <a:latin typeface="Calibri" panose="020F0502020204030204" pitchFamily="34" charset="0"/>
                <a:ea typeface="Times New Roman" panose="02020603050405020304" pitchFamily="18" charset="0"/>
                <a:cs typeface="Calibri" panose="020F0502020204030204" pitchFamily="34" charset="0"/>
              </a:rPr>
              <a:t> </a:t>
            </a:r>
            <a:r>
              <a:rPr lang="ar-JO" sz="3200" b="1" kern="0" dirty="0">
                <a:solidFill>
                  <a:srgbClr val="333333"/>
                </a:solidFill>
                <a:cs typeface="Traditional Arabic" panose="02020603050405020304" pitchFamily="18" charset="-78"/>
              </a:rPr>
              <a:t>ثانيًا: </a:t>
            </a:r>
            <a:r>
              <a:rPr lang="ar-SA" sz="3200" b="1" kern="0" dirty="0">
                <a:solidFill>
                  <a:srgbClr val="333333"/>
                </a:solidFill>
                <a:cs typeface="Traditional Arabic" panose="02020603050405020304" pitchFamily="18" charset="-78"/>
              </a:rPr>
              <a:t>النص: </a:t>
            </a:r>
            <a:endParaRPr lang="ar-JO" sz="3200" b="1" kern="0" dirty="0">
              <a:solidFill>
                <a:srgbClr val="333333"/>
              </a:solidFill>
              <a:cs typeface="Traditional Arabic" panose="02020603050405020304" pitchFamily="18" charset="-78"/>
            </a:endParaRPr>
          </a:p>
          <a:p>
            <a:pPr marR="285750" lvl="0" algn="just" rtl="1">
              <a:lnSpc>
                <a:spcPct val="150000"/>
              </a:lnSpc>
              <a:spcBef>
                <a:spcPts val="0"/>
              </a:spcBef>
              <a:spcAft>
                <a:spcPts val="0"/>
              </a:spcAft>
              <a:buSzPts val="1000"/>
              <a:tabLst>
                <a:tab pos="457200" algn="l"/>
              </a:tabLst>
            </a:pPr>
            <a:r>
              <a:rPr lang="ar-JO" sz="2800" b="1" kern="0" dirty="0">
                <a:solidFill>
                  <a:srgbClr val="333333"/>
                </a:solidFill>
                <a:cs typeface="Traditional Arabic" panose="02020603050405020304" pitchFamily="18" charset="-78"/>
              </a:rPr>
              <a:t>  إذ </a:t>
            </a:r>
            <a:r>
              <a:rPr lang="ar-SA" sz="2800" b="1" kern="0" dirty="0">
                <a:solidFill>
                  <a:srgbClr val="333333"/>
                </a:solidFill>
                <a:cs typeface="Traditional Arabic" panose="02020603050405020304" pitchFamily="18" charset="-78"/>
              </a:rPr>
              <a:t>يشكل النص أو الصيغة إحدى مكونات السياسة التعليمية والمقصود بها المضمون العام للسياسة والذي يعبر عنه في مجموع</a:t>
            </a:r>
            <a:r>
              <a:rPr lang="ar-JO" sz="2800" b="1" kern="0" dirty="0">
                <a:solidFill>
                  <a:srgbClr val="333333"/>
                </a:solidFill>
                <a:cs typeface="Traditional Arabic" panose="02020603050405020304" pitchFamily="18" charset="-78"/>
              </a:rPr>
              <a:t>ة</a:t>
            </a:r>
            <a:r>
              <a:rPr lang="ar-SA" sz="2800" b="1" kern="0" dirty="0">
                <a:solidFill>
                  <a:srgbClr val="333333"/>
                </a:solidFill>
                <a:cs typeface="Traditional Arabic" panose="02020603050405020304" pitchFamily="18" charset="-78"/>
              </a:rPr>
              <a:t> من الوثائق السياسية التي تعكس الأيدلوجية المحركة لمتخذي القرار، كما ان هذا النص يتضمن عدد من المحاور التي تشكل في مجملها العام السياسة التعليمية وذلك ضمن الإطار المجتمعي، ويتضمن الأهداف والمبادئ العامة للسياسة التعليمية والاستراتيجيات والخطط والبرامج الموضوعة ومشروعات العمل</a:t>
            </a:r>
            <a:r>
              <a:rPr lang="ar-SA"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ar-JO"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77378">
        <p14:prism isInverted="1"/>
      </p:transition>
    </mc:Choice>
    <mc:Fallback xmlns="">
      <p:transition spd="slow" advTm="17737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641445" y="1333502"/>
            <a:ext cx="10775855" cy="4647426"/>
          </a:xfrm>
          <a:prstGeom prst="rect">
            <a:avLst/>
          </a:prstGeom>
          <a:noFill/>
        </p:spPr>
        <p:txBody>
          <a:bodyPr wrap="square" rtlCol="0">
            <a:spAutoFit/>
          </a:bodyPr>
          <a:lstStyle/>
          <a:p>
            <a:pPr marR="285750" lvl="0" algn="just" rtl="1">
              <a:lnSpc>
                <a:spcPct val="150000"/>
              </a:lnSpc>
              <a:spcBef>
                <a:spcPts val="0"/>
              </a:spcBef>
              <a:spcAft>
                <a:spcPts val="0"/>
              </a:spcAft>
              <a:buSzPts val="1000"/>
              <a:tabLst>
                <a:tab pos="457200" algn="l"/>
              </a:tabLst>
            </a:pPr>
            <a:r>
              <a:rPr lang="ar-JO" sz="2800" b="1" u="sng" kern="0" dirty="0">
                <a:solidFill>
                  <a:srgbClr val="333333"/>
                </a:solidFill>
                <a:cs typeface="Traditional Arabic" panose="02020603050405020304" pitchFamily="18" charset="-78"/>
              </a:rPr>
              <a:t>* يجب أن تمتاز نصوص السياسات التعليمية بالوضوح </a:t>
            </a:r>
            <a:r>
              <a:rPr lang="ar-YE" sz="2800" b="1" u="sng" kern="0" dirty="0">
                <a:solidFill>
                  <a:srgbClr val="333333"/>
                </a:solidFill>
                <a:cs typeface="Traditional Arabic" panose="02020603050405020304" pitchFamily="18" charset="-78"/>
              </a:rPr>
              <a:t>و</a:t>
            </a:r>
            <a:r>
              <a:rPr lang="ar-JO" sz="2800" b="1" u="sng" kern="0" dirty="0">
                <a:solidFill>
                  <a:srgbClr val="333333"/>
                </a:solidFill>
                <a:cs typeface="Traditional Arabic" panose="02020603050405020304" pitchFamily="18" charset="-78"/>
              </a:rPr>
              <a:t>ال</a:t>
            </a:r>
            <a:r>
              <a:rPr lang="ar-YE" sz="2800" b="1" u="sng" kern="0" dirty="0">
                <a:solidFill>
                  <a:srgbClr val="333333"/>
                </a:solidFill>
                <a:cs typeface="Traditional Arabic" panose="02020603050405020304" pitchFamily="18" charset="-78"/>
              </a:rPr>
              <a:t>دقة </a:t>
            </a:r>
            <a:r>
              <a:rPr lang="ar-JO" sz="2800" b="1" u="sng" kern="0" dirty="0">
                <a:solidFill>
                  <a:srgbClr val="333333"/>
                </a:solidFill>
                <a:cs typeface="Traditional Arabic" panose="02020603050405020304" pitchFamily="18" charset="-78"/>
              </a:rPr>
              <a:t> عند </a:t>
            </a:r>
            <a:r>
              <a:rPr lang="ar-YE" sz="2800" b="1" u="sng" kern="0" dirty="0">
                <a:solidFill>
                  <a:srgbClr val="333333"/>
                </a:solidFill>
                <a:cs typeface="Traditional Arabic" panose="02020603050405020304" pitchFamily="18" charset="-78"/>
              </a:rPr>
              <a:t>صياغ</a:t>
            </a:r>
            <a:r>
              <a:rPr lang="ar-JO" sz="2800" b="1" u="sng" kern="0" dirty="0">
                <a:solidFill>
                  <a:srgbClr val="333333"/>
                </a:solidFill>
                <a:cs typeface="Traditional Arabic" panose="02020603050405020304" pitchFamily="18" charset="-78"/>
              </a:rPr>
              <a:t>تها</a:t>
            </a:r>
            <a:r>
              <a:rPr lang="ar-YE" sz="2800" b="1" u="sng" kern="0" dirty="0">
                <a:solidFill>
                  <a:srgbClr val="333333"/>
                </a:solidFill>
                <a:cs typeface="Traditional Arabic" panose="02020603050405020304" pitchFamily="18" charset="-78"/>
              </a:rPr>
              <a:t> </a:t>
            </a:r>
            <a:r>
              <a:rPr lang="ar-JO" sz="2800" b="1" u="sng" kern="0" dirty="0">
                <a:solidFill>
                  <a:srgbClr val="333333"/>
                </a:solidFill>
                <a:cs typeface="Traditional Arabic" panose="02020603050405020304" pitchFamily="18" charset="-78"/>
              </a:rPr>
              <a:t>فماذا يعني ذلك؟</a:t>
            </a:r>
            <a:endParaRPr lang="en-US" sz="2800" b="1" u="sng" kern="0" dirty="0">
              <a:solidFill>
                <a:srgbClr val="333333"/>
              </a:solidFill>
              <a:cs typeface="Traditional Arabic" panose="02020603050405020304" pitchFamily="18" charset="-78"/>
            </a:endParaRPr>
          </a:p>
          <a:p>
            <a:pPr marR="285750" lvl="0" algn="just" rtl="1">
              <a:lnSpc>
                <a:spcPct val="150000"/>
              </a:lnSpc>
              <a:spcBef>
                <a:spcPts val="0"/>
              </a:spcBef>
              <a:spcAft>
                <a:spcPts val="0"/>
              </a:spcAft>
              <a:buSzPts val="1000"/>
              <a:tabLst>
                <a:tab pos="457200" algn="l"/>
              </a:tabLst>
            </a:pPr>
            <a:r>
              <a:rPr lang="ar-JO" sz="2800" b="1" kern="0" dirty="0">
                <a:solidFill>
                  <a:srgbClr val="333333"/>
                </a:solidFill>
                <a:cs typeface="Traditional Arabic" panose="02020603050405020304" pitchFamily="18" charset="-78"/>
              </a:rPr>
              <a:t>1</a:t>
            </a:r>
            <a:r>
              <a:rPr lang="ar-JO" sz="2400" b="1" kern="0" dirty="0">
                <a:solidFill>
                  <a:srgbClr val="333333"/>
                </a:solidFill>
                <a:cs typeface="Traditional Arabic" panose="02020603050405020304" pitchFamily="18" charset="-78"/>
              </a:rPr>
              <a:t>. </a:t>
            </a:r>
            <a:r>
              <a:rPr lang="ar-JO" sz="2800" b="1" kern="0" dirty="0">
                <a:solidFill>
                  <a:srgbClr val="333333"/>
                </a:solidFill>
                <a:cs typeface="Traditional Arabic" panose="02020603050405020304" pitchFamily="18" charset="-78"/>
              </a:rPr>
              <a:t>أن</a:t>
            </a:r>
            <a:r>
              <a:rPr lang="ar-YE" sz="2800" b="1" kern="0" dirty="0">
                <a:solidFill>
                  <a:srgbClr val="333333"/>
                </a:solidFill>
                <a:cs typeface="Traditional Arabic" panose="02020603050405020304" pitchFamily="18" charset="-78"/>
              </a:rPr>
              <a:t> تكون ألفاظها واضحة </a:t>
            </a:r>
            <a:r>
              <a:rPr lang="ar-JO" sz="2800" b="1" kern="0" dirty="0">
                <a:solidFill>
                  <a:srgbClr val="333333"/>
                </a:solidFill>
                <a:cs typeface="Traditional Arabic" panose="02020603050405020304" pitchFamily="18" charset="-78"/>
              </a:rPr>
              <a:t>لا </a:t>
            </a:r>
            <a:r>
              <a:rPr lang="ar-YE" sz="2800" b="1" kern="0" dirty="0">
                <a:solidFill>
                  <a:srgbClr val="333333"/>
                </a:solidFill>
                <a:cs typeface="Traditional Arabic" panose="02020603050405020304" pitchFamily="18" charset="-78"/>
              </a:rPr>
              <a:t>غموض </a:t>
            </a:r>
            <a:r>
              <a:rPr lang="ar-JO" sz="2800" b="1" kern="0" dirty="0">
                <a:solidFill>
                  <a:srgbClr val="333333"/>
                </a:solidFill>
                <a:cs typeface="Traditional Arabic" panose="02020603050405020304" pitchFamily="18" charset="-78"/>
              </a:rPr>
              <a:t>فيها </a:t>
            </a:r>
            <a:r>
              <a:rPr lang="ar-YE" sz="2800" b="1" kern="0" dirty="0">
                <a:solidFill>
                  <a:srgbClr val="333333"/>
                </a:solidFill>
                <a:cs typeface="Traditional Arabic" panose="02020603050405020304" pitchFamily="18" charset="-78"/>
              </a:rPr>
              <a:t>ومحددة </a:t>
            </a:r>
            <a:r>
              <a:rPr lang="ar-JO" sz="2800" b="1" kern="0" dirty="0">
                <a:solidFill>
                  <a:srgbClr val="333333"/>
                </a:solidFill>
                <a:cs typeface="Traditional Arabic" panose="02020603050405020304" pitchFamily="18" charset="-78"/>
              </a:rPr>
              <a:t>ولا</a:t>
            </a:r>
            <a:r>
              <a:rPr lang="ar-YE" sz="2800" b="1" kern="0" dirty="0">
                <a:solidFill>
                  <a:srgbClr val="333333"/>
                </a:solidFill>
                <a:cs typeface="Traditional Arabic" panose="02020603050405020304" pitchFamily="18" charset="-78"/>
              </a:rPr>
              <a:t> تحتمل أكثرمن تفسير, حتى يسهل على القائمين عليها تنفيذها</a:t>
            </a:r>
            <a:endParaRPr lang="ar-JO" sz="2800" b="1" kern="0" dirty="0">
              <a:solidFill>
                <a:srgbClr val="333333"/>
              </a:solidFill>
              <a:cs typeface="Traditional Arabic" panose="02020603050405020304" pitchFamily="18" charset="-78"/>
            </a:endParaRPr>
          </a:p>
          <a:p>
            <a:pPr marR="285750" lvl="0" algn="just" rtl="1">
              <a:lnSpc>
                <a:spcPct val="150000"/>
              </a:lnSpc>
              <a:spcBef>
                <a:spcPts val="0"/>
              </a:spcBef>
              <a:spcAft>
                <a:spcPts val="0"/>
              </a:spcAft>
              <a:buSzPts val="1000"/>
              <a:tabLst>
                <a:tab pos="457200" algn="l"/>
              </a:tabLst>
            </a:pPr>
            <a:r>
              <a:rPr lang="ar-JO" sz="2800" b="1" kern="0" dirty="0">
                <a:solidFill>
                  <a:srgbClr val="333333"/>
                </a:solidFill>
                <a:cs typeface="Traditional Arabic" panose="02020603050405020304" pitchFamily="18" charset="-78"/>
              </a:rPr>
              <a:t>2.</a:t>
            </a:r>
            <a:r>
              <a:rPr lang="ar-YE" sz="2800" b="1" kern="0" dirty="0">
                <a:solidFill>
                  <a:srgbClr val="333333"/>
                </a:solidFill>
                <a:cs typeface="Traditional Arabic" panose="02020603050405020304" pitchFamily="18" charset="-78"/>
              </a:rPr>
              <a:t>أن </a:t>
            </a:r>
            <a:r>
              <a:rPr lang="ar-JO" sz="2800" b="1" kern="0" dirty="0">
                <a:solidFill>
                  <a:srgbClr val="333333"/>
                </a:solidFill>
                <a:cs typeface="Traditional Arabic" panose="02020603050405020304" pitchFamily="18" charset="-78"/>
              </a:rPr>
              <a:t>يُعبر </a:t>
            </a:r>
            <a:r>
              <a:rPr lang="ar-YE" sz="2800" b="1" kern="0" dirty="0">
                <a:solidFill>
                  <a:srgbClr val="333333"/>
                </a:solidFill>
                <a:cs typeface="Traditional Arabic" panose="02020603050405020304" pitchFamily="18" charset="-78"/>
              </a:rPr>
              <a:t>عنها بعبارات إيجابية </a:t>
            </a:r>
            <a:r>
              <a:rPr lang="ar-JO" sz="2800" b="1" kern="0" dirty="0">
                <a:solidFill>
                  <a:srgbClr val="333333"/>
                </a:solidFill>
                <a:cs typeface="Traditional Arabic" panose="02020603050405020304" pitchFamily="18" charset="-78"/>
              </a:rPr>
              <a:t>لأنه</a:t>
            </a:r>
            <a:r>
              <a:rPr lang="ar-YE" sz="2800" b="1" kern="0" dirty="0">
                <a:solidFill>
                  <a:srgbClr val="333333"/>
                </a:solidFill>
                <a:cs typeface="Traditional Arabic" panose="02020603050405020304" pitchFamily="18" charset="-78"/>
              </a:rPr>
              <a:t> كلما اختيرت على نحو سليم </a:t>
            </a:r>
            <a:r>
              <a:rPr lang="ar-JO" sz="2800" b="1" kern="0" dirty="0">
                <a:solidFill>
                  <a:srgbClr val="333333"/>
                </a:solidFill>
                <a:cs typeface="Traditional Arabic" panose="02020603050405020304" pitchFamily="18" charset="-78"/>
              </a:rPr>
              <a:t>تصبح ذات فعالية </a:t>
            </a:r>
          </a:p>
          <a:p>
            <a:pPr marR="285750" lvl="0" algn="just" rtl="1">
              <a:lnSpc>
                <a:spcPct val="150000"/>
              </a:lnSpc>
              <a:spcBef>
                <a:spcPts val="0"/>
              </a:spcBef>
              <a:spcAft>
                <a:spcPts val="0"/>
              </a:spcAft>
              <a:buSzPts val="1000"/>
              <a:tabLst>
                <a:tab pos="457200" algn="l"/>
              </a:tabLst>
            </a:pPr>
            <a:r>
              <a:rPr lang="ar-JO" sz="2800" b="1" kern="0" dirty="0">
                <a:solidFill>
                  <a:srgbClr val="333333"/>
                </a:solidFill>
                <a:cs typeface="Traditional Arabic" panose="02020603050405020304" pitchFamily="18" charset="-78"/>
              </a:rPr>
              <a:t>3.</a:t>
            </a:r>
            <a:r>
              <a:rPr lang="ar-YE" sz="2800" b="1" kern="0" dirty="0">
                <a:solidFill>
                  <a:srgbClr val="333333"/>
                </a:solidFill>
                <a:cs typeface="Traditional Arabic" panose="02020603050405020304" pitchFamily="18" charset="-78"/>
              </a:rPr>
              <a:t>أن تكون شاملة مبتعدة عن الحشو والتكرار </a:t>
            </a:r>
            <a:endParaRPr lang="ar-JO" sz="2800" b="1" kern="0" dirty="0">
              <a:solidFill>
                <a:srgbClr val="333333"/>
              </a:solidFill>
              <a:cs typeface="Traditional Arabic" panose="02020603050405020304" pitchFamily="18" charset="-78"/>
            </a:endParaRPr>
          </a:p>
          <a:p>
            <a:pPr marR="285750" lvl="0" algn="just" rtl="1">
              <a:lnSpc>
                <a:spcPct val="150000"/>
              </a:lnSpc>
              <a:spcBef>
                <a:spcPts val="0"/>
              </a:spcBef>
              <a:spcAft>
                <a:spcPts val="0"/>
              </a:spcAft>
              <a:buSzPts val="1000"/>
              <a:tabLst>
                <a:tab pos="457200" algn="l"/>
              </a:tabLst>
            </a:pPr>
            <a:r>
              <a:rPr lang="ar-JO" sz="2800" b="1" kern="0" dirty="0">
                <a:solidFill>
                  <a:srgbClr val="333333"/>
                </a:solidFill>
                <a:cs typeface="Traditional Arabic" panose="02020603050405020304" pitchFamily="18" charset="-78"/>
              </a:rPr>
              <a:t>4.</a:t>
            </a:r>
            <a:r>
              <a:rPr lang="ar-YE" sz="2800" b="1" kern="0" dirty="0">
                <a:solidFill>
                  <a:srgbClr val="333333"/>
                </a:solidFill>
                <a:cs typeface="Traditional Arabic" panose="02020603050405020304" pitchFamily="18" charset="-78"/>
              </a:rPr>
              <a:t>أن تكون أفكارها وبنودها متدرجة ومرتبة ترتيبا منطقيا </a:t>
            </a:r>
            <a:endParaRPr lang="ar-JO" sz="2800" b="1" kern="0" dirty="0">
              <a:solidFill>
                <a:srgbClr val="333333"/>
              </a:solidFill>
              <a:cs typeface="Traditional Arabic" panose="02020603050405020304" pitchFamily="18" charset="-78"/>
            </a:endParaRPr>
          </a:p>
          <a:p>
            <a:pPr marR="285750" lvl="0" algn="just" rtl="1">
              <a:lnSpc>
                <a:spcPct val="150000"/>
              </a:lnSpc>
              <a:spcBef>
                <a:spcPts val="0"/>
              </a:spcBef>
              <a:spcAft>
                <a:spcPts val="0"/>
              </a:spcAft>
              <a:buSzPts val="1000"/>
              <a:tabLst>
                <a:tab pos="457200" algn="l"/>
              </a:tabLst>
            </a:pPr>
            <a:r>
              <a:rPr lang="ar-JO" sz="2800" b="1" kern="0" dirty="0">
                <a:solidFill>
                  <a:srgbClr val="333333"/>
                </a:solidFill>
                <a:cs typeface="Traditional Arabic" panose="02020603050405020304" pitchFamily="18" charset="-78"/>
              </a:rPr>
              <a:t>5.</a:t>
            </a:r>
            <a:r>
              <a:rPr lang="ar-YE" sz="2800" b="1" kern="0" dirty="0">
                <a:solidFill>
                  <a:srgbClr val="333333"/>
                </a:solidFill>
                <a:cs typeface="Traditional Arabic" panose="02020603050405020304" pitchFamily="18" charset="-78"/>
              </a:rPr>
              <a:t>أن تكون قابلة للقياس والم</a:t>
            </a:r>
            <a:r>
              <a:rPr lang="ar-JO" sz="2800" b="1" kern="0" dirty="0">
                <a:solidFill>
                  <a:srgbClr val="333333"/>
                </a:solidFill>
                <a:cs typeface="Traditional Arabic" panose="02020603050405020304" pitchFamily="18" charset="-78"/>
              </a:rPr>
              <a:t>لا</a:t>
            </a:r>
            <a:r>
              <a:rPr lang="ar-YE" sz="2800" b="1" kern="0" dirty="0">
                <a:solidFill>
                  <a:srgbClr val="333333"/>
                </a:solidFill>
                <a:cs typeface="Traditional Arabic" panose="02020603050405020304" pitchFamily="18" charset="-78"/>
              </a:rPr>
              <a:t>حظة وواقعية ممكنة التحقيق</a:t>
            </a:r>
            <a:r>
              <a:rPr lang="ar-YE" sz="3200" b="1" kern="0" dirty="0">
                <a:solidFill>
                  <a:srgbClr val="333333"/>
                </a:solidFill>
                <a:cs typeface="Traditional Arabic" panose="02020603050405020304" pitchFamily="18" charset="-78"/>
              </a:rPr>
              <a:t>.</a:t>
            </a:r>
            <a:endParaRPr lang="en-US" sz="3200" b="1" kern="0" dirty="0">
              <a:solidFill>
                <a:srgbClr val="333333"/>
              </a:solidFill>
              <a:cs typeface="Traditional Arabic" panose="02020603050405020304" pitchFamily="18" charset="-78"/>
            </a:endParaRPr>
          </a:p>
        </p:txBody>
      </p:sp>
    </p:spTree>
    <p:extLst>
      <p:ext uri="{BB962C8B-B14F-4D97-AF65-F5344CB8AC3E}">
        <p14:creationId xmlns:p14="http://schemas.microsoft.com/office/powerpoint/2010/main" val="4188049537"/>
      </p:ext>
    </p:extLst>
  </p:cSld>
  <p:clrMapOvr>
    <a:masterClrMapping/>
  </p:clrMapOvr>
  <mc:AlternateContent xmlns:mc="http://schemas.openxmlformats.org/markup-compatibility/2006" xmlns:p14="http://schemas.microsoft.com/office/powerpoint/2010/main">
    <mc:Choice Requires="p14">
      <p:transition spd="slow" p14:dur="1600" advTm="216814">
        <p14:prism isInverted="1"/>
      </p:transition>
    </mc:Choice>
    <mc:Fallback xmlns="">
      <p:transition spd="slow" advTm="216814">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a:effectLst/>
                <a:latin typeface="Calibri" panose="020F0502020204030204" pitchFamily="34" charset="0"/>
                <a:ea typeface="Calibri" panose="020F0502020204030204" pitchFamily="34" charset="0"/>
                <a:cs typeface="Simplified Arabic" panose="02020603050405020304" pitchFamily="18" charset="-78"/>
              </a:rPr>
              <a:t> </a:t>
            </a:r>
            <a:r>
              <a:rPr lang="ar-JO" sz="2800">
                <a:effectLst/>
                <a:latin typeface="Calibri" panose="020F0502020204030204" pitchFamily="34" charset="0"/>
                <a:ea typeface="Calibri" panose="020F0502020204030204" pitchFamily="34" charset="0"/>
              </a:rPr>
              <a:t>أورد تقرير اليونسكو (2018) المتعلق بالأحوال التعليمية بأن</a:t>
            </a:r>
            <a:r>
              <a:rPr lang="ar-SA" sz="2800">
                <a:effectLst/>
                <a:latin typeface="Calibri" panose="020F0502020204030204" pitchFamily="34" charset="0"/>
                <a:ea typeface="Calibri" panose="020F0502020204030204" pitchFamily="34" charset="0"/>
              </a:rPr>
              <a:t> نظام التعليم في الدول العربية</a:t>
            </a:r>
            <a:r>
              <a:rPr lang="ar-JO" sz="2800">
                <a:effectLst/>
                <a:latin typeface="Calibri" panose="020F0502020204030204" pitchFamily="34" charset="0"/>
                <a:ea typeface="Calibri" panose="020F0502020204030204" pitchFamily="34" charset="0"/>
              </a:rPr>
              <a:t> يُعد </a:t>
            </a:r>
            <a:r>
              <a:rPr lang="ar-SA" sz="2800">
                <a:effectLst/>
                <a:latin typeface="Calibri" panose="020F0502020204030204" pitchFamily="34" charset="0"/>
                <a:ea typeface="Calibri" panose="020F0502020204030204" pitchFamily="34" charset="0"/>
              </a:rPr>
              <a:t>حديث العهد بالمعنى المعاصر </a:t>
            </a:r>
            <a:r>
              <a:rPr lang="ar-JO" sz="2800">
                <a:effectLst/>
                <a:latin typeface="Calibri" panose="020F0502020204030204" pitchFamily="34" charset="0"/>
                <a:ea typeface="Calibri" panose="020F0502020204030204" pitchFamily="34" charset="0"/>
              </a:rPr>
              <a:t>فقد بدأ</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ظهورالتعليم</a:t>
            </a:r>
            <a:r>
              <a:rPr lang="ar-SA" sz="2800">
                <a:effectLst/>
                <a:latin typeface="Calibri" panose="020F0502020204030204" pitchFamily="34" charset="0"/>
                <a:ea typeface="Calibri" panose="020F0502020204030204" pitchFamily="34" charset="0"/>
              </a:rPr>
              <a:t> </a:t>
            </a:r>
            <a:r>
              <a:rPr lang="ar-JO" sz="2800">
                <a:effectLst/>
                <a:latin typeface="Calibri" panose="020F0502020204030204" pitchFamily="34" charset="0"/>
                <a:ea typeface="Calibri" panose="020F0502020204030204" pitchFamily="34" charset="0"/>
              </a:rPr>
              <a:t>بعد </a:t>
            </a:r>
            <a:r>
              <a:rPr lang="ar-SA" sz="2800">
                <a:effectLst/>
                <a:latin typeface="Calibri" panose="020F0502020204030204" pitchFamily="34" charset="0"/>
                <a:ea typeface="Calibri" panose="020F0502020204030204" pitchFamily="34" charset="0"/>
              </a:rPr>
              <a:t>استقلال العديد من الدول العربية </a:t>
            </a:r>
            <a:r>
              <a:rPr lang="ar-JO" sz="2800">
                <a:effectLst/>
                <a:latin typeface="Calibri" panose="020F0502020204030204" pitchFamily="34" charset="0"/>
                <a:ea typeface="Calibri" panose="020F0502020204030204" pitchFamily="34" charset="0"/>
              </a:rPr>
              <a:t>ثم انتشر بشكل بسيط في</a:t>
            </a:r>
            <a:r>
              <a:rPr lang="ar-SA" sz="2800">
                <a:effectLst/>
                <a:latin typeface="Calibri" panose="020F0502020204030204" pitchFamily="34" charset="0"/>
                <a:ea typeface="Calibri" panose="020F0502020204030204" pitchFamily="34" charset="0"/>
              </a:rPr>
              <a:t> ستينات وسبعينات القرن الماضي،،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449581" y="1618245"/>
            <a:ext cx="10769922" cy="5744329"/>
          </a:xfrm>
          <a:prstGeom prst="rect">
            <a:avLst/>
          </a:prstGeom>
          <a:noFill/>
        </p:spPr>
        <p:txBody>
          <a:bodyPr wrap="square" rtlCol="0">
            <a:spAutoFit/>
          </a:bodyPr>
          <a:lstStyle/>
          <a:p>
            <a:pPr algn="r" rtl="1"/>
            <a:r>
              <a:rPr lang="ar-JO" sz="3200" b="1" i="0" dirty="0">
                <a:solidFill>
                  <a:srgbClr val="00B0F0"/>
                </a:solidFill>
                <a:effectLst/>
                <a:latin typeface="Traditional Arabic" panose="02020603050405020304" pitchFamily="18" charset="-78"/>
                <a:cs typeface="Traditional Arabic" panose="02020603050405020304" pitchFamily="18" charset="-78"/>
              </a:rPr>
              <a:t>أمثلة من نصوص السياسات التعليمية في بعض بلدان الوطن العربي</a:t>
            </a:r>
          </a:p>
          <a:p>
            <a:pPr marL="457200" indent="-457200" algn="r" rtl="1" fontAlgn="base">
              <a:lnSpc>
                <a:spcPct val="150000"/>
              </a:lnSpc>
              <a:buFont typeface="Wingdings" panose="05000000000000000000" pitchFamily="2" charset="2"/>
              <a:buChar char="ü"/>
            </a:pPr>
            <a:r>
              <a:rPr lang="ar-YE" sz="2800" b="1" kern="0" dirty="0">
                <a:solidFill>
                  <a:srgbClr val="333333"/>
                </a:solidFill>
                <a:cs typeface="Traditional Arabic" panose="02020603050405020304" pitchFamily="18" charset="-78"/>
              </a:rPr>
              <a:t> التعليم الأساسي تعليم إلزامي ومجاني في المدارس الحكومية.</a:t>
            </a:r>
          </a:p>
          <a:p>
            <a:pPr marL="457200" indent="-457200" algn="r" rtl="1" fontAlgn="base">
              <a:lnSpc>
                <a:spcPct val="150000"/>
              </a:lnSpc>
              <a:buFont typeface="Wingdings" panose="05000000000000000000" pitchFamily="2" charset="2"/>
              <a:buChar char="ü"/>
            </a:pPr>
            <a:r>
              <a:rPr lang="ar-YE" sz="2800" b="1" kern="0" dirty="0">
                <a:solidFill>
                  <a:srgbClr val="333333"/>
                </a:solidFill>
                <a:cs typeface="Traditional Arabic" panose="02020603050405020304" pitchFamily="18" charset="-78"/>
              </a:rPr>
              <a:t>‌ يقبل الطالب في السنة الأولى من مرحلة التعليم الأساسي أذا أتم السنة السادسة من عمره في نهاية كانون الأول من العام الدراسي الذي يقبل فيه.</a:t>
            </a:r>
          </a:p>
          <a:p>
            <a:pPr marL="457200" indent="-457200" algn="r" rtl="1" fontAlgn="base">
              <a:lnSpc>
                <a:spcPct val="150000"/>
              </a:lnSpc>
              <a:buFont typeface="Wingdings" panose="05000000000000000000" pitchFamily="2" charset="2"/>
              <a:buChar char="ü"/>
            </a:pPr>
            <a:r>
              <a:rPr lang="ar-YE" sz="2800" b="1" kern="0" dirty="0">
                <a:solidFill>
                  <a:srgbClr val="333333"/>
                </a:solidFill>
                <a:cs typeface="Traditional Arabic" panose="02020603050405020304" pitchFamily="18" charset="-78"/>
              </a:rPr>
              <a:t>‌  لا يفصل الطالب من التعليم قبل إتمام السادسة عشر من عمره ويستثنى من ذلك من كانت به حالة صحية خاصة بناء على تقرير من اللجنة الطبية المختصة</a:t>
            </a:r>
            <a:r>
              <a:rPr lang="ar-JO" sz="2800" b="1" kern="0" dirty="0">
                <a:solidFill>
                  <a:srgbClr val="333333"/>
                </a:solidFill>
                <a:cs typeface="Traditional Arabic" panose="02020603050405020304" pitchFamily="18" charset="-78"/>
              </a:rPr>
              <a:t>.</a:t>
            </a:r>
          </a:p>
          <a:p>
            <a:pPr marL="457200" indent="-457200" algn="r" rtl="1" fontAlgn="base">
              <a:lnSpc>
                <a:spcPct val="150000"/>
              </a:lnSpc>
              <a:buFont typeface="Wingdings" panose="05000000000000000000" pitchFamily="2" charset="2"/>
              <a:buChar char="ü"/>
            </a:pPr>
            <a:r>
              <a:rPr lang="ar-YE" sz="2800" b="1" kern="0" dirty="0">
                <a:solidFill>
                  <a:srgbClr val="333333"/>
                </a:solidFill>
                <a:cs typeface="Traditional Arabic" panose="02020603050405020304" pitchFamily="18" charset="-78"/>
              </a:rPr>
              <a:t>"مدة الدراسة في المرحلة </a:t>
            </a:r>
            <a:r>
              <a:rPr lang="ar-JO" sz="2800" b="1" kern="0" dirty="0">
                <a:solidFill>
                  <a:srgbClr val="333333"/>
                </a:solidFill>
                <a:cs typeface="Traditional Arabic" panose="02020603050405020304" pitchFamily="18" charset="-78"/>
              </a:rPr>
              <a:t>الا</a:t>
            </a:r>
            <a:r>
              <a:rPr lang="ar-YE" sz="2800" b="1" kern="0" dirty="0">
                <a:solidFill>
                  <a:srgbClr val="333333"/>
                </a:solidFill>
                <a:cs typeface="Traditional Arabic" panose="02020603050405020304" pitchFamily="18" charset="-78"/>
              </a:rPr>
              <a:t>بتدائية ست سنوات" "التعليم في هذه المرحلة </a:t>
            </a:r>
            <a:r>
              <a:rPr lang="ar-JO" sz="2800" b="1" kern="0" dirty="0">
                <a:solidFill>
                  <a:srgbClr val="333333"/>
                </a:solidFill>
                <a:cs typeface="Traditional Arabic" panose="02020603050405020304" pitchFamily="18" charset="-78"/>
              </a:rPr>
              <a:t>متاح</a:t>
            </a:r>
            <a:r>
              <a:rPr lang="ar-YE" sz="2800" b="1" kern="0" dirty="0">
                <a:solidFill>
                  <a:srgbClr val="333333"/>
                </a:solidFill>
                <a:cs typeface="Traditional Arabic" panose="02020603050405020304" pitchFamily="18" charset="-78"/>
              </a:rPr>
              <a:t> لكل م</a:t>
            </a:r>
            <a:r>
              <a:rPr lang="ar-JO" sz="2800" b="1" kern="0" dirty="0">
                <a:solidFill>
                  <a:srgbClr val="333333"/>
                </a:solidFill>
                <a:cs typeface="Traditional Arabic" panose="02020603050405020304" pitchFamily="18" charset="-78"/>
              </a:rPr>
              <a:t>ن</a:t>
            </a:r>
            <a:r>
              <a:rPr lang="ar-YE" sz="2800" b="1" kern="0" dirty="0">
                <a:solidFill>
                  <a:srgbClr val="333333"/>
                </a:solidFill>
                <a:cs typeface="Traditional Arabic" panose="02020603050405020304" pitchFamily="18" charset="-78"/>
              </a:rPr>
              <a:t> بلغ س</a:t>
            </a:r>
            <a:r>
              <a:rPr lang="ar-JO" sz="2800" b="1" kern="0" dirty="0">
                <a:solidFill>
                  <a:srgbClr val="333333"/>
                </a:solidFill>
                <a:cs typeface="Traditional Arabic" panose="02020603050405020304" pitchFamily="18" charset="-78"/>
              </a:rPr>
              <a:t>ن</a:t>
            </a:r>
            <a:r>
              <a:rPr lang="ar-YE" sz="2800" b="1" kern="0" dirty="0">
                <a:solidFill>
                  <a:srgbClr val="333333"/>
                </a:solidFill>
                <a:cs typeface="Traditional Arabic" panose="02020603050405020304" pitchFamily="18" charset="-78"/>
              </a:rPr>
              <a:t> التعليم"</a:t>
            </a:r>
            <a:endParaRPr lang="ar-JO" sz="2800" b="1" kern="0" dirty="0">
              <a:solidFill>
                <a:srgbClr val="333333"/>
              </a:solidFill>
              <a:cs typeface="Traditional Arabic" panose="02020603050405020304" pitchFamily="18" charset="-78"/>
            </a:endParaRPr>
          </a:p>
          <a:p>
            <a:pPr marL="457200" indent="-457200" algn="r" rtl="1" fontAlgn="base">
              <a:lnSpc>
                <a:spcPct val="150000"/>
              </a:lnSpc>
              <a:buFont typeface="Wingdings" panose="05000000000000000000" pitchFamily="2" charset="2"/>
              <a:buChar char="ü"/>
            </a:pPr>
            <a:endParaRPr lang="ar-YE" sz="2800" b="1" kern="0" dirty="0">
              <a:solidFill>
                <a:srgbClr val="333333"/>
              </a:solidFill>
              <a:cs typeface="Traditional Arabic" panose="02020603050405020304" pitchFamily="18" charset="-78"/>
            </a:endParaRPr>
          </a:p>
          <a:p>
            <a:pPr algn="just" rtl="1">
              <a:lnSpc>
                <a:spcPct val="200000"/>
              </a:lnSpc>
            </a:pPr>
            <a:endParaRPr lang="en-US" sz="2400" dirty="0"/>
          </a:p>
        </p:txBody>
      </p:sp>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231800">
        <p14:prism isInverted="1"/>
      </p:transition>
    </mc:Choice>
    <mc:Fallback xmlns="">
      <p:transition spd="slow" advTm="2318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المتعلقأ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a:t>
            </a:r>
            <a:endParaRPr lang="ar-JO" sz="28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800"/>
              </a:spcAft>
            </a:pPr>
            <a:r>
              <a:rPr lang="ar-SA" sz="2800" dirty="0">
                <a:effectLst/>
                <a:latin typeface="Calibri" panose="020F0502020204030204" pitchFamily="34" charset="0"/>
                <a:ea typeface="Calibri" panose="020F0502020204030204" pitchFamily="34" charset="0"/>
              </a:rPr>
              <a:t>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127760" y="1544918"/>
            <a:ext cx="10333091" cy="4470455"/>
          </a:xfrm>
          <a:prstGeom prst="rect">
            <a:avLst/>
          </a:prstGeom>
          <a:noFill/>
        </p:spPr>
        <p:txBody>
          <a:bodyPr wrap="square" rtlCol="0">
            <a:spAutoFit/>
          </a:bodyPr>
          <a:lstStyle/>
          <a:p>
            <a:pPr algn="ctr" rtl="1"/>
            <a:r>
              <a:rPr lang="ar-JO" sz="2800" b="1" dirty="0">
                <a:solidFill>
                  <a:srgbClr val="00B0F0"/>
                </a:solidFill>
                <a:latin typeface="Times New Roman" panose="02020603050405020304" pitchFamily="18" charset="0"/>
                <a:cs typeface="Times New Roman" panose="02020603050405020304" pitchFamily="18" charset="0"/>
              </a:rPr>
              <a:t>مكونات السياسات التعليمية</a:t>
            </a:r>
            <a:endParaRPr lang="en-US" sz="2800" b="1" dirty="0">
              <a:solidFill>
                <a:srgbClr val="00B0F0"/>
              </a:solidFill>
              <a:latin typeface="Times New Roman" panose="02020603050405020304" pitchFamily="18" charset="0"/>
              <a:cs typeface="Times New Roman" panose="02020603050405020304" pitchFamily="18" charset="0"/>
            </a:endParaRPr>
          </a:p>
          <a:p>
            <a:pPr algn="r" rtl="1"/>
            <a:endParaRPr lang="ar-JO" sz="1800" kern="0" dirty="0">
              <a:solidFill>
                <a:srgbClr val="000000"/>
              </a:solidFill>
              <a:effectLst/>
              <a:ea typeface="Times New Roman" panose="02020603050405020304" pitchFamily="18" charset="0"/>
              <a:cs typeface="Calibri" panose="020F0502020204030204" pitchFamily="34" charset="0"/>
            </a:endParaRPr>
          </a:p>
          <a:p>
            <a:pPr algn="r" rtl="1"/>
            <a:r>
              <a:rPr lang="ar-JO" sz="1800" kern="0" dirty="0">
                <a:solidFill>
                  <a:srgbClr val="000000"/>
                </a:solidFill>
                <a:effectLst/>
                <a:ea typeface="Times New Roman" panose="02020603050405020304" pitchFamily="18" charset="0"/>
                <a:cs typeface="Calibri" panose="020F0502020204030204" pitchFamily="34" charset="0"/>
              </a:rPr>
              <a:t> </a:t>
            </a:r>
            <a:r>
              <a:rPr lang="ar-JO" sz="3200" b="1" kern="0" dirty="0">
                <a:solidFill>
                  <a:srgbClr val="333333"/>
                </a:solidFill>
                <a:cs typeface="Traditional Arabic" panose="02020603050405020304" pitchFamily="18" charset="-78"/>
              </a:rPr>
              <a:t>ثالثًا: </a:t>
            </a:r>
            <a:r>
              <a:rPr lang="ar-SA" sz="3200" b="1" kern="0" dirty="0">
                <a:solidFill>
                  <a:srgbClr val="333333"/>
                </a:solidFill>
                <a:cs typeface="Traditional Arabic" panose="02020603050405020304" pitchFamily="18" charset="-78"/>
              </a:rPr>
              <a:t>النتائج: </a:t>
            </a:r>
            <a:endParaRPr lang="ar-JO" sz="3200" b="1" kern="0" dirty="0">
              <a:solidFill>
                <a:srgbClr val="333333"/>
              </a:solidFill>
              <a:cs typeface="Traditional Arabic" panose="02020603050405020304" pitchFamily="18" charset="-78"/>
            </a:endParaRPr>
          </a:p>
          <a:p>
            <a:pPr algn="r" rtl="1">
              <a:lnSpc>
                <a:spcPct val="150000"/>
              </a:lnSpc>
            </a:pPr>
            <a:r>
              <a:rPr lang="ar-JO" kern="0" dirty="0">
                <a:solidFill>
                  <a:srgbClr val="000000"/>
                </a:solidFill>
                <a:ea typeface="Times New Roman" panose="02020603050405020304" pitchFamily="18" charset="0"/>
                <a:cs typeface="Calibri" panose="020F0502020204030204" pitchFamily="34" charset="0"/>
              </a:rPr>
              <a:t>   </a:t>
            </a:r>
            <a:r>
              <a:rPr lang="ar-SA" sz="2800" b="1" kern="0" dirty="0">
                <a:solidFill>
                  <a:srgbClr val="333333"/>
                </a:solidFill>
                <a:cs typeface="Traditional Arabic" panose="02020603050405020304" pitchFamily="18" charset="-78"/>
              </a:rPr>
              <a:t>وتعتبر من الخطوات الأساسية المكملة لتنفيذ السياسة التعليمية حيث يعني بها التغيرات التي تحدث بسبب تطبيق سياسة معينة من سياسات التعليم، ويمكن قياس هذا التغيير فيما يشمل الجانب الكيفي والكمي في ضوء ما تسفر عنه نتائج الخطة الإجرائية التي ترتبط بهذه السياسة وحتى يتم قياس نتائج السياسة التعليمية المحددة فلابد من تحقيق التوافق والتوازن بين جماعات الدولة وأصحاب المصالح والقوى الفعالة في هذه السياسة، وبناء عليه تحدد أهداف السياسة التنفيذية</a:t>
            </a:r>
            <a:r>
              <a:rPr lang="ar-JO" sz="2800" b="1" kern="0" dirty="0">
                <a:solidFill>
                  <a:srgbClr val="333333"/>
                </a:solidFill>
                <a:cs typeface="Traditional Arabic" panose="02020603050405020304" pitchFamily="18" charset="-78"/>
              </a:rPr>
              <a:t>.</a:t>
            </a:r>
            <a:endParaRPr lang="ar-YE" sz="2800" b="1" kern="0" dirty="0">
              <a:solidFill>
                <a:srgbClr val="333333"/>
              </a:solidFill>
              <a:cs typeface="Traditional Arabic" panose="02020603050405020304" pitchFamily="18" charset="-78"/>
            </a:endParaRPr>
          </a:p>
        </p:txBody>
      </p:sp>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218442">
        <p14:prism isInverted="1"/>
      </p:transition>
    </mc:Choice>
    <mc:Fallback xmlns="">
      <p:transition spd="slow" advTm="21844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000" dirty="0">
                <a:effectLst/>
                <a:latin typeface="Calibri" panose="020F0502020204030204" pitchFamily="34" charset="0"/>
                <a:ea typeface="Calibri" panose="020F0502020204030204" pitchFamily="34" charset="0"/>
                <a:cs typeface="Simplified Arabic" panose="02020603050405020304" pitchFamily="18" charset="-78"/>
              </a:rPr>
              <a:t> </a:t>
            </a:r>
            <a:r>
              <a:rPr lang="ar-JO" sz="2800" dirty="0">
                <a:effectLst/>
                <a:latin typeface="Calibri" panose="020F0502020204030204" pitchFamily="34" charset="0"/>
                <a:ea typeface="Calibri" panose="020F0502020204030204" pitchFamily="34" charset="0"/>
              </a:rPr>
              <a:t>أورد تقرير اليونسكو (2018) المتعلقأ بالأحوال التعليمية بأن</a:t>
            </a:r>
            <a:r>
              <a:rPr lang="ar-SA" sz="2800" dirty="0">
                <a:effectLst/>
                <a:latin typeface="Calibri" panose="020F0502020204030204" pitchFamily="34" charset="0"/>
                <a:ea typeface="Calibri" panose="020F0502020204030204" pitchFamily="34" charset="0"/>
              </a:rPr>
              <a:t> نظام التعليم في الدول العربية</a:t>
            </a:r>
            <a:r>
              <a:rPr lang="ar-JO" sz="2800" dirty="0">
                <a:effectLst/>
                <a:latin typeface="Calibri" panose="020F0502020204030204" pitchFamily="34" charset="0"/>
                <a:ea typeface="Calibri" panose="020F0502020204030204" pitchFamily="34" charset="0"/>
              </a:rPr>
              <a:t> يُعد </a:t>
            </a:r>
            <a:r>
              <a:rPr lang="ar-SA" sz="2800" dirty="0">
                <a:effectLst/>
                <a:latin typeface="Calibri" panose="020F0502020204030204" pitchFamily="34" charset="0"/>
                <a:ea typeface="Calibri" panose="020F0502020204030204" pitchFamily="34" charset="0"/>
              </a:rPr>
              <a:t>حديث العهد بالمعنى المعاصر </a:t>
            </a:r>
            <a:r>
              <a:rPr lang="ar-JO" sz="2800" dirty="0">
                <a:effectLst/>
                <a:latin typeface="Calibri" panose="020F0502020204030204" pitchFamily="34" charset="0"/>
                <a:ea typeface="Calibri" panose="020F0502020204030204" pitchFamily="34" charset="0"/>
              </a:rPr>
              <a:t>فقد بدأ</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ظهورالتعليم</a:t>
            </a:r>
            <a:r>
              <a:rPr lang="ar-SA" sz="2800" dirty="0">
                <a:effectLst/>
                <a:latin typeface="Calibri" panose="020F0502020204030204" pitchFamily="34" charset="0"/>
                <a:ea typeface="Calibri" panose="020F0502020204030204" pitchFamily="34" charset="0"/>
              </a:rPr>
              <a:t> </a:t>
            </a:r>
            <a:r>
              <a:rPr lang="ar-JO" sz="2800" dirty="0">
                <a:effectLst/>
                <a:latin typeface="Calibri" panose="020F0502020204030204" pitchFamily="34" charset="0"/>
                <a:ea typeface="Calibri" panose="020F0502020204030204" pitchFamily="34" charset="0"/>
              </a:rPr>
              <a:t>بعد </a:t>
            </a:r>
            <a:r>
              <a:rPr lang="ar-SA" sz="2800" dirty="0">
                <a:effectLst/>
                <a:latin typeface="Calibri" panose="020F0502020204030204" pitchFamily="34" charset="0"/>
                <a:ea typeface="Calibri" panose="020F0502020204030204" pitchFamily="34" charset="0"/>
              </a:rPr>
              <a:t>استقلال العديد من الدول العربية </a:t>
            </a:r>
            <a:r>
              <a:rPr lang="ar-JO" sz="2800" dirty="0">
                <a:effectLst/>
                <a:latin typeface="Calibri" panose="020F0502020204030204" pitchFamily="34" charset="0"/>
                <a:ea typeface="Calibri" panose="020F0502020204030204" pitchFamily="34" charset="0"/>
              </a:rPr>
              <a:t>ثم انتشر بشكل بسيط في</a:t>
            </a:r>
            <a:r>
              <a:rPr lang="ar-SA" sz="2800" dirty="0">
                <a:effectLst/>
                <a:latin typeface="Calibri" panose="020F0502020204030204" pitchFamily="34" charset="0"/>
                <a:ea typeface="Calibri" panose="020F0502020204030204" pitchFamily="34" charset="0"/>
              </a:rPr>
              <a:t> ستينات وسبعينات القرن الماض</a:t>
            </a:r>
            <a:endParaRPr lang="ar-JO" sz="28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800"/>
              </a:spcAft>
            </a:pPr>
            <a:r>
              <a:rPr lang="ar-SA" sz="2800" dirty="0">
                <a:effectLst/>
                <a:latin typeface="Calibri" panose="020F0502020204030204" pitchFamily="34" charset="0"/>
                <a:ea typeface="Calibri" panose="020F0502020204030204" pitchFamily="34" charset="0"/>
              </a:rPr>
              <a:t>ي،، ومع ذلك كانت أنواع مختلفة من المؤسسات التربوية قد تأسست منذ القرن التاسع عشر في بعض الدول على غرار الجامعة الأميركية في بيروت التي تأسست منذ عام</a:t>
            </a:r>
            <a:r>
              <a:rPr lang="ar-JO" sz="2800" dirty="0">
                <a:effectLst/>
                <a:latin typeface="Calibri" panose="020F0502020204030204" pitchFamily="34" charset="0"/>
                <a:ea typeface="Calibri" panose="020F0502020204030204" pitchFamily="34" charset="0"/>
              </a:rPr>
              <a:t> (1866)،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1" name="TextBox 10">
            <a:extLst>
              <a:ext uri="{FF2B5EF4-FFF2-40B4-BE49-F238E27FC236}">
                <a16:creationId xmlns:a16="http://schemas.microsoft.com/office/drawing/2014/main" id="{3EE96C85-6F4E-5E24-0690-2F912C2E726A}"/>
              </a:ext>
            </a:extLst>
          </p:cNvPr>
          <p:cNvSpPr txBox="1"/>
          <p:nvPr/>
        </p:nvSpPr>
        <p:spPr>
          <a:xfrm>
            <a:off x="1127760" y="1544918"/>
            <a:ext cx="10333091" cy="4470455"/>
          </a:xfrm>
          <a:prstGeom prst="rect">
            <a:avLst/>
          </a:prstGeom>
          <a:noFill/>
        </p:spPr>
        <p:txBody>
          <a:bodyPr wrap="square" rtlCol="0">
            <a:spAutoFit/>
          </a:bodyPr>
          <a:lstStyle/>
          <a:p>
            <a:pPr algn="ctr" rtl="1"/>
            <a:r>
              <a:rPr lang="ar-JO" sz="2800" b="1" dirty="0">
                <a:solidFill>
                  <a:srgbClr val="00B0F0"/>
                </a:solidFill>
                <a:latin typeface="Times New Roman" panose="02020603050405020304" pitchFamily="18" charset="0"/>
                <a:cs typeface="Times New Roman" panose="02020603050405020304" pitchFamily="18" charset="0"/>
              </a:rPr>
              <a:t>مكونات السياسات التعليمية</a:t>
            </a:r>
            <a:endParaRPr lang="en-US" sz="2800" b="1" dirty="0">
              <a:solidFill>
                <a:srgbClr val="00B0F0"/>
              </a:solidFill>
              <a:latin typeface="Times New Roman" panose="02020603050405020304" pitchFamily="18" charset="0"/>
              <a:cs typeface="Times New Roman" panose="02020603050405020304" pitchFamily="18" charset="0"/>
            </a:endParaRPr>
          </a:p>
          <a:p>
            <a:pPr algn="r" rtl="1"/>
            <a:endParaRPr lang="ar-JO" sz="1800" kern="0" dirty="0">
              <a:solidFill>
                <a:srgbClr val="000000"/>
              </a:solidFill>
              <a:effectLst/>
              <a:ea typeface="Times New Roman" panose="02020603050405020304" pitchFamily="18" charset="0"/>
              <a:cs typeface="Calibri" panose="020F0502020204030204" pitchFamily="34" charset="0"/>
            </a:endParaRPr>
          </a:p>
          <a:p>
            <a:pPr algn="r" rtl="1"/>
            <a:r>
              <a:rPr lang="ar-JO" sz="1800" kern="0" dirty="0">
                <a:solidFill>
                  <a:srgbClr val="000000"/>
                </a:solidFill>
                <a:effectLst/>
                <a:ea typeface="Times New Roman" panose="02020603050405020304" pitchFamily="18" charset="0"/>
                <a:cs typeface="Calibri" panose="020F0502020204030204" pitchFamily="34" charset="0"/>
              </a:rPr>
              <a:t> </a:t>
            </a:r>
            <a:r>
              <a:rPr lang="ar-JO" sz="3200" b="1" kern="0" dirty="0">
                <a:solidFill>
                  <a:srgbClr val="333333"/>
                </a:solidFill>
                <a:cs typeface="Traditional Arabic" panose="02020603050405020304" pitchFamily="18" charset="-78"/>
              </a:rPr>
              <a:t>ثالثًا: </a:t>
            </a:r>
            <a:r>
              <a:rPr lang="ar-SA" sz="3200" b="1" kern="0" dirty="0">
                <a:solidFill>
                  <a:srgbClr val="333333"/>
                </a:solidFill>
                <a:cs typeface="Traditional Arabic" panose="02020603050405020304" pitchFamily="18" charset="-78"/>
              </a:rPr>
              <a:t>النتائج: </a:t>
            </a:r>
            <a:endParaRPr lang="ar-JO" sz="3200" b="1" kern="0" dirty="0">
              <a:solidFill>
                <a:srgbClr val="333333"/>
              </a:solidFill>
              <a:cs typeface="Traditional Arabic" panose="02020603050405020304" pitchFamily="18" charset="-78"/>
            </a:endParaRPr>
          </a:p>
          <a:p>
            <a:pPr algn="r" rtl="1">
              <a:lnSpc>
                <a:spcPct val="150000"/>
              </a:lnSpc>
            </a:pPr>
            <a:r>
              <a:rPr lang="ar-JO" kern="0" dirty="0">
                <a:solidFill>
                  <a:srgbClr val="000000"/>
                </a:solidFill>
                <a:ea typeface="Times New Roman" panose="02020603050405020304" pitchFamily="18" charset="0"/>
                <a:cs typeface="Calibri" panose="020F0502020204030204" pitchFamily="34" charset="0"/>
              </a:rPr>
              <a:t>   </a:t>
            </a:r>
            <a:r>
              <a:rPr lang="ar-SA" sz="2800" b="1" kern="0" dirty="0">
                <a:solidFill>
                  <a:srgbClr val="333333"/>
                </a:solidFill>
                <a:cs typeface="Traditional Arabic" panose="02020603050405020304" pitchFamily="18" charset="-78"/>
              </a:rPr>
              <a:t>وتعتبر من الخطوات الأساسية المكملة لتنفيذ السياسة التعليمية حيث يعني بها التغيرات التي تحدث بسبب تطبيق سياسة معينة من سياسات التعليم، ويمكن قياس هذا التغيير فيما يشمل الجانب الكيفي والكمي في ضوء ما تسفر عنه نتائج الخطة الإجرائية التي ترتبط بهذه السياسة وحتى يتم قياس نتائج السياسة التعليمية المحددة فلابد من تحقيق التوافق والتوازن بين جماعات الدولة وأصحاب المصالح والقوى الفعالة في هذه السياسة، وبناء عليه تحدد أهداف السياسة التنفيذية</a:t>
            </a:r>
            <a:r>
              <a:rPr lang="ar-JO" sz="2800" b="1" kern="0" dirty="0">
                <a:solidFill>
                  <a:srgbClr val="333333"/>
                </a:solidFill>
                <a:cs typeface="Traditional Arabic" panose="02020603050405020304" pitchFamily="18" charset="-78"/>
              </a:rPr>
              <a:t>.</a:t>
            </a:r>
            <a:endParaRPr lang="ar-YE" sz="2800" b="1" kern="0" dirty="0">
              <a:solidFill>
                <a:srgbClr val="333333"/>
              </a:solidFill>
              <a:cs typeface="Traditional Arabic" panose="02020603050405020304" pitchFamily="18" charset="-78"/>
            </a:endParaRPr>
          </a:p>
        </p:txBody>
      </p:sp>
    </p:spTree>
    <p:extLst>
      <p:ext uri="{BB962C8B-B14F-4D97-AF65-F5344CB8AC3E}">
        <p14:creationId xmlns:p14="http://schemas.microsoft.com/office/powerpoint/2010/main" val="4007605232"/>
      </p:ext>
    </p:extLst>
  </p:cSld>
  <p:clrMapOvr>
    <a:masterClrMapping/>
  </p:clrMapOvr>
  <mc:AlternateContent xmlns:mc="http://schemas.openxmlformats.org/markup-compatibility/2006" xmlns:p14="http://schemas.microsoft.com/office/powerpoint/2010/main">
    <mc:Choice Requires="p14">
      <p:transition spd="slow" p14:dur="1600" advTm="165650">
        <p14:prism isInverted="1"/>
      </p:transition>
    </mc:Choice>
    <mc:Fallback xmlns="">
      <p:transition spd="slow" advTm="16565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800"/>
              </a:spcAft>
            </a:pPr>
            <a:r>
              <a:rPr lang="ar-JO" sz="2800" b="0" i="0" dirty="0">
                <a:solidFill>
                  <a:srgbClr val="333333"/>
                </a:solidFill>
                <a:effectLst/>
                <a:latin typeface="DroidArabicKufi-Regular"/>
              </a:rPr>
              <a:t>   </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2005DFBB-6366-D970-3F96-DE28F05E7519}"/>
              </a:ext>
            </a:extLst>
          </p:cNvPr>
          <p:cNvSpPr txBox="1"/>
          <p:nvPr/>
        </p:nvSpPr>
        <p:spPr>
          <a:xfrm>
            <a:off x="668740" y="1888102"/>
            <a:ext cx="10631242" cy="461665"/>
          </a:xfrm>
          <a:prstGeom prst="rect">
            <a:avLst/>
          </a:prstGeom>
          <a:noFill/>
        </p:spPr>
        <p:txBody>
          <a:bodyPr wrap="square" rtlCol="0">
            <a:spAutoFit/>
          </a:bodyPr>
          <a:lstStyle/>
          <a:p>
            <a:pPr algn="ctr" rtl="1"/>
            <a:r>
              <a:rPr lang="ar-JO" sz="2400" b="1" i="0" dirty="0">
                <a:effectLst/>
                <a:latin typeface="Traditional Arabic" panose="02020603050405020304" pitchFamily="18" charset="-78"/>
                <a:cs typeface="Traditional Arabic" panose="02020603050405020304" pitchFamily="18" charset="-78"/>
              </a:rPr>
              <a:t>    </a:t>
            </a:r>
            <a:endParaRPr lang="ar-JO" sz="1800" kern="0" dirty="0">
              <a:solidFill>
                <a:srgbClr val="000000"/>
              </a:solidFill>
              <a:effectLst/>
              <a:ea typeface="Times New Roman" panose="02020603050405020304" pitchFamily="18" charset="0"/>
              <a:cs typeface="Calibri" panose="020F0502020204030204" pitchFamily="34" charset="0"/>
            </a:endParaRPr>
          </a:p>
        </p:txBody>
      </p:sp>
      <mc:AlternateContent xmlns:mc="http://schemas.openxmlformats.org/markup-compatibility/2006" xmlns:p14="http://schemas.microsoft.com/office/powerpoint/2010/main">
        <mc:Choice Requires="p14">
          <p:contentPart p14:bwMode="auto" r:id="rId3">
            <p14:nvContentPartPr>
              <p14:cNvPr id="12" name="Ink 11">
                <a:extLst>
                  <a:ext uri="{FF2B5EF4-FFF2-40B4-BE49-F238E27FC236}">
                    <a16:creationId xmlns:a16="http://schemas.microsoft.com/office/drawing/2014/main"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sp>
        <p:nvSpPr>
          <p:cNvPr id="10" name="TextBox 9">
            <a:extLst>
              <a:ext uri="{FF2B5EF4-FFF2-40B4-BE49-F238E27FC236}">
                <a16:creationId xmlns:a16="http://schemas.microsoft.com/office/drawing/2014/main" id="{C0D60A9B-459B-8284-662E-FE39E6A7D5BB}"/>
              </a:ext>
            </a:extLst>
          </p:cNvPr>
          <p:cNvSpPr txBox="1"/>
          <p:nvPr/>
        </p:nvSpPr>
        <p:spPr>
          <a:xfrm>
            <a:off x="1768215" y="3632218"/>
            <a:ext cx="9521224" cy="2251065"/>
          </a:xfrm>
          <a:prstGeom prst="rect">
            <a:avLst/>
          </a:prstGeom>
          <a:noFill/>
        </p:spPr>
        <p:txBody>
          <a:bodyPr wrap="square" rtlCol="0">
            <a:spAutoFit/>
          </a:bodyPr>
          <a:lstStyle/>
          <a:p>
            <a:pPr algn="r">
              <a:lnSpc>
                <a:spcPct val="150000"/>
              </a:lnSpc>
            </a:pPr>
            <a:r>
              <a:rPr lang="ar-JO" sz="2400" kern="0" dirty="0">
                <a:solidFill>
                  <a:srgbClr val="000000"/>
                </a:solidFill>
                <a:effectLst/>
                <a:ea typeface="Times New Roman" panose="02020603050405020304" pitchFamily="18" charset="0"/>
                <a:cs typeface="Calibri" panose="020F0502020204030204" pitchFamily="34" charset="0"/>
              </a:rPr>
              <a:t>     </a:t>
            </a:r>
            <a:r>
              <a:rPr lang="ar-SA" sz="2400" kern="0" dirty="0">
                <a:solidFill>
                  <a:srgbClr val="000000"/>
                </a:solidFill>
                <a:effectLst/>
                <a:ea typeface="Times New Roman" panose="02020603050405020304" pitchFamily="18" charset="0"/>
                <a:cs typeface="Calibri" panose="020F0502020204030204" pitchFamily="34" charset="0"/>
              </a:rPr>
              <a:t>إن عملية صنع السياسات التعليمية تتطلب الرجوع إلى مجموعة من المصادر التي يتم من خلالها اشتقاق هذه السياسات وتتمثل هذه المصادر في مصدرين أساسيين هما</a:t>
            </a:r>
            <a:r>
              <a:rPr lang="ar-JO" sz="2400" kern="0" dirty="0">
                <a:solidFill>
                  <a:srgbClr val="000000"/>
                </a:solidFill>
                <a:effectLst/>
                <a:ea typeface="Times New Roman" panose="02020603050405020304" pitchFamily="18" charset="0"/>
                <a:cs typeface="Calibri" panose="020F0502020204030204" pitchFamily="34" charset="0"/>
              </a:rPr>
              <a:t>:</a:t>
            </a:r>
          </a:p>
          <a:p>
            <a:pPr algn="r">
              <a:lnSpc>
                <a:spcPct val="150000"/>
              </a:lnSpc>
            </a:pPr>
            <a:r>
              <a:rPr lang="ar-JO" sz="2400" kern="0" dirty="0">
                <a:solidFill>
                  <a:srgbClr val="000000"/>
                </a:solidFill>
                <a:ea typeface="Times New Roman" panose="02020603050405020304" pitchFamily="18" charset="0"/>
                <a:cs typeface="Calibri" panose="020F0502020204030204" pitchFamily="34" charset="0"/>
              </a:rPr>
              <a:t>أولًا: </a:t>
            </a:r>
            <a:r>
              <a:rPr lang="ar-SA" sz="2400" kern="0" dirty="0">
                <a:solidFill>
                  <a:srgbClr val="000000"/>
                </a:solidFill>
                <a:effectLst/>
                <a:ea typeface="Times New Roman" panose="02020603050405020304" pitchFamily="18" charset="0"/>
                <a:cs typeface="Calibri" panose="020F0502020204030204" pitchFamily="34" charset="0"/>
              </a:rPr>
              <a:t> المصادر الداخلية </a:t>
            </a:r>
            <a:endParaRPr lang="ar-JO" sz="2400" kern="0" dirty="0">
              <a:solidFill>
                <a:srgbClr val="000000"/>
              </a:solidFill>
              <a:effectLst/>
              <a:ea typeface="Times New Roman" panose="02020603050405020304" pitchFamily="18" charset="0"/>
              <a:cs typeface="Calibri" panose="020F0502020204030204" pitchFamily="34" charset="0"/>
            </a:endParaRPr>
          </a:p>
          <a:p>
            <a:pPr algn="r">
              <a:lnSpc>
                <a:spcPct val="150000"/>
              </a:lnSpc>
            </a:pPr>
            <a:r>
              <a:rPr lang="ar-JO" sz="2400" kern="0" dirty="0">
                <a:solidFill>
                  <a:srgbClr val="000000"/>
                </a:solidFill>
                <a:ea typeface="Times New Roman" panose="02020603050405020304" pitchFamily="18" charset="0"/>
                <a:cs typeface="Calibri" panose="020F0502020204030204" pitchFamily="34" charset="0"/>
              </a:rPr>
              <a:t>ثانيًا:</a:t>
            </a:r>
            <a:r>
              <a:rPr lang="ar-SA" sz="2400" kern="0" dirty="0">
                <a:solidFill>
                  <a:srgbClr val="000000"/>
                </a:solidFill>
                <a:effectLst/>
                <a:ea typeface="Times New Roman" panose="02020603050405020304" pitchFamily="18" charset="0"/>
                <a:cs typeface="Calibri" panose="020F0502020204030204" pitchFamily="34" charset="0"/>
              </a:rPr>
              <a:t>المصادر الخارجية</a:t>
            </a:r>
            <a:r>
              <a:rPr lang="ar-JO" sz="2400" kern="0" dirty="0">
                <a:solidFill>
                  <a:srgbClr val="000000"/>
                </a:solidFill>
                <a:effectLst/>
                <a:ea typeface="Times New Roman" panose="02020603050405020304" pitchFamily="18" charset="0"/>
                <a:cs typeface="Calibri" panose="020F0502020204030204" pitchFamily="34" charset="0"/>
              </a:rPr>
              <a:t>.</a:t>
            </a:r>
            <a:r>
              <a:rPr lang="ar-SA" sz="2400" kern="0" dirty="0">
                <a:solidFill>
                  <a:srgbClr val="000000"/>
                </a:solidFill>
                <a:effectLst/>
                <a:ea typeface="Times New Roman" panose="02020603050405020304" pitchFamily="18" charset="0"/>
                <a:cs typeface="Calibri" panose="020F0502020204030204" pitchFamily="34" charset="0"/>
              </a:rPr>
              <a:t> </a:t>
            </a:r>
            <a:endParaRPr lang="ar-JO" sz="2400" kern="0" dirty="0">
              <a:solidFill>
                <a:srgbClr val="000000"/>
              </a:solidFill>
              <a:effectLst/>
              <a:ea typeface="Times New Roman" panose="02020603050405020304" pitchFamily="18" charset="0"/>
              <a:cs typeface="Calibri" panose="020F0502020204030204" pitchFamily="34" charset="0"/>
            </a:endParaRPr>
          </a:p>
        </p:txBody>
      </p:sp>
      <p:pic>
        <p:nvPicPr>
          <p:cNvPr id="13" name="Picture 12">
            <a:extLst>
              <a:ext uri="{FF2B5EF4-FFF2-40B4-BE49-F238E27FC236}">
                <a16:creationId xmlns:a16="http://schemas.microsoft.com/office/drawing/2014/main" id="{BB23B893-D9BF-52B5-C9D5-78985F54970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112127" y="1461479"/>
            <a:ext cx="7800975" cy="1967521"/>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72248">
        <p14:prism isInverted="1"/>
      </p:transition>
    </mc:Choice>
    <mc:Fallback xmlns="">
      <p:transition spd="slow" advTm="7224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11143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121A4E36-2400-13E7-4AA6-4771E2EB2F39}"/>
              </a:ext>
            </a:extLst>
          </p:cNvPr>
          <p:cNvSpPr txBox="1"/>
          <p:nvPr/>
        </p:nvSpPr>
        <p:spPr>
          <a:xfrm>
            <a:off x="1075373" y="1546590"/>
            <a:ext cx="10279277" cy="4190058"/>
          </a:xfrm>
          <a:prstGeom prst="rect">
            <a:avLst/>
          </a:prstGeom>
          <a:noFill/>
        </p:spPr>
        <p:txBody>
          <a:bodyPr wrap="square" rtlCol="0">
            <a:spAutoFit/>
          </a:bodyPr>
          <a:lstStyle/>
          <a:p>
            <a:pPr marL="0" marR="0" algn="just" rtl="1">
              <a:lnSpc>
                <a:spcPct val="150000"/>
              </a:lnSpc>
              <a:spcBef>
                <a:spcPts val="0"/>
              </a:spcBef>
              <a:spcAft>
                <a:spcPts val="0"/>
              </a:spcAft>
            </a:pPr>
            <a:r>
              <a:rPr lang="ar-SA"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أولا</a:t>
            </a:r>
            <a:r>
              <a:rPr lang="ar-JO"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 </a:t>
            </a:r>
            <a:r>
              <a:rPr lang="ar-SA"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 المصادر الداخلية: وتعتبر ذات أهمية كبيرة في اشتقاق السياسة التعليمية وتتمثل فيما </a:t>
            </a:r>
            <a:r>
              <a:rPr lang="ar-JO" sz="24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يأتي</a:t>
            </a:r>
            <a:r>
              <a:rPr lang="ar-SA" sz="20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rPr>
              <a:t>:</a:t>
            </a:r>
            <a:endParaRPr lang="ar-JO" sz="2000" b="1" kern="0" dirty="0">
              <a:solidFill>
                <a:srgbClr val="00B0F0"/>
              </a:solidFill>
              <a:effectLst/>
              <a:latin typeface="Calibri" panose="020F0502020204030204" pitchFamily="34" charset="0"/>
              <a:ea typeface="Times New Roman" panose="02020603050405020304" pitchFamily="18" charset="0"/>
              <a:cs typeface="Calibri" panose="020F0502020204030204" pitchFamily="34" charset="0"/>
            </a:endParaRPr>
          </a:p>
          <a:p>
            <a:pPr marL="0" marR="0" algn="just" rtl="1">
              <a:lnSpc>
                <a:spcPct val="150000"/>
              </a:lnSpc>
              <a:spcBef>
                <a:spcPts val="0"/>
              </a:spcBef>
              <a:spcAft>
                <a:spcPts val="0"/>
              </a:spcAft>
            </a:pPr>
            <a:endParaRPr lang="en-US" sz="1000" b="1"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sz="2400" b="1" u="sng"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الدستور</a:t>
            </a:r>
            <a:r>
              <a:rPr lang="ar-SA" sz="24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ويمثل القانون الأعلى للمجتمع أو مجموعة القواعد والنظم الأساسية التي يتم من خلالها تنظيم الدولة والحكم فيها، كما أنه يرتبط بالدولة على اعتبار أنها هرم المؤسسات السياسية، ويقوم النظام الدستوري بتنظيم العلاقات العامة في الدولة من حيث طريقة تكوينها واختصاصاتها وكذلك علاقاتها مع بعضها البعض وعلاقتها بالمواطنين</a:t>
            </a:r>
            <a:r>
              <a:rPr lang="ar-SA"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ar-JO" sz="18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sz="2400" b="1" u="sng" kern="0" dirty="0">
                <a:solidFill>
                  <a:srgbClr val="000000"/>
                </a:solidFill>
                <a:latin typeface="Calibri" panose="020F0502020204030204" pitchFamily="34" charset="0"/>
                <a:cs typeface="Calibri" panose="020F0502020204030204" pitchFamily="34" charset="0"/>
              </a:rPr>
              <a:t>القوانين</a:t>
            </a:r>
            <a:r>
              <a:rPr lang="ar-SA" sz="2400" kern="0" dirty="0">
                <a:solidFill>
                  <a:srgbClr val="000000"/>
                </a:solidFill>
                <a:latin typeface="Calibri" panose="020F0502020204030204" pitchFamily="34" charset="0"/>
                <a:cs typeface="Calibri" panose="020F0502020204030204" pitchFamily="34" charset="0"/>
              </a:rPr>
              <a:t> وتعد المصدر الثاني الموجه للسياسات العامة في الدولة، وهو ترجمة للدستور في صورة مجموعة من القوانين الملزمة للأفراد والدولة بشكل عام</a:t>
            </a:r>
            <a:r>
              <a:rPr lang="ar-SA" sz="1800" kern="0" dirty="0">
                <a:solidFill>
                  <a:srgbClr val="000000"/>
                </a:solidFill>
                <a:effectLst/>
                <a:ea typeface="Times New Roman" panose="02020603050405020304" pitchFamily="18" charset="0"/>
                <a:cs typeface="Calibri" panose="020F0502020204030204" pitchFamily="34" charset="0"/>
              </a:rPr>
              <a:t>.</a:t>
            </a:r>
            <a:endParaRPr lang="en-US" sz="1800" kern="100" dirty="0">
              <a:solidFill>
                <a:srgbClr val="363D98"/>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1" name="Picture 10">
            <a:extLst>
              <a:ext uri="{FF2B5EF4-FFF2-40B4-BE49-F238E27FC236}">
                <a16:creationId xmlns:a16="http://schemas.microsoft.com/office/drawing/2014/main" id="{86FE17B5-67C1-9C93-70A3-A0D35B5CA84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1327" y="5231379"/>
            <a:ext cx="2466975" cy="796925"/>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206567">
        <p14:prism isInverted="1"/>
      </p:transition>
    </mc:Choice>
    <mc:Fallback xmlns="">
      <p:transition spd="slow" advTm="20656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49580" y="1648369"/>
            <a:ext cx="10891710" cy="4870564"/>
          </a:xfrm>
          <a:prstGeom prst="rect">
            <a:avLst/>
          </a:prstGeom>
          <a:noFill/>
        </p:spPr>
        <p:txBody>
          <a:bodyPr wrap="square" rtlCol="0">
            <a:spAutoFit/>
          </a:bodyPr>
          <a:lstStyle/>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sz="1800" b="1" u="sng"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JO" sz="2300" b="1" u="sng"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أ</a:t>
            </a:r>
            <a:r>
              <a:rPr lang="ar-SA" sz="2300" b="1" u="sng"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يديولوجية السياسية في المجتمع، </a:t>
            </a:r>
            <a:r>
              <a:rPr lang="ar-SA" sz="23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وتتمثل في المعتقدات والأفكار والقيم المتفاعلة فيما بينها والتي تتعلق بالواقع الاجتماعي.</a:t>
            </a:r>
            <a:endParaRPr lang="en-US" sz="2300" kern="100" dirty="0">
              <a:solidFill>
                <a:srgbClr val="363D98"/>
              </a:solidFill>
              <a:effectLst/>
              <a:latin typeface="Calibri" panose="020F0502020204030204" pitchFamily="34" charset="0"/>
              <a:ea typeface="Calibri" panose="020F0502020204030204" pitchFamily="34" charset="0"/>
              <a:cs typeface="Arial" panose="020B0604020202020204" pitchFamily="34" charset="0"/>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sz="23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SA" sz="2300" b="1" u="sng"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القيم والمبادئ المنتشرة في المجتمع </a:t>
            </a:r>
            <a:r>
              <a:rPr lang="ar-SA" sz="23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وتتضمن أساليب التعامل الفردي والجماعي والمبادئ الأخلاقية في التعامل.</a:t>
            </a:r>
            <a:endParaRPr lang="en-US" sz="2300" kern="100" dirty="0">
              <a:solidFill>
                <a:srgbClr val="363D98"/>
              </a:solidFill>
              <a:effectLst/>
              <a:latin typeface="Calibri" panose="020F0502020204030204" pitchFamily="34" charset="0"/>
              <a:ea typeface="Calibri" panose="020F0502020204030204" pitchFamily="34" charset="0"/>
              <a:cs typeface="Arial" panose="020B0604020202020204" pitchFamily="34" charset="0"/>
            </a:endParaRPr>
          </a:p>
          <a:p>
            <a:pPr marL="342900" marR="285750" lvl="0" indent="-342900" algn="r" rtl="1">
              <a:lnSpc>
                <a:spcPct val="150000"/>
              </a:lnSpc>
              <a:spcBef>
                <a:spcPts val="0"/>
              </a:spcBef>
              <a:spcAft>
                <a:spcPts val="0"/>
              </a:spcAft>
              <a:buSzPts val="1000"/>
              <a:buFont typeface="Wingdings" panose="05000000000000000000" pitchFamily="2" charset="2"/>
              <a:buChar char="v"/>
              <a:tabLst>
                <a:tab pos="457200" algn="l"/>
              </a:tabLst>
            </a:pPr>
            <a:r>
              <a:rPr lang="ar-SA" sz="23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SA" sz="2300" b="1" u="sng"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الخبرة التاريخية القومية أو التاريخ القومي للدولة</a:t>
            </a:r>
            <a:r>
              <a:rPr lang="ar-SA" sz="23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وهم أصحاب الرؤيا المتكاملة والشاملة المدركين للخبرات السابقة حيث يقومون بإضافة كل ما هو جديد على الخبرات المتراكمة حتى يتم الاستفادة منها في صناعه السياسات التعليمية، فالخبرات التاريخية للدولة يتم الاستفادة منها من خلال الاتصال المتعارف بين مراحل تطور ال</a:t>
            </a:r>
            <a:r>
              <a:rPr lang="ar-JO" sz="23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أ</a:t>
            </a:r>
            <a:r>
              <a:rPr lang="ar-SA" sz="23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مم حيث يتم الربط بين الحاضر والماضي حتى لا يتم تكرار أخطاء الماضي وتحقيق التقدم</a:t>
            </a:r>
            <a:br>
              <a:rPr lang="en-US" sz="2400" dirty="0">
                <a:solidFill>
                  <a:srgbClr val="333333"/>
                </a:solidFill>
                <a:effectLst/>
                <a:latin typeface="Calibri" panose="020F0502020204030204" pitchFamily="34" charset="0"/>
                <a:ea typeface="Calibri" panose="020F0502020204030204" pitchFamily="34" charset="0"/>
              </a:rPr>
            </a:br>
            <a:endParaRPr lang="en-US" sz="2400" b="1" i="0" u="none" strike="noStrike" baseline="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174181">
        <p14:prism isInverted="1"/>
      </p:transition>
    </mc:Choice>
    <mc:Fallback xmlns="">
      <p:transition spd="slow" advTm="17418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1127761" y="1643896"/>
            <a:ext cx="10409586" cy="4291944"/>
          </a:xfrm>
          <a:prstGeom prst="rect">
            <a:avLst/>
          </a:prstGeom>
          <a:noFill/>
        </p:spPr>
        <p:txBody>
          <a:bodyPr wrap="square" rtlCol="0">
            <a:spAutoFit/>
          </a:bodyPr>
          <a:lstStyle/>
          <a:p>
            <a:pPr marL="0" marR="0" algn="just" rtl="1">
              <a:lnSpc>
                <a:spcPct val="150000"/>
              </a:lnSpc>
              <a:spcBef>
                <a:spcPts val="0"/>
              </a:spcBef>
              <a:spcAft>
                <a:spcPts val="0"/>
              </a:spcAft>
            </a:pPr>
            <a:r>
              <a:rPr lang="ar-SA" sz="2400" b="1" kern="0" dirty="0">
                <a:solidFill>
                  <a:srgbClr val="00B0F0"/>
                </a:solidFill>
                <a:latin typeface="Calibri" panose="020F0502020204030204" pitchFamily="34" charset="0"/>
                <a:cs typeface="Calibri" panose="020F0502020204030204" pitchFamily="34" charset="0"/>
              </a:rPr>
              <a:t>ثانيا المصادر الخارجية:</a:t>
            </a:r>
            <a:r>
              <a:rPr lang="ar-JO" sz="2400" b="1" kern="0" dirty="0">
                <a:solidFill>
                  <a:srgbClr val="00B0F0"/>
                </a:solidFill>
                <a:latin typeface="Calibri" panose="020F0502020204030204" pitchFamily="34" charset="0"/>
                <a:cs typeface="Calibri" panose="020F0502020204030204" pitchFamily="34" charset="0"/>
              </a:rPr>
              <a:t> </a:t>
            </a:r>
            <a:r>
              <a:rPr lang="ar-SA" sz="2400" b="1" kern="0" dirty="0">
                <a:solidFill>
                  <a:srgbClr val="00B0F0"/>
                </a:solidFill>
                <a:latin typeface="Calibri" panose="020F0502020204030204" pitchFamily="34" charset="0"/>
                <a:cs typeface="Calibri" panose="020F0502020204030204" pitchFamily="34" charset="0"/>
              </a:rPr>
              <a:t>وتتمثل هذه المصادر فيما </a:t>
            </a:r>
            <a:r>
              <a:rPr lang="ar-JO" sz="2400" b="1" kern="0" dirty="0">
                <a:solidFill>
                  <a:srgbClr val="00B0F0"/>
                </a:solidFill>
                <a:latin typeface="Calibri" panose="020F0502020204030204" pitchFamily="34" charset="0"/>
                <a:cs typeface="Calibri" panose="020F0502020204030204" pitchFamily="34" charset="0"/>
              </a:rPr>
              <a:t>يأتي</a:t>
            </a:r>
            <a:endParaRPr lang="en-US" sz="2400" b="1" kern="0" dirty="0">
              <a:solidFill>
                <a:srgbClr val="00B0F0"/>
              </a:solidFill>
              <a:latin typeface="Calibri" panose="020F0502020204030204" pitchFamily="34" charset="0"/>
              <a:cs typeface="Calibri" panose="020F0502020204030204" pitchFamily="34" charset="0"/>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sz="2000" b="1" u="sng"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التقارير الدولية </a:t>
            </a:r>
            <a:r>
              <a:rPr lang="ar-SA" sz="20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حيث يتم اللجوء إلى المبادئ التي تحددها هذه التقارير والوثائق التي تصدرها المؤسسات الدولية المعنية بالتعليم والتنمية الاجتماعية وما يرد فيها من معلومات تتعلق بواقع الممارسات الفعلية للأنظمة التعليمية في مختلف الدول.</a:t>
            </a:r>
            <a:endParaRPr lang="ar-JO" sz="20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342900" marR="285750" lvl="0" indent="-342900" algn="just" rtl="1">
              <a:lnSpc>
                <a:spcPct val="150000"/>
              </a:lnSpc>
              <a:spcBef>
                <a:spcPts val="0"/>
              </a:spcBef>
              <a:spcAft>
                <a:spcPts val="0"/>
              </a:spcAft>
              <a:buSzPts val="1000"/>
              <a:buFont typeface="Wingdings" panose="05000000000000000000" pitchFamily="2" charset="2"/>
              <a:buChar char="v"/>
              <a:tabLst>
                <a:tab pos="457200" algn="l"/>
              </a:tabLst>
            </a:pPr>
            <a:r>
              <a:rPr lang="ar-SA" sz="2000" b="1" u="sng" kern="0" dirty="0">
                <a:solidFill>
                  <a:srgbClr val="000000"/>
                </a:solidFill>
                <a:effectLst/>
                <a:ea typeface="Times New Roman" panose="02020603050405020304" pitchFamily="18" charset="0"/>
                <a:cs typeface="Calibri" panose="020F0502020204030204" pitchFamily="34" charset="0"/>
              </a:rPr>
              <a:t>المؤتمرات الدولية </a:t>
            </a:r>
            <a:r>
              <a:rPr lang="ar-SA" sz="2000" kern="0" dirty="0">
                <a:solidFill>
                  <a:srgbClr val="000000"/>
                </a:solidFill>
                <a:effectLst/>
                <a:ea typeface="Times New Roman" panose="02020603050405020304" pitchFamily="18" charset="0"/>
                <a:cs typeface="Calibri" panose="020F0502020204030204" pitchFamily="34" charset="0"/>
              </a:rPr>
              <a:t>وتشكل التوصيات التي تصدر من قبل هذه المؤتمرات الرافد الأساسي والمهم والموجه للقائمين على صناعة السياسات التعليمية في الدولة نظراً لأنها تشكل حصيلة عملية ونظرية واسعة لوضع السياسات التعليمية والمشاريع والبرامج والأنشطة التي يتم تنفيذها.</a:t>
            </a:r>
            <a:endParaRPr lang="en-US" sz="2000" kern="100" dirty="0">
              <a:solidFill>
                <a:srgbClr val="363D98"/>
              </a:solidFill>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br>
              <a:rPr lang="ar-YE" sz="2000" kern="0" dirty="0">
                <a:solidFill>
                  <a:srgbClr val="000000"/>
                </a:solidFill>
                <a:cs typeface="Calibri" panose="020F0502020204030204" pitchFamily="34" charset="0"/>
              </a:rPr>
            </a:br>
            <a:endParaRPr lang="ar-YE" sz="2000" kern="0" dirty="0">
              <a:solidFill>
                <a:srgbClr val="000000"/>
              </a:solidFill>
              <a:cs typeface="Calibri" panose="020F0502020204030204" pitchFamily="34" charset="0"/>
            </a:endParaRPr>
          </a:p>
        </p:txBody>
      </p:sp>
      <p:pic>
        <p:nvPicPr>
          <p:cNvPr id="11" name="Picture 10">
            <a:extLst>
              <a:ext uri="{FF2B5EF4-FFF2-40B4-BE49-F238E27FC236}">
                <a16:creationId xmlns:a16="http://schemas.microsoft.com/office/drawing/2014/main" id="{272DFB37-E23B-A3B3-F1ED-6FA3560A6F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9953" y="4656003"/>
            <a:ext cx="3866786" cy="1542192"/>
          </a:xfrm>
          <a:prstGeom prst="rect">
            <a:avLst/>
          </a:prstGeom>
        </p:spPr>
      </p:pic>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1600" advTm="179657">
        <p14:prism isInverted="1"/>
      </p:transition>
    </mc:Choice>
    <mc:Fallback xmlns="">
      <p:transition spd="slow" advTm="17965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777922" y="1643896"/>
            <a:ext cx="10759425" cy="4877617"/>
          </a:xfrm>
          <a:prstGeom prst="rect">
            <a:avLst/>
          </a:prstGeom>
          <a:noFill/>
        </p:spPr>
        <p:txBody>
          <a:bodyPr wrap="square" rtlCol="0">
            <a:spAutoFit/>
          </a:bodyPr>
          <a:lstStyle/>
          <a:p>
            <a:pPr algn="r" rtl="1">
              <a:lnSpc>
                <a:spcPct val="200000"/>
              </a:lnSpc>
            </a:pPr>
            <a:endParaRPr lang="ar-JO" sz="2000" b="1" u="sng" kern="0" dirty="0">
              <a:solidFill>
                <a:srgbClr val="000000"/>
              </a:solidFill>
              <a:effectLst/>
              <a:ea typeface="Times New Roman" panose="02020603050405020304" pitchFamily="18" charset="0"/>
              <a:cs typeface="Calibri" panose="020F0502020204030204" pitchFamily="34" charset="0"/>
            </a:endParaRPr>
          </a:p>
          <a:p>
            <a:pPr algn="r" rtl="1">
              <a:lnSpc>
                <a:spcPct val="200000"/>
              </a:lnSpc>
            </a:pPr>
            <a:r>
              <a:rPr lang="ar-SA" sz="2000" b="1" u="sng" kern="0" dirty="0">
                <a:solidFill>
                  <a:srgbClr val="000000"/>
                </a:solidFill>
                <a:effectLst/>
                <a:ea typeface="Times New Roman" panose="02020603050405020304" pitchFamily="18" charset="0"/>
                <a:cs typeface="Calibri" panose="020F0502020204030204" pitchFamily="34" charset="0"/>
              </a:rPr>
              <a:t> النظريات التربوية والفكر التربوي </a:t>
            </a:r>
            <a:r>
              <a:rPr lang="ar-SA" sz="2000" kern="0" dirty="0">
                <a:solidFill>
                  <a:srgbClr val="000000"/>
                </a:solidFill>
                <a:effectLst/>
                <a:ea typeface="Times New Roman" panose="02020603050405020304" pitchFamily="18" charset="0"/>
                <a:cs typeface="Calibri" panose="020F0502020204030204" pitchFamily="34" charset="0"/>
              </a:rPr>
              <a:t>حيث  يمثل الاجتهادات التي تتميز بها العقول والابتكارات والابداعات وكذلك الرؤية الشمولية المتكاملة والصبر المتعمق والاطلاع على الفكر التربوي مما يشكل فرصه كبيره للاستنارة والتفاعل الفكري والتوجيه مما يفيد القائمين على صناعة السياسات التربوية والتعليمية مع ضرورة الوضع في عين الاعتبار النظريات التربوية الحديثة والعلوم السلوكية والنفسية، والأخذ بآراء المبتكرين والباحثين والاجتهادات العقول التي تميزت بالابتكار والإبداع فعملية صناعة السياسات التعليمية تتطلب إدراك مجموعة من النظريات التربوية وكذلك النماذج الفكرية التربوية المرتبطة والمتكاملة ووضعها في عين الاعتبار وتفسيرها في إطار السياق التعليمي </a:t>
            </a:r>
            <a:br>
              <a:rPr lang="ar-YE" kern="0" dirty="0">
                <a:solidFill>
                  <a:srgbClr val="000000"/>
                </a:solidFill>
                <a:cs typeface="Calibri" panose="020F0502020204030204" pitchFamily="34" charset="0"/>
              </a:rPr>
            </a:br>
            <a:endParaRPr lang="ar-YE" kern="0" dirty="0">
              <a:solidFill>
                <a:srgbClr val="000000"/>
              </a:solidFill>
              <a:cs typeface="Calibri" panose="020F0502020204030204" pitchFamily="34" charset="0"/>
            </a:endParaRPr>
          </a:p>
        </p:txBody>
      </p:sp>
      <p:pic>
        <p:nvPicPr>
          <p:cNvPr id="4" name="Picture 3">
            <a:extLst>
              <a:ext uri="{FF2B5EF4-FFF2-40B4-BE49-F238E27FC236}">
                <a16:creationId xmlns:a16="http://schemas.microsoft.com/office/drawing/2014/main" id="{4E113465-46DE-F964-C42B-6974D1E77A26}"/>
              </a:ext>
            </a:extLst>
          </p:cNvPr>
          <p:cNvPicPr>
            <a:picLocks noChangeAspect="1"/>
          </p:cNvPicPr>
          <p:nvPr/>
        </p:nvPicPr>
        <p:blipFill>
          <a:blip r:embed="rId3"/>
          <a:stretch>
            <a:fillRect/>
          </a:stretch>
        </p:blipFill>
        <p:spPr>
          <a:xfrm>
            <a:off x="626110" y="1142161"/>
            <a:ext cx="2819048" cy="1003469"/>
          </a:xfrm>
          <a:prstGeom prst="rect">
            <a:avLst/>
          </a:prstGeom>
        </p:spPr>
      </p:pic>
    </p:spTree>
    <p:extLst>
      <p:ext uri="{BB962C8B-B14F-4D97-AF65-F5344CB8AC3E}">
        <p14:creationId xmlns:p14="http://schemas.microsoft.com/office/powerpoint/2010/main" val="4108477832"/>
      </p:ext>
    </p:extLst>
  </p:cSld>
  <p:clrMapOvr>
    <a:masterClrMapping/>
  </p:clrMapOvr>
  <mc:AlternateContent xmlns:mc="http://schemas.openxmlformats.org/markup-compatibility/2006" xmlns:p14="http://schemas.microsoft.com/office/powerpoint/2010/main">
    <mc:Choice Requires="p14">
      <p:transition spd="slow" p14:dur="1600" advTm="228147">
        <p14:prism isInverted="1"/>
      </p:transition>
    </mc:Choice>
    <mc:Fallback xmlns="">
      <p:transition spd="slow" advTm="22814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8" name="TextBox 17">
            <a:extLst>
              <a:ext uri="{FF2B5EF4-FFF2-40B4-BE49-F238E27FC236}">
                <a16:creationId xmlns:a16="http://schemas.microsoft.com/office/drawing/2014/main" id="{895D895A-C544-381F-36FD-E6E4DA144EED}"/>
              </a:ext>
            </a:extLst>
          </p:cNvPr>
          <p:cNvSpPr txBox="1"/>
          <p:nvPr/>
        </p:nvSpPr>
        <p:spPr>
          <a:xfrm>
            <a:off x="791570" y="1433015"/>
            <a:ext cx="10617958" cy="4199611"/>
          </a:xfrm>
          <a:prstGeom prst="rect">
            <a:avLst/>
          </a:prstGeom>
          <a:noFill/>
        </p:spPr>
        <p:txBody>
          <a:bodyPr wrap="square" rtlCol="0">
            <a:spAutoFit/>
          </a:bodyPr>
          <a:lstStyle/>
          <a:p>
            <a:pPr marR="285750" lvl="0" algn="r" rtl="1">
              <a:lnSpc>
                <a:spcPct val="150000"/>
              </a:lnSpc>
              <a:spcBef>
                <a:spcPts val="0"/>
              </a:spcBef>
              <a:spcAft>
                <a:spcPts val="0"/>
              </a:spcAft>
              <a:buSzPts val="1000"/>
              <a:tabLst>
                <a:tab pos="457200" algn="l"/>
              </a:tabLst>
            </a:pPr>
            <a:endParaRPr lang="ar-JO" sz="2000" b="1" u="sng"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342900" marR="285750" lvl="0" indent="-342900" algn="r" rtl="1">
              <a:lnSpc>
                <a:spcPct val="150000"/>
              </a:lnSpc>
              <a:spcBef>
                <a:spcPts val="0"/>
              </a:spcBef>
              <a:spcAft>
                <a:spcPts val="0"/>
              </a:spcAft>
              <a:buSzPts val="1000"/>
              <a:buFont typeface="Wingdings" panose="05000000000000000000" pitchFamily="2" charset="2"/>
              <a:buChar char="v"/>
              <a:tabLst>
                <a:tab pos="457200" algn="l"/>
              </a:tabLst>
            </a:pPr>
            <a:r>
              <a:rPr lang="ar-SA" sz="2000" b="1" u="sng"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نتائج الدراسات السابقة </a:t>
            </a:r>
            <a:r>
              <a:rPr lang="ar-SA" sz="20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حيث يتم الرجوع إليها للاستفادة منها كونها تشكل نماذج وخبرات جماعية وعالمية متعددة ومختلفة تتكامل فيها السياسات المجتمعية وذلك في ضوء المتغيرات المحلية والعالمية.</a:t>
            </a:r>
            <a:endParaRPr lang="ar-JO" sz="2000" kern="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endParaRPr>
          </a:p>
          <a:p>
            <a:pPr marL="342900" marR="285750" lvl="0" indent="-342900" algn="r" rtl="1">
              <a:lnSpc>
                <a:spcPct val="150000"/>
              </a:lnSpc>
              <a:spcBef>
                <a:spcPts val="0"/>
              </a:spcBef>
              <a:spcAft>
                <a:spcPts val="0"/>
              </a:spcAft>
              <a:buSzPts val="1000"/>
              <a:buFont typeface="Wingdings" panose="05000000000000000000" pitchFamily="2" charset="2"/>
              <a:buChar char="v"/>
              <a:tabLst>
                <a:tab pos="457200" algn="l"/>
              </a:tabLst>
            </a:pPr>
            <a:endParaRPr lang="en-US" sz="2000" kern="100" dirty="0">
              <a:solidFill>
                <a:srgbClr val="363D98"/>
              </a:solidFill>
              <a:effectLst/>
              <a:latin typeface="Calibri" panose="020F0502020204030204" pitchFamily="34" charset="0"/>
              <a:ea typeface="Calibri" panose="020F0502020204030204" pitchFamily="34" charset="0"/>
              <a:cs typeface="Arial" panose="020B0604020202020204" pitchFamily="34" charset="0"/>
            </a:endParaRPr>
          </a:p>
          <a:p>
            <a:pPr marL="342900" indent="-342900" algn="r" rtl="1">
              <a:lnSpc>
                <a:spcPct val="150000"/>
              </a:lnSpc>
              <a:buFont typeface="Wingdings" panose="05000000000000000000" pitchFamily="2" charset="2"/>
              <a:buChar char="v"/>
            </a:pPr>
            <a:r>
              <a:rPr lang="ar-SA" sz="2000" b="1" u="sng" kern="0" dirty="0">
                <a:solidFill>
                  <a:srgbClr val="000000"/>
                </a:solidFill>
                <a:effectLst/>
                <a:ea typeface="Times New Roman" panose="02020603050405020304" pitchFamily="18" charset="0"/>
                <a:cs typeface="Calibri" panose="020F0502020204030204" pitchFamily="34" charset="0"/>
              </a:rPr>
              <a:t>الخبرة الأجنبية</a:t>
            </a:r>
            <a:r>
              <a:rPr lang="ar-SA" sz="2000" kern="0" dirty="0">
                <a:solidFill>
                  <a:srgbClr val="000000"/>
                </a:solidFill>
                <a:effectLst/>
                <a:ea typeface="Times New Roman" panose="02020603050405020304" pitchFamily="18" charset="0"/>
                <a:cs typeface="Calibri" panose="020F0502020204030204" pitchFamily="34" charset="0"/>
              </a:rPr>
              <a:t> فهناك العديد من الدول التي احتلت مواقع متقدمة في مجال التقدم والرقي والتعليم وتمتلك سياسات تعليمية متطورة وقوية من الممكن الاستفادة منها في الدول النامية بناء على شروط الاستعارة التربوية، حيث يتم الوضع في عين الاعتبار الظروف المحلية الذاتية الحضارية كما يتم الاستفادة من خبرات الدول المتقدمة في مجال البحث والعلوم والتقنية وذلك بالاعتماد على مجموعه من الشروط الخاصة بالاستعارة التربوية مع الوضع في عين الاعتبار العادات والتقاليد والظروف الدينية والتقاليد المحلية  والحضارية </a:t>
            </a:r>
            <a:endParaRPr lang="en-US" sz="4400" dirty="0">
              <a:solidFill>
                <a:srgbClr val="00B0F0"/>
              </a:solidFill>
            </a:endParaRPr>
          </a:p>
        </p:txBody>
      </p:sp>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176941">
        <p14:prism isInverted="1"/>
      </p:transition>
    </mc:Choice>
    <mc:Fallback xmlns="">
      <p:transition spd="slow" advTm="17694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dirty="0"/>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6278BDE9-38C4-8979-CE01-06C214593AAA}"/>
              </a:ext>
            </a:extLst>
          </p:cNvPr>
          <p:cNvSpPr txBox="1"/>
          <p:nvPr/>
        </p:nvSpPr>
        <p:spPr>
          <a:xfrm>
            <a:off x="2688609" y="1760561"/>
            <a:ext cx="7287904" cy="584775"/>
          </a:xfrm>
          <a:prstGeom prst="rect">
            <a:avLst/>
          </a:prstGeom>
          <a:noFill/>
        </p:spPr>
        <p:txBody>
          <a:bodyPr wrap="square" rtlCol="0">
            <a:spAutoFit/>
          </a:bodyPr>
          <a:lstStyle/>
          <a:p>
            <a:pPr algn="ctr"/>
            <a:r>
              <a:rPr lang="ar-JO" sz="3200" b="1" kern="0" dirty="0">
                <a:solidFill>
                  <a:srgbClr val="00B0F0"/>
                </a:solidFill>
                <a:effectLst/>
                <a:ea typeface="Times New Roman" panose="02020603050405020304" pitchFamily="18" charset="0"/>
                <a:cs typeface="Traditional Arabic" panose="02020603050405020304" pitchFamily="18" charset="-78"/>
              </a:rPr>
              <a:t>مؤسسات صنع السياسات التربوية</a:t>
            </a:r>
            <a:endParaRPr lang="en-US" sz="3200" dirty="0">
              <a:solidFill>
                <a:srgbClr val="00B0F0"/>
              </a:solidFill>
            </a:endParaRPr>
          </a:p>
        </p:txBody>
      </p:sp>
      <p:pic>
        <p:nvPicPr>
          <p:cNvPr id="11" name="Picture 10">
            <a:extLst>
              <a:ext uri="{FF2B5EF4-FFF2-40B4-BE49-F238E27FC236}">
                <a16:creationId xmlns:a16="http://schemas.microsoft.com/office/drawing/2014/main" id="{E443AC7A-70EF-5A48-3B70-DC667AAAC4D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9110" y="2457450"/>
            <a:ext cx="6087319" cy="3459662"/>
          </a:xfrm>
          <a:prstGeom prst="rect">
            <a:avLst/>
          </a:prstGeom>
        </p:spPr>
      </p:pic>
    </p:spTree>
    <p:extLst>
      <p:ext uri="{BB962C8B-B14F-4D97-AF65-F5344CB8AC3E}">
        <p14:creationId xmlns:p14="http://schemas.microsoft.com/office/powerpoint/2010/main" val="2564404552"/>
      </p:ext>
    </p:extLst>
  </p:cSld>
  <p:clrMapOvr>
    <a:masterClrMapping/>
  </p:clrMapOvr>
  <mc:AlternateContent xmlns:mc="http://schemas.openxmlformats.org/markup-compatibility/2006" xmlns:p14="http://schemas.microsoft.com/office/powerpoint/2010/main">
    <mc:Choice Requires="p14">
      <p:transition spd="slow" p14:dur="1600" advTm="66838">
        <p14:prism isInverted="1"/>
      </p:transition>
    </mc:Choice>
    <mc:Fallback xmlns="">
      <p:transition spd="slow" advTm="6683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868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YE"/>
              <a:t>كافؤ الفرس التعليمية والذي يعد من أهم مرتكزات السياسة التعليمية لأي مجتمع، والتي تجد تطبيقاً لها في المجال التعليمي والتربوي وبخاصة في الإطار المعاصر. ويشير المصطلح إلى فتح الطريق لجميع الأطفال والشباب في المجتمع ممن لديهم الاستعداد للاستمرار في التعليم ومن ثم الحصول على الوظائف والأنوار ذات المسئولية والقوة بغض النظر عن الخلفيات الاقتصادية والاجتماعية لأسرهم.</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3181350" y="1333680"/>
            <a:ext cx="6459794" cy="684803"/>
          </a:xfrm>
          <a:prstGeom prst="rect">
            <a:avLst/>
          </a:prstGeom>
          <a:noFill/>
        </p:spPr>
        <p:txBody>
          <a:bodyPr wrap="square" rtlCol="0">
            <a:spAutoFit/>
          </a:bodyPr>
          <a:lstStyle/>
          <a:p>
            <a:pPr marL="0" marR="0" algn="ctr" rtl="1">
              <a:lnSpc>
                <a:spcPct val="150000"/>
              </a:lnSpc>
              <a:spcBef>
                <a:spcPts val="0"/>
              </a:spcBef>
              <a:spcAft>
                <a:spcPts val="800"/>
              </a:spcAft>
            </a:pPr>
            <a:r>
              <a:rPr lang="ar-JO" sz="2800" b="1" kern="100" dirty="0">
                <a:solidFill>
                  <a:srgbClr val="00B0F0"/>
                </a:solidFill>
                <a:latin typeface="Calibri" panose="020F0502020204030204" pitchFamily="34" charset="0"/>
                <a:cs typeface="Calibri" panose="020F0502020204030204" pitchFamily="34" charset="0"/>
              </a:rPr>
              <a:t>مؤسسات صنع </a:t>
            </a:r>
            <a:r>
              <a:rPr lang="ar-JO" sz="2800" b="1" kern="10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السياسات التعليمية</a:t>
            </a:r>
            <a:endParaRPr lang="en-US" sz="2800"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F2F0897-1643-8640-44A3-7468727F0497}"/>
              </a:ext>
            </a:extLst>
          </p:cNvPr>
          <p:cNvSpPr txBox="1"/>
          <p:nvPr/>
        </p:nvSpPr>
        <p:spPr>
          <a:xfrm>
            <a:off x="627798" y="2168412"/>
            <a:ext cx="10687370" cy="3913059"/>
          </a:xfrm>
          <a:prstGeom prst="rect">
            <a:avLst/>
          </a:prstGeom>
          <a:noFill/>
        </p:spPr>
        <p:txBody>
          <a:bodyPr wrap="square" rtlCol="0">
            <a:spAutoFit/>
          </a:bodyPr>
          <a:lstStyle/>
          <a:p>
            <a:pPr marL="0" marR="0" algn="just" rtl="1">
              <a:lnSpc>
                <a:spcPct val="150000"/>
              </a:lnSpc>
              <a:spcBef>
                <a:spcPts val="0"/>
              </a:spcBef>
              <a:spcAft>
                <a:spcPts val="0"/>
              </a:spcAft>
            </a:pPr>
            <a:r>
              <a:rPr lang="ar-JO" sz="2400" kern="0" dirty="0">
                <a:effectLst/>
                <a:latin typeface="Calibri" panose="020F0502020204030204" pitchFamily="34" charset="0"/>
                <a:ea typeface="Calibri" panose="020F0502020204030204" pitchFamily="34" charset="0"/>
                <a:cs typeface="Calibri" panose="020F0502020204030204" pitchFamily="34" charset="0"/>
              </a:rPr>
              <a:t>   </a:t>
            </a:r>
            <a:r>
              <a:rPr lang="ar-SA" sz="2400" kern="0" dirty="0">
                <a:effectLst/>
                <a:latin typeface="Calibri" panose="020F0502020204030204" pitchFamily="34" charset="0"/>
                <a:ea typeface="Calibri" panose="020F0502020204030204" pitchFamily="34" charset="0"/>
                <a:cs typeface="Calibri" panose="020F0502020204030204" pitchFamily="34" charset="0"/>
              </a:rPr>
              <a:t>تتعدد </a:t>
            </a:r>
            <a:r>
              <a:rPr lang="ar-JO" sz="2400" kern="0" dirty="0">
                <a:effectLst/>
                <a:latin typeface="Calibri" panose="020F0502020204030204" pitchFamily="34" charset="0"/>
                <a:ea typeface="Calibri" panose="020F0502020204030204" pitchFamily="34" charset="0"/>
                <a:cs typeface="Calibri" panose="020F0502020204030204" pitchFamily="34" charset="0"/>
              </a:rPr>
              <a:t>وتتنوع </a:t>
            </a:r>
            <a:r>
              <a:rPr lang="ar-SA" sz="2400" kern="0" dirty="0">
                <a:effectLst/>
                <a:latin typeface="Calibri" panose="020F0502020204030204" pitchFamily="34" charset="0"/>
                <a:ea typeface="Calibri" panose="020F0502020204030204" pitchFamily="34" charset="0"/>
                <a:cs typeface="Calibri" panose="020F0502020204030204" pitchFamily="34" charset="0"/>
              </a:rPr>
              <a:t>الجهات التي تتولى صنع السياسة التعليمية، </a:t>
            </a:r>
            <a:r>
              <a:rPr lang="ar-JO" sz="2400" kern="0" dirty="0">
                <a:effectLst/>
                <a:latin typeface="Calibri" panose="020F0502020204030204" pitchFamily="34" charset="0"/>
                <a:ea typeface="Calibri" panose="020F0502020204030204" pitchFamily="34" charset="0"/>
                <a:cs typeface="Calibri" panose="020F0502020204030204" pitchFamily="34" charset="0"/>
              </a:rPr>
              <a:t>وتشمل </a:t>
            </a:r>
            <a:r>
              <a:rPr lang="ar-SA" sz="2400" kern="0" dirty="0">
                <a:effectLst/>
                <a:latin typeface="Calibri" panose="020F0502020204030204" pitchFamily="34" charset="0"/>
                <a:ea typeface="Calibri" panose="020F0502020204030204" pitchFamily="34" charset="0"/>
                <a:cs typeface="Calibri" panose="020F0502020204030204" pitchFamily="34" charset="0"/>
              </a:rPr>
              <a:t>الجهات المعنية الرسمية </a:t>
            </a:r>
            <a:r>
              <a:rPr lang="ar-JO" sz="2400" kern="0" dirty="0">
                <a:effectLst/>
                <a:latin typeface="Calibri" panose="020F0502020204030204" pitchFamily="34" charset="0"/>
                <a:ea typeface="Calibri" panose="020F0502020204030204" pitchFamily="34" charset="0"/>
                <a:cs typeface="Calibri" panose="020F0502020204030204" pitchFamily="34" charset="0"/>
              </a:rPr>
              <a:t>التي تختص ب</a:t>
            </a:r>
            <a:r>
              <a:rPr lang="ar-SA" sz="2400" kern="0" dirty="0">
                <a:effectLst/>
                <a:latin typeface="Calibri" panose="020F0502020204030204" pitchFamily="34" charset="0"/>
                <a:ea typeface="Calibri" panose="020F0502020204030204" pitchFamily="34" charset="0"/>
                <a:cs typeface="Calibri" panose="020F0502020204030204" pitchFamily="34" charset="0"/>
              </a:rPr>
              <a:t>صنع السياسة وممثليها من السلطة التنفيذية</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effectLst/>
                <a:latin typeface="Calibri" panose="020F0502020204030204" pitchFamily="34" charset="0"/>
                <a:ea typeface="Calibri" panose="020F0502020204030204" pitchFamily="34" charset="0"/>
                <a:cs typeface="Calibri" panose="020F0502020204030204" pitchFamily="34" charset="0"/>
              </a:rPr>
              <a:t>والتشريعية والقضائية، وكذا الجهات غير الرسمية كالأحزاب والجماعات المصلحية، وقد تختلف بعض أسماء المؤسسات</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effectLst/>
                <a:latin typeface="Calibri" panose="020F0502020204030204" pitchFamily="34" charset="0"/>
                <a:ea typeface="Calibri" panose="020F0502020204030204" pitchFamily="34" charset="0"/>
                <a:cs typeface="Calibri" panose="020F0502020204030204" pitchFamily="34" charset="0"/>
              </a:rPr>
              <a:t>الرسمية أو غير الرسمية، لكن الأهم هو جوهر عملية الصنع والأخذ بمبدأ المشاركة فيها، فإذا كانت الدولة تقر وتعمل وفقا</a:t>
            </a:r>
            <a:r>
              <a:rPr lang="ar-JO" sz="2400" kern="100" dirty="0">
                <a:effectLst/>
                <a:latin typeface="Calibri" panose="020F0502020204030204" pitchFamily="34" charset="0"/>
                <a:ea typeface="Calibri" panose="020F0502020204030204" pitchFamily="34" charset="0"/>
                <a:cs typeface="Arial" panose="020B0604020202020204" pitchFamily="34" charset="0"/>
              </a:rPr>
              <a:t> </a:t>
            </a:r>
            <a:r>
              <a:rPr lang="ar-SA" sz="2400" kern="0" dirty="0">
                <a:effectLst/>
                <a:latin typeface="Calibri" panose="020F0502020204030204" pitchFamily="34" charset="0"/>
                <a:ea typeface="Calibri" panose="020F0502020204030204" pitchFamily="34" charset="0"/>
                <a:cs typeface="Calibri" panose="020F0502020204030204" pitchFamily="34" charset="0"/>
              </a:rPr>
              <a:t>لهذا المبدأ حتما ستزيد وتأخذ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برأي قطاعات المجتمع الحكومية وغير الحكومية والتي بدورها تختلف في عددها وقوتها من</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دولة لأخرى، وهنا وجب الإشارة إلى أن حجم وقوة مشاركة قطاعات المجتمع واتساع قاعدة المشاركة يزيد من قوة صناعة</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0"/>
              </a:spcAft>
            </a:pP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السياسة التعليمية</a:t>
            </a:r>
            <a:r>
              <a:rPr lang="en-US"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138196">
        <p14:prism isInverted="1"/>
      </p:transition>
    </mc:Choice>
    <mc:Fallback xmlns="">
      <p:transition spd="slow" advTm="13819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E663E696-5E6E-86A0-1BCC-CF18A434FEBA}"/>
              </a:ext>
            </a:extLst>
          </p:cNvPr>
          <p:cNvSpPr txBox="1"/>
          <p:nvPr/>
        </p:nvSpPr>
        <p:spPr>
          <a:xfrm>
            <a:off x="545910" y="1602696"/>
            <a:ext cx="10513630" cy="3572645"/>
          </a:xfrm>
          <a:prstGeom prst="rect">
            <a:avLst/>
          </a:prstGeom>
          <a:noFill/>
        </p:spPr>
        <p:txBody>
          <a:bodyPr wrap="square" rtlCol="0">
            <a:spAutoFit/>
          </a:bodyPr>
          <a:lstStyle/>
          <a:p>
            <a:pPr algn="ctr" rtl="1">
              <a:lnSpc>
                <a:spcPct val="150000"/>
              </a:lnSpc>
            </a:pPr>
            <a:r>
              <a:rPr lang="ar-SA" sz="2400" b="1" u="sng" kern="0" dirty="0">
                <a:solidFill>
                  <a:srgbClr val="00B0F0"/>
                </a:solidFill>
                <a:cs typeface="Calibri" panose="020F0502020204030204" pitchFamily="34" charset="0"/>
              </a:rPr>
              <a:t>المؤسسات الرسمية </a:t>
            </a:r>
            <a:r>
              <a:rPr lang="ar-JO" sz="2400" b="1" u="sng" kern="0" dirty="0">
                <a:solidFill>
                  <a:srgbClr val="00B0F0"/>
                </a:solidFill>
                <a:cs typeface="Calibri" panose="020F0502020204030204" pitchFamily="34" charset="0"/>
              </a:rPr>
              <a:t>المختصة </a:t>
            </a:r>
            <a:r>
              <a:rPr lang="ar-SA" sz="2400" b="1" u="sng" kern="0" dirty="0">
                <a:solidFill>
                  <a:srgbClr val="00B0F0"/>
                </a:solidFill>
                <a:cs typeface="Calibri" panose="020F0502020204030204" pitchFamily="34" charset="0"/>
              </a:rPr>
              <a:t>في صنع السياسة التعليمية </a:t>
            </a:r>
            <a:endParaRPr lang="ar-JO" sz="2400" b="1" u="sng" kern="0" dirty="0">
              <a:solidFill>
                <a:srgbClr val="00B0F0"/>
              </a:solidFill>
              <a:cs typeface="Calibri" panose="020F0502020204030204" pitchFamily="34" charset="0"/>
            </a:endParaRPr>
          </a:p>
          <a:p>
            <a:pPr marL="0" marR="0" algn="r" rtl="1">
              <a:lnSpc>
                <a:spcPct val="107000"/>
              </a:lnSpc>
              <a:spcBef>
                <a:spcPts val="0"/>
              </a:spcBef>
              <a:spcAft>
                <a:spcPts val="0"/>
              </a:spcAft>
            </a:pPr>
            <a:endParaRPr lang="ar-JO" sz="18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gn="r" rtl="1">
              <a:lnSpc>
                <a:spcPct val="150000"/>
              </a:lnSpc>
              <a:spcBef>
                <a:spcPts val="0"/>
              </a:spcBef>
              <a:spcAft>
                <a:spcPts val="0"/>
              </a:spcAft>
            </a:pP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لابد من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التركيز على صناع السياسة التعليمية </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الذين يحملون الصبغة الرسمية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وي</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مارسون دورهم من خلال ما</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يتمتعون به من سلطات دستورية مباشرة للتصرف والفعل واتخاذ القرارات، وهم يتكونون من أعضاء السلطة التشريعية وأعضاء</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السلطة التنفيذية والسلطة القضائية، والأجهزة الإدارية التي تقوم بتنفيذ السياسة التعليمية</a:t>
            </a:r>
            <a:r>
              <a:rPr lang="en-US" sz="18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50000"/>
              </a:lnSpc>
            </a:pPr>
            <a:endParaRPr lang="ar-JO" sz="2000" b="1" kern="0" dirty="0">
              <a:solidFill>
                <a:srgbClr val="00B0F0"/>
              </a:solidFill>
              <a:effectLst/>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75940">
        <p14:prism isInverted="1"/>
      </p:transition>
    </mc:Choice>
    <mc:Fallback xmlns="">
      <p:transition spd="slow" advTm="7594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l"/>
            <a:r>
              <a:rPr lang="ar-JO" sz="2800" b="0" i="0" dirty="0">
                <a:solidFill>
                  <a:srgbClr val="333333"/>
                </a:solidFill>
                <a:effectLst/>
                <a:latin typeface="DroidArabicKufi-Regular"/>
              </a:rPr>
              <a:t>   </a:t>
            </a:r>
            <a:r>
              <a:rPr lang="ar-YE" sz="1800" b="0" i="0" u="none" strike="noStrike" baseline="0" dirty="0">
                <a:latin typeface="TraditionalArabic"/>
              </a:rPr>
              <a:t>أهاا ذات طبيعة توجيهية، وليست تفصيلية، فالسياسات التربوية في حد ذاتها لا تشتمل على</a:t>
            </a:r>
          </a:p>
          <a:p>
            <a:pPr algn="l"/>
            <a:r>
              <a:rPr lang="ar-YE" sz="1800" b="0" i="0" u="none" strike="noStrike" baseline="0" dirty="0">
                <a:latin typeface="TraditionalArabic"/>
              </a:rPr>
              <a:t>تفصيلات لحل كل المشكلات الموجودة في الواقع، ولكنها تحدد الإطار الفكري الذي يستطيع</a:t>
            </a:r>
          </a:p>
          <a:p>
            <a:pPr algn="l"/>
            <a:r>
              <a:rPr lang="ar-YE" sz="1800" b="0" i="0" u="none" strike="noStrike" baseline="0" dirty="0">
                <a:latin typeface="TraditionalArabic"/>
              </a:rPr>
              <a:t>من خلاله العاملون في ميدان التربية اتخاذ القرارات المختلفة التي تتناسب مع الموقف والمشكلات</a:t>
            </a:r>
          </a:p>
          <a:p>
            <a:pPr algn="l"/>
            <a:r>
              <a:rPr lang="ar-YE" sz="1800" b="0" i="0" u="none" strike="noStrike" baseline="0" dirty="0">
                <a:latin typeface="TraditionalArabic"/>
              </a:rPr>
              <a:t>التربوية وبما يتفق مع الأهداف العامة المستمدة من الفلسفة التربوية الموجودة في المجتمع.</a:t>
            </a:r>
            <a:r>
              <a:rPr lang="ar-JO" sz="2800" dirty="0">
                <a:solidFill>
                  <a:srgbClr val="333333"/>
                </a:solidFill>
                <a:latin typeface="DroidArabicKufi-Regular"/>
              </a:rPr>
              <a:t>.</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E663E696-5E6E-86A0-1BCC-CF18A434FEBA}"/>
              </a:ext>
            </a:extLst>
          </p:cNvPr>
          <p:cNvSpPr txBox="1"/>
          <p:nvPr/>
        </p:nvSpPr>
        <p:spPr>
          <a:xfrm>
            <a:off x="545910" y="1602696"/>
            <a:ext cx="10513630" cy="506292"/>
          </a:xfrm>
          <a:prstGeom prst="rect">
            <a:avLst/>
          </a:prstGeom>
          <a:noFill/>
        </p:spPr>
        <p:txBody>
          <a:bodyPr wrap="square" rtlCol="0">
            <a:spAutoFit/>
          </a:bodyPr>
          <a:lstStyle/>
          <a:p>
            <a:pPr algn="r" rtl="1">
              <a:lnSpc>
                <a:spcPct val="150000"/>
              </a:lnSpc>
            </a:pPr>
            <a:endParaRPr lang="ar-JO" sz="2000" b="1" kern="0" dirty="0">
              <a:solidFill>
                <a:srgbClr val="00B0F0"/>
              </a:solidFill>
              <a:effectLst/>
              <a:ea typeface="Calibri" panose="020F0502020204030204" pitchFamily="34" charset="0"/>
              <a:cs typeface="Calibri" panose="020F0502020204030204" pitchFamily="34" charset="0"/>
            </a:endParaRPr>
          </a:p>
        </p:txBody>
      </p:sp>
      <p:pic>
        <p:nvPicPr>
          <p:cNvPr id="11" name="Picture 10">
            <a:extLst>
              <a:ext uri="{FF2B5EF4-FFF2-40B4-BE49-F238E27FC236}">
                <a16:creationId xmlns:a16="http://schemas.microsoft.com/office/drawing/2014/main" id="{0BC20CD0-885A-538A-9088-55A7CA3D60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79223" y="1386840"/>
            <a:ext cx="9022485" cy="4443449"/>
          </a:xfrm>
          <a:prstGeom prst="rect">
            <a:avLst/>
          </a:prstGeom>
        </p:spPr>
      </p:pic>
    </p:spTree>
    <p:extLst>
      <p:ext uri="{BB962C8B-B14F-4D97-AF65-F5344CB8AC3E}">
        <p14:creationId xmlns:p14="http://schemas.microsoft.com/office/powerpoint/2010/main" val="3722802"/>
      </p:ext>
    </p:extLst>
  </p:cSld>
  <p:clrMapOvr>
    <a:masterClrMapping/>
  </p:clrMapOvr>
  <mc:AlternateContent xmlns:mc="http://schemas.openxmlformats.org/markup-compatibility/2006" xmlns:p14="http://schemas.microsoft.com/office/powerpoint/2010/main">
    <mc:Choice Requires="p14">
      <p:transition spd="slow" p14:dur="1600" advTm="132337">
        <p14:prism isInverted="1"/>
      </p:transition>
    </mc:Choice>
    <mc:Fallback xmlns="">
      <p:transition spd="slow" advTm="13233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94627"/>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997974" y="1542377"/>
            <a:ext cx="10567916" cy="5005729"/>
          </a:xfrm>
          <a:prstGeom prst="rect">
            <a:avLst/>
          </a:prstGeom>
          <a:noFill/>
        </p:spPr>
        <p:txBody>
          <a:bodyPr wrap="square" rtlCol="0">
            <a:spAutoFit/>
          </a:bodyPr>
          <a:lstStyle/>
          <a:p>
            <a:pPr marL="0" marR="0" algn="r" rtl="1">
              <a:lnSpc>
                <a:spcPct val="107000"/>
              </a:lnSpc>
              <a:spcBef>
                <a:spcPts val="0"/>
              </a:spcBef>
              <a:spcAft>
                <a:spcPts val="0"/>
              </a:spcAft>
            </a:pPr>
            <a:r>
              <a:rPr lang="ar-JO" sz="2400" b="1" kern="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أولًا: </a:t>
            </a:r>
            <a:r>
              <a:rPr lang="ar-SA" sz="2400" b="1" kern="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السلطة التشريعية</a:t>
            </a:r>
            <a:r>
              <a:rPr lang="en-US" sz="2400" b="1" kern="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a:t>
            </a:r>
            <a:endParaRPr lang="en-US" sz="2400" b="1" kern="1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يتركز دور السلطة التشريعية في وضع التشريعات والقوانين التي تنظم المجال التعليمي </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المدرسي و</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الجامعي والتي تعمل في</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إطارها الأجهزة الحكومية، كما تتولى الإشراف على النشاط الحكومي ومراقبة أدائه، وباعتبارها ممثلة للشعب، فهي تسعى</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لحل ومناقشة مشاكله في المجال التعليمي وتحاول تحقيق مطالبه، من خلال نقلها للجهاز المعني بها في الحكومة وهي</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وزارة </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التربية و</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التعليم</a:t>
            </a:r>
            <a:r>
              <a:rPr lang="en-US"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إذ</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فهي مخول لها دستوريا بأن تصيغ النصوص القانونية، كما تمتلك سلطة التعديل أو الإلغاء لبعض المشاريع التي تعهدها</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لها الحكومة، وعليه فإن للسلطة التشريعية كامل السيادة بأن تسعى لتحقيق الأهداف العامة ومن بينها الأهداف التعليمية</a:t>
            </a:r>
            <a:r>
              <a:rPr lang="en-US"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0"/>
              </a:spcAft>
            </a:pP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ويتكرس دورها في هذا المجال عادة وبشكل واضح في الدول ذات الطابع الديمقراطي، أين تكون القرارات السياسية</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مشتركة</a:t>
            </a:r>
            <a:r>
              <a:rPr lang="en-US"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وضمن تشكيلة الجهاز التشريعي هناك اللجان الدائمة التي تملك صلاحيات الدراسة القانونية للقضايا والمشاريع في كافة</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ea typeface="Calibri" panose="020F0502020204030204" pitchFamily="34" charset="0"/>
                <a:cs typeface="Calibri" panose="020F0502020204030204" pitchFamily="34" charset="0"/>
              </a:rPr>
              <a:t>المجالات</a:t>
            </a:r>
            <a:br>
              <a:rPr lang="ar-YE" sz="3600" dirty="0"/>
            </a:br>
            <a:endParaRPr lang="en-US" sz="3600" dirty="0"/>
          </a:p>
        </p:txBody>
      </p:sp>
      <p:pic>
        <p:nvPicPr>
          <p:cNvPr id="4" name="Picture 3">
            <a:extLst>
              <a:ext uri="{FF2B5EF4-FFF2-40B4-BE49-F238E27FC236}">
                <a16:creationId xmlns:a16="http://schemas.microsoft.com/office/drawing/2014/main" id="{89890334-F80C-7BC2-A5DE-9F8CAF75AE37}"/>
              </a:ext>
            </a:extLst>
          </p:cNvPr>
          <p:cNvPicPr>
            <a:picLocks noChangeAspect="1"/>
          </p:cNvPicPr>
          <p:nvPr/>
        </p:nvPicPr>
        <p:blipFill>
          <a:blip r:embed="rId3"/>
          <a:stretch>
            <a:fillRect/>
          </a:stretch>
        </p:blipFill>
        <p:spPr>
          <a:xfrm>
            <a:off x="750628" y="5595795"/>
            <a:ext cx="2593074" cy="729556"/>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142322">
        <p14:prism isInverted="1"/>
      </p:transition>
    </mc:Choice>
    <mc:Fallback xmlns="">
      <p:transition spd="slow" advTm="14232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198858"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sz="2400" kern="0" dirty="0">
              <a:solidFill>
                <a:srgbClr val="000000"/>
              </a:solidFill>
              <a:latin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B3005F66-4963-5249-AF44-6666A630DE03}"/>
              </a:ext>
            </a:extLst>
          </p:cNvPr>
          <p:cNvSpPr txBox="1"/>
          <p:nvPr/>
        </p:nvSpPr>
        <p:spPr>
          <a:xfrm>
            <a:off x="900752" y="1596111"/>
            <a:ext cx="10117029" cy="3595408"/>
          </a:xfrm>
          <a:prstGeom prst="rect">
            <a:avLst/>
          </a:prstGeom>
          <a:noFill/>
        </p:spPr>
        <p:txBody>
          <a:bodyPr wrap="square" rtlCol="0">
            <a:spAutoFit/>
          </a:bodyPr>
          <a:lstStyle/>
          <a:p>
            <a:pPr algn="r" rtl="1">
              <a:lnSpc>
                <a:spcPct val="107000"/>
              </a:lnSpc>
            </a:pPr>
            <a:r>
              <a:rPr lang="ar-JO" sz="2400" b="1" kern="0" dirty="0">
                <a:solidFill>
                  <a:srgbClr val="00B0F0"/>
                </a:solidFill>
                <a:latin typeface="Calibri" panose="020F0502020204030204" pitchFamily="34" charset="0"/>
                <a:cs typeface="Calibri" panose="020F0502020204030204" pitchFamily="34" charset="0"/>
              </a:rPr>
              <a:t>ثانيًا: </a:t>
            </a:r>
            <a:r>
              <a:rPr lang="ar-SA" sz="2400" b="1" kern="0" dirty="0">
                <a:solidFill>
                  <a:srgbClr val="00B0F0"/>
                </a:solidFill>
                <a:latin typeface="Calibri" panose="020F0502020204030204" pitchFamily="34" charset="0"/>
                <a:cs typeface="Calibri" panose="020F0502020204030204" pitchFamily="34" charset="0"/>
              </a:rPr>
              <a:t>السلطة التنفيذية</a:t>
            </a:r>
            <a:r>
              <a:rPr lang="en-US" sz="2400" b="1" kern="0" dirty="0">
                <a:solidFill>
                  <a:srgbClr val="00B0F0"/>
                </a:solidFill>
                <a:latin typeface="Calibri" panose="020F0502020204030204" pitchFamily="34" charset="0"/>
                <a:cs typeface="Calibri" panose="020F0502020204030204" pitchFamily="34" charset="0"/>
              </a:rPr>
              <a:t>:</a:t>
            </a:r>
            <a:endParaRPr lang="ar-JO" sz="2400" b="1" kern="0" dirty="0">
              <a:solidFill>
                <a:srgbClr val="00B0F0"/>
              </a:solidFill>
              <a:latin typeface="Calibri" panose="020F0502020204030204" pitchFamily="34" charset="0"/>
              <a:cs typeface="Calibri" panose="020F0502020204030204" pitchFamily="34" charset="0"/>
            </a:endParaRPr>
          </a:p>
          <a:p>
            <a:pPr algn="r" rtl="1">
              <a:lnSpc>
                <a:spcPct val="107000"/>
              </a:lnSpc>
            </a:pPr>
            <a:endParaRPr lang="en-US" sz="2400" b="1" kern="0" dirty="0">
              <a:solidFill>
                <a:srgbClr val="00B0F0"/>
              </a:solidFill>
              <a:latin typeface="Calibri" panose="020F0502020204030204" pitchFamily="34" charset="0"/>
              <a:cs typeface="Calibri" panose="020F0502020204030204" pitchFamily="34" charset="0"/>
            </a:endParaRPr>
          </a:p>
          <a:p>
            <a:pPr marL="0" marR="0" algn="r" rtl="1">
              <a:lnSpc>
                <a:spcPct val="150000"/>
              </a:lnSpc>
              <a:spcBef>
                <a:spcPts val="0"/>
              </a:spcBef>
              <a:spcAft>
                <a:spcPts val="0"/>
              </a:spcAft>
            </a:pP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باعتبار أن الحكومة تعتبر الجهة التي تترجم طموح وأهداف الشعب، وبالتالي يقع على عاتقها بلورة تلك الأهداف</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إلى برامج دقيقة وسياسات تمس كل القطاعات الحيوية في الدولة وتضعها موضع التنفيذ</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وباعتبار أن السياسة العامة كونها</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الخطط أو البرامج أو الأهداف العامة التي يفسرها اتجاه العمل للحكومة، فإنه لمن المنطقي القول أن السلطة التنفيذية تعد</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مركز الدائرة في كل عمليات صنع السياسة التعليمية </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المدرسية و</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الجامعية من إعداد وتنفيذ وتقويم، ومسؤوليتها في ذلك تفوق أي دور</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آخر</a:t>
            </a:r>
            <a:r>
              <a:rPr lang="en-US"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CE1E9150-9B32-0C18-A82A-BAD51559DA6F}"/>
              </a:ext>
            </a:extLst>
          </p:cNvPr>
          <p:cNvPicPr>
            <a:picLocks noChangeAspect="1"/>
          </p:cNvPicPr>
          <p:nvPr/>
        </p:nvPicPr>
        <p:blipFill>
          <a:blip r:embed="rId4"/>
          <a:stretch>
            <a:fillRect/>
          </a:stretch>
        </p:blipFill>
        <p:spPr>
          <a:xfrm>
            <a:off x="472668" y="5372364"/>
            <a:ext cx="2407010" cy="659988"/>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94998">
        <p14:prism isInverted="1"/>
      </p:transition>
    </mc:Choice>
    <mc:Fallback xmlns="">
      <p:transition spd="slow" advTm="94998">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a:t>
            </a:r>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dirty="0">
                <a:latin typeface="Arial" panose="020B0604020202020204" pitchFamily="34" charset="0"/>
                <a:cs typeface="+mj-cs"/>
              </a:rPr>
              <a:t>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1127760" y="1704189"/>
            <a:ext cx="10538933" cy="4066947"/>
          </a:xfrm>
          <a:prstGeom prst="rect">
            <a:avLst/>
          </a:prstGeom>
          <a:noFill/>
        </p:spPr>
        <p:txBody>
          <a:bodyPr wrap="square" rtlCol="0">
            <a:spAutoFit/>
          </a:bodyPr>
          <a:lstStyle/>
          <a:p>
            <a:pPr algn="ctr" rtl="1"/>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400" b="1" kern="0" dirty="0">
                <a:solidFill>
                  <a:srgbClr val="00B0F0"/>
                </a:solidFill>
                <a:latin typeface="Calibri" panose="020F0502020204030204" pitchFamily="34" charset="0"/>
                <a:cs typeface="Calibri" panose="020F0502020204030204" pitchFamily="34" charset="0"/>
              </a:rPr>
              <a:t>تابع السلطة التنفيذية</a:t>
            </a:r>
          </a:p>
          <a:p>
            <a:pPr marL="0" marR="0" algn="r" rtl="1">
              <a:lnSpc>
                <a:spcPct val="150000"/>
              </a:lnSpc>
              <a:spcBef>
                <a:spcPts val="0"/>
              </a:spcBef>
              <a:spcAft>
                <a:spcPts val="0"/>
              </a:spcAft>
            </a:pP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وتقوم الحكومة بإعداد السياسة التعليمية </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المدرسية و</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الجامعية انطلاقا من وجود مشاكل تعليمية معينة تتبلور أساسا في شكل ضغوط</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قيمية أو موضوعية، وتقوم الحكومة هنا حسب نوعية المشكلة باستكشاف البدائل الممكنة، ويتم بعدها اختيار البديل الذي</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يكون الأفضل في ظل الظروف الزمنية المتاحة، ثم يتم تشكيل السياسة التعليمية التي تكون في شكل مخرجات للأجهزة</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الإدارية من أجل تنفيذها</a:t>
            </a:r>
            <a:r>
              <a:rPr lang="en-US"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50000"/>
              </a:lnSpc>
              <a:spcBef>
                <a:spcPts val="0"/>
              </a:spcBef>
              <a:spcAft>
                <a:spcPts val="0"/>
              </a:spcAft>
            </a:pP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وتشتمل السلطة التنفيذية كافة المنظمات السياسية والإدارية في الدولة، والتي يوكل إليها باسم الدستور وضع السياسات</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العامة وهي تتكون من:</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11796">
        <p14:prism isInverted="1"/>
      </p:transition>
    </mc:Choice>
    <mc:Fallback xmlns="">
      <p:transition spd="slow" advTm="11179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587985" y="1195322"/>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1127760" y="1779386"/>
            <a:ext cx="10012680" cy="4353499"/>
          </a:xfrm>
          <a:prstGeom prst="rect">
            <a:avLst/>
          </a:prstGeom>
          <a:noFill/>
        </p:spPr>
        <p:txBody>
          <a:bodyPr wrap="square" rtlCol="0">
            <a:spAutoFit/>
          </a:bodyPr>
          <a:lstStyle/>
          <a:p>
            <a:pPr marL="457200" marR="0" indent="-457200" algn="r" rtl="1">
              <a:lnSpc>
                <a:spcPct val="107000"/>
              </a:lnSpc>
              <a:spcBef>
                <a:spcPts val="0"/>
              </a:spcBef>
              <a:spcAft>
                <a:spcPts val="0"/>
              </a:spcAft>
              <a:buFont typeface="+mj-lt"/>
              <a:buAutoNum type="arabicPeriod"/>
            </a:pPr>
            <a:r>
              <a:rPr lang="ar-SA" sz="2400" b="1" u="sng"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رئيس الدولة: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يتمتع رئيس الدولة سواء كان رئيسا منتخبا أو ملكا بسلطات واسعة مستمدة من الدستور في صنع</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السياسات العامة في الدولة ومن بينها السياسة التعليمية، ويعتبر أسلوب القيادة وخصائصها محددات هامة في صنع السياسة</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التعليمية، وهذا بالطبع يختلف باختلاف النظام السياسي</a:t>
            </a:r>
            <a:r>
              <a:rPr lang="en-US"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228600" marR="0" indent="-228600" algn="r" rtl="1">
              <a:lnSpc>
                <a:spcPct val="107000"/>
              </a:lnSpc>
              <a:spcBef>
                <a:spcPts val="0"/>
              </a:spcBef>
              <a:spcAft>
                <a:spcPts val="0"/>
              </a:spcAft>
              <a:buFont typeface="+mj-lt"/>
              <a:buAutoNum type="arabicPeriod"/>
            </a:pPr>
            <a:endParaRPr lang="en-US" sz="1000" kern="100" dirty="0">
              <a:effectLst/>
              <a:latin typeface="Calibri" panose="020F0502020204030204" pitchFamily="34" charset="0"/>
              <a:ea typeface="Calibri" panose="020F0502020204030204" pitchFamily="34" charset="0"/>
              <a:cs typeface="Arial" panose="020B0604020202020204" pitchFamily="34" charset="0"/>
            </a:endParaRPr>
          </a:p>
          <a:p>
            <a:pPr marL="457200" marR="0" indent="-457200" algn="r" rtl="1">
              <a:lnSpc>
                <a:spcPct val="107000"/>
              </a:lnSpc>
              <a:spcBef>
                <a:spcPts val="0"/>
              </a:spcBef>
              <a:spcAft>
                <a:spcPts val="0"/>
              </a:spcAft>
              <a:buFont typeface="+mj-lt"/>
              <a:buAutoNum type="arabicPeriod"/>
            </a:pPr>
            <a:r>
              <a:rPr lang="ar-SA" sz="2400" b="1" u="sng" kern="0" dirty="0">
                <a:solidFill>
                  <a:srgbClr val="000000"/>
                </a:solidFill>
                <a:latin typeface="Calibri" panose="020F0502020204030204" pitchFamily="34" charset="0"/>
                <a:cs typeface="Calibri" panose="020F0502020204030204" pitchFamily="34" charset="0"/>
              </a:rPr>
              <a:t>مجلس الوزراء</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يعتبر مجلس الوزراء الهيئة التنفيذية العليا في الدولة، وهو يتمتع بصلاحيات تشريعية وتنفيذية واسعة</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مستمدة من القوانين والأنظمة والتعليمات، إذ يشارك مع رئيس الدولة في صنع السياسة التعليمية والتخطيط والإشراف على</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تنفيذها، وكذا الإشراف على إعداد مشروعات قوانين التعليم</a:t>
            </a:r>
            <a:r>
              <a:rPr lang="en-US"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r>
              <a:rPr lang="ar-JO" sz="2400" kern="100" dirty="0">
                <a:latin typeface="Calibri" panose="020F0502020204030204" pitchFamily="34" charset="0"/>
                <a:ea typeface="Calibri" panose="020F0502020204030204" pitchFamily="34" charset="0"/>
                <a:cs typeface="Arial" panose="020B0604020202020204" pitchFamily="34" charset="0"/>
              </a:rPr>
              <a:t> </a:t>
            </a:r>
          </a:p>
          <a:p>
            <a:pPr marL="457200" marR="0" indent="-457200" algn="r" rtl="1">
              <a:lnSpc>
                <a:spcPct val="107000"/>
              </a:lnSpc>
              <a:spcBef>
                <a:spcPts val="0"/>
              </a:spcBef>
              <a:spcAft>
                <a:spcPts val="0"/>
              </a:spcAft>
              <a:buFont typeface="+mj-lt"/>
              <a:buAutoNum type="arabicPeriod"/>
            </a:pPr>
            <a:r>
              <a:rPr lang="ar-SA" sz="2400" b="1" u="sng" kern="0" dirty="0">
                <a:solidFill>
                  <a:srgbClr val="000000"/>
                </a:solidFill>
                <a:latin typeface="Calibri" panose="020F0502020204030204" pitchFamily="34" charset="0"/>
                <a:cs typeface="Calibri" panose="020F0502020204030204" pitchFamily="34" charset="0"/>
              </a:rPr>
              <a:t>وزارة التعليم العالي</a:t>
            </a:r>
            <a:r>
              <a:rPr lang="ar-JO" sz="2400" b="1" u="sng" kern="0" dirty="0">
                <a:solidFill>
                  <a:srgbClr val="000000"/>
                </a:solidFill>
                <a:latin typeface="Calibri" panose="020F0502020204030204" pitchFamily="34" charset="0"/>
                <a:cs typeface="Calibri" panose="020F0502020204030204" pitchFamily="34" charset="0"/>
              </a:rPr>
              <a:t> والعام</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تلعب الوزارات والوزراء دورا محوريا ومهما في وضع السياسة التعليمية وتنفيذها، ويختلف دور</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الوزير في هذه العملية باختلاف نظام الحكم</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والصلاحيات المعطاة له.</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98393">
        <p14:prism isInverted="1"/>
      </p:transition>
    </mc:Choice>
    <mc:Fallback xmlns="">
      <p:transition spd="slow" advTm="19839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36733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r>
              <a:rPr lang="ar-JO" sz="2800" dirty="0">
                <a:latin typeface="Arial" panose="020B0604020202020204" pitchFamily="34" charset="0"/>
                <a:cs typeface="+mj-cs"/>
              </a:rPr>
              <a:t>لاختلاف </a:t>
            </a:r>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800" dirty="0">
                <a:latin typeface="Arial" panose="020B0604020202020204" pitchFamily="34" charset="0"/>
                <a:cs typeface="+mj-cs"/>
              </a:rPr>
              <a:t>تخصصاتجع</a:t>
            </a:r>
            <a:endParaRPr lang="ar-JO" sz="2800" dirty="0">
              <a:solidFill>
                <a:schemeClr val="tx1"/>
              </a:solidFill>
              <a:latin typeface="Arial" panose="020B0604020202020204" pitchFamily="34" charset="0"/>
              <a:cs typeface="+mj-cs"/>
            </a:endParaRPr>
          </a:p>
          <a:p>
            <a:pPr algn="l"/>
            <a:r>
              <a:rPr lang="ar-JO" sz="2800" dirty="0">
                <a:solidFill>
                  <a:schemeClr val="tx1"/>
                </a:solidFill>
                <a:latin typeface="Arial" panose="020B0604020202020204" pitchFamily="34" charset="0"/>
                <a:cs typeface="+mj-cs"/>
              </a:rPr>
              <a:t> </a:t>
            </a:r>
            <a:r>
              <a:rPr lang="ar-YE" sz="1800" b="1" i="0" u="none" strike="noStrike" baseline="0" dirty="0">
                <a:latin typeface="Arial-BoldMT"/>
              </a:rPr>
              <a:t>1 العوامل التاريخية:</a:t>
            </a:r>
          </a:p>
          <a:p>
            <a:pPr algn="l"/>
            <a:r>
              <a:rPr lang="ar-YE" sz="1800" b="1" i="0" u="none" strike="noStrike" baseline="0" dirty="0">
                <a:latin typeface="Arial-BoldMT"/>
              </a:rPr>
              <a:t>تم التأكيد على أهمية الظروف التاريخية للمجتمع في بناء شخصيته القومية، وأهمية تاريخ التربية وتاريخ</a:t>
            </a:r>
          </a:p>
          <a:p>
            <a:pPr algn="l"/>
            <a:r>
              <a:rPr lang="ar-YE" sz="1800" b="1" i="0" u="none" strike="noStrike" baseline="0" dirty="0">
                <a:latin typeface="Arial-BoldMT"/>
              </a:rPr>
              <a:t>التعليم في حاضر النظام التعليمي، وأن الظروف التاريخية التي مرت بها المجتمعات - أيا كان موقعها الجغرافي</a:t>
            </a:r>
          </a:p>
          <a:p>
            <a:pPr algn="l"/>
            <a:r>
              <a:rPr lang="ar-YE" sz="1800" b="1" i="0" u="none" strike="noStrike" baseline="0" dirty="0">
                <a:latin typeface="Arial-BoldMT"/>
              </a:rPr>
              <a:t>ونظمها السياسية - تقف بدرجة كبيرة وراء ما وصلت إليه من تقدم أو تخلف.</a:t>
            </a:r>
            <a:endParaRPr lang="ar-JO" sz="2800" b="0" i="0" dirty="0">
              <a:solidFill>
                <a:schemeClr val="tx1"/>
              </a:solidFill>
              <a:effectLst/>
              <a:latin typeface="Arial" panose="020B0604020202020204" pitchFamily="34" charset="0"/>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1EE01C9F-D15D-AFF6-71F8-123F8164663E}"/>
              </a:ext>
            </a:extLst>
          </p:cNvPr>
          <p:cNvSpPr txBox="1"/>
          <p:nvPr/>
        </p:nvSpPr>
        <p:spPr>
          <a:xfrm>
            <a:off x="1127760" y="1369385"/>
            <a:ext cx="10538933" cy="4384277"/>
          </a:xfrm>
          <a:prstGeom prst="rect">
            <a:avLst/>
          </a:prstGeom>
          <a:noFill/>
        </p:spPr>
        <p:txBody>
          <a:bodyPr wrap="square" rtlCol="0">
            <a:spAutoFit/>
          </a:bodyPr>
          <a:lstStyle/>
          <a:p>
            <a:pPr algn="ctr" rtl="1"/>
            <a:r>
              <a:rPr lang="ar-SA" sz="1800" b="1" kern="0" dirty="0">
                <a:solidFill>
                  <a:srgbClr val="FFFFFF"/>
                </a:solidFill>
                <a:effectLst/>
                <a:latin typeface="Calibri" panose="020F0502020204030204" pitchFamily="34" charset="0"/>
                <a:ea typeface="Times New Roman" panose="02020603050405020304" pitchFamily="18" charset="0"/>
                <a:cs typeface="Calibri" panose="020F0502020204030204" pitchFamily="34" charset="0"/>
              </a:rPr>
              <a:t>النظرية المؤسسية</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rtl="1"/>
            <a:r>
              <a:rPr lang="ar-JO" sz="2400" b="1" kern="0" dirty="0">
                <a:solidFill>
                  <a:srgbClr val="00B0F0"/>
                </a:solidFill>
                <a:latin typeface="Calibri" panose="020F0502020204030204" pitchFamily="34" charset="0"/>
                <a:cs typeface="Calibri" panose="020F0502020204030204" pitchFamily="34" charset="0"/>
              </a:rPr>
              <a:t>ثالثًا: السلطة القضائية</a:t>
            </a:r>
          </a:p>
          <a:p>
            <a:pPr marL="0" marR="0" algn="just" rtl="1">
              <a:lnSpc>
                <a:spcPct val="150000"/>
              </a:lnSpc>
              <a:spcBef>
                <a:spcPts val="0"/>
              </a:spcBef>
              <a:spcAft>
                <a:spcPts val="0"/>
              </a:spcAft>
            </a:pPr>
            <a:r>
              <a:rPr lang="ar-SA" sz="20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حيث تلعب دورا بارزا في صنع السياسات العامة بشكل عام، من خلال تقرير ما إذا كانت السياسة تتماشى مع</a:t>
            </a:r>
            <a:r>
              <a:rPr lang="ar-JO" sz="2000" kern="100" dirty="0">
                <a:latin typeface="Calibri" panose="020F0502020204030204" pitchFamily="34" charset="0"/>
                <a:ea typeface="Calibri" panose="020F0502020204030204" pitchFamily="34" charset="0"/>
                <a:cs typeface="Arial" panose="020B0604020202020204" pitchFamily="34" charset="0"/>
              </a:rPr>
              <a:t> </a:t>
            </a:r>
            <a:r>
              <a:rPr lang="ar-SA" sz="20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الدستور أم لا، وكذا التفسير السليم والقانوني للمقصود من السياسة العامة، والتأكيد على تطبيق الأوامر والقرارات الشرعية</a:t>
            </a:r>
            <a:r>
              <a:rPr lang="en-US" sz="20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r>
              <a:rPr lang="ar-JO" sz="2000" kern="100" dirty="0">
                <a:latin typeface="Calibri" panose="020F0502020204030204" pitchFamily="34" charset="0"/>
                <a:ea typeface="Calibri" panose="020F0502020204030204" pitchFamily="34" charset="0"/>
                <a:cs typeface="Arial" panose="020B0604020202020204" pitchFamily="34" charset="0"/>
              </a:rPr>
              <a:t> </a:t>
            </a:r>
            <a:r>
              <a:rPr lang="ar-JO" sz="2000" kern="0" dirty="0">
                <a:solidFill>
                  <a:srgbClr val="000000"/>
                </a:solidFill>
                <a:latin typeface="Calibri" panose="020F0502020204030204" pitchFamily="34" charset="0"/>
                <a:ea typeface="Calibri" panose="020F0502020204030204" pitchFamily="34" charset="0"/>
                <a:cs typeface="Calibri" panose="020F0502020204030204" pitchFamily="34" charset="0"/>
              </a:rPr>
              <a:t>ك</a:t>
            </a:r>
            <a:r>
              <a:rPr lang="ar-SA" sz="20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ما تمثل الأحكام القضائية الصادرة عن المحاكم المدنية في مستوياتها القضائية المختلفة، والتي تحسم المنازعات القانونية</a:t>
            </a:r>
            <a:r>
              <a:rPr lang="ar-JO" sz="2000" kern="100" dirty="0">
                <a:latin typeface="Calibri" panose="020F0502020204030204" pitchFamily="34" charset="0"/>
                <a:ea typeface="Calibri" panose="020F0502020204030204" pitchFamily="34" charset="0"/>
                <a:cs typeface="Arial" panose="020B0604020202020204" pitchFamily="34" charset="0"/>
              </a:rPr>
              <a:t> </a:t>
            </a:r>
            <a:r>
              <a:rPr lang="ar-SA" sz="20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في الدعاوى القضائية التي يقيمها الأفراد أو الهيئات، مصدرا غنيا من مصادر المعرفة القانونية، والتي تشكل في كثير من</a:t>
            </a:r>
            <a:r>
              <a:rPr lang="ar-JO" sz="2000" kern="100" dirty="0">
                <a:latin typeface="Calibri" panose="020F0502020204030204" pitchFamily="34" charset="0"/>
                <a:ea typeface="Calibri" panose="020F0502020204030204" pitchFamily="34" charset="0"/>
                <a:cs typeface="Arial" panose="020B0604020202020204" pitchFamily="34" charset="0"/>
              </a:rPr>
              <a:t> </a:t>
            </a:r>
            <a:r>
              <a:rPr lang="en-US" sz="20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ar-SA" sz="20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الأحيان إقرارا لاتجاهات مجتمعية تسهم في صنع السياسة التعليمية</a:t>
            </a:r>
            <a:endParaRPr lang="en-US" sz="20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0"/>
              </a:spcAft>
            </a:pPr>
            <a:r>
              <a:rPr lang="ar-SA" sz="20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وبغض النظر عن دور كل مؤسسة من المؤسسات السابقة في صنع السياسة التعليمية، فإن أهمية وقوة هذا الدور</a:t>
            </a:r>
            <a:r>
              <a:rPr lang="ar-JO" sz="2000" kern="100" dirty="0">
                <a:latin typeface="Calibri" panose="020F0502020204030204" pitchFamily="34" charset="0"/>
                <a:ea typeface="Calibri" panose="020F0502020204030204" pitchFamily="34" charset="0"/>
                <a:cs typeface="Arial" panose="020B0604020202020204" pitchFamily="34" charset="0"/>
              </a:rPr>
              <a:t> </a:t>
            </a:r>
            <a:r>
              <a:rPr lang="ar-SA" sz="20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ومدى التأثير، تتوقف عن نوع نظام الحكم أو النظام السياسي في الدولة، أين يتسع - مثلا - دور السلطة التشريعية في</a:t>
            </a:r>
            <a:r>
              <a:rPr lang="ar-JO" sz="2000" kern="100" dirty="0">
                <a:latin typeface="Calibri" panose="020F0502020204030204" pitchFamily="34" charset="0"/>
                <a:ea typeface="Calibri" panose="020F0502020204030204" pitchFamily="34" charset="0"/>
                <a:cs typeface="Arial" panose="020B0604020202020204" pitchFamily="34" charset="0"/>
              </a:rPr>
              <a:t> </a:t>
            </a:r>
            <a:r>
              <a:rPr lang="ar-SA" sz="2000" kern="0" dirty="0">
                <a:solidFill>
                  <a:srgbClr val="000000"/>
                </a:solidFill>
                <a:effectLst/>
                <a:ea typeface="Calibri" panose="020F0502020204030204" pitchFamily="34" charset="0"/>
                <a:cs typeface="Calibri" panose="020F0502020204030204" pitchFamily="34" charset="0"/>
              </a:rPr>
              <a:t>النظام البرلماني، وكذا تتوزع الصلاحيات باحترام القانون بين المؤسسات في النظام الديمقراطي عنه في النظام التسلطي</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E1FA7452-9369-87BA-B033-196335F5085B}"/>
              </a:ext>
            </a:extLst>
          </p:cNvPr>
          <p:cNvPicPr>
            <a:picLocks noChangeAspect="1"/>
          </p:cNvPicPr>
          <p:nvPr/>
        </p:nvPicPr>
        <p:blipFill>
          <a:blip r:embed="rId3"/>
          <a:stretch>
            <a:fillRect/>
          </a:stretch>
        </p:blipFill>
        <p:spPr>
          <a:xfrm>
            <a:off x="875502" y="5622878"/>
            <a:ext cx="2195243" cy="671438"/>
          </a:xfrm>
          <a:prstGeom prst="rect">
            <a:avLst/>
          </a:prstGeom>
        </p:spPr>
      </p:pic>
    </p:spTree>
    <p:extLst>
      <p:ext uri="{BB962C8B-B14F-4D97-AF65-F5344CB8AC3E}">
        <p14:creationId xmlns:p14="http://schemas.microsoft.com/office/powerpoint/2010/main" val="564833012"/>
      </p:ext>
    </p:extLst>
  </p:cSld>
  <p:clrMapOvr>
    <a:masterClrMapping/>
  </p:clrMapOvr>
  <mc:AlternateContent xmlns:mc="http://schemas.openxmlformats.org/markup-compatibility/2006" xmlns:p14="http://schemas.microsoft.com/office/powerpoint/2010/main">
    <mc:Choice Requires="p14">
      <p:transition spd="slow" p14:dur="1600" advTm="145354">
        <p14:prism isInverted="1"/>
      </p:transition>
    </mc:Choice>
    <mc:Fallback xmlns="">
      <p:transition spd="slow" advTm="145354">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26110" y="1184269"/>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3200" b="1" i="1" dirty="0">
              <a:solidFill>
                <a:srgbClr val="00B0F0"/>
              </a:solidFill>
              <a:cs typeface="+mj-cs"/>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3" name="TextBox 2">
            <a:extLst>
              <a:ext uri="{FF2B5EF4-FFF2-40B4-BE49-F238E27FC236}">
                <a16:creationId xmlns:a16="http://schemas.microsoft.com/office/drawing/2014/main" id="{2B44F1AA-1BD0-FF73-6B2F-F6E44C6107F8}"/>
              </a:ext>
            </a:extLst>
          </p:cNvPr>
          <p:cNvSpPr txBox="1"/>
          <p:nvPr/>
        </p:nvSpPr>
        <p:spPr>
          <a:xfrm>
            <a:off x="859809" y="1503901"/>
            <a:ext cx="10610174" cy="4090030"/>
          </a:xfrm>
          <a:prstGeom prst="rect">
            <a:avLst/>
          </a:prstGeom>
          <a:noFill/>
        </p:spPr>
        <p:txBody>
          <a:bodyPr wrap="square" rtlCol="0">
            <a:spAutoFit/>
          </a:bodyPr>
          <a:lstStyle/>
          <a:p>
            <a:pPr marL="0" marR="0" algn="just" rtl="1">
              <a:lnSpc>
                <a:spcPct val="107000"/>
              </a:lnSpc>
              <a:spcBef>
                <a:spcPts val="0"/>
              </a:spcBef>
              <a:spcAft>
                <a:spcPts val="0"/>
              </a:spcAft>
            </a:pPr>
            <a:r>
              <a:rPr lang="ar-JO" sz="2200" b="1" u="sng" kern="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4. </a:t>
            </a:r>
            <a:r>
              <a:rPr lang="ar-SA" sz="2200" b="1" u="sng" kern="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الإدارة</a:t>
            </a:r>
            <a:r>
              <a:rPr lang="ar-SA" sz="2200" b="1" u="sng" kern="0" dirty="0">
                <a:solidFill>
                  <a:srgbClr val="00B0F0"/>
                </a:solidFill>
                <a:latin typeface="Calibri" panose="020F0502020204030204" pitchFamily="34" charset="0"/>
                <a:cs typeface="Calibri" panose="020F0502020204030204" pitchFamily="34" charset="0"/>
              </a:rPr>
              <a:t> الجامعية</a:t>
            </a:r>
            <a:r>
              <a:rPr lang="ar-SA" sz="2200" b="1" u="sng"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endParaRPr lang="ar-JO" sz="2200" b="1" u="sng"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gn="just" rtl="1">
              <a:lnSpc>
                <a:spcPct val="107000"/>
              </a:lnSpc>
              <a:spcBef>
                <a:spcPts val="0"/>
              </a:spcBef>
              <a:spcAft>
                <a:spcPts val="0"/>
              </a:spcAft>
            </a:pP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ونقصد بذلك الإدارة التعليمية وهي إدارة كل ما يتعلق بالتعليم الجامعي، من إعداد للطلبة وتكوين</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الكفاءات والإشراف التعليمي والتقويم والمتابعة والتخطيط والرقابة، وتدريب الأساتذة...وغيرها من المهام التي من خلالها</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JO" sz="2400" kern="0" dirty="0">
                <a:solidFill>
                  <a:srgbClr val="000000"/>
                </a:solidFill>
                <a:latin typeface="Calibri" panose="020F0502020204030204" pitchFamily="34" charset="0"/>
                <a:ea typeface="Calibri" panose="020F0502020204030204" pitchFamily="34" charset="0"/>
                <a:cs typeface="Calibri" panose="020F0502020204030204" pitchFamily="34" charset="0"/>
              </a:rPr>
              <a:t>ت</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حقق الأهداف العامة للسياسة التعليمية الجامعية، إذ تكمن قوة التعليم الجامعي في إدارته، لأنها أداة للسيطرة على العملية</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JO" sz="2400" kern="0" dirty="0">
                <a:solidFill>
                  <a:srgbClr val="000000"/>
                </a:solidFill>
                <a:latin typeface="Calibri" panose="020F0502020204030204" pitchFamily="34" charset="0"/>
                <a:ea typeface="Calibri" panose="020F0502020204030204" pitchFamily="34" charset="0"/>
                <a:cs typeface="Calibri" panose="020F0502020204030204" pitchFamily="34" charset="0"/>
              </a:rPr>
              <a:t>ا</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لتعليمية، وأداة تنفيذية للسياسة التعليمية بالدرجة الأولى</a:t>
            </a:r>
            <a:r>
              <a:rPr lang="en-US"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0"/>
              </a:spcAft>
            </a:pP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كما تساهم الإدارة الجامعية باعتبارها جهاز تنفيذي للسياسة التعليمية باقتراح السياسات، باعتبار أن القائمين عليها لهم من</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JO" sz="2400" kern="0" dirty="0">
                <a:solidFill>
                  <a:srgbClr val="000000"/>
                </a:solidFill>
                <a:latin typeface="Calibri" panose="020F0502020204030204" pitchFamily="34" charset="0"/>
                <a:ea typeface="Calibri" panose="020F0502020204030204" pitchFamily="34" charset="0"/>
                <a:cs typeface="Calibri" panose="020F0502020204030204" pitchFamily="34" charset="0"/>
              </a:rPr>
              <a:t>ا</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لخبرة والممارسة الفعلية ما يجعل منهم خبراء ومستشارين قادرين على تحليل البيانات وتقديم الدعم الفني والعون لأصحاب</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ar-JO" sz="2400" kern="100" dirty="0">
                <a:latin typeface="Calibri" panose="020F0502020204030204" pitchFamily="34" charset="0"/>
                <a:ea typeface="Calibri" panose="020F0502020204030204" pitchFamily="34" charset="0"/>
                <a:cs typeface="Arial" panose="020B0604020202020204" pitchFamily="34" charset="0"/>
              </a:rPr>
              <a:t>ا</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لقرار، كما تستطيع تحديد الحاجيات الفعلية ومتطلبات أفراد المجتمع وتحديد المتاح من الإمكانيات المادية والبشرية،</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ea typeface="Calibri" panose="020F0502020204030204" pitchFamily="34" charset="0"/>
                <a:cs typeface="Calibri" panose="020F0502020204030204" pitchFamily="34" charset="0"/>
              </a:rPr>
              <a:t>وهي بذلك تتيح لصانع السياسة التعليمية مساحة أكبر للمفاضلة بين بدائل السياسات</a:t>
            </a:r>
            <a:r>
              <a:rPr lang="ar-JO" sz="2400" kern="0" dirty="0">
                <a:solidFill>
                  <a:srgbClr val="000000"/>
                </a:solidFill>
                <a:effectLst/>
                <a:ea typeface="Calibri" panose="020F0502020204030204" pitchFamily="34" charset="0"/>
                <a:cs typeface="Calibri" panose="020F0502020204030204" pitchFamily="34" charset="0"/>
              </a:rPr>
              <a:t> .</a:t>
            </a:r>
            <a:endParaRPr lang="ar-YE" sz="4000" b="1" i="0" u="none" strike="noStrike" baseline="0" dirty="0">
              <a:solidFill>
                <a:srgbClr val="00B0F0"/>
              </a:solidFill>
              <a:latin typeface="TraditionalArabic"/>
            </a:endParaRPr>
          </a:p>
        </p:txBody>
      </p:sp>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88296">
        <p14:prism isInverted="1"/>
      </p:transition>
    </mc:Choice>
    <mc:Fallback xmlns="">
      <p:transition spd="slow" advTm="18829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JO" dirty="0"/>
              <a:t>:</a:t>
            </a: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980902" y="2100615"/>
            <a:ext cx="10282583" cy="2386231"/>
          </a:xfrm>
          <a:prstGeom prst="rect">
            <a:avLst/>
          </a:prstGeom>
          <a:noFill/>
        </p:spPr>
        <p:txBody>
          <a:bodyPr wrap="square" rtlCol="0">
            <a:spAutoFit/>
          </a:bodyPr>
          <a:lstStyle/>
          <a:p>
            <a:pPr marL="0" marR="0" algn="r" rtl="1">
              <a:lnSpc>
                <a:spcPct val="107000"/>
              </a:lnSpc>
              <a:spcBef>
                <a:spcPts val="0"/>
              </a:spcBef>
              <a:spcAft>
                <a:spcPts val="0"/>
              </a:spcAft>
            </a:pPr>
            <a:r>
              <a:rPr lang="ar-JO" sz="2400" b="1" u="sng" kern="0" dirty="0">
                <a:solidFill>
                  <a:srgbClr val="00B0F0"/>
                </a:solidFill>
                <a:latin typeface="Calibri" panose="020F0502020204030204" pitchFamily="34" charset="0"/>
                <a:ea typeface="Calibri" panose="020F0502020204030204" pitchFamily="34" charset="0"/>
                <a:cs typeface="Calibri" panose="020F0502020204030204" pitchFamily="34" charset="0"/>
              </a:rPr>
              <a:t>5. م</a:t>
            </a:r>
            <a:r>
              <a:rPr lang="ar-SA" sz="2400" b="1" u="sng" kern="0" dirty="0">
                <a:solidFill>
                  <a:srgbClr val="00B0F0"/>
                </a:solidFill>
                <a:effectLst/>
                <a:latin typeface="Calibri" panose="020F0502020204030204" pitchFamily="34" charset="0"/>
                <a:ea typeface="Calibri" panose="020F0502020204030204" pitchFamily="34" charset="0"/>
                <a:cs typeface="Calibri" panose="020F0502020204030204" pitchFamily="34" charset="0"/>
              </a:rPr>
              <a:t>راكز البحوث </a:t>
            </a:r>
            <a:r>
              <a:rPr lang="ar-SA" sz="2400" b="1" u="sng" kern="0" dirty="0">
                <a:solidFill>
                  <a:srgbClr val="00B0F0"/>
                </a:solidFill>
                <a:latin typeface="Calibri" panose="020F0502020204030204" pitchFamily="34" charset="0"/>
                <a:cs typeface="Calibri" panose="020F0502020204030204" pitchFamily="34" charset="0"/>
              </a:rPr>
              <a:t>العلمية</a:t>
            </a:r>
            <a:r>
              <a:rPr lang="ar-JO" sz="2400" b="1" u="sng" kern="0" dirty="0">
                <a:solidFill>
                  <a:srgbClr val="00B0F0"/>
                </a:solidFill>
                <a:latin typeface="Calibri" panose="020F0502020204030204" pitchFamily="34" charset="0"/>
                <a:cs typeface="Calibri" panose="020F0502020204030204" pitchFamily="34" charset="0"/>
              </a:rPr>
              <a:t> الرسمية</a:t>
            </a:r>
            <a:endParaRPr lang="en-US" sz="2400" b="1" u="sng" kern="0" dirty="0">
              <a:solidFill>
                <a:srgbClr val="00B0F0"/>
              </a:solidFill>
              <a:latin typeface="Calibri" panose="020F0502020204030204" pitchFamily="34" charset="0"/>
              <a:cs typeface="Calibri" panose="020F0502020204030204" pitchFamily="34" charset="0"/>
            </a:endParaRPr>
          </a:p>
          <a:p>
            <a:pPr marL="0" marR="0" algn="r" rtl="1">
              <a:lnSpc>
                <a:spcPct val="107000"/>
              </a:lnSpc>
              <a:spcBef>
                <a:spcPts val="0"/>
              </a:spcBef>
              <a:spcAft>
                <a:spcPts val="0"/>
              </a:spcAft>
            </a:pPr>
            <a:endParaRPr lang="ar-JO" sz="18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endParaRPr>
          </a:p>
          <a:p>
            <a:pPr marL="0" marR="0" algn="r" rtl="1">
              <a:lnSpc>
                <a:spcPct val="150000"/>
              </a:lnSpc>
              <a:spcBef>
                <a:spcPts val="0"/>
              </a:spcBef>
              <a:spcAft>
                <a:spcPts val="0"/>
              </a:spcAft>
            </a:pPr>
            <a:r>
              <a:rPr lang="ar-JO" kern="0"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وهي المؤسسات الاستشارية والبحثية الرسمية التي تهدف إلى تطوير وتحديث السياسة التعليمية </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المدرسية و</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الجامعية، إذ تقدم المشور</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ة</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لصانع السياسة وتهدف إلى تزويده بالبيانات والمعلومات المساعدة على اتخاذ قرار تعليمي سليم قائم على أساس علمي من</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JO" sz="2400" kern="0" dirty="0">
                <a:solidFill>
                  <a:srgbClr val="000000"/>
                </a:solidFill>
                <a:effectLst/>
                <a:latin typeface="Calibri" panose="020F0502020204030204" pitchFamily="34" charset="0"/>
                <a:ea typeface="Calibri" panose="020F0502020204030204" pitchFamily="34" charset="0"/>
              </a:rPr>
              <a:t>(</a:t>
            </a:r>
            <a:r>
              <a:rPr lang="en-US" sz="2400" kern="0" dirty="0">
                <a:solidFill>
                  <a:srgbClr val="000000"/>
                </a:solidFill>
                <a:effectLst/>
                <a:latin typeface="Calibri" panose="020F0502020204030204" pitchFamily="34" charset="0"/>
                <a:ea typeface="Calibri" panose="020F0502020204030204" pitchFamily="34" charset="0"/>
              </a:rPr>
              <a:t> </a:t>
            </a:r>
            <a:r>
              <a:rPr lang="ar-SA" sz="2400" kern="0" dirty="0">
                <a:solidFill>
                  <a:srgbClr val="000000"/>
                </a:solidFill>
                <a:effectLst/>
                <a:ea typeface="Calibri" panose="020F0502020204030204" pitchFamily="34" charset="0"/>
                <a:cs typeface="Calibri" panose="020F0502020204030204" pitchFamily="34" charset="0"/>
              </a:rPr>
              <a:t>البحث والدراسة</a:t>
            </a:r>
            <a:r>
              <a:rPr lang="ar-JO" sz="2400" kern="0" dirty="0">
                <a:solidFill>
                  <a:srgbClr val="000000"/>
                </a:solidFill>
                <a:effectLst/>
                <a:ea typeface="Calibri" panose="020F0502020204030204" pitchFamily="34" charset="0"/>
                <a:cs typeface="Calibri" panose="020F0502020204030204" pitchFamily="34" charset="0"/>
              </a:rPr>
              <a:t>)</a:t>
            </a:r>
            <a:endParaRPr lang="ar-YE" sz="2400" kern="0" dirty="0">
              <a:solidFill>
                <a:srgbClr val="000000"/>
              </a:solidFill>
              <a:cs typeface="Calibri" panose="020F0502020204030204" pitchFamily="34" charset="0"/>
            </a:endParaRPr>
          </a:p>
        </p:txBody>
      </p:sp>
      <p:pic>
        <p:nvPicPr>
          <p:cNvPr id="3" name="Picture 2">
            <a:extLst>
              <a:ext uri="{FF2B5EF4-FFF2-40B4-BE49-F238E27FC236}">
                <a16:creationId xmlns:a16="http://schemas.microsoft.com/office/drawing/2014/main" id="{7182C2D3-B588-03DF-BB52-1CF5B790F0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4880" y="4636078"/>
            <a:ext cx="3533274" cy="1651031"/>
          </a:xfrm>
          <a:prstGeom prst="rect">
            <a:avLst/>
          </a:prstGeom>
        </p:spPr>
      </p:pic>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1600" advTm="88757">
        <p14:prism isInverted="1"/>
      </p:transition>
    </mc:Choice>
    <mc:Fallback xmlns="">
      <p:transition spd="slow" advTm="88757">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000610"/>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64275" y="1419037"/>
            <a:ext cx="10618773" cy="4784708"/>
          </a:xfrm>
          <a:prstGeom prst="rect">
            <a:avLst/>
          </a:prstGeom>
          <a:noFill/>
        </p:spPr>
        <p:txBody>
          <a:bodyPr wrap="square" rtlCol="0">
            <a:spAutoFit/>
          </a:bodyPr>
          <a:lstStyle/>
          <a:p>
            <a:pPr algn="ctr" rtl="1">
              <a:lnSpc>
                <a:spcPct val="150000"/>
              </a:lnSpc>
            </a:pPr>
            <a:r>
              <a:rPr lang="ar-SA" sz="2400" b="1" u="sng" kern="0" dirty="0">
                <a:solidFill>
                  <a:srgbClr val="00B0F0"/>
                </a:solidFill>
                <a:effectLst/>
                <a:ea typeface="Calibri" panose="020F0502020204030204" pitchFamily="34" charset="0"/>
                <a:cs typeface="Calibri" panose="020F0502020204030204" pitchFamily="34" charset="0"/>
              </a:rPr>
              <a:t>المؤسسات </a:t>
            </a:r>
            <a:r>
              <a:rPr lang="ar-JO" sz="2400" b="1" u="sng" kern="0" dirty="0">
                <a:solidFill>
                  <a:srgbClr val="00B0F0"/>
                </a:solidFill>
                <a:effectLst/>
                <a:ea typeface="Calibri" panose="020F0502020204030204" pitchFamily="34" charset="0"/>
                <a:cs typeface="Calibri" panose="020F0502020204030204" pitchFamily="34" charset="0"/>
              </a:rPr>
              <a:t>غير </a:t>
            </a:r>
            <a:r>
              <a:rPr lang="ar-SA" sz="2400" b="1" u="sng" kern="0" dirty="0">
                <a:solidFill>
                  <a:srgbClr val="00B0F0"/>
                </a:solidFill>
                <a:effectLst/>
                <a:ea typeface="Calibri" panose="020F0502020204030204" pitchFamily="34" charset="0"/>
                <a:cs typeface="Calibri" panose="020F0502020204030204" pitchFamily="34" charset="0"/>
              </a:rPr>
              <a:t>الرسمية </a:t>
            </a:r>
            <a:r>
              <a:rPr lang="ar-JO" sz="2400" b="1" u="sng" kern="0" dirty="0">
                <a:solidFill>
                  <a:srgbClr val="00B0F0"/>
                </a:solidFill>
                <a:effectLst/>
                <a:ea typeface="Calibri" panose="020F0502020204030204" pitchFamily="34" charset="0"/>
                <a:cs typeface="Calibri" panose="020F0502020204030204" pitchFamily="34" charset="0"/>
              </a:rPr>
              <a:t>المختصة </a:t>
            </a:r>
            <a:r>
              <a:rPr lang="ar-SA" sz="2400" b="1" u="sng" kern="0" dirty="0">
                <a:solidFill>
                  <a:srgbClr val="00B0F0"/>
                </a:solidFill>
                <a:effectLst/>
                <a:ea typeface="Calibri" panose="020F0502020204030204" pitchFamily="34" charset="0"/>
                <a:cs typeface="Calibri" panose="020F0502020204030204" pitchFamily="34" charset="0"/>
              </a:rPr>
              <a:t>في صنع السياسة التعليمية </a:t>
            </a:r>
            <a:endParaRPr lang="ar-JO" sz="2400" b="1" u="sng" kern="0" dirty="0">
              <a:solidFill>
                <a:srgbClr val="00B0F0"/>
              </a:solidFill>
              <a:effectLst/>
              <a:ea typeface="Calibri" panose="020F0502020204030204" pitchFamily="34" charset="0"/>
              <a:cs typeface="Calibri" panose="020F0502020204030204" pitchFamily="34" charset="0"/>
            </a:endParaRPr>
          </a:p>
          <a:p>
            <a:pPr marL="0" marR="0" algn="just" rtl="1">
              <a:lnSpc>
                <a:spcPct val="150000"/>
              </a:lnSpc>
              <a:spcBef>
                <a:spcPts val="0"/>
              </a:spcBef>
              <a:spcAft>
                <a:spcPts val="0"/>
              </a:spcAft>
            </a:pP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تترابط وتتكامل في بناء السياسة التعليمية جميع التخصصات والاهتمامات، بمعنى أن وضع السياسة التعليمية ليس</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محصورا على التربويين فقط، وإنما مرتبط بجميع قطاعات وأجهزة ومؤسسات الدولة المختلفة، </a:t>
            </a:r>
            <a:r>
              <a:rPr lang="ar-SA" sz="22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ومنه فإن للفواعل البيئية</a:t>
            </a:r>
            <a:r>
              <a:rPr lang="ar-JO" sz="2200" kern="100" dirty="0">
                <a:latin typeface="Calibri" panose="020F0502020204030204" pitchFamily="34" charset="0"/>
                <a:ea typeface="Calibri" panose="020F0502020204030204" pitchFamily="34" charset="0"/>
                <a:cs typeface="Arial" panose="020B0604020202020204" pitchFamily="34" charset="0"/>
              </a:rPr>
              <a:t> </a:t>
            </a:r>
            <a:r>
              <a:rPr lang="ar-SA" sz="22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المحيطة (المؤسسات غير الرسمية) دور في رسم السياسة التعليمية، إذ لابد أن تتاح لها فرصة التعبير والإفصاح عن</a:t>
            </a:r>
            <a:r>
              <a:rPr lang="ar-JO" sz="2200" kern="100" dirty="0">
                <a:latin typeface="Calibri" panose="020F0502020204030204" pitchFamily="34" charset="0"/>
                <a:ea typeface="Calibri" panose="020F0502020204030204" pitchFamily="34" charset="0"/>
                <a:cs typeface="Arial" panose="020B0604020202020204" pitchFamily="34" charset="0"/>
              </a:rPr>
              <a:t> </a:t>
            </a:r>
            <a:r>
              <a:rPr lang="ar-SA" sz="22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احتياجاتها في ميادين الإنتاج والخدمات التعليمية، ويجب بعد ذلك أن تتخذ هذه الحاجات سبيلها إلى المستوى التخطيطي</a:t>
            </a:r>
            <a:r>
              <a:rPr lang="ar-JO" sz="2200" kern="100" dirty="0">
                <a:latin typeface="Calibri" panose="020F0502020204030204" pitchFamily="34" charset="0"/>
                <a:ea typeface="Calibri" panose="020F0502020204030204" pitchFamily="34" charset="0"/>
                <a:cs typeface="Arial" panose="020B0604020202020204" pitchFamily="34" charset="0"/>
              </a:rPr>
              <a:t> </a:t>
            </a:r>
            <a:r>
              <a:rPr lang="ar-SA" sz="22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الأعلى، حتى تؤخذ بعين الاعتبار عند رسم الخطة العامة التعليمية، وبهذه الطريقة تضمن احتواء الخطة القومية على معظم</a:t>
            </a:r>
            <a:r>
              <a:rPr lang="ar-JO" sz="2200" kern="100" dirty="0">
                <a:latin typeface="Calibri" panose="020F0502020204030204" pitchFamily="34" charset="0"/>
                <a:ea typeface="Calibri" panose="020F0502020204030204" pitchFamily="34" charset="0"/>
                <a:cs typeface="Arial" panose="020B0604020202020204" pitchFamily="34" charset="0"/>
              </a:rPr>
              <a:t> </a:t>
            </a:r>
            <a:r>
              <a:rPr lang="ar-SA" sz="22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مطالبها أو بعضها أو كلها، وبالتدريج يصبح للبيئة الدور الأول في صنع السياسة التعليمية وتزويدها بأركانها</a:t>
            </a:r>
            <a:r>
              <a:rPr lang="ar-JO" sz="2200" kern="100" dirty="0">
                <a:latin typeface="Calibri" panose="020F0502020204030204" pitchFamily="34" charset="0"/>
                <a:ea typeface="Calibri" panose="020F0502020204030204" pitchFamily="34" charset="0"/>
                <a:cs typeface="Arial" panose="020B0604020202020204" pitchFamily="34" charset="0"/>
              </a:rPr>
              <a:t> </a:t>
            </a:r>
            <a:r>
              <a:rPr lang="ar-SA" sz="2200" kern="0" dirty="0">
                <a:solidFill>
                  <a:srgbClr val="000000"/>
                </a:solidFill>
                <a:effectLst/>
                <a:ea typeface="Calibri" panose="020F0502020204030204" pitchFamily="34" charset="0"/>
                <a:cs typeface="Calibri" panose="020F0502020204030204" pitchFamily="34" charset="0"/>
              </a:rPr>
              <a:t>الأساسية من أهداف وحاجات ووسائل تنفيذ</a:t>
            </a:r>
            <a:br>
              <a:rPr lang="ar-YE" sz="2200" dirty="0"/>
            </a:br>
            <a:r>
              <a:rPr lang="ar-JO" sz="2200" dirty="0"/>
              <a:t> </a:t>
            </a:r>
            <a:endParaRPr lang="ar-YE" sz="2200" b="0" i="0" u="none" strike="noStrike" baseline="0" dirty="0">
              <a:latin typeface="TraditionalArabic"/>
            </a:endParaRPr>
          </a:p>
        </p:txBody>
      </p:sp>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35312">
        <p14:prism isInverted="1"/>
      </p:transition>
    </mc:Choice>
    <mc:Fallback xmlns="">
      <p:transition spd="slow" advTm="135312">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66596"/>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724607" y="195519"/>
            <a:ext cx="3358986"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1069926" y="1418523"/>
            <a:ext cx="10320214" cy="5310236"/>
          </a:xfrm>
          <a:prstGeom prst="rect">
            <a:avLst/>
          </a:prstGeom>
          <a:noFill/>
        </p:spPr>
        <p:txBody>
          <a:bodyPr wrap="square" rtlCol="0">
            <a:spAutoFit/>
          </a:bodyPr>
          <a:lstStyle/>
          <a:p>
            <a:pPr marL="0" marR="0" algn="just" rtl="1">
              <a:lnSpc>
                <a:spcPct val="150000"/>
              </a:lnSpc>
              <a:spcBef>
                <a:spcPts val="0"/>
              </a:spcBef>
              <a:spcAft>
                <a:spcPts val="0"/>
              </a:spcAft>
            </a:pPr>
            <a:r>
              <a:rPr lang="ar-JO" sz="2200" kern="0" dirty="0">
                <a:solidFill>
                  <a:srgbClr val="000000"/>
                </a:solidFill>
                <a:latin typeface="Calibri" panose="020F0502020204030204" pitchFamily="34" charset="0"/>
                <a:cs typeface="Calibri" panose="020F0502020204030204" pitchFamily="34" charset="0"/>
              </a:rPr>
              <a:t>    </a:t>
            </a:r>
            <a:r>
              <a:rPr lang="ar-SA" sz="2200" kern="0" dirty="0">
                <a:solidFill>
                  <a:srgbClr val="000000"/>
                </a:solidFill>
                <a:latin typeface="Calibri" panose="020F0502020204030204" pitchFamily="34" charset="0"/>
                <a:cs typeface="Calibri" panose="020F0502020204030204" pitchFamily="34" charset="0"/>
              </a:rPr>
              <a:t>كما أن البيئة المحلية تقوم بدراسة السياسة التعليمية ودراسة أهدافها العامة وتخطيطها التعليمي</a:t>
            </a:r>
            <a:r>
              <a:rPr lang="ar-JO" sz="2200" kern="0" dirty="0">
                <a:solidFill>
                  <a:srgbClr val="000000"/>
                </a:solidFill>
                <a:latin typeface="Calibri" panose="020F0502020204030204" pitchFamily="34" charset="0"/>
                <a:cs typeface="Calibri" panose="020F0502020204030204" pitchFamily="34" charset="0"/>
              </a:rPr>
              <a:t> </a:t>
            </a:r>
            <a:r>
              <a:rPr lang="ar-SA" sz="2200" kern="0" dirty="0">
                <a:solidFill>
                  <a:srgbClr val="000000"/>
                </a:solidFill>
                <a:latin typeface="Calibri" panose="020F0502020204030204" pitchFamily="34" charset="0"/>
                <a:cs typeface="Calibri" panose="020F0502020204030204" pitchFamily="34" charset="0"/>
              </a:rPr>
              <a:t>كي ترى ما يمكن أن يطبق منها وما ينبغي استبعاده أو تعديله، ولكي تتمكن كذلك من التفكير في أنسب الطرق الملائمة</a:t>
            </a:r>
            <a:r>
              <a:rPr lang="ar-JO" sz="2200" kern="0" dirty="0">
                <a:solidFill>
                  <a:srgbClr val="000000"/>
                </a:solidFill>
                <a:latin typeface="Calibri" panose="020F0502020204030204" pitchFamily="34" charset="0"/>
                <a:cs typeface="Calibri" panose="020F0502020204030204" pitchFamily="34" charset="0"/>
              </a:rPr>
              <a:t> </a:t>
            </a:r>
            <a:r>
              <a:rPr lang="ar-SA" sz="2200" kern="0" dirty="0">
                <a:solidFill>
                  <a:srgbClr val="000000"/>
                </a:solidFill>
                <a:latin typeface="Calibri" panose="020F0502020204030204" pitchFamily="34" charset="0"/>
                <a:cs typeface="Calibri" panose="020F0502020204030204" pitchFamily="34" charset="0"/>
              </a:rPr>
              <a:t>لتطبيقها، وأنسب الأوقات للتنفيذ وأفضل التكاليف التي تناسبها، بالإضافة إلى تمكينها من أن تضع لنفسها معدلات للأداء</a:t>
            </a:r>
            <a:r>
              <a:rPr lang="ar-JO" sz="2200" kern="0" dirty="0">
                <a:solidFill>
                  <a:srgbClr val="000000"/>
                </a:solidFill>
                <a:latin typeface="Calibri" panose="020F0502020204030204" pitchFamily="34" charset="0"/>
                <a:cs typeface="Calibri" panose="020F0502020204030204" pitchFamily="34" charset="0"/>
              </a:rPr>
              <a:t> </a:t>
            </a:r>
            <a:r>
              <a:rPr lang="ar-SA" sz="2200" kern="0" dirty="0">
                <a:solidFill>
                  <a:srgbClr val="000000"/>
                </a:solidFill>
                <a:latin typeface="Calibri" panose="020F0502020204030204" pitchFamily="34" charset="0"/>
                <a:cs typeface="Calibri" panose="020F0502020204030204" pitchFamily="34" charset="0"/>
              </a:rPr>
              <a:t>تحدد بموجبها ما تحتاجه من قوى بشرية عاملة</a:t>
            </a:r>
            <a:r>
              <a:rPr lang="ar-JO" sz="2200" kern="0" dirty="0">
                <a:solidFill>
                  <a:srgbClr val="000000"/>
                </a:solidFill>
                <a:latin typeface="Calibri" panose="020F0502020204030204" pitchFamily="34" charset="0"/>
                <a:cs typeface="Calibri" panose="020F0502020204030204" pitchFamily="34" charset="0"/>
              </a:rPr>
              <a:t>، </a:t>
            </a:r>
            <a:r>
              <a:rPr lang="ar-SA" sz="2200" kern="0" dirty="0">
                <a:solidFill>
                  <a:srgbClr val="000000"/>
                </a:solidFill>
                <a:latin typeface="Calibri" panose="020F0502020204030204" pitchFamily="34" charset="0"/>
                <a:cs typeface="Calibri" panose="020F0502020204030204" pitchFamily="34" charset="0"/>
              </a:rPr>
              <a:t>وإذا تم التسليم بأن البيئة المحلية تحتوي على فواعل سياسية</a:t>
            </a:r>
            <a:r>
              <a:rPr lang="ar-JO" sz="2200" kern="0" dirty="0">
                <a:solidFill>
                  <a:srgbClr val="000000"/>
                </a:solidFill>
                <a:latin typeface="Calibri" panose="020F0502020204030204" pitchFamily="34" charset="0"/>
                <a:cs typeface="Calibri" panose="020F0502020204030204" pitchFamily="34" charset="0"/>
              </a:rPr>
              <a:t> </a:t>
            </a:r>
            <a:r>
              <a:rPr lang="ar-SA" sz="2200" kern="0" dirty="0">
                <a:solidFill>
                  <a:srgbClr val="000000"/>
                </a:solidFill>
                <a:latin typeface="Calibri" panose="020F0502020204030204" pitchFamily="34" charset="0"/>
                <a:cs typeface="Calibri" panose="020F0502020204030204" pitchFamily="34" charset="0"/>
              </a:rPr>
              <a:t>وهي الأحزاب السياسية ومنظمات المجتمع المدني ومؤسسات الرأي العام، فإن لها دور كبير في توجيه السياسة التعليمية</a:t>
            </a:r>
            <a:r>
              <a:rPr lang="ar-JO" sz="2200" kern="0" dirty="0">
                <a:solidFill>
                  <a:srgbClr val="000000"/>
                </a:solidFill>
                <a:latin typeface="Calibri" panose="020F0502020204030204" pitchFamily="34" charset="0"/>
                <a:cs typeface="Calibri" panose="020F0502020204030204" pitchFamily="34" charset="0"/>
              </a:rPr>
              <a:t> </a:t>
            </a:r>
            <a:r>
              <a:rPr lang="ar-SA" sz="2200" kern="0" dirty="0">
                <a:solidFill>
                  <a:srgbClr val="000000"/>
                </a:solidFill>
                <a:latin typeface="Calibri" panose="020F0502020204030204" pitchFamily="34" charset="0"/>
                <a:cs typeface="Calibri" panose="020F0502020204030204" pitchFamily="34" charset="0"/>
              </a:rPr>
              <a:t>نحو مطالبها باعتبارها تسعى للتأثير أو الحصول على السلطة السياسية، وعليه نجد أن التخطيط للسياسة التعليمية يسري في اتجاهين متوازين وهما: الاتجاه الصاعد من البيئة إلى القمة والاتجاه النازل من القمة إلى القاعدة، وفي كلا</a:t>
            </a:r>
            <a:r>
              <a:rPr lang="ar-JO" sz="2200" kern="0" dirty="0">
                <a:solidFill>
                  <a:srgbClr val="000000"/>
                </a:solidFill>
                <a:latin typeface="Calibri" panose="020F0502020204030204" pitchFamily="34" charset="0"/>
                <a:cs typeface="Calibri" panose="020F0502020204030204" pitchFamily="34" charset="0"/>
              </a:rPr>
              <a:t> ا</a:t>
            </a:r>
            <a:r>
              <a:rPr lang="ar-SA" sz="2200" kern="0" dirty="0">
                <a:solidFill>
                  <a:srgbClr val="000000"/>
                </a:solidFill>
                <a:latin typeface="Calibri" panose="020F0502020204030204" pitchFamily="34" charset="0"/>
                <a:cs typeface="Calibri" panose="020F0502020204030204" pitchFamily="34" charset="0"/>
              </a:rPr>
              <a:t>لاتجاهين تجرى مشاورات وبحوث ودراسات مقارنة وعمليات للمفاضلة والتنسيق، حتى نصل في النهاية إلى أن هذه</a:t>
            </a:r>
            <a:r>
              <a:rPr lang="ar-JO" sz="2200" kern="0" dirty="0">
                <a:solidFill>
                  <a:srgbClr val="000000"/>
                </a:solidFill>
                <a:latin typeface="Calibri" panose="020F0502020204030204" pitchFamily="34" charset="0"/>
                <a:cs typeface="Calibri" panose="020F0502020204030204" pitchFamily="34" charset="0"/>
              </a:rPr>
              <a:t> ا</a:t>
            </a:r>
            <a:r>
              <a:rPr lang="ar-SA" sz="2200" kern="0" dirty="0">
                <a:solidFill>
                  <a:srgbClr val="000000"/>
                </a:solidFill>
                <a:latin typeface="Calibri" panose="020F0502020204030204" pitchFamily="34" charset="0"/>
                <a:cs typeface="Calibri" panose="020F0502020204030204" pitchFamily="34" charset="0"/>
              </a:rPr>
              <a:t>لسياسة التعليمية </a:t>
            </a:r>
            <a:r>
              <a:rPr lang="ar-JO" sz="2200" kern="0" dirty="0">
                <a:solidFill>
                  <a:srgbClr val="000000"/>
                </a:solidFill>
                <a:latin typeface="Calibri" panose="020F0502020204030204" pitchFamily="34" charset="0"/>
                <a:cs typeface="Calibri" panose="020F0502020204030204" pitchFamily="34"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endParaRPr lang="ar-YE" sz="3200" b="0" i="0" u="none" strike="noStrike" baseline="0" dirty="0">
              <a:latin typeface="TraditionalArabic"/>
            </a:endParaRPr>
          </a:p>
        </p:txBody>
      </p:sp>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169956">
        <p14:prism isInverted="1"/>
      </p:transition>
    </mc:Choice>
    <mc:Fallback xmlns="">
      <p:transition spd="slow" advTm="16995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83492" y="1863879"/>
            <a:ext cx="10677403" cy="5490414"/>
          </a:xfrm>
          <a:prstGeom prst="rect">
            <a:avLst/>
          </a:prstGeom>
          <a:noFill/>
        </p:spPr>
        <p:txBody>
          <a:bodyPr wrap="square" rtlCol="0">
            <a:spAutoFit/>
          </a:bodyPr>
          <a:lstStyle/>
          <a:p>
            <a:pPr marL="0" marR="0" algn="r" rtl="1">
              <a:lnSpc>
                <a:spcPct val="107000"/>
              </a:lnSpc>
              <a:spcBef>
                <a:spcPts val="0"/>
              </a:spcBef>
              <a:spcAft>
                <a:spcPts val="0"/>
              </a:spcAft>
            </a:pPr>
            <a:r>
              <a:rPr lang="ar-SA" sz="2200" kern="0" dirty="0">
                <a:solidFill>
                  <a:srgbClr val="000000"/>
                </a:solidFill>
                <a:latin typeface="Calibri" panose="020F0502020204030204" pitchFamily="34" charset="0"/>
                <a:cs typeface="Calibri" panose="020F0502020204030204" pitchFamily="34" charset="0"/>
              </a:rPr>
              <a:t>ويمكن </a:t>
            </a:r>
            <a:r>
              <a:rPr lang="ar-JO" sz="2200" kern="0" dirty="0">
                <a:solidFill>
                  <a:srgbClr val="000000"/>
                </a:solidFill>
                <a:latin typeface="Calibri" panose="020F0502020204030204" pitchFamily="34" charset="0"/>
                <a:cs typeface="Calibri" panose="020F0502020204030204" pitchFamily="34" charset="0"/>
              </a:rPr>
              <a:t>إجمال المؤسسات </a:t>
            </a:r>
            <a:r>
              <a:rPr lang="ar-SA" sz="2200" kern="0" dirty="0">
                <a:solidFill>
                  <a:srgbClr val="000000"/>
                </a:solidFill>
                <a:latin typeface="Calibri" panose="020F0502020204030204" pitchFamily="34" charset="0"/>
                <a:cs typeface="Calibri" panose="020F0502020204030204" pitchFamily="34" charset="0"/>
              </a:rPr>
              <a:t>غير الرسمية المساهمة في صنع السياسة التعليمية في الآتي</a:t>
            </a:r>
            <a:r>
              <a:rPr lang="en-US" sz="2200" kern="0" dirty="0">
                <a:solidFill>
                  <a:srgbClr val="000000"/>
                </a:solidFill>
                <a:latin typeface="Calibri" panose="020F0502020204030204" pitchFamily="34" charset="0"/>
                <a:cs typeface="Calibri" panose="020F0502020204030204" pitchFamily="34" charset="0"/>
              </a:rPr>
              <a:t>:</a:t>
            </a:r>
          </a:p>
          <a:p>
            <a:pPr marL="0" marR="0" algn="r" rtl="1">
              <a:lnSpc>
                <a:spcPct val="107000"/>
              </a:lnSpc>
              <a:spcBef>
                <a:spcPts val="0"/>
              </a:spcBef>
              <a:spcAft>
                <a:spcPts val="0"/>
              </a:spcAft>
            </a:pPr>
            <a:r>
              <a:rPr lang="ar-JO" sz="2200" kern="0" dirty="0">
                <a:solidFill>
                  <a:srgbClr val="000000"/>
                </a:solidFill>
                <a:latin typeface="Calibri" panose="020F0502020204030204" pitchFamily="34" charset="0"/>
                <a:cs typeface="Calibri" panose="020F0502020204030204" pitchFamily="34" charset="0"/>
              </a:rPr>
              <a:t>1- </a:t>
            </a:r>
            <a:r>
              <a:rPr lang="ar-SA" sz="2200" b="1" u="sng" kern="0" dirty="0">
                <a:solidFill>
                  <a:srgbClr val="000000"/>
                </a:solidFill>
                <a:latin typeface="Calibri" panose="020F0502020204030204" pitchFamily="34" charset="0"/>
                <a:cs typeface="Calibri" panose="020F0502020204030204" pitchFamily="34" charset="0"/>
              </a:rPr>
              <a:t>تمثل الأحزاب السياسية </a:t>
            </a:r>
            <a:r>
              <a:rPr lang="ar-SA" sz="2200" kern="0" dirty="0">
                <a:solidFill>
                  <a:srgbClr val="000000"/>
                </a:solidFill>
                <a:latin typeface="Calibri" panose="020F0502020204030204" pitchFamily="34" charset="0"/>
                <a:cs typeface="Calibri" panose="020F0502020204030204" pitchFamily="34" charset="0"/>
              </a:rPr>
              <a:t>همزة الوصل بين المجتمع والنظام السياسي الحاكم من خلال رفع مطالب المواطنين</a:t>
            </a:r>
            <a:endParaRPr lang="en-US" sz="2200" kern="0" dirty="0">
              <a:solidFill>
                <a:srgbClr val="000000"/>
              </a:solidFill>
              <a:latin typeface="Calibri" panose="020F0502020204030204" pitchFamily="34" charset="0"/>
              <a:cs typeface="Calibri" panose="020F0502020204030204" pitchFamily="34" charset="0"/>
            </a:endParaRPr>
          </a:p>
          <a:p>
            <a:pPr marL="0" marR="0" algn="r" rtl="1">
              <a:lnSpc>
                <a:spcPct val="107000"/>
              </a:lnSpc>
              <a:spcBef>
                <a:spcPts val="0"/>
              </a:spcBef>
              <a:spcAft>
                <a:spcPts val="0"/>
              </a:spcAft>
            </a:pPr>
            <a:r>
              <a:rPr lang="ar-SA" sz="2200" kern="0" dirty="0">
                <a:solidFill>
                  <a:srgbClr val="000000"/>
                </a:solidFill>
                <a:latin typeface="Calibri" panose="020F0502020204030204" pitchFamily="34" charset="0"/>
                <a:cs typeface="Calibri" panose="020F0502020204030204" pitchFamily="34" charset="0"/>
              </a:rPr>
              <a:t>وتمثيلهم أمام السلطة والتأثير في السياسات العامة، لذا يرتبط دور الأحزاب السياسية بالسياسة التعليمية الجامعية في ثلاثة</a:t>
            </a:r>
            <a:r>
              <a:rPr lang="ar-JO" sz="2200" kern="0" dirty="0">
                <a:solidFill>
                  <a:srgbClr val="000000"/>
                </a:solidFill>
                <a:latin typeface="Calibri" panose="020F0502020204030204" pitchFamily="34" charset="0"/>
                <a:cs typeface="Calibri" panose="020F0502020204030204" pitchFamily="34" charset="0"/>
              </a:rPr>
              <a:t> </a:t>
            </a:r>
            <a:r>
              <a:rPr lang="ar-SA" sz="2200" kern="0" dirty="0">
                <a:solidFill>
                  <a:srgbClr val="000000"/>
                </a:solidFill>
                <a:latin typeface="Calibri" panose="020F0502020204030204" pitchFamily="34" charset="0"/>
                <a:cs typeface="Calibri" panose="020F0502020204030204" pitchFamily="34" charset="0"/>
              </a:rPr>
              <a:t>مستويات وهي إعداد السياسة وتنفيذها وتقييمها، إذ تسعى الأحزاب بالدرجة الأولى إلى التأثير على عملية الإعداد أولا</a:t>
            </a:r>
            <a:r>
              <a:rPr lang="ar-JO" sz="2200" kern="0" dirty="0">
                <a:solidFill>
                  <a:srgbClr val="000000"/>
                </a:solidFill>
                <a:latin typeface="Calibri" panose="020F0502020204030204" pitchFamily="34" charset="0"/>
                <a:cs typeface="Calibri" panose="020F0502020204030204" pitchFamily="34" charset="0"/>
              </a:rPr>
              <a:t> </a:t>
            </a:r>
            <a:r>
              <a:rPr lang="ar-SA" sz="2200" kern="0" dirty="0">
                <a:solidFill>
                  <a:srgbClr val="000000"/>
                </a:solidFill>
                <a:latin typeface="Calibri" panose="020F0502020204030204" pitchFamily="34" charset="0"/>
                <a:cs typeface="Calibri" panose="020F0502020204030204" pitchFamily="34" charset="0"/>
              </a:rPr>
              <a:t>باعتبارها القاعدة الأساسية للسلطة التشريعية، وهنا يبرز دور الأحزاب في هذه المرحلة من خلال سيطرتها –خاصة الحزب</a:t>
            </a:r>
            <a:r>
              <a:rPr lang="ar-JO" sz="2200" kern="0" dirty="0">
                <a:solidFill>
                  <a:srgbClr val="000000"/>
                </a:solidFill>
                <a:latin typeface="Calibri" panose="020F0502020204030204" pitchFamily="34" charset="0"/>
                <a:cs typeface="Calibri" panose="020F0502020204030204" pitchFamily="34" charset="0"/>
              </a:rPr>
              <a:t> </a:t>
            </a:r>
            <a:r>
              <a:rPr lang="ar-SA" sz="2200" kern="0" dirty="0">
                <a:solidFill>
                  <a:srgbClr val="000000"/>
                </a:solidFill>
                <a:latin typeface="Calibri" panose="020F0502020204030204" pitchFamily="34" charset="0"/>
                <a:cs typeface="Calibri" panose="020F0502020204030204" pitchFamily="34" charset="0"/>
              </a:rPr>
              <a:t>الحاكم - على السلطة التشريعية وبالتالي على ما يصدر من قوانين وتشريعات تعليمية، وكذا إقرار وتشريع السياسة التعليمية</a:t>
            </a:r>
            <a:r>
              <a:rPr lang="en-US" sz="2200" kern="0" dirty="0">
                <a:solidFill>
                  <a:srgbClr val="000000"/>
                </a:solidFill>
                <a:latin typeface="Calibri" panose="020F0502020204030204" pitchFamily="34" charset="0"/>
                <a:cs typeface="Calibri" panose="020F0502020204030204" pitchFamily="34" charset="0"/>
              </a:rPr>
              <a:t>.</a:t>
            </a:r>
          </a:p>
          <a:p>
            <a:pPr marL="0" marR="0" algn="r" rtl="1">
              <a:lnSpc>
                <a:spcPct val="107000"/>
              </a:lnSpc>
              <a:spcBef>
                <a:spcPts val="0"/>
              </a:spcBef>
              <a:spcAft>
                <a:spcPts val="0"/>
              </a:spcAft>
            </a:pPr>
            <a:r>
              <a:rPr lang="ar-SA" sz="2200" kern="0" dirty="0">
                <a:solidFill>
                  <a:srgbClr val="000000"/>
                </a:solidFill>
                <a:latin typeface="Calibri" panose="020F0502020204030204" pitchFamily="34" charset="0"/>
                <a:cs typeface="Calibri" panose="020F0502020204030204" pitchFamily="34" charset="0"/>
              </a:rPr>
              <a:t>ويعد الانتماء الحزبي مؤشرا هاما لتحديد مواقف المشرعين وخياراتهم المفضلة عند الإدلاء بأصواتهم في القضايا المعروضة</a:t>
            </a:r>
            <a:r>
              <a:rPr lang="ar-JO" sz="2200" kern="0" dirty="0">
                <a:solidFill>
                  <a:srgbClr val="000000"/>
                </a:solidFill>
                <a:latin typeface="Calibri" panose="020F0502020204030204" pitchFamily="34" charset="0"/>
                <a:cs typeface="Calibri" panose="020F0502020204030204" pitchFamily="34" charset="0"/>
              </a:rPr>
              <a:t> </a:t>
            </a:r>
            <a:r>
              <a:rPr lang="ar-SA" sz="2200" kern="0" dirty="0">
                <a:solidFill>
                  <a:srgbClr val="000000"/>
                </a:solidFill>
                <a:latin typeface="Calibri" panose="020F0502020204030204" pitchFamily="34" charset="0"/>
                <a:cs typeface="Calibri" panose="020F0502020204030204" pitchFamily="34" charset="0"/>
              </a:rPr>
              <a:t>للنقاش، لذا فإن الانتماءات الحزبية تؤثر على أصحابها وفقا لنوع وأهمية موضوعات القضايا المعروضة في السياسة التعليمية</a:t>
            </a:r>
            <a:r>
              <a:rPr lang="en-US" sz="2200" kern="0" dirty="0">
                <a:solidFill>
                  <a:srgbClr val="000000"/>
                </a:solidFill>
                <a:latin typeface="Calibri" panose="020F0502020204030204" pitchFamily="34" charset="0"/>
                <a:cs typeface="Calibri" panose="020F0502020204030204" pitchFamily="34" charset="0"/>
              </a:rPr>
              <a:t>.</a:t>
            </a:r>
          </a:p>
          <a:p>
            <a:pPr marL="0" marR="0" algn="r" rtl="1">
              <a:lnSpc>
                <a:spcPct val="107000"/>
              </a:lnSpc>
              <a:spcBef>
                <a:spcPts val="0"/>
              </a:spcBef>
              <a:spcAft>
                <a:spcPts val="0"/>
              </a:spcAft>
            </a:pPr>
            <a:r>
              <a:rPr lang="ar-SA" sz="2200" kern="0" dirty="0">
                <a:solidFill>
                  <a:srgbClr val="000000"/>
                </a:solidFill>
                <a:latin typeface="Calibri" panose="020F0502020204030204" pitchFamily="34" charset="0"/>
                <a:cs typeface="Calibri" panose="020F0502020204030204" pitchFamily="34" charset="0"/>
              </a:rPr>
              <a:t>أما عملية تنفيذ السياسة التعليمية فإن الأحزاب السياسية تركز في معظم النظم الديمقراطية على صياغة السياسة لا إدارتها</a:t>
            </a:r>
            <a:r>
              <a:rPr lang="ar-JO" sz="2200" kern="0" dirty="0">
                <a:solidFill>
                  <a:srgbClr val="000000"/>
                </a:solidFill>
                <a:latin typeface="Calibri" panose="020F0502020204030204" pitchFamily="34" charset="0"/>
                <a:cs typeface="Calibri" panose="020F0502020204030204" pitchFamily="34" charset="0"/>
              </a:rPr>
              <a:t> وتنفيذها.</a:t>
            </a:r>
            <a:endParaRPr lang="en-US" sz="2200" kern="0" dirty="0">
              <a:solidFill>
                <a:srgbClr val="000000"/>
              </a:solidFill>
              <a:latin typeface="Calibri" panose="020F0502020204030204" pitchFamily="34" charset="0"/>
              <a:cs typeface="Calibri" panose="020F0502020204030204" pitchFamily="34" charset="0"/>
            </a:endParaRPr>
          </a:p>
          <a:p>
            <a:pPr algn="r" rtl="1">
              <a:lnSpc>
                <a:spcPct val="150000"/>
              </a:lnSpc>
            </a:pPr>
            <a:br>
              <a:rPr lang="ar-YE" sz="2400" kern="0" dirty="0">
                <a:solidFill>
                  <a:srgbClr val="000000"/>
                </a:solidFill>
                <a:cs typeface="Calibri" panose="020F0502020204030204" pitchFamily="34" charset="0"/>
              </a:rPr>
            </a:br>
            <a:endParaRPr lang="ar-YE" sz="2400" kern="0" dirty="0">
              <a:solidFill>
                <a:srgbClr val="000000"/>
              </a:solidFill>
              <a:cs typeface="Calibri" panose="020F0502020204030204" pitchFamily="34" charset="0"/>
            </a:endParaRPr>
          </a:p>
        </p:txBody>
      </p:sp>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151171">
        <p14:prism isInverted="1"/>
      </p:transition>
    </mc:Choice>
    <mc:Fallback xmlns="">
      <p:transition spd="slow" advTm="15117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740872" y="1443180"/>
            <a:ext cx="10762643" cy="4862228"/>
          </a:xfrm>
          <a:prstGeom prst="rect">
            <a:avLst/>
          </a:prstGeom>
          <a:noFill/>
        </p:spPr>
        <p:txBody>
          <a:bodyPr wrap="square" rtlCol="0">
            <a:spAutoFit/>
          </a:bodyPr>
          <a:lstStyle/>
          <a:p>
            <a:pPr marL="0" marR="0" algn="just" rtl="1">
              <a:lnSpc>
                <a:spcPct val="107000"/>
              </a:lnSpc>
              <a:spcBef>
                <a:spcPts val="0"/>
              </a:spcBef>
              <a:spcAft>
                <a:spcPts val="0"/>
              </a:spcAft>
            </a:pPr>
            <a:r>
              <a:rPr lang="ar-JO" sz="2400" b="1" u="sng" kern="0" dirty="0">
                <a:solidFill>
                  <a:srgbClr val="000000"/>
                </a:solidFill>
                <a:latin typeface="Calibri" panose="020F0502020204030204" pitchFamily="34" charset="0"/>
                <a:cs typeface="Calibri" panose="020F0502020204030204" pitchFamily="34" charset="0"/>
              </a:rPr>
              <a:t> 2.</a:t>
            </a:r>
            <a:r>
              <a:rPr lang="en-US" sz="2400" b="1" u="sng" kern="0" dirty="0">
                <a:solidFill>
                  <a:srgbClr val="000000"/>
                </a:solidFill>
                <a:latin typeface="Calibri" panose="020F0502020204030204" pitchFamily="34" charset="0"/>
                <a:cs typeface="Calibri" panose="020F0502020204030204" pitchFamily="34" charset="0"/>
              </a:rPr>
              <a:t> </a:t>
            </a:r>
            <a:r>
              <a:rPr lang="ar-SA" sz="2400" b="1" u="sng"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جماعات المصالح والنقابات المهنية</a:t>
            </a:r>
            <a:r>
              <a:rPr lang="en-US" sz="2400" b="1" u="sng"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US" sz="2400" b="1" u="sng"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0"/>
              </a:spcAft>
            </a:pP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تعد جماعات المصالح اتحادات أو جمعيات تطوعية تتكون من أشخاص ذوي صفة اجتماعية معينة، وتتم العضوية</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بها سواء من هؤلاء الذين قد يشغلون مواقع رسمية أو غير رسمية من المدعمين لها، وهي قد تكون </a:t>
            </a:r>
            <a:r>
              <a:rPr lang="ar-SA" sz="2400" kern="0" dirty="0">
                <a:solidFill>
                  <a:srgbClr val="000000"/>
                </a:solidFill>
                <a:latin typeface="Calibri" panose="020F0502020204030204" pitchFamily="34" charset="0"/>
                <a:cs typeface="Calibri" panose="020F0502020204030204" pitchFamily="34" charset="0"/>
              </a:rPr>
              <a:t>جماعات مهنية كالنقابات</a:t>
            </a:r>
            <a:r>
              <a:rPr lang="ar-JO" sz="2400" kern="0" dirty="0">
                <a:solidFill>
                  <a:srgbClr val="000000"/>
                </a:solidFill>
                <a:latin typeface="Calibri" panose="020F0502020204030204" pitchFamily="34" charset="0"/>
                <a:cs typeface="Calibri" panose="020F0502020204030204" pitchFamily="34" charset="0"/>
              </a:rPr>
              <a:t> </a:t>
            </a:r>
            <a:r>
              <a:rPr lang="ar-SA" sz="2400" kern="0" dirty="0">
                <a:solidFill>
                  <a:srgbClr val="000000"/>
                </a:solidFill>
                <a:latin typeface="Calibri" panose="020F0502020204030204" pitchFamily="34" charset="0"/>
                <a:cs typeface="Calibri" panose="020F0502020204030204" pitchFamily="34" charset="0"/>
              </a:rPr>
              <a:t>المهنية، أو عمالية كالاتحادات العمالية، أو اجتماعية وثقافية وتربوية</a:t>
            </a:r>
            <a:r>
              <a:rPr lang="ar-JO" sz="2400" kern="0" dirty="0">
                <a:solidFill>
                  <a:srgbClr val="000000"/>
                </a:solidFill>
                <a:latin typeface="Calibri" panose="020F0502020204030204" pitchFamily="34" charset="0"/>
                <a:cs typeface="Calibri" panose="020F0502020204030204" pitchFamily="34" charset="0"/>
              </a:rPr>
              <a:t>.</a:t>
            </a:r>
          </a:p>
          <a:p>
            <a:pPr marL="0" marR="0" algn="just" rtl="1">
              <a:lnSpc>
                <a:spcPct val="150000"/>
              </a:lnSpc>
              <a:spcBef>
                <a:spcPts val="0"/>
              </a:spcBef>
              <a:spcAft>
                <a:spcPts val="0"/>
              </a:spcAft>
            </a:pPr>
            <a:r>
              <a:rPr lang="ar-SA" sz="2400" kern="0" dirty="0">
                <a:solidFill>
                  <a:srgbClr val="000000"/>
                </a:solidFill>
                <a:latin typeface="Calibri" panose="020F0502020204030204" pitchFamily="34" charset="0"/>
                <a:cs typeface="Calibri" panose="020F0502020204030204" pitchFamily="34" charset="0"/>
              </a:rPr>
              <a:t>إذ</a:t>
            </a:r>
            <a:r>
              <a:rPr lang="ar-JO" sz="2400" kern="0" dirty="0">
                <a:solidFill>
                  <a:srgbClr val="000000"/>
                </a:solidFill>
                <a:latin typeface="Calibri" panose="020F0502020204030204" pitchFamily="34" charset="0"/>
                <a:cs typeface="Calibri" panose="020F0502020204030204" pitchFamily="34" charset="0"/>
              </a:rPr>
              <a:t>ًا</a:t>
            </a:r>
            <a:r>
              <a:rPr lang="ar-SA" sz="2400" kern="0" dirty="0">
                <a:solidFill>
                  <a:srgbClr val="000000"/>
                </a:solidFill>
                <a:latin typeface="Calibri" panose="020F0502020204030204" pitchFamily="34" charset="0"/>
                <a:cs typeface="Calibri" panose="020F0502020204030204" pitchFamily="34" charset="0"/>
              </a:rPr>
              <a:t> هي جماعة أو فئة لها مصالح أو توجهات مشتركة، ويغلب أن يكون لهذه الجماعة عمل أو مهنة واحدة، تسعى إلى</a:t>
            </a:r>
            <a:r>
              <a:rPr lang="ar-JO" sz="2400" kern="0" dirty="0">
                <a:solidFill>
                  <a:srgbClr val="000000"/>
                </a:solidFill>
                <a:latin typeface="Calibri" panose="020F0502020204030204" pitchFamily="34" charset="0"/>
                <a:cs typeface="Calibri" panose="020F0502020204030204" pitchFamily="34" charset="0"/>
              </a:rPr>
              <a:t> </a:t>
            </a:r>
            <a:r>
              <a:rPr lang="ar-SA" sz="2400" kern="0" dirty="0">
                <a:solidFill>
                  <a:srgbClr val="000000"/>
                </a:solidFill>
                <a:latin typeface="Calibri" panose="020F0502020204030204" pitchFamily="34" charset="0"/>
                <a:cs typeface="Calibri" panose="020F0502020204030204" pitchFamily="34" charset="0"/>
              </a:rPr>
              <a:t>التأثير في السياسات العامة حفاظا على مصالحها أو تأكيدا لتوجهاتها</a:t>
            </a:r>
            <a:r>
              <a:rPr lang="ar-JO" sz="2400" kern="0" dirty="0">
                <a:solidFill>
                  <a:srgbClr val="000000"/>
                </a:solidFill>
                <a:latin typeface="Calibri" panose="020F0502020204030204" pitchFamily="34" charset="0"/>
                <a:cs typeface="Calibri" panose="020F0502020204030204" pitchFamily="34" charset="0"/>
              </a:rPr>
              <a:t>، وت</a:t>
            </a:r>
            <a:r>
              <a:rPr lang="ar-SA" sz="2400" kern="0" dirty="0">
                <a:solidFill>
                  <a:srgbClr val="000000"/>
                </a:solidFill>
                <a:latin typeface="Calibri" panose="020F0502020204030204" pitchFamily="34" charset="0"/>
                <a:cs typeface="Calibri" panose="020F0502020204030204" pitchFamily="34" charset="0"/>
              </a:rPr>
              <a:t>عد الوظيفة الأساسية لجماعات المصالح هي</a:t>
            </a:r>
            <a:r>
              <a:rPr lang="ar-JO" sz="2400" kern="0" dirty="0">
                <a:solidFill>
                  <a:srgbClr val="000000"/>
                </a:solidFill>
                <a:latin typeface="Calibri" panose="020F0502020204030204" pitchFamily="34" charset="0"/>
                <a:cs typeface="Calibri" panose="020F0502020204030204" pitchFamily="34" charset="0"/>
              </a:rPr>
              <a:t> </a:t>
            </a:r>
            <a:r>
              <a:rPr lang="ar-SA" sz="2400" kern="0" dirty="0">
                <a:solidFill>
                  <a:srgbClr val="000000"/>
                </a:solidFill>
                <a:latin typeface="Calibri" panose="020F0502020204030204" pitchFamily="34" charset="0"/>
                <a:cs typeface="Calibri" panose="020F0502020204030204" pitchFamily="34" charset="0"/>
              </a:rPr>
              <a:t>التأثير على عملية صنع السياسات العامة كالسياسة التعليمية الجامعية، بما يتفق مع مصالحها، وهذا التأثير قد يأخذ شكلا</a:t>
            </a:r>
            <a:r>
              <a:rPr lang="ar-JO" sz="2400" kern="0" dirty="0">
                <a:solidFill>
                  <a:srgbClr val="000000"/>
                </a:solidFill>
                <a:latin typeface="Calibri" panose="020F0502020204030204" pitchFamily="34" charset="0"/>
                <a:cs typeface="Calibri" panose="020F0502020204030204" pitchFamily="34" charset="0"/>
              </a:rPr>
              <a:t> إ</a:t>
            </a:r>
            <a:r>
              <a:rPr lang="ar-SA" sz="2400" kern="0" dirty="0">
                <a:solidFill>
                  <a:srgbClr val="000000"/>
                </a:solidFill>
                <a:latin typeface="Calibri" panose="020F0502020204030204" pitchFamily="34" charset="0"/>
                <a:cs typeface="Calibri" panose="020F0502020204030204" pitchFamily="34" charset="0"/>
              </a:rPr>
              <a:t>يجابيا للدفع نحو سياسات تؤيد مصالحها، وقد يأخذ شكلا سلبي</a:t>
            </a:r>
            <a:r>
              <a:rPr lang="ar-JO" sz="2400" kern="0" dirty="0">
                <a:solidFill>
                  <a:srgbClr val="000000"/>
                </a:solidFill>
                <a:latin typeface="Calibri" panose="020F0502020204030204" pitchFamily="34" charset="0"/>
                <a:cs typeface="Calibri" panose="020F0502020204030204" pitchFamily="34" charset="0"/>
              </a:rPr>
              <a:t>ً</a:t>
            </a:r>
            <a:r>
              <a:rPr lang="ar-SA" sz="2400" kern="0" dirty="0">
                <a:solidFill>
                  <a:srgbClr val="000000"/>
                </a:solidFill>
                <a:latin typeface="Calibri" panose="020F0502020204030204" pitchFamily="34" charset="0"/>
                <a:cs typeface="Calibri" panose="020F0502020204030204" pitchFamily="34" charset="0"/>
              </a:rPr>
              <a:t>ا لمنع سياسات لا تتفق مع مصالحه</a:t>
            </a:r>
            <a:r>
              <a:rPr lang="ar-JO" sz="2400" kern="0" dirty="0">
                <a:solidFill>
                  <a:srgbClr val="000000"/>
                </a:solidFill>
                <a:latin typeface="Calibri" panose="020F0502020204030204" pitchFamily="34" charset="0"/>
                <a:cs typeface="Calibri" panose="020F0502020204030204" pitchFamily="34" charset="0"/>
              </a:rPr>
              <a:t>ا.</a:t>
            </a:r>
            <a:endParaRPr lang="en-US" sz="2400" kern="0" dirty="0">
              <a:solidFill>
                <a:srgbClr val="00000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122888">
        <p14:prism isInverted="1"/>
      </p:transition>
    </mc:Choice>
    <mc:Fallback xmlns="">
      <p:transition spd="slow" advTm="1228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842714" y="1475762"/>
            <a:ext cx="10454185" cy="3631379"/>
          </a:xfrm>
          <a:prstGeom prst="rect">
            <a:avLst/>
          </a:prstGeom>
          <a:noFill/>
        </p:spPr>
        <p:txBody>
          <a:bodyPr wrap="square" rtlCol="0">
            <a:spAutoFit/>
          </a:bodyPr>
          <a:lstStyle/>
          <a:p>
            <a:pPr algn="just" rtl="1">
              <a:lnSpc>
                <a:spcPct val="107000"/>
              </a:lnSpc>
            </a:pPr>
            <a:r>
              <a:rPr lang="ar-JO" sz="2400" b="1" u="sng" kern="0" dirty="0">
                <a:solidFill>
                  <a:srgbClr val="000000"/>
                </a:solidFill>
                <a:latin typeface="Calibri" panose="020F0502020204030204" pitchFamily="34" charset="0"/>
                <a:cs typeface="Calibri" panose="020F0502020204030204" pitchFamily="34" charset="0"/>
              </a:rPr>
              <a:t>3. </a:t>
            </a:r>
            <a:r>
              <a:rPr lang="ar-SA" sz="2400" b="1" u="sng" kern="0" dirty="0">
                <a:solidFill>
                  <a:srgbClr val="000000"/>
                </a:solidFill>
                <a:latin typeface="Calibri" panose="020F0502020204030204" pitchFamily="34" charset="0"/>
                <a:cs typeface="Calibri" panose="020F0502020204030204" pitchFamily="34" charset="0"/>
              </a:rPr>
              <a:t>وسائل الإعلام والرأي العام</a:t>
            </a:r>
            <a:r>
              <a:rPr lang="en-US" sz="2400" b="1" u="sng" kern="0" dirty="0">
                <a:solidFill>
                  <a:srgbClr val="000000"/>
                </a:solidFill>
                <a:latin typeface="Calibri" panose="020F0502020204030204" pitchFamily="34" charset="0"/>
                <a:cs typeface="Calibri" panose="020F0502020204030204" pitchFamily="34" charset="0"/>
              </a:rPr>
              <a:t>:</a:t>
            </a:r>
          </a:p>
          <a:p>
            <a:pPr marL="0" marR="0" algn="r" rtl="1">
              <a:lnSpc>
                <a:spcPct val="107000"/>
              </a:lnSpc>
              <a:spcBef>
                <a:spcPts val="0"/>
              </a:spcBef>
              <a:spcAft>
                <a:spcPts val="0"/>
              </a:spcAft>
            </a:pPr>
            <a:endParaRPr lang="ar-JO" sz="2400" kern="0" dirty="0">
              <a:solidFill>
                <a:srgbClr val="000000"/>
              </a:solidFill>
              <a:latin typeface="Calibri" panose="020F0502020204030204" pitchFamily="34" charset="0"/>
              <a:cs typeface="Calibri" panose="020F0502020204030204" pitchFamily="34" charset="0"/>
            </a:endParaRPr>
          </a:p>
          <a:p>
            <a:pPr marL="0" marR="0" algn="r" rtl="1">
              <a:lnSpc>
                <a:spcPct val="107000"/>
              </a:lnSpc>
              <a:spcBef>
                <a:spcPts val="0"/>
              </a:spcBef>
              <a:spcAft>
                <a:spcPts val="0"/>
              </a:spcAft>
            </a:pPr>
            <a:r>
              <a:rPr lang="ar-JO" sz="2400" kern="0" dirty="0">
                <a:solidFill>
                  <a:srgbClr val="000000"/>
                </a:solidFill>
                <a:latin typeface="Calibri" panose="020F0502020204030204" pitchFamily="34" charset="0"/>
                <a:cs typeface="Calibri" panose="020F0502020204030204" pitchFamily="34" charset="0"/>
              </a:rPr>
              <a:t>  </a:t>
            </a:r>
            <a:r>
              <a:rPr lang="ar-SA" sz="2400" kern="0" dirty="0">
                <a:solidFill>
                  <a:srgbClr val="000000"/>
                </a:solidFill>
                <a:latin typeface="Calibri" panose="020F0502020204030204" pitchFamily="34" charset="0"/>
                <a:cs typeface="Calibri" panose="020F0502020204030204" pitchFamily="34" charset="0"/>
              </a:rPr>
              <a:t>تزود وسائل الإعلام صانع السياسات عموما بالمعلومات والحقائق اللازمة، كما تساهم في معرفة اتجاهات الرأي</a:t>
            </a:r>
            <a:r>
              <a:rPr lang="ar-JO" sz="2400" kern="0" dirty="0">
                <a:solidFill>
                  <a:srgbClr val="000000"/>
                </a:solidFill>
                <a:latin typeface="Calibri" panose="020F0502020204030204" pitchFamily="34" charset="0"/>
                <a:cs typeface="Calibri" panose="020F0502020204030204" pitchFamily="34" charset="0"/>
              </a:rPr>
              <a:t> </a:t>
            </a:r>
            <a:r>
              <a:rPr lang="ar-SA" sz="2400" kern="0" dirty="0">
                <a:solidFill>
                  <a:srgbClr val="000000"/>
                </a:solidFill>
                <a:latin typeface="Calibri" panose="020F0502020204030204" pitchFamily="34" charset="0"/>
                <a:cs typeface="Calibri" panose="020F0502020204030204" pitchFamily="34" charset="0"/>
              </a:rPr>
              <a:t>العام مما يساعد على صنع القرار المناسب، أو وضع البدائل التي تحقق الأهداف القومية للجماهير، وهي تعد ذات أهمية</a:t>
            </a:r>
            <a:r>
              <a:rPr lang="ar-JO" sz="2400" kern="0" dirty="0">
                <a:solidFill>
                  <a:srgbClr val="000000"/>
                </a:solidFill>
                <a:latin typeface="Calibri" panose="020F0502020204030204" pitchFamily="34" charset="0"/>
                <a:cs typeface="Calibri" panose="020F0502020204030204" pitchFamily="34" charset="0"/>
              </a:rPr>
              <a:t> </a:t>
            </a:r>
            <a:r>
              <a:rPr lang="ar-SA" sz="2400" kern="0" dirty="0">
                <a:solidFill>
                  <a:srgbClr val="000000"/>
                </a:solidFill>
                <a:latin typeface="Calibri" panose="020F0502020204030204" pitchFamily="34" charset="0"/>
                <a:cs typeface="Calibri" panose="020F0502020204030204" pitchFamily="34" charset="0"/>
              </a:rPr>
              <a:t>بالغة للسلطة وللمؤسسات الحاكمة، فهي تعد همزة الوصل بين المجتمع وصانعي السياسات ففي المجال التعليمي مثلا</a:t>
            </a:r>
            <a:r>
              <a:rPr lang="ar-JO" sz="2400" kern="0" dirty="0">
                <a:solidFill>
                  <a:srgbClr val="000000"/>
                </a:solidFill>
                <a:latin typeface="Calibri" panose="020F0502020204030204" pitchFamily="34" charset="0"/>
                <a:cs typeface="Calibri" panose="020F0502020204030204" pitchFamily="34" charset="0"/>
              </a:rPr>
              <a:t> </a:t>
            </a:r>
            <a:r>
              <a:rPr lang="ar-SA" sz="2400" kern="0" dirty="0">
                <a:solidFill>
                  <a:srgbClr val="000000"/>
                </a:solidFill>
                <a:latin typeface="Calibri" panose="020F0502020204030204" pitchFamily="34" charset="0"/>
                <a:cs typeface="Calibri" panose="020F0502020204030204" pitchFamily="34" charset="0"/>
              </a:rPr>
              <a:t>تساهم في تغطية القضايا التعليمية وما يرتبط بها من معلومات وحقائق يتم نقلها إلى صانعي السياسة التعليمية كما تعد أداة</a:t>
            </a:r>
            <a:r>
              <a:rPr lang="ar-JO" sz="2400" kern="0" dirty="0">
                <a:solidFill>
                  <a:srgbClr val="000000"/>
                </a:solidFill>
                <a:latin typeface="Calibri" panose="020F0502020204030204" pitchFamily="34" charset="0"/>
                <a:cs typeface="Calibri" panose="020F0502020204030204" pitchFamily="34" charset="0"/>
              </a:rPr>
              <a:t> </a:t>
            </a:r>
            <a:r>
              <a:rPr lang="ar-SA" sz="2400" kern="0" dirty="0">
                <a:solidFill>
                  <a:srgbClr val="000000"/>
                </a:solidFill>
                <a:latin typeface="Calibri" panose="020F0502020204030204" pitchFamily="34" charset="0"/>
                <a:cs typeface="Calibri" panose="020F0502020204030204" pitchFamily="34" charset="0"/>
              </a:rPr>
              <a:t>لنقل القرارات والسياسات التي تتخذها الجهات المسؤولة ونشرها وتحليلها للمواطن، وعليه فهي تساهم في تكوين وتثقيف</a:t>
            </a:r>
            <a:r>
              <a:rPr lang="ar-JO" sz="2400" kern="0" dirty="0">
                <a:solidFill>
                  <a:srgbClr val="000000"/>
                </a:solidFill>
                <a:latin typeface="Calibri" panose="020F0502020204030204" pitchFamily="34" charset="0"/>
                <a:cs typeface="Calibri" panose="020F0502020204030204" pitchFamily="34" charset="0"/>
              </a:rPr>
              <a:t> </a:t>
            </a:r>
            <a:r>
              <a:rPr lang="ar-SA" sz="2400" kern="0" dirty="0">
                <a:solidFill>
                  <a:srgbClr val="000000"/>
                </a:solidFill>
                <a:latin typeface="Calibri" panose="020F0502020204030204" pitchFamily="34" charset="0"/>
                <a:cs typeface="Calibri" panose="020F0502020204030204" pitchFamily="34" charset="0"/>
              </a:rPr>
              <a:t>الرأي العام حول القضايا العامة وخاصة التعليمية</a:t>
            </a:r>
            <a:r>
              <a:rPr lang="en-US" sz="2400" kern="0" dirty="0">
                <a:solidFill>
                  <a:srgbClr val="000000"/>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4254546924"/>
      </p:ext>
    </p:extLst>
  </p:cSld>
  <p:clrMapOvr>
    <a:masterClrMapping/>
  </p:clrMapOvr>
  <mc:AlternateContent xmlns:mc="http://schemas.openxmlformats.org/markup-compatibility/2006" xmlns:p14="http://schemas.microsoft.com/office/powerpoint/2010/main">
    <mc:Choice Requires="p14">
      <p:transition spd="slow" p14:dur="1600" advTm="122696">
        <p14:prism isInverted="1"/>
      </p:transition>
    </mc:Choice>
    <mc:Fallback xmlns="">
      <p:transition spd="slow" advTm="12269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2" name="TextBox 11">
            <a:extLst>
              <a:ext uri="{FF2B5EF4-FFF2-40B4-BE49-F238E27FC236}">
                <a16:creationId xmlns:a16="http://schemas.microsoft.com/office/drawing/2014/main" id="{14D15634-14A6-D73F-B8E6-4315C80056B1}"/>
              </a:ext>
            </a:extLst>
          </p:cNvPr>
          <p:cNvSpPr txBox="1"/>
          <p:nvPr/>
        </p:nvSpPr>
        <p:spPr>
          <a:xfrm>
            <a:off x="549908" y="1513795"/>
            <a:ext cx="11092183" cy="4862228"/>
          </a:xfrm>
          <a:prstGeom prst="rect">
            <a:avLst/>
          </a:prstGeom>
          <a:noFill/>
        </p:spPr>
        <p:txBody>
          <a:bodyPr wrap="square" rtlCol="0">
            <a:spAutoFit/>
          </a:bodyPr>
          <a:lstStyle/>
          <a:p>
            <a:pPr algn="just" rtl="1">
              <a:lnSpc>
                <a:spcPct val="107000"/>
              </a:lnSpc>
            </a:pPr>
            <a:r>
              <a:rPr lang="ar-JO" sz="2400" b="1" u="sng" kern="0" dirty="0">
                <a:solidFill>
                  <a:srgbClr val="000000"/>
                </a:solidFill>
                <a:latin typeface="Calibri" panose="020F0502020204030204" pitchFamily="34" charset="0"/>
                <a:cs typeface="Calibri" panose="020F0502020204030204" pitchFamily="34" charset="0"/>
              </a:rPr>
              <a:t>4. المنظمات الدولية</a:t>
            </a:r>
            <a:r>
              <a:rPr lang="en-US" sz="2400" b="1" u="sng" kern="0" dirty="0">
                <a:solidFill>
                  <a:srgbClr val="000000"/>
                </a:solidFill>
                <a:latin typeface="Calibri" panose="020F0502020204030204" pitchFamily="34" charset="0"/>
                <a:cs typeface="Calibri" panose="020F0502020204030204" pitchFamily="34" charset="0"/>
              </a:rPr>
              <a:t>:</a:t>
            </a:r>
          </a:p>
          <a:p>
            <a:pPr algn="r" rtl="1">
              <a:lnSpc>
                <a:spcPct val="150000"/>
              </a:lnSpc>
            </a:pPr>
            <a:r>
              <a:rPr lang="ar-YE" sz="2400" kern="0" dirty="0">
                <a:solidFill>
                  <a:srgbClr val="000000"/>
                </a:solidFill>
                <a:latin typeface="Calibri" panose="020F0502020204030204" pitchFamily="34" charset="0"/>
                <a:cs typeface="Calibri" panose="020F0502020204030204" pitchFamily="34" charset="0"/>
              </a:rPr>
              <a:t>وهي كافة المنظمات التي تنشط في المجال الدولي ذات الأهداف الاجتماعية والثقافية وحتى الاقتصادية كالمنظمة</a:t>
            </a:r>
            <a:r>
              <a:rPr lang="ar-JO" sz="2400" kern="0" dirty="0">
                <a:solidFill>
                  <a:srgbClr val="000000"/>
                </a:solidFill>
                <a:latin typeface="Calibri" panose="020F0502020204030204" pitchFamily="34" charset="0"/>
                <a:cs typeface="Calibri" panose="020F0502020204030204" pitchFamily="34" charset="0"/>
              </a:rPr>
              <a:t> </a:t>
            </a:r>
            <a:r>
              <a:rPr lang="ar-YE" sz="2400" kern="0" dirty="0">
                <a:solidFill>
                  <a:srgbClr val="000000"/>
                </a:solidFill>
                <a:latin typeface="Calibri" panose="020F0502020204030204" pitchFamily="34" charset="0"/>
                <a:cs typeface="Calibri" panose="020F0502020204030204" pitchFamily="34" charset="0"/>
              </a:rPr>
              <a:t>الدولية للتربية والعلوم والثقافة (اليونسكو) التي تركز على نشر التعليم وتطويره في العالم بكل مستوياته، وهذا من خلال</a:t>
            </a:r>
            <a:r>
              <a:rPr lang="ar-JO" sz="2400" kern="0" dirty="0">
                <a:solidFill>
                  <a:srgbClr val="000000"/>
                </a:solidFill>
                <a:latin typeface="Calibri" panose="020F0502020204030204" pitchFamily="34" charset="0"/>
                <a:cs typeface="Calibri" panose="020F0502020204030204" pitchFamily="34" charset="0"/>
              </a:rPr>
              <a:t> ن</a:t>
            </a:r>
            <a:r>
              <a:rPr lang="ar-YE" sz="2400" kern="0" dirty="0">
                <a:solidFill>
                  <a:srgbClr val="000000"/>
                </a:solidFill>
                <a:latin typeface="Calibri" panose="020F0502020204030204" pitchFamily="34" charset="0"/>
                <a:cs typeface="Calibri" panose="020F0502020204030204" pitchFamily="34" charset="0"/>
              </a:rPr>
              <a:t>شاطاتها التي تتحدد في برنامج مؤتمرها العام الذي ينعقد كل سنتين، والذي يحدد بالتفصيل الأنشطة التي يتعين الشروع</a:t>
            </a:r>
            <a:r>
              <a:rPr lang="ar-JO" sz="2400" kern="0" dirty="0">
                <a:solidFill>
                  <a:srgbClr val="000000"/>
                </a:solidFill>
                <a:latin typeface="Calibri" panose="020F0502020204030204" pitchFamily="34" charset="0"/>
                <a:cs typeface="Calibri" panose="020F0502020204030204" pitchFamily="34" charset="0"/>
              </a:rPr>
              <a:t> </a:t>
            </a:r>
            <a:r>
              <a:rPr lang="ar-YE" sz="2400" kern="0" dirty="0">
                <a:solidFill>
                  <a:srgbClr val="000000"/>
                </a:solidFill>
                <a:latin typeface="Calibri" panose="020F0502020204030204" pitchFamily="34" charset="0"/>
                <a:cs typeface="Calibri" panose="020F0502020204030204" pitchFamily="34" charset="0"/>
              </a:rPr>
              <a:t>فيها ومواصلتها وما يلزم تخصيصه لها من اعتمادات، ويعكس هذا البرنامج آراء المجتمع الدولي بشأن الميادين التي ينبغي</a:t>
            </a:r>
            <a:r>
              <a:rPr lang="ar-JO" sz="2400" kern="0" dirty="0">
                <a:solidFill>
                  <a:srgbClr val="000000"/>
                </a:solidFill>
                <a:latin typeface="Calibri" panose="020F0502020204030204" pitchFamily="34" charset="0"/>
                <a:cs typeface="Calibri" panose="020F0502020204030204" pitchFamily="34" charset="0"/>
              </a:rPr>
              <a:t> </a:t>
            </a:r>
            <a:r>
              <a:rPr lang="ar-YE" sz="2400" kern="0" dirty="0">
                <a:solidFill>
                  <a:srgbClr val="000000"/>
                </a:solidFill>
                <a:latin typeface="Calibri" panose="020F0502020204030204" pitchFamily="34" charset="0"/>
                <a:cs typeface="Calibri" panose="020F0502020204030204" pitchFamily="34" charset="0"/>
              </a:rPr>
              <a:t>أن تبذل الجهود فيها، كما أن الدول الأعضاء في اليونسكو تتوقع منها وأن تساعدها على استنباط</a:t>
            </a:r>
            <a:r>
              <a:rPr lang="ar-JO" sz="2400" kern="0" dirty="0">
                <a:solidFill>
                  <a:srgbClr val="000000"/>
                </a:solidFill>
                <a:latin typeface="Calibri" panose="020F0502020204030204" pitchFamily="34" charset="0"/>
                <a:cs typeface="Calibri" panose="020F0502020204030204" pitchFamily="34" charset="0"/>
              </a:rPr>
              <a:t> </a:t>
            </a:r>
            <a:r>
              <a:rPr lang="ar-YE" sz="2400" kern="0" dirty="0">
                <a:solidFill>
                  <a:srgbClr val="000000"/>
                </a:solidFill>
                <a:latin typeface="Calibri" panose="020F0502020204030204" pitchFamily="34" charset="0"/>
                <a:cs typeface="Calibri" panose="020F0502020204030204" pitchFamily="34" charset="0"/>
              </a:rPr>
              <a:t>مناهج وأساليب يمكن أن تعين حل مشكلات التعليم، وفي هذا الإطار تقدم عدة مبادئ لتحقيق التعليم للجميع، ورغم لغة</a:t>
            </a:r>
            <a:r>
              <a:rPr lang="ar-JO" sz="2400" kern="0" dirty="0">
                <a:solidFill>
                  <a:srgbClr val="000000"/>
                </a:solidFill>
                <a:latin typeface="Calibri" panose="020F0502020204030204" pitchFamily="34" charset="0"/>
                <a:cs typeface="Calibri" panose="020F0502020204030204" pitchFamily="34" charset="0"/>
              </a:rPr>
              <a:t> </a:t>
            </a:r>
            <a:r>
              <a:rPr lang="ar-YE" sz="2400" kern="0" dirty="0">
                <a:solidFill>
                  <a:srgbClr val="000000"/>
                </a:solidFill>
                <a:latin typeface="Calibri" panose="020F0502020204030204" pitchFamily="34" charset="0"/>
                <a:cs typeface="Calibri" panose="020F0502020204030204" pitchFamily="34" charset="0"/>
              </a:rPr>
              <a:t>التوصيات والنصح التي تتسم بها هذه المبادئ، فإن رسالتها واضحة في أن يضطلع كل بلد بمسؤولية اختيار المسار الذي</a:t>
            </a:r>
            <a:r>
              <a:rPr lang="ar-JO" sz="2400" kern="0" dirty="0">
                <a:solidFill>
                  <a:srgbClr val="000000"/>
                </a:solidFill>
                <a:latin typeface="Calibri" panose="020F0502020204030204" pitchFamily="34" charset="0"/>
                <a:cs typeface="Calibri" panose="020F0502020204030204" pitchFamily="34" charset="0"/>
              </a:rPr>
              <a:t> </a:t>
            </a:r>
            <a:r>
              <a:rPr lang="ar-YE" sz="2200" i="0" u="none" strike="noStrike" baseline="0" dirty="0"/>
              <a:t>يسلكه في سعيه لتحقيق أهداف التعليم للجميع</a:t>
            </a:r>
            <a:endParaRPr lang="en-US" sz="2200" kern="0" dirty="0">
              <a:solidFill>
                <a:srgbClr val="000000"/>
              </a:solidFill>
              <a:cs typeface="Calibri" panose="020F0502020204030204" pitchFamily="34" charset="0"/>
            </a:endParaRPr>
          </a:p>
        </p:txBody>
      </p:sp>
    </p:spTree>
    <p:extLst>
      <p:ext uri="{BB962C8B-B14F-4D97-AF65-F5344CB8AC3E}">
        <p14:creationId xmlns:p14="http://schemas.microsoft.com/office/powerpoint/2010/main" val="3550266361"/>
      </p:ext>
    </p:extLst>
  </p:cSld>
  <p:clrMapOvr>
    <a:masterClrMapping/>
  </p:clrMapOvr>
  <mc:AlternateContent xmlns:mc="http://schemas.openxmlformats.org/markup-compatibility/2006" xmlns:p14="http://schemas.microsoft.com/office/powerpoint/2010/main">
    <mc:Choice Requires="p14">
      <p:transition spd="slow" p14:dur="1600" advTm="110215">
        <p14:prism isInverted="1"/>
      </p:transition>
    </mc:Choice>
    <mc:Fallback xmlns="">
      <p:transition spd="slow" advTm="11021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2" name="TextBox 1">
            <a:extLst>
              <a:ext uri="{FF2B5EF4-FFF2-40B4-BE49-F238E27FC236}">
                <a16:creationId xmlns:a16="http://schemas.microsoft.com/office/drawing/2014/main" id="{A3A1C097-ED6B-481E-0B65-0E942320F2C9}"/>
              </a:ext>
            </a:extLst>
          </p:cNvPr>
          <p:cNvSpPr txBox="1"/>
          <p:nvPr/>
        </p:nvSpPr>
        <p:spPr>
          <a:xfrm>
            <a:off x="709684" y="1723325"/>
            <a:ext cx="10717378" cy="3910686"/>
          </a:xfrm>
          <a:prstGeom prst="rect">
            <a:avLst/>
          </a:prstGeom>
          <a:noFill/>
        </p:spPr>
        <p:txBody>
          <a:bodyPr wrap="square" rtlCol="0">
            <a:spAutoFit/>
          </a:bodyPr>
          <a:lstStyle/>
          <a:p>
            <a:pPr marL="0" marR="0" algn="just" rtl="1">
              <a:lnSpc>
                <a:spcPct val="150000"/>
              </a:lnSpc>
              <a:spcBef>
                <a:spcPts val="0"/>
              </a:spcBef>
              <a:spcAft>
                <a:spcPts val="0"/>
              </a:spcAft>
            </a:pPr>
            <a:r>
              <a:rPr lang="ar-JO" sz="2400" b="1" u="sng" kern="0" dirty="0">
                <a:solidFill>
                  <a:srgbClr val="000000"/>
                </a:solidFill>
                <a:latin typeface="Calibri" panose="020F0502020204030204" pitchFamily="34" charset="0"/>
                <a:ea typeface="Calibri" panose="020F0502020204030204" pitchFamily="34" charset="0"/>
                <a:cs typeface="Calibri" panose="020F0502020204030204" pitchFamily="34" charset="0"/>
              </a:rPr>
              <a:t>وتُعد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من أهم الفاعلين المساهمين في التأثير على السياسات التعليمية، وذلك باعتبارها وسيلة</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أمام العديد من الدول للإنفاق على التعليم من خلال المنح والقروض والمعونات المالية التي تقدمها للدول الممنوحة لتمويل</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سياساتها التعليمية، ومن أهم هذه المؤسسات صندوق النقد الدولي والبنك الدولي للإنشاء والتعمير</a:t>
            </a:r>
            <a:r>
              <a:rPr lang="en-US"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0"/>
              </a:spcAft>
            </a:pP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هذا وأشير في الأخير أن الفواعل أو المؤسسات غير الرسمية متعددة ومتنوعة، تتدرج من حيث وجودها من</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المستوى الدولي إلى الوطني، الإقليمي، فالمحلي، ولكن ما تم التطرق إليه في هذا المطلب يُعد أهمها، وهي تشكل ضمن</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والتي أصبحت تتحكم ،</a:t>
            </a:r>
            <a:r>
              <a:rPr lang="en-US"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"Network Policy </a:t>
            </a:r>
            <a:r>
              <a:rPr lang="ar-JO"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المنظومة الحديثة لعلم السياسة العامة بما اصطلح عليه "شبكة السياسة</a:t>
            </a:r>
            <a:r>
              <a:rPr lang="ar-JO" sz="2400" kern="100" dirty="0">
                <a:latin typeface="Calibri" panose="020F0502020204030204" pitchFamily="34" charset="0"/>
                <a:ea typeface="Calibri" panose="020F0502020204030204" pitchFamily="34" charset="0"/>
                <a:cs typeface="Arial" panose="020B0604020202020204" pitchFamily="34" charset="0"/>
              </a:rPr>
              <a:t> </a:t>
            </a:r>
            <a:r>
              <a:rPr lang="ar-SA"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في مدى مشروعية أي سياسة عامة</a:t>
            </a:r>
            <a:r>
              <a:rPr lang="en-US" sz="2400" kern="0" dirty="0">
                <a:solidFill>
                  <a:srgbClr val="000000"/>
                </a:solidFill>
                <a:effectLst/>
                <a:latin typeface="Calibri" panose="020F0502020204030204" pitchFamily="34" charset="0"/>
                <a:ea typeface="Calibri" panose="020F0502020204030204" pitchFamily="34" charset="0"/>
                <a:cs typeface="Calibri" panose="020F0502020204030204" pitchFamily="34" charset="0"/>
              </a:rPr>
              <a:t>.</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146685528"/>
      </p:ext>
    </p:extLst>
  </p:cSld>
  <p:clrMapOvr>
    <a:masterClrMapping/>
  </p:clrMapOvr>
  <mc:AlternateContent xmlns:mc="http://schemas.openxmlformats.org/markup-compatibility/2006" xmlns:p14="http://schemas.microsoft.com/office/powerpoint/2010/main">
    <mc:Choice Requires="p14">
      <p:transition spd="slow" p14:dur="1600" advTm="102329">
        <p14:prism isInverted="1"/>
      </p:transition>
    </mc:Choice>
    <mc:Fallback xmlns="">
      <p:transition spd="slow" advTm="10232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995251" y="2200647"/>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23387" y="1303271"/>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a:p>
            <a:pPr lvl="0" algn="l"/>
            <a:endParaRPr lang="en-US" sz="2800" dirty="0"/>
          </a:p>
          <a:p>
            <a:pPr lvl="0" algn="ctr" rtl="1"/>
            <a:r>
              <a:rPr lang="ar-JO" sz="2800" dirty="0"/>
              <a:t>السياسات العامة</a:t>
            </a:r>
            <a:endParaRPr lang="en-US" sz="2800" dirty="0"/>
          </a:p>
        </p:txBody>
      </p:sp>
      <p:sp>
        <p:nvSpPr>
          <p:cNvPr id="8" name="TextBox 7">
            <a:extLst>
              <a:ext uri="{FF2B5EF4-FFF2-40B4-BE49-F238E27FC236}">
                <a16:creationId xmlns:a16="http://schemas.microsoft.com/office/drawing/2014/main" id="{D4CEA5D8-F6B2-7478-E517-50642F83BCBD}"/>
              </a:ext>
            </a:extLst>
          </p:cNvPr>
          <p:cNvSpPr txBox="1"/>
          <p:nvPr/>
        </p:nvSpPr>
        <p:spPr>
          <a:xfrm>
            <a:off x="6272530" y="181067"/>
            <a:ext cx="2263140" cy="584775"/>
          </a:xfrm>
          <a:prstGeom prst="rect">
            <a:avLst/>
          </a:prstGeom>
          <a:noFill/>
        </p:spPr>
        <p:txBody>
          <a:bodyPr wrap="square" rtlCol="0">
            <a:spAutoFit/>
          </a:bodyPr>
          <a:lstStyle/>
          <a:p>
            <a:r>
              <a:rPr lang="ar-JO" sz="3200" b="1" dirty="0">
                <a:solidFill>
                  <a:schemeClr val="bg1"/>
                </a:solidFill>
              </a:rPr>
              <a:t>سياسات التعليم</a:t>
            </a:r>
            <a:endParaRPr lang="en-US" sz="3200" b="1" dirty="0">
              <a:solidFill>
                <a:schemeClr val="bg1"/>
              </a:solidFill>
            </a:endParaRPr>
          </a:p>
        </p:txBody>
      </p:sp>
      <p:sp>
        <p:nvSpPr>
          <p:cNvPr id="10" name="TextBox 9">
            <a:extLst>
              <a:ext uri="{FF2B5EF4-FFF2-40B4-BE49-F238E27FC236}">
                <a16:creationId xmlns:a16="http://schemas.microsoft.com/office/drawing/2014/main"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id="{E9080746-5912-5A9F-A0CE-239DE8EDA1EF}"/>
              </a:ext>
            </a:extLst>
          </p:cNvPr>
          <p:cNvSpPr txBox="1"/>
          <p:nvPr/>
        </p:nvSpPr>
        <p:spPr>
          <a:xfrm>
            <a:off x="941697" y="1719618"/>
            <a:ext cx="10117844" cy="4093428"/>
          </a:xfrm>
          <a:prstGeom prst="rect">
            <a:avLst/>
          </a:prstGeom>
          <a:noFill/>
        </p:spPr>
        <p:txBody>
          <a:bodyPr wrap="square" rtlCol="0">
            <a:spAutoFit/>
          </a:bodyPr>
          <a:lstStyle/>
          <a:p>
            <a:pPr algn="ctr"/>
            <a:r>
              <a:rPr lang="ar-JO" sz="3600" kern="0" dirty="0">
                <a:solidFill>
                  <a:srgbClr val="00B0F0"/>
                </a:solidFill>
                <a:effectLst/>
                <a:ea typeface="Times New Roman" panose="02020603050405020304" pitchFamily="18" charset="0"/>
                <a:cs typeface="Arial" panose="020B0604020202020204" pitchFamily="34" charset="0"/>
              </a:rPr>
              <a:t>خاتمة</a:t>
            </a:r>
            <a:endParaRPr lang="ar-JO" sz="1800" kern="0" dirty="0">
              <a:solidFill>
                <a:srgbClr val="000000"/>
              </a:solidFill>
              <a:effectLst/>
              <a:ea typeface="Times New Roman" panose="02020603050405020304" pitchFamily="18" charset="0"/>
              <a:cs typeface="Arial" panose="020B0604020202020204" pitchFamily="34" charset="0"/>
            </a:endParaRPr>
          </a:p>
          <a:p>
            <a:pPr algn="just" rtl="1"/>
            <a:r>
              <a:rPr lang="ar-JO" sz="3200" b="0" i="0" u="none" strike="noStrike" baseline="0" dirty="0">
                <a:latin typeface="Traditional Arabic" panose="02020603050405020304" pitchFamily="18" charset="-78"/>
                <a:cs typeface="Traditional Arabic" panose="02020603050405020304" pitchFamily="18" charset="-78"/>
              </a:rPr>
              <a:t>    تعمل ا</a:t>
            </a:r>
            <a:r>
              <a:rPr lang="ar-YE" sz="3200" b="0" i="0" u="none" strike="noStrike" baseline="0" dirty="0">
                <a:latin typeface="Traditional Arabic" panose="02020603050405020304" pitchFamily="18" charset="-78"/>
                <a:cs typeface="Traditional Arabic" panose="02020603050405020304" pitchFamily="18" charset="-78"/>
              </a:rPr>
              <a:t>لحكومات </a:t>
            </a:r>
            <a:r>
              <a:rPr lang="ar-JO" sz="3200" b="0" i="0" u="none" strike="noStrike" baseline="0" dirty="0">
                <a:latin typeface="Traditional Arabic" panose="02020603050405020304" pitchFamily="18" charset="-78"/>
                <a:cs typeface="Traditional Arabic" panose="02020603050405020304" pitchFamily="18" charset="-78"/>
              </a:rPr>
              <a:t>ومؤسسات المجتمع المختلفة لزيادة التعاون</a:t>
            </a:r>
            <a:r>
              <a:rPr lang="ar-YE" sz="3200" b="0" i="0" u="none" strike="noStrike" baseline="0" dirty="0">
                <a:latin typeface="Traditional Arabic" panose="02020603050405020304" pitchFamily="18" charset="-78"/>
                <a:cs typeface="Traditional Arabic" panose="02020603050405020304" pitchFamily="18" charset="-78"/>
              </a:rPr>
              <a:t> </a:t>
            </a:r>
            <a:r>
              <a:rPr lang="ar-JO" sz="3200" b="0" i="0" u="none" strike="noStrike" baseline="0" dirty="0">
                <a:latin typeface="Traditional Arabic" panose="02020603050405020304" pitchFamily="18" charset="-78"/>
                <a:cs typeface="Traditional Arabic" panose="02020603050405020304" pitchFamily="18" charset="-78"/>
              </a:rPr>
              <a:t>في مجال التعليم، لتحقيق </a:t>
            </a:r>
            <a:r>
              <a:rPr lang="ar-YE" sz="3200" b="0" i="0" u="none" strike="noStrike" baseline="0" dirty="0">
                <a:latin typeface="Traditional Arabic" panose="02020603050405020304" pitchFamily="18" charset="-78"/>
                <a:cs typeface="Traditional Arabic" panose="02020603050405020304" pitchFamily="18" charset="-78"/>
              </a:rPr>
              <a:t>العائدات المادية </a:t>
            </a:r>
            <a:r>
              <a:rPr lang="ar-JO" sz="3200" b="0" i="0" u="none" strike="noStrike" baseline="0" dirty="0">
                <a:latin typeface="Traditional Arabic" panose="02020603050405020304" pitchFamily="18" charset="-78"/>
                <a:cs typeface="Traditional Arabic" panose="02020603050405020304" pitchFamily="18" charset="-78"/>
              </a:rPr>
              <a:t>والمالية والطموحات </a:t>
            </a:r>
            <a:r>
              <a:rPr lang="ar-YE" sz="3200" b="0" i="0" u="none" strike="noStrike" baseline="0" dirty="0">
                <a:latin typeface="Traditional Arabic" panose="02020603050405020304" pitchFamily="18" charset="-78"/>
                <a:cs typeface="Traditional Arabic" panose="02020603050405020304" pitchFamily="18" charset="-78"/>
              </a:rPr>
              <a:t>التي س</a:t>
            </a:r>
            <a:r>
              <a:rPr lang="ar-JO" sz="3200" b="0" i="0" u="none" strike="noStrike" baseline="0" dirty="0">
                <a:latin typeface="Traditional Arabic" panose="02020603050405020304" pitchFamily="18" charset="-78"/>
                <a:cs typeface="Traditional Arabic" panose="02020603050405020304" pitchFamily="18" charset="-78"/>
              </a:rPr>
              <a:t>َ</a:t>
            </a:r>
            <a:r>
              <a:rPr lang="ar-YE" sz="3200" b="0" i="0" u="none" strike="noStrike" baseline="0" dirty="0">
                <a:latin typeface="Traditional Arabic" panose="02020603050405020304" pitchFamily="18" charset="-78"/>
                <a:cs typeface="Traditional Arabic" panose="02020603050405020304" pitchFamily="18" charset="-78"/>
              </a:rPr>
              <a:t>ت</a:t>
            </a:r>
            <a:r>
              <a:rPr lang="ar-JO" sz="3200" b="0" i="0" u="none" strike="noStrike" baseline="0" dirty="0">
                <a:latin typeface="Traditional Arabic" panose="02020603050405020304" pitchFamily="18" charset="-78"/>
                <a:cs typeface="Traditional Arabic" panose="02020603050405020304" pitchFamily="18" charset="-78"/>
              </a:rPr>
              <a:t>ُ</a:t>
            </a:r>
            <a:r>
              <a:rPr lang="ar-YE" sz="3200" b="0" i="0" u="none" strike="noStrike" baseline="0" dirty="0">
                <a:latin typeface="Traditional Arabic" panose="02020603050405020304" pitchFamily="18" charset="-78"/>
                <a:cs typeface="Traditional Arabic" panose="02020603050405020304" pitchFamily="18" charset="-78"/>
              </a:rPr>
              <a:t>جني من التعليم، بغض النظر </a:t>
            </a:r>
            <a:r>
              <a:rPr lang="ar-JO" sz="3200" b="0" i="0" u="none" strike="noStrike" baseline="0" dirty="0">
                <a:latin typeface="Traditional Arabic" panose="02020603050405020304" pitchFamily="18" charset="-78"/>
                <a:cs typeface="Traditional Arabic" panose="02020603050405020304" pitchFamily="18" charset="-78"/>
              </a:rPr>
              <a:t>عن انتماء هذه المؤسسات سواء أكانت حكومية أم غير حكومية</a:t>
            </a:r>
            <a:r>
              <a:rPr lang="ar-YE" sz="3200" b="0" i="0" u="none" strike="noStrike" baseline="0" dirty="0">
                <a:latin typeface="Traditional Arabic" panose="02020603050405020304" pitchFamily="18" charset="-78"/>
                <a:cs typeface="Traditional Arabic" panose="02020603050405020304" pitchFamily="18" charset="-78"/>
              </a:rPr>
              <a:t>، </a:t>
            </a:r>
            <a:r>
              <a:rPr lang="ar-JO" sz="3200" b="0" i="0" u="none" strike="noStrike" baseline="0" dirty="0">
                <a:latin typeface="Traditional Arabic" panose="02020603050405020304" pitchFamily="18" charset="-78"/>
                <a:cs typeface="Traditional Arabic" panose="02020603050405020304" pitchFamily="18" charset="-78"/>
              </a:rPr>
              <a:t>فهي تحرص على تحقيق </a:t>
            </a:r>
            <a:r>
              <a:rPr lang="ar-YE" sz="3200" b="0" i="0" u="none" strike="noStrike" baseline="0" dirty="0">
                <a:latin typeface="Traditional Arabic" panose="02020603050405020304" pitchFamily="18" charset="-78"/>
                <a:cs typeface="Traditional Arabic" panose="02020603050405020304" pitchFamily="18" charset="-78"/>
              </a:rPr>
              <a:t>مساهمة التعليم في التنمية الاقتصادية والاجتماعية </a:t>
            </a:r>
            <a:r>
              <a:rPr lang="ar-JO" sz="3200" b="0" i="0" u="none" strike="noStrike" baseline="0" dirty="0">
                <a:latin typeface="Traditional Arabic" panose="02020603050405020304" pitchFamily="18" charset="-78"/>
                <a:cs typeface="Traditional Arabic" panose="02020603050405020304" pitchFamily="18" charset="-78"/>
              </a:rPr>
              <a:t>والسياسية ، وكذلك تسعى لل</a:t>
            </a:r>
            <a:r>
              <a:rPr lang="ar-YE" sz="3200" b="0" i="0" u="none" strike="noStrike" baseline="0" dirty="0">
                <a:latin typeface="Traditional Arabic" panose="02020603050405020304" pitchFamily="18" charset="-78"/>
                <a:cs typeface="Traditional Arabic" panose="02020603050405020304" pitchFamily="18" charset="-78"/>
              </a:rPr>
              <a:t>تعامل </a:t>
            </a:r>
            <a:r>
              <a:rPr lang="ar-JO" sz="3200" b="0" i="0" u="none" strike="noStrike" baseline="0" dirty="0">
                <a:latin typeface="Traditional Arabic" panose="02020603050405020304" pitchFamily="18" charset="-78"/>
                <a:cs typeface="Traditional Arabic" panose="02020603050405020304" pitchFamily="18" charset="-78"/>
              </a:rPr>
              <a:t>بحكمة وعقلانية</a:t>
            </a:r>
            <a:r>
              <a:rPr lang="ar-YE" sz="3200" b="0" i="0" u="none" strike="noStrike" baseline="0" dirty="0">
                <a:latin typeface="Traditional Arabic" panose="02020603050405020304" pitchFamily="18" charset="-78"/>
                <a:cs typeface="Traditional Arabic" panose="02020603050405020304" pitchFamily="18" charset="-78"/>
              </a:rPr>
              <a:t> </a:t>
            </a:r>
            <a:r>
              <a:rPr lang="ar-JO" sz="3200" b="0" i="0" u="none" strike="noStrike" baseline="0" dirty="0">
                <a:latin typeface="Traditional Arabic" panose="02020603050405020304" pitchFamily="18" charset="-78"/>
                <a:cs typeface="Traditional Arabic" panose="02020603050405020304" pitchFamily="18" charset="-78"/>
              </a:rPr>
              <a:t>مع المؤسسات الدولية للاستفادة منها في مجال تطوير وصناعة السياسات التعليمية</a:t>
            </a:r>
            <a:r>
              <a:rPr lang="ar-YE" sz="3200" b="0" i="0" u="none" strike="noStrike" baseline="0" dirty="0">
                <a:latin typeface="Traditional Arabic" panose="02020603050405020304" pitchFamily="18" charset="-78"/>
                <a:cs typeface="Traditional Arabic" panose="02020603050405020304" pitchFamily="18" charset="-78"/>
              </a:rPr>
              <a:t>، ومن </a:t>
            </a:r>
            <a:r>
              <a:rPr lang="ar-JO" sz="3200" b="0" i="0" u="none" strike="noStrike" baseline="0" dirty="0">
                <a:latin typeface="Traditional Arabic" panose="02020603050405020304" pitchFamily="18" charset="-78"/>
                <a:cs typeface="Traditional Arabic" panose="02020603050405020304" pitchFamily="18" charset="-78"/>
              </a:rPr>
              <a:t>أ</a:t>
            </a:r>
            <a:r>
              <a:rPr lang="ar-YE" sz="3200" b="0" i="0" u="none" strike="noStrike" baseline="0" dirty="0">
                <a:latin typeface="Traditional Arabic" panose="02020603050405020304" pitchFamily="18" charset="-78"/>
                <a:cs typeface="Traditional Arabic" panose="02020603050405020304" pitchFamily="18" charset="-78"/>
              </a:rPr>
              <a:t>جل التصدي </a:t>
            </a:r>
            <a:r>
              <a:rPr lang="ar-JO" sz="3200" b="0" i="0" u="none" strike="noStrike" baseline="0" dirty="0">
                <a:latin typeface="Traditional Arabic" panose="02020603050405020304" pitchFamily="18" charset="-78"/>
                <a:cs typeface="Traditional Arabic" panose="02020603050405020304" pitchFamily="18" charset="-78"/>
              </a:rPr>
              <a:t>للتحديات </a:t>
            </a:r>
            <a:r>
              <a:rPr lang="ar-YE" sz="3200" b="0" i="0" u="none" strike="noStrike" baseline="0" dirty="0">
                <a:latin typeface="Traditional Arabic" panose="02020603050405020304" pitchFamily="18" charset="-78"/>
                <a:cs typeface="Traditional Arabic" panose="02020603050405020304" pitchFamily="18" charset="-78"/>
              </a:rPr>
              <a:t> التي يتعرض لها التعليم اليوم في </a:t>
            </a:r>
            <a:r>
              <a:rPr lang="ar-JO" sz="3200" b="0" i="0" u="none" strike="noStrike" baseline="0" dirty="0">
                <a:latin typeface="Traditional Arabic" panose="02020603050405020304" pitchFamily="18" charset="-78"/>
                <a:cs typeface="Traditional Arabic" panose="02020603050405020304" pitchFamily="18" charset="-78"/>
              </a:rPr>
              <a:t>الوطن العربي فنحن بحاجة إلى التشاركية بين الجهات الرسمية وغير الرسمية لتحقيق أهداف التعليم.</a:t>
            </a:r>
            <a:endParaRPr lang="ar-YE" sz="3200" b="0" i="0" u="none" strike="noStrike" baseline="0" dirty="0">
              <a:latin typeface="Traditional Arabic" panose="02020603050405020304" pitchFamily="18" charset="-78"/>
              <a:cs typeface="Traditional Arabic" panose="02020603050405020304" pitchFamily="18" charset="-78"/>
            </a:endParaRPr>
          </a:p>
        </p:txBody>
      </p:sp>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79921">
        <p14:prism isInverted="1"/>
      </p:transition>
    </mc:Choice>
    <mc:Fallback xmlns="">
      <p:transition spd="slow" advTm="7992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a16="http://schemas.microsoft.com/office/drawing/2014/main" id="{25760A6C-566F-B7E3-1EEE-CB29F0CF0113}"/>
              </a:ext>
            </a:extLst>
          </p:cNvPr>
          <p:cNvSpPr txBox="1"/>
          <p:nvPr/>
        </p:nvSpPr>
        <p:spPr>
          <a:xfrm>
            <a:off x="3572168" y="992752"/>
            <a:ext cx="4995278" cy="769441"/>
          </a:xfrm>
          <a:prstGeom prst="rect">
            <a:avLst/>
          </a:prstGeom>
          <a:noFill/>
        </p:spPr>
        <p:txBody>
          <a:bodyPr wrap="none" rtlCol="0">
            <a:spAutoFit/>
          </a:bodyPr>
          <a:lstStyle/>
          <a:p>
            <a:r>
              <a:rPr lang="ar-JO" sz="4400" b="1" dirty="0">
                <a:solidFill>
                  <a:srgbClr val="00B0F0"/>
                </a:solidFill>
                <a:latin typeface="Times New Roman" panose="02020603050405020304" pitchFamily="18" charset="0"/>
                <a:cs typeface="Times New Roman" panose="02020603050405020304" pitchFamily="18" charset="0"/>
              </a:rPr>
              <a:t>نتاجات المحاضرة السادسة</a:t>
            </a:r>
            <a:endParaRPr lang="ar-JO" altLang="en-US" sz="4400" b="1" dirty="0">
              <a:solidFill>
                <a:srgbClr val="00B0F0"/>
              </a:solidFill>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5" name="Graphic 14">
            <a:extLst>
              <a:ext uri="{FF2B5EF4-FFF2-40B4-BE49-F238E27FC236}">
                <a16:creationId xmlns:a16="http://schemas.microsoft.com/office/drawing/2014/main" id="{A91D58E4-9D96-8745-BD22-FAED22839841}"/>
              </a:ext>
            </a:extLst>
          </p:cNvPr>
          <p:cNvPicPr>
            <a:picLocks noChangeAspect="1"/>
          </p:cNvPicPr>
          <p:nvPr/>
        </p:nvPicPr>
        <p:blipFill>
          <a:blip r:embed="rId4" cstate="print">
            <a:extLst>
              <a:ext uri="{96DAC541-7B7A-43D3-8B79-37D633B846F1}">
                <asvg:svgBlip xmlns:asvg="http://schemas.microsoft.com/office/drawing/2016/SVG/main" r:embed="rId5"/>
              </a:ext>
            </a:extLst>
          </a:blip>
          <a:stretch>
            <a:fillRect/>
          </a:stretch>
        </p:blipFill>
        <p:spPr>
          <a:xfrm>
            <a:off x="267584" y="609417"/>
            <a:ext cx="2167470" cy="591661"/>
          </a:xfrm>
          <a:prstGeom prst="rect">
            <a:avLst/>
          </a:prstGeom>
        </p:spPr>
      </p:pic>
      <p:sp>
        <p:nvSpPr>
          <p:cNvPr id="4" name="Rectangle: Rounded Corners 3">
            <a:extLst>
              <a:ext uri="{FF2B5EF4-FFF2-40B4-BE49-F238E27FC236}">
                <a16:creationId xmlns:a16="http://schemas.microsoft.com/office/drawing/2014/main" id="{54FBFA77-14E0-4749-F1A2-DD411BDD4110}"/>
              </a:ext>
            </a:extLst>
          </p:cNvPr>
          <p:cNvSpPr/>
          <p:nvPr/>
        </p:nvSpPr>
        <p:spPr>
          <a:xfrm>
            <a:off x="267584" y="520526"/>
            <a:ext cx="2167470" cy="76944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000" b="1" dirty="0">
                <a:solidFill>
                  <a:srgbClr val="00B0F0"/>
                </a:solidFill>
                <a:latin typeface="Times New Roman" panose="02020603050405020304" pitchFamily="18" charset="0"/>
                <a:cs typeface="Times New Roman" panose="02020603050405020304" pitchFamily="18" charset="0"/>
              </a:rPr>
              <a:t>المحاضرة السادسة</a:t>
            </a:r>
          </a:p>
          <a:p>
            <a:pPr algn="ctr"/>
            <a:r>
              <a:rPr lang="en-US" sz="2000" b="1" dirty="0">
                <a:solidFill>
                  <a:srgbClr val="00B0F0"/>
                </a:solidFill>
                <a:latin typeface="Times New Roman" panose="02020603050405020304" pitchFamily="18" charset="0"/>
                <a:cs typeface="Times New Roman" panose="02020603050405020304" pitchFamily="18" charset="0"/>
              </a:rPr>
              <a:t>RSC 721</a:t>
            </a:r>
          </a:p>
        </p:txBody>
      </p:sp>
      <p:graphicFrame>
        <p:nvGraphicFramePr>
          <p:cNvPr id="5" name="Diagram 4">
            <a:extLst>
              <a:ext uri="{FF2B5EF4-FFF2-40B4-BE49-F238E27FC236}">
                <a16:creationId xmlns:a16="http://schemas.microsoft.com/office/drawing/2014/main" id="{CA105EE7-C0ED-FC6F-9B58-095ED54354E0}"/>
              </a:ext>
            </a:extLst>
          </p:cNvPr>
          <p:cNvGraphicFramePr/>
          <p:nvPr>
            <p:extLst>
              <p:ext uri="{D42A27DB-BD31-4B8C-83A1-F6EECF244321}">
                <p14:modId xmlns:p14="http://schemas.microsoft.com/office/powerpoint/2010/main" val="2530462267"/>
              </p:ext>
            </p:extLst>
          </p:nvPr>
        </p:nvGraphicFramePr>
        <p:xfrm>
          <a:off x="2005807" y="1934231"/>
          <a:ext cx="8128000" cy="349962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2744400770"/>
      </p:ext>
    </p:extLst>
  </p:cSld>
  <p:clrMapOvr>
    <a:masterClrMapping/>
  </p:clrMapOvr>
  <mc:AlternateContent xmlns:mc="http://schemas.openxmlformats.org/markup-compatibility/2006" xmlns:p14="http://schemas.microsoft.com/office/powerpoint/2010/main">
    <mc:Choice Requires="p14">
      <p:transition spd="slow" p14:dur="1600" advTm="123953">
        <p14:prism isInverted="1"/>
      </p:transition>
    </mc:Choice>
    <mc:Fallback xmlns="">
      <p:transition spd="slow" advTm="123953">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449580" y="1273183"/>
            <a:ext cx="11292840"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4CEA5D8-F6B2-7478-E517-50642F83BCBD}"/>
              </a:ext>
            </a:extLst>
          </p:cNvPr>
          <p:cNvSpPr txBox="1"/>
          <p:nvPr/>
        </p:nvSpPr>
        <p:spPr>
          <a:xfrm>
            <a:off x="5884605" y="195519"/>
            <a:ext cx="3198987" cy="584775"/>
          </a:xfrm>
          <a:prstGeom prst="rect">
            <a:avLst/>
          </a:prstGeom>
          <a:noFill/>
        </p:spPr>
        <p:txBody>
          <a:bodyPr wrap="square" rtlCol="0">
            <a:spAutoFit/>
          </a:bodyPr>
          <a:lstStyle/>
          <a:p>
            <a:r>
              <a:rPr lang="ar-JO" sz="3200" b="1" dirty="0">
                <a:solidFill>
                  <a:schemeClr val="bg1"/>
                </a:solidFill>
              </a:rPr>
              <a:t>المراجع</a:t>
            </a:r>
            <a:endParaRPr lang="en-US" sz="3200" b="1" dirty="0">
              <a:solidFill>
                <a:schemeClr val="bg1"/>
              </a:solidFill>
            </a:endParaRPr>
          </a:p>
        </p:txBody>
      </p:sp>
      <p:sp>
        <p:nvSpPr>
          <p:cNvPr id="3" name="TextBox 2">
            <a:extLst>
              <a:ext uri="{FF2B5EF4-FFF2-40B4-BE49-F238E27FC236}">
                <a16:creationId xmlns:a16="http://schemas.microsoft.com/office/drawing/2014/main"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DC9CF143-F92C-63B3-D63E-FC85245276B6}"/>
              </a:ext>
            </a:extLst>
          </p:cNvPr>
          <p:cNvSpPr txBox="1"/>
          <p:nvPr/>
        </p:nvSpPr>
        <p:spPr>
          <a:xfrm>
            <a:off x="1310185" y="2051447"/>
            <a:ext cx="9011637" cy="4274247"/>
          </a:xfrm>
          <a:prstGeom prst="rect">
            <a:avLst/>
          </a:prstGeom>
          <a:noFill/>
        </p:spPr>
        <p:txBody>
          <a:bodyPr wrap="square" rtlCol="0">
            <a:spAutoFit/>
          </a:bodyPr>
          <a:lstStyle/>
          <a:p>
            <a:pPr marL="361950" algn="r" rtl="1">
              <a:lnSpc>
                <a:spcPts val="2250"/>
              </a:lnSpc>
            </a:pPr>
            <a:r>
              <a:rPr lang="ar-JO" b="1" i="0" dirty="0">
                <a:effectLst/>
                <a:latin typeface="Times New Roman" panose="02020603050405020304" pitchFamily="18" charset="0"/>
              </a:rPr>
              <a:t>يحيى سعد (2022) مفهوم السياسات التعليمية</a:t>
            </a:r>
          </a:p>
          <a:p>
            <a:pPr marL="361950" rtl="1">
              <a:lnSpc>
                <a:spcPts val="2250"/>
              </a:lnSpc>
            </a:pPr>
            <a:r>
              <a:rPr lang="en-US" sz="1800" kern="100" dirty="0">
                <a:effectLst/>
                <a:latin typeface="Calibri" panose="020F0502020204030204" pitchFamily="34" charset="0"/>
                <a:ea typeface="Calibri" panose="020F0502020204030204" pitchFamily="34" charset="0"/>
                <a:cs typeface="Arial" panose="020B0604020202020204" pitchFamily="34" charset="0"/>
                <a:hlinkClick r:id="rId3"/>
              </a:rPr>
              <a:t>https://drasah.com/Description.aspx?id=6303</a:t>
            </a:r>
            <a:endParaRPr lang="ar-JO" sz="1800" kern="100" dirty="0">
              <a:effectLst/>
              <a:latin typeface="Calibri" panose="020F0502020204030204" pitchFamily="34" charset="0"/>
              <a:ea typeface="Calibri" panose="020F0502020204030204" pitchFamily="34" charset="0"/>
              <a:cs typeface="Arial" panose="020B0604020202020204" pitchFamily="34" charset="0"/>
            </a:endParaRPr>
          </a:p>
          <a:p>
            <a:pPr marL="361950" rtl="1">
              <a:lnSpc>
                <a:spcPts val="2250"/>
              </a:lnSpc>
            </a:pP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algn="r">
              <a:lnSpc>
                <a:spcPct val="115000"/>
              </a:lnSpc>
            </a:pPr>
            <a:r>
              <a:rPr lang="ar-JO" sz="1800" b="1" kern="0" dirty="0">
                <a:solidFill>
                  <a:srgbClr val="1F4E79"/>
                </a:solidFill>
                <a:effectLst/>
                <a:ea typeface="Times New Roman" panose="02020603050405020304" pitchFamily="18" charset="0"/>
                <a:cs typeface="Traditional Arabic" panose="02020603050405020304" pitchFamily="18" charset="-78"/>
              </a:rPr>
              <a:t>إ</a:t>
            </a:r>
            <a:r>
              <a:rPr lang="ar-JO" b="1" dirty="0">
                <a:latin typeface="Times New Roman" panose="02020603050405020304" pitchFamily="18" charset="0"/>
              </a:rPr>
              <a:t>يمان زكي ، السياسات التعليمية في المملكة العربية السعودية</a:t>
            </a:r>
          </a:p>
          <a:p>
            <a:pPr>
              <a:lnSpc>
                <a:spcPct val="115000"/>
              </a:lnSpc>
            </a:pPr>
            <a:r>
              <a:rPr lang="ar-JO" sz="1800" b="1" kern="0" dirty="0">
                <a:solidFill>
                  <a:srgbClr val="1F4E79"/>
                </a:solidFill>
                <a:effectLst/>
                <a:ea typeface="Times New Roman" panose="02020603050405020304" pitchFamily="18" charset="0"/>
                <a:cs typeface="Traditional Arabic" panose="02020603050405020304" pitchFamily="18" charset="-78"/>
              </a:rPr>
              <a:t> </a:t>
            </a:r>
            <a:r>
              <a:rPr lang="en-US" sz="1800" b="1" kern="0" dirty="0">
                <a:solidFill>
                  <a:srgbClr val="1F4E79"/>
                </a:solidFill>
                <a:effectLst/>
                <a:ea typeface="Times New Roman" panose="02020603050405020304" pitchFamily="18" charset="0"/>
                <a:cs typeface="Traditional Arabic" panose="02020603050405020304" pitchFamily="18" charset="-78"/>
                <a:hlinkClick r:id="rId4"/>
              </a:rPr>
              <a:t>https://drive.uqu.edu.sa/_/ezosrah/files</a:t>
            </a:r>
            <a:endParaRPr lang="ar-JO" sz="1800" b="1" kern="0" dirty="0">
              <a:solidFill>
                <a:srgbClr val="1F4E79"/>
              </a:solidFill>
              <a:effectLst/>
              <a:ea typeface="Times New Roman" panose="02020603050405020304" pitchFamily="18" charset="0"/>
              <a:cs typeface="Traditional Arabic" panose="02020603050405020304" pitchFamily="18" charset="-78"/>
            </a:endParaRPr>
          </a:p>
          <a:p>
            <a:pPr algn="r">
              <a:lnSpc>
                <a:spcPct val="115000"/>
              </a:lnSpc>
            </a:pPr>
            <a:endParaRPr lang="ar-JO" b="1" dirty="0">
              <a:latin typeface="Times New Roman" panose="02020603050405020304" pitchFamily="18" charset="0"/>
            </a:endParaRPr>
          </a:p>
          <a:p>
            <a:pPr marL="342900" marR="0" lvl="0" indent="-342900" algn="just" rtl="1">
              <a:lnSpc>
                <a:spcPts val="2250"/>
              </a:lnSpc>
              <a:spcBef>
                <a:spcPts val="0"/>
              </a:spcBef>
              <a:spcAft>
                <a:spcPts val="0"/>
              </a:spcAft>
              <a:tabLst>
                <a:tab pos="457200" algn="l"/>
              </a:tabLst>
            </a:pPr>
            <a:r>
              <a:rPr lang="ar-SA" b="1" dirty="0">
                <a:latin typeface="Times New Roman" panose="02020603050405020304" pitchFamily="18" charset="0"/>
              </a:rPr>
              <a:t>السهلي، محمد بن علي بن محمد. (2019). تطوير السياسات التربوية في الجامعات السعودية في ضوء متطلبات القدرة التنافسية "استراتيجية مقترحة</a:t>
            </a:r>
            <a:r>
              <a:rPr lang="en-US" b="1" dirty="0">
                <a:latin typeface="Times New Roman" panose="02020603050405020304" pitchFamily="18" charset="0"/>
              </a:rPr>
              <a:t>"</a:t>
            </a:r>
            <a:r>
              <a:rPr lang="ar-SA" b="1" dirty="0">
                <a:latin typeface="Times New Roman" panose="02020603050405020304" pitchFamily="18" charset="0"/>
              </a:rPr>
              <a:t>(رسالة دكتوراه غير منشورة). جامعة الملك سعود</a:t>
            </a:r>
            <a:r>
              <a:rPr lang="ar-SA" sz="1800" dirty="0">
                <a:solidFill>
                  <a:srgbClr val="000000"/>
                </a:solidFill>
                <a:effectLst/>
                <a:latin typeface="Times New Roman" panose="02020603050405020304" pitchFamily="18" charset="0"/>
                <a:ea typeface="Times New Roman" panose="02020603050405020304" pitchFamily="18" charset="0"/>
                <a:cs typeface="Dubai" panose="020B0503030403030204" pitchFamily="34" charset="-78"/>
              </a:rPr>
              <a:t>.</a:t>
            </a:r>
            <a:endParaRPr lang="ar-JO" sz="1800" dirty="0">
              <a:solidFill>
                <a:srgbClr val="000000"/>
              </a:solidFill>
              <a:effectLst/>
              <a:latin typeface="Times New Roman" panose="02020603050405020304" pitchFamily="18" charset="0"/>
              <a:ea typeface="Times New Roman" panose="02020603050405020304" pitchFamily="18" charset="0"/>
              <a:cs typeface="Dubai" panose="020B0503030403030204" pitchFamily="34" charset="-78"/>
            </a:endParaRPr>
          </a:p>
          <a:p>
            <a:pPr marL="342900" indent="-342900" algn="just" rtl="1">
              <a:lnSpc>
                <a:spcPts val="2250"/>
              </a:lnSpc>
              <a:tabLst>
                <a:tab pos="457200" algn="l"/>
              </a:tabLst>
            </a:pPr>
            <a:r>
              <a:rPr lang="ar-SA" b="1" dirty="0">
                <a:latin typeface="Times New Roman" panose="02020603050405020304" pitchFamily="18" charset="0"/>
              </a:rPr>
              <a:t>اليافعي، شريفة بنت عبد الله بن علي، أبو زيد، وفاء أحمد، وجمال الدين، نجوى يوسف. (2015). صنع السياسات التعليمية: المفهوم والآليات. عالم التربية، س 16 , (50)، 1 - 27</a:t>
            </a:r>
            <a:r>
              <a:rPr lang="en-US" b="1" dirty="0">
                <a:latin typeface="Times New Roman" panose="02020603050405020304" pitchFamily="18" charset="0"/>
              </a:rPr>
              <a:t>.</a:t>
            </a:r>
            <a:endParaRPr lang="ar-JO" b="1" dirty="0">
              <a:latin typeface="Times New Roman" panose="02020603050405020304" pitchFamily="18" charset="0"/>
            </a:endParaRPr>
          </a:p>
          <a:p>
            <a:pPr marL="342900" indent="-342900" algn="just" rtl="1">
              <a:lnSpc>
                <a:spcPts val="2250"/>
              </a:lnSpc>
              <a:tabLst>
                <a:tab pos="457200" algn="l"/>
              </a:tabLst>
            </a:pPr>
            <a:r>
              <a:rPr lang="ar-JO" b="1" dirty="0">
                <a:latin typeface="Times New Roman" panose="02020603050405020304" pitchFamily="18" charset="0"/>
              </a:rPr>
              <a:t>طارق العفيفي، مكوناتومصادر السياسات التعليمية 20</a:t>
            </a:r>
            <a:r>
              <a:rPr lang="en-US" sz="1800" b="1" u="sng" kern="0" dirty="0">
                <a:ln w="10160" cap="flat" cmpd="sng" algn="ctr">
                  <a:solidFill>
                    <a:srgbClr val="5B9BD5"/>
                  </a:solidFill>
                  <a:prstDash val="solid"/>
                  <a:round/>
                </a:ln>
                <a:noFill/>
                <a:effectLst>
                  <a:outerShdw blurRad="38100" dist="22860" dir="5400000" algn="tl">
                    <a:srgbClr val="000000">
                      <a:alpha val="30000"/>
                    </a:srgbClr>
                  </a:outerShdw>
                </a:effectLst>
                <a:latin typeface="Dubai" panose="020B0503030403030204" pitchFamily="34" charset="-78"/>
                <a:ea typeface="Times New Roman" panose="02020603050405020304" pitchFamily="18" charset="0"/>
                <a:cs typeface="Arial" panose="020B0604020202020204" pitchFamily="34" charset="0"/>
                <a:hlinkClick r:id="rId5"/>
              </a:rPr>
              <a:t>https://drasah.com/Description.aspx?id=6308</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ts val="2250"/>
              </a:lnSpc>
              <a:tabLst>
                <a:tab pos="457200" algn="l"/>
              </a:tabLst>
            </a:pPr>
            <a:r>
              <a:rPr lang="ar-JO" b="1" dirty="0">
                <a:latin typeface="Times New Roman" panose="02020603050405020304" pitchFamily="18" charset="0"/>
              </a:rPr>
              <a:t>22</a:t>
            </a:r>
          </a:p>
          <a:p>
            <a:pPr marL="0" marR="0" algn="r" rtl="1">
              <a:lnSpc>
                <a:spcPct val="107000"/>
              </a:lnSpc>
              <a:spcBef>
                <a:spcPts val="0"/>
              </a:spcBef>
              <a:spcAft>
                <a:spcPts val="0"/>
              </a:spcAft>
            </a:pPr>
            <a:r>
              <a:rPr lang="ar-JO" b="1" dirty="0">
                <a:latin typeface="Times New Roman" panose="02020603050405020304" pitchFamily="18" charset="0"/>
              </a:rPr>
              <a:t>سالمة الأمام، </a:t>
            </a:r>
            <a:r>
              <a:rPr lang="ar-SA" b="1" dirty="0">
                <a:latin typeface="Times New Roman" panose="02020603050405020304" pitchFamily="18" charset="0"/>
              </a:rPr>
              <a:t>صنع السياسة التعليمية الجامعية</a:t>
            </a:r>
            <a:r>
              <a:rPr lang="en-US" b="1" dirty="0">
                <a:latin typeface="Times New Roman" panose="02020603050405020304" pitchFamily="18" charset="0"/>
              </a:rPr>
              <a:t>- </a:t>
            </a:r>
            <a:r>
              <a:rPr lang="ar-SA" b="1" dirty="0">
                <a:latin typeface="Times New Roman" panose="02020603050405020304" pitchFamily="18" charset="0"/>
              </a:rPr>
              <a:t>دراسة مقارنة بين الجزائر ومصر</a:t>
            </a:r>
            <a:r>
              <a:rPr lang="ar-JO" b="1" dirty="0">
                <a:latin typeface="Times New Roman" panose="02020603050405020304" pitchFamily="18" charset="0"/>
              </a:rPr>
              <a:t> (1990-2010)</a:t>
            </a:r>
            <a:endParaRPr lang="en-US" b="1" dirty="0">
              <a:latin typeface="Times New Roman" panose="02020603050405020304" pitchFamily="18" charset="0"/>
            </a:endParaRPr>
          </a:p>
          <a:p>
            <a:pPr marL="342900" marR="0" lvl="0" indent="-342900" algn="just" rtl="1">
              <a:lnSpc>
                <a:spcPts val="2250"/>
              </a:lnSpc>
              <a:spcBef>
                <a:spcPts val="0"/>
              </a:spcBef>
              <a:spcAft>
                <a:spcPts val="0"/>
              </a:spcAft>
              <a:tabLst>
                <a:tab pos="457200" algn="l"/>
              </a:tabLst>
            </a:pP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81269">
        <p14:prism isInverted="1"/>
      </p:transition>
    </mc:Choice>
    <mc:Fallback xmlns="">
      <p:transition spd="slow" advTm="81269">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0" y="720123"/>
            <a:ext cx="937642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Top Corners Rounded 4">
            <a:extLst>
              <a:ext uri="{FF2B5EF4-FFF2-40B4-BE49-F238E27FC236}">
                <a16:creationId xmlns:a16="http://schemas.microsoft.com/office/drawing/2014/main" id="{F2D42662-C5D0-F3A7-5605-96279B152853}"/>
              </a:ext>
            </a:extLst>
          </p:cNvPr>
          <p:cNvSpPr/>
          <p:nvPr/>
        </p:nvSpPr>
        <p:spPr>
          <a:xfrm>
            <a:off x="6430296" y="1273183"/>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SA" sz="2000" dirty="0">
                <a:solidFill>
                  <a:srgbClr val="000000"/>
                </a:solidFill>
                <a:effectLst/>
                <a:ea typeface="Times New Roman" panose="02020603050405020304" pitchFamily="18" charset="0"/>
                <a:cs typeface="Simplified Arabic" panose="02020603050405020304" pitchFamily="18" charset="-78"/>
              </a:rPr>
              <a:t>الحسين, أحمد (2002). </a:t>
            </a:r>
            <a:r>
              <a:rPr lang="ar-SA" sz="2000" b="1" dirty="0">
                <a:solidFill>
                  <a:srgbClr val="000000"/>
                </a:solidFill>
                <a:effectLst/>
                <a:ea typeface="Times New Roman" panose="02020603050405020304" pitchFamily="18" charset="0"/>
                <a:cs typeface="Simplified Arabic" panose="02020603050405020304" pitchFamily="18" charset="-78"/>
              </a:rPr>
              <a:t>مدخل إلى تحليل السياسات العامة</a:t>
            </a:r>
            <a:r>
              <a:rPr lang="ar-SA" sz="2000" dirty="0">
                <a:solidFill>
                  <a:srgbClr val="000000"/>
                </a:solidFill>
                <a:effectLst/>
                <a:ea typeface="Times New Roman" panose="02020603050405020304" pitchFamily="18" charset="0"/>
                <a:cs typeface="Simplified Arabic" panose="02020603050405020304" pitchFamily="18" charset="-78"/>
              </a:rPr>
              <a:t>، المركز العلمي للدراسات السياسية.</a:t>
            </a:r>
            <a:endParaRPr lang="en-US" sz="2000" dirty="0"/>
          </a:p>
          <a:p>
            <a:pPr marL="0" marR="0" algn="r">
              <a:lnSpc>
                <a:spcPct val="115000"/>
              </a:lnSpc>
              <a:spcBef>
                <a:spcPts val="0"/>
              </a:spcBef>
              <a:spcAft>
                <a:spcPts val="0"/>
              </a:spcAft>
            </a:pP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r>
              <a:rPr lang="en-GB" sz="1800" dirty="0" err="1">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Tagler</a:t>
            </a:r>
            <a:r>
              <a:rPr lang="en-GB" sz="1800" dirty="0">
                <a:solidFill>
                  <a:srgbClr val="000000"/>
                </a:solidFill>
                <a:effectLst/>
                <a:latin typeface="Rockwell Condensed" panose="02060603050405020104" pitchFamily="18" charset="0"/>
                <a:ea typeface="Times New Roman" panose="02020603050405020304" pitchFamily="18" charset="0"/>
                <a:cs typeface="Times New Roman" panose="02020603050405020304" pitchFamily="18" charset="0"/>
              </a:rPr>
              <a:t>, Sandra (1997) Educational Policy and Politics of Change, New fetter lane, England</a:t>
            </a:r>
            <a:r>
              <a:rPr lang="en-GB"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rPr>
              <a:t>.</a:t>
            </a:r>
            <a:endParaRPr lang="ar-JO" sz="1800" dirty="0">
              <a:solidFill>
                <a:srgbClr val="000000"/>
              </a:solidFill>
              <a:effectLst/>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ar-JO" dirty="0">
              <a:solidFill>
                <a:srgbClr val="000000"/>
              </a:solidFill>
              <a:latin typeface="Simplified Arabic" panose="02020603050405020304" pitchFamily="18" charset="-78"/>
              <a:ea typeface="Times New Roman" panose="02020603050405020304" pitchFamily="18" charset="0"/>
              <a:cs typeface="Times New Roman" panose="02020603050405020304" pitchFamily="18" charset="0"/>
            </a:endParaRPr>
          </a:p>
          <a:p>
            <a:pPr marL="0" marR="0" algn="just">
              <a:lnSpc>
                <a:spcPct val="115000"/>
              </a:lnSpc>
              <a:spcBef>
                <a:spcPts val="0"/>
              </a:spcBef>
              <a:spcAft>
                <a:spcPts val="0"/>
              </a:spcAft>
            </a:pP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4CEA5D8-F6B2-7478-E517-50642F83BCBD}"/>
              </a:ext>
            </a:extLst>
          </p:cNvPr>
          <p:cNvSpPr txBox="1"/>
          <p:nvPr/>
        </p:nvSpPr>
        <p:spPr>
          <a:xfrm>
            <a:off x="5022941" y="244673"/>
            <a:ext cx="3198987" cy="584775"/>
          </a:xfrm>
          <a:prstGeom prst="rect">
            <a:avLst/>
          </a:prstGeom>
          <a:noFill/>
        </p:spPr>
        <p:txBody>
          <a:bodyPr wrap="square" rtlCol="0">
            <a:spAutoFit/>
          </a:bodyPr>
          <a:lstStyle/>
          <a:p>
            <a:pPr algn="ctr"/>
            <a:r>
              <a:rPr lang="ar-JO" sz="3200" b="1" dirty="0">
                <a:solidFill>
                  <a:schemeClr val="bg1"/>
                </a:solidFill>
              </a:rPr>
              <a:t>مراجع المادة المعتمدة </a:t>
            </a:r>
            <a:endParaRPr lang="en-US" sz="3200" b="1" dirty="0">
              <a:solidFill>
                <a:schemeClr val="bg1"/>
              </a:solidFill>
            </a:endParaRPr>
          </a:p>
        </p:txBody>
      </p:sp>
      <p:sp>
        <p:nvSpPr>
          <p:cNvPr id="15" name="Rectangle: Top Corners Rounded 14">
            <a:extLst>
              <a:ext uri="{FF2B5EF4-FFF2-40B4-BE49-F238E27FC236}">
                <a16:creationId xmlns:a16="http://schemas.microsoft.com/office/drawing/2014/main" id="{3DC374E1-6AE2-24D8-536E-D71A408C19A5}"/>
              </a:ext>
            </a:extLst>
          </p:cNvPr>
          <p:cNvSpPr/>
          <p:nvPr/>
        </p:nvSpPr>
        <p:spPr>
          <a:xfrm>
            <a:off x="629826" y="1184269"/>
            <a:ext cx="5312123" cy="5013926"/>
          </a:xfrm>
          <a:prstGeom prst="round2Same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19" name="Picture 18">
            <a:extLst>
              <a:ext uri="{FF2B5EF4-FFF2-40B4-BE49-F238E27FC236}">
                <a16:creationId xmlns:a16="http://schemas.microsoft.com/office/drawing/2014/main" id="{6EBBB157-BA76-70AA-776A-1DD14266A11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8866" y="1290445"/>
            <a:ext cx="4200450" cy="4847431"/>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19191">
        <p14:prism isInverted="1"/>
      </p:transition>
    </mc:Choice>
    <mc:Fallback xmlns="">
      <p:transition spd="slow" advTm="1919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21B20AF-04F0-22A2-15B6-B1C1AE520C9F}"/>
              </a:ext>
            </a:extLst>
          </p:cNvPr>
          <p:cNvSpPr/>
          <p:nvPr/>
        </p:nvSpPr>
        <p:spPr>
          <a:xfrm>
            <a:off x="549691" y="1526521"/>
            <a:ext cx="11116283" cy="4318052"/>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15" name="Picture 14">
            <a:extLst>
              <a:ext uri="{FF2B5EF4-FFF2-40B4-BE49-F238E27FC236}">
                <a16:creationId xmlns:a16="http://schemas.microsoft.com/office/drawing/2014/main" id="{E54443D3-5D2F-FA0A-5F54-4D82A22A0E2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272410" y="1692322"/>
            <a:ext cx="3318387" cy="223823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1600" advTm="63988">
        <p14:prism isInverted="1"/>
      </p:transition>
    </mc:Choice>
    <mc:Fallback xmlns="">
      <p:transition spd="slow" advTm="63988">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5571</TotalTime>
  <Words>5095</Words>
  <Application>Microsoft Office PowerPoint</Application>
  <PresentationFormat>Widescreen</PresentationFormat>
  <Paragraphs>342</Paragraphs>
  <Slides>42</Slides>
  <Notes>7</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42</vt:i4>
      </vt:variant>
    </vt:vector>
  </HeadingPairs>
  <TitlesOfParts>
    <vt:vector size="58" baseType="lpstr">
      <vt:lpstr>Aldhabi</vt:lpstr>
      <vt:lpstr>Arabic Typesetting</vt:lpstr>
      <vt:lpstr>Arial</vt:lpstr>
      <vt:lpstr>Arial-BoldMT</vt:lpstr>
      <vt:lpstr>Calibri</vt:lpstr>
      <vt:lpstr>Calibri Light</vt:lpstr>
      <vt:lpstr>DroidArabicKufi-Regular</vt:lpstr>
      <vt:lpstr>Dubai</vt:lpstr>
      <vt:lpstr>IBM Plex Sans Arabic</vt:lpstr>
      <vt:lpstr>Rockwell Condensed</vt:lpstr>
      <vt:lpstr>Simplified Arabic</vt:lpstr>
      <vt:lpstr>Times New Roman</vt:lpstr>
      <vt:lpstr>Traditional Arabic</vt:lpstr>
      <vt:lpstr>TraditionalArabic</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emann almasri</cp:lastModifiedBy>
  <cp:revision>741</cp:revision>
  <dcterms:created xsi:type="dcterms:W3CDTF">2023-04-29T09:08:23Z</dcterms:created>
  <dcterms:modified xsi:type="dcterms:W3CDTF">2023-11-08T19:18:27Z</dcterms:modified>
</cp:coreProperties>
</file>