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5"/>
  </p:notesMasterIdLst>
  <p:sldIdLst>
    <p:sldId id="480" r:id="rId5"/>
    <p:sldId id="494" r:id="rId6"/>
    <p:sldId id="318" r:id="rId7"/>
    <p:sldId id="319" r:id="rId8"/>
    <p:sldId id="359" r:id="rId9"/>
    <p:sldId id="360" r:id="rId10"/>
    <p:sldId id="321" r:id="rId11"/>
    <p:sldId id="322" r:id="rId12"/>
    <p:sldId id="325" r:id="rId13"/>
    <p:sldId id="326" r:id="rId14"/>
    <p:sldId id="327" r:id="rId15"/>
    <p:sldId id="328" r:id="rId16"/>
    <p:sldId id="329" r:id="rId17"/>
    <p:sldId id="361" r:id="rId18"/>
    <p:sldId id="330" r:id="rId19"/>
    <p:sldId id="331" r:id="rId20"/>
    <p:sldId id="332" r:id="rId21"/>
    <p:sldId id="362" r:id="rId22"/>
    <p:sldId id="333" r:id="rId23"/>
    <p:sldId id="334" r:id="rId24"/>
    <p:sldId id="335" r:id="rId25"/>
    <p:sldId id="336" r:id="rId26"/>
    <p:sldId id="363" r:id="rId27"/>
    <p:sldId id="337" r:id="rId28"/>
    <p:sldId id="338" r:id="rId29"/>
    <p:sldId id="339" r:id="rId30"/>
    <p:sldId id="340" r:id="rId31"/>
    <p:sldId id="342" r:id="rId32"/>
    <p:sldId id="343" r:id="rId33"/>
    <p:sldId id="344" r:id="rId34"/>
    <p:sldId id="345" r:id="rId35"/>
    <p:sldId id="346" r:id="rId36"/>
    <p:sldId id="347" r:id="rId37"/>
    <p:sldId id="348" r:id="rId38"/>
    <p:sldId id="495" r:id="rId39"/>
    <p:sldId id="350" r:id="rId40"/>
    <p:sldId id="351" r:id="rId41"/>
    <p:sldId id="352" r:id="rId42"/>
    <p:sldId id="353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4"/>
            <p14:sldId id="318"/>
            <p14:sldId id="319"/>
            <p14:sldId id="359"/>
            <p14:sldId id="360"/>
            <p14:sldId id="321"/>
            <p14:sldId id="322"/>
            <p14:sldId id="325"/>
            <p14:sldId id="326"/>
            <p14:sldId id="327"/>
            <p14:sldId id="328"/>
            <p14:sldId id="329"/>
            <p14:sldId id="361"/>
            <p14:sldId id="330"/>
            <p14:sldId id="331"/>
            <p14:sldId id="332"/>
            <p14:sldId id="362"/>
            <p14:sldId id="333"/>
            <p14:sldId id="334"/>
            <p14:sldId id="335"/>
            <p14:sldId id="336"/>
            <p14:sldId id="363"/>
            <p14:sldId id="337"/>
            <p14:sldId id="338"/>
            <p14:sldId id="339"/>
            <p14:sldId id="340"/>
            <p14:sldId id="342"/>
            <p14:sldId id="343"/>
            <p14:sldId id="344"/>
            <p14:sldId id="345"/>
            <p14:sldId id="346"/>
            <p14:sldId id="347"/>
            <p14:sldId id="348"/>
            <p14:sldId id="495"/>
            <p14:sldId id="350"/>
            <p14:sldId id="351"/>
            <p14:sldId id="352"/>
            <p14:sldId id="35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7965A4-0117-B9BC-DAF9-10818DA35106}" v="1" dt="2024-04-28T19:42:36.8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74" d="100"/>
          <a:sy n="74" d="100"/>
        </p:scale>
        <p:origin x="-55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50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jdAljeraisi" userId="S::majdaljeraisi@midocean.edu.km::897047ab-843a-472a-8f98-004984b01199" providerId="AD" clId="Web-{2B7965A4-0117-B9BC-DAF9-10818DA35106}"/>
    <pc:docChg chg="modSld">
      <pc:chgData name="MajdAljeraisi" userId="S::majdaljeraisi@midocean.edu.km::897047ab-843a-472a-8f98-004984b01199" providerId="AD" clId="Web-{2B7965A4-0117-B9BC-DAF9-10818DA35106}" dt="2024-04-28T19:42:36.887" v="0" actId="1076"/>
      <pc:docMkLst>
        <pc:docMk/>
      </pc:docMkLst>
      <pc:sldChg chg="modSp">
        <pc:chgData name="MajdAljeraisi" userId="S::majdaljeraisi@midocean.edu.km::897047ab-843a-472a-8f98-004984b01199" providerId="AD" clId="Web-{2B7965A4-0117-B9BC-DAF9-10818DA35106}" dt="2024-04-28T19:42:36.887" v="0" actId="1076"/>
        <pc:sldMkLst>
          <pc:docMk/>
          <pc:sldMk cId="0" sldId="340"/>
        </pc:sldMkLst>
        <pc:picChg chg="mod">
          <ac:chgData name="MajdAljeraisi" userId="S::majdaljeraisi@midocean.edu.km::897047ab-843a-472a-8f98-004984b01199" providerId="AD" clId="Web-{2B7965A4-0117-B9BC-DAF9-10818DA35106}" dt="2024-04-28T19:42:36.887" v="0" actId="1076"/>
          <ac:picMkLst>
            <pc:docMk/>
            <pc:sldMk cId="0" sldId="340"/>
            <ac:picMk id="36870" creationId="{D7FC910B-550F-565C-B6F4-3961231C1794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17080F-E3C0-4082-BD48-5DF3EB4E40C6}" type="doc">
      <dgm:prSet loTypeId="urn:microsoft.com/office/officeart/2005/8/layout/venn1" loCatId="relationship" qsTypeId="urn:microsoft.com/office/officeart/2005/8/quickstyle/3d1" qsCatId="3D" csTypeId="urn:microsoft.com/office/officeart/2005/8/colors/colorful5" csCatId="colorful" phldr="1"/>
      <dgm:spPr/>
    </dgm:pt>
    <dgm:pt modelId="{0E70528F-50BD-4D53-887E-E84819FA1578}">
      <dgm:prSet phldrT="[Text]"/>
      <dgm:spPr>
        <a:solidFill>
          <a:schemeClr val="accent5">
            <a:hueOff val="0"/>
            <a:satOff val="0"/>
            <a:lumOff val="0"/>
          </a:schemeClr>
        </a:solidFill>
      </dgm:spPr>
      <dgm:t>
        <a:bodyPr/>
        <a:lstStyle/>
        <a:p>
          <a:r>
            <a:rPr lang="en-US" dirty="0"/>
            <a:t>E</a:t>
          </a:r>
        </a:p>
      </dgm:t>
    </dgm:pt>
    <dgm:pt modelId="{805F545B-DB48-4283-8EA2-CA54418C2877}" type="parTrans" cxnId="{AE51E6AD-3080-4454-A7E7-8B1B913E3CE6}">
      <dgm:prSet/>
      <dgm:spPr/>
      <dgm:t>
        <a:bodyPr/>
        <a:lstStyle/>
        <a:p>
          <a:endParaRPr lang="en-US"/>
        </a:p>
      </dgm:t>
    </dgm:pt>
    <dgm:pt modelId="{32D3C2A6-A76E-4A15-A49C-672329FCF960}" type="sibTrans" cxnId="{AE51E6AD-3080-4454-A7E7-8B1B913E3CE6}">
      <dgm:prSet/>
      <dgm:spPr/>
      <dgm:t>
        <a:bodyPr/>
        <a:lstStyle/>
        <a:p>
          <a:endParaRPr lang="en-US"/>
        </a:p>
      </dgm:t>
    </dgm:pt>
    <dgm:pt modelId="{50C560A9-223C-4B5F-832F-54BA0B1BDD85}">
      <dgm:prSet phldrT="[Text]"/>
      <dgm:spPr>
        <a:solidFill>
          <a:schemeClr val="accent5">
            <a:hueOff val="-3600000"/>
            <a:satOff val="39259"/>
            <a:lumOff val="-25490"/>
          </a:schemeClr>
        </a:solidFill>
      </dgm:spPr>
      <dgm:t>
        <a:bodyPr/>
        <a:lstStyle/>
        <a:p>
          <a:r>
            <a:rPr lang="en-US" dirty="0"/>
            <a:t>G</a:t>
          </a:r>
        </a:p>
      </dgm:t>
    </dgm:pt>
    <dgm:pt modelId="{2F4B84DB-ED93-4F22-8168-CE282991F80A}" type="parTrans" cxnId="{E35775A3-20B7-4A87-8A18-A374A59E6733}">
      <dgm:prSet/>
      <dgm:spPr/>
      <dgm:t>
        <a:bodyPr/>
        <a:lstStyle/>
        <a:p>
          <a:endParaRPr lang="en-US"/>
        </a:p>
      </dgm:t>
    </dgm:pt>
    <dgm:pt modelId="{231CE7B1-31B3-4D69-981D-B624B8258607}" type="sibTrans" cxnId="{E35775A3-20B7-4A87-8A18-A374A59E6733}">
      <dgm:prSet/>
      <dgm:spPr/>
      <dgm:t>
        <a:bodyPr/>
        <a:lstStyle/>
        <a:p>
          <a:endParaRPr lang="en-US"/>
        </a:p>
      </dgm:t>
    </dgm:pt>
    <dgm:pt modelId="{17CD46B6-D793-4264-95AC-C60ACC114574}">
      <dgm:prSet phldrT="[Text]"/>
      <dgm:spPr>
        <a:solidFill>
          <a:schemeClr val="accent5">
            <a:hueOff val="-7200000"/>
            <a:satOff val="78519"/>
            <a:lumOff val="-50981"/>
          </a:schemeClr>
        </a:solidFill>
      </dgm:spPr>
      <dgm:t>
        <a:bodyPr anchor="ctr" anchorCtr="1"/>
        <a:lstStyle/>
        <a:p>
          <a:pPr algn="ctr"/>
          <a:r>
            <a:rPr lang="en-US" dirty="0">
              <a:solidFill>
                <a:schemeClr val="bg1"/>
              </a:solidFill>
            </a:rPr>
            <a:t>  R</a:t>
          </a:r>
        </a:p>
      </dgm:t>
    </dgm:pt>
    <dgm:pt modelId="{05D1C9EC-BF43-4448-8C1C-A67D561242D1}" type="parTrans" cxnId="{70D0A518-036B-45D3-BC5F-0DCFCC079F64}">
      <dgm:prSet/>
      <dgm:spPr/>
      <dgm:t>
        <a:bodyPr/>
        <a:lstStyle/>
        <a:p>
          <a:endParaRPr lang="en-US"/>
        </a:p>
      </dgm:t>
    </dgm:pt>
    <dgm:pt modelId="{C447FC6B-4072-447B-B681-9F382D791D78}" type="sibTrans" cxnId="{70D0A518-036B-45D3-BC5F-0DCFCC079F64}">
      <dgm:prSet/>
      <dgm:spPr/>
      <dgm:t>
        <a:bodyPr/>
        <a:lstStyle/>
        <a:p>
          <a:endParaRPr lang="en-US"/>
        </a:p>
      </dgm:t>
    </dgm:pt>
    <dgm:pt modelId="{C8E89921-14A5-4C79-B64C-4FE1BAB7F147}" type="pres">
      <dgm:prSet presAssocID="{AB17080F-E3C0-4082-BD48-5DF3EB4E40C6}" presName="compositeShape" presStyleCnt="0">
        <dgm:presLayoutVars>
          <dgm:chMax val="7"/>
          <dgm:dir/>
          <dgm:resizeHandles val="exact"/>
        </dgm:presLayoutVars>
      </dgm:prSet>
      <dgm:spPr/>
    </dgm:pt>
    <dgm:pt modelId="{57840988-7564-456B-AD2D-760224BF5C9B}" type="pres">
      <dgm:prSet presAssocID="{0E70528F-50BD-4D53-887E-E84819FA1578}" presName="circ1" presStyleLbl="vennNode1" presStyleIdx="0" presStyleCnt="3"/>
      <dgm:spPr/>
      <dgm:t>
        <a:bodyPr/>
        <a:lstStyle/>
        <a:p>
          <a:pPr rtl="1"/>
          <a:endParaRPr lang="ar-SA"/>
        </a:p>
      </dgm:t>
    </dgm:pt>
    <dgm:pt modelId="{E458757D-302A-4790-B7D2-53127BA307F6}" type="pres">
      <dgm:prSet presAssocID="{0E70528F-50BD-4D53-887E-E84819FA1578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81964C18-C83E-4306-AE54-F980AC354A19}" type="pres">
      <dgm:prSet presAssocID="{50C560A9-223C-4B5F-832F-54BA0B1BDD85}" presName="circ2" presStyleLbl="vennNode1" presStyleIdx="1" presStyleCnt="3"/>
      <dgm:spPr/>
      <dgm:t>
        <a:bodyPr/>
        <a:lstStyle/>
        <a:p>
          <a:pPr rtl="1"/>
          <a:endParaRPr lang="ar-SA"/>
        </a:p>
      </dgm:t>
    </dgm:pt>
    <dgm:pt modelId="{503FEA95-20AA-4866-A60A-8F1EA7B556F5}" type="pres">
      <dgm:prSet presAssocID="{50C560A9-223C-4B5F-832F-54BA0B1BDD85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8B042624-C88B-4CAD-8CB7-DBD03798122B}" type="pres">
      <dgm:prSet presAssocID="{17CD46B6-D793-4264-95AC-C60ACC114574}" presName="circ3" presStyleLbl="vennNode1" presStyleIdx="2" presStyleCnt="3"/>
      <dgm:spPr/>
      <dgm:t>
        <a:bodyPr/>
        <a:lstStyle/>
        <a:p>
          <a:pPr rtl="1"/>
          <a:endParaRPr lang="ar-SA"/>
        </a:p>
      </dgm:t>
    </dgm:pt>
    <dgm:pt modelId="{F4A2FC12-2CDA-4B8E-9460-1BAE6FB3B2D0}" type="pres">
      <dgm:prSet presAssocID="{17CD46B6-D793-4264-95AC-C60ACC114574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E35775A3-20B7-4A87-8A18-A374A59E6733}" srcId="{AB17080F-E3C0-4082-BD48-5DF3EB4E40C6}" destId="{50C560A9-223C-4B5F-832F-54BA0B1BDD85}" srcOrd="1" destOrd="0" parTransId="{2F4B84DB-ED93-4F22-8168-CE282991F80A}" sibTransId="{231CE7B1-31B3-4D69-981D-B624B8258607}"/>
    <dgm:cxn modelId="{F584BE59-24FC-4111-BBE3-C2A21DB5B26D}" type="presOf" srcId="{50C560A9-223C-4B5F-832F-54BA0B1BDD85}" destId="{81964C18-C83E-4306-AE54-F980AC354A19}" srcOrd="0" destOrd="0" presId="urn:microsoft.com/office/officeart/2005/8/layout/venn1"/>
    <dgm:cxn modelId="{06AF91EB-9B11-4737-A3AE-C28B0AC0C67F}" type="presOf" srcId="{17CD46B6-D793-4264-95AC-C60ACC114574}" destId="{F4A2FC12-2CDA-4B8E-9460-1BAE6FB3B2D0}" srcOrd="1" destOrd="0" presId="urn:microsoft.com/office/officeart/2005/8/layout/venn1"/>
    <dgm:cxn modelId="{AE51E6AD-3080-4454-A7E7-8B1B913E3CE6}" srcId="{AB17080F-E3C0-4082-BD48-5DF3EB4E40C6}" destId="{0E70528F-50BD-4D53-887E-E84819FA1578}" srcOrd="0" destOrd="0" parTransId="{805F545B-DB48-4283-8EA2-CA54418C2877}" sibTransId="{32D3C2A6-A76E-4A15-A49C-672329FCF960}"/>
    <dgm:cxn modelId="{03A9BA47-8B85-4A1B-BA2C-A28BE49A4ABC}" type="presOf" srcId="{0E70528F-50BD-4D53-887E-E84819FA1578}" destId="{57840988-7564-456B-AD2D-760224BF5C9B}" srcOrd="0" destOrd="0" presId="urn:microsoft.com/office/officeart/2005/8/layout/venn1"/>
    <dgm:cxn modelId="{1B7ED518-E553-447F-961D-F84C52948B32}" type="presOf" srcId="{0E70528F-50BD-4D53-887E-E84819FA1578}" destId="{E458757D-302A-4790-B7D2-53127BA307F6}" srcOrd="1" destOrd="0" presId="urn:microsoft.com/office/officeart/2005/8/layout/venn1"/>
    <dgm:cxn modelId="{E9204DFE-73A6-4E03-A412-42C87C990645}" type="presOf" srcId="{50C560A9-223C-4B5F-832F-54BA0B1BDD85}" destId="{503FEA95-20AA-4866-A60A-8F1EA7B556F5}" srcOrd="1" destOrd="0" presId="urn:microsoft.com/office/officeart/2005/8/layout/venn1"/>
    <dgm:cxn modelId="{0BA2C83E-A077-4F95-A5D1-F5FC3C470EF0}" type="presOf" srcId="{AB17080F-E3C0-4082-BD48-5DF3EB4E40C6}" destId="{C8E89921-14A5-4C79-B64C-4FE1BAB7F147}" srcOrd="0" destOrd="0" presId="urn:microsoft.com/office/officeart/2005/8/layout/venn1"/>
    <dgm:cxn modelId="{70D0A518-036B-45D3-BC5F-0DCFCC079F64}" srcId="{AB17080F-E3C0-4082-BD48-5DF3EB4E40C6}" destId="{17CD46B6-D793-4264-95AC-C60ACC114574}" srcOrd="2" destOrd="0" parTransId="{05D1C9EC-BF43-4448-8C1C-A67D561242D1}" sibTransId="{C447FC6B-4072-447B-B681-9F382D791D78}"/>
    <dgm:cxn modelId="{07C0619B-CDCE-44E8-85EE-C2A207F291BD}" type="presOf" srcId="{17CD46B6-D793-4264-95AC-C60ACC114574}" destId="{8B042624-C88B-4CAD-8CB7-DBD03798122B}" srcOrd="0" destOrd="0" presId="urn:microsoft.com/office/officeart/2005/8/layout/venn1"/>
    <dgm:cxn modelId="{4F5D15E1-03E9-4F33-9FB3-2575060E7C06}" type="presParOf" srcId="{C8E89921-14A5-4C79-B64C-4FE1BAB7F147}" destId="{57840988-7564-456B-AD2D-760224BF5C9B}" srcOrd="0" destOrd="0" presId="urn:microsoft.com/office/officeart/2005/8/layout/venn1"/>
    <dgm:cxn modelId="{A7CD98EE-64DD-49CF-9F10-1774F528EB40}" type="presParOf" srcId="{C8E89921-14A5-4C79-B64C-4FE1BAB7F147}" destId="{E458757D-302A-4790-B7D2-53127BA307F6}" srcOrd="1" destOrd="0" presId="urn:microsoft.com/office/officeart/2005/8/layout/venn1"/>
    <dgm:cxn modelId="{D8C34F40-9C82-4397-9C05-4A3D03E749D8}" type="presParOf" srcId="{C8E89921-14A5-4C79-B64C-4FE1BAB7F147}" destId="{81964C18-C83E-4306-AE54-F980AC354A19}" srcOrd="2" destOrd="0" presId="urn:microsoft.com/office/officeart/2005/8/layout/venn1"/>
    <dgm:cxn modelId="{88F24777-2831-495E-9C63-C012CA2C4C51}" type="presParOf" srcId="{C8E89921-14A5-4C79-B64C-4FE1BAB7F147}" destId="{503FEA95-20AA-4866-A60A-8F1EA7B556F5}" srcOrd="3" destOrd="0" presId="urn:microsoft.com/office/officeart/2005/8/layout/venn1"/>
    <dgm:cxn modelId="{A1C8D503-F5C2-482D-BF5E-2EE74E4148D9}" type="presParOf" srcId="{C8E89921-14A5-4C79-B64C-4FE1BAB7F147}" destId="{8B042624-C88B-4CAD-8CB7-DBD03798122B}" srcOrd="4" destOrd="0" presId="urn:microsoft.com/office/officeart/2005/8/layout/venn1"/>
    <dgm:cxn modelId="{9872FCE1-E50B-4A98-BEE4-BDA702F36D1E}" type="presParOf" srcId="{C8E89921-14A5-4C79-B64C-4FE1BAB7F147}" destId="{F4A2FC12-2CDA-4B8E-9460-1BAE6FB3B2D0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0A3FEB8-2712-498E-85BF-E40F8D49EEF1}" type="doc">
      <dgm:prSet loTypeId="urn:microsoft.com/office/officeart/2005/8/layout/hList1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55FD22D-4CD0-4DE2-9EE0-C99720709352}">
      <dgm:prSet phldrT="[Text]" custT="1"/>
      <dgm:spPr/>
      <dgm:t>
        <a:bodyPr/>
        <a:lstStyle/>
        <a:p>
          <a:r>
            <a:rPr lang="en-US" sz="2000">
              <a:latin typeface="Times New Roman" panose="02020603050405020304" pitchFamily="18" charset="0"/>
              <a:cs typeface="Times New Roman" panose="02020603050405020304" pitchFamily="18" charset="0"/>
            </a:rPr>
            <a:t>Theory X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EF4E2F-DA64-4FE4-B80E-FD0EA42E5509}" type="parTrans" cxnId="{A5F9B06F-1BFE-47BC-803F-1DB3F6D65F86}">
      <dgm:prSet/>
      <dgm:spPr/>
      <dgm:t>
        <a:bodyPr/>
        <a:lstStyle/>
        <a:p>
          <a:endParaRPr lang="en-US" sz="2000"/>
        </a:p>
      </dgm:t>
    </dgm:pt>
    <dgm:pt modelId="{4517E362-F6A3-43E9-A223-621D0229519F}" type="sibTrans" cxnId="{A5F9B06F-1BFE-47BC-803F-1DB3F6D65F86}">
      <dgm:prSet/>
      <dgm:spPr/>
      <dgm:t>
        <a:bodyPr/>
        <a:lstStyle/>
        <a:p>
          <a:endParaRPr lang="en-US" sz="2000"/>
        </a:p>
      </dgm:t>
    </dgm:pt>
    <dgm:pt modelId="{C4BA91D0-D58B-4F1E-9628-D90DE693809D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Workers have little ambition</a:t>
          </a:r>
        </a:p>
      </dgm:t>
    </dgm:pt>
    <dgm:pt modelId="{83FF2E9E-4E54-44E9-8F4A-85D150636E12}" type="parTrans" cxnId="{48A7CCD1-FC9B-41B1-9E01-DB16A29E2D38}">
      <dgm:prSet/>
      <dgm:spPr/>
      <dgm:t>
        <a:bodyPr/>
        <a:lstStyle/>
        <a:p>
          <a:endParaRPr lang="en-US" sz="2000"/>
        </a:p>
      </dgm:t>
    </dgm:pt>
    <dgm:pt modelId="{8C8623DA-0925-4EA2-8A77-2F4BF610C501}" type="sibTrans" cxnId="{48A7CCD1-FC9B-41B1-9E01-DB16A29E2D38}">
      <dgm:prSet/>
      <dgm:spPr/>
      <dgm:t>
        <a:bodyPr/>
        <a:lstStyle/>
        <a:p>
          <a:endParaRPr lang="en-US" sz="2000"/>
        </a:p>
      </dgm:t>
    </dgm:pt>
    <dgm:pt modelId="{B5754F1B-84F7-4736-AF4E-1BCF1030B053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Dislike work</a:t>
          </a:r>
        </a:p>
      </dgm:t>
    </dgm:pt>
    <dgm:pt modelId="{98774ADA-07A9-459A-A7CB-E78867C03818}" type="parTrans" cxnId="{0B13E28B-0C9C-478B-B87C-B11533E23847}">
      <dgm:prSet/>
      <dgm:spPr/>
      <dgm:t>
        <a:bodyPr/>
        <a:lstStyle/>
        <a:p>
          <a:endParaRPr lang="en-US" sz="2000"/>
        </a:p>
      </dgm:t>
    </dgm:pt>
    <dgm:pt modelId="{21604C6C-883C-4A1E-8317-9BA0DEE1C1CE}" type="sibTrans" cxnId="{0B13E28B-0C9C-478B-B87C-B11533E23847}">
      <dgm:prSet/>
      <dgm:spPr/>
      <dgm:t>
        <a:bodyPr/>
        <a:lstStyle/>
        <a:p>
          <a:endParaRPr lang="en-US" sz="2000"/>
        </a:p>
      </dgm:t>
    </dgm:pt>
    <dgm:pt modelId="{00EF9CAF-82C0-4184-9F93-DCF45F1F7613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Theory Y</a:t>
          </a:r>
        </a:p>
      </dgm:t>
    </dgm:pt>
    <dgm:pt modelId="{08F4782D-6AF0-4117-8C89-16A2C2822ABC}" type="parTrans" cxnId="{9E60B14B-DBFE-4C7A-B077-D364DB895F3B}">
      <dgm:prSet/>
      <dgm:spPr/>
      <dgm:t>
        <a:bodyPr/>
        <a:lstStyle/>
        <a:p>
          <a:endParaRPr lang="en-US" sz="2000"/>
        </a:p>
      </dgm:t>
    </dgm:pt>
    <dgm:pt modelId="{D3C4D6E4-3680-49CC-B87E-BC676DB73694}" type="sibTrans" cxnId="{9E60B14B-DBFE-4C7A-B077-D364DB895F3B}">
      <dgm:prSet/>
      <dgm:spPr/>
      <dgm:t>
        <a:bodyPr/>
        <a:lstStyle/>
        <a:p>
          <a:endParaRPr lang="en-US" sz="2000"/>
        </a:p>
      </dgm:t>
    </dgm:pt>
    <dgm:pt modelId="{1DE9E1F1-74DD-4D19-B68E-D671A3676A99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Workers are self-directed</a:t>
          </a:r>
        </a:p>
      </dgm:t>
    </dgm:pt>
    <dgm:pt modelId="{37964107-91BC-412A-8DE3-BA99B0A19F61}" type="parTrans" cxnId="{D2E7B4A2-C492-434F-AD2D-EBFCB52F918A}">
      <dgm:prSet/>
      <dgm:spPr/>
      <dgm:t>
        <a:bodyPr/>
        <a:lstStyle/>
        <a:p>
          <a:endParaRPr lang="en-US" sz="2000"/>
        </a:p>
      </dgm:t>
    </dgm:pt>
    <dgm:pt modelId="{5DC71DC3-A9D5-4F72-91D9-B31FEA7FCD2E}" type="sibTrans" cxnId="{D2E7B4A2-C492-434F-AD2D-EBFCB52F918A}">
      <dgm:prSet/>
      <dgm:spPr/>
      <dgm:t>
        <a:bodyPr/>
        <a:lstStyle/>
        <a:p>
          <a:endParaRPr lang="en-US" sz="2000"/>
        </a:p>
      </dgm:t>
    </dgm:pt>
    <dgm:pt modelId="{15654908-FB63-4982-977E-0B2B165DAC30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Enjoy work</a:t>
          </a:r>
        </a:p>
      </dgm:t>
    </dgm:pt>
    <dgm:pt modelId="{BE3A0A79-665A-4AF5-9E8D-2864D233D44A}" type="parTrans" cxnId="{BC4DA1EF-070D-40D5-90B2-9FABB18435EA}">
      <dgm:prSet/>
      <dgm:spPr/>
      <dgm:t>
        <a:bodyPr/>
        <a:lstStyle/>
        <a:p>
          <a:endParaRPr lang="en-US" sz="2000"/>
        </a:p>
      </dgm:t>
    </dgm:pt>
    <dgm:pt modelId="{3FBBEBC9-0FD2-4755-9A45-C578EE01C3CD}" type="sibTrans" cxnId="{BC4DA1EF-070D-40D5-90B2-9FABB18435EA}">
      <dgm:prSet/>
      <dgm:spPr/>
      <dgm:t>
        <a:bodyPr/>
        <a:lstStyle/>
        <a:p>
          <a:endParaRPr lang="en-US" sz="2000"/>
        </a:p>
      </dgm:t>
    </dgm:pt>
    <dgm:pt modelId="{E5158B93-C82F-44CE-A886-0790FE99BEA1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Avoid responsibility</a:t>
          </a:r>
        </a:p>
      </dgm:t>
    </dgm:pt>
    <dgm:pt modelId="{DB86C1E6-A4B8-4896-BCEC-374096F215D8}" type="parTrans" cxnId="{B75D7B03-EC60-4390-9C19-39B7F63A5EFC}">
      <dgm:prSet/>
      <dgm:spPr/>
      <dgm:t>
        <a:bodyPr/>
        <a:lstStyle/>
        <a:p>
          <a:endParaRPr lang="en-US" sz="2000"/>
        </a:p>
      </dgm:t>
    </dgm:pt>
    <dgm:pt modelId="{30D950A2-9FF9-4D65-BE45-63A0CDB5B21D}" type="sibTrans" cxnId="{B75D7B03-EC60-4390-9C19-39B7F63A5EFC}">
      <dgm:prSet/>
      <dgm:spPr/>
      <dgm:t>
        <a:bodyPr/>
        <a:lstStyle/>
        <a:p>
          <a:endParaRPr lang="en-US" sz="2000"/>
        </a:p>
      </dgm:t>
    </dgm:pt>
    <dgm:pt modelId="{181963F4-492C-4A84-82E8-A01CBA2EDA8A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Accept responsibility</a:t>
          </a:r>
        </a:p>
      </dgm:t>
    </dgm:pt>
    <dgm:pt modelId="{51554B32-0986-4E50-BA56-1CA96133DD78}" type="parTrans" cxnId="{38F9AC4F-FF8B-4648-A41D-492EBA942356}">
      <dgm:prSet/>
      <dgm:spPr/>
      <dgm:t>
        <a:bodyPr/>
        <a:lstStyle/>
        <a:p>
          <a:endParaRPr lang="en-US" sz="2000"/>
        </a:p>
      </dgm:t>
    </dgm:pt>
    <dgm:pt modelId="{8E306D68-9893-49D4-BAB9-A26CCC59BF49}" type="sibTrans" cxnId="{38F9AC4F-FF8B-4648-A41D-492EBA942356}">
      <dgm:prSet/>
      <dgm:spPr/>
      <dgm:t>
        <a:bodyPr/>
        <a:lstStyle/>
        <a:p>
          <a:endParaRPr lang="en-US" sz="2000"/>
        </a:p>
      </dgm:t>
    </dgm:pt>
    <dgm:pt modelId="{7C167AA5-4059-4122-8CC7-6A669AB17D8A}" type="pres">
      <dgm:prSet presAssocID="{40A3FEB8-2712-498E-85BF-E40F8D49EEF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0B1B3AFA-9A37-4FDA-A8DC-0B84D359A184}" type="pres">
      <dgm:prSet presAssocID="{355FD22D-4CD0-4DE2-9EE0-C99720709352}" presName="composite" presStyleCnt="0"/>
      <dgm:spPr/>
    </dgm:pt>
    <dgm:pt modelId="{F4FE7280-B0EF-4A1F-BC60-ABB001E009CD}" type="pres">
      <dgm:prSet presAssocID="{355FD22D-4CD0-4DE2-9EE0-C99720709352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53506E14-612D-4340-8E4D-941EBB2A57A4}" type="pres">
      <dgm:prSet presAssocID="{355FD22D-4CD0-4DE2-9EE0-C99720709352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BC40C767-412D-459B-9DD2-23D1389F4B85}" type="pres">
      <dgm:prSet presAssocID="{4517E362-F6A3-43E9-A223-621D0229519F}" presName="space" presStyleCnt="0"/>
      <dgm:spPr/>
    </dgm:pt>
    <dgm:pt modelId="{6BC262CB-05E1-457F-BCE2-500AA6AA3B24}" type="pres">
      <dgm:prSet presAssocID="{00EF9CAF-82C0-4184-9F93-DCF45F1F7613}" presName="composite" presStyleCnt="0"/>
      <dgm:spPr/>
    </dgm:pt>
    <dgm:pt modelId="{24FF8A99-CF95-4356-8634-8EC53AE7623F}" type="pres">
      <dgm:prSet presAssocID="{00EF9CAF-82C0-4184-9F93-DCF45F1F7613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E4731A13-8FC5-4123-AE25-EE1C2E4C9CD1}" type="pres">
      <dgm:prSet presAssocID="{00EF9CAF-82C0-4184-9F93-DCF45F1F7613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63142CF5-B2A7-4071-893B-A8F0CFFF1CF0}" type="presOf" srcId="{00EF9CAF-82C0-4184-9F93-DCF45F1F7613}" destId="{24FF8A99-CF95-4356-8634-8EC53AE7623F}" srcOrd="0" destOrd="0" presId="urn:microsoft.com/office/officeart/2005/8/layout/hList1"/>
    <dgm:cxn modelId="{D2E7B4A2-C492-434F-AD2D-EBFCB52F918A}" srcId="{00EF9CAF-82C0-4184-9F93-DCF45F1F7613}" destId="{1DE9E1F1-74DD-4D19-B68E-D671A3676A99}" srcOrd="0" destOrd="0" parTransId="{37964107-91BC-412A-8DE3-BA99B0A19F61}" sibTransId="{5DC71DC3-A9D5-4F72-91D9-B31FEA7FCD2E}"/>
    <dgm:cxn modelId="{710C3390-5751-4D14-BA4D-22179DD4E84A}" type="presOf" srcId="{355FD22D-4CD0-4DE2-9EE0-C99720709352}" destId="{F4FE7280-B0EF-4A1F-BC60-ABB001E009CD}" srcOrd="0" destOrd="0" presId="urn:microsoft.com/office/officeart/2005/8/layout/hList1"/>
    <dgm:cxn modelId="{B75D7B03-EC60-4390-9C19-39B7F63A5EFC}" srcId="{355FD22D-4CD0-4DE2-9EE0-C99720709352}" destId="{E5158B93-C82F-44CE-A886-0790FE99BEA1}" srcOrd="2" destOrd="0" parTransId="{DB86C1E6-A4B8-4896-BCEC-374096F215D8}" sibTransId="{30D950A2-9FF9-4D65-BE45-63A0CDB5B21D}"/>
    <dgm:cxn modelId="{48A7CCD1-FC9B-41B1-9E01-DB16A29E2D38}" srcId="{355FD22D-4CD0-4DE2-9EE0-C99720709352}" destId="{C4BA91D0-D58B-4F1E-9628-D90DE693809D}" srcOrd="0" destOrd="0" parTransId="{83FF2E9E-4E54-44E9-8F4A-85D150636E12}" sibTransId="{8C8623DA-0925-4EA2-8A77-2F4BF610C501}"/>
    <dgm:cxn modelId="{A5F9B06F-1BFE-47BC-803F-1DB3F6D65F86}" srcId="{40A3FEB8-2712-498E-85BF-E40F8D49EEF1}" destId="{355FD22D-4CD0-4DE2-9EE0-C99720709352}" srcOrd="0" destOrd="0" parTransId="{F0EF4E2F-DA64-4FE4-B80E-FD0EA42E5509}" sibTransId="{4517E362-F6A3-43E9-A223-621D0229519F}"/>
    <dgm:cxn modelId="{24AE8D55-BB38-4876-ABBF-EE409469D9F7}" type="presOf" srcId="{181963F4-492C-4A84-82E8-A01CBA2EDA8A}" destId="{E4731A13-8FC5-4123-AE25-EE1C2E4C9CD1}" srcOrd="0" destOrd="2" presId="urn:microsoft.com/office/officeart/2005/8/layout/hList1"/>
    <dgm:cxn modelId="{CAEC332D-EA48-433C-9365-DB6F64C95214}" type="presOf" srcId="{B5754F1B-84F7-4736-AF4E-1BCF1030B053}" destId="{53506E14-612D-4340-8E4D-941EBB2A57A4}" srcOrd="0" destOrd="1" presId="urn:microsoft.com/office/officeart/2005/8/layout/hList1"/>
    <dgm:cxn modelId="{68A64A64-ACD7-4B3B-9DC3-8570AF8021F0}" type="presOf" srcId="{C4BA91D0-D58B-4F1E-9628-D90DE693809D}" destId="{53506E14-612D-4340-8E4D-941EBB2A57A4}" srcOrd="0" destOrd="0" presId="urn:microsoft.com/office/officeart/2005/8/layout/hList1"/>
    <dgm:cxn modelId="{38F9AC4F-FF8B-4648-A41D-492EBA942356}" srcId="{00EF9CAF-82C0-4184-9F93-DCF45F1F7613}" destId="{181963F4-492C-4A84-82E8-A01CBA2EDA8A}" srcOrd="2" destOrd="0" parTransId="{51554B32-0986-4E50-BA56-1CA96133DD78}" sibTransId="{8E306D68-9893-49D4-BAB9-A26CCC59BF49}"/>
    <dgm:cxn modelId="{CE466297-BEFB-4104-B742-0754AD3EA405}" type="presOf" srcId="{E5158B93-C82F-44CE-A886-0790FE99BEA1}" destId="{53506E14-612D-4340-8E4D-941EBB2A57A4}" srcOrd="0" destOrd="2" presId="urn:microsoft.com/office/officeart/2005/8/layout/hList1"/>
    <dgm:cxn modelId="{22026447-4D55-4760-B9AA-8FA5608AFD38}" type="presOf" srcId="{1DE9E1F1-74DD-4D19-B68E-D671A3676A99}" destId="{E4731A13-8FC5-4123-AE25-EE1C2E4C9CD1}" srcOrd="0" destOrd="0" presId="urn:microsoft.com/office/officeart/2005/8/layout/hList1"/>
    <dgm:cxn modelId="{96DC56E8-25F7-43DE-88F3-6638A97715C7}" type="presOf" srcId="{15654908-FB63-4982-977E-0B2B165DAC30}" destId="{E4731A13-8FC5-4123-AE25-EE1C2E4C9CD1}" srcOrd="0" destOrd="1" presId="urn:microsoft.com/office/officeart/2005/8/layout/hList1"/>
    <dgm:cxn modelId="{9E60B14B-DBFE-4C7A-B077-D364DB895F3B}" srcId="{40A3FEB8-2712-498E-85BF-E40F8D49EEF1}" destId="{00EF9CAF-82C0-4184-9F93-DCF45F1F7613}" srcOrd="1" destOrd="0" parTransId="{08F4782D-6AF0-4117-8C89-16A2C2822ABC}" sibTransId="{D3C4D6E4-3680-49CC-B87E-BC676DB73694}"/>
    <dgm:cxn modelId="{C964D956-CD0C-4731-A449-161FBD093CAE}" type="presOf" srcId="{40A3FEB8-2712-498E-85BF-E40F8D49EEF1}" destId="{7C167AA5-4059-4122-8CC7-6A669AB17D8A}" srcOrd="0" destOrd="0" presId="urn:microsoft.com/office/officeart/2005/8/layout/hList1"/>
    <dgm:cxn modelId="{BC4DA1EF-070D-40D5-90B2-9FABB18435EA}" srcId="{00EF9CAF-82C0-4184-9F93-DCF45F1F7613}" destId="{15654908-FB63-4982-977E-0B2B165DAC30}" srcOrd="1" destOrd="0" parTransId="{BE3A0A79-665A-4AF5-9E8D-2864D233D44A}" sibTransId="{3FBBEBC9-0FD2-4755-9A45-C578EE01C3CD}"/>
    <dgm:cxn modelId="{0B13E28B-0C9C-478B-B87C-B11533E23847}" srcId="{355FD22D-4CD0-4DE2-9EE0-C99720709352}" destId="{B5754F1B-84F7-4736-AF4E-1BCF1030B053}" srcOrd="1" destOrd="0" parTransId="{98774ADA-07A9-459A-A7CB-E78867C03818}" sibTransId="{21604C6C-883C-4A1E-8317-9BA0DEE1C1CE}"/>
    <dgm:cxn modelId="{B420B3D1-4D72-43EA-8BC9-956593032A5D}" type="presParOf" srcId="{7C167AA5-4059-4122-8CC7-6A669AB17D8A}" destId="{0B1B3AFA-9A37-4FDA-A8DC-0B84D359A184}" srcOrd="0" destOrd="0" presId="urn:microsoft.com/office/officeart/2005/8/layout/hList1"/>
    <dgm:cxn modelId="{DF1FB27B-0A77-4315-BC10-ACEB92A68694}" type="presParOf" srcId="{0B1B3AFA-9A37-4FDA-A8DC-0B84D359A184}" destId="{F4FE7280-B0EF-4A1F-BC60-ABB001E009CD}" srcOrd="0" destOrd="0" presId="urn:microsoft.com/office/officeart/2005/8/layout/hList1"/>
    <dgm:cxn modelId="{8387ECD3-835B-4507-AC0D-39744DB5B854}" type="presParOf" srcId="{0B1B3AFA-9A37-4FDA-A8DC-0B84D359A184}" destId="{53506E14-612D-4340-8E4D-941EBB2A57A4}" srcOrd="1" destOrd="0" presId="urn:microsoft.com/office/officeart/2005/8/layout/hList1"/>
    <dgm:cxn modelId="{70F723F6-5DBA-4566-A08B-F791B420FE9F}" type="presParOf" srcId="{7C167AA5-4059-4122-8CC7-6A669AB17D8A}" destId="{BC40C767-412D-459B-9DD2-23D1389F4B85}" srcOrd="1" destOrd="0" presId="urn:microsoft.com/office/officeart/2005/8/layout/hList1"/>
    <dgm:cxn modelId="{82726312-D032-48E1-AF20-D3AC1D3673C5}" type="presParOf" srcId="{7C167AA5-4059-4122-8CC7-6A669AB17D8A}" destId="{6BC262CB-05E1-457F-BCE2-500AA6AA3B24}" srcOrd="2" destOrd="0" presId="urn:microsoft.com/office/officeart/2005/8/layout/hList1"/>
    <dgm:cxn modelId="{D37DA150-609E-44F4-94F3-3C9553A79153}" type="presParOf" srcId="{6BC262CB-05E1-457F-BCE2-500AA6AA3B24}" destId="{24FF8A99-CF95-4356-8634-8EC53AE7623F}" srcOrd="0" destOrd="0" presId="urn:microsoft.com/office/officeart/2005/8/layout/hList1"/>
    <dgm:cxn modelId="{4D3AF3E8-F815-4120-AB6B-846F743A40D2}" type="presParOf" srcId="{6BC262CB-05E1-457F-BCE2-500AA6AA3B24}" destId="{E4731A13-8FC5-4123-AE25-EE1C2E4C9CD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E6E8713-CBCD-476D-BFF5-1E0152F550C5}" type="doc">
      <dgm:prSet loTypeId="urn:microsoft.com/office/officeart/2005/8/layout/radial4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AE3822E-6038-40D9-83F2-6BABADC3E06B}">
      <dgm:prSet phldrT="[Text]" custT="1"/>
      <dgm:spPr/>
      <dgm:t>
        <a:bodyPr/>
        <a:lstStyle/>
        <a:p>
          <a:pPr algn="ctr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Organizational Justice</a:t>
          </a:r>
        </a:p>
      </dgm:t>
    </dgm:pt>
    <dgm:pt modelId="{8B80C22E-3189-408D-9C7D-18FE89DDA1EF}" type="parTrans" cxnId="{6EF294B4-F5E7-4069-8B44-BA0052DBE312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BD29C2-D037-43F9-A251-0EDBB31AAF5F}" type="sibTrans" cxnId="{6EF294B4-F5E7-4069-8B44-BA0052DBE312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658FF1-2919-4CAE-8ECE-925639408974}">
      <dgm:prSet phldrT="[Text]" custT="1"/>
      <dgm:spPr/>
      <dgm:t>
        <a:bodyPr/>
        <a:lstStyle/>
        <a:p>
          <a:pPr algn="ctr"/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Distributive Justice</a:t>
          </a:r>
        </a:p>
      </dgm:t>
    </dgm:pt>
    <dgm:pt modelId="{141ADB7E-9F16-46D8-A2D8-0EC74375CEDB}" type="parTrans" cxnId="{625EAF64-FF9F-4F07-8AE9-065C7F5EF872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9C1098-FCA9-48E9-80FD-A7C3B18DAF67}" type="sibTrans" cxnId="{625EAF64-FF9F-4F07-8AE9-065C7F5EF872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800ECE-43E5-4C13-A3F6-135176AB6419}">
      <dgm:prSet phldrT="[Text]" custT="1"/>
      <dgm:spPr/>
      <dgm:t>
        <a:bodyPr/>
        <a:lstStyle/>
        <a:p>
          <a:pPr algn="ctr"/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Procedural Justice</a:t>
          </a:r>
        </a:p>
      </dgm:t>
    </dgm:pt>
    <dgm:pt modelId="{BDCEFE20-0807-4E97-B38C-1E6AD17C98D9}" type="parTrans" cxnId="{6905E0F6-53F9-4227-9C09-7F75DBCBCE0E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CB7A51-D0D7-4F9C-9B6F-AD1F3D3F1446}" type="sibTrans" cxnId="{6905E0F6-53F9-4227-9C09-7F75DBCBCE0E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971851-3FAC-4C68-B4B9-F312354D4D9F}">
      <dgm:prSet phldrT="[Text]" custT="1"/>
      <dgm:spPr/>
      <dgm:t>
        <a:bodyPr/>
        <a:lstStyle/>
        <a:p>
          <a:pPr algn="ctr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Interactional Justice</a:t>
          </a:r>
        </a:p>
      </dgm:t>
    </dgm:pt>
    <dgm:pt modelId="{088D2604-8D36-4B7A-B86A-B88A83C02B92}" type="parTrans" cxnId="{D0E73D9C-67B9-4B79-9A76-AF9605C3F871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7ED936-B3D3-4646-AA50-26BFC9C2338F}" type="sibTrans" cxnId="{D0E73D9C-67B9-4B79-9A76-AF9605C3F871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4EE4B7-51C3-4296-8F1B-85F9FFDC751B}">
      <dgm:prSet phldrT="[Text]" custT="1"/>
      <dgm:spPr/>
      <dgm:t>
        <a:bodyPr/>
        <a:lstStyle/>
        <a:p>
          <a:pPr algn="ctr"/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Fairness of outcome</a:t>
          </a:r>
        </a:p>
      </dgm:t>
    </dgm:pt>
    <dgm:pt modelId="{00711E6D-86F1-4662-916D-2B5A7705ECFA}" type="parTrans" cxnId="{9D0A0F39-910A-403C-BF0C-8ECAB31183FE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294F6F-578D-4EF2-81BB-E25F8392112B}" type="sibTrans" cxnId="{9D0A0F39-910A-403C-BF0C-8ECAB31183FE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29A79E-58A2-49DA-A15B-57DD9FE55BB0}">
      <dgm:prSet phldrT="[Text]" custT="1"/>
      <dgm:spPr/>
      <dgm:t>
        <a:bodyPr/>
        <a:lstStyle/>
        <a:p>
          <a:pPr algn="ctr"/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Fairness of outcome process</a:t>
          </a:r>
        </a:p>
      </dgm:t>
    </dgm:pt>
    <dgm:pt modelId="{BEFA8E91-6845-40CC-8DE6-C9A3C123D4CE}" type="parTrans" cxnId="{8228669B-2DD5-474A-93BC-BD091CCEBBA5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5004A91-25CB-4AA0-A7CC-49E67D7081D2}" type="sibTrans" cxnId="{8228669B-2DD5-474A-93BC-BD091CCEBBA5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3308D3-E490-42F1-934F-45F4ADF43ADE}">
      <dgm:prSet phldrT="[Text]" custT="1"/>
      <dgm:spPr/>
      <dgm:t>
        <a:bodyPr/>
        <a:lstStyle/>
        <a:p>
          <a:pPr algn="ctr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Being treated with dignity and respect</a:t>
          </a:r>
        </a:p>
      </dgm:t>
    </dgm:pt>
    <dgm:pt modelId="{08424163-A956-42D5-8632-B40737AE278E}" type="parTrans" cxnId="{B6DCCC2D-D647-461B-9A74-2BFAC44665F0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999073-9087-4D1D-96B8-16696F3E2303}" type="sibTrans" cxnId="{B6DCCC2D-D647-461B-9A74-2BFAC44665F0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11B75B-D465-498D-8356-F25194CE2998}" type="pres">
      <dgm:prSet presAssocID="{8E6E8713-CBCD-476D-BFF5-1E0152F550C5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322CAAB0-19D1-41CE-A537-3FB032559EC7}" type="pres">
      <dgm:prSet presAssocID="{FAE3822E-6038-40D9-83F2-6BABADC3E06B}" presName="centerShape" presStyleLbl="node0" presStyleIdx="0" presStyleCnt="1"/>
      <dgm:spPr/>
      <dgm:t>
        <a:bodyPr/>
        <a:lstStyle/>
        <a:p>
          <a:pPr rtl="1"/>
          <a:endParaRPr lang="ar-SA"/>
        </a:p>
      </dgm:t>
    </dgm:pt>
    <dgm:pt modelId="{48FF4E41-9F4D-4B74-A280-907680643D8C}" type="pres">
      <dgm:prSet presAssocID="{141ADB7E-9F16-46D8-A2D8-0EC74375CEDB}" presName="parTrans" presStyleLbl="bgSibTrans2D1" presStyleIdx="0" presStyleCnt="3"/>
      <dgm:spPr/>
      <dgm:t>
        <a:bodyPr/>
        <a:lstStyle/>
        <a:p>
          <a:pPr rtl="1"/>
          <a:endParaRPr lang="ar-SA"/>
        </a:p>
      </dgm:t>
    </dgm:pt>
    <dgm:pt modelId="{D6DC9E17-01F8-4A45-9DC8-91180F2E561B}" type="pres">
      <dgm:prSet presAssocID="{26658FF1-2919-4CAE-8ECE-92563940897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ED40CFA7-DABE-4286-B03E-86D366DF3C04}" type="pres">
      <dgm:prSet presAssocID="{BDCEFE20-0807-4E97-B38C-1E6AD17C98D9}" presName="parTrans" presStyleLbl="bgSibTrans2D1" presStyleIdx="1" presStyleCnt="3"/>
      <dgm:spPr/>
      <dgm:t>
        <a:bodyPr/>
        <a:lstStyle/>
        <a:p>
          <a:pPr rtl="1"/>
          <a:endParaRPr lang="ar-SA"/>
        </a:p>
      </dgm:t>
    </dgm:pt>
    <dgm:pt modelId="{769CA198-77D0-4114-8A5B-4A5FE70DFA73}" type="pres">
      <dgm:prSet presAssocID="{38800ECE-43E5-4C13-A3F6-135176AB641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533E17C2-95C6-45C1-BD32-A626F29F85BE}" type="pres">
      <dgm:prSet presAssocID="{088D2604-8D36-4B7A-B86A-B88A83C02B92}" presName="parTrans" presStyleLbl="bgSibTrans2D1" presStyleIdx="2" presStyleCnt="3"/>
      <dgm:spPr/>
      <dgm:t>
        <a:bodyPr/>
        <a:lstStyle/>
        <a:p>
          <a:pPr rtl="1"/>
          <a:endParaRPr lang="ar-SA"/>
        </a:p>
      </dgm:t>
    </dgm:pt>
    <dgm:pt modelId="{DC3DA912-1149-430C-AEC4-603929E48CEC}" type="pres">
      <dgm:prSet presAssocID="{A1971851-3FAC-4C68-B4B9-F312354D4D9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526118BB-32A9-4B95-B6E8-5C45652F2778}" type="presOf" srcId="{EB29A79E-58A2-49DA-A15B-57DD9FE55BB0}" destId="{769CA198-77D0-4114-8A5B-4A5FE70DFA73}" srcOrd="0" destOrd="1" presId="urn:microsoft.com/office/officeart/2005/8/layout/radial4"/>
    <dgm:cxn modelId="{119CD9FB-BA02-49F7-B2B7-31B87526C53E}" type="presOf" srcId="{26658FF1-2919-4CAE-8ECE-925639408974}" destId="{D6DC9E17-01F8-4A45-9DC8-91180F2E561B}" srcOrd="0" destOrd="0" presId="urn:microsoft.com/office/officeart/2005/8/layout/radial4"/>
    <dgm:cxn modelId="{B6DCCC2D-D647-461B-9A74-2BFAC44665F0}" srcId="{A1971851-3FAC-4C68-B4B9-F312354D4D9F}" destId="{623308D3-E490-42F1-934F-45F4ADF43ADE}" srcOrd="0" destOrd="0" parTransId="{08424163-A956-42D5-8632-B40737AE278E}" sibTransId="{A2999073-9087-4D1D-96B8-16696F3E2303}"/>
    <dgm:cxn modelId="{6905E0F6-53F9-4227-9C09-7F75DBCBCE0E}" srcId="{FAE3822E-6038-40D9-83F2-6BABADC3E06B}" destId="{38800ECE-43E5-4C13-A3F6-135176AB6419}" srcOrd="1" destOrd="0" parTransId="{BDCEFE20-0807-4E97-B38C-1E6AD17C98D9}" sibTransId="{D8CB7A51-D0D7-4F9C-9B6F-AD1F3D3F1446}"/>
    <dgm:cxn modelId="{EBDDD8BF-308F-4102-9AFD-4C2141A4930E}" type="presOf" srcId="{088D2604-8D36-4B7A-B86A-B88A83C02B92}" destId="{533E17C2-95C6-45C1-BD32-A626F29F85BE}" srcOrd="0" destOrd="0" presId="urn:microsoft.com/office/officeart/2005/8/layout/radial4"/>
    <dgm:cxn modelId="{5D87CEC4-210D-4AFF-A03C-0121A27F65F5}" type="presOf" srcId="{38800ECE-43E5-4C13-A3F6-135176AB6419}" destId="{769CA198-77D0-4114-8A5B-4A5FE70DFA73}" srcOrd="0" destOrd="0" presId="urn:microsoft.com/office/officeart/2005/8/layout/radial4"/>
    <dgm:cxn modelId="{9E9FABFD-29D5-4935-B47B-772373594579}" type="presOf" srcId="{141ADB7E-9F16-46D8-A2D8-0EC74375CEDB}" destId="{48FF4E41-9F4D-4B74-A280-907680643D8C}" srcOrd="0" destOrd="0" presId="urn:microsoft.com/office/officeart/2005/8/layout/radial4"/>
    <dgm:cxn modelId="{6EF294B4-F5E7-4069-8B44-BA0052DBE312}" srcId="{8E6E8713-CBCD-476D-BFF5-1E0152F550C5}" destId="{FAE3822E-6038-40D9-83F2-6BABADC3E06B}" srcOrd="0" destOrd="0" parTransId="{8B80C22E-3189-408D-9C7D-18FE89DDA1EF}" sibTransId="{D4BD29C2-D037-43F9-A251-0EDBB31AAF5F}"/>
    <dgm:cxn modelId="{9D0A0F39-910A-403C-BF0C-8ECAB31183FE}" srcId="{26658FF1-2919-4CAE-8ECE-925639408974}" destId="{E54EE4B7-51C3-4296-8F1B-85F9FFDC751B}" srcOrd="0" destOrd="0" parTransId="{00711E6D-86F1-4662-916D-2B5A7705ECFA}" sibTransId="{CF294F6F-578D-4EF2-81BB-E25F8392112B}"/>
    <dgm:cxn modelId="{1D29EBD3-6A72-456F-8E9F-73631EAC8387}" type="presOf" srcId="{A1971851-3FAC-4C68-B4B9-F312354D4D9F}" destId="{DC3DA912-1149-430C-AEC4-603929E48CEC}" srcOrd="0" destOrd="0" presId="urn:microsoft.com/office/officeart/2005/8/layout/radial4"/>
    <dgm:cxn modelId="{8228669B-2DD5-474A-93BC-BD091CCEBBA5}" srcId="{38800ECE-43E5-4C13-A3F6-135176AB6419}" destId="{EB29A79E-58A2-49DA-A15B-57DD9FE55BB0}" srcOrd="0" destOrd="0" parTransId="{BEFA8E91-6845-40CC-8DE6-C9A3C123D4CE}" sibTransId="{05004A91-25CB-4AA0-A7CC-49E67D7081D2}"/>
    <dgm:cxn modelId="{D0E73D9C-67B9-4B79-9A76-AF9605C3F871}" srcId="{FAE3822E-6038-40D9-83F2-6BABADC3E06B}" destId="{A1971851-3FAC-4C68-B4B9-F312354D4D9F}" srcOrd="2" destOrd="0" parTransId="{088D2604-8D36-4B7A-B86A-B88A83C02B92}" sibTransId="{807ED936-B3D3-4646-AA50-26BFC9C2338F}"/>
    <dgm:cxn modelId="{8E58CA0E-A7EC-4B74-AB2A-F0994FF9FC60}" type="presOf" srcId="{E54EE4B7-51C3-4296-8F1B-85F9FFDC751B}" destId="{D6DC9E17-01F8-4A45-9DC8-91180F2E561B}" srcOrd="0" destOrd="1" presId="urn:microsoft.com/office/officeart/2005/8/layout/radial4"/>
    <dgm:cxn modelId="{625EAF64-FF9F-4F07-8AE9-065C7F5EF872}" srcId="{FAE3822E-6038-40D9-83F2-6BABADC3E06B}" destId="{26658FF1-2919-4CAE-8ECE-925639408974}" srcOrd="0" destOrd="0" parTransId="{141ADB7E-9F16-46D8-A2D8-0EC74375CEDB}" sibTransId="{859C1098-FCA9-48E9-80FD-A7C3B18DAF67}"/>
    <dgm:cxn modelId="{17865266-3036-4B4C-8C1C-9E36A690199D}" type="presOf" srcId="{BDCEFE20-0807-4E97-B38C-1E6AD17C98D9}" destId="{ED40CFA7-DABE-4286-B03E-86D366DF3C04}" srcOrd="0" destOrd="0" presId="urn:microsoft.com/office/officeart/2005/8/layout/radial4"/>
    <dgm:cxn modelId="{8AAF7DD8-3902-454A-8881-57B0981DDB49}" type="presOf" srcId="{623308D3-E490-42F1-934F-45F4ADF43ADE}" destId="{DC3DA912-1149-430C-AEC4-603929E48CEC}" srcOrd="0" destOrd="1" presId="urn:microsoft.com/office/officeart/2005/8/layout/radial4"/>
    <dgm:cxn modelId="{4E62E24D-DE14-48D1-B414-BCC29C471FE8}" type="presOf" srcId="{8E6E8713-CBCD-476D-BFF5-1E0152F550C5}" destId="{EC11B75B-D465-498D-8356-F25194CE2998}" srcOrd="0" destOrd="0" presId="urn:microsoft.com/office/officeart/2005/8/layout/radial4"/>
    <dgm:cxn modelId="{426E2B81-09F0-4BA2-A7F6-E6765E2CF75A}" type="presOf" srcId="{FAE3822E-6038-40D9-83F2-6BABADC3E06B}" destId="{322CAAB0-19D1-41CE-A537-3FB032559EC7}" srcOrd="0" destOrd="0" presId="urn:microsoft.com/office/officeart/2005/8/layout/radial4"/>
    <dgm:cxn modelId="{C80CAB1B-CC52-4F9F-9FD7-64523696B3BA}" type="presParOf" srcId="{EC11B75B-D465-498D-8356-F25194CE2998}" destId="{322CAAB0-19D1-41CE-A537-3FB032559EC7}" srcOrd="0" destOrd="0" presId="urn:microsoft.com/office/officeart/2005/8/layout/radial4"/>
    <dgm:cxn modelId="{E3A634AF-EED8-41FF-AD9A-51C1E8CCA490}" type="presParOf" srcId="{EC11B75B-D465-498D-8356-F25194CE2998}" destId="{48FF4E41-9F4D-4B74-A280-907680643D8C}" srcOrd="1" destOrd="0" presId="urn:microsoft.com/office/officeart/2005/8/layout/radial4"/>
    <dgm:cxn modelId="{1CF29FB1-64E8-4A07-B213-6303A2DF375C}" type="presParOf" srcId="{EC11B75B-D465-498D-8356-F25194CE2998}" destId="{D6DC9E17-01F8-4A45-9DC8-91180F2E561B}" srcOrd="2" destOrd="0" presId="urn:microsoft.com/office/officeart/2005/8/layout/radial4"/>
    <dgm:cxn modelId="{4B0B0929-6710-4CF7-B0CB-FB9567C8EBE4}" type="presParOf" srcId="{EC11B75B-D465-498D-8356-F25194CE2998}" destId="{ED40CFA7-DABE-4286-B03E-86D366DF3C04}" srcOrd="3" destOrd="0" presId="urn:microsoft.com/office/officeart/2005/8/layout/radial4"/>
    <dgm:cxn modelId="{9269F095-40CB-4121-AE55-BB8F2BEB8B5B}" type="presParOf" srcId="{EC11B75B-D465-498D-8356-F25194CE2998}" destId="{769CA198-77D0-4114-8A5B-4A5FE70DFA73}" srcOrd="4" destOrd="0" presId="urn:microsoft.com/office/officeart/2005/8/layout/radial4"/>
    <dgm:cxn modelId="{C9CD0508-8562-4758-9906-5D61585DEA0B}" type="presParOf" srcId="{EC11B75B-D465-498D-8356-F25194CE2998}" destId="{533E17C2-95C6-45C1-BD32-A626F29F85BE}" srcOrd="5" destOrd="0" presId="urn:microsoft.com/office/officeart/2005/8/layout/radial4"/>
    <dgm:cxn modelId="{7BD99895-1327-4F66-B002-C1C6D223AB7F}" type="presParOf" srcId="{EC11B75B-D465-498D-8356-F25194CE2998}" destId="{DC3DA912-1149-430C-AEC4-603929E48CEC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840988-7564-456B-AD2D-760224BF5C9B}">
      <dsp:nvSpPr>
        <dsp:cNvPr id="0" name=""/>
        <dsp:cNvSpPr/>
      </dsp:nvSpPr>
      <dsp:spPr>
        <a:xfrm>
          <a:off x="579119" y="21907"/>
          <a:ext cx="1051560" cy="1051560"/>
        </a:xfrm>
        <a:prstGeom prst="ellipse">
          <a:avLst/>
        </a:prstGeom>
        <a:solidFill>
          <a:schemeClr val="accent5">
            <a:hueOff val="0"/>
            <a:satOff val="0"/>
            <a:lum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/>
            <a:t>E</a:t>
          </a:r>
        </a:p>
      </dsp:txBody>
      <dsp:txXfrm>
        <a:off x="719327" y="205930"/>
        <a:ext cx="771144" cy="473202"/>
      </dsp:txXfrm>
    </dsp:sp>
    <dsp:sp modelId="{81964C18-C83E-4306-AE54-F980AC354A19}">
      <dsp:nvSpPr>
        <dsp:cNvPr id="0" name=""/>
        <dsp:cNvSpPr/>
      </dsp:nvSpPr>
      <dsp:spPr>
        <a:xfrm>
          <a:off x="958557" y="679132"/>
          <a:ext cx="1051560" cy="1051560"/>
        </a:xfrm>
        <a:prstGeom prst="ellipse">
          <a:avLst/>
        </a:prstGeom>
        <a:solidFill>
          <a:schemeClr val="accent5">
            <a:hueOff val="-3600000"/>
            <a:satOff val="39259"/>
            <a:lumOff val="-2549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/>
            <a:t>G</a:t>
          </a:r>
        </a:p>
      </dsp:txBody>
      <dsp:txXfrm>
        <a:off x="1280160" y="950785"/>
        <a:ext cx="630936" cy="578358"/>
      </dsp:txXfrm>
    </dsp:sp>
    <dsp:sp modelId="{8B042624-C88B-4CAD-8CB7-DBD03798122B}">
      <dsp:nvSpPr>
        <dsp:cNvPr id="0" name=""/>
        <dsp:cNvSpPr/>
      </dsp:nvSpPr>
      <dsp:spPr>
        <a:xfrm>
          <a:off x="199682" y="679132"/>
          <a:ext cx="1051560" cy="1051560"/>
        </a:xfrm>
        <a:prstGeom prst="ellipse">
          <a:avLst/>
        </a:prstGeom>
        <a:solidFill>
          <a:schemeClr val="accent5">
            <a:hueOff val="-7200000"/>
            <a:satOff val="78519"/>
            <a:lumOff val="-50981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1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>
              <a:solidFill>
                <a:schemeClr val="bg1"/>
              </a:solidFill>
            </a:rPr>
            <a:t>  R</a:t>
          </a:r>
        </a:p>
      </dsp:txBody>
      <dsp:txXfrm>
        <a:off x="298703" y="950785"/>
        <a:ext cx="630936" cy="5783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FE7280-B0EF-4A1F-BC60-ABB001E009CD}">
      <dsp:nvSpPr>
        <dsp:cNvPr id="0" name=""/>
        <dsp:cNvSpPr/>
      </dsp:nvSpPr>
      <dsp:spPr>
        <a:xfrm>
          <a:off x="32" y="12007"/>
          <a:ext cx="3133427" cy="77760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Theory X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" y="12007"/>
        <a:ext cx="3133427" cy="777600"/>
      </dsp:txXfrm>
    </dsp:sp>
    <dsp:sp modelId="{53506E14-612D-4340-8E4D-941EBB2A57A4}">
      <dsp:nvSpPr>
        <dsp:cNvPr id="0" name=""/>
        <dsp:cNvSpPr/>
      </dsp:nvSpPr>
      <dsp:spPr>
        <a:xfrm>
          <a:off x="32" y="789607"/>
          <a:ext cx="3133427" cy="1408184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Workers have little ambition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Dislike work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Avoid responsibility</a:t>
          </a:r>
        </a:p>
      </dsp:txBody>
      <dsp:txXfrm>
        <a:off x="32" y="789607"/>
        <a:ext cx="3133427" cy="1408184"/>
      </dsp:txXfrm>
    </dsp:sp>
    <dsp:sp modelId="{24FF8A99-CF95-4356-8634-8EC53AE7623F}">
      <dsp:nvSpPr>
        <dsp:cNvPr id="0" name=""/>
        <dsp:cNvSpPr/>
      </dsp:nvSpPr>
      <dsp:spPr>
        <a:xfrm>
          <a:off x="3572139" y="12007"/>
          <a:ext cx="3133427" cy="777600"/>
        </a:xfrm>
        <a:prstGeom prst="rect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Theory Y</a:t>
          </a:r>
        </a:p>
      </dsp:txBody>
      <dsp:txXfrm>
        <a:off x="3572139" y="12007"/>
        <a:ext cx="3133427" cy="777600"/>
      </dsp:txXfrm>
    </dsp:sp>
    <dsp:sp modelId="{E4731A13-8FC5-4123-AE25-EE1C2E4C9CD1}">
      <dsp:nvSpPr>
        <dsp:cNvPr id="0" name=""/>
        <dsp:cNvSpPr/>
      </dsp:nvSpPr>
      <dsp:spPr>
        <a:xfrm>
          <a:off x="3572139" y="789607"/>
          <a:ext cx="3133427" cy="1408184"/>
        </a:xfrm>
        <a:prstGeom prst="rect">
          <a:avLst/>
        </a:prstGeom>
        <a:solidFill>
          <a:schemeClr val="accent5">
            <a:tint val="40000"/>
            <a:alpha val="90000"/>
            <a:hueOff val="-6739762"/>
            <a:satOff val="-22832"/>
            <a:lumOff val="-2928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-6739762"/>
              <a:satOff val="-22832"/>
              <a:lumOff val="-2928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Workers are self-directed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Enjoy work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Accept responsibility</a:t>
          </a:r>
        </a:p>
      </dsp:txBody>
      <dsp:txXfrm>
        <a:off x="3572139" y="789607"/>
        <a:ext cx="3133427" cy="140818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="" xmlns:a16="http://schemas.microsoft.com/office/drawing/2014/main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="" xmlns:a16="http://schemas.microsoft.com/office/drawing/2014/main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640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483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  <p:sldLayoutId id="214748366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7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=""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533110" y="5194571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Injy Nashaat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64161" y="2074783"/>
            <a:ext cx="4620271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Motivation: </a:t>
            </a:r>
          </a:p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Concepts and Applications</a:t>
            </a:r>
          </a:p>
          <a:p>
            <a:pPr algn="ctr"/>
            <a:endParaRPr lang="en-US" sz="16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=""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=""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7884A8A0-AA31-461D-31E1-26F4216507B0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DB8B21BB-26B8-145B-FE1B-5080C04F5517}"/>
              </a:ext>
            </a:extLst>
          </p:cNvPr>
          <p:cNvSpPr txBox="1"/>
          <p:nvPr/>
        </p:nvSpPr>
        <p:spPr>
          <a:xfrm>
            <a:off x="6183879" y="3160593"/>
            <a:ext cx="551304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en-US" sz="88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Motivation</a:t>
            </a:r>
            <a:endParaRPr lang="en-US" sz="8800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73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C:\Users\Bob Stretch\AppData\Local\Microsoft\Windows\Temporary Internet Files\Content.IE5\118DJOWU\MCj03703720000[1].wmf">
            <a:extLst>
              <a:ext uri="{FF2B5EF4-FFF2-40B4-BE49-F238E27FC236}">
                <a16:creationId xmlns="" xmlns:a16="http://schemas.microsoft.com/office/drawing/2014/main" id="{F0967895-E750-7015-F3FA-C1FD1DE61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636126" y="4568825"/>
            <a:ext cx="2278062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itle 1">
            <a:extLst>
              <a:ext uri="{FF2B5EF4-FFF2-40B4-BE49-F238E27FC236}">
                <a16:creationId xmlns="" xmlns:a16="http://schemas.microsoft.com/office/drawing/2014/main" id="{9E6E2969-C475-5436-6032-C20F31A88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Defining Motivation</a:t>
            </a:r>
          </a:p>
        </p:txBody>
      </p:sp>
      <p:sp>
        <p:nvSpPr>
          <p:cNvPr id="8196" name="Content Placeholder 2">
            <a:extLst>
              <a:ext uri="{FF2B5EF4-FFF2-40B4-BE49-F238E27FC236}">
                <a16:creationId xmlns="" xmlns:a16="http://schemas.microsoft.com/office/drawing/2014/main" id="{09015A07-F886-013F-E112-BB7F145B14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168" y="1690688"/>
            <a:ext cx="11140281" cy="4525962"/>
          </a:xfrm>
        </p:spPr>
        <p:txBody>
          <a:bodyPr>
            <a:noAutofit/>
          </a:bodyPr>
          <a:lstStyle/>
          <a:p>
            <a:pPr marL="6350" indent="-6350">
              <a:lnSpc>
                <a:spcPct val="110000"/>
              </a:lnSpc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 processes that account for an individual’s intensity, direction, and persistence of effort toward attaining a goal—specifically, an organizational goal.</a:t>
            </a:r>
          </a:p>
          <a:p>
            <a:pPr marL="6350" indent="-635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key elements:</a:t>
            </a:r>
          </a:p>
          <a:p>
            <a:pPr marL="45243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Intensity: how hard a person tries.</a:t>
            </a:r>
          </a:p>
          <a:p>
            <a:pPr marL="45243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Direction: effort that is channeled toward, and consistent with, </a:t>
            </a:r>
            <a:b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goals.</a:t>
            </a:r>
          </a:p>
          <a:p>
            <a:pPr marL="45243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Persistence: how long a person can maintain effort.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="" xmlns:a16="http://schemas.microsoft.com/office/drawing/2014/main" id="{9C5EDDBB-64A4-3D9B-FD27-92E861ECB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Early Theories of Motivation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="" xmlns:a16="http://schemas.microsoft.com/office/drawing/2014/main" id="{A6901720-0B67-D867-387F-8C8750B991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2300" y="1690688"/>
            <a:ext cx="109474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early theories may not be valid, but they do form the basis for contemporary theories and are still used by practicing managers:</a:t>
            </a: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Maslow’s Hierarchy of Needs Theory 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Alderfer’s ERG (Existence, Relatedness, and Growth)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McGregor’s Theory X and Theory Y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Herzberg’s Two-Factor Theory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McClelland’s Theory of Needs</a:t>
            </a:r>
          </a:p>
        </p:txBody>
      </p:sp>
      <p:pic>
        <p:nvPicPr>
          <p:cNvPr id="9220" name="Picture 2" descr="C:\Users\Bob Stretch\AppData\Local\Microsoft\Windows\Temporary Internet Files\Content.IE5\ZUGDL5A6\MCj04260960000[1].wmf">
            <a:extLst>
              <a:ext uri="{FF2B5EF4-FFF2-40B4-BE49-F238E27FC236}">
                <a16:creationId xmlns="" xmlns:a16="http://schemas.microsoft.com/office/drawing/2014/main" id="{BF342CDF-2692-5651-C7DF-1DF5E8B97F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1550" y="3991769"/>
            <a:ext cx="2978150" cy="264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="" xmlns:a16="http://schemas.microsoft.com/office/drawing/2014/main" id="{2452354E-6890-C822-FA31-8ADA1591F920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Maslow’s Hierarchy of Needs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="" xmlns:a16="http://schemas.microsoft.com/office/drawing/2014/main" id="{32E98E61-1EDE-9C6F-C526-E51CFD03C2A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92957" y="1690688"/>
            <a:ext cx="10812463" cy="1165225"/>
          </a:xfrm>
        </p:spPr>
        <p:txBody>
          <a:bodyPr/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a hierarchy of five needs. As each need is substantially satisfied, the next need becomes dominant.</a:t>
            </a:r>
          </a:p>
          <a:p>
            <a:pPr marL="0" indent="0"/>
            <a:endParaRPr lang="en-US" altLang="en-US" i="1" dirty="0">
              <a:solidFill>
                <a:srgbClr val="00A15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6" name="TextBox 11">
            <a:extLst>
              <a:ext uri="{FF2B5EF4-FFF2-40B4-BE49-F238E27FC236}">
                <a16:creationId xmlns="" xmlns:a16="http://schemas.microsoft.com/office/drawing/2014/main" id="{294B688B-4F72-823E-BF4D-C4C4EB811E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957" y="2908302"/>
            <a:ext cx="10550525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127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452438" indent="-2603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Assumptions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Individuals cannot move to the next higher level until all needs at the current (lower) level are satisfied.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Must move in hierarchical order.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Social – esteem – self actualization are higher level needs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Rest are lower level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="" xmlns:a16="http://schemas.microsoft.com/office/drawing/2014/main" id="{849CB915-8238-F4ED-D735-E72B00B19AAA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Maslow’s Hierarchy of Needs (cont’d)</a:t>
            </a:r>
          </a:p>
        </p:txBody>
      </p:sp>
      <p:pic>
        <p:nvPicPr>
          <p:cNvPr id="11269" name="Picture 11">
            <a:extLst>
              <a:ext uri="{FF2B5EF4-FFF2-40B4-BE49-F238E27FC236}">
                <a16:creationId xmlns="" xmlns:a16="http://schemas.microsoft.com/office/drawing/2014/main" id="{2DF8F844-2B0C-619F-E870-B9841B6ED0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048" y="1763714"/>
            <a:ext cx="10350351" cy="4727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="" xmlns:a16="http://schemas.microsoft.com/office/drawing/2014/main" id="{A32E11AD-20A5-494B-E320-6F68057C1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Alderfer’s ERG Theory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="" xmlns:a16="http://schemas.microsoft.com/office/drawing/2014/main" id="{07D3E64E-8B09-94AB-6CF7-5B949A5F2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8500" y="1690688"/>
            <a:ext cx="8229600" cy="4525962"/>
          </a:xfrm>
        </p:spPr>
        <p:txBody>
          <a:bodyPr>
            <a:noAutofit/>
          </a:bodyPr>
          <a:lstStyle/>
          <a:p>
            <a:pPr marL="0" indent="0">
              <a:buNone/>
              <a:tabLst>
                <a:tab pos="361950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reworking of Maslow to fit empirical research.</a:t>
            </a:r>
          </a:p>
          <a:p>
            <a:pPr marL="0" indent="0">
              <a:buNone/>
              <a:tabLst>
                <a:tab pos="361950" algn="l"/>
              </a:tabLst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  <a:tabLst>
                <a:tab pos="361950" algn="l"/>
              </a:tabLst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groups of core needs:</a:t>
            </a:r>
          </a:p>
          <a:p>
            <a:pPr marL="452438" lvl="1" indent="-271463">
              <a:buFont typeface="Verdana" panose="020B0604030504040204" pitchFamily="34" charset="0"/>
              <a:buAutoNum type="arabicPeriod"/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Existence (Maslow: physiological and safety)</a:t>
            </a:r>
          </a:p>
          <a:p>
            <a:pPr marL="452438" lvl="1" indent="-271463">
              <a:buFont typeface="Verdana" panose="020B0604030504040204" pitchFamily="34" charset="0"/>
              <a:buAutoNum type="arabicPeriod"/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Relatedness (Maslow: social and status)</a:t>
            </a:r>
          </a:p>
          <a:p>
            <a:pPr marL="452438" lvl="1" indent="-271463">
              <a:buFont typeface="Verdana" panose="020B0604030504040204" pitchFamily="34" charset="0"/>
              <a:buAutoNum type="arabicPeriod"/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Growth (Maslow: esteem and self-actualization)</a:t>
            </a:r>
          </a:p>
          <a:p>
            <a:pPr marL="452438" lvl="1" indent="-271463">
              <a:tabLst>
                <a:tab pos="361950" algn="l"/>
              </a:tabLst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1463"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Removed the hierarchical assumption.</a:t>
            </a:r>
          </a:p>
          <a:p>
            <a:pPr marL="452438" lvl="1" indent="-271463"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motivated by all three at once.</a:t>
            </a:r>
          </a:p>
          <a:p>
            <a:pPr marL="452438" lvl="1" indent="-271463"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Popular, but not accurate, theory.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="" xmlns:a16="http://schemas.microsoft.com/office/drawing/2014/main" id="{486B1A1F-E97D-5934-6BE4-7258AD9F8A4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84153724"/>
              </p:ext>
            </p:extLst>
          </p:nvPr>
        </p:nvGraphicFramePr>
        <p:xfrm>
          <a:off x="9448800" y="4464050"/>
          <a:ext cx="2209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="" xmlns:a16="http://schemas.microsoft.com/office/drawing/2014/main" id="{824256D3-5EA8-8BE5-C5A8-9CBDAB0B2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McGregor’s Theory X and Theory Y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="" xmlns:a16="http://schemas.microsoft.com/office/drawing/2014/main" id="{264F5EF1-FDC4-2366-8C73-240C77A0DE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774" y="1690689"/>
            <a:ext cx="11231564" cy="24384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distinct views of human beings: Theory X (basically negative) and Theory Y (positive).</a:t>
            </a:r>
          </a:p>
          <a:p>
            <a:pPr marL="452438" lvl="1" indent="-273050"/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Managers that were studied used a set of assumptions based on their view.</a:t>
            </a:r>
          </a:p>
          <a:p>
            <a:pPr marL="452438" lvl="1" indent="-273050"/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assumptions molded their behavior toward employees.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="" xmlns:a16="http://schemas.microsoft.com/office/drawing/2014/main" id="{92E41F02-5916-7365-5051-3879D0A662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34856465"/>
              </p:ext>
            </p:extLst>
          </p:nvPr>
        </p:nvGraphicFramePr>
        <p:xfrm>
          <a:off x="2743200" y="4283075"/>
          <a:ext cx="6705600" cy="2209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="" xmlns:a16="http://schemas.microsoft.com/office/drawing/2014/main" id="{591D1830-C3E3-CF6F-8A81-0E96653233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McClelland’s Three Needs Theory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="" xmlns:a16="http://schemas.microsoft.com/office/drawing/2014/main" id="{A29A4865-6568-8E83-95D1-E15880AF1F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1518" y="1690688"/>
            <a:ext cx="10748963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for Achievement (</a:t>
            </a:r>
            <a:r>
              <a:rPr lang="en-US" alt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nAch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drive to excel, to achieve in relation to a set of standards, to strive to succeed.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for Power (</a:t>
            </a:r>
            <a:r>
              <a:rPr lang="en-US" alt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nPow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need to make others behave in a way that they would not have behaved otherwise.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for Affiliation (</a:t>
            </a:r>
            <a:r>
              <a:rPr lang="en-US" alt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nAff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desire for friendly and close interpersonal relationships.</a:t>
            </a:r>
          </a:p>
          <a:p>
            <a:pPr marL="0" indent="0">
              <a:buNone/>
            </a:pPr>
            <a:endParaRPr lang="en-US" altLang="en-US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have varying levels of each of the three needs.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Hard to measure.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="" xmlns:a16="http://schemas.microsoft.com/office/drawing/2014/main" id="{16F69803-181C-7FA0-4B73-58A4548C5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Performance Predictions for High </a:t>
            </a:r>
            <a:r>
              <a:rPr lang="en-US" alt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nAch</a:t>
            </a: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35" name="Content Placeholder 2">
            <a:extLst>
              <a:ext uri="{FF2B5EF4-FFF2-40B4-BE49-F238E27FC236}">
                <a16:creationId xmlns="" xmlns:a16="http://schemas.microsoft.com/office/drawing/2014/main" id="{A6E3B577-090C-0809-17A9-81AC7372A1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637" y="1690688"/>
            <a:ext cx="11160125" cy="4525963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with a high need for achievement are likely to:</a:t>
            </a:r>
          </a:p>
          <a:p>
            <a:pPr marL="452438" lvl="1" indent="-271463">
              <a:lnSpc>
                <a:spcPct val="100000"/>
              </a:lnSpc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prefer to undertake activities with a 50/50 chance of success, avoiding very low- or high-risk situations;</a:t>
            </a:r>
          </a:p>
          <a:p>
            <a:pPr marL="452438" lvl="1" indent="-271463">
              <a:lnSpc>
                <a:spcPct val="100000"/>
              </a:lnSpc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 motivated in jobs that offer high degree of personal responsibility, feedback, and moderate risk;</a:t>
            </a:r>
          </a:p>
          <a:p>
            <a:pPr marL="452438" lvl="1" indent="-271463">
              <a:lnSpc>
                <a:spcPct val="100000"/>
              </a:lnSpc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 necessarily make good managers—too personal a focus (most good general managers do NOT have a high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nAch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452438" lvl="1" indent="-271463">
              <a:lnSpc>
                <a:spcPct val="100000"/>
              </a:lnSpc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high level of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nPow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low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nAff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managerial success.</a:t>
            </a:r>
          </a:p>
          <a:p>
            <a:pPr marL="0" indent="0">
              <a:lnSpc>
                <a:spcPct val="100000"/>
              </a:lnSpc>
              <a:buNone/>
              <a:tabLst>
                <a:tab pos="452438" algn="l"/>
              </a:tabLst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 research support, but it is not a very practical theory.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ontent Placeholder 2">
            <a:extLst>
              <a:ext uri="{FF2B5EF4-FFF2-40B4-BE49-F238E27FC236}">
                <a16:creationId xmlns="" xmlns:a16="http://schemas.microsoft.com/office/drawing/2014/main" id="{C5693C36-BC41-27F2-AF55-14165851C2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963" y="1935162"/>
            <a:ext cx="9955212" cy="48037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several current theories of motivation: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Cognitive Evaluation Theory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Goal-Setting Theory</a:t>
            </a:r>
          </a:p>
          <a:p>
            <a:pPr marL="893763" lvl="2" indent="-26352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by Objectives (MBO)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Self-Efficacy Theory</a:t>
            </a:r>
          </a:p>
          <a:p>
            <a:pPr marL="893763" lvl="2" indent="-26352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 known as Social Cognitive Theory or Social Learning Theory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Theory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Equity Theory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Expectancy Theory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9" name="Title 1">
            <a:extLst>
              <a:ext uri="{FF2B5EF4-FFF2-40B4-BE49-F238E27FC236}">
                <a16:creationId xmlns="" xmlns:a16="http://schemas.microsoft.com/office/drawing/2014/main" id="{15376B53-2E1C-DB67-522D-CF42C93C8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Contemporary Theories of Motivation</a:t>
            </a:r>
          </a:p>
        </p:txBody>
      </p:sp>
      <p:pic>
        <p:nvPicPr>
          <p:cNvPr id="19460" name="Picture 5" descr="C:\Users\Bob Stretch\AppData\Local\Microsoft\Windows\Temporary Internet Files\Content.IE5\118DJOWU\MCj04260940000[1].wmf">
            <a:extLst>
              <a:ext uri="{FF2B5EF4-FFF2-40B4-BE49-F238E27FC236}">
                <a16:creationId xmlns="" xmlns:a16="http://schemas.microsoft.com/office/drawing/2014/main" id="{D6B02F23-CB31-686E-CDF9-CDBAA90FB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8463" y="4173537"/>
            <a:ext cx="2895600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="" xmlns:a16="http://schemas.microsoft.com/office/drawing/2014/main" id="{69FA2469-32B8-2269-29A2-1E15145B9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Cognitive Evaluation Theory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="" xmlns:a16="http://schemas.microsoft.com/office/drawing/2014/main" id="{C3061E25-7C44-4DB6-D204-976DA72BEB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1120438" cy="472440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Providing an extrinsic reward for behavior that had been previously only intrinsically rewarding tends to decrease the overall level of motivation.</a:t>
            </a:r>
          </a:p>
          <a:p>
            <a:pPr marL="0" indent="0">
              <a:lnSpc>
                <a:spcPct val="100000"/>
              </a:lnSpc>
              <a:buNone/>
            </a:pP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Major implications for work rewards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Intrinsic and extrinsic rewards are not independent.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Extrinsic rewards decrease intrinsic rewards.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should be noncontingent on performance.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Verbal rewards increase intrinsic motivation; tangible rewards reduce it.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Self-concordance 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personal reasons for pursuing goals are consistent with personal interests and core values (intrinsic  motivation), people are happier and more successful.</a:t>
            </a: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="" xmlns:a16="http://schemas.microsoft.com/office/drawing/2014/main" id="{621F4B49-4D11-8B18-11EB-48B559EA5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Locke’s Goal-Setting Theory</a:t>
            </a:r>
          </a:p>
        </p:txBody>
      </p:sp>
      <p:sp>
        <p:nvSpPr>
          <p:cNvPr id="21507" name="Content Placeholder 2">
            <a:extLst>
              <a:ext uri="{FF2B5EF4-FFF2-40B4-BE49-F238E27FC236}">
                <a16:creationId xmlns="" xmlns:a16="http://schemas.microsoft.com/office/drawing/2014/main" id="{12F44F3E-8F31-6F6B-33BE-7B56A14E35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19238"/>
            <a:ext cx="10834688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premise:</a:t>
            </a: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Specific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goals, with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self-generated feedback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lead to higher performance.</a:t>
            </a:r>
          </a:p>
          <a:p>
            <a:pPr marL="0" indent="0">
              <a:buNone/>
            </a:pP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Coach: “do your best X win 3/0”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 goals: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 and direct attention.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Energize the person to work harder.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Difficulty increases persistence.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Force people to be more effective and efficient.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="" xmlns:a16="http://schemas.microsoft.com/office/drawing/2014/main" id="{60BC7514-6E0B-D51A-AC06-1F1074F3C238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Locke’s Goal-Setting Theory</a:t>
            </a:r>
          </a:p>
        </p:txBody>
      </p:sp>
      <p:sp>
        <p:nvSpPr>
          <p:cNvPr id="22531" name="Content Placeholder 2">
            <a:extLst>
              <a:ext uri="{FF2B5EF4-FFF2-40B4-BE49-F238E27FC236}">
                <a16:creationId xmlns="" xmlns:a16="http://schemas.microsoft.com/office/drawing/2014/main" id="{4A5FBED1-1E4D-95AC-4FB1-97CCC83FA3B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52462" y="1690688"/>
            <a:ext cx="10277475" cy="452596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Relationship between goals and performance depends on: 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 commitment (the more public the better!);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characteristics (simple, well-learned);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culture (best match is in North America, less in the Arabs)</a:t>
            </a:r>
          </a:p>
          <a:p>
            <a:pPr marL="179387" lvl="1" indent="0">
              <a:buNone/>
            </a:pPr>
            <a:endParaRPr lang="en-US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9387" lvl="1" indent="0" algn="ctr">
              <a:buNone/>
            </a:pP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Conclusion: difficult but specific goals are strong motivators</a:t>
            </a:r>
          </a:p>
          <a:p>
            <a:pPr marL="179387" lvl="1" indent="0">
              <a:buNone/>
            </a:pPr>
            <a:endParaRPr lang="en-US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9387" lvl="1" indent="0" algn="ctr">
              <a:buNone/>
            </a:pP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Setting specific, challenging goals for employees is the best thing managers can do to improve performance.</a:t>
            </a:r>
          </a:p>
          <a:p>
            <a:pPr marL="542925" lvl="1" indent="-363538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ontent Placeholder 2">
            <a:extLst>
              <a:ext uri="{FF2B5EF4-FFF2-40B4-BE49-F238E27FC236}">
                <a16:creationId xmlns="" xmlns:a16="http://schemas.microsoft.com/office/drawing/2014/main" id="{2BC1BFAF-E80B-78D9-9B3F-04BB064603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300" y="1722439"/>
            <a:ext cx="10782300" cy="4410075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MBO is a systematic way to utilize goal-setting.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Goals must be: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tangible;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verifiable;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measurable;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Corporate goals are broken down into smaller, more specific goals at each level of organization.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 common ingredients to MBO programs are: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 specificity;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participative decision making;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explicit time period;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feedback.</a:t>
            </a:r>
          </a:p>
        </p:txBody>
      </p:sp>
      <p:pic>
        <p:nvPicPr>
          <p:cNvPr id="23555" name="Picture 2" descr="C:\Users\Bob Stretch\AppData\Local\Microsoft\Windows\Temporary Internet Files\Content.IE5\ZUGDL5A6\MCj04125720000[1].wmf">
            <a:extLst>
              <a:ext uri="{FF2B5EF4-FFF2-40B4-BE49-F238E27FC236}">
                <a16:creationId xmlns="" xmlns:a16="http://schemas.microsoft.com/office/drawing/2014/main" id="{89553E66-C219-BF5C-6741-550F0FFF42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250" y="4776788"/>
            <a:ext cx="2032000" cy="171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Title 1">
            <a:extLst>
              <a:ext uri="{FF2B5EF4-FFF2-40B4-BE49-F238E27FC236}">
                <a16:creationId xmlns="" xmlns:a16="http://schemas.microsoft.com/office/drawing/2014/main" id="{C4705930-44D1-87B3-2EBA-A458F68A4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725486"/>
            <a:ext cx="10201275" cy="48101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Implementation: Management by Objectives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="" xmlns:a16="http://schemas.microsoft.com/office/drawing/2014/main" id="{2BECA49D-28C2-E30A-50C2-E8EF1CB19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1" y="342816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Bandura’s Self-Efficacy Theory</a:t>
            </a:r>
          </a:p>
        </p:txBody>
      </p:sp>
      <p:sp>
        <p:nvSpPr>
          <p:cNvPr id="24579" name="Content Placeholder 2">
            <a:extLst>
              <a:ext uri="{FF2B5EF4-FFF2-40B4-BE49-F238E27FC236}">
                <a16:creationId xmlns="" xmlns:a16="http://schemas.microsoft.com/office/drawing/2014/main" id="{FCEC6192-80AB-BC44-F798-964ED2157A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899" y="1594098"/>
            <a:ext cx="11404601" cy="45259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Self-Efficacy:</a:t>
            </a:r>
            <a:r>
              <a:rPr lang="en-US" altLang="en-US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individual’s belief that he or she can perform a task.</a:t>
            </a:r>
            <a:r>
              <a:rPr lang="en-US" altLang="en-US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449263" lvl="1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Higher efficacy is related to:</a:t>
            </a:r>
          </a:p>
          <a:p>
            <a:pPr marL="893763" lvl="2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greater confidence;</a:t>
            </a:r>
          </a:p>
          <a:p>
            <a:pPr marL="893763" lvl="2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greater persistence in the face of difficulties;</a:t>
            </a:r>
          </a:p>
          <a:p>
            <a:pPr marL="893763" lvl="2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better response to negative feedback (work harder).</a:t>
            </a:r>
          </a:p>
          <a:p>
            <a:pPr marL="449263" lvl="1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Self-Efficacy complements Goal-Setting Theory.</a:t>
            </a: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580" name="Group 30">
            <a:extLst>
              <a:ext uri="{FF2B5EF4-FFF2-40B4-BE49-F238E27FC236}">
                <a16:creationId xmlns="" xmlns:a16="http://schemas.microsoft.com/office/drawing/2014/main" id="{D6D37E31-B3DF-FF2C-0D3B-1C14D45BE334}"/>
              </a:ext>
            </a:extLst>
          </p:cNvPr>
          <p:cNvGrpSpPr>
            <a:grpSpLocks/>
          </p:cNvGrpSpPr>
          <p:nvPr/>
        </p:nvGrpSpPr>
        <p:grpSpPr bwMode="auto">
          <a:xfrm>
            <a:off x="2827339" y="4994283"/>
            <a:ext cx="6899275" cy="1465262"/>
            <a:chOff x="762000" y="4191000"/>
            <a:chExt cx="7572130" cy="1671838"/>
          </a:xfrm>
        </p:grpSpPr>
        <p:sp>
          <p:nvSpPr>
            <p:cNvPr id="24584" name="TextBox 8">
              <a:extLst>
                <a:ext uri="{FF2B5EF4-FFF2-40B4-BE49-F238E27FC236}">
                  <a16:creationId xmlns="" xmlns:a16="http://schemas.microsoft.com/office/drawing/2014/main" id="{A6BBD6AF-BBB0-A275-9D04-174BE12B063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2000" y="4877486"/>
              <a:ext cx="2122148" cy="452827"/>
            </a:xfrm>
            <a:prstGeom prst="rect">
              <a:avLst/>
            </a:prstGeom>
            <a:solidFill>
              <a:srgbClr val="92D050">
                <a:alpha val="7686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000">
                  <a:latin typeface="Times New Roman" panose="02020603050405020304" pitchFamily="18" charset="0"/>
                </a:rPr>
                <a:t>Given Hard Goal</a:t>
              </a:r>
            </a:p>
          </p:txBody>
        </p:sp>
        <p:sp>
          <p:nvSpPr>
            <p:cNvPr id="24585" name="TextBox 9">
              <a:extLst>
                <a:ext uri="{FF2B5EF4-FFF2-40B4-BE49-F238E27FC236}">
                  <a16:creationId xmlns="" xmlns:a16="http://schemas.microsoft.com/office/drawing/2014/main" id="{DD6204F5-1DD9-05CE-65CD-963394CC2B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24588" y="5410011"/>
              <a:ext cx="2590833" cy="452827"/>
            </a:xfrm>
            <a:prstGeom prst="rect">
              <a:avLst/>
            </a:prstGeom>
            <a:solidFill>
              <a:srgbClr val="92D050">
                <a:alpha val="7686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000">
                  <a:latin typeface="Times New Roman" panose="02020603050405020304" pitchFamily="18" charset="0"/>
                </a:rPr>
                <a:t>Higher Self-Set Goal</a:t>
              </a:r>
            </a:p>
          </p:txBody>
        </p:sp>
        <p:sp>
          <p:nvSpPr>
            <p:cNvPr id="24586" name="TextBox 10">
              <a:extLst>
                <a:ext uri="{FF2B5EF4-FFF2-40B4-BE49-F238E27FC236}">
                  <a16:creationId xmlns="" xmlns:a16="http://schemas.microsoft.com/office/drawing/2014/main" id="{4E899D0E-DFB1-A162-33A0-DB141E1E48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47926" y="4191000"/>
              <a:ext cx="2622194" cy="452827"/>
            </a:xfrm>
            <a:prstGeom prst="rect">
              <a:avLst/>
            </a:prstGeom>
            <a:solidFill>
              <a:srgbClr val="92D050">
                <a:alpha val="7686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000">
                  <a:latin typeface="Times New Roman" panose="02020603050405020304" pitchFamily="18" charset="0"/>
                </a:rPr>
                <a:t>Increased Confidence</a:t>
              </a:r>
            </a:p>
          </p:txBody>
        </p:sp>
        <p:sp>
          <p:nvSpPr>
            <p:cNvPr id="24587" name="TextBox 11">
              <a:extLst>
                <a:ext uri="{FF2B5EF4-FFF2-40B4-BE49-F238E27FC236}">
                  <a16:creationId xmlns="" xmlns:a16="http://schemas.microsoft.com/office/drawing/2014/main" id="{02DCBF0E-4B2B-86CA-F5AE-1DDBC782BC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67003" y="4877486"/>
              <a:ext cx="2467127" cy="452827"/>
            </a:xfrm>
            <a:prstGeom prst="rect">
              <a:avLst/>
            </a:prstGeom>
            <a:solidFill>
              <a:srgbClr val="92D050">
                <a:alpha val="7686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000">
                  <a:latin typeface="Times New Roman" panose="02020603050405020304" pitchFamily="18" charset="0"/>
                </a:rPr>
                <a:t>Higher Performance</a:t>
              </a:r>
            </a:p>
          </p:txBody>
        </p:sp>
        <p:cxnSp>
          <p:nvCxnSpPr>
            <p:cNvPr id="24588" name="Straight Arrow Connector 13">
              <a:extLst>
                <a:ext uri="{FF2B5EF4-FFF2-40B4-BE49-F238E27FC236}">
                  <a16:creationId xmlns="" xmlns:a16="http://schemas.microsoft.com/office/drawing/2014/main" id="{8C1AEF83-E263-D487-FF5B-A2C565906AB0}"/>
                </a:ext>
              </a:extLst>
            </p:cNvPr>
            <p:cNvCxnSpPr>
              <a:cxnSpLocks noChangeShapeType="1"/>
              <a:stCxn id="24584" idx="0"/>
              <a:endCxn id="24586" idx="1"/>
            </p:cNvCxnSpPr>
            <p:nvPr/>
          </p:nvCxnSpPr>
          <p:spPr bwMode="auto">
            <a:xfrm rot="5400000" flipH="1" flipV="1">
              <a:off x="2180748" y="4009548"/>
              <a:ext cx="485745" cy="1248760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89" name="Straight Arrow Connector 15">
              <a:extLst>
                <a:ext uri="{FF2B5EF4-FFF2-40B4-BE49-F238E27FC236}">
                  <a16:creationId xmlns="" xmlns:a16="http://schemas.microsoft.com/office/drawing/2014/main" id="{4ED0B5D1-B622-A1B4-A5D8-C6E10918B826}"/>
                </a:ext>
              </a:extLst>
            </p:cNvPr>
            <p:cNvCxnSpPr>
              <a:cxnSpLocks noChangeShapeType="1"/>
              <a:stCxn id="24584" idx="2"/>
              <a:endCxn id="24585" idx="1"/>
            </p:cNvCxnSpPr>
            <p:nvPr/>
          </p:nvCxnSpPr>
          <p:spPr bwMode="auto">
            <a:xfrm rot="16200000" flipH="1">
              <a:off x="2295048" y="4781102"/>
              <a:ext cx="333345" cy="1324960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0" name="Straight Arrow Connector 19">
              <a:extLst>
                <a:ext uri="{FF2B5EF4-FFF2-40B4-BE49-F238E27FC236}">
                  <a16:creationId xmlns="" xmlns:a16="http://schemas.microsoft.com/office/drawing/2014/main" id="{04386921-895A-3021-39F7-EC8EB6A309E6}"/>
                </a:ext>
              </a:extLst>
            </p:cNvPr>
            <p:cNvCxnSpPr>
              <a:cxnSpLocks noChangeShapeType="1"/>
              <a:stCxn id="24586" idx="2"/>
              <a:endCxn id="24585" idx="0"/>
            </p:cNvCxnSpPr>
            <p:nvPr/>
          </p:nvCxnSpPr>
          <p:spPr bwMode="auto">
            <a:xfrm rot="16200000" flipH="1">
              <a:off x="4002630" y="4993230"/>
              <a:ext cx="819090" cy="14850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1" name="Straight Arrow Connector 27">
              <a:extLst>
                <a:ext uri="{FF2B5EF4-FFF2-40B4-BE49-F238E27FC236}">
                  <a16:creationId xmlns="" xmlns:a16="http://schemas.microsoft.com/office/drawing/2014/main" id="{AEAE3D98-E844-C36B-FDFF-49864BFE5871}"/>
                </a:ext>
              </a:extLst>
            </p:cNvPr>
            <p:cNvCxnSpPr>
              <a:cxnSpLocks noChangeShapeType="1"/>
              <a:stCxn id="24585" idx="3"/>
              <a:endCxn id="24587" idx="2"/>
            </p:cNvCxnSpPr>
            <p:nvPr/>
          </p:nvCxnSpPr>
          <p:spPr bwMode="auto">
            <a:xfrm flipV="1">
              <a:off x="5715000" y="5276910"/>
              <a:ext cx="1438906" cy="333345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2" name="Straight Arrow Connector 29">
              <a:extLst>
                <a:ext uri="{FF2B5EF4-FFF2-40B4-BE49-F238E27FC236}">
                  <a16:creationId xmlns="" xmlns:a16="http://schemas.microsoft.com/office/drawing/2014/main" id="{30AF450C-A8CC-51CB-38F0-72BF8DA3EBD9}"/>
                </a:ext>
              </a:extLst>
            </p:cNvPr>
            <p:cNvCxnSpPr>
              <a:cxnSpLocks noChangeShapeType="1"/>
              <a:stCxn id="24586" idx="3"/>
            </p:cNvCxnSpPr>
            <p:nvPr/>
          </p:nvCxnSpPr>
          <p:spPr bwMode="auto">
            <a:xfrm>
              <a:off x="5761500" y="4391055"/>
              <a:ext cx="1248900" cy="485745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24583" name="Picture 17">
            <a:extLst>
              <a:ext uri="{FF2B5EF4-FFF2-40B4-BE49-F238E27FC236}">
                <a16:creationId xmlns="" xmlns:a16="http://schemas.microsoft.com/office/drawing/2014/main" id="{34DB3C86-80A1-1623-9AFF-BFE046B3B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289" y="4396151"/>
            <a:ext cx="64404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="" xmlns:a16="http://schemas.microsoft.com/office/drawing/2014/main" id="{A219B17C-2BD1-B70E-488E-15DE242660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Increasing Self-Efficacy</a:t>
            </a:r>
          </a:p>
        </p:txBody>
      </p:sp>
      <p:sp>
        <p:nvSpPr>
          <p:cNvPr id="25603" name="Content Placeholder 2">
            <a:extLst>
              <a:ext uri="{FF2B5EF4-FFF2-40B4-BE49-F238E27FC236}">
                <a16:creationId xmlns="" xmlns:a16="http://schemas.microsoft.com/office/drawing/2014/main" id="{293EC0AA-F6DB-5534-51A4-201959DC1D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332038"/>
            <a:ext cx="10744200" cy="2968626"/>
          </a:xfrm>
        </p:spPr>
        <p:txBody>
          <a:bodyPr>
            <a:noAutofit/>
          </a:bodyPr>
          <a:lstStyle/>
          <a:p>
            <a:pPr marL="381000" indent="-381000">
              <a:buFont typeface="Verdana" panose="020B060403050404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Enactive mastery</a:t>
            </a:r>
          </a:p>
          <a:p>
            <a:pPr marL="561975" lvl="1" indent="-381000">
              <a:buClr>
                <a:schemeClr val="tx1"/>
              </a:buClr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important source of efficacy.</a:t>
            </a:r>
          </a:p>
          <a:p>
            <a:pPr marL="561975" lvl="1" indent="-381000">
              <a:buClr>
                <a:schemeClr val="tx1"/>
              </a:buClr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Gaining relevant experience with task or job.</a:t>
            </a:r>
          </a:p>
          <a:p>
            <a:pPr marL="561975" lvl="1" indent="-381000">
              <a:buClr>
                <a:schemeClr val="tx1"/>
              </a:buClr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‘Practice makes perfect’.</a:t>
            </a:r>
          </a:p>
          <a:p>
            <a:pPr marL="561975" lvl="1" indent="-381000">
              <a:buClr>
                <a:schemeClr val="tx1"/>
              </a:buClr>
              <a:buFontTx/>
              <a:buChar char="•"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indent="-381000">
              <a:buFont typeface="Verdana" panose="020B060403050404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Indirect modeling</a:t>
            </a:r>
          </a:p>
          <a:p>
            <a:pPr marL="561975" lvl="1" indent="-38100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Increasing confidence by watching others perform the task.</a:t>
            </a:r>
          </a:p>
          <a:p>
            <a:pPr marL="561975" lvl="1" indent="-38100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effective when observer perceives the model to be like him- or herself.</a:t>
            </a: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="" xmlns:a16="http://schemas.microsoft.com/office/drawing/2014/main" id="{7CB8ABED-6244-E8B7-1568-08C22688C661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Increasing Self-Efficacy (cont’d)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="" xmlns:a16="http://schemas.microsoft.com/office/drawing/2014/main" id="{82C3109B-4624-1AE4-D1F1-1E986BFDDE9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38200" y="1531938"/>
            <a:ext cx="10720388" cy="4525963"/>
          </a:xfrm>
        </p:spPr>
        <p:txBody>
          <a:bodyPr>
            <a:noAutofit/>
          </a:bodyPr>
          <a:lstStyle/>
          <a:p>
            <a:pPr marL="381000" indent="-381000">
              <a:buFont typeface="Verdana" panose="020B0604030504040204" pitchFamily="34" charset="0"/>
              <a:buAutoNum type="arabicPeriod" startAt="3"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indent="-381000">
              <a:buFont typeface="Verdana" panose="020B0604030504040204" pitchFamily="34" charset="0"/>
              <a:buAutoNum type="arabicPeriod" startAt="3"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indent="-381000">
              <a:buFont typeface="Verdana" panose="020B0604030504040204" pitchFamily="34" charset="0"/>
              <a:buAutoNum type="arabicPeriod" startAt="3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Verbal persuasion</a:t>
            </a:r>
          </a:p>
          <a:p>
            <a:pPr marL="561975" lvl="1" indent="-3810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Motivation through verbal conviction.</a:t>
            </a:r>
          </a:p>
          <a:p>
            <a:pPr marL="561975" lvl="1" indent="-3810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Pygmalion and Galatea effects—self-fulfilling prophecies.</a:t>
            </a:r>
          </a:p>
          <a:p>
            <a:pPr marL="561975" lvl="1" indent="-38100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indent="-381000">
              <a:buFont typeface="Verdana" panose="020B0604030504040204" pitchFamily="34" charset="0"/>
              <a:buAutoNum type="arabicPeriod" startAt="3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Stimulation</a:t>
            </a:r>
          </a:p>
          <a:p>
            <a:pPr marL="561975" lvl="1" indent="-3810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Getting ‘psyched up’—emotionally aroused—to complete task.</a:t>
            </a:r>
          </a:p>
          <a:p>
            <a:pPr marL="561975" lvl="1" indent="-3810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hurt performance if emotion is not a component of the task.</a:t>
            </a: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ontent Placeholder 2">
            <a:extLst>
              <a:ext uri="{FF2B5EF4-FFF2-40B4-BE49-F238E27FC236}">
                <a16:creationId xmlns="" xmlns:a16="http://schemas.microsoft.com/office/drawing/2014/main" id="{18101EE4-2D03-31F3-FFDB-5E73EF3A64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475" y="1724023"/>
            <a:ext cx="1067435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Similar to Goal-Setting Theory but focused on a behavioral approach rather than a cognitive one.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Behavior is environmentally caused.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Thought (internal cogitative event) is not important—Feelings, attitudes, and expectations are ignored.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Behavior is controlled by its consequences—reinforcers.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not a motivational theory but a means of analysis of behavior.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strongly influences behavior but is not likely to be the sole cause.</a:t>
            </a: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651" name="Picture 5" descr="C:\Users\Bob Stretch\AppData\Local\Microsoft\Windows\Temporary Internet Files\Content.IE5\H1JVA1FE\MCAN04039_0000[1].wmf">
            <a:extLst>
              <a:ext uri="{FF2B5EF4-FFF2-40B4-BE49-F238E27FC236}">
                <a16:creationId xmlns="" xmlns:a16="http://schemas.microsoft.com/office/drawing/2014/main" id="{C75D031F-61AB-4CEF-4F5C-9F6A6F604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118725" y="5322886"/>
            <a:ext cx="1763713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Title 1">
            <a:extLst>
              <a:ext uri="{FF2B5EF4-FFF2-40B4-BE49-F238E27FC236}">
                <a16:creationId xmlns="" xmlns:a16="http://schemas.microsoft.com/office/drawing/2014/main" id="{CA6BD717-A79F-1DCD-72D0-CA24DFA26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3350" y="608014"/>
            <a:ext cx="8229600" cy="687387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Theory</a:t>
            </a: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="" xmlns:a16="http://schemas.microsoft.com/office/drawing/2014/main" id="{204A0215-AE89-2A46-EA1A-DE724AAE5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Adams’ Equity Theory</a:t>
            </a:r>
          </a:p>
        </p:txBody>
      </p:sp>
      <p:sp>
        <p:nvSpPr>
          <p:cNvPr id="28675" name="Content Placeholder 2">
            <a:extLst>
              <a:ext uri="{FF2B5EF4-FFF2-40B4-BE49-F238E27FC236}">
                <a16:creationId xmlns="" xmlns:a16="http://schemas.microsoft.com/office/drawing/2014/main" id="{7954A553-6C3E-DDC2-8E4F-DA86D55610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688" y="1690688"/>
            <a:ext cx="110267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compare their ratios of outcomes-to-inputs of relevant others.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ratios are equal: state of equity exists—there is no tension as the situation is considered fair.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ratios are unequal: tension exists due to unfairness.</a:t>
            </a:r>
          </a:p>
          <a:p>
            <a:pPr marL="893763" lvl="2" indent="-26352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 rewarded states cause anger.</a:t>
            </a:r>
          </a:p>
          <a:p>
            <a:pPr marL="893763" lvl="2" indent="-26352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Over-rewarded states cause guilt.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Tension motivates people to act to bring their situation into equity.</a:t>
            </a:r>
          </a:p>
          <a:p>
            <a:pPr marL="450850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8676" name="Picture 2" descr="C:\Users\Bob Stretch\AppData\Local\Microsoft\Windows\Temporary Internet Files\Content.IE5\7421JAUB\MCj02374060000[1].wmf">
            <a:extLst>
              <a:ext uri="{FF2B5EF4-FFF2-40B4-BE49-F238E27FC236}">
                <a16:creationId xmlns="" xmlns:a16="http://schemas.microsoft.com/office/drawing/2014/main" id="{390E14F1-9921-A36D-3737-98BBD0CEF3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1876" y="4762500"/>
            <a:ext cx="2151063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Content Placeholder 2">
            <a:extLst>
              <a:ext uri="{FF2B5EF4-FFF2-40B4-BE49-F238E27FC236}">
                <a16:creationId xmlns="" xmlns:a16="http://schemas.microsoft.com/office/drawing/2014/main" id="{E9B3455F-52DD-EB03-12F8-1580C8A37D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475" y="1470025"/>
            <a:ext cx="9602788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four different situations: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Self-inside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person’s experience in a different job </a:t>
            </a:r>
            <a:b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same organization.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Self-outside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person’s experience in a different job in a different organization.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Other-inside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Another individual or group within the organization.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Other-outside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Another individual or group outside of the organization.</a:t>
            </a:r>
          </a:p>
        </p:txBody>
      </p:sp>
      <p:pic>
        <p:nvPicPr>
          <p:cNvPr id="29699" name="Picture 4" descr="C:\Users\Bob Stretch\AppData\Local\Microsoft\Windows\Temporary Internet Files\Content.IE5\ZUGDL5A6\MCj01984790000[1].wmf">
            <a:extLst>
              <a:ext uri="{FF2B5EF4-FFF2-40B4-BE49-F238E27FC236}">
                <a16:creationId xmlns="" xmlns:a16="http://schemas.microsoft.com/office/drawing/2014/main" id="{EC800F78-4938-8583-E5F1-30A4A2AA2D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8813" y="4622801"/>
            <a:ext cx="2384425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Title 1">
            <a:extLst>
              <a:ext uri="{FF2B5EF4-FFF2-40B4-BE49-F238E27FC236}">
                <a16:creationId xmlns="" xmlns:a16="http://schemas.microsoft.com/office/drawing/2014/main" id="{DB1B06F6-4C67-4E18-FEA0-8208947F1A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4462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Equity Theory’s ‘Relevant Others’</a:t>
            </a: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="" xmlns:a16="http://schemas.microsoft.com/office/drawing/2014/main" id="{780F44C4-8319-3D0C-2B99-45D088580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Reactions to Inequity</a:t>
            </a:r>
          </a:p>
        </p:txBody>
      </p:sp>
      <p:sp>
        <p:nvSpPr>
          <p:cNvPr id="30723" name="Content Placeholder 2">
            <a:extLst>
              <a:ext uri="{FF2B5EF4-FFF2-40B4-BE49-F238E27FC236}">
                <a16:creationId xmlns="" xmlns:a16="http://schemas.microsoft.com/office/drawing/2014/main" id="{E9828A94-ED1F-F640-0A02-F138DE6DFE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088" y="1166018"/>
            <a:ext cx="11009312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 behaviors to create equity: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inputs (slack off).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outcomes (increase </a:t>
            </a: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output/lower quality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Distort/change perceptions of self.</a:t>
            </a:r>
          </a:p>
          <a:p>
            <a:pPr marL="452438" lvl="1" indent="-271463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used to think I am working at a moderate pace but now I know</a:t>
            </a:r>
          </a:p>
          <a:p>
            <a:pPr marL="452438" lvl="1" indent="-271463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am working more than others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Distort/change perceptions of others.</a:t>
            </a:r>
          </a:p>
          <a:p>
            <a:pPr marL="452438" lvl="1" indent="-271463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 job is not as stimulating as I thought it was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a different referent person.</a:t>
            </a:r>
          </a:p>
          <a:p>
            <a:pPr marL="452438" lvl="1" indent="-271463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may not be doing as much as my brother-in-law, but I am doing more than my father 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Leave the field (quit the job).</a:t>
            </a:r>
          </a:p>
        </p:txBody>
      </p:sp>
      <p:pic>
        <p:nvPicPr>
          <p:cNvPr id="30724" name="Picture 2" descr="C:\Users\Bob Stretch\AppData\Local\Microsoft\Windows\Temporary Internet Files\Content.IE5\ZUGDL5A6\MCj02505240000[1].wmf">
            <a:extLst>
              <a:ext uri="{FF2B5EF4-FFF2-40B4-BE49-F238E27FC236}">
                <a16:creationId xmlns="" xmlns:a16="http://schemas.microsoft.com/office/drawing/2014/main" id="{BC13BB23-4B76-DCBB-3DC6-894809CC63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0882" y="163513"/>
            <a:ext cx="2138362" cy="282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="" xmlns:a16="http://schemas.microsoft.com/office/drawing/2014/main" id="{A4EAA88E-8DEA-A464-C315-5E45E6F246AC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Reactions to Inequity (cont’d)</a:t>
            </a:r>
          </a:p>
        </p:txBody>
      </p:sp>
      <p:sp>
        <p:nvSpPr>
          <p:cNvPr id="31747" name="Content Placeholder 2">
            <a:extLst>
              <a:ext uri="{FF2B5EF4-FFF2-40B4-BE49-F238E27FC236}">
                <a16:creationId xmlns="" xmlns:a16="http://schemas.microsoft.com/office/drawing/2014/main" id="{79694FE1-28CD-9127-736A-87D58C9C83C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95312" y="1817689"/>
            <a:ext cx="10406063" cy="4525963"/>
          </a:xfrm>
        </p:spPr>
        <p:txBody>
          <a:bodyPr>
            <a:normAutofit/>
          </a:bodyPr>
          <a:lstStyle/>
          <a:p>
            <a:pPr marL="0" indent="0">
              <a:buNone/>
              <a:tabLst>
                <a:tab pos="542925" algn="l"/>
              </a:tabLst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Propositions relating to inequitable pay:</a:t>
            </a:r>
          </a:p>
          <a:p>
            <a:pPr marL="0" indent="0">
              <a:buNone/>
              <a:tabLst>
                <a:tab pos="542925" algn="l"/>
              </a:tabLst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3050">
              <a:tabLst>
                <a:tab pos="542925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Paid by time:</a:t>
            </a:r>
          </a:p>
          <a:p>
            <a:pPr marL="0" indent="0">
              <a:buNone/>
              <a:tabLst>
                <a:tab pos="542925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– Overrewarded employees produce more.</a:t>
            </a:r>
          </a:p>
          <a:p>
            <a:pPr marL="0" indent="0">
              <a:buNone/>
              <a:tabLst>
                <a:tab pos="542925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– Under-rewarded employees produce less with low quality.</a:t>
            </a:r>
          </a:p>
          <a:p>
            <a:pPr marL="452438" lvl="1" indent="-273050">
              <a:buNone/>
              <a:tabLst>
                <a:tab pos="542925" algn="l"/>
              </a:tabLst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3050">
              <a:tabLst>
                <a:tab pos="542925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Paid by quality  </a:t>
            </a:r>
          </a:p>
          <a:p>
            <a:pPr marL="0" indent="0">
              <a:buNone/>
              <a:tabLst>
                <a:tab pos="542925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– Overrewarded employees give higher quality.</a:t>
            </a:r>
          </a:p>
          <a:p>
            <a:pPr marL="0" indent="0">
              <a:buNone/>
              <a:tabLst>
                <a:tab pos="542925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– Under-rewarded employees make more of low quality.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>
            <a:extLst>
              <a:ext uri="{FF2B5EF4-FFF2-40B4-BE49-F238E27FC236}">
                <a16:creationId xmlns="" xmlns:a16="http://schemas.microsoft.com/office/drawing/2014/main" id="{87741922-5572-18B8-3B3A-03E9C40DF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Justice and Equity Theory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="" xmlns:a16="http://schemas.microsoft.com/office/drawing/2014/main" id="{FD050691-2AD2-928A-748B-16594C1869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2124027"/>
              </p:ext>
            </p:extLst>
          </p:nvPr>
        </p:nvGraphicFramePr>
        <p:xfrm>
          <a:off x="2077103" y="2668055"/>
          <a:ext cx="8338484" cy="3692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2772" name="TextBox 8">
            <a:extLst>
              <a:ext uri="{FF2B5EF4-FFF2-40B4-BE49-F238E27FC236}">
                <a16:creationId xmlns="" xmlns:a16="http://schemas.microsoft.com/office/drawing/2014/main" id="{65821697-742D-AA65-4C04-D485C1BF09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96300" y="5429248"/>
            <a:ext cx="3179762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 dirty="0"/>
              <a:t>Overall perception of what is fair in the workplace.</a:t>
            </a:r>
          </a:p>
        </p:txBody>
      </p:sp>
      <p:pic>
        <p:nvPicPr>
          <p:cNvPr id="32775" name="Picture 8">
            <a:extLst>
              <a:ext uri="{FF2B5EF4-FFF2-40B4-BE49-F238E27FC236}">
                <a16:creationId xmlns="" xmlns:a16="http://schemas.microsoft.com/office/drawing/2014/main" id="{C302114B-5AE2-7FCD-0A2C-1C1D198034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0825" y="1838858"/>
            <a:ext cx="66103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>
            <a:extLst>
              <a:ext uri="{FF2B5EF4-FFF2-40B4-BE49-F238E27FC236}">
                <a16:creationId xmlns="" xmlns:a16="http://schemas.microsoft.com/office/drawing/2014/main" id="{B571A124-C450-28BF-4290-91DAA22F6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5051" y="679450"/>
            <a:ext cx="8229600" cy="5937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Vroom’s Expectancy Theory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95" name="Content Placeholder 2">
            <a:extLst>
              <a:ext uri="{FF2B5EF4-FFF2-40B4-BE49-F238E27FC236}">
                <a16:creationId xmlns="" xmlns:a16="http://schemas.microsoft.com/office/drawing/2014/main" id="{FEF97723-C140-09B9-7243-FBFFD66434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4362" y="1187437"/>
            <a:ext cx="11358563" cy="1716127"/>
          </a:xfrm>
        </p:spPr>
        <p:txBody>
          <a:bodyPr/>
          <a:lstStyle/>
          <a:p>
            <a:pPr marL="6350" indent="-635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strength of a tendency to act in a certain way depends on the strength of an expectation that the act will be followed by a given outcome and on the attractiveness of the outcome to the individual.</a:t>
            </a:r>
          </a:p>
        </p:txBody>
      </p:sp>
      <p:pic>
        <p:nvPicPr>
          <p:cNvPr id="33796" name="Picture 6">
            <a:extLst>
              <a:ext uri="{FF2B5EF4-FFF2-40B4-BE49-F238E27FC236}">
                <a16:creationId xmlns="" xmlns:a16="http://schemas.microsoft.com/office/drawing/2014/main" id="{859CE3CF-E378-82AA-462D-5F805B9A9B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6" t="25806" r="1768" b="20235"/>
          <a:stretch>
            <a:fillRect/>
          </a:stretch>
        </p:blipFill>
        <p:spPr bwMode="auto">
          <a:xfrm>
            <a:off x="2514600" y="5005387"/>
            <a:ext cx="69342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ular Callout 8">
            <a:extLst>
              <a:ext uri="{FF2B5EF4-FFF2-40B4-BE49-F238E27FC236}">
                <a16:creationId xmlns="" xmlns:a16="http://schemas.microsoft.com/office/drawing/2014/main" id="{BB8F0851-E8EF-64D7-B93C-947A0058902B}"/>
              </a:ext>
            </a:extLst>
          </p:cNvPr>
          <p:cNvSpPr/>
          <p:nvPr/>
        </p:nvSpPr>
        <p:spPr bwMode="auto">
          <a:xfrm>
            <a:off x="2643193" y="3571888"/>
            <a:ext cx="1905000" cy="1143000"/>
          </a:xfrm>
          <a:prstGeom prst="wedgeRectCallout">
            <a:avLst>
              <a:gd name="adj1" fmla="val 12473"/>
              <a:gd name="adj2" fmla="val 64133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US" sz="2000">
                <a:latin typeface="Times New Roman" pitchFamily="18" charset="0"/>
                <a:cs typeface="Arial" charset="0"/>
              </a:rPr>
              <a:t>Expectancy of performance success</a:t>
            </a:r>
          </a:p>
        </p:txBody>
      </p:sp>
      <p:sp>
        <p:nvSpPr>
          <p:cNvPr id="10" name="Rectangular Callout 9">
            <a:extLst>
              <a:ext uri="{FF2B5EF4-FFF2-40B4-BE49-F238E27FC236}">
                <a16:creationId xmlns="" xmlns:a16="http://schemas.microsoft.com/office/drawing/2014/main" id="{C7D55186-DD64-08D9-B218-FB3F080F744D}"/>
              </a:ext>
            </a:extLst>
          </p:cNvPr>
          <p:cNvSpPr/>
          <p:nvPr/>
        </p:nvSpPr>
        <p:spPr bwMode="auto">
          <a:xfrm>
            <a:off x="4624393" y="3571888"/>
            <a:ext cx="2057400" cy="1143000"/>
          </a:xfrm>
          <a:prstGeom prst="wedgeRectCallout">
            <a:avLst>
              <a:gd name="adj1" fmla="val -4470"/>
              <a:gd name="adj2" fmla="val 62500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US" sz="2000">
                <a:latin typeface="Times New Roman" pitchFamily="18" charset="0"/>
                <a:cs typeface="Arial" charset="0"/>
              </a:rPr>
              <a:t>Instrumentality of success in getting reward</a:t>
            </a:r>
          </a:p>
        </p:txBody>
      </p:sp>
      <p:sp>
        <p:nvSpPr>
          <p:cNvPr id="11" name="Rectangular Callout 10">
            <a:extLst>
              <a:ext uri="{FF2B5EF4-FFF2-40B4-BE49-F238E27FC236}">
                <a16:creationId xmlns="" xmlns:a16="http://schemas.microsoft.com/office/drawing/2014/main" id="{9DFA1C32-3D07-AE0B-DD97-C01470442677}"/>
              </a:ext>
            </a:extLst>
          </p:cNvPr>
          <p:cNvSpPr/>
          <p:nvPr/>
        </p:nvSpPr>
        <p:spPr bwMode="auto">
          <a:xfrm>
            <a:off x="6757993" y="3571888"/>
            <a:ext cx="2133600" cy="1143000"/>
          </a:xfrm>
          <a:prstGeom prst="wedgeRectCallout">
            <a:avLst>
              <a:gd name="adj1" fmla="val 4147"/>
              <a:gd name="adj2" fmla="val 67398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US" sz="2000">
                <a:latin typeface="Times New Roman" pitchFamily="18" charset="0"/>
                <a:cs typeface="Arial" charset="0"/>
              </a:rPr>
              <a:t>Valuation of the reward in employee’s eyes</a:t>
            </a:r>
          </a:p>
        </p:txBody>
      </p:sp>
      <p:pic>
        <p:nvPicPr>
          <p:cNvPr id="33802" name="Picture 11">
            <a:extLst>
              <a:ext uri="{FF2B5EF4-FFF2-40B4-BE49-F238E27FC236}">
                <a16:creationId xmlns="" xmlns:a16="http://schemas.microsoft.com/office/drawing/2014/main" id="{09BE95BB-CF0D-36E1-0026-0ED11CDCA6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2903564"/>
            <a:ext cx="6629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>
            <a:extLst>
              <a:ext uri="{FF2B5EF4-FFF2-40B4-BE49-F238E27FC236}">
                <a16:creationId xmlns="" xmlns:a16="http://schemas.microsoft.com/office/drawing/2014/main" id="{DC232397-5A9B-A4A3-B9C4-E946E14FF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Motivation by Job Design: The JCM</a:t>
            </a:r>
          </a:p>
        </p:txBody>
      </p:sp>
      <p:sp>
        <p:nvSpPr>
          <p:cNvPr id="34819" name="Content Placeholder 2">
            <a:extLst>
              <a:ext uri="{FF2B5EF4-FFF2-40B4-BE49-F238E27FC236}">
                <a16:creationId xmlns="" xmlns:a16="http://schemas.microsoft.com/office/drawing/2014/main" id="{DFE5CCB6-DB5A-CBA6-F089-83D62714FC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8187" y="1852613"/>
            <a:ext cx="11063288" cy="4525962"/>
          </a:xfrm>
        </p:spPr>
        <p:txBody>
          <a:bodyPr>
            <a:noAutofit/>
          </a:bodyPr>
          <a:lstStyle/>
          <a:p>
            <a:pPr marL="0" indent="0">
              <a:spcAft>
                <a:spcPct val="500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Job Characteristics Model (JCM)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Hackman and Oldham’s concept that any job can be described through five core job dimensions: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Skill variety: Requirements for different tasks in the job.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garage owner doing everything: mechanical, bodywork, 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identity: Completion of a whole piece of work.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significance: The job’s impact on others.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Autonomy: Level of discretion in decision making. 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Feedback: Amount of direct and clear information on performance.</a:t>
            </a:r>
          </a:p>
          <a:p>
            <a:pPr marL="452438" lvl="1" indent="-271463">
              <a:spcBef>
                <a:spcPct val="0"/>
              </a:spcBef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582738" lvl="2" indent="-43180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>
            <a:extLst>
              <a:ext uri="{FF2B5EF4-FFF2-40B4-BE49-F238E27FC236}">
                <a16:creationId xmlns="" xmlns:a16="http://schemas.microsoft.com/office/drawing/2014/main" id="{B2837283-8850-C80C-4975-11ABEC144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9125" y="339726"/>
            <a:ext cx="8229600" cy="90011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Job Characteristics Model</a:t>
            </a:r>
          </a:p>
        </p:txBody>
      </p:sp>
      <p:sp>
        <p:nvSpPr>
          <p:cNvPr id="36867" name="Content Placeholder 2">
            <a:extLst>
              <a:ext uri="{FF2B5EF4-FFF2-40B4-BE49-F238E27FC236}">
                <a16:creationId xmlns="" xmlns:a16="http://schemas.microsoft.com/office/drawing/2014/main" id="{3E82A2B1-AD4E-8FD1-4841-9E5B47534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6325" y="6184900"/>
            <a:ext cx="7772400" cy="461963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en-US" sz="1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Employee growth-need strength moderates the relationships.</a:t>
            </a:r>
          </a:p>
        </p:txBody>
      </p:sp>
      <p:pic>
        <p:nvPicPr>
          <p:cNvPr id="36870" name="Picture 11">
            <a:extLst>
              <a:ext uri="{FF2B5EF4-FFF2-40B4-BE49-F238E27FC236}">
                <a16:creationId xmlns="" xmlns:a16="http://schemas.microsoft.com/office/drawing/2014/main" id="{D7FC910B-550F-565C-B6F4-3961231C17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9600" y="1539546"/>
            <a:ext cx="8516937" cy="4874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>
            <a:extLst>
              <a:ext uri="{FF2B5EF4-FFF2-40B4-BE49-F238E27FC236}">
                <a16:creationId xmlns="" xmlns:a16="http://schemas.microsoft.com/office/drawing/2014/main" id="{41A98BAB-5338-7169-02B8-7D5898B2C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How Can Jobs Be Redesigned?</a:t>
            </a:r>
          </a:p>
        </p:txBody>
      </p:sp>
      <p:sp>
        <p:nvSpPr>
          <p:cNvPr id="37891" name="Content Placeholder 2">
            <a:extLst>
              <a:ext uri="{FF2B5EF4-FFF2-40B4-BE49-F238E27FC236}">
                <a16:creationId xmlns="" xmlns:a16="http://schemas.microsoft.com/office/drawing/2014/main" id="{DDB84738-69BA-DF20-9188-7B8DC9E757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363"/>
            <a:ext cx="10515600" cy="42703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Rotation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periodic shifting of a worker from one task to another.</a:t>
            </a: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enlargement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horizontal expansion of jobs.</a:t>
            </a: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enrichment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vertical expansion of jobs.</a:t>
            </a: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>
            <a:extLst>
              <a:ext uri="{FF2B5EF4-FFF2-40B4-BE49-F238E27FC236}">
                <a16:creationId xmlns="" xmlns:a16="http://schemas.microsoft.com/office/drawing/2014/main" id="{A06BD0BC-640B-9A3F-AC89-552CDF25E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Guidelines for Enriching a Job</a:t>
            </a:r>
          </a:p>
        </p:txBody>
      </p:sp>
      <p:pic>
        <p:nvPicPr>
          <p:cNvPr id="39941" name="Picture 10">
            <a:extLst>
              <a:ext uri="{FF2B5EF4-FFF2-40B4-BE49-F238E27FC236}">
                <a16:creationId xmlns="" xmlns:a16="http://schemas.microsoft.com/office/drawing/2014/main" id="{FDEB045A-4156-42BE-76FF-C0E4867C2D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9" y="1512887"/>
            <a:ext cx="8758236" cy="5191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>
            <a:extLst>
              <a:ext uri="{FF2B5EF4-FFF2-40B4-BE49-F238E27FC236}">
                <a16:creationId xmlns="" xmlns:a16="http://schemas.microsoft.com/office/drawing/2014/main" id="{273654EB-88B4-0789-4344-640314EA7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Alternative Work Arrangements</a:t>
            </a:r>
          </a:p>
        </p:txBody>
      </p:sp>
      <p:sp>
        <p:nvSpPr>
          <p:cNvPr id="40963" name="Content Placeholder 4">
            <a:extLst>
              <a:ext uri="{FF2B5EF4-FFF2-40B4-BE49-F238E27FC236}">
                <a16:creationId xmlns="" xmlns:a16="http://schemas.microsoft.com/office/drawing/2014/main" id="{9DD963CA-C681-8335-E144-B3BFE34B75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018" y="1824039"/>
            <a:ext cx="11129963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Flextime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work during a common core time period each day but have discretion in forming their total workday from a flexible set of hours outside the core.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sharing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practice of having two or more people split a 40-hour-a-week job.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Telecommuting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do their work at home at least two days a week on a computer that is linked to their office.</a:t>
            </a: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>
            <a:extLst>
              <a:ext uri="{FF2B5EF4-FFF2-40B4-BE49-F238E27FC236}">
                <a16:creationId xmlns="" xmlns:a16="http://schemas.microsoft.com/office/drawing/2014/main" id="{024F3FF3-561D-3378-6241-46BFCBBA0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4463" y="744537"/>
            <a:ext cx="9615487" cy="609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Reasons For and Against Telecommuting </a:t>
            </a:r>
          </a:p>
        </p:txBody>
      </p:sp>
      <p:sp>
        <p:nvSpPr>
          <p:cNvPr id="41987" name="Content Placeholder 6">
            <a:extLst>
              <a:ext uri="{FF2B5EF4-FFF2-40B4-BE49-F238E27FC236}">
                <a16:creationId xmlns="" xmlns:a16="http://schemas.microsoft.com/office/drawing/2014/main" id="{8B3DC08C-7267-3084-B511-2B09A31EBC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11162" y="1982894"/>
            <a:ext cx="5426075" cy="3951287"/>
          </a:xfrm>
        </p:spPr>
        <p:txBody>
          <a:bodyPr>
            <a:normAutofit/>
          </a:bodyPr>
          <a:lstStyle/>
          <a:p>
            <a:pPr lvl="1" eaLnBrk="1" hangingPunct="1">
              <a:buFont typeface="Verdana" panose="020B0604030504040204" pitchFamily="34" charset="0"/>
              <a:buNone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Larger labor pool.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Higher productivity.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Less turnover.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Improved morale.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Reduced office-space costs.</a:t>
            </a:r>
          </a:p>
          <a:p>
            <a:pPr eaLnBrk="1" hangingPunct="1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988" name="Content Placeholder 8">
            <a:extLst>
              <a:ext uri="{FF2B5EF4-FFF2-40B4-BE49-F238E27FC236}">
                <a16:creationId xmlns="" xmlns:a16="http://schemas.microsoft.com/office/drawing/2014/main" id="{29D5D930-F9D2-4583-6042-8BF50F926B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54765" y="1982893"/>
            <a:ext cx="5303836" cy="3951287"/>
          </a:xfrm>
        </p:spPr>
        <p:txBody>
          <a:bodyPr>
            <a:noAutofit/>
          </a:bodyPr>
          <a:lstStyle/>
          <a:p>
            <a:pPr marL="271463" indent="-271463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Against</a:t>
            </a:r>
            <a:endParaRPr lang="en-US" altLang="en-US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1463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Less direct supervision of employees.</a:t>
            </a:r>
          </a:p>
          <a:p>
            <a:pPr marL="271463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 to coordinate teamwork.</a:t>
            </a:r>
          </a:p>
          <a:p>
            <a:pPr marL="271463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 to evaluate non-quantitative performance.</a:t>
            </a:r>
          </a:p>
          <a:p>
            <a:pPr marL="271463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may not be as noticed for their efforts.</a:t>
            </a:r>
          </a:p>
        </p:txBody>
      </p:sp>
      <p:pic>
        <p:nvPicPr>
          <p:cNvPr id="41990" name="Picture 5" descr="C:\Users\Bob Stretch\AppData\Local\Microsoft\Windows\Temporary Internet Files\Content.IE5\ZUGDL5A6\MCj03841540000[1].wmf">
            <a:extLst>
              <a:ext uri="{FF2B5EF4-FFF2-40B4-BE49-F238E27FC236}">
                <a16:creationId xmlns="" xmlns:a16="http://schemas.microsoft.com/office/drawing/2014/main" id="{9800D0C5-51BA-7025-F18C-18DCA220B6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436">
            <a:off x="1132874" y="4918871"/>
            <a:ext cx="1825625" cy="156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>
            <a:extLst>
              <a:ext uri="{FF2B5EF4-FFF2-40B4-BE49-F238E27FC236}">
                <a16:creationId xmlns="" xmlns:a16="http://schemas.microsoft.com/office/drawing/2014/main" id="{346AA1B1-9F11-1128-76C7-3FA0D0471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Employee Involvement</a:t>
            </a:r>
          </a:p>
        </p:txBody>
      </p:sp>
      <p:sp>
        <p:nvSpPr>
          <p:cNvPr id="43011" name="Content Placeholder 2">
            <a:extLst>
              <a:ext uri="{FF2B5EF4-FFF2-40B4-BE49-F238E27FC236}">
                <a16:creationId xmlns="" xmlns:a16="http://schemas.microsoft.com/office/drawing/2014/main" id="{5F06FEE0-47EE-FD6E-42C3-E15CE4E00B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813" y="1690688"/>
            <a:ext cx="11439525" cy="45259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participative process that uses the input of employees to increase their commitment to the organization’s success.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increasing worker autonomy and control over work lives (involvement), organizations: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Increase employee motivation.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Gain greater organizational commitment.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Experience greater worker productivity.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Observe higher levels of job satisfaction.</a:t>
            </a:r>
          </a:p>
        </p:txBody>
      </p:sp>
      <p:pic>
        <p:nvPicPr>
          <p:cNvPr id="43012" name="Picture 6" descr="C:\Users\Bob Stretch\AppData\Local\Microsoft\Windows\Temporary Internet Files\Content.IE5\118DJOWU\MCj02958680000[1].wmf">
            <a:extLst>
              <a:ext uri="{FF2B5EF4-FFF2-40B4-BE49-F238E27FC236}">
                <a16:creationId xmlns="" xmlns:a16="http://schemas.microsoft.com/office/drawing/2014/main" id="{2E48EAC6-0F3F-26DB-D150-E89F02020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513888" y="4945063"/>
            <a:ext cx="2144712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>
            <a:extLst>
              <a:ext uri="{FF2B5EF4-FFF2-40B4-BE49-F238E27FC236}">
                <a16:creationId xmlns="" xmlns:a16="http://schemas.microsoft.com/office/drawing/2014/main" id="{084A1515-A602-9A14-6AD4-68C00553BC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Employee Involvement Programs</a:t>
            </a:r>
          </a:p>
        </p:txBody>
      </p:sp>
      <p:sp>
        <p:nvSpPr>
          <p:cNvPr id="44035" name="Content Placeholder 2">
            <a:extLst>
              <a:ext uri="{FF2B5EF4-FFF2-40B4-BE49-F238E27FC236}">
                <a16:creationId xmlns="" xmlns:a16="http://schemas.microsoft.com/office/drawing/2014/main" id="{9453DC35-2163-E228-E182-1764BFA327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401" y="1690688"/>
            <a:ext cx="11383962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Participative Management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Subordinates share a significant degree of decision-making power with their immediate superiors.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Representative Participation</a:t>
            </a:r>
          </a:p>
          <a:p>
            <a:pPr marL="450850" lvl="1" indent="-271463"/>
            <a:r>
              <a:rPr lang="en-US" altLang="en-U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Works councils</a:t>
            </a:r>
          </a:p>
          <a:p>
            <a:pPr marL="908050" lvl="2" indent="-271463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Groups of nominated or elected employees who must be consulted for any personnel decisions.</a:t>
            </a:r>
          </a:p>
          <a:p>
            <a:pPr marL="450850" lvl="1" indent="-271463"/>
            <a:r>
              <a:rPr lang="en-US" altLang="en-U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Board representative</a:t>
            </a:r>
          </a:p>
          <a:p>
            <a:pPr marL="893763" lvl="2" indent="-263525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employee sits on a company’s board of directors and represents the interests of the firm’s employees.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Circle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work group of employees who meet regularly to discuss their quality problems, investigate causes, recommend solutions, and take corrective actions.</a:t>
            </a: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>
            <a:extLst>
              <a:ext uri="{FF2B5EF4-FFF2-40B4-BE49-F238E27FC236}">
                <a16:creationId xmlns="" xmlns:a16="http://schemas.microsoft.com/office/drawing/2014/main" id="{8AA29180-DCDD-8F62-C5C6-6BA8D6ED6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Four Major Strategic Reward Decisions </a:t>
            </a:r>
          </a:p>
        </p:txBody>
      </p:sp>
      <p:sp>
        <p:nvSpPr>
          <p:cNvPr id="46083" name="Content Placeholder 2">
            <a:extLst>
              <a:ext uri="{FF2B5EF4-FFF2-40B4-BE49-F238E27FC236}">
                <a16:creationId xmlns="" xmlns:a16="http://schemas.microsoft.com/office/drawing/2014/main" id="{FE3D35DC-7FA8-3004-2AA1-84E76966A6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8976" y="2084388"/>
            <a:ext cx="8826499" cy="2967037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tx1"/>
              </a:buClr>
              <a:buSzPct val="100000"/>
              <a:buFont typeface="Calibri" panose="020F050202020403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to pay? (pay structure)</a:t>
            </a:r>
          </a:p>
          <a:p>
            <a:pPr marL="457200" indent="-457200">
              <a:buClr>
                <a:schemeClr val="tx1"/>
              </a:buClr>
              <a:buSzPct val="100000"/>
              <a:buFont typeface="Calibri" panose="020F050202020403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pay individuals? (variable pay plans and skill-based pay plans)</a:t>
            </a:r>
          </a:p>
          <a:p>
            <a:pPr marL="457200" indent="-457200">
              <a:buClr>
                <a:schemeClr val="tx1"/>
              </a:buClr>
              <a:buSzPct val="100000"/>
              <a:buFont typeface="Calibri" panose="020F050202020403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benefits to offer? </a:t>
            </a:r>
            <a:b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we offer choice of benefits? (flexible benefits)</a:t>
            </a:r>
          </a:p>
          <a:p>
            <a:pPr marL="457200" indent="-457200">
              <a:buClr>
                <a:schemeClr val="tx1"/>
              </a:buClr>
              <a:buSzPct val="100000"/>
              <a:buFont typeface="Calibri" panose="020F050202020403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build recognition programs?</a:t>
            </a:r>
          </a:p>
        </p:txBody>
      </p:sp>
      <p:pic>
        <p:nvPicPr>
          <p:cNvPr id="46084" name="Picture 4" descr="C:\Users\Bob Stretch\AppData\Local\Microsoft\Windows\Temporary Internet Files\Content.IE5\7421JAUB\MCj02908390000[1].wmf">
            <a:extLst>
              <a:ext uri="{FF2B5EF4-FFF2-40B4-BE49-F238E27FC236}">
                <a16:creationId xmlns="" xmlns:a16="http://schemas.microsoft.com/office/drawing/2014/main" id="{9110F238-571A-14F6-07AE-81B2902C4A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3200" y="2627312"/>
            <a:ext cx="2984500" cy="408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>
            <a:extLst>
              <a:ext uri="{FF2B5EF4-FFF2-40B4-BE49-F238E27FC236}">
                <a16:creationId xmlns="" xmlns:a16="http://schemas.microsoft.com/office/drawing/2014/main" id="{6162F71E-ADF6-3D23-A4EF-18EC5C7D8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1. What to Pay—Pay Structure</a:t>
            </a:r>
          </a:p>
        </p:txBody>
      </p:sp>
      <p:sp>
        <p:nvSpPr>
          <p:cNvPr id="47107" name="Content Placeholder 2">
            <a:extLst>
              <a:ext uri="{FF2B5EF4-FFF2-40B4-BE49-F238E27FC236}">
                <a16:creationId xmlns="" xmlns:a16="http://schemas.microsoft.com/office/drawing/2014/main" id="{9D3546EE-17E0-3F89-5405-BF29D4F9CD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724" y="1743869"/>
            <a:ext cx="10887075" cy="45259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equity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worth of the job to the organization.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Determined by job evaluations.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equity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competitiveness of the company’s pay relative to pay elsewhere in the industry.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Determined through pay surveys.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organizational position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leaders:</a:t>
            </a:r>
          </a:p>
          <a:p>
            <a:pPr marL="893763" lvl="2" indent="-263525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Greater employee loyalty.</a:t>
            </a:r>
          </a:p>
          <a:p>
            <a:pPr marL="893763" lvl="2" indent="-263525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Attracts better-quality employees.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laggards—accept high turnover for low hourly costs.</a:t>
            </a:r>
          </a:p>
        </p:txBody>
      </p:sp>
      <p:pic>
        <p:nvPicPr>
          <p:cNvPr id="47108" name="Picture 6" descr="C:\Users\Bob Stretch\AppData\Local\Microsoft\Windows\Temporary Internet Files\Content.IE5\ZUGDL5A6\MCj03832440000[1].wmf">
            <a:extLst>
              <a:ext uri="{FF2B5EF4-FFF2-40B4-BE49-F238E27FC236}">
                <a16:creationId xmlns="" xmlns:a16="http://schemas.microsoft.com/office/drawing/2014/main" id="{C23B1736-588F-368F-C663-FB7798D5FD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8150" y="311944"/>
            <a:ext cx="2863850" cy="195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>
            <a:extLst>
              <a:ext uri="{FF2B5EF4-FFF2-40B4-BE49-F238E27FC236}">
                <a16:creationId xmlns="" xmlns:a16="http://schemas.microsoft.com/office/drawing/2014/main" id="{082AC8DE-64BE-06B3-3A7C-A7DFE8363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2. How to Pay—Variable Pay Programs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131" name="Content Placeholder 2">
            <a:extLst>
              <a:ext uri="{FF2B5EF4-FFF2-40B4-BE49-F238E27FC236}">
                <a16:creationId xmlns="" xmlns:a16="http://schemas.microsoft.com/office/drawing/2014/main" id="{4ECC2EF8-1F68-1099-42AF-6B4AECB782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412" y="1394618"/>
            <a:ext cx="10515599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portion of an employee’s pay is based on some individual and/or organizational measure of performance.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Piece Rate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Workers are paid a fixed sum for each unit of production completed.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Weakness: not feasible for many jobs.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Merit-Based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performance appraisal ratings.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Gap increasing between average and top-performers.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Weaknesses: validity of system based on annual appraisals, pay pool can be small, unions strongly resist.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Bonuses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Rewards recent performance.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Weakness: employees consider this a pay.</a:t>
            </a:r>
          </a:p>
          <a:p>
            <a:pPr marL="452438" lvl="1" indent="-27305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>
            <a:extLst>
              <a:ext uri="{FF2B5EF4-FFF2-40B4-BE49-F238E27FC236}">
                <a16:creationId xmlns="" xmlns:a16="http://schemas.microsoft.com/office/drawing/2014/main" id="{71DAD914-DEF2-523E-6D3F-C174EA792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2. How to Pay—Skill-Based Pay Programs</a:t>
            </a:r>
          </a:p>
        </p:txBody>
      </p:sp>
      <p:sp>
        <p:nvSpPr>
          <p:cNvPr id="49155" name="Content Placeholder 2">
            <a:extLst>
              <a:ext uri="{FF2B5EF4-FFF2-40B4-BE49-F238E27FC236}">
                <a16:creationId xmlns="" xmlns:a16="http://schemas.microsoft.com/office/drawing/2014/main" id="{4D8AD38E-D88B-C1F4-2A92-E4B3FC9C29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775" y="1966913"/>
            <a:ext cx="11044237" cy="452596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 known as competency- or knowledge-based pay—sets pay based on skills or number of jobs an employee can perform.</a:t>
            </a:r>
          </a:p>
          <a:p>
            <a:pPr marL="0" indent="0">
              <a:buNone/>
            </a:pP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Profit Sharing</a:t>
            </a:r>
          </a:p>
          <a:p>
            <a:pPr marL="354013" lvl="1" indent="-174625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Organization-wide programs that distribute compensation based on some established formula designed around a company’s profitability.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Gain Sharing</a:t>
            </a:r>
          </a:p>
          <a:p>
            <a:pPr marL="354013" lvl="1" indent="-174625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incentive plan in which improvements in group productivity determine the total amount of money that is allocated.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 Stock Ownership Plans (ESOPs)</a:t>
            </a:r>
          </a:p>
          <a:p>
            <a:pPr marL="354013" lvl="1" indent="-174625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Company-established benefit plans in which employees acquire stock as part of their benefits.</a:t>
            </a:r>
          </a:p>
          <a:p>
            <a:pPr marL="354013" lvl="1" indent="-174625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>
            <a:extLst>
              <a:ext uri="{FF2B5EF4-FFF2-40B4-BE49-F238E27FC236}">
                <a16:creationId xmlns="" xmlns:a16="http://schemas.microsoft.com/office/drawing/2014/main" id="{571C0C36-3F1B-C98B-2A07-136C40CC9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763" y="365125"/>
            <a:ext cx="10968037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3. What Benefits to Offer—Flexible Benefits</a:t>
            </a:r>
          </a:p>
        </p:txBody>
      </p:sp>
      <p:sp>
        <p:nvSpPr>
          <p:cNvPr id="50179" name="Content Placeholder 2">
            <a:extLst>
              <a:ext uri="{FF2B5EF4-FFF2-40B4-BE49-F238E27FC236}">
                <a16:creationId xmlns="" xmlns:a16="http://schemas.microsoft.com/office/drawing/2014/main" id="{EF422407-F680-3DE2-4A7F-C1886FBBC8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763" y="1690688"/>
            <a:ext cx="11244261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tailor their benefit program to meet their personal need by picking and choosing from a menu of benefit options.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Modular Plans</a:t>
            </a: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2438" lvl="1" indent="-27305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Predesigned benefits packages for specific groups of employees.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Core-Plus Plans</a:t>
            </a:r>
          </a:p>
          <a:p>
            <a:pPr marL="452438" lvl="1" indent="-27305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core of essential benefits and a menu-like selection of other benefit options.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Flexible Spending Plans </a:t>
            </a:r>
          </a:p>
          <a:p>
            <a:pPr marL="452438" lvl="1" indent="-27305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Allow employees to use their tax-free benefit dollars to purchase benefits and pay service premiums.</a:t>
            </a: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>
            <a:extLst>
              <a:ext uri="{FF2B5EF4-FFF2-40B4-BE49-F238E27FC236}">
                <a16:creationId xmlns="" xmlns:a16="http://schemas.microsoft.com/office/drawing/2014/main" id="{0981D3D2-0E83-FB0A-3E4D-C17AC2CBC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4. How to Build Recognition Programs</a:t>
            </a:r>
          </a:p>
        </p:txBody>
      </p:sp>
      <p:sp>
        <p:nvSpPr>
          <p:cNvPr id="51203" name="Content Placeholder 2">
            <a:extLst>
              <a:ext uri="{FF2B5EF4-FFF2-40B4-BE49-F238E27FC236}">
                <a16:creationId xmlns="" xmlns:a16="http://schemas.microsoft.com/office/drawing/2014/main" id="{2CF0169E-F2E5-54E6-8B61-1C019A5FE9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7075" y="1690688"/>
            <a:ext cx="9659938" cy="4525963"/>
          </a:xfrm>
        </p:spPr>
        <p:txBody>
          <a:bodyPr>
            <a:noAutofit/>
          </a:bodyPr>
          <a:lstStyle/>
          <a:p>
            <a:pPr marL="0" indent="0">
              <a:spcBef>
                <a:spcPct val="35000"/>
              </a:spcBef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Intrinsic rewards: stimulate intrinsic motivation</a:t>
            </a:r>
            <a:r>
              <a:rPr lang="en-US" altLang="en-US" sz="2600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 attention given to employee.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Approval and appreciation for a job well done.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Growing in popularity and usage.</a:t>
            </a:r>
          </a:p>
          <a:p>
            <a:pPr marL="0" indent="0">
              <a:spcBef>
                <a:spcPct val="35000"/>
              </a:spcBef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Benefits of programs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Fulfill employees’ desire for recognition.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Inexpensive to implement.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Encourage repetition of desired behaviors.</a:t>
            </a:r>
          </a:p>
          <a:p>
            <a:pPr marL="0" indent="0">
              <a:spcBef>
                <a:spcPct val="35000"/>
              </a:spcBef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Drawbacks of programs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Susceptible to manipulation by management.</a:t>
            </a:r>
          </a:p>
          <a:p>
            <a:pPr marL="0" indent="0"/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=""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=""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ea25f9567e36108ede0f0801bedb611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793d9b42bd9af50412ee4611a05e2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D881285-3AA7-48E5-A8FA-416B3CDB5BF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FE9D292-E74F-476C-BB9A-B0DD4922F7EE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49100919-8a76-4266-be0c-7dc583902cb4"/>
    <ds:schemaRef ds:uri="d13aca44-ef33-4cf4-9980-7f0b00e6eeb9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D1B40D1-A912-4466-8319-B6ECF310CBB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633</TotalTime>
  <Words>2176</Words>
  <Application>Microsoft Office PowerPoint</Application>
  <PresentationFormat>مخصص</PresentationFormat>
  <Paragraphs>331</Paragraphs>
  <Slides>40</Slides>
  <Notes>2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40</vt:i4>
      </vt:variant>
    </vt:vector>
  </HeadingPairs>
  <TitlesOfParts>
    <vt:vector size="41" baseType="lpstr">
      <vt:lpstr>Office Theme</vt:lpstr>
      <vt:lpstr>عرض تقديمي في PowerPoint</vt:lpstr>
      <vt:lpstr>عرض تقديمي في PowerPoint</vt:lpstr>
      <vt:lpstr>Defining Motivation</vt:lpstr>
      <vt:lpstr>Early Theories of Motivation</vt:lpstr>
      <vt:lpstr>Maslow’s Hierarchy of Needs</vt:lpstr>
      <vt:lpstr>Maslow’s Hierarchy of Needs (cont’d)</vt:lpstr>
      <vt:lpstr>Alderfer’s ERG Theory</vt:lpstr>
      <vt:lpstr>McGregor’s Theory X and Theory Y</vt:lpstr>
      <vt:lpstr>McClelland’s Three Needs Theory</vt:lpstr>
      <vt:lpstr>Performance Predictions for High nAch</vt:lpstr>
      <vt:lpstr>Contemporary Theories of Motivation</vt:lpstr>
      <vt:lpstr>Cognitive Evaluation Theory</vt:lpstr>
      <vt:lpstr>Locke’s Goal-Setting Theory</vt:lpstr>
      <vt:lpstr>Locke’s Goal-Setting Theory</vt:lpstr>
      <vt:lpstr>Implementation: Management by Objectives</vt:lpstr>
      <vt:lpstr>Bandura’s Self-Efficacy Theory</vt:lpstr>
      <vt:lpstr>Increasing Self-Efficacy</vt:lpstr>
      <vt:lpstr>Increasing Self-Efficacy (cont’d)</vt:lpstr>
      <vt:lpstr>Reinforcement Theory</vt:lpstr>
      <vt:lpstr>Adams’ Equity Theory</vt:lpstr>
      <vt:lpstr>Equity Theory’s ‘Relevant Others’</vt:lpstr>
      <vt:lpstr>Reactions to Inequity</vt:lpstr>
      <vt:lpstr>Reactions to Inequity (cont’d)</vt:lpstr>
      <vt:lpstr>Justice and Equity Theory</vt:lpstr>
      <vt:lpstr>Vroom’s Expectancy Theory </vt:lpstr>
      <vt:lpstr>Motivation by Job Design: The JCM</vt:lpstr>
      <vt:lpstr>The Job Characteristics Model</vt:lpstr>
      <vt:lpstr>How Can Jobs Be Redesigned?</vt:lpstr>
      <vt:lpstr>Guidelines for Enriching a Job</vt:lpstr>
      <vt:lpstr>Alternative Work Arrangements</vt:lpstr>
      <vt:lpstr>Reasons For and Against Telecommuting </vt:lpstr>
      <vt:lpstr>Employee Involvement</vt:lpstr>
      <vt:lpstr>Types of Employee Involvement Programs</vt:lpstr>
      <vt:lpstr>Four Major Strategic Reward Decisions </vt:lpstr>
      <vt:lpstr>1. What to Pay—Pay Structure</vt:lpstr>
      <vt:lpstr>2. How to Pay—Variable Pay Programs </vt:lpstr>
      <vt:lpstr>2. How to Pay—Skill-Based Pay Programs</vt:lpstr>
      <vt:lpstr>3. What Benefits to Offer—Flexible Benefits</vt:lpstr>
      <vt:lpstr>4. How to Build Recognition Programs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مجد</cp:lastModifiedBy>
  <cp:revision>24</cp:revision>
  <dcterms:created xsi:type="dcterms:W3CDTF">2023-04-29T09:08:23Z</dcterms:created>
  <dcterms:modified xsi:type="dcterms:W3CDTF">2024-11-29T07:39:40Z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