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548" r:id="rId4"/>
    <p:sldId id="538" r:id="rId5"/>
    <p:sldId id="674" r:id="rId6"/>
    <p:sldId id="679" r:id="rId7"/>
    <p:sldId id="696" r:id="rId8"/>
    <p:sldId id="697" r:id="rId9"/>
    <p:sldId id="680" r:id="rId10"/>
    <p:sldId id="686" r:id="rId11"/>
    <p:sldId id="687" r:id="rId12"/>
    <p:sldId id="688" r:id="rId13"/>
    <p:sldId id="689" r:id="rId14"/>
    <p:sldId id="690" r:id="rId15"/>
    <p:sldId id="691" r:id="rId16"/>
    <p:sldId id="692" r:id="rId17"/>
    <p:sldId id="693" r:id="rId18"/>
    <p:sldId id="694" r:id="rId19"/>
    <p:sldId id="695" r:id="rId20"/>
    <p:sldId id="720" r:id="rId21"/>
    <p:sldId id="721" r:id="rId22"/>
    <p:sldId id="722" r:id="rId23"/>
    <p:sldId id="698" r:id="rId24"/>
    <p:sldId id="701" r:id="rId25"/>
    <p:sldId id="702" r:id="rId26"/>
    <p:sldId id="703" r:id="rId27"/>
    <p:sldId id="704" r:id="rId28"/>
    <p:sldId id="699" r:id="rId29"/>
    <p:sldId id="700" r:id="rId30"/>
    <p:sldId id="705" r:id="rId31"/>
    <p:sldId id="706" r:id="rId32"/>
    <p:sldId id="707" r:id="rId33"/>
    <p:sldId id="708" r:id="rId34"/>
    <p:sldId id="709" r:id="rId35"/>
    <p:sldId id="723" r:id="rId36"/>
    <p:sldId id="724" r:id="rId37"/>
    <p:sldId id="710" r:id="rId38"/>
    <p:sldId id="711" r:id="rId39"/>
    <p:sldId id="712" r:id="rId40"/>
    <p:sldId id="713" r:id="rId41"/>
    <p:sldId id="714" r:id="rId42"/>
    <p:sldId id="715" r:id="rId43"/>
    <p:sldId id="716" r:id="rId44"/>
    <p:sldId id="717" r:id="rId45"/>
    <p:sldId id="719" r:id="rId46"/>
    <p:sldId id="718" r:id="rId47"/>
    <p:sldId id="72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8"/>
            <p14:sldId id="538"/>
            <p14:sldId id="674"/>
            <p14:sldId id="679"/>
            <p14:sldId id="696"/>
            <p14:sldId id="697"/>
            <p14:sldId id="680"/>
            <p14:sldId id="686"/>
            <p14:sldId id="687"/>
            <p14:sldId id="688"/>
            <p14:sldId id="689"/>
            <p14:sldId id="690"/>
            <p14:sldId id="691"/>
            <p14:sldId id="692"/>
            <p14:sldId id="693"/>
            <p14:sldId id="694"/>
            <p14:sldId id="695"/>
            <p14:sldId id="720"/>
            <p14:sldId id="721"/>
            <p14:sldId id="722"/>
            <p14:sldId id="698"/>
            <p14:sldId id="701"/>
            <p14:sldId id="702"/>
            <p14:sldId id="703"/>
            <p14:sldId id="704"/>
            <p14:sldId id="699"/>
            <p14:sldId id="700"/>
            <p14:sldId id="705"/>
            <p14:sldId id="706"/>
            <p14:sldId id="707"/>
            <p14:sldId id="708"/>
            <p14:sldId id="709"/>
            <p14:sldId id="723"/>
            <p14:sldId id="724"/>
            <p14:sldId id="710"/>
            <p14:sldId id="711"/>
            <p14:sldId id="712"/>
            <p14:sldId id="713"/>
            <p14:sldId id="714"/>
            <p14:sldId id="715"/>
            <p14:sldId id="716"/>
            <p14:sldId id="717"/>
            <p14:sldId id="719"/>
            <p14:sldId id="718"/>
            <p14:sldId id="7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78D3E8"/>
    <a:srgbClr val="4472C4"/>
    <a:srgbClr val="DAE3F3"/>
    <a:srgbClr val="2F528F"/>
    <a:srgbClr val="F3A9EC"/>
    <a:srgbClr val="2D3956"/>
    <a:srgbClr val="852F4A"/>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476" autoAdjust="0"/>
  </p:normalViewPr>
  <p:slideViewPr>
    <p:cSldViewPr snapToGrid="0">
      <p:cViewPr varScale="1">
        <p:scale>
          <a:sx n="48" d="100"/>
          <a:sy n="48" d="100"/>
        </p:scale>
        <p:origin x="12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AEBE9D-C524-444E-9806-55D1D8C46B77}" type="doc">
      <dgm:prSet loTypeId="urn:microsoft.com/office/officeart/2008/layout/VerticalAccentList" loCatId="list" qsTypeId="urn:microsoft.com/office/officeart/2005/8/quickstyle/3d3" qsCatId="3D" csTypeId="urn:microsoft.com/office/officeart/2005/8/colors/accent3_2" csCatId="accent3" phldr="1"/>
      <dgm:spPr/>
      <dgm:t>
        <a:bodyPr/>
        <a:lstStyle/>
        <a:p>
          <a:endParaRPr lang="en-US"/>
        </a:p>
      </dgm:t>
    </dgm:pt>
    <dgm:pt modelId="{A310CC9D-6167-4820-BEAB-E13089670A52}">
      <dgm:prSet phldrT="[Text]"/>
      <dgm:spPr/>
      <dgm:t>
        <a:bodyPr/>
        <a:lstStyle/>
        <a:p>
          <a:r>
            <a:rPr lang="en-US" b="1" dirty="0" smtClean="0"/>
            <a:t>Spatial Domain  </a:t>
          </a:r>
          <a:endParaRPr lang="en-US" b="1" dirty="0"/>
        </a:p>
      </dgm:t>
    </dgm:pt>
    <dgm:pt modelId="{1C92E1E3-2718-4D3F-9779-B624C789123E}" type="parTrans" cxnId="{0E5640D3-1370-4CC4-A386-F367359DD411}">
      <dgm:prSet/>
      <dgm:spPr/>
      <dgm:t>
        <a:bodyPr/>
        <a:lstStyle/>
        <a:p>
          <a:endParaRPr lang="en-US" b="1"/>
        </a:p>
      </dgm:t>
    </dgm:pt>
    <dgm:pt modelId="{AD97EE57-4A5C-4284-9D5C-BBF85A4D64B4}" type="sibTrans" cxnId="{0E5640D3-1370-4CC4-A386-F367359DD411}">
      <dgm:prSet/>
      <dgm:spPr/>
      <dgm:t>
        <a:bodyPr/>
        <a:lstStyle/>
        <a:p>
          <a:endParaRPr lang="en-US" b="1"/>
        </a:p>
      </dgm:t>
    </dgm:pt>
    <dgm:pt modelId="{0BF4E16B-F07A-4BE3-A0DF-BF242D746D38}">
      <dgm:prSet phldrT="[Text]" custT="1"/>
      <dgm:spPr/>
      <dgm:t>
        <a:bodyPr/>
        <a:lstStyle/>
        <a:p>
          <a:r>
            <a:rPr lang="en-US" sz="1600" b="0" i="0" dirty="0" smtClean="0"/>
            <a:t>images or  are directly manipulated in terms of their spatial coordinates, pixel values, or neighborhood operations.</a:t>
          </a:r>
        </a:p>
        <a:p>
          <a:r>
            <a:rPr lang="en-US" sz="1600" b="0" i="0" dirty="0" smtClean="0"/>
            <a:t>Filtering in the spatial domain involves directly modifying the pixel values of the image or signal using spatial convolution operations with a filter kernel or mask.</a:t>
          </a:r>
        </a:p>
        <a:p>
          <a:r>
            <a:rPr lang="en-US" sz="1600" b="0" i="0" dirty="0" smtClean="0"/>
            <a:t>can preserve edges better since it directly operates on the pixel values and their spatial relationships.</a:t>
          </a:r>
          <a:endParaRPr lang="en-US" sz="1600" b="1" dirty="0"/>
        </a:p>
      </dgm:t>
    </dgm:pt>
    <dgm:pt modelId="{91AC79B0-43AB-4C52-B106-CBDB16A4A8FB}" type="parTrans" cxnId="{C6AC8F87-FEB3-41D2-BADC-092CC5F9E056}">
      <dgm:prSet/>
      <dgm:spPr/>
      <dgm:t>
        <a:bodyPr/>
        <a:lstStyle/>
        <a:p>
          <a:endParaRPr lang="en-US" b="1"/>
        </a:p>
      </dgm:t>
    </dgm:pt>
    <dgm:pt modelId="{7568D1AA-3643-4EAE-B7F4-76BF8F0F8FE1}" type="sibTrans" cxnId="{C6AC8F87-FEB3-41D2-BADC-092CC5F9E056}">
      <dgm:prSet/>
      <dgm:spPr/>
      <dgm:t>
        <a:bodyPr/>
        <a:lstStyle/>
        <a:p>
          <a:endParaRPr lang="en-US" b="1"/>
        </a:p>
      </dgm:t>
    </dgm:pt>
    <dgm:pt modelId="{FB272B95-D398-43FD-823A-47DB72888466}">
      <dgm:prSet phldrT="[Text]"/>
      <dgm:spPr/>
      <dgm:t>
        <a:bodyPr/>
        <a:lstStyle/>
        <a:p>
          <a:r>
            <a:rPr lang="en-US" b="1" dirty="0" smtClean="0"/>
            <a:t>Frequency Domain</a:t>
          </a:r>
          <a:endParaRPr lang="en-US" b="1" dirty="0"/>
        </a:p>
      </dgm:t>
    </dgm:pt>
    <dgm:pt modelId="{F45D8A28-E7DC-404C-AA89-375274824B23}" type="parTrans" cxnId="{A2B91CB6-5137-4338-90A4-1D8DAB1B929C}">
      <dgm:prSet/>
      <dgm:spPr/>
      <dgm:t>
        <a:bodyPr/>
        <a:lstStyle/>
        <a:p>
          <a:endParaRPr lang="en-US" b="1"/>
        </a:p>
      </dgm:t>
    </dgm:pt>
    <dgm:pt modelId="{D4FE08C2-0221-48E7-844B-CF9701FF96C4}" type="sibTrans" cxnId="{A2B91CB6-5137-4338-90A4-1D8DAB1B929C}">
      <dgm:prSet/>
      <dgm:spPr/>
      <dgm:t>
        <a:bodyPr/>
        <a:lstStyle/>
        <a:p>
          <a:endParaRPr lang="en-US" b="1"/>
        </a:p>
      </dgm:t>
    </dgm:pt>
    <dgm:pt modelId="{BE2204DE-8A9F-4209-9A34-53488D16F1A1}">
      <dgm:prSet phldrT="[Text]"/>
      <dgm:spPr/>
      <dgm:t>
        <a:bodyPr/>
        <a:lstStyle/>
        <a:p>
          <a:r>
            <a:rPr lang="en-US" b="1" dirty="0" smtClean="0"/>
            <a:t>Frequency Domain in </a:t>
          </a:r>
          <a:r>
            <a:rPr lang="en-US" b="0" i="0" dirty="0" smtClean="0"/>
            <a:t>images </a:t>
          </a:r>
          <a:r>
            <a:rPr lang="en-US" b="0" i="0" dirty="0" smtClean="0"/>
            <a:t>or  are represented in terms of their frequency components using techniques like Fourier transforms.</a:t>
          </a:r>
        </a:p>
        <a:p>
          <a:r>
            <a:rPr lang="en-US" b="0" i="0" dirty="0" smtClean="0"/>
            <a:t>Filtering in the frequency domain involves modifying the frequency components of the image or signal by applying frequency domain filters such as low-pass, high-pass, or band-pass filters.</a:t>
          </a:r>
        </a:p>
        <a:p>
          <a:r>
            <a:rPr lang="en-US" b="0" i="0" dirty="0" smtClean="0"/>
            <a:t>Frequency domain filtering can be computationally intensive due to the need for Fourier transforms and inverse Fourier transforms. However, once in the frequency domain, certain operations like convolution can be more efficient.</a:t>
          </a:r>
          <a:endParaRPr lang="en-US" b="1" dirty="0"/>
        </a:p>
      </dgm:t>
    </dgm:pt>
    <dgm:pt modelId="{D1515647-0CAE-4CDC-9B21-CD8EC8AAA131}" type="parTrans" cxnId="{83BDEE8E-CCD0-4D87-8FA0-2B0F5ADC8C43}">
      <dgm:prSet/>
      <dgm:spPr/>
      <dgm:t>
        <a:bodyPr/>
        <a:lstStyle/>
        <a:p>
          <a:endParaRPr lang="en-US" b="1"/>
        </a:p>
      </dgm:t>
    </dgm:pt>
    <dgm:pt modelId="{67A12376-5B68-48C3-911D-7947987B7FBD}" type="sibTrans" cxnId="{83BDEE8E-CCD0-4D87-8FA0-2B0F5ADC8C43}">
      <dgm:prSet/>
      <dgm:spPr/>
      <dgm:t>
        <a:bodyPr/>
        <a:lstStyle/>
        <a:p>
          <a:endParaRPr lang="en-US" b="1"/>
        </a:p>
      </dgm:t>
    </dgm:pt>
    <dgm:pt modelId="{C13CB43D-A8D1-454E-A6A1-8777EEA2A61D}" type="pres">
      <dgm:prSet presAssocID="{F0AEBE9D-C524-444E-9806-55D1D8C46B77}" presName="Name0" presStyleCnt="0">
        <dgm:presLayoutVars>
          <dgm:chMax/>
          <dgm:chPref/>
          <dgm:dir/>
        </dgm:presLayoutVars>
      </dgm:prSet>
      <dgm:spPr/>
      <dgm:t>
        <a:bodyPr/>
        <a:lstStyle/>
        <a:p>
          <a:endParaRPr lang="en-US"/>
        </a:p>
      </dgm:t>
    </dgm:pt>
    <dgm:pt modelId="{63391E8B-CBBC-41BD-A673-7EEF71D18B0C}" type="pres">
      <dgm:prSet presAssocID="{A310CC9D-6167-4820-BEAB-E13089670A52}" presName="parenttextcomposite" presStyleCnt="0"/>
      <dgm:spPr/>
    </dgm:pt>
    <dgm:pt modelId="{92F471F8-96D6-4E9B-B1E6-F61CA5C61764}" type="pres">
      <dgm:prSet presAssocID="{A310CC9D-6167-4820-BEAB-E13089670A52}" presName="parenttext" presStyleLbl="revTx" presStyleIdx="0" presStyleCnt="2" custLinFactNeighborX="474" custLinFactNeighborY="-20170">
        <dgm:presLayoutVars>
          <dgm:chMax/>
          <dgm:chPref val="2"/>
          <dgm:bulletEnabled val="1"/>
        </dgm:presLayoutVars>
      </dgm:prSet>
      <dgm:spPr/>
      <dgm:t>
        <a:bodyPr/>
        <a:lstStyle/>
        <a:p>
          <a:endParaRPr lang="en-US"/>
        </a:p>
      </dgm:t>
    </dgm:pt>
    <dgm:pt modelId="{DB5EB820-A6EC-40F4-AA58-50753D9CA6DE}" type="pres">
      <dgm:prSet presAssocID="{A310CC9D-6167-4820-BEAB-E13089670A52}" presName="composite" presStyleCnt="0"/>
      <dgm:spPr/>
    </dgm:pt>
    <dgm:pt modelId="{DE44BC7D-4A02-4567-B83F-B168ACA1FB9E}" type="pres">
      <dgm:prSet presAssocID="{A310CC9D-6167-4820-BEAB-E13089670A52}" presName="chevron1" presStyleLbl="alignNode1" presStyleIdx="0" presStyleCnt="14"/>
      <dgm:spPr/>
    </dgm:pt>
    <dgm:pt modelId="{1A4C557D-F281-4E87-9FA8-BDAEE831659E}" type="pres">
      <dgm:prSet presAssocID="{A310CC9D-6167-4820-BEAB-E13089670A52}" presName="chevron2" presStyleLbl="alignNode1" presStyleIdx="1" presStyleCnt="14"/>
      <dgm:spPr/>
    </dgm:pt>
    <dgm:pt modelId="{B1C8A3BD-B910-4B1B-8048-A21DA2480946}" type="pres">
      <dgm:prSet presAssocID="{A310CC9D-6167-4820-BEAB-E13089670A52}" presName="chevron3" presStyleLbl="alignNode1" presStyleIdx="2" presStyleCnt="14"/>
      <dgm:spPr/>
    </dgm:pt>
    <dgm:pt modelId="{77315E5A-A19B-4F29-B4EF-9225F0D9D7F1}" type="pres">
      <dgm:prSet presAssocID="{A310CC9D-6167-4820-BEAB-E13089670A52}" presName="chevron4" presStyleLbl="alignNode1" presStyleIdx="3" presStyleCnt="14"/>
      <dgm:spPr/>
    </dgm:pt>
    <dgm:pt modelId="{E85673E6-8DFC-467F-B314-7C326F8F9BDC}" type="pres">
      <dgm:prSet presAssocID="{A310CC9D-6167-4820-BEAB-E13089670A52}" presName="chevron5" presStyleLbl="alignNode1" presStyleIdx="4" presStyleCnt="14"/>
      <dgm:spPr/>
    </dgm:pt>
    <dgm:pt modelId="{F312B17A-C27D-488D-A2D9-7658A888A90C}" type="pres">
      <dgm:prSet presAssocID="{A310CC9D-6167-4820-BEAB-E13089670A52}" presName="chevron6" presStyleLbl="alignNode1" presStyleIdx="5" presStyleCnt="14"/>
      <dgm:spPr/>
    </dgm:pt>
    <dgm:pt modelId="{22F853BA-8D36-4B8D-B745-4109B9F801D4}" type="pres">
      <dgm:prSet presAssocID="{A310CC9D-6167-4820-BEAB-E13089670A52}" presName="chevron7" presStyleLbl="alignNode1" presStyleIdx="6" presStyleCnt="14"/>
      <dgm:spPr/>
    </dgm:pt>
    <dgm:pt modelId="{FE44510C-8A94-4E33-A16C-8D8C00055256}" type="pres">
      <dgm:prSet presAssocID="{A310CC9D-6167-4820-BEAB-E13089670A52}" presName="childtext" presStyleLbl="solidFgAcc1" presStyleIdx="0" presStyleCnt="2" custScaleX="117408" custScaleY="158199" custLinFactNeighborX="468" custLinFactNeighborY="-2568">
        <dgm:presLayoutVars>
          <dgm:chMax/>
          <dgm:chPref val="0"/>
          <dgm:bulletEnabled val="1"/>
        </dgm:presLayoutVars>
      </dgm:prSet>
      <dgm:spPr/>
      <dgm:t>
        <a:bodyPr/>
        <a:lstStyle/>
        <a:p>
          <a:endParaRPr lang="en-US"/>
        </a:p>
      </dgm:t>
    </dgm:pt>
    <dgm:pt modelId="{0C6BF70E-5162-4E8E-8DD1-6EDD280CB1E7}" type="pres">
      <dgm:prSet presAssocID="{AD97EE57-4A5C-4284-9D5C-BBF85A4D64B4}" presName="sibTrans" presStyleCnt="0"/>
      <dgm:spPr/>
    </dgm:pt>
    <dgm:pt modelId="{58FFE74E-E033-4FE4-B706-156F2D914B7B}" type="pres">
      <dgm:prSet presAssocID="{FB272B95-D398-43FD-823A-47DB72888466}" presName="parenttextcomposite" presStyleCnt="0"/>
      <dgm:spPr/>
    </dgm:pt>
    <dgm:pt modelId="{0290E624-0BE1-42F1-A572-DF13FE1B5140}" type="pres">
      <dgm:prSet presAssocID="{FB272B95-D398-43FD-823A-47DB72888466}" presName="parenttext" presStyleLbl="revTx" presStyleIdx="1" presStyleCnt="2">
        <dgm:presLayoutVars>
          <dgm:chMax/>
          <dgm:chPref val="2"/>
          <dgm:bulletEnabled val="1"/>
        </dgm:presLayoutVars>
      </dgm:prSet>
      <dgm:spPr/>
      <dgm:t>
        <a:bodyPr/>
        <a:lstStyle/>
        <a:p>
          <a:endParaRPr lang="en-US"/>
        </a:p>
      </dgm:t>
    </dgm:pt>
    <dgm:pt modelId="{35EC750E-AE13-4E53-B15F-5ADD7E18B519}" type="pres">
      <dgm:prSet presAssocID="{FB272B95-D398-43FD-823A-47DB72888466}" presName="composite" presStyleCnt="0"/>
      <dgm:spPr/>
    </dgm:pt>
    <dgm:pt modelId="{17293997-997B-47E1-8AF2-C8180AD09853}" type="pres">
      <dgm:prSet presAssocID="{FB272B95-D398-43FD-823A-47DB72888466}" presName="chevron1" presStyleLbl="alignNode1" presStyleIdx="7" presStyleCnt="14"/>
      <dgm:spPr/>
    </dgm:pt>
    <dgm:pt modelId="{1128B2A0-49D2-4085-8693-E3445095F347}" type="pres">
      <dgm:prSet presAssocID="{FB272B95-D398-43FD-823A-47DB72888466}" presName="chevron2" presStyleLbl="alignNode1" presStyleIdx="8" presStyleCnt="14"/>
      <dgm:spPr/>
    </dgm:pt>
    <dgm:pt modelId="{E8AD737F-1DA8-4C01-B6B9-AC8CB430D07F}" type="pres">
      <dgm:prSet presAssocID="{FB272B95-D398-43FD-823A-47DB72888466}" presName="chevron3" presStyleLbl="alignNode1" presStyleIdx="9" presStyleCnt="14"/>
      <dgm:spPr/>
    </dgm:pt>
    <dgm:pt modelId="{918E0049-A8E5-40C9-8E8D-8B5F3D4F0009}" type="pres">
      <dgm:prSet presAssocID="{FB272B95-D398-43FD-823A-47DB72888466}" presName="chevron4" presStyleLbl="alignNode1" presStyleIdx="10" presStyleCnt="14"/>
      <dgm:spPr/>
    </dgm:pt>
    <dgm:pt modelId="{16033A0D-A22A-4B62-A860-96E9CB51BF2D}" type="pres">
      <dgm:prSet presAssocID="{FB272B95-D398-43FD-823A-47DB72888466}" presName="chevron5" presStyleLbl="alignNode1" presStyleIdx="11" presStyleCnt="14"/>
      <dgm:spPr/>
    </dgm:pt>
    <dgm:pt modelId="{9758C4AF-8A88-4E11-B55D-BB0DEBDA71CD}" type="pres">
      <dgm:prSet presAssocID="{FB272B95-D398-43FD-823A-47DB72888466}" presName="chevron6" presStyleLbl="alignNode1" presStyleIdx="12" presStyleCnt="14"/>
      <dgm:spPr/>
    </dgm:pt>
    <dgm:pt modelId="{B6CC61AB-52B6-4328-9949-5D410E0AD510}" type="pres">
      <dgm:prSet presAssocID="{FB272B95-D398-43FD-823A-47DB72888466}" presName="chevron7" presStyleLbl="alignNode1" presStyleIdx="13" presStyleCnt="14"/>
      <dgm:spPr/>
    </dgm:pt>
    <dgm:pt modelId="{AC6CAA32-B64B-41BE-BB7F-41025A039D35}" type="pres">
      <dgm:prSet presAssocID="{FB272B95-D398-43FD-823A-47DB72888466}" presName="childtext" presStyleLbl="solidFgAcc1" presStyleIdx="1" presStyleCnt="2" custScaleX="118344" custScaleY="193618">
        <dgm:presLayoutVars>
          <dgm:chMax/>
          <dgm:chPref val="0"/>
          <dgm:bulletEnabled val="1"/>
        </dgm:presLayoutVars>
      </dgm:prSet>
      <dgm:spPr/>
      <dgm:t>
        <a:bodyPr/>
        <a:lstStyle/>
        <a:p>
          <a:endParaRPr lang="en-US"/>
        </a:p>
      </dgm:t>
    </dgm:pt>
  </dgm:ptLst>
  <dgm:cxnLst>
    <dgm:cxn modelId="{A2B91CB6-5137-4338-90A4-1D8DAB1B929C}" srcId="{F0AEBE9D-C524-444E-9806-55D1D8C46B77}" destId="{FB272B95-D398-43FD-823A-47DB72888466}" srcOrd="1" destOrd="0" parTransId="{F45D8A28-E7DC-404C-AA89-375274824B23}" sibTransId="{D4FE08C2-0221-48E7-844B-CF9701FF96C4}"/>
    <dgm:cxn modelId="{F6FAE911-78C7-4B89-98D3-29621F558CC2}" type="presOf" srcId="{A310CC9D-6167-4820-BEAB-E13089670A52}" destId="{92F471F8-96D6-4E9B-B1E6-F61CA5C61764}" srcOrd="0" destOrd="0" presId="urn:microsoft.com/office/officeart/2008/layout/VerticalAccentList"/>
    <dgm:cxn modelId="{E321D793-A7B5-41D0-8EC3-1842AEBCA260}" type="presOf" srcId="{0BF4E16B-F07A-4BE3-A0DF-BF242D746D38}" destId="{FE44510C-8A94-4E33-A16C-8D8C00055256}" srcOrd="0" destOrd="0" presId="urn:microsoft.com/office/officeart/2008/layout/VerticalAccentList"/>
    <dgm:cxn modelId="{0E5640D3-1370-4CC4-A386-F367359DD411}" srcId="{F0AEBE9D-C524-444E-9806-55D1D8C46B77}" destId="{A310CC9D-6167-4820-BEAB-E13089670A52}" srcOrd="0" destOrd="0" parTransId="{1C92E1E3-2718-4D3F-9779-B624C789123E}" sibTransId="{AD97EE57-4A5C-4284-9D5C-BBF85A4D64B4}"/>
    <dgm:cxn modelId="{EE876728-984A-456F-87AE-E522862B0501}" type="presOf" srcId="{F0AEBE9D-C524-444E-9806-55D1D8C46B77}" destId="{C13CB43D-A8D1-454E-A6A1-8777EEA2A61D}" srcOrd="0" destOrd="0" presId="urn:microsoft.com/office/officeart/2008/layout/VerticalAccentList"/>
    <dgm:cxn modelId="{792ADA5D-0F86-40F9-BE92-000DCCAF3194}" type="presOf" srcId="{FB272B95-D398-43FD-823A-47DB72888466}" destId="{0290E624-0BE1-42F1-A572-DF13FE1B5140}" srcOrd="0" destOrd="0" presId="urn:microsoft.com/office/officeart/2008/layout/VerticalAccentList"/>
    <dgm:cxn modelId="{83BDEE8E-CCD0-4D87-8FA0-2B0F5ADC8C43}" srcId="{FB272B95-D398-43FD-823A-47DB72888466}" destId="{BE2204DE-8A9F-4209-9A34-53488D16F1A1}" srcOrd="0" destOrd="0" parTransId="{D1515647-0CAE-4CDC-9B21-CD8EC8AAA131}" sibTransId="{67A12376-5B68-48C3-911D-7947987B7FBD}"/>
    <dgm:cxn modelId="{3C210379-B7DF-4FCA-9259-F01C35B55FB6}" type="presOf" srcId="{BE2204DE-8A9F-4209-9A34-53488D16F1A1}" destId="{AC6CAA32-B64B-41BE-BB7F-41025A039D35}" srcOrd="0" destOrd="0" presId="urn:microsoft.com/office/officeart/2008/layout/VerticalAccentList"/>
    <dgm:cxn modelId="{C6AC8F87-FEB3-41D2-BADC-092CC5F9E056}" srcId="{A310CC9D-6167-4820-BEAB-E13089670A52}" destId="{0BF4E16B-F07A-4BE3-A0DF-BF242D746D38}" srcOrd="0" destOrd="0" parTransId="{91AC79B0-43AB-4C52-B106-CBDB16A4A8FB}" sibTransId="{7568D1AA-3643-4EAE-B7F4-76BF8F0F8FE1}"/>
    <dgm:cxn modelId="{7EC74D2F-224E-4AAF-9714-D372A3E8E2BC}" type="presParOf" srcId="{C13CB43D-A8D1-454E-A6A1-8777EEA2A61D}" destId="{63391E8B-CBBC-41BD-A673-7EEF71D18B0C}" srcOrd="0" destOrd="0" presId="urn:microsoft.com/office/officeart/2008/layout/VerticalAccentList"/>
    <dgm:cxn modelId="{AB8EB2A3-0E42-4DB0-98DE-5C9F0E8D61D9}" type="presParOf" srcId="{63391E8B-CBBC-41BD-A673-7EEF71D18B0C}" destId="{92F471F8-96D6-4E9B-B1E6-F61CA5C61764}" srcOrd="0" destOrd="0" presId="urn:microsoft.com/office/officeart/2008/layout/VerticalAccentList"/>
    <dgm:cxn modelId="{6BF2C599-649D-4A05-8B93-8E46F739B85B}" type="presParOf" srcId="{C13CB43D-A8D1-454E-A6A1-8777EEA2A61D}" destId="{DB5EB820-A6EC-40F4-AA58-50753D9CA6DE}" srcOrd="1" destOrd="0" presId="urn:microsoft.com/office/officeart/2008/layout/VerticalAccentList"/>
    <dgm:cxn modelId="{DA5D67B4-7D15-4E9A-8350-44F540771316}" type="presParOf" srcId="{DB5EB820-A6EC-40F4-AA58-50753D9CA6DE}" destId="{DE44BC7D-4A02-4567-B83F-B168ACA1FB9E}" srcOrd="0" destOrd="0" presId="urn:microsoft.com/office/officeart/2008/layout/VerticalAccentList"/>
    <dgm:cxn modelId="{F4CFFA60-1E6B-4EDD-B65F-722752811D31}" type="presParOf" srcId="{DB5EB820-A6EC-40F4-AA58-50753D9CA6DE}" destId="{1A4C557D-F281-4E87-9FA8-BDAEE831659E}" srcOrd="1" destOrd="0" presId="urn:microsoft.com/office/officeart/2008/layout/VerticalAccentList"/>
    <dgm:cxn modelId="{6CBF47FE-9EF6-4B1A-9C8E-C8B9F72BAB21}" type="presParOf" srcId="{DB5EB820-A6EC-40F4-AA58-50753D9CA6DE}" destId="{B1C8A3BD-B910-4B1B-8048-A21DA2480946}" srcOrd="2" destOrd="0" presId="urn:microsoft.com/office/officeart/2008/layout/VerticalAccentList"/>
    <dgm:cxn modelId="{410E02C2-CCBF-4774-AD89-37EAF3B865EC}" type="presParOf" srcId="{DB5EB820-A6EC-40F4-AA58-50753D9CA6DE}" destId="{77315E5A-A19B-4F29-B4EF-9225F0D9D7F1}" srcOrd="3" destOrd="0" presId="urn:microsoft.com/office/officeart/2008/layout/VerticalAccentList"/>
    <dgm:cxn modelId="{C25B63D5-89AA-4C13-BF95-69ED976B9230}" type="presParOf" srcId="{DB5EB820-A6EC-40F4-AA58-50753D9CA6DE}" destId="{E85673E6-8DFC-467F-B314-7C326F8F9BDC}" srcOrd="4" destOrd="0" presId="urn:microsoft.com/office/officeart/2008/layout/VerticalAccentList"/>
    <dgm:cxn modelId="{4112357D-DADA-4DD0-9F2E-643437593F8E}" type="presParOf" srcId="{DB5EB820-A6EC-40F4-AA58-50753D9CA6DE}" destId="{F312B17A-C27D-488D-A2D9-7658A888A90C}" srcOrd="5" destOrd="0" presId="urn:microsoft.com/office/officeart/2008/layout/VerticalAccentList"/>
    <dgm:cxn modelId="{6179395C-4B9C-4542-8178-2D6DFA6AAEDC}" type="presParOf" srcId="{DB5EB820-A6EC-40F4-AA58-50753D9CA6DE}" destId="{22F853BA-8D36-4B8D-B745-4109B9F801D4}" srcOrd="6" destOrd="0" presId="urn:microsoft.com/office/officeart/2008/layout/VerticalAccentList"/>
    <dgm:cxn modelId="{3DA2D409-A0AB-47C1-812B-66C1BAF6C76F}" type="presParOf" srcId="{DB5EB820-A6EC-40F4-AA58-50753D9CA6DE}" destId="{FE44510C-8A94-4E33-A16C-8D8C00055256}" srcOrd="7" destOrd="0" presId="urn:microsoft.com/office/officeart/2008/layout/VerticalAccentList"/>
    <dgm:cxn modelId="{A363C97A-1EF8-44E6-9658-27D2ACD4E87B}" type="presParOf" srcId="{C13CB43D-A8D1-454E-A6A1-8777EEA2A61D}" destId="{0C6BF70E-5162-4E8E-8DD1-6EDD280CB1E7}" srcOrd="2" destOrd="0" presId="urn:microsoft.com/office/officeart/2008/layout/VerticalAccentList"/>
    <dgm:cxn modelId="{BC477528-2D26-4671-8BD3-7CF46936727C}" type="presParOf" srcId="{C13CB43D-A8D1-454E-A6A1-8777EEA2A61D}" destId="{58FFE74E-E033-4FE4-B706-156F2D914B7B}" srcOrd="3" destOrd="0" presId="urn:microsoft.com/office/officeart/2008/layout/VerticalAccentList"/>
    <dgm:cxn modelId="{3D355300-99AC-4347-9AFD-6469E5609273}" type="presParOf" srcId="{58FFE74E-E033-4FE4-B706-156F2D914B7B}" destId="{0290E624-0BE1-42F1-A572-DF13FE1B5140}" srcOrd="0" destOrd="0" presId="urn:microsoft.com/office/officeart/2008/layout/VerticalAccentList"/>
    <dgm:cxn modelId="{E2601BDE-9082-475B-BC66-05CE6A51AC66}" type="presParOf" srcId="{C13CB43D-A8D1-454E-A6A1-8777EEA2A61D}" destId="{35EC750E-AE13-4E53-B15F-5ADD7E18B519}" srcOrd="4" destOrd="0" presId="urn:microsoft.com/office/officeart/2008/layout/VerticalAccentList"/>
    <dgm:cxn modelId="{7AB71299-9984-46AC-810B-D4E1B967C616}" type="presParOf" srcId="{35EC750E-AE13-4E53-B15F-5ADD7E18B519}" destId="{17293997-997B-47E1-8AF2-C8180AD09853}" srcOrd="0" destOrd="0" presId="urn:microsoft.com/office/officeart/2008/layout/VerticalAccentList"/>
    <dgm:cxn modelId="{14947401-6113-4F06-B888-FD22A8A97E8E}" type="presParOf" srcId="{35EC750E-AE13-4E53-B15F-5ADD7E18B519}" destId="{1128B2A0-49D2-4085-8693-E3445095F347}" srcOrd="1" destOrd="0" presId="urn:microsoft.com/office/officeart/2008/layout/VerticalAccentList"/>
    <dgm:cxn modelId="{75683AA4-D74C-4DD8-B6C8-6596E44568E9}" type="presParOf" srcId="{35EC750E-AE13-4E53-B15F-5ADD7E18B519}" destId="{E8AD737F-1DA8-4C01-B6B9-AC8CB430D07F}" srcOrd="2" destOrd="0" presId="urn:microsoft.com/office/officeart/2008/layout/VerticalAccentList"/>
    <dgm:cxn modelId="{8DAF342B-22E2-42BD-9132-543FCA2E6D82}" type="presParOf" srcId="{35EC750E-AE13-4E53-B15F-5ADD7E18B519}" destId="{918E0049-A8E5-40C9-8E8D-8B5F3D4F0009}" srcOrd="3" destOrd="0" presId="urn:microsoft.com/office/officeart/2008/layout/VerticalAccentList"/>
    <dgm:cxn modelId="{398B1731-354B-4146-8A0E-88D03B15766C}" type="presParOf" srcId="{35EC750E-AE13-4E53-B15F-5ADD7E18B519}" destId="{16033A0D-A22A-4B62-A860-96E9CB51BF2D}" srcOrd="4" destOrd="0" presId="urn:microsoft.com/office/officeart/2008/layout/VerticalAccentList"/>
    <dgm:cxn modelId="{59C73D43-64AF-4606-BE8C-59D93D11CE4F}" type="presParOf" srcId="{35EC750E-AE13-4E53-B15F-5ADD7E18B519}" destId="{9758C4AF-8A88-4E11-B55D-BB0DEBDA71CD}" srcOrd="5" destOrd="0" presId="urn:microsoft.com/office/officeart/2008/layout/VerticalAccentList"/>
    <dgm:cxn modelId="{BDB17931-6C8E-4D03-A20C-AFE9CE86EBEB}" type="presParOf" srcId="{35EC750E-AE13-4E53-B15F-5ADD7E18B519}" destId="{B6CC61AB-52B6-4328-9949-5D410E0AD510}" srcOrd="6" destOrd="0" presId="urn:microsoft.com/office/officeart/2008/layout/VerticalAccentList"/>
    <dgm:cxn modelId="{198D1FA3-E11E-48F9-8199-46A6837D8D15}" type="presParOf" srcId="{35EC750E-AE13-4E53-B15F-5ADD7E18B519}" destId="{AC6CAA32-B64B-41BE-BB7F-41025A039D35}" srcOrd="7" destOrd="0" presId="urn:microsoft.com/office/officeart/2008/layout/VerticalAccen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F471F8-96D6-4E9B-B1E6-F61CA5C61764}">
      <dsp:nvSpPr>
        <dsp:cNvPr id="0" name=""/>
        <dsp:cNvSpPr/>
      </dsp:nvSpPr>
      <dsp:spPr>
        <a:xfrm>
          <a:off x="494304" y="0"/>
          <a:ext cx="7570720" cy="688247"/>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18110" tIns="118110" rIns="118110" bIns="118110" numCol="1" spcCol="1270" anchor="b" anchorCtr="0">
          <a:noAutofit/>
        </a:bodyPr>
        <a:lstStyle/>
        <a:p>
          <a:pPr lvl="0" algn="l" defTabSz="1377950">
            <a:lnSpc>
              <a:spcPct val="90000"/>
            </a:lnSpc>
            <a:spcBef>
              <a:spcPct val="0"/>
            </a:spcBef>
            <a:spcAft>
              <a:spcPct val="35000"/>
            </a:spcAft>
          </a:pPr>
          <a:r>
            <a:rPr lang="en-US" sz="3100" b="1" kern="1200" dirty="0" smtClean="0"/>
            <a:t>Spatial Domain  </a:t>
          </a:r>
          <a:endParaRPr lang="en-US" sz="3100" b="1" kern="1200" dirty="0"/>
        </a:p>
      </dsp:txBody>
      <dsp:txXfrm>
        <a:off x="494304" y="0"/>
        <a:ext cx="7570720" cy="688247"/>
      </dsp:txXfrm>
    </dsp:sp>
    <dsp:sp modelId="{DE44BC7D-4A02-4567-B83F-B168ACA1FB9E}">
      <dsp:nvSpPr>
        <dsp:cNvPr id="0" name=""/>
        <dsp:cNvSpPr/>
      </dsp:nvSpPr>
      <dsp:spPr>
        <a:xfrm>
          <a:off x="1125940" y="876928"/>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A4C557D-F281-4E87-9FA8-BDAEE831659E}">
      <dsp:nvSpPr>
        <dsp:cNvPr id="0" name=""/>
        <dsp:cNvSpPr/>
      </dsp:nvSpPr>
      <dsp:spPr>
        <a:xfrm>
          <a:off x="2190047" y="876928"/>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1C8A3BD-B910-4B1B-8048-A21DA2480946}">
      <dsp:nvSpPr>
        <dsp:cNvPr id="0" name=""/>
        <dsp:cNvSpPr/>
      </dsp:nvSpPr>
      <dsp:spPr>
        <a:xfrm>
          <a:off x="3254995" y="876928"/>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7315E5A-A19B-4F29-B4EF-9225F0D9D7F1}">
      <dsp:nvSpPr>
        <dsp:cNvPr id="0" name=""/>
        <dsp:cNvSpPr/>
      </dsp:nvSpPr>
      <dsp:spPr>
        <a:xfrm>
          <a:off x="4319102" y="876928"/>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85673E6-8DFC-467F-B314-7C326F8F9BDC}">
      <dsp:nvSpPr>
        <dsp:cNvPr id="0" name=""/>
        <dsp:cNvSpPr/>
      </dsp:nvSpPr>
      <dsp:spPr>
        <a:xfrm>
          <a:off x="5384050" y="876928"/>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312B17A-C27D-488D-A2D9-7658A888A90C}">
      <dsp:nvSpPr>
        <dsp:cNvPr id="0" name=""/>
        <dsp:cNvSpPr/>
      </dsp:nvSpPr>
      <dsp:spPr>
        <a:xfrm>
          <a:off x="6448156" y="876928"/>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2F853BA-8D36-4B8D-B745-4109B9F801D4}">
      <dsp:nvSpPr>
        <dsp:cNvPr id="0" name=""/>
        <dsp:cNvSpPr/>
      </dsp:nvSpPr>
      <dsp:spPr>
        <a:xfrm>
          <a:off x="7513104" y="876928"/>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E44510C-8A94-4E33-A16C-8D8C00055256}">
      <dsp:nvSpPr>
        <dsp:cNvPr id="0" name=""/>
        <dsp:cNvSpPr/>
      </dsp:nvSpPr>
      <dsp:spPr>
        <a:xfrm>
          <a:off x="494310" y="661948"/>
          <a:ext cx="9004183" cy="1774341"/>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lvl="0" algn="l" defTabSz="711200">
            <a:lnSpc>
              <a:spcPct val="90000"/>
            </a:lnSpc>
            <a:spcBef>
              <a:spcPct val="0"/>
            </a:spcBef>
            <a:spcAft>
              <a:spcPct val="35000"/>
            </a:spcAft>
          </a:pPr>
          <a:r>
            <a:rPr lang="en-US" sz="1600" b="0" i="0" kern="1200" dirty="0" smtClean="0"/>
            <a:t>images or  are directly manipulated in terms of their spatial coordinates, pixel values, or neighborhood operations.</a:t>
          </a:r>
        </a:p>
        <a:p>
          <a:pPr lvl="0" algn="l" defTabSz="711200">
            <a:lnSpc>
              <a:spcPct val="90000"/>
            </a:lnSpc>
            <a:spcBef>
              <a:spcPct val="0"/>
            </a:spcBef>
            <a:spcAft>
              <a:spcPct val="35000"/>
            </a:spcAft>
          </a:pPr>
          <a:r>
            <a:rPr lang="en-US" sz="1600" b="0" i="0" kern="1200" dirty="0" smtClean="0"/>
            <a:t>Filtering in the spatial domain involves directly modifying the pixel values of the image or signal using spatial convolution operations with a filter kernel or mask.</a:t>
          </a:r>
        </a:p>
        <a:p>
          <a:pPr lvl="0" algn="l" defTabSz="711200">
            <a:lnSpc>
              <a:spcPct val="90000"/>
            </a:lnSpc>
            <a:spcBef>
              <a:spcPct val="0"/>
            </a:spcBef>
            <a:spcAft>
              <a:spcPct val="35000"/>
            </a:spcAft>
          </a:pPr>
          <a:r>
            <a:rPr lang="en-US" sz="1600" b="0" i="0" kern="1200" dirty="0" smtClean="0"/>
            <a:t>can preserve edges better since it directly operates on the pixel values and their spatial relationships.</a:t>
          </a:r>
          <a:endParaRPr lang="en-US" sz="1600" b="1" kern="1200" dirty="0"/>
        </a:p>
      </dsp:txBody>
      <dsp:txXfrm>
        <a:off x="494310" y="661948"/>
        <a:ext cx="9004183" cy="1774341"/>
      </dsp:txXfrm>
    </dsp:sp>
    <dsp:sp modelId="{0290E624-0BE1-42F1-A572-DF13FE1B5140}">
      <dsp:nvSpPr>
        <dsp:cNvPr id="0" name=""/>
        <dsp:cNvSpPr/>
      </dsp:nvSpPr>
      <dsp:spPr>
        <a:xfrm>
          <a:off x="458418" y="2556320"/>
          <a:ext cx="7570720" cy="688247"/>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18110" tIns="118110" rIns="118110" bIns="118110" numCol="1" spcCol="1270" anchor="b" anchorCtr="0">
          <a:noAutofit/>
        </a:bodyPr>
        <a:lstStyle/>
        <a:p>
          <a:pPr lvl="0" algn="l" defTabSz="1377950">
            <a:lnSpc>
              <a:spcPct val="90000"/>
            </a:lnSpc>
            <a:spcBef>
              <a:spcPct val="0"/>
            </a:spcBef>
            <a:spcAft>
              <a:spcPct val="35000"/>
            </a:spcAft>
          </a:pPr>
          <a:r>
            <a:rPr lang="en-US" sz="3100" b="1" kern="1200" dirty="0" smtClean="0"/>
            <a:t>Frequency Domain</a:t>
          </a:r>
          <a:endParaRPr lang="en-US" sz="3100" b="1" kern="1200" dirty="0"/>
        </a:p>
      </dsp:txBody>
      <dsp:txXfrm>
        <a:off x="458418" y="2556320"/>
        <a:ext cx="7570720" cy="688247"/>
      </dsp:txXfrm>
    </dsp:sp>
    <dsp:sp modelId="{17293997-997B-47E1-8AF2-C8180AD09853}">
      <dsp:nvSpPr>
        <dsp:cNvPr id="0" name=""/>
        <dsp:cNvSpPr/>
      </dsp:nvSpPr>
      <dsp:spPr>
        <a:xfrm>
          <a:off x="1161832" y="3629372"/>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128B2A0-49D2-4085-8693-E3445095F347}">
      <dsp:nvSpPr>
        <dsp:cNvPr id="0" name=""/>
        <dsp:cNvSpPr/>
      </dsp:nvSpPr>
      <dsp:spPr>
        <a:xfrm>
          <a:off x="2225939" y="3629372"/>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8AD737F-1DA8-4C01-B6B9-AC8CB430D07F}">
      <dsp:nvSpPr>
        <dsp:cNvPr id="0" name=""/>
        <dsp:cNvSpPr/>
      </dsp:nvSpPr>
      <dsp:spPr>
        <a:xfrm>
          <a:off x="3290887" y="3629372"/>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18E0049-A8E5-40C9-8E8D-8B5F3D4F0009}">
      <dsp:nvSpPr>
        <dsp:cNvPr id="0" name=""/>
        <dsp:cNvSpPr/>
      </dsp:nvSpPr>
      <dsp:spPr>
        <a:xfrm>
          <a:off x="4354993" y="3629372"/>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6033A0D-A22A-4B62-A860-96E9CB51BF2D}">
      <dsp:nvSpPr>
        <dsp:cNvPr id="0" name=""/>
        <dsp:cNvSpPr/>
      </dsp:nvSpPr>
      <dsp:spPr>
        <a:xfrm>
          <a:off x="5419941" y="3629372"/>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758C4AF-8A88-4E11-B55D-BB0DEBDA71CD}">
      <dsp:nvSpPr>
        <dsp:cNvPr id="0" name=""/>
        <dsp:cNvSpPr/>
      </dsp:nvSpPr>
      <dsp:spPr>
        <a:xfrm>
          <a:off x="6484048" y="3629372"/>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6CC61AB-52B6-4328-9949-5D410E0AD510}">
      <dsp:nvSpPr>
        <dsp:cNvPr id="0" name=""/>
        <dsp:cNvSpPr/>
      </dsp:nvSpPr>
      <dsp:spPr>
        <a:xfrm>
          <a:off x="7548996" y="3629372"/>
          <a:ext cx="1771548" cy="1401985"/>
        </a:xfrm>
        <a:prstGeom prst="chevron">
          <a:avLst>
            <a:gd name="adj" fmla="val 706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C6CAA32-B64B-41BE-BB7F-41025A039D35}">
      <dsp:nvSpPr>
        <dsp:cNvPr id="0" name=""/>
        <dsp:cNvSpPr/>
      </dsp:nvSpPr>
      <dsp:spPr>
        <a:xfrm>
          <a:off x="458418" y="3244567"/>
          <a:ext cx="9075966" cy="2171596"/>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800100">
            <a:lnSpc>
              <a:spcPct val="90000"/>
            </a:lnSpc>
            <a:spcBef>
              <a:spcPct val="0"/>
            </a:spcBef>
            <a:spcAft>
              <a:spcPct val="35000"/>
            </a:spcAft>
          </a:pPr>
          <a:r>
            <a:rPr lang="en-US" sz="1800" b="1" kern="1200" dirty="0" smtClean="0"/>
            <a:t>Frequency Domain in </a:t>
          </a:r>
          <a:r>
            <a:rPr lang="en-US" sz="1800" b="0" i="0" kern="1200" dirty="0" smtClean="0"/>
            <a:t>images </a:t>
          </a:r>
          <a:r>
            <a:rPr lang="en-US" sz="1800" b="0" i="0" kern="1200" dirty="0" smtClean="0"/>
            <a:t>or  are represented in terms of their frequency components using techniques like Fourier transforms.</a:t>
          </a:r>
        </a:p>
        <a:p>
          <a:pPr lvl="0" algn="l" defTabSz="800100">
            <a:lnSpc>
              <a:spcPct val="90000"/>
            </a:lnSpc>
            <a:spcBef>
              <a:spcPct val="0"/>
            </a:spcBef>
            <a:spcAft>
              <a:spcPct val="35000"/>
            </a:spcAft>
          </a:pPr>
          <a:r>
            <a:rPr lang="en-US" sz="1800" b="0" i="0" kern="1200" dirty="0" smtClean="0"/>
            <a:t>Filtering in the frequency domain involves modifying the frequency components of the image or signal by applying frequency domain filters such as low-pass, high-pass, or band-pass filters.</a:t>
          </a:r>
        </a:p>
        <a:p>
          <a:pPr lvl="0" algn="l" defTabSz="800100">
            <a:lnSpc>
              <a:spcPct val="90000"/>
            </a:lnSpc>
            <a:spcBef>
              <a:spcPct val="0"/>
            </a:spcBef>
            <a:spcAft>
              <a:spcPct val="35000"/>
            </a:spcAft>
          </a:pPr>
          <a:r>
            <a:rPr lang="en-US" sz="1800" b="0" i="0" kern="1200" dirty="0" smtClean="0"/>
            <a:t>Frequency domain filtering can be computationally intensive due to the need for Fourier transforms and inverse Fourier transforms. However, once in the frequency domain, certain operations like convolution can be more efficient.</a:t>
          </a:r>
          <a:endParaRPr lang="en-US" sz="1800" b="1" kern="1200" dirty="0"/>
        </a:p>
      </dsp:txBody>
      <dsp:txXfrm>
        <a:off x="458418" y="3244567"/>
        <a:ext cx="9075966" cy="2171596"/>
      </dsp:txXfrm>
    </dsp:sp>
  </dsp:spTree>
</dsp:drawing>
</file>

<file path=ppt/diagrams/layout1.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33319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086046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37726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79684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588298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109138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045217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969960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13786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864508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538353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31803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302611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01862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517468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3119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545562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359861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121386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786262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64083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445782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970588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647994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657506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055974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060176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62081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E2D4076-17ED-0606-9EEA-9B0B4141C854}"/>
              </a:ext>
            </a:extLst>
          </p:cNvPr>
          <p:cNvPicPr>
            <a:picLocks noChangeAspect="1"/>
          </p:cNvPicPr>
          <p:nvPr userDrawn="1"/>
        </p:nvPicPr>
        <p:blipFill rotWithShape="1">
          <a:blip r:embed="rId1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gif"/></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hyperlink" Target="https://medium.com/@itberrios6/how-to-model-motion-blur-in-frequency-space-12fd18939f56" TargetMode="Externa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hyperlink" Target="https://craftofcoding.wordpress.com/tag/periodic-noise/"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hyperlink" Target="https://craftofcoding.wordpress.com/tag/periodic-noise/" TargetMode="External"/><Relationship Id="rId5" Type="http://schemas.openxmlformats.org/officeDocument/2006/relationships/image" Target="../media/image19.jpeg"/><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hyperlink" Target="https://pyimagesearch.com/2020/06/15/opencv-fast-fourier-transform-fft-for-blur-detection-in-images-and-video-stream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hyperlink" Target="https://pysource.com/2018/08/04/fourier-transform-opencv-3-4-with-python-3-tutorial-35/"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7.svg"/><Relationship Id="rId2" Type="http://schemas.openxmlformats.org/officeDocument/2006/relationships/image" Target="../media/image53.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42426" y="1680806"/>
            <a:ext cx="4652236"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Computer Vision,</a:t>
            </a:r>
          </a:p>
          <a:p>
            <a:r>
              <a:rPr lang="en-US" sz="4400" b="1" dirty="0" smtClean="0">
                <a:solidFill>
                  <a:srgbClr val="00B0F0"/>
                </a:solidFill>
                <a:latin typeface="Times New Roman" panose="02020603050405020304" pitchFamily="18" charset="0"/>
                <a:cs typeface="Times New Roman" panose="02020603050405020304" pitchFamily="18" charset="0"/>
              </a:rPr>
              <a:t>and Digital Image </a:t>
            </a:r>
          </a:p>
          <a:p>
            <a:r>
              <a:rPr lang="en-US" sz="4400" b="1" dirty="0" smtClean="0">
                <a:solidFill>
                  <a:srgbClr val="00B0F0"/>
                </a:solidFill>
                <a:latin typeface="Times New Roman" panose="02020603050405020304" pitchFamily="18" charset="0"/>
                <a:cs typeface="Times New Roman" panose="02020603050405020304" pitchFamily="18" charset="0"/>
              </a:rPr>
              <a:t>Processing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24022" y="2801360"/>
            <a:ext cx="648120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Filtering in the Frequency</a:t>
            </a:r>
          </a:p>
          <a:p>
            <a:r>
              <a:rPr lang="en-US" sz="4000" b="1" dirty="0">
                <a:solidFill>
                  <a:srgbClr val="00B0F0"/>
                </a:solidFill>
                <a:latin typeface="Times New Roman" panose="02020603050405020304" pitchFamily="18" charset="0"/>
                <a:cs typeface="Times New Roman" panose="02020603050405020304" pitchFamily="18" charset="0"/>
              </a:rPr>
              <a:t>Domain </a:t>
            </a:r>
            <a:r>
              <a:rPr lang="en-US" sz="4000" b="1" dirty="0" smtClean="0">
                <a:solidFill>
                  <a:srgbClr val="00B0F0"/>
                </a:solidFill>
                <a:latin typeface="Times New Roman" panose="02020603050405020304" pitchFamily="18" charset="0"/>
                <a:cs typeface="Times New Roman" panose="02020603050405020304" pitchFamily="18" charset="0"/>
              </a:rPr>
              <a:t>Part 1</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3846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954952"/>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Mohamed Mostafa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42106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1127760" y="1123950"/>
            <a:ext cx="9936480" cy="431165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0" y="826923"/>
            <a:ext cx="3042821"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Spatial </a:t>
            </a:r>
            <a:r>
              <a:rPr lang="en-US" sz="3200" b="1" dirty="0">
                <a:solidFill>
                  <a:srgbClr val="00B0F0"/>
                </a:solidFill>
                <a:latin typeface="Times New Roman" panose="02020603050405020304" pitchFamily="18" charset="0"/>
                <a:cs typeface="Times New Roman" panose="02020603050405020304" pitchFamily="18" charset="0"/>
              </a:rPr>
              <a:t>Filtering</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66610" y="5073707"/>
            <a:ext cx="5204270" cy="923330"/>
          </a:xfrm>
          <a:prstGeom prst="rect">
            <a:avLst/>
          </a:prstGeom>
        </p:spPr>
        <p:txBody>
          <a:bodyPr wrap="square">
            <a:spAutoFit/>
          </a:bodyPr>
          <a:lstStyle/>
          <a:p>
            <a:r>
              <a:rPr lang="en-US" b="1" dirty="0" smtClean="0">
                <a:solidFill>
                  <a:srgbClr val="4472C4"/>
                </a:solidFill>
                <a:latin typeface="Arial" panose="020B0604020202020204" pitchFamily="34" charset="0"/>
              </a:rPr>
              <a:t>Chapter 4:</a:t>
            </a:r>
          </a:p>
          <a:p>
            <a:r>
              <a:rPr lang="en-US" b="1" dirty="0" smtClean="0">
                <a:solidFill>
                  <a:schemeClr val="tx2">
                    <a:lumMod val="75000"/>
                  </a:schemeClr>
                </a:solidFill>
                <a:latin typeface="Arial" panose="020B0604020202020204" pitchFamily="34" charset="0"/>
              </a:rPr>
              <a:t>Gonzalez</a:t>
            </a:r>
            <a:r>
              <a:rPr lang="en-US" b="1" dirty="0">
                <a:solidFill>
                  <a:schemeClr val="tx2">
                    <a:lumMod val="75000"/>
                  </a:schemeClr>
                </a:solidFill>
                <a:latin typeface="Arial" panose="020B0604020202020204" pitchFamily="34" charset="0"/>
              </a:rPr>
              <a:t>, Rafael C. </a:t>
            </a:r>
            <a:r>
              <a:rPr lang="en-US" b="1" i="1" dirty="0">
                <a:solidFill>
                  <a:schemeClr val="tx2">
                    <a:lumMod val="75000"/>
                  </a:schemeClr>
                </a:solidFill>
                <a:latin typeface="Arial" panose="020B0604020202020204" pitchFamily="34" charset="0"/>
              </a:rPr>
              <a:t>Digital image processing</a:t>
            </a:r>
            <a:r>
              <a:rPr lang="en-US" b="1" dirty="0">
                <a:solidFill>
                  <a:schemeClr val="tx2">
                    <a:lumMod val="75000"/>
                  </a:schemeClr>
                </a:solidFill>
                <a:latin typeface="Arial" panose="020B0604020202020204" pitchFamily="34" charset="0"/>
              </a:rPr>
              <a:t>. Pearson </a:t>
            </a:r>
            <a:r>
              <a:rPr lang="en-US" b="1" dirty="0" smtClean="0">
                <a:solidFill>
                  <a:schemeClr val="tx2">
                    <a:lumMod val="75000"/>
                  </a:schemeClr>
                </a:solidFill>
                <a:latin typeface="Arial" panose="020B0604020202020204" pitchFamily="34" charset="0"/>
              </a:rPr>
              <a:t>education, India, </a:t>
            </a:r>
            <a:r>
              <a:rPr lang="en-US" b="1" dirty="0">
                <a:solidFill>
                  <a:schemeClr val="tx2">
                    <a:lumMod val="75000"/>
                  </a:schemeClr>
                </a:solidFill>
                <a:latin typeface="Arial" panose="020B0604020202020204" pitchFamily="34" charset="0"/>
              </a:rPr>
              <a:t>2009.</a:t>
            </a:r>
            <a:endParaRPr lang="en-US" b="1" dirty="0">
              <a:solidFill>
                <a:schemeClr val="tx2">
                  <a:lumMod val="75000"/>
                </a:schemeClr>
              </a:solidFill>
            </a:endParaRPr>
          </a:p>
        </p:txBody>
      </p:sp>
      <p:sp>
        <p:nvSpPr>
          <p:cNvPr id="13" name="object 2"/>
          <p:cNvSpPr txBox="1">
            <a:spLocks/>
          </p:cNvSpPr>
          <p:nvPr/>
        </p:nvSpPr>
        <p:spPr>
          <a:xfrm>
            <a:off x="1846415" y="3533412"/>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spc="-305" dirty="0" smtClean="0">
                <a:solidFill>
                  <a:srgbClr val="262626"/>
                </a:solidFill>
              </a:rPr>
              <a:t>Resources for this lecture</a:t>
            </a:r>
            <a:endParaRPr lang="en-US" sz="3600" b="1" spc="-305" dirty="0">
              <a:solidFill>
                <a:srgbClr val="262626"/>
              </a:solidFill>
            </a:endParaRPr>
          </a:p>
        </p:txBody>
      </p:sp>
    </p:spTree>
    <p:extLst>
      <p:ext uri="{BB962C8B-B14F-4D97-AF65-F5344CB8AC3E}">
        <p14:creationId xmlns:p14="http://schemas.microsoft.com/office/powerpoint/2010/main" val="353883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009862" y="761971"/>
            <a:ext cx="5828464"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Image Transformation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3" name="Diagram 2"/>
          <p:cNvGraphicFramePr/>
          <p:nvPr>
            <p:extLst>
              <p:ext uri="{D42A27DB-BD31-4B8C-83A1-F6EECF244321}">
                <p14:modId xmlns:p14="http://schemas.microsoft.com/office/powerpoint/2010/main" val="881080113"/>
              </p:ext>
            </p:extLst>
          </p:nvPr>
        </p:nvGraphicFramePr>
        <p:xfrm>
          <a:off x="1548003" y="1270062"/>
          <a:ext cx="9992804"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39150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9209740"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Application  of both image transformation </a:t>
            </a:r>
            <a:r>
              <a:rPr lang="en-US" sz="2800" b="1" dirty="0" smtClean="0">
                <a:solidFill>
                  <a:srgbClr val="2D3956"/>
                </a:solidFill>
                <a:latin typeface="Times New Roman" panose="02020603050405020304" pitchFamily="18" charset="0"/>
                <a:cs typeface="Times New Roman" panose="02020603050405020304" pitchFamily="18" charset="0"/>
              </a:rPr>
              <a:t>Techniques</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p:cNvSpPr/>
          <p:nvPr/>
        </p:nvSpPr>
        <p:spPr>
          <a:xfrm>
            <a:off x="1570958" y="2373906"/>
            <a:ext cx="9419771" cy="3970318"/>
          </a:xfrm>
          <a:prstGeom prst="rect">
            <a:avLst/>
          </a:prstGeom>
        </p:spPr>
        <p:txBody>
          <a:bodyPr wrap="square">
            <a:spAutoFit/>
          </a:bodyPr>
          <a:lstStyle/>
          <a:p>
            <a:pPr marL="457200" indent="-457200">
              <a:buFont typeface="Arial" panose="020B0604020202020204" pitchFamily="34" charset="0"/>
              <a:buChar char="•"/>
            </a:pPr>
            <a:r>
              <a:rPr lang="en-US" sz="2800" dirty="0" smtClean="0"/>
              <a:t>Frequency </a:t>
            </a:r>
            <a:r>
              <a:rPr lang="en-US" sz="2800" dirty="0"/>
              <a:t>Domain: Frequency domain filtering is commonly used in applications where global frequency characteristics of the image or signal are important, such as image compression or spectral </a:t>
            </a:r>
            <a:r>
              <a:rPr lang="en-US" sz="2800" dirty="0" smtClean="0"/>
              <a:t>analysis.</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smtClean="0"/>
              <a:t>Spatial </a:t>
            </a:r>
            <a:r>
              <a:rPr lang="en-US" sz="2800" dirty="0"/>
              <a:t>Domain: Spatial domain filtering is widely used in applications where local spatial relationships and pixel values are crucial, such as image enhancement or feature extraction.</a:t>
            </a:r>
          </a:p>
        </p:txBody>
      </p:sp>
    </p:spTree>
    <p:extLst>
      <p:ext uri="{BB962C8B-B14F-4D97-AF65-F5344CB8AC3E}">
        <p14:creationId xmlns:p14="http://schemas.microsoft.com/office/powerpoint/2010/main" val="20995571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Image Transform meaning</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p:cNvSpPr/>
          <p:nvPr/>
        </p:nvSpPr>
        <p:spPr>
          <a:xfrm>
            <a:off x="1962352" y="2857995"/>
            <a:ext cx="3060453" cy="461665"/>
          </a:xfrm>
          <a:prstGeom prst="rect">
            <a:avLst/>
          </a:prstGeom>
        </p:spPr>
        <p:txBody>
          <a:bodyPr wrap="none">
            <a:spAutoFit/>
          </a:bodyPr>
          <a:lstStyle/>
          <a:p>
            <a:r>
              <a:rPr lang="en-US" sz="2400" dirty="0" smtClean="0">
                <a:ln w="0"/>
                <a:effectLst>
                  <a:outerShdw blurRad="38100" dist="19050" dir="2700000" algn="tl" rotWithShape="0">
                    <a:schemeClr val="dk1">
                      <a:alpha val="40000"/>
                    </a:schemeClr>
                  </a:outerShdw>
                </a:effectLst>
                <a:latin typeface="Söhne"/>
              </a:rPr>
              <a:t>From spatial domain </a:t>
            </a:r>
            <a:endParaRPr lang="en-US" sz="2400" dirty="0">
              <a:ln w="0"/>
              <a:effectLst>
                <a:outerShdw blurRad="38100" dist="19050" dir="2700000" algn="tl" rotWithShape="0">
                  <a:schemeClr val="dk1">
                    <a:alpha val="40000"/>
                  </a:schemeClr>
                </a:outerShdw>
              </a:effectLst>
            </a:endParaRPr>
          </a:p>
        </p:txBody>
      </p:sp>
      <p:sp>
        <p:nvSpPr>
          <p:cNvPr id="3" name="Rectangle 2"/>
          <p:cNvSpPr/>
          <p:nvPr/>
        </p:nvSpPr>
        <p:spPr>
          <a:xfrm>
            <a:off x="7554832" y="2857996"/>
            <a:ext cx="3147015" cy="461665"/>
          </a:xfrm>
          <a:prstGeom prst="rect">
            <a:avLst/>
          </a:prstGeom>
        </p:spPr>
        <p:txBody>
          <a:bodyPr wrap="none">
            <a:spAutoFit/>
          </a:bodyPr>
          <a:lstStyle/>
          <a:p>
            <a:r>
              <a:rPr lang="en-US" sz="2400" dirty="0">
                <a:ln w="0"/>
                <a:effectLst>
                  <a:outerShdw blurRad="38100" dist="19050" dir="2700000" algn="tl" rotWithShape="0">
                    <a:schemeClr val="dk1">
                      <a:alpha val="40000"/>
                    </a:schemeClr>
                  </a:outerShdw>
                </a:effectLst>
                <a:latin typeface="Söhne"/>
              </a:rPr>
              <a:t>the frequency domain</a:t>
            </a:r>
            <a:endParaRPr lang="en-US" sz="2400" dirty="0">
              <a:ln w="0"/>
              <a:effectLst>
                <a:outerShdw blurRad="38100" dist="19050" dir="2700000" algn="tl" rotWithShape="0">
                  <a:schemeClr val="dk1">
                    <a:alpha val="40000"/>
                  </a:schemeClr>
                </a:outerShdw>
              </a:effectLst>
            </a:endParaRPr>
          </a:p>
        </p:txBody>
      </p:sp>
      <p:sp>
        <p:nvSpPr>
          <p:cNvPr id="4" name="Rectangle 3"/>
          <p:cNvSpPr/>
          <p:nvPr/>
        </p:nvSpPr>
        <p:spPr>
          <a:xfrm>
            <a:off x="2789070" y="4392148"/>
            <a:ext cx="1007007" cy="461665"/>
          </a:xfrm>
          <a:prstGeom prst="rect">
            <a:avLst/>
          </a:prstGeom>
        </p:spPr>
        <p:txBody>
          <a:bodyPr wrap="none">
            <a:spAutoFit/>
          </a:bodyPr>
          <a:lstStyle/>
          <a:p>
            <a:r>
              <a:rPr lang="en-US" sz="2400" dirty="0" smtClean="0">
                <a:ln w="0"/>
                <a:effectLst>
                  <a:outerShdw blurRad="38100" dist="19050" dir="2700000" algn="tl" rotWithShape="0">
                    <a:schemeClr val="dk1">
                      <a:alpha val="40000"/>
                    </a:schemeClr>
                  </a:outerShdw>
                </a:effectLst>
                <a:latin typeface="Söhne"/>
              </a:rPr>
              <a:t>Pixels</a:t>
            </a:r>
            <a:endParaRPr lang="en-US" sz="2400" dirty="0">
              <a:ln w="0"/>
              <a:effectLst>
                <a:outerShdw blurRad="38100" dist="19050" dir="2700000" algn="tl" rotWithShape="0">
                  <a:schemeClr val="dk1">
                    <a:alpha val="40000"/>
                  </a:schemeClr>
                </a:outerShdw>
              </a:effectLst>
            </a:endParaRPr>
          </a:p>
        </p:txBody>
      </p:sp>
      <p:sp>
        <p:nvSpPr>
          <p:cNvPr id="6" name="Rectangle 5"/>
          <p:cNvSpPr/>
          <p:nvPr/>
        </p:nvSpPr>
        <p:spPr>
          <a:xfrm>
            <a:off x="8013006" y="3988965"/>
            <a:ext cx="2659119" cy="1938992"/>
          </a:xfrm>
          <a:prstGeom prst="rect">
            <a:avLst/>
          </a:prstGeom>
        </p:spPr>
        <p:txBody>
          <a:bodyPr wrap="square">
            <a:spAutoFit/>
          </a:bodyPr>
          <a:lstStyle/>
          <a:p>
            <a:pPr algn="ctr"/>
            <a:r>
              <a:rPr lang="en-US" sz="2400" dirty="0" smtClean="0">
                <a:ln w="0"/>
                <a:effectLst>
                  <a:outerShdw blurRad="38100" dist="19050" dir="2700000" algn="tl" rotWithShape="0">
                    <a:schemeClr val="dk1">
                      <a:alpha val="40000"/>
                    </a:schemeClr>
                  </a:outerShdw>
                </a:effectLst>
              </a:rPr>
              <a:t>A sum </a:t>
            </a:r>
            <a:r>
              <a:rPr lang="en-US" sz="2400" dirty="0">
                <a:ln w="0"/>
                <a:effectLst>
                  <a:outerShdw blurRad="38100" dist="19050" dir="2700000" algn="tl" rotWithShape="0">
                    <a:schemeClr val="dk1">
                      <a:alpha val="40000"/>
                    </a:schemeClr>
                  </a:outerShdw>
                </a:effectLst>
              </a:rPr>
              <a:t>of sinusoidal functions of different frequencies and amplitudes</a:t>
            </a:r>
          </a:p>
        </p:txBody>
      </p:sp>
      <p:sp>
        <p:nvSpPr>
          <p:cNvPr id="7" name="Notched Right Arrow 6"/>
          <p:cNvSpPr/>
          <p:nvPr/>
        </p:nvSpPr>
        <p:spPr>
          <a:xfrm>
            <a:off x="5206788" y="2952365"/>
            <a:ext cx="2254635" cy="432701"/>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451897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Frequency Transform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290" name="Picture 2" descr="PTT PRIS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8959" y="2355900"/>
            <a:ext cx="6285026" cy="343568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PTT PRIS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4717368" y="1965796"/>
            <a:ext cx="6285026" cy="3435687"/>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1497503" y="4420095"/>
            <a:ext cx="2257349" cy="461665"/>
          </a:xfrm>
          <a:prstGeom prst="rect">
            <a:avLst/>
          </a:prstGeom>
        </p:spPr>
        <p:txBody>
          <a:bodyPr wrap="none">
            <a:spAutoFit/>
          </a:bodyPr>
          <a:lstStyle/>
          <a:p>
            <a:r>
              <a:rPr lang="en-US" sz="2400" dirty="0" smtClean="0">
                <a:ln w="0"/>
                <a:effectLst>
                  <a:outerShdw blurRad="38100" dist="19050" dir="2700000" algn="tl" rotWithShape="0">
                    <a:schemeClr val="dk1">
                      <a:alpha val="40000"/>
                    </a:schemeClr>
                  </a:outerShdw>
                </a:effectLst>
                <a:latin typeface="Söhne"/>
              </a:rPr>
              <a:t>spatial domain </a:t>
            </a:r>
            <a:endParaRPr lang="en-US" sz="2400" dirty="0">
              <a:ln w="0"/>
              <a:effectLst>
                <a:outerShdw blurRad="38100" dist="19050" dir="2700000" algn="tl" rotWithShape="0">
                  <a:schemeClr val="dk1">
                    <a:alpha val="40000"/>
                  </a:schemeClr>
                </a:outerShdw>
              </a:effectLst>
            </a:endParaRPr>
          </a:p>
        </p:txBody>
      </p:sp>
      <p:sp>
        <p:nvSpPr>
          <p:cNvPr id="15" name="Rectangle 14"/>
          <p:cNvSpPr/>
          <p:nvPr/>
        </p:nvSpPr>
        <p:spPr>
          <a:xfrm>
            <a:off x="5504099" y="4420095"/>
            <a:ext cx="2634054" cy="461665"/>
          </a:xfrm>
          <a:prstGeom prst="rect">
            <a:avLst/>
          </a:prstGeom>
        </p:spPr>
        <p:txBody>
          <a:bodyPr wrap="none">
            <a:spAutoFit/>
          </a:bodyPr>
          <a:lstStyle/>
          <a:p>
            <a:r>
              <a:rPr lang="en-US" sz="2400" dirty="0" smtClean="0">
                <a:ln w="0"/>
                <a:effectLst>
                  <a:outerShdw blurRad="38100" dist="19050" dir="2700000" algn="tl" rotWithShape="0">
                    <a:schemeClr val="dk1">
                      <a:alpha val="40000"/>
                    </a:schemeClr>
                  </a:outerShdw>
                </a:effectLst>
                <a:latin typeface="Söhne"/>
              </a:rPr>
              <a:t>frequency </a:t>
            </a:r>
            <a:r>
              <a:rPr lang="en-US" sz="2400" dirty="0">
                <a:ln w="0"/>
                <a:effectLst>
                  <a:outerShdw blurRad="38100" dist="19050" dir="2700000" algn="tl" rotWithShape="0">
                    <a:schemeClr val="dk1">
                      <a:alpha val="40000"/>
                    </a:schemeClr>
                  </a:outerShdw>
                </a:effectLst>
                <a:latin typeface="Söhne"/>
              </a:rPr>
              <a:t>domain</a:t>
            </a:r>
            <a:endParaRPr lang="en-US" sz="2400" dirty="0">
              <a:ln w="0"/>
              <a:effectLst>
                <a:outerShdw blurRad="38100" dist="19050" dir="2700000" algn="tl" rotWithShape="0">
                  <a:schemeClr val="dk1">
                    <a:alpha val="40000"/>
                  </a:schemeClr>
                </a:outerShdw>
              </a:effectLst>
            </a:endParaRPr>
          </a:p>
        </p:txBody>
      </p:sp>
      <p:sp>
        <p:nvSpPr>
          <p:cNvPr id="17" name="Rectangle 16"/>
          <p:cNvSpPr/>
          <p:nvPr/>
        </p:nvSpPr>
        <p:spPr>
          <a:xfrm>
            <a:off x="8885914" y="4420095"/>
            <a:ext cx="2257349" cy="461665"/>
          </a:xfrm>
          <a:prstGeom prst="rect">
            <a:avLst/>
          </a:prstGeom>
        </p:spPr>
        <p:txBody>
          <a:bodyPr wrap="none">
            <a:spAutoFit/>
          </a:bodyPr>
          <a:lstStyle/>
          <a:p>
            <a:r>
              <a:rPr lang="en-US" sz="2400" dirty="0" smtClean="0">
                <a:ln w="0"/>
                <a:effectLst>
                  <a:outerShdw blurRad="38100" dist="19050" dir="2700000" algn="tl" rotWithShape="0">
                    <a:schemeClr val="dk1">
                      <a:alpha val="40000"/>
                    </a:schemeClr>
                  </a:outerShdw>
                </a:effectLst>
                <a:latin typeface="Söhne"/>
              </a:rPr>
              <a:t>spatial domain </a:t>
            </a:r>
            <a:endParaRPr lang="en-US" sz="2400"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814620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Frequency Transform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pSp>
        <p:nvGrpSpPr>
          <p:cNvPr id="2" name="Group 1"/>
          <p:cNvGrpSpPr/>
          <p:nvPr/>
        </p:nvGrpSpPr>
        <p:grpSpPr>
          <a:xfrm>
            <a:off x="1675974" y="2084836"/>
            <a:ext cx="9221158" cy="3450986"/>
            <a:chOff x="1675974" y="2084836"/>
            <a:chExt cx="9221158" cy="3295651"/>
          </a:xfrm>
        </p:grpSpPr>
        <p:pic>
          <p:nvPicPr>
            <p:cNvPr id="13314" name="Picture 2" descr="Pictu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4342" y="2084836"/>
              <a:ext cx="8572500" cy="3295651"/>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5083552" y="4747333"/>
              <a:ext cx="2634054" cy="461665"/>
            </a:xfrm>
            <a:prstGeom prst="rect">
              <a:avLst/>
            </a:prstGeom>
            <a:solidFill>
              <a:schemeClr val="bg1"/>
            </a:solidFill>
            <a:ln>
              <a:solidFill>
                <a:schemeClr val="bg1"/>
              </a:solidFill>
            </a:ln>
          </p:spPr>
          <p:txBody>
            <a:bodyPr wrap="none">
              <a:spAutoFit/>
            </a:bodyPr>
            <a:lstStyle/>
            <a:p>
              <a:r>
                <a:rPr lang="en-US" sz="2400" dirty="0" smtClean="0">
                  <a:ln w="0"/>
                  <a:effectLst>
                    <a:outerShdw blurRad="38100" dist="19050" dir="2700000" algn="tl" rotWithShape="0">
                      <a:schemeClr val="dk1">
                        <a:alpha val="40000"/>
                      </a:schemeClr>
                    </a:outerShdw>
                  </a:effectLst>
                  <a:latin typeface="Söhne"/>
                </a:rPr>
                <a:t>frequency </a:t>
              </a:r>
              <a:r>
                <a:rPr lang="en-US" sz="2400" dirty="0">
                  <a:ln w="0"/>
                  <a:effectLst>
                    <a:outerShdw blurRad="38100" dist="19050" dir="2700000" algn="tl" rotWithShape="0">
                      <a:schemeClr val="dk1">
                        <a:alpha val="40000"/>
                      </a:schemeClr>
                    </a:outerShdw>
                  </a:effectLst>
                  <a:latin typeface="Söhne"/>
                </a:rPr>
                <a:t>domain</a:t>
              </a:r>
              <a:endParaRPr lang="en-US" sz="2400" dirty="0">
                <a:ln w="0"/>
                <a:effectLst>
                  <a:outerShdw blurRad="38100" dist="19050" dir="2700000" algn="tl" rotWithShape="0">
                    <a:schemeClr val="dk1">
                      <a:alpha val="40000"/>
                    </a:schemeClr>
                  </a:outerShdw>
                </a:effectLst>
              </a:endParaRPr>
            </a:p>
          </p:txBody>
        </p:sp>
        <p:sp>
          <p:nvSpPr>
            <p:cNvPr id="17" name="Rectangle 16"/>
            <p:cNvSpPr/>
            <p:nvPr/>
          </p:nvSpPr>
          <p:spPr>
            <a:xfrm>
              <a:off x="7835412" y="4751692"/>
              <a:ext cx="2257349" cy="461665"/>
            </a:xfrm>
            <a:prstGeom prst="rect">
              <a:avLst/>
            </a:prstGeom>
            <a:solidFill>
              <a:schemeClr val="bg1"/>
            </a:solidFill>
          </p:spPr>
          <p:txBody>
            <a:bodyPr wrap="none">
              <a:spAutoFit/>
            </a:bodyPr>
            <a:lstStyle/>
            <a:p>
              <a:r>
                <a:rPr lang="en-US" sz="2400" dirty="0" smtClean="0">
                  <a:ln w="0"/>
                  <a:effectLst>
                    <a:outerShdw blurRad="38100" dist="19050" dir="2700000" algn="tl" rotWithShape="0">
                      <a:schemeClr val="dk1">
                        <a:alpha val="40000"/>
                      </a:schemeClr>
                    </a:outerShdw>
                  </a:effectLst>
                  <a:latin typeface="Söhne"/>
                </a:rPr>
                <a:t>spatial domain </a:t>
              </a:r>
              <a:endParaRPr lang="en-US" sz="2400" dirty="0">
                <a:ln w="0"/>
                <a:effectLst>
                  <a:outerShdw blurRad="38100" dist="19050" dir="2700000" algn="tl" rotWithShape="0">
                    <a:schemeClr val="dk1">
                      <a:alpha val="40000"/>
                    </a:schemeClr>
                  </a:outerShdw>
                </a:effectLst>
              </a:endParaRPr>
            </a:p>
          </p:txBody>
        </p:sp>
        <p:sp>
          <p:nvSpPr>
            <p:cNvPr id="14" name="Rectangle 13"/>
            <p:cNvSpPr/>
            <p:nvPr/>
          </p:nvSpPr>
          <p:spPr>
            <a:xfrm>
              <a:off x="2603582" y="4766383"/>
              <a:ext cx="2257349" cy="461665"/>
            </a:xfrm>
            <a:prstGeom prst="rect">
              <a:avLst/>
            </a:prstGeom>
            <a:solidFill>
              <a:schemeClr val="bg1"/>
            </a:solidFill>
          </p:spPr>
          <p:txBody>
            <a:bodyPr wrap="none">
              <a:spAutoFit/>
            </a:bodyPr>
            <a:lstStyle/>
            <a:p>
              <a:r>
                <a:rPr lang="en-US" sz="2400" dirty="0" smtClean="0">
                  <a:ln w="0"/>
                  <a:effectLst>
                    <a:outerShdw blurRad="38100" dist="19050" dir="2700000" algn="tl" rotWithShape="0">
                      <a:schemeClr val="dk1">
                        <a:alpha val="40000"/>
                      </a:schemeClr>
                    </a:outerShdw>
                  </a:effectLst>
                  <a:latin typeface="Söhne"/>
                </a:rPr>
                <a:t>spatial domain </a:t>
              </a:r>
              <a:endParaRPr lang="en-US" sz="2400" dirty="0">
                <a:ln w="0"/>
                <a:effectLst>
                  <a:outerShdw blurRad="38100" dist="19050" dir="2700000" algn="tl" rotWithShape="0">
                    <a:schemeClr val="dk1">
                      <a:alpha val="40000"/>
                    </a:schemeClr>
                  </a:outerShdw>
                </a:effectLst>
              </a:endParaRPr>
            </a:p>
          </p:txBody>
        </p:sp>
        <p:pic>
          <p:nvPicPr>
            <p:cNvPr id="13316" name="Picture 4" descr="Transparent PNG Image Of Mask Of Tutankhamun Ancient Egyptian Pharaoh -  Image ID 1139 | TOP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5974" y="2324097"/>
              <a:ext cx="1238194" cy="178317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Transparent PNG Image Of Mask Of Tutankhamun Ancient Egyptian Pharaoh -  Image ID 1139 | TOP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V="1">
              <a:off x="9658938" y="2362197"/>
              <a:ext cx="1238194" cy="1783170"/>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Notched Right Arrow 18"/>
          <p:cNvSpPr/>
          <p:nvPr/>
        </p:nvSpPr>
        <p:spPr>
          <a:xfrm>
            <a:off x="2603582" y="5219912"/>
            <a:ext cx="2254635" cy="432701"/>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90020" y="5769404"/>
            <a:ext cx="3271021" cy="369332"/>
          </a:xfrm>
          <a:prstGeom prst="rect">
            <a:avLst/>
          </a:prstGeom>
          <a:noFill/>
        </p:spPr>
        <p:txBody>
          <a:bodyPr wrap="square" rtlCol="0">
            <a:spAutoFit/>
          </a:bodyPr>
          <a:lstStyle/>
          <a:p>
            <a:r>
              <a:rPr lang="en-US" dirty="0" smtClean="0"/>
              <a:t>Forward Fourier Transform</a:t>
            </a:r>
            <a:endParaRPr lang="en-US" dirty="0"/>
          </a:p>
        </p:txBody>
      </p:sp>
      <p:sp>
        <p:nvSpPr>
          <p:cNvPr id="20" name="Notched Right Arrow 19"/>
          <p:cNvSpPr/>
          <p:nvPr/>
        </p:nvSpPr>
        <p:spPr>
          <a:xfrm>
            <a:off x="5630719" y="5236495"/>
            <a:ext cx="3856307" cy="29932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7118829" y="5688797"/>
            <a:ext cx="3861730" cy="369332"/>
          </a:xfrm>
          <a:prstGeom prst="rect">
            <a:avLst/>
          </a:prstGeom>
          <a:noFill/>
        </p:spPr>
        <p:txBody>
          <a:bodyPr wrap="square" rtlCol="0">
            <a:spAutoFit/>
          </a:bodyPr>
          <a:lstStyle/>
          <a:p>
            <a:r>
              <a:rPr lang="en-US" dirty="0" smtClean="0"/>
              <a:t>Backward (inverse) Fourier Transform</a:t>
            </a:r>
            <a:endParaRPr lang="en-US" dirty="0"/>
          </a:p>
        </p:txBody>
      </p:sp>
    </p:spTree>
    <p:extLst>
      <p:ext uri="{BB962C8B-B14F-4D97-AF65-F5344CB8AC3E}">
        <p14:creationId xmlns:p14="http://schemas.microsoft.com/office/powerpoint/2010/main" val="13518177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Types of Noises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p:cNvSpPr/>
          <p:nvPr/>
        </p:nvSpPr>
        <p:spPr>
          <a:xfrm>
            <a:off x="1484538" y="2062378"/>
            <a:ext cx="9850212" cy="667945"/>
          </a:xfrm>
          <a:prstGeom prst="rect">
            <a:avLst/>
          </a:prstGeom>
        </p:spPr>
        <p:txBody>
          <a:bodyPr wrap="square">
            <a:spAutoFit/>
          </a:bodyPr>
          <a:lstStyle/>
          <a:p>
            <a:r>
              <a:rPr lang="en-US" dirty="0">
                <a:solidFill>
                  <a:srgbClr val="0D0D0D"/>
                </a:solidFill>
                <a:latin typeface="Söhne"/>
              </a:rPr>
              <a:t>In image processing, various types of noise can corrupt an image, affecting its quality and making it challenging to extract useful information. </a:t>
            </a:r>
            <a:endParaRPr lang="en-US" dirty="0"/>
          </a:p>
        </p:txBody>
      </p:sp>
      <p:sp>
        <p:nvSpPr>
          <p:cNvPr id="3" name="Rectangle 2"/>
          <p:cNvSpPr/>
          <p:nvPr/>
        </p:nvSpPr>
        <p:spPr>
          <a:xfrm>
            <a:off x="1484538" y="3062669"/>
            <a:ext cx="7640412" cy="2585323"/>
          </a:xfrm>
          <a:prstGeom prst="rect">
            <a:avLst/>
          </a:prstGeom>
        </p:spPr>
        <p:txBody>
          <a:bodyPr wrap="square">
            <a:spAutoFit/>
          </a:bodyPr>
          <a:lstStyle/>
          <a:p>
            <a:pPr marL="285750" indent="-285750">
              <a:buFont typeface="Arial" panose="020B0604020202020204" pitchFamily="34" charset="0"/>
              <a:buChar char="•"/>
            </a:pPr>
            <a:r>
              <a:rPr lang="en-US" b="1" dirty="0">
                <a:solidFill>
                  <a:srgbClr val="0D0D0D"/>
                </a:solidFill>
                <a:latin typeface="Söhne"/>
              </a:rPr>
              <a:t>Gaussian Noise</a:t>
            </a:r>
            <a:r>
              <a:rPr lang="en-US" dirty="0">
                <a:solidFill>
                  <a:srgbClr val="0D0D0D"/>
                </a:solidFill>
                <a:latin typeface="Söhne"/>
              </a:rPr>
              <a:t>:</a:t>
            </a:r>
          </a:p>
          <a:p>
            <a:pPr marL="628650" indent="-628650">
              <a:buFont typeface="Arial" panose="020B0604020202020204" pitchFamily="34" charset="0"/>
              <a:buChar char="•"/>
            </a:pPr>
            <a:r>
              <a:rPr lang="en-US" dirty="0">
                <a:solidFill>
                  <a:srgbClr val="0D0D0D"/>
                </a:solidFill>
                <a:latin typeface="Söhne"/>
              </a:rPr>
              <a:t>Gaussian noise is characterized by a Gaussian probability distribution and typically manifests as random variations in pixel intensity.</a:t>
            </a:r>
          </a:p>
          <a:p>
            <a:pPr marL="628650" lvl="1" indent="-628650">
              <a:buFont typeface="Arial" panose="020B0604020202020204" pitchFamily="34" charset="0"/>
              <a:buChar char="•"/>
            </a:pPr>
            <a:r>
              <a:rPr lang="en-US" dirty="0">
                <a:solidFill>
                  <a:srgbClr val="0D0D0D"/>
                </a:solidFill>
                <a:latin typeface="Söhne"/>
              </a:rPr>
              <a:t>In the frequency domain, Gaussian noise appears as high-frequency components scattered throughout the spectrum.</a:t>
            </a:r>
          </a:p>
          <a:p>
            <a:pPr marL="628650" indent="-628650">
              <a:buFont typeface="Arial" panose="020B0604020202020204" pitchFamily="34" charset="0"/>
              <a:buChar char="•"/>
            </a:pPr>
            <a:r>
              <a:rPr lang="en-US" dirty="0">
                <a:solidFill>
                  <a:srgbClr val="0D0D0D"/>
                </a:solidFill>
                <a:latin typeface="Söhne"/>
              </a:rPr>
              <a:t>To mitigate Gaussian noise, frequency domain filtering techniques such as low-pass filtering can be applied to suppress high-frequency components while preserving low-frequency information.</a:t>
            </a:r>
            <a:endParaRPr lang="en-US" b="0" i="0" dirty="0">
              <a:solidFill>
                <a:srgbClr val="0D0D0D"/>
              </a:solidFill>
              <a:effectLst/>
              <a:latin typeface="Söhne"/>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96363" y="3200067"/>
            <a:ext cx="2447925" cy="2447925"/>
          </a:xfrm>
          <a:prstGeom prst="rect">
            <a:avLst/>
          </a:prstGeom>
        </p:spPr>
      </p:pic>
    </p:spTree>
    <p:extLst>
      <p:ext uri="{BB962C8B-B14F-4D97-AF65-F5344CB8AC3E}">
        <p14:creationId xmlns:p14="http://schemas.microsoft.com/office/powerpoint/2010/main" val="20709039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Types of Noises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p:cNvSpPr/>
          <p:nvPr/>
        </p:nvSpPr>
        <p:spPr>
          <a:xfrm>
            <a:off x="1484538" y="2062378"/>
            <a:ext cx="9850212" cy="667945"/>
          </a:xfrm>
          <a:prstGeom prst="rect">
            <a:avLst/>
          </a:prstGeom>
        </p:spPr>
        <p:txBody>
          <a:bodyPr wrap="square">
            <a:spAutoFit/>
          </a:bodyPr>
          <a:lstStyle/>
          <a:p>
            <a:r>
              <a:rPr lang="en-US" dirty="0">
                <a:solidFill>
                  <a:srgbClr val="0D0D0D"/>
                </a:solidFill>
                <a:latin typeface="Söhne"/>
              </a:rPr>
              <a:t>In image processing, various types of noise can corrupt an image, affecting its quality and making it challenging to extract useful information. </a:t>
            </a:r>
            <a:endParaRPr lang="en-US" dirty="0"/>
          </a:p>
        </p:txBody>
      </p:sp>
      <p:sp>
        <p:nvSpPr>
          <p:cNvPr id="3" name="Rectangle 2"/>
          <p:cNvSpPr/>
          <p:nvPr/>
        </p:nvSpPr>
        <p:spPr>
          <a:xfrm>
            <a:off x="1484538" y="3062669"/>
            <a:ext cx="7369175" cy="2554545"/>
          </a:xfrm>
          <a:prstGeom prst="rect">
            <a:avLst/>
          </a:prstGeom>
        </p:spPr>
        <p:txBody>
          <a:bodyPr wrap="square">
            <a:spAutoFit/>
          </a:bodyPr>
          <a:lstStyle/>
          <a:p>
            <a:pPr marL="285750" indent="-285750">
              <a:buFont typeface="Arial" panose="020B0604020202020204" pitchFamily="34" charset="0"/>
              <a:buChar char="•"/>
            </a:pPr>
            <a:r>
              <a:rPr lang="en-US" sz="2000" b="1" dirty="0">
                <a:solidFill>
                  <a:srgbClr val="0D0D0D"/>
                </a:solidFill>
                <a:latin typeface="Söhne"/>
              </a:rPr>
              <a:t>Salt</a:t>
            </a:r>
            <a:r>
              <a:rPr lang="en-US" sz="2000" b="1" dirty="0"/>
              <a:t> </a:t>
            </a:r>
            <a:r>
              <a:rPr lang="en-US" sz="2000" b="1" dirty="0">
                <a:solidFill>
                  <a:srgbClr val="0D0D0D"/>
                </a:solidFill>
                <a:latin typeface="Söhne"/>
              </a:rPr>
              <a:t>and Pepper </a:t>
            </a:r>
            <a:r>
              <a:rPr lang="en-US" sz="2000" b="1" dirty="0" smtClean="0">
                <a:solidFill>
                  <a:srgbClr val="0D0D0D"/>
                </a:solidFill>
                <a:latin typeface="Söhne"/>
              </a:rPr>
              <a:t>Noise:</a:t>
            </a:r>
          </a:p>
          <a:p>
            <a:pPr marL="742950" lvl="1" indent="-285750">
              <a:buFont typeface="Arial" panose="020B0604020202020204" pitchFamily="34" charset="0"/>
              <a:buChar char="•"/>
            </a:pPr>
            <a:r>
              <a:rPr lang="en-US" sz="2000" dirty="0" smtClean="0"/>
              <a:t>Salt </a:t>
            </a:r>
            <a:r>
              <a:rPr lang="en-US" sz="2000" dirty="0"/>
              <a:t>and pepper noise introduces random occurrences of very bright or very dark pixels in an </a:t>
            </a:r>
            <a:r>
              <a:rPr lang="en-US" sz="2000" dirty="0" smtClean="0"/>
              <a:t>image.</a:t>
            </a:r>
          </a:p>
          <a:p>
            <a:pPr marL="742950" lvl="1" indent="-285750">
              <a:buFont typeface="Arial" panose="020B0604020202020204" pitchFamily="34" charset="0"/>
              <a:buChar char="•"/>
            </a:pPr>
            <a:r>
              <a:rPr lang="en-US" sz="2000" dirty="0" smtClean="0"/>
              <a:t>In </a:t>
            </a:r>
            <a:r>
              <a:rPr lang="en-US" sz="2000" dirty="0"/>
              <a:t>the frequency domain, salt and pepper noise can appear as spikes or outliers in the frequency </a:t>
            </a:r>
            <a:r>
              <a:rPr lang="en-US" sz="2000" dirty="0" smtClean="0"/>
              <a:t>spectrum.</a:t>
            </a:r>
          </a:p>
          <a:p>
            <a:pPr marL="742950" lvl="1" indent="-285750">
              <a:buFont typeface="Arial" panose="020B0604020202020204" pitchFamily="34" charset="0"/>
              <a:buChar char="•"/>
            </a:pPr>
            <a:r>
              <a:rPr lang="en-US" sz="2000" dirty="0" smtClean="0"/>
              <a:t>Filtering </a:t>
            </a:r>
            <a:r>
              <a:rPr lang="en-US" sz="2000" dirty="0"/>
              <a:t>techniques like median filtering in the frequency domain can help remove these outliers effectively while preserving image details.</a:t>
            </a:r>
          </a:p>
        </p:txBody>
      </p:sp>
      <p:pic>
        <p:nvPicPr>
          <p:cNvPr id="2050" name="Picture 2" descr="https://www.researchgate.net/profile/Eric-Michel-7/publication/51190246/figure/fig11/AS:276909654069250@1443031814796/Filtering-of-salt-and-pepper-noise-a-A-micro-CT-image-of-a-rat-with-the-salt-and_W64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9628" y="3279252"/>
            <a:ext cx="2787522" cy="278752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181062" y="6094176"/>
            <a:ext cx="11289833" cy="523220"/>
          </a:xfrm>
          <a:prstGeom prst="rect">
            <a:avLst/>
          </a:prstGeom>
        </p:spPr>
        <p:txBody>
          <a:bodyPr wrap="square">
            <a:spAutoFit/>
          </a:bodyPr>
          <a:lstStyle/>
          <a:p>
            <a:r>
              <a:rPr lang="en-US" sz="1400" b="1" dirty="0" smtClean="0">
                <a:solidFill>
                  <a:srgbClr val="222222"/>
                </a:solidFill>
                <a:latin typeface="Arial" panose="020B0604020202020204" pitchFamily="34" charset="0"/>
              </a:rPr>
              <a:t>Image source</a:t>
            </a:r>
            <a:r>
              <a:rPr lang="en-US" sz="1400" dirty="0" smtClean="0">
                <a:solidFill>
                  <a:srgbClr val="222222"/>
                </a:solidFill>
                <a:latin typeface="Arial" panose="020B0604020202020204" pitchFamily="34" charset="0"/>
              </a:rPr>
              <a:t>: Michel-González</a:t>
            </a:r>
            <a:r>
              <a:rPr lang="en-US" sz="1400" dirty="0">
                <a:solidFill>
                  <a:srgbClr val="222222"/>
                </a:solidFill>
                <a:latin typeface="Arial" panose="020B0604020202020204" pitchFamily="34" charset="0"/>
              </a:rPr>
              <a:t>, Eric, Min </a:t>
            </a:r>
            <a:r>
              <a:rPr lang="en-US" sz="1400" dirty="0" err="1">
                <a:solidFill>
                  <a:srgbClr val="222222"/>
                </a:solidFill>
                <a:latin typeface="Arial" panose="020B0604020202020204" pitchFamily="34" charset="0"/>
              </a:rPr>
              <a:t>Hyoung</a:t>
            </a:r>
            <a:r>
              <a:rPr lang="en-US" sz="1400" dirty="0">
                <a:solidFill>
                  <a:srgbClr val="222222"/>
                </a:solidFill>
                <a:latin typeface="Arial" panose="020B0604020202020204" pitchFamily="34" charset="0"/>
              </a:rPr>
              <a:t> Cho, and Soo </a:t>
            </a:r>
            <a:r>
              <a:rPr lang="en-US" sz="1400" dirty="0" err="1">
                <a:solidFill>
                  <a:srgbClr val="222222"/>
                </a:solidFill>
                <a:latin typeface="Arial" panose="020B0604020202020204" pitchFamily="34" charset="0"/>
              </a:rPr>
              <a:t>Yeol</a:t>
            </a:r>
            <a:r>
              <a:rPr lang="en-US" sz="1400" dirty="0">
                <a:solidFill>
                  <a:srgbClr val="222222"/>
                </a:solidFill>
                <a:latin typeface="Arial" panose="020B0604020202020204" pitchFamily="34" charset="0"/>
              </a:rPr>
              <a:t> Lee. "Geometric nonlinear diffusion filter and its application to X-ray imaging." </a:t>
            </a:r>
            <a:r>
              <a:rPr lang="en-US" sz="1400" i="1" dirty="0">
                <a:solidFill>
                  <a:srgbClr val="222222"/>
                </a:solidFill>
                <a:latin typeface="Arial" panose="020B0604020202020204" pitchFamily="34" charset="0"/>
              </a:rPr>
              <a:t>Biomedical engineering online</a:t>
            </a:r>
            <a:r>
              <a:rPr lang="en-US" sz="1400" dirty="0">
                <a:solidFill>
                  <a:srgbClr val="222222"/>
                </a:solidFill>
                <a:latin typeface="Arial" panose="020B0604020202020204" pitchFamily="34" charset="0"/>
              </a:rPr>
              <a:t> 10, no. 1 (2011): 1-16.</a:t>
            </a:r>
            <a:endParaRPr lang="en-US" sz="1400" dirty="0"/>
          </a:p>
        </p:txBody>
      </p:sp>
    </p:spTree>
    <p:extLst>
      <p:ext uri="{BB962C8B-B14F-4D97-AF65-F5344CB8AC3E}">
        <p14:creationId xmlns:p14="http://schemas.microsoft.com/office/powerpoint/2010/main" val="3169943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Types of Noises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p:cNvSpPr/>
          <p:nvPr/>
        </p:nvSpPr>
        <p:spPr>
          <a:xfrm>
            <a:off x="1484538" y="2062378"/>
            <a:ext cx="9850212" cy="667945"/>
          </a:xfrm>
          <a:prstGeom prst="rect">
            <a:avLst/>
          </a:prstGeom>
        </p:spPr>
        <p:txBody>
          <a:bodyPr wrap="square">
            <a:spAutoFit/>
          </a:bodyPr>
          <a:lstStyle/>
          <a:p>
            <a:r>
              <a:rPr lang="en-US" dirty="0">
                <a:solidFill>
                  <a:srgbClr val="0D0D0D"/>
                </a:solidFill>
                <a:latin typeface="Söhne"/>
              </a:rPr>
              <a:t>In image processing, various types of noise can corrupt an image, affecting its quality and making it challenging to extract useful information. </a:t>
            </a:r>
            <a:endParaRPr lang="en-US" dirty="0"/>
          </a:p>
        </p:txBody>
      </p:sp>
      <p:sp>
        <p:nvSpPr>
          <p:cNvPr id="3" name="Rectangle 2"/>
          <p:cNvSpPr/>
          <p:nvPr/>
        </p:nvSpPr>
        <p:spPr>
          <a:xfrm>
            <a:off x="1407496" y="2895060"/>
            <a:ext cx="7369175" cy="3416320"/>
          </a:xfrm>
          <a:prstGeom prst="rect">
            <a:avLst/>
          </a:prstGeom>
        </p:spPr>
        <p:txBody>
          <a:bodyPr wrap="square">
            <a:spAutoFit/>
          </a:bodyPr>
          <a:lstStyle/>
          <a:p>
            <a:pPr marL="342900" indent="-342900">
              <a:buFont typeface="Arial" panose="020B0604020202020204" pitchFamily="34" charset="0"/>
              <a:buChar char="•"/>
            </a:pPr>
            <a:r>
              <a:rPr lang="en-US" sz="2400" b="1" dirty="0" smtClean="0">
                <a:solidFill>
                  <a:srgbClr val="0D0D0D"/>
                </a:solidFill>
                <a:latin typeface="Söhne"/>
              </a:rPr>
              <a:t>Periodic </a:t>
            </a:r>
            <a:r>
              <a:rPr lang="en-US" sz="2400" b="1" dirty="0">
                <a:solidFill>
                  <a:srgbClr val="0D0D0D"/>
                </a:solidFill>
                <a:latin typeface="Söhne"/>
              </a:rPr>
              <a:t>Noise</a:t>
            </a:r>
            <a:r>
              <a:rPr lang="en-US" sz="2000" b="1" dirty="0">
                <a:solidFill>
                  <a:srgbClr val="0D0D0D"/>
                </a:solidFill>
                <a:latin typeface="Söhne"/>
              </a:rPr>
              <a:t>:</a:t>
            </a:r>
          </a:p>
          <a:p>
            <a:pPr marL="742950" lvl="1" indent="-285750">
              <a:buFont typeface="Arial" panose="020B0604020202020204" pitchFamily="34" charset="0"/>
              <a:buChar char="•"/>
            </a:pPr>
            <a:r>
              <a:rPr lang="en-US" sz="2400" dirty="0"/>
              <a:t>Periodic noise exhibits regular patterns or periodic variations in pixel intensity across the image.</a:t>
            </a:r>
          </a:p>
          <a:p>
            <a:pPr marL="742950" lvl="1" indent="-285750">
              <a:buFont typeface="Arial" panose="020B0604020202020204" pitchFamily="34" charset="0"/>
              <a:buChar char="•"/>
            </a:pPr>
            <a:r>
              <a:rPr lang="en-US" sz="2400" dirty="0"/>
              <a:t>In the frequency domain, periodic noise manifests as peaks or lines in specific frequency bands.</a:t>
            </a:r>
          </a:p>
          <a:p>
            <a:pPr marL="742950" lvl="1" indent="-285750">
              <a:buFont typeface="Arial" panose="020B0604020202020204" pitchFamily="34" charset="0"/>
              <a:buChar char="•"/>
            </a:pPr>
            <a:r>
              <a:rPr lang="en-US" sz="2400" dirty="0"/>
              <a:t>Techniques like notch filtering or band-stop filtering can be employed in the frequency domain to suppress the frequencies corresponding to the periodic noise components.</a:t>
            </a:r>
          </a:p>
        </p:txBody>
      </p:sp>
      <p:pic>
        <p:nvPicPr>
          <p:cNvPr id="3074" name="Picture 2" descr="https://blog.ampedsoftware.com/wp-content/uploads/2023/09/image1-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2580" y="2880701"/>
            <a:ext cx="3519420" cy="3153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58674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Types of Noises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p:cNvSpPr/>
          <p:nvPr/>
        </p:nvSpPr>
        <p:spPr>
          <a:xfrm>
            <a:off x="1484538" y="2062378"/>
            <a:ext cx="9850212" cy="667945"/>
          </a:xfrm>
          <a:prstGeom prst="rect">
            <a:avLst/>
          </a:prstGeom>
        </p:spPr>
        <p:txBody>
          <a:bodyPr wrap="square">
            <a:spAutoFit/>
          </a:bodyPr>
          <a:lstStyle/>
          <a:p>
            <a:r>
              <a:rPr lang="en-US" dirty="0">
                <a:solidFill>
                  <a:srgbClr val="0D0D0D"/>
                </a:solidFill>
                <a:latin typeface="Söhne"/>
              </a:rPr>
              <a:t>In image processing, various types of noise can corrupt an image, affecting its quality and making it challenging to extract useful information. </a:t>
            </a:r>
            <a:endParaRPr lang="en-US" dirty="0"/>
          </a:p>
        </p:txBody>
      </p:sp>
      <p:sp>
        <p:nvSpPr>
          <p:cNvPr id="3" name="Rectangle 2"/>
          <p:cNvSpPr/>
          <p:nvPr/>
        </p:nvSpPr>
        <p:spPr>
          <a:xfrm>
            <a:off x="1028701" y="2800950"/>
            <a:ext cx="7673476" cy="3416320"/>
          </a:xfrm>
          <a:prstGeom prst="rect">
            <a:avLst/>
          </a:prstGeom>
        </p:spPr>
        <p:txBody>
          <a:bodyPr wrap="square">
            <a:spAutoFit/>
          </a:bodyPr>
          <a:lstStyle/>
          <a:p>
            <a:pPr marL="342900" indent="-342900">
              <a:buFont typeface="Arial" panose="020B0604020202020204" pitchFamily="34" charset="0"/>
              <a:buChar char="•"/>
            </a:pPr>
            <a:r>
              <a:rPr lang="en-US" sz="2400" b="1" dirty="0" smtClean="0">
                <a:solidFill>
                  <a:srgbClr val="0D0D0D"/>
                </a:solidFill>
                <a:latin typeface="Söhne"/>
              </a:rPr>
              <a:t>Speckle </a:t>
            </a:r>
            <a:r>
              <a:rPr lang="en-US" sz="2400" b="1" dirty="0">
                <a:solidFill>
                  <a:srgbClr val="0D0D0D"/>
                </a:solidFill>
                <a:latin typeface="Söhne"/>
              </a:rPr>
              <a:t>Noise:</a:t>
            </a:r>
          </a:p>
          <a:p>
            <a:pPr marL="800100" lvl="1" indent="-342900">
              <a:buFont typeface="Arial" panose="020B0604020202020204" pitchFamily="34" charset="0"/>
              <a:buChar char="•"/>
            </a:pPr>
            <a:r>
              <a:rPr lang="en-US" sz="2400" dirty="0"/>
              <a:t>Speckle noise is commonly found in images acquired through imaging techniques such as ultrasound or synthetic aperture radar (SAR).</a:t>
            </a:r>
          </a:p>
          <a:p>
            <a:pPr marL="800100" lvl="1" indent="-342900">
              <a:buFont typeface="Arial" panose="020B0604020202020204" pitchFamily="34" charset="0"/>
              <a:buChar char="•"/>
            </a:pPr>
            <a:r>
              <a:rPr lang="en-US" sz="2400" dirty="0"/>
              <a:t>In the frequency domain, speckle noise appears as random variations across different frequency bands.</a:t>
            </a:r>
          </a:p>
          <a:p>
            <a:pPr marL="800100" lvl="1" indent="-342900">
              <a:buFont typeface="Arial" panose="020B0604020202020204" pitchFamily="34" charset="0"/>
              <a:buChar char="•"/>
            </a:pPr>
            <a:r>
              <a:rPr lang="en-US" sz="2400" dirty="0"/>
              <a:t>Adaptive filtering methods in the frequency domain, such as Lee or Frost filters, can effectively reduce speckle noise while preserving image details</a:t>
            </a:r>
            <a:r>
              <a:rPr lang="en-US" dirty="0"/>
              <a:t>.</a:t>
            </a:r>
          </a:p>
        </p:txBody>
      </p:sp>
      <p:pic>
        <p:nvPicPr>
          <p:cNvPr id="4" name="Picture 3"/>
          <p:cNvPicPr>
            <a:picLocks noChangeAspect="1"/>
          </p:cNvPicPr>
          <p:nvPr/>
        </p:nvPicPr>
        <p:blipFill>
          <a:blip r:embed="rId4"/>
          <a:stretch>
            <a:fillRect/>
          </a:stretch>
        </p:blipFill>
        <p:spPr>
          <a:xfrm>
            <a:off x="8607914" y="2755647"/>
            <a:ext cx="3238500" cy="3543300"/>
          </a:xfrm>
          <a:prstGeom prst="rect">
            <a:avLst/>
          </a:prstGeom>
        </p:spPr>
      </p:pic>
    </p:spTree>
    <p:extLst>
      <p:ext uri="{BB962C8B-B14F-4D97-AF65-F5344CB8AC3E}">
        <p14:creationId xmlns:p14="http://schemas.microsoft.com/office/powerpoint/2010/main" val="31427668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Types of Noises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p:cNvSpPr/>
          <p:nvPr/>
        </p:nvSpPr>
        <p:spPr>
          <a:xfrm>
            <a:off x="1484538" y="2062378"/>
            <a:ext cx="9850212" cy="667945"/>
          </a:xfrm>
          <a:prstGeom prst="rect">
            <a:avLst/>
          </a:prstGeom>
        </p:spPr>
        <p:txBody>
          <a:bodyPr wrap="square">
            <a:spAutoFit/>
          </a:bodyPr>
          <a:lstStyle/>
          <a:p>
            <a:r>
              <a:rPr lang="en-US" dirty="0">
                <a:solidFill>
                  <a:srgbClr val="0D0D0D"/>
                </a:solidFill>
                <a:latin typeface="Söhne"/>
              </a:rPr>
              <a:t>In image processing, various types of noise can corrupt an image, affecting its quality and making it challenging to extract useful information. </a:t>
            </a:r>
            <a:endParaRPr lang="en-US" dirty="0"/>
          </a:p>
        </p:txBody>
      </p:sp>
      <p:pic>
        <p:nvPicPr>
          <p:cNvPr id="4098" name="Picture 2" descr="Dave Swiston: EngNote - ADCs &amp; Dithering: When adding noise is a good th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1227" y="3903217"/>
            <a:ext cx="4096086" cy="268338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28701" y="2800950"/>
            <a:ext cx="7673476" cy="3785652"/>
          </a:xfrm>
          <a:prstGeom prst="rect">
            <a:avLst/>
          </a:prstGeom>
        </p:spPr>
        <p:txBody>
          <a:bodyPr wrap="square">
            <a:spAutoFit/>
          </a:bodyPr>
          <a:lstStyle/>
          <a:p>
            <a:pPr marL="342900" indent="-342900">
              <a:buFont typeface="Arial" panose="020B0604020202020204" pitchFamily="34" charset="0"/>
              <a:buChar char="•"/>
            </a:pPr>
            <a:r>
              <a:rPr lang="en-US" sz="2400" b="1" dirty="0" smtClean="0">
                <a:solidFill>
                  <a:srgbClr val="0D0D0D"/>
                </a:solidFill>
                <a:latin typeface="Söhne"/>
              </a:rPr>
              <a:t>Quantization </a:t>
            </a:r>
            <a:r>
              <a:rPr lang="en-US" sz="2400" b="1" dirty="0">
                <a:solidFill>
                  <a:srgbClr val="0D0D0D"/>
                </a:solidFill>
                <a:latin typeface="Söhne"/>
              </a:rPr>
              <a:t>Noise:</a:t>
            </a:r>
          </a:p>
          <a:p>
            <a:pPr marL="742950" lvl="1" indent="-285750">
              <a:buFont typeface="Arial" panose="020B0604020202020204" pitchFamily="34" charset="0"/>
              <a:buChar char="•"/>
            </a:pPr>
            <a:r>
              <a:rPr lang="en-US" sz="2400" dirty="0"/>
              <a:t>Quantization noise arises from the process of digitizing continuous signal values into discrete levels during image acquisition or processing.</a:t>
            </a:r>
          </a:p>
          <a:p>
            <a:pPr marL="742950" lvl="1" indent="-285750">
              <a:buFont typeface="Arial" panose="020B0604020202020204" pitchFamily="34" charset="0"/>
              <a:buChar char="•"/>
            </a:pPr>
            <a:r>
              <a:rPr lang="en-US" sz="2400" dirty="0"/>
              <a:t>In the frequency domain, quantization noise may spread across various frequency components, depending on the quantization process.</a:t>
            </a:r>
          </a:p>
          <a:p>
            <a:pPr marL="742950" lvl="1" indent="-285750">
              <a:buFont typeface="Arial" panose="020B0604020202020204" pitchFamily="34" charset="0"/>
              <a:buChar char="•"/>
            </a:pPr>
            <a:r>
              <a:rPr lang="en-US" sz="2400" dirty="0"/>
              <a:t>Applying frequency domain techniques such as dithering or error diffusion can help mitigate quantization noise and improve image quality.</a:t>
            </a:r>
          </a:p>
        </p:txBody>
      </p:sp>
    </p:spTree>
    <p:extLst>
      <p:ext uri="{BB962C8B-B14F-4D97-AF65-F5344CB8AC3E}">
        <p14:creationId xmlns:p14="http://schemas.microsoft.com/office/powerpoint/2010/main" val="22171587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Types of Noises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p:cNvSpPr/>
          <p:nvPr/>
        </p:nvSpPr>
        <p:spPr>
          <a:xfrm>
            <a:off x="1484538" y="2062378"/>
            <a:ext cx="9850212" cy="667945"/>
          </a:xfrm>
          <a:prstGeom prst="rect">
            <a:avLst/>
          </a:prstGeom>
        </p:spPr>
        <p:txBody>
          <a:bodyPr wrap="square">
            <a:spAutoFit/>
          </a:bodyPr>
          <a:lstStyle/>
          <a:p>
            <a:r>
              <a:rPr lang="en-US" dirty="0">
                <a:solidFill>
                  <a:srgbClr val="0D0D0D"/>
                </a:solidFill>
                <a:latin typeface="Söhne"/>
              </a:rPr>
              <a:t>In image processing, various types of noise can corrupt an image, affecting its quality and making it challenging to extract useful information. </a:t>
            </a:r>
            <a:endParaRPr lang="en-US" dirty="0"/>
          </a:p>
        </p:txBody>
      </p:sp>
      <p:pic>
        <p:nvPicPr>
          <p:cNvPr id="6146" name="Picture 2" descr="https://miro.medium.com/v2/resize:fit:1050/1*UyARFbhya5YSX3ProeRKRw.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9959" y="3507510"/>
            <a:ext cx="4128422" cy="247643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28701" y="2800950"/>
            <a:ext cx="7673476" cy="3785652"/>
          </a:xfrm>
          <a:prstGeom prst="rect">
            <a:avLst/>
          </a:prstGeom>
        </p:spPr>
        <p:txBody>
          <a:bodyPr wrap="square">
            <a:spAutoFit/>
          </a:bodyPr>
          <a:lstStyle/>
          <a:p>
            <a:pPr marL="342900" indent="-342900">
              <a:buFont typeface="Arial" panose="020B0604020202020204" pitchFamily="34" charset="0"/>
              <a:buChar char="•"/>
            </a:pPr>
            <a:r>
              <a:rPr lang="en-US" sz="2400" b="1" dirty="0" smtClean="0">
                <a:solidFill>
                  <a:srgbClr val="0D0D0D"/>
                </a:solidFill>
                <a:latin typeface="Söhne"/>
              </a:rPr>
              <a:t>Blurring </a:t>
            </a:r>
            <a:r>
              <a:rPr lang="en-US" sz="2400" b="1" dirty="0">
                <a:solidFill>
                  <a:srgbClr val="0D0D0D"/>
                </a:solidFill>
                <a:latin typeface="Söhne"/>
              </a:rPr>
              <a:t>or Motion Blur:</a:t>
            </a:r>
          </a:p>
          <a:p>
            <a:pPr marL="742950" lvl="1" indent="-285750">
              <a:buFont typeface="Arial" panose="020B0604020202020204" pitchFamily="34" charset="0"/>
              <a:buChar char="•"/>
            </a:pPr>
            <a:r>
              <a:rPr lang="en-US" sz="2400" dirty="0"/>
              <a:t>Blurring or motion blur occurs when there is relative motion between the camera and the scene during image capture.</a:t>
            </a:r>
          </a:p>
          <a:p>
            <a:pPr marL="742950" lvl="1" indent="-285750">
              <a:buFont typeface="Arial" panose="020B0604020202020204" pitchFamily="34" charset="0"/>
              <a:buChar char="•"/>
            </a:pPr>
            <a:r>
              <a:rPr lang="en-US" sz="2400" dirty="0"/>
              <a:t>In the frequency domain, blurring appears as a spread of frequency components along the direction of motion.</a:t>
            </a:r>
          </a:p>
          <a:p>
            <a:pPr marL="742950" lvl="1" indent="-285750">
              <a:buFont typeface="Arial" panose="020B0604020202020204" pitchFamily="34" charset="0"/>
              <a:buChar char="•"/>
            </a:pPr>
            <a:r>
              <a:rPr lang="en-US" sz="2400" dirty="0"/>
              <a:t>Techniques like Wiener filtering or inverse filtering in the frequency domain can be used to </a:t>
            </a:r>
            <a:r>
              <a:rPr lang="en-US" sz="2400" dirty="0" err="1"/>
              <a:t>deconvolve</a:t>
            </a:r>
            <a:r>
              <a:rPr lang="en-US" sz="2400" dirty="0"/>
              <a:t> the blur and restore sharpness to the image.</a:t>
            </a:r>
          </a:p>
        </p:txBody>
      </p:sp>
      <p:sp>
        <p:nvSpPr>
          <p:cNvPr id="4" name="TextBox 3"/>
          <p:cNvSpPr txBox="1"/>
          <p:nvPr/>
        </p:nvSpPr>
        <p:spPr>
          <a:xfrm>
            <a:off x="10030996" y="5964544"/>
            <a:ext cx="1986769" cy="369332"/>
          </a:xfrm>
          <a:prstGeom prst="rect">
            <a:avLst/>
          </a:prstGeom>
          <a:noFill/>
        </p:spPr>
        <p:txBody>
          <a:bodyPr wrap="square" rtlCol="0">
            <a:spAutoFit/>
          </a:bodyPr>
          <a:lstStyle/>
          <a:p>
            <a:r>
              <a:rPr lang="en-US" dirty="0"/>
              <a:t>Source: </a:t>
            </a:r>
            <a:r>
              <a:rPr lang="en-US" dirty="0">
                <a:hlinkClick r:id="rId5"/>
              </a:rPr>
              <a:t>medium</a:t>
            </a:r>
            <a:endParaRPr lang="en-US" dirty="0"/>
          </a:p>
        </p:txBody>
      </p:sp>
    </p:spTree>
    <p:extLst>
      <p:ext uri="{BB962C8B-B14F-4D97-AF65-F5344CB8AC3E}">
        <p14:creationId xmlns:p14="http://schemas.microsoft.com/office/powerpoint/2010/main" val="12003931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Applications of Image Transformation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p:cNvSpPr txBox="1"/>
          <p:nvPr/>
        </p:nvSpPr>
        <p:spPr>
          <a:xfrm>
            <a:off x="10030996" y="5964544"/>
            <a:ext cx="1986769" cy="646331"/>
          </a:xfrm>
          <a:prstGeom prst="rect">
            <a:avLst/>
          </a:prstGeom>
          <a:noFill/>
        </p:spPr>
        <p:txBody>
          <a:bodyPr wrap="square" rtlCol="0">
            <a:spAutoFit/>
          </a:bodyPr>
          <a:lstStyle/>
          <a:p>
            <a:r>
              <a:rPr lang="en-US" dirty="0"/>
              <a:t>Source: </a:t>
            </a:r>
            <a:r>
              <a:rPr lang="en-US" dirty="0" smtClean="0">
                <a:hlinkClick r:id="rId4"/>
              </a:rPr>
              <a:t>craftofcoding</a:t>
            </a:r>
            <a:endParaRPr lang="en-US" dirty="0"/>
          </a:p>
        </p:txBody>
      </p:sp>
      <p:pic>
        <p:nvPicPr>
          <p:cNvPr id="7170" name="Picture 2" descr="aerialpompeiiperiodi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3001" y="1989690"/>
            <a:ext cx="4937125" cy="299409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aerialpompeiiffteg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38667" y="1952393"/>
            <a:ext cx="5906424" cy="3031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4191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Applications of Image Transformation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170" name="Picture 2" descr="aerialpompeiiperiod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3001" y="1989690"/>
            <a:ext cx="4937125" cy="2994097"/>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aerialpompeiiclea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22065" y="1944603"/>
            <a:ext cx="5085815" cy="308426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0030996" y="5964544"/>
            <a:ext cx="1986769" cy="646331"/>
          </a:xfrm>
          <a:prstGeom prst="rect">
            <a:avLst/>
          </a:prstGeom>
          <a:noFill/>
        </p:spPr>
        <p:txBody>
          <a:bodyPr wrap="square" rtlCol="0">
            <a:spAutoFit/>
          </a:bodyPr>
          <a:lstStyle/>
          <a:p>
            <a:r>
              <a:rPr lang="en-US" dirty="0"/>
              <a:t>Source: </a:t>
            </a:r>
            <a:r>
              <a:rPr lang="en-US" dirty="0" smtClean="0">
                <a:hlinkClick r:id="rId6"/>
              </a:rPr>
              <a:t>craftofcoding</a:t>
            </a:r>
            <a:endParaRPr lang="en-US" dirty="0"/>
          </a:p>
        </p:txBody>
      </p:sp>
    </p:spTree>
    <p:extLst>
      <p:ext uri="{BB962C8B-B14F-4D97-AF65-F5344CB8AC3E}">
        <p14:creationId xmlns:p14="http://schemas.microsoft.com/office/powerpoint/2010/main" val="19795788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Applications of Image Transformation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extBox 10"/>
          <p:cNvSpPr txBox="1"/>
          <p:nvPr/>
        </p:nvSpPr>
        <p:spPr>
          <a:xfrm>
            <a:off x="10030996" y="5964544"/>
            <a:ext cx="1986769" cy="646331"/>
          </a:xfrm>
          <a:prstGeom prst="rect">
            <a:avLst/>
          </a:prstGeom>
          <a:noFill/>
        </p:spPr>
        <p:txBody>
          <a:bodyPr wrap="square" rtlCol="0">
            <a:spAutoFit/>
          </a:bodyPr>
          <a:lstStyle/>
          <a:p>
            <a:r>
              <a:rPr lang="en-US" dirty="0"/>
              <a:t>Source: </a:t>
            </a:r>
            <a:r>
              <a:rPr lang="en-US" dirty="0" smtClean="0">
                <a:hlinkClick r:id="rId4"/>
              </a:rPr>
              <a:t>pyimagesearch</a:t>
            </a:r>
            <a:endParaRPr lang="en-US" dirty="0"/>
          </a:p>
        </p:txBody>
      </p:sp>
      <p:sp>
        <p:nvSpPr>
          <p:cNvPr id="2" name="Rectangle 1"/>
          <p:cNvSpPr/>
          <p:nvPr/>
        </p:nvSpPr>
        <p:spPr>
          <a:xfrm>
            <a:off x="1675974" y="2175091"/>
            <a:ext cx="2467342" cy="369332"/>
          </a:xfrm>
          <a:prstGeom prst="rect">
            <a:avLst/>
          </a:prstGeom>
        </p:spPr>
        <p:txBody>
          <a:bodyPr wrap="none">
            <a:spAutoFit/>
          </a:bodyPr>
          <a:lstStyle/>
          <a:p>
            <a:r>
              <a:rPr lang="en-US" b="1" dirty="0" smtClean="0">
                <a:solidFill>
                  <a:srgbClr val="051E50"/>
                </a:solidFill>
                <a:latin typeface="proxima-nova"/>
              </a:rPr>
              <a:t>FFT in blur </a:t>
            </a:r>
            <a:r>
              <a:rPr lang="en-US" b="1" dirty="0">
                <a:solidFill>
                  <a:srgbClr val="051E50"/>
                </a:solidFill>
                <a:latin typeface="proxima-nova"/>
              </a:rPr>
              <a:t>detection</a:t>
            </a:r>
            <a:endParaRPr lang="en-US" b="1" i="0" dirty="0">
              <a:solidFill>
                <a:srgbClr val="051E50"/>
              </a:solidFill>
              <a:effectLst/>
              <a:latin typeface="proxima-nova"/>
            </a:endParaRPr>
          </a:p>
        </p:txBody>
      </p:sp>
      <p:pic>
        <p:nvPicPr>
          <p:cNvPr id="8194" name="Picture 2" descr="https://b2633864.smushcdn.com/2633864/wp-content/uploads/2020/06/fft_blur_detection_example.png?size=450x450&amp;lossy=2&amp;strip=1&amp;webp=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41370" y="2667932"/>
            <a:ext cx="3366544" cy="336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1664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smtClean="0">
                <a:solidFill>
                  <a:srgbClr val="2D3956"/>
                </a:solidFill>
                <a:latin typeface="Times New Roman" panose="02020603050405020304" pitchFamily="18" charset="0"/>
                <a:cs typeface="Times New Roman" panose="02020603050405020304" pitchFamily="18" charset="0"/>
              </a:rPr>
              <a:t>Applications of Image Transformation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extBox 10"/>
          <p:cNvSpPr txBox="1"/>
          <p:nvPr/>
        </p:nvSpPr>
        <p:spPr>
          <a:xfrm>
            <a:off x="10030996" y="5964544"/>
            <a:ext cx="1986769" cy="369332"/>
          </a:xfrm>
          <a:prstGeom prst="rect">
            <a:avLst/>
          </a:prstGeom>
          <a:noFill/>
        </p:spPr>
        <p:txBody>
          <a:bodyPr wrap="square" rtlCol="0">
            <a:spAutoFit/>
          </a:bodyPr>
          <a:lstStyle/>
          <a:p>
            <a:r>
              <a:rPr lang="en-US" dirty="0"/>
              <a:t>Source: </a:t>
            </a:r>
            <a:r>
              <a:rPr lang="en-US" dirty="0" smtClean="0">
                <a:hlinkClick r:id="rId4"/>
              </a:rPr>
              <a:t>pysource</a:t>
            </a:r>
            <a:endParaRPr lang="en-US" dirty="0"/>
          </a:p>
        </p:txBody>
      </p:sp>
      <p:sp>
        <p:nvSpPr>
          <p:cNvPr id="2" name="Rectangle 1"/>
          <p:cNvSpPr/>
          <p:nvPr/>
        </p:nvSpPr>
        <p:spPr>
          <a:xfrm>
            <a:off x="1414048" y="2191179"/>
            <a:ext cx="3480440" cy="369332"/>
          </a:xfrm>
          <a:prstGeom prst="rect">
            <a:avLst/>
          </a:prstGeom>
        </p:spPr>
        <p:txBody>
          <a:bodyPr wrap="none">
            <a:spAutoFit/>
          </a:bodyPr>
          <a:lstStyle/>
          <a:p>
            <a:r>
              <a:rPr lang="en-US" b="1" dirty="0" smtClean="0">
                <a:solidFill>
                  <a:srgbClr val="051E50"/>
                </a:solidFill>
                <a:latin typeface="proxima-nova"/>
              </a:rPr>
              <a:t>FFT in Character Recognition </a:t>
            </a:r>
            <a:endParaRPr lang="en-US" b="1" i="0" dirty="0">
              <a:solidFill>
                <a:srgbClr val="051E50"/>
              </a:solidFill>
              <a:effectLst/>
              <a:latin typeface="proxima-nova"/>
            </a:endParaRPr>
          </a:p>
        </p:txBody>
      </p:sp>
      <p:pic>
        <p:nvPicPr>
          <p:cNvPr id="3" name="Picture 2"/>
          <p:cNvPicPr>
            <a:picLocks noChangeAspect="1"/>
          </p:cNvPicPr>
          <p:nvPr/>
        </p:nvPicPr>
        <p:blipFill>
          <a:blip r:embed="rId5"/>
          <a:stretch>
            <a:fillRect/>
          </a:stretch>
        </p:blipFill>
        <p:spPr>
          <a:xfrm>
            <a:off x="3066304" y="2754790"/>
            <a:ext cx="6502532" cy="3743670"/>
          </a:xfrm>
          <a:prstGeom prst="rect">
            <a:avLst/>
          </a:prstGeom>
        </p:spPr>
      </p:pic>
    </p:spTree>
    <p:extLst>
      <p:ext uri="{BB962C8B-B14F-4D97-AF65-F5344CB8AC3E}">
        <p14:creationId xmlns:p14="http://schemas.microsoft.com/office/powerpoint/2010/main" val="33389939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fr-FR" sz="2800" b="1" dirty="0" smtClean="0">
                <a:solidFill>
                  <a:srgbClr val="2D3956"/>
                </a:solidFill>
                <a:latin typeface="Times New Roman" panose="02020603050405020304" pitchFamily="18" charset="0"/>
                <a:cs typeface="Times New Roman" panose="02020603050405020304" pitchFamily="18" charset="0"/>
              </a:rPr>
              <a:t>Fourier </a:t>
            </a:r>
            <a:r>
              <a:rPr lang="en-US" sz="2800" b="1" dirty="0" smtClean="0">
                <a:solidFill>
                  <a:srgbClr val="2D3956"/>
                </a:solidFill>
                <a:latin typeface="Times New Roman" panose="02020603050405020304" pitchFamily="18" charset="0"/>
                <a:cs typeface="Times New Roman" panose="02020603050405020304" pitchFamily="18" charset="0"/>
              </a:rPr>
              <a:t>Transform</a:t>
            </a:r>
            <a:r>
              <a:rPr lang="fr-FR" sz="2800" b="1" dirty="0" smtClean="0">
                <a:solidFill>
                  <a:srgbClr val="2D3956"/>
                </a:solidFill>
                <a:latin typeface="Times New Roman" panose="02020603050405020304" pitchFamily="18" charset="0"/>
                <a:cs typeface="Times New Roman" panose="02020603050405020304" pitchFamily="18" charset="0"/>
              </a:rPr>
              <a:t>  vs </a:t>
            </a:r>
            <a:r>
              <a:rPr lang="fr-FR" sz="2800" b="1" dirty="0">
                <a:solidFill>
                  <a:srgbClr val="2D3956"/>
                </a:solidFill>
                <a:latin typeface="Times New Roman" panose="02020603050405020304" pitchFamily="18" charset="0"/>
                <a:cs typeface="Times New Roman" panose="02020603050405020304" pitchFamily="18" charset="0"/>
              </a:rPr>
              <a:t>Fourier</a:t>
            </a:r>
            <a:r>
              <a:rPr lang="fr-FR" sz="2800" b="1" dirty="0" smtClean="0">
                <a:solidFill>
                  <a:srgbClr val="2D3956"/>
                </a:solidFill>
                <a:latin typeface="Times New Roman" panose="02020603050405020304" pitchFamily="18" charset="0"/>
                <a:cs typeface="Times New Roman" panose="02020603050405020304" pitchFamily="18" charset="0"/>
              </a:rPr>
              <a:t> </a:t>
            </a:r>
            <a:r>
              <a:rPr lang="en-US" sz="2800" b="1" dirty="0" smtClean="0">
                <a:solidFill>
                  <a:srgbClr val="2D3956"/>
                </a:solidFill>
                <a:latin typeface="Times New Roman" panose="02020603050405020304" pitchFamily="18" charset="0"/>
                <a:cs typeface="Times New Roman" panose="02020603050405020304" pitchFamily="18" charset="0"/>
              </a:rPr>
              <a:t>Series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p:cNvPicPr>
            <a:picLocks noChangeAspect="1"/>
          </p:cNvPicPr>
          <p:nvPr/>
        </p:nvPicPr>
        <p:blipFill>
          <a:blip r:embed="rId4"/>
          <a:stretch>
            <a:fillRect/>
          </a:stretch>
        </p:blipFill>
        <p:spPr>
          <a:xfrm>
            <a:off x="1484556" y="2121073"/>
            <a:ext cx="4062187" cy="3646314"/>
          </a:xfrm>
          <a:prstGeom prst="rect">
            <a:avLst/>
          </a:prstGeom>
        </p:spPr>
      </p:pic>
      <p:sp>
        <p:nvSpPr>
          <p:cNvPr id="10" name="Rectangle 9"/>
          <p:cNvSpPr/>
          <p:nvPr/>
        </p:nvSpPr>
        <p:spPr>
          <a:xfrm>
            <a:off x="2418878" y="5915067"/>
            <a:ext cx="1871025" cy="369332"/>
          </a:xfrm>
          <a:prstGeom prst="rect">
            <a:avLst/>
          </a:prstGeom>
        </p:spPr>
        <p:txBody>
          <a:bodyPr wrap="none">
            <a:spAutoFit/>
          </a:bodyPr>
          <a:lstStyle/>
          <a:p>
            <a:r>
              <a:rPr lang="en-US" i="1" dirty="0">
                <a:solidFill>
                  <a:srgbClr val="333333"/>
                </a:solidFill>
                <a:latin typeface="Verdana" panose="020B0604030504040204" pitchFamily="34" charset="0"/>
              </a:rPr>
              <a:t>sin(x)+sin(2x)</a:t>
            </a:r>
            <a:endParaRPr lang="en-US" dirty="0"/>
          </a:p>
        </p:txBody>
      </p:sp>
      <p:sp>
        <p:nvSpPr>
          <p:cNvPr id="12" name="Rectangle 11"/>
          <p:cNvSpPr/>
          <p:nvPr/>
        </p:nvSpPr>
        <p:spPr>
          <a:xfrm>
            <a:off x="5372101" y="2099700"/>
            <a:ext cx="6115050" cy="2031325"/>
          </a:xfrm>
          <a:prstGeom prst="rect">
            <a:avLst/>
          </a:prstGeom>
        </p:spPr>
        <p:txBody>
          <a:bodyPr wrap="square">
            <a:spAutoFit/>
          </a:bodyPr>
          <a:lstStyle/>
          <a:p>
            <a:r>
              <a:rPr lang="en-US" b="1" dirty="0">
                <a:solidFill>
                  <a:srgbClr val="0D0D0D"/>
                </a:solidFill>
                <a:latin typeface="Söhne"/>
              </a:rPr>
              <a:t>The Fourier Series </a:t>
            </a:r>
            <a:r>
              <a:rPr lang="en-US" dirty="0">
                <a:solidFill>
                  <a:srgbClr val="0D0D0D"/>
                </a:solidFill>
                <a:latin typeface="Söhne"/>
              </a:rPr>
              <a:t>is a mathematical tool used to represent </a:t>
            </a:r>
            <a:r>
              <a:rPr lang="en-US" b="1" dirty="0">
                <a:solidFill>
                  <a:srgbClr val="0D0D0D"/>
                </a:solidFill>
                <a:latin typeface="Söhne"/>
              </a:rPr>
              <a:t>periodic functions </a:t>
            </a:r>
            <a:r>
              <a:rPr lang="en-US" dirty="0">
                <a:solidFill>
                  <a:srgbClr val="0D0D0D"/>
                </a:solidFill>
                <a:latin typeface="Söhne"/>
              </a:rPr>
              <a:t>as a sum of sinusoidal functions (sine and cosine) with different frequencies, amplitudes, and phase shifts. It provides a way to decompose complex periodic signals into simpler components, making it easier to analyze and manipulate them.</a:t>
            </a:r>
            <a:endParaRPr lang="en-US" dirty="0"/>
          </a:p>
        </p:txBody>
      </p:sp>
      <p:sp>
        <p:nvSpPr>
          <p:cNvPr id="13" name="Rectangle 12"/>
          <p:cNvSpPr/>
          <p:nvPr/>
        </p:nvSpPr>
        <p:spPr>
          <a:xfrm>
            <a:off x="5391151" y="4696380"/>
            <a:ext cx="6096000" cy="2031325"/>
          </a:xfrm>
          <a:prstGeom prst="rect">
            <a:avLst/>
          </a:prstGeom>
        </p:spPr>
        <p:txBody>
          <a:bodyPr>
            <a:spAutoFit/>
          </a:bodyPr>
          <a:lstStyle/>
          <a:p>
            <a:r>
              <a:rPr lang="en-US" b="1" dirty="0">
                <a:solidFill>
                  <a:srgbClr val="0D0D0D"/>
                </a:solidFill>
                <a:latin typeface="Söhne"/>
              </a:rPr>
              <a:t>The Fourier </a:t>
            </a:r>
            <a:r>
              <a:rPr lang="en-US" b="1" dirty="0" smtClean="0">
                <a:solidFill>
                  <a:srgbClr val="0D0D0D"/>
                </a:solidFill>
                <a:latin typeface="Söhne"/>
              </a:rPr>
              <a:t>transform  i</a:t>
            </a:r>
            <a:r>
              <a:rPr lang="en-US" dirty="0" smtClean="0">
                <a:solidFill>
                  <a:srgbClr val="0D0D0D"/>
                </a:solidFill>
                <a:latin typeface="Söhne"/>
              </a:rPr>
              <a:t>s </a:t>
            </a:r>
            <a:r>
              <a:rPr lang="en-US" dirty="0">
                <a:solidFill>
                  <a:srgbClr val="0D0D0D"/>
                </a:solidFill>
                <a:latin typeface="Söhne"/>
              </a:rPr>
              <a:t>a mathematical technique used to analyze functions and signals in terms of their frequency components. It decomposes a function or signal into a sum of sinusoidal functions of different frequencies and </a:t>
            </a:r>
            <a:r>
              <a:rPr lang="en-US" dirty="0" smtClean="0">
                <a:solidFill>
                  <a:srgbClr val="0D0D0D"/>
                </a:solidFill>
                <a:latin typeface="Söhne"/>
              </a:rPr>
              <a:t>amplitudes.it is used for analysis </a:t>
            </a:r>
            <a:r>
              <a:rPr lang="en-US" dirty="0"/>
              <a:t>Non-periodic signals, also known as aperiodic signals, are signals that do not repeat or oscillate in a regular pattern over </a:t>
            </a:r>
            <a:r>
              <a:rPr lang="en-US" dirty="0" smtClean="0"/>
              <a:t>time (such as the image). </a:t>
            </a:r>
            <a:endParaRPr lang="en-US" dirty="0"/>
          </a:p>
        </p:txBody>
      </p:sp>
    </p:spTree>
    <p:extLst>
      <p:ext uri="{BB962C8B-B14F-4D97-AF65-F5344CB8AC3E}">
        <p14:creationId xmlns:p14="http://schemas.microsoft.com/office/powerpoint/2010/main" val="42204430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Content Placeholder 4"/>
          <p:cNvSpPr>
            <a:spLocks noGrp="1"/>
          </p:cNvSpPr>
          <p:nvPr>
            <p:ph idx="1"/>
          </p:nvPr>
        </p:nvSpPr>
        <p:spPr/>
        <p:txBody>
          <a:bodyPr/>
          <a:lstStyle/>
          <a:p>
            <a:endParaRPr lang="en-US"/>
          </a:p>
        </p:txBody>
      </p:sp>
      <p:sp>
        <p:nvSpPr>
          <p:cNvPr id="7" name="Rectangle 6"/>
          <p:cNvSpPr/>
          <p:nvPr/>
        </p:nvSpPr>
        <p:spPr>
          <a:xfrm>
            <a:off x="232833" y="5988734"/>
            <a:ext cx="2224617" cy="646331"/>
          </a:xfrm>
          <a:prstGeom prst="rect">
            <a:avLst/>
          </a:prstGeom>
        </p:spPr>
        <p:txBody>
          <a:bodyPr wrap="square">
            <a:spAutoFit/>
          </a:bodyPr>
          <a:lstStyle/>
          <a:p>
            <a:r>
              <a:rPr lang="en-US" b="1" dirty="0" smtClean="0">
                <a:solidFill>
                  <a:schemeClr val="accent5">
                    <a:lumMod val="75000"/>
                  </a:schemeClr>
                </a:solidFill>
                <a:latin typeface="Times New Roman" panose="02020603050405020304" pitchFamily="18" charset="0"/>
                <a:cs typeface="Times New Roman" panose="02020603050405020304" pitchFamily="18" charset="0"/>
              </a:rPr>
              <a:t>Source: Dr</a:t>
            </a:r>
            <a:r>
              <a:rPr lang="en-US" b="1" dirty="0">
                <a:solidFill>
                  <a:schemeClr val="accent5">
                    <a:lumMod val="75000"/>
                  </a:schemeClr>
                </a:solidFill>
                <a:latin typeface="Times New Roman" panose="02020603050405020304" pitchFamily="18" charset="0"/>
                <a:cs typeface="Times New Roman" panose="02020603050405020304" pitchFamily="18" charset="0"/>
              </a:rPr>
              <a:t>. </a:t>
            </a:r>
            <a:r>
              <a:rPr lang="en-US" b="1" dirty="0" err="1">
                <a:solidFill>
                  <a:schemeClr val="accent5">
                    <a:lumMod val="75000"/>
                  </a:schemeClr>
                </a:solidFill>
                <a:latin typeface="Times New Roman" panose="02020603050405020304" pitchFamily="18" charset="0"/>
                <a:cs typeface="Times New Roman" panose="02020603050405020304" pitchFamily="18" charset="0"/>
              </a:rPr>
              <a:t>Hoda</a:t>
            </a:r>
            <a:r>
              <a:rPr lang="en-US" b="1" dirty="0">
                <a:solidFill>
                  <a:schemeClr val="accent5">
                    <a:lumMod val="75000"/>
                  </a:schemeClr>
                </a:solidFill>
                <a:latin typeface="Times New Roman" panose="02020603050405020304" pitchFamily="18" charset="0"/>
                <a:cs typeface="Times New Roman" panose="02020603050405020304" pitchFamily="18" charset="0"/>
              </a:rPr>
              <a:t> Karajah </a:t>
            </a:r>
            <a:r>
              <a:rPr lang="en-US" b="1" dirty="0" smtClean="0">
                <a:solidFill>
                  <a:schemeClr val="accent5">
                    <a:lumMod val="75000"/>
                  </a:schemeClr>
                </a:solidFill>
                <a:latin typeface="Times New Roman" panose="02020603050405020304" pitchFamily="18" charset="0"/>
                <a:cs typeface="Times New Roman" panose="02020603050405020304" pitchFamily="18" charset="0"/>
              </a:rPr>
              <a:t>lectures</a:t>
            </a:r>
            <a:endParaRPr lang="en-US" b="1" dirty="0">
              <a:solidFill>
                <a:schemeClr val="accent5">
                  <a:lumMod val="75000"/>
                </a:schemeClr>
              </a:solidFill>
              <a:latin typeface="Times New Roman" panose="02020603050405020304" pitchFamily="18" charset="0"/>
              <a:cs typeface="Times New Roman" panose="02020603050405020304" pitchFamily="18" charset="0"/>
            </a:endParaRPr>
          </a:p>
        </p:txBody>
      </p:sp>
      <p:grpSp>
        <p:nvGrpSpPr>
          <p:cNvPr id="10" name="Group 9"/>
          <p:cNvGrpSpPr/>
          <p:nvPr/>
        </p:nvGrpSpPr>
        <p:grpSpPr>
          <a:xfrm>
            <a:off x="2457450" y="365126"/>
            <a:ext cx="9734550" cy="6702424"/>
            <a:chOff x="2457450" y="365126"/>
            <a:chExt cx="9734550" cy="6702424"/>
          </a:xfrm>
        </p:grpSpPr>
        <p:pic>
          <p:nvPicPr>
            <p:cNvPr id="6" name="Picture 5"/>
            <p:cNvPicPr>
              <a:picLocks noChangeAspect="1"/>
            </p:cNvPicPr>
            <p:nvPr/>
          </p:nvPicPr>
          <p:blipFill>
            <a:blip r:embed="rId2"/>
            <a:stretch>
              <a:fillRect/>
            </a:stretch>
          </p:blipFill>
          <p:spPr>
            <a:xfrm>
              <a:off x="2457450" y="365126"/>
              <a:ext cx="9734550" cy="6455600"/>
            </a:xfrm>
            <a:prstGeom prst="rect">
              <a:avLst/>
            </a:prstGeom>
          </p:spPr>
        </p:pic>
        <p:pic>
          <p:nvPicPr>
            <p:cNvPr id="8" name="Picture 7"/>
            <p:cNvPicPr>
              <a:picLocks noChangeAspect="1"/>
            </p:cNvPicPr>
            <p:nvPr/>
          </p:nvPicPr>
          <p:blipFill>
            <a:blip r:embed="rId3"/>
            <a:stretch>
              <a:fillRect/>
            </a:stretch>
          </p:blipFill>
          <p:spPr>
            <a:xfrm>
              <a:off x="4681537" y="4857750"/>
              <a:ext cx="1026795" cy="419100"/>
            </a:xfrm>
            <a:prstGeom prst="rect">
              <a:avLst/>
            </a:prstGeom>
          </p:spPr>
        </p:pic>
        <p:pic>
          <p:nvPicPr>
            <p:cNvPr id="9" name="Picture 8"/>
            <p:cNvPicPr>
              <a:picLocks noChangeAspect="1"/>
            </p:cNvPicPr>
            <p:nvPr/>
          </p:nvPicPr>
          <p:blipFill>
            <a:blip r:embed="rId3"/>
            <a:stretch>
              <a:fillRect/>
            </a:stretch>
          </p:blipFill>
          <p:spPr>
            <a:xfrm>
              <a:off x="6811327" y="6648450"/>
              <a:ext cx="1026795" cy="419100"/>
            </a:xfrm>
            <a:prstGeom prst="rect">
              <a:avLst/>
            </a:prstGeom>
          </p:spPr>
        </p:pic>
      </p:grpSp>
    </p:spTree>
    <p:extLst>
      <p:ext uri="{BB962C8B-B14F-4D97-AF65-F5344CB8AC3E}">
        <p14:creationId xmlns:p14="http://schemas.microsoft.com/office/powerpoint/2010/main" val="16623417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2457450" y="1"/>
            <a:ext cx="9734550" cy="6858000"/>
          </a:xfrm>
          <a:prstGeom prst="rect">
            <a:avLst/>
          </a:prstGeom>
        </p:spPr>
      </p:pic>
      <p:sp>
        <p:nvSpPr>
          <p:cNvPr id="7" name="Rectangle 6"/>
          <p:cNvSpPr/>
          <p:nvPr/>
        </p:nvSpPr>
        <p:spPr>
          <a:xfrm>
            <a:off x="232833" y="5988734"/>
            <a:ext cx="2224617" cy="646331"/>
          </a:xfrm>
          <a:prstGeom prst="rect">
            <a:avLst/>
          </a:prstGeom>
        </p:spPr>
        <p:txBody>
          <a:bodyPr wrap="square">
            <a:spAutoFit/>
          </a:bodyPr>
          <a:lstStyle/>
          <a:p>
            <a:r>
              <a:rPr lang="en-US" b="1" dirty="0" smtClean="0">
                <a:solidFill>
                  <a:schemeClr val="accent5">
                    <a:lumMod val="75000"/>
                  </a:schemeClr>
                </a:solidFill>
                <a:latin typeface="Times New Roman" panose="02020603050405020304" pitchFamily="18" charset="0"/>
                <a:cs typeface="Times New Roman" panose="02020603050405020304" pitchFamily="18" charset="0"/>
              </a:rPr>
              <a:t>Source: Dr</a:t>
            </a:r>
            <a:r>
              <a:rPr lang="en-US" b="1" dirty="0">
                <a:solidFill>
                  <a:schemeClr val="accent5">
                    <a:lumMod val="75000"/>
                  </a:schemeClr>
                </a:solidFill>
                <a:latin typeface="Times New Roman" panose="02020603050405020304" pitchFamily="18" charset="0"/>
                <a:cs typeface="Times New Roman" panose="02020603050405020304" pitchFamily="18" charset="0"/>
              </a:rPr>
              <a:t>. </a:t>
            </a:r>
            <a:r>
              <a:rPr lang="en-US" b="1" dirty="0" err="1">
                <a:solidFill>
                  <a:schemeClr val="accent5">
                    <a:lumMod val="75000"/>
                  </a:schemeClr>
                </a:solidFill>
                <a:latin typeface="Times New Roman" panose="02020603050405020304" pitchFamily="18" charset="0"/>
                <a:cs typeface="Times New Roman" panose="02020603050405020304" pitchFamily="18" charset="0"/>
              </a:rPr>
              <a:t>Hoda</a:t>
            </a:r>
            <a:r>
              <a:rPr lang="en-US" b="1" dirty="0">
                <a:solidFill>
                  <a:schemeClr val="accent5">
                    <a:lumMod val="75000"/>
                  </a:schemeClr>
                </a:solidFill>
                <a:latin typeface="Times New Roman" panose="02020603050405020304" pitchFamily="18" charset="0"/>
                <a:cs typeface="Times New Roman" panose="02020603050405020304" pitchFamily="18" charset="0"/>
              </a:rPr>
              <a:t> Karajah </a:t>
            </a:r>
            <a:r>
              <a:rPr lang="en-US" b="1" dirty="0" smtClean="0">
                <a:solidFill>
                  <a:schemeClr val="accent5">
                    <a:lumMod val="75000"/>
                  </a:schemeClr>
                </a:solidFill>
                <a:latin typeface="Times New Roman" panose="02020603050405020304" pitchFamily="18" charset="0"/>
                <a:cs typeface="Times New Roman" panose="02020603050405020304" pitchFamily="18" charset="0"/>
              </a:rPr>
              <a:t>lectures</a:t>
            </a:r>
            <a:endParaRPr lang="en-US" b="1" dirty="0">
              <a:solidFill>
                <a:schemeClr val="accent5">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46887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7" name="Rectangle 6"/>
          <p:cNvSpPr/>
          <p:nvPr/>
        </p:nvSpPr>
        <p:spPr>
          <a:xfrm>
            <a:off x="232833" y="5988734"/>
            <a:ext cx="2224617" cy="646331"/>
          </a:xfrm>
          <a:prstGeom prst="rect">
            <a:avLst/>
          </a:prstGeom>
        </p:spPr>
        <p:txBody>
          <a:bodyPr wrap="square">
            <a:spAutoFit/>
          </a:bodyPr>
          <a:lstStyle/>
          <a:p>
            <a:r>
              <a:rPr lang="en-US" b="1" dirty="0" smtClean="0">
                <a:solidFill>
                  <a:schemeClr val="accent5">
                    <a:lumMod val="75000"/>
                  </a:schemeClr>
                </a:solidFill>
                <a:latin typeface="Times New Roman" panose="02020603050405020304" pitchFamily="18" charset="0"/>
                <a:cs typeface="Times New Roman" panose="02020603050405020304" pitchFamily="18" charset="0"/>
              </a:rPr>
              <a:t>Source: Dr</a:t>
            </a:r>
            <a:r>
              <a:rPr lang="en-US" b="1" dirty="0">
                <a:solidFill>
                  <a:schemeClr val="accent5">
                    <a:lumMod val="75000"/>
                  </a:schemeClr>
                </a:solidFill>
                <a:latin typeface="Times New Roman" panose="02020603050405020304" pitchFamily="18" charset="0"/>
                <a:cs typeface="Times New Roman" panose="02020603050405020304" pitchFamily="18" charset="0"/>
              </a:rPr>
              <a:t>. </a:t>
            </a:r>
            <a:r>
              <a:rPr lang="en-US" b="1" dirty="0" err="1">
                <a:solidFill>
                  <a:schemeClr val="accent5">
                    <a:lumMod val="75000"/>
                  </a:schemeClr>
                </a:solidFill>
                <a:latin typeface="Times New Roman" panose="02020603050405020304" pitchFamily="18" charset="0"/>
                <a:cs typeface="Times New Roman" panose="02020603050405020304" pitchFamily="18" charset="0"/>
              </a:rPr>
              <a:t>Hoda</a:t>
            </a:r>
            <a:r>
              <a:rPr lang="en-US" b="1" dirty="0">
                <a:solidFill>
                  <a:schemeClr val="accent5">
                    <a:lumMod val="75000"/>
                  </a:schemeClr>
                </a:solidFill>
                <a:latin typeface="Times New Roman" panose="02020603050405020304" pitchFamily="18" charset="0"/>
                <a:cs typeface="Times New Roman" panose="02020603050405020304" pitchFamily="18" charset="0"/>
              </a:rPr>
              <a:t> Karajah </a:t>
            </a:r>
            <a:r>
              <a:rPr lang="en-US" b="1" dirty="0" smtClean="0">
                <a:solidFill>
                  <a:schemeClr val="accent5">
                    <a:lumMod val="75000"/>
                  </a:schemeClr>
                </a:solidFill>
                <a:latin typeface="Times New Roman" panose="02020603050405020304" pitchFamily="18" charset="0"/>
                <a:cs typeface="Times New Roman" panose="02020603050405020304" pitchFamily="18" charset="0"/>
              </a:rPr>
              <a:t>lectures</a:t>
            </a:r>
            <a:endParaRPr lang="en-US" b="1"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6" name="Content Placeholder 5"/>
          <p:cNvPicPr>
            <a:picLocks noGrp="1" noChangeAspect="1"/>
          </p:cNvPicPr>
          <p:nvPr>
            <p:ph idx="1"/>
          </p:nvPr>
        </p:nvPicPr>
        <p:blipFill>
          <a:blip r:embed="rId2"/>
          <a:stretch>
            <a:fillRect/>
          </a:stretch>
        </p:blipFill>
        <p:spPr>
          <a:xfrm>
            <a:off x="2457450" y="-136188"/>
            <a:ext cx="9734550" cy="6994187"/>
          </a:xfrm>
          <a:prstGeom prst="rect">
            <a:avLst/>
          </a:prstGeom>
        </p:spPr>
      </p:pic>
    </p:spTree>
    <p:extLst>
      <p:ext uri="{BB962C8B-B14F-4D97-AF65-F5344CB8AC3E}">
        <p14:creationId xmlns:p14="http://schemas.microsoft.com/office/powerpoint/2010/main" val="23846714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365125"/>
            <a:ext cx="9086850" cy="1325563"/>
          </a:xfrm>
        </p:spPr>
        <p:txBody>
          <a:bodyPr/>
          <a:lstStyle/>
          <a:p>
            <a:r>
              <a:rPr lang="en-US" b="1" dirty="0"/>
              <a:t>The Discrete Fourier Transform (DFT)</a:t>
            </a:r>
          </a:p>
        </p:txBody>
      </p:sp>
      <p:pic>
        <p:nvPicPr>
          <p:cNvPr id="4" name="Content Placeholder 3"/>
          <p:cNvPicPr>
            <a:picLocks noGrp="1" noChangeAspect="1"/>
          </p:cNvPicPr>
          <p:nvPr>
            <p:ph idx="1"/>
          </p:nvPr>
        </p:nvPicPr>
        <p:blipFill>
          <a:blip r:embed="rId2"/>
          <a:stretch>
            <a:fillRect/>
          </a:stretch>
        </p:blipFill>
        <p:spPr>
          <a:xfrm>
            <a:off x="933450" y="1482724"/>
            <a:ext cx="10629900" cy="5375276"/>
          </a:xfrm>
          <a:prstGeom prst="rect">
            <a:avLst/>
          </a:prstGeom>
        </p:spPr>
      </p:pic>
    </p:spTree>
    <p:extLst>
      <p:ext uri="{BB962C8B-B14F-4D97-AF65-F5344CB8AC3E}">
        <p14:creationId xmlns:p14="http://schemas.microsoft.com/office/powerpoint/2010/main" val="325006436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365125"/>
            <a:ext cx="9086850" cy="1325563"/>
          </a:xfrm>
        </p:spPr>
        <p:txBody>
          <a:bodyPr/>
          <a:lstStyle/>
          <a:p>
            <a:r>
              <a:rPr lang="en-US" b="1" dirty="0"/>
              <a:t>The </a:t>
            </a:r>
            <a:r>
              <a:rPr lang="en-US" b="1" dirty="0" smtClean="0"/>
              <a:t>Steps for Fourier </a:t>
            </a:r>
            <a:r>
              <a:rPr lang="en-US" b="1" dirty="0"/>
              <a:t>Transform (DFT)</a:t>
            </a:r>
          </a:p>
        </p:txBody>
      </p:sp>
      <p:sp>
        <p:nvSpPr>
          <p:cNvPr id="3" name="Rectangle 2"/>
          <p:cNvSpPr/>
          <p:nvPr/>
        </p:nvSpPr>
        <p:spPr>
          <a:xfrm>
            <a:off x="742950" y="1690688"/>
            <a:ext cx="11106150" cy="2862322"/>
          </a:xfrm>
          <a:prstGeom prst="rect">
            <a:avLst/>
          </a:prstGeom>
        </p:spPr>
        <p:txBody>
          <a:bodyPr wrap="square">
            <a:spAutoFit/>
          </a:bodyPr>
          <a:lstStyle/>
          <a:p>
            <a:pPr marL="571500" indent="-571500">
              <a:buFont typeface="Arial" panose="020B0604020202020204" pitchFamily="34" charset="0"/>
              <a:buChar char="•"/>
            </a:pPr>
            <a:r>
              <a:rPr lang="en-US" sz="3600" dirty="0" smtClean="0">
                <a:solidFill>
                  <a:srgbClr val="000000"/>
                </a:solidFill>
                <a:latin typeface="Arial" panose="020B0604020202020204" pitchFamily="34" charset="0"/>
              </a:rPr>
              <a:t>We </a:t>
            </a:r>
            <a:r>
              <a:rPr lang="en-US" sz="3600" dirty="0">
                <a:solidFill>
                  <a:srgbClr val="000000"/>
                </a:solidFill>
                <a:latin typeface="Arial" panose="020B0604020202020204" pitchFamily="34" charset="0"/>
              </a:rPr>
              <a:t>start off by applying the Fourier Transform of </a:t>
            </a:r>
            <a:endParaRPr lang="en-US" sz="3600" dirty="0" smtClean="0">
              <a:solidFill>
                <a:srgbClr val="000000"/>
              </a:solidFill>
              <a:latin typeface="Arial" panose="020B0604020202020204" pitchFamily="34" charset="0"/>
            </a:endParaRPr>
          </a:p>
          <a:p>
            <a:pPr marL="571500" indent="-571500">
              <a:buFont typeface="Arial" panose="020B0604020202020204" pitchFamily="34" charset="0"/>
              <a:buChar char="•"/>
            </a:pPr>
            <a:endParaRPr lang="en-US" sz="3600" dirty="0">
              <a:solidFill>
                <a:srgbClr val="000000"/>
              </a:solidFill>
              <a:latin typeface="Arial" panose="020B0604020202020204" pitchFamily="34" charset="0"/>
            </a:endParaRPr>
          </a:p>
          <a:p>
            <a:endParaRPr lang="en-US" sz="3600" dirty="0" smtClean="0">
              <a:solidFill>
                <a:srgbClr val="000000"/>
              </a:solidFill>
              <a:latin typeface="Arial" panose="020B0604020202020204" pitchFamily="34" charset="0"/>
            </a:endParaRPr>
          </a:p>
          <a:p>
            <a:endParaRPr lang="en-US" sz="3600" dirty="0">
              <a:solidFill>
                <a:srgbClr val="000000"/>
              </a:solidFill>
              <a:latin typeface="Arial" panose="020B0604020202020204" pitchFamily="34" charset="0"/>
            </a:endParaRPr>
          </a:p>
          <a:p>
            <a:endParaRPr lang="en-US" sz="3600" dirty="0">
              <a:solidFill>
                <a:srgbClr val="000000"/>
              </a:solidFill>
              <a:latin typeface="Arial" panose="020B0604020202020204" pitchFamily="34" charset="0"/>
            </a:endParaRPr>
          </a:p>
        </p:txBody>
      </p:sp>
      <p:pic>
        <p:nvPicPr>
          <p:cNvPr id="5" name="Picture 4"/>
          <p:cNvPicPr>
            <a:picLocks noChangeAspect="1"/>
          </p:cNvPicPr>
          <p:nvPr/>
        </p:nvPicPr>
        <p:blipFill>
          <a:blip r:embed="rId3"/>
          <a:stretch>
            <a:fillRect/>
          </a:stretch>
        </p:blipFill>
        <p:spPr>
          <a:xfrm>
            <a:off x="9772650" y="2276475"/>
            <a:ext cx="2076450" cy="2181145"/>
          </a:xfrm>
          <a:prstGeom prst="rect">
            <a:avLst/>
          </a:prstGeom>
        </p:spPr>
      </p:pic>
      <p:pic>
        <p:nvPicPr>
          <p:cNvPr id="6" name="Picture 5"/>
          <p:cNvPicPr>
            <a:picLocks noChangeAspect="1"/>
          </p:cNvPicPr>
          <p:nvPr/>
        </p:nvPicPr>
        <p:blipFill>
          <a:blip r:embed="rId4"/>
          <a:stretch>
            <a:fillRect/>
          </a:stretch>
        </p:blipFill>
        <p:spPr>
          <a:xfrm>
            <a:off x="6810375" y="4343380"/>
            <a:ext cx="2486025" cy="2419350"/>
          </a:xfrm>
          <a:prstGeom prst="rect">
            <a:avLst/>
          </a:prstGeom>
        </p:spPr>
      </p:pic>
      <p:sp>
        <p:nvSpPr>
          <p:cNvPr id="7" name="Rectangle 6"/>
          <p:cNvSpPr/>
          <p:nvPr/>
        </p:nvSpPr>
        <p:spPr>
          <a:xfrm>
            <a:off x="847725" y="4343380"/>
            <a:ext cx="6657975" cy="1754326"/>
          </a:xfrm>
          <a:prstGeom prst="rect">
            <a:avLst/>
          </a:prstGeom>
        </p:spPr>
        <p:txBody>
          <a:bodyPr wrap="square">
            <a:spAutoFit/>
          </a:bodyPr>
          <a:lstStyle/>
          <a:p>
            <a:pPr marL="571500" indent="-571500">
              <a:buFont typeface="Arial" panose="020B0604020202020204" pitchFamily="34" charset="0"/>
              <a:buChar char="•"/>
            </a:pPr>
            <a:r>
              <a:rPr lang="en-US" sz="3600" dirty="0">
                <a:solidFill>
                  <a:srgbClr val="000000"/>
                </a:solidFill>
                <a:latin typeface="Arial" panose="020B0604020202020204" pitchFamily="34" charset="0"/>
              </a:rPr>
              <a:t>The magnitude calculated from the complex result is shown in</a:t>
            </a:r>
          </a:p>
        </p:txBody>
      </p:sp>
    </p:spTree>
    <p:extLst>
      <p:ext uri="{BB962C8B-B14F-4D97-AF65-F5344CB8AC3E}">
        <p14:creationId xmlns:p14="http://schemas.microsoft.com/office/powerpoint/2010/main" val="18074890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365125"/>
            <a:ext cx="9086850" cy="1325563"/>
          </a:xfrm>
        </p:spPr>
        <p:txBody>
          <a:bodyPr/>
          <a:lstStyle/>
          <a:p>
            <a:r>
              <a:rPr lang="en-US" b="1" dirty="0"/>
              <a:t>The </a:t>
            </a:r>
            <a:r>
              <a:rPr lang="en-US" b="1" dirty="0" smtClean="0"/>
              <a:t>Steps for Fourier </a:t>
            </a:r>
            <a:r>
              <a:rPr lang="en-US" b="1" dirty="0"/>
              <a:t>Transform (DFT)</a:t>
            </a:r>
          </a:p>
        </p:txBody>
      </p:sp>
      <p:sp>
        <p:nvSpPr>
          <p:cNvPr id="3" name="Rectangle 2"/>
          <p:cNvSpPr/>
          <p:nvPr/>
        </p:nvSpPr>
        <p:spPr>
          <a:xfrm>
            <a:off x="438150" y="1690688"/>
            <a:ext cx="7867650" cy="4031873"/>
          </a:xfrm>
          <a:prstGeom prst="rect">
            <a:avLst/>
          </a:prstGeom>
        </p:spPr>
        <p:txBody>
          <a:bodyPr wrap="square">
            <a:spAutoFit/>
          </a:bodyPr>
          <a:lstStyle/>
          <a:p>
            <a:pPr algn="just"/>
            <a:r>
              <a:rPr lang="en-US" sz="3200" dirty="0">
                <a:solidFill>
                  <a:srgbClr val="000000"/>
                </a:solidFill>
                <a:latin typeface="Arial" panose="020B0604020202020204" pitchFamily="34" charset="0"/>
              </a:rPr>
              <a:t>The DC-value is by far the largest component of the image.</a:t>
            </a:r>
          </a:p>
          <a:p>
            <a:pPr algn="just"/>
            <a:r>
              <a:rPr lang="en-US" sz="3200" dirty="0">
                <a:solidFill>
                  <a:srgbClr val="000000"/>
                </a:solidFill>
                <a:latin typeface="Arial" panose="020B0604020202020204" pitchFamily="34" charset="0"/>
              </a:rPr>
              <a:t>However, the dynamic range of the Fourier coefficients (</a:t>
            </a:r>
            <a:r>
              <a:rPr lang="en-US" sz="3200" dirty="0" err="1">
                <a:solidFill>
                  <a:srgbClr val="000000"/>
                </a:solidFill>
                <a:latin typeface="Arial" panose="020B0604020202020204" pitchFamily="34" charset="0"/>
              </a:rPr>
              <a:t>i.e.the</a:t>
            </a:r>
            <a:r>
              <a:rPr lang="en-US" sz="3200" dirty="0">
                <a:solidFill>
                  <a:srgbClr val="000000"/>
                </a:solidFill>
                <a:latin typeface="Arial" panose="020B0604020202020204" pitchFamily="34" charset="0"/>
              </a:rPr>
              <a:t> intensity values in the Fourier image) is too large to be displayed on the screen, therefore all other </a:t>
            </a:r>
            <a:r>
              <a:rPr lang="en-US" sz="2800" dirty="0">
                <a:solidFill>
                  <a:srgbClr val="000000"/>
                </a:solidFill>
                <a:latin typeface="Arial" panose="020B0604020202020204" pitchFamily="34" charset="0"/>
              </a:rPr>
              <a:t>values</a:t>
            </a:r>
            <a:r>
              <a:rPr lang="en-US" sz="3200" dirty="0">
                <a:solidFill>
                  <a:srgbClr val="000000"/>
                </a:solidFill>
                <a:latin typeface="Arial" panose="020B0604020202020204" pitchFamily="34" charset="0"/>
              </a:rPr>
              <a:t> appear as black. If we apply a logarithmic </a:t>
            </a:r>
            <a:r>
              <a:rPr lang="en-US" sz="3200" dirty="0" smtClean="0">
                <a:solidFill>
                  <a:srgbClr val="000000"/>
                </a:solidFill>
                <a:latin typeface="Arial" panose="020B0604020202020204" pitchFamily="34" charset="0"/>
              </a:rPr>
              <a:t>transformations </a:t>
            </a:r>
            <a:r>
              <a:rPr lang="en-US" sz="3200" dirty="0">
                <a:solidFill>
                  <a:srgbClr val="000000"/>
                </a:solidFill>
                <a:latin typeface="Arial" panose="020B0604020202020204" pitchFamily="34" charset="0"/>
              </a:rPr>
              <a:t>the image we </a:t>
            </a:r>
            <a:r>
              <a:rPr lang="en-US" sz="3200" dirty="0" smtClean="0">
                <a:solidFill>
                  <a:srgbClr val="000000"/>
                </a:solidFill>
                <a:latin typeface="Arial" panose="020B0604020202020204" pitchFamily="34" charset="0"/>
              </a:rPr>
              <a:t>obtain</a:t>
            </a:r>
            <a:endParaRPr lang="en-US" sz="3200" dirty="0">
              <a:solidFill>
                <a:srgbClr val="000000"/>
              </a:solidFill>
              <a:latin typeface="Arial" panose="020B0604020202020204" pitchFamily="34" charset="0"/>
            </a:endParaRPr>
          </a:p>
        </p:txBody>
      </p:sp>
      <p:pic>
        <p:nvPicPr>
          <p:cNvPr id="4" name="Picture 3"/>
          <p:cNvPicPr>
            <a:picLocks noChangeAspect="1"/>
          </p:cNvPicPr>
          <p:nvPr/>
        </p:nvPicPr>
        <p:blipFill>
          <a:blip r:embed="rId3"/>
          <a:stretch>
            <a:fillRect/>
          </a:stretch>
        </p:blipFill>
        <p:spPr>
          <a:xfrm>
            <a:off x="8667750" y="1900238"/>
            <a:ext cx="3181350" cy="2968643"/>
          </a:xfrm>
          <a:prstGeom prst="rect">
            <a:avLst/>
          </a:prstGeom>
        </p:spPr>
      </p:pic>
    </p:spTree>
    <p:extLst>
      <p:ext uri="{BB962C8B-B14F-4D97-AF65-F5344CB8AC3E}">
        <p14:creationId xmlns:p14="http://schemas.microsoft.com/office/powerpoint/2010/main" val="9215312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365125"/>
            <a:ext cx="9086850" cy="1325563"/>
          </a:xfrm>
        </p:spPr>
        <p:txBody>
          <a:bodyPr/>
          <a:lstStyle/>
          <a:p>
            <a:r>
              <a:rPr lang="en-US" b="1" dirty="0"/>
              <a:t>The </a:t>
            </a:r>
            <a:r>
              <a:rPr lang="en-US" b="1" dirty="0" smtClean="0"/>
              <a:t>Steps for Fourier </a:t>
            </a:r>
            <a:r>
              <a:rPr lang="en-US" b="1" dirty="0"/>
              <a:t>Transform (DFT)</a:t>
            </a:r>
          </a:p>
        </p:txBody>
      </p:sp>
      <p:sp>
        <p:nvSpPr>
          <p:cNvPr id="3" name="Rectangle 2"/>
          <p:cNvSpPr/>
          <p:nvPr/>
        </p:nvSpPr>
        <p:spPr>
          <a:xfrm>
            <a:off x="228600" y="1919288"/>
            <a:ext cx="8267700" cy="4524315"/>
          </a:xfrm>
          <a:prstGeom prst="rect">
            <a:avLst/>
          </a:prstGeom>
        </p:spPr>
        <p:txBody>
          <a:bodyPr wrap="square">
            <a:spAutoFit/>
          </a:bodyPr>
          <a:lstStyle/>
          <a:p>
            <a:pPr algn="just"/>
            <a:r>
              <a:rPr lang="en-US" sz="3200" dirty="0" smtClean="0">
                <a:solidFill>
                  <a:srgbClr val="000000"/>
                </a:solidFill>
                <a:latin typeface="Arial" panose="020B0604020202020204" pitchFamily="34" charset="0"/>
              </a:rPr>
              <a:t>The </a:t>
            </a:r>
            <a:r>
              <a:rPr lang="en-US" sz="3200" dirty="0">
                <a:solidFill>
                  <a:srgbClr val="000000"/>
                </a:solidFill>
                <a:latin typeface="Arial" panose="020B0604020202020204" pitchFamily="34" charset="0"/>
              </a:rPr>
              <a:t>dynamic range of an image can be compressed by replacing each pixel </a:t>
            </a:r>
            <a:r>
              <a:rPr lang="en-US" sz="3200" dirty="0" smtClean="0">
                <a:solidFill>
                  <a:srgbClr val="000000"/>
                </a:solidFill>
                <a:latin typeface="Arial" panose="020B0604020202020204" pitchFamily="34" charset="0"/>
              </a:rPr>
              <a:t>value with </a:t>
            </a:r>
            <a:r>
              <a:rPr lang="en-US" sz="3200" dirty="0">
                <a:solidFill>
                  <a:srgbClr val="000000"/>
                </a:solidFill>
                <a:latin typeface="Arial" panose="020B0604020202020204" pitchFamily="34" charset="0"/>
              </a:rPr>
              <a:t>its logarithm. This has the effect that low intensity pixel values are enhanced. Applying a pixel logarithm operator to an image can be useful in applications where the dynamic range may too large to be displayed on a screen (or to be recorded on a film in the first place). </a:t>
            </a:r>
          </a:p>
        </p:txBody>
      </p:sp>
      <p:pic>
        <p:nvPicPr>
          <p:cNvPr id="8" name="Picture 7"/>
          <p:cNvPicPr>
            <a:picLocks noChangeAspect="1"/>
          </p:cNvPicPr>
          <p:nvPr/>
        </p:nvPicPr>
        <p:blipFill>
          <a:blip r:embed="rId3"/>
          <a:stretch>
            <a:fillRect/>
          </a:stretch>
        </p:blipFill>
        <p:spPr>
          <a:xfrm>
            <a:off x="8953500" y="4371975"/>
            <a:ext cx="2990850" cy="2486025"/>
          </a:xfrm>
          <a:prstGeom prst="rect">
            <a:avLst/>
          </a:prstGeom>
        </p:spPr>
      </p:pic>
    </p:spTree>
    <p:extLst>
      <p:ext uri="{BB962C8B-B14F-4D97-AF65-F5344CB8AC3E}">
        <p14:creationId xmlns:p14="http://schemas.microsoft.com/office/powerpoint/2010/main" val="18890074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365125"/>
            <a:ext cx="9086850" cy="1325563"/>
          </a:xfrm>
        </p:spPr>
        <p:txBody>
          <a:bodyPr/>
          <a:lstStyle/>
          <a:p>
            <a:r>
              <a:rPr lang="en-US" b="1" dirty="0"/>
              <a:t>The </a:t>
            </a:r>
            <a:r>
              <a:rPr lang="en-US" b="1" dirty="0" smtClean="0"/>
              <a:t>Steps for Fourier </a:t>
            </a:r>
            <a:r>
              <a:rPr lang="en-US" b="1" dirty="0"/>
              <a:t>Transform (DFT)</a:t>
            </a:r>
          </a:p>
        </p:txBody>
      </p:sp>
      <p:sp>
        <p:nvSpPr>
          <p:cNvPr id="3" name="Rectangle 2"/>
          <p:cNvSpPr/>
          <p:nvPr/>
        </p:nvSpPr>
        <p:spPr>
          <a:xfrm>
            <a:off x="133350" y="1348800"/>
            <a:ext cx="9372600" cy="5509200"/>
          </a:xfrm>
          <a:prstGeom prst="rect">
            <a:avLst/>
          </a:prstGeom>
        </p:spPr>
        <p:txBody>
          <a:bodyPr wrap="square">
            <a:spAutoFit/>
          </a:bodyPr>
          <a:lstStyle/>
          <a:p>
            <a:pPr algn="just"/>
            <a:r>
              <a:rPr lang="en-US" sz="3200" dirty="0" smtClean="0">
                <a:solidFill>
                  <a:srgbClr val="000000"/>
                </a:solidFill>
                <a:latin typeface="Arial" panose="020B0604020202020204" pitchFamily="34" charset="0"/>
              </a:rPr>
              <a:t>The </a:t>
            </a:r>
            <a:r>
              <a:rPr lang="en-US" sz="3200" dirty="0">
                <a:solidFill>
                  <a:srgbClr val="000000"/>
                </a:solidFill>
                <a:latin typeface="Arial" panose="020B0604020202020204" pitchFamily="34" charset="0"/>
              </a:rPr>
              <a:t>result shows that the image contains components of all frequencies,</a:t>
            </a:r>
          </a:p>
          <a:p>
            <a:pPr algn="just"/>
            <a:r>
              <a:rPr lang="en-US" dirty="0"/>
              <a:t>•</a:t>
            </a:r>
            <a:r>
              <a:rPr lang="en-US" sz="3200" dirty="0">
                <a:solidFill>
                  <a:srgbClr val="000000"/>
                </a:solidFill>
                <a:latin typeface="Arial" panose="020B0604020202020204" pitchFamily="34" charset="0"/>
              </a:rPr>
              <a:t>Their magnitude gets smaller for higher frequencies. Hence, low frequencies contain more image information than the higher ones. </a:t>
            </a:r>
          </a:p>
          <a:p>
            <a:pPr algn="just"/>
            <a:r>
              <a:rPr lang="en-US" sz="3200" dirty="0">
                <a:solidFill>
                  <a:srgbClr val="000000"/>
                </a:solidFill>
                <a:latin typeface="Arial" panose="020B0604020202020204" pitchFamily="34" charset="0"/>
              </a:rPr>
              <a:t>•The transform image also tells us that there are two dominating directions in the Fourier image, one passing vertically and one horizontally through the center. </a:t>
            </a:r>
          </a:p>
          <a:p>
            <a:pPr algn="just"/>
            <a:r>
              <a:rPr lang="en-US" sz="3200" dirty="0">
                <a:solidFill>
                  <a:srgbClr val="000000"/>
                </a:solidFill>
                <a:latin typeface="Arial" panose="020B0604020202020204" pitchFamily="34" charset="0"/>
              </a:rPr>
              <a:t>•These originate from the regular patterns</a:t>
            </a:r>
          </a:p>
          <a:p>
            <a:pPr algn="just"/>
            <a:r>
              <a:rPr lang="en-US" sz="3200" dirty="0">
                <a:solidFill>
                  <a:srgbClr val="000000"/>
                </a:solidFill>
                <a:latin typeface="Arial" panose="020B0604020202020204" pitchFamily="34" charset="0"/>
              </a:rPr>
              <a:t>in the background of the original image. </a:t>
            </a:r>
          </a:p>
        </p:txBody>
      </p:sp>
      <p:pic>
        <p:nvPicPr>
          <p:cNvPr id="4" name="Picture 3"/>
          <p:cNvPicPr>
            <a:picLocks noChangeAspect="1"/>
          </p:cNvPicPr>
          <p:nvPr/>
        </p:nvPicPr>
        <p:blipFill>
          <a:blip r:embed="rId3"/>
          <a:stretch>
            <a:fillRect/>
          </a:stretch>
        </p:blipFill>
        <p:spPr>
          <a:xfrm>
            <a:off x="9544050" y="4171950"/>
            <a:ext cx="2647950" cy="2686050"/>
          </a:xfrm>
          <a:prstGeom prst="rect">
            <a:avLst/>
          </a:prstGeom>
        </p:spPr>
      </p:pic>
    </p:spTree>
    <p:extLst>
      <p:ext uri="{BB962C8B-B14F-4D97-AF65-F5344CB8AC3E}">
        <p14:creationId xmlns:p14="http://schemas.microsoft.com/office/powerpoint/2010/main" val="24316955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365125"/>
            <a:ext cx="9086850" cy="1325563"/>
          </a:xfrm>
        </p:spPr>
        <p:txBody>
          <a:bodyPr/>
          <a:lstStyle/>
          <a:p>
            <a:r>
              <a:rPr lang="en-US" b="1" dirty="0"/>
              <a:t>The Discrete Fourier Transform (DFT)</a:t>
            </a:r>
          </a:p>
        </p:txBody>
      </p:sp>
      <p:sp>
        <p:nvSpPr>
          <p:cNvPr id="3" name="Content Placeholder 2"/>
          <p:cNvSpPr>
            <a:spLocks noGrp="1"/>
          </p:cNvSpPr>
          <p:nvPr>
            <p:ph idx="1"/>
          </p:nvPr>
        </p:nvSpPr>
        <p:spPr/>
        <p:txBody>
          <a:bodyPr/>
          <a:lstStyle/>
          <a:p>
            <a:r>
              <a:rPr lang="en-US" dirty="0" smtClean="0"/>
              <a:t>The </a:t>
            </a:r>
            <a:r>
              <a:rPr lang="en-US" dirty="0"/>
              <a:t>DFT of a two dimensional image can be </a:t>
            </a:r>
            <a:r>
              <a:rPr lang="en-US" dirty="0" smtClean="0"/>
              <a:t>visualized </a:t>
            </a:r>
            <a:r>
              <a:rPr lang="en-US" dirty="0"/>
              <a:t>by showing the spectrum of the images component </a:t>
            </a:r>
            <a:r>
              <a:rPr lang="en-US" dirty="0" smtClean="0"/>
              <a:t>frequencies Images </a:t>
            </a:r>
            <a:endParaRPr lang="en-US" dirty="0"/>
          </a:p>
        </p:txBody>
      </p:sp>
      <p:pic>
        <p:nvPicPr>
          <p:cNvPr id="5" name="Picture 4"/>
          <p:cNvPicPr>
            <a:picLocks noChangeAspect="1"/>
          </p:cNvPicPr>
          <p:nvPr/>
        </p:nvPicPr>
        <p:blipFill>
          <a:blip r:embed="rId3"/>
          <a:stretch>
            <a:fillRect/>
          </a:stretch>
        </p:blipFill>
        <p:spPr>
          <a:xfrm>
            <a:off x="1381125" y="2862262"/>
            <a:ext cx="9429750" cy="3648075"/>
          </a:xfrm>
          <a:prstGeom prst="rect">
            <a:avLst/>
          </a:prstGeom>
        </p:spPr>
      </p:pic>
    </p:spTree>
    <p:extLst>
      <p:ext uri="{BB962C8B-B14F-4D97-AF65-F5344CB8AC3E}">
        <p14:creationId xmlns:p14="http://schemas.microsoft.com/office/powerpoint/2010/main" val="15992536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365125"/>
            <a:ext cx="9086850" cy="1325563"/>
          </a:xfrm>
        </p:spPr>
        <p:txBody>
          <a:bodyPr/>
          <a:lstStyle/>
          <a:p>
            <a:r>
              <a:rPr lang="en-US" b="1" dirty="0"/>
              <a:t>The Discrete Fourier Transform (DFT)</a:t>
            </a:r>
          </a:p>
        </p:txBody>
      </p:sp>
      <p:pic>
        <p:nvPicPr>
          <p:cNvPr id="4" name="Picture 3"/>
          <p:cNvPicPr>
            <a:picLocks noChangeAspect="1"/>
          </p:cNvPicPr>
          <p:nvPr/>
        </p:nvPicPr>
        <p:blipFill>
          <a:blip r:embed="rId3"/>
          <a:stretch>
            <a:fillRect/>
          </a:stretch>
        </p:blipFill>
        <p:spPr>
          <a:xfrm>
            <a:off x="1657350" y="1352550"/>
            <a:ext cx="9448800" cy="5543550"/>
          </a:xfrm>
          <a:prstGeom prst="rect">
            <a:avLst/>
          </a:prstGeom>
        </p:spPr>
      </p:pic>
    </p:spTree>
    <p:extLst>
      <p:ext uri="{BB962C8B-B14F-4D97-AF65-F5344CB8AC3E}">
        <p14:creationId xmlns:p14="http://schemas.microsoft.com/office/powerpoint/2010/main" val="3519919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365125"/>
            <a:ext cx="8839200" cy="1325563"/>
          </a:xfrm>
        </p:spPr>
        <p:txBody>
          <a:bodyPr/>
          <a:lstStyle/>
          <a:p>
            <a:r>
              <a:rPr lang="en-US" b="1" dirty="0"/>
              <a:t>The Inverse DFT</a:t>
            </a:r>
          </a:p>
        </p:txBody>
      </p:sp>
      <p:sp>
        <p:nvSpPr>
          <p:cNvPr id="3" name="Content Placeholder 2"/>
          <p:cNvSpPr>
            <a:spLocks noGrp="1"/>
          </p:cNvSpPr>
          <p:nvPr>
            <p:ph idx="1"/>
          </p:nvPr>
        </p:nvSpPr>
        <p:spPr/>
        <p:txBody>
          <a:bodyPr/>
          <a:lstStyle/>
          <a:p>
            <a:r>
              <a:rPr lang="en-US" dirty="0"/>
              <a:t>It is really important to note that the Fourier transform is completely </a:t>
            </a:r>
            <a:r>
              <a:rPr lang="en-US" b="1" dirty="0"/>
              <a:t>reversible</a:t>
            </a:r>
            <a:endParaRPr lang="en-US" dirty="0"/>
          </a:p>
          <a:p>
            <a:r>
              <a:rPr lang="en-US" dirty="0"/>
              <a:t>The inverse DFT is given by:</a:t>
            </a:r>
          </a:p>
        </p:txBody>
      </p:sp>
      <p:pic>
        <p:nvPicPr>
          <p:cNvPr id="4" name="Picture 3"/>
          <p:cNvPicPr>
            <a:picLocks noChangeAspect="1"/>
          </p:cNvPicPr>
          <p:nvPr/>
        </p:nvPicPr>
        <p:blipFill>
          <a:blip r:embed="rId2"/>
          <a:stretch>
            <a:fillRect/>
          </a:stretch>
        </p:blipFill>
        <p:spPr>
          <a:xfrm>
            <a:off x="1297781" y="3573353"/>
            <a:ext cx="9596437" cy="3003659"/>
          </a:xfrm>
          <a:prstGeom prst="rect">
            <a:avLst/>
          </a:prstGeom>
        </p:spPr>
      </p:pic>
    </p:spTree>
    <p:extLst>
      <p:ext uri="{BB962C8B-B14F-4D97-AF65-F5344CB8AC3E}">
        <p14:creationId xmlns:p14="http://schemas.microsoft.com/office/powerpoint/2010/main" val="13359290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365125"/>
            <a:ext cx="8839200" cy="1325563"/>
          </a:xfrm>
        </p:spPr>
        <p:txBody>
          <a:bodyPr/>
          <a:lstStyle/>
          <a:p>
            <a:r>
              <a:rPr lang="en-US" b="1" dirty="0"/>
              <a:t>The </a:t>
            </a:r>
            <a:r>
              <a:rPr lang="en-US" b="1" dirty="0" smtClean="0"/>
              <a:t>DFT </a:t>
            </a:r>
            <a:r>
              <a:rPr lang="en-US" b="1" dirty="0"/>
              <a:t>and Image Processing</a:t>
            </a:r>
          </a:p>
        </p:txBody>
      </p:sp>
      <p:sp>
        <p:nvSpPr>
          <p:cNvPr id="3" name="Content Placeholder 2"/>
          <p:cNvSpPr>
            <a:spLocks noGrp="1"/>
          </p:cNvSpPr>
          <p:nvPr>
            <p:ph idx="1"/>
          </p:nvPr>
        </p:nvSpPr>
        <p:spPr>
          <a:xfrm>
            <a:off x="514350" y="1444625"/>
            <a:ext cx="10515600" cy="4351338"/>
          </a:xfrm>
        </p:spPr>
        <p:txBody>
          <a:bodyPr>
            <a:normAutofit/>
          </a:bodyPr>
          <a:lstStyle/>
          <a:p>
            <a:pPr marL="0" indent="0">
              <a:buNone/>
            </a:pPr>
            <a:r>
              <a:rPr lang="en-US" sz="2400" dirty="0" smtClean="0"/>
              <a:t>To </a:t>
            </a:r>
            <a:r>
              <a:rPr lang="en-US" sz="2400" dirty="0"/>
              <a:t>filter an image in the frequency domain:</a:t>
            </a:r>
          </a:p>
          <a:p>
            <a:r>
              <a:rPr lang="en-US" sz="2400" dirty="0"/>
              <a:t>1.Compute </a:t>
            </a:r>
            <a:r>
              <a:rPr lang="en-US" sz="2400" i="1" dirty="0"/>
              <a:t>F(</a:t>
            </a:r>
            <a:r>
              <a:rPr lang="en-US" sz="2400" i="1" dirty="0" err="1"/>
              <a:t>u,v</a:t>
            </a:r>
            <a:r>
              <a:rPr lang="en-US" sz="2400" i="1" dirty="0"/>
              <a:t>)</a:t>
            </a:r>
            <a:r>
              <a:rPr lang="en-US" sz="2400" dirty="0"/>
              <a:t>the DFT of the image</a:t>
            </a:r>
          </a:p>
          <a:p>
            <a:r>
              <a:rPr lang="en-US" sz="2400" dirty="0"/>
              <a:t>2.Multiply </a:t>
            </a:r>
            <a:r>
              <a:rPr lang="en-US" sz="2400" i="1" dirty="0"/>
              <a:t>F(</a:t>
            </a:r>
            <a:r>
              <a:rPr lang="en-US" sz="2400" i="1" dirty="0" err="1"/>
              <a:t>u,v</a:t>
            </a:r>
            <a:r>
              <a:rPr lang="en-US" sz="2400" i="1" dirty="0"/>
              <a:t>)</a:t>
            </a:r>
            <a:r>
              <a:rPr lang="en-US" sz="2400" dirty="0"/>
              <a:t>by a filter function </a:t>
            </a:r>
            <a:r>
              <a:rPr lang="en-US" sz="2400" i="1" dirty="0"/>
              <a:t>H(</a:t>
            </a:r>
            <a:r>
              <a:rPr lang="en-US" sz="2400" i="1" dirty="0" err="1"/>
              <a:t>u,v</a:t>
            </a:r>
            <a:r>
              <a:rPr lang="en-US" sz="2400" i="1" dirty="0"/>
              <a:t>)</a:t>
            </a:r>
            <a:endParaRPr lang="en-US" sz="2400" dirty="0"/>
          </a:p>
          <a:p>
            <a:r>
              <a:rPr lang="en-US" sz="2400" dirty="0"/>
              <a:t>3.Compute the inverse DFT of the result</a:t>
            </a:r>
          </a:p>
        </p:txBody>
      </p:sp>
      <p:pic>
        <p:nvPicPr>
          <p:cNvPr id="8" name="Picture 7"/>
          <p:cNvPicPr>
            <a:picLocks noChangeAspect="1"/>
          </p:cNvPicPr>
          <p:nvPr/>
        </p:nvPicPr>
        <p:blipFill>
          <a:blip r:embed="rId2"/>
          <a:stretch>
            <a:fillRect/>
          </a:stretch>
        </p:blipFill>
        <p:spPr>
          <a:xfrm>
            <a:off x="3838575" y="3267075"/>
            <a:ext cx="7515225" cy="3590925"/>
          </a:xfrm>
          <a:prstGeom prst="rect">
            <a:avLst/>
          </a:prstGeom>
        </p:spPr>
      </p:pic>
      <p:pic>
        <p:nvPicPr>
          <p:cNvPr id="9" name="Picture 8"/>
          <p:cNvPicPr>
            <a:picLocks noChangeAspect="1"/>
          </p:cNvPicPr>
          <p:nvPr/>
        </p:nvPicPr>
        <p:blipFill>
          <a:blip r:embed="rId3"/>
          <a:stretch>
            <a:fillRect/>
          </a:stretch>
        </p:blipFill>
        <p:spPr>
          <a:xfrm>
            <a:off x="5900737" y="6256850"/>
            <a:ext cx="3390900" cy="4785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999165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365125"/>
            <a:ext cx="8839200" cy="1325563"/>
          </a:xfrm>
        </p:spPr>
        <p:txBody>
          <a:bodyPr/>
          <a:lstStyle/>
          <a:p>
            <a:r>
              <a:rPr lang="en-US" b="1" dirty="0" smtClean="0"/>
              <a:t>Some </a:t>
            </a:r>
            <a:r>
              <a:rPr lang="en-US" b="1" dirty="0"/>
              <a:t>Basic Frequency Domain Filters</a:t>
            </a:r>
          </a:p>
        </p:txBody>
      </p:sp>
      <p:pic>
        <p:nvPicPr>
          <p:cNvPr id="6" name="Picture 5"/>
          <p:cNvPicPr>
            <a:picLocks noChangeAspect="1"/>
          </p:cNvPicPr>
          <p:nvPr/>
        </p:nvPicPr>
        <p:blipFill>
          <a:blip r:embed="rId2"/>
          <a:stretch>
            <a:fillRect/>
          </a:stretch>
        </p:blipFill>
        <p:spPr>
          <a:xfrm>
            <a:off x="1993557" y="1509713"/>
            <a:ext cx="8226767" cy="5348287"/>
          </a:xfrm>
          <a:prstGeom prst="rect">
            <a:avLst/>
          </a:prstGeom>
        </p:spPr>
      </p:pic>
    </p:spTree>
    <p:extLst>
      <p:ext uri="{BB962C8B-B14F-4D97-AF65-F5344CB8AC3E}">
        <p14:creationId xmlns:p14="http://schemas.microsoft.com/office/powerpoint/2010/main" val="12904690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425575"/>
            <a:ext cx="10972800" cy="4351338"/>
          </a:xfrm>
        </p:spPr>
        <p:txBody>
          <a:bodyPr>
            <a:noAutofit/>
          </a:bodyPr>
          <a:lstStyle/>
          <a:p>
            <a:r>
              <a:rPr lang="en-US" sz="3600" dirty="0"/>
              <a:t>Smoothing is achieved in the frequency domain by dropping out the high frequency components</a:t>
            </a:r>
          </a:p>
          <a:p>
            <a:r>
              <a:rPr lang="en-US" sz="3600" dirty="0"/>
              <a:t>The basic model for filtering is:</a:t>
            </a:r>
          </a:p>
          <a:p>
            <a:pPr marL="0" indent="0">
              <a:buNone/>
            </a:pPr>
            <a:r>
              <a:rPr lang="en-US" sz="3600" i="1" dirty="0" smtClean="0"/>
              <a:t>		G(</a:t>
            </a:r>
            <a:r>
              <a:rPr lang="en-US" sz="3600" i="1" dirty="0" err="1" smtClean="0"/>
              <a:t>u,v</a:t>
            </a:r>
            <a:r>
              <a:rPr lang="en-US" sz="3600" i="1" dirty="0"/>
              <a:t>) = H(</a:t>
            </a:r>
            <a:r>
              <a:rPr lang="en-US" sz="3600" i="1" dirty="0" err="1"/>
              <a:t>u,v</a:t>
            </a:r>
            <a:r>
              <a:rPr lang="en-US" sz="3600" i="1" dirty="0"/>
              <a:t>)F(</a:t>
            </a:r>
            <a:r>
              <a:rPr lang="en-US" sz="3600" i="1" dirty="0" err="1"/>
              <a:t>u,v</a:t>
            </a:r>
            <a:r>
              <a:rPr lang="en-US" sz="3600" i="1" dirty="0" smtClean="0"/>
              <a:t>)</a:t>
            </a:r>
          </a:p>
          <a:p>
            <a:pPr marL="0" indent="0">
              <a:buNone/>
            </a:pPr>
            <a:endParaRPr lang="en-US" sz="3600" dirty="0"/>
          </a:p>
          <a:p>
            <a:r>
              <a:rPr lang="en-US" sz="3600" dirty="0"/>
              <a:t>where </a:t>
            </a:r>
            <a:r>
              <a:rPr lang="en-US" sz="3600" i="1" dirty="0"/>
              <a:t>F(</a:t>
            </a:r>
            <a:r>
              <a:rPr lang="en-US" sz="3600" i="1" dirty="0" err="1"/>
              <a:t>u,v</a:t>
            </a:r>
            <a:r>
              <a:rPr lang="en-US" sz="3600" i="1" dirty="0"/>
              <a:t>)</a:t>
            </a:r>
            <a:r>
              <a:rPr lang="en-US" sz="3600" dirty="0"/>
              <a:t>is the Fourier transform of the image being filtered and </a:t>
            </a:r>
            <a:r>
              <a:rPr lang="en-US" sz="3600" i="1" dirty="0"/>
              <a:t>H(</a:t>
            </a:r>
            <a:r>
              <a:rPr lang="en-US" sz="3600" i="1" dirty="0" err="1"/>
              <a:t>u,v</a:t>
            </a:r>
            <a:r>
              <a:rPr lang="en-US" sz="3600" i="1" dirty="0"/>
              <a:t>)</a:t>
            </a:r>
            <a:r>
              <a:rPr lang="en-US" sz="3600" dirty="0"/>
              <a:t>is the filter transform function</a:t>
            </a:r>
          </a:p>
          <a:p>
            <a:r>
              <a:rPr lang="en-US" sz="3600" i="1" dirty="0"/>
              <a:t>Low pass filters </a:t>
            </a:r>
            <a:r>
              <a:rPr lang="en-US" sz="3600" dirty="0"/>
              <a:t>–only pass the low frequencies, drop the high ones</a:t>
            </a:r>
          </a:p>
        </p:txBody>
      </p:sp>
      <p:sp>
        <p:nvSpPr>
          <p:cNvPr id="2" name="Title 1"/>
          <p:cNvSpPr>
            <a:spLocks noGrp="1"/>
          </p:cNvSpPr>
          <p:nvPr>
            <p:ph type="title"/>
          </p:nvPr>
        </p:nvSpPr>
        <p:spPr>
          <a:xfrm>
            <a:off x="2495550" y="365125"/>
            <a:ext cx="8858250" cy="1325563"/>
          </a:xfrm>
        </p:spPr>
        <p:txBody>
          <a:bodyPr/>
          <a:lstStyle/>
          <a:p>
            <a:r>
              <a:rPr lang="en-US" b="1" dirty="0"/>
              <a:t>Smoothing Frequency Domain Filters</a:t>
            </a:r>
          </a:p>
        </p:txBody>
      </p:sp>
    </p:spTree>
    <p:extLst>
      <p:ext uri="{BB962C8B-B14F-4D97-AF65-F5344CB8AC3E}">
        <p14:creationId xmlns:p14="http://schemas.microsoft.com/office/powerpoint/2010/main" val="42476949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425575"/>
            <a:ext cx="10972800" cy="4351338"/>
          </a:xfrm>
        </p:spPr>
        <p:txBody>
          <a:bodyPr>
            <a:noAutofit/>
          </a:bodyPr>
          <a:lstStyle/>
          <a:p>
            <a:r>
              <a:rPr lang="en-US" dirty="0" smtClean="0"/>
              <a:t>Simply </a:t>
            </a:r>
            <a:r>
              <a:rPr lang="en-US" dirty="0"/>
              <a:t>cut off all high frequency components that are a specified distance </a:t>
            </a:r>
            <a:r>
              <a:rPr lang="en-US" dirty="0" smtClean="0"/>
              <a:t>D</a:t>
            </a:r>
            <a:r>
              <a:rPr lang="en-US" baseline="-25000" dirty="0" smtClean="0"/>
              <a:t>0</a:t>
            </a:r>
            <a:r>
              <a:rPr lang="en-US" dirty="0" smtClean="0"/>
              <a:t>  from </a:t>
            </a:r>
            <a:r>
              <a:rPr lang="en-US" dirty="0"/>
              <a:t>the origin of the transform</a:t>
            </a:r>
            <a:endParaRPr lang="en-US" sz="3600" dirty="0"/>
          </a:p>
        </p:txBody>
      </p:sp>
      <p:sp>
        <p:nvSpPr>
          <p:cNvPr id="2" name="Title 1"/>
          <p:cNvSpPr>
            <a:spLocks noGrp="1"/>
          </p:cNvSpPr>
          <p:nvPr>
            <p:ph type="title"/>
          </p:nvPr>
        </p:nvSpPr>
        <p:spPr>
          <a:xfrm>
            <a:off x="2495550" y="365125"/>
            <a:ext cx="8858250" cy="1325563"/>
          </a:xfrm>
        </p:spPr>
        <p:txBody>
          <a:bodyPr/>
          <a:lstStyle/>
          <a:p>
            <a:r>
              <a:rPr lang="en-US" b="1" dirty="0" smtClean="0"/>
              <a:t>Ideal </a:t>
            </a:r>
            <a:r>
              <a:rPr lang="en-US" b="1" dirty="0"/>
              <a:t>Low Pass Filter</a:t>
            </a:r>
          </a:p>
        </p:txBody>
      </p:sp>
      <p:sp>
        <p:nvSpPr>
          <p:cNvPr id="4" name="Rectangle 3"/>
          <p:cNvSpPr/>
          <p:nvPr/>
        </p:nvSpPr>
        <p:spPr>
          <a:xfrm>
            <a:off x="2667000" y="5832813"/>
            <a:ext cx="6096000" cy="507831"/>
          </a:xfrm>
          <a:prstGeom prst="rect">
            <a:avLst/>
          </a:prstGeom>
        </p:spPr>
        <p:txBody>
          <a:bodyPr>
            <a:spAutoFit/>
          </a:bodyPr>
          <a:lstStyle/>
          <a:p>
            <a:endParaRPr lang="en-AE" sz="900" dirty="0">
              <a:solidFill>
                <a:srgbClr val="000000"/>
              </a:solidFill>
              <a:latin typeface="Arial" panose="020B0604020202020204" pitchFamily="34" charset="0"/>
            </a:endParaRPr>
          </a:p>
          <a:p>
            <a:r>
              <a:rPr lang="en-US" dirty="0">
                <a:latin typeface="Arial" panose="020B0604020202020204" pitchFamily="34" charset="0"/>
              </a:rPr>
              <a:t>changing the distance changes the </a:t>
            </a:r>
            <a:r>
              <a:rPr lang="en-US" dirty="0" smtClean="0">
                <a:latin typeface="Arial" panose="020B0604020202020204" pitchFamily="34" charset="0"/>
              </a:rPr>
              <a:t>behavior </a:t>
            </a:r>
            <a:r>
              <a:rPr lang="en-US" dirty="0">
                <a:latin typeface="Arial" panose="020B0604020202020204" pitchFamily="34" charset="0"/>
              </a:rPr>
              <a:t>of the filter</a:t>
            </a:r>
            <a:endParaRPr lang="en-US" dirty="0"/>
          </a:p>
        </p:txBody>
      </p:sp>
      <p:pic>
        <p:nvPicPr>
          <p:cNvPr id="5" name="Picture 4"/>
          <p:cNvPicPr>
            <a:picLocks noChangeAspect="1"/>
          </p:cNvPicPr>
          <p:nvPr/>
        </p:nvPicPr>
        <p:blipFill>
          <a:blip r:embed="rId3"/>
          <a:stretch>
            <a:fillRect/>
          </a:stretch>
        </p:blipFill>
        <p:spPr>
          <a:xfrm>
            <a:off x="1195387" y="2605088"/>
            <a:ext cx="9610725" cy="3171825"/>
          </a:xfrm>
          <a:prstGeom prst="rect">
            <a:avLst/>
          </a:prstGeom>
        </p:spPr>
      </p:pic>
    </p:spTree>
    <p:extLst>
      <p:ext uri="{BB962C8B-B14F-4D97-AF65-F5344CB8AC3E}">
        <p14:creationId xmlns:p14="http://schemas.microsoft.com/office/powerpoint/2010/main" val="367454101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425575"/>
            <a:ext cx="10972800" cy="4351338"/>
          </a:xfrm>
        </p:spPr>
        <p:txBody>
          <a:bodyPr>
            <a:noAutofit/>
          </a:bodyPr>
          <a:lstStyle/>
          <a:p>
            <a:r>
              <a:rPr lang="en-US" dirty="0" smtClean="0"/>
              <a:t>Simply </a:t>
            </a:r>
            <a:r>
              <a:rPr lang="en-US" dirty="0"/>
              <a:t>cut off all high frequency components that are a specified distance </a:t>
            </a:r>
            <a:r>
              <a:rPr lang="en-US" dirty="0" smtClean="0"/>
              <a:t>D</a:t>
            </a:r>
            <a:r>
              <a:rPr lang="en-US" baseline="-25000" dirty="0" smtClean="0"/>
              <a:t>0</a:t>
            </a:r>
            <a:r>
              <a:rPr lang="en-US" dirty="0" smtClean="0"/>
              <a:t>  from </a:t>
            </a:r>
            <a:r>
              <a:rPr lang="en-US" dirty="0"/>
              <a:t>the origin of the transform</a:t>
            </a:r>
            <a:endParaRPr lang="en-US" sz="3600" dirty="0"/>
          </a:p>
        </p:txBody>
      </p:sp>
      <p:sp>
        <p:nvSpPr>
          <p:cNvPr id="2" name="Title 1"/>
          <p:cNvSpPr>
            <a:spLocks noGrp="1"/>
          </p:cNvSpPr>
          <p:nvPr>
            <p:ph type="title"/>
          </p:nvPr>
        </p:nvSpPr>
        <p:spPr>
          <a:xfrm>
            <a:off x="2495550" y="365125"/>
            <a:ext cx="8858250" cy="1325563"/>
          </a:xfrm>
        </p:spPr>
        <p:txBody>
          <a:bodyPr/>
          <a:lstStyle/>
          <a:p>
            <a:r>
              <a:rPr lang="en-US" b="1" dirty="0" smtClean="0"/>
              <a:t>Ideal </a:t>
            </a:r>
            <a:r>
              <a:rPr lang="en-US" b="1" dirty="0"/>
              <a:t>Low Pass Filter</a:t>
            </a:r>
          </a:p>
        </p:txBody>
      </p:sp>
      <p:pic>
        <p:nvPicPr>
          <p:cNvPr id="6" name="Picture 5"/>
          <p:cNvPicPr>
            <a:picLocks noChangeAspect="1"/>
          </p:cNvPicPr>
          <p:nvPr/>
        </p:nvPicPr>
        <p:blipFill>
          <a:blip r:embed="rId3"/>
          <a:stretch>
            <a:fillRect/>
          </a:stretch>
        </p:blipFill>
        <p:spPr>
          <a:xfrm>
            <a:off x="3048000" y="3044504"/>
            <a:ext cx="7162800" cy="2114550"/>
          </a:xfrm>
          <a:prstGeom prst="rect">
            <a:avLst/>
          </a:prstGeom>
        </p:spPr>
      </p:pic>
      <p:sp>
        <p:nvSpPr>
          <p:cNvPr id="7" name="Rectangle 6"/>
          <p:cNvSpPr/>
          <p:nvPr/>
        </p:nvSpPr>
        <p:spPr>
          <a:xfrm>
            <a:off x="233463" y="3028874"/>
            <a:ext cx="6096000" cy="2031325"/>
          </a:xfrm>
          <a:prstGeom prst="rect">
            <a:avLst/>
          </a:prstGeom>
        </p:spPr>
        <p:txBody>
          <a:bodyPr>
            <a:spAutoFit/>
          </a:bodyPr>
          <a:lstStyle/>
          <a:p>
            <a:r>
              <a:rPr lang="en-US" dirty="0">
                <a:latin typeface="TimesTen-Roman"/>
              </a:rPr>
              <a:t>Transfer functions</a:t>
            </a:r>
          </a:p>
          <a:p>
            <a:r>
              <a:rPr lang="en-US" dirty="0">
                <a:latin typeface="TimesTen-Roman"/>
              </a:rPr>
              <a:t>of ideal 1-D filters</a:t>
            </a:r>
          </a:p>
          <a:p>
            <a:r>
              <a:rPr lang="en-US" dirty="0">
                <a:latin typeface="TimesTen-Roman"/>
              </a:rPr>
              <a:t>in the frequency</a:t>
            </a:r>
          </a:p>
          <a:p>
            <a:r>
              <a:rPr lang="en-US" dirty="0">
                <a:latin typeface="TimesTen-Roman"/>
              </a:rPr>
              <a:t>domain (</a:t>
            </a:r>
            <a:r>
              <a:rPr lang="en-US" dirty="0">
                <a:latin typeface="CoreTTI2k"/>
              </a:rPr>
              <a:t>u </a:t>
            </a:r>
            <a:r>
              <a:rPr lang="en-US" dirty="0">
                <a:latin typeface="TimesTen-Roman"/>
              </a:rPr>
              <a:t>denotes</a:t>
            </a:r>
          </a:p>
          <a:p>
            <a:r>
              <a:rPr lang="en-US" dirty="0">
                <a:latin typeface="TimesTen-Roman"/>
              </a:rPr>
              <a:t>frequency).</a:t>
            </a:r>
          </a:p>
          <a:p>
            <a:r>
              <a:rPr lang="en-US" dirty="0">
                <a:latin typeface="TimesTen-Roman"/>
              </a:rPr>
              <a:t>(a) </a:t>
            </a:r>
            <a:r>
              <a:rPr lang="en-US" dirty="0" err="1">
                <a:latin typeface="TimesTen-Roman"/>
              </a:rPr>
              <a:t>Lowpass</a:t>
            </a:r>
            <a:r>
              <a:rPr lang="en-US" dirty="0">
                <a:latin typeface="TimesTen-Roman"/>
              </a:rPr>
              <a:t> filter.</a:t>
            </a:r>
          </a:p>
          <a:p>
            <a:r>
              <a:rPr lang="en-US" dirty="0">
                <a:latin typeface="TimesTen-Roman"/>
              </a:rPr>
              <a:t>(b) </a:t>
            </a:r>
            <a:r>
              <a:rPr lang="en-US" dirty="0" err="1">
                <a:latin typeface="TimesTen-Roman"/>
              </a:rPr>
              <a:t>Highpass</a:t>
            </a:r>
            <a:r>
              <a:rPr lang="en-US" dirty="0">
                <a:latin typeface="TimesTen-Roman"/>
              </a:rPr>
              <a:t> filter.</a:t>
            </a:r>
            <a:endParaRPr lang="en-US" dirty="0"/>
          </a:p>
        </p:txBody>
      </p:sp>
    </p:spTree>
    <p:extLst>
      <p:ext uri="{BB962C8B-B14F-4D97-AF65-F5344CB8AC3E}">
        <p14:creationId xmlns:p14="http://schemas.microsoft.com/office/powerpoint/2010/main" val="20018100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425575"/>
            <a:ext cx="10972800" cy="4351338"/>
          </a:xfrm>
        </p:spPr>
        <p:txBody>
          <a:bodyPr>
            <a:noAutofit/>
          </a:bodyPr>
          <a:lstStyle/>
          <a:p>
            <a:r>
              <a:rPr lang="en-US" dirty="0" smtClean="0"/>
              <a:t>Simply </a:t>
            </a:r>
            <a:r>
              <a:rPr lang="en-US" dirty="0"/>
              <a:t>cut off all high frequency components that are a specified distance </a:t>
            </a:r>
            <a:r>
              <a:rPr lang="en-US" dirty="0" smtClean="0"/>
              <a:t>D</a:t>
            </a:r>
            <a:r>
              <a:rPr lang="en-US" baseline="-25000" dirty="0" smtClean="0"/>
              <a:t>0</a:t>
            </a:r>
            <a:r>
              <a:rPr lang="en-US" dirty="0" smtClean="0"/>
              <a:t>  from </a:t>
            </a:r>
            <a:r>
              <a:rPr lang="en-US" dirty="0"/>
              <a:t>the origin of the transform</a:t>
            </a:r>
            <a:endParaRPr lang="en-US" sz="3600" dirty="0"/>
          </a:p>
        </p:txBody>
      </p:sp>
      <p:sp>
        <p:nvSpPr>
          <p:cNvPr id="2" name="Title 1"/>
          <p:cNvSpPr>
            <a:spLocks noGrp="1"/>
          </p:cNvSpPr>
          <p:nvPr>
            <p:ph type="title"/>
          </p:nvPr>
        </p:nvSpPr>
        <p:spPr>
          <a:xfrm>
            <a:off x="2495550" y="365125"/>
            <a:ext cx="8858250" cy="1325563"/>
          </a:xfrm>
        </p:spPr>
        <p:txBody>
          <a:bodyPr/>
          <a:lstStyle/>
          <a:p>
            <a:r>
              <a:rPr lang="en-US" b="1" dirty="0" smtClean="0"/>
              <a:t>Ideal </a:t>
            </a:r>
            <a:r>
              <a:rPr lang="en-US" b="1" dirty="0"/>
              <a:t>Low Pass Filter</a:t>
            </a:r>
          </a:p>
        </p:txBody>
      </p:sp>
      <p:sp>
        <p:nvSpPr>
          <p:cNvPr id="7" name="Rectangle 6"/>
          <p:cNvSpPr/>
          <p:nvPr/>
        </p:nvSpPr>
        <p:spPr>
          <a:xfrm>
            <a:off x="252918" y="3877283"/>
            <a:ext cx="6096000" cy="646331"/>
          </a:xfrm>
          <a:prstGeom prst="rect">
            <a:avLst/>
          </a:prstGeom>
        </p:spPr>
        <p:txBody>
          <a:bodyPr>
            <a:spAutoFit/>
          </a:bodyPr>
          <a:lstStyle/>
          <a:p>
            <a:r>
              <a:rPr lang="en-US" dirty="0"/>
              <a:t>(c) </a:t>
            </a:r>
            <a:r>
              <a:rPr lang="en-US" dirty="0" err="1"/>
              <a:t>Bandreject</a:t>
            </a:r>
            <a:r>
              <a:rPr lang="en-US" dirty="0"/>
              <a:t> filter.</a:t>
            </a:r>
          </a:p>
          <a:p>
            <a:r>
              <a:rPr lang="en-US" dirty="0"/>
              <a:t>(d) </a:t>
            </a:r>
            <a:r>
              <a:rPr lang="en-US" dirty="0" err="1"/>
              <a:t>Bandpass</a:t>
            </a:r>
            <a:r>
              <a:rPr lang="en-US" dirty="0"/>
              <a:t> filter.</a:t>
            </a:r>
          </a:p>
        </p:txBody>
      </p:sp>
      <p:pic>
        <p:nvPicPr>
          <p:cNvPr id="4" name="Picture 3"/>
          <p:cNvPicPr>
            <a:picLocks noChangeAspect="1"/>
          </p:cNvPicPr>
          <p:nvPr/>
        </p:nvPicPr>
        <p:blipFill>
          <a:blip r:embed="rId3"/>
          <a:stretch>
            <a:fillRect/>
          </a:stretch>
        </p:blipFill>
        <p:spPr>
          <a:xfrm>
            <a:off x="2890837" y="3028874"/>
            <a:ext cx="7781925" cy="2343150"/>
          </a:xfrm>
          <a:prstGeom prst="rect">
            <a:avLst/>
          </a:prstGeom>
        </p:spPr>
      </p:pic>
    </p:spTree>
    <p:extLst>
      <p:ext uri="{BB962C8B-B14F-4D97-AF65-F5344CB8AC3E}">
        <p14:creationId xmlns:p14="http://schemas.microsoft.com/office/powerpoint/2010/main" val="28892386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425575"/>
            <a:ext cx="10972800" cy="4351338"/>
          </a:xfrm>
        </p:spPr>
        <p:txBody>
          <a:bodyPr>
            <a:noAutofit/>
          </a:bodyPr>
          <a:lstStyle/>
          <a:p>
            <a:r>
              <a:rPr lang="en-US" dirty="0"/>
              <a:t>The transfer function for the ideal low pass filter can be given as: </a:t>
            </a:r>
          </a:p>
        </p:txBody>
      </p:sp>
      <p:sp>
        <p:nvSpPr>
          <p:cNvPr id="2" name="Title 1"/>
          <p:cNvSpPr>
            <a:spLocks noGrp="1"/>
          </p:cNvSpPr>
          <p:nvPr>
            <p:ph type="title"/>
          </p:nvPr>
        </p:nvSpPr>
        <p:spPr>
          <a:xfrm>
            <a:off x="2495550" y="365125"/>
            <a:ext cx="8858250" cy="1325563"/>
          </a:xfrm>
        </p:spPr>
        <p:txBody>
          <a:bodyPr/>
          <a:lstStyle/>
          <a:p>
            <a:r>
              <a:rPr lang="en-US" b="1" dirty="0" smtClean="0"/>
              <a:t>Ideal </a:t>
            </a:r>
            <a:r>
              <a:rPr lang="en-US" b="1" dirty="0"/>
              <a:t>Low Pass Filter</a:t>
            </a:r>
          </a:p>
        </p:txBody>
      </p:sp>
      <p:pic>
        <p:nvPicPr>
          <p:cNvPr id="6" name="Picture 5"/>
          <p:cNvPicPr>
            <a:picLocks noChangeAspect="1"/>
          </p:cNvPicPr>
          <p:nvPr/>
        </p:nvPicPr>
        <p:blipFill>
          <a:blip r:embed="rId3"/>
          <a:stretch>
            <a:fillRect/>
          </a:stretch>
        </p:blipFill>
        <p:spPr>
          <a:xfrm>
            <a:off x="1304925" y="2195512"/>
            <a:ext cx="9391650" cy="3762375"/>
          </a:xfrm>
          <a:prstGeom prst="rect">
            <a:avLst/>
          </a:prstGeom>
        </p:spPr>
      </p:pic>
    </p:spTree>
    <p:extLst>
      <p:ext uri="{BB962C8B-B14F-4D97-AF65-F5344CB8AC3E}">
        <p14:creationId xmlns:p14="http://schemas.microsoft.com/office/powerpoint/2010/main" val="24540131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0100" y="4949825"/>
            <a:ext cx="10972800" cy="4351338"/>
          </a:xfrm>
        </p:spPr>
        <p:txBody>
          <a:bodyPr>
            <a:noAutofit/>
          </a:bodyPr>
          <a:lstStyle/>
          <a:p>
            <a:pPr marL="0" indent="0">
              <a:buNone/>
            </a:pPr>
            <a:r>
              <a:rPr lang="en-US" sz="3600" dirty="0" smtClean="0"/>
              <a:t>Above </a:t>
            </a:r>
            <a:r>
              <a:rPr lang="en-US" sz="3600" dirty="0"/>
              <a:t>we show an image, it’s Fourier spectrum and a series of ideal low pass filters of radius 5, 15, 30, 80 and 230 superimposed on top of it</a:t>
            </a:r>
          </a:p>
        </p:txBody>
      </p:sp>
      <p:sp>
        <p:nvSpPr>
          <p:cNvPr id="2" name="Title 1"/>
          <p:cNvSpPr>
            <a:spLocks noGrp="1"/>
          </p:cNvSpPr>
          <p:nvPr>
            <p:ph type="title"/>
          </p:nvPr>
        </p:nvSpPr>
        <p:spPr>
          <a:xfrm>
            <a:off x="2495550" y="365125"/>
            <a:ext cx="8858250" cy="1325563"/>
          </a:xfrm>
        </p:spPr>
        <p:txBody>
          <a:bodyPr/>
          <a:lstStyle/>
          <a:p>
            <a:r>
              <a:rPr lang="en-US" b="1" dirty="0" smtClean="0"/>
              <a:t>Ideal </a:t>
            </a:r>
            <a:r>
              <a:rPr lang="en-US" b="1" dirty="0"/>
              <a:t>Low Pass Filter</a:t>
            </a:r>
          </a:p>
        </p:txBody>
      </p:sp>
      <p:pic>
        <p:nvPicPr>
          <p:cNvPr id="4" name="Picture 3"/>
          <p:cNvPicPr>
            <a:picLocks noChangeAspect="1"/>
          </p:cNvPicPr>
          <p:nvPr/>
        </p:nvPicPr>
        <p:blipFill>
          <a:blip r:embed="rId3"/>
          <a:stretch>
            <a:fillRect/>
          </a:stretch>
        </p:blipFill>
        <p:spPr>
          <a:xfrm>
            <a:off x="2495550" y="1462087"/>
            <a:ext cx="6276975" cy="3133725"/>
          </a:xfrm>
          <a:prstGeom prst="rect">
            <a:avLst/>
          </a:prstGeom>
        </p:spPr>
      </p:pic>
    </p:spTree>
    <p:extLst>
      <p:ext uri="{BB962C8B-B14F-4D97-AF65-F5344CB8AC3E}">
        <p14:creationId xmlns:p14="http://schemas.microsoft.com/office/powerpoint/2010/main" val="17316074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550" y="365125"/>
            <a:ext cx="3524250" cy="1325563"/>
          </a:xfrm>
        </p:spPr>
        <p:txBody>
          <a:bodyPr/>
          <a:lstStyle/>
          <a:p>
            <a:r>
              <a:rPr lang="en-US" b="1" dirty="0" smtClean="0"/>
              <a:t>Ideal </a:t>
            </a:r>
            <a:r>
              <a:rPr lang="en-US" b="1" dirty="0"/>
              <a:t>Low Pass Filter</a:t>
            </a:r>
          </a:p>
        </p:txBody>
      </p:sp>
      <p:pic>
        <p:nvPicPr>
          <p:cNvPr id="6" name="Content Placeholder 5"/>
          <p:cNvPicPr>
            <a:picLocks noGrp="1" noChangeAspect="1"/>
          </p:cNvPicPr>
          <p:nvPr>
            <p:ph idx="1"/>
          </p:nvPr>
        </p:nvPicPr>
        <p:blipFill>
          <a:blip r:embed="rId2"/>
          <a:stretch>
            <a:fillRect/>
          </a:stretch>
        </p:blipFill>
        <p:spPr>
          <a:xfrm>
            <a:off x="5810251" y="0"/>
            <a:ext cx="6381750" cy="6858000"/>
          </a:xfrm>
          <a:prstGeom prst="rect">
            <a:avLst/>
          </a:prstGeom>
        </p:spPr>
      </p:pic>
    </p:spTree>
    <p:extLst>
      <p:ext uri="{BB962C8B-B14F-4D97-AF65-F5344CB8AC3E}">
        <p14:creationId xmlns:p14="http://schemas.microsoft.com/office/powerpoint/2010/main" val="14251464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550" y="365125"/>
            <a:ext cx="7734300" cy="1325563"/>
          </a:xfrm>
        </p:spPr>
        <p:txBody>
          <a:bodyPr/>
          <a:lstStyle/>
          <a:p>
            <a:r>
              <a:rPr lang="en-US" b="1" dirty="0" smtClean="0"/>
              <a:t>Butterworth </a:t>
            </a:r>
            <a:r>
              <a:rPr lang="en-US" b="1" dirty="0" err="1"/>
              <a:t>Lowpass</a:t>
            </a:r>
            <a:r>
              <a:rPr lang="en-US" b="1" dirty="0"/>
              <a:t> Filters</a:t>
            </a:r>
          </a:p>
        </p:txBody>
      </p:sp>
      <p:sp>
        <p:nvSpPr>
          <p:cNvPr id="3" name="Content Placeholder 2"/>
          <p:cNvSpPr>
            <a:spLocks noGrp="1"/>
          </p:cNvSpPr>
          <p:nvPr>
            <p:ph idx="1"/>
          </p:nvPr>
        </p:nvSpPr>
        <p:spPr/>
        <p:txBody>
          <a:bodyPr/>
          <a:lstStyle/>
          <a:p>
            <a:r>
              <a:rPr lang="en-US" dirty="0" smtClean="0"/>
              <a:t>The </a:t>
            </a:r>
            <a:r>
              <a:rPr lang="en-US" dirty="0"/>
              <a:t>transfer function of a Butterworth </a:t>
            </a:r>
            <a:r>
              <a:rPr lang="en-US" dirty="0" err="1"/>
              <a:t>lowpass</a:t>
            </a:r>
            <a:r>
              <a:rPr lang="en-US" dirty="0"/>
              <a:t> filter of order </a:t>
            </a:r>
            <a:r>
              <a:rPr lang="en-US" i="1" dirty="0" smtClean="0"/>
              <a:t>n </a:t>
            </a:r>
            <a:r>
              <a:rPr lang="en-US" dirty="0" smtClean="0"/>
              <a:t>with </a:t>
            </a:r>
            <a:r>
              <a:rPr lang="en-US" dirty="0"/>
              <a:t>cutoff frequency at distance </a:t>
            </a:r>
            <a:r>
              <a:rPr lang="en-US" i="1" dirty="0" smtClean="0"/>
              <a:t>D</a:t>
            </a:r>
            <a:r>
              <a:rPr lang="en-US" i="1" baseline="-25000" dirty="0" smtClean="0"/>
              <a:t>0</a:t>
            </a:r>
            <a:r>
              <a:rPr lang="en-US" i="1" dirty="0" smtClean="0"/>
              <a:t> </a:t>
            </a:r>
            <a:r>
              <a:rPr lang="en-US" dirty="0" smtClean="0"/>
              <a:t>from </a:t>
            </a:r>
            <a:r>
              <a:rPr lang="en-US" dirty="0"/>
              <a:t>the origin is defined as:</a:t>
            </a:r>
          </a:p>
        </p:txBody>
      </p:sp>
      <p:pic>
        <p:nvPicPr>
          <p:cNvPr id="4" name="Picture 3"/>
          <p:cNvPicPr>
            <a:picLocks noChangeAspect="1"/>
          </p:cNvPicPr>
          <p:nvPr/>
        </p:nvPicPr>
        <p:blipFill>
          <a:blip r:embed="rId2"/>
          <a:stretch>
            <a:fillRect/>
          </a:stretch>
        </p:blipFill>
        <p:spPr>
          <a:xfrm>
            <a:off x="1157287" y="2952750"/>
            <a:ext cx="9534525" cy="3905250"/>
          </a:xfrm>
          <a:prstGeom prst="rect">
            <a:avLst/>
          </a:prstGeom>
        </p:spPr>
      </p:pic>
    </p:spTree>
    <p:extLst>
      <p:ext uri="{BB962C8B-B14F-4D97-AF65-F5344CB8AC3E}">
        <p14:creationId xmlns:p14="http://schemas.microsoft.com/office/powerpoint/2010/main" val="406835079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550" y="365125"/>
            <a:ext cx="3848100" cy="1325563"/>
          </a:xfrm>
        </p:spPr>
        <p:txBody>
          <a:bodyPr/>
          <a:lstStyle/>
          <a:p>
            <a:r>
              <a:rPr lang="en-US" b="1" dirty="0" smtClean="0"/>
              <a:t>Butterworth </a:t>
            </a:r>
            <a:r>
              <a:rPr lang="en-US" b="1" dirty="0" err="1"/>
              <a:t>Lowpass</a:t>
            </a:r>
            <a:r>
              <a:rPr lang="en-US" b="1" dirty="0"/>
              <a:t> Filters</a:t>
            </a:r>
          </a:p>
        </p:txBody>
      </p:sp>
      <p:pic>
        <p:nvPicPr>
          <p:cNvPr id="6" name="Picture 5"/>
          <p:cNvPicPr>
            <a:picLocks noChangeAspect="1"/>
          </p:cNvPicPr>
          <p:nvPr/>
        </p:nvPicPr>
        <p:blipFill>
          <a:blip r:embed="rId2"/>
          <a:stretch>
            <a:fillRect/>
          </a:stretch>
        </p:blipFill>
        <p:spPr>
          <a:xfrm>
            <a:off x="6072188" y="0"/>
            <a:ext cx="6119812" cy="6823075"/>
          </a:xfrm>
          <a:prstGeom prst="rect">
            <a:avLst/>
          </a:prstGeom>
        </p:spPr>
      </p:pic>
    </p:spTree>
    <p:extLst>
      <p:ext uri="{BB962C8B-B14F-4D97-AF65-F5344CB8AC3E}">
        <p14:creationId xmlns:p14="http://schemas.microsoft.com/office/powerpoint/2010/main" val="198779563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5125"/>
            <a:ext cx="8991600" cy="1325563"/>
          </a:xfrm>
        </p:spPr>
        <p:txBody>
          <a:bodyPr/>
          <a:lstStyle/>
          <a:p>
            <a:r>
              <a:rPr lang="en-US" b="1" dirty="0" smtClean="0"/>
              <a:t>Gaussian </a:t>
            </a:r>
            <a:r>
              <a:rPr lang="en-US" b="1" dirty="0" err="1"/>
              <a:t>Lowpass</a:t>
            </a:r>
            <a:r>
              <a:rPr lang="en-US" b="1" dirty="0"/>
              <a:t> Filters </a:t>
            </a:r>
          </a:p>
        </p:txBody>
      </p:sp>
      <p:sp>
        <p:nvSpPr>
          <p:cNvPr id="3" name="Content Placeholder 2"/>
          <p:cNvSpPr>
            <a:spLocks noGrp="1"/>
          </p:cNvSpPr>
          <p:nvPr>
            <p:ph idx="1"/>
          </p:nvPr>
        </p:nvSpPr>
        <p:spPr/>
        <p:txBody>
          <a:bodyPr/>
          <a:lstStyle/>
          <a:p>
            <a:r>
              <a:rPr lang="en-US" dirty="0" smtClean="0"/>
              <a:t>The </a:t>
            </a:r>
            <a:r>
              <a:rPr lang="en-US" dirty="0"/>
              <a:t>transfer function of a Gaussian </a:t>
            </a:r>
            <a:r>
              <a:rPr lang="en-US" dirty="0" err="1"/>
              <a:t>lowpass</a:t>
            </a:r>
            <a:r>
              <a:rPr lang="en-US" dirty="0"/>
              <a:t> filter is defined as: </a:t>
            </a:r>
          </a:p>
        </p:txBody>
      </p:sp>
      <p:pic>
        <p:nvPicPr>
          <p:cNvPr id="4" name="Picture 3"/>
          <p:cNvPicPr>
            <a:picLocks noChangeAspect="1"/>
          </p:cNvPicPr>
          <p:nvPr/>
        </p:nvPicPr>
        <p:blipFill>
          <a:blip r:embed="rId2"/>
          <a:stretch>
            <a:fillRect/>
          </a:stretch>
        </p:blipFill>
        <p:spPr>
          <a:xfrm>
            <a:off x="1871662" y="2819400"/>
            <a:ext cx="8448675" cy="4038600"/>
          </a:xfrm>
          <a:prstGeom prst="rect">
            <a:avLst/>
          </a:prstGeom>
        </p:spPr>
      </p:pic>
    </p:spTree>
    <p:extLst>
      <p:ext uri="{BB962C8B-B14F-4D97-AF65-F5344CB8AC3E}">
        <p14:creationId xmlns:p14="http://schemas.microsoft.com/office/powerpoint/2010/main" val="284717589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5125"/>
            <a:ext cx="3943351" cy="1325563"/>
          </a:xfrm>
        </p:spPr>
        <p:txBody>
          <a:bodyPr/>
          <a:lstStyle/>
          <a:p>
            <a:r>
              <a:rPr lang="en-US" b="1" dirty="0" smtClean="0"/>
              <a:t>Gaussian </a:t>
            </a:r>
            <a:r>
              <a:rPr lang="en-US" b="1" dirty="0" err="1"/>
              <a:t>Lowpass</a:t>
            </a:r>
            <a:r>
              <a:rPr lang="en-US" b="1" dirty="0"/>
              <a:t> Filters </a:t>
            </a:r>
          </a:p>
        </p:txBody>
      </p:sp>
      <p:pic>
        <p:nvPicPr>
          <p:cNvPr id="6" name="Picture 5"/>
          <p:cNvPicPr>
            <a:picLocks noChangeAspect="1"/>
          </p:cNvPicPr>
          <p:nvPr/>
        </p:nvPicPr>
        <p:blipFill>
          <a:blip r:embed="rId2"/>
          <a:stretch>
            <a:fillRect/>
          </a:stretch>
        </p:blipFill>
        <p:spPr>
          <a:xfrm>
            <a:off x="5962650" y="0"/>
            <a:ext cx="6229351" cy="6857999"/>
          </a:xfrm>
          <a:prstGeom prst="rect">
            <a:avLst/>
          </a:prstGeom>
        </p:spPr>
      </p:pic>
    </p:spTree>
    <p:extLst>
      <p:ext uri="{BB962C8B-B14F-4D97-AF65-F5344CB8AC3E}">
        <p14:creationId xmlns:p14="http://schemas.microsoft.com/office/powerpoint/2010/main" val="72160430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2750" y="365125"/>
            <a:ext cx="8401050" cy="1325563"/>
          </a:xfrm>
        </p:spPr>
        <p:txBody>
          <a:bodyPr/>
          <a:lstStyle/>
          <a:p>
            <a:r>
              <a:rPr lang="en-US" b="1" dirty="0" err="1" smtClean="0"/>
              <a:t>Lowpass</a:t>
            </a:r>
            <a:r>
              <a:rPr lang="en-US" b="1" dirty="0" smtClean="0"/>
              <a:t> </a:t>
            </a:r>
            <a:r>
              <a:rPr lang="en-US" b="1" dirty="0"/>
              <a:t>Filters Compared </a:t>
            </a:r>
          </a:p>
        </p:txBody>
      </p:sp>
      <p:pic>
        <p:nvPicPr>
          <p:cNvPr id="4" name="Content Placeholder 3"/>
          <p:cNvPicPr>
            <a:picLocks noGrp="1" noChangeAspect="1"/>
          </p:cNvPicPr>
          <p:nvPr>
            <p:ph idx="1"/>
          </p:nvPr>
        </p:nvPicPr>
        <p:blipFill>
          <a:blip r:embed="rId2"/>
          <a:stretch>
            <a:fillRect/>
          </a:stretch>
        </p:blipFill>
        <p:spPr>
          <a:xfrm>
            <a:off x="1543050" y="1539875"/>
            <a:ext cx="8491905" cy="5165096"/>
          </a:xfrm>
          <a:prstGeom prst="rect">
            <a:avLst/>
          </a:prstGeom>
        </p:spPr>
      </p:pic>
    </p:spTree>
    <p:extLst>
      <p:ext uri="{BB962C8B-B14F-4D97-AF65-F5344CB8AC3E}">
        <p14:creationId xmlns:p14="http://schemas.microsoft.com/office/powerpoint/2010/main" val="335447422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2750" y="365125"/>
            <a:ext cx="8401050" cy="1325563"/>
          </a:xfrm>
        </p:spPr>
        <p:txBody>
          <a:bodyPr/>
          <a:lstStyle/>
          <a:p>
            <a:r>
              <a:rPr lang="en-US" b="1" dirty="0" err="1" smtClean="0"/>
              <a:t>Lowpass</a:t>
            </a:r>
            <a:r>
              <a:rPr lang="en-US" b="1" dirty="0" smtClean="0"/>
              <a:t> </a:t>
            </a:r>
            <a:r>
              <a:rPr lang="en-US" b="1" dirty="0"/>
              <a:t>Filtering </a:t>
            </a:r>
            <a:r>
              <a:rPr lang="en-US" b="1" dirty="0" smtClean="0"/>
              <a:t>Examples</a:t>
            </a:r>
            <a:br>
              <a:rPr lang="en-US" b="1" dirty="0" smtClean="0"/>
            </a:br>
            <a:endParaRPr lang="en-US" b="1" dirty="0"/>
          </a:p>
        </p:txBody>
      </p:sp>
      <p:pic>
        <p:nvPicPr>
          <p:cNvPr id="6" name="Picture 5"/>
          <p:cNvPicPr>
            <a:picLocks noChangeAspect="1"/>
          </p:cNvPicPr>
          <p:nvPr/>
        </p:nvPicPr>
        <p:blipFill>
          <a:blip r:embed="rId2"/>
          <a:stretch>
            <a:fillRect/>
          </a:stretch>
        </p:blipFill>
        <p:spPr>
          <a:xfrm>
            <a:off x="1905000" y="1325103"/>
            <a:ext cx="8439150" cy="5532897"/>
          </a:xfrm>
          <a:prstGeom prst="rect">
            <a:avLst/>
          </a:prstGeom>
        </p:spPr>
      </p:pic>
    </p:spTree>
    <p:extLst>
      <p:ext uri="{BB962C8B-B14F-4D97-AF65-F5344CB8AC3E}">
        <p14:creationId xmlns:p14="http://schemas.microsoft.com/office/powerpoint/2010/main" val="307061952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2750" y="365125"/>
            <a:ext cx="8401050" cy="1325563"/>
          </a:xfrm>
        </p:spPr>
        <p:txBody>
          <a:bodyPr/>
          <a:lstStyle/>
          <a:p>
            <a:r>
              <a:rPr lang="en-US" b="1" dirty="0" err="1" smtClean="0"/>
              <a:t>Lowpass</a:t>
            </a:r>
            <a:r>
              <a:rPr lang="en-US" b="1" dirty="0" smtClean="0"/>
              <a:t> </a:t>
            </a:r>
            <a:r>
              <a:rPr lang="en-US" b="1" dirty="0"/>
              <a:t>Filtering </a:t>
            </a:r>
            <a:r>
              <a:rPr lang="en-US" b="1" dirty="0" smtClean="0"/>
              <a:t>Examples</a:t>
            </a:r>
            <a:br>
              <a:rPr lang="en-US" b="1" dirty="0" smtClean="0"/>
            </a:br>
            <a:r>
              <a:rPr lang="en-US" b="1" dirty="0" smtClean="0"/>
              <a:t>Poor Resolutions</a:t>
            </a:r>
            <a:endParaRPr lang="en-US" b="1" dirty="0"/>
          </a:p>
        </p:txBody>
      </p:sp>
      <p:sp>
        <p:nvSpPr>
          <p:cNvPr id="3" name="Content Placeholder 2"/>
          <p:cNvSpPr>
            <a:spLocks noGrp="1"/>
          </p:cNvSpPr>
          <p:nvPr>
            <p:ph idx="1"/>
          </p:nvPr>
        </p:nvSpPr>
        <p:spPr/>
        <p:txBody>
          <a:bodyPr/>
          <a:lstStyle/>
          <a:p>
            <a:r>
              <a:rPr lang="en-US" dirty="0" smtClean="0"/>
              <a:t>For </a:t>
            </a:r>
            <a:r>
              <a:rPr lang="en-US" dirty="0"/>
              <a:t>the broken char. The human visual system can fill these gaps, but the M/C is not</a:t>
            </a:r>
          </a:p>
          <a:p>
            <a:r>
              <a:rPr lang="en-US" dirty="0"/>
              <a:t>A low pass Gaussian filter is used to connect broken text(blurring)</a:t>
            </a:r>
          </a:p>
        </p:txBody>
      </p:sp>
      <p:pic>
        <p:nvPicPr>
          <p:cNvPr id="5" name="Picture 4"/>
          <p:cNvPicPr>
            <a:picLocks noChangeAspect="1"/>
          </p:cNvPicPr>
          <p:nvPr/>
        </p:nvPicPr>
        <p:blipFill>
          <a:blip r:embed="rId2"/>
          <a:stretch>
            <a:fillRect/>
          </a:stretch>
        </p:blipFill>
        <p:spPr>
          <a:xfrm>
            <a:off x="2556562" y="3375216"/>
            <a:ext cx="5999184" cy="3082734"/>
          </a:xfrm>
          <a:prstGeom prst="rect">
            <a:avLst/>
          </a:prstGeom>
        </p:spPr>
      </p:pic>
    </p:spTree>
    <p:extLst>
      <p:ext uri="{BB962C8B-B14F-4D97-AF65-F5344CB8AC3E}">
        <p14:creationId xmlns:p14="http://schemas.microsoft.com/office/powerpoint/2010/main" val="229569529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2750" y="365125"/>
            <a:ext cx="8401050" cy="1325563"/>
          </a:xfrm>
        </p:spPr>
        <p:txBody>
          <a:bodyPr/>
          <a:lstStyle/>
          <a:p>
            <a:r>
              <a:rPr lang="en-US" b="1" dirty="0" err="1" smtClean="0"/>
              <a:t>Lowpass</a:t>
            </a:r>
            <a:r>
              <a:rPr lang="en-US" b="1" dirty="0" smtClean="0"/>
              <a:t> </a:t>
            </a:r>
            <a:r>
              <a:rPr lang="en-US" b="1" dirty="0"/>
              <a:t>Filtering </a:t>
            </a:r>
            <a:r>
              <a:rPr lang="en-US" b="1" dirty="0" smtClean="0"/>
              <a:t>Examples</a:t>
            </a:r>
            <a:br>
              <a:rPr lang="en-US" b="1" dirty="0" smtClean="0"/>
            </a:br>
            <a:r>
              <a:rPr lang="en-US" b="1" dirty="0" smtClean="0"/>
              <a:t>Cosmetic Application  </a:t>
            </a:r>
            <a:endParaRPr lang="en-US" b="1" dirty="0"/>
          </a:p>
        </p:txBody>
      </p:sp>
      <p:pic>
        <p:nvPicPr>
          <p:cNvPr id="4" name="Content Placeholder 3"/>
          <p:cNvPicPr>
            <a:picLocks noGrp="1" noChangeAspect="1"/>
          </p:cNvPicPr>
          <p:nvPr>
            <p:ph idx="1"/>
          </p:nvPr>
        </p:nvPicPr>
        <p:blipFill>
          <a:blip r:embed="rId2"/>
          <a:stretch>
            <a:fillRect/>
          </a:stretch>
        </p:blipFill>
        <p:spPr>
          <a:xfrm>
            <a:off x="1692614" y="1690688"/>
            <a:ext cx="8378492" cy="5158541"/>
          </a:xfrm>
          <a:prstGeom prst="rect">
            <a:avLst/>
          </a:prstGeom>
        </p:spPr>
      </p:pic>
    </p:spTree>
    <p:extLst>
      <p:ext uri="{BB962C8B-B14F-4D97-AF65-F5344CB8AC3E}">
        <p14:creationId xmlns:p14="http://schemas.microsoft.com/office/powerpoint/2010/main" val="78565193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17374</TotalTime>
  <Words>1769</Words>
  <Application>Microsoft Office PowerPoint</Application>
  <PresentationFormat>Widescreen</PresentationFormat>
  <Paragraphs>204</Paragraphs>
  <Slides>48</Slides>
  <Notes>30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48</vt:i4>
      </vt:variant>
    </vt:vector>
  </HeadingPairs>
  <TitlesOfParts>
    <vt:vector size="59" baseType="lpstr">
      <vt:lpstr>Arial</vt:lpstr>
      <vt:lpstr>Calibri</vt:lpstr>
      <vt:lpstr>Calibri Light</vt:lpstr>
      <vt:lpstr>CoreTTI2k</vt:lpstr>
      <vt:lpstr>proxima-nova</vt:lpstr>
      <vt:lpstr>Roboto Light</vt:lpstr>
      <vt:lpstr>Söhne</vt:lpstr>
      <vt:lpstr>Times New Roman</vt:lpstr>
      <vt:lpstr>TimesTen-Roman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Discrete Fourier Transform (DFT)</vt:lpstr>
      <vt:lpstr>The Steps for Fourier Transform (DFT)</vt:lpstr>
      <vt:lpstr>The Steps for Fourier Transform (DFT)</vt:lpstr>
      <vt:lpstr>The Steps for Fourier Transform (DFT)</vt:lpstr>
      <vt:lpstr>The Steps for Fourier Transform (DFT)</vt:lpstr>
      <vt:lpstr>The Discrete Fourier Transform (DFT)</vt:lpstr>
      <vt:lpstr>The Discrete Fourier Transform (DFT)</vt:lpstr>
      <vt:lpstr>The Inverse DFT</vt:lpstr>
      <vt:lpstr>The DFT and Image Processing</vt:lpstr>
      <vt:lpstr>Some Basic Frequency Domain Filters</vt:lpstr>
      <vt:lpstr>Smoothing Frequency Domain Filters</vt:lpstr>
      <vt:lpstr>Ideal Low Pass Filter</vt:lpstr>
      <vt:lpstr>Ideal Low Pass Filter</vt:lpstr>
      <vt:lpstr>Ideal Low Pass Filter</vt:lpstr>
      <vt:lpstr>Ideal Low Pass Filter</vt:lpstr>
      <vt:lpstr>Ideal Low Pass Filter</vt:lpstr>
      <vt:lpstr>Ideal Low Pass Filter</vt:lpstr>
      <vt:lpstr>Butterworth Lowpass Filters</vt:lpstr>
      <vt:lpstr>Butterworth Lowpass Filters</vt:lpstr>
      <vt:lpstr>Gaussian Lowpass Filters </vt:lpstr>
      <vt:lpstr>Gaussian Lowpass Filters </vt:lpstr>
      <vt:lpstr>Lowpass Filters Compared </vt:lpstr>
      <vt:lpstr>Lowpass Filtering Examples </vt:lpstr>
      <vt:lpstr>Lowpass Filtering Examples Poor Resolutions</vt:lpstr>
      <vt:lpstr>Lowpass Filtering Examples Cosmetic Application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612</cp:revision>
  <dcterms:created xsi:type="dcterms:W3CDTF">2023-04-29T09:08:23Z</dcterms:created>
  <dcterms:modified xsi:type="dcterms:W3CDTF">2024-03-08T22:05:00Z</dcterms:modified>
</cp:coreProperties>
</file>