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36" r:id="rId2"/>
    <p:sldId id="271" r:id="rId3"/>
    <p:sldId id="566" r:id="rId4"/>
    <p:sldId id="537" r:id="rId5"/>
    <p:sldId id="547" r:id="rId6"/>
    <p:sldId id="567" r:id="rId7"/>
    <p:sldId id="586" r:id="rId8"/>
    <p:sldId id="313" r:id="rId9"/>
    <p:sldId id="539" r:id="rId10"/>
    <p:sldId id="568" r:id="rId11"/>
    <p:sldId id="569" r:id="rId12"/>
    <p:sldId id="570" r:id="rId13"/>
    <p:sldId id="543" r:id="rId14"/>
    <p:sldId id="544" r:id="rId15"/>
    <p:sldId id="587" r:id="rId16"/>
    <p:sldId id="573" r:id="rId17"/>
    <p:sldId id="574" r:id="rId18"/>
    <p:sldId id="575" r:id="rId19"/>
    <p:sldId id="576" r:id="rId20"/>
    <p:sldId id="577" r:id="rId21"/>
    <p:sldId id="579" r:id="rId22"/>
    <p:sldId id="580" r:id="rId23"/>
    <p:sldId id="581" r:id="rId24"/>
    <p:sldId id="582" r:id="rId25"/>
    <p:sldId id="583" r:id="rId26"/>
    <p:sldId id="256" r:id="rId27"/>
    <p:sldId id="571" r:id="rId28"/>
    <p:sldId id="572" r:id="rId29"/>
    <p:sldId id="564" r:id="rId30"/>
    <p:sldId id="545" r:id="rId31"/>
    <p:sldId id="546" r:id="rId32"/>
    <p:sldId id="561" r:id="rId33"/>
    <p:sldId id="563" r:id="rId34"/>
    <p:sldId id="542" r:id="rId35"/>
    <p:sldId id="482" r:id="rId36"/>
    <p:sldId id="584" r:id="rId37"/>
    <p:sldId id="548" r:id="rId38"/>
    <p:sldId id="549" r:id="rId39"/>
    <p:sldId id="585"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271"/>
            <p14:sldId id="566"/>
            <p14:sldId id="537"/>
            <p14:sldId id="547"/>
            <p14:sldId id="567"/>
            <p14:sldId id="586"/>
            <p14:sldId id="313"/>
            <p14:sldId id="539"/>
            <p14:sldId id="568"/>
            <p14:sldId id="569"/>
            <p14:sldId id="570"/>
            <p14:sldId id="543"/>
            <p14:sldId id="544"/>
            <p14:sldId id="587"/>
            <p14:sldId id="573"/>
            <p14:sldId id="574"/>
            <p14:sldId id="575"/>
            <p14:sldId id="576"/>
            <p14:sldId id="577"/>
            <p14:sldId id="579"/>
            <p14:sldId id="580"/>
            <p14:sldId id="581"/>
            <p14:sldId id="582"/>
            <p14:sldId id="583"/>
            <p14:sldId id="256"/>
            <p14:sldId id="571"/>
            <p14:sldId id="572"/>
            <p14:sldId id="564"/>
            <p14:sldId id="545"/>
            <p14:sldId id="546"/>
            <p14:sldId id="561"/>
            <p14:sldId id="563"/>
            <p14:sldId id="542"/>
            <p14:sldId id="482"/>
            <p14:sldId id="584"/>
            <p14:sldId id="548"/>
            <p14:sldId id="549"/>
            <p14:sldId id="58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8E5A6D"/>
    <a:srgbClr val="FFFFFF"/>
    <a:srgbClr val="669BBC"/>
    <a:srgbClr val="FAC748"/>
    <a:srgbClr val="852F4A"/>
    <a:srgbClr val="000000"/>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7132" autoAdjust="0"/>
    <p:restoredTop sz="94434" autoAdjust="0"/>
  </p:normalViewPr>
  <p:slideViewPr>
    <p:cSldViewPr snapToGrid="0">
      <p:cViewPr varScale="1">
        <p:scale>
          <a:sx n="74" d="100"/>
          <a:sy n="74" d="100"/>
        </p:scale>
        <p:origin x="90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1-ماهية الذكاء الاصطناعي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2000" b="1" dirty="0" smtClean="0"/>
            <a:t>2-علاقة الذكاء الاصطناعي بالقانون</a:t>
          </a:r>
          <a:endParaRPr lang="en-US" sz="2000" dirty="0"/>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2" custLinFactY="-4308" custLinFactNeighborX="254" custLinFactNeighborY="-100000">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2">
        <dgm:presLayoutVars>
          <dgm:chMax val="0"/>
          <dgm:bulletEnabled val="1"/>
        </dgm:presLayoutVars>
      </dgm:prSet>
      <dgm:spPr/>
      <dgm:t>
        <a:bodyPr/>
        <a:lstStyle/>
        <a:p>
          <a:endParaRPr lang="en-US"/>
        </a:p>
      </dgm:t>
    </dgm:pt>
  </dgm:ptLst>
  <dgm:cxnLst>
    <dgm:cxn modelId="{BA63E33B-4181-48CD-8EE8-E5AC7D37C74F}" srcId="{75EFD309-FAEB-4EC9-A256-6B562F90EE6A}" destId="{F89841AA-4BE9-46A3-8BE4-0A747E25AD16}" srcOrd="0" destOrd="0" parTransId="{4F72FA02-C672-47DB-8D53-E809BD267600}" sibTransId="{505A0F78-829A-442E-A915-1356BC2C9171}"/>
    <dgm:cxn modelId="{9DEC1669-F63A-425C-93A3-960027D6E89E}" srcId="{75EFD309-FAEB-4EC9-A256-6B562F90EE6A}" destId="{D837E2C6-ED41-41F8-AEF5-72A35F5F9D3C}" srcOrd="1" destOrd="0" parTransId="{3E2601C8-2B38-4F15-A354-A685F61FBCCB}" sibTransId="{F85862A6-4968-4DAA-9453-181DD74D9463}"/>
    <dgm:cxn modelId="{6656FE49-208C-4A29-846A-FB1DD40D5306}" type="presOf" srcId="{D837E2C6-ED41-41F8-AEF5-72A35F5F9D3C}" destId="{D21F54BA-3824-490C-9893-B73DB43594DB}" srcOrd="0" destOrd="0" presId="urn:microsoft.com/office/officeart/2005/8/layout/vList2"/>
    <dgm:cxn modelId="{A8898EAB-6A3F-4D69-B872-315B5168F329}" type="presOf" srcId="{75EFD309-FAEB-4EC9-A256-6B562F90EE6A}" destId="{8D6BD308-01C3-4875-BCB7-8BD8744B12FE}" srcOrd="0" destOrd="0" presId="urn:microsoft.com/office/officeart/2005/8/layout/vList2"/>
    <dgm:cxn modelId="{4D32E6A9-6FF8-46F5-B7EA-7E25B174CA04}" type="presOf" srcId="{F89841AA-4BE9-46A3-8BE4-0A747E25AD16}" destId="{8D0E47A7-B8C2-433D-8C14-A37BAB0AEC1F}"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3FA73AAC-58C9-4309-9D9E-570270D154D9}" type="presParOf" srcId="{8D6BD308-01C3-4875-BCB7-8BD8744B12FE}" destId="{D21F54BA-3824-490C-9893-B73DB43594DB}"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B1F2B4E9-981D-423F-A8D4-DA355B0F5F6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980A67DC-E80A-4E43-AB97-8CCC2D5A477D}"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AED62B4-C682-4398-830E-AE0BDCFA958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dgm:spPr/>
      <dgm:t>
        <a:bodyPr/>
        <a:lstStyle/>
        <a:p>
          <a:pPr rtl="1"/>
          <a:r>
            <a:rPr lang="ar-EG" b="1" dirty="0" smtClean="0"/>
            <a:t>تعريف الذكاء الاصطناعي</a:t>
          </a:r>
          <a:endParaRPr lang="en-US" dirty="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dgm:spPr/>
      <dgm:t>
        <a:bodyPr/>
        <a:lstStyle/>
        <a:p>
          <a:pPr rtl="1"/>
          <a:r>
            <a:rPr lang="ar-EG" b="1" dirty="0" smtClean="0"/>
            <a:t>أهمية الذكاء الاصطناعي</a:t>
          </a:r>
          <a:endParaRPr lang="en-US" dirty="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014AF32A-11B2-4615-9AAB-7EA6A326F905}">
      <dgm:prSet/>
      <dgm:spPr/>
      <dgm:t>
        <a:bodyPr/>
        <a:lstStyle/>
        <a:p>
          <a:pPr rtl="1"/>
          <a:r>
            <a:rPr lang="ar-EG" b="1" dirty="0" smtClean="0"/>
            <a:t>خصائص الذكاء الاصطناعي</a:t>
          </a:r>
          <a:endParaRPr lang="en-US" b="1" dirty="0"/>
        </a:p>
      </dgm:t>
    </dgm:pt>
    <dgm:pt modelId="{9F092570-A2AF-449D-98A6-4C7BD3DA1157}" type="parTrans" cxnId="{C9CD22C7-6EE3-4297-BFFF-85FF7D5C1116}">
      <dgm:prSet/>
      <dgm:spPr/>
      <dgm:t>
        <a:bodyPr/>
        <a:lstStyle/>
        <a:p>
          <a:endParaRPr lang="en-US"/>
        </a:p>
      </dgm:t>
    </dgm:pt>
    <dgm:pt modelId="{F8E556F9-DE8F-4618-9DBC-66D8560BFB1D}" type="sibTrans" cxnId="{C9CD22C7-6EE3-4297-BFFF-85FF7D5C1116}">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custLinFactNeighborX="2360"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1F4260FC-FFC5-4C00-9EF7-A199E43FFB34}" type="pres">
      <dgm:prSet presAssocID="{014AF32A-11B2-4615-9AAB-7EA6A326F905}" presName="circ3" presStyleLbl="vennNode1" presStyleIdx="2" presStyleCnt="3" custScaleX="111828" custLinFactNeighborX="-15038" custLinFactNeighborY="1876"/>
      <dgm:spPr/>
      <dgm:t>
        <a:bodyPr/>
        <a:lstStyle/>
        <a:p>
          <a:endParaRPr lang="en-US"/>
        </a:p>
      </dgm:t>
    </dgm:pt>
    <dgm:pt modelId="{693857D4-4139-4816-BBA0-D569F8EA6558}" type="pres">
      <dgm:prSet presAssocID="{014AF32A-11B2-4615-9AAB-7EA6A326F905}" presName="circ3Tx" presStyleLbl="revTx" presStyleIdx="0" presStyleCnt="0">
        <dgm:presLayoutVars>
          <dgm:chMax val="0"/>
          <dgm:chPref val="0"/>
          <dgm:bulletEnabled val="1"/>
        </dgm:presLayoutVars>
      </dgm:prSet>
      <dgm:spPr/>
      <dgm:t>
        <a:bodyPr/>
        <a:lstStyle/>
        <a:p>
          <a:endParaRPr lang="en-US"/>
        </a:p>
      </dgm:t>
    </dgm:pt>
  </dgm:ptLst>
  <dgm:cxnLst>
    <dgm:cxn modelId="{BFA6C638-48D3-4A5D-9108-96CA3F5A4192}" type="presOf" srcId="{AFE247C8-F63A-408C-B736-C6356E496CA1}" destId="{6C84E011-640F-4A12-AB04-F1106C28B7AA}"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BAC3067F-7182-4CE6-B823-6C3ED04186E7}" type="presOf" srcId="{A2549BC2-D4D1-497E-BCDB-2EA8CC03AB9B}" destId="{8D91F3C3-BE84-42DD-8D72-718221BDD2BB}" srcOrd="0" destOrd="0" presId="urn:microsoft.com/office/officeart/2005/8/layout/venn1"/>
    <dgm:cxn modelId="{29C8B39F-CCE8-4D03-80BD-8214D8A17D4E}" type="presOf" srcId="{014AF32A-11B2-4615-9AAB-7EA6A326F905}" destId="{693857D4-4139-4816-BBA0-D569F8EA6558}" srcOrd="1"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C9CD22C7-6EE3-4297-BFFF-85FF7D5C1116}" srcId="{A2549BC2-D4D1-497E-BCDB-2EA8CC03AB9B}" destId="{014AF32A-11B2-4615-9AAB-7EA6A326F905}" srcOrd="2" destOrd="0" parTransId="{9F092570-A2AF-449D-98A6-4C7BD3DA1157}" sibTransId="{F8E556F9-DE8F-4618-9DBC-66D8560BFB1D}"/>
    <dgm:cxn modelId="{B00F5584-5A47-43E0-82ED-A3872D7D0150}" type="presOf" srcId="{61CAAD6D-90C6-433C-AA35-9D8694D3D1C7}" destId="{01A16F23-C45F-4911-85EF-1210632A0A70}"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B25335CF-7212-4B93-BEEF-9A63BEE207F0}" type="presOf" srcId="{014AF32A-11B2-4615-9AAB-7EA6A326F905}" destId="{1F4260FC-FFC5-4C00-9EF7-A199E43FFB34}" srcOrd="0" destOrd="0" presId="urn:microsoft.com/office/officeart/2005/8/layout/venn1"/>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65E7A7A3-F4A3-4461-A648-B262D59A255C}" type="presParOf" srcId="{8D91F3C3-BE84-42DD-8D72-718221BDD2BB}" destId="{1F4260FC-FFC5-4C00-9EF7-A199E43FFB34}" srcOrd="4" destOrd="0" presId="urn:microsoft.com/office/officeart/2005/8/layout/venn1"/>
    <dgm:cxn modelId="{5AECBF3A-D4AB-4AFC-9092-D4142EA86A1C}" type="presParOf" srcId="{8D91F3C3-BE84-42DD-8D72-718221BDD2BB}" destId="{693857D4-4139-4816-BBA0-D569F8EA6558}"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A92EE7A-C093-48FF-A916-4CFA0BD9637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553D64A3-565B-406D-8EDB-5A2ADF01C7A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D7A957C-D8CE-499F-BCF3-BEF31509711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59BDB3A-BC25-4037-B078-FBBA20070DC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97F9631-0264-4671-B35A-F6CFE887CD2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9DCDAD7-FF7C-444C-9C3B-DB257DB39D9B}"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66947BA-5A7A-4051-9848-06803F2EDE8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466DCBD7-41C8-494F-92DC-1B822D918B6E}" type="doc">
      <dgm:prSet loTypeId="urn:microsoft.com/office/officeart/2008/layout/PictureStrips" loCatId="picture" qsTypeId="urn:microsoft.com/office/officeart/2005/8/quickstyle/simple1" qsCatId="simple" csTypeId="urn:microsoft.com/office/officeart/2005/8/colors/accent1_2" csCatId="accent1" phldr="1"/>
      <dgm:spPr/>
      <dgm:t>
        <a:bodyPr/>
        <a:lstStyle/>
        <a:p>
          <a:endParaRPr lang="en-US"/>
        </a:p>
      </dgm:t>
    </dgm:pt>
    <dgm:pt modelId="{A592375A-5223-4625-8680-E5A67D33172F}">
      <dgm:prSet custT="1"/>
      <dgm:spPr/>
      <dgm:t>
        <a:bodyPr/>
        <a:lstStyle/>
        <a:p>
          <a:pPr rtl="1"/>
          <a:r>
            <a:rPr lang="ar-EG" sz="2000" b="1" dirty="0" smtClean="0"/>
            <a:t>الذكاء الاصطناعي </a:t>
          </a:r>
        </a:p>
        <a:p>
          <a:pPr rtl="1"/>
          <a:r>
            <a:rPr lang="ar-EG" sz="2000" b="1" dirty="0" smtClean="0"/>
            <a:t>و القانون الجنائي </a:t>
          </a:r>
          <a:endParaRPr lang="en-US" sz="2000" b="1" dirty="0"/>
        </a:p>
      </dgm:t>
    </dgm:pt>
    <dgm:pt modelId="{157882D1-52F6-451A-A765-9777813B6555}" type="parTrans" cxnId="{1EB46E7C-1641-4A9D-A8DE-4F3FE255AAEE}">
      <dgm:prSet/>
      <dgm:spPr/>
      <dgm:t>
        <a:bodyPr/>
        <a:lstStyle/>
        <a:p>
          <a:endParaRPr lang="en-US"/>
        </a:p>
      </dgm:t>
    </dgm:pt>
    <dgm:pt modelId="{98BD3512-947A-42D9-9A23-3D8511A1B820}" type="sibTrans" cxnId="{1EB46E7C-1641-4A9D-A8DE-4F3FE255AAEE}">
      <dgm:prSet/>
      <dgm:spPr/>
      <dgm:t>
        <a:bodyPr/>
        <a:lstStyle/>
        <a:p>
          <a:endParaRPr lang="en-US"/>
        </a:p>
      </dgm:t>
    </dgm:pt>
    <dgm:pt modelId="{6508287F-B312-4443-8C11-5749A7C71513}">
      <dgm:prSet custT="1"/>
      <dgm:spPr/>
      <dgm:t>
        <a:bodyPr/>
        <a:lstStyle/>
        <a:p>
          <a:pPr rtl="1"/>
          <a:r>
            <a:rPr lang="ar-EG" sz="2000" b="1" dirty="0" smtClean="0"/>
            <a:t>الذكاء الاصطناعي </a:t>
          </a:r>
        </a:p>
        <a:p>
          <a:pPr rtl="1"/>
          <a:r>
            <a:rPr lang="ar-EG" sz="2000" b="1" dirty="0" smtClean="0"/>
            <a:t>و القانون العام</a:t>
          </a:r>
          <a:endParaRPr lang="en-US" sz="2000" b="1" dirty="0"/>
        </a:p>
      </dgm:t>
    </dgm:pt>
    <dgm:pt modelId="{3B5E7F6C-F991-4771-8682-001270B2EA06}" type="parTrans" cxnId="{889CC79D-7287-403E-BB97-0D18989DEB7F}">
      <dgm:prSet/>
      <dgm:spPr/>
      <dgm:t>
        <a:bodyPr/>
        <a:lstStyle/>
        <a:p>
          <a:endParaRPr lang="en-US"/>
        </a:p>
      </dgm:t>
    </dgm:pt>
    <dgm:pt modelId="{8503273E-29EA-4A76-B859-6262C2BCF602}" type="sibTrans" cxnId="{889CC79D-7287-403E-BB97-0D18989DEB7F}">
      <dgm:prSet/>
      <dgm:spPr/>
      <dgm:t>
        <a:bodyPr/>
        <a:lstStyle/>
        <a:p>
          <a:endParaRPr lang="en-US"/>
        </a:p>
      </dgm:t>
    </dgm:pt>
    <dgm:pt modelId="{8E53D04A-A57E-4462-B00A-015C2E4BAA6B}">
      <dgm:prSet custT="1"/>
      <dgm:spPr/>
      <dgm:t>
        <a:bodyPr/>
        <a:lstStyle/>
        <a:p>
          <a:pPr rtl="1"/>
          <a:r>
            <a:rPr lang="ar-EG" sz="2000" b="1" dirty="0" smtClean="0"/>
            <a:t>الذكاء الاصطناعي                   و إجراءات التقاضي </a:t>
          </a:r>
          <a:endParaRPr lang="en-US" sz="2000" b="1" dirty="0"/>
        </a:p>
      </dgm:t>
    </dgm:pt>
    <dgm:pt modelId="{4C326B3D-7380-461B-8227-51230C785D0A}" type="parTrans" cxnId="{2801F6E2-760A-48C7-83FE-405A322A34AF}">
      <dgm:prSet/>
      <dgm:spPr/>
      <dgm:t>
        <a:bodyPr/>
        <a:lstStyle/>
        <a:p>
          <a:endParaRPr lang="en-US"/>
        </a:p>
      </dgm:t>
    </dgm:pt>
    <dgm:pt modelId="{FAC183B0-A587-4EA0-99AE-1048AC1FEDE5}" type="sibTrans" cxnId="{2801F6E2-760A-48C7-83FE-405A322A34AF}">
      <dgm:prSet/>
      <dgm:spPr/>
      <dgm:t>
        <a:bodyPr/>
        <a:lstStyle/>
        <a:p>
          <a:endParaRPr lang="en-US"/>
        </a:p>
      </dgm:t>
    </dgm:pt>
    <dgm:pt modelId="{977A417D-CFE1-4CC0-B6DA-C4080700434B}">
      <dgm:prSet custT="1"/>
      <dgm:spPr/>
      <dgm:t>
        <a:bodyPr/>
        <a:lstStyle/>
        <a:p>
          <a:pPr rtl="1"/>
          <a:r>
            <a:rPr lang="ar-EG" sz="2000" b="1" dirty="0" smtClean="0"/>
            <a:t>الذكاء الاصطناعي </a:t>
          </a:r>
        </a:p>
        <a:p>
          <a:pPr rtl="1"/>
          <a:r>
            <a:rPr lang="ar-EG" sz="2000" b="1" dirty="0" smtClean="0"/>
            <a:t>و حوكمة الشركات </a:t>
          </a:r>
          <a:endParaRPr lang="en-US" sz="2000" dirty="0"/>
        </a:p>
      </dgm:t>
    </dgm:pt>
    <dgm:pt modelId="{BAD293A7-B92B-4C89-AB94-FD8C5963D401}" type="parTrans" cxnId="{C7513889-4B63-479A-BFB2-C7D913877DC6}">
      <dgm:prSet/>
      <dgm:spPr/>
      <dgm:t>
        <a:bodyPr/>
        <a:lstStyle/>
        <a:p>
          <a:endParaRPr lang="en-US"/>
        </a:p>
      </dgm:t>
    </dgm:pt>
    <dgm:pt modelId="{F3F0E587-EA3A-4C58-8951-CA2FE76FB4AE}" type="sibTrans" cxnId="{C7513889-4B63-479A-BFB2-C7D913877DC6}">
      <dgm:prSet/>
      <dgm:spPr/>
      <dgm:t>
        <a:bodyPr/>
        <a:lstStyle/>
        <a:p>
          <a:endParaRPr lang="en-US"/>
        </a:p>
      </dgm:t>
    </dgm:pt>
    <dgm:pt modelId="{389E5299-D929-426E-A8D5-A29A40E9C21D}" type="pres">
      <dgm:prSet presAssocID="{466DCBD7-41C8-494F-92DC-1B822D918B6E}" presName="Name0" presStyleCnt="0">
        <dgm:presLayoutVars>
          <dgm:dir/>
          <dgm:resizeHandles val="exact"/>
        </dgm:presLayoutVars>
      </dgm:prSet>
      <dgm:spPr/>
      <dgm:t>
        <a:bodyPr/>
        <a:lstStyle/>
        <a:p>
          <a:endParaRPr lang="en-US"/>
        </a:p>
      </dgm:t>
    </dgm:pt>
    <dgm:pt modelId="{EE32D6DE-FD96-48FC-810B-D63E3F60F6E8}" type="pres">
      <dgm:prSet presAssocID="{A592375A-5223-4625-8680-E5A67D33172F}" presName="composite" presStyleCnt="0"/>
      <dgm:spPr/>
    </dgm:pt>
    <dgm:pt modelId="{4AC11293-51D9-4E10-839C-0F743AE9290C}" type="pres">
      <dgm:prSet presAssocID="{A592375A-5223-4625-8680-E5A67D33172F}" presName="rect1" presStyleLbl="trAlignAcc1" presStyleIdx="0" presStyleCnt="4">
        <dgm:presLayoutVars>
          <dgm:bulletEnabled val="1"/>
        </dgm:presLayoutVars>
      </dgm:prSet>
      <dgm:spPr/>
      <dgm:t>
        <a:bodyPr/>
        <a:lstStyle/>
        <a:p>
          <a:endParaRPr lang="en-US"/>
        </a:p>
      </dgm:t>
    </dgm:pt>
    <dgm:pt modelId="{525B6BC5-F18A-405D-9D36-DEE5C4583B2B}" type="pres">
      <dgm:prSet presAssocID="{A592375A-5223-4625-8680-E5A67D33172F}" presName="rect2" presStyleLbl="fgImgPlace1" presStyleIdx="0" presStyleCnt="4"/>
      <dgm:spPr/>
    </dgm:pt>
    <dgm:pt modelId="{269F1C07-BA4F-4037-B15F-925ABBDFF0A9}" type="pres">
      <dgm:prSet presAssocID="{98BD3512-947A-42D9-9A23-3D8511A1B820}" presName="sibTrans" presStyleCnt="0"/>
      <dgm:spPr/>
    </dgm:pt>
    <dgm:pt modelId="{CBA1A0F1-E337-4916-8C71-344DC8D78983}" type="pres">
      <dgm:prSet presAssocID="{6508287F-B312-4443-8C11-5749A7C71513}" presName="composite" presStyleCnt="0"/>
      <dgm:spPr/>
    </dgm:pt>
    <dgm:pt modelId="{660648D1-02C0-499A-A168-A021F170D353}" type="pres">
      <dgm:prSet presAssocID="{6508287F-B312-4443-8C11-5749A7C71513}" presName="rect1" presStyleLbl="trAlignAcc1" presStyleIdx="1" presStyleCnt="4" custScaleY="122747">
        <dgm:presLayoutVars>
          <dgm:bulletEnabled val="1"/>
        </dgm:presLayoutVars>
      </dgm:prSet>
      <dgm:spPr/>
      <dgm:t>
        <a:bodyPr/>
        <a:lstStyle/>
        <a:p>
          <a:endParaRPr lang="en-US"/>
        </a:p>
      </dgm:t>
    </dgm:pt>
    <dgm:pt modelId="{0C89528A-A0D8-4123-BA89-410ACC7EB7B7}" type="pres">
      <dgm:prSet presAssocID="{6508287F-B312-4443-8C11-5749A7C71513}" presName="rect2" presStyleLbl="fgImgPlace1" presStyleIdx="1" presStyleCnt="4"/>
      <dgm:spPr/>
    </dgm:pt>
    <dgm:pt modelId="{28BA3DD9-E794-4C15-A7E0-88159226A7EF}" type="pres">
      <dgm:prSet presAssocID="{8503273E-29EA-4A76-B859-6262C2BCF602}" presName="sibTrans" presStyleCnt="0"/>
      <dgm:spPr/>
    </dgm:pt>
    <dgm:pt modelId="{192F0AFE-DE84-453E-94C9-25DDC8E5EDE9}" type="pres">
      <dgm:prSet presAssocID="{8E53D04A-A57E-4462-B00A-015C2E4BAA6B}" presName="composite" presStyleCnt="0"/>
      <dgm:spPr/>
    </dgm:pt>
    <dgm:pt modelId="{7D9B6197-68C0-42B5-9A3E-33EF2F44B2B6}" type="pres">
      <dgm:prSet presAssocID="{8E53D04A-A57E-4462-B00A-015C2E4BAA6B}" presName="rect1" presStyleLbl="trAlignAcc1" presStyleIdx="2" presStyleCnt="4">
        <dgm:presLayoutVars>
          <dgm:bulletEnabled val="1"/>
        </dgm:presLayoutVars>
      </dgm:prSet>
      <dgm:spPr/>
      <dgm:t>
        <a:bodyPr/>
        <a:lstStyle/>
        <a:p>
          <a:endParaRPr lang="en-US"/>
        </a:p>
      </dgm:t>
    </dgm:pt>
    <dgm:pt modelId="{3925BE1E-57F6-4DD9-8ADB-432A27299D43}" type="pres">
      <dgm:prSet presAssocID="{8E53D04A-A57E-4462-B00A-015C2E4BAA6B}" presName="rect2" presStyleLbl="fgImgPlace1" presStyleIdx="2" presStyleCnt="4"/>
      <dgm:spPr/>
    </dgm:pt>
    <dgm:pt modelId="{7B03EEBE-394D-4EC5-B1CE-69A76AA30C25}" type="pres">
      <dgm:prSet presAssocID="{FAC183B0-A587-4EA0-99AE-1048AC1FEDE5}" presName="sibTrans" presStyleCnt="0"/>
      <dgm:spPr/>
    </dgm:pt>
    <dgm:pt modelId="{2FE6E045-2FB6-429E-8434-D7FAADEF1A0B}" type="pres">
      <dgm:prSet presAssocID="{977A417D-CFE1-4CC0-B6DA-C4080700434B}" presName="composite" presStyleCnt="0"/>
      <dgm:spPr/>
    </dgm:pt>
    <dgm:pt modelId="{61BA0721-F0C8-4674-8D5A-82EE667A49A7}" type="pres">
      <dgm:prSet presAssocID="{977A417D-CFE1-4CC0-B6DA-C4080700434B}" presName="rect1" presStyleLbl="trAlignAcc1" presStyleIdx="3" presStyleCnt="4">
        <dgm:presLayoutVars>
          <dgm:bulletEnabled val="1"/>
        </dgm:presLayoutVars>
      </dgm:prSet>
      <dgm:spPr/>
      <dgm:t>
        <a:bodyPr/>
        <a:lstStyle/>
        <a:p>
          <a:endParaRPr lang="en-US"/>
        </a:p>
      </dgm:t>
    </dgm:pt>
    <dgm:pt modelId="{03D09C50-871A-47BC-BE2E-C6F5BDB64828}" type="pres">
      <dgm:prSet presAssocID="{977A417D-CFE1-4CC0-B6DA-C4080700434B}" presName="rect2" presStyleLbl="fgImgPlace1" presStyleIdx="3" presStyleCnt="4"/>
      <dgm:spPr/>
    </dgm:pt>
  </dgm:ptLst>
  <dgm:cxnLst>
    <dgm:cxn modelId="{C7513889-4B63-479A-BFB2-C7D913877DC6}" srcId="{466DCBD7-41C8-494F-92DC-1B822D918B6E}" destId="{977A417D-CFE1-4CC0-B6DA-C4080700434B}" srcOrd="3" destOrd="0" parTransId="{BAD293A7-B92B-4C89-AB94-FD8C5963D401}" sibTransId="{F3F0E587-EA3A-4C58-8951-CA2FE76FB4AE}"/>
    <dgm:cxn modelId="{164BDF44-233E-476E-8915-CED76BBFDC85}" type="presOf" srcId="{6508287F-B312-4443-8C11-5749A7C71513}" destId="{660648D1-02C0-499A-A168-A021F170D353}" srcOrd="0" destOrd="0" presId="urn:microsoft.com/office/officeart/2008/layout/PictureStrips"/>
    <dgm:cxn modelId="{2801F6E2-760A-48C7-83FE-405A322A34AF}" srcId="{466DCBD7-41C8-494F-92DC-1B822D918B6E}" destId="{8E53D04A-A57E-4462-B00A-015C2E4BAA6B}" srcOrd="2" destOrd="0" parTransId="{4C326B3D-7380-461B-8227-51230C785D0A}" sibTransId="{FAC183B0-A587-4EA0-99AE-1048AC1FEDE5}"/>
    <dgm:cxn modelId="{4C3101DE-E7DF-4AD7-A71D-27F1110EC8A4}" type="presOf" srcId="{A592375A-5223-4625-8680-E5A67D33172F}" destId="{4AC11293-51D9-4E10-839C-0F743AE9290C}" srcOrd="0" destOrd="0" presId="urn:microsoft.com/office/officeart/2008/layout/PictureStrips"/>
    <dgm:cxn modelId="{889CC79D-7287-403E-BB97-0D18989DEB7F}" srcId="{466DCBD7-41C8-494F-92DC-1B822D918B6E}" destId="{6508287F-B312-4443-8C11-5749A7C71513}" srcOrd="1" destOrd="0" parTransId="{3B5E7F6C-F991-4771-8682-001270B2EA06}" sibTransId="{8503273E-29EA-4A76-B859-6262C2BCF602}"/>
    <dgm:cxn modelId="{0F649023-9078-4315-9BF8-1D18337F9CEB}" type="presOf" srcId="{466DCBD7-41C8-494F-92DC-1B822D918B6E}" destId="{389E5299-D929-426E-A8D5-A29A40E9C21D}" srcOrd="0" destOrd="0" presId="urn:microsoft.com/office/officeart/2008/layout/PictureStrips"/>
    <dgm:cxn modelId="{9DE49040-491C-4CBC-BE85-7D15142580F9}" type="presOf" srcId="{8E53D04A-A57E-4462-B00A-015C2E4BAA6B}" destId="{7D9B6197-68C0-42B5-9A3E-33EF2F44B2B6}" srcOrd="0" destOrd="0" presId="urn:microsoft.com/office/officeart/2008/layout/PictureStrips"/>
    <dgm:cxn modelId="{CDFCDF7F-91C8-4289-9E79-400AF2499C49}" type="presOf" srcId="{977A417D-CFE1-4CC0-B6DA-C4080700434B}" destId="{61BA0721-F0C8-4674-8D5A-82EE667A49A7}" srcOrd="0" destOrd="0" presId="urn:microsoft.com/office/officeart/2008/layout/PictureStrips"/>
    <dgm:cxn modelId="{1EB46E7C-1641-4A9D-A8DE-4F3FE255AAEE}" srcId="{466DCBD7-41C8-494F-92DC-1B822D918B6E}" destId="{A592375A-5223-4625-8680-E5A67D33172F}" srcOrd="0" destOrd="0" parTransId="{157882D1-52F6-451A-A765-9777813B6555}" sibTransId="{98BD3512-947A-42D9-9A23-3D8511A1B820}"/>
    <dgm:cxn modelId="{E68D8DAC-500F-4A09-8B32-22CAE14D3019}" type="presParOf" srcId="{389E5299-D929-426E-A8D5-A29A40E9C21D}" destId="{EE32D6DE-FD96-48FC-810B-D63E3F60F6E8}" srcOrd="0" destOrd="0" presId="urn:microsoft.com/office/officeart/2008/layout/PictureStrips"/>
    <dgm:cxn modelId="{18A63E06-785F-45F6-B51D-B5F156CAA02B}" type="presParOf" srcId="{EE32D6DE-FD96-48FC-810B-D63E3F60F6E8}" destId="{4AC11293-51D9-4E10-839C-0F743AE9290C}" srcOrd="0" destOrd="0" presId="urn:microsoft.com/office/officeart/2008/layout/PictureStrips"/>
    <dgm:cxn modelId="{E248BBC2-3C04-4FF2-AD1B-0AD877B9A2A0}" type="presParOf" srcId="{EE32D6DE-FD96-48FC-810B-D63E3F60F6E8}" destId="{525B6BC5-F18A-405D-9D36-DEE5C4583B2B}" srcOrd="1" destOrd="0" presId="urn:microsoft.com/office/officeart/2008/layout/PictureStrips"/>
    <dgm:cxn modelId="{8DBFE8E7-337E-45C4-B8B6-5EAC12E6713A}" type="presParOf" srcId="{389E5299-D929-426E-A8D5-A29A40E9C21D}" destId="{269F1C07-BA4F-4037-B15F-925ABBDFF0A9}" srcOrd="1" destOrd="0" presId="urn:microsoft.com/office/officeart/2008/layout/PictureStrips"/>
    <dgm:cxn modelId="{A0DD466B-C0C3-4E03-A151-445AB247FF18}" type="presParOf" srcId="{389E5299-D929-426E-A8D5-A29A40E9C21D}" destId="{CBA1A0F1-E337-4916-8C71-344DC8D78983}" srcOrd="2" destOrd="0" presId="urn:microsoft.com/office/officeart/2008/layout/PictureStrips"/>
    <dgm:cxn modelId="{8DEC28B9-55FA-4FC3-A53B-61FE7CF14926}" type="presParOf" srcId="{CBA1A0F1-E337-4916-8C71-344DC8D78983}" destId="{660648D1-02C0-499A-A168-A021F170D353}" srcOrd="0" destOrd="0" presId="urn:microsoft.com/office/officeart/2008/layout/PictureStrips"/>
    <dgm:cxn modelId="{C5D40CC7-319C-43E0-B137-6C21B659496B}" type="presParOf" srcId="{CBA1A0F1-E337-4916-8C71-344DC8D78983}" destId="{0C89528A-A0D8-4123-BA89-410ACC7EB7B7}" srcOrd="1" destOrd="0" presId="urn:microsoft.com/office/officeart/2008/layout/PictureStrips"/>
    <dgm:cxn modelId="{62AEC491-D49B-4694-9800-ADA097CC67A1}" type="presParOf" srcId="{389E5299-D929-426E-A8D5-A29A40E9C21D}" destId="{28BA3DD9-E794-4C15-A7E0-88159226A7EF}" srcOrd="3" destOrd="0" presId="urn:microsoft.com/office/officeart/2008/layout/PictureStrips"/>
    <dgm:cxn modelId="{70021279-6CCA-4FCC-BC52-ED5F7AC107DC}" type="presParOf" srcId="{389E5299-D929-426E-A8D5-A29A40E9C21D}" destId="{192F0AFE-DE84-453E-94C9-25DDC8E5EDE9}" srcOrd="4" destOrd="0" presId="urn:microsoft.com/office/officeart/2008/layout/PictureStrips"/>
    <dgm:cxn modelId="{E446F769-309E-4212-B717-C1BE13D0F9D3}" type="presParOf" srcId="{192F0AFE-DE84-453E-94C9-25DDC8E5EDE9}" destId="{7D9B6197-68C0-42B5-9A3E-33EF2F44B2B6}" srcOrd="0" destOrd="0" presId="urn:microsoft.com/office/officeart/2008/layout/PictureStrips"/>
    <dgm:cxn modelId="{1DB04B01-71E6-4C3D-92AC-472CBD54A4E5}" type="presParOf" srcId="{192F0AFE-DE84-453E-94C9-25DDC8E5EDE9}" destId="{3925BE1E-57F6-4DD9-8ADB-432A27299D43}" srcOrd="1" destOrd="0" presId="urn:microsoft.com/office/officeart/2008/layout/PictureStrips"/>
    <dgm:cxn modelId="{1F7A14BA-F82D-45BC-9608-2804E450FC7C}" type="presParOf" srcId="{389E5299-D929-426E-A8D5-A29A40E9C21D}" destId="{7B03EEBE-394D-4EC5-B1CE-69A76AA30C25}" srcOrd="5" destOrd="0" presId="urn:microsoft.com/office/officeart/2008/layout/PictureStrips"/>
    <dgm:cxn modelId="{6CD07D11-A289-45F7-96DD-BE0DC05F091F}" type="presParOf" srcId="{389E5299-D929-426E-A8D5-A29A40E9C21D}" destId="{2FE6E045-2FB6-429E-8434-D7FAADEF1A0B}" srcOrd="6" destOrd="0" presId="urn:microsoft.com/office/officeart/2008/layout/PictureStrips"/>
    <dgm:cxn modelId="{8B166BA5-A05B-4B97-A2B3-A3EA8291DD83}" type="presParOf" srcId="{2FE6E045-2FB6-429E-8434-D7FAADEF1A0B}" destId="{61BA0721-F0C8-4674-8D5A-82EE667A49A7}" srcOrd="0" destOrd="0" presId="urn:microsoft.com/office/officeart/2008/layout/PictureStrips"/>
    <dgm:cxn modelId="{B402DB14-DE1A-483E-991C-35AC741D6128}" type="presParOf" srcId="{2FE6E045-2FB6-429E-8434-D7FAADEF1A0B}" destId="{03D09C50-871A-47BC-BE2E-C6F5BDB64828}" srcOrd="1" destOrd="0" presId="urn:microsoft.com/office/officeart/2008/layout/PictureStrips"/>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CD7304A-18A2-4158-A260-1A797871B183}"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274F7C86-8DE0-443A-8EB5-0AA2DE9A94E3}"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9BC30387-EECE-469A-8856-805C9946F130}">
      <dgm:prSet custT="1"/>
      <dgm:spPr/>
      <dgm:t>
        <a:bodyPr/>
        <a:lstStyle/>
        <a:p>
          <a:pPr rtl="1"/>
          <a:r>
            <a:rPr lang="ar-EG" sz="2400" b="1" dirty="0" smtClean="0"/>
            <a:t>التمييز بين التقاضي الذكي و التقاضي الالكتروني </a:t>
          </a:r>
          <a:endParaRPr lang="en-US" sz="2400" dirty="0"/>
        </a:p>
      </dgm:t>
    </dgm:pt>
    <dgm:pt modelId="{51B0C594-2C2A-4579-93B3-E6AC3CBD232F}" type="parTrans" cxnId="{C9B528C9-5CD5-42A8-A58D-0B19407EBDAE}">
      <dgm:prSet/>
      <dgm:spPr/>
      <dgm:t>
        <a:bodyPr/>
        <a:lstStyle/>
        <a:p>
          <a:endParaRPr lang="en-US"/>
        </a:p>
      </dgm:t>
    </dgm:pt>
    <dgm:pt modelId="{48D7A183-AAF0-4BA2-8F82-8A555EC3A260}" type="sibTrans" cxnId="{C9B528C9-5CD5-42A8-A58D-0B19407EBDAE}">
      <dgm:prSet/>
      <dgm:spPr/>
      <dgm:t>
        <a:bodyPr/>
        <a:lstStyle/>
        <a:p>
          <a:endParaRPr lang="en-US"/>
        </a:p>
      </dgm:t>
    </dgm:pt>
    <dgm:pt modelId="{BD5646C0-5ACB-4E1F-B746-178FB09B87FF}">
      <dgm:prSet custT="1"/>
      <dgm:spPr/>
      <dgm:t>
        <a:bodyPr/>
        <a:lstStyle/>
        <a:p>
          <a:pPr rtl="1"/>
          <a:r>
            <a:rPr lang="ar-EG" sz="2400" b="1" dirty="0" smtClean="0"/>
            <a:t>المبادئ</a:t>
          </a:r>
          <a:r>
            <a:rPr lang="ar-EG" sz="2400" b="1" baseline="0" dirty="0" smtClean="0"/>
            <a:t> و القواعد الأخلاقية لاستخدام الذكاء الاصطناعي في عمليات إنفاذ القانون </a:t>
          </a:r>
          <a:endParaRPr lang="en-US" sz="2400" b="1" dirty="0"/>
        </a:p>
      </dgm:t>
    </dgm:pt>
    <dgm:pt modelId="{8ACBE3D5-E09B-4F44-8D19-B0AC99ACA457}" type="parTrans" cxnId="{0CDAABA2-870A-4C49-8039-E2F89ACF43B2}">
      <dgm:prSet/>
      <dgm:spPr/>
      <dgm:t>
        <a:bodyPr/>
        <a:lstStyle/>
        <a:p>
          <a:endParaRPr lang="en-US"/>
        </a:p>
      </dgm:t>
    </dgm:pt>
    <dgm:pt modelId="{2C54EA3B-7DA8-4D2C-9D0F-4310CBCCDFB7}" type="sibTrans" cxnId="{0CDAABA2-870A-4C49-8039-E2F89ACF43B2}">
      <dgm:prSet/>
      <dgm:spPr/>
      <dgm:t>
        <a:bodyPr/>
        <a:lstStyle/>
        <a:p>
          <a:endParaRPr lang="en-US"/>
        </a:p>
      </dgm:t>
    </dgm:pt>
    <dgm:pt modelId="{8D4F3316-3D1B-4476-90F2-D9CC304D505D}">
      <dgm:prSet custT="1"/>
      <dgm:spPr/>
      <dgm:t>
        <a:bodyPr/>
        <a:lstStyle/>
        <a:p>
          <a:pPr rtl="1"/>
          <a:r>
            <a:rPr lang="ar-EG" sz="2400" b="1" dirty="0" smtClean="0"/>
            <a:t>تجارب الدول في التقاضي الذكي</a:t>
          </a:r>
          <a:endParaRPr lang="en-US" sz="2400" dirty="0"/>
        </a:p>
      </dgm:t>
    </dgm:pt>
    <dgm:pt modelId="{C68BDF95-2480-48AF-93AE-623BA897E809}" type="parTrans" cxnId="{627F2002-30E1-4513-80E7-935E3C60CE9C}">
      <dgm:prSet/>
      <dgm:spPr/>
      <dgm:t>
        <a:bodyPr/>
        <a:lstStyle/>
        <a:p>
          <a:endParaRPr lang="en-US"/>
        </a:p>
      </dgm:t>
    </dgm:pt>
    <dgm:pt modelId="{3BE83605-AB31-4F06-A81F-3F9259AF7FBA}" type="sibTrans" cxnId="{627F2002-30E1-4513-80E7-935E3C60CE9C}">
      <dgm:prSet/>
      <dgm:spPr/>
      <dgm:t>
        <a:bodyPr/>
        <a:lstStyle/>
        <a:p>
          <a:endParaRPr lang="en-US"/>
        </a:p>
      </dgm:t>
    </dgm:pt>
    <dgm:pt modelId="{C065C325-6139-426A-9C50-DD73DF63C617}" type="pres">
      <dgm:prSet presAssocID="{274F7C86-8DE0-443A-8EB5-0AA2DE9A94E3}" presName="linearFlow" presStyleCnt="0">
        <dgm:presLayoutVars>
          <dgm:dir/>
          <dgm:resizeHandles val="exact"/>
        </dgm:presLayoutVars>
      </dgm:prSet>
      <dgm:spPr/>
      <dgm:t>
        <a:bodyPr/>
        <a:lstStyle/>
        <a:p>
          <a:endParaRPr lang="en-US"/>
        </a:p>
      </dgm:t>
    </dgm:pt>
    <dgm:pt modelId="{9BE1F7D1-DCBC-4663-8557-990753736243}" type="pres">
      <dgm:prSet presAssocID="{9BC30387-EECE-469A-8856-805C9946F130}" presName="composite" presStyleCnt="0"/>
      <dgm:spPr/>
    </dgm:pt>
    <dgm:pt modelId="{20B7C607-CEEF-4152-B999-0C2FD503D536}" type="pres">
      <dgm:prSet presAssocID="{9BC30387-EECE-469A-8856-805C9946F130}" presName="imgShp" presStyleLbl="fgImgPlace1" presStyleIdx="0" presStyleCnt="3" custLinFactNeighborX="-21652" custLinFactNeighborY="32740"/>
      <dgm:spPr/>
    </dgm:pt>
    <dgm:pt modelId="{3A510375-807A-4E9F-AC09-F38AFE135D88}" type="pres">
      <dgm:prSet presAssocID="{9BC30387-EECE-469A-8856-805C9946F130}" presName="txShp" presStyleLbl="node1" presStyleIdx="0" presStyleCnt="3" custLinFactNeighborX="744" custLinFactNeighborY="30210">
        <dgm:presLayoutVars>
          <dgm:bulletEnabled val="1"/>
        </dgm:presLayoutVars>
      </dgm:prSet>
      <dgm:spPr/>
      <dgm:t>
        <a:bodyPr/>
        <a:lstStyle/>
        <a:p>
          <a:endParaRPr lang="en-US"/>
        </a:p>
      </dgm:t>
    </dgm:pt>
    <dgm:pt modelId="{05079C20-BC8D-4F95-8D91-BE466D7D91EE}" type="pres">
      <dgm:prSet presAssocID="{48D7A183-AAF0-4BA2-8F82-8A555EC3A260}" presName="spacing" presStyleCnt="0"/>
      <dgm:spPr/>
    </dgm:pt>
    <dgm:pt modelId="{7C33DE4E-B024-43A4-BB67-AD8A0795A1E1}" type="pres">
      <dgm:prSet presAssocID="{BD5646C0-5ACB-4E1F-B746-178FB09B87FF}" presName="composite" presStyleCnt="0"/>
      <dgm:spPr/>
    </dgm:pt>
    <dgm:pt modelId="{1F14D904-C435-4D9F-86A6-EC453103CCAF}" type="pres">
      <dgm:prSet presAssocID="{BD5646C0-5ACB-4E1F-B746-178FB09B87FF}" presName="imgShp" presStyleLbl="fgImgPlace1" presStyleIdx="1" presStyleCnt="3" custLinFactNeighborX="-21652" custLinFactNeighborY="22567"/>
      <dgm:spPr/>
    </dgm:pt>
    <dgm:pt modelId="{7FFA8B32-8F16-49E6-AD25-14C154102B4F}" type="pres">
      <dgm:prSet presAssocID="{BD5646C0-5ACB-4E1F-B746-178FB09B87FF}" presName="txShp" presStyleLbl="node1" presStyleIdx="1" presStyleCnt="3" custLinFactY="35433" custLinFactNeighborX="825" custLinFactNeighborY="100000">
        <dgm:presLayoutVars>
          <dgm:bulletEnabled val="1"/>
        </dgm:presLayoutVars>
      </dgm:prSet>
      <dgm:spPr/>
      <dgm:t>
        <a:bodyPr/>
        <a:lstStyle/>
        <a:p>
          <a:endParaRPr lang="en-US"/>
        </a:p>
      </dgm:t>
    </dgm:pt>
    <dgm:pt modelId="{88AAA9E0-0DBA-4113-93FE-8488BF83DCE5}" type="pres">
      <dgm:prSet presAssocID="{2C54EA3B-7DA8-4D2C-9D0F-4310CBCCDFB7}" presName="spacing" presStyleCnt="0"/>
      <dgm:spPr/>
    </dgm:pt>
    <dgm:pt modelId="{500161E0-4139-4F76-813C-99FA8F8B0011}" type="pres">
      <dgm:prSet presAssocID="{8D4F3316-3D1B-4476-90F2-D9CC304D505D}" presName="composite" presStyleCnt="0"/>
      <dgm:spPr/>
    </dgm:pt>
    <dgm:pt modelId="{E3C4CFE5-EF7D-444A-8A24-5EEED39340DE}" type="pres">
      <dgm:prSet presAssocID="{8D4F3316-3D1B-4476-90F2-D9CC304D505D}" presName="imgShp" presStyleLbl="fgImgPlace1" presStyleIdx="2" presStyleCnt="3" custLinFactNeighborX="-21652" custLinFactNeighborY="10903"/>
      <dgm:spPr/>
    </dgm:pt>
    <dgm:pt modelId="{2B63CCDE-BBBA-4AE9-8B78-C0FF943902D0}" type="pres">
      <dgm:prSet presAssocID="{8D4F3316-3D1B-4476-90F2-D9CC304D505D}" presName="txShp" presStyleLbl="node1" presStyleIdx="2" presStyleCnt="3" custLinFactY="-6418" custLinFactNeighborX="744" custLinFactNeighborY="-100000">
        <dgm:presLayoutVars>
          <dgm:bulletEnabled val="1"/>
        </dgm:presLayoutVars>
      </dgm:prSet>
      <dgm:spPr/>
      <dgm:t>
        <a:bodyPr/>
        <a:lstStyle/>
        <a:p>
          <a:endParaRPr lang="en-US"/>
        </a:p>
      </dgm:t>
    </dgm:pt>
  </dgm:ptLst>
  <dgm:cxnLst>
    <dgm:cxn modelId="{AAEC0A8B-D270-45F6-B5B3-30A22BD96A62}" type="presOf" srcId="{274F7C86-8DE0-443A-8EB5-0AA2DE9A94E3}" destId="{C065C325-6139-426A-9C50-DD73DF63C617}" srcOrd="0" destOrd="0" presId="urn:microsoft.com/office/officeart/2005/8/layout/vList3"/>
    <dgm:cxn modelId="{627F2002-30E1-4513-80E7-935E3C60CE9C}" srcId="{274F7C86-8DE0-443A-8EB5-0AA2DE9A94E3}" destId="{8D4F3316-3D1B-4476-90F2-D9CC304D505D}" srcOrd="2" destOrd="0" parTransId="{C68BDF95-2480-48AF-93AE-623BA897E809}" sibTransId="{3BE83605-AB31-4F06-A81F-3F9259AF7FBA}"/>
    <dgm:cxn modelId="{C9B528C9-5CD5-42A8-A58D-0B19407EBDAE}" srcId="{274F7C86-8DE0-443A-8EB5-0AA2DE9A94E3}" destId="{9BC30387-EECE-469A-8856-805C9946F130}" srcOrd="0" destOrd="0" parTransId="{51B0C594-2C2A-4579-93B3-E6AC3CBD232F}" sibTransId="{48D7A183-AAF0-4BA2-8F82-8A555EC3A260}"/>
    <dgm:cxn modelId="{1236AAA4-9F04-4171-99B0-D690F3951EEF}" type="presOf" srcId="{8D4F3316-3D1B-4476-90F2-D9CC304D505D}" destId="{2B63CCDE-BBBA-4AE9-8B78-C0FF943902D0}" srcOrd="0" destOrd="0" presId="urn:microsoft.com/office/officeart/2005/8/layout/vList3"/>
    <dgm:cxn modelId="{3EA480D2-5BCF-46E3-AAD4-4493A1DAD5E8}" type="presOf" srcId="{BD5646C0-5ACB-4E1F-B746-178FB09B87FF}" destId="{7FFA8B32-8F16-49E6-AD25-14C154102B4F}" srcOrd="0" destOrd="0" presId="urn:microsoft.com/office/officeart/2005/8/layout/vList3"/>
    <dgm:cxn modelId="{B9DBC04A-62DB-4652-AF44-423197ABF295}" type="presOf" srcId="{9BC30387-EECE-469A-8856-805C9946F130}" destId="{3A510375-807A-4E9F-AC09-F38AFE135D88}" srcOrd="0" destOrd="0" presId="urn:microsoft.com/office/officeart/2005/8/layout/vList3"/>
    <dgm:cxn modelId="{0CDAABA2-870A-4C49-8039-E2F89ACF43B2}" srcId="{274F7C86-8DE0-443A-8EB5-0AA2DE9A94E3}" destId="{BD5646C0-5ACB-4E1F-B746-178FB09B87FF}" srcOrd="1" destOrd="0" parTransId="{8ACBE3D5-E09B-4F44-8D19-B0AC99ACA457}" sibTransId="{2C54EA3B-7DA8-4D2C-9D0F-4310CBCCDFB7}"/>
    <dgm:cxn modelId="{D923907B-25FE-42F7-B81D-03263A31A360}" type="presParOf" srcId="{C065C325-6139-426A-9C50-DD73DF63C617}" destId="{9BE1F7D1-DCBC-4663-8557-990753736243}" srcOrd="0" destOrd="0" presId="urn:microsoft.com/office/officeart/2005/8/layout/vList3"/>
    <dgm:cxn modelId="{4283F654-FDC7-4358-8F7D-792F5E3E3DC2}" type="presParOf" srcId="{9BE1F7D1-DCBC-4663-8557-990753736243}" destId="{20B7C607-CEEF-4152-B999-0C2FD503D536}" srcOrd="0" destOrd="0" presId="urn:microsoft.com/office/officeart/2005/8/layout/vList3"/>
    <dgm:cxn modelId="{85CA57DB-1295-481E-853A-C0CBB7E66FB1}" type="presParOf" srcId="{9BE1F7D1-DCBC-4663-8557-990753736243}" destId="{3A510375-807A-4E9F-AC09-F38AFE135D88}" srcOrd="1" destOrd="0" presId="urn:microsoft.com/office/officeart/2005/8/layout/vList3"/>
    <dgm:cxn modelId="{806F18F0-7684-4DE4-AC1A-A5D0E84B6DAC}" type="presParOf" srcId="{C065C325-6139-426A-9C50-DD73DF63C617}" destId="{05079C20-BC8D-4F95-8D91-BE466D7D91EE}" srcOrd="1" destOrd="0" presId="urn:microsoft.com/office/officeart/2005/8/layout/vList3"/>
    <dgm:cxn modelId="{BF08241E-C40F-42D5-B9DF-2A7005A1E7B7}" type="presParOf" srcId="{C065C325-6139-426A-9C50-DD73DF63C617}" destId="{7C33DE4E-B024-43A4-BB67-AD8A0795A1E1}" srcOrd="2" destOrd="0" presId="urn:microsoft.com/office/officeart/2005/8/layout/vList3"/>
    <dgm:cxn modelId="{7030032E-ED5A-461C-9BFA-ED22A61F4E74}" type="presParOf" srcId="{7C33DE4E-B024-43A4-BB67-AD8A0795A1E1}" destId="{1F14D904-C435-4D9F-86A6-EC453103CCAF}" srcOrd="0" destOrd="0" presId="urn:microsoft.com/office/officeart/2005/8/layout/vList3"/>
    <dgm:cxn modelId="{B2A3FFEA-79F0-48E3-90FE-8AF6BADADB7F}" type="presParOf" srcId="{7C33DE4E-B024-43A4-BB67-AD8A0795A1E1}" destId="{7FFA8B32-8F16-49E6-AD25-14C154102B4F}" srcOrd="1" destOrd="0" presId="urn:microsoft.com/office/officeart/2005/8/layout/vList3"/>
    <dgm:cxn modelId="{A7F123A1-44BF-498B-A872-914269DB3E67}" type="presParOf" srcId="{C065C325-6139-426A-9C50-DD73DF63C617}" destId="{88AAA9E0-0DBA-4113-93FE-8488BF83DCE5}" srcOrd="3" destOrd="0" presId="urn:microsoft.com/office/officeart/2005/8/layout/vList3"/>
    <dgm:cxn modelId="{3E4AFA21-B210-410F-AC92-6D21A741D61C}" type="presParOf" srcId="{C065C325-6139-426A-9C50-DD73DF63C617}" destId="{500161E0-4139-4F76-813C-99FA8F8B0011}" srcOrd="4" destOrd="0" presId="urn:microsoft.com/office/officeart/2005/8/layout/vList3"/>
    <dgm:cxn modelId="{56303850-C467-4E69-8197-3835DA328264}" type="presParOf" srcId="{500161E0-4139-4F76-813C-99FA8F8B0011}" destId="{E3C4CFE5-EF7D-444A-8A24-5EEED39340DE}" srcOrd="0" destOrd="0" presId="urn:microsoft.com/office/officeart/2005/8/layout/vList3"/>
    <dgm:cxn modelId="{E95D19DD-D1BA-4457-B716-B07308D4A1CF}" type="presParOf" srcId="{500161E0-4139-4F76-813C-99FA8F8B0011}" destId="{2B63CCDE-BBBA-4AE9-8B78-C0FF943902D0}" srcOrd="1" destOrd="0" presId="urn:microsoft.com/office/officeart/2005/8/layout/vList3"/>
  </dgm:cxnLst>
  <dgm:bg/>
  <dgm:whole/>
  <dgm:extLst>
    <a:ext uri="http://schemas.microsoft.com/office/drawing/2008/diagram">
      <dsp:dataModelExt xmlns:dsp="http://schemas.microsoft.com/office/drawing/2008/diagram" relId="rId25"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EF4B6926-C7BF-47C0-9DCC-5A623469EC3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72A8A23-C837-4344-B8F1-5555B596A11F}"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D27A0B3-02BF-4835-8E97-F81153BF685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A9EC7F25-C9D2-4302-8368-BAC64208946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88DDF065-0915-4227-9E89-12FDED1DE95A}"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2A4569CC-97B4-44E4-8C30-27803A68B990}"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7491E0C8-D7FD-4834-85CD-B46DC39E0C0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B5A4E44-8DD6-42FB-9168-5326D7297DC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A6D76273-C680-4329-A702-AC0DD1873D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EFDD0FF-418A-4F7D-A67F-2B90D23E3675}">
      <dgm:prSet custT="1"/>
      <dgm:spPr/>
      <dgm:t>
        <a:bodyPr/>
        <a:lstStyle/>
        <a:p>
          <a:pPr rtl="1"/>
          <a:r>
            <a:rPr lang="ar-EG" sz="2000" b="1" dirty="0" smtClean="0"/>
            <a:t>مبدأ احترام الحقوق الأساسية </a:t>
          </a:r>
          <a:endParaRPr lang="en-US" sz="2000" b="1" dirty="0"/>
        </a:p>
      </dgm:t>
    </dgm:pt>
    <dgm:pt modelId="{7B5F6D8B-AF86-41CE-9D73-BA09C075A8EF}" type="parTrans" cxnId="{3837C220-8C2D-4897-A7B2-0E7EA1E8E9EC}">
      <dgm:prSet/>
      <dgm:spPr/>
      <dgm:t>
        <a:bodyPr/>
        <a:lstStyle/>
        <a:p>
          <a:endParaRPr lang="en-US"/>
        </a:p>
      </dgm:t>
    </dgm:pt>
    <dgm:pt modelId="{5316E9CA-9650-4D3C-8827-10F0E2A198E5}" type="sibTrans" cxnId="{3837C220-8C2D-4897-A7B2-0E7EA1E8E9EC}">
      <dgm:prSet/>
      <dgm:spPr/>
      <dgm:t>
        <a:bodyPr/>
        <a:lstStyle/>
        <a:p>
          <a:endParaRPr lang="en-US"/>
        </a:p>
      </dgm:t>
    </dgm:pt>
    <dgm:pt modelId="{7059D9E6-1DD5-4496-A2C6-6A692FFA6C52}">
      <dgm:prSet custT="1"/>
      <dgm:spPr/>
      <dgm:t>
        <a:bodyPr/>
        <a:lstStyle/>
        <a:p>
          <a:pPr rtl="1"/>
          <a:r>
            <a:rPr lang="ar-EG" sz="2000" b="1" dirty="0" smtClean="0"/>
            <a:t>مبدأ المساواة و عدم التمييز </a:t>
          </a:r>
          <a:endParaRPr lang="en-US" sz="2000" b="1" dirty="0"/>
        </a:p>
      </dgm:t>
    </dgm:pt>
    <dgm:pt modelId="{E0BAC12D-7579-4DE7-B970-21A53789B062}" type="parTrans" cxnId="{06640241-1A89-4156-A70D-3A8D8706B461}">
      <dgm:prSet/>
      <dgm:spPr/>
      <dgm:t>
        <a:bodyPr/>
        <a:lstStyle/>
        <a:p>
          <a:endParaRPr lang="en-US"/>
        </a:p>
      </dgm:t>
    </dgm:pt>
    <dgm:pt modelId="{02A3A302-1CD1-4FAF-BE16-685022F6F741}" type="sibTrans" cxnId="{06640241-1A89-4156-A70D-3A8D8706B461}">
      <dgm:prSet/>
      <dgm:spPr/>
      <dgm:t>
        <a:bodyPr/>
        <a:lstStyle/>
        <a:p>
          <a:endParaRPr lang="en-US"/>
        </a:p>
      </dgm:t>
    </dgm:pt>
    <dgm:pt modelId="{68D794A5-5D28-4E89-8AE2-2A05723DFD5D}">
      <dgm:prSet custT="1"/>
      <dgm:spPr/>
      <dgm:t>
        <a:bodyPr/>
        <a:lstStyle/>
        <a:p>
          <a:pPr rtl="1"/>
          <a:r>
            <a:rPr lang="ar-EG" sz="2000" b="1" dirty="0" smtClean="0"/>
            <a:t>مبدأ الشفافية و الحياد و الإنصاف </a:t>
          </a:r>
          <a:endParaRPr lang="en-US" sz="2000" b="1" dirty="0"/>
        </a:p>
      </dgm:t>
    </dgm:pt>
    <dgm:pt modelId="{BBCA42FF-A1B1-43B2-B809-227D9AF2BED4}" type="parTrans" cxnId="{52918B53-61FA-4286-A3C4-D55CFD2940AF}">
      <dgm:prSet/>
      <dgm:spPr/>
      <dgm:t>
        <a:bodyPr/>
        <a:lstStyle/>
        <a:p>
          <a:endParaRPr lang="en-US"/>
        </a:p>
      </dgm:t>
    </dgm:pt>
    <dgm:pt modelId="{0B1C911B-AE9C-4554-8BDC-A276253E004E}" type="sibTrans" cxnId="{52918B53-61FA-4286-A3C4-D55CFD2940AF}">
      <dgm:prSet/>
      <dgm:spPr/>
      <dgm:t>
        <a:bodyPr/>
        <a:lstStyle/>
        <a:p>
          <a:endParaRPr lang="en-US"/>
        </a:p>
      </dgm:t>
    </dgm:pt>
    <dgm:pt modelId="{09AAE545-E85B-4F68-80CA-326686914F3B}">
      <dgm:prSet custT="1"/>
      <dgm:spPr/>
      <dgm:t>
        <a:bodyPr/>
        <a:lstStyle/>
        <a:p>
          <a:pPr rtl="1"/>
          <a:r>
            <a:rPr lang="ar-EG" sz="2000" b="1" dirty="0" smtClean="0"/>
            <a:t>مبدأ الجودة و الأمن </a:t>
          </a:r>
          <a:endParaRPr lang="en-US" sz="2000" b="1" dirty="0"/>
        </a:p>
      </dgm:t>
    </dgm:pt>
    <dgm:pt modelId="{CE57E3BC-CD53-4456-BD4A-9547753C902A}" type="parTrans" cxnId="{35BE561B-D187-4DC8-BDE6-6AA3C05ABCE4}">
      <dgm:prSet/>
      <dgm:spPr/>
      <dgm:t>
        <a:bodyPr/>
        <a:lstStyle/>
        <a:p>
          <a:endParaRPr lang="en-US"/>
        </a:p>
      </dgm:t>
    </dgm:pt>
    <dgm:pt modelId="{3303ABE6-3166-4A7A-B47A-B4F18658A9FF}" type="sibTrans" cxnId="{35BE561B-D187-4DC8-BDE6-6AA3C05ABCE4}">
      <dgm:prSet/>
      <dgm:spPr/>
      <dgm:t>
        <a:bodyPr/>
        <a:lstStyle/>
        <a:p>
          <a:endParaRPr lang="en-US"/>
        </a:p>
      </dgm:t>
    </dgm:pt>
    <dgm:pt modelId="{E49AF3A5-5FEE-41F3-94F8-076C17026066}">
      <dgm:prSet custT="1"/>
      <dgm:spPr/>
      <dgm:t>
        <a:bodyPr/>
        <a:lstStyle/>
        <a:p>
          <a:pPr rtl="1"/>
          <a:r>
            <a:rPr lang="ar-EG" sz="2000" b="1" dirty="0" smtClean="0"/>
            <a:t>مبدأ تحكم المستخدم أو تحت سيطرة المستخدم </a:t>
          </a:r>
          <a:endParaRPr lang="en-US" sz="2000" b="1" dirty="0"/>
        </a:p>
      </dgm:t>
    </dgm:pt>
    <dgm:pt modelId="{22D51625-8C22-47F4-86D8-EEEB456453B3}" type="parTrans" cxnId="{F53C990A-1127-44C9-BE55-AE8639F1CA91}">
      <dgm:prSet/>
      <dgm:spPr/>
      <dgm:t>
        <a:bodyPr/>
        <a:lstStyle/>
        <a:p>
          <a:endParaRPr lang="en-US"/>
        </a:p>
      </dgm:t>
    </dgm:pt>
    <dgm:pt modelId="{22803E45-4ECF-40FF-B027-CDA5C9740FAF}" type="sibTrans" cxnId="{F53C990A-1127-44C9-BE55-AE8639F1CA91}">
      <dgm:prSet/>
      <dgm:spPr/>
      <dgm:t>
        <a:bodyPr/>
        <a:lstStyle/>
        <a:p>
          <a:endParaRPr lang="en-US"/>
        </a:p>
      </dgm:t>
    </dgm:pt>
    <dgm:pt modelId="{BD577774-18A2-4E09-8CDD-DFCC6702E90E}" type="pres">
      <dgm:prSet presAssocID="{A6D76273-C680-4329-A702-AC0DD1873D50}" presName="Name0" presStyleCnt="0">
        <dgm:presLayoutVars>
          <dgm:dir/>
          <dgm:animLvl val="lvl"/>
          <dgm:resizeHandles val="exact"/>
        </dgm:presLayoutVars>
      </dgm:prSet>
      <dgm:spPr/>
      <dgm:t>
        <a:bodyPr/>
        <a:lstStyle/>
        <a:p>
          <a:endParaRPr lang="en-US"/>
        </a:p>
      </dgm:t>
    </dgm:pt>
    <dgm:pt modelId="{83EAD73B-0579-4B9C-93BD-213718183D7B}" type="pres">
      <dgm:prSet presAssocID="{FEFDD0FF-418A-4F7D-A67F-2B90D23E3675}" presName="linNode" presStyleCnt="0"/>
      <dgm:spPr/>
    </dgm:pt>
    <dgm:pt modelId="{121BD9CD-FE62-4081-B0AC-96F7690B2CA2}" type="pres">
      <dgm:prSet presAssocID="{FEFDD0FF-418A-4F7D-A67F-2B90D23E3675}" presName="parentText" presStyleLbl="node1" presStyleIdx="0" presStyleCnt="5" custLinFactNeighborX="82112" custLinFactNeighborY="31428">
        <dgm:presLayoutVars>
          <dgm:chMax val="1"/>
          <dgm:bulletEnabled val="1"/>
        </dgm:presLayoutVars>
      </dgm:prSet>
      <dgm:spPr/>
      <dgm:t>
        <a:bodyPr/>
        <a:lstStyle/>
        <a:p>
          <a:endParaRPr lang="en-US"/>
        </a:p>
      </dgm:t>
    </dgm:pt>
    <dgm:pt modelId="{1B355F25-0F39-4670-BCC2-D193260439B2}" type="pres">
      <dgm:prSet presAssocID="{5316E9CA-9650-4D3C-8827-10F0E2A198E5}" presName="sp" presStyleCnt="0"/>
      <dgm:spPr/>
    </dgm:pt>
    <dgm:pt modelId="{69D0F4D6-4634-414A-BBD5-28D1A209BA3A}" type="pres">
      <dgm:prSet presAssocID="{7059D9E6-1DD5-4496-A2C6-6A692FFA6C52}" presName="linNode" presStyleCnt="0"/>
      <dgm:spPr/>
    </dgm:pt>
    <dgm:pt modelId="{152EFDED-2F94-47EA-B3E6-20B40E3E39B3}" type="pres">
      <dgm:prSet presAssocID="{7059D9E6-1DD5-4496-A2C6-6A692FFA6C52}" presName="parentText" presStyleLbl="node1" presStyleIdx="1" presStyleCnt="5" custLinFactNeighborX="-63448" custLinFactNeighborY="-75719">
        <dgm:presLayoutVars>
          <dgm:chMax val="1"/>
          <dgm:bulletEnabled val="1"/>
        </dgm:presLayoutVars>
      </dgm:prSet>
      <dgm:spPr/>
      <dgm:t>
        <a:bodyPr/>
        <a:lstStyle/>
        <a:p>
          <a:endParaRPr lang="en-US"/>
        </a:p>
      </dgm:t>
    </dgm:pt>
    <dgm:pt modelId="{BE82A6E2-5243-4C75-A79F-B325B4E14807}" type="pres">
      <dgm:prSet presAssocID="{02A3A302-1CD1-4FAF-BE16-685022F6F741}" presName="sp" presStyleCnt="0"/>
      <dgm:spPr/>
    </dgm:pt>
    <dgm:pt modelId="{9E3141BA-A913-4AA2-9F6A-E66EB3316552}" type="pres">
      <dgm:prSet presAssocID="{68D794A5-5D28-4E89-8AE2-2A05723DFD5D}" presName="linNode" presStyleCnt="0"/>
      <dgm:spPr/>
    </dgm:pt>
    <dgm:pt modelId="{6446728E-1160-4785-BD45-A30FC462DF54}" type="pres">
      <dgm:prSet presAssocID="{68D794A5-5D28-4E89-8AE2-2A05723DFD5D}" presName="parentText" presStyleLbl="node1" presStyleIdx="2" presStyleCnt="5" custLinFactNeighborX="-63830" custLinFactNeighborY="-26813">
        <dgm:presLayoutVars>
          <dgm:chMax val="1"/>
          <dgm:bulletEnabled val="1"/>
        </dgm:presLayoutVars>
      </dgm:prSet>
      <dgm:spPr/>
      <dgm:t>
        <a:bodyPr/>
        <a:lstStyle/>
        <a:p>
          <a:endParaRPr lang="en-US"/>
        </a:p>
      </dgm:t>
    </dgm:pt>
    <dgm:pt modelId="{15D6DC7D-75E5-4104-9140-F4D7F1690202}" type="pres">
      <dgm:prSet presAssocID="{0B1C911B-AE9C-4554-8BDC-A276253E004E}" presName="sp" presStyleCnt="0"/>
      <dgm:spPr/>
    </dgm:pt>
    <dgm:pt modelId="{B29A9A57-373A-432F-A119-32375EDF430F}" type="pres">
      <dgm:prSet presAssocID="{09AAE545-E85B-4F68-80CA-326686914F3B}" presName="linNode" presStyleCnt="0"/>
      <dgm:spPr/>
    </dgm:pt>
    <dgm:pt modelId="{6A7E8B17-F376-4CC9-BC8F-D9D0BA2DE0E0}" type="pres">
      <dgm:prSet presAssocID="{09AAE545-E85B-4F68-80CA-326686914F3B}" presName="parentText" presStyleLbl="node1" presStyleIdx="3" presStyleCnt="5" custLinFactY="-57500" custLinFactNeighborX="82112" custLinFactNeighborY="-100000">
        <dgm:presLayoutVars>
          <dgm:chMax val="1"/>
          <dgm:bulletEnabled val="1"/>
        </dgm:presLayoutVars>
      </dgm:prSet>
      <dgm:spPr/>
      <dgm:t>
        <a:bodyPr/>
        <a:lstStyle/>
        <a:p>
          <a:endParaRPr lang="en-US"/>
        </a:p>
      </dgm:t>
    </dgm:pt>
    <dgm:pt modelId="{9BB65F9F-F340-4137-A381-579F5FDBC9FE}" type="pres">
      <dgm:prSet presAssocID="{3303ABE6-3166-4A7A-B47A-B4F18658A9FF}" presName="sp" presStyleCnt="0"/>
      <dgm:spPr/>
    </dgm:pt>
    <dgm:pt modelId="{E655E11E-44DF-4C3E-A2A8-08A0D4CC6139}" type="pres">
      <dgm:prSet presAssocID="{E49AF3A5-5FEE-41F3-94F8-076C17026066}" presName="linNode" presStyleCnt="0"/>
      <dgm:spPr/>
    </dgm:pt>
    <dgm:pt modelId="{5D1372B4-6820-4C6E-9505-08214AF71763}" type="pres">
      <dgm:prSet presAssocID="{E49AF3A5-5FEE-41F3-94F8-076C17026066}" presName="parentText" presStyleLbl="node1" presStyleIdx="4" presStyleCnt="5" custScaleY="181002" custLinFactY="-169" custLinFactNeighborX="6572" custLinFactNeighborY="-100000">
        <dgm:presLayoutVars>
          <dgm:chMax val="1"/>
          <dgm:bulletEnabled val="1"/>
        </dgm:presLayoutVars>
      </dgm:prSet>
      <dgm:spPr/>
      <dgm:t>
        <a:bodyPr/>
        <a:lstStyle/>
        <a:p>
          <a:endParaRPr lang="en-US"/>
        </a:p>
      </dgm:t>
    </dgm:pt>
  </dgm:ptLst>
  <dgm:cxnLst>
    <dgm:cxn modelId="{F53C990A-1127-44C9-BE55-AE8639F1CA91}" srcId="{A6D76273-C680-4329-A702-AC0DD1873D50}" destId="{E49AF3A5-5FEE-41F3-94F8-076C17026066}" srcOrd="4" destOrd="0" parTransId="{22D51625-8C22-47F4-86D8-EEEB456453B3}" sibTransId="{22803E45-4ECF-40FF-B027-CDA5C9740FAF}"/>
    <dgm:cxn modelId="{3AEE7EF3-04F6-46BE-BA9C-C9DA1DB87327}" type="presOf" srcId="{A6D76273-C680-4329-A702-AC0DD1873D50}" destId="{BD577774-18A2-4E09-8CDD-DFCC6702E90E}" srcOrd="0" destOrd="0" presId="urn:microsoft.com/office/officeart/2005/8/layout/vList5"/>
    <dgm:cxn modelId="{18A8C63C-1D5A-44D8-A9C2-5E27B19BE28C}" type="presOf" srcId="{09AAE545-E85B-4F68-80CA-326686914F3B}" destId="{6A7E8B17-F376-4CC9-BC8F-D9D0BA2DE0E0}" srcOrd="0" destOrd="0" presId="urn:microsoft.com/office/officeart/2005/8/layout/vList5"/>
    <dgm:cxn modelId="{3837C220-8C2D-4897-A7B2-0E7EA1E8E9EC}" srcId="{A6D76273-C680-4329-A702-AC0DD1873D50}" destId="{FEFDD0FF-418A-4F7D-A67F-2B90D23E3675}" srcOrd="0" destOrd="0" parTransId="{7B5F6D8B-AF86-41CE-9D73-BA09C075A8EF}" sibTransId="{5316E9CA-9650-4D3C-8827-10F0E2A198E5}"/>
    <dgm:cxn modelId="{35BE561B-D187-4DC8-BDE6-6AA3C05ABCE4}" srcId="{A6D76273-C680-4329-A702-AC0DD1873D50}" destId="{09AAE545-E85B-4F68-80CA-326686914F3B}" srcOrd="3" destOrd="0" parTransId="{CE57E3BC-CD53-4456-BD4A-9547753C902A}" sibTransId="{3303ABE6-3166-4A7A-B47A-B4F18658A9FF}"/>
    <dgm:cxn modelId="{05F84C7C-1FB8-4CE6-B391-0FC90840D155}" type="presOf" srcId="{68D794A5-5D28-4E89-8AE2-2A05723DFD5D}" destId="{6446728E-1160-4785-BD45-A30FC462DF54}" srcOrd="0" destOrd="0" presId="urn:microsoft.com/office/officeart/2005/8/layout/vList5"/>
    <dgm:cxn modelId="{90A53516-039A-4426-9D6C-6AB09FED6492}" type="presOf" srcId="{E49AF3A5-5FEE-41F3-94F8-076C17026066}" destId="{5D1372B4-6820-4C6E-9505-08214AF71763}" srcOrd="0" destOrd="0" presId="urn:microsoft.com/office/officeart/2005/8/layout/vList5"/>
    <dgm:cxn modelId="{06640241-1A89-4156-A70D-3A8D8706B461}" srcId="{A6D76273-C680-4329-A702-AC0DD1873D50}" destId="{7059D9E6-1DD5-4496-A2C6-6A692FFA6C52}" srcOrd="1" destOrd="0" parTransId="{E0BAC12D-7579-4DE7-B970-21A53789B062}" sibTransId="{02A3A302-1CD1-4FAF-BE16-685022F6F741}"/>
    <dgm:cxn modelId="{52918B53-61FA-4286-A3C4-D55CFD2940AF}" srcId="{A6D76273-C680-4329-A702-AC0DD1873D50}" destId="{68D794A5-5D28-4E89-8AE2-2A05723DFD5D}" srcOrd="2" destOrd="0" parTransId="{BBCA42FF-A1B1-43B2-B809-227D9AF2BED4}" sibTransId="{0B1C911B-AE9C-4554-8BDC-A276253E004E}"/>
    <dgm:cxn modelId="{FEA308E3-E63D-478A-89E7-1D0453FDD81A}" type="presOf" srcId="{7059D9E6-1DD5-4496-A2C6-6A692FFA6C52}" destId="{152EFDED-2F94-47EA-B3E6-20B40E3E39B3}" srcOrd="0" destOrd="0" presId="urn:microsoft.com/office/officeart/2005/8/layout/vList5"/>
    <dgm:cxn modelId="{E924E46C-0164-4BF4-A000-2EDF6F581043}" type="presOf" srcId="{FEFDD0FF-418A-4F7D-A67F-2B90D23E3675}" destId="{121BD9CD-FE62-4081-B0AC-96F7690B2CA2}" srcOrd="0" destOrd="0" presId="urn:microsoft.com/office/officeart/2005/8/layout/vList5"/>
    <dgm:cxn modelId="{0CF33C37-3FA8-4DC9-BE6B-2514B8FF35F6}" type="presParOf" srcId="{BD577774-18A2-4E09-8CDD-DFCC6702E90E}" destId="{83EAD73B-0579-4B9C-93BD-213718183D7B}" srcOrd="0" destOrd="0" presId="urn:microsoft.com/office/officeart/2005/8/layout/vList5"/>
    <dgm:cxn modelId="{C07319C2-5136-4F19-B82A-9283697A7C5C}" type="presParOf" srcId="{83EAD73B-0579-4B9C-93BD-213718183D7B}" destId="{121BD9CD-FE62-4081-B0AC-96F7690B2CA2}" srcOrd="0" destOrd="0" presId="urn:microsoft.com/office/officeart/2005/8/layout/vList5"/>
    <dgm:cxn modelId="{B4858BBC-702C-485F-A0D5-E87376B28FA5}" type="presParOf" srcId="{BD577774-18A2-4E09-8CDD-DFCC6702E90E}" destId="{1B355F25-0F39-4670-BCC2-D193260439B2}" srcOrd="1" destOrd="0" presId="urn:microsoft.com/office/officeart/2005/8/layout/vList5"/>
    <dgm:cxn modelId="{CC2AE547-4506-468F-982F-9C4FD4854077}" type="presParOf" srcId="{BD577774-18A2-4E09-8CDD-DFCC6702E90E}" destId="{69D0F4D6-4634-414A-BBD5-28D1A209BA3A}" srcOrd="2" destOrd="0" presId="urn:microsoft.com/office/officeart/2005/8/layout/vList5"/>
    <dgm:cxn modelId="{7DA95088-2F8D-49B8-A894-36F5359C37E0}" type="presParOf" srcId="{69D0F4D6-4634-414A-BBD5-28D1A209BA3A}" destId="{152EFDED-2F94-47EA-B3E6-20B40E3E39B3}" srcOrd="0" destOrd="0" presId="urn:microsoft.com/office/officeart/2005/8/layout/vList5"/>
    <dgm:cxn modelId="{C4EB7A83-31EC-4DF1-A4E8-494083FE8DEF}" type="presParOf" srcId="{BD577774-18A2-4E09-8CDD-DFCC6702E90E}" destId="{BE82A6E2-5243-4C75-A79F-B325B4E14807}" srcOrd="3" destOrd="0" presId="urn:microsoft.com/office/officeart/2005/8/layout/vList5"/>
    <dgm:cxn modelId="{93425F35-DD11-40D9-B5E8-F7799192048D}" type="presParOf" srcId="{BD577774-18A2-4E09-8CDD-DFCC6702E90E}" destId="{9E3141BA-A913-4AA2-9F6A-E66EB3316552}" srcOrd="4" destOrd="0" presId="urn:microsoft.com/office/officeart/2005/8/layout/vList5"/>
    <dgm:cxn modelId="{E4A300D3-4D93-443E-B282-0D47202DB30F}" type="presParOf" srcId="{9E3141BA-A913-4AA2-9F6A-E66EB3316552}" destId="{6446728E-1160-4785-BD45-A30FC462DF54}" srcOrd="0" destOrd="0" presId="urn:microsoft.com/office/officeart/2005/8/layout/vList5"/>
    <dgm:cxn modelId="{96533A76-984F-4BFA-8333-1C3410CE5427}" type="presParOf" srcId="{BD577774-18A2-4E09-8CDD-DFCC6702E90E}" destId="{15D6DC7D-75E5-4104-9140-F4D7F1690202}" srcOrd="5" destOrd="0" presId="urn:microsoft.com/office/officeart/2005/8/layout/vList5"/>
    <dgm:cxn modelId="{2A7BFA63-D6E8-43B9-AADF-B9817FFAC68C}" type="presParOf" srcId="{BD577774-18A2-4E09-8CDD-DFCC6702E90E}" destId="{B29A9A57-373A-432F-A119-32375EDF430F}" srcOrd="6" destOrd="0" presId="urn:microsoft.com/office/officeart/2005/8/layout/vList5"/>
    <dgm:cxn modelId="{A3866F2B-A97E-44BF-A17C-D9CB354625C3}" type="presParOf" srcId="{B29A9A57-373A-432F-A119-32375EDF430F}" destId="{6A7E8B17-F376-4CC9-BC8F-D9D0BA2DE0E0}" srcOrd="0" destOrd="0" presId="urn:microsoft.com/office/officeart/2005/8/layout/vList5"/>
    <dgm:cxn modelId="{E21C0F32-1661-45DB-9A94-96390FC32D4D}" type="presParOf" srcId="{BD577774-18A2-4E09-8CDD-DFCC6702E90E}" destId="{9BB65F9F-F340-4137-A381-579F5FDBC9FE}" srcOrd="7" destOrd="0" presId="urn:microsoft.com/office/officeart/2005/8/layout/vList5"/>
    <dgm:cxn modelId="{249694B0-0C4B-4653-8B41-5CF735DB14B1}" type="presParOf" srcId="{BD577774-18A2-4E09-8CDD-DFCC6702E90E}" destId="{E655E11E-44DF-4C3E-A2A8-08A0D4CC6139}" srcOrd="8" destOrd="0" presId="urn:microsoft.com/office/officeart/2005/8/layout/vList5"/>
    <dgm:cxn modelId="{442EA5F9-2586-4DAE-9FE0-781446CE3D21}" type="presParOf" srcId="{E655E11E-44DF-4C3E-A2A8-08A0D4CC6139}" destId="{5D1372B4-6820-4C6E-9505-08214AF71763}" srcOrd="0" destOrd="0" presId="urn:microsoft.com/office/officeart/2005/8/layout/vList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DAD4DF43-51F3-4919-B499-E98F3FC4411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ADCB629-020F-4E6D-88C3-9BCCF589469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A6D76273-C680-4329-A702-AC0DD1873D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EFDD0FF-418A-4F7D-A67F-2B90D23E3675}">
      <dgm:prSet custT="1"/>
      <dgm:spPr/>
      <dgm:t>
        <a:bodyPr/>
        <a:lstStyle/>
        <a:p>
          <a:pPr rtl="1"/>
          <a:r>
            <a:rPr lang="ar-EG" sz="2000" dirty="0" smtClean="0"/>
            <a:t>الجوانب الدستوریة المتعلقة باستخدام الذكاء الاصطناعي </a:t>
          </a:r>
          <a:endParaRPr lang="en-US" sz="2000" dirty="0"/>
        </a:p>
      </dgm:t>
    </dgm:pt>
    <dgm:pt modelId="{7B5F6D8B-AF86-41CE-9D73-BA09C075A8EF}" type="parTrans" cxnId="{3837C220-8C2D-4897-A7B2-0E7EA1E8E9EC}">
      <dgm:prSet/>
      <dgm:spPr/>
      <dgm:t>
        <a:bodyPr/>
        <a:lstStyle/>
        <a:p>
          <a:endParaRPr lang="en-US"/>
        </a:p>
      </dgm:t>
    </dgm:pt>
    <dgm:pt modelId="{5316E9CA-9650-4D3C-8827-10F0E2A198E5}" type="sibTrans" cxnId="{3837C220-8C2D-4897-A7B2-0E7EA1E8E9EC}">
      <dgm:prSet/>
      <dgm:spPr/>
      <dgm:t>
        <a:bodyPr/>
        <a:lstStyle/>
        <a:p>
          <a:endParaRPr lang="en-US"/>
        </a:p>
      </dgm:t>
    </dgm:pt>
    <dgm:pt modelId="{7059D9E6-1DD5-4496-A2C6-6A692FFA6C52}">
      <dgm:prSet/>
      <dgm:spPr/>
      <dgm:t>
        <a:bodyPr/>
        <a:lstStyle/>
        <a:p>
          <a:pPr rtl="1"/>
          <a:r>
            <a:rPr lang="ar-EG" dirty="0" smtClean="0"/>
            <a:t>الرقابة القضائیة على القرارات الإدارية المستندة إلى الذكاء الاصطناعي </a:t>
          </a:r>
          <a:endParaRPr lang="en-US" dirty="0"/>
        </a:p>
      </dgm:t>
    </dgm:pt>
    <dgm:pt modelId="{E0BAC12D-7579-4DE7-B970-21A53789B062}" type="parTrans" cxnId="{06640241-1A89-4156-A70D-3A8D8706B461}">
      <dgm:prSet/>
      <dgm:spPr/>
      <dgm:t>
        <a:bodyPr/>
        <a:lstStyle/>
        <a:p>
          <a:endParaRPr lang="en-US"/>
        </a:p>
      </dgm:t>
    </dgm:pt>
    <dgm:pt modelId="{02A3A302-1CD1-4FAF-BE16-685022F6F741}" type="sibTrans" cxnId="{06640241-1A89-4156-A70D-3A8D8706B461}">
      <dgm:prSet/>
      <dgm:spPr/>
      <dgm:t>
        <a:bodyPr/>
        <a:lstStyle/>
        <a:p>
          <a:endParaRPr lang="en-US"/>
        </a:p>
      </dgm:t>
    </dgm:pt>
    <dgm:pt modelId="{68D794A5-5D28-4E89-8AE2-2A05723DFD5D}">
      <dgm:prSet/>
      <dgm:spPr/>
      <dgm:t>
        <a:bodyPr/>
        <a:lstStyle/>
        <a:p>
          <a:pPr rtl="1"/>
          <a:r>
            <a:rPr lang="ar-EG" dirty="0" smtClean="0"/>
            <a:t>المسئولية عن الذكاء الاصطناعي في القانون الإداري </a:t>
          </a:r>
          <a:endParaRPr lang="en-US" dirty="0"/>
        </a:p>
      </dgm:t>
    </dgm:pt>
    <dgm:pt modelId="{BBCA42FF-A1B1-43B2-B809-227D9AF2BED4}" type="parTrans" cxnId="{52918B53-61FA-4286-A3C4-D55CFD2940AF}">
      <dgm:prSet/>
      <dgm:spPr/>
      <dgm:t>
        <a:bodyPr/>
        <a:lstStyle/>
        <a:p>
          <a:endParaRPr lang="en-US"/>
        </a:p>
      </dgm:t>
    </dgm:pt>
    <dgm:pt modelId="{0B1C911B-AE9C-4554-8BDC-A276253E004E}" type="sibTrans" cxnId="{52918B53-61FA-4286-A3C4-D55CFD2940AF}">
      <dgm:prSet/>
      <dgm:spPr/>
      <dgm:t>
        <a:bodyPr/>
        <a:lstStyle/>
        <a:p>
          <a:endParaRPr lang="en-US"/>
        </a:p>
      </dgm:t>
    </dgm:pt>
    <dgm:pt modelId="{BD577774-18A2-4E09-8CDD-DFCC6702E90E}" type="pres">
      <dgm:prSet presAssocID="{A6D76273-C680-4329-A702-AC0DD1873D50}" presName="Name0" presStyleCnt="0">
        <dgm:presLayoutVars>
          <dgm:dir/>
          <dgm:animLvl val="lvl"/>
          <dgm:resizeHandles val="exact"/>
        </dgm:presLayoutVars>
      </dgm:prSet>
      <dgm:spPr/>
      <dgm:t>
        <a:bodyPr/>
        <a:lstStyle/>
        <a:p>
          <a:endParaRPr lang="en-US"/>
        </a:p>
      </dgm:t>
    </dgm:pt>
    <dgm:pt modelId="{83EAD73B-0579-4B9C-93BD-213718183D7B}" type="pres">
      <dgm:prSet presAssocID="{FEFDD0FF-418A-4F7D-A67F-2B90D23E3675}" presName="linNode" presStyleCnt="0"/>
      <dgm:spPr/>
    </dgm:pt>
    <dgm:pt modelId="{121BD9CD-FE62-4081-B0AC-96F7690B2CA2}" type="pres">
      <dgm:prSet presAssocID="{FEFDD0FF-418A-4F7D-A67F-2B90D23E3675}" presName="parentText" presStyleLbl="node1" presStyleIdx="0" presStyleCnt="3">
        <dgm:presLayoutVars>
          <dgm:chMax val="1"/>
          <dgm:bulletEnabled val="1"/>
        </dgm:presLayoutVars>
      </dgm:prSet>
      <dgm:spPr/>
      <dgm:t>
        <a:bodyPr/>
        <a:lstStyle/>
        <a:p>
          <a:endParaRPr lang="en-US"/>
        </a:p>
      </dgm:t>
    </dgm:pt>
    <dgm:pt modelId="{1B355F25-0F39-4670-BCC2-D193260439B2}" type="pres">
      <dgm:prSet presAssocID="{5316E9CA-9650-4D3C-8827-10F0E2A198E5}" presName="sp" presStyleCnt="0"/>
      <dgm:spPr/>
    </dgm:pt>
    <dgm:pt modelId="{69D0F4D6-4634-414A-BBD5-28D1A209BA3A}" type="pres">
      <dgm:prSet presAssocID="{7059D9E6-1DD5-4496-A2C6-6A692FFA6C52}" presName="linNode" presStyleCnt="0"/>
      <dgm:spPr/>
    </dgm:pt>
    <dgm:pt modelId="{152EFDED-2F94-47EA-B3E6-20B40E3E39B3}" type="pres">
      <dgm:prSet presAssocID="{7059D9E6-1DD5-4496-A2C6-6A692FFA6C52}" presName="parentText" presStyleLbl="node1" presStyleIdx="1" presStyleCnt="3" custLinFactNeighborX="-567" custLinFactNeighborY="-2826">
        <dgm:presLayoutVars>
          <dgm:chMax val="1"/>
          <dgm:bulletEnabled val="1"/>
        </dgm:presLayoutVars>
      </dgm:prSet>
      <dgm:spPr/>
      <dgm:t>
        <a:bodyPr/>
        <a:lstStyle/>
        <a:p>
          <a:endParaRPr lang="en-US"/>
        </a:p>
      </dgm:t>
    </dgm:pt>
    <dgm:pt modelId="{BE82A6E2-5243-4C75-A79F-B325B4E14807}" type="pres">
      <dgm:prSet presAssocID="{02A3A302-1CD1-4FAF-BE16-685022F6F741}" presName="sp" presStyleCnt="0"/>
      <dgm:spPr/>
    </dgm:pt>
    <dgm:pt modelId="{9E3141BA-A913-4AA2-9F6A-E66EB3316552}" type="pres">
      <dgm:prSet presAssocID="{68D794A5-5D28-4E89-8AE2-2A05723DFD5D}" presName="linNode" presStyleCnt="0"/>
      <dgm:spPr/>
    </dgm:pt>
    <dgm:pt modelId="{6446728E-1160-4785-BD45-A30FC462DF54}" type="pres">
      <dgm:prSet presAssocID="{68D794A5-5D28-4E89-8AE2-2A05723DFD5D}" presName="parentText" presStyleLbl="node1" presStyleIdx="2" presStyleCnt="3">
        <dgm:presLayoutVars>
          <dgm:chMax val="1"/>
          <dgm:bulletEnabled val="1"/>
        </dgm:presLayoutVars>
      </dgm:prSet>
      <dgm:spPr/>
      <dgm:t>
        <a:bodyPr/>
        <a:lstStyle/>
        <a:p>
          <a:endParaRPr lang="en-US"/>
        </a:p>
      </dgm:t>
    </dgm:pt>
  </dgm:ptLst>
  <dgm:cxnLst>
    <dgm:cxn modelId="{0F338518-4B88-4788-802E-E68109B1DAB1}" type="presOf" srcId="{7059D9E6-1DD5-4496-A2C6-6A692FFA6C52}" destId="{152EFDED-2F94-47EA-B3E6-20B40E3E39B3}" srcOrd="0" destOrd="0" presId="urn:microsoft.com/office/officeart/2005/8/layout/vList5"/>
    <dgm:cxn modelId="{06640241-1A89-4156-A70D-3A8D8706B461}" srcId="{A6D76273-C680-4329-A702-AC0DD1873D50}" destId="{7059D9E6-1DD5-4496-A2C6-6A692FFA6C52}" srcOrd="1" destOrd="0" parTransId="{E0BAC12D-7579-4DE7-B970-21A53789B062}" sibTransId="{02A3A302-1CD1-4FAF-BE16-685022F6F741}"/>
    <dgm:cxn modelId="{52918B53-61FA-4286-A3C4-D55CFD2940AF}" srcId="{A6D76273-C680-4329-A702-AC0DD1873D50}" destId="{68D794A5-5D28-4E89-8AE2-2A05723DFD5D}" srcOrd="2" destOrd="0" parTransId="{BBCA42FF-A1B1-43B2-B809-227D9AF2BED4}" sibTransId="{0B1C911B-AE9C-4554-8BDC-A276253E004E}"/>
    <dgm:cxn modelId="{2FCE2F32-50DE-46DC-A4E1-DAD2523BD0B5}" type="presOf" srcId="{A6D76273-C680-4329-A702-AC0DD1873D50}" destId="{BD577774-18A2-4E09-8CDD-DFCC6702E90E}" srcOrd="0" destOrd="0" presId="urn:microsoft.com/office/officeart/2005/8/layout/vList5"/>
    <dgm:cxn modelId="{42BF7F9C-F5ED-4DE2-B855-3895A2746802}" type="presOf" srcId="{68D794A5-5D28-4E89-8AE2-2A05723DFD5D}" destId="{6446728E-1160-4785-BD45-A30FC462DF54}" srcOrd="0" destOrd="0" presId="urn:microsoft.com/office/officeart/2005/8/layout/vList5"/>
    <dgm:cxn modelId="{3837C220-8C2D-4897-A7B2-0E7EA1E8E9EC}" srcId="{A6D76273-C680-4329-A702-AC0DD1873D50}" destId="{FEFDD0FF-418A-4F7D-A67F-2B90D23E3675}" srcOrd="0" destOrd="0" parTransId="{7B5F6D8B-AF86-41CE-9D73-BA09C075A8EF}" sibTransId="{5316E9CA-9650-4D3C-8827-10F0E2A198E5}"/>
    <dgm:cxn modelId="{7D4FFFBE-C30F-4FB8-8BF7-044E1BCC327B}" type="presOf" srcId="{FEFDD0FF-418A-4F7D-A67F-2B90D23E3675}" destId="{121BD9CD-FE62-4081-B0AC-96F7690B2CA2}" srcOrd="0" destOrd="0" presId="urn:microsoft.com/office/officeart/2005/8/layout/vList5"/>
    <dgm:cxn modelId="{E50CFE88-C8C8-49CC-86BF-BE622A21A9A7}" type="presParOf" srcId="{BD577774-18A2-4E09-8CDD-DFCC6702E90E}" destId="{83EAD73B-0579-4B9C-93BD-213718183D7B}" srcOrd="0" destOrd="0" presId="urn:microsoft.com/office/officeart/2005/8/layout/vList5"/>
    <dgm:cxn modelId="{7289AF0A-D93F-4EBD-B669-9CCCB6EB7899}" type="presParOf" srcId="{83EAD73B-0579-4B9C-93BD-213718183D7B}" destId="{121BD9CD-FE62-4081-B0AC-96F7690B2CA2}" srcOrd="0" destOrd="0" presId="urn:microsoft.com/office/officeart/2005/8/layout/vList5"/>
    <dgm:cxn modelId="{C6F121BB-39FC-4362-895C-F5B20253FB1D}" type="presParOf" srcId="{BD577774-18A2-4E09-8CDD-DFCC6702E90E}" destId="{1B355F25-0F39-4670-BCC2-D193260439B2}" srcOrd="1" destOrd="0" presId="urn:microsoft.com/office/officeart/2005/8/layout/vList5"/>
    <dgm:cxn modelId="{E6215C01-35B7-49DE-AE34-AE969382C53D}" type="presParOf" srcId="{BD577774-18A2-4E09-8CDD-DFCC6702E90E}" destId="{69D0F4D6-4634-414A-BBD5-28D1A209BA3A}" srcOrd="2" destOrd="0" presId="urn:microsoft.com/office/officeart/2005/8/layout/vList5"/>
    <dgm:cxn modelId="{1DE86D47-49F6-45FD-B9E5-FFAF517F74E9}" type="presParOf" srcId="{69D0F4D6-4634-414A-BBD5-28D1A209BA3A}" destId="{152EFDED-2F94-47EA-B3E6-20B40E3E39B3}" srcOrd="0" destOrd="0" presId="urn:microsoft.com/office/officeart/2005/8/layout/vList5"/>
    <dgm:cxn modelId="{8BA15968-F5B1-4A88-9B30-206FADEEA2A8}" type="presParOf" srcId="{BD577774-18A2-4E09-8CDD-DFCC6702E90E}" destId="{BE82A6E2-5243-4C75-A79F-B325B4E14807}" srcOrd="3" destOrd="0" presId="urn:microsoft.com/office/officeart/2005/8/layout/vList5"/>
    <dgm:cxn modelId="{E2B5CEA7-371E-4CD6-9EE5-4FEE6F5BE827}" type="presParOf" srcId="{BD577774-18A2-4E09-8CDD-DFCC6702E90E}" destId="{9E3141BA-A913-4AA2-9F6A-E66EB3316552}" srcOrd="4" destOrd="0" presId="urn:microsoft.com/office/officeart/2005/8/layout/vList5"/>
    <dgm:cxn modelId="{0AA7E05C-CEEC-4EBB-A2A3-16D78B41904B}" type="presParOf" srcId="{9E3141BA-A913-4AA2-9F6A-E66EB3316552}" destId="{6446728E-1160-4785-BD45-A30FC462DF54}" srcOrd="0" destOrd="0" presId="urn:microsoft.com/office/officeart/2005/8/layout/vList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88861AE-58A8-47DE-94CA-4C0E9B7CD837}"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132D1D45-78C8-443C-A8BE-7D672A5E59DF}"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6A0F5A2C-33D0-415A-AAA2-ED0397D527E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F19E51C-A6EB-46A4-8FAD-2CCD806EFAB5}"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AE2A917-4E03-498E-980D-6FBD34055DBC}"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340E4C06-5736-4ADC-B6AE-D77F01BEA098}"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C183A440-82C6-4FB7-9E8E-AF44F13672C9}"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A1CA373E-7005-4DC3-A152-EFF9F335D103}"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3242889-28F0-470F-8023-A3BCA89488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7B7241D4-DB5E-42C1-8F0E-053C505E967E}"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A6D76273-C680-4329-A702-AC0DD1873D50}"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FEFDD0FF-418A-4F7D-A67F-2B90D23E3675}">
      <dgm:prSet custT="1"/>
      <dgm:spPr/>
      <dgm:t>
        <a:bodyPr/>
        <a:lstStyle/>
        <a:p>
          <a:pPr rtl="1"/>
          <a:r>
            <a:rPr lang="ar-EG" sz="2400" b="1" dirty="0" smtClean="0"/>
            <a:t>المقصود بحوكمة الشركات </a:t>
          </a:r>
          <a:endParaRPr lang="en-US" sz="2400" b="1" dirty="0"/>
        </a:p>
      </dgm:t>
    </dgm:pt>
    <dgm:pt modelId="{7B5F6D8B-AF86-41CE-9D73-BA09C075A8EF}" type="parTrans" cxnId="{3837C220-8C2D-4897-A7B2-0E7EA1E8E9EC}">
      <dgm:prSet/>
      <dgm:spPr/>
      <dgm:t>
        <a:bodyPr/>
        <a:lstStyle/>
        <a:p>
          <a:endParaRPr lang="en-US"/>
        </a:p>
      </dgm:t>
    </dgm:pt>
    <dgm:pt modelId="{5316E9CA-9650-4D3C-8827-10F0E2A198E5}" type="sibTrans" cxnId="{3837C220-8C2D-4897-A7B2-0E7EA1E8E9EC}">
      <dgm:prSet/>
      <dgm:spPr/>
      <dgm:t>
        <a:bodyPr/>
        <a:lstStyle/>
        <a:p>
          <a:endParaRPr lang="en-US"/>
        </a:p>
      </dgm:t>
    </dgm:pt>
    <dgm:pt modelId="{7059D9E6-1DD5-4496-A2C6-6A692FFA6C52}">
      <dgm:prSet custT="1"/>
      <dgm:spPr/>
      <dgm:t>
        <a:bodyPr/>
        <a:lstStyle/>
        <a:p>
          <a:pPr rtl="1"/>
          <a:r>
            <a:rPr lang="ar-EG" sz="2400" b="1" dirty="0" smtClean="0"/>
            <a:t>الأساس القانوني للاعتماد على الذكاء الاصطناعي لتحقيق الحوكمة</a:t>
          </a:r>
          <a:endParaRPr lang="en-US" sz="2400" b="1" dirty="0"/>
        </a:p>
      </dgm:t>
    </dgm:pt>
    <dgm:pt modelId="{E0BAC12D-7579-4DE7-B970-21A53789B062}" type="parTrans" cxnId="{06640241-1A89-4156-A70D-3A8D8706B461}">
      <dgm:prSet/>
      <dgm:spPr/>
      <dgm:t>
        <a:bodyPr/>
        <a:lstStyle/>
        <a:p>
          <a:endParaRPr lang="en-US"/>
        </a:p>
      </dgm:t>
    </dgm:pt>
    <dgm:pt modelId="{02A3A302-1CD1-4FAF-BE16-685022F6F741}" type="sibTrans" cxnId="{06640241-1A89-4156-A70D-3A8D8706B461}">
      <dgm:prSet/>
      <dgm:spPr/>
      <dgm:t>
        <a:bodyPr/>
        <a:lstStyle/>
        <a:p>
          <a:endParaRPr lang="en-US"/>
        </a:p>
      </dgm:t>
    </dgm:pt>
    <dgm:pt modelId="{BD577774-18A2-4E09-8CDD-DFCC6702E90E}" type="pres">
      <dgm:prSet presAssocID="{A6D76273-C680-4329-A702-AC0DD1873D50}" presName="Name0" presStyleCnt="0">
        <dgm:presLayoutVars>
          <dgm:dir/>
          <dgm:animLvl val="lvl"/>
          <dgm:resizeHandles val="exact"/>
        </dgm:presLayoutVars>
      </dgm:prSet>
      <dgm:spPr/>
      <dgm:t>
        <a:bodyPr/>
        <a:lstStyle/>
        <a:p>
          <a:endParaRPr lang="en-US"/>
        </a:p>
      </dgm:t>
    </dgm:pt>
    <dgm:pt modelId="{83EAD73B-0579-4B9C-93BD-213718183D7B}" type="pres">
      <dgm:prSet presAssocID="{FEFDD0FF-418A-4F7D-A67F-2B90D23E3675}" presName="linNode" presStyleCnt="0"/>
      <dgm:spPr/>
    </dgm:pt>
    <dgm:pt modelId="{121BD9CD-FE62-4081-B0AC-96F7690B2CA2}" type="pres">
      <dgm:prSet presAssocID="{FEFDD0FF-418A-4F7D-A67F-2B90D23E3675}" presName="parentText" presStyleLbl="node1" presStyleIdx="0" presStyleCnt="2">
        <dgm:presLayoutVars>
          <dgm:chMax val="1"/>
          <dgm:bulletEnabled val="1"/>
        </dgm:presLayoutVars>
      </dgm:prSet>
      <dgm:spPr/>
      <dgm:t>
        <a:bodyPr/>
        <a:lstStyle/>
        <a:p>
          <a:endParaRPr lang="en-US"/>
        </a:p>
      </dgm:t>
    </dgm:pt>
    <dgm:pt modelId="{1B355F25-0F39-4670-BCC2-D193260439B2}" type="pres">
      <dgm:prSet presAssocID="{5316E9CA-9650-4D3C-8827-10F0E2A198E5}" presName="sp" presStyleCnt="0"/>
      <dgm:spPr/>
    </dgm:pt>
    <dgm:pt modelId="{69D0F4D6-4634-414A-BBD5-28D1A209BA3A}" type="pres">
      <dgm:prSet presAssocID="{7059D9E6-1DD5-4496-A2C6-6A692FFA6C52}" presName="linNode" presStyleCnt="0"/>
      <dgm:spPr/>
    </dgm:pt>
    <dgm:pt modelId="{152EFDED-2F94-47EA-B3E6-20B40E3E39B3}" type="pres">
      <dgm:prSet presAssocID="{7059D9E6-1DD5-4496-A2C6-6A692FFA6C52}" presName="parentText" presStyleLbl="node1" presStyleIdx="1" presStyleCnt="2" custLinFactNeighborX="-567" custLinFactNeighborY="-2826">
        <dgm:presLayoutVars>
          <dgm:chMax val="1"/>
          <dgm:bulletEnabled val="1"/>
        </dgm:presLayoutVars>
      </dgm:prSet>
      <dgm:spPr/>
      <dgm:t>
        <a:bodyPr/>
        <a:lstStyle/>
        <a:p>
          <a:endParaRPr lang="en-US"/>
        </a:p>
      </dgm:t>
    </dgm:pt>
  </dgm:ptLst>
  <dgm:cxnLst>
    <dgm:cxn modelId="{4F1FFFB7-4930-4D6C-A97D-3B4B5F068771}" type="presOf" srcId="{FEFDD0FF-418A-4F7D-A67F-2B90D23E3675}" destId="{121BD9CD-FE62-4081-B0AC-96F7690B2CA2}" srcOrd="0" destOrd="0" presId="urn:microsoft.com/office/officeart/2005/8/layout/vList5"/>
    <dgm:cxn modelId="{3837C220-8C2D-4897-A7B2-0E7EA1E8E9EC}" srcId="{A6D76273-C680-4329-A702-AC0DD1873D50}" destId="{FEFDD0FF-418A-4F7D-A67F-2B90D23E3675}" srcOrd="0" destOrd="0" parTransId="{7B5F6D8B-AF86-41CE-9D73-BA09C075A8EF}" sibTransId="{5316E9CA-9650-4D3C-8827-10F0E2A198E5}"/>
    <dgm:cxn modelId="{50F6CE8E-0D6D-4116-B7AA-075514FC98A5}" type="presOf" srcId="{7059D9E6-1DD5-4496-A2C6-6A692FFA6C52}" destId="{152EFDED-2F94-47EA-B3E6-20B40E3E39B3}" srcOrd="0" destOrd="0" presId="urn:microsoft.com/office/officeart/2005/8/layout/vList5"/>
    <dgm:cxn modelId="{06640241-1A89-4156-A70D-3A8D8706B461}" srcId="{A6D76273-C680-4329-A702-AC0DD1873D50}" destId="{7059D9E6-1DD5-4496-A2C6-6A692FFA6C52}" srcOrd="1" destOrd="0" parTransId="{E0BAC12D-7579-4DE7-B970-21A53789B062}" sibTransId="{02A3A302-1CD1-4FAF-BE16-685022F6F741}"/>
    <dgm:cxn modelId="{B78ED883-1CC2-4369-B2DC-6DB0D9FFB535}" type="presOf" srcId="{A6D76273-C680-4329-A702-AC0DD1873D50}" destId="{BD577774-18A2-4E09-8CDD-DFCC6702E90E}" srcOrd="0" destOrd="0" presId="urn:microsoft.com/office/officeart/2005/8/layout/vList5"/>
    <dgm:cxn modelId="{1E71664C-2804-466B-90B4-C9D8E1DE83FB}" type="presParOf" srcId="{BD577774-18A2-4E09-8CDD-DFCC6702E90E}" destId="{83EAD73B-0579-4B9C-93BD-213718183D7B}" srcOrd="0" destOrd="0" presId="urn:microsoft.com/office/officeart/2005/8/layout/vList5"/>
    <dgm:cxn modelId="{FBB97316-41B7-41AC-AAEA-498E8E6131A6}" type="presParOf" srcId="{83EAD73B-0579-4B9C-93BD-213718183D7B}" destId="{121BD9CD-FE62-4081-B0AC-96F7690B2CA2}" srcOrd="0" destOrd="0" presId="urn:microsoft.com/office/officeart/2005/8/layout/vList5"/>
    <dgm:cxn modelId="{0B9D6808-9E79-45BA-8529-4536469B6B4C}" type="presParOf" srcId="{BD577774-18A2-4E09-8CDD-DFCC6702E90E}" destId="{1B355F25-0F39-4670-BCC2-D193260439B2}" srcOrd="1" destOrd="0" presId="urn:microsoft.com/office/officeart/2005/8/layout/vList5"/>
    <dgm:cxn modelId="{B674CB46-F5DF-475A-AB36-3BBF33A2E733}" type="presParOf" srcId="{BD577774-18A2-4E09-8CDD-DFCC6702E90E}" destId="{69D0F4D6-4634-414A-BBD5-28D1A209BA3A}" srcOrd="2" destOrd="0" presId="urn:microsoft.com/office/officeart/2005/8/layout/vList5"/>
    <dgm:cxn modelId="{2173E221-85C8-458B-8F32-9F3C8AE37602}" type="presParOf" srcId="{69D0F4D6-4634-414A-BBD5-28D1A209BA3A}" destId="{152EFDED-2F94-47EA-B3E6-20B40E3E39B3}" srcOrd="0" destOrd="0" presId="urn:microsoft.com/office/officeart/2005/8/layout/vList5"/>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9C9AF1B-DA73-42DB-81D1-22D52DBA683E}"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F6DA59CC-7E0A-42ED-9C1A-5EE354B3CB64}"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68D2D7E-3979-42AC-A613-03CC35A4C8A3}"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0E47A7-B8C2-433D-8C14-A37BAB0AEC1F}">
      <dsp:nvSpPr>
        <dsp:cNvPr id="0" name=""/>
        <dsp:cNvSpPr/>
      </dsp:nvSpPr>
      <dsp:spPr>
        <a:xfrm>
          <a:off x="0" y="0"/>
          <a:ext cx="6396646"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1-ماهية الذكاء الاصطناعي </a:t>
          </a:r>
          <a:endParaRPr lang="en-US" sz="2000" kern="1200" dirty="0"/>
        </a:p>
      </dsp:txBody>
      <dsp:txXfrm>
        <a:off x="39295" y="39295"/>
        <a:ext cx="6318056" cy="726370"/>
      </dsp:txXfrm>
    </dsp:sp>
    <dsp:sp modelId="{D21F54BA-3824-490C-9893-B73DB43594DB}">
      <dsp:nvSpPr>
        <dsp:cNvPr id="0" name=""/>
        <dsp:cNvSpPr/>
      </dsp:nvSpPr>
      <dsp:spPr>
        <a:xfrm>
          <a:off x="0" y="941533"/>
          <a:ext cx="6396646" cy="8049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ar-EG" sz="2000" b="1" kern="1200" dirty="0" smtClean="0"/>
            <a:t>2-علاقة الذكاء الاصطناعي بالقانون</a:t>
          </a:r>
          <a:endParaRPr lang="en-US" sz="2000" kern="1200" dirty="0"/>
        </a:p>
      </dsp:txBody>
      <dsp:txXfrm>
        <a:off x="39295" y="980828"/>
        <a:ext cx="6318056" cy="72637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A16F23-C45F-4911-85EF-1210632A0A70}">
      <dsp:nvSpPr>
        <dsp:cNvPr id="0" name=""/>
        <dsp:cNvSpPr/>
      </dsp:nvSpPr>
      <dsp:spPr>
        <a:xfrm>
          <a:off x="5334445" y="49037"/>
          <a:ext cx="2353798" cy="23537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333500" rtl="1">
            <a:lnSpc>
              <a:spcPct val="90000"/>
            </a:lnSpc>
            <a:spcBef>
              <a:spcPct val="0"/>
            </a:spcBef>
            <a:spcAft>
              <a:spcPct val="35000"/>
            </a:spcAft>
          </a:pPr>
          <a:r>
            <a:rPr lang="ar-EG" sz="3000" b="1" kern="1200" dirty="0" smtClean="0"/>
            <a:t>تعريف الذكاء الاصطناعي</a:t>
          </a:r>
          <a:endParaRPr lang="en-US" sz="3000" kern="1200" dirty="0"/>
        </a:p>
      </dsp:txBody>
      <dsp:txXfrm>
        <a:off x="5648285" y="460952"/>
        <a:ext cx="1726119" cy="1059209"/>
      </dsp:txXfrm>
    </dsp:sp>
    <dsp:sp modelId="{DDF24712-D9AF-4A5D-804A-3CCE3324A2BD}">
      <dsp:nvSpPr>
        <dsp:cNvPr id="0" name=""/>
        <dsp:cNvSpPr/>
      </dsp:nvSpPr>
      <dsp:spPr>
        <a:xfrm>
          <a:off x="6239324" y="1569199"/>
          <a:ext cx="2353798" cy="23537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333500" rtl="1">
            <a:lnSpc>
              <a:spcPct val="90000"/>
            </a:lnSpc>
            <a:spcBef>
              <a:spcPct val="0"/>
            </a:spcBef>
            <a:spcAft>
              <a:spcPct val="35000"/>
            </a:spcAft>
          </a:pPr>
          <a:r>
            <a:rPr lang="ar-EG" sz="3000" b="1" kern="1200" dirty="0" smtClean="0"/>
            <a:t>أهمية الذكاء الاصطناعي</a:t>
          </a:r>
          <a:endParaRPr lang="en-US" sz="3000" kern="1200" dirty="0"/>
        </a:p>
      </dsp:txBody>
      <dsp:txXfrm>
        <a:off x="6959194" y="2177263"/>
        <a:ext cx="1412279" cy="1294589"/>
      </dsp:txXfrm>
    </dsp:sp>
    <dsp:sp modelId="{1F4260FC-FFC5-4C00-9EF7-A199E43FFB34}">
      <dsp:nvSpPr>
        <dsp:cNvPr id="0" name=""/>
        <dsp:cNvSpPr/>
      </dsp:nvSpPr>
      <dsp:spPr>
        <a:xfrm>
          <a:off x="3991948" y="1564318"/>
          <a:ext cx="2632206" cy="2353798"/>
        </a:xfrm>
        <a:prstGeom prst="ellipse">
          <a:avLst/>
        </a:prstGeom>
        <a:solidFill>
          <a:schemeClr val="accent1">
            <a:alpha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1333500" rtl="1">
            <a:lnSpc>
              <a:spcPct val="90000"/>
            </a:lnSpc>
            <a:spcBef>
              <a:spcPct val="0"/>
            </a:spcBef>
            <a:spcAft>
              <a:spcPct val="35000"/>
            </a:spcAft>
          </a:pPr>
          <a:r>
            <a:rPr lang="ar-EG" sz="3000" b="1" kern="1200" dirty="0" smtClean="0"/>
            <a:t>خصائص الذكاء الاصطناعي</a:t>
          </a:r>
          <a:endParaRPr lang="en-US" sz="3000" b="1" kern="1200" dirty="0"/>
        </a:p>
      </dsp:txBody>
      <dsp:txXfrm>
        <a:off x="4239814" y="2172383"/>
        <a:ext cx="1579323" cy="129458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C11293-51D9-4E10-839C-0F743AE9290C}">
      <dsp:nvSpPr>
        <dsp:cNvPr id="0" name=""/>
        <dsp:cNvSpPr/>
      </dsp:nvSpPr>
      <dsp:spPr>
        <a:xfrm>
          <a:off x="464064" y="297654"/>
          <a:ext cx="3220554" cy="1006423"/>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684"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الذكاء الاصطناعي </a:t>
          </a:r>
        </a:p>
        <a:p>
          <a:pPr lvl="0" algn="ctr" defTabSz="889000" rtl="1">
            <a:lnSpc>
              <a:spcPct val="90000"/>
            </a:lnSpc>
            <a:spcBef>
              <a:spcPct val="0"/>
            </a:spcBef>
            <a:spcAft>
              <a:spcPct val="35000"/>
            </a:spcAft>
          </a:pPr>
          <a:r>
            <a:rPr lang="ar-EG" sz="2000" b="1" kern="1200" dirty="0" smtClean="0"/>
            <a:t>و القانون الجنائي </a:t>
          </a:r>
          <a:endParaRPr lang="en-US" sz="2000" b="1" kern="1200" dirty="0"/>
        </a:p>
      </dsp:txBody>
      <dsp:txXfrm>
        <a:off x="464064" y="297654"/>
        <a:ext cx="3220554" cy="1006423"/>
      </dsp:txXfrm>
    </dsp:sp>
    <dsp:sp modelId="{525B6BC5-F18A-405D-9D36-DEE5C4583B2B}">
      <dsp:nvSpPr>
        <dsp:cNvPr id="0" name=""/>
        <dsp:cNvSpPr/>
      </dsp:nvSpPr>
      <dsp:spPr>
        <a:xfrm>
          <a:off x="329874" y="152281"/>
          <a:ext cx="704496" cy="1056744"/>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60648D1-02C0-499A-A168-A021F170D353}">
      <dsp:nvSpPr>
        <dsp:cNvPr id="0" name=""/>
        <dsp:cNvSpPr/>
      </dsp:nvSpPr>
      <dsp:spPr>
        <a:xfrm>
          <a:off x="3938482" y="126336"/>
          <a:ext cx="3218521" cy="1234574"/>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81254"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الذكاء الاصطناعي </a:t>
          </a:r>
        </a:p>
        <a:p>
          <a:pPr lvl="0" algn="ctr" defTabSz="889000" rtl="1">
            <a:lnSpc>
              <a:spcPct val="90000"/>
            </a:lnSpc>
            <a:spcBef>
              <a:spcPct val="0"/>
            </a:spcBef>
            <a:spcAft>
              <a:spcPct val="35000"/>
            </a:spcAft>
          </a:pPr>
          <a:r>
            <a:rPr lang="ar-EG" sz="2000" b="1" kern="1200" dirty="0" smtClean="0"/>
            <a:t>و القانون العام</a:t>
          </a:r>
          <a:endParaRPr lang="en-US" sz="2000" b="1" kern="1200" dirty="0"/>
        </a:p>
      </dsp:txBody>
      <dsp:txXfrm>
        <a:off x="3938482" y="126336"/>
        <a:ext cx="3218521" cy="1234574"/>
      </dsp:txXfrm>
    </dsp:sp>
    <dsp:sp modelId="{0C89528A-A0D8-4123-BA89-410ACC7EB7B7}">
      <dsp:nvSpPr>
        <dsp:cNvPr id="0" name=""/>
        <dsp:cNvSpPr/>
      </dsp:nvSpPr>
      <dsp:spPr>
        <a:xfrm>
          <a:off x="3804377" y="95448"/>
          <a:ext cx="704051" cy="1056077"/>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D9B6197-68C0-42B5-9A3E-33EF2F44B2B6}">
      <dsp:nvSpPr>
        <dsp:cNvPr id="0" name=""/>
        <dsp:cNvSpPr/>
      </dsp:nvSpPr>
      <dsp:spPr>
        <a:xfrm>
          <a:off x="7410358" y="299556"/>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الذكاء الاصطناعي                   و إجراءات التقاضي </a:t>
          </a:r>
          <a:endParaRPr lang="en-US" sz="2000" b="1" kern="1200" dirty="0"/>
        </a:p>
      </dsp:txBody>
      <dsp:txXfrm>
        <a:off x="7410358" y="299556"/>
        <a:ext cx="3206327" cy="1001977"/>
      </dsp:txXfrm>
    </dsp:sp>
    <dsp:sp modelId="{3925BE1E-57F6-4DD9-8ADB-432A27299D43}">
      <dsp:nvSpPr>
        <dsp:cNvPr id="0" name=""/>
        <dsp:cNvSpPr/>
      </dsp:nvSpPr>
      <dsp:spPr>
        <a:xfrm>
          <a:off x="7276761" y="154826"/>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1BA0721-F0C8-4674-8D5A-82EE667A49A7}">
      <dsp:nvSpPr>
        <dsp:cNvPr id="0" name=""/>
        <dsp:cNvSpPr/>
      </dsp:nvSpPr>
      <dsp:spPr>
        <a:xfrm>
          <a:off x="3936915" y="1624869"/>
          <a:ext cx="3206327" cy="1001977"/>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678673" tIns="76200" rIns="76200" bIns="76200" numCol="1" spcCol="1270" anchor="ctr" anchorCtr="0">
          <a:noAutofit/>
        </a:bodyPr>
        <a:lstStyle/>
        <a:p>
          <a:pPr lvl="0" algn="ctr" defTabSz="889000" rtl="1">
            <a:lnSpc>
              <a:spcPct val="90000"/>
            </a:lnSpc>
            <a:spcBef>
              <a:spcPct val="0"/>
            </a:spcBef>
            <a:spcAft>
              <a:spcPct val="35000"/>
            </a:spcAft>
          </a:pPr>
          <a:r>
            <a:rPr lang="ar-EG" sz="2000" b="1" kern="1200" dirty="0" smtClean="0"/>
            <a:t>الذكاء الاصطناعي </a:t>
          </a:r>
        </a:p>
        <a:p>
          <a:pPr lvl="0" algn="ctr" defTabSz="889000" rtl="1">
            <a:lnSpc>
              <a:spcPct val="90000"/>
            </a:lnSpc>
            <a:spcBef>
              <a:spcPct val="0"/>
            </a:spcBef>
            <a:spcAft>
              <a:spcPct val="35000"/>
            </a:spcAft>
          </a:pPr>
          <a:r>
            <a:rPr lang="ar-EG" sz="2000" b="1" kern="1200" dirty="0" smtClean="0"/>
            <a:t>و حوكمة الشركات </a:t>
          </a:r>
          <a:endParaRPr lang="en-US" sz="2000" kern="1200" dirty="0"/>
        </a:p>
      </dsp:txBody>
      <dsp:txXfrm>
        <a:off x="3936915" y="1624869"/>
        <a:ext cx="3206327" cy="1001977"/>
      </dsp:txXfrm>
    </dsp:sp>
    <dsp:sp modelId="{03D09C50-871A-47BC-BE2E-C6F5BDB64828}">
      <dsp:nvSpPr>
        <dsp:cNvPr id="0" name=""/>
        <dsp:cNvSpPr/>
      </dsp:nvSpPr>
      <dsp:spPr>
        <a:xfrm>
          <a:off x="3803318" y="1480139"/>
          <a:ext cx="701384" cy="1052076"/>
        </a:xfrm>
        <a:prstGeom prst="rect">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510375-807A-4E9F-AC09-F38AFE135D88}">
      <dsp:nvSpPr>
        <dsp:cNvPr id="0" name=""/>
        <dsp:cNvSpPr/>
      </dsp:nvSpPr>
      <dsp:spPr>
        <a:xfrm rot="10800000">
          <a:off x="1979064" y="253172"/>
          <a:ext cx="6824973" cy="8368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9031"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التمييز بين التقاضي الذكي و التقاضي الالكتروني </a:t>
          </a:r>
          <a:endParaRPr lang="en-US" sz="2400" kern="1200" dirty="0"/>
        </a:p>
      </dsp:txBody>
      <dsp:txXfrm rot="10800000">
        <a:off x="2188278" y="253172"/>
        <a:ext cx="6615759" cy="836858"/>
      </dsp:txXfrm>
    </dsp:sp>
    <dsp:sp modelId="{20B7C607-CEEF-4152-B999-0C2FD503D536}">
      <dsp:nvSpPr>
        <dsp:cNvPr id="0" name=""/>
        <dsp:cNvSpPr/>
      </dsp:nvSpPr>
      <dsp:spPr>
        <a:xfrm>
          <a:off x="1328660" y="274345"/>
          <a:ext cx="836858" cy="8368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FFA8B32-8F16-49E6-AD25-14C154102B4F}">
      <dsp:nvSpPr>
        <dsp:cNvPr id="0" name=""/>
        <dsp:cNvSpPr/>
      </dsp:nvSpPr>
      <dsp:spPr>
        <a:xfrm rot="10800000">
          <a:off x="1984592" y="2092862"/>
          <a:ext cx="6824973" cy="8368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9031"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المبادئ</a:t>
          </a:r>
          <a:r>
            <a:rPr lang="ar-EG" sz="2400" b="1" kern="1200" baseline="0" dirty="0" smtClean="0"/>
            <a:t> و القواعد الأخلاقية لاستخدام الذكاء الاصطناعي في عمليات إنفاذ القانون </a:t>
          </a:r>
          <a:endParaRPr lang="en-US" sz="2400" b="1" kern="1200" dirty="0"/>
        </a:p>
      </dsp:txBody>
      <dsp:txXfrm rot="10800000">
        <a:off x="2193806" y="2092862"/>
        <a:ext cx="6615759" cy="836858"/>
      </dsp:txXfrm>
    </dsp:sp>
    <dsp:sp modelId="{1F14D904-C435-4D9F-86A6-EC453103CCAF}">
      <dsp:nvSpPr>
        <dsp:cNvPr id="0" name=""/>
        <dsp:cNvSpPr/>
      </dsp:nvSpPr>
      <dsp:spPr>
        <a:xfrm>
          <a:off x="1328660" y="1235285"/>
          <a:ext cx="836858" cy="8368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B63CCDE-BBBA-4AE9-8B78-C0FF943902D0}">
      <dsp:nvSpPr>
        <dsp:cNvPr id="0" name=""/>
        <dsp:cNvSpPr/>
      </dsp:nvSpPr>
      <dsp:spPr>
        <a:xfrm rot="10800000">
          <a:off x="1979064" y="1201936"/>
          <a:ext cx="6824973" cy="836858"/>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69031" tIns="91440" rIns="170688" bIns="91440" numCol="1" spcCol="1270" anchor="ctr" anchorCtr="0">
          <a:noAutofit/>
        </a:bodyPr>
        <a:lstStyle/>
        <a:p>
          <a:pPr lvl="0" algn="ctr" defTabSz="1066800" rtl="1">
            <a:lnSpc>
              <a:spcPct val="90000"/>
            </a:lnSpc>
            <a:spcBef>
              <a:spcPct val="0"/>
            </a:spcBef>
            <a:spcAft>
              <a:spcPct val="35000"/>
            </a:spcAft>
          </a:pPr>
          <a:r>
            <a:rPr lang="ar-EG" sz="2400" b="1" kern="1200" dirty="0" smtClean="0"/>
            <a:t>تجارب الدول في التقاضي الذكي</a:t>
          </a:r>
          <a:endParaRPr lang="en-US" sz="2400" kern="1200" dirty="0"/>
        </a:p>
      </dsp:txBody>
      <dsp:txXfrm rot="10800000">
        <a:off x="2188278" y="1201936"/>
        <a:ext cx="6615759" cy="836858"/>
      </dsp:txXfrm>
    </dsp:sp>
    <dsp:sp modelId="{E3C4CFE5-EF7D-444A-8A24-5EEED39340DE}">
      <dsp:nvSpPr>
        <dsp:cNvPr id="0" name=""/>
        <dsp:cNvSpPr/>
      </dsp:nvSpPr>
      <dsp:spPr>
        <a:xfrm>
          <a:off x="1328660" y="2092862"/>
          <a:ext cx="836858" cy="836858"/>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BD9CD-FE62-4081-B0AC-96F7690B2CA2}">
      <dsp:nvSpPr>
        <dsp:cNvPr id="0" name=""/>
        <dsp:cNvSpPr/>
      </dsp:nvSpPr>
      <dsp:spPr>
        <a:xfrm>
          <a:off x="6649516" y="116478"/>
          <a:ext cx="3888586" cy="3678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b="1" kern="1200" dirty="0" smtClean="0"/>
            <a:t>مبدأ احترام الحقوق الأساسية </a:t>
          </a:r>
          <a:endParaRPr lang="en-US" sz="2000" b="1" kern="1200" dirty="0"/>
        </a:p>
      </dsp:txBody>
      <dsp:txXfrm>
        <a:off x="6667475" y="134437"/>
        <a:ext cx="3852668" cy="331970"/>
      </dsp:txXfrm>
    </dsp:sp>
    <dsp:sp modelId="{152EFDED-2F94-47EA-B3E6-20B40E3E39B3}">
      <dsp:nvSpPr>
        <dsp:cNvPr id="0" name=""/>
        <dsp:cNvSpPr/>
      </dsp:nvSpPr>
      <dsp:spPr>
        <a:xfrm>
          <a:off x="989290" y="108579"/>
          <a:ext cx="3888586" cy="3678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b="1" kern="1200" dirty="0" smtClean="0"/>
            <a:t>مبدأ المساواة و عدم التمييز </a:t>
          </a:r>
          <a:endParaRPr lang="en-US" sz="2000" b="1" kern="1200" dirty="0"/>
        </a:p>
      </dsp:txBody>
      <dsp:txXfrm>
        <a:off x="1007249" y="126538"/>
        <a:ext cx="3852668" cy="331970"/>
      </dsp:txXfrm>
    </dsp:sp>
    <dsp:sp modelId="{6446728E-1160-4785-BD45-A30FC462DF54}">
      <dsp:nvSpPr>
        <dsp:cNvPr id="0" name=""/>
        <dsp:cNvSpPr/>
      </dsp:nvSpPr>
      <dsp:spPr>
        <a:xfrm>
          <a:off x="974436" y="674782"/>
          <a:ext cx="3888586" cy="3678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b="1" kern="1200" dirty="0" smtClean="0"/>
            <a:t>مبدأ الشفافية و الحياد و الإنصاف </a:t>
          </a:r>
          <a:endParaRPr lang="en-US" sz="2000" b="1" kern="1200" dirty="0"/>
        </a:p>
      </dsp:txBody>
      <dsp:txXfrm>
        <a:off x="992395" y="692741"/>
        <a:ext cx="3852668" cy="331970"/>
      </dsp:txXfrm>
    </dsp:sp>
    <dsp:sp modelId="{6A7E8B17-F376-4CC9-BC8F-D9D0BA2DE0E0}">
      <dsp:nvSpPr>
        <dsp:cNvPr id="0" name=""/>
        <dsp:cNvSpPr/>
      </dsp:nvSpPr>
      <dsp:spPr>
        <a:xfrm>
          <a:off x="6649516" y="580282"/>
          <a:ext cx="3888586" cy="3678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b="1" kern="1200" dirty="0" smtClean="0"/>
            <a:t>مبدأ الجودة و الأمن </a:t>
          </a:r>
          <a:endParaRPr lang="en-US" sz="2000" b="1" kern="1200" dirty="0"/>
        </a:p>
      </dsp:txBody>
      <dsp:txXfrm>
        <a:off x="6667475" y="598241"/>
        <a:ext cx="3852668" cy="331970"/>
      </dsp:txXfrm>
    </dsp:sp>
    <dsp:sp modelId="{5D1372B4-6820-4C6E-9505-08214AF71763}">
      <dsp:nvSpPr>
        <dsp:cNvPr id="0" name=""/>
        <dsp:cNvSpPr/>
      </dsp:nvSpPr>
      <dsp:spPr>
        <a:xfrm>
          <a:off x="3711829" y="1177479"/>
          <a:ext cx="3884788" cy="665885"/>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b="1" kern="1200" dirty="0" smtClean="0"/>
            <a:t>مبدأ تحكم المستخدم أو تحت سيطرة المستخدم </a:t>
          </a:r>
          <a:endParaRPr lang="en-US" sz="2000" b="1" kern="1200" dirty="0"/>
        </a:p>
      </dsp:txBody>
      <dsp:txXfrm>
        <a:off x="3744335" y="1209985"/>
        <a:ext cx="3819776" cy="600873"/>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BD9CD-FE62-4081-B0AC-96F7690B2CA2}">
      <dsp:nvSpPr>
        <dsp:cNvPr id="0" name=""/>
        <dsp:cNvSpPr/>
      </dsp:nvSpPr>
      <dsp:spPr>
        <a:xfrm>
          <a:off x="3456520" y="1080"/>
          <a:ext cx="3888586" cy="7130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kern="1200" dirty="0" smtClean="0"/>
            <a:t>الجوانب الدستوریة المتعلقة باستخدام الذكاء الاصطناعي </a:t>
          </a:r>
          <a:endParaRPr lang="en-US" sz="2000" kern="1200" dirty="0"/>
        </a:p>
      </dsp:txBody>
      <dsp:txXfrm>
        <a:off x="3491330" y="35890"/>
        <a:ext cx="3818966" cy="643468"/>
      </dsp:txXfrm>
    </dsp:sp>
    <dsp:sp modelId="{152EFDED-2F94-47EA-B3E6-20B40E3E39B3}">
      <dsp:nvSpPr>
        <dsp:cNvPr id="0" name=""/>
        <dsp:cNvSpPr/>
      </dsp:nvSpPr>
      <dsp:spPr>
        <a:xfrm>
          <a:off x="3434472" y="729671"/>
          <a:ext cx="3888586" cy="7130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kern="1200" dirty="0" smtClean="0"/>
            <a:t>الرقابة القضائیة على القرارات الإدارية المستندة إلى الذكاء الاصطناعي </a:t>
          </a:r>
          <a:endParaRPr lang="en-US" sz="2000" kern="1200" dirty="0"/>
        </a:p>
      </dsp:txBody>
      <dsp:txXfrm>
        <a:off x="3469282" y="764481"/>
        <a:ext cx="3818966" cy="643468"/>
      </dsp:txXfrm>
    </dsp:sp>
    <dsp:sp modelId="{6446728E-1160-4785-BD45-A30FC462DF54}">
      <dsp:nvSpPr>
        <dsp:cNvPr id="0" name=""/>
        <dsp:cNvSpPr/>
      </dsp:nvSpPr>
      <dsp:spPr>
        <a:xfrm>
          <a:off x="3456520" y="1498565"/>
          <a:ext cx="3888586" cy="713088"/>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38100" rIns="76200" bIns="38100" numCol="1" spcCol="1270" anchor="ctr" anchorCtr="0">
          <a:noAutofit/>
        </a:bodyPr>
        <a:lstStyle/>
        <a:p>
          <a:pPr lvl="0" algn="ctr" defTabSz="889000" rtl="1">
            <a:lnSpc>
              <a:spcPct val="90000"/>
            </a:lnSpc>
            <a:spcBef>
              <a:spcPct val="0"/>
            </a:spcBef>
            <a:spcAft>
              <a:spcPct val="35000"/>
            </a:spcAft>
          </a:pPr>
          <a:r>
            <a:rPr lang="ar-EG" sz="2000" kern="1200" dirty="0" smtClean="0"/>
            <a:t>المسئولية عن الذكاء الاصطناعي في القانون الإداري </a:t>
          </a:r>
          <a:endParaRPr lang="en-US" sz="2000" kern="1200" dirty="0"/>
        </a:p>
      </dsp:txBody>
      <dsp:txXfrm>
        <a:off x="3491330" y="1533375"/>
        <a:ext cx="3818966" cy="643468"/>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1BD9CD-FE62-4081-B0AC-96F7690B2CA2}">
      <dsp:nvSpPr>
        <dsp:cNvPr id="0" name=""/>
        <dsp:cNvSpPr/>
      </dsp:nvSpPr>
      <dsp:spPr>
        <a:xfrm>
          <a:off x="3456520" y="27"/>
          <a:ext cx="3888586" cy="10793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1">
            <a:lnSpc>
              <a:spcPct val="90000"/>
            </a:lnSpc>
            <a:spcBef>
              <a:spcPct val="0"/>
            </a:spcBef>
            <a:spcAft>
              <a:spcPct val="35000"/>
            </a:spcAft>
          </a:pPr>
          <a:r>
            <a:rPr lang="ar-EG" sz="2400" b="1" kern="1200" dirty="0" smtClean="0"/>
            <a:t>المقصود بحوكمة الشركات </a:t>
          </a:r>
          <a:endParaRPr lang="en-US" sz="2400" b="1" kern="1200" dirty="0"/>
        </a:p>
      </dsp:txBody>
      <dsp:txXfrm>
        <a:off x="3509210" y="52717"/>
        <a:ext cx="3783206" cy="973976"/>
      </dsp:txXfrm>
    </dsp:sp>
    <dsp:sp modelId="{152EFDED-2F94-47EA-B3E6-20B40E3E39B3}">
      <dsp:nvSpPr>
        <dsp:cNvPr id="0" name=""/>
        <dsp:cNvSpPr/>
      </dsp:nvSpPr>
      <dsp:spPr>
        <a:xfrm>
          <a:off x="3434472" y="1102848"/>
          <a:ext cx="3888586" cy="1079356"/>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45720" rIns="91440" bIns="45720" numCol="1" spcCol="1270" anchor="ctr" anchorCtr="0">
          <a:noAutofit/>
        </a:bodyPr>
        <a:lstStyle/>
        <a:p>
          <a:pPr lvl="0" algn="ctr" defTabSz="1066800" rtl="1">
            <a:lnSpc>
              <a:spcPct val="90000"/>
            </a:lnSpc>
            <a:spcBef>
              <a:spcPct val="0"/>
            </a:spcBef>
            <a:spcAft>
              <a:spcPct val="35000"/>
            </a:spcAft>
          </a:pPr>
          <a:r>
            <a:rPr lang="ar-EG" sz="2400" b="1" kern="1200" dirty="0" smtClean="0"/>
            <a:t>الأساس القانوني للاعتماد على الذكاء الاصطناعي لتحقيق الحوكمة</a:t>
          </a:r>
          <a:endParaRPr lang="en-US" sz="2400" b="1" kern="1200" dirty="0"/>
        </a:p>
      </dsp:txBody>
      <dsp:txXfrm>
        <a:off x="3487162" y="1155538"/>
        <a:ext cx="3783206" cy="973976"/>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1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1.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2.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3.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4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7/8/2023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png"/><Relationship Id="rId7" Type="http://schemas.openxmlformats.org/officeDocument/2006/relationships/diagramColors" Target="../diagrams/colors1.xml"/><Relationship Id="rId12" Type="http://schemas.openxmlformats.org/officeDocument/2006/relationships/image" Target="../media/image8.svg"/><Relationship Id="rId2"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diagramQuickStyle" Target="../diagrams/quickStyle1.xml"/><Relationship Id="rId11" Type="http://schemas.openxmlformats.org/officeDocument/2006/relationships/image" Target="../media/image7.png"/><Relationship Id="rId5" Type="http://schemas.openxmlformats.org/officeDocument/2006/relationships/diagramLayout" Target="../diagrams/layout1.xml"/><Relationship Id="rId10" Type="http://schemas.openxmlformats.org/officeDocument/2006/relationships/image" Target="../media/image13.svg"/><Relationship Id="rId4" Type="http://schemas.openxmlformats.org/officeDocument/2006/relationships/diagramData" Target="../diagrams/data1.xml"/><Relationship Id="rId9" Type="http://schemas.openxmlformats.org/officeDocument/2006/relationships/image" Target="../media/image6.png"/></Relationships>
</file>

<file path=ppt/slides/_rels/slide3.xml.rels><?xml version="1.0" encoding="UTF-8" standalone="yes"?>
<Relationships xmlns="http://schemas.openxmlformats.org/package/2006/relationships"><Relationship Id="rId8" Type="http://schemas.openxmlformats.org/officeDocument/2006/relationships/image" Target="../media/image13.svg"/><Relationship Id="rId3" Type="http://schemas.openxmlformats.org/officeDocument/2006/relationships/diagramLayout" Target="../diagrams/layout2.xml"/><Relationship Id="rId7" Type="http://schemas.openxmlformats.org/officeDocument/2006/relationships/image" Target="../media/image6.png"/><Relationship Id="rId12" Type="http://schemas.openxmlformats.org/officeDocument/2006/relationships/image" Target="../media/image10.svg"/><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11" Type="http://schemas.openxmlformats.org/officeDocument/2006/relationships/image" Target="../media/image8.png"/><Relationship Id="rId5" Type="http://schemas.openxmlformats.org/officeDocument/2006/relationships/diagramColors" Target="../diagrams/colors2.xml"/><Relationship Id="rId10" Type="http://schemas.openxmlformats.org/officeDocument/2006/relationships/image" Target="../media/image8.svg"/><Relationship Id="rId4" Type="http://schemas.openxmlformats.org/officeDocument/2006/relationships/diagramQuickStyle" Target="../diagrams/quickStyle2.xml"/><Relationship Id="rId9" Type="http://schemas.openxmlformats.org/officeDocument/2006/relationships/image" Target="../media/image7.png"/></Relationships>
</file>

<file path=ppt/slides/_rels/slide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xml"/><Relationship Id="rId7" Type="http://schemas.microsoft.com/office/2007/relationships/diagramDrawing" Target="../diagrams/drawing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xml"/><Relationship Id="rId11" Type="http://schemas.openxmlformats.org/officeDocument/2006/relationships/image" Target="../media/image7.png"/><Relationship Id="rId5" Type="http://schemas.openxmlformats.org/officeDocument/2006/relationships/diagramQuickStyle" Target="../diagrams/quickStyle3.xml"/><Relationship Id="rId10" Type="http://schemas.openxmlformats.org/officeDocument/2006/relationships/image" Target="../media/image13.svg"/><Relationship Id="rId4" Type="http://schemas.openxmlformats.org/officeDocument/2006/relationships/diagramLayout" Target="../diagrams/layout3.xml"/></Relationships>
</file>

<file path=ppt/slides/_rels/slide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xml"/><Relationship Id="rId7" Type="http://schemas.microsoft.com/office/2007/relationships/diagramDrawing" Target="../diagrams/drawing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xml"/><Relationship Id="rId11" Type="http://schemas.openxmlformats.org/officeDocument/2006/relationships/image" Target="../media/image7.png"/><Relationship Id="rId5" Type="http://schemas.openxmlformats.org/officeDocument/2006/relationships/diagramQuickStyle" Target="../diagrams/quickStyle4.xml"/><Relationship Id="rId10" Type="http://schemas.openxmlformats.org/officeDocument/2006/relationships/image" Target="../media/image13.svg"/><Relationship Id="rId4" Type="http://schemas.openxmlformats.org/officeDocument/2006/relationships/diagramLayout" Target="../diagrams/layout4.xml"/></Relationships>
</file>

<file path=ppt/slides/_rels/slide6.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image" Target="../media/image7.png"/><Relationship Id="rId5" Type="http://schemas.openxmlformats.org/officeDocument/2006/relationships/diagramQuickStyle" Target="../diagrams/quickStyle5.xml"/><Relationship Id="rId10" Type="http://schemas.openxmlformats.org/officeDocument/2006/relationships/image" Target="../media/image13.svg"/><Relationship Id="rId4" Type="http://schemas.openxmlformats.org/officeDocument/2006/relationships/diagramLayout" Target="../diagrams/layout5.xml"/></Relationships>
</file>

<file path=ppt/slides/_rels/slide7.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Layout" Target="../diagrams/layout7.xml"/><Relationship Id="rId3" Type="http://schemas.openxmlformats.org/officeDocument/2006/relationships/diagramData" Target="../diagrams/data6.xml"/><Relationship Id="rId7" Type="http://schemas.microsoft.com/office/2007/relationships/diagramDrawing" Target="../diagrams/drawing6.xml"/><Relationship Id="rId12" Type="http://schemas.openxmlformats.org/officeDocument/2006/relationships/diagramData" Target="../diagrams/data7.xml"/><Relationship Id="rId2" Type="http://schemas.openxmlformats.org/officeDocument/2006/relationships/image" Target="../media/image3.png"/><Relationship Id="rId16" Type="http://schemas.microsoft.com/office/2007/relationships/diagramDrawing" Target="../diagrams/drawing7.xml"/><Relationship Id="rId1" Type="http://schemas.openxmlformats.org/officeDocument/2006/relationships/slideLayout" Target="../slideLayouts/slideLayout7.xml"/><Relationship Id="rId6" Type="http://schemas.openxmlformats.org/officeDocument/2006/relationships/diagramColors" Target="../diagrams/colors6.xml"/><Relationship Id="rId11" Type="http://schemas.openxmlformats.org/officeDocument/2006/relationships/image" Target="../media/image8.svg"/><Relationship Id="rId5" Type="http://schemas.openxmlformats.org/officeDocument/2006/relationships/diagramQuickStyle" Target="../diagrams/quickStyle6.xml"/><Relationship Id="rId15" Type="http://schemas.openxmlformats.org/officeDocument/2006/relationships/diagramColors" Target="../diagrams/colors7.xml"/><Relationship Id="rId10" Type="http://schemas.openxmlformats.org/officeDocument/2006/relationships/image" Target="../media/image7.png"/><Relationship Id="rId4" Type="http://schemas.openxmlformats.org/officeDocument/2006/relationships/diagramLayout" Target="../diagrams/layout6.xml"/><Relationship Id="rId9" Type="http://schemas.openxmlformats.org/officeDocument/2006/relationships/image" Target="../media/image13.svg"/><Relationship Id="rId14" Type="http://schemas.openxmlformats.org/officeDocument/2006/relationships/diagramQuickStyle" Target="../diagrams/quickStyle7.xml"/></Relationships>
</file>

<file path=ppt/slides/_rels/slide8.xml.rels><?xml version="1.0" encoding="UTF-8" standalone="yes"?>
<Relationships xmlns="http://schemas.openxmlformats.org/package/2006/relationships"><Relationship Id="rId8" Type="http://schemas.microsoft.com/office/2007/relationships/diagramDrawing" Target="../diagrams/drawing8.xml"/><Relationship Id="rId3" Type="http://schemas.openxmlformats.org/officeDocument/2006/relationships/image" Target="../media/image3.png"/><Relationship Id="rId7" Type="http://schemas.openxmlformats.org/officeDocument/2006/relationships/diagramColors" Target="../diagrams/colors8.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8.xml"/><Relationship Id="rId11" Type="http://schemas.openxmlformats.org/officeDocument/2006/relationships/image" Target="../media/image7.png"/><Relationship Id="rId5" Type="http://schemas.openxmlformats.org/officeDocument/2006/relationships/diagramLayout" Target="../diagrams/layout8.xml"/><Relationship Id="rId10" Type="http://schemas.openxmlformats.org/officeDocument/2006/relationships/image" Target="../media/image13.svg"/><Relationship Id="rId4" Type="http://schemas.openxmlformats.org/officeDocument/2006/relationships/diagramData" Target="../diagrams/data8.xml"/><Relationship Id="rId9" Type="http://schemas.openxmlformats.org/officeDocument/2006/relationships/image" Target="../media/image6.png"/></Relationships>
</file>

<file path=ppt/slides/_rels/slide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9.xml"/><Relationship Id="rId7" Type="http://schemas.microsoft.com/office/2007/relationships/diagramDrawing" Target="../diagrams/drawing9.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9.xml"/><Relationship Id="rId11" Type="http://schemas.openxmlformats.org/officeDocument/2006/relationships/image" Target="../media/image7.png"/><Relationship Id="rId5" Type="http://schemas.openxmlformats.org/officeDocument/2006/relationships/diagramQuickStyle" Target="../diagrams/quickStyle9.xml"/><Relationship Id="rId10" Type="http://schemas.openxmlformats.org/officeDocument/2006/relationships/image" Target="../media/image13.svg"/><Relationship Id="rId4" Type="http://schemas.openxmlformats.org/officeDocument/2006/relationships/diagramLayout" Target="../diagrams/layout9.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10.xml"/><Relationship Id="rId7" Type="http://schemas.microsoft.com/office/2007/relationships/diagramDrawing" Target="../diagrams/drawing10.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7.png"/><Relationship Id="rId5" Type="http://schemas.openxmlformats.org/officeDocument/2006/relationships/diagramQuickStyle" Target="../diagrams/quickStyle10.xml"/><Relationship Id="rId10" Type="http://schemas.openxmlformats.org/officeDocument/2006/relationships/image" Target="../media/image13.svg"/><Relationship Id="rId4" Type="http://schemas.openxmlformats.org/officeDocument/2006/relationships/diagramLayout" Target="../diagrams/layout10.xml"/></Relationships>
</file>

<file path=ppt/slides/_rels/slide1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Data" Target="../diagrams/data12.xml"/><Relationship Id="rId3" Type="http://schemas.openxmlformats.org/officeDocument/2006/relationships/diagramData" Target="../diagrams/data11.xml"/><Relationship Id="rId7" Type="http://schemas.microsoft.com/office/2007/relationships/diagramDrawing" Target="../diagrams/drawing11.xml"/><Relationship Id="rId12" Type="http://schemas.openxmlformats.org/officeDocument/2006/relationships/image" Target="../media/image8.svg"/><Relationship Id="rId17" Type="http://schemas.microsoft.com/office/2007/relationships/diagramDrawing" Target="../diagrams/drawing12.xml"/><Relationship Id="rId2" Type="http://schemas.openxmlformats.org/officeDocument/2006/relationships/image" Target="../media/image3.png"/><Relationship Id="rId16" Type="http://schemas.openxmlformats.org/officeDocument/2006/relationships/diagramColors" Target="../diagrams/colors12.xml"/><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image" Target="../media/image7.png"/><Relationship Id="rId5" Type="http://schemas.openxmlformats.org/officeDocument/2006/relationships/diagramQuickStyle" Target="../diagrams/quickStyle11.xml"/><Relationship Id="rId15" Type="http://schemas.openxmlformats.org/officeDocument/2006/relationships/diagramQuickStyle" Target="../diagrams/quickStyle12.xml"/><Relationship Id="rId10" Type="http://schemas.openxmlformats.org/officeDocument/2006/relationships/image" Target="../media/image13.svg"/><Relationship Id="rId4" Type="http://schemas.openxmlformats.org/officeDocument/2006/relationships/diagramLayout" Target="../diagrams/layout11.xml"/><Relationship Id="rId14" Type="http://schemas.openxmlformats.org/officeDocument/2006/relationships/diagramLayout" Target="../diagrams/layout12.xml"/></Relationships>
</file>

<file path=ppt/slides/_rels/slide12.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Data" Target="../diagrams/data14.xml"/><Relationship Id="rId3" Type="http://schemas.openxmlformats.org/officeDocument/2006/relationships/diagramData" Target="../diagrams/data13.xml"/><Relationship Id="rId7" Type="http://schemas.microsoft.com/office/2007/relationships/diagramDrawing" Target="../diagrams/drawing13.xml"/><Relationship Id="rId12" Type="http://schemas.openxmlformats.org/officeDocument/2006/relationships/image" Target="../media/image8.svg"/><Relationship Id="rId17" Type="http://schemas.microsoft.com/office/2007/relationships/diagramDrawing" Target="../diagrams/drawing14.xml"/><Relationship Id="rId2" Type="http://schemas.openxmlformats.org/officeDocument/2006/relationships/image" Target="../media/image3.png"/><Relationship Id="rId16" Type="http://schemas.openxmlformats.org/officeDocument/2006/relationships/diagramColors" Target="../diagrams/colors14.xml"/><Relationship Id="rId1" Type="http://schemas.openxmlformats.org/officeDocument/2006/relationships/slideLayout" Target="../slideLayouts/slideLayout7.xml"/><Relationship Id="rId6" Type="http://schemas.openxmlformats.org/officeDocument/2006/relationships/diagramColors" Target="../diagrams/colors13.xml"/><Relationship Id="rId11" Type="http://schemas.openxmlformats.org/officeDocument/2006/relationships/image" Target="../media/image7.png"/><Relationship Id="rId5" Type="http://schemas.openxmlformats.org/officeDocument/2006/relationships/diagramQuickStyle" Target="../diagrams/quickStyle13.xml"/><Relationship Id="rId15" Type="http://schemas.openxmlformats.org/officeDocument/2006/relationships/diagramQuickStyle" Target="../diagrams/quickStyle14.xml"/><Relationship Id="rId10" Type="http://schemas.openxmlformats.org/officeDocument/2006/relationships/image" Target="../media/image13.svg"/><Relationship Id="rId4" Type="http://schemas.openxmlformats.org/officeDocument/2006/relationships/diagramLayout" Target="../diagrams/layout13.xml"/><Relationship Id="rId14" Type="http://schemas.openxmlformats.org/officeDocument/2006/relationships/diagramLayout" Target="../diagrams/layout14.xml"/></Relationships>
</file>

<file path=ppt/slides/_rels/slide1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5.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5.xml"/><Relationship Id="rId2" Type="http://schemas.openxmlformats.org/officeDocument/2006/relationships/image" Target="../media/image6.png"/><Relationship Id="rId16" Type="http://schemas.openxmlformats.org/officeDocument/2006/relationships/diagramColors" Target="../diagrams/colors1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1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5.xml"/></Relationships>
</file>

<file path=ppt/slides/_rels/slide1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16.xml"/><Relationship Id="rId2" Type="http://schemas.openxmlformats.org/officeDocument/2006/relationships/image" Target="../media/image6.png"/><Relationship Id="rId16" Type="http://schemas.openxmlformats.org/officeDocument/2006/relationships/diagramColors" Target="../diagrams/colors1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1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6.xml"/></Relationships>
</file>

<file path=ppt/slides/_rels/slide1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7.xml"/><Relationship Id="rId18" Type="http://schemas.openxmlformats.org/officeDocument/2006/relationships/image" Target="../media/image13.svg"/><Relationship Id="rId21" Type="http://schemas.openxmlformats.org/officeDocument/2006/relationships/diagramData" Target="../diagrams/data18.xml"/><Relationship Id="rId12" Type="http://schemas.openxmlformats.org/officeDocument/2006/relationships/image" Target="../media/image10.svg"/><Relationship Id="rId17" Type="http://schemas.microsoft.com/office/2007/relationships/diagramDrawing" Target="../diagrams/drawing17.xml"/><Relationship Id="rId25" Type="http://schemas.microsoft.com/office/2007/relationships/diagramDrawing" Target="../diagrams/drawing18.xml"/><Relationship Id="rId2" Type="http://schemas.openxmlformats.org/officeDocument/2006/relationships/image" Target="../media/image6.png"/><Relationship Id="rId16" Type="http://schemas.openxmlformats.org/officeDocument/2006/relationships/diagramColors" Target="../diagrams/colors1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24" Type="http://schemas.openxmlformats.org/officeDocument/2006/relationships/diagramColors" Target="../diagrams/colors18.xml"/><Relationship Id="rId15" Type="http://schemas.openxmlformats.org/officeDocument/2006/relationships/diagramQuickStyle" Target="../diagrams/quickStyle17.xml"/><Relationship Id="rId23" Type="http://schemas.openxmlformats.org/officeDocument/2006/relationships/diagramQuickStyle" Target="../diagrams/quickStyle1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7.xml"/><Relationship Id="rId22" Type="http://schemas.openxmlformats.org/officeDocument/2006/relationships/diagramLayout" Target="../diagrams/layout18.xml"/></Relationships>
</file>

<file path=ppt/slides/_rels/slide1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19.xml"/><Relationship Id="rId18" Type="http://schemas.openxmlformats.org/officeDocument/2006/relationships/image" Target="../media/image13.svg"/><Relationship Id="rId21" Type="http://schemas.openxmlformats.org/officeDocument/2006/relationships/diagramData" Target="../diagrams/data20.xml"/><Relationship Id="rId12" Type="http://schemas.openxmlformats.org/officeDocument/2006/relationships/image" Target="../media/image10.svg"/><Relationship Id="rId17" Type="http://schemas.microsoft.com/office/2007/relationships/diagramDrawing" Target="../diagrams/drawing19.xml"/><Relationship Id="rId25" Type="http://schemas.microsoft.com/office/2007/relationships/diagramDrawing" Target="../diagrams/drawing20.xml"/><Relationship Id="rId2" Type="http://schemas.openxmlformats.org/officeDocument/2006/relationships/image" Target="../media/image6.png"/><Relationship Id="rId16" Type="http://schemas.openxmlformats.org/officeDocument/2006/relationships/diagramColors" Target="../diagrams/colors1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24" Type="http://schemas.openxmlformats.org/officeDocument/2006/relationships/diagramColors" Target="../diagrams/colors20.xml"/><Relationship Id="rId15" Type="http://schemas.openxmlformats.org/officeDocument/2006/relationships/diagramQuickStyle" Target="../diagrams/quickStyle19.xml"/><Relationship Id="rId23" Type="http://schemas.openxmlformats.org/officeDocument/2006/relationships/diagramQuickStyle" Target="../diagrams/quickStyle20.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19.xml"/><Relationship Id="rId22" Type="http://schemas.openxmlformats.org/officeDocument/2006/relationships/diagramLayout" Target="../diagrams/layout20.xml"/></Relationships>
</file>

<file path=ppt/slides/_rels/slide1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1.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1.xml"/><Relationship Id="rId2" Type="http://schemas.openxmlformats.org/officeDocument/2006/relationships/image" Target="../media/image6.png"/><Relationship Id="rId16" Type="http://schemas.openxmlformats.org/officeDocument/2006/relationships/diagramColors" Target="../diagrams/colors21.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21.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1.xml"/></Relationships>
</file>

<file path=ppt/slides/_rels/slide1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2.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2.xml"/><Relationship Id="rId2" Type="http://schemas.openxmlformats.org/officeDocument/2006/relationships/image" Target="../media/image6.png"/><Relationship Id="rId16" Type="http://schemas.openxmlformats.org/officeDocument/2006/relationships/diagramColors" Target="../diagrams/colors22.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22.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2.xml"/></Relationships>
</file>

<file path=ppt/slides/_rels/slide1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3.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3.xml"/><Relationship Id="rId2" Type="http://schemas.openxmlformats.org/officeDocument/2006/relationships/image" Target="../media/image6.png"/><Relationship Id="rId16" Type="http://schemas.openxmlformats.org/officeDocument/2006/relationships/diagramColors" Target="../diagrams/colors23.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23.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3.xml"/></Relationships>
</file>

<file path=ppt/slides/_rels/slide2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4.xml"/><Relationship Id="rId2" Type="http://schemas.openxmlformats.org/officeDocument/2006/relationships/image" Target="../media/image6.png"/><Relationship Id="rId16" Type="http://schemas.openxmlformats.org/officeDocument/2006/relationships/diagramColors" Target="../diagrams/colors2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2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4.xml"/></Relationships>
</file>

<file path=ppt/slides/_rels/slide2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5.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5.xml"/><Relationship Id="rId2" Type="http://schemas.openxmlformats.org/officeDocument/2006/relationships/image" Target="../media/image6.png"/><Relationship Id="rId16" Type="http://schemas.openxmlformats.org/officeDocument/2006/relationships/diagramColors" Target="../diagrams/colors2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2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5.xml"/></Relationships>
</file>

<file path=ppt/slides/_rels/slide2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6.xml"/><Relationship Id="rId2" Type="http://schemas.openxmlformats.org/officeDocument/2006/relationships/image" Target="../media/image6.png"/><Relationship Id="rId16" Type="http://schemas.openxmlformats.org/officeDocument/2006/relationships/diagramColors" Target="../diagrams/colors2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2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6.xml"/></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7.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7.xml"/><Relationship Id="rId2" Type="http://schemas.openxmlformats.org/officeDocument/2006/relationships/image" Target="../media/image6.png"/><Relationship Id="rId16" Type="http://schemas.openxmlformats.org/officeDocument/2006/relationships/diagramColors" Target="../diagrams/colors2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2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27.xml"/></Relationships>
</file>

<file path=ppt/slides/_rels/slide24.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Layout" Target="../diagrams/layout29.xml"/><Relationship Id="rId3" Type="http://schemas.openxmlformats.org/officeDocument/2006/relationships/diagramData" Target="../diagrams/data28.xml"/><Relationship Id="rId7" Type="http://schemas.microsoft.com/office/2007/relationships/diagramDrawing" Target="../diagrams/drawing28.xml"/><Relationship Id="rId12" Type="http://schemas.openxmlformats.org/officeDocument/2006/relationships/diagramData" Target="../diagrams/data29.xml"/><Relationship Id="rId2" Type="http://schemas.openxmlformats.org/officeDocument/2006/relationships/image" Target="../media/image3.png"/><Relationship Id="rId16" Type="http://schemas.microsoft.com/office/2007/relationships/diagramDrawing" Target="../diagrams/drawing29.xml"/><Relationship Id="rId1" Type="http://schemas.openxmlformats.org/officeDocument/2006/relationships/slideLayout" Target="../slideLayouts/slideLayout7.xml"/><Relationship Id="rId6" Type="http://schemas.openxmlformats.org/officeDocument/2006/relationships/diagramColors" Target="../diagrams/colors28.xml"/><Relationship Id="rId11" Type="http://schemas.openxmlformats.org/officeDocument/2006/relationships/image" Target="../media/image8.svg"/><Relationship Id="rId5" Type="http://schemas.openxmlformats.org/officeDocument/2006/relationships/diagramQuickStyle" Target="../diagrams/quickStyle28.xml"/><Relationship Id="rId15" Type="http://schemas.openxmlformats.org/officeDocument/2006/relationships/diagramColors" Target="../diagrams/colors29.xml"/><Relationship Id="rId10" Type="http://schemas.openxmlformats.org/officeDocument/2006/relationships/image" Target="../media/image7.png"/><Relationship Id="rId4" Type="http://schemas.openxmlformats.org/officeDocument/2006/relationships/diagramLayout" Target="../diagrams/layout28.xml"/><Relationship Id="rId9" Type="http://schemas.openxmlformats.org/officeDocument/2006/relationships/image" Target="../media/image13.svg"/><Relationship Id="rId14" Type="http://schemas.openxmlformats.org/officeDocument/2006/relationships/diagramQuickStyle" Target="../diagrams/quickStyle29.xml"/></Relationships>
</file>

<file path=ppt/slides/_rels/slide2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0.xml"/><Relationship Id="rId11" Type="http://schemas.openxmlformats.org/officeDocument/2006/relationships/image" Target="../media/image8.svg"/><Relationship Id="rId5" Type="http://schemas.openxmlformats.org/officeDocument/2006/relationships/diagramQuickStyle" Target="../diagrams/quickStyle30.xml"/><Relationship Id="rId10" Type="http://schemas.openxmlformats.org/officeDocument/2006/relationships/image" Target="../media/image7.png"/><Relationship Id="rId4" Type="http://schemas.openxmlformats.org/officeDocument/2006/relationships/diagramLayout" Target="../diagrams/layout30.xml"/><Relationship Id="rId9" Type="http://schemas.openxmlformats.org/officeDocument/2006/relationships/image" Target="../media/image13.svg"/></Relationships>
</file>

<file path=ppt/slides/_rels/slide2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Layout" Target="../diagrams/layout32.xml"/><Relationship Id="rId3" Type="http://schemas.openxmlformats.org/officeDocument/2006/relationships/diagramData" Target="../diagrams/data31.xml"/><Relationship Id="rId7" Type="http://schemas.microsoft.com/office/2007/relationships/diagramDrawing" Target="../diagrams/drawing31.xml"/><Relationship Id="rId12" Type="http://schemas.openxmlformats.org/officeDocument/2006/relationships/diagramData" Target="../diagrams/data32.xml"/><Relationship Id="rId2" Type="http://schemas.openxmlformats.org/officeDocument/2006/relationships/image" Target="../media/image3.png"/><Relationship Id="rId16" Type="http://schemas.microsoft.com/office/2007/relationships/diagramDrawing" Target="../diagrams/drawing32.xml"/><Relationship Id="rId1" Type="http://schemas.openxmlformats.org/officeDocument/2006/relationships/slideLayout" Target="../slideLayouts/slideLayout1.xml"/><Relationship Id="rId6" Type="http://schemas.openxmlformats.org/officeDocument/2006/relationships/diagramColors" Target="../diagrams/colors31.xml"/><Relationship Id="rId11" Type="http://schemas.openxmlformats.org/officeDocument/2006/relationships/image" Target="../media/image8.svg"/><Relationship Id="rId5" Type="http://schemas.openxmlformats.org/officeDocument/2006/relationships/diagramQuickStyle" Target="../diagrams/quickStyle31.xml"/><Relationship Id="rId15" Type="http://schemas.openxmlformats.org/officeDocument/2006/relationships/diagramColors" Target="../diagrams/colors32.xml"/><Relationship Id="rId10" Type="http://schemas.openxmlformats.org/officeDocument/2006/relationships/image" Target="../media/image7.png"/><Relationship Id="rId4" Type="http://schemas.openxmlformats.org/officeDocument/2006/relationships/diagramLayout" Target="../diagrams/layout31.xml"/><Relationship Id="rId9" Type="http://schemas.openxmlformats.org/officeDocument/2006/relationships/image" Target="../media/image13.svg"/><Relationship Id="rId14" Type="http://schemas.openxmlformats.org/officeDocument/2006/relationships/diagramQuickStyle" Target="../diagrams/quickStyle32.xml"/></Relationships>
</file>

<file path=ppt/slides/_rels/slide2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3.xml"/><Relationship Id="rId7" Type="http://schemas.microsoft.com/office/2007/relationships/diagramDrawing" Target="../diagrams/drawing33.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3.xml"/><Relationship Id="rId11" Type="http://schemas.openxmlformats.org/officeDocument/2006/relationships/image" Target="../media/image8.svg"/><Relationship Id="rId5" Type="http://schemas.openxmlformats.org/officeDocument/2006/relationships/diagramQuickStyle" Target="../diagrams/quickStyle33.xml"/><Relationship Id="rId10" Type="http://schemas.openxmlformats.org/officeDocument/2006/relationships/image" Target="../media/image7.png"/><Relationship Id="rId4" Type="http://schemas.openxmlformats.org/officeDocument/2006/relationships/diagramLayout" Target="../diagrams/layout33.xml"/><Relationship Id="rId9"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4.xml"/><Relationship Id="rId7" Type="http://schemas.microsoft.com/office/2007/relationships/diagramDrawing" Target="../diagrams/drawing34.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4.xml"/><Relationship Id="rId11" Type="http://schemas.openxmlformats.org/officeDocument/2006/relationships/image" Target="../media/image8.svg"/><Relationship Id="rId5" Type="http://schemas.openxmlformats.org/officeDocument/2006/relationships/diagramQuickStyle" Target="../diagrams/quickStyle34.xml"/><Relationship Id="rId10" Type="http://schemas.openxmlformats.org/officeDocument/2006/relationships/image" Target="../media/image7.png"/><Relationship Id="rId4" Type="http://schemas.openxmlformats.org/officeDocument/2006/relationships/diagramLayout" Target="../diagrams/layout34.xml"/><Relationship Id="rId9"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5.xml"/><Relationship Id="rId7" Type="http://schemas.microsoft.com/office/2007/relationships/diagramDrawing" Target="../diagrams/drawing35.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5.xml"/><Relationship Id="rId11" Type="http://schemas.openxmlformats.org/officeDocument/2006/relationships/image" Target="../media/image8.svg"/><Relationship Id="rId5" Type="http://schemas.openxmlformats.org/officeDocument/2006/relationships/diagramQuickStyle" Target="../diagrams/quickStyle35.xml"/><Relationship Id="rId10" Type="http://schemas.openxmlformats.org/officeDocument/2006/relationships/image" Target="../media/image7.png"/><Relationship Id="rId4" Type="http://schemas.openxmlformats.org/officeDocument/2006/relationships/diagramLayout" Target="../diagrams/layout35.xml"/><Relationship Id="rId9"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6.xml"/><Relationship Id="rId2" Type="http://schemas.openxmlformats.org/officeDocument/2006/relationships/image" Target="../media/image6.png"/><Relationship Id="rId16" Type="http://schemas.openxmlformats.org/officeDocument/2006/relationships/diagramColors" Target="../diagrams/colors3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3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36.xml"/></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7.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7.xml"/><Relationship Id="rId2" Type="http://schemas.openxmlformats.org/officeDocument/2006/relationships/image" Target="../media/image6.png"/><Relationship Id="rId16" Type="http://schemas.openxmlformats.org/officeDocument/2006/relationships/diagramColors" Target="../diagrams/colors3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3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37.xml"/></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8.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38.xml"/><Relationship Id="rId2" Type="http://schemas.openxmlformats.org/officeDocument/2006/relationships/image" Target="../media/image6.png"/><Relationship Id="rId16" Type="http://schemas.openxmlformats.org/officeDocument/2006/relationships/diagramColors" Target="../diagrams/colors3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3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38.xml"/></Relationships>
</file>

<file path=ppt/slides/_rels/slide33.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9.xml"/><Relationship Id="rId11" Type="http://schemas.openxmlformats.org/officeDocument/2006/relationships/image" Target="../media/image8.svg"/><Relationship Id="rId5" Type="http://schemas.openxmlformats.org/officeDocument/2006/relationships/diagramQuickStyle" Target="../diagrams/quickStyle39.xml"/><Relationship Id="rId10" Type="http://schemas.openxmlformats.org/officeDocument/2006/relationships/image" Target="../media/image7.png"/><Relationship Id="rId4" Type="http://schemas.openxmlformats.org/officeDocument/2006/relationships/diagramLayout" Target="../diagrams/layout39.xml"/><Relationship Id="rId9" Type="http://schemas.openxmlformats.org/officeDocument/2006/relationships/image" Target="../media/image13.svg"/></Relationships>
</file>

<file path=ppt/slides/_rels/slide34.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0.xml"/><Relationship Id="rId7" Type="http://schemas.microsoft.com/office/2007/relationships/diagramDrawing" Target="../diagrams/drawing40.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0.xml"/><Relationship Id="rId11" Type="http://schemas.openxmlformats.org/officeDocument/2006/relationships/image" Target="../media/image8.svg"/><Relationship Id="rId5" Type="http://schemas.openxmlformats.org/officeDocument/2006/relationships/diagramQuickStyle" Target="../diagrams/quickStyle40.xml"/><Relationship Id="rId10" Type="http://schemas.openxmlformats.org/officeDocument/2006/relationships/image" Target="../media/image7.png"/><Relationship Id="rId4" Type="http://schemas.openxmlformats.org/officeDocument/2006/relationships/diagramLayout" Target="../diagrams/layout40.xml"/><Relationship Id="rId9"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1.xml"/><Relationship Id="rId11" Type="http://schemas.openxmlformats.org/officeDocument/2006/relationships/image" Target="../media/image8.svg"/><Relationship Id="rId5" Type="http://schemas.openxmlformats.org/officeDocument/2006/relationships/diagramQuickStyle" Target="../diagrams/quickStyle41.xml"/><Relationship Id="rId10" Type="http://schemas.openxmlformats.org/officeDocument/2006/relationships/image" Target="../media/image7.png"/><Relationship Id="rId4" Type="http://schemas.openxmlformats.org/officeDocument/2006/relationships/diagramLayout" Target="../diagrams/layout41.xml"/><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diagramLayout" Target="../diagrams/layout43.xml"/><Relationship Id="rId3" Type="http://schemas.openxmlformats.org/officeDocument/2006/relationships/diagramData" Target="../diagrams/data42.xml"/><Relationship Id="rId7" Type="http://schemas.microsoft.com/office/2007/relationships/diagramDrawing" Target="../diagrams/drawing42.xml"/><Relationship Id="rId12" Type="http://schemas.openxmlformats.org/officeDocument/2006/relationships/diagramData" Target="../diagrams/data43.xml"/><Relationship Id="rId2" Type="http://schemas.openxmlformats.org/officeDocument/2006/relationships/image" Target="../media/image3.png"/><Relationship Id="rId16" Type="http://schemas.microsoft.com/office/2007/relationships/diagramDrawing" Target="../diagrams/drawing43.xml"/><Relationship Id="rId1" Type="http://schemas.openxmlformats.org/officeDocument/2006/relationships/slideLayout" Target="../slideLayouts/slideLayout7.xml"/><Relationship Id="rId6" Type="http://schemas.openxmlformats.org/officeDocument/2006/relationships/diagramColors" Target="../diagrams/colors42.xml"/><Relationship Id="rId11" Type="http://schemas.openxmlformats.org/officeDocument/2006/relationships/image" Target="../media/image8.svg"/><Relationship Id="rId5" Type="http://schemas.openxmlformats.org/officeDocument/2006/relationships/diagramQuickStyle" Target="../diagrams/quickStyle42.xml"/><Relationship Id="rId15" Type="http://schemas.openxmlformats.org/officeDocument/2006/relationships/diagramColors" Target="../diagrams/colors43.xml"/><Relationship Id="rId10" Type="http://schemas.openxmlformats.org/officeDocument/2006/relationships/image" Target="../media/image7.png"/><Relationship Id="rId4" Type="http://schemas.openxmlformats.org/officeDocument/2006/relationships/diagramLayout" Target="../diagrams/layout42.xml"/><Relationship Id="rId9" Type="http://schemas.openxmlformats.org/officeDocument/2006/relationships/image" Target="../media/image13.svg"/><Relationship Id="rId14" Type="http://schemas.openxmlformats.org/officeDocument/2006/relationships/diagramQuickStyle" Target="../diagrams/quickStyle43.xml"/></Relationships>
</file>

<file path=ppt/slides/_rels/slide37.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4.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4.xml"/><Relationship Id="rId2" Type="http://schemas.openxmlformats.org/officeDocument/2006/relationships/image" Target="../media/image6.png"/><Relationship Id="rId16" Type="http://schemas.openxmlformats.org/officeDocument/2006/relationships/diagramColors" Target="../diagrams/colors4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4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44.xml"/></Relationships>
</file>

<file path=ppt/slides/_rels/slide38.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5.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5.xml"/><Relationship Id="rId2" Type="http://schemas.openxmlformats.org/officeDocument/2006/relationships/image" Target="../media/image6.png"/><Relationship Id="rId16" Type="http://schemas.openxmlformats.org/officeDocument/2006/relationships/diagramColors" Target="../diagrams/colors4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4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45.xml"/></Relationships>
</file>

<file path=ppt/slides/_rels/slide39.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46.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46.xml"/><Relationship Id="rId2" Type="http://schemas.openxmlformats.org/officeDocument/2006/relationships/image" Target="../media/image6.png"/><Relationship Id="rId16" Type="http://schemas.openxmlformats.org/officeDocument/2006/relationships/diagramColors" Target="../diagrams/colors4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8.png"/><Relationship Id="rId15" Type="http://schemas.openxmlformats.org/officeDocument/2006/relationships/diagramQuickStyle" Target="../diagrams/quickStyle4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7.png"/><Relationship Id="rId14" Type="http://schemas.openxmlformats.org/officeDocument/2006/relationships/diagramLayout" Target="../diagrams/layout46.xml"/></Relationships>
</file>

<file path=ppt/slides/_rels/slide4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0.png"/><Relationship Id="rId7" Type="http://schemas.openxmlformats.org/officeDocument/2006/relationships/image" Target="../media/image8.png"/><Relationship Id="rId2" Type="http://schemas.openxmlformats.org/officeDocument/2006/relationships/image" Target="../media/image9.jpeg"/><Relationship Id="rId1" Type="http://schemas.openxmlformats.org/officeDocument/2006/relationships/slideLayout" Target="../slideLayouts/slideLayout14.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xmlns=""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xmlns=""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xmlns=""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dirty="0">
                <a:solidFill>
                  <a:srgbClr val="2D3956"/>
                </a:solidFill>
                <a:cs typeface="+mj-cs"/>
              </a:rPr>
              <a:t>Prepared </a:t>
            </a:r>
            <a:endParaRPr lang="ar-EG" sz="2000" b="1" dirty="0" smtClean="0">
              <a:solidFill>
                <a:srgbClr val="2D3956"/>
              </a:solidFill>
              <a:cs typeface="+mj-cs"/>
            </a:endParaRPr>
          </a:p>
          <a:p>
            <a:r>
              <a:rPr lang="en-US" sz="2000" b="1" dirty="0" smtClean="0">
                <a:solidFill>
                  <a:srgbClr val="2D3956"/>
                </a:solidFill>
                <a:cs typeface="+mj-cs"/>
              </a:rPr>
              <a:t>by Dr. Ahmed </a:t>
            </a:r>
            <a:r>
              <a:rPr lang="en-US" sz="2000" b="1" dirty="0" err="1" smtClean="0">
                <a:solidFill>
                  <a:srgbClr val="2D3956"/>
                </a:solidFill>
                <a:cs typeface="+mj-cs"/>
              </a:rPr>
              <a:t>Elkhouly</a:t>
            </a:r>
            <a:endParaRPr lang="en-US" sz="2000" b="1" dirty="0">
              <a:solidFill>
                <a:srgbClr val="2D3956"/>
              </a:solidFill>
              <a:cs typeface="+mj-cs"/>
            </a:endParaRPr>
          </a:p>
        </p:txBody>
      </p:sp>
      <p:sp>
        <p:nvSpPr>
          <p:cNvPr id="44" name="Rectangle 43">
            <a:extLst>
              <a:ext uri="{FF2B5EF4-FFF2-40B4-BE49-F238E27FC236}">
                <a16:creationId xmlns:a16="http://schemas.microsoft.com/office/drawing/2014/main" xmlns=""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a16="http://schemas.microsoft.com/office/drawing/2014/main" xmlns="" id="{15C30772-0DD8-7BE1-E943-20DE696CFBEA}"/>
              </a:ext>
            </a:extLst>
          </p:cNvPr>
          <p:cNvSpPr/>
          <p:nvPr/>
        </p:nvSpPr>
        <p:spPr>
          <a:xfrm>
            <a:off x="7305537"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rgbClr val="2D3956"/>
                </a:solidFill>
                <a:latin typeface="Sitka Banner" panose="02000505000000020004" pitchFamily="2" charset="0"/>
              </a:rPr>
              <a:t>ا</a:t>
            </a:r>
            <a:r>
              <a:rPr lang="ar-EG" sz="2400" b="1" dirty="0" smtClean="0">
                <a:solidFill>
                  <a:srgbClr val="2D3956"/>
                </a:solidFill>
                <a:latin typeface="Sitka Banner" panose="02000505000000020004" pitchFamily="2" charset="0"/>
              </a:rPr>
              <a:t>لمحاضرة الرابعة </a:t>
            </a:r>
          </a:p>
          <a:p>
            <a:pPr algn="ctr"/>
            <a:r>
              <a:rPr lang="ar-EG" sz="2400" b="1" dirty="0" smtClean="0">
                <a:solidFill>
                  <a:srgbClr val="2D3956"/>
                </a:solidFill>
                <a:latin typeface="Sitka Banner" panose="02000505000000020004" pitchFamily="2" charset="0"/>
              </a:rPr>
              <a:t>الذكاء الاصطناعي و القانون </a:t>
            </a:r>
            <a:endParaRPr lang="en-US" sz="2400" b="1" dirty="0">
              <a:solidFill>
                <a:srgbClr val="2D3956"/>
              </a:solidFill>
              <a:latin typeface="Sitka Banner" panose="02000505000000020004" pitchFamily="2" charset="0"/>
            </a:endParaRPr>
          </a:p>
        </p:txBody>
      </p:sp>
      <p:pic>
        <p:nvPicPr>
          <p:cNvPr id="33" name="Picture 32">
            <a:extLst>
              <a:ext uri="{FF2B5EF4-FFF2-40B4-BE49-F238E27FC236}">
                <a16:creationId xmlns:a16="http://schemas.microsoft.com/office/drawing/2014/main" xmlns=""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xmlns=""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xmlns=""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xmlns=""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dirty="0"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dirty="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a16="http://schemas.microsoft.com/office/drawing/2014/main" xmlns="" id="{D4AF3B79-7C62-249A-6AAB-EA6585FAC59E}"/>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a16="http://schemas.microsoft.com/office/drawing/2014/main" xmlns=""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dirty="0" smtClean="0">
                <a:solidFill>
                  <a:srgbClr val="8E5A6D"/>
                </a:solidFill>
                <a:latin typeface="Tajawal Medium" panose="00000600000000000000" pitchFamily="2" charset="-78"/>
              </a:rPr>
              <a:t>ماجستير القانون الرقمي</a:t>
            </a:r>
            <a:r>
              <a:rPr lang="ar-EG" sz="4400" b="1" dirty="0"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xmlns=""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xmlns=""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xmlns=""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a16="http://schemas.microsoft.com/office/drawing/2014/main" xmlns="" id="{5A075604-73CD-4507-8013-424F369DFDEB}"/>
              </a:ext>
            </a:extLst>
          </p:cNvPr>
          <p:cNvSpPr/>
          <p:nvPr/>
        </p:nvSpPr>
        <p:spPr>
          <a:xfrm>
            <a:off x="2157551" y="849701"/>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solidFill>
                  <a:srgbClr val="8E5A6D"/>
                </a:solidFill>
                <a:ea typeface="Roboto Light" panose="02000000000000000000" pitchFamily="2" charset="0"/>
              </a:rPr>
              <a:t>4</a:t>
            </a:r>
            <a:endParaRPr lang="en-US" sz="2400" b="1" dirty="0">
              <a:solidFill>
                <a:srgbClr val="8E5A6D"/>
              </a:solidFill>
              <a:ea typeface="Roboto Light" panose="02000000000000000000" pitchFamily="2" charset="0"/>
            </a:endParaRPr>
          </a:p>
        </p:txBody>
      </p:sp>
      <p:grpSp>
        <p:nvGrpSpPr>
          <p:cNvPr id="14" name="Group 13">
            <a:extLst>
              <a:ext uri="{FF2B5EF4-FFF2-40B4-BE49-F238E27FC236}">
                <a16:creationId xmlns:a16="http://schemas.microsoft.com/office/drawing/2014/main" xmlns=""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a16="http://schemas.microsoft.com/office/drawing/2014/main" xmlns=""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a16="http://schemas.microsoft.com/office/drawing/2014/main" xmlns=""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a16="http://schemas.microsoft.com/office/drawing/2014/main" xmlns=""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xmlns=""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2003916473"/>
              </p:ext>
            </p:extLst>
          </p:nvPr>
        </p:nvGraphicFramePr>
        <p:xfrm>
          <a:off x="402530" y="4536511"/>
          <a:ext cx="6396646" cy="175922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a16="http://schemas.microsoft.com/office/drawing/2014/main" xmlns=""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dirty="0"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a16="http://schemas.microsoft.com/office/drawing/2014/main" xmlns="" id="{5139C814-1734-ECD2-FD52-4EF9E25D75C5}"/>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a16="http://schemas.microsoft.com/office/drawing/2014/main" xmlns="" id="{6D34B332-A224-F9C2-4FCE-5377D8EB46D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768335" y="459002"/>
            <a:ext cx="3902032" cy="523220"/>
          </a:xfrm>
          <a:prstGeom prst="rect">
            <a:avLst/>
          </a:prstGeom>
          <a:noFill/>
        </p:spPr>
        <p:txBody>
          <a:bodyPr wrap="square" rtlCol="0">
            <a:spAutoFit/>
          </a:bodyPr>
          <a:lstStyle/>
          <a:p>
            <a:pPr algn="r"/>
            <a:r>
              <a:rPr lang="ar-EG" sz="2800" b="1" dirty="0" smtClean="0">
                <a:solidFill>
                  <a:schemeClr val="bg1"/>
                </a:solidFill>
                <a:latin typeface="Tajawal Medium" panose="00000600000000000000" pitchFamily="2" charset="-78"/>
                <a:cs typeface="Tajawal Medium" panose="00000600000000000000" pitchFamily="2" charset="-78"/>
              </a:rPr>
              <a:t>تمهيد</a:t>
            </a:r>
            <a:endParaRPr lang="en-US" sz="2800" b="1" dirty="0">
              <a:solidFill>
                <a:schemeClr val="bg1"/>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4400" b="1" dirty="0" smtClean="0">
                <a:ea typeface="Roboto Light" panose="02000000000000000000" pitchFamily="2" charset="0"/>
              </a:rPr>
              <a:t>4</a:t>
            </a:r>
            <a:endParaRPr lang="en-US" sz="4400" b="1" dirty="0">
              <a:ea typeface="Roboto Light" panose="02000000000000000000" pitchFamily="2" charset="0"/>
            </a:endParaRPr>
          </a:p>
        </p:txBody>
      </p:sp>
      <p:graphicFrame>
        <p:nvGraphicFramePr>
          <p:cNvPr id="6" name="Diagram 5"/>
          <p:cNvGraphicFramePr/>
          <p:nvPr>
            <p:extLst>
              <p:ext uri="{D42A27DB-BD31-4B8C-83A1-F6EECF244321}">
                <p14:modId xmlns:p14="http://schemas.microsoft.com/office/powerpoint/2010/main" val="211800547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0" name="TextBox 9"/>
          <p:cNvSpPr txBox="1"/>
          <p:nvPr/>
        </p:nvSpPr>
        <p:spPr>
          <a:xfrm>
            <a:off x="672029" y="1511631"/>
            <a:ext cx="10969511" cy="2554545"/>
          </a:xfrm>
          <a:prstGeom prst="rect">
            <a:avLst/>
          </a:prstGeom>
          <a:noFill/>
        </p:spPr>
        <p:txBody>
          <a:bodyPr wrap="square" rtlCol="0">
            <a:spAutoFit/>
          </a:bodyPr>
          <a:lstStyle/>
          <a:p>
            <a:pPr algn="justLow" rtl="1"/>
            <a:endParaRPr lang="ar-EG" sz="2000" b="1" dirty="0" smtClean="0"/>
          </a:p>
          <a:p>
            <a:pPr algn="justLow" rtl="1"/>
            <a:r>
              <a:rPr lang="ar-EG" sz="2000" b="1" dirty="0" smtClean="0"/>
              <a:t>في هذه </a:t>
            </a:r>
            <a:r>
              <a:rPr lang="ar-EG" sz="2000" b="1" dirty="0"/>
              <a:t>المحاضرة </a:t>
            </a:r>
            <a:r>
              <a:rPr lang="ar-EG" sz="2000" b="1" dirty="0" smtClean="0"/>
              <a:t>الراهنة نستكمل الحديث عن أسس القانون الرقمي ؛ فنتناول موضوع « الذكاء الاصطناعي « ؛ كأحد أهم تلك الأسس ؛ وعليه نخوض في تلك المحاضرة في البحث عن ماهية الذكاء الاصطناعي؛ من خلال تحديد تعريفه ، و أهميته و خصائصه . وكذا نتعرض لعلاقة الذكاء الاصطناعي بالقانون ؛ فارتأينا أن نتناول عدد من فروع القانون ممثلة في القانون الدستوري و الإداري           و الجنائي و المرافعات و التجاري .</a:t>
            </a:r>
          </a:p>
          <a:p>
            <a:pPr algn="justLow" rtl="1"/>
            <a:r>
              <a:rPr lang="ar-EG" sz="2000" b="1" dirty="0" smtClean="0"/>
              <a:t>ومن الأهمية أن نذكر بأهمية هذا الموضوع ؛ خاصة و أن بعض كبار رجال الاقتصاد في العالم كالملياردير الأمريكي «إلون ماسك»  قد حذر من خطورة الذكاء الاصطناعي ، ووصفه بكونه خطر على البشرية ، و أنه يعتقد بوجوب وضع معايير تنظيمية له ؛ حيث قال أنه يمكن لتقنيات الذكاء الاصطناعي الحالية اجتياز أي اختبار يخضع له الإنسان ، حتى بدرجة أفضل من الانسان العادي . </a:t>
            </a:r>
            <a:endParaRPr lang="en-US" sz="2000" dirty="0"/>
          </a:p>
        </p:txBody>
      </p:sp>
    </p:spTree>
    <p:extLst>
      <p:ext uri="{BB962C8B-B14F-4D97-AF65-F5344CB8AC3E}">
        <p14:creationId xmlns:p14="http://schemas.microsoft.com/office/powerpoint/2010/main" val="21438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cs typeface="+mj-cs"/>
              </a:rPr>
              <a:t> أولاً: 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4</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269242" y="1506802"/>
            <a:ext cx="10248425" cy="5170646"/>
          </a:xfrm>
          <a:prstGeom prst="rect">
            <a:avLst/>
          </a:prstGeom>
          <a:noFill/>
        </p:spPr>
        <p:txBody>
          <a:bodyPr wrap="square" rtlCol="0">
            <a:spAutoFit/>
          </a:bodyPr>
          <a:lstStyle/>
          <a:p>
            <a:pPr algn="justLow" rtl="1"/>
            <a:endParaRPr lang="ar-EG" sz="2000" dirty="0" smtClean="0"/>
          </a:p>
          <a:p>
            <a:pPr algn="justLow" rtl="1"/>
            <a:r>
              <a:rPr lang="ar-EG" sz="2000" dirty="0"/>
              <a:t>يعد الذكاء الاصطناعي في وقتنا الحاضر أحد أهم وأخطر إفرازات العصر الرقمي نتيجة لما انبثق عنه </a:t>
            </a:r>
            <a:r>
              <a:rPr lang="ar-EG" sz="2000" dirty="0" smtClean="0"/>
              <a:t>من تطبيقات </a:t>
            </a:r>
            <a:r>
              <a:rPr lang="ar-EG" sz="2000" dirty="0"/>
              <a:t>ذكية أثرت على مختلف مناحي الحياة، وأسهمت في خدمة البشرية والارتقاء بها، من خلال </a:t>
            </a:r>
            <a:r>
              <a:rPr lang="ar-EG" sz="2000" dirty="0" smtClean="0"/>
              <a:t>علم هندسة </a:t>
            </a:r>
            <a:r>
              <a:rPr lang="ar-EG" sz="2000" dirty="0"/>
              <a:t>الآلات الذكية التي تقوم على إنشاء أجهزة وبرامج كمبيوتر قادرة على التفكير بالطريقة التي </a:t>
            </a:r>
            <a:r>
              <a:rPr lang="ar-EG" sz="2000" dirty="0" smtClean="0"/>
              <a:t>يعمل بها </a:t>
            </a:r>
            <a:r>
              <a:rPr lang="ar-EG" sz="2000" dirty="0"/>
              <a:t>الدماغ البشري، والتي مكنت الذكاء الاصطناعي </a:t>
            </a:r>
            <a:r>
              <a:rPr lang="en-US" sz="2000" dirty="0"/>
              <a:t>Artificial Intelligence </a:t>
            </a:r>
            <a:r>
              <a:rPr lang="ar-EG" sz="2000" dirty="0"/>
              <a:t>من تقديم نسخة </a:t>
            </a:r>
            <a:r>
              <a:rPr lang="ar-EG" sz="2000" dirty="0" smtClean="0"/>
              <a:t>إلكترونية مشابهة </a:t>
            </a:r>
            <a:r>
              <a:rPr lang="ar-EG" sz="2000" dirty="0"/>
              <a:t>للإنسان ولديها القدرة على التعلم باكتساب المعلومات والقدرة على تحليل البيانات </a:t>
            </a:r>
            <a:r>
              <a:rPr lang="ar-EG" sz="2000" dirty="0" smtClean="0"/>
              <a:t>والمعلومات والقدرة </a:t>
            </a:r>
            <a:r>
              <a:rPr lang="ar-EG" sz="2000" dirty="0"/>
              <a:t>على إيجاد العلاقات، وبالتالي يكون لديها القدرة على اتخاذ القرار السليم لإظهار ردود </a:t>
            </a:r>
            <a:r>
              <a:rPr lang="ar-EG" sz="2000" dirty="0" smtClean="0"/>
              <a:t>الفعل المناسبة </a:t>
            </a:r>
            <a:r>
              <a:rPr lang="ar-EG" sz="2000" dirty="0"/>
              <a:t>للمواقف التي تتعرض لها الآلة الإلكترونية، واستغلالها في تحقيق المهمة التي تكلف بها</a:t>
            </a:r>
            <a:r>
              <a:rPr lang="ar-EG" sz="2000" dirty="0" smtClean="0"/>
              <a:t>.</a:t>
            </a:r>
          </a:p>
          <a:p>
            <a:pPr algn="justLow" rtl="1"/>
            <a:endParaRPr lang="ar-EG" sz="2000" dirty="0"/>
          </a:p>
          <a:p>
            <a:pPr algn="justLow" rtl="1"/>
            <a:r>
              <a:rPr lang="ar-EG" sz="2000" dirty="0"/>
              <a:t>ومن المتفق عليه أن تكنولوجيا المعلومات والذكاء الاصطناعي باتت أساسا مهما لإدارة المعرفة </a:t>
            </a:r>
            <a:r>
              <a:rPr lang="ar-EG" sz="2000" dirty="0" smtClean="0"/>
              <a:t>والعمليات اللازمتين </a:t>
            </a:r>
            <a:r>
              <a:rPr lang="ar-EG" sz="2000" dirty="0"/>
              <a:t>للمحافظة على النشاطات الاجتماعية والاقتصادية للمؤسسات، وقد أصبحت قدرة المؤسسات </a:t>
            </a:r>
            <a:r>
              <a:rPr lang="ar-EG" sz="2000" dirty="0" smtClean="0"/>
              <a:t>على النمو </a:t>
            </a:r>
            <a:r>
              <a:rPr lang="ar-EG" sz="2000" dirty="0"/>
              <a:t>والبقاء والاستمرار تعتمد بدرجة كبيرة على مدى كفاءتها في ادارة تكنولوجيا المعلومات حتى </a:t>
            </a:r>
            <a:r>
              <a:rPr lang="ar-EG" sz="2000" dirty="0" smtClean="0"/>
              <a:t>يمكن الاستفادة </a:t>
            </a:r>
            <a:r>
              <a:rPr lang="ar-EG" sz="2000" dirty="0"/>
              <a:t>منها في خلق الفرص والمزايا وأيضا مدى قدرتها على مواجهة التحديات وادارة المخاطر ذات </a:t>
            </a:r>
            <a:r>
              <a:rPr lang="ar-EG" sz="2000" dirty="0" smtClean="0"/>
              <a:t>العلاقة بها  .</a:t>
            </a:r>
            <a:endParaRPr lang="ar-EG" sz="2000" dirty="0"/>
          </a:p>
          <a:p>
            <a:pPr algn="r" rtl="1"/>
            <a:endParaRPr lang="ar-EG" dirty="0"/>
          </a:p>
          <a:p>
            <a:pPr algn="r" rtl="1"/>
            <a:endParaRPr lang="ar-EG" dirty="0" smtClean="0"/>
          </a:p>
          <a:p>
            <a:pPr algn="r" rtl="1"/>
            <a:endParaRPr lang="ar-EG" dirty="0"/>
          </a:p>
          <a:p>
            <a:pPr algn="r" rtl="1"/>
            <a:endParaRPr lang="ar-EG" dirty="0" smtClean="0"/>
          </a:p>
          <a:p>
            <a:pPr algn="r" rtl="1"/>
            <a:endParaRPr lang="en-US" dirty="0"/>
          </a:p>
        </p:txBody>
      </p:sp>
    </p:spTree>
    <p:extLst>
      <p:ext uri="{BB962C8B-B14F-4D97-AF65-F5344CB8AC3E}">
        <p14:creationId xmlns:p14="http://schemas.microsoft.com/office/powerpoint/2010/main" val="205613798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269242" y="1506802"/>
            <a:ext cx="10248425" cy="4955203"/>
          </a:xfrm>
          <a:prstGeom prst="rect">
            <a:avLst/>
          </a:prstGeom>
          <a:noFill/>
        </p:spPr>
        <p:txBody>
          <a:bodyPr wrap="square" rtlCol="0">
            <a:spAutoFit/>
          </a:bodyPr>
          <a:lstStyle/>
          <a:p>
            <a:pPr algn="justLow" rtl="1"/>
            <a:r>
              <a:rPr lang="ar-EG" sz="2000" dirty="0" smtClean="0">
                <a:cs typeface="+mj-cs"/>
              </a:rPr>
              <a:t>ونظراً لما شهده </a:t>
            </a:r>
            <a:r>
              <a:rPr lang="ar-EG" sz="2000" dirty="0">
                <a:cs typeface="+mj-cs"/>
              </a:rPr>
              <a:t>العالم خلال الأعوام القليلة الماضية </a:t>
            </a:r>
            <a:r>
              <a:rPr lang="ar-EG" sz="2000" dirty="0" smtClean="0">
                <a:cs typeface="+mj-cs"/>
              </a:rPr>
              <a:t>تقدم وتطور </a:t>
            </a:r>
            <a:r>
              <a:rPr lang="ar-EG" sz="2000" dirty="0">
                <a:cs typeface="+mj-cs"/>
              </a:rPr>
              <a:t>تكنولوجي لم يسبق للبشرية أن عاصرته من قبل ليصبح للتكنولوجيا القول </a:t>
            </a:r>
            <a:r>
              <a:rPr lang="ar-EG" sz="2000" dirty="0" smtClean="0">
                <a:cs typeface="+mj-cs"/>
              </a:rPr>
              <a:t>الفصل في </a:t>
            </a:r>
            <a:r>
              <a:rPr lang="ar-EG" sz="2000" dirty="0">
                <a:cs typeface="+mj-cs"/>
              </a:rPr>
              <a:t>العديد من مجريات الحياة اليومية دون منازع، ولعل ذلك هو ما دفع المجتمع </a:t>
            </a:r>
            <a:r>
              <a:rPr lang="ar-EG" sz="2000" dirty="0" smtClean="0">
                <a:cs typeface="+mj-cs"/>
              </a:rPr>
              <a:t>الدولي إلى </a:t>
            </a:r>
            <a:r>
              <a:rPr lang="ar-EG" sz="2000" dirty="0">
                <a:cs typeface="+mj-cs"/>
              </a:rPr>
              <a:t>التدخل لمعالجة الذكاء الاصطناعي باعتبارة حدود جديدة </a:t>
            </a:r>
            <a:r>
              <a:rPr lang="ar-EG" sz="2000" dirty="0" smtClean="0">
                <a:cs typeface="+mj-cs"/>
              </a:rPr>
              <a:t>للإنسانية ، </a:t>
            </a:r>
            <a:r>
              <a:rPr lang="ar-EG" sz="2000" dirty="0">
                <a:cs typeface="+mj-cs"/>
              </a:rPr>
              <a:t>مما </a:t>
            </a:r>
            <a:r>
              <a:rPr lang="ar-EG" sz="2000" dirty="0" smtClean="0">
                <a:cs typeface="+mj-cs"/>
              </a:rPr>
              <a:t>دفع العديد من الدول الأعضاء في المجتمع الدولي إلى التدخل لمساعدة مؤسساتها و الشركات العاملة بها على التطبيق الأمثل لهذا النظام </a:t>
            </a:r>
            <a:endParaRPr lang="ar-EG" sz="2000" dirty="0">
              <a:cs typeface="+mj-cs"/>
            </a:endParaRPr>
          </a:p>
          <a:p>
            <a:pPr algn="justLow" rtl="1"/>
            <a:endParaRPr lang="ar-EG" sz="2000" dirty="0" smtClean="0">
              <a:cs typeface="+mj-cs"/>
            </a:endParaRPr>
          </a:p>
          <a:p>
            <a:pPr algn="justLow" rtl="1"/>
            <a:r>
              <a:rPr lang="ar-EG" sz="2000" dirty="0">
                <a:cs typeface="+mj-cs"/>
              </a:rPr>
              <a:t>ولعل ذلك هو </a:t>
            </a:r>
            <a:r>
              <a:rPr lang="ar-EG" sz="2000" dirty="0" smtClean="0">
                <a:cs typeface="+mj-cs"/>
              </a:rPr>
              <a:t>أكدت </a:t>
            </a:r>
            <a:r>
              <a:rPr lang="ar-EG" sz="2000" dirty="0">
                <a:cs typeface="+mj-cs"/>
              </a:rPr>
              <a:t>عليه الامم المتحدة </a:t>
            </a:r>
            <a:r>
              <a:rPr lang="ar-EG" sz="2000" dirty="0" smtClean="0">
                <a:cs typeface="+mj-cs"/>
              </a:rPr>
              <a:t>بشأن إرشادات « اخلاقيات </a:t>
            </a:r>
            <a:r>
              <a:rPr lang="ar-EG" sz="2000" dirty="0">
                <a:cs typeface="+mj-cs"/>
              </a:rPr>
              <a:t>الذكاء </a:t>
            </a:r>
            <a:r>
              <a:rPr lang="ar-EG" sz="2000" dirty="0" smtClean="0">
                <a:cs typeface="+mj-cs"/>
              </a:rPr>
              <a:t>الاصطناعي»</a:t>
            </a:r>
            <a:r>
              <a:rPr lang="ar-EG" sz="2000" dirty="0">
                <a:cs typeface="+mj-cs"/>
              </a:rPr>
              <a:t> </a:t>
            </a:r>
            <a:r>
              <a:rPr lang="ar-EG" sz="2000" dirty="0" smtClean="0">
                <a:cs typeface="+mj-cs"/>
              </a:rPr>
              <a:t>المنشورة على الموقع الرسمي  للمنظمة </a:t>
            </a:r>
            <a:r>
              <a:rPr lang="ar-EG" sz="2000" dirty="0">
                <a:cs typeface="+mj-cs"/>
              </a:rPr>
              <a:t>إذ أكدت علي: </a:t>
            </a:r>
            <a:r>
              <a:rPr lang="ar-EG" sz="2000" dirty="0" smtClean="0">
                <a:cs typeface="+mj-cs"/>
              </a:rPr>
              <a:t>« نحن نقف </a:t>
            </a:r>
            <a:r>
              <a:rPr lang="ar-EG" sz="2000" dirty="0">
                <a:cs typeface="+mj-cs"/>
              </a:rPr>
              <a:t>عند فجر حقبة جديدة. تعمل الثورة التكنولوجية على تغيير حياتنا بسرعة هائلة، مما يغير بشكل كبيرالطرق التي نعمل ونتعلم بها، وحتى تلك التي نعيش بها سوياً. يمر الذكاء الاصطناعي (</a:t>
            </a:r>
            <a:r>
              <a:rPr lang="en-US" sz="2000" dirty="0">
                <a:cs typeface="+mj-cs"/>
              </a:rPr>
              <a:t>Al </a:t>
            </a:r>
            <a:r>
              <a:rPr lang="ar-EG" sz="2000" dirty="0" smtClean="0">
                <a:cs typeface="+mj-cs"/>
              </a:rPr>
              <a:t>)بنمو هائل وإيجاد </a:t>
            </a:r>
            <a:r>
              <a:rPr lang="ar-EG" sz="2000" dirty="0">
                <a:cs typeface="+mj-cs"/>
              </a:rPr>
              <a:t>تطبيقات جديدة في عدد متزايد من القطاعات، بما في ذلك الأمن والبيئة والبحث والتعليم </a:t>
            </a:r>
            <a:r>
              <a:rPr lang="ar-EG" sz="2000" dirty="0" smtClean="0">
                <a:cs typeface="+mj-cs"/>
              </a:rPr>
              <a:t>والصحة والثقافة </a:t>
            </a:r>
            <a:r>
              <a:rPr lang="ar-EG" sz="2000" dirty="0">
                <a:cs typeface="+mj-cs"/>
              </a:rPr>
              <a:t>والتجارة إلى جانب الاستخدام المتزايد التعقيد للبيانات الضخمة.الذكاء الاصطناعي هو الحدود الجديدة للإنسانية. بمجرد عبور هذه الحدود، سيؤدي الذكاء </a:t>
            </a:r>
            <a:r>
              <a:rPr lang="ar-EG" sz="2000" dirty="0" smtClean="0">
                <a:cs typeface="+mj-cs"/>
              </a:rPr>
              <a:t>الاصطناعي إلى </a:t>
            </a:r>
            <a:r>
              <a:rPr lang="ar-EG" sz="2000" dirty="0">
                <a:cs typeface="+mj-cs"/>
              </a:rPr>
              <a:t>شكل جديد من الحضارة الإنسانية. المبدأ التوجيهي للذكاء الاصطناعي ليس أن يصبح مستقلاً </a:t>
            </a:r>
            <a:r>
              <a:rPr lang="ar-EG" sz="2000" dirty="0" smtClean="0">
                <a:cs typeface="+mj-cs"/>
              </a:rPr>
              <a:t>أو يحل </a:t>
            </a:r>
            <a:r>
              <a:rPr lang="ar-EG" sz="2000" dirty="0">
                <a:cs typeface="+mj-cs"/>
              </a:rPr>
              <a:t>محل الذكاء البشري. ولكن يجب علينا أن نتأكد من تطويره من خلال نهج إنساني قائم على </a:t>
            </a:r>
            <a:r>
              <a:rPr lang="ar-EG" sz="2000" dirty="0" smtClean="0">
                <a:cs typeface="+mj-cs"/>
              </a:rPr>
              <a:t>القيم وحقوق </a:t>
            </a:r>
            <a:r>
              <a:rPr lang="ar-EG" sz="2000" dirty="0">
                <a:cs typeface="+mj-cs"/>
              </a:rPr>
              <a:t>الإنسان. نحن نواجه سؤالا حاسمًا: ما نوع المجتمع الذي نريده غذا؟ تفتح ثورة الذكاءالاصطناعي آفاقا جديدة ومثيرة، لكن الاضطراب الأنثروبولوجي والاجتماعي الذي يجلبه في </a:t>
            </a:r>
            <a:r>
              <a:rPr lang="ar-EG" sz="2000" dirty="0" smtClean="0">
                <a:cs typeface="+mj-cs"/>
              </a:rPr>
              <a:t>أعقابه يتطلب </a:t>
            </a:r>
            <a:r>
              <a:rPr lang="ar-EG" sz="2000" dirty="0">
                <a:cs typeface="+mj-cs"/>
              </a:rPr>
              <a:t>دراسة </a:t>
            </a:r>
            <a:r>
              <a:rPr lang="ar-EG" sz="2000" dirty="0" smtClean="0">
                <a:cs typeface="+mj-cs"/>
              </a:rPr>
              <a:t>متأنية« . </a:t>
            </a:r>
            <a:endParaRPr lang="ar-EG" sz="2000" dirty="0">
              <a:cs typeface="+mj-cs"/>
            </a:endParaRPr>
          </a:p>
          <a:p>
            <a:pPr algn="r" rtl="1"/>
            <a:endParaRPr lang="ar-EG" dirty="0" smtClean="0"/>
          </a:p>
          <a:p>
            <a:pPr algn="r" rtl="1"/>
            <a:endParaRPr lang="en-US" dirty="0"/>
          </a:p>
        </p:txBody>
      </p:sp>
    </p:spTree>
    <p:extLst>
      <p:ext uri="{BB962C8B-B14F-4D97-AF65-F5344CB8AC3E}">
        <p14:creationId xmlns:p14="http://schemas.microsoft.com/office/powerpoint/2010/main" val="15685471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16463696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0" name="TextBox 9"/>
          <p:cNvSpPr txBox="1"/>
          <p:nvPr/>
        </p:nvSpPr>
        <p:spPr>
          <a:xfrm>
            <a:off x="1269242" y="1506802"/>
            <a:ext cx="10248425" cy="3724096"/>
          </a:xfrm>
          <a:prstGeom prst="rect">
            <a:avLst/>
          </a:prstGeom>
          <a:noFill/>
        </p:spPr>
        <p:txBody>
          <a:bodyPr wrap="square" rtlCol="0">
            <a:spAutoFit/>
          </a:bodyPr>
          <a:lstStyle/>
          <a:p>
            <a:pPr algn="justLow" rtl="1"/>
            <a:endParaRPr lang="ar-EG" sz="2000" dirty="0" smtClean="0"/>
          </a:p>
          <a:p>
            <a:pPr algn="justLow" rtl="1"/>
            <a:r>
              <a:rPr lang="ar-JO" sz="2000" dirty="0" smtClean="0"/>
              <a:t>يؤثر </a:t>
            </a:r>
            <a:r>
              <a:rPr lang="ar-JO" sz="2000" dirty="0"/>
              <a:t>استخدام تقنيات الذكاء الاصطناعي في العديد من قطاعات ومجالات الحياة، مثل العمل والصحة. وليس خافياً على أحد الطرائق التي يمكن أن يوفر بها الذكاء الاصطناعي فرصًا كبيرة للنهوض بحقوق الإنسان في العديد من مجالات الحياة، فعلى سبيل المثال، ساهم الذكاء الاصطناعي بتسهيل عملية التعليم، وتمكين وصول المعرفة لمختلف الفئات المجتمعية وخاصة خلال فترة الأزمة الوبائية التي كان من الصعب جدا تخطيها دون اللجوء لتقنيات الذكاء الاصطناعي. إلا أن العديد من الإشكاليات والتحديات يجب أخذها بعين الاعتبار عند التعامل مع الذكاء الاصطناعي التي بإمكانها أن تقوض أو تنتهك حماية حقوق الإنسان بشكل عام أو خاص. فمثلاً يمكن أن يهدد استخدام الذكاء الاصطناعي الحق في المساواة ومنع التمييز وهو أحد أهم الركائز التي تقوم عليها منظومة حقوق الإنسان بشكل عام. بالإضافة إلى ذلك، قد تتسبب تقنيات الذكاء الاصطناعي بتهديد وانتهاك الحقوق الخاصة كالحق في الخصوصية للأفراد أو أن تعززها بشكل ممنهج ومنظم كأن تعمل هذه التقنيات كصمام أمان للتمتع بالحقوق الأساسية والحرية الشخصية والسياسية، وعليه فإننا نتحدث هنا عن سلاح ذو حدين.</a:t>
            </a:r>
            <a:endParaRPr lang="en-US" sz="2000" dirty="0"/>
          </a:p>
          <a:p>
            <a:pPr algn="r" rtl="1"/>
            <a:endParaRPr lang="ar-EG" dirty="0" smtClean="0"/>
          </a:p>
          <a:p>
            <a:pPr algn="r" rtl="1"/>
            <a:endParaRPr lang="en-US" dirty="0"/>
          </a:p>
        </p:txBody>
      </p:sp>
    </p:spTree>
    <p:extLst>
      <p:ext uri="{BB962C8B-B14F-4D97-AF65-F5344CB8AC3E}">
        <p14:creationId xmlns:p14="http://schemas.microsoft.com/office/powerpoint/2010/main" val="40888195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dirty="0"/>
              <a:t> </a:t>
            </a:r>
            <a:endParaRPr lang="en-US" sz="2000"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16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454848" y="597022"/>
            <a:ext cx="5660739" cy="523220"/>
          </a:xfrm>
          <a:prstGeom prst="rect">
            <a:avLst/>
          </a:prstGeom>
          <a:noFill/>
        </p:spPr>
        <p:txBody>
          <a:bodyPr wrap="square" rtlCol="0">
            <a:spAutoFit/>
          </a:bodyPr>
          <a:lstStyle/>
          <a:p>
            <a:pPr lvl="0" algn="ctr" rtl="1"/>
            <a:r>
              <a:rPr lang="ar-EG" sz="2800" b="1" dirty="0" smtClean="0">
                <a:solidFill>
                  <a:srgbClr val="2D3956"/>
                </a:solidFill>
              </a:rPr>
              <a:t>ثانياً : ماهية الذكاء الاصطناعي</a:t>
            </a:r>
            <a:endParaRPr lang="en-US" sz="2800" dirty="0">
              <a:solidFill>
                <a:srgbClr val="2D3956"/>
              </a:solidFill>
            </a:endParaRPr>
          </a:p>
        </p:txBody>
      </p:sp>
      <p:graphicFrame>
        <p:nvGraphicFramePr>
          <p:cNvPr id="12" name="Diagram 11"/>
          <p:cNvGraphicFramePr/>
          <p:nvPr>
            <p:extLst>
              <p:ext uri="{D42A27DB-BD31-4B8C-83A1-F6EECF244321}">
                <p14:modId xmlns:p14="http://schemas.microsoft.com/office/powerpoint/2010/main" val="329116030"/>
              </p:ext>
            </p:extLst>
          </p:nvPr>
        </p:nvGraphicFramePr>
        <p:xfrm>
          <a:off x="723332" y="1982156"/>
          <a:ext cx="12883486" cy="3922998"/>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631527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3835021" y="826967"/>
            <a:ext cx="6088125" cy="523220"/>
          </a:xfrm>
          <a:prstGeom prst="rect">
            <a:avLst/>
          </a:prstGeom>
          <a:noFill/>
        </p:spPr>
        <p:txBody>
          <a:bodyPr wrap="square" rtlCol="0">
            <a:spAutoFit/>
          </a:bodyPr>
          <a:lstStyle/>
          <a:p>
            <a:pPr algn="r"/>
            <a:r>
              <a:rPr lang="ar-EG" sz="2800" b="1" dirty="0" smtClean="0">
                <a:solidFill>
                  <a:srgbClr val="2D3956"/>
                </a:solidFill>
                <a:latin typeface="Times New Roman" panose="02020603050405020304" pitchFamily="18" charset="0"/>
                <a:cs typeface="Times New Roman" panose="02020603050405020304" pitchFamily="18" charset="0"/>
              </a:rPr>
              <a:t>1- أهمية الذكاء الاصطناعي في العصر الحالي </a:t>
            </a:r>
            <a:endParaRPr lang="en-US" sz="2800" b="1" dirty="0">
              <a:solidFill>
                <a:srgbClr val="2D3956"/>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xmlns=""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a16="http://schemas.microsoft.com/office/drawing/2014/main" xmlns="" id="{6FE380F3-A68B-26EA-9084-2C15BB9E43F9}"/>
              </a:ext>
            </a:extLst>
          </p:cNvPr>
          <p:cNvSpPr/>
          <p:nvPr/>
        </p:nvSpPr>
        <p:spPr>
          <a:xfrm>
            <a:off x="1790952"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36" name="Graphic 35">
            <a:extLst>
              <a:ext uri="{FF2B5EF4-FFF2-40B4-BE49-F238E27FC236}">
                <a16:creationId xmlns:a16="http://schemas.microsoft.com/office/drawing/2014/main" xmlns="" id="{D093BAF8-7BD7-E8F7-8798-6C01339128AB}"/>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4" name="TextBox 3"/>
          <p:cNvSpPr txBox="1"/>
          <p:nvPr/>
        </p:nvSpPr>
        <p:spPr>
          <a:xfrm>
            <a:off x="1473958" y="1571900"/>
            <a:ext cx="10058400" cy="7971413"/>
          </a:xfrm>
          <a:prstGeom prst="rect">
            <a:avLst/>
          </a:prstGeom>
          <a:noFill/>
        </p:spPr>
        <p:txBody>
          <a:bodyPr wrap="square" rtlCol="0">
            <a:spAutoFit/>
          </a:bodyPr>
          <a:lstStyle/>
          <a:p>
            <a:pPr algn="r" rtl="1"/>
            <a:r>
              <a:rPr lang="ar-EG" sz="2000" b="1" dirty="0" smtClean="0"/>
              <a:t> </a:t>
            </a:r>
            <a:r>
              <a:rPr lang="ar-EG" sz="2000" b="1" dirty="0"/>
              <a:t>دور الذكاء الاصطناعي في تيسير المعاملات:</a:t>
            </a:r>
          </a:p>
          <a:p>
            <a:pPr algn="justLow" rtl="1"/>
            <a:r>
              <a:rPr lang="ar-EG" sz="2000" dirty="0"/>
              <a:t>يشبه علماء ومهندسو تكنولوجيا المعلومات العالم بالقرية الصغيرة، لاسيما مع تطور </a:t>
            </a:r>
            <a:r>
              <a:rPr lang="ar-EG" sz="2000" dirty="0" smtClean="0"/>
              <a:t>التقنيات</a:t>
            </a:r>
            <a:r>
              <a:rPr lang="en-US" sz="2000" dirty="0" smtClean="0"/>
              <a:t> </a:t>
            </a:r>
            <a:r>
              <a:rPr lang="ar-EG" sz="2000" dirty="0" smtClean="0"/>
              <a:t>الإلكترونية </a:t>
            </a:r>
            <a:r>
              <a:rPr lang="ar-EG" sz="2000" dirty="0"/>
              <a:t>الحديثة، ذلك التطور الذي لا يهدأ. فالمهتم بعالم الرقميات والإلكترونيات يجد أنه </a:t>
            </a:r>
            <a:r>
              <a:rPr lang="ar-EG" sz="2000" dirty="0" smtClean="0"/>
              <a:t>لا</a:t>
            </a:r>
            <a:r>
              <a:rPr lang="en-US" sz="2000" dirty="0" smtClean="0"/>
              <a:t> </a:t>
            </a:r>
            <a:r>
              <a:rPr lang="ar-EG" sz="2000" dirty="0" smtClean="0"/>
              <a:t>يكاد </a:t>
            </a:r>
            <a:r>
              <a:rPr lang="ar-EG" sz="2000" dirty="0"/>
              <a:t>أن تظهر تكنولوجيا حديثة يتهافت عليها الناس إلا وظهرت تكنولوجيا أخرى تفوقها </a:t>
            </a:r>
            <a:r>
              <a:rPr lang="ar-EG" sz="2000" dirty="0" smtClean="0"/>
              <a:t>تطورا ً،</a:t>
            </a:r>
            <a:r>
              <a:rPr lang="en-US" sz="2000" dirty="0"/>
              <a:t> </a:t>
            </a:r>
            <a:r>
              <a:rPr lang="ar-EG" sz="2000" dirty="0" smtClean="0"/>
              <a:t>فوجود </a:t>
            </a:r>
            <a:r>
              <a:rPr lang="ar-EG" sz="2000" dirty="0"/>
              <a:t>مثل هذه </a:t>
            </a:r>
            <a:r>
              <a:rPr lang="ar-EG" sz="2000" dirty="0" smtClean="0"/>
              <a:t>التطورا ت </a:t>
            </a:r>
            <a:r>
              <a:rPr lang="ar-EG" sz="2000" dirty="0"/>
              <a:t>وإن كان لها جانب مادي وربحي للشركات العالمية في مجال </a:t>
            </a:r>
            <a:r>
              <a:rPr lang="ar-EG" sz="2000" dirty="0" smtClean="0"/>
              <a:t>التكنولوجيا،</a:t>
            </a:r>
            <a:r>
              <a:rPr lang="en-US" sz="2000" dirty="0" smtClean="0"/>
              <a:t> </a:t>
            </a:r>
            <a:r>
              <a:rPr lang="ar-EG" sz="2000" dirty="0" smtClean="0"/>
              <a:t>إلا </a:t>
            </a:r>
            <a:r>
              <a:rPr lang="ar-EG" sz="2000" dirty="0"/>
              <a:t>أن لها جوانب إيجابية كبيرة في حياة الفرد ولها أهمية قصوى في تخليص المعاملات </a:t>
            </a:r>
            <a:r>
              <a:rPr lang="ar-EG" sz="2000" dirty="0" smtClean="0"/>
              <a:t>اليومية</a:t>
            </a:r>
            <a:r>
              <a:rPr lang="en-US" sz="2000" dirty="0" smtClean="0"/>
              <a:t> </a:t>
            </a:r>
            <a:r>
              <a:rPr lang="ar-EG" sz="2000" dirty="0" smtClean="0"/>
              <a:t>للفرد </a:t>
            </a:r>
            <a:r>
              <a:rPr lang="ar-EG" sz="2000" dirty="0"/>
              <a:t>وتوفير الوقت الذي قد يستغرقه في المعاملات الورقية والتقليدية، فمن خلال هذه </a:t>
            </a:r>
            <a:r>
              <a:rPr lang="ar-EG" sz="2000" dirty="0" smtClean="0"/>
              <a:t>التكنولوج</a:t>
            </a:r>
            <a:r>
              <a:rPr lang="ar-EG" sz="2000" dirty="0"/>
              <a:t>ي</a:t>
            </a:r>
            <a:r>
              <a:rPr lang="ar-EG" sz="2000" dirty="0" smtClean="0"/>
              <a:t>ا</a:t>
            </a:r>
            <a:r>
              <a:rPr lang="en-US" sz="2000" dirty="0" smtClean="0"/>
              <a:t> </a:t>
            </a:r>
            <a:r>
              <a:rPr lang="ar-EG" sz="2000" dirty="0" smtClean="0"/>
              <a:t>يتم </a:t>
            </a:r>
            <a:r>
              <a:rPr lang="ar-EG" sz="2000" dirty="0"/>
              <a:t>أداء المعاملات المالية والمصرفية ونقل البيانات بسرعة هائلة والتواصل مع الآخرين في </a:t>
            </a:r>
            <a:r>
              <a:rPr lang="ar-EG" sz="2000" dirty="0" smtClean="0"/>
              <a:t>أي</a:t>
            </a:r>
            <a:r>
              <a:rPr lang="en-US" sz="2000" dirty="0" smtClean="0"/>
              <a:t> </a:t>
            </a:r>
            <a:r>
              <a:rPr lang="ar-EG" sz="2000" dirty="0" smtClean="0"/>
              <a:t>مكان </a:t>
            </a:r>
            <a:r>
              <a:rPr lang="ar-EG" sz="2000" dirty="0"/>
              <a:t>في العالم بيسر وسهولة، وكذلك التسوق التجاري الإلكتروني، وعقد الصفقات بطرق </a:t>
            </a:r>
            <a:r>
              <a:rPr lang="ar-EG" sz="2000" dirty="0" smtClean="0"/>
              <a:t>آمنة،</a:t>
            </a:r>
            <a:r>
              <a:rPr lang="en-US" sz="2000" dirty="0" smtClean="0"/>
              <a:t> </a:t>
            </a:r>
            <a:r>
              <a:rPr lang="ar-EG" sz="2000" dirty="0" smtClean="0"/>
              <a:t>وعقد </a:t>
            </a:r>
            <a:r>
              <a:rPr lang="ar-EG" sz="2000" dirty="0"/>
              <a:t>الاجتماعات </a:t>
            </a:r>
            <a:r>
              <a:rPr lang="ar-EG" sz="2000" dirty="0" smtClean="0"/>
              <a:t>والمؤتمرات </a:t>
            </a:r>
            <a:r>
              <a:rPr lang="ar-EG" sz="2000" dirty="0"/>
              <a:t>عن بُعد، وكذلك تنفيذ </a:t>
            </a:r>
            <a:r>
              <a:rPr lang="ar-EG" sz="2000" dirty="0" smtClean="0"/>
              <a:t>الدورات </a:t>
            </a:r>
            <a:r>
              <a:rPr lang="ar-EG" sz="2000" dirty="0"/>
              <a:t>التدريبية </a:t>
            </a:r>
            <a:r>
              <a:rPr lang="ar-EG" sz="2000" dirty="0" smtClean="0"/>
              <a:t>والبرامج </a:t>
            </a:r>
            <a:r>
              <a:rPr lang="ar-EG" sz="2000" dirty="0"/>
              <a:t>التعليمية </a:t>
            </a:r>
            <a:r>
              <a:rPr lang="ar-EG" sz="2000" dirty="0" smtClean="0"/>
              <a:t>في</a:t>
            </a:r>
            <a:r>
              <a:rPr lang="en-US" sz="2000" dirty="0" smtClean="0"/>
              <a:t> </a:t>
            </a:r>
            <a:r>
              <a:rPr lang="ar-EG" sz="2000" dirty="0" smtClean="0"/>
              <a:t>الجامعات </a:t>
            </a:r>
            <a:r>
              <a:rPr lang="ar-EG" sz="2000" dirty="0"/>
              <a:t>والمعاهد عن طريق </a:t>
            </a:r>
            <a:r>
              <a:rPr lang="ar-EG" sz="2000" dirty="0" smtClean="0"/>
              <a:t>البرامج </a:t>
            </a:r>
            <a:r>
              <a:rPr lang="ar-EG" sz="2000" dirty="0"/>
              <a:t>الإلكترونية )عن بُعد(، والتي برز دورها </a:t>
            </a:r>
            <a:r>
              <a:rPr lang="ar-EG" sz="2000" dirty="0" smtClean="0"/>
              <a:t>كثيرا ً </a:t>
            </a:r>
            <a:r>
              <a:rPr lang="ar-EG" sz="2000" dirty="0"/>
              <a:t>بعد </a:t>
            </a:r>
            <a:r>
              <a:rPr lang="ar-EG" sz="2000" dirty="0" smtClean="0"/>
              <a:t>تفشي</a:t>
            </a:r>
            <a:r>
              <a:rPr lang="en-US" sz="2000" dirty="0" smtClean="0"/>
              <a:t> </a:t>
            </a:r>
            <a:r>
              <a:rPr lang="ar-EG" sz="2000" dirty="0" smtClean="0"/>
              <a:t>فايروس </a:t>
            </a:r>
            <a:r>
              <a:rPr lang="ar-EG" sz="2000" dirty="0"/>
              <a:t>)كوفيد – ١٩ ( في العالم، مما اضطر المؤسسات التعليمية إلى اعتماد نظام التعليم </a:t>
            </a:r>
            <a:r>
              <a:rPr lang="ar-EG" sz="2000" dirty="0" smtClean="0"/>
              <a:t>عن</a:t>
            </a:r>
            <a:r>
              <a:rPr lang="en-US" sz="2000" dirty="0" smtClean="0"/>
              <a:t> </a:t>
            </a:r>
            <a:r>
              <a:rPr lang="ar-EG" sz="2000" dirty="0" smtClean="0"/>
              <a:t>بُعد </a:t>
            </a:r>
            <a:r>
              <a:rPr lang="ar-EG" sz="2000" dirty="0"/>
              <a:t>خشية تفشي المرض، وكذلك جهات العمل التي اعتمدت هذا النظام على نسبة كبيرة </a:t>
            </a:r>
            <a:r>
              <a:rPr lang="ar-EG" sz="2000" dirty="0" smtClean="0"/>
              <a:t>من</a:t>
            </a:r>
            <a:r>
              <a:rPr lang="en-US" sz="2000" dirty="0" smtClean="0"/>
              <a:t> </a:t>
            </a:r>
            <a:r>
              <a:rPr lang="ar-EG" sz="2000" dirty="0" smtClean="0"/>
              <a:t>الموظفين </a:t>
            </a:r>
            <a:r>
              <a:rPr lang="ar-EG" sz="2000" dirty="0"/>
              <a:t>والذين سمُح لهم بأداء عملهم في المنزل، ومن ضمن هذه </a:t>
            </a:r>
            <a:r>
              <a:rPr lang="ar-EG" sz="2000" dirty="0" smtClean="0"/>
              <a:t>البرامج </a:t>
            </a:r>
            <a:r>
              <a:rPr lang="en-US" sz="2000" i="1" dirty="0"/>
              <a:t>Blackboard </a:t>
            </a:r>
            <a:r>
              <a:rPr lang="ar-EG" sz="2000" dirty="0" smtClean="0"/>
              <a:t>و</a:t>
            </a:r>
            <a:r>
              <a:rPr lang="en-US" sz="2000" i="1" dirty="0"/>
              <a:t>Microsoft Teams </a:t>
            </a:r>
            <a:r>
              <a:rPr lang="ar-EG" sz="2000" dirty="0"/>
              <a:t>و </a:t>
            </a:r>
            <a:r>
              <a:rPr lang="en-US" sz="2000" i="1" dirty="0"/>
              <a:t>WebEx </a:t>
            </a:r>
            <a:r>
              <a:rPr lang="ar-EG" sz="2000" dirty="0"/>
              <a:t>و </a:t>
            </a:r>
            <a:r>
              <a:rPr lang="en-US" sz="2000" i="1" dirty="0"/>
              <a:t>Zoom meeting </a:t>
            </a:r>
            <a:r>
              <a:rPr lang="ar-EG" sz="2000" dirty="0" smtClean="0"/>
              <a:t>وغيرها </a:t>
            </a:r>
            <a:r>
              <a:rPr lang="ar-EG" sz="2000" dirty="0"/>
              <a:t>من </a:t>
            </a:r>
            <a:r>
              <a:rPr lang="ar-EG" sz="2000" dirty="0" smtClean="0"/>
              <a:t>البرا مج </a:t>
            </a:r>
            <a:r>
              <a:rPr lang="ar-EG" sz="2000" dirty="0"/>
              <a:t>الحديثة </a:t>
            </a:r>
            <a:r>
              <a:rPr lang="ar-EG" sz="2000" dirty="0" smtClean="0"/>
              <a:t>المستخدمة</a:t>
            </a:r>
            <a:r>
              <a:rPr lang="en-US" sz="2000" dirty="0" smtClean="0"/>
              <a:t> </a:t>
            </a:r>
            <a:r>
              <a:rPr lang="ar-EG" sz="2000" dirty="0" smtClean="0"/>
              <a:t>للاجتماعات </a:t>
            </a:r>
            <a:r>
              <a:rPr lang="ar-EG" sz="2000" dirty="0"/>
              <a:t>والتعليم عن بُعد.</a:t>
            </a:r>
          </a:p>
          <a:p>
            <a:pPr algn="r" rtl="1"/>
            <a:r>
              <a:rPr lang="ar-EG" sz="2000" dirty="0"/>
              <a:t>وغير خا ف على القارئ بأن أغلبنا محاطون بالعديد من الأجهزة الإلكترونية، وقد يكون </a:t>
            </a:r>
            <a:r>
              <a:rPr lang="ar-EG" sz="2000" dirty="0" smtClean="0"/>
              <a:t>التسويق لبعض </a:t>
            </a:r>
            <a:r>
              <a:rPr lang="ar-EG" sz="2000" dirty="0"/>
              <a:t>المنتجات له دور في استمالة الناس نحو </a:t>
            </a:r>
            <a:r>
              <a:rPr lang="ar-EG" sz="2000" dirty="0" smtClean="0"/>
              <a:t>شراء </a:t>
            </a:r>
            <a:r>
              <a:rPr lang="ar-EG" sz="2000" dirty="0"/>
              <a:t>واقتناء بعض الأجهزة والمنتجات التي </a:t>
            </a:r>
            <a:r>
              <a:rPr lang="ar-EG" sz="2000" dirty="0" smtClean="0"/>
              <a:t>تتم الدعاية </a:t>
            </a:r>
            <a:r>
              <a:rPr lang="ar-EG" sz="2000" dirty="0"/>
              <a:t>التسويقية لها، وقد استحدث مؤخراً نظام إلكتروني يُسمى ب "إنترنت الأشياء" </a:t>
            </a:r>
            <a:r>
              <a:rPr lang="en-US" sz="2000" i="1" dirty="0"/>
              <a:t>Internet</a:t>
            </a:r>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459267" y="1470980"/>
            <a:ext cx="10058400" cy="8063746"/>
          </a:xfrm>
          <a:prstGeom prst="rect">
            <a:avLst/>
          </a:prstGeom>
          <a:noFill/>
        </p:spPr>
        <p:txBody>
          <a:bodyPr wrap="square" rtlCol="0">
            <a:spAutoFit/>
          </a:bodyPr>
          <a:lstStyle/>
          <a:p>
            <a:pPr algn="justLow" rtl="1"/>
            <a:r>
              <a:rPr lang="en-US" sz="2000" i="1" dirty="0" smtClean="0"/>
              <a:t>Things </a:t>
            </a:r>
            <a:r>
              <a:rPr lang="ar-EG" sz="2000" dirty="0" smtClean="0"/>
              <a:t>واختصاراً </a:t>
            </a:r>
            <a:r>
              <a:rPr lang="en-US" sz="2000" i="1" dirty="0" err="1"/>
              <a:t>IoT</a:t>
            </a:r>
            <a:r>
              <a:rPr lang="en-US" sz="2000" i="1" dirty="0"/>
              <a:t> </a:t>
            </a:r>
            <a:r>
              <a:rPr lang="ar-EG" sz="2000" i="1" dirty="0" smtClean="0"/>
              <a:t> </a:t>
            </a:r>
            <a:r>
              <a:rPr lang="ar-EG" sz="2000" dirty="0" smtClean="0"/>
              <a:t>ويُسمى </a:t>
            </a:r>
            <a:r>
              <a:rPr lang="ar-EG" sz="2000" dirty="0"/>
              <a:t>كذلك ب "إنترنت كل شيء" وهذا النظام يجعل كافة </a:t>
            </a:r>
            <a:r>
              <a:rPr lang="ar-EG" sz="2000" dirty="0" smtClean="0"/>
              <a:t>الأجهزة مرتبطة </a:t>
            </a:r>
            <a:r>
              <a:rPr lang="ar-EG" sz="2000" dirty="0"/>
              <a:t>ومتفاعلة مع بعضها البعض بما يخدم العنصر البشري وهي أشبه بأجهزة الاستشعار </a:t>
            </a:r>
            <a:r>
              <a:rPr lang="ar-EG" sz="2000" dirty="0" smtClean="0"/>
              <a:t>، وهذه </a:t>
            </a:r>
            <a:r>
              <a:rPr lang="ar-EG" sz="2000" dirty="0"/>
              <a:t>الخدمة تمكّن المستخدم على سبيل المثال لا الحصر من ضبط أنظمة التدفئة والتبريد، </a:t>
            </a:r>
            <a:r>
              <a:rPr lang="ar-EG" sz="2000" dirty="0" smtClean="0"/>
              <a:t>ضبط المكتب</a:t>
            </a:r>
            <a:r>
              <a:rPr lang="ar-EG" sz="2000" dirty="0"/>
              <a:t>، إطفاء وتشغيل الأنوار عن بُعد، </a:t>
            </a:r>
            <a:r>
              <a:rPr lang="ar-EG" sz="2000" dirty="0" smtClean="0"/>
              <a:t>مرا قبة </a:t>
            </a:r>
            <a:r>
              <a:rPr lang="ar-EG" sz="2000" dirty="0"/>
              <a:t>المعدات الصناعية، تقديم خدمات للمباني الذكية </a:t>
            </a:r>
            <a:r>
              <a:rPr lang="ar-EG" sz="2000" dirty="0" smtClean="0"/>
              <a:t>. ويُذكر </a:t>
            </a:r>
            <a:r>
              <a:rPr lang="ar-EG" sz="2000" dirty="0"/>
              <a:t>أن </a:t>
            </a:r>
            <a:r>
              <a:rPr lang="ar-EG" sz="2000" dirty="0" smtClean="0"/>
              <a:t>عدد من الدول العربية بدأت </a:t>
            </a:r>
            <a:r>
              <a:rPr lang="ar-EG" sz="2000" dirty="0"/>
              <a:t>في تنفيذ مشاريع متعلقة بإنشاء المدن الذكية، منها مدينة </a:t>
            </a:r>
            <a:r>
              <a:rPr lang="ar-EG" sz="2000" dirty="0" smtClean="0"/>
              <a:t>مشيرب الذكية بدولة </a:t>
            </a:r>
            <a:r>
              <a:rPr lang="ar-EG" sz="2000" dirty="0"/>
              <a:t>قطر </a:t>
            </a:r>
            <a:r>
              <a:rPr lang="ar-EG" sz="2000" dirty="0" smtClean="0"/>
              <a:t>ومدينة نيوم بالمملكة العربية السعودية  . ولعل </a:t>
            </a:r>
            <a:r>
              <a:rPr lang="ar-EG" sz="2000" dirty="0"/>
              <a:t>استخدام </a:t>
            </a:r>
            <a:r>
              <a:rPr lang="ar-EG" sz="2000" dirty="0" smtClean="0"/>
              <a:t>السيارات </a:t>
            </a:r>
            <a:r>
              <a:rPr lang="ar-EG" sz="2000" dirty="0"/>
              <a:t>ذاتية القيادة خير مثال على نظام "انترنت الأشياء" بل </a:t>
            </a:r>
            <a:r>
              <a:rPr lang="ar-EG" sz="2000" dirty="0" smtClean="0"/>
              <a:t>الذكاء</a:t>
            </a:r>
            <a:r>
              <a:rPr lang="ar-EG" sz="2000" dirty="0"/>
              <a:t> </a:t>
            </a:r>
            <a:r>
              <a:rPr lang="ar-EG" sz="2000" dirty="0" smtClean="0"/>
              <a:t>الاصطناعي </a:t>
            </a:r>
            <a:r>
              <a:rPr lang="ar-EG" sz="2000" dirty="0"/>
              <a:t>كذلك، كون هذه النوعيات من السيا </a:t>
            </a:r>
            <a:r>
              <a:rPr lang="ar-EG" sz="2000" dirty="0" smtClean="0"/>
              <a:t>را ت </a:t>
            </a:r>
            <a:r>
              <a:rPr lang="ar-EG" sz="2000" dirty="0"/>
              <a:t>التي تتسم بهذه الخاصية تتضمن بطبيعةالحال تكنولوجيا ذكية قد لا يتصور البشر وجودها قبل أن تتم صناعتها. أوضرب مثالاً على ذلك إنتاج سيا رات )تيسلا( </a:t>
            </a:r>
            <a:r>
              <a:rPr lang="en-US" sz="2000" i="1" dirty="0"/>
              <a:t>Tesla </a:t>
            </a:r>
            <a:r>
              <a:rPr lang="ar-EG" sz="2000" dirty="0"/>
              <a:t>الذكية والتي تستخدم نظام الذكاء الاصطناعي و </a:t>
            </a:r>
            <a:r>
              <a:rPr lang="en-US" sz="2000" i="1" dirty="0"/>
              <a:t>Autopilot </a:t>
            </a:r>
            <a:r>
              <a:rPr lang="ar-EG" sz="2000" dirty="0"/>
              <a:t>والتي توفر القيادة الذاتية الكاملة على طول الطريق </a:t>
            </a:r>
            <a:r>
              <a:rPr lang="en-US" sz="2000" i="1" dirty="0"/>
              <a:t>Full Self-Driving </a:t>
            </a:r>
            <a:r>
              <a:rPr lang="ar-EG" sz="2000" dirty="0"/>
              <a:t>كما تتضمن هذه السيارة شاشة ذكية تعمل باللمس توفر كافة الأنظمة الحديثة والتي لا تتوافر في – معظمها - في </a:t>
            </a:r>
            <a:r>
              <a:rPr lang="ar-EG" sz="2000" dirty="0" smtClean="0"/>
              <a:t>السيارات </a:t>
            </a:r>
            <a:r>
              <a:rPr lang="ar-EG" sz="2000" dirty="0"/>
              <a:t>الأخرى، حيث تم استخدام برمجيات وخوارزميات هائلة في صناعة هذه السيارة</a:t>
            </a:r>
            <a:r>
              <a:rPr lang="ar-EG" sz="2000" dirty="0" smtClean="0"/>
              <a:t>.</a:t>
            </a:r>
            <a:endParaRPr lang="ar-EG" sz="2000" dirty="0"/>
          </a:p>
          <a:p>
            <a:pPr algn="justLow" rtl="1"/>
            <a:r>
              <a:rPr lang="ar-EG" sz="2000" dirty="0" smtClean="0"/>
              <a:t>وحيث </a:t>
            </a:r>
            <a:r>
              <a:rPr lang="ar-EG" sz="2000" dirty="0"/>
              <a:t>إن التقنيات الإلكترونية الحديثة قد ساهمت بشكل كبير في تيسير كافة جوانب الحياة </a:t>
            </a:r>
            <a:r>
              <a:rPr lang="ar-EG" sz="2000" dirty="0" smtClean="0"/>
              <a:t>لدى الفرد </a:t>
            </a:r>
            <a:r>
              <a:rPr lang="ar-EG" sz="2000" dirty="0"/>
              <a:t>والمجتمع إلا أن الذكاء الاصطناعي له الدور الأكبر في تسهيل هذه العمليات بشكل أفضل</a:t>
            </a:r>
            <a:r>
              <a:rPr lang="ar-EG" sz="2000" dirty="0" smtClean="0"/>
              <a:t>،</a:t>
            </a:r>
            <a:r>
              <a:rPr lang="ar-EG" sz="2000" dirty="0"/>
              <a:t> فقد تعمل تكنولوجيا الذكاء الاصطناعي على تحسين أداء المؤسسات والشركات بأنواعها وذلك </a:t>
            </a:r>
            <a:r>
              <a:rPr lang="ar-EG" sz="2000" dirty="0" smtClean="0"/>
              <a:t>من خلال </a:t>
            </a:r>
            <a:r>
              <a:rPr lang="ar-EG" sz="2000" dirty="0"/>
              <a:t>القيام بالمهام والأعمال التي كانت تتطلب في السابق وجود الكوادر البشرية المتخصصة، وكذلك قدرته الهائلة على القيام بعديد من المهام في أقصر وقت زمني ممكن، وهذا النظام </a:t>
            </a:r>
            <a:r>
              <a:rPr lang="ar-EG" sz="2000" dirty="0" smtClean="0"/>
              <a:t>له أهمية </a:t>
            </a:r>
            <a:r>
              <a:rPr lang="ar-EG" sz="2000" dirty="0"/>
              <a:t>كبيرة في العديد من المجالات منها المجالات القانونية كما هو الحال في المجال </a:t>
            </a:r>
            <a:r>
              <a:rPr lang="ar-EG" sz="2000" dirty="0" smtClean="0"/>
              <a:t>المدني</a:t>
            </a:r>
            <a:r>
              <a:rPr lang="ar-EG" sz="2000" dirty="0"/>
              <a:t>)العقود( والمجال الجنائي وغيرها من المجالات.</a:t>
            </a:r>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spTree>
    <p:extLst>
      <p:ext uri="{BB962C8B-B14F-4D97-AF65-F5344CB8AC3E}">
        <p14:creationId xmlns:p14="http://schemas.microsoft.com/office/powerpoint/2010/main" val="186872475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cs typeface="+mj-cs"/>
              </a:rPr>
              <a:t>2- </a:t>
            </a:r>
            <a:r>
              <a:rPr lang="ar-EG" sz="2800" b="1" dirty="0">
                <a:solidFill>
                  <a:srgbClr val="2D3956"/>
                </a:solidFill>
                <a:latin typeface="Tajawal Medium" panose="00000600000000000000" pitchFamily="2" charset="-78"/>
                <a:cs typeface="+mj-cs"/>
              </a:rPr>
              <a:t>تعريف الذكاء </a:t>
            </a:r>
            <a:r>
              <a:rPr lang="ar-EG" sz="2800" b="1" dirty="0" smtClean="0">
                <a:solidFill>
                  <a:srgbClr val="2D3956"/>
                </a:solidFill>
                <a:latin typeface="Tajawal Medium" panose="00000600000000000000" pitchFamily="2" charset="-78"/>
                <a:cs typeface="+mj-cs"/>
              </a:rPr>
              <a:t>الاصطناعي</a:t>
            </a:r>
            <a:endParaRPr lang="ar-EG"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041811971"/>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459267" y="1470980"/>
            <a:ext cx="10058400" cy="10248960"/>
          </a:xfrm>
          <a:prstGeom prst="rect">
            <a:avLst/>
          </a:prstGeom>
          <a:noFill/>
        </p:spPr>
        <p:txBody>
          <a:bodyPr wrap="square" rtlCol="0">
            <a:spAutoFit/>
          </a:bodyPr>
          <a:lstStyle/>
          <a:p>
            <a:pPr algn="justLow" rtl="1"/>
            <a:r>
              <a:rPr lang="ar-EG" sz="2000" b="1" dirty="0" smtClean="0"/>
              <a:t>1- </a:t>
            </a:r>
            <a:r>
              <a:rPr lang="ar-EG" sz="2000" b="1" u="sng" dirty="0" smtClean="0"/>
              <a:t>تعريف </a:t>
            </a:r>
            <a:r>
              <a:rPr lang="ar-EG" sz="2000" b="1" u="sng" dirty="0"/>
              <a:t>الذكاء الاصطناعي في اللغة</a:t>
            </a:r>
            <a:r>
              <a:rPr lang="ar-EG" sz="2000" b="1" dirty="0"/>
              <a:t>: </a:t>
            </a:r>
            <a:r>
              <a:rPr lang="ar-EG" sz="2000" dirty="0"/>
              <a:t>يقصد بمصطلح ذكاء الإنسان </a:t>
            </a:r>
            <a:r>
              <a:rPr lang="ar-EG" sz="2000" dirty="0" smtClean="0"/>
              <a:t>في معاجم اللغة العربية بأنه </a:t>
            </a:r>
            <a:r>
              <a:rPr lang="ar-EG" sz="2000" dirty="0"/>
              <a:t>هو قدرته على التحليل </a:t>
            </a:r>
            <a:r>
              <a:rPr lang="ar-EG" sz="2000" dirty="0" smtClean="0"/>
              <a:t>والتركيب والتمييز </a:t>
            </a:r>
            <a:r>
              <a:rPr lang="ar-EG" sz="2000" dirty="0"/>
              <a:t>والاختيار، وعلى التكيف إزاء المواقف المختلفة، أو قدرته على الفهم والاستنتاج والتحليل والتمييز</a:t>
            </a:r>
          </a:p>
          <a:p>
            <a:pPr algn="justLow" rtl="1"/>
            <a:r>
              <a:rPr lang="ar-EG" sz="2000" dirty="0"/>
              <a:t>بقوة فطرته وذكاء خاطره</a:t>
            </a:r>
            <a:r>
              <a:rPr lang="ar-EG" sz="2000" dirty="0" smtClean="0"/>
              <a:t>”))).</a:t>
            </a:r>
            <a:endParaRPr lang="ar-EG" sz="2000" dirty="0"/>
          </a:p>
          <a:p>
            <a:pPr algn="justLow" rtl="1"/>
            <a:r>
              <a:rPr lang="ar-EG" sz="2000" dirty="0" smtClean="0"/>
              <a:t>أما </a:t>
            </a:r>
            <a:r>
              <a:rPr lang="ar-EG" sz="2000" dirty="0"/>
              <a:t>قاموس أوكسفورد الإنجليزي فقد عرَّف الذكاء الاصطناعي بأنه: «نظرية وتطوير أنظمة </a:t>
            </a:r>
            <a:r>
              <a:rPr lang="ar-EG" sz="2000" dirty="0" smtClean="0"/>
              <a:t>الحاسوب القادرة </a:t>
            </a:r>
            <a:r>
              <a:rPr lang="ar-EG" sz="2000" dirty="0"/>
              <a:t>على أداء المهام التي تتطلب عادة ذكاء بشريًا ، مثل الإدراك البصري والتعرف على الكلام </a:t>
            </a:r>
            <a:r>
              <a:rPr lang="ar-EG" sz="2000" dirty="0" smtClean="0"/>
              <a:t>واتخاذ القرار </a:t>
            </a:r>
            <a:r>
              <a:rPr lang="ar-EG" sz="2000" dirty="0"/>
              <a:t>والترجمة بين </a:t>
            </a:r>
            <a:r>
              <a:rPr lang="ar-EG" sz="2000" dirty="0" smtClean="0"/>
              <a:t>اللغات. </a:t>
            </a:r>
            <a:r>
              <a:rPr lang="en-US" sz="2000" dirty="0" smtClean="0"/>
              <a:t>.»</a:t>
            </a:r>
            <a:endParaRPr lang="en-US" sz="2000" dirty="0"/>
          </a:p>
          <a:p>
            <a:pPr algn="justLow" rtl="1"/>
            <a:endParaRPr lang="ar-EG" sz="2000" dirty="0"/>
          </a:p>
          <a:p>
            <a:pPr algn="justLow" rtl="1"/>
            <a:r>
              <a:rPr lang="ar-EG" sz="2000" b="1" dirty="0" smtClean="0"/>
              <a:t>2 - </a:t>
            </a:r>
            <a:r>
              <a:rPr lang="ar-EG" sz="2000" b="1" u="sng" dirty="0" smtClean="0"/>
              <a:t>تعريف </a:t>
            </a:r>
            <a:r>
              <a:rPr lang="ar-EG" sz="2000" b="1" u="sng" dirty="0"/>
              <a:t>الفقه للذكاء الاصطناعي: </a:t>
            </a:r>
            <a:r>
              <a:rPr lang="ar-EG" sz="2000" dirty="0"/>
              <a:t>تنوعت تعريفات الذكاء الاصطناعي التي تناولها الفقه في </a:t>
            </a:r>
            <a:r>
              <a:rPr lang="ar-EG" sz="2000" dirty="0" smtClean="0"/>
              <a:t>محاولة</a:t>
            </a:r>
            <a:r>
              <a:rPr lang="en-US" sz="2000" dirty="0" smtClean="0"/>
              <a:t> </a:t>
            </a:r>
            <a:r>
              <a:rPr lang="ar-EG" sz="2000" dirty="0" smtClean="0"/>
              <a:t>للوصول </a:t>
            </a:r>
            <a:r>
              <a:rPr lang="ar-EG" sz="2000" dirty="0"/>
              <a:t>إلى تعريف ينبئ عن مضمونه وكينونته، وقد تركزت هذه التعريفات على تعريف الذكاء </a:t>
            </a:r>
            <a:r>
              <a:rPr lang="ar-EG" sz="2000" dirty="0" smtClean="0"/>
              <a:t>الاصطناعي كمجال </a:t>
            </a:r>
            <a:r>
              <a:rPr lang="ar-EG" sz="2000" dirty="0"/>
              <a:t>بحثي، أو أنظمة متقدمة تقلة، أو بالمقارنة مع الذكاء البشري، أو من خلال وصف تقنيات وتطبيقات الذكاء الاصطناعي.</a:t>
            </a:r>
          </a:p>
          <a:p>
            <a:pPr algn="justLow" rtl="1"/>
            <a:r>
              <a:rPr lang="ar-EG" sz="2000" dirty="0" smtClean="0"/>
              <a:t>ومن </a:t>
            </a:r>
            <a:r>
              <a:rPr lang="ar-EG" sz="2000" dirty="0"/>
              <a:t>أهم ما تناوله الفقه من تعريفات للذكاء الاصطناعي والمعروف أيضًا باسم ذكاء الآلة </a:t>
            </a:r>
            <a:r>
              <a:rPr lang="en-US" sz="2000" dirty="0" smtClean="0"/>
              <a:t>Machine Intelligence </a:t>
            </a:r>
            <a:r>
              <a:rPr lang="ar-EG" sz="2000" dirty="0"/>
              <a:t>ما يلي</a:t>
            </a:r>
            <a:r>
              <a:rPr lang="ar-EG" sz="2000" dirty="0" smtClean="0"/>
              <a:t>))):</a:t>
            </a:r>
            <a:endParaRPr lang="en-US" sz="2000" dirty="0"/>
          </a:p>
          <a:p>
            <a:pPr algn="r" rtl="1"/>
            <a:r>
              <a:rPr lang="ar-EG" sz="2000" dirty="0" smtClean="0"/>
              <a:t>عَّرف </a:t>
            </a:r>
            <a:r>
              <a:rPr lang="ar-EG" sz="2000" dirty="0"/>
              <a:t>العالم الأمريكي جون مكارثي </a:t>
            </a:r>
            <a:r>
              <a:rPr lang="en-US" sz="2000" dirty="0"/>
              <a:t>John McCarthy - </a:t>
            </a:r>
            <a:r>
              <a:rPr lang="ar-EG" sz="2000" dirty="0"/>
              <a:t>الملقب بأبو الذكاء الاصطناعي – مصطلح </a:t>
            </a:r>
            <a:r>
              <a:rPr lang="ar-EG" sz="2000" dirty="0" smtClean="0"/>
              <a:t>الذكاء</a:t>
            </a:r>
            <a:r>
              <a:rPr lang="en-US" sz="2000" dirty="0" smtClean="0"/>
              <a:t> </a:t>
            </a:r>
            <a:r>
              <a:rPr lang="ar-EG" sz="2000" dirty="0" smtClean="0"/>
              <a:t>الاصطناعي </a:t>
            </a:r>
            <a:r>
              <a:rPr lang="ar-EG" sz="2000" dirty="0"/>
              <a:t>بأنه “علم وهندسة صنع آلات ذكية، وخاصة برامج الحاسوب الذكية. ويري “جون مكارثي </a:t>
            </a:r>
            <a:r>
              <a:rPr lang="ar-EG" sz="2000" dirty="0" smtClean="0"/>
              <a:t>أن</a:t>
            </a:r>
            <a:r>
              <a:rPr lang="en-US" sz="2000" dirty="0" smtClean="0"/>
              <a:t> </a:t>
            </a:r>
            <a:r>
              <a:rPr lang="ar-EG" sz="2000" dirty="0" smtClean="0"/>
              <a:t>الذكاء </a:t>
            </a:r>
            <a:r>
              <a:rPr lang="ar-EG" sz="2000" dirty="0"/>
              <a:t>الاصطناعي مرتبط بمهمة استخدام أجهزة الحاسوب لفهم الذكاء البشري.</a:t>
            </a:r>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spTree>
    <p:extLst>
      <p:ext uri="{BB962C8B-B14F-4D97-AF65-F5344CB8AC3E}">
        <p14:creationId xmlns:p14="http://schemas.microsoft.com/office/powerpoint/2010/main" val="164646496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66141089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459267" y="1470980"/>
            <a:ext cx="10058400" cy="5632311"/>
          </a:xfrm>
          <a:prstGeom prst="rect">
            <a:avLst/>
          </a:prstGeom>
          <a:noFill/>
        </p:spPr>
        <p:txBody>
          <a:bodyPr wrap="square" rtlCol="0">
            <a:spAutoFit/>
          </a:bodyPr>
          <a:lstStyle/>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sp>
        <p:nvSpPr>
          <p:cNvPr id="22" name="Right Triangle 2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3" name="Parallelogram 2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Rectangle 2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6" name="Picture 2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27" name="Diagram 26"/>
          <p:cNvGraphicFramePr/>
          <p:nvPr>
            <p:extLst>
              <p:ext uri="{D42A27DB-BD31-4B8C-83A1-F6EECF244321}">
                <p14:modId xmlns:p14="http://schemas.microsoft.com/office/powerpoint/2010/main" val="1720639630"/>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8" name="Rectangle 27">
            <a:extLst>
              <a:ext uri="{FF2B5EF4-FFF2-40B4-BE49-F238E27FC236}">
                <a16:creationId xmlns:a16="http://schemas.microsoft.com/office/drawing/2014/main" xmlns=""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2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3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31" name="TextBox 30"/>
          <p:cNvSpPr txBox="1"/>
          <p:nvPr/>
        </p:nvSpPr>
        <p:spPr>
          <a:xfrm>
            <a:off x="1459267" y="1470980"/>
            <a:ext cx="10058400" cy="10248960"/>
          </a:xfrm>
          <a:prstGeom prst="rect">
            <a:avLst/>
          </a:prstGeom>
          <a:noFill/>
        </p:spPr>
        <p:txBody>
          <a:bodyPr wrap="square" rtlCol="0">
            <a:spAutoFit/>
          </a:bodyPr>
          <a:lstStyle/>
          <a:p>
            <a:pPr algn="r" rtl="1"/>
            <a:endParaRPr lang="ar-EG" sz="2000" dirty="0"/>
          </a:p>
          <a:p>
            <a:pPr algn="justLow" rtl="1"/>
            <a:r>
              <a:rPr lang="ar-EG" sz="2000" dirty="0" smtClean="0"/>
              <a:t>بينما </a:t>
            </a:r>
            <a:r>
              <a:rPr lang="ar-EG" sz="2000" dirty="0"/>
              <a:t>ذهب البعض إلى تعريف الذكاء الاصطناعي بأنه “محاكاة الذكاء البشري في الآلات المبرمجة </a:t>
            </a:r>
            <a:r>
              <a:rPr lang="ar-EG" sz="2000" dirty="0" smtClean="0"/>
              <a:t>للتفكير مثل البشر وتقليد أفعالهم”.</a:t>
            </a:r>
          </a:p>
          <a:p>
            <a:pPr algn="justLow" rtl="1"/>
            <a:r>
              <a:rPr lang="ar-EG" sz="2000" dirty="0" smtClean="0"/>
              <a:t>ويرى </a:t>
            </a:r>
            <a:r>
              <a:rPr lang="ar-EG" sz="2000" dirty="0"/>
              <a:t>هذا الرأي أنه يمكن أيضا تطبيق مصطلح الذكاء الاصطناعي على أي آلة تمتلك سمات مرتبطة </a:t>
            </a:r>
            <a:r>
              <a:rPr lang="ar-EG" sz="2000" dirty="0" smtClean="0"/>
              <a:t>بالعقل البشري </a:t>
            </a:r>
            <a:r>
              <a:rPr lang="ar-EG" sz="2000" dirty="0"/>
              <a:t>مثل التعلم والاستدلال وحل المشكلات.</a:t>
            </a:r>
          </a:p>
          <a:p>
            <a:pPr algn="r" rtl="1"/>
            <a:r>
              <a:rPr lang="ar-EG" sz="2000" dirty="0"/>
              <a:t>من جميع التعريفات السابقة، نستطيع أن نضع تعريفًا </a:t>
            </a:r>
            <a:r>
              <a:rPr lang="ar-EG" sz="2000" dirty="0" smtClean="0"/>
              <a:t>جامعًا مانعًا </a:t>
            </a:r>
            <a:r>
              <a:rPr lang="ar-EG" sz="2000" dirty="0"/>
              <a:t>للذكاء الاصطناعي، حيث يمكن </a:t>
            </a:r>
            <a:r>
              <a:rPr lang="ar-EG" sz="2000" dirty="0" smtClean="0"/>
              <a:t>تعرفه بأنه</a:t>
            </a:r>
            <a:r>
              <a:rPr lang="ar-EG" sz="2000" dirty="0"/>
              <a:t>:” تقنيات وآلات تحاكي الذكاء البشري، وتعمل على تحقيق أهداف أساسية من أهمها إنجاز المهام في </a:t>
            </a:r>
            <a:r>
              <a:rPr lang="ar-EG" sz="2000" dirty="0" smtClean="0"/>
              <a:t>أسرع وقت </a:t>
            </a:r>
            <a:r>
              <a:rPr lang="ar-EG" sz="2000" dirty="0"/>
              <a:t>وبأدق نتيجة</a:t>
            </a:r>
            <a:r>
              <a:rPr lang="ar-EG" sz="2000" dirty="0" smtClean="0"/>
              <a:t>”.</a:t>
            </a:r>
          </a:p>
          <a:p>
            <a:pPr algn="r" rtl="1"/>
            <a:endParaRPr lang="ar-EG" sz="2000" dirty="0"/>
          </a:p>
          <a:p>
            <a:pPr algn="justLow" rtl="1"/>
            <a:r>
              <a:rPr lang="ar-EG" sz="2000" b="1" u="sng" dirty="0" smtClean="0"/>
              <a:t>-</a:t>
            </a:r>
            <a:r>
              <a:rPr lang="ar-EG" sz="2000" b="1" u="sng" dirty="0"/>
              <a:t>3 التعريف التقني </a:t>
            </a:r>
            <a:r>
              <a:rPr lang="ar-EG" sz="2000" b="1" u="sng" dirty="0" smtClean="0"/>
              <a:t>للذكاء </a:t>
            </a:r>
            <a:r>
              <a:rPr lang="ar-EG" sz="2000" b="1" u="sng" dirty="0"/>
              <a:t>الاصطناعي: </a:t>
            </a:r>
            <a:r>
              <a:rPr lang="ar-EG" sz="2000" dirty="0"/>
              <a:t>يعرف الذكاء الاصطناعي من الناحية التقنية بأنه: “</a:t>
            </a:r>
            <a:r>
              <a:rPr lang="ar-EG" sz="2000" dirty="0" smtClean="0"/>
              <a:t>آلة مبرمجة </a:t>
            </a:r>
            <a:r>
              <a:rPr lang="ar-EG" sz="2000" dirty="0"/>
              <a:t>بالكمبيوتر ستخدم خوارزميات وإجراءات محددة لأداء مهمة أو عمل معين، ويحصل هذا </a:t>
            </a:r>
            <a:r>
              <a:rPr lang="ar-EG" sz="2000" dirty="0" smtClean="0"/>
              <a:t>الجهاز المبرمج </a:t>
            </a:r>
            <a:r>
              <a:rPr lang="ar-EG" sz="2000" dirty="0"/>
              <a:t>على مدخلات تلقائيا ويطبق نفس الشيء وفقًا للبرنامج</a:t>
            </a:r>
            <a:r>
              <a:rPr lang="ar-EG" sz="2000" dirty="0" smtClean="0"/>
              <a:t>” .</a:t>
            </a:r>
            <a:endParaRPr lang="ar-EG" sz="2000" dirty="0"/>
          </a:p>
          <a:p>
            <a:pPr algn="justLow" rtl="1"/>
            <a:r>
              <a:rPr lang="ar-EG" sz="2000" dirty="0" smtClean="0"/>
              <a:t>ووفقاً </a:t>
            </a:r>
            <a:r>
              <a:rPr lang="ar-EG" sz="2000" dirty="0"/>
              <a:t>للتعريف السالف الذكر يتضح أن الآلات التي تستخدم تقنية الذكاء الاصطناعي تعمل من </a:t>
            </a:r>
            <a:r>
              <a:rPr lang="ar-EG" sz="2000" dirty="0" smtClean="0"/>
              <a:t>خلال أجهزة </a:t>
            </a:r>
            <a:r>
              <a:rPr lang="ar-EG" sz="2000" dirty="0"/>
              <a:t>الحاسوب، وتكون مدخلاتها على شكل رموز وقواعد وتستخدم خوارزميات برمجية محددة، </a:t>
            </a:r>
            <a:r>
              <a:rPr lang="ar-EG" sz="2000" dirty="0" smtClean="0"/>
              <a:t>ويمكن العثور </a:t>
            </a:r>
            <a:r>
              <a:rPr lang="ar-EG" sz="2000" dirty="0"/>
              <a:t>على أحد الاستخدامات الخالصة للذكاء الاصطناعي في الروبوت الذكي.</a:t>
            </a:r>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spTree>
    <p:extLst>
      <p:ext uri="{BB962C8B-B14F-4D97-AF65-F5344CB8AC3E}">
        <p14:creationId xmlns:p14="http://schemas.microsoft.com/office/powerpoint/2010/main" val="3321772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a16="http://schemas.microsoft.com/office/drawing/2014/main" xmlns="" id="{904B7CA6-23A4-2E24-5FFC-ECEA38831F6A}"/>
              </a:ext>
            </a:extLst>
          </p:cNvPr>
          <p:cNvSpPr txBox="1"/>
          <p:nvPr/>
        </p:nvSpPr>
        <p:spPr>
          <a:xfrm>
            <a:off x="5436234" y="846840"/>
            <a:ext cx="4359207" cy="523220"/>
          </a:xfrm>
          <a:prstGeom prst="rect">
            <a:avLst/>
          </a:prstGeom>
          <a:noFill/>
        </p:spPr>
        <p:txBody>
          <a:bodyPr wrap="square" rtlCol="0">
            <a:spAutoFit/>
          </a:bodyPr>
          <a:lstStyle/>
          <a:p>
            <a:endParaRPr lang="en-US" sz="2800" b="1" dirty="0">
              <a:solidFill>
                <a:srgbClr val="2D3956"/>
              </a:solidFill>
              <a:latin typeface="Tajawal Medium" panose="00000600000000000000" pitchFamily="2" charset="-78"/>
              <a:cs typeface="Tajawal Medium" panose="00000600000000000000" pitchFamily="2" charset="-78"/>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589200150"/>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11" name="TextBox 10"/>
          <p:cNvSpPr txBox="1"/>
          <p:nvPr/>
        </p:nvSpPr>
        <p:spPr>
          <a:xfrm>
            <a:off x="1459267" y="1470980"/>
            <a:ext cx="10058400" cy="5632311"/>
          </a:xfrm>
          <a:prstGeom prst="rect">
            <a:avLst/>
          </a:prstGeom>
          <a:noFill/>
        </p:spPr>
        <p:txBody>
          <a:bodyPr wrap="square" rtlCol="0">
            <a:spAutoFit/>
          </a:bodyPr>
          <a:lstStyle/>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sp>
        <p:nvSpPr>
          <p:cNvPr id="12" name="Right Triangle 1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3" name="Parallelogram 1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14" name="Rectangle 13">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5" name="Picture 14">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16" name="Diagram 15"/>
          <p:cNvGraphicFramePr/>
          <p:nvPr>
            <p:extLst>
              <p:ext uri="{D42A27DB-BD31-4B8C-83A1-F6EECF244321}">
                <p14:modId xmlns:p14="http://schemas.microsoft.com/office/powerpoint/2010/main" val="230874077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17" name="Rectangle 16">
            <a:extLst>
              <a:ext uri="{FF2B5EF4-FFF2-40B4-BE49-F238E27FC236}">
                <a16:creationId xmlns:a16="http://schemas.microsoft.com/office/drawing/2014/main" xmlns="" id="{6FE380F3-A68B-26EA-9084-2C15BB9E43F9}"/>
              </a:ext>
            </a:extLst>
          </p:cNvPr>
          <p:cNvSpPr/>
          <p:nvPr/>
        </p:nvSpPr>
        <p:spPr>
          <a:xfrm>
            <a:off x="1704815" y="48252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pic>
        <p:nvPicPr>
          <p:cNvPr id="18"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10"/>
              </a:ext>
            </a:extLst>
          </a:blip>
          <a:stretch>
            <a:fillRect/>
          </a:stretch>
        </p:blipFill>
        <p:spPr>
          <a:xfrm>
            <a:off x="280308" y="6043914"/>
            <a:ext cx="2167470" cy="591661"/>
          </a:xfrm>
          <a:prstGeom prst="rect">
            <a:avLst/>
          </a:prstGeom>
        </p:spPr>
      </p:pic>
      <p:pic>
        <p:nvPicPr>
          <p:cNvPr id="19"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923145" y="6311380"/>
            <a:ext cx="1879649" cy="309233"/>
          </a:xfrm>
          <a:prstGeom prst="rect">
            <a:avLst/>
          </a:prstGeom>
        </p:spPr>
      </p:pic>
      <p:sp>
        <p:nvSpPr>
          <p:cNvPr id="20" name="TextBox 19"/>
          <p:cNvSpPr txBox="1"/>
          <p:nvPr/>
        </p:nvSpPr>
        <p:spPr>
          <a:xfrm>
            <a:off x="1459267" y="1470980"/>
            <a:ext cx="10058400" cy="9325630"/>
          </a:xfrm>
          <a:prstGeom prst="rect">
            <a:avLst/>
          </a:prstGeom>
          <a:noFill/>
        </p:spPr>
        <p:txBody>
          <a:bodyPr wrap="square" rtlCol="0">
            <a:spAutoFit/>
          </a:bodyPr>
          <a:lstStyle/>
          <a:p>
            <a:pPr algn="r" rtl="1"/>
            <a:endParaRPr lang="ar-EG" sz="2000" dirty="0"/>
          </a:p>
          <a:p>
            <a:pPr algn="justLow" rtl="1"/>
            <a:r>
              <a:rPr lang="ar-EG" sz="2000" b="1" u="sng" dirty="0" smtClean="0"/>
              <a:t>4- </a:t>
            </a:r>
            <a:r>
              <a:rPr lang="ar-EG" sz="2000" b="1" u="sng" dirty="0"/>
              <a:t>التعريف </a:t>
            </a:r>
            <a:r>
              <a:rPr lang="ar-EG" sz="2000" b="1" u="sng" dirty="0" smtClean="0"/>
              <a:t>القانوني </a:t>
            </a:r>
            <a:r>
              <a:rPr lang="ar-EG" sz="2000" b="1" u="sng" dirty="0"/>
              <a:t>للذكاء الاصطناعي</a:t>
            </a:r>
            <a:r>
              <a:rPr lang="ar-EG" sz="2000" b="1" u="sng" dirty="0" smtClean="0"/>
              <a:t>:</a:t>
            </a:r>
            <a:endParaRPr lang="ar-EG" sz="2000" u="sng" dirty="0"/>
          </a:p>
          <a:p>
            <a:pPr algn="justLow" rtl="1"/>
            <a:r>
              <a:rPr lang="ar-EG" sz="2000" dirty="0" smtClean="0"/>
              <a:t>كما تدخل المشرع الدولي لتعريف الذكاء الاصطناعي من خلال لجنة </a:t>
            </a:r>
            <a:r>
              <a:rPr lang="ar-EG" sz="2000" dirty="0"/>
              <a:t>الأمم المتحدة للقانون التجاري </a:t>
            </a:r>
            <a:r>
              <a:rPr lang="ar-EG" sz="2000" dirty="0" smtClean="0"/>
              <a:t>الدولي ؛ حيث قدمت دولة تشيكيا ورقة بشأن </a:t>
            </a:r>
            <a:r>
              <a:rPr lang="ar-EG" sz="2000" dirty="0"/>
              <a:t>الجوانب القانونية للعقود الذكية </a:t>
            </a:r>
            <a:r>
              <a:rPr lang="ar-EG" sz="2000" dirty="0" smtClean="0"/>
              <a:t>والذكاء الاصطناعي في الدورة الحادية و الخمسون بنيويورك في الفترة من 25 يونيو إلى 13 يوليو 2018، </a:t>
            </a:r>
            <a:r>
              <a:rPr lang="ar-EG" sz="2000" dirty="0"/>
              <a:t>حيث أوضحت </a:t>
            </a:r>
            <a:r>
              <a:rPr lang="ar-EG" sz="2000" dirty="0" smtClean="0"/>
              <a:t>اللجنة أن</a:t>
            </a:r>
            <a:r>
              <a:rPr lang="ar-EG" sz="2000" dirty="0"/>
              <a:t>: "لقد وضع عدد من التعاريف للذكاء الاصطناعي، غير أن أيا منها لم </a:t>
            </a:r>
            <a:r>
              <a:rPr lang="ar-EG" sz="2000" dirty="0" smtClean="0"/>
              <a:t>يحظ بقبول </a:t>
            </a:r>
            <a:r>
              <a:rPr lang="ar-EG" sz="2000" dirty="0"/>
              <a:t>عالمي، والذكاء الاصطناعي، بشكل عام، هو علم استنباط نظم قادرة على حل المشاكل وأداء </a:t>
            </a:r>
            <a:r>
              <a:rPr lang="ar-EG" sz="2000" dirty="0" smtClean="0"/>
              <a:t>الوظائف بمحاكاة </a:t>
            </a:r>
            <a:r>
              <a:rPr lang="ar-EG" sz="2000" dirty="0"/>
              <a:t>العمليات الذهنية، ويمكن تلقين الذكاء الاصطناعي كيفية حل مشكلة ما، ولكنه قادر أيضا على </a:t>
            </a:r>
            <a:r>
              <a:rPr lang="ar-EG" sz="2000" dirty="0" smtClean="0"/>
              <a:t>دراسة المشكلة </a:t>
            </a:r>
            <a:r>
              <a:rPr lang="ar-EG" sz="2000" dirty="0"/>
              <a:t>ومعرفة كيفية حلها بمفرده دون تدخل بشري، ويمكن للنظم المختلفة أن تبلغ مستويات مختلفة </a:t>
            </a:r>
            <a:r>
              <a:rPr lang="ar-EG" sz="2000" dirty="0" smtClean="0"/>
              <a:t>من التشغيل </a:t>
            </a:r>
            <a:r>
              <a:rPr lang="ar-EG" sz="2000" dirty="0"/>
              <a:t>الذاتي وفي مقدورها أن تتصرف باستقلالية. ومن غير الممكن، في هذا الخصوص، التكهن بعمل </a:t>
            </a:r>
            <a:r>
              <a:rPr lang="ar-EG" sz="2000" dirty="0" smtClean="0"/>
              <a:t>تلك النظم </a:t>
            </a:r>
            <a:r>
              <a:rPr lang="ar-EG" sz="2000" dirty="0"/>
              <a:t>ولا بنتائجه لأنها تتصرف باعتبارها "صناديق سوداء». </a:t>
            </a:r>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r>
              <a:rPr lang="ar-EG" dirty="0"/>
              <a:t>دولة التشيك </a:t>
            </a:r>
            <a:endParaRPr lang="en-US" dirty="0"/>
          </a:p>
        </p:txBody>
      </p:sp>
    </p:spTree>
    <p:extLst>
      <p:ext uri="{BB962C8B-B14F-4D97-AF65-F5344CB8AC3E}">
        <p14:creationId xmlns:p14="http://schemas.microsoft.com/office/powerpoint/2010/main" val="4601569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TextBox 12">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3-خصائص الذكاء الاصطناعي </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5" name="Diagram 14"/>
          <p:cNvGraphicFramePr/>
          <p:nvPr>
            <p:extLst>
              <p:ext uri="{D42A27DB-BD31-4B8C-83A1-F6EECF244321}">
                <p14:modId xmlns:p14="http://schemas.microsoft.com/office/powerpoint/2010/main" val="21500230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9" name="TextBox 18"/>
          <p:cNvSpPr txBox="1"/>
          <p:nvPr/>
        </p:nvSpPr>
        <p:spPr>
          <a:xfrm>
            <a:off x="694979" y="1585451"/>
            <a:ext cx="11151277" cy="6555641"/>
          </a:xfrm>
          <a:prstGeom prst="rect">
            <a:avLst/>
          </a:prstGeom>
          <a:noFill/>
        </p:spPr>
        <p:txBody>
          <a:bodyPr wrap="square" rtlCol="0">
            <a:spAutoFit/>
          </a:bodyPr>
          <a:lstStyle/>
          <a:p>
            <a:pPr algn="justLow" rtl="1"/>
            <a:r>
              <a:rPr lang="ar-EG" sz="2000" dirty="0" smtClean="0"/>
              <a:t>1- أنه </a:t>
            </a:r>
            <a:r>
              <a:rPr lang="ar-EG" sz="2000" dirty="0"/>
              <a:t>نظام الكتروني لبرامج الحاسب الآلي، إلا أنها تعتبر برامج استثنائية في محاكاتها للذكاء البشري، من </a:t>
            </a:r>
            <a:r>
              <a:rPr lang="ar-EG" sz="2000" dirty="0" smtClean="0"/>
              <a:t>خلال قدرتها </a:t>
            </a:r>
            <a:r>
              <a:rPr lang="ar-EG" sz="2000" dirty="0"/>
              <a:t>على التنبؤ والتكيف، حيث يستخدم الذكاء الاصطناعي الخوارزميات والبيانات التي تمت </a:t>
            </a:r>
            <a:r>
              <a:rPr lang="ar-EG" sz="2000" dirty="0" smtClean="0"/>
              <a:t>برمجتها فيه </a:t>
            </a:r>
            <a:r>
              <a:rPr lang="ar-EG" sz="2000" dirty="0"/>
              <a:t>والتي يقوم باستخدامها في اتخاذ القرارات والتنبؤات المستقبلية، ومن هذه الخوارزميات يتعلم </a:t>
            </a:r>
            <a:r>
              <a:rPr lang="ar-EG" sz="2000" dirty="0" smtClean="0"/>
              <a:t>الذكاء الاصطناعي </a:t>
            </a:r>
            <a:r>
              <a:rPr lang="ar-EG" sz="2000" dirty="0"/>
              <a:t>حلول للمشكلات والقرارات التي يتعامل معها</a:t>
            </a:r>
            <a:r>
              <a:rPr lang="ar-EG" sz="2000" dirty="0" smtClean="0"/>
              <a:t>.</a:t>
            </a:r>
            <a:endParaRPr lang="ar-EG" sz="2000" dirty="0"/>
          </a:p>
          <a:p>
            <a:pPr algn="justLow" rtl="1"/>
            <a:r>
              <a:rPr lang="ar-EG" sz="2000" b="1" dirty="0" smtClean="0">
                <a:cs typeface="+mj-cs"/>
              </a:rPr>
              <a:t>2- </a:t>
            </a:r>
            <a:r>
              <a:rPr lang="ar-EG" sz="2000" dirty="0"/>
              <a:t>يقوم نظام الذكاء الاصطناعي على الأتمتة، أي التشغيل الآلي ذاتيًا دون تدخل بشري، فيعمل على تقديم رؤى أفضل بالإضافة إلى تحسين الإنتاجية في كافة المجالات، وذلك بسبب قدرة الذكاء الصناعي على اتخاذ القرارات وتحليل البيانات والتعلم واكتساب تجارب جديدة تساعده على اتخاذ قرارات </a:t>
            </a:r>
            <a:r>
              <a:rPr lang="ar-EG" sz="2000" dirty="0" smtClean="0"/>
              <a:t>أفضل. </a:t>
            </a:r>
            <a:endParaRPr lang="ar-EG" sz="2000" dirty="0"/>
          </a:p>
          <a:p>
            <a:pPr algn="justLow" rtl="1"/>
            <a:r>
              <a:rPr lang="ar-EG" sz="2000" b="1" dirty="0" smtClean="0">
                <a:cs typeface="+mj-cs"/>
              </a:rPr>
              <a:t>3- </a:t>
            </a:r>
            <a:r>
              <a:rPr lang="ar-EG" sz="2000" dirty="0" smtClean="0"/>
              <a:t>ويمكن </a:t>
            </a:r>
            <a:r>
              <a:rPr lang="ar-EG" sz="2000" dirty="0"/>
              <a:t>القول بأن الخوارزميات الرقمية هي أساس الذكاء الاصطناعي والذي يتمحور دوره في </a:t>
            </a:r>
            <a:r>
              <a:rPr lang="ar-EG" sz="2000" dirty="0" smtClean="0"/>
              <a:t>تمازج الذكاء </a:t>
            </a:r>
            <a:r>
              <a:rPr lang="ar-EG" sz="2000" dirty="0"/>
              <a:t>الاصطناعي مع الإدراك البشري، وبناء على ذلك فإن هذه التقنية تعتبر ذكاءً </a:t>
            </a:r>
            <a:r>
              <a:rPr lang="ar-EG" sz="2000" dirty="0" smtClean="0"/>
              <a:t>لوغاريتماتيا يحاكي </a:t>
            </a:r>
            <a:r>
              <a:rPr lang="ar-EG" sz="2000" dirty="0"/>
              <a:t>العقل البشري ويمكن أن يطابقها في العديد من المجالات والعلوم، ومنها الفيزياء </a:t>
            </a:r>
            <a:r>
              <a:rPr lang="ar-EG" sz="2000" dirty="0" smtClean="0"/>
              <a:t>والرياضيات والهندسة</a:t>
            </a:r>
            <a:r>
              <a:rPr lang="ar-EG" sz="2000" dirty="0"/>
              <a:t>، ولكنها قاصرة في بعض العلوم الأخرى كالعلوم الإنسانية والاجتماعية، لأنه لا </a:t>
            </a:r>
            <a:r>
              <a:rPr lang="ar-EG" sz="2000" dirty="0" smtClean="0"/>
              <a:t>يمكن الجزم </a:t>
            </a:r>
            <a:r>
              <a:rPr lang="ar-EG" sz="2000" dirty="0"/>
              <a:t>في الكثير من تطبيقات هذه العلوم، ويمكن القول بأن هذه العلوم يعتريها الغموض في </a:t>
            </a:r>
            <a:r>
              <a:rPr lang="ar-EG" sz="2000" dirty="0" smtClean="0"/>
              <a:t>كثير من </a:t>
            </a:r>
            <a:r>
              <a:rPr lang="ar-EG" sz="2000" dirty="0"/>
              <a:t>الأحيان أو بمعنى آخر فإن لها خصوصيتها وكذلك الحال بالنسبة للعلوم القانونية، </a:t>
            </a:r>
            <a:r>
              <a:rPr lang="ar-EG" sz="2000" dirty="0" smtClean="0"/>
              <a:t>فيظل تطبيق </a:t>
            </a:r>
            <a:r>
              <a:rPr lang="ar-EG" sz="2000" dirty="0"/>
              <a:t>الذكاء الاصطناعي في هذه العلوم قاصراً نوعاً ما بسبب عدم جاهزيته الكاملة نحو </a:t>
            </a:r>
            <a:r>
              <a:rPr lang="ar-EG" sz="2000" dirty="0" smtClean="0"/>
              <a:t>التحليل البشري </a:t>
            </a:r>
            <a:r>
              <a:rPr lang="ar-EG" sz="2000" dirty="0"/>
              <a:t>للمفاهيم الفلسفية والاجتماعية التي تتضارب في المجتمع الإنساني منها المسائل والمفاهيم </a:t>
            </a:r>
            <a:r>
              <a:rPr lang="ar-EG" sz="2000" dirty="0" smtClean="0"/>
              <a:t>القانونية </a:t>
            </a:r>
            <a:r>
              <a:rPr lang="ar-EG" sz="2000" dirty="0"/>
              <a:t>وفلسفتها المعقدة، ولكن من الناحية الكمية أو مخزون المعلومات فإن الذكاء الاصطناعي يتفوق على </a:t>
            </a:r>
            <a:r>
              <a:rPr lang="ar-EG" sz="2000" dirty="0" smtClean="0"/>
              <a:t>القدرات </a:t>
            </a:r>
            <a:r>
              <a:rPr lang="ar-EG" sz="2000" dirty="0"/>
              <a:t>البشرية بصورة لا تُصدق. </a:t>
            </a:r>
            <a:endParaRPr lang="ar-EG" sz="2000" b="1" dirty="0">
              <a:cs typeface="+mj-cs"/>
            </a:endParaRPr>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r>
              <a:rPr lang="ar-EG" sz="2000" dirty="0" smtClean="0"/>
              <a:t>ً</a:t>
            </a:r>
            <a:endParaRPr lang="ar-EG" sz="2000" dirty="0"/>
          </a:p>
          <a:p>
            <a:pPr algn="r" rtl="1"/>
            <a:endParaRPr lang="ar-EG" sz="2000" dirty="0"/>
          </a:p>
        </p:txBody>
      </p:sp>
    </p:spTree>
    <p:extLst>
      <p:ext uri="{BB962C8B-B14F-4D97-AF65-F5344CB8AC3E}">
        <p14:creationId xmlns:p14="http://schemas.microsoft.com/office/powerpoint/2010/main" val="407764402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4979" y="1585451"/>
            <a:ext cx="11151277" cy="2554545"/>
          </a:xfrm>
          <a:prstGeom prst="rect">
            <a:avLst/>
          </a:prstGeom>
          <a:noFill/>
        </p:spPr>
        <p:txBody>
          <a:bodyPr wrap="square" rtlCol="0">
            <a:spAutoFit/>
          </a:bodyPr>
          <a:lstStyle/>
          <a:p>
            <a:pPr algn="justLow" rtl="1"/>
            <a:r>
              <a:rPr lang="ar-EG" sz="2000" dirty="0"/>
              <a:t>وللذكاء الاصطناعي شكلان أساسيان وفقاً لمشروع قانون السناتور الأمريكي ماريا كانتويل </a:t>
            </a:r>
            <a:r>
              <a:rPr lang="ar-EG" sz="2000" dirty="0" smtClean="0"/>
              <a:t>وأيضاً تقرير </a:t>
            </a:r>
            <a:r>
              <a:rPr lang="ar-EG" sz="2000" dirty="0"/>
              <a:t>اللجنة الاستشارية الوطنية للأخلاقيات في فرنسا فإما أن يكون ذكاءً اصطناعياً جزئياً </a:t>
            </a:r>
            <a:r>
              <a:rPr lang="ar-EG" sz="2000" dirty="0" smtClean="0"/>
              <a:t>أو كما </a:t>
            </a:r>
            <a:r>
              <a:rPr lang="ar-EG" sz="2000" dirty="0"/>
              <a:t>يُطلق عليه بالذكاء الاصطناعي الضيق أو الجزئي والذي تتمحور مهامه نحو السماح </a:t>
            </a:r>
            <a:r>
              <a:rPr lang="ar-EG" sz="2000" dirty="0" smtClean="0"/>
              <a:t>للآلة بفهم </a:t>
            </a:r>
            <a:r>
              <a:rPr lang="ar-EG" sz="2000" dirty="0"/>
              <a:t>الأوامر وتطبيقها، وأما الشكل الثاني وهو الذي يُعرف بالذكاء الاصطناعي الكامل </a:t>
            </a:r>
            <a:r>
              <a:rPr lang="ar-EG" sz="2000" dirty="0" smtClean="0"/>
              <a:t>والذي يستخدم </a:t>
            </a:r>
            <a:r>
              <a:rPr lang="ar-EG" sz="2000" dirty="0"/>
              <a:t>تقنية التعلم الآلي بحيث تضاهي الذكاء البشري والتعلم من الإنسان الطبيعي، ولا </a:t>
            </a:r>
            <a:r>
              <a:rPr lang="ar-EG" sz="2000" dirty="0" smtClean="0"/>
              <a:t>يحتاج لذكاء </a:t>
            </a:r>
            <a:r>
              <a:rPr lang="ar-EG" sz="2000" dirty="0"/>
              <a:t>الاصطناعي لدمجه من خلال روبوت حتى يعمل بشكل صحيح، ووفقاً للجنة </a:t>
            </a:r>
            <a:r>
              <a:rPr lang="ar-EG" sz="2000" dirty="0" smtClean="0"/>
              <a:t>الاستشارية الفرنسية </a:t>
            </a:r>
            <a:r>
              <a:rPr lang="ar-EG" sz="2000" dirty="0"/>
              <a:t>للأخلاقيات فإن الروبوت هو "آلة قادرة على التأثير على الواقع المادي والحسي </a:t>
            </a:r>
            <a:r>
              <a:rPr lang="ar-EG" sz="2000" dirty="0" smtClean="0"/>
              <a:t>الذي يحيط </a:t>
            </a:r>
            <a:r>
              <a:rPr lang="ar-EG" sz="2000" dirty="0"/>
              <a:t>بها والتفاعل مع البشر وبيئتهم، ويمكن أن يكون موهوباً بالذكاء </a:t>
            </a:r>
            <a:r>
              <a:rPr lang="ar-EG" sz="2000" dirty="0" smtClean="0"/>
              <a:t>الاصطناعي. </a:t>
            </a:r>
            <a:endParaRPr lang="ar-EG" sz="2000" dirty="0"/>
          </a:p>
          <a:p>
            <a:pPr algn="justLow" rtl="1"/>
            <a:endParaRPr lang="ar-EG" sz="2000" dirty="0"/>
          </a:p>
          <a:p>
            <a:pPr algn="justLow" rtl="1"/>
            <a:endParaRPr lang="ar-EG" sz="2000" dirty="0"/>
          </a:p>
        </p:txBody>
      </p:sp>
      <p:sp>
        <p:nvSpPr>
          <p:cNvPr id="18" name="TextBox 17">
            <a:extLst>
              <a:ext uri="{FF2B5EF4-FFF2-40B4-BE49-F238E27FC236}">
                <a16:creationId xmlns:a16="http://schemas.microsoft.com/office/drawing/2014/main" xmlns="" id="{F9A80F9F-74DB-1D57-04E8-E20E92A09B0A}"/>
              </a:ext>
            </a:extLst>
          </p:cNvPr>
          <p:cNvSpPr txBox="1"/>
          <p:nvPr/>
        </p:nvSpPr>
        <p:spPr>
          <a:xfrm>
            <a:off x="2614171" y="409888"/>
            <a:ext cx="4619141" cy="461665"/>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4- شكل الذكاء الاصطناعي </a:t>
            </a:r>
            <a:endParaRPr lang="en-US" sz="2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5072512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163919" y="587210"/>
            <a:ext cx="4619141" cy="461665"/>
          </a:xfrm>
          <a:prstGeom prst="rect">
            <a:avLst/>
          </a:prstGeom>
          <a:noFill/>
        </p:spPr>
        <p:txBody>
          <a:bodyPr wrap="square" rtlCol="0">
            <a:spAutoFit/>
          </a:bodyPr>
          <a:lstStyle/>
          <a:p>
            <a:pPr lvl="0" algn="ctr" rtl="1"/>
            <a:r>
              <a:rPr lang="ar-EG" sz="2400" b="1" dirty="0" smtClean="0">
                <a:solidFill>
                  <a:schemeClr val="bg1"/>
                </a:solidFill>
              </a:rPr>
              <a:t>ثالثاً : علاقة الذكاء الاصطناعي بالقانون </a:t>
            </a:r>
            <a:endParaRPr lang="en-US" sz="2400" dirty="0">
              <a:solidFill>
                <a:schemeClr val="bg1"/>
              </a:solidFill>
            </a:endParaRPr>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3" name="Diagram 12"/>
          <p:cNvGraphicFramePr/>
          <p:nvPr>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graphicFrame>
        <p:nvGraphicFramePr>
          <p:cNvPr id="18" name="Diagram 17"/>
          <p:cNvGraphicFramePr/>
          <p:nvPr>
            <p:extLst>
              <p:ext uri="{D42A27DB-BD31-4B8C-83A1-F6EECF244321}">
                <p14:modId xmlns:p14="http://schemas.microsoft.com/office/powerpoint/2010/main" val="2394914874"/>
              </p:ext>
            </p:extLst>
          </p:nvPr>
        </p:nvGraphicFramePr>
        <p:xfrm>
          <a:off x="540576" y="1838687"/>
          <a:ext cx="10946561" cy="2722296"/>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336932975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73191195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528008" y="1382301"/>
            <a:ext cx="11275264" cy="2000548"/>
          </a:xfrm>
          <a:prstGeom prst="rect">
            <a:avLst/>
          </a:prstGeom>
          <a:noFill/>
        </p:spPr>
        <p:txBody>
          <a:bodyPr wrap="square" rtlCol="0">
            <a:spAutoFit/>
          </a:bodyPr>
          <a:lstStyle/>
          <a:p>
            <a:pPr algn="justLow" rtl="1"/>
            <a:r>
              <a:rPr lang="ar-EG" sz="2000" b="1" dirty="0" smtClean="0"/>
              <a:t>تمهيد :</a:t>
            </a:r>
          </a:p>
          <a:p>
            <a:pPr algn="justLow" rtl="1"/>
            <a:r>
              <a:rPr lang="ar-EG" sz="2000" dirty="0" smtClean="0"/>
              <a:t>الحديث عن الذكاء الاصطناعي و إجراءات التقاضي هي مسألة تتعلق بقانون المرافعات ، وهي  أولى فروع القانون التي نتناول فيها مسألة الذكاء الاصطناعي و علاقته بالقانون ؛ و من الجدير بالذكر أن مصطلح التقاضي الذكي يختلط بمصطلح التقاضي الالكتروني، وهو ما يقتضي التفرقة بينهما ، مع وجوب الخوض في بعض تجارب الدول في التقاضي الذكي ؛ باعتبارها من المسائل غير الدارجة في الوطن العربي . ومن الأهمية بمكان أن نبحث عن المبادئ </a:t>
            </a:r>
            <a:r>
              <a:rPr lang="ar-EG" sz="2000" dirty="0"/>
              <a:t>و القواعد الأخلاقية لاستخدام الذكاء الاصطناعي في عمليات إنفاذ القانون </a:t>
            </a:r>
            <a:r>
              <a:rPr lang="ar-EG" sz="2000" dirty="0" smtClean="0"/>
              <a:t>المختلفة .</a:t>
            </a:r>
            <a:endParaRPr lang="en-US" sz="2000" dirty="0"/>
          </a:p>
          <a:p>
            <a:pPr algn="justLow" rtl="1"/>
            <a:endParaRPr lang="ar-EG" sz="2000" dirty="0" smtClean="0"/>
          </a:p>
        </p:txBody>
      </p:sp>
      <p:sp>
        <p:nvSpPr>
          <p:cNvPr id="17" name="TextBox 16"/>
          <p:cNvSpPr txBox="1"/>
          <p:nvPr/>
        </p:nvSpPr>
        <p:spPr>
          <a:xfrm>
            <a:off x="1859081" y="401140"/>
            <a:ext cx="7089537" cy="461665"/>
          </a:xfrm>
          <a:prstGeom prst="rect">
            <a:avLst/>
          </a:prstGeom>
          <a:noFill/>
        </p:spPr>
        <p:txBody>
          <a:bodyPr wrap="square" rtlCol="0">
            <a:spAutoFit/>
          </a:bodyPr>
          <a:lstStyle/>
          <a:p>
            <a:pPr algn="ctr" rtl="1"/>
            <a:r>
              <a:rPr lang="ar-EG" sz="2400" b="1" dirty="0" smtClean="0">
                <a:solidFill>
                  <a:schemeClr val="bg1"/>
                </a:solidFill>
              </a:rPr>
              <a:t>1- الذكاء الاصطناعي و إجراءات التقاضي </a:t>
            </a:r>
            <a:endParaRPr lang="ar-EG" sz="2400" b="1" dirty="0">
              <a:solidFill>
                <a:schemeClr val="bg1"/>
              </a:solidFill>
            </a:endParaRPr>
          </a:p>
        </p:txBody>
      </p:sp>
      <p:graphicFrame>
        <p:nvGraphicFramePr>
          <p:cNvPr id="18" name="Diagram 17"/>
          <p:cNvGraphicFramePr/>
          <p:nvPr>
            <p:extLst>
              <p:ext uri="{D42A27DB-BD31-4B8C-83A1-F6EECF244321}">
                <p14:modId xmlns:p14="http://schemas.microsoft.com/office/powerpoint/2010/main" val="1452613297"/>
              </p:ext>
            </p:extLst>
          </p:nvPr>
        </p:nvGraphicFramePr>
        <p:xfrm>
          <a:off x="1284369" y="2922485"/>
          <a:ext cx="10263118" cy="2929721"/>
        </p:xfrm>
        <a:graphic>
          <a:graphicData uri="http://schemas.openxmlformats.org/drawingml/2006/diagram">
            <dgm:relIds xmlns:dgm="http://schemas.openxmlformats.org/drawingml/2006/diagram" xmlns:r="http://schemas.openxmlformats.org/officeDocument/2006/relationships" r:dm="rId21" r:lo="rId22" r:qs="rId23" r:cs="rId24"/>
          </a:graphicData>
        </a:graphic>
      </p:graphicFrame>
    </p:spTree>
    <p:extLst>
      <p:ext uri="{BB962C8B-B14F-4D97-AF65-F5344CB8AC3E}">
        <p14:creationId xmlns:p14="http://schemas.microsoft.com/office/powerpoint/2010/main" val="63490180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89373408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367466" y="1414509"/>
            <a:ext cx="11435806" cy="7786747"/>
          </a:xfrm>
          <a:prstGeom prst="rect">
            <a:avLst/>
          </a:prstGeom>
          <a:noFill/>
        </p:spPr>
        <p:txBody>
          <a:bodyPr wrap="square" rtlCol="0">
            <a:spAutoFit/>
          </a:bodyPr>
          <a:lstStyle/>
          <a:p>
            <a:pPr algn="justLow" rtl="1"/>
            <a:r>
              <a:rPr lang="ar-EG" sz="2000" b="1" u="sng" dirty="0" smtClean="0"/>
              <a:t>التقاضي الالكتروني : </a:t>
            </a:r>
          </a:p>
          <a:p>
            <a:pPr algn="justLow" rtl="1"/>
            <a:r>
              <a:rPr lang="ar-EG" sz="2000" dirty="0" smtClean="0"/>
              <a:t>يختلف </a:t>
            </a:r>
            <a:r>
              <a:rPr lang="ar-EG" sz="2000" dirty="0"/>
              <a:t>التقاضي الذكي عن التقاضي الإلكتروني باعتبار أن الأخير يتطلب تدخل العنصر </a:t>
            </a:r>
            <a:r>
              <a:rPr lang="ar-EG" sz="2000" dirty="0" smtClean="0"/>
              <a:t>البشري في </a:t>
            </a:r>
            <a:r>
              <a:rPr lang="ar-EG" sz="2000" dirty="0"/>
              <a:t>إدخال بيانات الدعوى وتسجيلها وباقي </a:t>
            </a:r>
            <a:r>
              <a:rPr lang="ar-EG" sz="2000" dirty="0" smtClean="0"/>
              <a:t>الإجراءات </a:t>
            </a:r>
            <a:r>
              <a:rPr lang="ar-EG" sz="2000" dirty="0"/>
              <a:t>القضائية المطلوبة، وأما الذكاء </a:t>
            </a:r>
            <a:r>
              <a:rPr lang="ar-EG" sz="2000" dirty="0" smtClean="0"/>
              <a:t>الاصطناعي فإنه </a:t>
            </a:r>
            <a:r>
              <a:rPr lang="ar-EG" sz="2000" dirty="0"/>
              <a:t>يرتكز على تطوير شبكات صناعية تحاكي عمل الدماغ البشري، وعليه تقوم باتخاذ </a:t>
            </a:r>
            <a:r>
              <a:rPr lang="ar-EG" sz="2000" dirty="0" smtClean="0"/>
              <a:t>القرار دون </a:t>
            </a:r>
            <a:r>
              <a:rPr lang="ar-EG" sz="2000" dirty="0"/>
              <a:t>تدخل بشري، ولكن ليس المقصود هنا التخلي عن العنصر </a:t>
            </a:r>
            <a:r>
              <a:rPr lang="ar-EG" sz="2000" dirty="0" smtClean="0"/>
              <a:t>البشري. </a:t>
            </a:r>
          </a:p>
          <a:p>
            <a:pPr algn="justLow" rtl="1"/>
            <a:r>
              <a:rPr lang="ar-EG" sz="2000" dirty="0"/>
              <a:t>يُعرّف التقاضي الإلكتروني بأنه "سلطة لمجموعة متخصصة من القضاة بالنظر في الدعوى </a:t>
            </a:r>
            <a:r>
              <a:rPr lang="ar-EG" sz="2000" dirty="0" smtClean="0"/>
              <a:t>ومباشرة الإجراءات </a:t>
            </a:r>
            <a:r>
              <a:rPr lang="ar-EG" sz="2000" dirty="0"/>
              <a:t>القضائية بوسائل إلكترونية مستحدثة، ضمن نظام أو أنظمة قضائية معلوماتية </a:t>
            </a:r>
            <a:r>
              <a:rPr lang="ar-EG" sz="2000" dirty="0" smtClean="0"/>
              <a:t>متكاملة الأطراف </a:t>
            </a:r>
            <a:r>
              <a:rPr lang="ar-EG" sz="2000" dirty="0"/>
              <a:t>والوسائل، تعتمد منهج تقنية شبكة الربط الدولية "الإنترنت" </a:t>
            </a:r>
            <a:r>
              <a:rPr lang="ar-EG" sz="2000" dirty="0" smtClean="0"/>
              <a:t>وبرامج </a:t>
            </a:r>
            <a:r>
              <a:rPr lang="ar-EG" sz="2000" dirty="0"/>
              <a:t>الملفات </a:t>
            </a:r>
            <a:r>
              <a:rPr lang="ar-EG" sz="2000" dirty="0" smtClean="0"/>
              <a:t>الحاسوبية الإلكترونية </a:t>
            </a:r>
            <a:r>
              <a:rPr lang="ar-EG" sz="2000" dirty="0"/>
              <a:t>للنظر في الدعاوى والفصل فيها بغية الوصول لفصل سريع بالدعاوى والتسهيل </a:t>
            </a:r>
            <a:r>
              <a:rPr lang="ar-EG" sz="2000" dirty="0" smtClean="0"/>
              <a:t>على المتقاضين« . </a:t>
            </a:r>
            <a:endParaRPr lang="ar-EG" sz="2000" dirty="0"/>
          </a:p>
          <a:p>
            <a:pPr algn="justLow" rtl="1"/>
            <a:r>
              <a:rPr lang="ar-EG" sz="2000" dirty="0"/>
              <a:t>وبمعنى آخر يُطلق على التقاضي الإلكتروني ب "التقاضي عن بُعد" ويُساهم هذا النظام في </a:t>
            </a:r>
            <a:r>
              <a:rPr lang="ar-EG" sz="2000" dirty="0" smtClean="0"/>
              <a:t>تذليل لعقبات </a:t>
            </a:r>
            <a:r>
              <a:rPr lang="ar-EG" sz="2000" dirty="0"/>
              <a:t>أمام المتقاضين فيما يتعلق بتسجيل الدعاوى والاطلاع على ما تم في </a:t>
            </a:r>
            <a:r>
              <a:rPr lang="ar-EG" sz="2000" dirty="0" smtClean="0"/>
              <a:t>مرا حل </a:t>
            </a:r>
            <a:r>
              <a:rPr lang="ar-EG" sz="2000" dirty="0"/>
              <a:t>سير </a:t>
            </a:r>
            <a:r>
              <a:rPr lang="ar-EG" sz="2000" dirty="0" smtClean="0"/>
              <a:t>الدعوى وإرفاق المذكرات والبينات وأدلة </a:t>
            </a:r>
            <a:r>
              <a:rPr lang="ar-EG" sz="2000" dirty="0"/>
              <a:t>الإثبات وتقديم الطعون من خلال الوسائل الإلكترونية الحديثة، </a:t>
            </a:r>
            <a:r>
              <a:rPr lang="ar-EG" sz="2000" dirty="0" smtClean="0"/>
              <a:t>فهو يمتاز </a:t>
            </a:r>
            <a:r>
              <a:rPr lang="ar-EG" sz="2000" dirty="0"/>
              <a:t>بسرعة </a:t>
            </a:r>
            <a:r>
              <a:rPr lang="ar-EG" sz="2000" dirty="0" smtClean="0"/>
              <a:t>الإجراءات </a:t>
            </a:r>
            <a:r>
              <a:rPr lang="ar-EG" sz="2000" dirty="0"/>
              <a:t>وتبسيطها وحماية المتقاضين من تغوّل </a:t>
            </a:r>
            <a:r>
              <a:rPr lang="ar-EG" sz="2000" dirty="0" smtClean="0"/>
              <a:t>إجراءات </a:t>
            </a:r>
            <a:r>
              <a:rPr lang="ar-EG" sz="2000" dirty="0"/>
              <a:t>التقاضي المعقدة </a:t>
            </a:r>
            <a:r>
              <a:rPr lang="ar-EG" sz="2000" dirty="0" smtClean="0"/>
              <a:t>في دعواهم</a:t>
            </a:r>
            <a:r>
              <a:rPr lang="ar-EG" sz="2000" dirty="0"/>
              <a:t>، وأيضاً يُتيح كذلك حضور </a:t>
            </a:r>
            <a:r>
              <a:rPr lang="ar-EG" sz="2000" dirty="0" smtClean="0"/>
              <a:t>أطرا ف النزاع </a:t>
            </a:r>
            <a:r>
              <a:rPr lang="ar-EG" sz="2000" dirty="0"/>
              <a:t>إلكترونياً أي عن بُعد بحيث تُصبح </a:t>
            </a:r>
            <a:r>
              <a:rPr lang="ar-EG" sz="2000" dirty="0" smtClean="0"/>
              <a:t>جلسة المحاكمة </a:t>
            </a:r>
            <a:r>
              <a:rPr lang="ar-EG" sz="2000" dirty="0"/>
              <a:t>مرئية أي أنها متاحة إلكترونياً للمتقاضين وهيئة المحكمة التي تفصل في دعواهم، </a:t>
            </a:r>
            <a:r>
              <a:rPr lang="ar-EG" sz="2000" dirty="0" smtClean="0"/>
              <a:t>هذا بالإضافة </a:t>
            </a:r>
            <a:r>
              <a:rPr lang="ar-EG" sz="2000" dirty="0"/>
              <a:t>إلى أن التقاضي الإلكتروني يمتاز بالسرعة والمرونة وتوفير الجهد والوقت والنفقات </a:t>
            </a:r>
            <a:r>
              <a:rPr lang="ar-EG" sz="2000" dirty="0" smtClean="0"/>
              <a:t>على المتقاضين </a:t>
            </a:r>
            <a:r>
              <a:rPr lang="ar-EG" sz="2000" dirty="0"/>
              <a:t>خاصةً لمن يسكن في منطقة بعيدة عن مقر المحكمة </a:t>
            </a:r>
            <a:r>
              <a:rPr lang="ar-EG" sz="2000" dirty="0" smtClean="0"/>
              <a:t>.</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ا</a:t>
            </a:r>
            <a:endParaRPr lang="ar-EG" sz="2000" dirty="0"/>
          </a:p>
          <a:p>
            <a:pPr algn="justLow" rtl="1"/>
            <a:endParaRPr lang="ar-EG" sz="2000" dirty="0"/>
          </a:p>
          <a:p>
            <a:pPr algn="justLow" rtl="1"/>
            <a:endParaRPr lang="ar-EG" sz="2000" dirty="0"/>
          </a:p>
          <a:p>
            <a:pPr algn="justLow" rtl="1"/>
            <a:endParaRPr lang="ar-EG" sz="2000" dirty="0"/>
          </a:p>
        </p:txBody>
      </p:sp>
      <p:sp>
        <p:nvSpPr>
          <p:cNvPr id="17" name="TextBox 16"/>
          <p:cNvSpPr txBox="1"/>
          <p:nvPr/>
        </p:nvSpPr>
        <p:spPr>
          <a:xfrm>
            <a:off x="1859081" y="401140"/>
            <a:ext cx="7089537" cy="830997"/>
          </a:xfrm>
          <a:prstGeom prst="rect">
            <a:avLst/>
          </a:prstGeom>
          <a:noFill/>
        </p:spPr>
        <p:txBody>
          <a:bodyPr wrap="square" rtlCol="0">
            <a:spAutoFit/>
          </a:bodyPr>
          <a:lstStyle/>
          <a:p>
            <a:pPr algn="ctr" rtl="1"/>
            <a:r>
              <a:rPr lang="ar-EG" sz="2400" b="1" dirty="0" smtClean="0">
                <a:solidFill>
                  <a:schemeClr val="bg1"/>
                </a:solidFill>
              </a:rPr>
              <a:t>أ- التمييز </a:t>
            </a:r>
            <a:r>
              <a:rPr lang="ar-EG" sz="2400" b="1" dirty="0">
                <a:solidFill>
                  <a:schemeClr val="bg1"/>
                </a:solidFill>
              </a:rPr>
              <a:t>بين التقاضي الذكي و التقاضي الالكتروني </a:t>
            </a:r>
            <a:endParaRPr lang="en-US" sz="2400" dirty="0">
              <a:solidFill>
                <a:schemeClr val="bg1"/>
              </a:solidFill>
            </a:endParaRPr>
          </a:p>
          <a:p>
            <a:pPr algn="ctr" rtl="1"/>
            <a:endParaRPr lang="ar-EG" sz="2400" b="1" dirty="0">
              <a:solidFill>
                <a:schemeClr val="bg1"/>
              </a:solidFill>
            </a:endParaRPr>
          </a:p>
        </p:txBody>
      </p:sp>
    </p:spTree>
    <p:extLst>
      <p:ext uri="{BB962C8B-B14F-4D97-AF65-F5344CB8AC3E}">
        <p14:creationId xmlns:p14="http://schemas.microsoft.com/office/powerpoint/2010/main" val="299005784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37515387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528008" y="1382301"/>
            <a:ext cx="11275264" cy="3477875"/>
          </a:xfrm>
          <a:prstGeom prst="rect">
            <a:avLst/>
          </a:prstGeom>
          <a:noFill/>
        </p:spPr>
        <p:txBody>
          <a:bodyPr wrap="square" rtlCol="0">
            <a:spAutoFit/>
          </a:bodyPr>
          <a:lstStyle/>
          <a:p>
            <a:pPr algn="justLow" rtl="1"/>
            <a:endParaRPr lang="ar-EG" sz="2000" dirty="0" smtClean="0"/>
          </a:p>
          <a:p>
            <a:pPr algn="justLow" rtl="1"/>
            <a:r>
              <a:rPr lang="ar-EG" sz="2000" dirty="0" smtClean="0"/>
              <a:t>وللتقاضي </a:t>
            </a:r>
            <a:r>
              <a:rPr lang="ar-EG" sz="2000" dirty="0"/>
              <a:t>الإلكتروني عدة خصائص تميزها عن التقاضي التقليدي وأبرزها إيجاد محاكم بلا ورق</a:t>
            </a:r>
            <a:r>
              <a:rPr lang="en-US" sz="2000" i="1" dirty="0"/>
              <a:t>Paperless Courts </a:t>
            </a:r>
            <a:r>
              <a:rPr lang="ar-EG" sz="2000" dirty="0"/>
              <a:t>أي الانتقال إلى النظام الإلكتروني والتقليل من استهلاك الورق في إجراءات التقاضي أو انعدام استخدامها، ومن ضمن الخصائص الأخرى إرسال الوثائق والمستندات بسرعة وكذلك إنجاز إجراءات التقاضي بيسر وسرعة الفصل في الدعاوى لاسيما الرفع من جودة الخدمات القضائية. </a:t>
            </a:r>
            <a:endParaRPr lang="ar-EG" sz="2000" dirty="0" smtClean="0"/>
          </a:p>
          <a:p>
            <a:pPr algn="justLow" rtl="1"/>
            <a:endParaRPr lang="ar-EG" sz="2000" dirty="0"/>
          </a:p>
          <a:p>
            <a:pPr algn="r" rtl="1"/>
            <a:r>
              <a:rPr lang="ar-EG" sz="2000" b="1" u="sng" dirty="0" smtClean="0"/>
              <a:t>التقاضي الذكي :</a:t>
            </a:r>
          </a:p>
          <a:p>
            <a:pPr algn="justLow" rtl="1"/>
            <a:r>
              <a:rPr lang="ar-EG" sz="2000" dirty="0" smtClean="0"/>
              <a:t>بينما </a:t>
            </a:r>
            <a:r>
              <a:rPr lang="ar-EG" sz="2000" dirty="0"/>
              <a:t>إدخال </a:t>
            </a:r>
            <a:r>
              <a:rPr lang="ar-EG" sz="2000" dirty="0" smtClean="0"/>
              <a:t>الذكاء الاصطناعي </a:t>
            </a:r>
            <a:r>
              <a:rPr lang="ar-EG" sz="2000" dirty="0"/>
              <a:t>إلى أنظمة المحاكم يختلف تماماً فإما أن يكون النظام الأخير معاوناً للقاضي "</a:t>
            </a:r>
            <a:r>
              <a:rPr lang="ar-EG" sz="2000" dirty="0" smtClean="0"/>
              <a:t>البشري« في </a:t>
            </a:r>
            <a:r>
              <a:rPr lang="ar-EG" sz="2000" dirty="0"/>
              <a:t>جميع الدعاوى المعروضة أمامه ليساعده في أداء عمله بشكل أفضل وهو ما يُسمى </a:t>
            </a:r>
            <a:r>
              <a:rPr lang="ar-EG" sz="2000" dirty="0" smtClean="0"/>
              <a:t>ب"النظم الخبيرة</a:t>
            </a:r>
            <a:r>
              <a:rPr lang="ar-EG" sz="2000" dirty="0"/>
              <a:t>" أو بديلاً عنه في بعض الدعاوى، فهو من قبيل الذكاء الذي يبذله العقل البشري </a:t>
            </a:r>
            <a:r>
              <a:rPr lang="ar-EG" sz="2000" dirty="0" smtClean="0"/>
              <a:t>للقيام بعمل </a:t>
            </a:r>
            <a:r>
              <a:rPr lang="ar-EG" sz="2000" dirty="0"/>
              <a:t>ما فتقوم هذه الأنظمة بمحاكاة السلوك والعقل البشري لتأدية هذه الأعمال، مثل أن يتم </a:t>
            </a:r>
            <a:r>
              <a:rPr lang="ar-EG" sz="2000" dirty="0" smtClean="0"/>
              <a:t>حل </a:t>
            </a:r>
            <a:r>
              <a:rPr lang="ar-EG" sz="2000" dirty="0"/>
              <a:t>لغز أو تفسير نص لغوي سواء أكان منطوقاً أو مكتوباً أو تقديم تشخيص طبي أو التنبؤ </a:t>
            </a:r>
            <a:r>
              <a:rPr lang="ar-EG" sz="2000" dirty="0" smtClean="0"/>
              <a:t>بحكم قضائي </a:t>
            </a:r>
            <a:r>
              <a:rPr lang="ar-EG" sz="2000" dirty="0"/>
              <a:t>بعد معالجة بيانات وقائع الدعوى </a:t>
            </a:r>
            <a:r>
              <a:rPr lang="ar-EG" sz="2000" dirty="0" smtClean="0"/>
              <a:t>وغيرها. </a:t>
            </a:r>
            <a:endParaRPr lang="ar-EG" sz="2000" dirty="0"/>
          </a:p>
          <a:p>
            <a:pPr algn="justLow" rtl="1"/>
            <a:endParaRPr lang="ar-EG" sz="2000" dirty="0"/>
          </a:p>
        </p:txBody>
      </p:sp>
    </p:spTree>
    <p:extLst>
      <p:ext uri="{BB962C8B-B14F-4D97-AF65-F5344CB8AC3E}">
        <p14:creationId xmlns:p14="http://schemas.microsoft.com/office/powerpoint/2010/main" val="240183602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42351015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694979" y="1585451"/>
            <a:ext cx="11151277" cy="2554545"/>
          </a:xfrm>
          <a:prstGeom prst="rect">
            <a:avLst/>
          </a:prstGeom>
          <a:noFill/>
        </p:spPr>
        <p:txBody>
          <a:bodyPr wrap="square" rtlCol="0">
            <a:spAutoFit/>
          </a:bodyPr>
          <a:lstStyle/>
          <a:p>
            <a:pPr algn="justLow" rtl="1"/>
            <a:endParaRPr lang="ar-EG" sz="2000" b="1" u="sng" dirty="0" smtClean="0"/>
          </a:p>
          <a:p>
            <a:pPr algn="justLow" rtl="1"/>
            <a:r>
              <a:rPr lang="ar-EG" sz="2000" b="1" u="sng" dirty="0" smtClean="0"/>
              <a:t>أوجه </a:t>
            </a:r>
            <a:r>
              <a:rPr lang="ar-EG" sz="2000" b="1" u="sng" dirty="0"/>
              <a:t>التشابه والاختلاف بين نظام التقاضي الإلكتروني والذكاء </a:t>
            </a:r>
            <a:r>
              <a:rPr lang="ar-EG" sz="2000" b="1" u="sng" dirty="0" smtClean="0"/>
              <a:t>الاصطناعي: </a:t>
            </a:r>
            <a:endParaRPr lang="en-US" sz="2000" b="1" u="sng" dirty="0">
              <a:latin typeface="Times New Roman" panose="02020603050405020304" pitchFamily="18" charset="0"/>
              <a:cs typeface="Times New Roman" panose="02020603050405020304" pitchFamily="18" charset="0"/>
            </a:endParaRPr>
          </a:p>
          <a:p>
            <a:pPr algn="justLow" rtl="1"/>
            <a:endParaRPr lang="ar-EG" sz="2000" dirty="0" smtClean="0"/>
          </a:p>
          <a:p>
            <a:pPr algn="justLow" rtl="1"/>
            <a:r>
              <a:rPr lang="ar-EG" sz="2000" dirty="0" smtClean="0"/>
              <a:t>وتتمثل </a:t>
            </a:r>
            <a:r>
              <a:rPr lang="ar-EG" sz="2000" dirty="0"/>
              <a:t>أوجه التشابه في أن كلا النظامين يستخدمان الوسائل التكنولوجية الحديثة في التطبيق</a:t>
            </a:r>
            <a:r>
              <a:rPr lang="ar-EG" sz="2000" dirty="0" smtClean="0"/>
              <a:t>،</a:t>
            </a:r>
            <a:r>
              <a:rPr lang="ar-EG" sz="2000" dirty="0"/>
              <a:t> منها الحوسبة السحابية وغيرها، ولا حاجة للحضور الجسدي للمتقاضين ووكلائهم سواء في </a:t>
            </a:r>
            <a:r>
              <a:rPr lang="ar-EG" sz="2000" dirty="0" smtClean="0"/>
              <a:t>حالة استخدام برامج </a:t>
            </a:r>
            <a:r>
              <a:rPr lang="ar-EG" sz="2000" dirty="0"/>
              <a:t>الذكاء الاصطناعي أو التقاضي الإلكتروني مثلاً في حال كانت المحاكمات </a:t>
            </a:r>
            <a:r>
              <a:rPr lang="ar-EG" sz="2000" dirty="0" smtClean="0"/>
              <a:t>عن بُعد </a:t>
            </a:r>
            <a:r>
              <a:rPr lang="ar-EG" sz="2000" dirty="0"/>
              <a:t>أو عند تسجيل الدعاوى </a:t>
            </a:r>
            <a:r>
              <a:rPr lang="ar-EG" sz="2000" dirty="0" smtClean="0"/>
              <a:t>وغيره. </a:t>
            </a:r>
            <a:r>
              <a:rPr lang="ar-EG" sz="2000" dirty="0"/>
              <a:t>ويمكن ربط كلا النظامين بكافة المعلومات </a:t>
            </a:r>
            <a:r>
              <a:rPr lang="ar-EG" sz="2000" dirty="0" smtClean="0"/>
              <a:t>الخاصة بالدعاوى</a:t>
            </a:r>
            <a:r>
              <a:rPr lang="ar-EG" sz="2000" dirty="0"/>
              <a:t>، وأما عن أوجه الاختلاف بينهما فإنه يمكن توضيح هذا </a:t>
            </a:r>
            <a:r>
              <a:rPr lang="ar-EG" sz="2000" dirty="0" smtClean="0"/>
              <a:t>الأمر من خلال الجدول التالي: </a:t>
            </a:r>
            <a:endParaRPr lang="ar-EG" sz="2000" b="1" dirty="0"/>
          </a:p>
          <a:p>
            <a:pPr algn="r" rtl="1"/>
            <a:r>
              <a:rPr lang="ar-EG" sz="2000" b="1" dirty="0" smtClean="0"/>
              <a:t>.</a:t>
            </a:r>
            <a:endParaRPr lang="ar-EG" sz="2000" dirty="0"/>
          </a:p>
        </p:txBody>
      </p:sp>
    </p:spTree>
    <p:extLst>
      <p:ext uri="{BB962C8B-B14F-4D97-AF65-F5344CB8AC3E}">
        <p14:creationId xmlns:p14="http://schemas.microsoft.com/office/powerpoint/2010/main" val="348877649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079652297"/>
              </p:ext>
            </p:extLst>
          </p:nvPr>
        </p:nvGraphicFramePr>
        <p:xfrm>
          <a:off x="620444" y="1225798"/>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673257" y="1408599"/>
            <a:ext cx="11151277" cy="707886"/>
          </a:xfrm>
          <a:prstGeom prst="rect">
            <a:avLst/>
          </a:prstGeom>
          <a:noFill/>
        </p:spPr>
        <p:txBody>
          <a:bodyPr wrap="square" rtlCol="0">
            <a:spAutoFit/>
          </a:bodyPr>
          <a:lstStyle/>
          <a:p>
            <a:pPr algn="r" rtl="1"/>
            <a:r>
              <a:rPr lang="ar-EG" sz="2000" b="1" dirty="0" smtClean="0"/>
              <a:t>أوجه </a:t>
            </a:r>
            <a:r>
              <a:rPr lang="ar-EG" sz="2000" b="1" dirty="0"/>
              <a:t>الاختلاف بين نظام التقاضي الإلكتروني والذكاء </a:t>
            </a:r>
            <a:r>
              <a:rPr lang="ar-EG" sz="2000" b="1" dirty="0" smtClean="0"/>
              <a:t>الاصطناعي:</a:t>
            </a:r>
            <a:endParaRPr lang="ar-EG" sz="2000" b="1" dirty="0"/>
          </a:p>
          <a:p>
            <a:pPr algn="r" rtl="1"/>
            <a:r>
              <a:rPr lang="ar-EG" sz="2000" b="1" dirty="0" smtClean="0"/>
              <a:t>.</a:t>
            </a:r>
            <a:endParaRPr lang="ar-EG" sz="2000" dirty="0"/>
          </a:p>
        </p:txBody>
      </p:sp>
      <p:graphicFrame>
        <p:nvGraphicFramePr>
          <p:cNvPr id="18" name="Table 17"/>
          <p:cNvGraphicFramePr>
            <a:graphicFrameLocks noGrp="1"/>
          </p:cNvGraphicFramePr>
          <p:nvPr>
            <p:extLst>
              <p:ext uri="{D42A27DB-BD31-4B8C-83A1-F6EECF244321}">
                <p14:modId xmlns:p14="http://schemas.microsoft.com/office/powerpoint/2010/main" val="3431474376"/>
              </p:ext>
            </p:extLst>
          </p:nvPr>
        </p:nvGraphicFramePr>
        <p:xfrm>
          <a:off x="672029" y="1843230"/>
          <a:ext cx="11149550" cy="5613695"/>
        </p:xfrm>
        <a:graphic>
          <a:graphicData uri="http://schemas.openxmlformats.org/drawingml/2006/table">
            <a:tbl>
              <a:tblPr firstRow="1" bandRow="1">
                <a:tableStyleId>{5C22544A-7EE6-4342-B048-85BDC9FD1C3A}</a:tableStyleId>
              </a:tblPr>
              <a:tblGrid>
                <a:gridCol w="4282313"/>
                <a:gridCol w="3562177"/>
                <a:gridCol w="3305060"/>
              </a:tblGrid>
              <a:tr h="62919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800" b="1" dirty="0" smtClean="0"/>
                        <a:t>الذكاء الاصطناعي</a:t>
                      </a:r>
                    </a:p>
                    <a:p>
                      <a:endParaRPr lang="en-US" dirty="0"/>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1800" b="1" dirty="0" smtClean="0"/>
                        <a:t>التقاضي الإلكتروني</a:t>
                      </a:r>
                    </a:p>
                    <a:p>
                      <a:endParaRPr lang="en-US" dirty="0"/>
                    </a:p>
                  </a:txBody>
                  <a:tcPr/>
                </a:tc>
                <a:tc>
                  <a:txBody>
                    <a:bodyPr/>
                    <a:lstStyle/>
                    <a:p>
                      <a:r>
                        <a:rPr lang="ar-EG" dirty="0" smtClean="0"/>
                        <a:t>أوجه المقارنة </a:t>
                      </a:r>
                      <a:endParaRPr lang="en-US" dirty="0"/>
                    </a:p>
                  </a:txBody>
                  <a:tcPr/>
                </a:tc>
              </a:tr>
              <a:tr h="1168497">
                <a:tc>
                  <a:txBody>
                    <a:bodyPr/>
                    <a:lstStyle/>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800" b="1" dirty="0" smtClean="0"/>
                        <a:t>عبارة عن برمجة للبيانات واستخدام خوارزميات معينة تؤدي إلى التعلم الآلي فلا يحتاج إلى التدخل البشري بصورة مستمرة على خلاف التقاضي الإلكتروني.</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b="1" dirty="0" smtClean="0"/>
                        <a:t>لابد من وجود تدخل بشري لإدخال البيانات في النظام المخصص للتقاضي الإلكتروني.</a:t>
                      </a:r>
                      <a:r>
                        <a:rPr lang="ar-EG" sz="1800" b="1" baseline="0" dirty="0" smtClean="0"/>
                        <a:t> </a:t>
                      </a:r>
                      <a:endParaRPr lang="ar-EG" sz="1800" b="1" dirty="0" smtClean="0"/>
                    </a:p>
                  </a:txBody>
                  <a:tcPr/>
                </a:tc>
                <a:tc>
                  <a:txBody>
                    <a:bodyPr/>
                    <a:lstStyle/>
                    <a:p>
                      <a:pPr algn="r" rtl="1"/>
                      <a:r>
                        <a:rPr lang="ar-EG" sz="1800" dirty="0" smtClean="0"/>
                        <a:t>1-من حيث الحاجة</a:t>
                      </a:r>
                    </a:p>
                    <a:p>
                      <a:pPr algn="r" rtl="1"/>
                      <a:r>
                        <a:rPr lang="ar-EG" sz="1800" dirty="0" smtClean="0"/>
                        <a:t>إلى التدخل البشري.</a:t>
                      </a:r>
                    </a:p>
                  </a:txBody>
                  <a:tcPr/>
                </a:tc>
              </a:tr>
              <a:tr h="898844">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b="1" dirty="0" smtClean="0"/>
                        <a:t>قد يحل محل القاضي البشري في بعض المجالات، وقد يكون معاوناً له في مجالات أخرى</a:t>
                      </a:r>
                      <a:r>
                        <a:rPr lang="ar-EG" sz="1800" b="1" baseline="0" dirty="0" smtClean="0"/>
                        <a:t> .</a:t>
                      </a:r>
                      <a:endParaRPr lang="en-US" dirty="0" smtClean="0"/>
                    </a:p>
                  </a:txBody>
                  <a:tcPr/>
                </a:tc>
                <a:tc>
                  <a:txBody>
                    <a:bodyPr/>
                    <a:lstStyle/>
                    <a:p>
                      <a:pPr algn="r" rtl="1"/>
                      <a:r>
                        <a:rPr lang="ar-EG" sz="1800" b="1" dirty="0" smtClean="0"/>
                        <a:t>لا يمكن أن يحل محل</a:t>
                      </a:r>
                    </a:p>
                    <a:p>
                      <a:pPr algn="r" rtl="1"/>
                      <a:r>
                        <a:rPr lang="ar-EG" sz="1800" b="1" dirty="0" smtClean="0"/>
                        <a:t>القاضي البشري.</a:t>
                      </a:r>
                    </a:p>
                  </a:txBody>
                  <a:tcPr/>
                </a:tc>
                <a:tc>
                  <a:txBody>
                    <a:bodyPr/>
                    <a:lstStyle/>
                    <a:p>
                      <a:pPr marL="0" marR="0" lvl="0" indent="0" algn="r" defTabSz="914400" rtl="1" eaLnBrk="1" fontAlgn="auto" latinLnBrk="0" hangingPunct="1">
                        <a:lnSpc>
                          <a:spcPct val="100000"/>
                        </a:lnSpc>
                        <a:spcBef>
                          <a:spcPts val="0"/>
                        </a:spcBef>
                        <a:spcAft>
                          <a:spcPts val="0"/>
                        </a:spcAft>
                        <a:buClrTx/>
                        <a:buSzTx/>
                        <a:buFontTx/>
                        <a:buNone/>
                        <a:tabLst/>
                        <a:defRPr/>
                      </a:pPr>
                      <a:r>
                        <a:rPr lang="ar-EG" sz="1800" dirty="0" smtClean="0"/>
                        <a:t>2- من حيث مدى</a:t>
                      </a:r>
                      <a:r>
                        <a:rPr lang="ar-EG" sz="1800" baseline="0" dirty="0" smtClean="0"/>
                        <a:t> ا</a:t>
                      </a:r>
                      <a:r>
                        <a:rPr lang="ar-EG" sz="1800" dirty="0" smtClean="0"/>
                        <a:t>لاستغناء عن العنصر البشري</a:t>
                      </a:r>
                    </a:p>
                    <a:p>
                      <a:pPr algn="r" rtl="1"/>
                      <a:endParaRPr lang="ar-EG" sz="1800" dirty="0" smtClean="0"/>
                    </a:p>
                  </a:txBody>
                  <a:tcPr/>
                </a:tc>
              </a:tr>
              <a:tr h="1153358">
                <a:tc>
                  <a:txBody>
                    <a:bodyPr/>
                    <a:lstStyle/>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800" b="1" i="0" u="none" strike="noStrike" kern="1200" baseline="0" dirty="0" smtClean="0">
                          <a:solidFill>
                            <a:schemeClr val="dk1"/>
                          </a:solidFill>
                          <a:latin typeface="+mn-lt"/>
                          <a:ea typeface="+mn-ea"/>
                          <a:cs typeface="+mn-cs"/>
                        </a:rPr>
                        <a:t>للذكاء الاصطناعي القدرة على اتخاذ القرارات نيابةً عن القاضي ويُطلق عليه ب "العدالة التنبؤية«. </a:t>
                      </a:r>
                      <a:endParaRPr lang="en-US" dirty="0" smtClean="0"/>
                    </a:p>
                  </a:txBody>
                  <a:tcPr/>
                </a:tc>
                <a:tc>
                  <a:txBody>
                    <a:bodyPr/>
                    <a:lstStyle/>
                    <a:p>
                      <a:pPr marL="0" marR="0" lvl="0" indent="0" algn="justLow" defTabSz="914400" rtl="1" eaLnBrk="1" fontAlgn="auto" latinLnBrk="0" hangingPunct="1">
                        <a:lnSpc>
                          <a:spcPct val="100000"/>
                        </a:lnSpc>
                        <a:spcBef>
                          <a:spcPts val="0"/>
                        </a:spcBef>
                        <a:spcAft>
                          <a:spcPts val="0"/>
                        </a:spcAft>
                        <a:buClrTx/>
                        <a:buSzTx/>
                        <a:buFontTx/>
                        <a:buNone/>
                        <a:tabLst/>
                        <a:defRPr/>
                      </a:pPr>
                      <a:r>
                        <a:rPr lang="ar-EG" sz="1800" b="1" i="0" u="none" strike="noStrike" kern="1200" baseline="0" dirty="0" smtClean="0">
                          <a:solidFill>
                            <a:schemeClr val="dk1"/>
                          </a:solidFill>
                          <a:latin typeface="+mn-lt"/>
                          <a:ea typeface="+mn-ea"/>
                          <a:cs typeface="+mn-cs"/>
                        </a:rPr>
                        <a:t>لا يمكن لنظام التقاضي الإلكتروني التنبؤ بالأحكام التي سيصدرها القاضي ولا اتخاذ القرارات نيابةً عنه.</a:t>
                      </a:r>
                    </a:p>
                  </a:txBody>
                  <a:tcPr/>
                </a:tc>
                <a:tc>
                  <a:txBody>
                    <a:bodyPr/>
                    <a:lstStyle/>
                    <a:p>
                      <a:pPr algn="r" rtl="1"/>
                      <a:r>
                        <a:rPr lang="ar-EG" sz="1800" b="0" i="0" u="none" strike="noStrike" kern="1200" baseline="0" dirty="0" smtClean="0">
                          <a:solidFill>
                            <a:schemeClr val="dk1"/>
                          </a:solidFill>
                          <a:latin typeface="+mn-lt"/>
                          <a:ea typeface="+mn-ea"/>
                          <a:cs typeface="+mn-cs"/>
                        </a:rPr>
                        <a:t>3- من حيث التنبؤ</a:t>
                      </a:r>
                    </a:p>
                    <a:p>
                      <a:pPr algn="r" rtl="1"/>
                      <a:r>
                        <a:rPr lang="ar-EG" sz="1800" b="0" i="0" u="none" strike="noStrike" kern="1200" baseline="0" dirty="0" smtClean="0">
                          <a:solidFill>
                            <a:schemeClr val="dk1"/>
                          </a:solidFill>
                          <a:latin typeface="+mn-lt"/>
                          <a:ea typeface="+mn-ea"/>
                          <a:cs typeface="+mn-cs"/>
                        </a:rPr>
                        <a:t>بالأحكام والقرارات</a:t>
                      </a:r>
                      <a:endParaRPr lang="en-US" dirty="0"/>
                    </a:p>
                  </a:txBody>
                  <a:tcPr/>
                </a:tc>
              </a:tr>
              <a:tr h="1707804">
                <a:tc>
                  <a:txBody>
                    <a:bodyPr/>
                    <a:lstStyle/>
                    <a:p>
                      <a:pPr algn="justLow" rtl="1"/>
                      <a:r>
                        <a:rPr lang="ar-EG" sz="1800" b="1" i="0" u="none" strike="noStrike" kern="1200" baseline="0" dirty="0" smtClean="0">
                          <a:solidFill>
                            <a:schemeClr val="dk1"/>
                          </a:solidFill>
                          <a:latin typeface="+mn-lt"/>
                          <a:ea typeface="+mn-ea"/>
                          <a:cs typeface="+mn-cs"/>
                        </a:rPr>
                        <a:t>يمكن للذكاء الاصطناعي تقديم المشورة القانونية</a:t>
                      </a:r>
                    </a:p>
                    <a:p>
                      <a:pPr algn="justLow" rtl="1"/>
                      <a:r>
                        <a:rPr lang="ar-EG" sz="1800" b="1" i="0" u="none" strike="noStrike" kern="1200" baseline="0" dirty="0" smtClean="0">
                          <a:solidFill>
                            <a:schemeClr val="dk1"/>
                          </a:solidFill>
                          <a:latin typeface="+mn-lt"/>
                          <a:ea typeface="+mn-ea"/>
                          <a:cs typeface="+mn-cs"/>
                        </a:rPr>
                        <a:t>للمتقاضين وتلخيص مستندات الدعاوى وفحصها</a:t>
                      </a:r>
                    </a:p>
                    <a:p>
                      <a:pPr algn="justLow" rtl="1"/>
                      <a:r>
                        <a:rPr lang="ar-EG" sz="1800" b="1" i="0" u="none" strike="noStrike" kern="1200" baseline="0" dirty="0" smtClean="0">
                          <a:solidFill>
                            <a:schemeClr val="dk1"/>
                          </a:solidFill>
                          <a:latin typeface="+mn-lt"/>
                          <a:ea typeface="+mn-ea"/>
                          <a:cs typeface="+mn-cs"/>
                        </a:rPr>
                        <a:t>للقضاة ومعرفة نواقص المستندات المرتبطة بها</a:t>
                      </a:r>
                    </a:p>
                    <a:p>
                      <a:pPr algn="justLow" rtl="1"/>
                      <a:r>
                        <a:rPr lang="ar-EG" sz="1800" b="1" i="0" u="none" strike="noStrike" kern="1200" baseline="0" dirty="0" smtClean="0">
                          <a:solidFill>
                            <a:schemeClr val="dk1"/>
                          </a:solidFill>
                          <a:latin typeface="+mn-lt"/>
                          <a:ea typeface="+mn-ea"/>
                          <a:cs typeface="+mn-cs"/>
                        </a:rPr>
                        <a:t>وتوفير السوابق القضائية والمعلومات القانونية</a:t>
                      </a:r>
                    </a:p>
                    <a:p>
                      <a:pPr algn="justLow" rtl="1"/>
                      <a:r>
                        <a:rPr lang="ar-EG" sz="1800" b="1" i="0" u="none" strike="noStrike" kern="1200" baseline="0" dirty="0" smtClean="0">
                          <a:solidFill>
                            <a:schemeClr val="dk1"/>
                          </a:solidFill>
                          <a:latin typeface="+mn-lt"/>
                          <a:ea typeface="+mn-ea"/>
                          <a:cs typeface="+mn-cs"/>
                        </a:rPr>
                        <a:t>)المرتبطة( التي يحتاجها القاضي عند الفصل في</a:t>
                      </a:r>
                    </a:p>
                    <a:p>
                      <a:pPr algn="justLow" rtl="1"/>
                      <a:r>
                        <a:rPr lang="ar-EG" sz="1800" b="1" i="0" u="none" strike="noStrike" kern="1200" baseline="0" dirty="0" smtClean="0">
                          <a:solidFill>
                            <a:schemeClr val="dk1"/>
                          </a:solidFill>
                          <a:latin typeface="+mn-lt"/>
                          <a:ea typeface="+mn-ea"/>
                          <a:cs typeface="+mn-cs"/>
                        </a:rPr>
                        <a:t>الدعوى.</a:t>
                      </a:r>
                      <a:endParaRPr lang="en-US" dirty="0"/>
                    </a:p>
                  </a:txBody>
                  <a:tcPr/>
                </a:tc>
                <a:tc>
                  <a:txBody>
                    <a:bodyPr/>
                    <a:lstStyle/>
                    <a:p>
                      <a:pPr algn="justLow" rtl="1"/>
                      <a:r>
                        <a:rPr lang="ar-EG" sz="1800" b="1" i="0" u="none" strike="noStrike" kern="1200" baseline="0" dirty="0" smtClean="0">
                          <a:solidFill>
                            <a:schemeClr val="dk1"/>
                          </a:solidFill>
                          <a:latin typeface="+mn-lt"/>
                          <a:ea typeface="+mn-ea"/>
                          <a:cs typeface="+mn-cs"/>
                        </a:rPr>
                        <a:t>يقتصر التقاضي الالكتروني على استقبال البيانات والمعلومات التي يتم إدخالها من قبل العنصر البشري</a:t>
                      </a:r>
                      <a:endParaRPr lang="en-US" dirty="0" smtClean="0"/>
                    </a:p>
                    <a:p>
                      <a:pPr algn="r" rtl="1"/>
                      <a:endParaRPr lang="ar-EG" sz="1800" b="1" i="0" u="none" strike="noStrike" kern="1200" baseline="0" dirty="0" smtClean="0">
                        <a:solidFill>
                          <a:schemeClr val="dk1"/>
                        </a:solidFill>
                        <a:latin typeface="+mn-lt"/>
                        <a:ea typeface="+mn-ea"/>
                        <a:cs typeface="+mn-cs"/>
                      </a:endParaRPr>
                    </a:p>
                    <a:p>
                      <a:pPr algn="r" rtl="1"/>
                      <a:endParaRPr lang="ar-EG" sz="1800" b="1" i="0" u="none" strike="noStrike" kern="1200" baseline="0" dirty="0" smtClean="0">
                        <a:solidFill>
                          <a:schemeClr val="dk1"/>
                        </a:solidFill>
                        <a:latin typeface="+mn-lt"/>
                        <a:ea typeface="+mn-ea"/>
                        <a:cs typeface="+mn-cs"/>
                      </a:endParaRPr>
                    </a:p>
                  </a:txBody>
                  <a:tcPr/>
                </a:tc>
                <a:tc>
                  <a:txBody>
                    <a:bodyPr/>
                    <a:lstStyle/>
                    <a:p>
                      <a:pPr algn="r"/>
                      <a:r>
                        <a:rPr lang="ar-EG" sz="1800" b="0" i="0" u="none" strike="noStrike" kern="1200" baseline="0" dirty="0" smtClean="0">
                          <a:solidFill>
                            <a:schemeClr val="dk1"/>
                          </a:solidFill>
                          <a:latin typeface="+mn-lt"/>
                          <a:ea typeface="+mn-ea"/>
                          <a:cs typeface="+mn-cs"/>
                        </a:rPr>
                        <a:t>4- من حيث التقديم</a:t>
                      </a:r>
                    </a:p>
                    <a:p>
                      <a:pPr algn="r"/>
                      <a:r>
                        <a:rPr lang="ar-EG" sz="1800" b="0" i="0" u="none" strike="noStrike" kern="1200" baseline="0" dirty="0" smtClean="0">
                          <a:solidFill>
                            <a:schemeClr val="dk1"/>
                          </a:solidFill>
                          <a:latin typeface="+mn-lt"/>
                          <a:ea typeface="+mn-ea"/>
                          <a:cs typeface="+mn-cs"/>
                        </a:rPr>
                        <a:t>الفوري للخدمات</a:t>
                      </a:r>
                    </a:p>
                    <a:p>
                      <a:pPr algn="r"/>
                      <a:r>
                        <a:rPr lang="ar-EG" sz="1800" b="0" i="0" u="none" strike="noStrike" kern="1200" baseline="0" dirty="0" smtClean="0">
                          <a:solidFill>
                            <a:schemeClr val="dk1"/>
                          </a:solidFill>
                          <a:latin typeface="+mn-lt"/>
                          <a:ea typeface="+mn-ea"/>
                          <a:cs typeface="+mn-cs"/>
                        </a:rPr>
                        <a:t>القضائية</a:t>
                      </a:r>
                      <a:endParaRPr lang="en-US" dirty="0"/>
                    </a:p>
                  </a:txBody>
                  <a:tcPr/>
                </a:tc>
              </a:tr>
            </a:tbl>
          </a:graphicData>
        </a:graphic>
      </p:graphicFrame>
    </p:spTree>
    <p:extLst>
      <p:ext uri="{BB962C8B-B14F-4D97-AF65-F5344CB8AC3E}">
        <p14:creationId xmlns:p14="http://schemas.microsoft.com/office/powerpoint/2010/main" val="129556339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5" name="TextBox 4">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7"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8"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9"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0" name="Rectangle 9">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1"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104036710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447737" y="1495883"/>
            <a:ext cx="11435806" cy="9633406"/>
          </a:xfrm>
          <a:prstGeom prst="rect">
            <a:avLst/>
          </a:prstGeom>
          <a:noFill/>
        </p:spPr>
        <p:txBody>
          <a:bodyPr wrap="square" rtlCol="0">
            <a:spAutoFit/>
          </a:bodyPr>
          <a:lstStyle/>
          <a:p>
            <a:pPr algn="r" rtl="1"/>
            <a:r>
              <a:rPr lang="ar-EG" sz="2000" b="1" u="sng" dirty="0" smtClean="0"/>
              <a:t>* المحامي الذكي و القاضي الذكي :</a:t>
            </a:r>
          </a:p>
          <a:p>
            <a:pPr algn="justLow" rtl="1"/>
            <a:r>
              <a:rPr lang="ar-EG" sz="2000" dirty="0" smtClean="0"/>
              <a:t>لقد </a:t>
            </a:r>
            <a:r>
              <a:rPr lang="ar-EG" sz="2000" dirty="0"/>
              <a:t>سخرّت بعض الدول التقنيات المتقدمة في الذكاء الاصطناعي للأعمال القانونية منها </a:t>
            </a:r>
            <a:r>
              <a:rPr lang="ar-EG" sz="2000" dirty="0" smtClean="0"/>
              <a:t>الولايات المتحدة </a:t>
            </a:r>
            <a:r>
              <a:rPr lang="ar-EG" sz="2000" dirty="0"/>
              <a:t>الأمريكية والتي قامت بإطلاق " المحامي الآلي" الذي يقوم بتوفير المعلومات </a:t>
            </a:r>
            <a:r>
              <a:rPr lang="ar-EG" sz="2000" dirty="0" smtClean="0"/>
              <a:t>القانونية والتحدث </a:t>
            </a:r>
            <a:r>
              <a:rPr lang="ar-EG" sz="2000" dirty="0"/>
              <a:t>مع الناس بشكل مشابه للبشر، وأيضاً تم تقديم بعض الخدمات القانونية التي يتم </a:t>
            </a:r>
            <a:r>
              <a:rPr lang="ar-EG" sz="2000" dirty="0" smtClean="0"/>
              <a:t>من خلالها </a:t>
            </a:r>
            <a:r>
              <a:rPr lang="ar-EG" sz="2000" dirty="0"/>
              <a:t>الوصول إلى أي معلومة قانونية أو حكم قضائي معين والسوابق القضائية وهذه </a:t>
            </a:r>
            <a:r>
              <a:rPr lang="ar-EG" sz="2000" dirty="0" smtClean="0"/>
              <a:t>الخدمات تُقدّم </a:t>
            </a:r>
            <a:r>
              <a:rPr lang="ar-EG" sz="2000" dirty="0"/>
              <a:t>من قبل بعض الشركات الخاصة والتي تستخدم تقنيات معينة تتنبأ بالأحكام التي </a:t>
            </a:r>
            <a:r>
              <a:rPr lang="ar-EG" sz="2000" dirty="0" smtClean="0"/>
              <a:t>سيصدرها . </a:t>
            </a:r>
            <a:r>
              <a:rPr lang="ar-EG" sz="2000" dirty="0"/>
              <a:t>القضاة والتي تُعرف ب "العدالة التنبؤية" </a:t>
            </a:r>
            <a:r>
              <a:rPr lang="en-US" sz="2000" i="1" dirty="0"/>
              <a:t>Predictive Justice </a:t>
            </a:r>
            <a:r>
              <a:rPr lang="ar-EG" sz="2000" dirty="0" smtClean="0"/>
              <a:t>. </a:t>
            </a:r>
          </a:p>
          <a:p>
            <a:pPr algn="justLow" rtl="1"/>
            <a:endParaRPr lang="ar-EG" sz="2000" dirty="0" smtClean="0"/>
          </a:p>
          <a:p>
            <a:pPr algn="justLow" rtl="1"/>
            <a:r>
              <a:rPr lang="ar-EG" sz="2000" dirty="0" smtClean="0"/>
              <a:t>و في </a:t>
            </a:r>
            <a:r>
              <a:rPr lang="ar-EG" sz="2000" dirty="0"/>
              <a:t>ديسمبر ٢٠١٩ ، </a:t>
            </a:r>
            <a:r>
              <a:rPr lang="ar-EG" sz="2000" dirty="0" smtClean="0"/>
              <a:t>أعلنت جمهورية </a:t>
            </a:r>
            <a:r>
              <a:rPr lang="ar-EG" sz="2000" dirty="0"/>
              <a:t>الصين الشعبية أن ملايين القضايا القانونية يتم البت فيها الآن من قبل "محاكم </a:t>
            </a:r>
            <a:r>
              <a:rPr lang="ar-EG" sz="2000" dirty="0" smtClean="0"/>
              <a:t>الإنترنت« التي </a:t>
            </a:r>
            <a:r>
              <a:rPr lang="ar-EG" sz="2000" dirty="0"/>
              <a:t>لا تتطلب من المواطنين المثول أمام المحكمة وتضم "المحكمة الذكية" قضاة غير بشريين</a:t>
            </a:r>
            <a:r>
              <a:rPr lang="ar-EG" sz="2000" dirty="0" smtClean="0"/>
              <a:t>،</a:t>
            </a:r>
            <a:r>
              <a:rPr lang="ar-EG" sz="2000" dirty="0"/>
              <a:t> مدعومين بالذكاء </a:t>
            </a:r>
            <a:r>
              <a:rPr lang="ar-EG" sz="2000" dirty="0" smtClean="0"/>
              <a:t>الاصطناعي </a:t>
            </a:r>
            <a:r>
              <a:rPr lang="en-US" sz="2000" i="1" dirty="0" smtClean="0"/>
              <a:t>AI </a:t>
            </a:r>
            <a:r>
              <a:rPr lang="en-US" sz="2000" dirty="0" smtClean="0"/>
              <a:t>) </a:t>
            </a:r>
            <a:r>
              <a:rPr lang="ar-EG" sz="2000" dirty="0" smtClean="0"/>
              <a:t>) تسمح </a:t>
            </a:r>
            <a:r>
              <a:rPr lang="ar-EG" sz="2000" dirty="0"/>
              <a:t>للخصوم بتسجيل قضاياهم عبر الإنترنت وحل </a:t>
            </a:r>
            <a:r>
              <a:rPr lang="ar-EG" sz="2000" dirty="0" smtClean="0"/>
              <a:t>أمورهم من </a:t>
            </a:r>
            <a:r>
              <a:rPr lang="ar-EG" sz="2000" dirty="0"/>
              <a:t>خلال جلسة استماع رقمية للمحكمة، وتنظر هذه المحاكم في مجموعة متنوعة من النزاعات </a:t>
            </a:r>
            <a:r>
              <a:rPr lang="ar-EG" sz="2000" dirty="0" smtClean="0"/>
              <a:t>، </a:t>
            </a:r>
            <a:r>
              <a:rPr lang="ar-EG" sz="2000" dirty="0"/>
              <a:t>والتي تشمل الملكية الفكرية والتجارة الإلكترونية </a:t>
            </a:r>
            <a:r>
              <a:rPr lang="ar-EG" sz="2000" dirty="0" smtClean="0"/>
              <a:t>والنزاعات </a:t>
            </a:r>
            <a:r>
              <a:rPr lang="ar-EG" sz="2000" dirty="0"/>
              <a:t>المالية وقضايا الملكية ومسؤولية </a:t>
            </a:r>
            <a:r>
              <a:rPr lang="ar-EG" sz="2000" dirty="0" smtClean="0"/>
              <a:t>المنتج الناشئة </a:t>
            </a:r>
            <a:r>
              <a:rPr lang="ar-EG" sz="2000" dirty="0"/>
              <a:t>عن المشتريات عبر الإنترنت وبعض </a:t>
            </a:r>
            <a:r>
              <a:rPr lang="ar-EG" sz="2000" dirty="0" smtClean="0"/>
              <a:t>النزاعات </a:t>
            </a:r>
            <a:r>
              <a:rPr lang="ar-EG" sz="2000" dirty="0"/>
              <a:t>الإدارية، ففي بكين، يبلغ متوسط مدة </a:t>
            </a:r>
            <a:r>
              <a:rPr lang="ar-EG" sz="2000" dirty="0" smtClean="0"/>
              <a:t>القضية٤٠  </a:t>
            </a:r>
            <a:r>
              <a:rPr lang="ar-EG" sz="2000" dirty="0"/>
              <a:t>يوماً؛ ويستغرق متوسط جلسة الاستماع ٣٧ دقيقة؛ وحوالي ٨٠ في المائة من المتقاضين </a:t>
            </a:r>
            <a:r>
              <a:rPr lang="ar-EG" sz="2000" dirty="0" smtClean="0"/>
              <a:t>أمام محاكم </a:t>
            </a:r>
            <a:r>
              <a:rPr lang="ar-EG" sz="2000" dirty="0"/>
              <a:t>الإنترنت الصينية هم أشخاص طبيعيون، و ٢٠ في المائة كيانات اعتبارية؛ وتم قبول ٩٨ في المائة من الأحكام دون استئناف. </a:t>
            </a:r>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ا</a:t>
            </a:r>
            <a:endParaRPr lang="ar-EG" sz="2000" dirty="0"/>
          </a:p>
          <a:p>
            <a:pPr algn="justLow" rtl="1"/>
            <a:endParaRPr lang="ar-EG" sz="2000" dirty="0"/>
          </a:p>
          <a:p>
            <a:pPr algn="justLow" rtl="1"/>
            <a:endParaRPr lang="ar-EG" sz="2000" dirty="0"/>
          </a:p>
          <a:p>
            <a:pPr algn="justLow" rtl="1"/>
            <a:endParaRPr lang="ar-EG" sz="2000" dirty="0"/>
          </a:p>
        </p:txBody>
      </p:sp>
      <p:sp>
        <p:nvSpPr>
          <p:cNvPr id="18" name="TextBox 17"/>
          <p:cNvSpPr txBox="1"/>
          <p:nvPr/>
        </p:nvSpPr>
        <p:spPr>
          <a:xfrm>
            <a:off x="1859081" y="401140"/>
            <a:ext cx="7089537" cy="830997"/>
          </a:xfrm>
          <a:prstGeom prst="rect">
            <a:avLst/>
          </a:prstGeom>
          <a:noFill/>
        </p:spPr>
        <p:txBody>
          <a:bodyPr wrap="square" rtlCol="0">
            <a:spAutoFit/>
          </a:bodyPr>
          <a:lstStyle/>
          <a:p>
            <a:pPr algn="ctr" rtl="1"/>
            <a:r>
              <a:rPr lang="ar-EG" sz="2400" b="1" dirty="0" smtClean="0">
                <a:solidFill>
                  <a:schemeClr val="bg1"/>
                </a:solidFill>
              </a:rPr>
              <a:t>ب- تجارب الدول في التقاضي الذكي </a:t>
            </a:r>
            <a:endParaRPr lang="en-US" sz="2400" dirty="0">
              <a:solidFill>
                <a:schemeClr val="bg1"/>
              </a:solidFill>
            </a:endParaRPr>
          </a:p>
          <a:p>
            <a:pPr algn="ctr" rtl="1"/>
            <a:endParaRPr lang="ar-EG" sz="2400" b="1" dirty="0">
              <a:solidFill>
                <a:schemeClr val="bg1"/>
              </a:solidFill>
            </a:endParaRPr>
          </a:p>
        </p:txBody>
      </p:sp>
    </p:spTree>
    <p:extLst>
      <p:ext uri="{BB962C8B-B14F-4D97-AF65-F5344CB8AC3E}">
        <p14:creationId xmlns:p14="http://schemas.microsoft.com/office/powerpoint/2010/main" val="177546269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120314124"/>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447737" y="1495883"/>
            <a:ext cx="11435806" cy="7786747"/>
          </a:xfrm>
          <a:prstGeom prst="rect">
            <a:avLst/>
          </a:prstGeom>
          <a:noFill/>
        </p:spPr>
        <p:txBody>
          <a:bodyPr wrap="square" rtlCol="0">
            <a:spAutoFit/>
          </a:bodyPr>
          <a:lstStyle/>
          <a:p>
            <a:pPr algn="justLow" rtl="1"/>
            <a:r>
              <a:rPr lang="ar-EG" sz="2000" dirty="0"/>
              <a:t>يُذكر أنه تم تشغيل أول روبوت ذكاء اصطناعي في العاصمة الصينية للخدمات القانونية </a:t>
            </a:r>
            <a:r>
              <a:rPr lang="ar-EG" sz="2000" dirty="0" smtClean="0"/>
              <a:t>في محكمة </a:t>
            </a:r>
            <a:r>
              <a:rPr lang="ar-EG" sz="2000" dirty="0"/>
              <a:t>بكين، يبلغ طول الروبوت، المسمى </a:t>
            </a:r>
            <a:r>
              <a:rPr lang="ar-EG" sz="2000" dirty="0" smtClean="0"/>
              <a:t>زايوفا </a:t>
            </a:r>
            <a:r>
              <a:rPr lang="en-US" sz="2000" i="1" dirty="0" err="1"/>
              <a:t>Xiaofa</a:t>
            </a:r>
            <a:r>
              <a:rPr lang="en-US" sz="2000" i="1" dirty="0"/>
              <a:t> </a:t>
            </a:r>
            <a:r>
              <a:rPr lang="en-US" sz="2000" dirty="0"/>
              <a:t>، ١.٤٦ </a:t>
            </a:r>
            <a:r>
              <a:rPr lang="ar-EG" sz="2000" dirty="0" smtClean="0"/>
              <a:t>مترًا  </a:t>
            </a:r>
            <a:r>
              <a:rPr lang="ar-EG" sz="2000" dirty="0"/>
              <a:t>ويقدّم المشورة </a:t>
            </a:r>
            <a:r>
              <a:rPr lang="ar-EG" sz="2000" dirty="0" smtClean="0"/>
              <a:t>والتوجيه القانوني </a:t>
            </a:r>
            <a:r>
              <a:rPr lang="ar-EG" sz="2000" dirty="0"/>
              <a:t>بصوت طفل فيقوم بشرح المصطلحات القانونية المعقدة لمساعدة الجمهور على فهم</a:t>
            </a:r>
          </a:p>
          <a:p>
            <a:pPr algn="justLow" rtl="1"/>
            <a:r>
              <a:rPr lang="ar-EG" sz="2000" dirty="0"/>
              <a:t>التعريفات القانونية بشكل أفضل، ويعود استخدام صوت الطفل لتخفيف المشاعر </a:t>
            </a:r>
            <a:r>
              <a:rPr lang="ar-EG" sz="2000" dirty="0" smtClean="0"/>
              <a:t>المتوترة للمتقاضين </a:t>
            </a:r>
            <a:r>
              <a:rPr lang="ar-EG" sz="2000" dirty="0"/>
              <a:t>الذين يأتون إلى المحاكم للحصول على المساعدة . ويمكن للروبوت </a:t>
            </a:r>
            <a:r>
              <a:rPr lang="ar-EG" sz="2000" dirty="0" smtClean="0"/>
              <a:t>تحريك رأسه والتلويح بأيديه </a:t>
            </a:r>
            <a:r>
              <a:rPr lang="ar-EG" sz="2000" dirty="0"/>
              <a:t>مع ظهور التعليمات على الشاشة، ويمكنه توجيه الناس إلى نافذة الخدمة الدقيقة </a:t>
            </a:r>
            <a:r>
              <a:rPr lang="ar-EG" sz="2000" dirty="0" smtClean="0"/>
              <a:t>لخدمات التقاضي</a:t>
            </a:r>
            <a:r>
              <a:rPr lang="ar-EG" sz="2000" dirty="0"/>
              <a:t>، ويمكن للروبوت الإجابة عن أكثر من ٤٠٠٠٠ سؤال قانوني أو متعلق </a:t>
            </a:r>
            <a:r>
              <a:rPr lang="ar-EG" sz="2000" dirty="0" smtClean="0"/>
              <a:t>بالإجراءات القضائية </a:t>
            </a:r>
            <a:r>
              <a:rPr lang="ar-EG" sz="2000" dirty="0"/>
              <a:t>بشكل عام، وقبل أن يتم إدخال هذا الروبوت في المحاكم الصينية تم اختباره من </a:t>
            </a:r>
            <a:r>
              <a:rPr lang="ar-EG" sz="2000" dirty="0" smtClean="0"/>
              <a:t>قبل عدد </a:t>
            </a:r>
            <a:r>
              <a:rPr lang="ar-EG" sz="2000" dirty="0"/>
              <a:t>من المهنيين القانونيين، ولقد شمل نظام الذكاء الاصطناعي في المحاكم الصينية </a:t>
            </a:r>
            <a:r>
              <a:rPr lang="ar-EG" sz="2000" dirty="0" smtClean="0"/>
              <a:t>بشكل</a:t>
            </a:r>
            <a:endParaRPr lang="ar-EG" sz="2000" dirty="0"/>
          </a:p>
          <a:p>
            <a:pPr algn="justLow" rtl="1"/>
            <a:r>
              <a:rPr lang="ar-EG" sz="2000" dirty="0"/>
              <a:t>أساسي رقمنة المعلومات، ونظام خدمة التقاضي المتكامل، ومنصة تسوية المنازعات </a:t>
            </a:r>
            <a:r>
              <a:rPr lang="ar-EG" sz="2000" dirty="0" smtClean="0"/>
              <a:t>عبر</a:t>
            </a:r>
            <a:r>
              <a:rPr lang="ar-EG" sz="2000" dirty="0"/>
              <a:t>الإنترنت، والتنبؤ بنتيجة الأحكام القضائية، وما إلى ذلك . وتشير رقمنة المعلومات إلى </a:t>
            </a:r>
            <a:r>
              <a:rPr lang="ar-EG" sz="2000" dirty="0" smtClean="0"/>
              <a:t>تحويل المعلومات </a:t>
            </a:r>
            <a:r>
              <a:rPr lang="ar-EG" sz="2000" dirty="0"/>
              <a:t>غير الإلكترونية مثل الملفات الصوتية والورقية إلى بيانات إلكترونية يسهل </a:t>
            </a:r>
            <a:r>
              <a:rPr lang="ar-EG" sz="2000" dirty="0" smtClean="0"/>
              <a:t>حفظها ونسخها</a:t>
            </a:r>
            <a:r>
              <a:rPr lang="ar-EG" sz="2000" dirty="0"/>
              <a:t>، ويشمل نظام خدمة التقاضي المتكامل قاعة خدمة التقاضي الإلكترونية ومنصة خدمة التقاضي عبر الإنترنت ومحطة الخدمة الذاتية وتطبيق الهاتف المحمول والخط الساخن لخدمة التقاضي بالإضافة إلى التنبؤ بالحكم القضائي او التنبؤ بنتائج الحكم حيث تم تطبيق تكنولوجيا الذكاء الاصطناعي في الوثائق القضائية بالمحاكم الصينية ، وحل النقاط الرئيسية والبحث فيها، وتخزين هذه البيانات في التصنيف المخصص لذلك، وإنشاء قاعدة بيانات كاملة لتحقيق التنبؤ </a:t>
            </a:r>
            <a:r>
              <a:rPr lang="ar-EG" sz="2000" dirty="0" smtClean="0"/>
              <a:t>بالحكم.</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r>
              <a:rPr lang="ar-EG" sz="2000" dirty="0" smtClean="0"/>
              <a:t>القضائي</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32778938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6" name="TextBox 5">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7" name="Rectangle 6">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8"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9"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10"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11" name="Rectangle 10">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2"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4" name="Diagram 13"/>
          <p:cNvGraphicFramePr/>
          <p:nvPr>
            <p:extLst>
              <p:ext uri="{D42A27DB-BD31-4B8C-83A1-F6EECF244321}">
                <p14:modId xmlns:p14="http://schemas.microsoft.com/office/powerpoint/2010/main" val="241766098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5"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6"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7"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8" name="TextBox 17"/>
          <p:cNvSpPr txBox="1"/>
          <p:nvPr/>
        </p:nvSpPr>
        <p:spPr>
          <a:xfrm>
            <a:off x="447737" y="1495883"/>
            <a:ext cx="11435806" cy="5632311"/>
          </a:xfrm>
          <a:prstGeom prst="rect">
            <a:avLst/>
          </a:prstGeom>
          <a:noFill/>
        </p:spPr>
        <p:txBody>
          <a:bodyPr wrap="square" rtlCol="0">
            <a:spAutoFit/>
          </a:bodyPr>
          <a:lstStyle/>
          <a:p>
            <a:pPr algn="justLow" rtl="1"/>
            <a:r>
              <a:rPr lang="ar-EG" sz="2000" dirty="0"/>
              <a:t>ولقد أنشأت دول مثل إستونيا بالفعل قاضياً </a:t>
            </a:r>
            <a:r>
              <a:rPr lang="ar-EG" sz="2000" dirty="0" smtClean="0"/>
              <a:t>افتراضياً </a:t>
            </a:r>
            <a:r>
              <a:rPr lang="ar-EG" sz="2000" dirty="0"/>
              <a:t>في خطوة لتبسيط الخدمات الحكومية </a:t>
            </a:r>
            <a:r>
              <a:rPr lang="ar-EG" sz="2000" dirty="0" smtClean="0"/>
              <a:t>وتصفية القضايا المتراكمة </a:t>
            </a:r>
            <a:r>
              <a:rPr lang="ar-EG" sz="2000" dirty="0"/>
              <a:t>في المحاكم </a:t>
            </a:r>
            <a:r>
              <a:rPr lang="ar-EG" sz="2000" dirty="0" smtClean="0"/>
              <a:t>، ويقول </a:t>
            </a:r>
            <a:r>
              <a:rPr lang="ar-EG" sz="2000" dirty="0"/>
              <a:t>البروفيسور مايكل ليج، الذي لديه تاريخ طويل من </a:t>
            </a:r>
            <a:r>
              <a:rPr lang="ar-EG" sz="2000" dirty="0" smtClean="0"/>
              <a:t>البحث في </a:t>
            </a:r>
            <a:r>
              <a:rPr lang="ar-EG" sz="2000" dirty="0"/>
              <a:t>تأثير التكنولوجيا في التقاضي وتسوية المنازعات: "استخدمت الحكومة الإستونية قاضي </a:t>
            </a:r>
            <a:r>
              <a:rPr lang="ar-EG" sz="2000" dirty="0" smtClean="0"/>
              <a:t>الذكاء الاصطناعي </a:t>
            </a:r>
            <a:r>
              <a:rPr lang="ar-EG" sz="2000" dirty="0"/>
              <a:t>للفصل في </a:t>
            </a:r>
            <a:r>
              <a:rPr lang="ar-EG" sz="2000" dirty="0" smtClean="0"/>
              <a:t>نزاعات </a:t>
            </a:r>
            <a:r>
              <a:rPr lang="ar-EG" sz="2000" dirty="0"/>
              <a:t>المطالبات الصغيرة مثل مطالبات العقود التي تقل قيمتها </a:t>
            </a:r>
            <a:r>
              <a:rPr lang="ar-EG" sz="2000" dirty="0" smtClean="0"/>
              <a:t>عن ٧٠٠٠ </a:t>
            </a:r>
            <a:r>
              <a:rPr lang="ar-EG" sz="2000" dirty="0"/>
              <a:t>يورو ". </a:t>
            </a:r>
            <a:r>
              <a:rPr lang="ar-EG" sz="2000" dirty="0" smtClean="0"/>
              <a:t>وبالمثل </a:t>
            </a:r>
            <a:r>
              <a:rPr lang="ar-EG" sz="2000" dirty="0"/>
              <a:t>في كندا، تم استخدام الذكاء </a:t>
            </a:r>
            <a:r>
              <a:rPr lang="ar-EG" sz="2000" dirty="0" smtClean="0"/>
              <a:t>الاصطناعي في </a:t>
            </a:r>
            <a:r>
              <a:rPr lang="ar-EG" sz="2000" dirty="0"/>
              <a:t>بعض مجالات القانون مثل </a:t>
            </a:r>
            <a:r>
              <a:rPr lang="ar-EG" sz="2000" dirty="0" smtClean="0"/>
              <a:t>نزاعات </a:t>
            </a:r>
            <a:r>
              <a:rPr lang="ar-EG" sz="2000" dirty="0"/>
              <a:t>الملكية، وكذلك في كولومبيا البريطانية، ففي </a:t>
            </a:r>
            <a:r>
              <a:rPr lang="ar-EG" sz="2000" dirty="0" smtClean="0"/>
              <a:t>المحكمة المدنية </a:t>
            </a:r>
            <a:r>
              <a:rPr lang="ar-EG" sz="2000" dirty="0"/>
              <a:t>) </a:t>
            </a:r>
            <a:r>
              <a:rPr lang="en-US" sz="2000" i="1" dirty="0"/>
              <a:t>CRT</a:t>
            </a:r>
            <a:r>
              <a:rPr lang="en-US" sz="2000" dirty="0"/>
              <a:t>( </a:t>
            </a:r>
            <a:r>
              <a:rPr lang="ar-EG" sz="2000" dirty="0"/>
              <a:t>تم استخدام شكل من أشكال الذكاء الاصطناعي يسمى بنظام </a:t>
            </a:r>
            <a:r>
              <a:rPr lang="ar-EG" sz="2000" dirty="0" smtClean="0"/>
              <a:t>الخبراء. </a:t>
            </a:r>
            <a:endParaRPr lang="ar-EG" sz="2000" dirty="0"/>
          </a:p>
          <a:p>
            <a:pPr algn="r"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spTree>
    <p:extLst>
      <p:ext uri="{BB962C8B-B14F-4D97-AF65-F5344CB8AC3E}">
        <p14:creationId xmlns:p14="http://schemas.microsoft.com/office/powerpoint/2010/main" val="322895637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03992386"/>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3170099"/>
          </a:xfrm>
          <a:prstGeom prst="rect">
            <a:avLst/>
          </a:prstGeom>
          <a:noFill/>
        </p:spPr>
        <p:txBody>
          <a:bodyPr wrap="square" rtlCol="0">
            <a:spAutoFit/>
          </a:bodyPr>
          <a:lstStyle/>
          <a:p>
            <a:pPr algn="justLow" rtl="1"/>
            <a:r>
              <a:rPr lang="ar-EG" sz="2000" b="1" dirty="0" smtClean="0"/>
              <a:t>تقسيم : </a:t>
            </a:r>
          </a:p>
          <a:p>
            <a:pPr algn="justLow" rtl="1"/>
            <a:r>
              <a:rPr lang="ar-EG" dirty="0"/>
              <a:t>هناك عدد من المبادئ والقواعد الأخلاقية لاستخدامات الذكاء الاصطناعي في عمليات </a:t>
            </a:r>
            <a:r>
              <a:rPr lang="ar-EG" dirty="0" smtClean="0"/>
              <a:t>إنفاذ القانون </a:t>
            </a:r>
            <a:r>
              <a:rPr lang="ar-EG" dirty="0"/>
              <a:t>والقضية العادلة فقد أصدرت </a:t>
            </a:r>
            <a:r>
              <a:rPr lang="ar-EG" dirty="0" smtClean="0"/>
              <a:t>المفوضية الأوروبية لفعالية العدالة </a:t>
            </a:r>
            <a:r>
              <a:rPr lang="en-US" i="1" dirty="0" smtClean="0"/>
              <a:t>European Commission </a:t>
            </a:r>
            <a:r>
              <a:rPr lang="en-US" i="1" dirty="0"/>
              <a:t>f </a:t>
            </a:r>
            <a:r>
              <a:rPr lang="en-US" i="1" dirty="0" smtClean="0"/>
              <a:t>or </a:t>
            </a:r>
            <a:r>
              <a:rPr lang="en-US" i="1" dirty="0"/>
              <a:t>the Efficiency of Justice (CEPEJ) </a:t>
            </a:r>
            <a:r>
              <a:rPr lang="ar-EG" dirty="0"/>
              <a:t>الميثاق الأخلاقي الأوروبي بشأن استخدام </a:t>
            </a:r>
            <a:r>
              <a:rPr lang="ar-EG" dirty="0" smtClean="0"/>
              <a:t>الذكاء الاصطناعي </a:t>
            </a:r>
            <a:r>
              <a:rPr lang="ar-EG" dirty="0"/>
              <a:t>في النظم القضائية </a:t>
            </a:r>
            <a:r>
              <a:rPr lang="ar-EG" dirty="0" smtClean="0"/>
              <a:t>وبيئتها. </a:t>
            </a:r>
            <a:r>
              <a:rPr lang="ar-EG" dirty="0"/>
              <a:t>* ومن الجدير بالذكر أن هذا الميثاق مخصص لأصحاب المصلحة من القطاعين العام والخاص المسؤولين عن تصميم ونشر أدوات وخدمات الاستخبارات الاصطناعية التي تنطوي على معالجة القرارات والبيانات القضائية )التعلم الآلي أو أي طرق أخرى مستمدة من علم البيانات( كما يتعلق بصانعي القر ا رالعام المسؤولين عن الإطار التشريعي أو التنظيمي </a:t>
            </a:r>
            <a:r>
              <a:rPr lang="ar-EG" dirty="0" smtClean="0"/>
              <a:t>. وقد تضمن هذا الميثاق عدة مبادئ منها : </a:t>
            </a:r>
          </a:p>
          <a:p>
            <a:pPr algn="r" rtl="1"/>
            <a:endParaRPr lang="ar-EG" dirty="0"/>
          </a:p>
          <a:p>
            <a:pPr algn="r" rtl="1"/>
            <a:endParaRPr lang="ar-EG" dirty="0"/>
          </a:p>
          <a:p>
            <a:pPr algn="r" rtl="1"/>
            <a:endParaRPr lang="ar-EG" dirty="0"/>
          </a:p>
          <a:p>
            <a:pPr algn="r" rtl="1"/>
            <a:endParaRPr lang="en-US" i="1" dirty="0"/>
          </a:p>
          <a:p>
            <a:pPr algn="r" rtl="1"/>
            <a:endParaRPr lang="ar-EG" dirty="0"/>
          </a:p>
        </p:txBody>
      </p:sp>
      <p:sp>
        <p:nvSpPr>
          <p:cNvPr id="10" name="TextBox 9">
            <a:extLst>
              <a:ext uri="{FF2B5EF4-FFF2-40B4-BE49-F238E27FC236}">
                <a16:creationId xmlns:a16="http://schemas.microsoft.com/office/drawing/2014/main" xmlns="" id="{904B7CA6-23A4-2E24-5FFC-ECEA38831F6A}"/>
              </a:ext>
            </a:extLst>
          </p:cNvPr>
          <p:cNvSpPr txBox="1"/>
          <p:nvPr/>
        </p:nvSpPr>
        <p:spPr>
          <a:xfrm>
            <a:off x="3234340" y="768092"/>
            <a:ext cx="5264201" cy="1200329"/>
          </a:xfrm>
          <a:prstGeom prst="rect">
            <a:avLst/>
          </a:prstGeom>
          <a:noFill/>
        </p:spPr>
        <p:txBody>
          <a:bodyPr wrap="square" rtlCol="0">
            <a:spAutoFit/>
          </a:bodyPr>
          <a:lstStyle/>
          <a:p>
            <a:pPr algn="ctr"/>
            <a:r>
              <a:rPr lang="ar-EG" sz="2400" b="1" dirty="0" smtClean="0">
                <a:solidFill>
                  <a:srgbClr val="2D3956"/>
                </a:solidFill>
                <a:latin typeface="Tajawal Medium" panose="00000600000000000000" pitchFamily="2" charset="-78"/>
              </a:rPr>
              <a:t>ج - المبادئ </a:t>
            </a:r>
            <a:r>
              <a:rPr lang="ar-EG" sz="2400" b="1" dirty="0">
                <a:solidFill>
                  <a:srgbClr val="2D3956"/>
                </a:solidFill>
                <a:latin typeface="Tajawal Medium" panose="00000600000000000000" pitchFamily="2" charset="-78"/>
              </a:rPr>
              <a:t>و القواعد الأخلاقية لاستخدام الذكاء الاصطناعي في عمليات إنفاذ القانون </a:t>
            </a:r>
            <a:endParaRPr lang="en-US" sz="2400" b="1" dirty="0">
              <a:solidFill>
                <a:srgbClr val="2D3956"/>
              </a:solidFill>
              <a:latin typeface="Tajawal Medium" panose="00000600000000000000" pitchFamily="2" charset="-78"/>
            </a:endParaRPr>
          </a:p>
          <a:p>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797464897"/>
              </p:ext>
            </p:extLst>
          </p:nvPr>
        </p:nvGraphicFramePr>
        <p:xfrm>
          <a:off x="1364043" y="3692420"/>
          <a:ext cx="10801628" cy="221273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227284933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184098329"/>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364043" y="1825767"/>
            <a:ext cx="10801628" cy="5355312"/>
          </a:xfrm>
          <a:prstGeom prst="rect">
            <a:avLst/>
          </a:prstGeom>
          <a:noFill/>
        </p:spPr>
        <p:txBody>
          <a:bodyPr wrap="square" rtlCol="0">
            <a:spAutoFit/>
          </a:bodyPr>
          <a:lstStyle/>
          <a:p>
            <a:pPr algn="justLow" rtl="1"/>
            <a:r>
              <a:rPr lang="ar-EG" b="1" dirty="0" smtClean="0"/>
              <a:t>أولاً</a:t>
            </a:r>
            <a:r>
              <a:rPr lang="ar-EG" b="1" dirty="0"/>
              <a:t>: مبدأ </a:t>
            </a:r>
            <a:r>
              <a:rPr lang="ar-EG" b="1" dirty="0" smtClean="0"/>
              <a:t>احترا م </a:t>
            </a:r>
            <a:r>
              <a:rPr lang="ar-EG" b="1" dirty="0"/>
              <a:t>الحقوق الأساسية </a:t>
            </a:r>
            <a:r>
              <a:rPr lang="en-US" b="1" i="1" dirty="0"/>
              <a:t>Principle of respect for fundamental rights </a:t>
            </a:r>
            <a:r>
              <a:rPr lang="en-US" b="1" dirty="0"/>
              <a:t>:</a:t>
            </a:r>
          </a:p>
          <a:p>
            <a:pPr algn="justLow" rtl="1"/>
            <a:r>
              <a:rPr lang="ar-EG" dirty="0"/>
              <a:t>ضمان توافق أدوات وخدمات الذكاء الاصطناعي مع حقوق الإنسان الأساسية مع أهمية </a:t>
            </a:r>
            <a:r>
              <a:rPr lang="ar-EG" dirty="0" smtClean="0"/>
              <a:t>إعمال مبدأ </a:t>
            </a:r>
            <a:r>
              <a:rPr lang="ar-EG" dirty="0"/>
              <a:t>استقلالية القضاة وعدم التدخل في الأحكام الصادرة بشأن الدعاوى المعروضة أمامهم</a:t>
            </a:r>
            <a:r>
              <a:rPr lang="ar-EG" dirty="0" smtClean="0"/>
              <a:t>.</a:t>
            </a:r>
            <a:endParaRPr lang="ar-EG" dirty="0"/>
          </a:p>
          <a:p>
            <a:pPr algn="justLow" rtl="1"/>
            <a:r>
              <a:rPr lang="ar-EG" b="1" dirty="0" smtClean="0"/>
              <a:t>ثانياً</a:t>
            </a:r>
            <a:r>
              <a:rPr lang="ar-EG" b="1" dirty="0"/>
              <a:t>: مبدأ المساواة وعدم التمييز </a:t>
            </a:r>
            <a:r>
              <a:rPr lang="en-US" b="1" i="1" dirty="0"/>
              <a:t>Principle of non-discrimination </a:t>
            </a:r>
            <a:r>
              <a:rPr lang="en-US" dirty="0"/>
              <a:t>: </a:t>
            </a:r>
            <a:r>
              <a:rPr lang="ar-EG" dirty="0"/>
              <a:t>منع انتهاك </a:t>
            </a:r>
            <a:r>
              <a:rPr lang="ar-EG" dirty="0" smtClean="0"/>
              <a:t>مبدأ المساواة </a:t>
            </a:r>
            <a:r>
              <a:rPr lang="ar-EG" dirty="0"/>
              <a:t>بين </a:t>
            </a:r>
            <a:r>
              <a:rPr lang="ar-EG" dirty="0" smtClean="0"/>
              <a:t>الأفرا د </a:t>
            </a:r>
            <a:r>
              <a:rPr lang="ar-EG" dirty="0"/>
              <a:t>على صعيد عرقي أو سياسي أو اجتماعي.... الخ</a:t>
            </a:r>
            <a:r>
              <a:rPr lang="ar-EG" dirty="0" smtClean="0"/>
              <a:t>.</a:t>
            </a:r>
            <a:endParaRPr lang="ar-EG" dirty="0"/>
          </a:p>
          <a:p>
            <a:pPr algn="justLow" rtl="1"/>
            <a:r>
              <a:rPr lang="ar-EG" b="1" dirty="0" smtClean="0"/>
              <a:t>ثالثاً</a:t>
            </a:r>
            <a:r>
              <a:rPr lang="ar-EG" b="1" dirty="0"/>
              <a:t>: مبدأ الجودة والأمن </a:t>
            </a:r>
            <a:r>
              <a:rPr lang="en-US" b="1" i="1" dirty="0"/>
              <a:t>Principle of Quality and security </a:t>
            </a:r>
            <a:r>
              <a:rPr lang="en-US" b="1" dirty="0"/>
              <a:t>: </a:t>
            </a:r>
            <a:r>
              <a:rPr lang="ar-EG" dirty="0"/>
              <a:t>ويتعلق بمعالجة </a:t>
            </a:r>
            <a:r>
              <a:rPr lang="ar-EG" dirty="0" smtClean="0"/>
              <a:t>ق </a:t>
            </a:r>
            <a:r>
              <a:rPr lang="ar-EG" dirty="0"/>
              <a:t>ا</a:t>
            </a:r>
            <a:r>
              <a:rPr lang="ar-EG" dirty="0" smtClean="0"/>
              <a:t>ر ا  رت المحكمة </a:t>
            </a:r>
            <a:r>
              <a:rPr lang="ar-EG" dirty="0"/>
              <a:t>والبيانات واستخدام مصادر المعلومات في بيئة تكنولوجية آمنة والاستفادة من </a:t>
            </a:r>
            <a:r>
              <a:rPr lang="ar-EG" dirty="0" smtClean="0"/>
              <a:t>خبرة المتخصصين </a:t>
            </a:r>
            <a:r>
              <a:rPr lang="ar-EG" dirty="0"/>
              <a:t>من القضاة والمحامين والعاملين في مجال القانون والقضاء</a:t>
            </a:r>
            <a:r>
              <a:rPr lang="ar-EG" dirty="0" smtClean="0"/>
              <a:t>.</a:t>
            </a:r>
            <a:endParaRPr lang="ar-EG" dirty="0"/>
          </a:p>
          <a:p>
            <a:pPr algn="justLow" rtl="1"/>
            <a:r>
              <a:rPr lang="ar-EG" b="1" dirty="0" smtClean="0"/>
              <a:t>را بعاً</a:t>
            </a:r>
            <a:r>
              <a:rPr lang="ar-EG" b="1" dirty="0"/>
              <a:t>: مبدأ الشفافية والحياد والإنصاف </a:t>
            </a:r>
            <a:r>
              <a:rPr lang="en-US" b="1" i="1" dirty="0"/>
              <a:t>Principle of transparency, impartiality and fairness </a:t>
            </a:r>
            <a:r>
              <a:rPr lang="en-US" dirty="0"/>
              <a:t>: </a:t>
            </a:r>
            <a:r>
              <a:rPr lang="ar-EG" dirty="0"/>
              <a:t>ضمان توافر معالجة البيانات وشموليتها وإمكانية </a:t>
            </a:r>
            <a:r>
              <a:rPr lang="ar-EG" dirty="0" smtClean="0"/>
              <a:t>اجراء </a:t>
            </a:r>
            <a:r>
              <a:rPr lang="ar-EG" dirty="0"/>
              <a:t>عمليات تدقيق بطرق </a:t>
            </a:r>
            <a:r>
              <a:rPr lang="ar-EG" dirty="0" smtClean="0"/>
              <a:t>آمنة وإيجاد </a:t>
            </a:r>
            <a:r>
              <a:rPr lang="ar-EG" dirty="0"/>
              <a:t>التوازن بين حقوق الملكية الفكرية ومتطلبات مبادئ الشفافية والحياد والولاء </a:t>
            </a:r>
            <a:r>
              <a:rPr lang="ar-EG" dirty="0" smtClean="0"/>
              <a:t>والنزاهة </a:t>
            </a:r>
            <a:r>
              <a:rPr lang="ar-EG" dirty="0"/>
              <a:t>الفكرية.</a:t>
            </a:r>
          </a:p>
          <a:p>
            <a:pPr algn="justLow" rtl="1"/>
            <a:r>
              <a:rPr lang="ar-EG" b="1" dirty="0"/>
              <a:t>خامساً: مبدأ تحكم المستخدم أو تحت سيطرة المستخدم </a:t>
            </a:r>
            <a:r>
              <a:rPr lang="en-US" b="1" i="1" dirty="0"/>
              <a:t>Principle “Under user control </a:t>
            </a:r>
            <a:r>
              <a:rPr lang="en-US" b="1" dirty="0"/>
              <a:t>:</a:t>
            </a:r>
          </a:p>
          <a:p>
            <a:pPr algn="justLow" rtl="1"/>
            <a:r>
              <a:rPr lang="ar-EG" dirty="0"/>
              <a:t>أي أن يكون مستخدم هذا النظام سواء كان - قاضياً أم خصماً - أن يكون مستقلاً في </a:t>
            </a:r>
            <a:r>
              <a:rPr lang="ar-EG" dirty="0" smtClean="0"/>
              <a:t>استخدامه لهذا النظام .</a:t>
            </a:r>
            <a:endParaRPr lang="ar-EG"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en-US" i="1" dirty="0"/>
          </a:p>
          <a:p>
            <a:pPr algn="r" rtl="1"/>
            <a:endParaRPr lang="ar-EG"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spTree>
    <p:extLst>
      <p:ext uri="{BB962C8B-B14F-4D97-AF65-F5344CB8AC3E}">
        <p14:creationId xmlns:p14="http://schemas.microsoft.com/office/powerpoint/2010/main" val="1774048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5" name="Diagram 4"/>
          <p:cNvGraphicFramePr/>
          <p:nvPr>
            <p:extLst>
              <p:ext uri="{D42A27DB-BD31-4B8C-83A1-F6EECF244321}">
                <p14:modId xmlns:p14="http://schemas.microsoft.com/office/powerpoint/2010/main" val="356455847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2" name="TextBox 1"/>
          <p:cNvSpPr txBox="1"/>
          <p:nvPr/>
        </p:nvSpPr>
        <p:spPr>
          <a:xfrm>
            <a:off x="1390372" y="1972265"/>
            <a:ext cx="10801628" cy="954107"/>
          </a:xfrm>
          <a:prstGeom prst="rect">
            <a:avLst/>
          </a:prstGeom>
          <a:noFill/>
        </p:spPr>
        <p:txBody>
          <a:bodyPr wrap="square" rtlCol="0">
            <a:spAutoFit/>
          </a:bodyPr>
          <a:lstStyle/>
          <a:p>
            <a:pPr algn="justLow" rtl="1"/>
            <a:r>
              <a:rPr lang="ar-EG" sz="2000" b="1" dirty="0" smtClean="0"/>
              <a:t>تقسيم : </a:t>
            </a:r>
          </a:p>
          <a:p>
            <a:pPr algn="justLow" rtl="1"/>
            <a:r>
              <a:rPr lang="ar-EG" dirty="0" smtClean="0"/>
              <a:t>من الملائم </a:t>
            </a:r>
            <a:r>
              <a:rPr lang="ar-EG" dirty="0"/>
              <a:t>أن </a:t>
            </a:r>
            <a:r>
              <a:rPr lang="ar-EG" dirty="0" smtClean="0"/>
              <a:t>نعرض للجوانب الدستوریة المتعلقة باستخدام الذكاء الاصطناعي ، والرقابة القضائیة على القرارات الإدارية المستندة إلى تلك التقنیة ؛ </a:t>
            </a:r>
            <a:r>
              <a:rPr lang="ar-EG" dirty="0"/>
              <a:t>نظراً لأھمیة ھذه الجوانب في مجال </a:t>
            </a:r>
            <a:r>
              <a:rPr lang="ar-EG" dirty="0" smtClean="0"/>
              <a:t>المسئولیة . </a:t>
            </a:r>
            <a:endParaRPr lang="ar-EG" dirty="0"/>
          </a:p>
        </p:txBody>
      </p:sp>
      <p:sp>
        <p:nvSpPr>
          <p:cNvPr id="10" name="TextBox 9">
            <a:extLst>
              <a:ext uri="{FF2B5EF4-FFF2-40B4-BE49-F238E27FC236}">
                <a16:creationId xmlns:a16="http://schemas.microsoft.com/office/drawing/2014/main" xmlns="" id="{904B7CA6-23A4-2E24-5FFC-ECEA38831F6A}"/>
              </a:ext>
            </a:extLst>
          </p:cNvPr>
          <p:cNvSpPr txBox="1"/>
          <p:nvPr/>
        </p:nvSpPr>
        <p:spPr>
          <a:xfrm>
            <a:off x="3248167" y="886215"/>
            <a:ext cx="531792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rPr>
              <a:t>2-الذكاء الاصطناعي و القانون العام </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graphicFrame>
        <p:nvGraphicFramePr>
          <p:cNvPr id="3" name="Diagram 2"/>
          <p:cNvGraphicFramePr/>
          <p:nvPr>
            <p:extLst>
              <p:ext uri="{D42A27DB-BD31-4B8C-83A1-F6EECF244321}">
                <p14:modId xmlns:p14="http://schemas.microsoft.com/office/powerpoint/2010/main" val="447827228"/>
              </p:ext>
            </p:extLst>
          </p:nvPr>
        </p:nvGraphicFramePr>
        <p:xfrm>
          <a:off x="1520738" y="3064346"/>
          <a:ext cx="10801628" cy="221273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343439664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88327691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390372" y="1972265"/>
            <a:ext cx="10801628" cy="4247317"/>
          </a:xfrm>
          <a:prstGeom prst="rect">
            <a:avLst/>
          </a:prstGeom>
          <a:noFill/>
        </p:spPr>
        <p:txBody>
          <a:bodyPr wrap="square" rtlCol="0">
            <a:spAutoFit/>
          </a:bodyPr>
          <a:lstStyle/>
          <a:p>
            <a:pPr algn="justLow" rtl="1"/>
            <a:endParaRPr lang="ar-EG" b="1" u="sng" dirty="0" smtClean="0"/>
          </a:p>
          <a:p>
            <a:pPr algn="justLow" rtl="1"/>
            <a:r>
              <a:rPr lang="ar-EG" b="1" u="sng" dirty="0" smtClean="0"/>
              <a:t>رأي المجلس الدستوري الفرنسي في استخدام الذكاء الاصطناعي في القرارات الإدارية : </a:t>
            </a:r>
          </a:p>
          <a:p>
            <a:pPr algn="justLow" rtl="1"/>
            <a:r>
              <a:rPr lang="ar-EG" dirty="0" smtClean="0"/>
              <a:t>سنعرض لموقف المجلس الدستوري الفرنسي من خلال حكمين صدرا في عامي 2018 و 2020 ؛ و ذلك كأحد النماذج الدستورية المعروفة ، التي تتخد النظام القانوني اللاتيني أساس لها . </a:t>
            </a:r>
          </a:p>
          <a:p>
            <a:pPr algn="justLow" rtl="1"/>
            <a:r>
              <a:rPr lang="ar-EG" b="1" u="sng" dirty="0" smtClean="0"/>
              <a:t>1- حكم </a:t>
            </a:r>
            <a:r>
              <a:rPr lang="ar-EG" b="1" u="sng" dirty="0"/>
              <a:t>المجلس الدستوري في ١٢ من یونیو ٢٠١٨ :</a:t>
            </a:r>
          </a:p>
          <a:p>
            <a:pPr algn="justLow" rtl="1"/>
            <a:r>
              <a:rPr lang="ar-EG" dirty="0" smtClean="0"/>
              <a:t>قضى </a:t>
            </a:r>
            <a:r>
              <a:rPr lang="ar-EG" dirty="0"/>
              <a:t>المجلس الدستوري بدستوریة المادة ٢١ من القانون الذي یسمح للإدارة باتخاذ قرارات </a:t>
            </a:r>
            <a:r>
              <a:rPr lang="ar-EG" dirty="0" smtClean="0"/>
              <a:t>إداریة فردیة لھا صفة آلیة </a:t>
            </a:r>
            <a:r>
              <a:rPr lang="ar-EG" dirty="0"/>
              <a:t>؛ </a:t>
            </a:r>
            <a:r>
              <a:rPr lang="ar-EG" dirty="0" smtClean="0"/>
              <a:t>نظراً </a:t>
            </a:r>
            <a:r>
              <a:rPr lang="ar-EG" dirty="0"/>
              <a:t>لأن </a:t>
            </a:r>
            <a:r>
              <a:rPr lang="ar-EG" dirty="0" smtClean="0"/>
              <a:t>السلطة اللائحیة تحدد بنفسھا </a:t>
            </a:r>
            <a:r>
              <a:rPr lang="ar-EG" dirty="0"/>
              <a:t>القواعد والمعاییر التي تغذي المعالجة الحسابیة </a:t>
            </a:r>
            <a:r>
              <a:rPr lang="en-US" dirty="0" err="1"/>
              <a:t>algorithme</a:t>
            </a:r>
            <a:r>
              <a:rPr lang="en-US" dirty="0"/>
              <a:t> ، </a:t>
            </a:r>
            <a:r>
              <a:rPr lang="ar-EG" dirty="0"/>
              <a:t>ومن ثم لم </a:t>
            </a:r>
            <a:r>
              <a:rPr lang="ar-EG" dirty="0" smtClean="0"/>
              <a:t>تتخل عن اختصاصاتھا</a:t>
            </a:r>
            <a:r>
              <a:rPr lang="ar-EG" dirty="0"/>
              <a:t>، وأن </a:t>
            </a:r>
            <a:r>
              <a:rPr lang="ar-EG" dirty="0" smtClean="0"/>
              <a:t>الضمانات التي نص علیھا القانون تبدو كافیة</a:t>
            </a:r>
            <a:r>
              <a:rPr lang="ar-EG" dirty="0"/>
              <a:t>، </a:t>
            </a:r>
            <a:r>
              <a:rPr lang="ar-EG" dirty="0" smtClean="0"/>
              <a:t>ومن ھذه </a:t>
            </a:r>
            <a:r>
              <a:rPr lang="ar-EG" dirty="0"/>
              <a:t>الضمانات:منع الطعن الحصري على </a:t>
            </a:r>
            <a:r>
              <a:rPr lang="ar-EG" dirty="0" smtClean="0"/>
              <a:t>المعالجة الحسابیة في حالة توافر معلومات </a:t>
            </a:r>
            <a:r>
              <a:rPr lang="ar-EG" dirty="0"/>
              <a:t>ذات حساسیة، وفرض الإلزام بالإشارة إلى الأساس الحسابي للقرار، وإمكانیة الحصول على الخصائص الرئیسیة لتنفیذھا، وإمكانیة </a:t>
            </a:r>
            <a:r>
              <a:rPr lang="ar-EG" dirty="0" smtClean="0"/>
              <a:t>ممارسة طریق الطعن </a:t>
            </a:r>
            <a:r>
              <a:rPr lang="ar-EG" dirty="0"/>
              <a:t>الإداري </a:t>
            </a:r>
            <a:r>
              <a:rPr lang="ar-EG" dirty="0" smtClean="0"/>
              <a:t>والقضائي ضد </a:t>
            </a:r>
            <a:r>
              <a:rPr lang="ar-EG" dirty="0"/>
              <a:t>القرار، وأخیراً إلزام المسئولین عن المعالجة الحسابیة </a:t>
            </a:r>
            <a:r>
              <a:rPr lang="ar-EG" dirty="0" smtClean="0"/>
              <a:t>التحكم في المعالجة وتطورھا ؛ </a:t>
            </a:r>
            <a:r>
              <a:rPr lang="ar-EG" dirty="0"/>
              <a:t>حتى یمكنھم أن یشرحوا بالتفصیل وفي شكل میسر للشخص المعني الطریقة التي تم </a:t>
            </a:r>
            <a:r>
              <a:rPr lang="ar-EG" dirty="0" smtClean="0"/>
              <a:t>إعمالھا </a:t>
            </a:r>
            <a:r>
              <a:rPr lang="ar-EG" dirty="0"/>
              <a:t>للمعالجة في مواجھته .</a:t>
            </a:r>
          </a:p>
          <a:p>
            <a:pPr algn="justLow" rtl="1"/>
            <a:endParaRPr lang="ar-EG" dirty="0" smtClean="0"/>
          </a:p>
          <a:p>
            <a:pPr algn="justLow" rtl="1"/>
            <a:endParaRPr lang="ar-EG" dirty="0"/>
          </a:p>
          <a:p>
            <a:pPr algn="justLow" rtl="1"/>
            <a:endParaRPr lang="ar-EG" dirty="0" smtClean="0"/>
          </a:p>
          <a:p>
            <a:pPr algn="justLow" rtl="1"/>
            <a:endParaRPr lang="ar-EG" dirty="0"/>
          </a:p>
        </p:txBody>
      </p:sp>
      <p:sp>
        <p:nvSpPr>
          <p:cNvPr id="10" name="TextBox 9">
            <a:extLst>
              <a:ext uri="{FF2B5EF4-FFF2-40B4-BE49-F238E27FC236}">
                <a16:creationId xmlns:a16="http://schemas.microsoft.com/office/drawing/2014/main" xmlns="" id="{904B7CA6-23A4-2E24-5FFC-ECEA38831F6A}"/>
              </a:ext>
            </a:extLst>
          </p:cNvPr>
          <p:cNvSpPr txBox="1"/>
          <p:nvPr/>
        </p:nvSpPr>
        <p:spPr>
          <a:xfrm>
            <a:off x="3371161" y="772197"/>
            <a:ext cx="4505899" cy="830997"/>
          </a:xfrm>
          <a:prstGeom prst="rect">
            <a:avLst/>
          </a:prstGeom>
          <a:noFill/>
        </p:spPr>
        <p:txBody>
          <a:bodyPr wrap="square" rtlCol="0">
            <a:spAutoFit/>
          </a:bodyPr>
          <a:lstStyle/>
          <a:p>
            <a:pPr lvl="0" algn="ctr" rtl="1"/>
            <a:r>
              <a:rPr lang="ar-EG" sz="2400" b="1" dirty="0" smtClean="0">
                <a:solidFill>
                  <a:srgbClr val="2D3956"/>
                </a:solidFill>
              </a:rPr>
              <a:t>أ- الجوانب </a:t>
            </a:r>
            <a:r>
              <a:rPr lang="ar-EG" sz="2400" b="1" dirty="0">
                <a:solidFill>
                  <a:srgbClr val="2D3956"/>
                </a:solidFill>
              </a:rPr>
              <a:t>الدستوریة المتعلقة </a:t>
            </a:r>
            <a:endParaRPr lang="ar-EG" sz="2400" b="1" dirty="0" smtClean="0">
              <a:solidFill>
                <a:srgbClr val="2D3956"/>
              </a:solidFill>
            </a:endParaRPr>
          </a:p>
          <a:p>
            <a:pPr lvl="0" algn="ctr" rtl="1"/>
            <a:r>
              <a:rPr lang="ar-EG" sz="2400" b="1" dirty="0" smtClean="0">
                <a:solidFill>
                  <a:srgbClr val="2D3956"/>
                </a:solidFill>
              </a:rPr>
              <a:t>باستخدام الذكاء الاصطناعي </a:t>
            </a:r>
            <a:endParaRPr lang="en-US" sz="2400" b="1" dirty="0">
              <a:solidFill>
                <a:srgbClr val="2D3956"/>
              </a:solidFill>
            </a:endParaRPr>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spTree>
    <p:extLst>
      <p:ext uri="{BB962C8B-B14F-4D97-AF65-F5344CB8AC3E}">
        <p14:creationId xmlns:p14="http://schemas.microsoft.com/office/powerpoint/2010/main" val="27326693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9492959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390372" y="1972265"/>
            <a:ext cx="10801628" cy="4524315"/>
          </a:xfrm>
          <a:prstGeom prst="rect">
            <a:avLst/>
          </a:prstGeom>
          <a:noFill/>
        </p:spPr>
        <p:txBody>
          <a:bodyPr wrap="square" rtlCol="0">
            <a:spAutoFit/>
          </a:bodyPr>
          <a:lstStyle/>
          <a:p>
            <a:pPr algn="justLow" rtl="1"/>
            <a:r>
              <a:rPr lang="ar-EG" b="1" u="sng" dirty="0" smtClean="0"/>
              <a:t>2-حكم </a:t>
            </a:r>
            <a:r>
              <a:rPr lang="ar-EG" b="1" u="sng" dirty="0"/>
              <a:t>المجلس الدستوري في ٣ من إبریل </a:t>
            </a:r>
            <a:r>
              <a:rPr lang="ar-EG" b="1" u="sng" dirty="0" smtClean="0"/>
              <a:t>٢٠٢٠ :</a:t>
            </a:r>
          </a:p>
          <a:p>
            <a:pPr algn="justLow" rtl="1"/>
            <a:r>
              <a:rPr lang="ar-EG" dirty="0" smtClean="0"/>
              <a:t>في ھذا الحكم یكرس المجلس الدستوري الحق في معرفة المعاییر وطرق </a:t>
            </a:r>
            <a:r>
              <a:rPr lang="ar-EG" dirty="0"/>
              <a:t>فحص </a:t>
            </a:r>
            <a:r>
              <a:rPr lang="ar-EG" dirty="0" smtClean="0"/>
              <a:t>الملفات بواسطة الذكاء الاصطناعي لیس للمرشحین المستبعدین فقط </a:t>
            </a:r>
            <a:r>
              <a:rPr lang="ar-EG" dirty="0"/>
              <a:t>، </a:t>
            </a:r>
            <a:r>
              <a:rPr lang="ar-EG" dirty="0" smtClean="0"/>
              <a:t>وإنما </a:t>
            </a:r>
            <a:r>
              <a:rPr lang="ar-EG" dirty="0"/>
              <a:t>أیضاً للغیر.وقد رأى المجلس </a:t>
            </a:r>
            <a:r>
              <a:rPr lang="ar-EG" dirty="0" smtClean="0"/>
              <a:t>أنه </a:t>
            </a:r>
            <a:r>
              <a:rPr lang="ar-EG" dirty="0"/>
              <a:t>وفقاً للنصوص یجوز للمرشحین بمجرد اتخاذ </a:t>
            </a:r>
            <a:r>
              <a:rPr lang="ar-EG" dirty="0" smtClean="0"/>
              <a:t>قرارات </a:t>
            </a:r>
            <a:r>
              <a:rPr lang="ar-EG" dirty="0"/>
              <a:t>الرفض في مواجھتھم الحصول على المعلومات الخاصة بالمعاییر وكیفیة </a:t>
            </a:r>
            <a:r>
              <a:rPr lang="ar-EG" dirty="0" smtClean="0"/>
              <a:t>فحص طلبات ترشحھم </a:t>
            </a:r>
            <a:r>
              <a:rPr lang="ar-EG" dirty="0"/>
              <a:t>. </a:t>
            </a:r>
            <a:r>
              <a:rPr lang="ar-EG" dirty="0" smtClean="0"/>
              <a:t>ومع ذلك الحصول على ھذه المعلومات غیر متاح </a:t>
            </a:r>
            <a:r>
              <a:rPr lang="ar-EG" dirty="0"/>
              <a:t>إلا </a:t>
            </a:r>
            <a:r>
              <a:rPr lang="ar-EG" dirty="0" smtClean="0"/>
              <a:t>للمرشحین</a:t>
            </a:r>
            <a:r>
              <a:rPr lang="ar-EG" dirty="0"/>
              <a:t>، </a:t>
            </a:r>
            <a:r>
              <a:rPr lang="ar-EG" dirty="0" smtClean="0"/>
              <a:t>واعتبر المجلس </a:t>
            </a:r>
            <a:r>
              <a:rPr lang="ar-EG" dirty="0"/>
              <a:t>أن </a:t>
            </a:r>
            <a:r>
              <a:rPr lang="ar-EG" dirty="0" smtClean="0"/>
              <a:t>عدم الاعتراف للغیر بكل المعلومات الاخاصة بالمعاییر وكیفیة فحص </a:t>
            </a:r>
            <a:r>
              <a:rPr lang="ar-EG" dirty="0"/>
              <a:t>طلبات الترشح التي قبلت فعلاً من جانب </a:t>
            </a:r>
            <a:r>
              <a:rPr lang="ar-EG" dirty="0" smtClean="0"/>
              <a:t>المؤسسات المعنیة ینطوي على اعتداء على </a:t>
            </a:r>
            <a:r>
              <a:rPr lang="ar-EG" dirty="0"/>
              <a:t>( </a:t>
            </a:r>
            <a:r>
              <a:rPr lang="ar-EG" dirty="0" smtClean="0"/>
              <a:t>الحق الذي كفلتھ المادة </a:t>
            </a:r>
            <a:r>
              <a:rPr lang="ar-EG" dirty="0"/>
              <a:t>١٥ </a:t>
            </a:r>
            <a:r>
              <a:rPr lang="ar-EG" dirty="0" smtClean="0"/>
              <a:t>من إعلان حقوق الإنسان والمواطن ، وھو اعتداء </a:t>
            </a:r>
            <a:r>
              <a:rPr lang="ar-EG" dirty="0"/>
              <a:t>لایتناسب مع المصلحة العامة المستھدفة </a:t>
            </a:r>
            <a:r>
              <a:rPr lang="ar-EG" dirty="0" smtClean="0"/>
              <a:t>والمستمدة من حمایة سریة مداولات الفرق </a:t>
            </a:r>
            <a:r>
              <a:rPr lang="ar-EG" dirty="0"/>
              <a:t>التربویة.ومن ثم لایجوز تفسیر الأحكام المتنازع فیھا، لایجوز تفسیرھا على </a:t>
            </a:r>
            <a:r>
              <a:rPr lang="ar-EG" dirty="0" smtClean="0"/>
              <a:t>أنھا تعفي </a:t>
            </a:r>
            <a:r>
              <a:rPr lang="ar-EG" dirty="0"/>
              <a:t>كل مؤسسة </a:t>
            </a:r>
            <a:r>
              <a:rPr lang="ar-EG" dirty="0" smtClean="0"/>
              <a:t>من نشر تقریر یتضمن المعاییر التي في ضوئھا تم فحص المترشحین</a:t>
            </a:r>
            <a:r>
              <a:rPr lang="ar-EG" dirty="0"/>
              <a:t>، ویوضح إلى أى مدى استخدمت </a:t>
            </a:r>
            <a:r>
              <a:rPr lang="ar-EG" dirty="0" smtClean="0"/>
              <a:t>معالجات الخوارزمیات للقیام بھذا الفحص </a:t>
            </a:r>
            <a:r>
              <a:rPr lang="ar-EG" dirty="0"/>
              <a:t>وإلا </a:t>
            </a:r>
            <a:r>
              <a:rPr lang="ar-EG" dirty="0" smtClean="0"/>
              <a:t>تكون تلك </a:t>
            </a:r>
            <a:r>
              <a:rPr lang="ar-EG" dirty="0"/>
              <a:t>الأحكام مخالفة لمبدأ الحصول على الوثائق </a:t>
            </a:r>
            <a:r>
              <a:rPr lang="ar-EG" dirty="0" smtClean="0"/>
              <a:t>الإداریة. </a:t>
            </a:r>
          </a:p>
          <a:p>
            <a:pPr algn="justLow" rtl="1"/>
            <a:r>
              <a:rPr lang="ar-EG" dirty="0" smtClean="0"/>
              <a:t>باختصار المبدأ ھو شفافیة الخصائص الرئیسیة للخوارزمیات </a:t>
            </a:r>
            <a:r>
              <a:rPr lang="ar-EG" dirty="0"/>
              <a:t>أو </a:t>
            </a:r>
            <a:r>
              <a:rPr lang="ar-EG" dirty="0" smtClean="0"/>
              <a:t>المعالجة </a:t>
            </a:r>
            <a:r>
              <a:rPr lang="ar-EG" dirty="0"/>
              <a:t>الآلیة التي تستند إلیھ القرارات الفردیة والمعلومات الشخصیة </a:t>
            </a:r>
            <a:r>
              <a:rPr lang="ar-EG" dirty="0" smtClean="0"/>
              <a:t>محل المعالجة. </a:t>
            </a:r>
          </a:p>
          <a:p>
            <a:pPr algn="justLow" rtl="1"/>
            <a:r>
              <a:rPr lang="ar-EG" dirty="0" smtClean="0"/>
              <a:t>ویعترف </a:t>
            </a:r>
            <a:r>
              <a:rPr lang="ar-EG" dirty="0"/>
              <a:t>القانون حتى </a:t>
            </a:r>
            <a:r>
              <a:rPr lang="ar-EG" dirty="0" smtClean="0"/>
              <a:t>في الحالات التي یجوز فیھا اتخاذ قرارات معالجة آلیاً بالحق في طلب التدخل البشري</a:t>
            </a:r>
            <a:r>
              <a:rPr lang="ar-EG" dirty="0"/>
              <a:t>، </a:t>
            </a:r>
            <a:r>
              <a:rPr lang="ar-EG" dirty="0" smtClean="0"/>
              <a:t>فیجوز لكل شخص كان محلاً لھكذا قرار </a:t>
            </a:r>
            <a:r>
              <a:rPr lang="ar-EG" dirty="0"/>
              <a:t>أن </a:t>
            </a:r>
            <a:r>
              <a:rPr lang="ar-EG" dirty="0" smtClean="0"/>
              <a:t>یطلب </a:t>
            </a:r>
            <a:r>
              <a:rPr lang="ar-EG" dirty="0"/>
              <a:t>تدخل شخص بشري؛ بقصد </a:t>
            </a:r>
            <a:r>
              <a:rPr lang="ar-EG" dirty="0" smtClean="0"/>
              <a:t>الحصول على إعادة فحص مركزه</a:t>
            </a:r>
            <a:r>
              <a:rPr lang="ar-EG" dirty="0"/>
              <a:t>، وأن </a:t>
            </a:r>
            <a:r>
              <a:rPr lang="ar-EG" dirty="0" smtClean="0"/>
              <a:t>یعبر عن وجھة </a:t>
            </a:r>
            <a:r>
              <a:rPr lang="ar-EG" dirty="0"/>
              <a:t>نظره، وویحصل على شرح للقرار المتخذ،، او ینازع </a:t>
            </a:r>
            <a:r>
              <a:rPr lang="ar-EG" dirty="0" smtClean="0"/>
              <a:t>فیه . </a:t>
            </a:r>
            <a:endParaRPr lang="ar-EG" dirty="0"/>
          </a:p>
          <a:p>
            <a:pPr algn="justLow" rtl="1"/>
            <a:endParaRPr lang="ar-EG" dirty="0" smtClean="0"/>
          </a:p>
          <a:p>
            <a:pPr algn="justLow" rtl="1"/>
            <a:endParaRPr lang="ar-EG"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spTree>
    <p:extLst>
      <p:ext uri="{BB962C8B-B14F-4D97-AF65-F5344CB8AC3E}">
        <p14:creationId xmlns:p14="http://schemas.microsoft.com/office/powerpoint/2010/main" val="42771729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088266742"/>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3970318"/>
          </a:xfrm>
          <a:prstGeom prst="rect">
            <a:avLst/>
          </a:prstGeom>
          <a:noFill/>
        </p:spPr>
        <p:txBody>
          <a:bodyPr wrap="square" rtlCol="0">
            <a:spAutoFit/>
          </a:bodyPr>
          <a:lstStyle/>
          <a:p>
            <a:pPr algn="justLow" rtl="1"/>
            <a:endParaRPr lang="ar-EG" b="1" u="sng" dirty="0"/>
          </a:p>
          <a:p>
            <a:pPr algn="justLow" rtl="1"/>
            <a:r>
              <a:rPr lang="ar-EG" b="1" u="sng" dirty="0" smtClean="0"/>
              <a:t>3- عدم </a:t>
            </a:r>
            <a:r>
              <a:rPr lang="ar-EG" b="1" u="sng" dirty="0"/>
              <a:t>جواز الاستعانة بالذكاء الاصطناعي في بعض القرارات الفردیة: </a:t>
            </a:r>
            <a:endParaRPr lang="ar-EG" b="1" u="sng" dirty="0" smtClean="0"/>
          </a:p>
          <a:p>
            <a:pPr algn="justLow" rtl="1"/>
            <a:r>
              <a:rPr lang="ar-EG" dirty="0" smtClean="0"/>
              <a:t>التوسع </a:t>
            </a:r>
            <a:r>
              <a:rPr lang="ar-EG" dirty="0"/>
              <a:t>في </a:t>
            </a:r>
            <a:r>
              <a:rPr lang="ar-EG" dirty="0" smtClean="0"/>
              <a:t>اللجوء إلى اتخاذ قرارات استناداً إلى الذكاء الاصطناعي یتوقف </a:t>
            </a:r>
            <a:r>
              <a:rPr lang="ar-EG" dirty="0"/>
              <a:t>عند حدود ترسمھا القوانین ، فلایجوز اللجوء غلى </a:t>
            </a:r>
            <a:r>
              <a:rPr lang="ar-EG" dirty="0" smtClean="0"/>
              <a:t>اتخاذ قرارات آلیة على ھذا النحو </a:t>
            </a:r>
            <a:r>
              <a:rPr lang="ar-EG" dirty="0"/>
              <a:t>في بعض الموضوعات. وعلى ذلك ینص قانون المعلومات والحریة في فرنسا على حظر اتخاذ أى </a:t>
            </a:r>
            <a:r>
              <a:rPr lang="ar-EG" dirty="0" smtClean="0"/>
              <a:t>قرار </a:t>
            </a:r>
            <a:r>
              <a:rPr lang="ar-EG" dirty="0"/>
              <a:t>من القرارات التي یمكن أن تحدث آثاراً </a:t>
            </a:r>
            <a:r>
              <a:rPr lang="ar-EG" dirty="0" smtClean="0"/>
              <a:t>قانونیة في مواجھة شخص ما في حالة ماإذا </a:t>
            </a:r>
            <a:r>
              <a:rPr lang="ar-EG" dirty="0"/>
              <a:t>كان أساس تدخلھا الوحید ھو المعالجة الآلیة للمعلومات المخصصة للتعریف بجانب من </a:t>
            </a:r>
            <a:r>
              <a:rPr lang="ar-EG" dirty="0" smtClean="0"/>
              <a:t>شخصیته ، </a:t>
            </a:r>
            <a:r>
              <a:rPr lang="ar-EG" dirty="0"/>
              <a:t>أو </a:t>
            </a:r>
            <a:r>
              <a:rPr lang="ar-EG" dirty="0" smtClean="0"/>
              <a:t>تقییم بعض جوانب من شخصیته . ولایجوز أیضاً اتخذ </a:t>
            </a:r>
            <a:r>
              <a:rPr lang="ar-EG" dirty="0"/>
              <a:t>أى </a:t>
            </a:r>
            <a:r>
              <a:rPr lang="ar-EG" dirty="0" smtClean="0"/>
              <a:t>قرار</a:t>
            </a:r>
            <a:r>
              <a:rPr lang="ar-EG" dirty="0"/>
              <a:t>قضائي ینطوي على تقییم سلوك شخص ویكون أساسھ المعالجة الآلیة لمعلومات ذات صفة شخصیة من أجل تقییم بعض جوانب من </a:t>
            </a:r>
            <a:r>
              <a:rPr lang="ar-EG" dirty="0" smtClean="0"/>
              <a:t>شخصیته . </a:t>
            </a:r>
            <a:r>
              <a:rPr lang="ar-EG" dirty="0"/>
              <a:t>ومبدأ الحظر في الحالة المتقدمة یقتصر على بعض أنواع من القرارات وھى التي تحدث آثاراً قانونیة ، وكذلك بعض عملیات المعالجة وھى المعالجة الآلیة للمعلومات مع تحدید أو تقییم جوانب أو أجزاء من الشخصیة، أو حتى الشخصیة بأكملھا. ومن ثم یخرج عن نطاق ھذا الحظر القرارات التي تتخذ في سیاق إبرام أو تنفیذ عقد، ویتم منح صاحب الشأن الفرصة لتقدیم ملاحظاتھ، أو القرارات التي تلبي </a:t>
            </a:r>
            <a:r>
              <a:rPr lang="ar-EG" dirty="0" smtClean="0"/>
              <a:t>طلبات </a:t>
            </a:r>
            <a:r>
              <a:rPr lang="ar-EG" dirty="0"/>
              <a:t>الشخص المعني </a:t>
            </a:r>
            <a:r>
              <a:rPr lang="ar-EG" dirty="0" smtClean="0"/>
              <a:t>.وكذلك </a:t>
            </a:r>
            <a:r>
              <a:rPr lang="ar-EG" dirty="0"/>
              <a:t>القرارات التي تصدر بموافقة صریحة من الأشخاص المعنیین. </a:t>
            </a:r>
          </a:p>
          <a:p>
            <a:pPr algn="justLow" rtl="1"/>
            <a:endParaRPr lang="ar-EG" dirty="0" smtClean="0"/>
          </a:p>
          <a:p>
            <a:pPr algn="justLow" rtl="1"/>
            <a:endParaRPr lang="ar-EG" dirty="0"/>
          </a:p>
          <a:p>
            <a:pPr algn="justLow" rtl="1"/>
            <a:endParaRPr lang="ar-EG" dirty="0"/>
          </a:p>
          <a:p>
            <a:pPr algn="justLow" rtl="1"/>
            <a:endParaRPr lang="en-US" dirty="0"/>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spTree>
    <p:extLst>
      <p:ext uri="{BB962C8B-B14F-4D97-AF65-F5344CB8AC3E}">
        <p14:creationId xmlns:p14="http://schemas.microsoft.com/office/powerpoint/2010/main" val="2884282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416125005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527530" y="1453384"/>
            <a:ext cx="11275264" cy="4401205"/>
          </a:xfrm>
          <a:prstGeom prst="rect">
            <a:avLst/>
          </a:prstGeom>
          <a:noFill/>
        </p:spPr>
        <p:txBody>
          <a:bodyPr wrap="square" rtlCol="0">
            <a:spAutoFit/>
          </a:bodyPr>
          <a:lstStyle/>
          <a:p>
            <a:pPr algn="justLow" rtl="1"/>
            <a:r>
              <a:rPr lang="ar-EG" sz="2000" b="1" u="sng" dirty="0" smtClean="0"/>
              <a:t>1-إمكانیة </a:t>
            </a:r>
            <a:r>
              <a:rPr lang="ar-EG" sz="2000" b="1" u="sng" dirty="0"/>
              <a:t>الطعن بالإلغاء في القرارات الصادرة استناداً إلى نظم الذكاء الاصطناعي</a:t>
            </a:r>
            <a:r>
              <a:rPr lang="ar-EG" sz="2000" b="1" u="sng" dirty="0" smtClean="0"/>
              <a:t>:</a:t>
            </a:r>
          </a:p>
          <a:p>
            <a:pPr algn="justLow" rtl="1"/>
            <a:r>
              <a:rPr lang="ar-EG" sz="2000" dirty="0" smtClean="0"/>
              <a:t>أصبح </a:t>
            </a:r>
            <a:r>
              <a:rPr lang="ar-EG" sz="2000" dirty="0"/>
              <a:t>اصطلاح القرار المعالج إلیكترونیاً </a:t>
            </a:r>
            <a:r>
              <a:rPr lang="ar-EG" sz="2000" dirty="0" smtClean="0"/>
              <a:t> شائعاً </a:t>
            </a:r>
            <a:r>
              <a:rPr lang="ar-EG" sz="2000" dirty="0"/>
              <a:t>الیوم في القانون </a:t>
            </a:r>
            <a:r>
              <a:rPr lang="ar-EG" sz="2000" dirty="0" smtClean="0"/>
              <a:t>الفرنسي </a:t>
            </a:r>
            <a:r>
              <a:rPr lang="ar-EG" sz="2000" dirty="0"/>
              <a:t>. ویقصد بھ </a:t>
            </a:r>
            <a:r>
              <a:rPr lang="ar-EG" sz="2000" dirty="0" smtClean="0"/>
              <a:t>كما تقول اللجنة الوطنیة للمعلومات والحریات القرار المتخذ في مواجھة شخص من خلال خوارزمیات  </a:t>
            </a:r>
            <a:r>
              <a:rPr lang="en-US" sz="2000" dirty="0" smtClean="0"/>
              <a:t> </a:t>
            </a:r>
            <a:r>
              <a:rPr lang="en-US" sz="2000" dirty="0" err="1" smtClean="0"/>
              <a:t>algorithmes</a:t>
            </a:r>
            <a:r>
              <a:rPr lang="en-US" sz="2000" dirty="0" smtClean="0"/>
              <a:t> </a:t>
            </a:r>
            <a:r>
              <a:rPr lang="ar-EG" sz="2000" dirty="0"/>
              <a:t>أى </a:t>
            </a:r>
            <a:r>
              <a:rPr lang="ar-EG" sz="2000" dirty="0" smtClean="0"/>
              <a:t>معالجة آلیة تطبق على بیاناته  الشخصیة من </a:t>
            </a:r>
            <a:r>
              <a:rPr lang="ar-EG" sz="2000" dirty="0"/>
              <a:t>دون أى </a:t>
            </a:r>
            <a:r>
              <a:rPr lang="ar-EG" sz="2000" dirty="0" smtClean="0"/>
              <a:t>تدخل بشري في العملیة.وھذا النوع من القرارات یمكن </a:t>
            </a:r>
            <a:r>
              <a:rPr lang="ar-EG" sz="2000" dirty="0"/>
              <a:t>أن یتدخل في مجلات عدیدة من أنشطة مثل الأنشطة المالیة والضرائب والتسویق، </a:t>
            </a:r>
            <a:r>
              <a:rPr lang="ar-EG" sz="2000" dirty="0" smtClean="0"/>
              <a:t>ویحدث </a:t>
            </a:r>
            <a:r>
              <a:rPr lang="ar-EG" sz="2000" dirty="0"/>
              <a:t>آثاراً قانونیة، أو </a:t>
            </a:r>
            <a:r>
              <a:rPr lang="ar-EG" sz="2000" dirty="0" smtClean="0"/>
              <a:t>تؤثر بطریقة مھمة على للأشخاص أصحاب الشأن </a:t>
            </a:r>
            <a:r>
              <a:rPr lang="ar-EG" sz="2000" dirty="0"/>
              <a:t>. </a:t>
            </a:r>
            <a:r>
              <a:rPr lang="ar-EG" sz="2000" dirty="0" smtClean="0"/>
              <a:t>مثال ذلك قرار </a:t>
            </a:r>
            <a:r>
              <a:rPr lang="ar-EG" sz="2000" dirty="0"/>
              <a:t>رفض ائتمان یمكن أن یكون سنده </a:t>
            </a:r>
            <a:r>
              <a:rPr lang="ar-EG" sz="2000" dirty="0" smtClean="0"/>
              <a:t>الوحید استخدام </a:t>
            </a:r>
            <a:r>
              <a:rPr lang="ar-EG" sz="2000" dirty="0"/>
              <a:t>خوارزمیات تطبق آلیاً بعض </a:t>
            </a:r>
            <a:r>
              <a:rPr lang="ar-EG" sz="2000" dirty="0" smtClean="0"/>
              <a:t>المعاییر </a:t>
            </a:r>
            <a:r>
              <a:rPr lang="ar-EG" sz="2000" dirty="0"/>
              <a:t>على المركز المالي لطالب الائتمان دون أى تدخل بشري. </a:t>
            </a:r>
            <a:endParaRPr lang="ar-EG" sz="2000" dirty="0" smtClean="0"/>
          </a:p>
          <a:p>
            <a:pPr algn="justLow" rtl="1"/>
            <a:r>
              <a:rPr lang="ar-EG" sz="2000" dirty="0" smtClean="0"/>
              <a:t>وھذا </a:t>
            </a:r>
            <a:r>
              <a:rPr lang="ar-EG" sz="2000" dirty="0"/>
              <a:t>التعریف للقرار المعالج آلیاً </a:t>
            </a:r>
            <a:r>
              <a:rPr lang="ar-EG" sz="2000" dirty="0" smtClean="0"/>
              <a:t>یحدث تحولاً كبیراً في حقیقة مفھوم القرار </a:t>
            </a:r>
            <a:r>
              <a:rPr lang="ar-EG" sz="2000" dirty="0"/>
              <a:t>الإداري؛ </a:t>
            </a:r>
            <a:r>
              <a:rPr lang="ar-EG" sz="2000" dirty="0" smtClean="0"/>
              <a:t>لأنھ یعني </a:t>
            </a:r>
            <a:r>
              <a:rPr lang="ar-EG" sz="2000" dirty="0"/>
              <a:t>أن </a:t>
            </a:r>
            <a:r>
              <a:rPr lang="ar-EG" sz="2000" dirty="0" smtClean="0"/>
              <a:t>القرار في حقیقته  لیس تعبیراً عن </a:t>
            </a:r>
            <a:r>
              <a:rPr lang="ar-EG" sz="2000" dirty="0"/>
              <a:t>إرادة الإدارة </a:t>
            </a:r>
            <a:r>
              <a:rPr lang="ar-EG" sz="2000" dirty="0" smtClean="0"/>
              <a:t>وحدھا </a:t>
            </a:r>
            <a:r>
              <a:rPr lang="ar-EG" sz="2000" dirty="0"/>
              <a:t>، </a:t>
            </a:r>
            <a:r>
              <a:rPr lang="ar-EG" sz="2000" dirty="0" smtClean="0"/>
              <a:t>بل </a:t>
            </a:r>
            <a:r>
              <a:rPr lang="ar-EG" sz="2000" dirty="0"/>
              <a:t>تعبیر عن نظام </a:t>
            </a:r>
            <a:r>
              <a:rPr lang="ar-EG" sz="2000" dirty="0" smtClean="0"/>
              <a:t>الذكاء الاصطناعي </a:t>
            </a:r>
            <a:r>
              <a:rPr lang="ar-EG" sz="2000" dirty="0"/>
              <a:t>، </a:t>
            </a:r>
            <a:r>
              <a:rPr lang="ar-EG" sz="2000" dirty="0" smtClean="0"/>
              <a:t>حتى </a:t>
            </a:r>
            <a:r>
              <a:rPr lang="ar-EG" sz="2000" dirty="0"/>
              <a:t>وإن </a:t>
            </a:r>
            <a:r>
              <a:rPr lang="ar-EG" sz="2000" dirty="0" smtClean="0"/>
              <a:t>ظل القرار من الناحیة النظریة منسوباً </a:t>
            </a:r>
            <a:r>
              <a:rPr lang="ar-EG" sz="2000" dirty="0"/>
              <a:t>للإدرة التي </a:t>
            </a:r>
            <a:r>
              <a:rPr lang="ar-EG" sz="2000" dirty="0" smtClean="0"/>
              <a:t>تبنته بوصفه </a:t>
            </a:r>
            <a:r>
              <a:rPr lang="ar-EG" sz="2000" dirty="0"/>
              <a:t>قراراھا. </a:t>
            </a:r>
            <a:endParaRPr lang="ar-EG" sz="2000" dirty="0" smtClean="0"/>
          </a:p>
          <a:p>
            <a:pPr algn="justLow" rtl="1"/>
            <a:r>
              <a:rPr lang="ar-EG" sz="2000" dirty="0" smtClean="0"/>
              <a:t>ویتولى </a:t>
            </a:r>
            <a:r>
              <a:rPr lang="ar-EG" sz="2000" dirty="0"/>
              <a:t>القاضي الإداري في حدود </a:t>
            </a:r>
            <a:r>
              <a:rPr lang="ar-EG" sz="2000" dirty="0" smtClean="0"/>
              <a:t>اختصاصه </a:t>
            </a:r>
            <a:r>
              <a:rPr lang="ar-EG" sz="2000" dirty="0"/>
              <a:t>رقابة المشروعیة </a:t>
            </a:r>
            <a:r>
              <a:rPr lang="ar-EG" sz="2000" dirty="0" smtClean="0"/>
              <a:t>على القرارات </a:t>
            </a:r>
            <a:r>
              <a:rPr lang="ar-EG" sz="2000" dirty="0"/>
              <a:t>الإداریة سواءً القرارات وفقاً للإجراءات العادیة أو وفقاً للإجراءات </a:t>
            </a:r>
            <a:r>
              <a:rPr lang="ar-EG" sz="2000" dirty="0" smtClean="0"/>
              <a:t>الإلیكترونیة </a:t>
            </a:r>
            <a:r>
              <a:rPr lang="ar-EG" sz="2000" dirty="0"/>
              <a:t>. </a:t>
            </a:r>
            <a:r>
              <a:rPr lang="ar-EG" sz="2000" dirty="0" smtClean="0"/>
              <a:t>وفیما </a:t>
            </a:r>
            <a:r>
              <a:rPr lang="ar-EG" sz="2000" dirty="0"/>
              <a:t>یتعلق بالأخیرة لایمارس الرقابة </a:t>
            </a:r>
            <a:r>
              <a:rPr lang="ar-EG" sz="2000" dirty="0" smtClean="0"/>
              <a:t>فقط من نھایة الإجراءات أى وقت التوقیع </a:t>
            </a:r>
            <a:r>
              <a:rPr lang="ar-EG" sz="2000" dirty="0"/>
              <a:t>أو الإحالة ، ولكن </a:t>
            </a:r>
            <a:r>
              <a:rPr lang="ar-EG" sz="2000" dirty="0" smtClean="0"/>
              <a:t>أیضاً عند البدایة مع الدعم </a:t>
            </a:r>
            <a:r>
              <a:rPr lang="ar-EG" sz="2000" dirty="0"/>
              <a:t>أو </a:t>
            </a:r>
            <a:r>
              <a:rPr lang="ar-EG" sz="2000" dirty="0" smtClean="0"/>
              <a:t>المساعدة التي تقدمھا الخوارزمیات </a:t>
            </a:r>
            <a:r>
              <a:rPr lang="ar-EG" sz="2000" dirty="0"/>
              <a:t>التي وتقوم بدور لایمكن إنكاره في بعض الدول  </a:t>
            </a:r>
            <a:r>
              <a:rPr lang="ar-EG" sz="2000" dirty="0" smtClean="0"/>
              <a:t>. </a:t>
            </a:r>
            <a:endParaRPr lang="ar-EG" sz="2000" dirty="0"/>
          </a:p>
          <a:p>
            <a:pPr algn="justLow" rtl="1"/>
            <a:r>
              <a:rPr lang="ar-EG" sz="2000" dirty="0"/>
              <a:t>. وعلى سبیل المثال یمكن إسناد دور للذكاء الاصطناعي في اتخذ القرارات ، فقد یؤدي إلى اتخذ قرارات غیر </a:t>
            </a:r>
            <a:r>
              <a:rPr lang="ar-EG" sz="2000" dirty="0" smtClean="0"/>
              <a:t>مشروعة</a:t>
            </a:r>
            <a:r>
              <a:rPr lang="ar-EG" sz="2000" dirty="0"/>
              <a:t>، أو </a:t>
            </a:r>
            <a:r>
              <a:rPr lang="ar-EG" sz="2000" dirty="0" smtClean="0"/>
              <a:t>یرفض منح حقوق</a:t>
            </a:r>
            <a:r>
              <a:rPr lang="ar-EG" sz="2000" dirty="0"/>
              <a:t>، أو </a:t>
            </a:r>
            <a:r>
              <a:rPr lang="ar-EG" sz="2000" dirty="0" smtClean="0"/>
              <a:t>یمنع الحصول على خدمة</a:t>
            </a:r>
            <a:r>
              <a:rPr lang="ar-EG" sz="2000" dirty="0"/>
              <a:t>، أو </a:t>
            </a:r>
            <a:r>
              <a:rPr lang="ar-EG" sz="2000" dirty="0" smtClean="0"/>
              <a:t>یقوم بتحلیل شخصیة المرشحین للوظائف على غرار ما یحدث في مجال المشروعات </a:t>
            </a:r>
            <a:r>
              <a:rPr lang="ar-EG" sz="2000" dirty="0"/>
              <a:t>الخاصة، وقد ینتھي ھذا التحلیل إلى اختیارات تنطوي على </a:t>
            </a:r>
            <a:r>
              <a:rPr lang="ar-EG" sz="2000" dirty="0" smtClean="0"/>
              <a:t>التمییز .</a:t>
            </a:r>
            <a:endParaRPr lang="ar-EG" sz="2000" dirty="0"/>
          </a:p>
        </p:txBody>
      </p:sp>
      <p:sp>
        <p:nvSpPr>
          <p:cNvPr id="17" name="TextBox 16"/>
          <p:cNvSpPr txBox="1"/>
          <p:nvPr/>
        </p:nvSpPr>
        <p:spPr>
          <a:xfrm>
            <a:off x="1859081" y="401140"/>
            <a:ext cx="7089537" cy="830997"/>
          </a:xfrm>
          <a:prstGeom prst="rect">
            <a:avLst/>
          </a:prstGeom>
          <a:noFill/>
        </p:spPr>
        <p:txBody>
          <a:bodyPr wrap="square" rtlCol="0">
            <a:spAutoFit/>
          </a:bodyPr>
          <a:lstStyle/>
          <a:p>
            <a:pPr algn="ctr" rtl="1"/>
            <a:r>
              <a:rPr lang="ar-EG" sz="2400" b="1" dirty="0" smtClean="0">
                <a:solidFill>
                  <a:schemeClr val="bg1"/>
                </a:solidFill>
              </a:rPr>
              <a:t>ب- رقابة </a:t>
            </a:r>
            <a:r>
              <a:rPr lang="ar-EG" sz="2400" b="1" dirty="0">
                <a:solidFill>
                  <a:schemeClr val="bg1"/>
                </a:solidFill>
              </a:rPr>
              <a:t>القضاء الإداري على القرارات الصادرة استنادا للذكاء الاصطناعي</a:t>
            </a:r>
          </a:p>
        </p:txBody>
      </p:sp>
    </p:spTree>
    <p:extLst>
      <p:ext uri="{BB962C8B-B14F-4D97-AF65-F5344CB8AC3E}">
        <p14:creationId xmlns:p14="http://schemas.microsoft.com/office/powerpoint/2010/main" val="159493606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3744626308"/>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477673" y="1663018"/>
            <a:ext cx="11346862" cy="6575374"/>
          </a:xfrm>
          <a:prstGeom prst="rect">
            <a:avLst/>
          </a:prstGeom>
          <a:noFill/>
        </p:spPr>
        <p:txBody>
          <a:bodyPr wrap="square" rtlCol="0">
            <a:spAutoFit/>
          </a:bodyPr>
          <a:lstStyle/>
          <a:p>
            <a:pPr algn="r" rtl="1"/>
            <a:r>
              <a:rPr lang="ar-EG" sz="2000" dirty="0"/>
              <a:t>وقد كرس تقنین العلاقة بین الأفراد والإدارة في فرنسا إمكانیة اتخذ قرار فردي استناداً إلى معالجة حسابیة. ونصت المادة .311-3-1</a:t>
            </a:r>
            <a:r>
              <a:rPr lang="en-US" sz="2000" dirty="0"/>
              <a:t>L </a:t>
            </a:r>
            <a:r>
              <a:rPr lang="ar-EG" sz="2000" dirty="0"/>
              <a:t>من ھذا التقنین على </a:t>
            </a:r>
            <a:r>
              <a:rPr lang="ar-EG" sz="2000" dirty="0" smtClean="0"/>
              <a:t>أنه القرار </a:t>
            </a:r>
            <a:r>
              <a:rPr lang="ar-EG" sz="2000" dirty="0"/>
              <a:t>الفردي الذي یتخذ في ضوء </a:t>
            </a:r>
            <a:r>
              <a:rPr lang="ar-EG" sz="2000" dirty="0" smtClean="0"/>
              <a:t>معالجة حسابیة یجب </a:t>
            </a:r>
            <a:r>
              <a:rPr lang="ar-EG" sz="2000" dirty="0"/>
              <a:t>أن </a:t>
            </a:r>
            <a:r>
              <a:rPr lang="ar-EG" sz="2000" dirty="0" smtClean="0"/>
              <a:t>یتضمن إشارة صریحة</a:t>
            </a:r>
            <a:r>
              <a:rPr lang="ar-EG" sz="2000" dirty="0"/>
              <a:t>، </a:t>
            </a:r>
            <a:r>
              <a:rPr lang="ar-EG" sz="2000" dirty="0" smtClean="0"/>
              <a:t>وإبلاغ صاحب الشأن.ویجب أیضاً إبلاغ القواعد التي تحدد ھذه المعالجة</a:t>
            </a:r>
            <a:r>
              <a:rPr lang="ar-EG" sz="2000" dirty="0"/>
              <a:t>، </a:t>
            </a:r>
            <a:r>
              <a:rPr lang="ar-EG" sz="2000" dirty="0" smtClean="0"/>
              <a:t>والخصائص الرئیسیة </a:t>
            </a:r>
            <a:r>
              <a:rPr lang="ar-EG" sz="2000" dirty="0"/>
              <a:t>لتنفیذھا من جانب الإدارة إلى صاحب الشأن متى طلب </a:t>
            </a:r>
            <a:r>
              <a:rPr lang="ar-EG" sz="2000" dirty="0" smtClean="0"/>
              <a:t>ذلك .</a:t>
            </a:r>
          </a:p>
          <a:p>
            <a:pPr algn="r" rtl="1"/>
            <a:r>
              <a:rPr lang="ar-EG" sz="2000" b="1" u="sng" dirty="0" smtClean="0"/>
              <a:t>2- تحولات في الرقابة القضائیة على القرارات الصادرة استناداً إلى الذكاء </a:t>
            </a:r>
            <a:r>
              <a:rPr lang="ar-EG" sz="2000" b="1" u="sng" dirty="0"/>
              <a:t>الاصطناعي: </a:t>
            </a:r>
            <a:endParaRPr lang="ar-EG" sz="2000" b="1" u="sng" dirty="0" smtClean="0"/>
          </a:p>
          <a:p>
            <a:pPr algn="justLow" rtl="1"/>
            <a:r>
              <a:rPr lang="ar-EG" sz="2000" dirty="0" smtClean="0"/>
              <a:t>ولاجدال </a:t>
            </a:r>
            <a:r>
              <a:rPr lang="ar-EG" sz="2000" dirty="0"/>
              <a:t>في إمكانیة الطعن بالإلغاء في القرارات الصادرة </a:t>
            </a:r>
            <a:r>
              <a:rPr lang="ar-EG" sz="2000" dirty="0" smtClean="0"/>
              <a:t>استناداً إلى مساعدة </a:t>
            </a:r>
            <a:r>
              <a:rPr lang="ar-EG" sz="2000" dirty="0"/>
              <a:t>من نظام الذكاء الاصطناعي أو المعالجة الحسابیة ، كما یذكر تقنین </a:t>
            </a:r>
            <a:r>
              <a:rPr lang="ar-EG" sz="2000" dirty="0" smtClean="0"/>
              <a:t>العلاقة بین الأفراد والإدارة</a:t>
            </a:r>
            <a:r>
              <a:rPr lang="ar-EG" sz="2000" dirty="0"/>
              <a:t>، مثلما یجوز الطعن بالإلغاء في أى قرارات </a:t>
            </a:r>
            <a:r>
              <a:rPr lang="ar-EG" sz="2000" dirty="0" smtClean="0"/>
              <a:t>أخرى.</a:t>
            </a:r>
          </a:p>
          <a:p>
            <a:pPr algn="justLow" rtl="1"/>
            <a:r>
              <a:rPr lang="ar-EG" sz="2000" dirty="0" smtClean="0"/>
              <a:t> ومع ذلك كما یلاحظ بعض الكتاب </a:t>
            </a:r>
            <a:r>
              <a:rPr lang="ar-EG" sz="2000" dirty="0"/>
              <a:t>أن </a:t>
            </a:r>
            <a:r>
              <a:rPr lang="ar-EG" sz="2000" dirty="0" smtClean="0"/>
              <a:t>الأسالیب التي یعتمد علیھا القضاء </a:t>
            </a:r>
            <a:r>
              <a:rPr lang="ar-EG" sz="2000" dirty="0"/>
              <a:t>لمراقبة مشروعیة القرارات الإداریة قد لاتجد </a:t>
            </a:r>
            <a:r>
              <a:rPr lang="ar-EG" sz="2000" dirty="0" smtClean="0"/>
              <a:t>مكاناً لھا </a:t>
            </a:r>
            <a:r>
              <a:rPr lang="ar-EG" sz="2000" dirty="0"/>
              <a:t>إذا </a:t>
            </a:r>
            <a:r>
              <a:rPr lang="ar-EG" sz="2000" dirty="0" smtClean="0"/>
              <a:t>تعلق الأمر بقرارات تستند إلى دعم نظم الذكاء الاصطناعي</a:t>
            </a:r>
            <a:r>
              <a:rPr lang="ar-EG" sz="2000" dirty="0"/>
              <a:t>. </a:t>
            </a:r>
            <a:r>
              <a:rPr lang="ar-EG" sz="2000" dirty="0" smtClean="0"/>
              <a:t>وعلى سبیل المثال لاتجد مكاناً رقابة التناسب </a:t>
            </a:r>
            <a:r>
              <a:rPr lang="ar-EG" sz="2000" dirty="0"/>
              <a:t>، والخطأ البین في التقدیر؛لأن ھذه الأسالیب وغیرھا تتفق مع الطریقة التقلیدیة في اتخاذ </a:t>
            </a:r>
            <a:r>
              <a:rPr lang="ar-EG" sz="2000" dirty="0" smtClean="0"/>
              <a:t>القرارت الإداریة</a:t>
            </a:r>
            <a:r>
              <a:rPr lang="ar-EG" sz="2000" dirty="0"/>
              <a:t>، </a:t>
            </a:r>
            <a:r>
              <a:rPr lang="ar-EG" sz="2000" dirty="0" smtClean="0"/>
              <a:t>ولاتكون لھا </a:t>
            </a:r>
            <a:r>
              <a:rPr lang="ar-EG" sz="2000" dirty="0"/>
              <a:t>إلا </a:t>
            </a:r>
            <a:r>
              <a:rPr lang="ar-EG" sz="2000" dirty="0" smtClean="0"/>
              <a:t>أھمیة محدودة في القرارات الصادرة وفقاً لنظم الذكاء </a:t>
            </a:r>
            <a:r>
              <a:rPr lang="ar-EG" sz="2000" dirty="0"/>
              <a:t>الاصطناعي التي تعتمد على معاییر محاسبیة </a:t>
            </a:r>
            <a:r>
              <a:rPr lang="ar-EG" sz="2000" dirty="0" smtClean="0"/>
              <a:t>محضة .ویرجع ذلك إلى </a:t>
            </a:r>
            <a:r>
              <a:rPr lang="ar-EG" sz="2000" dirty="0"/>
              <a:t>أن </a:t>
            </a:r>
            <a:r>
              <a:rPr lang="ar-EG" sz="2000" dirty="0" smtClean="0"/>
              <a:t>ھذه </a:t>
            </a:r>
            <a:r>
              <a:rPr lang="ar-EG" sz="2000" dirty="0"/>
              <a:t>الأسالیب تفترض ممارسة سلطة تقدیریة </a:t>
            </a:r>
            <a:r>
              <a:rPr lang="ar-EG" sz="2000" dirty="0" smtClean="0"/>
              <a:t>من جانب </a:t>
            </a:r>
            <a:r>
              <a:rPr lang="ar-EG" sz="2000" dirty="0"/>
              <a:t>الإدارة ، </a:t>
            </a:r>
            <a:r>
              <a:rPr lang="ar-EG" sz="2000" dirty="0" smtClean="0"/>
              <a:t>بینما اتخاذ قرارات وفقاً </a:t>
            </a:r>
            <a:r>
              <a:rPr lang="ar-EG" sz="2000" dirty="0"/>
              <a:t>لنظم الذكاء الاصطناعي یتم بطریقة آلیة متجردة من سلطة التقدیر. </a:t>
            </a:r>
            <a:endParaRPr lang="ar-EG" sz="2000" dirty="0" smtClean="0"/>
          </a:p>
          <a:p>
            <a:pPr algn="justLow" rtl="1"/>
            <a:r>
              <a:rPr lang="ar-EG" sz="2000" dirty="0" smtClean="0"/>
              <a:t>ویضاف </a:t>
            </a:r>
            <a:r>
              <a:rPr lang="ar-EG" sz="2000" dirty="0"/>
              <a:t>إلى ذلك أن نظم المساعدة في </a:t>
            </a:r>
            <a:r>
              <a:rPr lang="ar-EG" sz="2000" dirty="0" smtClean="0"/>
              <a:t>القرار تنطوى </a:t>
            </a:r>
            <a:r>
              <a:rPr lang="ar-EG" sz="2000" dirty="0"/>
              <a:t>على تعمیم تطبیق البیانات </a:t>
            </a:r>
            <a:r>
              <a:rPr lang="ar-EG" sz="2000" dirty="0" smtClean="0"/>
              <a:t>والمعلومات التي تتوافر لدیه  وھو مایعني عدم تطبیق فحص كل حالة على حدة </a:t>
            </a:r>
            <a:r>
              <a:rPr lang="ar-EG" sz="2000" dirty="0"/>
              <a:t>، </a:t>
            </a:r>
            <a:r>
              <a:rPr lang="ar-EG" sz="2000" dirty="0" smtClean="0"/>
              <a:t>وبالتبعیة الحد من السلطة التقدیریة للإدارة </a:t>
            </a:r>
            <a:r>
              <a:rPr lang="ar-EG" sz="2000" dirty="0"/>
              <a:t>، </a:t>
            </a:r>
            <a:r>
              <a:rPr lang="ar-EG" sz="2000" dirty="0" smtClean="0"/>
              <a:t>وھى سلطة أقرھا القضاء للإدارة </a:t>
            </a:r>
            <a:r>
              <a:rPr lang="ar-EG" sz="2000" dirty="0"/>
              <a:t>ممارستھا وعدم التخلي عنھا. </a:t>
            </a:r>
          </a:p>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smtClean="0"/>
          </a:p>
          <a:p>
            <a:pPr algn="r" rtl="1"/>
            <a:endParaRPr lang="ar-EG" sz="2000" dirty="0"/>
          </a:p>
        </p:txBody>
      </p:sp>
    </p:spTree>
    <p:extLst>
      <p:ext uri="{BB962C8B-B14F-4D97-AF65-F5344CB8AC3E}">
        <p14:creationId xmlns:p14="http://schemas.microsoft.com/office/powerpoint/2010/main" val="146495876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1913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2521959373"/>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711222" y="1501357"/>
            <a:ext cx="10946561" cy="4093428"/>
          </a:xfrm>
          <a:prstGeom prst="rect">
            <a:avLst/>
          </a:prstGeom>
          <a:noFill/>
        </p:spPr>
        <p:txBody>
          <a:bodyPr wrap="square" rtlCol="0">
            <a:spAutoFit/>
          </a:bodyPr>
          <a:lstStyle/>
          <a:p>
            <a:pPr algn="r"/>
            <a:endParaRPr lang="ar-EG" sz="2000" b="1" dirty="0" smtClean="0"/>
          </a:p>
          <a:p>
            <a:pPr algn="r"/>
            <a:r>
              <a:rPr lang="ar-EG" sz="2000" dirty="0" smtClean="0"/>
              <a:t>نظراً لتوحید المعاییر التي تتم في ضوئھا المعالجة الآلیة للمعلومات </a:t>
            </a:r>
            <a:r>
              <a:rPr lang="ar-EG" sz="2000" dirty="0"/>
              <a:t>أو </a:t>
            </a:r>
            <a:r>
              <a:rPr lang="ar-EG" sz="2000" dirty="0" smtClean="0"/>
              <a:t>البیانات فیبدو صعباً بل مستحیلاً الادعاء بوقوع القرار في عیب إساءة استعمال </a:t>
            </a:r>
            <a:r>
              <a:rPr lang="ar-EG" sz="2000" dirty="0"/>
              <a:t>السلطة. </a:t>
            </a:r>
            <a:endParaRPr lang="ar-EG" sz="2000" dirty="0" smtClean="0"/>
          </a:p>
          <a:p>
            <a:pPr algn="justLow"/>
            <a:r>
              <a:rPr lang="ar-EG" sz="2000" b="1" dirty="0" smtClean="0"/>
              <a:t>ویثار </a:t>
            </a:r>
            <a:r>
              <a:rPr lang="ar-EG" sz="2000" b="1" dirty="0"/>
              <a:t>التساؤل بطبیعة الحال </a:t>
            </a:r>
            <a:r>
              <a:rPr lang="ar-EG" sz="2000" b="1" dirty="0" smtClean="0"/>
              <a:t>عن مدى رقابة القاضي </a:t>
            </a:r>
            <a:r>
              <a:rPr lang="ar-EG" sz="2000" b="1" dirty="0"/>
              <a:t>الإداري </a:t>
            </a:r>
            <a:r>
              <a:rPr lang="ar-EG" sz="2000" b="1" dirty="0" smtClean="0"/>
              <a:t>على المعلومات </a:t>
            </a:r>
            <a:r>
              <a:rPr lang="ar-EG" sz="2000" b="1" dirty="0"/>
              <a:t>أو المعاییر التي صدر استناداً إلیھا القرار الإداري. </a:t>
            </a:r>
            <a:endParaRPr lang="ar-EG" sz="2000" b="1" dirty="0" smtClean="0"/>
          </a:p>
          <a:p>
            <a:pPr algn="justLow" rtl="1"/>
            <a:r>
              <a:rPr lang="ar-EG" sz="2000" dirty="0" smtClean="0"/>
              <a:t>بطبیعة </a:t>
            </a:r>
            <a:r>
              <a:rPr lang="ar-EG" sz="2000" dirty="0"/>
              <a:t>الحل یمارس </a:t>
            </a:r>
            <a:r>
              <a:rPr lang="ar-EG" sz="2000" dirty="0" smtClean="0"/>
              <a:t>القاض </a:t>
            </a:r>
            <a:r>
              <a:rPr lang="ar-EG" sz="2000" dirty="0"/>
              <a:t>الإداري </a:t>
            </a:r>
            <a:r>
              <a:rPr lang="ar-EG" sz="2000" dirty="0" smtClean="0"/>
              <a:t>رقابة على ھذه المعاییر بمناسبة الطعن </a:t>
            </a:r>
            <a:r>
              <a:rPr lang="ar-EG" sz="2000" dirty="0"/>
              <a:t>بالإلغاء في القرار الصادر استناداً إلیھا؛ لأنھا تشكل أساس القرار نفسھ. </a:t>
            </a:r>
            <a:r>
              <a:rPr lang="ar-EG" sz="2000" b="1" dirty="0"/>
              <a:t>ولكن ھل یجوز الطعن بالإلغاء في ھذه </a:t>
            </a:r>
            <a:r>
              <a:rPr lang="ar-EG" sz="2000" b="1" dirty="0" smtClean="0"/>
              <a:t>المعلومات والمعاییر</a:t>
            </a:r>
            <a:r>
              <a:rPr lang="ar-EG" sz="2000" b="1" dirty="0"/>
              <a:t>؟ </a:t>
            </a:r>
            <a:r>
              <a:rPr lang="ar-EG" sz="2000" dirty="0"/>
              <a:t>. </a:t>
            </a:r>
            <a:r>
              <a:rPr lang="ar-EG" sz="2000" dirty="0" smtClean="0"/>
              <a:t>لا يوجد مانع من </a:t>
            </a:r>
            <a:r>
              <a:rPr lang="ar-EG" sz="2000" dirty="0"/>
              <a:t>الطعن فیھا بالإلغاء مباشرة في المیعاد مادامت ملزمة، قیاساً </a:t>
            </a:r>
            <a:r>
              <a:rPr lang="ar-EG" sz="2000" dirty="0" smtClean="0"/>
              <a:t>على قبول دعوى الإلغاء </a:t>
            </a:r>
            <a:r>
              <a:rPr lang="ar-EG" sz="2000" dirty="0"/>
              <a:t>في المنشورات الملزمة، بل إنھا تشكل في حقیقة الأمر قرارات لائحیة. وبناءً على ذلك قضى مجلس الدولة بقبول الطعن بإلغاء توصیة </a:t>
            </a:r>
            <a:r>
              <a:rPr lang="ar-EG" sz="2000" dirty="0" smtClean="0"/>
              <a:t>للجنة الوطنیة للمعلومات والحریة بشأن اعتبار البیان الخاص بجنسیة طالب القرض بوصفھ أحد عناصر تقدیر مخاطر التحصیل</a:t>
            </a:r>
            <a:r>
              <a:rPr lang="ar-EG" sz="2000" dirty="0"/>
              <a:t>، ورأى </a:t>
            </a:r>
            <a:r>
              <a:rPr lang="ar-EG" sz="2000" dirty="0" smtClean="0"/>
              <a:t>المجلس على عكس ھذه التوصية التي في حقیقتھا قراراً </a:t>
            </a:r>
            <a:r>
              <a:rPr lang="ar-EG" sz="2000" dirty="0"/>
              <a:t>أن </a:t>
            </a:r>
            <a:r>
              <a:rPr lang="ar-EG" sz="2000" dirty="0" smtClean="0"/>
              <a:t>عنصر الجنسیة منتج ولیس تمییزیاً في ضوء عملیة المعالجة الإلیكترونیة. </a:t>
            </a:r>
          </a:p>
          <a:p>
            <a:pPr algn="justLow" rtl="1"/>
            <a:r>
              <a:rPr lang="ar-EG" sz="2000" dirty="0" smtClean="0"/>
              <a:t>ویجوز </a:t>
            </a:r>
            <a:r>
              <a:rPr lang="ar-EG" sz="2000" dirty="0"/>
              <a:t>أیضاً الدفع بعدم مشروعیة المعاییر أو المعلومات </a:t>
            </a:r>
            <a:r>
              <a:rPr lang="ar-EG" sz="2000" dirty="0" smtClean="0"/>
              <a:t>التي یتم في ضوئھا اتخاذ القرارات الفردیة بمناسبة دعاوى إلغاء ھذه القرارات على غرار الدفع بعد </a:t>
            </a:r>
            <a:r>
              <a:rPr lang="ar-EG" sz="2000" dirty="0"/>
              <a:t>مشروعیة القرارات اللائحیة بصفة عامة.</a:t>
            </a:r>
            <a:endParaRPr lang="ar-EG" sz="2000" b="1" dirty="0"/>
          </a:p>
          <a:p>
            <a:pPr algn="r"/>
            <a:endParaRPr lang="ar-EG" sz="2000" b="1" dirty="0"/>
          </a:p>
        </p:txBody>
      </p:sp>
    </p:spTree>
    <p:extLst>
      <p:ext uri="{BB962C8B-B14F-4D97-AF65-F5344CB8AC3E}">
        <p14:creationId xmlns:p14="http://schemas.microsoft.com/office/powerpoint/2010/main" val="4588141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131781" y="1549342"/>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800528790"/>
              </p:ext>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280308" y="1549342"/>
            <a:ext cx="11861861" cy="5293757"/>
          </a:xfrm>
          <a:prstGeom prst="rect">
            <a:avLst/>
          </a:prstGeom>
          <a:noFill/>
        </p:spPr>
        <p:txBody>
          <a:bodyPr wrap="square" rtlCol="0">
            <a:spAutoFit/>
          </a:bodyPr>
          <a:lstStyle/>
          <a:p>
            <a:pPr algn="justLow" rtl="1"/>
            <a:r>
              <a:rPr lang="ar-EG" sz="2000" b="1" u="sng" dirty="0"/>
              <a:t>المسئولیة الإداریة عن القرارات الإداریة المعالجة آلیا:ً </a:t>
            </a:r>
            <a:endParaRPr lang="ar-EG" sz="2000" b="1" u="sng" dirty="0" smtClean="0"/>
          </a:p>
          <a:p>
            <a:pPr algn="justLow" rtl="1"/>
            <a:r>
              <a:rPr lang="ar-EG" sz="2000" dirty="0" smtClean="0"/>
              <a:t>في </a:t>
            </a:r>
            <a:r>
              <a:rPr lang="ar-EG" sz="2000" dirty="0"/>
              <a:t>الحالات التي تتخذ الإدارة </a:t>
            </a:r>
            <a:r>
              <a:rPr lang="ar-EG" sz="2000" dirty="0" smtClean="0"/>
              <a:t>فیھا قراراً معالجاً آلیا تنعقد مسئولیتھا </a:t>
            </a:r>
            <a:r>
              <a:rPr lang="ar-EG" sz="2000" dirty="0"/>
              <a:t>إذا </a:t>
            </a:r>
            <a:r>
              <a:rPr lang="ar-EG" sz="2000" dirty="0" smtClean="0"/>
              <a:t>كان ھذا القرار معیباً بعدم المشروعیة.وقد رأینا </a:t>
            </a:r>
            <a:r>
              <a:rPr lang="ar-EG" sz="2000" dirty="0"/>
              <a:t>أن </a:t>
            </a:r>
            <a:r>
              <a:rPr lang="ar-EG" sz="2000" dirty="0" smtClean="0"/>
              <a:t>التطبیقات القلیلة للمسئولیة عن </a:t>
            </a:r>
            <a:r>
              <a:rPr lang="ar-EG" sz="2000" dirty="0"/>
              <a:t>استخدام الذكاء الاصطناعي لاتخاذ قرارات في </a:t>
            </a:r>
            <a:r>
              <a:rPr lang="ar-EG" sz="2000" dirty="0" smtClean="0"/>
              <a:t>مجال قانون العمل تكون في حالة عدم </a:t>
            </a:r>
            <a:r>
              <a:rPr lang="ar-EG" sz="2000" dirty="0"/>
              <a:t>مشروعیة المعاییر </a:t>
            </a:r>
            <a:r>
              <a:rPr lang="ar-EG" sz="2000" dirty="0" smtClean="0"/>
              <a:t>التي یتم في ضوئھا فحص المعلومات </a:t>
            </a:r>
            <a:r>
              <a:rPr lang="ar-EG" sz="2000" dirty="0"/>
              <a:t>أو </a:t>
            </a:r>
            <a:r>
              <a:rPr lang="ar-EG" sz="2000" dirty="0" smtClean="0"/>
              <a:t>تحلیلھا من جانب نظام الذكاء الاصطناعي</a:t>
            </a:r>
            <a:r>
              <a:rPr lang="ar-EG" sz="2000" dirty="0"/>
              <a:t>. </a:t>
            </a:r>
            <a:r>
              <a:rPr lang="ar-EG" sz="2000" dirty="0" smtClean="0"/>
              <a:t>وھذه التطبیقات یمكن </a:t>
            </a:r>
            <a:r>
              <a:rPr lang="ar-EG" sz="2000" dirty="0"/>
              <a:t>أن </a:t>
            </a:r>
            <a:r>
              <a:rPr lang="ar-EG" sz="2000" dirty="0" smtClean="0"/>
              <a:t>تحدث كثیراً في مجال القرارات التي </a:t>
            </a:r>
            <a:r>
              <a:rPr lang="ar-EG" sz="2000" dirty="0"/>
              <a:t>تصدر عن السلطات الإداریة. ویمكن </a:t>
            </a:r>
            <a:r>
              <a:rPr lang="ar-EG" sz="2000" dirty="0" smtClean="0"/>
              <a:t>أیضاً طلب التعویض عن اتخاذ قرارات معالجة آلیاً في الحالات غیر </a:t>
            </a:r>
            <a:r>
              <a:rPr lang="ar-EG" sz="2000" dirty="0"/>
              <a:t>الجائز فیھا اتخاذ ھذا النوع </a:t>
            </a:r>
            <a:r>
              <a:rPr lang="ar-EG" sz="2000" dirty="0" smtClean="0"/>
              <a:t>من القرارات</a:t>
            </a:r>
            <a:r>
              <a:rPr lang="ar-EG" sz="2000" dirty="0"/>
              <a:t>، أو </a:t>
            </a:r>
            <a:r>
              <a:rPr lang="ar-EG" sz="2000" dirty="0" smtClean="0"/>
              <a:t>بالمخالفة لحق الشخص في عدم اتخاذ </a:t>
            </a:r>
            <a:r>
              <a:rPr lang="ar-EG" sz="2000" dirty="0"/>
              <a:t>قرار معالج تماماً بصورة آلیة بالمخالفة لحق الشخص </a:t>
            </a:r>
            <a:r>
              <a:rPr lang="ar-EG" sz="2000" dirty="0" smtClean="0"/>
              <a:t>في </a:t>
            </a:r>
            <a:r>
              <a:rPr lang="ar-EG" sz="2000" dirty="0"/>
              <a:t>ألا </a:t>
            </a:r>
            <a:r>
              <a:rPr lang="ar-EG" sz="2000" dirty="0" smtClean="0"/>
              <a:t>یكو </a:t>
            </a:r>
            <a:r>
              <a:rPr lang="ar-EG" sz="2000" dirty="0"/>
              <a:t>ن </a:t>
            </a:r>
            <a:r>
              <a:rPr lang="ar-EG" sz="2000" dirty="0" smtClean="0"/>
              <a:t>محلاً لقرار معالج </a:t>
            </a:r>
            <a:r>
              <a:rPr lang="ar-EG" sz="2000" dirty="0"/>
              <a:t>آلیاً فقط  </a:t>
            </a:r>
            <a:r>
              <a:rPr lang="ar-EG" sz="2000" dirty="0" smtClean="0"/>
              <a:t>. </a:t>
            </a:r>
            <a:r>
              <a:rPr lang="ar-EG" sz="2000" dirty="0"/>
              <a:t>ونظراً لأن المسئولیة عن </a:t>
            </a:r>
            <a:r>
              <a:rPr lang="ar-EG" sz="2000" dirty="0" smtClean="0"/>
              <a:t>القرارات الإداریة ھى في الأصل قائمة على الخطأ </a:t>
            </a:r>
            <a:r>
              <a:rPr lang="ar-EG" sz="2000" dirty="0"/>
              <a:t>الثابت أى الخطأ واجب الإثبات، فمن ثم یتطلب التمسك </a:t>
            </a:r>
            <a:r>
              <a:rPr lang="ar-EG" sz="2000" dirty="0" smtClean="0"/>
              <a:t>بعدم </a:t>
            </a:r>
            <a:r>
              <a:rPr lang="ar-EG" sz="2000" dirty="0"/>
              <a:t>مشروعیة </a:t>
            </a:r>
            <a:r>
              <a:rPr lang="ar-EG" sz="2000" dirty="0" smtClean="0"/>
              <a:t>المعاییر الوقوف </a:t>
            </a:r>
            <a:r>
              <a:rPr lang="ar-EG" sz="2000" dirty="0"/>
              <a:t>على محتواھا، ومن ھنا یبدو </a:t>
            </a:r>
            <a:r>
              <a:rPr lang="ar-EG" sz="2000" dirty="0" smtClean="0"/>
              <a:t>أھمیة تطبیق مبدأ الشفافیة</a:t>
            </a:r>
            <a:r>
              <a:rPr lang="ar-EG" sz="2000" dirty="0"/>
              <a:t>، وإلا </a:t>
            </a:r>
            <a:r>
              <a:rPr lang="ar-EG" sz="2000" dirty="0" smtClean="0"/>
              <a:t>سیتعرض المدعي في </a:t>
            </a:r>
            <a:r>
              <a:rPr lang="ar-EG" sz="2000" dirty="0"/>
              <a:t>دعوى المسئولیة لمشكلة في الإثبات. ومع ذلك یقع على القاضي الإداري التدخل </a:t>
            </a:r>
            <a:r>
              <a:rPr lang="ar-EG" sz="2000" dirty="0" smtClean="0"/>
              <a:t>بإلزام الإدارة </a:t>
            </a:r>
            <a:r>
              <a:rPr lang="ar-EG" sz="2000" dirty="0"/>
              <a:t>بإبراز ھذه المعاییر، تطبیقاً للدور الذي یقوم بھ في الإجراءات القضائیة الإداریة وھى إجراءات توصف دائماً بأنھا موجھة. </a:t>
            </a:r>
            <a:endParaRPr lang="ar-EG" sz="2000" dirty="0" smtClean="0"/>
          </a:p>
          <a:p>
            <a:pPr algn="justLow" rtl="1"/>
            <a:r>
              <a:rPr lang="ar-EG" sz="2000" b="1" dirty="0" smtClean="0"/>
              <a:t>ویقدم </a:t>
            </a:r>
            <a:r>
              <a:rPr lang="ar-EG" sz="2000" b="1" dirty="0"/>
              <a:t>القضاء في إیطالیا </a:t>
            </a:r>
            <a:r>
              <a:rPr lang="ar-EG" sz="2000" b="1" dirty="0" smtClean="0"/>
              <a:t>– على سبيل المثال - تطبیقا مھماً للمسئولیة</a:t>
            </a:r>
            <a:r>
              <a:rPr lang="az-Cyrl-AZ" sz="2000" b="1" dirty="0" smtClean="0"/>
              <a:t> </a:t>
            </a:r>
            <a:r>
              <a:rPr lang="ar-EG" sz="2000" b="1" dirty="0" smtClean="0"/>
              <a:t>عن القرارات المعالجة آلیا </a:t>
            </a:r>
            <a:r>
              <a:rPr lang="ar-EG" sz="2000" dirty="0"/>
              <a:t>. فوفقاً للقانون </a:t>
            </a:r>
            <a:r>
              <a:rPr lang="ar-EG" sz="2000" dirty="0" smtClean="0"/>
              <a:t>الإیطالي یخضع فتح الصیدلیة للترخیص الذي یجب من أجل الحصول علیه </a:t>
            </a:r>
            <a:r>
              <a:rPr lang="ar-EG" sz="2000" dirty="0"/>
              <a:t>تقدیم طلب في منصة إلیكترونیة تابعة لوزارة الصحة.ویجب أن یقدم الطلب </a:t>
            </a:r>
            <a:r>
              <a:rPr lang="ar-EG" sz="2000" dirty="0" smtClean="0"/>
              <a:t>لإقلیم </a:t>
            </a:r>
            <a:r>
              <a:rPr lang="ar-EG" sz="2000" dirty="0"/>
              <a:t>معین، وإذا رفض الطلب مرتین في إقلیمین متعاقبین فلم یعد جائزاً تقدیم طلب آخر. </a:t>
            </a:r>
            <a:r>
              <a:rPr lang="ar-EG" sz="2000" dirty="0" smtClean="0"/>
              <a:t>قدم </a:t>
            </a:r>
            <a:r>
              <a:rPr lang="ar-EG" sz="2000" dirty="0"/>
              <a:t>أحد الأشخاص طلبین لإقلیمین متعاقبین لكنھما رفضا؛ استناداً إلى أنھما لم یتضمنا، كما یتطلب القانون، بیاناً بالإمیل.ثم تقدم صاحب الشأن في العام </a:t>
            </a:r>
            <a:r>
              <a:rPr lang="ar-EG" sz="2000" dirty="0" smtClean="0"/>
              <a:t>التالي بطلب ثالث متضمناً </a:t>
            </a:r>
            <a:r>
              <a:rPr lang="ar-EG" sz="2000" dirty="0"/>
              <a:t>البیان المطلوب </a:t>
            </a:r>
            <a:r>
              <a:rPr lang="ar-EG" sz="2000" dirty="0" smtClean="0"/>
              <a:t>لكنه </a:t>
            </a:r>
            <a:r>
              <a:rPr lang="ar-EG" sz="2000" dirty="0"/>
              <a:t>أیضاً رفض؛ استناداً ھذه </a:t>
            </a:r>
            <a:r>
              <a:rPr lang="ar-EG" sz="2000" dirty="0" smtClean="0"/>
              <a:t>المرة إلى أنه سبق له تقدیم طلبین وھو غیر جائز.وقضت المحكمة الإداریة في ترونتو بالتعویض على الدولة بعد </a:t>
            </a:r>
            <a:r>
              <a:rPr lang="ar-EG" sz="2000" dirty="0"/>
              <a:t>أن </a:t>
            </a:r>
            <a:r>
              <a:rPr lang="ar-EG" sz="2000" dirty="0" smtClean="0"/>
              <a:t>أثبت </a:t>
            </a:r>
            <a:r>
              <a:rPr lang="ar-EG" sz="2000" dirty="0"/>
              <a:t>المدعي الخطأ الذي وقع </a:t>
            </a:r>
            <a:r>
              <a:rPr lang="ar-EG" sz="2000" dirty="0" smtClean="0"/>
              <a:t>فیه النظام </a:t>
            </a:r>
            <a:r>
              <a:rPr lang="ar-EG" sz="2000" dirty="0"/>
              <a:t>الإلیكتروني والذي خلط </a:t>
            </a:r>
            <a:r>
              <a:rPr lang="ar-EG" sz="2000" dirty="0" smtClean="0"/>
              <a:t>بین رفض طلب الترخیص لسبب </a:t>
            </a:r>
            <a:r>
              <a:rPr lang="ar-EG" sz="2000" dirty="0"/>
              <a:t>شكلي مع رفض الطلب لسبب موضوعي </a:t>
            </a:r>
            <a:r>
              <a:rPr lang="ar-EG" sz="2000" dirty="0" smtClean="0"/>
              <a:t>.</a:t>
            </a:r>
            <a:endParaRPr lang="ar-EG" sz="2000" dirty="0"/>
          </a:p>
          <a:p>
            <a:pPr algn="justLow" rtl="1"/>
            <a:endParaRPr lang="ar-EG" sz="2000" dirty="0" smtClean="0"/>
          </a:p>
          <a:p>
            <a:pPr algn="justLow" rtl="1"/>
            <a:endParaRPr lang="en-US" dirty="0"/>
          </a:p>
        </p:txBody>
      </p:sp>
      <p:sp>
        <p:nvSpPr>
          <p:cNvPr id="10" name="Rectangle 9">
            <a:extLst>
              <a:ext uri="{FF2B5EF4-FFF2-40B4-BE49-F238E27FC236}">
                <a16:creationId xmlns:a16="http://schemas.microsoft.com/office/drawing/2014/main" xmlns="" id="{6FE380F3-A68B-26EA-9084-2C15BB9E43F9}"/>
              </a:ext>
            </a:extLst>
          </p:cNvPr>
          <p:cNvSpPr/>
          <p:nvPr/>
        </p:nvSpPr>
        <p:spPr>
          <a:xfrm>
            <a:off x="2447778" y="34718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3495159" y="668669"/>
            <a:ext cx="5660739" cy="461665"/>
          </a:xfrm>
          <a:prstGeom prst="rect">
            <a:avLst/>
          </a:prstGeom>
          <a:noFill/>
        </p:spPr>
        <p:txBody>
          <a:bodyPr wrap="square" rtlCol="0">
            <a:spAutoFit/>
          </a:bodyPr>
          <a:lstStyle/>
          <a:p>
            <a:pPr lvl="0" algn="ctr" rtl="1"/>
            <a:r>
              <a:rPr lang="ar-EG" sz="2400" b="1" dirty="0" smtClean="0"/>
              <a:t>ج-المسئولية </a:t>
            </a:r>
            <a:r>
              <a:rPr lang="ar-EG" sz="2400" b="1" dirty="0"/>
              <a:t>عن الذكاء الاصطناعي في القانون الإداري </a:t>
            </a:r>
            <a:endParaRPr lang="en-US" sz="2400" b="1" dirty="0"/>
          </a:p>
        </p:txBody>
      </p:sp>
    </p:spTree>
    <p:extLst>
      <p:ext uri="{BB962C8B-B14F-4D97-AF65-F5344CB8AC3E}">
        <p14:creationId xmlns:p14="http://schemas.microsoft.com/office/powerpoint/2010/main" val="19460753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224175217"/>
              </p:ext>
            </p:extLst>
          </p:nvPr>
        </p:nvGraphicFramePr>
        <p:xfrm>
          <a:off x="1672096" y="2086432"/>
          <a:ext cx="10287307"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3130312" y="831667"/>
            <a:ext cx="1190600" cy="867937"/>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4</a:t>
            </a:r>
            <a:endParaRPr lang="en-US" sz="2800"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1" name="TextBox 10"/>
          <p:cNvSpPr txBox="1"/>
          <p:nvPr/>
        </p:nvSpPr>
        <p:spPr>
          <a:xfrm>
            <a:off x="2214390" y="1799303"/>
            <a:ext cx="9350523" cy="7786747"/>
          </a:xfrm>
          <a:prstGeom prst="rect">
            <a:avLst/>
          </a:prstGeom>
          <a:noFill/>
        </p:spPr>
        <p:txBody>
          <a:bodyPr wrap="square" rtlCol="0">
            <a:spAutoFit/>
          </a:bodyPr>
          <a:lstStyle/>
          <a:p>
            <a:pPr algn="justLow" rtl="1"/>
            <a:r>
              <a:rPr lang="ar-EG" sz="2000" dirty="0" smtClean="0"/>
              <a:t>للذكاء الاصطناعي دور مهم في إمكانية أن يكون جزءًا لا يتجزأ  في العدالة الجنائية، والمساهمة في إجراء </a:t>
            </a:r>
            <a:r>
              <a:rPr lang="ar-EG" sz="2000" dirty="0"/>
              <a:t>التحقيقات الجنائية والمساعدة في حفظ الأمن العام في أي </a:t>
            </a:r>
            <a:r>
              <a:rPr lang="ar-EG" sz="2000" dirty="0" smtClean="0"/>
              <a:t>دولة؛ فللذكاء </a:t>
            </a:r>
            <a:r>
              <a:rPr lang="ar-EG" sz="2000" dirty="0"/>
              <a:t>الاصطناعي أهمية في </a:t>
            </a:r>
            <a:r>
              <a:rPr lang="ar-EG" sz="2000" dirty="0" smtClean="0"/>
              <a:t>تحديد هويات </a:t>
            </a:r>
            <a:r>
              <a:rPr lang="ar-EG" sz="2000" dirty="0"/>
              <a:t>الأشخاص المشتبه بهم من خلال صورهم ومطابقتها، واكتشاف </a:t>
            </a:r>
            <a:r>
              <a:rPr lang="ar-EG" sz="2000" dirty="0" smtClean="0"/>
              <a:t>الجرائم </a:t>
            </a:r>
            <a:r>
              <a:rPr lang="ar-EG" sz="2000" dirty="0"/>
              <a:t>وتحديد </a:t>
            </a:r>
            <a:r>
              <a:rPr lang="ar-EG" sz="2000" dirty="0" smtClean="0"/>
              <a:t>الأسلحة المستخدمة </a:t>
            </a:r>
            <a:r>
              <a:rPr lang="ar-EG" sz="2000" dirty="0"/>
              <a:t>في ارتكاب هذه </a:t>
            </a:r>
            <a:r>
              <a:rPr lang="ar-EG" sz="2000" dirty="0" smtClean="0"/>
              <a:t>الجرائم</a:t>
            </a:r>
            <a:r>
              <a:rPr lang="ar-EG" sz="2000" dirty="0"/>
              <a:t>، وكذلك الكشف عن الطلقات النارية وتحليل الحمض </a:t>
            </a:r>
            <a:r>
              <a:rPr lang="ar-EG" sz="2000" dirty="0" smtClean="0"/>
              <a:t>النووي من </a:t>
            </a:r>
            <a:r>
              <a:rPr lang="ar-EG" sz="2000" dirty="0"/>
              <a:t>خلال الخوارزميات بدقة </a:t>
            </a:r>
            <a:r>
              <a:rPr lang="ar-EG" sz="2000" dirty="0" smtClean="0"/>
              <a:t>متناهية، </a:t>
            </a:r>
            <a:r>
              <a:rPr lang="ar-EG" sz="2000" dirty="0"/>
              <a:t>ويمكن من خلال هذا النظام إعداد التقييمات </a:t>
            </a:r>
            <a:r>
              <a:rPr lang="ar-EG" sz="2000" dirty="0" smtClean="0"/>
              <a:t>والتقارير</a:t>
            </a:r>
            <a:r>
              <a:rPr lang="ar-EG" sz="2000" dirty="0"/>
              <a:t>المتعلقة بالمسجونين في المؤسسات الإصلاحية والعقابية </a:t>
            </a:r>
            <a:r>
              <a:rPr lang="ar-EG" sz="2000" dirty="0" smtClean="0"/>
              <a:t>ودراسة كل </a:t>
            </a:r>
            <a:r>
              <a:rPr lang="ar-EG" sz="2000" dirty="0"/>
              <a:t>حالة من حالات </a:t>
            </a:r>
            <a:r>
              <a:rPr lang="ar-EG" sz="2000" dirty="0" smtClean="0"/>
              <a:t>السجناء وتحليلها.</a:t>
            </a:r>
          </a:p>
          <a:p>
            <a:pPr algn="justLow" rtl="1"/>
            <a:r>
              <a:rPr lang="ar-EG" sz="2000" dirty="0"/>
              <a:t>ومن هذا الجانب التحليلي لارتكاب الجرائم فإن الخوارزميات في نظام الذكاء الاصطناعي تُستخدم في منع وقوع الأعمال الاجرامية من خلال تحديد الأماكن المحتمل أن تقع فيها الجريمة أوالأشخاص المزمع قيامهم بارتكابها وكذلك الملاحقة الجنائية للجناة، ومن الأمثلة على ذلك قيام الشرطة البريطانية بتحليل مليارات البيانات من المعاملات المالية للكشف عن بعض المعاملات المشبوهة، وكذلك قاعدة البيانات المتعلقة بالاستغلال الجنسي للأطفال دولياً والذي يديره الانتربول، وهذه القاعدة تُساعد شرطة الانتربول للتعرف على الضحايا و المجرمين من خلال تحليل أصوات الضوضاء في خلفية الفيديو المستخدم في جريمة الاستغلال الجنسي أو تحليل الأثاث الظاهرعلى الشاشة أو الصور المسيئة وغيرها، وقد أثبتت هذه الأداة فعاليتها في مكافحة الجريمة والوقاية منها باستخدام قاعدة الاتصال بمستوى عال من الدقة .</a:t>
            </a:r>
            <a:endParaRPr lang="ar-EG" sz="2000" b="1" dirty="0"/>
          </a:p>
          <a:p>
            <a:pPr algn="r" rtl="1"/>
            <a:endParaRPr lang="ar-EG" sz="2000" dirty="0"/>
          </a:p>
          <a:p>
            <a:pPr algn="justLow" rtl="1"/>
            <a:endParaRPr lang="ar-EG" sz="2000" dirty="0"/>
          </a:p>
          <a:p>
            <a:pPr algn="r"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smtClean="0"/>
          </a:p>
          <a:p>
            <a:pPr algn="justLow" rtl="1"/>
            <a:endParaRPr lang="ar-EG" sz="2000" b="1" dirty="0" smtClean="0"/>
          </a:p>
          <a:p>
            <a:pPr algn="justLow" rtl="1"/>
            <a:endParaRPr lang="en-US" sz="2000" dirty="0"/>
          </a:p>
        </p:txBody>
      </p:sp>
      <p:sp>
        <p:nvSpPr>
          <p:cNvPr id="12" name="TextBox 11">
            <a:extLst>
              <a:ext uri="{FF2B5EF4-FFF2-40B4-BE49-F238E27FC236}">
                <a16:creationId xmlns:a16="http://schemas.microsoft.com/office/drawing/2014/main" xmlns="" id="{904B7CA6-23A4-2E24-5FFC-ECEA38831F6A}"/>
              </a:ext>
            </a:extLst>
          </p:cNvPr>
          <p:cNvSpPr txBox="1"/>
          <p:nvPr/>
        </p:nvSpPr>
        <p:spPr>
          <a:xfrm>
            <a:off x="5021883" y="1054466"/>
            <a:ext cx="5317927" cy="461665"/>
          </a:xfrm>
          <a:prstGeom prst="rect">
            <a:avLst/>
          </a:prstGeom>
          <a:noFill/>
        </p:spPr>
        <p:txBody>
          <a:bodyPr wrap="square" rtlCol="0">
            <a:spAutoFit/>
          </a:bodyPr>
          <a:lstStyle/>
          <a:p>
            <a:r>
              <a:rPr lang="ar-EG" sz="2400" b="1" dirty="0" smtClean="0">
                <a:solidFill>
                  <a:srgbClr val="2D3956"/>
                </a:solidFill>
                <a:latin typeface="Tajawal Medium" panose="00000600000000000000" pitchFamily="2" charset="-78"/>
              </a:rPr>
              <a:t>3- الذكاء الاصطناعي و القانون الجنائي</a:t>
            </a:r>
            <a:endParaRPr lang="en-US" sz="2000" b="1" dirty="0">
              <a:solidFill>
                <a:srgbClr val="2D3956"/>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7951019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a16="http://schemas.microsoft.com/office/drawing/2014/main" xmlns=""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a16="http://schemas.microsoft.com/office/drawing/2014/main" xmlns=""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741538296"/>
              </p:ext>
            </p:extLst>
          </p:nvPr>
        </p:nvGraphicFramePr>
        <p:xfrm>
          <a:off x="1282890" y="2212709"/>
          <a:ext cx="10519904" cy="342381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a16="http://schemas.microsoft.com/office/drawing/2014/main" xmlns="" id="{6FE380F3-A68B-26EA-9084-2C15BB9E43F9}"/>
              </a:ext>
            </a:extLst>
          </p:cNvPr>
          <p:cNvSpPr/>
          <p:nvPr/>
        </p:nvSpPr>
        <p:spPr>
          <a:xfrm>
            <a:off x="2790174" y="88693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dirty="0" smtClean="0">
                <a:ea typeface="Roboto Light" panose="02000000000000000000" pitchFamily="2" charset="0"/>
              </a:rPr>
              <a:t>4</a:t>
            </a:r>
            <a:endParaRPr lang="en-US" sz="2800" dirty="0">
              <a:ea typeface="Roboto Light" panose="02000000000000000000" pitchFamily="2" charset="0"/>
            </a:endParaRPr>
          </a:p>
        </p:txBody>
      </p:sp>
      <p:pic>
        <p:nvPicPr>
          <p:cNvPr id="9" name="Graphic 35">
            <a:extLst>
              <a:ext uri="{FF2B5EF4-FFF2-40B4-BE49-F238E27FC236}">
                <a16:creationId xmlns:a16="http://schemas.microsoft.com/office/drawing/2014/main" xmlns="" id="{D093BAF8-7BD7-E8F7-8798-6C01339128AB}"/>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10" name="Graphic 36">
            <a:extLst>
              <a:ext uri="{FF2B5EF4-FFF2-40B4-BE49-F238E27FC236}">
                <a16:creationId xmlns:a16="http://schemas.microsoft.com/office/drawing/2014/main" xmlns="" id="{C2BDC60B-9FFF-D670-F0A7-0FBAF64501CF}"/>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12" name="TextBox 11"/>
          <p:cNvSpPr txBox="1"/>
          <p:nvPr/>
        </p:nvSpPr>
        <p:spPr>
          <a:xfrm>
            <a:off x="1884006" y="1981354"/>
            <a:ext cx="9540607" cy="6555641"/>
          </a:xfrm>
          <a:prstGeom prst="rect">
            <a:avLst/>
          </a:prstGeom>
          <a:noFill/>
        </p:spPr>
        <p:txBody>
          <a:bodyPr wrap="square" rtlCol="0">
            <a:spAutoFit/>
          </a:bodyPr>
          <a:lstStyle/>
          <a:p>
            <a:pPr algn="justLow" rtl="1"/>
            <a:r>
              <a:rPr lang="ar-EG" sz="2000" dirty="0" smtClean="0"/>
              <a:t>ويُذكر </a:t>
            </a:r>
            <a:r>
              <a:rPr lang="ar-EG" sz="2000" dirty="0"/>
              <a:t>بأن إمارة دُبي في الإمارات العربية المتحدة </a:t>
            </a:r>
            <a:r>
              <a:rPr lang="ar-EG" sz="2000" dirty="0" smtClean="0"/>
              <a:t>– على سبيل المثال - قد </a:t>
            </a:r>
            <a:r>
              <a:rPr lang="ar-EG" sz="2000" dirty="0"/>
              <a:t>وظفت أنظمة الذكاء الاصطناعي في نطاق العمل الشرطي، والجنائي من خلال جمع الأدلة الجنائية وأنظمة المرور وكذلك في إدارة الأزمات والكوارث، وتمتلك شرطة </a:t>
            </a:r>
            <a:r>
              <a:rPr lang="ar-EG" sz="2000" dirty="0" smtClean="0"/>
              <a:t>دُبي تطبيق </a:t>
            </a:r>
            <a:r>
              <a:rPr lang="ar-EG" sz="2000" dirty="0"/>
              <a:t>ذكي لاستخراج إذن وتفتيش وقبض في ١٠ دقائق من النيابة العامة، وكذلك تم تدشين "الشرطي الروبوت" أو "الشرطي الآلي" وذلك في إجراء دوريات المراقبة في الحدائق العامة ومراكز التسوق بالمدن وفي عدد من المجالات </a:t>
            </a:r>
            <a:r>
              <a:rPr lang="ar-EG" sz="2000" dirty="0" smtClean="0"/>
              <a:t>الأمنية.</a:t>
            </a:r>
          </a:p>
          <a:p>
            <a:pPr algn="justLow" rtl="1"/>
            <a:r>
              <a:rPr lang="ar-EG" sz="2000" dirty="0" smtClean="0"/>
              <a:t> </a:t>
            </a:r>
            <a:r>
              <a:rPr lang="ar-EG" sz="2000" dirty="0"/>
              <a:t>كما تظهر استخدامات الذكاء الاصطناعي في مجال المراقبة الجنائية الإلكترونية فيما يتعلق بالعقوبات السالبة للحرية قصيرالمدة باستخدام السوار الإلكتروني الذي يوضع في أسفل ساق الخاضع للمراقبة أو في معصم يده بحيث يقضي مدة عقوبته في منزله كإقامة جبرية، ولا يمكن خلع هذا السوار إلا من خلال المختصين في المؤسسات العقابية، وبموجب هذا السوار يتم ارسال إشارات لاسلكية كل فترة تقدر بثلاثين ثانية في الوسط الجغرافي المحدد للمراقبة وتُرسل هذه الإشارات إلى المكان القائم على عمليات المراقبة، وهذا النظام مُطبق في عدد من الدول منها الولايات المتحدة الأمريكية وفرنسا وانجلترا </a:t>
            </a:r>
            <a:r>
              <a:rPr lang="ar-EG" sz="2000" dirty="0" smtClean="0"/>
              <a:t>. وقد نظمت الامارات العربية المتحدة مسألة المراقبة الالكترونية في المرسوم بقانون رقم 38 لسنة 2022 بإصدار قانون الإجراءات </a:t>
            </a:r>
            <a:r>
              <a:rPr lang="ar-EG" sz="2000" dirty="0"/>
              <a:t>الجنائية </a:t>
            </a:r>
            <a:r>
              <a:rPr lang="ar-EG" sz="2000" dirty="0" smtClean="0"/>
              <a:t>، و ذلك في المواد 383 وما بعدها .</a:t>
            </a:r>
            <a:endParaRPr lang="ar-EG" sz="2000" b="1"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en-US" sz="2000" dirty="0"/>
          </a:p>
        </p:txBody>
      </p:sp>
    </p:spTree>
    <p:extLst>
      <p:ext uri="{BB962C8B-B14F-4D97-AF65-F5344CB8AC3E}">
        <p14:creationId xmlns:p14="http://schemas.microsoft.com/office/powerpoint/2010/main" val="1599283510"/>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a16="http://schemas.microsoft.com/office/drawing/2014/main" xmlns=""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a16="http://schemas.microsoft.com/office/drawing/2014/main" xmlns=""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255299624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a16="http://schemas.microsoft.com/office/drawing/2014/main" xmlns="" id="{769E907B-4E46-D435-4CAB-CCD69193EBE9}"/>
              </a:ext>
            </a:extLst>
          </p:cNvPr>
          <p:cNvPicPr>
            <a:picLocks noChangeAspect="1"/>
          </p:cNvPicPr>
          <p:nvPr/>
        </p:nvPicPr>
        <p:blipFill>
          <a:blip r:embed="rId8">
            <a:extLst>
              <a:ext uri="{96DAC541-7B7A-43D3-8B79-37D633B846F1}">
                <asvg:svgBlip xmlns:asvg="http://schemas.microsoft.com/office/drawing/2016/SVG/main" xmlns=""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a16="http://schemas.microsoft.com/office/drawing/2014/main" xmlns="" id="{688F9722-B0D2-7D96-976C-BD9372D94E2A}"/>
              </a:ext>
            </a:extLst>
          </p:cNvPr>
          <p:cNvPicPr>
            <a:picLocks noChangeAspect="1"/>
          </p:cNvPicPr>
          <p:nvPr/>
        </p:nvPicPr>
        <p:blipFill>
          <a:blip r:embed="rId10">
            <a:extLst>
              <a:ext uri="{96DAC541-7B7A-43D3-8B79-37D633B846F1}">
                <asvg:svgBlip xmlns:asvg="http://schemas.microsoft.com/office/drawing/2016/SVG/main" xmlns="" r:embed="rId11"/>
              </a:ext>
            </a:extLst>
          </a:blip>
          <a:stretch>
            <a:fillRect/>
          </a:stretch>
        </p:blipFill>
        <p:spPr>
          <a:xfrm>
            <a:off x="9923145" y="6311380"/>
            <a:ext cx="1879649" cy="309233"/>
          </a:xfrm>
          <a:prstGeom prst="rect">
            <a:avLst/>
          </a:prstGeom>
        </p:spPr>
      </p:pic>
      <p:sp>
        <p:nvSpPr>
          <p:cNvPr id="9" name="TextBox 8"/>
          <p:cNvSpPr txBox="1"/>
          <p:nvPr/>
        </p:nvSpPr>
        <p:spPr>
          <a:xfrm>
            <a:off x="1390372" y="1972265"/>
            <a:ext cx="10801628" cy="1631216"/>
          </a:xfrm>
          <a:prstGeom prst="rect">
            <a:avLst/>
          </a:prstGeom>
          <a:noFill/>
        </p:spPr>
        <p:txBody>
          <a:bodyPr wrap="square" rtlCol="0">
            <a:spAutoFit/>
          </a:bodyPr>
          <a:lstStyle/>
          <a:p>
            <a:pPr algn="justLow" rtl="1"/>
            <a:r>
              <a:rPr lang="ar-EG" sz="2000" b="1" u="sng" dirty="0" smtClean="0"/>
              <a:t>دور الذكاء الاصطناعي في حوكمة الشركات : </a:t>
            </a:r>
          </a:p>
          <a:p>
            <a:pPr algn="justLow" rtl="1"/>
            <a:r>
              <a:rPr lang="ar-EG" sz="2000" b="1" dirty="0" smtClean="0"/>
              <a:t>تقسيم : </a:t>
            </a:r>
          </a:p>
          <a:p>
            <a:pPr algn="justLow" rtl="1"/>
            <a:r>
              <a:rPr lang="ar-EG" sz="2000" dirty="0" smtClean="0"/>
              <a:t>قد تخيرنا حوكمة الشركات باعتبارها أكثر موضوعات القانون التجاري جدة و تأثيرا في الاقتصاد للحديث عنها كنموذج لعلاقة الذكاء الاصطناعي بالقانون التجاري ؛ وهو الأمر الذي يستلزم تحديد المقصود بحوكمة الشركات ، ثم التطرق لبحث الأساس القانوني للاعتماد على الذكاء الاصطناعي لتحقيق الحوكمة .</a:t>
            </a:r>
          </a:p>
        </p:txBody>
      </p:sp>
      <p:sp>
        <p:nvSpPr>
          <p:cNvPr id="10" name="TextBox 9">
            <a:extLst>
              <a:ext uri="{FF2B5EF4-FFF2-40B4-BE49-F238E27FC236}">
                <a16:creationId xmlns:a16="http://schemas.microsoft.com/office/drawing/2014/main" xmlns="" id="{904B7CA6-23A4-2E24-5FFC-ECEA38831F6A}"/>
              </a:ext>
            </a:extLst>
          </p:cNvPr>
          <p:cNvSpPr txBox="1"/>
          <p:nvPr/>
        </p:nvSpPr>
        <p:spPr>
          <a:xfrm>
            <a:off x="3248167" y="886215"/>
            <a:ext cx="5317927" cy="523220"/>
          </a:xfrm>
          <a:prstGeom prst="rect">
            <a:avLst/>
          </a:prstGeom>
          <a:noFill/>
        </p:spPr>
        <p:txBody>
          <a:bodyPr wrap="square" rtlCol="0">
            <a:spAutoFit/>
          </a:bodyPr>
          <a:lstStyle/>
          <a:p>
            <a:r>
              <a:rPr lang="ar-EG" sz="2800" b="1" dirty="0" smtClean="0">
                <a:solidFill>
                  <a:srgbClr val="2D3956"/>
                </a:solidFill>
                <a:latin typeface="Tajawal Medium" panose="00000600000000000000" pitchFamily="2" charset="-78"/>
              </a:rPr>
              <a:t>4- الذكاء الاصطناعي و القانون التجاري </a:t>
            </a:r>
            <a:endParaRPr lang="en-US" sz="2400" b="1" dirty="0">
              <a:solidFill>
                <a:srgbClr val="2D3956"/>
              </a:solidFill>
              <a:latin typeface="Tajawal Medium" panose="00000600000000000000" pitchFamily="2" charset="-78"/>
              <a:cs typeface="Tajawal Medium" panose="00000600000000000000" pitchFamily="2" charset="-78"/>
            </a:endParaRPr>
          </a:p>
        </p:txBody>
      </p:sp>
      <p:sp>
        <p:nvSpPr>
          <p:cNvPr id="11" name="Rectangle 10">
            <a:extLst>
              <a:ext uri="{FF2B5EF4-FFF2-40B4-BE49-F238E27FC236}">
                <a16:creationId xmlns:a16="http://schemas.microsoft.com/office/drawing/2014/main" xmlns=""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ea typeface="Roboto Light" panose="02000000000000000000" pitchFamily="2" charset="0"/>
              </a:rPr>
              <a:t>4</a:t>
            </a:r>
            <a:endParaRPr lang="en-US" sz="1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241784487"/>
              </p:ext>
            </p:extLst>
          </p:nvPr>
        </p:nvGraphicFramePr>
        <p:xfrm>
          <a:off x="1746753" y="3601147"/>
          <a:ext cx="10801628" cy="2212734"/>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04716898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9" y="1441323"/>
            <a:ext cx="11565948" cy="467998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162839240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94980" y="1604586"/>
            <a:ext cx="10795614" cy="5324535"/>
          </a:xfrm>
          <a:prstGeom prst="rect">
            <a:avLst/>
          </a:prstGeom>
          <a:noFill/>
        </p:spPr>
        <p:txBody>
          <a:bodyPr wrap="square" rtlCol="0">
            <a:spAutoFit/>
          </a:bodyPr>
          <a:lstStyle/>
          <a:p>
            <a:pPr algn="r" rtl="1"/>
            <a:r>
              <a:rPr lang="ar-EG" sz="2000" b="1" u="sng" dirty="0" smtClean="0">
                <a:latin typeface="Times New Roman" panose="02020603050405020304" pitchFamily="18" charset="0"/>
                <a:cs typeface="Times New Roman" panose="02020603050405020304" pitchFamily="18" charset="0"/>
              </a:rPr>
              <a:t>1- المقصود </a:t>
            </a:r>
            <a:r>
              <a:rPr lang="ar-EG" sz="2000" b="1" u="sng" dirty="0">
                <a:latin typeface="Times New Roman" panose="02020603050405020304" pitchFamily="18" charset="0"/>
                <a:cs typeface="Times New Roman" panose="02020603050405020304" pitchFamily="18" charset="0"/>
              </a:rPr>
              <a:t>بحوكمة </a:t>
            </a:r>
            <a:r>
              <a:rPr lang="ar-EG" sz="2000" b="1" u="sng" dirty="0" smtClean="0">
                <a:latin typeface="Times New Roman" panose="02020603050405020304" pitchFamily="18" charset="0"/>
                <a:cs typeface="Times New Roman" panose="02020603050405020304" pitchFamily="18" charset="0"/>
              </a:rPr>
              <a:t>الشركات :  </a:t>
            </a:r>
            <a:endParaRPr lang="ar-EG" sz="2000" b="1" dirty="0" smtClean="0"/>
          </a:p>
          <a:p>
            <a:pPr algn="r" rtl="1"/>
            <a:r>
              <a:rPr lang="ar-EG" sz="2000" b="1" dirty="0" smtClean="0"/>
              <a:t>المصطلح </a:t>
            </a:r>
            <a:r>
              <a:rPr lang="ar-EG" sz="2000" b="1" dirty="0"/>
              <a:t>المتداول: </a:t>
            </a:r>
            <a:r>
              <a:rPr lang="ar-EG" sz="2000" dirty="0"/>
              <a:t>حوكمة الشركات، </a:t>
            </a:r>
            <a:r>
              <a:rPr lang="ar-EG" sz="2000" dirty="0" smtClean="0"/>
              <a:t>هو </a:t>
            </a:r>
            <a:r>
              <a:rPr lang="ar-EG" sz="2000" dirty="0"/>
              <a:t>ترجمة المصطلح </a:t>
            </a:r>
            <a:r>
              <a:rPr lang="ar-EG" sz="2000" dirty="0" smtClean="0"/>
              <a:t>الإنجليزي( </a:t>
            </a:r>
            <a:r>
              <a:rPr lang="en-US" sz="2000" dirty="0" smtClean="0"/>
              <a:t>Corporate Governance</a:t>
            </a:r>
            <a:r>
              <a:rPr lang="ar-EG" sz="2000" dirty="0" smtClean="0"/>
              <a:t>)</a:t>
            </a:r>
            <a:endParaRPr lang="en-US" sz="2000" dirty="0"/>
          </a:p>
          <a:p>
            <a:pPr algn="r" rtl="1"/>
            <a:r>
              <a:rPr lang="ar-EG" sz="2000" dirty="0"/>
              <a:t>ولقد بقيت ترجمته اللغوية محل خلاف فقهي، حيث اقترح بعض الفقه ترجمته: </a:t>
            </a:r>
            <a:r>
              <a:rPr lang="ar-EG" sz="2000" dirty="0" smtClean="0"/>
              <a:t> ممارسة </a:t>
            </a:r>
            <a:r>
              <a:rPr lang="ar-EG" sz="2000" dirty="0"/>
              <a:t>السلطة </a:t>
            </a:r>
            <a:r>
              <a:rPr lang="ar-EG" sz="2000" dirty="0" smtClean="0"/>
              <a:t>والرقابة .</a:t>
            </a:r>
          </a:p>
          <a:p>
            <a:pPr algn="justLow" rtl="1"/>
            <a:r>
              <a:rPr lang="ar-EG" sz="2000" dirty="0" smtClean="0"/>
              <a:t> وقد </a:t>
            </a:r>
            <a:r>
              <a:rPr lang="ar-EG" sz="2000" dirty="0"/>
              <a:t>عرفت مؤسسة التمويل الدولية </a:t>
            </a:r>
            <a:r>
              <a:rPr lang="en-US" sz="2000" dirty="0"/>
              <a:t>International Finance Corporation(”IFC« ( </a:t>
            </a:r>
            <a:r>
              <a:rPr lang="ar-EG" sz="2000" dirty="0"/>
              <a:t>حوكمة </a:t>
            </a:r>
            <a:r>
              <a:rPr lang="ar-EG" sz="2000" dirty="0" smtClean="0"/>
              <a:t>الشركات بأنها</a:t>
            </a:r>
            <a:r>
              <a:rPr lang="ar-EG" sz="2000" dirty="0"/>
              <a:t>: “النظام الذي يتم من خلاله إدارة الشركات والتحكم في أعمالها</a:t>
            </a:r>
            <a:r>
              <a:rPr lang="ar-EG" sz="2000" dirty="0" smtClean="0"/>
              <a:t>” .</a:t>
            </a:r>
          </a:p>
          <a:p>
            <a:pPr algn="justLow" rtl="1"/>
            <a:r>
              <a:rPr lang="ar-EG" sz="2000" dirty="0" smtClean="0"/>
              <a:t> كما </a:t>
            </a:r>
            <a:r>
              <a:rPr lang="ar-EG" sz="2000" dirty="0"/>
              <a:t>تًعرف بأنها: « قواعد لقيادة الشركة وتوجيهها تشتمل على آليات لتنظيم العلاقات المختلفة بين </a:t>
            </a:r>
            <a:r>
              <a:rPr lang="ar-EG" sz="2000" dirty="0" smtClean="0"/>
              <a:t>مجلس الإدارة </a:t>
            </a:r>
            <a:r>
              <a:rPr lang="ar-EG" sz="2000" dirty="0"/>
              <a:t>والمديرين التنفيذيين والمساهمين وأصحاب المصالح، وذلك بوضع قواعد وإجراءات خاصة </a:t>
            </a:r>
            <a:r>
              <a:rPr lang="ar-EG" sz="2000" dirty="0" smtClean="0"/>
              <a:t>لتسهيل عملية </a:t>
            </a:r>
            <a:r>
              <a:rPr lang="ar-EG" sz="2000" dirty="0"/>
              <a:t>اتخاذ القرارات وإضفاء طابع الشفافية والمصداقية عليها بغرض حماية حقوق المساهمين </a:t>
            </a:r>
            <a:r>
              <a:rPr lang="ar-EG" sz="2000" dirty="0" smtClean="0"/>
              <a:t>وأصحاب المصالح </a:t>
            </a:r>
            <a:r>
              <a:rPr lang="ar-EG" sz="2000" dirty="0"/>
              <a:t>وتحقيق العدالة والتنافسية والشفافية في السوق وبيئة الأعمال . </a:t>
            </a:r>
          </a:p>
          <a:p>
            <a:pPr algn="justLow" rtl="1"/>
            <a:r>
              <a:rPr lang="ar-EG" sz="2000" dirty="0" smtClean="0"/>
              <a:t>كما </a:t>
            </a:r>
            <a:r>
              <a:rPr lang="ar-EG" sz="2000" dirty="0"/>
              <a:t>عرفها البعض بأنها «النظام الذي يتم من خلاله توجيه أعمال المنظمة ومراقبتها </a:t>
            </a:r>
            <a:r>
              <a:rPr lang="ar-EG" sz="2000" dirty="0" smtClean="0"/>
              <a:t>على</a:t>
            </a:r>
            <a:r>
              <a:rPr lang="ar-EG" sz="2000" dirty="0"/>
              <a:t> أعلى مستوى </a:t>
            </a:r>
            <a:r>
              <a:rPr lang="ar-EG" sz="2000" dirty="0" smtClean="0"/>
              <a:t>من أجل </a:t>
            </a:r>
            <a:r>
              <a:rPr lang="ar-EG" sz="2000" dirty="0"/>
              <a:t>تحقيق أهدافها والوفاء بالمعايير اللازمة للمسؤولية والنزاهة </a:t>
            </a:r>
            <a:r>
              <a:rPr lang="ar-EG" sz="2000" dirty="0" smtClean="0"/>
              <a:t>والصراحة. </a:t>
            </a:r>
          </a:p>
          <a:p>
            <a:pPr algn="r" rtl="1"/>
            <a:r>
              <a:rPr lang="ar-EG" sz="2000" dirty="0"/>
              <a:t>وعرَّفت منظمة التعاون الاقتصادي والتنمية </a:t>
            </a:r>
            <a:r>
              <a:rPr lang="en-US" sz="2000" dirty="0"/>
              <a:t>OECD (Organization for Economic Co-Operation </a:t>
            </a:r>
            <a:r>
              <a:rPr lang="en-US" sz="2000" dirty="0" smtClean="0"/>
              <a:t>and Development</a:t>
            </a:r>
            <a:r>
              <a:rPr lang="en-US" sz="2000" dirty="0"/>
              <a:t>) . </a:t>
            </a:r>
            <a:r>
              <a:rPr lang="ar-EG" sz="2000" dirty="0"/>
              <a:t>الحوكمة بأنها: العلاقات بين إدارة الشركة ومجلس إدارتها ومساهمتها والأطراف </a:t>
            </a:r>
            <a:r>
              <a:rPr lang="ar-EG" sz="2000" dirty="0" smtClean="0"/>
              <a:t>ذات العلاقة </a:t>
            </a:r>
            <a:r>
              <a:rPr lang="ar-EG" sz="2000" dirty="0"/>
              <a:t>بها وهي تتضمن الهيكل الذي خلاله يتم وضع أهداف المنشأة والأدوات التي يتمّ بها تنفيذ </a:t>
            </a:r>
            <a:r>
              <a:rPr lang="ar-EG" sz="2000" dirty="0" smtClean="0"/>
              <a:t>هذه الأهداف</a:t>
            </a:r>
            <a:r>
              <a:rPr lang="ar-EG" sz="2000" dirty="0"/>
              <a:t>، ويتحدد بها أيضا أسلوب متابعة </a:t>
            </a:r>
            <a:r>
              <a:rPr lang="ar-EG" sz="2000" dirty="0" smtClean="0"/>
              <a:t>الأداء. </a:t>
            </a:r>
            <a:endParaRPr lang="ar-EG" sz="2000" dirty="0">
              <a:cs typeface="+mj-cs"/>
            </a:endParaRPr>
          </a:p>
          <a:p>
            <a:pPr algn="r" rtl="1"/>
            <a:endParaRPr lang="ar-EG" sz="2000" dirty="0"/>
          </a:p>
          <a:p>
            <a:pPr algn="r" rtl="1"/>
            <a:endParaRPr lang="ar-EG" sz="2000" dirty="0"/>
          </a:p>
          <a:p>
            <a:pPr algn="r" rtl="1"/>
            <a:endParaRPr lang="en-US" sz="2000" dirty="0"/>
          </a:p>
          <a:p>
            <a:pPr algn="r" rtl="1"/>
            <a:endParaRPr lang="ar-EG" sz="2000" dirty="0" smtClean="0">
              <a:cs typeface="+mj-cs"/>
            </a:endParaRPr>
          </a:p>
        </p:txBody>
      </p:sp>
    </p:spTree>
    <p:extLst>
      <p:ext uri="{BB962C8B-B14F-4D97-AF65-F5344CB8AC3E}">
        <p14:creationId xmlns:p14="http://schemas.microsoft.com/office/powerpoint/2010/main" val="88135347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1913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3" name="Diagram 12"/>
          <p:cNvGraphicFramePr/>
          <p:nvPr>
            <p:extLst>
              <p:ext uri="{D42A27DB-BD31-4B8C-83A1-F6EECF244321}">
                <p14:modId xmlns:p14="http://schemas.microsoft.com/office/powerpoint/2010/main" val="31106183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7" name="TextBox 16"/>
          <p:cNvSpPr txBox="1"/>
          <p:nvPr/>
        </p:nvSpPr>
        <p:spPr>
          <a:xfrm>
            <a:off x="647967" y="1414509"/>
            <a:ext cx="10993573" cy="8710077"/>
          </a:xfrm>
          <a:prstGeom prst="rect">
            <a:avLst/>
          </a:prstGeom>
          <a:noFill/>
        </p:spPr>
        <p:txBody>
          <a:bodyPr wrap="square" rtlCol="0">
            <a:spAutoFit/>
          </a:bodyPr>
          <a:lstStyle/>
          <a:p>
            <a:pPr lvl="0" algn="r" rtl="1"/>
            <a:r>
              <a:rPr lang="ar-EG" sz="2000" b="1" u="sng" dirty="0" smtClean="0"/>
              <a:t>2- الأساس </a:t>
            </a:r>
            <a:r>
              <a:rPr lang="ar-EG" sz="2000" b="1" u="sng" dirty="0"/>
              <a:t>القانوني للاعتماد على الذكاء الاصطناعي لتحقيق </a:t>
            </a:r>
            <a:r>
              <a:rPr lang="ar-EG" sz="2000" b="1" u="sng" dirty="0" smtClean="0"/>
              <a:t>الحوكمة:</a:t>
            </a:r>
          </a:p>
          <a:p>
            <a:pPr algn="justLow" rtl="1"/>
            <a:endParaRPr lang="ar-EG" sz="2000" dirty="0" smtClean="0"/>
          </a:p>
          <a:p>
            <a:pPr algn="justLow" rtl="1"/>
            <a:r>
              <a:rPr lang="ar-EG" sz="2000" dirty="0" smtClean="0"/>
              <a:t>يكتسب </a:t>
            </a:r>
            <a:r>
              <a:rPr lang="ar-EG" sz="2000" dirty="0"/>
              <a:t>دور الذكاء </a:t>
            </a:r>
            <a:r>
              <a:rPr lang="ar-EG" sz="2000" dirty="0" smtClean="0"/>
              <a:t>الاصطناع</a:t>
            </a:r>
            <a:r>
              <a:rPr lang="en-US" sz="2000" dirty="0" smtClean="0"/>
              <a:t> ( AI ) </a:t>
            </a:r>
            <a:r>
              <a:rPr lang="ar-EG" sz="2000" dirty="0"/>
              <a:t>في حوكمة الشركات أهمية كبيرة، حيث تسعى الشركات إلى </a:t>
            </a:r>
            <a:r>
              <a:rPr lang="ar-EG" sz="2000" dirty="0" smtClean="0"/>
              <a:t>الاستفادة</a:t>
            </a:r>
            <a:r>
              <a:rPr lang="en-US" sz="2000" dirty="0" smtClean="0"/>
              <a:t> </a:t>
            </a:r>
            <a:r>
              <a:rPr lang="ar-EG" sz="2000" dirty="0" smtClean="0"/>
              <a:t>من </a:t>
            </a:r>
            <a:r>
              <a:rPr lang="ar-EG" sz="2000" dirty="0"/>
              <a:t>إمكاناتها لزيادة الإنتاجية والكفاءة. ويتم استخدام الذكاء الاصطناعي بشكل متزايد لأتمتة العمليات</a:t>
            </a:r>
            <a:r>
              <a:rPr lang="ar-EG" sz="2000" dirty="0" smtClean="0"/>
              <a:t>،</a:t>
            </a:r>
            <a:r>
              <a:rPr lang="ar-EG" sz="2000" dirty="0"/>
              <a:t> وتقديم الرؤى، وتحسين عملية صنع القرار، وبالتالي تمكين الشركات من اكتساب ميزة تنافسية. كما </a:t>
            </a:r>
            <a:r>
              <a:rPr lang="ar-EG" sz="2000" dirty="0" smtClean="0"/>
              <a:t>يتم</a:t>
            </a:r>
            <a:r>
              <a:rPr lang="en-US" sz="2000" dirty="0" smtClean="0"/>
              <a:t> </a:t>
            </a:r>
            <a:r>
              <a:rPr lang="ar-EG" sz="2000" dirty="0" smtClean="0"/>
              <a:t>استخدام </a:t>
            </a:r>
            <a:r>
              <a:rPr lang="ar-EG" sz="2000" dirty="0"/>
              <a:t>الذكاء الاصطناعي أيضًا لتحليل كميات كبيرة من البيانات للتوصل إلى نماذج تنبؤية يمكن </a:t>
            </a:r>
            <a:r>
              <a:rPr lang="ar-EG" sz="2000" dirty="0" smtClean="0"/>
              <a:t>استخدامها</a:t>
            </a:r>
            <a:r>
              <a:rPr lang="en-US" sz="2000" dirty="0" smtClean="0"/>
              <a:t> </a:t>
            </a:r>
            <a:r>
              <a:rPr lang="ar-EG" sz="2000" dirty="0" smtClean="0"/>
              <a:t>لإبلاغ </a:t>
            </a:r>
            <a:r>
              <a:rPr lang="ar-EG" sz="2000" dirty="0"/>
              <a:t>استراتيجية الشركة واتخاذ القرار بسرعة وبدقة عالية. كما يمكن أن تزود التحليلات المدعومة </a:t>
            </a:r>
            <a:r>
              <a:rPr lang="ar-EG" sz="2000" dirty="0" smtClean="0"/>
              <a:t>بالذكاء</a:t>
            </a:r>
            <a:r>
              <a:rPr lang="en-US" sz="2000" dirty="0"/>
              <a:t> </a:t>
            </a:r>
            <a:r>
              <a:rPr lang="ar-EG" sz="2000" dirty="0" smtClean="0"/>
              <a:t>الاصطناعي </a:t>
            </a:r>
            <a:r>
              <a:rPr lang="ar-EG" sz="2000" dirty="0"/>
              <a:t>صانعي القرار برؤى في وقت قياسي عن الأداء المالي للشركة، مما يمكنهم من تحديد </a:t>
            </a:r>
            <a:r>
              <a:rPr lang="ar-EG" sz="2000" dirty="0" smtClean="0"/>
              <a:t>مجالات</a:t>
            </a:r>
            <a:r>
              <a:rPr lang="en-US" sz="2000" dirty="0" smtClean="0"/>
              <a:t> </a:t>
            </a:r>
            <a:r>
              <a:rPr lang="ar-EG" sz="2000" dirty="0" smtClean="0"/>
              <a:t>التحسين </a:t>
            </a:r>
            <a:r>
              <a:rPr lang="ar-EG" sz="2000" dirty="0"/>
              <a:t>واتخاذ الإجراءات التصحيحية بسرعة. ويمكن أيضًا استخدام الذكاء الاصطناعي لأتمتة عمليات </a:t>
            </a:r>
            <a:r>
              <a:rPr lang="ar-EG" sz="2000" dirty="0" smtClean="0"/>
              <a:t>الامتثال</a:t>
            </a:r>
            <a:r>
              <a:rPr lang="en-US" sz="2000" dirty="0" smtClean="0"/>
              <a:t> </a:t>
            </a:r>
            <a:r>
              <a:rPr lang="ar-EG" sz="2000" dirty="0" smtClean="0"/>
              <a:t>واكتشاف </a:t>
            </a:r>
            <a:r>
              <a:rPr lang="ar-EG" sz="2000" dirty="0"/>
              <a:t>الاحتيال، وبالتالي تحسين الإطار العام لحوكمة الشركات. كما يمكن أيضًا استخدام الذكاء </a:t>
            </a:r>
            <a:r>
              <a:rPr lang="ar-EG" sz="2000" dirty="0" smtClean="0"/>
              <a:t>الاصطناعي</a:t>
            </a:r>
            <a:r>
              <a:rPr lang="en-US" sz="2000" dirty="0" smtClean="0"/>
              <a:t> </a:t>
            </a:r>
            <a:r>
              <a:rPr lang="ar-EG" sz="2000" dirty="0" smtClean="0"/>
              <a:t>لمراقبة </a:t>
            </a:r>
            <a:r>
              <a:rPr lang="ar-EG" sz="2000" dirty="0"/>
              <a:t>أداء المديرين التنفيذيين وأعضاء مجلس الإدارة، مما يمكّن الشركات من تقييم أدائها بشكل </a:t>
            </a:r>
            <a:r>
              <a:rPr lang="ar-EG" sz="2000" dirty="0" smtClean="0"/>
              <a:t>أفضل</a:t>
            </a:r>
            <a:r>
              <a:rPr lang="en-US" sz="2000" dirty="0" smtClean="0"/>
              <a:t> </a:t>
            </a:r>
            <a:r>
              <a:rPr lang="ar-EG" sz="2000" dirty="0" smtClean="0"/>
              <a:t>واتخاذ </a:t>
            </a:r>
            <a:r>
              <a:rPr lang="ar-EG" sz="2000" dirty="0"/>
              <a:t>ما </a:t>
            </a:r>
            <a:r>
              <a:rPr lang="ar-EG" sz="2000" dirty="0" smtClean="0"/>
              <a:t>يلزم</a:t>
            </a:r>
            <a:r>
              <a:rPr lang="en-US" sz="2000" dirty="0" smtClean="0"/>
              <a:t> .</a:t>
            </a:r>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en-US" sz="2000" b="1" dirty="0"/>
          </a:p>
        </p:txBody>
      </p:sp>
    </p:spTree>
    <p:extLst>
      <p:ext uri="{BB962C8B-B14F-4D97-AF65-F5344CB8AC3E}">
        <p14:creationId xmlns:p14="http://schemas.microsoft.com/office/powerpoint/2010/main" val="347880625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xmlns=""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dirty="0"/>
              <a:t>الاستثمارات الحكومية في العلوم والتكنولوجيا ( ١</a:t>
            </a:r>
          </a:p>
          <a:p>
            <a:r>
              <a:rPr lang="ar-EG" b="1" dirty="0"/>
              <a:t>ويرجع إنشاء الإنترنت في بادئ الأمر في الستينات من القرن الماضي نتاجًا لمشروع</a:t>
            </a:r>
          </a:p>
          <a:p>
            <a:r>
              <a:rPr lang="ar-EG" b="1" dirty="0"/>
              <a:t>٢) ؛ وكان ذلك بهدف تأمين شبكة اتصال ) (</a:t>
            </a:r>
            <a:r>
              <a:rPr lang="en-US" dirty="0"/>
              <a:t>ARPA NET </a:t>
            </a:r>
            <a:r>
              <a:rPr lang="en-US" b="1" dirty="0"/>
              <a:t>) </a:t>
            </a:r>
            <a:r>
              <a:rPr lang="ar-EG" b="1" dirty="0"/>
              <a:t>حكومي أمريكي سمي بالآربانت</a:t>
            </a:r>
          </a:p>
          <a:p>
            <a:r>
              <a:rPr lang="ar-EG" b="1" dirty="0"/>
              <a:t>خاصة لا يمكن إتلافها أو تدميرها في حال حدوث عمليات تخريب أو نشوب حرب مفاجئة،</a:t>
            </a:r>
          </a:p>
          <a:p>
            <a:r>
              <a:rPr lang="ar-EG" b="1" dirty="0"/>
              <a:t>وعهدت وزارة الدفاع بهذه المهمة إلى وكالة مشاريع الأبحاث المُتقدمة القادرة على مقاومة</a:t>
            </a:r>
          </a:p>
          <a:p>
            <a:r>
              <a:rPr lang="ar-EG" b="1" dirty="0"/>
              <a:t>الكوارث والاستمرار في العمل في حالة حدوث هجوم، وكانت هذه الشبكة تربط أربعة</a:t>
            </a:r>
          </a:p>
          <a:p>
            <a:r>
              <a:rPr lang="ar-EG" b="1" dirty="0"/>
              <a:t>( حاسبات آلية ضخمة فيما بينها لغرض التجربة ( ٣</a:t>
            </a:r>
          </a:p>
          <a:p>
            <a:r>
              <a:rPr lang="ar-EG" b="1" dirty="0"/>
              <a:t>و في ١٩ ديسمبر عام ١٩٦٨ م تبنت الجمعية العامة للأمم المتحدة في اجتماعها توصيات</a:t>
            </a:r>
          </a:p>
          <a:p>
            <a:r>
              <a:rPr lang="ar-EG" b="1" dirty="0"/>
              <a:t>:</a:t>
            </a:r>
            <a:r>
              <a:rPr lang="ar-EG" dirty="0"/>
              <a:t>( </a:t>
            </a:r>
            <a:r>
              <a:rPr lang="ar-EG" b="1" dirty="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a16="http://schemas.microsoft.com/office/drawing/2014/main" xmlns=""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dirty="0"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a16="http://schemas.microsoft.com/office/drawing/2014/main" xmlns="" id="{48D6FEC8-BEE1-472C-B140-88A9A17FC355}"/>
              </a:ext>
            </a:extLst>
          </p:cNvPr>
          <p:cNvSpPr/>
          <p:nvPr/>
        </p:nvSpPr>
        <p:spPr>
          <a:xfrm>
            <a:off x="906901" y="1913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a16="http://schemas.microsoft.com/office/drawing/2014/main" xmlns=""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a16="http://schemas.microsoft.com/office/drawing/2014/main" xmlns=""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400" b="1" dirty="0" smtClean="0">
                <a:ea typeface="Roboto Light" panose="02000000000000000000" pitchFamily="2" charset="0"/>
              </a:rPr>
              <a:t>4</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669271417"/>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a16="http://schemas.microsoft.com/office/drawing/2014/main" xmlns="" id="{8A26B39C-8EEE-33C3-70B5-EA9EF638997E}"/>
              </a:ext>
            </a:extLst>
          </p:cNvPr>
          <p:cNvPicPr>
            <a:picLocks noChangeAspect="1"/>
          </p:cNvPicPr>
          <p:nvPr/>
        </p:nvPicPr>
        <p:blipFill>
          <a:blip r:embed="rId2">
            <a:extLst>
              <a:ext uri="{96DAC541-7B7A-43D3-8B79-37D633B846F1}">
                <asvg:svgBlip xmlns:asvg="http://schemas.microsoft.com/office/drawing/2016/SVG/main" xmlns=""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a16="http://schemas.microsoft.com/office/drawing/2014/main" xmlns="" id="{581C5057-C7BD-4A2A-C8D2-792FA9789B73}"/>
              </a:ext>
            </a:extLst>
          </p:cNvPr>
          <p:cNvPicPr>
            <a:picLocks noChangeAspect="1"/>
          </p:cNvPicPr>
          <p:nvPr/>
        </p:nvPicPr>
        <p:blipFill>
          <a:blip r:embed="rId9">
            <a:extLst>
              <a:ext uri="{96DAC541-7B7A-43D3-8B79-37D633B846F1}">
                <asvg:svgBlip xmlns:asvg="http://schemas.microsoft.com/office/drawing/2016/SVG/main" xmlns=""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a16="http://schemas.microsoft.com/office/drawing/2014/main" xmlns="" id="{A208CE84-6815-1F7D-D972-D0947E7DC8DE}"/>
              </a:ext>
            </a:extLst>
          </p:cNvPr>
          <p:cNvPicPr>
            <a:picLocks noChangeAspect="1"/>
          </p:cNvPicPr>
          <p:nvPr/>
        </p:nvPicPr>
        <p:blipFill>
          <a:blip r:embed="rId11">
            <a:extLst>
              <a:ext uri="{96DAC541-7B7A-43D3-8B79-37D633B846F1}">
                <asvg:svgBlip xmlns:asvg="http://schemas.microsoft.com/office/drawing/2016/SVG/main" xmlns="" r:embed="rId20"/>
              </a:ext>
            </a:extLst>
          </a:blip>
          <a:stretch>
            <a:fillRect/>
          </a:stretch>
        </p:blipFill>
        <p:spPr>
          <a:xfrm>
            <a:off x="9175057" y="248508"/>
            <a:ext cx="2649477" cy="1166001"/>
          </a:xfrm>
          <a:prstGeom prst="rect">
            <a:avLst/>
          </a:prstGeom>
        </p:spPr>
      </p:pic>
      <p:sp>
        <p:nvSpPr>
          <p:cNvPr id="16" name="TextBox 15"/>
          <p:cNvSpPr txBox="1"/>
          <p:nvPr/>
        </p:nvSpPr>
        <p:spPr>
          <a:xfrm>
            <a:off x="647967" y="1414509"/>
            <a:ext cx="10993573" cy="9017853"/>
          </a:xfrm>
          <a:prstGeom prst="rect">
            <a:avLst/>
          </a:prstGeom>
          <a:noFill/>
        </p:spPr>
        <p:txBody>
          <a:bodyPr wrap="square" rtlCol="0">
            <a:spAutoFit/>
          </a:bodyPr>
          <a:lstStyle/>
          <a:p>
            <a:pPr algn="justLow" rtl="1"/>
            <a:endParaRPr lang="en-US" sz="2000" dirty="0" smtClean="0"/>
          </a:p>
          <a:p>
            <a:pPr algn="justLow" rtl="1"/>
            <a:r>
              <a:rPr lang="ar-EG" sz="2000" dirty="0" smtClean="0"/>
              <a:t>بناءً </a:t>
            </a:r>
            <a:r>
              <a:rPr lang="ar-EG" sz="2000" dirty="0"/>
              <a:t>على ما سبق يمكن القول إن الذكاء الاصطناعي يعتبر مؤشرًا هامًا في تحقيق فكرة الشفافية </a:t>
            </a:r>
            <a:r>
              <a:rPr lang="ar-EG" sz="2000" dirty="0" smtClean="0"/>
              <a:t>والافصاح. حيث </a:t>
            </a:r>
            <a:r>
              <a:rPr lang="ar-EG" sz="2000" dirty="0"/>
              <a:t>يستخدم الذكاء الاصطناعي في توفير أدوات للمستخدمين لتحليل وتنبؤ البيانات المتعلقة بهما. ولا يوجد </a:t>
            </a:r>
            <a:r>
              <a:rPr lang="ar-EG" sz="2000" dirty="0" smtClean="0"/>
              <a:t>ما يمنع </a:t>
            </a:r>
            <a:r>
              <a:rPr lang="ar-EG" sz="2000" dirty="0"/>
              <a:t>قانونًا من اعتماد نظم الذكاء الاصطناعي من قبل الشركات في تحقيق الإفصاح - الذي ألزمتها به </a:t>
            </a:r>
            <a:r>
              <a:rPr lang="ar-EG" sz="2000" dirty="0" smtClean="0"/>
              <a:t>التشريعات النافذة </a:t>
            </a:r>
            <a:r>
              <a:rPr lang="ar-EG" sz="2000" dirty="0"/>
              <a:t>– وذلك فيما يتعلق بنشر المعلومات والبيانات والسجلات الخاصة بالشركة، في مواجهة الجهات </a:t>
            </a:r>
            <a:r>
              <a:rPr lang="ar-EG" sz="2000" dirty="0" smtClean="0"/>
              <a:t>العامة ذات </a:t>
            </a:r>
            <a:r>
              <a:rPr lang="ar-EG" sz="2000" dirty="0"/>
              <a:t>الصلة بنشاطها، مثل سوق الأوراق المالية، ووزارة التجارة، حيث يمكن للذكاء الاصطناعي تقديم </a:t>
            </a:r>
            <a:r>
              <a:rPr lang="ar-EG" sz="2000" dirty="0" smtClean="0"/>
              <a:t>هذه البيانات </a:t>
            </a:r>
            <a:r>
              <a:rPr lang="ar-EG" sz="2000" dirty="0"/>
              <a:t>والسجلات بدقة عالية، وموثوقية للمعلومات، مما يساعد على تحسين الأداء وزيادة الشفافية </a:t>
            </a:r>
            <a:r>
              <a:rPr lang="ar-EG" sz="2000" dirty="0" smtClean="0"/>
              <a:t>تجاه</a:t>
            </a:r>
            <a:r>
              <a:rPr lang="en-US" sz="2000" dirty="0" smtClean="0"/>
              <a:t> </a:t>
            </a:r>
            <a:r>
              <a:rPr lang="ar-EG" sz="2000" dirty="0" smtClean="0"/>
              <a:t>الشركاء </a:t>
            </a:r>
            <a:r>
              <a:rPr lang="ar-EG" sz="2000" dirty="0"/>
              <a:t>والمساهمين في الشركة، وأصحاب المصالح. حيث تكون كل المعلومات والبيانات والمستندات </a:t>
            </a:r>
            <a:r>
              <a:rPr lang="ar-EG" sz="2000" dirty="0" smtClean="0"/>
              <a:t>بصورتها الرقمية </a:t>
            </a:r>
            <a:r>
              <a:rPr lang="ar-EG" sz="2000" dirty="0"/>
              <a:t>متاحة للجمهور ذي الصلة، بما يكفل تحقق الإفصاح عبر اعتماد الجهات العامة ذات الصلة </a:t>
            </a:r>
            <a:r>
              <a:rPr lang="ar-EG" sz="2000" dirty="0" smtClean="0"/>
              <a:t>بنشاط الشركات </a:t>
            </a:r>
            <a:r>
              <a:rPr lang="ar-EG" sz="2000" dirty="0"/>
              <a:t>على نظم الذكاء الاصطناعي في علاقاتها بالشركة، وهو ما يمكن هذه الجهات من كشف وتشخيص </a:t>
            </a:r>
            <a:r>
              <a:rPr lang="ar-EG" sz="2000" dirty="0" smtClean="0"/>
              <a:t>أي خلل</a:t>
            </a:r>
            <a:r>
              <a:rPr lang="ar-EG" sz="2000" dirty="0"/>
              <a:t>، عن طريق إجراء المطابقة والمقارنة بين البيانات الواردة عن طريق أنظمة الذكاء الاصطناعي، والشركة.</a:t>
            </a:r>
            <a:endParaRPr lang="ar-EG" sz="2000" b="1"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ar-EG" sz="2000" b="1" dirty="0"/>
          </a:p>
          <a:p>
            <a:pPr lvl="0" algn="r" rtl="1"/>
            <a:endParaRPr lang="ar-EG" sz="2000" b="1" dirty="0" smtClean="0"/>
          </a:p>
          <a:p>
            <a:pPr lvl="0" algn="r" rtl="1"/>
            <a:endParaRPr lang="en-US" sz="2000" b="1" dirty="0"/>
          </a:p>
        </p:txBody>
      </p:sp>
    </p:spTree>
    <p:extLst>
      <p:ext uri="{BB962C8B-B14F-4D97-AF65-F5344CB8AC3E}">
        <p14:creationId xmlns:p14="http://schemas.microsoft.com/office/powerpoint/2010/main" val="296661848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xmlns=""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a16="http://schemas.microsoft.com/office/drawing/2014/main" xmlns=""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xmlns=""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xmlns=""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xmlns="" id="{A6F2CBA4-F736-9294-6DD9-ADB98675CC0E}"/>
              </a:ext>
            </a:extLst>
          </p:cNvPr>
          <p:cNvPicPr>
            <a:picLocks noChangeAspect="1"/>
          </p:cNvPicPr>
          <p:nvPr/>
        </p:nvPicPr>
        <p:blipFill>
          <a:blip r:embed="rId7">
            <a:extLst>
              <a:ext uri="{96DAC541-7B7A-43D3-8B79-37D633B846F1}">
                <asvg:svgBlip xmlns:asvg="http://schemas.microsoft.com/office/drawing/2016/SVG/main" xmlns=""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3852</TotalTime>
  <Words>8820</Words>
  <Application>Microsoft Office PowerPoint</Application>
  <PresentationFormat>Widescreen</PresentationFormat>
  <Paragraphs>665</Paragraphs>
  <Slides>40</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40</vt:i4>
      </vt:variant>
    </vt:vector>
  </HeadingPairs>
  <TitlesOfParts>
    <vt:vector size="49" baseType="lpstr">
      <vt:lpstr>Arial</vt:lpstr>
      <vt:lpstr>Calibri</vt:lpstr>
      <vt:lpstr>Calibri Light</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2161</cp:revision>
  <dcterms:created xsi:type="dcterms:W3CDTF">2023-04-29T09:08:23Z</dcterms:created>
  <dcterms:modified xsi:type="dcterms:W3CDTF">2023-07-08T06:18:04Z</dcterms:modified>
</cp:coreProperties>
</file>