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0" r:id="rId1"/>
    <p:sldMasterId id="2147483955" r:id="rId2"/>
  </p:sldMasterIdLst>
  <p:notesMasterIdLst>
    <p:notesMasterId r:id="rId45"/>
  </p:notesMasterIdLst>
  <p:handoutMasterIdLst>
    <p:handoutMasterId r:id="rId46"/>
  </p:handoutMasterIdLst>
  <p:sldIdLst>
    <p:sldId id="480" r:id="rId3"/>
    <p:sldId id="291" r:id="rId4"/>
    <p:sldId id="317" r:id="rId5"/>
    <p:sldId id="295" r:id="rId6"/>
    <p:sldId id="330" r:id="rId7"/>
    <p:sldId id="329" r:id="rId8"/>
    <p:sldId id="331" r:id="rId9"/>
    <p:sldId id="323" r:id="rId10"/>
    <p:sldId id="319" r:id="rId11"/>
    <p:sldId id="296" r:id="rId12"/>
    <p:sldId id="299" r:id="rId13"/>
    <p:sldId id="303" r:id="rId14"/>
    <p:sldId id="322" r:id="rId15"/>
    <p:sldId id="297" r:id="rId16"/>
    <p:sldId id="315" r:id="rId17"/>
    <p:sldId id="283" r:id="rId18"/>
    <p:sldId id="284" r:id="rId19"/>
    <p:sldId id="285" r:id="rId20"/>
    <p:sldId id="286" r:id="rId21"/>
    <p:sldId id="287" r:id="rId22"/>
    <p:sldId id="288" r:id="rId23"/>
    <p:sldId id="289" r:id="rId24"/>
    <p:sldId id="290" r:id="rId25"/>
    <p:sldId id="324" r:id="rId26"/>
    <p:sldId id="292" r:id="rId27"/>
    <p:sldId id="293" r:id="rId28"/>
    <p:sldId id="325" r:id="rId29"/>
    <p:sldId id="332" r:id="rId30"/>
    <p:sldId id="298" r:id="rId31"/>
    <p:sldId id="326" r:id="rId32"/>
    <p:sldId id="300" r:id="rId33"/>
    <p:sldId id="304" r:id="rId34"/>
    <p:sldId id="307" r:id="rId35"/>
    <p:sldId id="310" r:id="rId36"/>
    <p:sldId id="311" r:id="rId37"/>
    <p:sldId id="312" r:id="rId38"/>
    <p:sldId id="313" r:id="rId39"/>
    <p:sldId id="314" r:id="rId40"/>
    <p:sldId id="327" r:id="rId41"/>
    <p:sldId id="316" r:id="rId42"/>
    <p:sldId id="328" r:id="rId43"/>
    <p:sldId id="318" r:id="rId44"/>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r" defTabSz="914400" rtl="1" eaLnBrk="1" latinLnBrk="0" hangingPunct="1">
      <a:defRPr kern="1200">
        <a:solidFill>
          <a:schemeClr val="tx1"/>
        </a:solidFill>
        <a:latin typeface="Garamond" pitchFamily="18" charset="0"/>
        <a:ea typeface="+mn-ea"/>
        <a:cs typeface="+mn-cs"/>
      </a:defRPr>
    </a:lvl6pPr>
    <a:lvl7pPr marL="2743200" algn="r" defTabSz="914400" rtl="1" eaLnBrk="1" latinLnBrk="0" hangingPunct="1">
      <a:defRPr kern="1200">
        <a:solidFill>
          <a:schemeClr val="tx1"/>
        </a:solidFill>
        <a:latin typeface="Garamond" pitchFamily="18" charset="0"/>
        <a:ea typeface="+mn-ea"/>
        <a:cs typeface="+mn-cs"/>
      </a:defRPr>
    </a:lvl7pPr>
    <a:lvl8pPr marL="3200400" algn="r" defTabSz="914400" rtl="1" eaLnBrk="1" latinLnBrk="0" hangingPunct="1">
      <a:defRPr kern="1200">
        <a:solidFill>
          <a:schemeClr val="tx1"/>
        </a:solidFill>
        <a:latin typeface="Garamond" pitchFamily="18" charset="0"/>
        <a:ea typeface="+mn-ea"/>
        <a:cs typeface="+mn-cs"/>
      </a:defRPr>
    </a:lvl8pPr>
    <a:lvl9pPr marL="3657600" algn="r" defTabSz="914400" rtl="1"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390"/>
    <a:srgbClr val="000000"/>
    <a:srgbClr val="F35B1B"/>
    <a:srgbClr val="FDE3BA"/>
    <a:srgbClr val="790015"/>
    <a:srgbClr val="FFC5CF"/>
    <a:srgbClr val="FDA4B5"/>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0" d="100"/>
          <a:sy n="120" d="100"/>
        </p:scale>
        <p:origin x="712" y="7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_rels/viewProps.xml.rels><?xml version="1.0" encoding="UTF-8" standalone="yes"?>
<Relationships xmlns="http://schemas.openxmlformats.org/package/2006/relationships"><Relationship Id="rId1" Type="http://schemas.openxmlformats.org/officeDocument/2006/relationships/slide" Target="slides/slide1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4288"/>
            <a:ext cx="6005513" cy="520701"/>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dirty="0">
                <a:latin typeface="Times New Roman" pitchFamily="18" charset="0"/>
              </a:rPr>
              <a:t>Chapter 6: Franchising and the Entrepreneur</a:t>
            </a:r>
          </a:p>
        </p:txBody>
      </p:sp>
      <p:sp>
        <p:nvSpPr>
          <p:cNvPr id="3075" name="Rectangle 3"/>
          <p:cNvSpPr>
            <a:spLocks noChangeArrowheads="1"/>
          </p:cNvSpPr>
          <p:nvPr/>
        </p:nvSpPr>
        <p:spPr bwMode="auto">
          <a:xfrm>
            <a:off x="6400800" y="8897938"/>
            <a:ext cx="387350"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F471D1D7-CD4F-4D9F-A67D-9356DEECA544}" type="slidenum">
              <a:rPr lang="en-US" sz="1400">
                <a:latin typeface="Times New Roman" pitchFamily="18" charset="0"/>
              </a:rPr>
              <a:pPr algn="r" eaLnBrk="0" hangingPunct="0">
                <a:defRPr/>
              </a:pPr>
              <a:t>‹#›</a:t>
            </a:fld>
            <a:endParaRPr lang="en-US" sz="140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69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5250"/>
            <a:ext cx="2195513" cy="301625"/>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dirty="0">
                <a:latin typeface="Times New Roman" pitchFamily="18" charset="0"/>
              </a:rPr>
              <a:t>Chapter 1: Entrepreneurship</a:t>
            </a:r>
          </a:p>
        </p:txBody>
      </p:sp>
      <p:sp>
        <p:nvSpPr>
          <p:cNvPr id="2053" name="Rectangle 5"/>
          <p:cNvSpPr>
            <a:spLocks noChangeArrowheads="1"/>
          </p:cNvSpPr>
          <p:nvPr/>
        </p:nvSpPr>
        <p:spPr bwMode="auto">
          <a:xfrm>
            <a:off x="6400800" y="8897938"/>
            <a:ext cx="387350"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575DBD1D-5D60-4691-B00D-14C320102F9C}" type="slidenum">
              <a:rPr lang="en-US" sz="1400">
                <a:latin typeface="Times New Roman" pitchFamily="18" charset="0"/>
              </a:rPr>
              <a:pPr algn="r" eaLnBrk="0" hangingPunct="0">
                <a:defRPr/>
              </a:pPr>
              <a:t>‹#›</a:t>
            </a:fld>
            <a:endParaRPr lang="en-US" sz="140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en.wikipedia.org/wiki/Cooperatives"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en.wikipedia.org/wiki/Charities" TargetMode="External"/><Relationship Id="rId5" Type="http://schemas.openxmlformats.org/officeDocument/2006/relationships/hyperlink" Target="http://en.wikipedia.org/wiki/Nonprofit" TargetMode="External"/><Relationship Id="rId4" Type="http://schemas.openxmlformats.org/officeDocument/2006/relationships/hyperlink" Target="http://en.wikipedia.org/wiki/Voluntary_association"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8" Type="http://schemas.openxmlformats.org/officeDocument/2006/relationships/hyperlink" Target="http://en.wikipedia.org/wiki/Foreign_Policy" TargetMode="External"/><Relationship Id="rId3" Type="http://schemas.openxmlformats.org/officeDocument/2006/relationships/hyperlink" Target="http://en.wikipedia.org/wiki/Bangladeshi_people" TargetMode="External"/><Relationship Id="rId7" Type="http://schemas.openxmlformats.org/officeDocument/2006/relationships/hyperlink" Target="http://en.wikipedia.org/wiki/Microfinance"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en.wikipedia.org/wiki/Microcredit" TargetMode="External"/><Relationship Id="rId5" Type="http://schemas.openxmlformats.org/officeDocument/2006/relationships/hyperlink" Target="http://en.wikipedia.org/wiki/Grameen_Bank" TargetMode="External"/><Relationship Id="rId4" Type="http://schemas.openxmlformats.org/officeDocument/2006/relationships/hyperlink" Target="http://en.wikipedia.org/wiki/Nobel_Peace_Prize"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cap="flat"/>
        </p:spPr>
      </p:sp>
      <p:sp>
        <p:nvSpPr>
          <p:cNvPr id="30723" name="Rectangle 3"/>
          <p:cNvSpPr>
            <a:spLocks noGrp="1" noChangeArrowheads="1"/>
          </p:cNvSpPr>
          <p:nvPr>
            <p:ph type="body" idx="1"/>
          </p:nvPr>
        </p:nvSpPr>
        <p:spPr>
          <a:noFill/>
          <a:ln w="9525"/>
        </p:spPr>
        <p:txBody>
          <a:bodyPr/>
          <a:lstStyle/>
          <a:p>
            <a:endParaRPr lang="ar-EG"/>
          </a:p>
        </p:txBody>
      </p:sp>
      <p:sp>
        <p:nvSpPr>
          <p:cNvPr id="30724" name="Rectangle 4"/>
          <p:cNvSpPr>
            <a:spLocks noChangeArrowheads="1"/>
          </p:cNvSpPr>
          <p:nvPr/>
        </p:nvSpPr>
        <p:spPr bwMode="auto">
          <a:xfrm>
            <a:off x="1295400" y="5168900"/>
            <a:ext cx="4348163" cy="2217738"/>
          </a:xfrm>
          <a:prstGeom prst="rect">
            <a:avLst/>
          </a:prstGeom>
          <a:noFill/>
          <a:ln w="50800">
            <a:noFill/>
            <a:miter lim="800000"/>
            <a:headEnd/>
            <a:tailEnd/>
          </a:ln>
        </p:spPr>
        <p:txBody>
          <a:bodyPr lIns="44450" tIns="17463" rIns="44450" bIns="17463">
            <a:spAutoFit/>
          </a:bodyPr>
          <a:lstStyle/>
          <a:p>
            <a:pPr defTabSz="858838" eaLnBrk="0" hangingPunct="0">
              <a:lnSpc>
                <a:spcPct val="104000"/>
              </a:lnSpc>
              <a:spcAft>
                <a:spcPct val="52000"/>
              </a:spcAft>
            </a:pPr>
            <a:r>
              <a:rPr lang="en-US" sz="1100" b="1" dirty="0">
                <a:latin typeface="Helvetica" pitchFamily="34" charset="0"/>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defTabSz="858838" eaLnBrk="0" hangingPunct="0">
              <a:lnSpc>
                <a:spcPct val="104000"/>
              </a:lnSpc>
              <a:spcAft>
                <a:spcPct val="52000"/>
              </a:spcAft>
            </a:pPr>
            <a:r>
              <a:rPr lang="en-US" sz="1100" b="1" dirty="0">
                <a:latin typeface="Helvetica" pitchFamily="34" charset="0"/>
              </a:rPr>
              <a:t>Be sure to delete this word processing box before using this template for your own presentation.</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xfrm>
            <a:off x="1104900" y="696913"/>
            <a:ext cx="4648200" cy="3486150"/>
          </a:xfrm>
          <a:ln/>
        </p:spPr>
      </p:sp>
      <p:sp>
        <p:nvSpPr>
          <p:cNvPr id="34819" name="Rectangle 3"/>
          <p:cNvSpPr>
            <a:spLocks noGrp="1" noChangeArrowheads="1"/>
          </p:cNvSpPr>
          <p:nvPr>
            <p:ph type="body" idx="1"/>
          </p:nvPr>
        </p:nvSpPr>
        <p:spPr>
          <a:xfrm>
            <a:off x="685800" y="4416425"/>
            <a:ext cx="5486400" cy="4183063"/>
          </a:xfrm>
          <a:noFill/>
          <a:ln w="9525"/>
        </p:spPr>
        <p:txBody>
          <a:bodyPr/>
          <a:lstStyle/>
          <a:p>
            <a:endParaRPr 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cap="fla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9DB1B212-E735-4335-8EAD-10051EB80320}"/>
              </a:ext>
            </a:extLst>
          </p:cNvPr>
          <p:cNvSpPr>
            <a:spLocks noGrp="1" noRot="1" noChangeAspect="1" noTextEdit="1"/>
          </p:cNvSpPr>
          <p:nvPr>
            <p:ph type="sldImg"/>
          </p:nvPr>
        </p:nvSpPr>
        <p:spPr>
          <a:ln/>
        </p:spPr>
      </p:sp>
      <p:sp>
        <p:nvSpPr>
          <p:cNvPr id="30723" name="Notes Placeholder 2">
            <a:extLst>
              <a:ext uri="{FF2B5EF4-FFF2-40B4-BE49-F238E27FC236}">
                <a16:creationId xmlns:a16="http://schemas.microsoft.com/office/drawing/2014/main" id="{86C14357-621F-490B-9DD5-D686AF92114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panose="020B0604020202020204" pitchFamily="34" charset="0"/>
            </a:endParaRPr>
          </a:p>
        </p:txBody>
      </p:sp>
      <p:sp>
        <p:nvSpPr>
          <p:cNvPr id="30724" name="Slide Number Placeholder 3">
            <a:extLst>
              <a:ext uri="{FF2B5EF4-FFF2-40B4-BE49-F238E27FC236}">
                <a16:creationId xmlns:a16="http://schemas.microsoft.com/office/drawing/2014/main" id="{E10AF049-BBB4-41C9-B532-1C13B7A600A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E7A50F35-4D5D-412E-86A6-86B73127EEE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66904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63EEDBFD-5C4A-4E91-8E63-6D73DBD68E93}"/>
              </a:ext>
            </a:extLst>
          </p:cNvPr>
          <p:cNvSpPr>
            <a:spLocks noGrp="1" noRot="1" noChangeAspect="1" noTextEdit="1"/>
          </p:cNvSpPr>
          <p:nvPr>
            <p:ph type="sldImg"/>
          </p:nvPr>
        </p:nvSpPr>
        <p:spPr>
          <a:ln/>
        </p:spPr>
      </p:sp>
      <p:sp>
        <p:nvSpPr>
          <p:cNvPr id="32771" name="Notes Placeholder 2">
            <a:extLst>
              <a:ext uri="{FF2B5EF4-FFF2-40B4-BE49-F238E27FC236}">
                <a16:creationId xmlns:a16="http://schemas.microsoft.com/office/drawing/2014/main" id="{E6DD94A9-D8AB-4C1A-8893-0F6F12C65CB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cs typeface="Arial" panose="020B0604020202020204" pitchFamily="34" charset="0"/>
              </a:rPr>
              <a:t>Australia is the other one - Australia is the other most active country in terms of government support for social enterprise, and it is a fairly recent phenomenon over the past six years, using the UK as a model in many instances. See www.socialventures.com.au for more information. There isn’t a department as such, but there are programmes to support social enterprise, examples include the South Australia Department for Communities and Social Inclusion. </a:t>
            </a:r>
          </a:p>
          <a:p>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Big Society - The stated aim is to create a climate that empowers local people and communities, building a "big society" that will take power away from politicians and give it to people.</a:t>
            </a:r>
          </a:p>
        </p:txBody>
      </p:sp>
      <p:sp>
        <p:nvSpPr>
          <p:cNvPr id="32772" name="Slide Number Placeholder 3">
            <a:extLst>
              <a:ext uri="{FF2B5EF4-FFF2-40B4-BE49-F238E27FC236}">
                <a16:creationId xmlns:a16="http://schemas.microsoft.com/office/drawing/2014/main" id="{C01EE15F-C891-44BB-89CE-A5506B5CB9B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AB0B1380-E9D7-45D9-AFFB-71E1711165E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17</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80189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0E4AEB64-D997-450D-8EC8-43A7E4E6A10A}"/>
              </a:ext>
            </a:extLst>
          </p:cNvPr>
          <p:cNvSpPr>
            <a:spLocks noGrp="1" noRot="1" noChangeAspect="1" noTextEdit="1"/>
          </p:cNvSpPr>
          <p:nvPr>
            <p:ph type="sldImg"/>
          </p:nvPr>
        </p:nvSpPr>
        <p:spPr>
          <a:ln/>
        </p:spPr>
      </p:sp>
      <p:sp>
        <p:nvSpPr>
          <p:cNvPr id="34819" name="Notes Placeholder 2">
            <a:extLst>
              <a:ext uri="{FF2B5EF4-FFF2-40B4-BE49-F238E27FC236}">
                <a16:creationId xmlns:a16="http://schemas.microsoft.com/office/drawing/2014/main" id="{43F2E239-FF68-4C99-A130-227799F6EB1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panose="020B0604020202020204" pitchFamily="34" charset="0"/>
            </a:endParaRPr>
          </a:p>
        </p:txBody>
      </p:sp>
      <p:sp>
        <p:nvSpPr>
          <p:cNvPr id="34820" name="Slide Number Placeholder 3">
            <a:extLst>
              <a:ext uri="{FF2B5EF4-FFF2-40B4-BE49-F238E27FC236}">
                <a16:creationId xmlns:a16="http://schemas.microsoft.com/office/drawing/2014/main" id="{691D81BE-2C70-45C2-A399-1D8378B1C3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44859D8-C38C-4C87-9CCA-2AED8D4C0FF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18</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76600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4F841D36-8747-4E8D-B95E-BE4ABC23C37B}"/>
              </a:ext>
            </a:extLst>
          </p:cNvPr>
          <p:cNvSpPr>
            <a:spLocks noGrp="1" noRot="1" noChangeAspect="1" noTextEdit="1"/>
          </p:cNvSpPr>
          <p:nvPr>
            <p:ph type="sldImg"/>
          </p:nvPr>
        </p:nvSpPr>
        <p:spPr>
          <a:ln/>
        </p:spPr>
      </p:sp>
      <p:sp>
        <p:nvSpPr>
          <p:cNvPr id="36867" name="Notes Placeholder 2">
            <a:extLst>
              <a:ext uri="{FF2B5EF4-FFF2-40B4-BE49-F238E27FC236}">
                <a16:creationId xmlns:a16="http://schemas.microsoft.com/office/drawing/2014/main" id="{2BE5D2A5-92D1-4327-A11D-C4D170C4B4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cs typeface="Arial" panose="020B0604020202020204" pitchFamily="34" charset="0"/>
              </a:rPr>
              <a:t>A </a:t>
            </a:r>
            <a:r>
              <a:rPr lang="en-GB" altLang="en-US" b="1" dirty="0">
                <a:latin typeface="Arial" panose="020B0604020202020204" pitchFamily="34" charset="0"/>
                <a:cs typeface="Arial" panose="020B0604020202020204" pitchFamily="34" charset="0"/>
              </a:rPr>
              <a:t>social economy</a:t>
            </a:r>
            <a:r>
              <a:rPr lang="en-GB" altLang="en-US" dirty="0">
                <a:latin typeface="Arial" panose="020B0604020202020204" pitchFamily="34" charset="0"/>
                <a:cs typeface="Arial" panose="020B0604020202020204" pitchFamily="34" charset="0"/>
              </a:rPr>
              <a:t> is a third sector among economies between the private (business) and public sectors (government). It includes organisations such as </a:t>
            </a:r>
            <a:r>
              <a:rPr lang="en-GB" altLang="en-US" dirty="0">
                <a:latin typeface="Arial" panose="020B0604020202020204" pitchFamily="34" charset="0"/>
                <a:cs typeface="Arial" panose="020B0604020202020204" pitchFamily="34" charset="0"/>
                <a:hlinkClick r:id="rId3" tooltip="Cooperatives"/>
              </a:rPr>
              <a:t>cooperatives</a:t>
            </a:r>
            <a:r>
              <a:rPr lang="en-GB" altLang="en-US" dirty="0">
                <a:latin typeface="Arial" panose="020B0604020202020204" pitchFamily="34" charset="0"/>
                <a:cs typeface="Arial" panose="020B0604020202020204" pitchFamily="34" charset="0"/>
              </a:rPr>
              <a:t> (autonomous association of persons who </a:t>
            </a:r>
            <a:r>
              <a:rPr lang="en-GB" altLang="en-US" dirty="0">
                <a:latin typeface="Arial" panose="020B0604020202020204" pitchFamily="34" charset="0"/>
                <a:cs typeface="Arial" panose="020B0604020202020204" pitchFamily="34" charset="0"/>
                <a:hlinkClick r:id="rId4" tooltip="Voluntary association"/>
              </a:rPr>
              <a:t>voluntarily</a:t>
            </a:r>
            <a:r>
              <a:rPr lang="en-GB" altLang="en-US" dirty="0">
                <a:latin typeface="Arial" panose="020B0604020202020204" pitchFamily="34" charset="0"/>
                <a:cs typeface="Arial" panose="020B0604020202020204" pitchFamily="34" charset="0"/>
              </a:rPr>
              <a:t> cooperate for their mutual social, economic, and cultural benefit), </a:t>
            </a:r>
            <a:r>
              <a:rPr lang="en-GB" altLang="en-US" dirty="0" err="1">
                <a:latin typeface="Arial" panose="020B0604020202020204" pitchFamily="34" charset="0"/>
                <a:cs typeface="Arial" panose="020B0604020202020204" pitchFamily="34" charset="0"/>
                <a:hlinkClick r:id="rId5" tooltip="Nonprofit"/>
              </a:rPr>
              <a:t>nonprofit</a:t>
            </a:r>
            <a:r>
              <a:rPr lang="en-GB" altLang="en-US">
                <a:latin typeface="Arial" panose="020B0604020202020204" pitchFamily="34" charset="0"/>
                <a:cs typeface="Arial" panose="020B0604020202020204" pitchFamily="34" charset="0"/>
              </a:rPr>
              <a:t> organisations and </a:t>
            </a:r>
            <a:r>
              <a:rPr lang="en-GB" altLang="en-US">
                <a:latin typeface="Arial" panose="020B0604020202020204" pitchFamily="34" charset="0"/>
                <a:cs typeface="Arial" panose="020B0604020202020204" pitchFamily="34" charset="0"/>
                <a:hlinkClick r:id="rId6" tooltip="Charities"/>
              </a:rPr>
              <a:t>charities</a:t>
            </a:r>
            <a:r>
              <a:rPr lang="en-GB" altLang="en-US">
                <a:latin typeface="Arial" panose="020B0604020202020204" pitchFamily="34" charset="0"/>
                <a:cs typeface="Arial" panose="020B0604020202020204" pitchFamily="34" charset="0"/>
              </a:rPr>
              <a:t>.</a:t>
            </a:r>
          </a:p>
        </p:txBody>
      </p:sp>
      <p:sp>
        <p:nvSpPr>
          <p:cNvPr id="36868" name="Slide Number Placeholder 3">
            <a:extLst>
              <a:ext uri="{FF2B5EF4-FFF2-40B4-BE49-F238E27FC236}">
                <a16:creationId xmlns:a16="http://schemas.microsoft.com/office/drawing/2014/main" id="{497740DA-B7FA-4A95-AC31-789C460397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1228B7E-09EF-4D6B-9196-93B0644AF5D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22417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F8A700DD-F5C7-42D4-82AD-1B8B2B589956}"/>
              </a:ext>
            </a:extLst>
          </p:cNvPr>
          <p:cNvSpPr>
            <a:spLocks noGrp="1" noRot="1" noChangeAspect="1" noTextEdit="1"/>
          </p:cNvSpPr>
          <p:nvPr>
            <p:ph type="sldImg"/>
          </p:nvPr>
        </p:nvSpPr>
        <p:spPr>
          <a:ln/>
        </p:spPr>
      </p:sp>
      <p:sp>
        <p:nvSpPr>
          <p:cNvPr id="38915" name="Notes Placeholder 2">
            <a:extLst>
              <a:ext uri="{FF2B5EF4-FFF2-40B4-BE49-F238E27FC236}">
                <a16:creationId xmlns:a16="http://schemas.microsoft.com/office/drawing/2014/main" id="{C2ECC18A-9149-4C21-81EC-A4000950383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
        <p:nvSpPr>
          <p:cNvPr id="38916" name="Slide Number Placeholder 3">
            <a:extLst>
              <a:ext uri="{FF2B5EF4-FFF2-40B4-BE49-F238E27FC236}">
                <a16:creationId xmlns:a16="http://schemas.microsoft.com/office/drawing/2014/main" id="{D42D9433-F519-4735-832B-001C92D846A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F3C0D04-D1BC-4CF4-A1B1-D67E8684F03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0785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4C545CDF-ACE0-4F6A-B592-26DFB038A713}"/>
              </a:ext>
            </a:extLst>
          </p:cNvPr>
          <p:cNvSpPr>
            <a:spLocks noGrp="1" noRot="1" noChangeAspect="1" noTextEdit="1"/>
          </p:cNvSpPr>
          <p:nvPr>
            <p:ph type="sldImg"/>
          </p:nvPr>
        </p:nvSpPr>
        <p:spPr>
          <a:ln/>
        </p:spPr>
      </p:sp>
      <p:sp>
        <p:nvSpPr>
          <p:cNvPr id="40963" name="Notes Placeholder 2">
            <a:extLst>
              <a:ext uri="{FF2B5EF4-FFF2-40B4-BE49-F238E27FC236}">
                <a16:creationId xmlns:a16="http://schemas.microsoft.com/office/drawing/2014/main" id="{5A93371F-FF4A-4477-9B00-E442D54A1BC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cs typeface="Arial" panose="020B0604020202020204" pitchFamily="34" charset="0"/>
              </a:rPr>
              <a:t>This figure presents the social economy as a sector encompassing a range of organisations, with agencies positioned in different places in the range depending on their economic rationale and constitutional status. However, you should note that the social economy as areas of activity that overlapped between private, public ad voluntary sectors and saw it as flexible but characterised by a number of common features. </a:t>
            </a:r>
          </a:p>
        </p:txBody>
      </p:sp>
      <p:sp>
        <p:nvSpPr>
          <p:cNvPr id="40964" name="Slide Number Placeholder 3">
            <a:extLst>
              <a:ext uri="{FF2B5EF4-FFF2-40B4-BE49-F238E27FC236}">
                <a16:creationId xmlns:a16="http://schemas.microsoft.com/office/drawing/2014/main" id="{8F402FD8-775D-4536-9F08-8F4CA33E2B3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34BE86-8601-4340-ADA5-9ACF609BB8AA}"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1371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9DB835FA-8CC1-4790-971C-10AE19064D5A}"/>
              </a:ext>
            </a:extLst>
          </p:cNvPr>
          <p:cNvSpPr>
            <a:spLocks noGrp="1" noRot="1" noChangeAspect="1" noTextEdit="1"/>
          </p:cNvSpPr>
          <p:nvPr>
            <p:ph type="sldImg"/>
          </p:nvPr>
        </p:nvSpPr>
        <p:spPr>
          <a:ln/>
        </p:spPr>
      </p:sp>
      <p:sp>
        <p:nvSpPr>
          <p:cNvPr id="43011" name="Notes Placeholder 2">
            <a:extLst>
              <a:ext uri="{FF2B5EF4-FFF2-40B4-BE49-F238E27FC236}">
                <a16:creationId xmlns:a16="http://schemas.microsoft.com/office/drawing/2014/main" id="{111D60D0-2435-422D-8FDD-3AE2337820B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
        <p:nvSpPr>
          <p:cNvPr id="43012" name="Slide Number Placeholder 3">
            <a:extLst>
              <a:ext uri="{FF2B5EF4-FFF2-40B4-BE49-F238E27FC236}">
                <a16:creationId xmlns:a16="http://schemas.microsoft.com/office/drawing/2014/main" id="{132FEBAB-6E6A-4BA2-9790-4456B658B4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AE6658-93C1-4085-BEE4-BE5D53185FE1}"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86466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39B3D8A-E46F-4BDD-9E73-27AE0FD9B9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5523F37-D2E4-4AEB-87E3-920C5BD376A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5059" name="Rectangle 2">
            <a:extLst>
              <a:ext uri="{FF2B5EF4-FFF2-40B4-BE49-F238E27FC236}">
                <a16:creationId xmlns:a16="http://schemas.microsoft.com/office/drawing/2014/main" id="{552317D8-5DB2-42F9-8C1E-20945DA4C510}"/>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8FC317EC-C94A-43EB-93FC-8B1FBB58ED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5190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A5A5CA2C-FD88-4650-B272-BF2CCDADAC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05AAC65A-7149-4718-9D2F-1FF94FDC8EE5}"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7107" name="Rectangle 2">
            <a:extLst>
              <a:ext uri="{FF2B5EF4-FFF2-40B4-BE49-F238E27FC236}">
                <a16:creationId xmlns:a16="http://schemas.microsoft.com/office/drawing/2014/main" id="{C173B837-388A-4D9D-B41B-0FBB70FA8506}"/>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1CEFAC62-112B-42DF-8ECC-D4151DB931E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cs typeface="Arial" panose="020B0604020202020204" pitchFamily="34" charset="0"/>
              </a:rPr>
              <a:t>Muhammad Yunus</a:t>
            </a:r>
            <a:r>
              <a:rPr lang="en-GB" altLang="en-US">
                <a:latin typeface="Arial" panose="020B0604020202020204" pitchFamily="34" charset="0"/>
                <a:cs typeface="Arial" panose="020B0604020202020204" pitchFamily="34" charset="0"/>
              </a:rPr>
              <a:t> is a </a:t>
            </a:r>
            <a:r>
              <a:rPr lang="en-GB" altLang="en-US">
                <a:latin typeface="Arial" panose="020B0604020202020204" pitchFamily="34" charset="0"/>
                <a:cs typeface="Arial" panose="020B0604020202020204" pitchFamily="34" charset="0"/>
                <a:hlinkClick r:id="rId3" tooltip="Bangladeshi people"/>
              </a:rPr>
              <a:t>Bangladeshi</a:t>
            </a:r>
            <a:r>
              <a:rPr lang="en-GB" altLang="en-US">
                <a:latin typeface="Arial" panose="020B0604020202020204" pitchFamily="34" charset="0"/>
                <a:cs typeface="Arial" panose="020B0604020202020204" pitchFamily="34" charset="0"/>
              </a:rPr>
              <a:t> social entrepreneur, banker, economist and civil society leader who was awarded the </a:t>
            </a:r>
            <a:r>
              <a:rPr lang="en-GB" altLang="en-US">
                <a:latin typeface="Arial" panose="020B0604020202020204" pitchFamily="34" charset="0"/>
                <a:cs typeface="Arial" panose="020B0604020202020204" pitchFamily="34" charset="0"/>
                <a:hlinkClick r:id="rId4" tooltip="Nobel Peace Prize"/>
              </a:rPr>
              <a:t>Nobel Peace Prize</a:t>
            </a:r>
            <a:r>
              <a:rPr lang="en-GB" altLang="en-US">
                <a:latin typeface="Arial" panose="020B0604020202020204" pitchFamily="34" charset="0"/>
                <a:cs typeface="Arial" panose="020B0604020202020204" pitchFamily="34" charset="0"/>
              </a:rPr>
              <a:t> in 2006. Yunus founded the </a:t>
            </a:r>
            <a:r>
              <a:rPr lang="en-GB" altLang="en-US">
                <a:latin typeface="Arial" panose="020B0604020202020204" pitchFamily="34" charset="0"/>
                <a:cs typeface="Arial" panose="020B0604020202020204" pitchFamily="34" charset="0"/>
                <a:hlinkClick r:id="rId5" tooltip="Grameen Bank"/>
              </a:rPr>
              <a:t>Grameen Bank</a:t>
            </a:r>
            <a:r>
              <a:rPr lang="en-GB" altLang="en-US">
                <a:latin typeface="Arial" panose="020B0604020202020204" pitchFamily="34" charset="0"/>
                <a:cs typeface="Arial" panose="020B0604020202020204" pitchFamily="34" charset="0"/>
              </a:rPr>
              <a:t> and pioneered the concepts of </a:t>
            </a:r>
            <a:r>
              <a:rPr lang="en-GB" altLang="en-US">
                <a:latin typeface="Arial" panose="020B0604020202020204" pitchFamily="34" charset="0"/>
                <a:cs typeface="Arial" panose="020B0604020202020204" pitchFamily="34" charset="0"/>
                <a:hlinkClick r:id="rId6" tooltip="Microcredit"/>
              </a:rPr>
              <a:t>microcredit</a:t>
            </a:r>
            <a:r>
              <a:rPr lang="en-GB" altLang="en-US">
                <a:latin typeface="Arial" panose="020B0604020202020204" pitchFamily="34" charset="0"/>
                <a:cs typeface="Arial" panose="020B0604020202020204" pitchFamily="34" charset="0"/>
              </a:rPr>
              <a:t> and </a:t>
            </a:r>
            <a:r>
              <a:rPr lang="en-GB" altLang="en-US">
                <a:latin typeface="Arial" panose="020B0604020202020204" pitchFamily="34" charset="0"/>
                <a:cs typeface="Arial" panose="020B0604020202020204" pitchFamily="34" charset="0"/>
                <a:hlinkClick r:id="rId7" tooltip="Microfinance"/>
              </a:rPr>
              <a:t>microfinance</a:t>
            </a:r>
            <a:r>
              <a:rPr lang="en-GB" altLang="en-US">
                <a:latin typeface="Arial" panose="020B0604020202020204" pitchFamily="34" charset="0"/>
                <a:cs typeface="Arial" panose="020B0604020202020204" pitchFamily="34" charset="0"/>
              </a:rPr>
              <a:t>. These loans are given to entrepreneurs too poor to qualify for traditional bank loans. In 2008, he was rated #2 in </a:t>
            </a:r>
            <a:r>
              <a:rPr lang="en-GB" altLang="en-US" i="1">
                <a:latin typeface="Arial" panose="020B0604020202020204" pitchFamily="34" charset="0"/>
                <a:cs typeface="Arial" panose="020B0604020202020204" pitchFamily="34" charset="0"/>
                <a:hlinkClick r:id="rId8" tooltip="Foreign Policy"/>
              </a:rPr>
              <a:t>Foreign Policy</a:t>
            </a:r>
            <a:r>
              <a:rPr lang="en-GB" altLang="en-US">
                <a:latin typeface="Arial" panose="020B0604020202020204" pitchFamily="34" charset="0"/>
                <a:cs typeface="Arial" panose="020B0604020202020204" pitchFamily="34" charset="0"/>
              </a:rPr>
              <a:t> magazine's list of the 'Top 100 Global Thinkers‘.</a:t>
            </a:r>
          </a:p>
        </p:txBody>
      </p:sp>
    </p:spTree>
    <p:extLst>
      <p:ext uri="{BB962C8B-B14F-4D97-AF65-F5344CB8AC3E}">
        <p14:creationId xmlns:p14="http://schemas.microsoft.com/office/powerpoint/2010/main" val="9423516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EDD0A0A0-39AA-4A7C-A22A-91A62CAAECE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9AA17FA8-6D6D-4B6C-A420-AD98E7C91E7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9155" name="Rectangle 2">
            <a:extLst>
              <a:ext uri="{FF2B5EF4-FFF2-40B4-BE49-F238E27FC236}">
                <a16:creationId xmlns:a16="http://schemas.microsoft.com/office/drawing/2014/main" id="{D1075B9E-14FC-4314-A9F0-EEFFEA146C24}"/>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1D3C8CD3-F3C6-4B65-A87E-089D0EB5FCC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9045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EE6F67CE-BEAD-4871-8D63-F8EA7DCFE42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0D5C78C-14FC-4887-A0E8-6662749F8AE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1203" name="Rectangle 2">
            <a:extLst>
              <a:ext uri="{FF2B5EF4-FFF2-40B4-BE49-F238E27FC236}">
                <a16:creationId xmlns:a16="http://schemas.microsoft.com/office/drawing/2014/main" id="{BA0DF339-73FA-4F99-BAE3-B2F47ABBF0BD}"/>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A65EEF13-CE2B-48BE-97D0-B060B4B059D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56774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C5351FF9-E14E-48DC-AFB4-2B385D06C2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152993C-1A4F-40E9-9468-F81E1E45316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7347" name="Rectangle 2">
            <a:extLst>
              <a:ext uri="{FF2B5EF4-FFF2-40B4-BE49-F238E27FC236}">
                <a16:creationId xmlns:a16="http://schemas.microsoft.com/office/drawing/2014/main" id="{74ADDB9F-8FCE-4253-9C27-DAEACA2EB606}"/>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FEBDE4F4-75D2-483F-886B-E03B23BD96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0333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802FE9C2-6161-4FD6-BA5C-34C6ABADE8C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9C8848B-8F98-4BD5-8213-61CD0B1D5D2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1443" name="Rectangle 2">
            <a:extLst>
              <a:ext uri="{FF2B5EF4-FFF2-40B4-BE49-F238E27FC236}">
                <a16:creationId xmlns:a16="http://schemas.microsoft.com/office/drawing/2014/main" id="{A77317C1-B9CF-4EA9-BCD6-F9B6956FF031}"/>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5E73202B-96EB-4662-A43F-842421F95F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537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6A23073B-DC46-4A62-AE77-8ED7F1FD69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4002E43-73D0-4BD2-88AB-130AB072F80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E5E1BEFF-6761-4292-8F1B-7780E6269DE7}"/>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A75F1515-2C59-44D4-B031-AB69F567B7C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9268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2B4616CB-E05E-4116-8D4E-B3185781380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9A9C3F31-C337-41AD-9CFB-18CFA87E25F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5539" name="Rectangle 2">
            <a:extLst>
              <a:ext uri="{FF2B5EF4-FFF2-40B4-BE49-F238E27FC236}">
                <a16:creationId xmlns:a16="http://schemas.microsoft.com/office/drawing/2014/main" id="{E2729AE7-5075-4C60-AED0-144BE0364864}"/>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F3581E5A-29C7-408B-A124-AE9218194FD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73268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D2AD01D0-8A34-42D7-BF5F-1D0D6194B4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7C873812-3C07-4BB2-B811-8F31B5BF321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3731" name="Rectangle 2">
            <a:extLst>
              <a:ext uri="{FF2B5EF4-FFF2-40B4-BE49-F238E27FC236}">
                <a16:creationId xmlns:a16="http://schemas.microsoft.com/office/drawing/2014/main" id="{816C3C50-63CF-475D-9BB7-0D39328D2563}"/>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9F10E331-CA2B-4535-A8E6-1D0A2F7E8038}"/>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a:t>Global Entrepreneurship Monitor (GEM) claims that social entrepreneurial activity is highest amongst 18-24 year olds and there is no significance between men and women. This should be treated with caution as social entrepreneurship is so broad and involves individuals starting or managing alone or with others any form of social, community or voluntary activity.</a:t>
            </a:r>
          </a:p>
          <a:p>
            <a:pPr>
              <a:defRPr/>
            </a:pPr>
            <a:endParaRPr lang="en-GB" altLang="en-US" dirty="0"/>
          </a:p>
          <a:p>
            <a:pPr>
              <a:defRPr/>
            </a:pPr>
            <a:r>
              <a:rPr lang="en-GB" altLang="en-US" dirty="0"/>
              <a:t>Mort et al. argue that there social entrepreneurship is multidimensional and only exists when it incorporates the above 4 elements:</a:t>
            </a:r>
          </a:p>
          <a:p>
            <a:pPr>
              <a:defRPr/>
            </a:pPr>
            <a:endParaRPr lang="en-GB" altLang="en-US" dirty="0"/>
          </a:p>
          <a:p>
            <a:pPr marL="228600" indent="-228600">
              <a:buFontTx/>
              <a:buAutoNum type="arabicPeriod"/>
              <a:defRPr/>
            </a:pPr>
            <a:r>
              <a:rPr lang="en-GB" altLang="en-US" dirty="0"/>
              <a:t>Creating better social value than their competitors which results in exhibiting virtuous behaviour.</a:t>
            </a:r>
          </a:p>
          <a:p>
            <a:pPr marL="228600" indent="-228600">
              <a:buFontTx/>
              <a:buAutoNum type="arabicPeriod"/>
              <a:defRPr/>
            </a:pPr>
            <a:r>
              <a:rPr lang="en-GB" altLang="en-US" dirty="0"/>
              <a:t>Balanced judgement and ability to see through the complexity of the situation they face.</a:t>
            </a:r>
          </a:p>
          <a:p>
            <a:pPr marL="228600" indent="-228600">
              <a:buFontTx/>
              <a:buAutoNum type="arabicPeriod"/>
              <a:defRPr/>
            </a:pPr>
            <a:r>
              <a:rPr lang="en-GB" altLang="en-US" dirty="0"/>
              <a:t>Similar to business entrepreneurs they are able to recognise opportunities.</a:t>
            </a:r>
          </a:p>
          <a:p>
            <a:pPr marL="228600" indent="-228600">
              <a:buFontTx/>
              <a:buAutoNum type="arabicPeriod"/>
              <a:defRPr/>
            </a:pPr>
            <a:r>
              <a:rPr lang="en-GB" altLang="en-US" dirty="0"/>
              <a:t>Like business entrepreneurs are innovative, proactive and risk-takers in their decision making.</a:t>
            </a:r>
          </a:p>
          <a:p>
            <a:pPr>
              <a:defRPr/>
            </a:pPr>
            <a:endParaRPr lang="en-GB" altLang="en-US" dirty="0"/>
          </a:p>
          <a:p>
            <a:pPr>
              <a:defRPr/>
            </a:pPr>
            <a:r>
              <a:rPr lang="en-GB" altLang="en-US" b="1" dirty="0"/>
              <a:t>Virtue</a:t>
            </a:r>
            <a:r>
              <a:rPr lang="en-GB" altLang="en-US" dirty="0"/>
              <a:t> is key a element in the construct. It underpins the social entrepreneur’s judgement – positively good values such as love, integrity, honesty and empathy.</a:t>
            </a:r>
          </a:p>
          <a:p>
            <a:pPr marL="228600" indent="-228600">
              <a:buFontTx/>
              <a:buAutoNum type="arabicPeriod"/>
              <a:defRPr/>
            </a:pPr>
            <a:endParaRPr lang="en-GB" altLang="en-US" dirty="0"/>
          </a:p>
        </p:txBody>
      </p:sp>
    </p:spTree>
    <p:extLst>
      <p:ext uri="{BB962C8B-B14F-4D97-AF65-F5344CB8AC3E}">
        <p14:creationId xmlns:p14="http://schemas.microsoft.com/office/powerpoint/2010/main" val="5221474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AA9D09F6-A475-4026-9FBC-6AA512FAA0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987CE3-83AB-40A9-BE7F-ED18FA7ADBE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9875" name="Rectangle 2">
            <a:extLst>
              <a:ext uri="{FF2B5EF4-FFF2-40B4-BE49-F238E27FC236}">
                <a16:creationId xmlns:a16="http://schemas.microsoft.com/office/drawing/2014/main" id="{E09DB689-4B54-4F7C-94EA-9844BF42FA58}"/>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E67F6034-DCC8-4EB3-A2D9-0910A70D40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1045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Line 7">
            <a:extLst>
              <a:ext uri="{FF2B5EF4-FFF2-40B4-BE49-F238E27FC236}">
                <a16:creationId xmlns:a16="http://schemas.microsoft.com/office/drawing/2014/main" id="{D1A9B558-FF20-4FFA-ACEC-8C7B9AC2EE92}"/>
              </a:ext>
            </a:extLst>
          </p:cNvPr>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4098" name="Rectangle 2"/>
          <p:cNvSpPr>
            <a:spLocks noGrp="1" noChangeArrowheads="1"/>
          </p:cNvSpPr>
          <p:nvPr>
            <p:ph type="ctrTitle"/>
          </p:nvPr>
        </p:nvSpPr>
        <p:spPr>
          <a:xfrm>
            <a:off x="457200" y="1214440"/>
            <a:ext cx="7772400" cy="1470025"/>
          </a:xfrm>
        </p:spPr>
        <p:txBody>
          <a:bodyPr/>
          <a:lstStyle>
            <a:lvl1pPr>
              <a:defRPr/>
            </a:lvl1pPr>
          </a:lstStyle>
          <a:p>
            <a:pPr lvl="0"/>
            <a:r>
              <a:rPr lang="en-US" noProof="0"/>
              <a:t>Click to edit Master title style</a:t>
            </a:r>
          </a:p>
        </p:txBody>
      </p:sp>
      <p:sp>
        <p:nvSpPr>
          <p:cNvPr id="409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5" name="Date Placeholder 4">
            <a:extLst>
              <a:ext uri="{FF2B5EF4-FFF2-40B4-BE49-F238E27FC236}">
                <a16:creationId xmlns:a16="http://schemas.microsoft.com/office/drawing/2014/main" id="{BE575502-CFFB-4778-BC8F-9409FB46FA1C}"/>
              </a:ext>
            </a:extLst>
          </p:cNvPr>
          <p:cNvSpPr>
            <a:spLocks noGrp="1" noChangeArrowheads="1"/>
          </p:cNvSpPr>
          <p:nvPr>
            <p:ph type="dt" sz="half" idx="10"/>
          </p:nvPr>
        </p:nvSpPr>
        <p:spPr/>
        <p:txBody>
          <a:bodyPr/>
          <a:lstStyle>
            <a:lvl1pPr>
              <a:defRPr/>
            </a:lvl1pPr>
          </a:lstStyle>
          <a:p>
            <a:pPr>
              <a:defRPr/>
            </a:pPr>
            <a:fld id="{96E8D782-D2C6-423A-8EC0-672AA217DB50}" type="datetime1">
              <a:rPr lang="en-US" smtClean="0"/>
              <a:t>7/10/2024</a:t>
            </a:fld>
            <a:endParaRPr lang="en-US"/>
          </a:p>
        </p:txBody>
      </p:sp>
      <p:sp>
        <p:nvSpPr>
          <p:cNvPr id="6" name="Footer Placeholder 5">
            <a:extLst>
              <a:ext uri="{FF2B5EF4-FFF2-40B4-BE49-F238E27FC236}">
                <a16:creationId xmlns:a16="http://schemas.microsoft.com/office/drawing/2014/main" id="{3BC42B5F-124B-41B1-855C-7E8FC0F79682}"/>
              </a:ext>
            </a:extLst>
          </p:cNvPr>
          <p:cNvSpPr>
            <a:spLocks noGrp="1" noChangeArrowheads="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A3FAB7D5-9E33-4726-AA59-14826EB61059}"/>
              </a:ext>
            </a:extLst>
          </p:cNvPr>
          <p:cNvSpPr>
            <a:spLocks noGrp="1" noChangeArrowheads="1"/>
          </p:cNvSpPr>
          <p:nvPr>
            <p:ph type="sldNum" sz="quarter" idx="12"/>
          </p:nvPr>
        </p:nvSpPr>
        <p:spPr/>
        <p:txBody>
          <a:bodyPr/>
          <a:lstStyle>
            <a:lvl1pPr>
              <a:defRPr/>
            </a:lvl1pPr>
          </a:lstStyle>
          <a:p>
            <a:pPr>
              <a:defRPr/>
            </a:pPr>
            <a:fld id="{5291ACE5-A4AB-449F-84BE-3790E8238807}" type="slidenum">
              <a:rPr lang="en-US" altLang="en-US"/>
              <a:pPr>
                <a:defRPr/>
              </a:pPr>
              <a:t>‹#›</a:t>
            </a:fld>
            <a:endParaRPr lang="en-US" altLang="en-US"/>
          </a:p>
        </p:txBody>
      </p:sp>
    </p:spTree>
    <p:extLst>
      <p:ext uri="{BB962C8B-B14F-4D97-AF65-F5344CB8AC3E}">
        <p14:creationId xmlns:p14="http://schemas.microsoft.com/office/powerpoint/2010/main" val="249583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03C93F0-4E84-4B0B-9593-D8038EE49880}"/>
              </a:ext>
            </a:extLst>
          </p:cNvPr>
          <p:cNvSpPr>
            <a:spLocks noGrp="1" noChangeArrowheads="1"/>
          </p:cNvSpPr>
          <p:nvPr>
            <p:ph type="dt" sz="half" idx="10"/>
          </p:nvPr>
        </p:nvSpPr>
        <p:spPr>
          <a:ln/>
        </p:spPr>
        <p:txBody>
          <a:bodyPr/>
          <a:lstStyle>
            <a:lvl1pPr>
              <a:defRPr/>
            </a:lvl1pPr>
          </a:lstStyle>
          <a:p>
            <a:pPr>
              <a:defRPr/>
            </a:pPr>
            <a:fld id="{D6C27C08-CEF0-4D79-A166-AB110132165A}" type="datetime1">
              <a:rPr lang="en-US" smtClean="0"/>
              <a:t>7/10/2024</a:t>
            </a:fld>
            <a:endParaRPr lang="en-US"/>
          </a:p>
        </p:txBody>
      </p:sp>
      <p:sp>
        <p:nvSpPr>
          <p:cNvPr id="5" name="Rectangle 5">
            <a:extLst>
              <a:ext uri="{FF2B5EF4-FFF2-40B4-BE49-F238E27FC236}">
                <a16:creationId xmlns:a16="http://schemas.microsoft.com/office/drawing/2014/main" id="{F1DBB8A3-5FBD-4A9B-80D0-E0733958C3B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2E81367-FC4A-48B4-8BF6-B9028322E2BE}"/>
              </a:ext>
            </a:extLst>
          </p:cNvPr>
          <p:cNvSpPr>
            <a:spLocks noGrp="1" noChangeArrowheads="1"/>
          </p:cNvSpPr>
          <p:nvPr>
            <p:ph type="sldNum" sz="quarter" idx="12"/>
          </p:nvPr>
        </p:nvSpPr>
        <p:spPr>
          <a:ln/>
        </p:spPr>
        <p:txBody>
          <a:bodyPr/>
          <a:lstStyle>
            <a:lvl1pPr>
              <a:defRPr/>
            </a:lvl1pPr>
          </a:lstStyle>
          <a:p>
            <a:pPr>
              <a:defRPr/>
            </a:pPr>
            <a:fld id="{8395137A-962B-46C6-B1F6-8B6F506C6B99}" type="slidenum">
              <a:rPr lang="en-US" altLang="en-US"/>
              <a:pPr>
                <a:defRPr/>
              </a:pPr>
              <a:t>‹#›</a:t>
            </a:fld>
            <a:endParaRPr lang="en-US" altLang="en-US"/>
          </a:p>
        </p:txBody>
      </p:sp>
    </p:spTree>
    <p:extLst>
      <p:ext uri="{BB962C8B-B14F-4D97-AF65-F5344CB8AC3E}">
        <p14:creationId xmlns:p14="http://schemas.microsoft.com/office/powerpoint/2010/main" val="1588768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E9E00784-3C5B-411F-BBCC-4569BC00BEB7}"/>
              </a:ext>
            </a:extLst>
          </p:cNvPr>
          <p:cNvSpPr>
            <a:spLocks noGrp="1" noChangeArrowheads="1"/>
          </p:cNvSpPr>
          <p:nvPr>
            <p:ph type="dt" sz="half" idx="10"/>
          </p:nvPr>
        </p:nvSpPr>
        <p:spPr>
          <a:ln/>
        </p:spPr>
        <p:txBody>
          <a:bodyPr/>
          <a:lstStyle>
            <a:lvl1pPr>
              <a:defRPr/>
            </a:lvl1pPr>
          </a:lstStyle>
          <a:p>
            <a:pPr>
              <a:defRPr/>
            </a:pPr>
            <a:fld id="{96F9C598-F05F-4487-BF0D-1EAE8F87433F}" type="datetime1">
              <a:rPr lang="en-US" smtClean="0"/>
              <a:t>7/10/2024</a:t>
            </a:fld>
            <a:endParaRPr lang="en-US"/>
          </a:p>
        </p:txBody>
      </p:sp>
      <p:sp>
        <p:nvSpPr>
          <p:cNvPr id="5" name="Rectangle 5">
            <a:extLst>
              <a:ext uri="{FF2B5EF4-FFF2-40B4-BE49-F238E27FC236}">
                <a16:creationId xmlns:a16="http://schemas.microsoft.com/office/drawing/2014/main" id="{2D41DEA9-C6FF-44DB-B59B-E457B622E5D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89D69AC-7AC8-48E5-9896-54376A6C3011}"/>
              </a:ext>
            </a:extLst>
          </p:cNvPr>
          <p:cNvSpPr>
            <a:spLocks noGrp="1" noChangeArrowheads="1"/>
          </p:cNvSpPr>
          <p:nvPr>
            <p:ph type="sldNum" sz="quarter" idx="12"/>
          </p:nvPr>
        </p:nvSpPr>
        <p:spPr>
          <a:ln/>
        </p:spPr>
        <p:txBody>
          <a:bodyPr/>
          <a:lstStyle>
            <a:lvl1pPr>
              <a:defRPr/>
            </a:lvl1pPr>
          </a:lstStyle>
          <a:p>
            <a:pPr>
              <a:defRPr/>
            </a:pPr>
            <a:fld id="{A7CB9B24-95CA-4C66-9C4E-88162E89C202}" type="slidenum">
              <a:rPr lang="en-US" altLang="en-US"/>
              <a:pPr>
                <a:defRPr/>
              </a:pPr>
              <a:t>‹#›</a:t>
            </a:fld>
            <a:endParaRPr lang="en-US" altLang="en-US"/>
          </a:p>
        </p:txBody>
      </p:sp>
    </p:spTree>
    <p:extLst>
      <p:ext uri="{BB962C8B-B14F-4D97-AF65-F5344CB8AC3E}">
        <p14:creationId xmlns:p14="http://schemas.microsoft.com/office/powerpoint/2010/main" val="540389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B5F5316-80B4-4071-B06B-1A4A19E1EBB9}"/>
              </a:ext>
            </a:extLst>
          </p:cNvPr>
          <p:cNvSpPr>
            <a:spLocks noGrp="1" noChangeArrowheads="1"/>
          </p:cNvSpPr>
          <p:nvPr>
            <p:ph type="dt" sz="half" idx="10"/>
          </p:nvPr>
        </p:nvSpPr>
        <p:spPr>
          <a:ln/>
        </p:spPr>
        <p:txBody>
          <a:bodyPr/>
          <a:lstStyle>
            <a:lvl1pPr>
              <a:defRPr/>
            </a:lvl1pPr>
          </a:lstStyle>
          <a:p>
            <a:pPr>
              <a:defRPr/>
            </a:pPr>
            <a:fld id="{E84D829F-3F53-4E6E-A211-F3DEF5E6CF81}" type="datetime1">
              <a:rPr lang="en-US" smtClean="0"/>
              <a:t>7/10/2024</a:t>
            </a:fld>
            <a:endParaRPr lang="en-US"/>
          </a:p>
        </p:txBody>
      </p:sp>
      <p:sp>
        <p:nvSpPr>
          <p:cNvPr id="6" name="Rectangle 5">
            <a:extLst>
              <a:ext uri="{FF2B5EF4-FFF2-40B4-BE49-F238E27FC236}">
                <a16:creationId xmlns:a16="http://schemas.microsoft.com/office/drawing/2014/main" id="{9A1BD2E3-E210-4C88-A060-630E75A08BF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9F1BBD1-0091-4404-B8E4-76EDB8C2F6AD}"/>
              </a:ext>
            </a:extLst>
          </p:cNvPr>
          <p:cNvSpPr>
            <a:spLocks noGrp="1" noChangeArrowheads="1"/>
          </p:cNvSpPr>
          <p:nvPr>
            <p:ph type="sldNum" sz="quarter" idx="12"/>
          </p:nvPr>
        </p:nvSpPr>
        <p:spPr>
          <a:ln/>
        </p:spPr>
        <p:txBody>
          <a:bodyPr/>
          <a:lstStyle>
            <a:lvl1pPr>
              <a:defRPr/>
            </a:lvl1pPr>
          </a:lstStyle>
          <a:p>
            <a:pPr>
              <a:defRPr/>
            </a:pPr>
            <a:fld id="{5E5C1817-BA6B-42F1-BD30-2BCC352D69A9}" type="slidenum">
              <a:rPr lang="en-US" altLang="en-US"/>
              <a:pPr>
                <a:defRPr/>
              </a:pPr>
              <a:t>‹#›</a:t>
            </a:fld>
            <a:endParaRPr lang="en-US" altLang="en-US"/>
          </a:p>
        </p:txBody>
      </p:sp>
    </p:spTree>
    <p:extLst>
      <p:ext uri="{BB962C8B-B14F-4D97-AF65-F5344CB8AC3E}">
        <p14:creationId xmlns:p14="http://schemas.microsoft.com/office/powerpoint/2010/main" val="422094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EF0594B-970F-4361-9CE2-AB0E8AC1B728}"/>
              </a:ext>
            </a:extLst>
          </p:cNvPr>
          <p:cNvSpPr>
            <a:spLocks noGrp="1" noChangeArrowheads="1"/>
          </p:cNvSpPr>
          <p:nvPr>
            <p:ph type="dt" sz="half" idx="10"/>
          </p:nvPr>
        </p:nvSpPr>
        <p:spPr>
          <a:ln/>
        </p:spPr>
        <p:txBody>
          <a:bodyPr/>
          <a:lstStyle>
            <a:lvl1pPr>
              <a:defRPr/>
            </a:lvl1pPr>
          </a:lstStyle>
          <a:p>
            <a:pPr>
              <a:defRPr/>
            </a:pPr>
            <a:fld id="{4811E296-F9B9-4003-A038-9E69F3A65711}" type="datetime1">
              <a:rPr lang="en-US" smtClean="0"/>
              <a:t>7/10/2024</a:t>
            </a:fld>
            <a:endParaRPr lang="en-US"/>
          </a:p>
        </p:txBody>
      </p:sp>
      <p:sp>
        <p:nvSpPr>
          <p:cNvPr id="8" name="Rectangle 5">
            <a:extLst>
              <a:ext uri="{FF2B5EF4-FFF2-40B4-BE49-F238E27FC236}">
                <a16:creationId xmlns:a16="http://schemas.microsoft.com/office/drawing/2014/main" id="{DE7A8DA0-2C6A-4BCB-854A-2F81C1B0E77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9E1E7387-1893-47B4-9617-52031E439DF4}"/>
              </a:ext>
            </a:extLst>
          </p:cNvPr>
          <p:cNvSpPr>
            <a:spLocks noGrp="1" noChangeArrowheads="1"/>
          </p:cNvSpPr>
          <p:nvPr>
            <p:ph type="sldNum" sz="quarter" idx="12"/>
          </p:nvPr>
        </p:nvSpPr>
        <p:spPr>
          <a:ln/>
        </p:spPr>
        <p:txBody>
          <a:bodyPr/>
          <a:lstStyle>
            <a:lvl1pPr>
              <a:defRPr/>
            </a:lvl1pPr>
          </a:lstStyle>
          <a:p>
            <a:pPr>
              <a:defRPr/>
            </a:pPr>
            <a:fld id="{A7E9503A-1F0A-47CE-9C82-1CA655FA05A1}" type="slidenum">
              <a:rPr lang="en-US" altLang="en-US"/>
              <a:pPr>
                <a:defRPr/>
              </a:pPr>
              <a:t>‹#›</a:t>
            </a:fld>
            <a:endParaRPr lang="en-US" altLang="en-US"/>
          </a:p>
        </p:txBody>
      </p:sp>
    </p:spTree>
    <p:extLst>
      <p:ext uri="{BB962C8B-B14F-4D97-AF65-F5344CB8AC3E}">
        <p14:creationId xmlns:p14="http://schemas.microsoft.com/office/powerpoint/2010/main" val="556368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06243FC-8FF7-4079-AD6C-8F0524FECA96}"/>
              </a:ext>
            </a:extLst>
          </p:cNvPr>
          <p:cNvSpPr>
            <a:spLocks noGrp="1" noChangeArrowheads="1"/>
          </p:cNvSpPr>
          <p:nvPr>
            <p:ph type="dt" sz="half" idx="10"/>
          </p:nvPr>
        </p:nvSpPr>
        <p:spPr>
          <a:ln/>
        </p:spPr>
        <p:txBody>
          <a:bodyPr/>
          <a:lstStyle>
            <a:lvl1pPr>
              <a:defRPr/>
            </a:lvl1pPr>
          </a:lstStyle>
          <a:p>
            <a:pPr>
              <a:defRPr/>
            </a:pPr>
            <a:fld id="{4F192297-34F4-44DE-9720-3F2C784E01C0}" type="datetime1">
              <a:rPr lang="en-US" smtClean="0"/>
              <a:t>7/10/2024</a:t>
            </a:fld>
            <a:endParaRPr lang="en-US"/>
          </a:p>
        </p:txBody>
      </p:sp>
      <p:sp>
        <p:nvSpPr>
          <p:cNvPr id="4" name="Rectangle 5">
            <a:extLst>
              <a:ext uri="{FF2B5EF4-FFF2-40B4-BE49-F238E27FC236}">
                <a16:creationId xmlns:a16="http://schemas.microsoft.com/office/drawing/2014/main" id="{0DF7FFE3-4047-4CDA-8D65-E902F0B0712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FF1C177D-3EC8-459F-89FC-CD2FDFF7B5A4}"/>
              </a:ext>
            </a:extLst>
          </p:cNvPr>
          <p:cNvSpPr>
            <a:spLocks noGrp="1" noChangeArrowheads="1"/>
          </p:cNvSpPr>
          <p:nvPr>
            <p:ph type="sldNum" sz="quarter" idx="12"/>
          </p:nvPr>
        </p:nvSpPr>
        <p:spPr>
          <a:ln/>
        </p:spPr>
        <p:txBody>
          <a:bodyPr/>
          <a:lstStyle>
            <a:lvl1pPr>
              <a:defRPr/>
            </a:lvl1pPr>
          </a:lstStyle>
          <a:p>
            <a:pPr>
              <a:defRPr/>
            </a:pPr>
            <a:fld id="{14002946-792E-45F3-ACB4-10415B98CDEC}" type="slidenum">
              <a:rPr lang="en-US" altLang="en-US"/>
              <a:pPr>
                <a:defRPr/>
              </a:pPr>
              <a:t>‹#›</a:t>
            </a:fld>
            <a:endParaRPr lang="en-US" altLang="en-US"/>
          </a:p>
        </p:txBody>
      </p:sp>
    </p:spTree>
    <p:extLst>
      <p:ext uri="{BB962C8B-B14F-4D97-AF65-F5344CB8AC3E}">
        <p14:creationId xmlns:p14="http://schemas.microsoft.com/office/powerpoint/2010/main" val="3179467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EE1E7AD-8064-4143-885F-A2685049C397}"/>
              </a:ext>
            </a:extLst>
          </p:cNvPr>
          <p:cNvSpPr>
            <a:spLocks noGrp="1" noChangeArrowheads="1"/>
          </p:cNvSpPr>
          <p:nvPr>
            <p:ph type="dt" sz="half" idx="10"/>
          </p:nvPr>
        </p:nvSpPr>
        <p:spPr>
          <a:ln/>
        </p:spPr>
        <p:txBody>
          <a:bodyPr/>
          <a:lstStyle>
            <a:lvl1pPr>
              <a:defRPr/>
            </a:lvl1pPr>
          </a:lstStyle>
          <a:p>
            <a:pPr>
              <a:defRPr/>
            </a:pPr>
            <a:fld id="{11742221-0B56-419B-9C30-318F989525C2}" type="datetime1">
              <a:rPr lang="en-US" smtClean="0"/>
              <a:t>7/10/2024</a:t>
            </a:fld>
            <a:endParaRPr lang="en-US"/>
          </a:p>
        </p:txBody>
      </p:sp>
      <p:sp>
        <p:nvSpPr>
          <p:cNvPr id="3" name="Rectangle 5">
            <a:extLst>
              <a:ext uri="{FF2B5EF4-FFF2-40B4-BE49-F238E27FC236}">
                <a16:creationId xmlns:a16="http://schemas.microsoft.com/office/drawing/2014/main" id="{A1D4B436-42E1-4A1D-8FF9-48AE588347B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916C4453-2B0A-49E7-961C-E15D81923A96}"/>
              </a:ext>
            </a:extLst>
          </p:cNvPr>
          <p:cNvSpPr>
            <a:spLocks noGrp="1" noChangeArrowheads="1"/>
          </p:cNvSpPr>
          <p:nvPr>
            <p:ph type="sldNum" sz="quarter" idx="12"/>
          </p:nvPr>
        </p:nvSpPr>
        <p:spPr>
          <a:ln/>
        </p:spPr>
        <p:txBody>
          <a:bodyPr/>
          <a:lstStyle>
            <a:lvl1pPr>
              <a:defRPr/>
            </a:lvl1pPr>
          </a:lstStyle>
          <a:p>
            <a:pPr>
              <a:defRPr/>
            </a:pPr>
            <a:fld id="{70918668-16AD-4D97-BC2F-DCB330D1C793}" type="slidenum">
              <a:rPr lang="en-US" altLang="en-US"/>
              <a:pPr>
                <a:defRPr/>
              </a:pPr>
              <a:t>‹#›</a:t>
            </a:fld>
            <a:endParaRPr lang="en-US" altLang="en-US"/>
          </a:p>
        </p:txBody>
      </p:sp>
    </p:spTree>
    <p:extLst>
      <p:ext uri="{BB962C8B-B14F-4D97-AF65-F5344CB8AC3E}">
        <p14:creationId xmlns:p14="http://schemas.microsoft.com/office/powerpoint/2010/main" val="991329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D0E13062-C483-4EEC-A995-CAED94971D12}"/>
              </a:ext>
            </a:extLst>
          </p:cNvPr>
          <p:cNvSpPr>
            <a:spLocks noGrp="1" noChangeArrowheads="1"/>
          </p:cNvSpPr>
          <p:nvPr>
            <p:ph type="dt" sz="half" idx="10"/>
          </p:nvPr>
        </p:nvSpPr>
        <p:spPr>
          <a:ln/>
        </p:spPr>
        <p:txBody>
          <a:bodyPr/>
          <a:lstStyle>
            <a:lvl1pPr>
              <a:defRPr/>
            </a:lvl1pPr>
          </a:lstStyle>
          <a:p>
            <a:pPr>
              <a:defRPr/>
            </a:pPr>
            <a:fld id="{CAA3DDEC-AFDD-40C5-8722-0DF1DC49E2AD}" type="datetime1">
              <a:rPr lang="en-US" smtClean="0"/>
              <a:t>7/10/2024</a:t>
            </a:fld>
            <a:endParaRPr lang="en-US"/>
          </a:p>
        </p:txBody>
      </p:sp>
      <p:sp>
        <p:nvSpPr>
          <p:cNvPr id="6" name="Rectangle 5">
            <a:extLst>
              <a:ext uri="{FF2B5EF4-FFF2-40B4-BE49-F238E27FC236}">
                <a16:creationId xmlns:a16="http://schemas.microsoft.com/office/drawing/2014/main" id="{0D999562-0B25-4BA3-B4F9-6BED4F831B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58729385-6162-4F39-816F-F59E87AC0293}"/>
              </a:ext>
            </a:extLst>
          </p:cNvPr>
          <p:cNvSpPr>
            <a:spLocks noGrp="1" noChangeArrowheads="1"/>
          </p:cNvSpPr>
          <p:nvPr>
            <p:ph type="sldNum" sz="quarter" idx="12"/>
          </p:nvPr>
        </p:nvSpPr>
        <p:spPr>
          <a:ln/>
        </p:spPr>
        <p:txBody>
          <a:bodyPr/>
          <a:lstStyle>
            <a:lvl1pPr>
              <a:defRPr/>
            </a:lvl1pPr>
          </a:lstStyle>
          <a:p>
            <a:pPr>
              <a:defRPr/>
            </a:pPr>
            <a:fld id="{3455936B-9DF4-4AD5-951A-A6F7883A6F7F}" type="slidenum">
              <a:rPr lang="en-US" altLang="en-US"/>
              <a:pPr>
                <a:defRPr/>
              </a:pPr>
              <a:t>‹#›</a:t>
            </a:fld>
            <a:endParaRPr lang="en-US" altLang="en-US"/>
          </a:p>
        </p:txBody>
      </p:sp>
    </p:spTree>
    <p:extLst>
      <p:ext uri="{BB962C8B-B14F-4D97-AF65-F5344CB8AC3E}">
        <p14:creationId xmlns:p14="http://schemas.microsoft.com/office/powerpoint/2010/main" val="836148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4E8B5C27-429E-4960-9494-176E5182D3AE}"/>
              </a:ext>
            </a:extLst>
          </p:cNvPr>
          <p:cNvSpPr>
            <a:spLocks noGrp="1" noChangeArrowheads="1"/>
          </p:cNvSpPr>
          <p:nvPr>
            <p:ph type="dt" sz="half" idx="10"/>
          </p:nvPr>
        </p:nvSpPr>
        <p:spPr>
          <a:ln/>
        </p:spPr>
        <p:txBody>
          <a:bodyPr/>
          <a:lstStyle>
            <a:lvl1pPr>
              <a:defRPr/>
            </a:lvl1pPr>
          </a:lstStyle>
          <a:p>
            <a:pPr>
              <a:defRPr/>
            </a:pPr>
            <a:fld id="{B79D808C-9716-472D-8F85-A4EAD69B6BFB}" type="datetime1">
              <a:rPr lang="en-US" smtClean="0"/>
              <a:t>7/10/2024</a:t>
            </a:fld>
            <a:endParaRPr lang="en-US"/>
          </a:p>
        </p:txBody>
      </p:sp>
      <p:sp>
        <p:nvSpPr>
          <p:cNvPr id="6" name="Rectangle 5">
            <a:extLst>
              <a:ext uri="{FF2B5EF4-FFF2-40B4-BE49-F238E27FC236}">
                <a16:creationId xmlns:a16="http://schemas.microsoft.com/office/drawing/2014/main" id="{EAF1F4FB-C3FE-42B4-8052-12545208BAD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18CC5E7A-5881-4648-AB75-0BCD204D8F73}"/>
              </a:ext>
            </a:extLst>
          </p:cNvPr>
          <p:cNvSpPr>
            <a:spLocks noGrp="1" noChangeArrowheads="1"/>
          </p:cNvSpPr>
          <p:nvPr>
            <p:ph type="sldNum" sz="quarter" idx="12"/>
          </p:nvPr>
        </p:nvSpPr>
        <p:spPr>
          <a:ln/>
        </p:spPr>
        <p:txBody>
          <a:bodyPr/>
          <a:lstStyle>
            <a:lvl1pPr>
              <a:defRPr/>
            </a:lvl1pPr>
          </a:lstStyle>
          <a:p>
            <a:pPr>
              <a:defRPr/>
            </a:pPr>
            <a:fld id="{622B2D1E-47A6-4093-9976-BD6F9DDEB32E}" type="slidenum">
              <a:rPr lang="en-US" altLang="en-US"/>
              <a:pPr>
                <a:defRPr/>
              </a:pPr>
              <a:t>‹#›</a:t>
            </a:fld>
            <a:endParaRPr lang="en-US" altLang="en-US"/>
          </a:p>
        </p:txBody>
      </p:sp>
    </p:spTree>
    <p:extLst>
      <p:ext uri="{BB962C8B-B14F-4D97-AF65-F5344CB8AC3E}">
        <p14:creationId xmlns:p14="http://schemas.microsoft.com/office/powerpoint/2010/main" val="4211940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94A7983-E9FC-4F24-8FDF-65A3F8CA2D34}"/>
              </a:ext>
            </a:extLst>
          </p:cNvPr>
          <p:cNvSpPr>
            <a:spLocks noGrp="1" noChangeArrowheads="1"/>
          </p:cNvSpPr>
          <p:nvPr>
            <p:ph type="dt" sz="half" idx="10"/>
          </p:nvPr>
        </p:nvSpPr>
        <p:spPr>
          <a:ln/>
        </p:spPr>
        <p:txBody>
          <a:bodyPr/>
          <a:lstStyle>
            <a:lvl1pPr>
              <a:defRPr/>
            </a:lvl1pPr>
          </a:lstStyle>
          <a:p>
            <a:pPr>
              <a:defRPr/>
            </a:pPr>
            <a:fld id="{21C4A715-4949-4184-A60B-292BD2185DD8}" type="datetime1">
              <a:rPr lang="en-US" smtClean="0"/>
              <a:t>7/10/2024</a:t>
            </a:fld>
            <a:endParaRPr lang="en-US"/>
          </a:p>
        </p:txBody>
      </p:sp>
      <p:sp>
        <p:nvSpPr>
          <p:cNvPr id="5" name="Rectangle 5">
            <a:extLst>
              <a:ext uri="{FF2B5EF4-FFF2-40B4-BE49-F238E27FC236}">
                <a16:creationId xmlns:a16="http://schemas.microsoft.com/office/drawing/2014/main" id="{9FBB6CE1-87F0-4589-B4BC-5802D93B502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D03D678-77D4-4328-9B71-D3C20172D040}"/>
              </a:ext>
            </a:extLst>
          </p:cNvPr>
          <p:cNvSpPr>
            <a:spLocks noGrp="1" noChangeArrowheads="1"/>
          </p:cNvSpPr>
          <p:nvPr>
            <p:ph type="sldNum" sz="quarter" idx="12"/>
          </p:nvPr>
        </p:nvSpPr>
        <p:spPr>
          <a:ln/>
        </p:spPr>
        <p:txBody>
          <a:bodyPr/>
          <a:lstStyle>
            <a:lvl1pPr>
              <a:defRPr/>
            </a:lvl1pPr>
          </a:lstStyle>
          <a:p>
            <a:pPr>
              <a:defRPr/>
            </a:pPr>
            <a:fld id="{E3935CE7-940C-449F-8B6C-727C5775A1E5}" type="slidenum">
              <a:rPr lang="en-US" altLang="en-US"/>
              <a:pPr>
                <a:defRPr/>
              </a:pPr>
              <a:t>‹#›</a:t>
            </a:fld>
            <a:endParaRPr lang="en-US" altLang="en-US"/>
          </a:p>
        </p:txBody>
      </p:sp>
    </p:spTree>
    <p:extLst>
      <p:ext uri="{BB962C8B-B14F-4D97-AF65-F5344CB8AC3E}">
        <p14:creationId xmlns:p14="http://schemas.microsoft.com/office/powerpoint/2010/main" val="893743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E258F74-B984-4EE1-98BA-D7F856CB413A}"/>
              </a:ext>
            </a:extLst>
          </p:cNvPr>
          <p:cNvSpPr>
            <a:spLocks noGrp="1" noChangeArrowheads="1"/>
          </p:cNvSpPr>
          <p:nvPr>
            <p:ph type="dt" sz="half" idx="10"/>
          </p:nvPr>
        </p:nvSpPr>
        <p:spPr>
          <a:ln/>
        </p:spPr>
        <p:txBody>
          <a:bodyPr/>
          <a:lstStyle>
            <a:lvl1pPr>
              <a:defRPr/>
            </a:lvl1pPr>
          </a:lstStyle>
          <a:p>
            <a:pPr>
              <a:defRPr/>
            </a:pPr>
            <a:fld id="{B085B726-79B8-46F2-9D5F-21D5D50D3A25}" type="datetime1">
              <a:rPr lang="en-US" smtClean="0"/>
              <a:t>7/10/2024</a:t>
            </a:fld>
            <a:endParaRPr lang="en-US"/>
          </a:p>
        </p:txBody>
      </p:sp>
      <p:sp>
        <p:nvSpPr>
          <p:cNvPr id="5" name="Rectangle 5">
            <a:extLst>
              <a:ext uri="{FF2B5EF4-FFF2-40B4-BE49-F238E27FC236}">
                <a16:creationId xmlns:a16="http://schemas.microsoft.com/office/drawing/2014/main" id="{8AF1EA20-A0EA-4149-AD39-0798660CA3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81C687A-26F6-47B6-8CB1-E1FAE261A35D}"/>
              </a:ext>
            </a:extLst>
          </p:cNvPr>
          <p:cNvSpPr>
            <a:spLocks noGrp="1" noChangeArrowheads="1"/>
          </p:cNvSpPr>
          <p:nvPr>
            <p:ph type="sldNum" sz="quarter" idx="12"/>
          </p:nvPr>
        </p:nvSpPr>
        <p:spPr>
          <a:ln/>
        </p:spPr>
        <p:txBody>
          <a:bodyPr/>
          <a:lstStyle>
            <a:lvl1pPr>
              <a:defRPr/>
            </a:lvl1pPr>
          </a:lstStyle>
          <a:p>
            <a:pPr>
              <a:defRPr/>
            </a:pPr>
            <a:fld id="{4274B995-4492-4235-BCF1-CFD535F4CA77}" type="slidenum">
              <a:rPr lang="en-US" altLang="en-US"/>
              <a:pPr>
                <a:defRPr/>
              </a:pPr>
              <a:t>‹#›</a:t>
            </a:fld>
            <a:endParaRPr lang="en-US" altLang="en-US"/>
          </a:p>
        </p:txBody>
      </p:sp>
    </p:spTree>
    <p:extLst>
      <p:ext uri="{BB962C8B-B14F-4D97-AF65-F5344CB8AC3E}">
        <p14:creationId xmlns:p14="http://schemas.microsoft.com/office/powerpoint/2010/main" val="348305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571875" y="6581775"/>
            <a:ext cx="2287588" cy="274638"/>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
        <p:nvSpPr>
          <p:cNvPr id="57355" name="Rectangle 11"/>
          <p:cNvSpPr>
            <a:spLocks noGrp="1" noChangeArrowheads="1"/>
          </p:cNvSpPr>
          <p:nvPr>
            <p:ph type="ctrTitle" sz="quarter"/>
          </p:nvPr>
        </p:nvSpPr>
        <p:spPr>
          <a:xfrm>
            <a:off x="533400" y="609600"/>
            <a:ext cx="8077200" cy="3352800"/>
          </a:xfrm>
        </p:spPr>
        <p:txBody>
          <a:bodyPr/>
          <a:lstStyle>
            <a:lvl1pPr>
              <a:defRPr/>
            </a:lvl1pPr>
          </a:lstStyle>
          <a:p>
            <a:r>
              <a:rPr lang="en-US"/>
              <a:t>Click to edit Master title style</a:t>
            </a:r>
          </a:p>
        </p:txBody>
      </p:sp>
    </p:spTree>
    <p:extLst>
      <p:ext uri="{BB962C8B-B14F-4D97-AF65-F5344CB8AC3E}">
        <p14:creationId xmlns:p14="http://schemas.microsoft.com/office/powerpoint/2010/main" val="2288384096"/>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692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7/10/2024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17299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7/10/2024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0321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7/10/2024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45561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7/10/2024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968490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7/10/2024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181541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7/10/2024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49078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7/10/2024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385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7/10/2024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912128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7/10/2024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66129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7/10/2024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465798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7/10/2024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496445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213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800488253"/>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3101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22A07B6-EFAD-4DE2-A529-5F172DC88F9E}"/>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942EBE5F-A0F7-47D8-8CCA-642E1CECC07F}"/>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3B9921B3-7046-40DA-B2F3-8A53736BCC63}"/>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20000"/>
              </a:spcBef>
              <a:buFontTx/>
              <a:buChar char="•"/>
              <a:defRPr sz="1050">
                <a:latin typeface="Arial" charset="0"/>
                <a:cs typeface="Arial" charset="0"/>
              </a:defRPr>
            </a:lvl1pPr>
          </a:lstStyle>
          <a:p>
            <a:pPr>
              <a:defRPr/>
            </a:pPr>
            <a:fld id="{D196DB91-5511-41B5-A921-CED35E47CB8E}" type="datetime1">
              <a:rPr lang="en-US" smtClean="0"/>
              <a:t>7/10/2024</a:t>
            </a:fld>
            <a:endParaRPr lang="en-US"/>
          </a:p>
        </p:txBody>
      </p:sp>
      <p:sp>
        <p:nvSpPr>
          <p:cNvPr id="1029" name="Rectangle 5">
            <a:extLst>
              <a:ext uri="{FF2B5EF4-FFF2-40B4-BE49-F238E27FC236}">
                <a16:creationId xmlns:a16="http://schemas.microsoft.com/office/drawing/2014/main" id="{1C032007-C8BB-4746-ADF1-B52AA21F4217}"/>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20000"/>
              </a:spcBef>
              <a:buFontTx/>
              <a:buChar char="•"/>
              <a:defRPr sz="105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id="{027ED44F-32DA-4CDF-82E7-F9E71F56F942}"/>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20000"/>
              </a:spcBef>
              <a:buFontTx/>
              <a:buChar char="•"/>
              <a:defRPr sz="1050"/>
            </a:lvl1pPr>
          </a:lstStyle>
          <a:p>
            <a:pPr>
              <a:defRPr/>
            </a:pPr>
            <a:fld id="{6FEBA9F0-F079-4A88-B60C-8E9729A0AA24}" type="slidenum">
              <a:rPr lang="en-US" altLang="en-US"/>
              <a:pPr>
                <a:defRPr/>
              </a:pPr>
              <a:t>‹#›</a:t>
            </a:fld>
            <a:endParaRPr lang="en-US" altLang="en-US"/>
          </a:p>
        </p:txBody>
      </p:sp>
      <p:sp>
        <p:nvSpPr>
          <p:cNvPr id="2055" name="Line 7">
            <a:extLst>
              <a:ext uri="{FF2B5EF4-FFF2-40B4-BE49-F238E27FC236}">
                <a16:creationId xmlns:a16="http://schemas.microsoft.com/office/drawing/2014/main" id="{279090B1-0B33-4449-9DED-EDD8AC34C941}"/>
              </a:ext>
            </a:extLst>
          </p:cNvPr>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Tree>
    <p:extLst>
      <p:ext uri="{BB962C8B-B14F-4D97-AF65-F5344CB8AC3E}">
        <p14:creationId xmlns:p14="http://schemas.microsoft.com/office/powerpoint/2010/main" val="3579231016"/>
      </p:ext>
    </p:extLst>
  </p:cSld>
  <p:clrMap bg1="dk2" tx1="lt1" bg2="dk1" tx2="lt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954" r:id="rId12"/>
    <p:sldLayoutId id="2147483859" r:id="rId13"/>
  </p:sldLayoutIdLst>
  <p:hf sldNum="0" hdr="0" ftr="0" dt="0"/>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Arial" charset="0"/>
        </a:defRPr>
      </a:lvl2pPr>
      <a:lvl3pPr algn="l" rtl="0" eaLnBrk="0" fontAlgn="base" hangingPunct="0">
        <a:spcBef>
          <a:spcPct val="0"/>
        </a:spcBef>
        <a:spcAft>
          <a:spcPct val="0"/>
        </a:spcAft>
        <a:defRPr sz="3300">
          <a:solidFill>
            <a:schemeClr val="tx2"/>
          </a:solidFill>
          <a:latin typeface="Arial" charset="0"/>
        </a:defRPr>
      </a:lvl3pPr>
      <a:lvl4pPr algn="l" rtl="0" eaLnBrk="0" fontAlgn="base" hangingPunct="0">
        <a:spcBef>
          <a:spcPct val="0"/>
        </a:spcBef>
        <a:spcAft>
          <a:spcPct val="0"/>
        </a:spcAft>
        <a:defRPr sz="3300">
          <a:solidFill>
            <a:schemeClr val="tx2"/>
          </a:solidFill>
          <a:latin typeface="Arial" charset="0"/>
        </a:defRPr>
      </a:lvl4pPr>
      <a:lvl5pPr algn="l" rtl="0" eaLnBrk="0" fontAlgn="base" hangingPunct="0">
        <a:spcBef>
          <a:spcPct val="0"/>
        </a:spcBef>
        <a:spcAft>
          <a:spcPct val="0"/>
        </a:spcAft>
        <a:defRPr sz="3300">
          <a:solidFill>
            <a:schemeClr val="tx2"/>
          </a:solidFill>
          <a:latin typeface="Arial" charset="0"/>
        </a:defRPr>
      </a:lvl5pPr>
      <a:lvl6pPr marL="342900" algn="l" rtl="0" eaLnBrk="1" fontAlgn="base" hangingPunct="1">
        <a:spcBef>
          <a:spcPct val="0"/>
        </a:spcBef>
        <a:spcAft>
          <a:spcPct val="0"/>
        </a:spcAft>
        <a:defRPr sz="3300">
          <a:solidFill>
            <a:schemeClr val="tx2"/>
          </a:solidFill>
          <a:latin typeface="Arial" charset="0"/>
        </a:defRPr>
      </a:lvl6pPr>
      <a:lvl7pPr marL="685800" algn="l" rtl="0" eaLnBrk="1" fontAlgn="base" hangingPunct="1">
        <a:spcBef>
          <a:spcPct val="0"/>
        </a:spcBef>
        <a:spcAft>
          <a:spcPct val="0"/>
        </a:spcAft>
        <a:defRPr sz="3300">
          <a:solidFill>
            <a:schemeClr val="tx2"/>
          </a:solidFill>
          <a:latin typeface="Arial" charset="0"/>
        </a:defRPr>
      </a:lvl7pPr>
      <a:lvl8pPr marL="1028700" algn="l" rtl="0" eaLnBrk="1" fontAlgn="base" hangingPunct="1">
        <a:spcBef>
          <a:spcPct val="0"/>
        </a:spcBef>
        <a:spcAft>
          <a:spcPct val="0"/>
        </a:spcAft>
        <a:defRPr sz="3300">
          <a:solidFill>
            <a:schemeClr val="tx2"/>
          </a:solidFill>
          <a:latin typeface="Arial" charset="0"/>
        </a:defRPr>
      </a:lvl8pPr>
      <a:lvl9pPr marL="1371600" algn="l"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5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050">
                <a:latin typeface="Arial" charset="0"/>
                <a:cs typeface="Arial" charset="0"/>
              </a:defRPr>
            </a:lvl1pPr>
          </a:lstStyle>
          <a:p>
            <a:pPr>
              <a:defRPr/>
            </a:pPr>
            <a:fld id="{72547372-AC09-47B6-BD01-AB0CE1E4A426}" type="datetimeFigureOut">
              <a:rPr lang="en-US"/>
              <a:pPr>
                <a:defRPr/>
              </a:pPr>
              <a:t>7/10/2024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050">
                <a:latin typeface="Arial" charset="0"/>
                <a:cs typeface="Arial" charset="0"/>
              </a:defRPr>
            </a:lvl1pPr>
          </a:lstStyle>
          <a:p>
            <a:pPr>
              <a:defRPr/>
            </a:pPr>
            <a:endParaRPr lang="en-US"/>
          </a:p>
        </p:txBody>
      </p:sp>
    </p:spTree>
    <p:extLst>
      <p:ext uri="{BB962C8B-B14F-4D97-AF65-F5344CB8AC3E}">
        <p14:creationId xmlns:p14="http://schemas.microsoft.com/office/powerpoint/2010/main" val="2454631949"/>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fontAlgn="base">
        <a:spcBef>
          <a:spcPct val="0"/>
        </a:spcBef>
        <a:spcAft>
          <a:spcPct val="0"/>
        </a:spcAft>
        <a:defRPr sz="3300">
          <a:solidFill>
            <a:schemeClr val="tx2"/>
          </a:solidFill>
          <a:latin typeface="Arial" charset="0"/>
        </a:defRPr>
      </a:lvl6pPr>
      <a:lvl7pPr marL="685800" algn="ctr" rtl="0" fontAlgn="base">
        <a:spcBef>
          <a:spcPct val="0"/>
        </a:spcBef>
        <a:spcAft>
          <a:spcPct val="0"/>
        </a:spcAft>
        <a:defRPr sz="3300">
          <a:solidFill>
            <a:schemeClr val="tx2"/>
          </a:solidFill>
          <a:latin typeface="Arial" charset="0"/>
        </a:defRPr>
      </a:lvl7pPr>
      <a:lvl8pPr marL="1028700" algn="ctr" rtl="0" fontAlgn="base">
        <a:spcBef>
          <a:spcPct val="0"/>
        </a:spcBef>
        <a:spcAft>
          <a:spcPct val="0"/>
        </a:spcAft>
        <a:defRPr sz="3300">
          <a:solidFill>
            <a:schemeClr val="tx2"/>
          </a:solidFill>
          <a:latin typeface="Arial" charset="0"/>
        </a:defRPr>
      </a:lvl8pPr>
      <a:lvl9pPr marL="1371600" algn="ctr" rtl="0" fontAlgn="base">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14.jpe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548617" y="1094780"/>
            <a:ext cx="4377576" cy="426303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14350" fontAlgn="auto">
              <a:spcBef>
                <a:spcPts val="0"/>
              </a:spcBef>
              <a:spcAft>
                <a:spcPts val="0"/>
              </a:spcAft>
            </a:pPr>
            <a:endParaRPr lang="en-US" sz="1013">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81347" y="2780929"/>
            <a:ext cx="3191409" cy="577081"/>
          </a:xfrm>
          <a:prstGeom prst="rect">
            <a:avLst/>
          </a:prstGeom>
          <a:noFill/>
        </p:spPr>
        <p:txBody>
          <a:bodyPr wrap="square" rtlCol="0">
            <a:spAutoFit/>
          </a:bodyPr>
          <a:lstStyle/>
          <a:p>
            <a:pPr defTabSz="685800">
              <a:defRPr/>
            </a:pPr>
            <a:r>
              <a:rPr lang="en-US" altLang="en-US" sz="1575" dirty="0">
                <a:solidFill>
                  <a:srgbClr val="24A9E1"/>
                </a:solidFill>
                <a:latin typeface="Tajawal Medium"/>
                <a:cs typeface="Arial" panose="020B0604020202020204" pitchFamily="34" charset="0"/>
              </a:rPr>
              <a:t>Entrepreneurship &amp; Innovation </a:t>
            </a:r>
          </a:p>
          <a:p>
            <a:pPr defTabSz="685800">
              <a:defRPr/>
            </a:pPr>
            <a:r>
              <a:rPr lang="en-US" altLang="en-US" sz="1575" dirty="0">
                <a:solidFill>
                  <a:srgbClr val="24A9E1"/>
                </a:solidFill>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39101" y="4787246"/>
            <a:ext cx="1978092" cy="29765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fontAlgn="auto">
              <a:spcBef>
                <a:spcPts val="0"/>
              </a:spcBef>
              <a:spcAft>
                <a:spcPts val="0"/>
              </a:spcAft>
            </a:pPr>
            <a:r>
              <a:rPr lang="en-US" sz="1575" b="1" dirty="0">
                <a:solidFill>
                  <a:prstClr val="white"/>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252473" y="4184078"/>
            <a:ext cx="2951064" cy="750205"/>
          </a:xfrm>
          <a:prstGeom prst="rect">
            <a:avLst/>
          </a:prstGeom>
          <a:noFill/>
        </p:spPr>
        <p:txBody>
          <a:bodyPr wrap="none" rtlCol="0">
            <a:spAutoFit/>
          </a:bodyPr>
          <a:lstStyle/>
          <a:p>
            <a:pPr defTabSz="685800">
              <a:defRPr/>
            </a:pPr>
            <a:r>
              <a:rPr lang="en-US" altLang="en-US" sz="1575" dirty="0">
                <a:solidFill>
                  <a:srgbClr val="24A9E1"/>
                </a:solidFill>
                <a:latin typeface="Tajawal Medium"/>
                <a:cs typeface="Arial" panose="020B0604020202020204" pitchFamily="34" charset="0"/>
              </a:rPr>
              <a:t>ENT 611</a:t>
            </a:r>
          </a:p>
          <a:p>
            <a:pPr defTabSz="685800">
              <a:defRPr/>
            </a:pPr>
            <a:r>
              <a:rPr lang="en-US" altLang="en-US" sz="1575" dirty="0">
                <a:solidFill>
                  <a:srgbClr val="24A9E1"/>
                </a:solidFill>
                <a:latin typeface="Tajawal Medium"/>
                <a:cs typeface="Arial" panose="020B0604020202020204" pitchFamily="34" charset="0"/>
              </a:rPr>
              <a:t>Entrepreneurship &amp; Innovation</a:t>
            </a:r>
            <a:r>
              <a:rPr lang="en-US" altLang="en-US" sz="1575" dirty="0">
                <a:solidFill>
                  <a:srgbClr val="FFFFFF"/>
                </a:solidFill>
                <a:latin typeface="Tajawal Medium"/>
                <a:ea typeface="Tajawal Medium"/>
                <a:cs typeface="Tajawal Medium"/>
              </a:rPr>
              <a:t> </a:t>
            </a:r>
            <a:endParaRPr lang="en-US" altLang="en-US" sz="1575" dirty="0">
              <a:solidFill>
                <a:srgbClr val="FF9518"/>
              </a:solidFill>
              <a:latin typeface="Tajawal Medium"/>
              <a:ea typeface="Tajawal Medium"/>
              <a:cs typeface="Tajawal Medium"/>
            </a:endParaRPr>
          </a:p>
          <a:p>
            <a:pPr defTabSz="514350" fontAlgn="auto">
              <a:spcBef>
                <a:spcPts val="0"/>
              </a:spcBef>
              <a:spcAft>
                <a:spcPts val="0"/>
              </a:spcAft>
            </a:pPr>
            <a:r>
              <a:rPr lang="en-US" sz="1125" dirty="0">
                <a:solidFill>
                  <a:prstClr val="black"/>
                </a:solidFill>
                <a:latin typeface="Times New Roman" panose="02020603050405020304" pitchFamily="18" charset="0"/>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52474" y="1651869"/>
            <a:ext cx="1661993" cy="776038"/>
          </a:xfrm>
          <a:prstGeom prst="rect">
            <a:avLst/>
          </a:prstGeom>
        </p:spPr>
      </p:pic>
      <p:pic>
        <p:nvPicPr>
          <p:cNvPr id="3" name="Picture 2">
            <a:extLst>
              <a:ext uri="{FF2B5EF4-FFF2-40B4-BE49-F238E27FC236}">
                <a16:creationId xmlns:a16="http://schemas.microsoft.com/office/drawing/2014/main" id="{C6C83472-201F-7018-22F0-1CB14E42FCE9}"/>
              </a:ext>
            </a:extLst>
          </p:cNvPr>
          <p:cNvPicPr>
            <a:picLocks noChangeAspect="1"/>
          </p:cNvPicPr>
          <p:nvPr/>
        </p:nvPicPr>
        <p:blipFill>
          <a:blip r:embed="rId4"/>
          <a:stretch>
            <a:fillRect/>
          </a:stretch>
        </p:blipFill>
        <p:spPr>
          <a:xfrm>
            <a:off x="5009903" y="2319585"/>
            <a:ext cx="3505412" cy="183179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sz="quarter"/>
          </p:nvPr>
        </p:nvSpPr>
        <p:spPr>
          <a:xfrm>
            <a:off x="381000" y="457200"/>
            <a:ext cx="8610600" cy="1905000"/>
          </a:xfrm>
          <a:solidFill>
            <a:srgbClr val="FFFF99"/>
          </a:solidFill>
          <a:ln w="50800" cap="flat">
            <a:solidFill>
              <a:schemeClr val="bg2"/>
            </a:solidFill>
          </a:ln>
          <a:effectLst>
            <a:outerShdw dist="107763" dir="2700000" algn="ctr" rotWithShape="0">
              <a:schemeClr val="bg2"/>
            </a:outerShdw>
          </a:effectLst>
        </p:spPr>
        <p:txBody>
          <a:bodyPr lIns="88900" tIns="46038" rIns="88900" bIns="46038"/>
          <a:lstStyle/>
          <a:p>
            <a:pPr defTabSz="841375" eaLnBrk="1" hangingPunct="1">
              <a:defRPr/>
            </a:pPr>
            <a:r>
              <a:rPr lang="en-US" dirty="0">
                <a:solidFill>
                  <a:srgbClr val="0000CC"/>
                </a:solidFill>
              </a:rPr>
              <a:t>Franchising and the social Entrepreneur</a:t>
            </a:r>
          </a:p>
        </p:txBody>
      </p:sp>
      <p:pic>
        <p:nvPicPr>
          <p:cNvPr id="5123" name="Picture 3" descr="MPj03961740000[1]"/>
          <p:cNvPicPr>
            <a:picLocks noChangeAspect="1" noChangeArrowheads="1"/>
          </p:cNvPicPr>
          <p:nvPr/>
        </p:nvPicPr>
        <p:blipFill>
          <a:blip r:embed="rId3"/>
          <a:srcRect/>
          <a:stretch>
            <a:fillRect/>
          </a:stretch>
        </p:blipFill>
        <p:spPr bwMode="auto">
          <a:xfrm>
            <a:off x="3200400" y="4114800"/>
            <a:ext cx="2227263" cy="1477963"/>
          </a:xfrm>
          <a:prstGeom prst="rect">
            <a:avLst/>
          </a:prstGeom>
          <a:noFill/>
          <a:ln w="9525">
            <a:noFill/>
            <a:miter lim="800000"/>
            <a:headEnd/>
            <a:tailEnd/>
          </a:ln>
        </p:spPr>
      </p:pic>
      <p:pic>
        <p:nvPicPr>
          <p:cNvPr id="5124" name="Picture 4" descr="MPj03862470000[1]"/>
          <p:cNvPicPr>
            <a:picLocks noChangeAspect="1" noChangeArrowheads="1"/>
          </p:cNvPicPr>
          <p:nvPr/>
        </p:nvPicPr>
        <p:blipFill>
          <a:blip r:embed="rId4"/>
          <a:srcRect/>
          <a:stretch>
            <a:fillRect/>
          </a:stretch>
        </p:blipFill>
        <p:spPr bwMode="auto">
          <a:xfrm>
            <a:off x="953499" y="3901281"/>
            <a:ext cx="1555750" cy="2362200"/>
          </a:xfrm>
          <a:prstGeom prst="rect">
            <a:avLst/>
          </a:prstGeom>
          <a:noFill/>
          <a:ln w="9525">
            <a:noFill/>
            <a:miter lim="800000"/>
            <a:headEnd/>
            <a:tailEnd/>
          </a:ln>
        </p:spPr>
      </p:pic>
      <p:pic>
        <p:nvPicPr>
          <p:cNvPr id="5125" name="Picture 7" descr="Something Sweet image"/>
          <p:cNvPicPr>
            <a:picLocks noChangeAspect="1" noChangeArrowheads="1"/>
          </p:cNvPicPr>
          <p:nvPr/>
        </p:nvPicPr>
        <p:blipFill>
          <a:blip r:embed="rId5"/>
          <a:srcRect/>
          <a:stretch>
            <a:fillRect/>
          </a:stretch>
        </p:blipFill>
        <p:spPr bwMode="auto">
          <a:xfrm>
            <a:off x="6362700" y="4091781"/>
            <a:ext cx="1981200" cy="1981200"/>
          </a:xfrm>
          <a:prstGeom prst="rect">
            <a:avLst/>
          </a:prstGeom>
          <a:noFill/>
          <a:ln w="9525">
            <a:noFill/>
            <a:miter lim="800000"/>
            <a:headEnd/>
            <a:tailEnd/>
          </a:ln>
        </p:spPr>
      </p:pic>
      <p:sp>
        <p:nvSpPr>
          <p:cNvPr id="6" name="TextBox 6"/>
          <p:cNvSpPr txBox="1"/>
          <p:nvPr/>
        </p:nvSpPr>
        <p:spPr>
          <a:xfrm>
            <a:off x="6096000" y="593725"/>
            <a:ext cx="2514600" cy="1082675"/>
          </a:xfrm>
          <a:prstGeom prst="rect">
            <a:avLst/>
          </a:prstGeom>
          <a:noFill/>
        </p:spPr>
        <p:txBody>
          <a:bodyPr>
            <a:spAutoFit/>
          </a:bodyPr>
          <a:lstStyle/>
          <a:p>
            <a:pPr algn="r" eaLnBrk="0" hangingPunct="0">
              <a:defRPr/>
            </a:pPr>
            <a:r>
              <a:rPr lang="en-US" sz="2000" b="1" dirty="0">
                <a:solidFill>
                  <a:srgbClr val="85A3FF"/>
                </a:solidFill>
                <a:effectLst>
                  <a:outerShdw blurRad="38100" dist="38100" dir="2700000" algn="tl">
                    <a:srgbClr val="000000"/>
                  </a:outerShdw>
                </a:effectLst>
                <a:latin typeface="Arial" pitchFamily="34" charset="0"/>
              </a:rPr>
              <a:t>CHAPTER </a:t>
            </a:r>
            <a:r>
              <a:rPr lang="en-US" sz="6500" b="1" dirty="0">
                <a:solidFill>
                  <a:srgbClr val="85A3FF"/>
                </a:solidFill>
                <a:effectLst>
                  <a:outerShdw blurRad="38100" dist="38100" dir="2700000" algn="tl">
                    <a:srgbClr val="000000"/>
                  </a:outerShdw>
                </a:effectLst>
                <a:latin typeface="Arial" pitchFamily="34" charset="0"/>
              </a:rPr>
              <a:t>5</a:t>
            </a:r>
          </a:p>
        </p:txBody>
      </p:sp>
    </p:spTree>
  </p:cSld>
  <p:clrMapOvr>
    <a:masterClrMapping/>
  </p:clrMapOvr>
  <p:transition spd="med" advTm="107810">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C000"/>
                </a:solidFill>
              </a:rPr>
              <a:t>Which Road to Take?</a:t>
            </a:r>
          </a:p>
        </p:txBody>
      </p:sp>
      <p:pic>
        <p:nvPicPr>
          <p:cNvPr id="25604" name="Picture 2"/>
          <p:cNvPicPr>
            <a:picLocks noChangeAspect="1" noChangeArrowheads="1"/>
          </p:cNvPicPr>
          <p:nvPr/>
        </p:nvPicPr>
        <p:blipFill>
          <a:blip r:embed="rId2"/>
          <a:srcRect/>
          <a:stretch>
            <a:fillRect/>
          </a:stretch>
        </p:blipFill>
        <p:spPr bwMode="auto">
          <a:xfrm>
            <a:off x="485775" y="1752600"/>
            <a:ext cx="8172450" cy="4572000"/>
          </a:xfrm>
          <a:prstGeom prst="rect">
            <a:avLst/>
          </a:prstGeom>
          <a:noFill/>
          <a:ln w="9525">
            <a:noFill/>
            <a:miter lim="800000"/>
            <a:headEnd/>
            <a:tailEnd/>
          </a:ln>
        </p:spPr>
      </p:pic>
    </p:spTree>
  </p:cSld>
  <p:clrMapOvr>
    <a:masterClrMapping/>
  </p:clrMapOvr>
  <p:transition advTm="249773">
    <p:random/>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1263650" y="444500"/>
            <a:ext cx="6777038" cy="614363"/>
          </a:xfrm>
        </p:spPr>
        <p:txBody>
          <a:bodyPr lIns="88900" tIns="46038" rIns="88900" bIns="46038">
            <a:normAutofit/>
          </a:bodyPr>
          <a:lstStyle/>
          <a:p>
            <a:pPr eaLnBrk="1" hangingPunct="1">
              <a:defRPr/>
            </a:pPr>
            <a:r>
              <a:rPr lang="en-US" dirty="0">
                <a:solidFill>
                  <a:srgbClr val="FFC000"/>
                </a:solidFill>
              </a:rPr>
              <a:t>Franchising</a:t>
            </a:r>
          </a:p>
        </p:txBody>
      </p:sp>
      <p:sp>
        <p:nvSpPr>
          <p:cNvPr id="82947" name="Rectangle 3"/>
          <p:cNvSpPr>
            <a:spLocks noGrp="1" noChangeArrowheads="1"/>
          </p:cNvSpPr>
          <p:nvPr>
            <p:ph idx="1"/>
          </p:nvPr>
        </p:nvSpPr>
        <p:spPr>
          <a:xfrm>
            <a:off x="609600" y="1524000"/>
            <a:ext cx="7696200" cy="4191000"/>
          </a:xfrm>
        </p:spPr>
        <p:txBody>
          <a:bodyPr lIns="88900" tIns="46038" rIns="88900" bIns="46038"/>
          <a:lstStyle/>
          <a:p>
            <a:pPr algn="just" eaLnBrk="1" hangingPunct="1">
              <a:buFont typeface="Wingdings" pitchFamily="2" charset="2"/>
              <a:buNone/>
              <a:defRPr/>
            </a:pPr>
            <a:r>
              <a:rPr lang="en-US" dirty="0"/>
              <a:t>	A system in which semi-independent business owners </a:t>
            </a:r>
            <a:r>
              <a:rPr lang="en-US" dirty="0">
                <a:solidFill>
                  <a:srgbClr val="FFC000"/>
                </a:solidFill>
              </a:rPr>
              <a:t>(</a:t>
            </a:r>
            <a:r>
              <a:rPr lang="en-US" dirty="0">
                <a:solidFill>
                  <a:srgbClr val="C00000"/>
                </a:solidFill>
              </a:rPr>
              <a:t>franchisees</a:t>
            </a:r>
            <a:r>
              <a:rPr lang="en-US" dirty="0">
                <a:solidFill>
                  <a:srgbClr val="FFC000"/>
                </a:solidFill>
              </a:rPr>
              <a:t>) </a:t>
            </a:r>
            <a:r>
              <a:rPr lang="en-US" dirty="0"/>
              <a:t>pay fees and royalties to a parent company </a:t>
            </a:r>
            <a:r>
              <a:rPr lang="en-US" dirty="0">
                <a:solidFill>
                  <a:srgbClr val="FFC000"/>
                </a:solidFill>
              </a:rPr>
              <a:t>(</a:t>
            </a:r>
            <a:r>
              <a:rPr lang="en-US" dirty="0">
                <a:solidFill>
                  <a:srgbClr val="C00000"/>
                </a:solidFill>
              </a:rPr>
              <a:t>franchiser</a:t>
            </a:r>
            <a:r>
              <a:rPr lang="en-US" dirty="0">
                <a:solidFill>
                  <a:srgbClr val="FFC000"/>
                </a:solidFill>
              </a:rPr>
              <a:t>) </a:t>
            </a:r>
            <a:r>
              <a:rPr lang="en-US" dirty="0"/>
              <a:t>in return for the right to become identified with its trademark, to sell its products or services, and often to use its business format and system.  </a:t>
            </a:r>
          </a:p>
        </p:txBody>
      </p:sp>
    </p:spTree>
  </p:cSld>
  <p:clrMapOvr>
    <a:masterClrMapping/>
  </p:clrMapOvr>
  <mc:AlternateContent xmlns:mc="http://schemas.openxmlformats.org/markup-compatibility/2006" xmlns:p14="http://schemas.microsoft.com/office/powerpoint/2010/main">
    <mc:Choice Requires="p14">
      <p:transition spd="slow" p14:dur="2000" advTm="211314"/>
    </mc:Choice>
    <mc:Fallback xmlns="">
      <p:transition spd="slow" advTm="2113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1CE9BD2-8502-4568-5F38-1A233FA866A9}"/>
              </a:ext>
            </a:extLst>
          </p:cNvPr>
          <p:cNvSpPr>
            <a:spLocks noGrp="1"/>
          </p:cNvSpPr>
          <p:nvPr>
            <p:ph type="title"/>
          </p:nvPr>
        </p:nvSpPr>
        <p:spPr/>
        <p:txBody>
          <a:bodyPr/>
          <a:lstStyle/>
          <a:p>
            <a:r>
              <a:rPr lang="en-US" dirty="0"/>
              <a:t>Mac Franchising </a:t>
            </a:r>
          </a:p>
        </p:txBody>
      </p:sp>
      <p:sp>
        <p:nvSpPr>
          <p:cNvPr id="3" name="Footer Placeholder 2">
            <a:extLst>
              <a:ext uri="{FF2B5EF4-FFF2-40B4-BE49-F238E27FC236}">
                <a16:creationId xmlns:a16="http://schemas.microsoft.com/office/drawing/2014/main" id="{DA0A58F3-71C5-4EC8-339C-5622084D4BF4}"/>
              </a:ext>
            </a:extLst>
          </p:cNvPr>
          <p:cNvSpPr>
            <a:spLocks noGrp="1"/>
          </p:cNvSpPr>
          <p:nvPr>
            <p:ph type="ftr" sz="quarter" idx="11"/>
          </p:nvPr>
        </p:nvSpPr>
        <p:spPr/>
        <p:txBody>
          <a:bodyPr wrap="square" anchor="b">
            <a:normAutofit/>
          </a:bodyPr>
          <a:lstStyle/>
          <a:p>
            <a:pPr>
              <a:spcAft>
                <a:spcPts val="600"/>
              </a:spcAft>
              <a:defRPr/>
            </a:pPr>
            <a:r>
              <a:rPr lang="en-US" dirty="0"/>
              <a:t>Ch. 6: Franchising and the Entrepreneur</a:t>
            </a:r>
          </a:p>
        </p:txBody>
      </p:sp>
      <p:sp>
        <p:nvSpPr>
          <p:cNvPr id="2" name="Slide Number Placeholder 1">
            <a:extLst>
              <a:ext uri="{FF2B5EF4-FFF2-40B4-BE49-F238E27FC236}">
                <a16:creationId xmlns:a16="http://schemas.microsoft.com/office/drawing/2014/main" id="{35FA93D9-26BE-5E41-1D0F-AF05D32C736B}"/>
              </a:ext>
            </a:extLst>
          </p:cNvPr>
          <p:cNvSpPr>
            <a:spLocks noGrp="1"/>
          </p:cNvSpPr>
          <p:nvPr>
            <p:ph type="sldNum" sz="quarter" idx="12"/>
          </p:nvPr>
        </p:nvSpPr>
        <p:spPr/>
        <p:txBody>
          <a:bodyPr wrap="square" anchor="b">
            <a:normAutofit/>
          </a:bodyPr>
          <a:lstStyle/>
          <a:p>
            <a:pPr>
              <a:spcAft>
                <a:spcPts val="600"/>
              </a:spcAft>
              <a:defRPr/>
            </a:pPr>
            <a:r>
              <a:rPr lang="en-US" dirty="0"/>
              <a:t>6 - </a:t>
            </a:r>
            <a:fld id="{90807BB5-1EA0-461C-8809-CB63525E600E}" type="slidenum">
              <a:rPr lang="en-US" smtClean="0"/>
              <a:pPr>
                <a:spcAft>
                  <a:spcPts val="600"/>
                </a:spcAft>
                <a:defRPr/>
              </a:pPr>
              <a:t>5</a:t>
            </a:fld>
            <a:endParaRPr lang="en-US" dirty="0"/>
          </a:p>
        </p:txBody>
      </p:sp>
      <p:pic>
        <p:nvPicPr>
          <p:cNvPr id="4" name="Picture 3">
            <a:extLst>
              <a:ext uri="{FF2B5EF4-FFF2-40B4-BE49-F238E27FC236}">
                <a16:creationId xmlns:a16="http://schemas.microsoft.com/office/drawing/2014/main" id="{A2BE5C9D-93F5-9114-C3BD-3DE097B0EB9C}"/>
              </a:ext>
            </a:extLst>
          </p:cNvPr>
          <p:cNvPicPr>
            <a:picLocks noChangeAspect="1"/>
          </p:cNvPicPr>
          <p:nvPr/>
        </p:nvPicPr>
        <p:blipFill>
          <a:blip r:embed="rId2"/>
          <a:stretch>
            <a:fillRect/>
          </a:stretch>
        </p:blipFill>
        <p:spPr>
          <a:xfrm>
            <a:off x="457200" y="1846929"/>
            <a:ext cx="8229600" cy="4032504"/>
          </a:xfrm>
          <a:prstGeom prst="rect">
            <a:avLst/>
          </a:prstGeom>
          <a:noFill/>
        </p:spPr>
      </p:pic>
    </p:spTree>
    <p:extLst>
      <p:ext uri="{BB962C8B-B14F-4D97-AF65-F5344CB8AC3E}">
        <p14:creationId xmlns:p14="http://schemas.microsoft.com/office/powerpoint/2010/main" val="3305660581"/>
      </p:ext>
    </p:extLst>
  </p:cSld>
  <p:clrMapOvr>
    <a:masterClrMapping/>
  </p:clrMapOvr>
  <mc:AlternateContent xmlns:mc="http://schemas.openxmlformats.org/markup-compatibility/2006" xmlns:p14="http://schemas.microsoft.com/office/powerpoint/2010/main">
    <mc:Choice Requires="p14">
      <p:transition spd="slow" p14:dur="2000" advTm="158737"/>
    </mc:Choice>
    <mc:Fallback xmlns="">
      <p:transition spd="slow" advTm="1587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4E1F15A-1ACD-7116-3EEC-4FA07EB0F8B4}"/>
              </a:ext>
            </a:extLst>
          </p:cNvPr>
          <p:cNvSpPr>
            <a:spLocks noGrp="1"/>
          </p:cNvSpPr>
          <p:nvPr>
            <p:ph type="ftr" sz="quarter" idx="11"/>
          </p:nvPr>
        </p:nvSpPr>
        <p:spPr/>
        <p:txBody>
          <a:bodyPr wrap="square" anchor="b">
            <a:normAutofit/>
          </a:bodyPr>
          <a:lstStyle/>
          <a:p>
            <a:pPr>
              <a:spcAft>
                <a:spcPts val="600"/>
              </a:spcAft>
              <a:defRPr/>
            </a:pPr>
            <a:r>
              <a:rPr lang="en-US" dirty="0"/>
              <a:t>Ch. 6: Franchising and the Entrepreneur</a:t>
            </a:r>
          </a:p>
        </p:txBody>
      </p:sp>
      <p:sp>
        <p:nvSpPr>
          <p:cNvPr id="2" name="Slide Number Placeholder 1">
            <a:extLst>
              <a:ext uri="{FF2B5EF4-FFF2-40B4-BE49-F238E27FC236}">
                <a16:creationId xmlns:a16="http://schemas.microsoft.com/office/drawing/2014/main" id="{D6978575-C40A-E613-F3E1-13888B54C847}"/>
              </a:ext>
            </a:extLst>
          </p:cNvPr>
          <p:cNvSpPr>
            <a:spLocks noGrp="1"/>
          </p:cNvSpPr>
          <p:nvPr>
            <p:ph type="sldNum" sz="quarter" idx="12"/>
          </p:nvPr>
        </p:nvSpPr>
        <p:spPr/>
        <p:txBody>
          <a:bodyPr wrap="square" anchor="b">
            <a:normAutofit/>
          </a:bodyPr>
          <a:lstStyle/>
          <a:p>
            <a:pPr>
              <a:spcAft>
                <a:spcPts val="600"/>
              </a:spcAft>
              <a:defRPr/>
            </a:pPr>
            <a:r>
              <a:rPr lang="en-US" dirty="0"/>
              <a:t>6 - </a:t>
            </a:r>
            <a:fld id="{90807BB5-1EA0-461C-8809-CB63525E600E}" type="slidenum">
              <a:rPr lang="en-US" smtClean="0"/>
              <a:pPr>
                <a:spcAft>
                  <a:spcPts val="600"/>
                </a:spcAft>
                <a:defRPr/>
              </a:pPr>
              <a:t>6</a:t>
            </a:fld>
            <a:endParaRPr lang="en-US" dirty="0"/>
          </a:p>
        </p:txBody>
      </p:sp>
      <p:pic>
        <p:nvPicPr>
          <p:cNvPr id="6" name="Picture 5">
            <a:extLst>
              <a:ext uri="{FF2B5EF4-FFF2-40B4-BE49-F238E27FC236}">
                <a16:creationId xmlns:a16="http://schemas.microsoft.com/office/drawing/2014/main" id="{F1307756-4ACB-0CD1-C4A5-49BD05919240}"/>
              </a:ext>
            </a:extLst>
          </p:cNvPr>
          <p:cNvPicPr>
            <a:picLocks noChangeAspect="1"/>
          </p:cNvPicPr>
          <p:nvPr/>
        </p:nvPicPr>
        <p:blipFill>
          <a:blip r:embed="rId2"/>
          <a:stretch>
            <a:fillRect/>
          </a:stretch>
        </p:blipFill>
        <p:spPr>
          <a:xfrm>
            <a:off x="1447800" y="1447800"/>
            <a:ext cx="6096000" cy="4410075"/>
          </a:xfrm>
          <a:prstGeom prst="rect">
            <a:avLst/>
          </a:prstGeom>
        </p:spPr>
      </p:pic>
    </p:spTree>
    <p:extLst>
      <p:ext uri="{BB962C8B-B14F-4D97-AF65-F5344CB8AC3E}">
        <p14:creationId xmlns:p14="http://schemas.microsoft.com/office/powerpoint/2010/main" val="1170063566"/>
      </p:ext>
    </p:extLst>
  </p:cSld>
  <p:clrMapOvr>
    <a:masterClrMapping/>
  </p:clrMapOvr>
  <mc:AlternateContent xmlns:mc="http://schemas.openxmlformats.org/markup-compatibility/2006" xmlns:p14="http://schemas.microsoft.com/office/powerpoint/2010/main">
    <mc:Choice Requires="p14">
      <p:transition spd="slow" p14:dur="2000" advTm="146669"/>
    </mc:Choice>
    <mc:Fallback xmlns="">
      <p:transition spd="slow" advTm="14666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E9E2C286-42B7-D788-94D2-682784FB16CE}"/>
              </a:ext>
            </a:extLst>
          </p:cNvPr>
          <p:cNvSpPr>
            <a:spLocks noGrp="1"/>
          </p:cNvSpPr>
          <p:nvPr>
            <p:ph type="title"/>
          </p:nvPr>
        </p:nvSpPr>
        <p:spPr/>
        <p:txBody>
          <a:bodyPr/>
          <a:lstStyle/>
          <a:p>
            <a:r>
              <a:rPr lang="en-US" dirty="0"/>
              <a:t>KFC franchising </a:t>
            </a:r>
          </a:p>
        </p:txBody>
      </p:sp>
      <p:pic>
        <p:nvPicPr>
          <p:cNvPr id="7" name="Content Placeholder 6">
            <a:extLst>
              <a:ext uri="{FF2B5EF4-FFF2-40B4-BE49-F238E27FC236}">
                <a16:creationId xmlns:a16="http://schemas.microsoft.com/office/drawing/2014/main" id="{86E12906-1AA3-788D-461B-1EDD4BA2DDCC}"/>
              </a:ext>
            </a:extLst>
          </p:cNvPr>
          <p:cNvPicPr>
            <a:picLocks noGrp="1" noChangeAspect="1"/>
          </p:cNvPicPr>
          <p:nvPr>
            <p:ph sz="half" idx="2"/>
          </p:nvPr>
        </p:nvPicPr>
        <p:blipFill>
          <a:blip r:embed="rId2"/>
          <a:stretch>
            <a:fillRect/>
          </a:stretch>
        </p:blipFill>
        <p:spPr>
          <a:xfrm>
            <a:off x="457200" y="2174875"/>
            <a:ext cx="4132200" cy="3921125"/>
          </a:xfrm>
          <a:prstGeom prst="rect">
            <a:avLst/>
          </a:prstGeom>
        </p:spPr>
      </p:pic>
      <p:pic>
        <p:nvPicPr>
          <p:cNvPr id="6" name="Content Placeholder 5">
            <a:extLst>
              <a:ext uri="{FF2B5EF4-FFF2-40B4-BE49-F238E27FC236}">
                <a16:creationId xmlns:a16="http://schemas.microsoft.com/office/drawing/2014/main" id="{4125F741-47F7-02F7-A1F0-7759DFBB4E74}"/>
              </a:ext>
            </a:extLst>
          </p:cNvPr>
          <p:cNvPicPr>
            <a:picLocks noGrp="1" noChangeAspect="1"/>
          </p:cNvPicPr>
          <p:nvPr>
            <p:ph sz="quarter" idx="4"/>
          </p:nvPr>
        </p:nvPicPr>
        <p:blipFill rotWithShape="1">
          <a:blip r:embed="rId3"/>
          <a:stretch/>
        </p:blipFill>
        <p:spPr>
          <a:xfrm>
            <a:off x="4648200" y="2174875"/>
            <a:ext cx="3656416" cy="3921125"/>
          </a:xfrm>
          <a:prstGeom prst="rect">
            <a:avLst/>
          </a:prstGeom>
          <a:noFill/>
        </p:spPr>
      </p:pic>
      <p:sp>
        <p:nvSpPr>
          <p:cNvPr id="5" name="Footer Placeholder 4">
            <a:extLst>
              <a:ext uri="{FF2B5EF4-FFF2-40B4-BE49-F238E27FC236}">
                <a16:creationId xmlns:a16="http://schemas.microsoft.com/office/drawing/2014/main" id="{8629C1EC-4B25-4A52-C307-EB8DDCE7AA97}"/>
              </a:ext>
            </a:extLst>
          </p:cNvPr>
          <p:cNvSpPr>
            <a:spLocks noGrp="1"/>
          </p:cNvSpPr>
          <p:nvPr>
            <p:ph type="ftr" sz="quarter" idx="11"/>
          </p:nvPr>
        </p:nvSpPr>
        <p:spPr/>
        <p:txBody>
          <a:bodyPr wrap="square" anchor="b">
            <a:normAutofit/>
          </a:bodyPr>
          <a:lstStyle/>
          <a:p>
            <a:pPr>
              <a:spcAft>
                <a:spcPts val="600"/>
              </a:spcAft>
              <a:defRPr/>
            </a:pPr>
            <a:r>
              <a:rPr lang="en-US" dirty="0"/>
              <a:t>Ch. 6: Franchising and the Entrepreneur</a:t>
            </a:r>
          </a:p>
        </p:txBody>
      </p:sp>
      <p:sp>
        <p:nvSpPr>
          <p:cNvPr id="4" name="Slide Number Placeholder 3">
            <a:extLst>
              <a:ext uri="{FF2B5EF4-FFF2-40B4-BE49-F238E27FC236}">
                <a16:creationId xmlns:a16="http://schemas.microsoft.com/office/drawing/2014/main" id="{46C8F490-FDBD-095F-B853-7D5B51B41FAA}"/>
              </a:ext>
            </a:extLst>
          </p:cNvPr>
          <p:cNvSpPr>
            <a:spLocks noGrp="1"/>
          </p:cNvSpPr>
          <p:nvPr>
            <p:ph type="sldNum" sz="quarter" idx="12"/>
          </p:nvPr>
        </p:nvSpPr>
        <p:spPr/>
        <p:txBody>
          <a:bodyPr wrap="square" anchor="b">
            <a:normAutofit/>
          </a:bodyPr>
          <a:lstStyle/>
          <a:p>
            <a:pPr>
              <a:spcAft>
                <a:spcPts val="600"/>
              </a:spcAft>
              <a:defRPr/>
            </a:pPr>
            <a:r>
              <a:rPr lang="en-US" dirty="0"/>
              <a:t>6 - </a:t>
            </a:r>
            <a:fld id="{DBB282AD-2686-438A-ABCF-9BA55394AACB}" type="slidenum">
              <a:rPr lang="en-US" smtClean="0"/>
              <a:pPr>
                <a:spcAft>
                  <a:spcPts val="600"/>
                </a:spcAft>
                <a:defRPr/>
              </a:pPr>
              <a:t>7</a:t>
            </a:fld>
            <a:endParaRPr lang="en-US" dirty="0"/>
          </a:p>
        </p:txBody>
      </p:sp>
    </p:spTree>
    <p:extLst>
      <p:ext uri="{BB962C8B-B14F-4D97-AF65-F5344CB8AC3E}">
        <p14:creationId xmlns:p14="http://schemas.microsoft.com/office/powerpoint/2010/main" val="2093152966"/>
      </p:ext>
    </p:extLst>
  </p:cSld>
  <p:clrMapOvr>
    <a:masterClrMapping/>
  </p:clrMapOvr>
  <mc:AlternateContent xmlns:mc="http://schemas.openxmlformats.org/markup-compatibility/2006" xmlns:p14="http://schemas.microsoft.com/office/powerpoint/2010/main">
    <mc:Choice Requires="p14">
      <p:transition spd="slow" p14:dur="2000" advTm="201513"/>
    </mc:Choice>
    <mc:Fallback xmlns="">
      <p:transition spd="slow" advTm="20151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C00000"/>
                </a:solidFill>
              </a:rPr>
              <a:t>Franchising Basics</a:t>
            </a:r>
            <a:endParaRPr lang="fr-FR" dirty="0">
              <a:solidFill>
                <a:srgbClr val="C00000"/>
              </a:solidFill>
            </a:endParaRPr>
          </a:p>
        </p:txBody>
      </p:sp>
      <p:sp>
        <p:nvSpPr>
          <p:cNvPr id="3" name="Content Placeholder 2"/>
          <p:cNvSpPr>
            <a:spLocks noGrp="1"/>
          </p:cNvSpPr>
          <p:nvPr>
            <p:ph idx="1"/>
          </p:nvPr>
        </p:nvSpPr>
        <p:spPr/>
        <p:txBody>
          <a:bodyPr/>
          <a:lstStyle/>
          <a:p>
            <a:pPr eaLnBrk="1" hangingPunct="1">
              <a:spcBef>
                <a:spcPts val="1800"/>
              </a:spcBef>
              <a:defRPr/>
            </a:pPr>
            <a:r>
              <a:rPr lang="en-US" sz="4000" dirty="0"/>
              <a:t>Essence of what franchisees purchase from the franchisors: </a:t>
            </a:r>
            <a:r>
              <a:rPr lang="en-US" sz="4000" i="1" dirty="0"/>
              <a:t>Experience</a:t>
            </a:r>
            <a:r>
              <a:rPr lang="en-US" sz="4000" dirty="0"/>
              <a:t>.</a:t>
            </a:r>
          </a:p>
          <a:p>
            <a:pPr eaLnBrk="1" hangingPunct="1">
              <a:spcBef>
                <a:spcPts val="1800"/>
              </a:spcBef>
              <a:defRPr/>
            </a:pPr>
            <a:r>
              <a:rPr lang="en-US" sz="4000" dirty="0"/>
              <a:t>Key Question: “What can a franchise do for me that I cannot do for myself?”  </a:t>
            </a:r>
          </a:p>
          <a:p>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advTm="230925"/>
    </mc:Choice>
    <mc:Fallback xmlns="">
      <p:transition spd="slow" advTm="2309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idx="1"/>
          </p:nvPr>
        </p:nvSpPr>
        <p:spPr>
          <a:xfrm>
            <a:off x="609600" y="457200"/>
            <a:ext cx="4116388" cy="1336675"/>
          </a:xfrm>
        </p:spPr>
        <p:txBody>
          <a:bodyPr/>
          <a:lstStyle/>
          <a:p>
            <a:pPr>
              <a:buFont typeface="Wingdings" pitchFamily="2" charset="2"/>
              <a:buChar char="v"/>
            </a:pPr>
            <a:r>
              <a:rPr lang="en-US" sz="4000" dirty="0">
                <a:solidFill>
                  <a:srgbClr val="C00000"/>
                </a:solidFill>
                <a:latin typeface="Times New Roman" pitchFamily="18" charset="0"/>
                <a:cs typeface="Times New Roman" pitchFamily="18" charset="0"/>
              </a:rPr>
              <a:t>Franchise Fee </a:t>
            </a:r>
          </a:p>
          <a:p>
            <a:endParaRPr lang="fr-FR" dirty="0"/>
          </a:p>
        </p:txBody>
      </p:sp>
      <p:sp>
        <p:nvSpPr>
          <p:cNvPr id="13" name="Content Placeholder 12"/>
          <p:cNvSpPr>
            <a:spLocks noGrp="1"/>
          </p:cNvSpPr>
          <p:nvPr>
            <p:ph sz="half" idx="2"/>
          </p:nvPr>
        </p:nvSpPr>
        <p:spPr/>
        <p:txBody>
          <a:bodyPr>
            <a:normAutofit lnSpcReduction="10000"/>
          </a:bodyPr>
          <a:lstStyle/>
          <a:p>
            <a:pPr marL="342900" lvl="1" indent="-342900">
              <a:buClr>
                <a:schemeClr val="hlink"/>
              </a:buClr>
            </a:pPr>
            <a:r>
              <a:rPr lang="en-US" sz="2600" u="sng" dirty="0"/>
              <a:t>One-time fee </a:t>
            </a:r>
            <a:r>
              <a:rPr lang="en-US" sz="2600" dirty="0"/>
              <a:t>paid by the franchisee to the franchiser for the business concept, rights to use of trademarks, management assistance, and other related services from the franchiser.</a:t>
            </a:r>
          </a:p>
          <a:p>
            <a:endParaRPr lang="fr-FR" sz="2600" dirty="0"/>
          </a:p>
        </p:txBody>
      </p:sp>
      <p:sp>
        <p:nvSpPr>
          <p:cNvPr id="14" name="Text Placeholder 13"/>
          <p:cNvSpPr>
            <a:spLocks noGrp="1"/>
          </p:cNvSpPr>
          <p:nvPr>
            <p:ph type="body" sz="quarter" idx="3"/>
          </p:nvPr>
        </p:nvSpPr>
        <p:spPr>
          <a:xfrm>
            <a:off x="4800600" y="304800"/>
            <a:ext cx="4041775" cy="1489075"/>
          </a:xfrm>
        </p:spPr>
        <p:txBody>
          <a:bodyPr/>
          <a:lstStyle/>
          <a:p>
            <a:pPr algn="ctr">
              <a:buFont typeface="Wingdings" pitchFamily="2" charset="2"/>
              <a:buChar char="v"/>
            </a:pPr>
            <a:r>
              <a:rPr lang="en-US" sz="4000" dirty="0">
                <a:solidFill>
                  <a:srgbClr val="C00000"/>
                </a:solidFill>
                <a:latin typeface="Times New Roman" pitchFamily="18" charset="0"/>
                <a:cs typeface="Times New Roman" pitchFamily="18" charset="0"/>
              </a:rPr>
              <a:t>Royalty Fee </a:t>
            </a:r>
          </a:p>
          <a:p>
            <a:endParaRPr lang="fr-FR" dirty="0"/>
          </a:p>
        </p:txBody>
      </p:sp>
      <p:sp>
        <p:nvSpPr>
          <p:cNvPr id="15" name="Content Placeholder 14"/>
          <p:cNvSpPr>
            <a:spLocks noGrp="1"/>
          </p:cNvSpPr>
          <p:nvPr>
            <p:ph sz="quarter" idx="4"/>
          </p:nvPr>
        </p:nvSpPr>
        <p:spPr/>
        <p:txBody>
          <a:bodyPr>
            <a:normAutofit lnSpcReduction="10000"/>
          </a:bodyPr>
          <a:lstStyle/>
          <a:p>
            <a:pPr marL="342900" lvl="1" indent="-342900">
              <a:buClr>
                <a:schemeClr val="hlink"/>
              </a:buClr>
            </a:pPr>
            <a:r>
              <a:rPr lang="en-US" sz="2800" u="sng" dirty="0"/>
              <a:t>Is a continuous fee </a:t>
            </a:r>
            <a:r>
              <a:rPr lang="en-US" sz="2800" dirty="0"/>
              <a:t>paid by the franchisee to the franchiser usually based on a percentage of the franchisee’s gross revenue.</a:t>
            </a:r>
          </a:p>
          <a:p>
            <a:endParaRPr lang="fr-FR" sz="2800" dirty="0"/>
          </a:p>
        </p:txBody>
      </p:sp>
      <p:sp>
        <p:nvSpPr>
          <p:cNvPr id="5" name="Footer Placeholder 4"/>
          <p:cNvSpPr>
            <a:spLocks noGrp="1"/>
          </p:cNvSpPr>
          <p:nvPr>
            <p:ph type="ftr" sz="quarter" idx="11"/>
          </p:nvPr>
        </p:nvSpPr>
        <p:spPr/>
        <p:txBody>
          <a:bodyPr/>
          <a:lstStyle/>
          <a:p>
            <a:pPr>
              <a:defRPr/>
            </a:pPr>
            <a:r>
              <a:rPr lang="en-US" dirty="0"/>
              <a:t>Ch. 5: Franchising and the Entrepreneur</a:t>
            </a:r>
          </a:p>
        </p:txBody>
      </p:sp>
      <p:sp>
        <p:nvSpPr>
          <p:cNvPr id="4" name="Slide Number Placeholder 3"/>
          <p:cNvSpPr>
            <a:spLocks noGrp="1"/>
          </p:cNvSpPr>
          <p:nvPr>
            <p:ph type="sldNum" sz="quarter" idx="12"/>
          </p:nvPr>
        </p:nvSpPr>
        <p:spPr/>
        <p:txBody>
          <a:bodyPr/>
          <a:lstStyle/>
          <a:p>
            <a:pPr>
              <a:defRPr/>
            </a:pPr>
            <a:fld id="{DBB282AD-2686-438A-ABCF-9BA55394AACB}" type="slidenum">
              <a:rPr lang="en-US" smtClean="0"/>
              <a:pPr>
                <a:defRPr/>
              </a:pPr>
              <a:t>9</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168748"/>
    </mc:Choice>
    <mc:Fallback xmlns="">
      <p:transition spd="slow" advTm="16874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685800" y="361950"/>
            <a:ext cx="7391400" cy="400050"/>
          </a:xfrm>
        </p:spPr>
        <p:txBody>
          <a:bodyPr>
            <a:normAutofit fontScale="90000"/>
          </a:bodyPr>
          <a:lstStyle/>
          <a:p>
            <a:pPr eaLnBrk="1" hangingPunct="1">
              <a:defRPr/>
            </a:pPr>
            <a:r>
              <a:rPr lang="en-US" sz="3600" dirty="0">
                <a:solidFill>
                  <a:srgbClr val="C00000"/>
                </a:solidFill>
              </a:rPr>
              <a:t>The Franchising Relationship</a:t>
            </a:r>
          </a:p>
        </p:txBody>
      </p:sp>
      <p:sp>
        <p:nvSpPr>
          <p:cNvPr id="11" name="Footer Placeholder 3"/>
          <p:cNvSpPr>
            <a:spLocks noGrp="1"/>
          </p:cNvSpPr>
          <p:nvPr>
            <p:ph type="ftr" sz="quarter" idx="11"/>
          </p:nvPr>
        </p:nvSpPr>
        <p:spPr/>
        <p:txBody>
          <a:bodyPr/>
          <a:lstStyle/>
          <a:p>
            <a:pPr>
              <a:defRPr/>
            </a:pPr>
            <a:r>
              <a:rPr lang="en-US" dirty="0"/>
              <a:t>Ch. 5: Franchising and the Entrepreneur</a:t>
            </a:r>
          </a:p>
        </p:txBody>
      </p:sp>
      <p:sp>
        <p:nvSpPr>
          <p:cNvPr id="10" name="Slide Number Placeholder 2"/>
          <p:cNvSpPr>
            <a:spLocks noGrp="1"/>
          </p:cNvSpPr>
          <p:nvPr>
            <p:ph type="sldNum" sz="quarter" idx="12"/>
          </p:nvPr>
        </p:nvSpPr>
        <p:spPr/>
        <p:txBody>
          <a:bodyPr/>
          <a:lstStyle/>
          <a:p>
            <a:pPr>
              <a:defRPr/>
            </a:pPr>
            <a:fld id="{75360531-2B04-46F2-A46F-63E82D1FAA60}" type="slidenum">
              <a:rPr lang="en-US" smtClean="0"/>
              <a:pPr>
                <a:defRPr/>
              </a:pPr>
              <a:t>10</a:t>
            </a:fld>
            <a:endParaRPr lang="en-US" dirty="0"/>
          </a:p>
        </p:txBody>
      </p:sp>
      <p:sp>
        <p:nvSpPr>
          <p:cNvPr id="9221" name="Text Box 5"/>
          <p:cNvSpPr txBox="1">
            <a:spLocks noChangeArrowheads="1"/>
          </p:cNvSpPr>
          <p:nvPr/>
        </p:nvSpPr>
        <p:spPr bwMode="auto">
          <a:xfrm>
            <a:off x="2057400" y="1004888"/>
            <a:ext cx="24384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The Franchiser</a:t>
            </a:r>
          </a:p>
        </p:txBody>
      </p:sp>
      <p:sp>
        <p:nvSpPr>
          <p:cNvPr id="9222" name="Text Box 6"/>
          <p:cNvSpPr txBox="1">
            <a:spLocks noChangeArrowheads="1"/>
          </p:cNvSpPr>
          <p:nvPr/>
        </p:nvSpPr>
        <p:spPr bwMode="auto">
          <a:xfrm>
            <a:off x="5486400" y="1004888"/>
            <a:ext cx="24384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The</a:t>
            </a:r>
            <a:r>
              <a:rPr lang="en-US" sz="2400" b="1" dirty="0">
                <a:solidFill>
                  <a:srgbClr val="FFC000"/>
                </a:solidFill>
                <a:latin typeface="Arial" pitchFamily="34" charset="0"/>
              </a:rPr>
              <a:t> </a:t>
            </a:r>
            <a:r>
              <a:rPr lang="en-US" sz="2400" b="1" dirty="0">
                <a:solidFill>
                  <a:srgbClr val="C00000"/>
                </a:solidFill>
                <a:latin typeface="Arial" pitchFamily="34" charset="0"/>
              </a:rPr>
              <a:t>Franchisee</a:t>
            </a:r>
          </a:p>
        </p:txBody>
      </p:sp>
      <p:sp>
        <p:nvSpPr>
          <p:cNvPr id="9223" name="Text Box 7"/>
          <p:cNvSpPr txBox="1">
            <a:spLocks noChangeArrowheads="1"/>
          </p:cNvSpPr>
          <p:nvPr/>
        </p:nvSpPr>
        <p:spPr bwMode="auto">
          <a:xfrm>
            <a:off x="2179638" y="1524000"/>
            <a:ext cx="3287712" cy="3600986"/>
          </a:xfrm>
          <a:prstGeom prst="rect">
            <a:avLst/>
          </a:prstGeom>
          <a:noFill/>
          <a:ln w="9525">
            <a:noFill/>
            <a:miter lim="800000"/>
            <a:headEnd/>
            <a:tailEnd/>
          </a:ln>
        </p:spPr>
        <p:txBody>
          <a:bodyPr>
            <a:spAutoFit/>
          </a:bodyPr>
          <a:lstStyle/>
          <a:p>
            <a:r>
              <a:rPr lang="en-US" sz="1200" dirty="0">
                <a:latin typeface="Arial" pitchFamily="34" charset="0"/>
              </a:rPr>
              <a:t>Oversees and approves; may choose site</a:t>
            </a:r>
          </a:p>
          <a:p>
            <a:endParaRPr lang="en-US" sz="1200" dirty="0">
              <a:latin typeface="Arial" pitchFamily="34" charset="0"/>
            </a:endParaRPr>
          </a:p>
          <a:p>
            <a:r>
              <a:rPr lang="en-US" sz="1200" dirty="0">
                <a:latin typeface="Arial" pitchFamily="34" charset="0"/>
              </a:rPr>
              <a:t>Provides prototype design</a:t>
            </a:r>
          </a:p>
          <a:p>
            <a:endParaRPr lang="en-US" sz="1200" dirty="0">
              <a:latin typeface="Arial" pitchFamily="34" charset="0"/>
            </a:endParaRPr>
          </a:p>
          <a:p>
            <a:r>
              <a:rPr lang="en-US" sz="1200" dirty="0">
                <a:latin typeface="Arial" pitchFamily="34" charset="0"/>
              </a:rPr>
              <a:t>Makes general recommendations and </a:t>
            </a:r>
            <a:br>
              <a:rPr lang="en-US" sz="1200" dirty="0">
                <a:latin typeface="Arial" pitchFamily="34" charset="0"/>
              </a:rPr>
            </a:br>
            <a:r>
              <a:rPr lang="en-US" sz="1200" dirty="0">
                <a:latin typeface="Arial" pitchFamily="34" charset="0"/>
              </a:rPr>
              <a:t>training suggestions</a:t>
            </a:r>
          </a:p>
          <a:p>
            <a:endParaRPr lang="en-US" sz="1200" dirty="0">
              <a:latin typeface="Arial" pitchFamily="34" charset="0"/>
            </a:endParaRPr>
          </a:p>
          <a:p>
            <a:r>
              <a:rPr lang="en-US" sz="1200" dirty="0">
                <a:latin typeface="Arial" pitchFamily="34" charset="0"/>
              </a:rPr>
              <a:t>Determines product or service line</a:t>
            </a:r>
          </a:p>
          <a:p>
            <a:endParaRPr lang="en-US" sz="1200" dirty="0">
              <a:latin typeface="Arial" pitchFamily="34" charset="0"/>
            </a:endParaRPr>
          </a:p>
          <a:p>
            <a:r>
              <a:rPr lang="en-US" sz="1200" dirty="0">
                <a:latin typeface="Arial" pitchFamily="34" charset="0"/>
              </a:rPr>
              <a:t>Can only recommend prices</a:t>
            </a:r>
          </a:p>
          <a:p>
            <a:endParaRPr lang="en-US" sz="1200" dirty="0">
              <a:latin typeface="Arial" pitchFamily="34" charset="0"/>
            </a:endParaRPr>
          </a:p>
          <a:p>
            <a:r>
              <a:rPr lang="en-US" sz="1200" dirty="0">
                <a:latin typeface="Arial" pitchFamily="34" charset="0"/>
              </a:rPr>
              <a:t>Establishes quality standards and suppliers </a:t>
            </a:r>
          </a:p>
          <a:p>
            <a:endParaRPr lang="en-US" sz="1200" dirty="0">
              <a:latin typeface="Arial" pitchFamily="34" charset="0"/>
            </a:endParaRPr>
          </a:p>
          <a:p>
            <a:endParaRPr lang="en-US" sz="1200" dirty="0">
              <a:latin typeface="Arial" pitchFamily="34" charset="0"/>
            </a:endParaRPr>
          </a:p>
          <a:p>
            <a:r>
              <a:rPr lang="en-US" sz="1200" dirty="0">
                <a:latin typeface="Arial" pitchFamily="34" charset="0"/>
              </a:rPr>
              <a:t>Sets quality standards and enforces them</a:t>
            </a:r>
            <a:br>
              <a:rPr lang="en-US" sz="1200" dirty="0">
                <a:latin typeface="Arial" pitchFamily="34" charset="0"/>
              </a:rPr>
            </a:br>
            <a:r>
              <a:rPr lang="en-US" sz="1200" dirty="0">
                <a:latin typeface="Arial" pitchFamily="34" charset="0"/>
              </a:rPr>
              <a:t>with inspections; trains franchisees</a:t>
            </a:r>
          </a:p>
          <a:p>
            <a:endParaRPr lang="en-US" sz="1200" dirty="0">
              <a:latin typeface="Arial" pitchFamily="34" charset="0"/>
            </a:endParaRPr>
          </a:p>
          <a:p>
            <a:r>
              <a:rPr lang="en-US" sz="1200" dirty="0">
                <a:latin typeface="Arial" pitchFamily="34" charset="0"/>
              </a:rPr>
              <a:t>Provides support through an established</a:t>
            </a:r>
            <a:br>
              <a:rPr lang="en-US" sz="1200" dirty="0">
                <a:latin typeface="Arial" pitchFamily="34" charset="0"/>
              </a:rPr>
            </a:br>
            <a:r>
              <a:rPr lang="en-US" sz="1200" dirty="0">
                <a:latin typeface="Arial" pitchFamily="34" charset="0"/>
              </a:rPr>
              <a:t>business system</a:t>
            </a:r>
          </a:p>
        </p:txBody>
      </p:sp>
      <p:sp>
        <p:nvSpPr>
          <p:cNvPr id="9224" name="Text Box 8"/>
          <p:cNvSpPr txBox="1">
            <a:spLocks noChangeArrowheads="1"/>
          </p:cNvSpPr>
          <p:nvPr/>
        </p:nvSpPr>
        <p:spPr bwMode="auto">
          <a:xfrm>
            <a:off x="5532438" y="1524000"/>
            <a:ext cx="3425825" cy="3785652"/>
          </a:xfrm>
          <a:prstGeom prst="rect">
            <a:avLst/>
          </a:prstGeom>
          <a:noFill/>
          <a:ln w="9525">
            <a:noFill/>
            <a:miter lim="800000"/>
            <a:headEnd/>
            <a:tailEnd/>
          </a:ln>
        </p:spPr>
        <p:txBody>
          <a:bodyPr>
            <a:spAutoFit/>
          </a:bodyPr>
          <a:lstStyle/>
          <a:p>
            <a:r>
              <a:rPr lang="en-US" sz="1200" dirty="0">
                <a:latin typeface="Arial" pitchFamily="34" charset="0"/>
              </a:rPr>
              <a:t>Chooses site with franchiser’s approval</a:t>
            </a:r>
          </a:p>
          <a:p>
            <a:endParaRPr lang="en-US" sz="1200" dirty="0">
              <a:latin typeface="Arial" pitchFamily="34" charset="0"/>
            </a:endParaRPr>
          </a:p>
          <a:p>
            <a:r>
              <a:rPr lang="en-US" sz="1200" dirty="0">
                <a:latin typeface="Arial" pitchFamily="34" charset="0"/>
              </a:rPr>
              <a:t>Pays for and implements design</a:t>
            </a:r>
          </a:p>
          <a:p>
            <a:endParaRPr lang="en-US" sz="1200" dirty="0">
              <a:latin typeface="Arial" pitchFamily="34" charset="0"/>
            </a:endParaRPr>
          </a:p>
          <a:p>
            <a:r>
              <a:rPr lang="en-US" sz="1200" dirty="0">
                <a:latin typeface="Arial" pitchFamily="34" charset="0"/>
              </a:rPr>
              <a:t>Hires, manages, and fires </a:t>
            </a:r>
            <a:br>
              <a:rPr lang="en-US" sz="1200" dirty="0">
                <a:latin typeface="Arial" pitchFamily="34" charset="0"/>
              </a:rPr>
            </a:br>
            <a:r>
              <a:rPr lang="en-US" sz="1200" dirty="0">
                <a:latin typeface="Arial" pitchFamily="34" charset="0"/>
              </a:rPr>
              <a:t>employees</a:t>
            </a:r>
          </a:p>
          <a:p>
            <a:endParaRPr lang="en-US" sz="1200" dirty="0">
              <a:latin typeface="Arial" pitchFamily="34" charset="0"/>
            </a:endParaRPr>
          </a:p>
          <a:p>
            <a:r>
              <a:rPr lang="en-US" sz="1200" dirty="0">
                <a:latin typeface="Arial" pitchFamily="34" charset="0"/>
              </a:rPr>
              <a:t>Modifies only with franchiser’s approval</a:t>
            </a:r>
          </a:p>
          <a:p>
            <a:endParaRPr lang="en-US" sz="1200" dirty="0">
              <a:latin typeface="Arial" pitchFamily="34" charset="0"/>
            </a:endParaRPr>
          </a:p>
          <a:p>
            <a:r>
              <a:rPr lang="en-US" sz="1200" dirty="0">
                <a:latin typeface="Arial" pitchFamily="34" charset="0"/>
              </a:rPr>
              <a:t>Sets final prices</a:t>
            </a:r>
          </a:p>
          <a:p>
            <a:endParaRPr lang="en-US" sz="1200" dirty="0">
              <a:latin typeface="Arial" pitchFamily="34" charset="0"/>
            </a:endParaRPr>
          </a:p>
          <a:p>
            <a:r>
              <a:rPr lang="en-US" sz="1200" dirty="0">
                <a:latin typeface="Arial" pitchFamily="34" charset="0"/>
              </a:rPr>
              <a:t>Must meet quality standards and purchase</a:t>
            </a:r>
            <a:br>
              <a:rPr lang="en-US" sz="1200" dirty="0">
                <a:latin typeface="Arial" pitchFamily="34" charset="0"/>
              </a:rPr>
            </a:br>
            <a:r>
              <a:rPr lang="en-US" sz="1200" dirty="0">
                <a:latin typeface="Arial" pitchFamily="34" charset="0"/>
              </a:rPr>
              <a:t>only from approved suppliers</a:t>
            </a:r>
          </a:p>
          <a:p>
            <a:endParaRPr lang="en-US" sz="1200" dirty="0">
              <a:latin typeface="Arial" pitchFamily="34" charset="0"/>
            </a:endParaRPr>
          </a:p>
          <a:p>
            <a:r>
              <a:rPr lang="en-US" sz="1200" dirty="0">
                <a:latin typeface="Arial" pitchFamily="34" charset="0"/>
              </a:rPr>
              <a:t>Maintains quality standards; trains employees</a:t>
            </a:r>
            <a:br>
              <a:rPr lang="en-US" sz="1200" dirty="0">
                <a:latin typeface="Arial" pitchFamily="34" charset="0"/>
              </a:rPr>
            </a:br>
            <a:r>
              <a:rPr lang="en-US" sz="1200" dirty="0">
                <a:latin typeface="Arial" pitchFamily="34" charset="0"/>
              </a:rPr>
              <a:t>to implement quality systems</a:t>
            </a:r>
          </a:p>
          <a:p>
            <a:endParaRPr lang="en-US" sz="1200" dirty="0">
              <a:latin typeface="Arial" pitchFamily="34" charset="0"/>
            </a:endParaRPr>
          </a:p>
          <a:p>
            <a:r>
              <a:rPr lang="en-US" sz="1200" dirty="0">
                <a:latin typeface="Arial" pitchFamily="34" charset="0"/>
              </a:rPr>
              <a:t>Operates business on a day-to-day basis with</a:t>
            </a:r>
            <a:br>
              <a:rPr lang="en-US" sz="1200" dirty="0">
                <a:latin typeface="Arial" pitchFamily="34" charset="0"/>
              </a:rPr>
            </a:br>
            <a:r>
              <a:rPr lang="en-US" sz="1200" dirty="0">
                <a:latin typeface="Arial" pitchFamily="34" charset="0"/>
              </a:rPr>
              <a:t>franchiser’s support</a:t>
            </a:r>
          </a:p>
          <a:p>
            <a:endParaRPr lang="en-US" sz="1200" dirty="0">
              <a:latin typeface="Arial" pitchFamily="34" charset="0"/>
            </a:endParaRPr>
          </a:p>
        </p:txBody>
      </p:sp>
      <p:sp>
        <p:nvSpPr>
          <p:cNvPr id="9225" name="Text Box 9"/>
          <p:cNvSpPr txBox="1">
            <a:spLocks noChangeArrowheads="1"/>
          </p:cNvSpPr>
          <p:nvPr/>
        </p:nvSpPr>
        <p:spPr bwMode="auto">
          <a:xfrm>
            <a:off x="377825" y="1524000"/>
            <a:ext cx="1831975" cy="3416320"/>
          </a:xfrm>
          <a:prstGeom prst="rect">
            <a:avLst/>
          </a:prstGeom>
          <a:noFill/>
          <a:ln w="9525">
            <a:noFill/>
            <a:miter lim="800000"/>
            <a:headEnd/>
            <a:tailEnd/>
          </a:ln>
        </p:spPr>
        <p:txBody>
          <a:bodyPr>
            <a:spAutoFit/>
          </a:bodyPr>
          <a:lstStyle/>
          <a:p>
            <a:r>
              <a:rPr lang="en-US" sz="1200" b="1" dirty="0">
                <a:solidFill>
                  <a:srgbClr val="C00000"/>
                </a:solidFill>
                <a:latin typeface="Arial" pitchFamily="34" charset="0"/>
              </a:rPr>
              <a:t>Site Selection</a:t>
            </a:r>
          </a:p>
          <a:p>
            <a:endParaRPr lang="en-US" sz="1200" b="1" dirty="0">
              <a:solidFill>
                <a:srgbClr val="C00000"/>
              </a:solidFill>
              <a:latin typeface="Arial" pitchFamily="34" charset="0"/>
            </a:endParaRPr>
          </a:p>
          <a:p>
            <a:r>
              <a:rPr lang="en-US" sz="1200" b="1" dirty="0">
                <a:solidFill>
                  <a:srgbClr val="C00000"/>
                </a:solidFill>
                <a:latin typeface="Arial" pitchFamily="34" charset="0"/>
              </a:rPr>
              <a:t>Design</a:t>
            </a:r>
          </a:p>
          <a:p>
            <a:endParaRPr lang="en-US" sz="1200" b="1" dirty="0">
              <a:solidFill>
                <a:srgbClr val="C00000"/>
              </a:solidFill>
              <a:latin typeface="Arial" pitchFamily="34" charset="0"/>
            </a:endParaRPr>
          </a:p>
          <a:p>
            <a:r>
              <a:rPr lang="en-US" sz="1200" b="1" dirty="0">
                <a:solidFill>
                  <a:srgbClr val="C00000"/>
                </a:solidFill>
                <a:latin typeface="Arial" pitchFamily="34" charset="0"/>
              </a:rPr>
              <a:t>Employees</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Products and Services</a:t>
            </a:r>
          </a:p>
          <a:p>
            <a:endParaRPr lang="en-US" sz="1200" b="1" dirty="0">
              <a:solidFill>
                <a:srgbClr val="C00000"/>
              </a:solidFill>
              <a:latin typeface="Arial" pitchFamily="34" charset="0"/>
            </a:endParaRPr>
          </a:p>
          <a:p>
            <a:r>
              <a:rPr lang="en-US" sz="1200" b="1" dirty="0">
                <a:solidFill>
                  <a:srgbClr val="C00000"/>
                </a:solidFill>
                <a:latin typeface="Arial" pitchFamily="34" charset="0"/>
              </a:rPr>
              <a:t>Prices</a:t>
            </a:r>
          </a:p>
          <a:p>
            <a:endParaRPr lang="en-US" sz="1200" b="1" dirty="0">
              <a:solidFill>
                <a:srgbClr val="C00000"/>
              </a:solidFill>
              <a:latin typeface="Arial" pitchFamily="34" charset="0"/>
            </a:endParaRPr>
          </a:p>
          <a:p>
            <a:r>
              <a:rPr lang="en-US" sz="1200" b="1" dirty="0">
                <a:solidFill>
                  <a:srgbClr val="C00000"/>
                </a:solidFill>
                <a:latin typeface="Arial" pitchFamily="34" charset="0"/>
              </a:rPr>
              <a:t>Purchasing</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Quality Control</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Support</a:t>
            </a:r>
          </a:p>
        </p:txBody>
      </p:sp>
      <p:sp>
        <p:nvSpPr>
          <p:cNvPr id="9226" name="Text Box 10"/>
          <p:cNvSpPr txBox="1">
            <a:spLocks noChangeArrowheads="1"/>
          </p:cNvSpPr>
          <p:nvPr/>
        </p:nvSpPr>
        <p:spPr bwMode="auto">
          <a:xfrm>
            <a:off x="76200" y="1004888"/>
            <a:ext cx="18288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Element</a:t>
            </a:r>
          </a:p>
        </p:txBody>
      </p:sp>
    </p:spTree>
  </p:cSld>
  <p:clrMapOvr>
    <a:masterClrMapping/>
  </p:clrMapOvr>
  <mc:AlternateContent xmlns:mc="http://schemas.openxmlformats.org/markup-compatibility/2006" xmlns:p14="http://schemas.microsoft.com/office/powerpoint/2010/main">
    <mc:Choice Requires="p14">
      <p:transition spd="slow" p14:dur="2000" advTm="343303"/>
    </mc:Choice>
    <mc:Fallback xmlns="">
      <p:transition spd="slow" advTm="343303"/>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4" name="Rectangle 2"/>
          <p:cNvSpPr>
            <a:spLocks noGrp="1" noRot="1" noChangeArrowheads="1"/>
          </p:cNvSpPr>
          <p:nvPr>
            <p:ph type="title"/>
          </p:nvPr>
        </p:nvSpPr>
        <p:spPr>
          <a:xfrm>
            <a:off x="762000" y="609600"/>
            <a:ext cx="7696200" cy="558800"/>
          </a:xfrm>
        </p:spPr>
        <p:txBody>
          <a:bodyPr lIns="88900" tIns="46038" rIns="88900" bIns="46038">
            <a:normAutofit fontScale="90000"/>
          </a:bodyPr>
          <a:lstStyle/>
          <a:p>
            <a:pPr eaLnBrk="1" hangingPunct="1">
              <a:defRPr/>
            </a:pPr>
            <a:r>
              <a:rPr lang="en-US" dirty="0">
                <a:solidFill>
                  <a:srgbClr val="C00000"/>
                </a:solidFill>
              </a:rPr>
              <a:t>Benefits of Franchising</a:t>
            </a:r>
          </a:p>
        </p:txBody>
      </p:sp>
      <p:sp>
        <p:nvSpPr>
          <p:cNvPr id="90115" name="Rectangle 3"/>
          <p:cNvSpPr>
            <a:spLocks noGrp="1" noChangeArrowheads="1"/>
          </p:cNvSpPr>
          <p:nvPr>
            <p:ph idx="1"/>
          </p:nvPr>
        </p:nvSpPr>
        <p:spPr>
          <a:xfrm>
            <a:off x="304800" y="1828800"/>
            <a:ext cx="8305800" cy="4724400"/>
          </a:xfrm>
        </p:spPr>
        <p:txBody>
          <a:bodyPr lIns="88900" tIns="46038" rIns="88900" bIns="46038"/>
          <a:lstStyle/>
          <a:p>
            <a:pPr eaLnBrk="1" hangingPunct="1">
              <a:spcBef>
                <a:spcPts val="600"/>
              </a:spcBef>
              <a:defRPr/>
            </a:pPr>
            <a:r>
              <a:rPr lang="en-US" dirty="0"/>
              <a:t>A business system.</a:t>
            </a:r>
          </a:p>
          <a:p>
            <a:pPr eaLnBrk="1" hangingPunct="1">
              <a:spcBef>
                <a:spcPts val="600"/>
              </a:spcBef>
              <a:defRPr/>
            </a:pPr>
            <a:r>
              <a:rPr lang="en-US" dirty="0"/>
              <a:t>Management training and support.</a:t>
            </a:r>
          </a:p>
          <a:p>
            <a:pPr eaLnBrk="1" hangingPunct="1">
              <a:spcBef>
                <a:spcPts val="600"/>
              </a:spcBef>
              <a:defRPr/>
            </a:pPr>
            <a:r>
              <a:rPr lang="en-US" dirty="0"/>
              <a:t>Brand name appeal.</a:t>
            </a:r>
          </a:p>
          <a:p>
            <a:pPr eaLnBrk="1" hangingPunct="1">
              <a:spcBef>
                <a:spcPts val="600"/>
              </a:spcBef>
              <a:defRPr/>
            </a:pPr>
            <a:r>
              <a:rPr lang="en-US" dirty="0"/>
              <a:t>Standardized quality of goods and services.</a:t>
            </a:r>
          </a:p>
          <a:p>
            <a:pPr eaLnBrk="1" hangingPunct="1">
              <a:spcBef>
                <a:spcPts val="600"/>
              </a:spcBef>
              <a:defRPr/>
            </a:pPr>
            <a:r>
              <a:rPr lang="en-US" dirty="0"/>
              <a:t>Proven products and business formats.</a:t>
            </a:r>
          </a:p>
          <a:p>
            <a:pPr eaLnBrk="1" hangingPunct="1">
              <a:spcBef>
                <a:spcPts val="1200"/>
              </a:spcBef>
              <a:defRPr/>
            </a:pPr>
            <a:r>
              <a:rPr lang="en-US" dirty="0"/>
              <a:t>Greater chance for success.</a:t>
            </a:r>
          </a:p>
          <a:p>
            <a:pPr eaLnBrk="1" hangingPunct="1">
              <a:spcBef>
                <a:spcPts val="600"/>
              </a:spcBef>
              <a:defRPr/>
            </a:pPr>
            <a:endParaRPr lang="en-US" dirty="0"/>
          </a:p>
        </p:txBody>
      </p:sp>
      <p:sp>
        <p:nvSpPr>
          <p:cNvPr id="6" name="Footer Placeholder 4"/>
          <p:cNvSpPr>
            <a:spLocks noGrp="1"/>
          </p:cNvSpPr>
          <p:nvPr>
            <p:ph type="ftr" sz="quarter" idx="11"/>
          </p:nvPr>
        </p:nvSpPr>
        <p:spPr/>
        <p:txBody>
          <a:bodyPr/>
          <a:lstStyle/>
          <a:p>
            <a:pPr>
              <a:defRPr/>
            </a:pPr>
            <a:r>
              <a:rPr lang="en-US" dirty="0"/>
              <a:t>Ch.5: Franchising and the Entrepreneur</a:t>
            </a:r>
          </a:p>
        </p:txBody>
      </p:sp>
      <p:sp>
        <p:nvSpPr>
          <p:cNvPr id="5" name="Slide Number Placeholder 3"/>
          <p:cNvSpPr>
            <a:spLocks noGrp="1"/>
          </p:cNvSpPr>
          <p:nvPr>
            <p:ph type="sldNum" sz="quarter" idx="12"/>
          </p:nvPr>
        </p:nvSpPr>
        <p:spPr/>
        <p:txBody>
          <a:bodyPr/>
          <a:lstStyle/>
          <a:p>
            <a:pPr>
              <a:defRPr/>
            </a:pPr>
            <a:fld id="{E9219276-FFCD-4592-B8DE-2A2244D3BF13}" type="slidenum">
              <a:rPr lang="en-US" smtClean="0"/>
              <a:pPr>
                <a:defRPr/>
              </a:pPr>
              <a:t>11</a:t>
            </a:fld>
            <a:endParaRPr lang="en-US" dirty="0"/>
          </a:p>
        </p:txBody>
      </p:sp>
      <p:pic>
        <p:nvPicPr>
          <p:cNvPr id="13318" name="Picture 7" descr="C:\Documents and Settings\douglw\My Documents\My Pictures\Microsoft Clip Organizer\j0433800.png"/>
          <p:cNvPicPr>
            <a:picLocks noChangeAspect="1" noChangeArrowheads="1"/>
          </p:cNvPicPr>
          <p:nvPr/>
        </p:nvPicPr>
        <p:blipFill>
          <a:blip r:embed="rId4"/>
          <a:srcRect/>
          <a:stretch>
            <a:fillRect/>
          </a:stretch>
        </p:blipFill>
        <p:spPr bwMode="auto">
          <a:xfrm>
            <a:off x="7620000" y="5333546"/>
            <a:ext cx="1600200" cy="1600200"/>
          </a:xfrm>
          <a:prstGeom prst="rect">
            <a:avLst/>
          </a:prstGeom>
          <a:noFill/>
          <a:ln w="9525">
            <a:noFill/>
            <a:miter lim="800000"/>
            <a:headEnd/>
            <a:tailEnd/>
          </a:ln>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92664"/>
    </mc:Choice>
    <mc:Fallback xmlns="">
      <p:transition spd="slow" advTm="492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0115">
                                            <p:txEl>
                                              <p:pRg st="1" end="1"/>
                                            </p:txEl>
                                          </p:spTgt>
                                        </p:tgtEl>
                                        <p:attrNameLst>
                                          <p:attrName>style.visibility</p:attrName>
                                        </p:attrNameLst>
                                      </p:cBhvr>
                                      <p:to>
                                        <p:strVal val="visible"/>
                                      </p:to>
                                    </p:set>
                                    <p:animEffect transition="in" filter="wipe(left)">
                                      <p:cBhvr>
                                        <p:cTn id="7" dur="500"/>
                                        <p:tgtEl>
                                          <p:spTgt spid="9011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0115">
                                            <p:txEl>
                                              <p:pRg st="2" end="2"/>
                                            </p:txEl>
                                          </p:spTgt>
                                        </p:tgtEl>
                                        <p:attrNameLst>
                                          <p:attrName>style.visibility</p:attrName>
                                        </p:attrNameLst>
                                      </p:cBhvr>
                                      <p:to>
                                        <p:strVal val="visible"/>
                                      </p:to>
                                    </p:set>
                                    <p:animEffect transition="in" filter="wipe(left)">
                                      <p:cBhvr>
                                        <p:cTn id="12" dur="500"/>
                                        <p:tgtEl>
                                          <p:spTgt spid="9011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0115">
                                            <p:txEl>
                                              <p:pRg st="3" end="3"/>
                                            </p:txEl>
                                          </p:spTgt>
                                        </p:tgtEl>
                                        <p:attrNameLst>
                                          <p:attrName>style.visibility</p:attrName>
                                        </p:attrNameLst>
                                      </p:cBhvr>
                                      <p:to>
                                        <p:strVal val="visible"/>
                                      </p:to>
                                    </p:set>
                                    <p:animEffect transition="in" filter="wipe(left)">
                                      <p:cBhvr>
                                        <p:cTn id="17" dur="500"/>
                                        <p:tgtEl>
                                          <p:spTgt spid="9011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0115">
                                            <p:txEl>
                                              <p:pRg st="4" end="4"/>
                                            </p:txEl>
                                          </p:spTgt>
                                        </p:tgtEl>
                                        <p:attrNameLst>
                                          <p:attrName>style.visibility</p:attrName>
                                        </p:attrNameLst>
                                      </p:cBhvr>
                                      <p:to>
                                        <p:strVal val="visible"/>
                                      </p:to>
                                    </p:set>
                                    <p:animEffect transition="in" filter="wipe(left)">
                                      <p:cBhvr>
                                        <p:cTn id="22" dur="500"/>
                                        <p:tgtEl>
                                          <p:spTgt spid="9011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0115">
                                            <p:txEl>
                                              <p:pRg st="5" end="5"/>
                                            </p:txEl>
                                          </p:spTgt>
                                        </p:tgtEl>
                                        <p:attrNameLst>
                                          <p:attrName>style.visibility</p:attrName>
                                        </p:attrNameLst>
                                      </p:cBhvr>
                                      <p:to>
                                        <p:strVal val="visible"/>
                                      </p:to>
                                    </p:set>
                                    <p:animEffect transition="in" filter="wipe(left)">
                                      <p:cBhvr>
                                        <p:cTn id="27" dur="500"/>
                                        <p:tgtEl>
                                          <p:spTgt spid="901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306" name="Rectangle 2"/>
          <p:cNvSpPr>
            <a:spLocks noGrp="1" noRot="1" noChangeArrowheads="1"/>
          </p:cNvSpPr>
          <p:nvPr>
            <p:ph type="title"/>
          </p:nvPr>
        </p:nvSpPr>
        <p:spPr>
          <a:xfrm>
            <a:off x="566057" y="638175"/>
            <a:ext cx="8153400" cy="558800"/>
          </a:xfrm>
        </p:spPr>
        <p:txBody>
          <a:bodyPr lIns="88900" tIns="46038" rIns="88900" bIns="46038">
            <a:normAutofit fontScale="90000"/>
          </a:bodyPr>
          <a:lstStyle/>
          <a:p>
            <a:pPr eaLnBrk="1" hangingPunct="1">
              <a:defRPr/>
            </a:pPr>
            <a:r>
              <a:rPr lang="en-US" dirty="0">
                <a:solidFill>
                  <a:srgbClr val="C00000"/>
                </a:solidFill>
              </a:rPr>
              <a:t>Drawbacks of Franchising</a:t>
            </a:r>
          </a:p>
        </p:txBody>
      </p:sp>
      <p:sp>
        <p:nvSpPr>
          <p:cNvPr id="98307" name="Rectangle 3"/>
          <p:cNvSpPr>
            <a:spLocks noGrp="1" noChangeArrowheads="1"/>
          </p:cNvSpPr>
          <p:nvPr>
            <p:ph idx="1"/>
          </p:nvPr>
        </p:nvSpPr>
        <p:spPr>
          <a:xfrm>
            <a:off x="76200" y="1905000"/>
            <a:ext cx="8077200" cy="4732111"/>
          </a:xfrm>
        </p:spPr>
        <p:txBody>
          <a:bodyPr lIns="88900" tIns="46038" rIns="88900" bIns="46038">
            <a:normAutofit/>
          </a:bodyPr>
          <a:lstStyle/>
          <a:p>
            <a:pPr eaLnBrk="1" hangingPunct="1">
              <a:spcBef>
                <a:spcPts val="600"/>
              </a:spcBef>
              <a:defRPr/>
            </a:pPr>
            <a:r>
              <a:rPr lang="en-US" sz="2800" dirty="0"/>
              <a:t>Franchise fees and ongoing royalties.</a:t>
            </a:r>
          </a:p>
          <a:p>
            <a:pPr eaLnBrk="1" hangingPunct="1">
              <a:spcBef>
                <a:spcPts val="600"/>
              </a:spcBef>
              <a:defRPr/>
            </a:pPr>
            <a:r>
              <a:rPr lang="en-US" sz="2800" dirty="0"/>
              <a:t>Strict commitment to standardized operations.</a:t>
            </a:r>
          </a:p>
          <a:p>
            <a:pPr eaLnBrk="1" hangingPunct="1">
              <a:spcBef>
                <a:spcPts val="600"/>
              </a:spcBef>
              <a:defRPr/>
            </a:pPr>
            <a:r>
              <a:rPr lang="en-US" sz="2800" dirty="0"/>
              <a:t>Restrictions on purchasing.</a:t>
            </a:r>
          </a:p>
          <a:p>
            <a:pPr lvl="1" eaLnBrk="1" hangingPunct="1">
              <a:spcBef>
                <a:spcPts val="600"/>
              </a:spcBef>
              <a:defRPr/>
            </a:pPr>
            <a:r>
              <a:rPr lang="en-US" sz="2800" dirty="0">
                <a:ea typeface="+mn-ea"/>
                <a:cs typeface="+mn-cs"/>
              </a:rPr>
              <a:t>Approved suppliers only</a:t>
            </a:r>
          </a:p>
          <a:p>
            <a:pPr eaLnBrk="1" hangingPunct="1">
              <a:spcBef>
                <a:spcPts val="600"/>
              </a:spcBef>
              <a:defRPr/>
            </a:pPr>
            <a:r>
              <a:rPr lang="en-US" sz="2800" dirty="0"/>
              <a:t>Limited product line.</a:t>
            </a:r>
          </a:p>
          <a:p>
            <a:pPr eaLnBrk="1" hangingPunct="1">
              <a:spcBef>
                <a:spcPts val="600"/>
              </a:spcBef>
              <a:defRPr/>
            </a:pPr>
            <a:r>
              <a:rPr lang="en-US" sz="2800" dirty="0"/>
              <a:t>Unsatisfactory training programs.</a:t>
            </a:r>
          </a:p>
          <a:p>
            <a:pPr eaLnBrk="1" hangingPunct="1">
              <a:spcBef>
                <a:spcPts val="600"/>
              </a:spcBef>
              <a:defRPr/>
            </a:pPr>
            <a:r>
              <a:rPr lang="en-US" sz="2800" dirty="0"/>
              <a:t>Less freedom – </a:t>
            </a:r>
            <a:r>
              <a:rPr lang="en-US" sz="2800" dirty="0">
                <a:ea typeface="+mn-ea"/>
                <a:cs typeface="+mn-cs"/>
              </a:rPr>
              <a:t>“No independence”.</a:t>
            </a:r>
          </a:p>
          <a:p>
            <a:pPr marL="342900" lvl="1" indent="0" eaLnBrk="1" hangingPunct="1">
              <a:spcBef>
                <a:spcPts val="600"/>
              </a:spcBef>
              <a:buNone/>
              <a:defRPr/>
            </a:pPr>
            <a:endParaRPr lang="en-US" sz="3000" dirty="0">
              <a:effectLst>
                <a:outerShdw blurRad="38100" dist="38100" dir="2700000" algn="tl">
                  <a:srgbClr val="000000">
                    <a:alpha val="43137"/>
                  </a:srgbClr>
                </a:outerShdw>
              </a:effectLst>
            </a:endParaRPr>
          </a:p>
        </p:txBody>
      </p:sp>
      <p:sp>
        <p:nvSpPr>
          <p:cNvPr id="6" name="Footer Placeholder 4"/>
          <p:cNvSpPr>
            <a:spLocks noGrp="1"/>
          </p:cNvSpPr>
          <p:nvPr>
            <p:ph type="ftr" sz="quarter" idx="11"/>
          </p:nvPr>
        </p:nvSpPr>
        <p:spPr/>
        <p:txBody>
          <a:bodyPr/>
          <a:lstStyle/>
          <a:p>
            <a:pPr>
              <a:defRPr/>
            </a:pPr>
            <a:r>
              <a:rPr lang="en-US" dirty="0"/>
              <a:t>Ch. 5: Franchising and the Entrepreneur</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31070"/>
    </mc:Choice>
    <mc:Fallback xmlns="">
      <p:transition spd="slow" advTm="2310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8307">
                                            <p:txEl>
                                              <p:pRg st="1" end="1"/>
                                            </p:txEl>
                                          </p:spTgt>
                                        </p:tgtEl>
                                        <p:attrNameLst>
                                          <p:attrName>style.visibility</p:attrName>
                                        </p:attrNameLst>
                                      </p:cBhvr>
                                      <p:to>
                                        <p:strVal val="visible"/>
                                      </p:to>
                                    </p:set>
                                    <p:animEffect transition="in" filter="wipe(left)">
                                      <p:cBhvr>
                                        <p:cTn id="7" dur="500"/>
                                        <p:tgtEl>
                                          <p:spTgt spid="9830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8307">
                                            <p:txEl>
                                              <p:pRg st="2" end="2"/>
                                            </p:txEl>
                                          </p:spTgt>
                                        </p:tgtEl>
                                        <p:attrNameLst>
                                          <p:attrName>style.visibility</p:attrName>
                                        </p:attrNameLst>
                                      </p:cBhvr>
                                      <p:to>
                                        <p:strVal val="visible"/>
                                      </p:to>
                                    </p:set>
                                    <p:animEffect transition="in" filter="wipe(left)">
                                      <p:cBhvr>
                                        <p:cTn id="12" dur="500"/>
                                        <p:tgtEl>
                                          <p:spTgt spid="9830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8307">
                                            <p:txEl>
                                              <p:pRg st="3" end="3"/>
                                            </p:txEl>
                                          </p:spTgt>
                                        </p:tgtEl>
                                        <p:attrNameLst>
                                          <p:attrName>style.visibility</p:attrName>
                                        </p:attrNameLst>
                                      </p:cBhvr>
                                      <p:to>
                                        <p:strVal val="visible"/>
                                      </p:to>
                                    </p:set>
                                    <p:animEffect transition="in" filter="wipe(left)">
                                      <p:cBhvr>
                                        <p:cTn id="17" dur="500"/>
                                        <p:tgtEl>
                                          <p:spTgt spid="9830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8307">
                                            <p:txEl>
                                              <p:pRg st="4" end="4"/>
                                            </p:txEl>
                                          </p:spTgt>
                                        </p:tgtEl>
                                        <p:attrNameLst>
                                          <p:attrName>style.visibility</p:attrName>
                                        </p:attrNameLst>
                                      </p:cBhvr>
                                      <p:to>
                                        <p:strVal val="visible"/>
                                      </p:to>
                                    </p:set>
                                    <p:animEffect transition="in" filter="wipe(left)">
                                      <p:cBhvr>
                                        <p:cTn id="22" dur="500"/>
                                        <p:tgtEl>
                                          <p:spTgt spid="9830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8307">
                                            <p:txEl>
                                              <p:pRg st="5" end="5"/>
                                            </p:txEl>
                                          </p:spTgt>
                                        </p:tgtEl>
                                        <p:attrNameLst>
                                          <p:attrName>style.visibility</p:attrName>
                                        </p:attrNameLst>
                                      </p:cBhvr>
                                      <p:to>
                                        <p:strVal val="visible"/>
                                      </p:to>
                                    </p:set>
                                    <p:animEffect transition="in" filter="wipe(left)">
                                      <p:cBhvr>
                                        <p:cTn id="27" dur="500"/>
                                        <p:tgtEl>
                                          <p:spTgt spid="9830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8307">
                                            <p:txEl>
                                              <p:pRg st="6" end="6"/>
                                            </p:txEl>
                                          </p:spTgt>
                                        </p:tgtEl>
                                        <p:attrNameLst>
                                          <p:attrName>style.visibility</p:attrName>
                                        </p:attrNameLst>
                                      </p:cBhvr>
                                      <p:to>
                                        <p:strVal val="visible"/>
                                      </p:to>
                                    </p:set>
                                    <p:animEffect transition="in" filter="wipe(left)">
                                      <p:cBhvr>
                                        <p:cTn id="32" dur="500"/>
                                        <p:tgtEl>
                                          <p:spTgt spid="983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build="p" bldLvl="2"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35666"/>
            <a:ext cx="8229600" cy="1143000"/>
          </a:xfrm>
        </p:spPr>
        <p:txBody>
          <a:bodyPr>
            <a:normAutofit/>
          </a:bodyPr>
          <a:lstStyle/>
          <a:p>
            <a:r>
              <a:rPr lang="en-US" dirty="0">
                <a:solidFill>
                  <a:srgbClr val="C00000"/>
                </a:solidFill>
              </a:rPr>
              <a:t>Pure (Business format) </a:t>
            </a:r>
            <a:br>
              <a:rPr lang="en-US" dirty="0">
                <a:solidFill>
                  <a:srgbClr val="C00000"/>
                </a:solidFill>
              </a:rPr>
            </a:br>
            <a:endParaRPr lang="fr-FR" dirty="0">
              <a:solidFill>
                <a:srgbClr val="C00000"/>
              </a:solidFill>
            </a:endParaRPr>
          </a:p>
        </p:txBody>
      </p:sp>
      <p:sp>
        <p:nvSpPr>
          <p:cNvPr id="3" name="Content Placeholder 2"/>
          <p:cNvSpPr>
            <a:spLocks noGrp="1"/>
          </p:cNvSpPr>
          <p:nvPr>
            <p:ph idx="1"/>
          </p:nvPr>
        </p:nvSpPr>
        <p:spPr>
          <a:xfrm>
            <a:off x="304800" y="1675946"/>
            <a:ext cx="8229600" cy="5029200"/>
          </a:xfrm>
        </p:spPr>
        <p:txBody>
          <a:bodyPr/>
          <a:lstStyle/>
          <a:p>
            <a:pPr>
              <a:buFont typeface="Wingdings" pitchFamily="2" charset="2"/>
              <a:buChar char="v"/>
            </a:pPr>
            <a:r>
              <a:rPr lang="en-US" sz="2800" dirty="0"/>
              <a:t>A</a:t>
            </a:r>
            <a:r>
              <a:rPr lang="en-US" sz="3600" dirty="0"/>
              <a:t> </a:t>
            </a:r>
            <a:r>
              <a:rPr lang="en-US" sz="2800" dirty="0"/>
              <a:t>system of franchising in which a </a:t>
            </a:r>
          </a:p>
          <a:p>
            <a:pPr>
              <a:buNone/>
            </a:pPr>
            <a:r>
              <a:rPr lang="en-US" sz="2800" dirty="0"/>
              <a:t>franchisor sells a franchisee a complete business format and system. </a:t>
            </a:r>
          </a:p>
          <a:p>
            <a:pPr>
              <a:buFont typeface="Wingdings" pitchFamily="2" charset="2"/>
              <a:buChar char="v"/>
            </a:pPr>
            <a:r>
              <a:rPr lang="en-US" sz="2800" dirty="0"/>
              <a:t>Business format franchising </a:t>
            </a:r>
            <a:r>
              <a:rPr lang="en-US" sz="2800" u="sng" dirty="0">
                <a:solidFill>
                  <a:srgbClr val="C00000"/>
                </a:solidFill>
              </a:rPr>
              <a:t>is the most common and the fastest growing</a:t>
            </a:r>
            <a:r>
              <a:rPr lang="en-US" sz="2800" dirty="0">
                <a:solidFill>
                  <a:srgbClr val="C00000"/>
                </a:solidFill>
              </a:rPr>
              <a:t> </a:t>
            </a:r>
            <a:r>
              <a:rPr lang="en-US" sz="2800" dirty="0"/>
              <a:t>of franchising. ( Ex: Macdonald’s , KFC, Pizza Hut……)</a:t>
            </a:r>
            <a:endParaRPr lang="fr-FR" sz="2800" dirty="0"/>
          </a:p>
        </p:txBody>
      </p:sp>
      <p:sp>
        <p:nvSpPr>
          <p:cNvPr id="5" name="Footer Placeholder 4"/>
          <p:cNvSpPr>
            <a:spLocks noGrp="1"/>
          </p:cNvSpPr>
          <p:nvPr>
            <p:ph type="ftr" sz="quarter" idx="11"/>
          </p:nvPr>
        </p:nvSpPr>
        <p:spPr/>
        <p:txBody>
          <a:bodyPr/>
          <a:lstStyle/>
          <a:p>
            <a:pPr>
              <a:defRPr/>
            </a:pPr>
            <a:r>
              <a:rPr lang="en-US" dirty="0"/>
              <a:t>Ch. 5: Franchising and the Entrepreneur</a:t>
            </a:r>
          </a:p>
        </p:txBody>
      </p:sp>
    </p:spTree>
  </p:cSld>
  <p:clrMapOvr>
    <a:masterClrMapping/>
  </p:clrMapOvr>
  <mc:AlternateContent xmlns:mc="http://schemas.openxmlformats.org/markup-compatibility/2006" xmlns:p14="http://schemas.microsoft.com/office/powerpoint/2010/main">
    <mc:Choice Requires="p14">
      <p:transition spd="slow" p14:dur="2000" advTm="83901"/>
    </mc:Choice>
    <mc:Fallback xmlns="">
      <p:transition spd="slow" advTm="83901"/>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Rectangle 2"/>
          <p:cNvSpPr>
            <a:spLocks noGrp="1" noRot="1" noChangeArrowheads="1"/>
          </p:cNvSpPr>
          <p:nvPr>
            <p:ph type="title"/>
          </p:nvPr>
        </p:nvSpPr>
        <p:spPr>
          <a:xfrm>
            <a:off x="457200" y="528638"/>
            <a:ext cx="8305800" cy="614362"/>
          </a:xfrm>
        </p:spPr>
        <p:txBody>
          <a:bodyPr lIns="90488" tIns="44450" rIns="90488" bIns="44450">
            <a:normAutofit fontScale="90000"/>
          </a:bodyPr>
          <a:lstStyle/>
          <a:p>
            <a:pPr eaLnBrk="1" hangingPunct="1">
              <a:defRPr/>
            </a:pPr>
            <a:r>
              <a:rPr lang="en-US" sz="4800" dirty="0">
                <a:solidFill>
                  <a:srgbClr val="C00000"/>
                </a:solidFill>
              </a:rPr>
              <a:t>Example of Franchising Type</a:t>
            </a:r>
          </a:p>
        </p:txBody>
      </p:sp>
      <p:sp>
        <p:nvSpPr>
          <p:cNvPr id="87043" name="Rectangle 3"/>
          <p:cNvSpPr>
            <a:spLocks noGrp="1" noChangeArrowheads="1"/>
          </p:cNvSpPr>
          <p:nvPr>
            <p:ph idx="1"/>
          </p:nvPr>
        </p:nvSpPr>
        <p:spPr>
          <a:xfrm>
            <a:off x="457200" y="1828800"/>
            <a:ext cx="5791200" cy="2057400"/>
          </a:xfrm>
        </p:spPr>
        <p:txBody>
          <a:bodyPr lIns="90488" tIns="44450" rIns="90488" bIns="44450"/>
          <a:lstStyle/>
          <a:p>
            <a:pPr eaLnBrk="1" hangingPunct="1">
              <a:spcBef>
                <a:spcPts val="2400"/>
              </a:spcBef>
              <a:buNone/>
              <a:defRPr/>
            </a:pPr>
            <a:endParaRPr lang="en-US" dirty="0"/>
          </a:p>
          <a:p>
            <a:pPr eaLnBrk="1" hangingPunct="1">
              <a:spcBef>
                <a:spcPts val="2400"/>
              </a:spcBef>
              <a:buSzPct val="75000"/>
              <a:buNone/>
              <a:defRPr/>
            </a:pPr>
            <a:r>
              <a:rPr lang="en-US" dirty="0"/>
              <a:t>Pure (Business format) </a:t>
            </a:r>
          </a:p>
        </p:txBody>
      </p:sp>
      <p:sp>
        <p:nvSpPr>
          <p:cNvPr id="9" name="Footer Placeholder 4"/>
          <p:cNvSpPr>
            <a:spLocks noGrp="1"/>
          </p:cNvSpPr>
          <p:nvPr>
            <p:ph type="ftr" sz="quarter" idx="11"/>
          </p:nvPr>
        </p:nvSpPr>
        <p:spPr/>
        <p:txBody>
          <a:bodyPr/>
          <a:lstStyle/>
          <a:p>
            <a:pPr>
              <a:defRPr/>
            </a:pPr>
            <a:r>
              <a:rPr lang="en-US" dirty="0"/>
              <a:t>Ch. 5: Franchising and the Entrepreneur</a:t>
            </a:r>
          </a:p>
        </p:txBody>
      </p:sp>
      <p:sp>
        <p:nvSpPr>
          <p:cNvPr id="87044" name="Rectangle 4"/>
          <p:cNvSpPr>
            <a:spLocks noChangeArrowheads="1"/>
          </p:cNvSpPr>
          <p:nvPr/>
        </p:nvSpPr>
        <p:spPr bwMode="auto">
          <a:xfrm>
            <a:off x="1084263" y="2493963"/>
            <a:ext cx="7581900" cy="838200"/>
          </a:xfrm>
          <a:prstGeom prst="rect">
            <a:avLst/>
          </a:prstGeom>
          <a:noFill/>
          <a:ln w="12700" algn="ctr">
            <a:noFill/>
            <a:miter lim="800000"/>
            <a:headEnd/>
            <a:tailEnd/>
          </a:ln>
          <a:effectLst/>
        </p:spPr>
        <p:txBody>
          <a:bodyPr lIns="90488" tIns="44450" rIns="90488" bIns="44450"/>
          <a:lstStyle/>
          <a:p>
            <a:pPr marL="342900" indent="-342900">
              <a:spcBef>
                <a:spcPct val="50000"/>
              </a:spcBef>
              <a:buClr>
                <a:schemeClr val="hlink"/>
              </a:buClr>
              <a:buSzPct val="75000"/>
              <a:buFont typeface="Wingdings" pitchFamily="2" charset="2"/>
              <a:buChar char="n"/>
              <a:defRPr/>
            </a:pPr>
            <a:endParaRPr lang="en-US" sz="2800" b="1" dirty="0">
              <a:effectLst>
                <a:outerShdw blurRad="38100" dist="38100" dir="2700000" algn="tl">
                  <a:srgbClr val="000000"/>
                </a:outerShdw>
              </a:effectLst>
            </a:endParaRPr>
          </a:p>
        </p:txBody>
      </p:sp>
      <p:pic>
        <p:nvPicPr>
          <p:cNvPr id="11271" name="Picture 6" descr="MPj03866450000[1]"/>
          <p:cNvPicPr>
            <a:picLocks noChangeAspect="1" noChangeArrowheads="1"/>
          </p:cNvPicPr>
          <p:nvPr/>
        </p:nvPicPr>
        <p:blipFill>
          <a:blip r:embed="rId3"/>
          <a:srcRect/>
          <a:stretch>
            <a:fillRect/>
          </a:stretch>
        </p:blipFill>
        <p:spPr bwMode="auto">
          <a:xfrm>
            <a:off x="6635750" y="1808163"/>
            <a:ext cx="2030413" cy="1447800"/>
          </a:xfrm>
          <a:prstGeom prst="rect">
            <a:avLst/>
          </a:prstGeom>
          <a:noFill/>
          <a:ln w="9525">
            <a:noFill/>
            <a:miter lim="800000"/>
            <a:headEnd/>
            <a:tailEnd/>
          </a:ln>
        </p:spPr>
      </p:pic>
      <p:pic>
        <p:nvPicPr>
          <p:cNvPr id="11272" name="Picture 7" descr="MPj03057330000[1]"/>
          <p:cNvPicPr>
            <a:picLocks noChangeAspect="1" noChangeArrowheads="1"/>
          </p:cNvPicPr>
          <p:nvPr/>
        </p:nvPicPr>
        <p:blipFill>
          <a:blip r:embed="rId4"/>
          <a:srcRect/>
          <a:stretch>
            <a:fillRect/>
          </a:stretch>
        </p:blipFill>
        <p:spPr bwMode="auto">
          <a:xfrm>
            <a:off x="5816600" y="3849461"/>
            <a:ext cx="2401887" cy="1609725"/>
          </a:xfrm>
          <a:prstGeom prst="rect">
            <a:avLst/>
          </a:prstGeom>
          <a:noFill/>
          <a:ln w="9525">
            <a:noFill/>
            <a:miter lim="800000"/>
            <a:headEnd/>
            <a:tailEnd/>
          </a:ln>
        </p:spPr>
      </p:pic>
      <p:pic>
        <p:nvPicPr>
          <p:cNvPr id="11273" name="Picture 8" descr="splash2"/>
          <p:cNvPicPr>
            <a:picLocks noChangeAspect="1" noChangeArrowheads="1"/>
          </p:cNvPicPr>
          <p:nvPr/>
        </p:nvPicPr>
        <p:blipFill>
          <a:blip r:embed="rId5"/>
          <a:srcRect/>
          <a:stretch>
            <a:fillRect/>
          </a:stretch>
        </p:blipFill>
        <p:spPr bwMode="auto">
          <a:xfrm>
            <a:off x="3505200" y="4360863"/>
            <a:ext cx="1625600" cy="1752600"/>
          </a:xfrm>
          <a:prstGeom prst="rect">
            <a:avLst/>
          </a:prstGeom>
          <a:noFill/>
          <a:ln w="9525">
            <a:noFill/>
            <a:miter lim="800000"/>
            <a:headEnd/>
            <a:tailEnd/>
          </a:ln>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65419"/>
    </mc:Choice>
    <mc:Fallback xmlns="">
      <p:transition spd="slow" advTm="1654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271"/>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127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87043">
                                            <p:txEl>
                                              <p:pRg st="1" end="1"/>
                                            </p:txEl>
                                          </p:spTgt>
                                        </p:tgtEl>
                                        <p:attrNameLst>
                                          <p:attrName>style.visibility</p:attrName>
                                        </p:attrNameLst>
                                      </p:cBhvr>
                                      <p:to>
                                        <p:strVal val="visible"/>
                                      </p:to>
                                    </p:set>
                                    <p:animEffect transition="in" filter="wipe(left)">
                                      <p:cBhvr>
                                        <p:cTn id="14" dur="500"/>
                                        <p:tgtEl>
                                          <p:spTgt spid="87043">
                                            <p:txEl>
                                              <p:pRg st="1" end="1"/>
                                            </p:txEl>
                                          </p:spTgt>
                                        </p:tgtEl>
                                      </p:cBhvr>
                                    </p:animEffec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0"/>
                                          </p:stCondLst>
                                        </p:cTn>
                                        <p:tgtEl>
                                          <p:spTgt spid="112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Footer Placeholder 4"/>
          <p:cNvSpPr txBox="1">
            <a:spLocks noGrp="1"/>
          </p:cNvSpPr>
          <p:nvPr/>
        </p:nvSpPr>
        <p:spPr bwMode="auto">
          <a:xfrm>
            <a:off x="0" y="6381750"/>
            <a:ext cx="2743200" cy="476250"/>
          </a:xfrm>
          <a:prstGeom prst="rect">
            <a:avLst/>
          </a:prstGeom>
          <a:noFill/>
          <a:ln>
            <a:miter lim="800000"/>
            <a:headEnd/>
            <a:tailEnd/>
          </a:ln>
        </p:spPr>
        <p:txBody>
          <a:bodyPr anchor="b"/>
          <a:lstStyle/>
          <a:p>
            <a:pPr>
              <a:defRPr/>
            </a:pPr>
            <a:r>
              <a:rPr lang="en-US" sz="1000" dirty="0">
                <a:latin typeface="+mn-lt"/>
              </a:rPr>
              <a:t>Ch. 5: Franchising and the Entrepreneur</a:t>
            </a:r>
          </a:p>
        </p:txBody>
      </p:sp>
      <p:sp>
        <p:nvSpPr>
          <p:cNvPr id="120834" name="Rectangle 2"/>
          <p:cNvSpPr>
            <a:spLocks noGrp="1" noRot="1" noChangeArrowheads="1"/>
          </p:cNvSpPr>
          <p:nvPr>
            <p:ph type="title" idx="4294967295"/>
          </p:nvPr>
        </p:nvSpPr>
        <p:spPr>
          <a:xfrm>
            <a:off x="206829" y="685800"/>
            <a:ext cx="7772400" cy="1219200"/>
          </a:xfrm>
        </p:spPr>
        <p:txBody>
          <a:bodyPr lIns="88900" tIns="46038" rIns="88900" bIns="46038"/>
          <a:lstStyle/>
          <a:p>
            <a:pPr marL="257175" marR="0" lvl="0" indent="-257175" defTabSz="914400" rtl="0" eaLnBrk="1" fontAlgn="base" latinLnBrk="0" hangingPunct="1">
              <a:lnSpc>
                <a:spcPct val="100000"/>
              </a:lnSpc>
              <a:spcBef>
                <a:spcPct val="40000"/>
              </a:spcBef>
              <a:spcAft>
                <a:spcPct val="0"/>
              </a:spcAft>
              <a:tabLst/>
              <a:defRPr/>
            </a:pPr>
            <a:br>
              <a:rPr kumimoji="0" lang="en-US" sz="3400" b="0" i="0" u="none" strike="noStrike" kern="0" cap="none" spc="0" normalizeH="0" baseline="0" noProof="0" dirty="0">
                <a:ln>
                  <a:noFill/>
                </a:ln>
                <a:solidFill>
                  <a:srgbClr val="FFC000"/>
                </a:solidFill>
                <a:effectLst/>
                <a:uLnTx/>
                <a:uFillTx/>
                <a:latin typeface="Arial"/>
                <a:ea typeface="+mn-ea"/>
                <a:cs typeface="+mn-cs"/>
              </a:rPr>
            </a:br>
            <a:br>
              <a:rPr kumimoji="0" lang="en-US" sz="3400" b="0" i="0" u="none" strike="noStrike" kern="0" cap="none" spc="0" normalizeH="0" baseline="0" noProof="0" dirty="0">
                <a:ln>
                  <a:noFill/>
                </a:ln>
                <a:solidFill>
                  <a:srgbClr val="FFC000"/>
                </a:solidFill>
                <a:effectLst/>
                <a:uLnTx/>
                <a:uFillTx/>
                <a:latin typeface="Arial"/>
                <a:ea typeface="+mn-ea"/>
                <a:cs typeface="+mn-cs"/>
              </a:rPr>
            </a:br>
            <a:br>
              <a:rPr kumimoji="0" lang="en-US" sz="3400" b="0" i="0" u="none" strike="noStrike" kern="0" cap="none" spc="0" normalizeH="0" baseline="0" noProof="0" dirty="0">
                <a:ln>
                  <a:noFill/>
                </a:ln>
                <a:solidFill>
                  <a:srgbClr val="FFC000"/>
                </a:solidFill>
                <a:effectLst/>
                <a:uLnTx/>
                <a:uFillTx/>
                <a:latin typeface="Arial"/>
                <a:ea typeface="+mn-ea"/>
                <a:cs typeface="+mn-cs"/>
              </a:rPr>
            </a:br>
            <a:br>
              <a:rPr kumimoji="0" lang="en-US" sz="3400" b="0" i="0" u="none" strike="noStrike" kern="0" cap="none" spc="0" normalizeH="0" baseline="0" noProof="0" dirty="0">
                <a:ln>
                  <a:noFill/>
                </a:ln>
                <a:solidFill>
                  <a:srgbClr val="FFC000"/>
                </a:solidFill>
                <a:effectLst/>
                <a:uLnTx/>
                <a:uFillTx/>
                <a:latin typeface="Arial"/>
                <a:ea typeface="+mn-ea"/>
                <a:cs typeface="+mn-cs"/>
              </a:rPr>
            </a:br>
            <a:r>
              <a:rPr kumimoji="0" lang="en-US" sz="3400" b="0" i="0" u="none" strike="noStrike" kern="0" cap="none" spc="0" normalizeH="0" baseline="0" noProof="0" dirty="0">
                <a:ln>
                  <a:noFill/>
                </a:ln>
                <a:solidFill>
                  <a:srgbClr val="FF0000"/>
                </a:solidFill>
                <a:effectLst/>
                <a:uLnTx/>
                <a:uFillTx/>
                <a:latin typeface="Arial"/>
                <a:ea typeface="+mn-ea"/>
                <a:cs typeface="+mn-cs"/>
              </a:rPr>
              <a:t>Franchising</a:t>
            </a:r>
            <a:r>
              <a:rPr kumimoji="0" lang="en-US" sz="3400" b="0" i="0" u="none" strike="noStrike" kern="0" cap="none" spc="0" normalizeH="0" baseline="0" noProof="0" dirty="0">
                <a:ln>
                  <a:noFill/>
                </a:ln>
                <a:solidFill>
                  <a:srgbClr val="FFC000"/>
                </a:solidFill>
                <a:effectLst/>
                <a:uLnTx/>
                <a:uFillTx/>
                <a:latin typeface="Arial"/>
                <a:ea typeface="+mn-ea"/>
                <a:cs typeface="+mn-cs"/>
              </a:rPr>
              <a:t>:</a:t>
            </a:r>
            <a:r>
              <a:rPr kumimoji="0" lang="en-US" sz="2400" b="0" i="0" u="none" strike="noStrike" kern="0" cap="none" spc="0" normalizeH="0" baseline="0" noProof="0" dirty="0">
                <a:ln>
                  <a:noFill/>
                </a:ln>
                <a:solidFill>
                  <a:srgbClr val="000000"/>
                </a:solidFill>
                <a:effectLst/>
                <a:uLnTx/>
                <a:uFillTx/>
                <a:latin typeface="Arial"/>
                <a:ea typeface="+mn-ea"/>
                <a:cs typeface="+mn-cs"/>
              </a:rPr>
              <a:t> </a:t>
            </a:r>
            <a:br>
              <a:rPr kumimoji="0" lang="en-US" sz="2400" b="0" i="0" u="none" strike="noStrike" kern="0" cap="none" spc="0" normalizeH="0" baseline="0" noProof="0" dirty="0">
                <a:ln>
                  <a:noFill/>
                </a:ln>
                <a:solidFill>
                  <a:srgbClr val="000000"/>
                </a:solidFill>
                <a:effectLst/>
                <a:uLnTx/>
                <a:uFillTx/>
                <a:latin typeface="Arial"/>
                <a:ea typeface="+mn-ea"/>
                <a:cs typeface="+mn-cs"/>
              </a:rPr>
            </a:br>
            <a:endParaRPr lang="en-US" dirty="0">
              <a:solidFill>
                <a:srgbClr val="FFC000"/>
              </a:solidFill>
            </a:endParaRPr>
          </a:p>
        </p:txBody>
      </p:sp>
      <p:sp>
        <p:nvSpPr>
          <p:cNvPr id="120835" name="Rectangle 3"/>
          <p:cNvSpPr>
            <a:spLocks noGrp="1" noChangeArrowheads="1"/>
          </p:cNvSpPr>
          <p:nvPr>
            <p:ph type="body" idx="4294967295"/>
          </p:nvPr>
        </p:nvSpPr>
        <p:spPr>
          <a:xfrm>
            <a:off x="413658" y="1923370"/>
            <a:ext cx="7772400" cy="4343400"/>
          </a:xfrm>
        </p:spPr>
        <p:txBody>
          <a:bodyPr lIns="88900" tIns="46038" rIns="88900" bIns="46038"/>
          <a:lstStyle/>
          <a:p>
            <a:pPr eaLnBrk="1" hangingPunct="1">
              <a:spcBef>
                <a:spcPct val="40000"/>
              </a:spcBef>
              <a:defRPr/>
            </a:pPr>
            <a:r>
              <a:rPr lang="en-US" dirty="0"/>
              <a:t>Is a key part of the small business sector.</a:t>
            </a:r>
          </a:p>
          <a:p>
            <a:pPr eaLnBrk="1" hangingPunct="1">
              <a:spcBef>
                <a:spcPct val="40000"/>
              </a:spcBef>
              <a:defRPr/>
            </a:pPr>
            <a:r>
              <a:rPr lang="en-US" dirty="0"/>
              <a:t>Increases the chance of business success for the entrepreneur.</a:t>
            </a:r>
          </a:p>
          <a:p>
            <a:pPr eaLnBrk="1" hangingPunct="1">
              <a:spcBef>
                <a:spcPct val="40000"/>
              </a:spcBef>
              <a:buNone/>
              <a:defRPr/>
            </a:pPr>
            <a:r>
              <a:rPr lang="en-US" dirty="0"/>
              <a:t> </a:t>
            </a:r>
          </a:p>
          <a:p>
            <a:pPr eaLnBrk="1" hangingPunct="1">
              <a:spcBef>
                <a:spcPct val="40000"/>
              </a:spcBef>
              <a:defRPr/>
            </a:pPr>
            <a:endParaRPr lang="en-US" dirty="0"/>
          </a:p>
        </p:txBody>
      </p:sp>
      <p:pic>
        <p:nvPicPr>
          <p:cNvPr id="27654" name="Picture 6" descr="C:\Documents and Settings\douglw\My Documents\My Pictures\Microsoft Clip Organizer\j0434829.png"/>
          <p:cNvPicPr>
            <a:picLocks noChangeAspect="1" noChangeArrowheads="1"/>
          </p:cNvPicPr>
          <p:nvPr/>
        </p:nvPicPr>
        <p:blipFill>
          <a:blip r:embed="rId4"/>
          <a:srcRect/>
          <a:stretch>
            <a:fillRect/>
          </a:stretch>
        </p:blipFill>
        <p:spPr bwMode="auto">
          <a:xfrm>
            <a:off x="6019800" y="3885860"/>
            <a:ext cx="2438400" cy="2438400"/>
          </a:xfrm>
          <a:prstGeom prst="rect">
            <a:avLst/>
          </a:prstGeom>
          <a:noFill/>
          <a:ln w="9525">
            <a:noFill/>
            <a:miter lim="800000"/>
            <a:headEnd/>
            <a:tailEnd/>
          </a:ln>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8598"/>
    </mc:Choice>
    <mc:Fallback xmlns="">
      <p:transition spd="slow" advTm="1185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0835">
                                            <p:txEl>
                                              <p:pRg st="0" end="0"/>
                                            </p:txEl>
                                          </p:spTgt>
                                        </p:tgtEl>
                                        <p:attrNameLst>
                                          <p:attrName>style.visibility</p:attrName>
                                        </p:attrNameLst>
                                      </p:cBhvr>
                                      <p:to>
                                        <p:strVal val="visible"/>
                                      </p:to>
                                    </p:set>
                                    <p:animEffect transition="in" filter="wipe(left)">
                                      <p:cBhvr>
                                        <p:cTn id="7" dur="500"/>
                                        <p:tgtEl>
                                          <p:spTgt spid="1208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0835">
                                            <p:txEl>
                                              <p:pRg st="1" end="1"/>
                                            </p:txEl>
                                          </p:spTgt>
                                        </p:tgtEl>
                                        <p:attrNameLst>
                                          <p:attrName>style.visibility</p:attrName>
                                        </p:attrNameLst>
                                      </p:cBhvr>
                                      <p:to>
                                        <p:strVal val="visible"/>
                                      </p:to>
                                    </p:set>
                                    <p:animEffect transition="in" filter="wipe(left)">
                                      <p:cBhvr>
                                        <p:cTn id="12" dur="500"/>
                                        <p:tgtEl>
                                          <p:spTgt spid="1208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0835">
                                            <p:txEl>
                                              <p:pRg st="2" end="2"/>
                                            </p:txEl>
                                          </p:spTgt>
                                        </p:tgtEl>
                                        <p:attrNameLst>
                                          <p:attrName>style.visibility</p:attrName>
                                        </p:attrNameLst>
                                      </p:cBhvr>
                                      <p:to>
                                        <p:strVal val="visible"/>
                                      </p:to>
                                    </p:set>
                                    <p:animEffect transition="in" filter="wipe(left)">
                                      <p:cBhvr>
                                        <p:cTn id="17" dur="500"/>
                                        <p:tgtEl>
                                          <p:spTgt spid="1208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A35CBA71-31B4-4BE3-AFFE-1877EEFDE892}"/>
              </a:ext>
            </a:extLst>
          </p:cNvPr>
          <p:cNvSpPr>
            <a:spLocks noGrp="1"/>
          </p:cNvSpPr>
          <p:nvPr>
            <p:ph type="title"/>
          </p:nvPr>
        </p:nvSpPr>
        <p:spPr/>
        <p:txBody>
          <a:bodyPr/>
          <a:lstStyle/>
          <a:p>
            <a:pPr algn="ctr"/>
            <a:r>
              <a:rPr lang="en-GB" altLang="en-US" sz="4300" dirty="0">
                <a:solidFill>
                  <a:srgbClr val="C00000"/>
                </a:solidFill>
              </a:rPr>
              <a:t>Social</a:t>
            </a:r>
            <a:r>
              <a:rPr lang="en-GB" altLang="en-US" sz="3000" b="1" dirty="0">
                <a:solidFill>
                  <a:srgbClr val="C00000"/>
                </a:solidFill>
              </a:rPr>
              <a:t> </a:t>
            </a:r>
            <a:r>
              <a:rPr lang="en-GB" altLang="en-US" sz="4300" dirty="0">
                <a:solidFill>
                  <a:srgbClr val="C00000"/>
                </a:solidFill>
              </a:rPr>
              <a:t>Entrepreneurs</a:t>
            </a:r>
            <a:r>
              <a:rPr lang="en-GB" altLang="en-US" sz="3000" b="1" dirty="0">
                <a:solidFill>
                  <a:srgbClr val="C00000"/>
                </a:solidFill>
              </a:rPr>
              <a:t> </a:t>
            </a:r>
          </a:p>
        </p:txBody>
      </p:sp>
      <p:sp>
        <p:nvSpPr>
          <p:cNvPr id="29699" name="Content Placeholder 2">
            <a:extLst>
              <a:ext uri="{FF2B5EF4-FFF2-40B4-BE49-F238E27FC236}">
                <a16:creationId xmlns:a16="http://schemas.microsoft.com/office/drawing/2014/main" id="{481BDB25-3E1C-4B4C-AB6D-B498BC6C99E6}"/>
              </a:ext>
            </a:extLst>
          </p:cNvPr>
          <p:cNvSpPr>
            <a:spLocks noGrp="1"/>
          </p:cNvSpPr>
          <p:nvPr>
            <p:ph idx="1"/>
          </p:nvPr>
        </p:nvSpPr>
        <p:spPr>
          <a:xfrm>
            <a:off x="533400" y="1752600"/>
            <a:ext cx="8077200" cy="3733800"/>
          </a:xfrm>
        </p:spPr>
        <p:txBody>
          <a:bodyPr/>
          <a:lstStyle/>
          <a:p>
            <a:pPr marL="0" indent="0" algn="just">
              <a:buNone/>
            </a:pPr>
            <a:r>
              <a:rPr lang="en-GB" altLang="en-US" sz="2800" dirty="0"/>
              <a:t>Increasing interest in finding social solutions to socio-economic problems such as poverty and global warming has stimulated numerous projects and initiatives that combine economic, social and ecological goals into a ‘triple bottom line’.</a:t>
            </a:r>
          </a:p>
        </p:txBody>
      </p:sp>
    </p:spTree>
    <p:extLst>
      <p:ext uri="{BB962C8B-B14F-4D97-AF65-F5344CB8AC3E}">
        <p14:creationId xmlns:p14="http://schemas.microsoft.com/office/powerpoint/2010/main" val="2410048107"/>
      </p:ext>
    </p:extLst>
  </p:cSld>
  <p:clrMapOvr>
    <a:masterClrMapping/>
  </p:clrMapOvr>
  <mc:AlternateContent xmlns:mc="http://schemas.openxmlformats.org/markup-compatibility/2006" xmlns:p14="http://schemas.microsoft.com/office/powerpoint/2010/main">
    <mc:Choice Requires="p14">
      <p:transition spd="slow" p14:dur="2000" advTm="368816"/>
    </mc:Choice>
    <mc:Fallback xmlns="">
      <p:transition spd="slow" advTm="36881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1147F084-B229-4BFC-8572-0E5D62C01B9E}"/>
              </a:ext>
            </a:extLst>
          </p:cNvPr>
          <p:cNvSpPr>
            <a:spLocks noGrp="1"/>
          </p:cNvSpPr>
          <p:nvPr>
            <p:ph type="title"/>
          </p:nvPr>
        </p:nvSpPr>
        <p:spPr>
          <a:xfrm>
            <a:off x="228600" y="304800"/>
            <a:ext cx="7391400" cy="1162050"/>
          </a:xfrm>
        </p:spPr>
        <p:txBody>
          <a:bodyPr/>
          <a:lstStyle/>
          <a:p>
            <a:pPr algn="ctr"/>
            <a:r>
              <a:rPr lang="en-GB" altLang="en-US" sz="3600" dirty="0">
                <a:solidFill>
                  <a:srgbClr val="C00000"/>
                </a:solidFill>
              </a:rPr>
              <a:t>Mainstreaming into Government Policy </a:t>
            </a:r>
          </a:p>
        </p:txBody>
      </p:sp>
      <p:sp>
        <p:nvSpPr>
          <p:cNvPr id="3" name="Content Placeholder 2">
            <a:extLst>
              <a:ext uri="{FF2B5EF4-FFF2-40B4-BE49-F238E27FC236}">
                <a16:creationId xmlns:a16="http://schemas.microsoft.com/office/drawing/2014/main" id="{FB5CB72C-2BB7-4F77-802B-FB3B12A1B0E6}"/>
              </a:ext>
            </a:extLst>
          </p:cNvPr>
          <p:cNvSpPr>
            <a:spLocks noGrp="1"/>
          </p:cNvSpPr>
          <p:nvPr>
            <p:ph idx="1"/>
          </p:nvPr>
        </p:nvSpPr>
        <p:spPr>
          <a:xfrm>
            <a:off x="457200" y="1600200"/>
            <a:ext cx="7848600" cy="4953000"/>
          </a:xfrm>
        </p:spPr>
        <p:txBody>
          <a:bodyPr/>
          <a:lstStyle/>
          <a:p>
            <a:pPr marL="0" indent="0" algn="just">
              <a:buNone/>
              <a:defRPr/>
            </a:pPr>
            <a:r>
              <a:rPr lang="en-GB" sz="1500" dirty="0"/>
              <a:t>The United Kingdom remains one of two countries to have a government department for social enterprise, and is also the first to introduce public policy to support the growth and development of these organisations. </a:t>
            </a:r>
          </a:p>
          <a:p>
            <a:pPr marL="0" indent="0" algn="just">
              <a:buNone/>
              <a:defRPr/>
            </a:pPr>
            <a:r>
              <a:rPr lang="en-GB" sz="1500" dirty="0"/>
              <a:t>New Labour (1997-2010) sought to encourage social enterprise and social entrepreneurship:</a:t>
            </a:r>
          </a:p>
          <a:p>
            <a:pPr algn="just">
              <a:defRPr/>
            </a:pPr>
            <a:r>
              <a:rPr lang="en-GB" sz="1500" dirty="0"/>
              <a:t>Launched its first social enterprise strategy, titled </a:t>
            </a:r>
            <a:r>
              <a:rPr lang="en-GB" sz="1500" i="1" dirty="0"/>
              <a:t>Social Enterprise: a strategy for success </a:t>
            </a:r>
            <a:r>
              <a:rPr lang="en-GB" sz="1500" dirty="0"/>
              <a:t>(2002)</a:t>
            </a:r>
          </a:p>
          <a:p>
            <a:pPr>
              <a:defRPr/>
            </a:pPr>
            <a:r>
              <a:rPr lang="en-GB" sz="1500" dirty="0"/>
              <a:t>Social Enterprise Unit and launched a series of policies in an effort to establish what it described as an ‘enabling environment’</a:t>
            </a:r>
          </a:p>
          <a:p>
            <a:pPr marL="0" indent="0">
              <a:buNone/>
              <a:defRPr/>
            </a:pPr>
            <a:r>
              <a:rPr lang="en-GB" sz="1500" dirty="0"/>
              <a:t>Coalition government (2010-2015) sought to position social entrepreneurship at the centre of the ‘Big Society’ agenda championed by David Cameron.</a:t>
            </a:r>
          </a:p>
          <a:p>
            <a:pPr marL="0" indent="0">
              <a:buNone/>
              <a:defRPr/>
            </a:pPr>
            <a:r>
              <a:rPr lang="en-GB" sz="1500" dirty="0"/>
              <a:t>The Conservative government's </a:t>
            </a:r>
            <a:r>
              <a:rPr lang="en-GB" sz="1500" i="1" dirty="0"/>
              <a:t>Social Investment: A force for social change 2016 </a:t>
            </a:r>
            <a:r>
              <a:rPr lang="en-GB" sz="1500" dirty="0"/>
              <a:t>strategy publication, Minister for Civil Society Rob Wilson wrote: “We have ambitious plans for social investment over this Parliament and it remains a crucial element in the creation of a bigger, stronger society… Social investment can accelerate the growth of new businesses, transforming the impact of our public services, and support stronger communities to tackle the social challenges that they face.</a:t>
            </a:r>
          </a:p>
        </p:txBody>
      </p:sp>
    </p:spTree>
    <p:extLst>
      <p:ext uri="{BB962C8B-B14F-4D97-AF65-F5344CB8AC3E}">
        <p14:creationId xmlns:p14="http://schemas.microsoft.com/office/powerpoint/2010/main" val="464211581"/>
      </p:ext>
    </p:extLst>
  </p:cSld>
  <p:clrMapOvr>
    <a:masterClrMapping/>
  </p:clrMapOvr>
  <mc:AlternateContent xmlns:mc="http://schemas.openxmlformats.org/markup-compatibility/2006" xmlns:p14="http://schemas.microsoft.com/office/powerpoint/2010/main">
    <mc:Choice Requires="p14">
      <p:transition spd="slow" p14:dur="2000" advTm="238208"/>
    </mc:Choice>
    <mc:Fallback xmlns="">
      <p:transition spd="slow" advTm="2382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F43FEE54-BAAF-450F-AB39-1D73A2F49C96}"/>
              </a:ext>
            </a:extLst>
          </p:cNvPr>
          <p:cNvSpPr>
            <a:spLocks noGrp="1"/>
          </p:cNvSpPr>
          <p:nvPr>
            <p:ph type="title"/>
          </p:nvPr>
        </p:nvSpPr>
        <p:spPr>
          <a:xfrm>
            <a:off x="1143000" y="457200"/>
            <a:ext cx="6172200" cy="857250"/>
          </a:xfrm>
        </p:spPr>
        <p:txBody>
          <a:bodyPr/>
          <a:lstStyle/>
          <a:p>
            <a:pPr algn="ctr"/>
            <a:r>
              <a:rPr lang="en-GB" altLang="en-US" sz="3000" b="1" dirty="0">
                <a:solidFill>
                  <a:srgbClr val="C00000"/>
                </a:solidFill>
              </a:rPr>
              <a:t>Three Concepts</a:t>
            </a:r>
          </a:p>
        </p:txBody>
      </p:sp>
      <p:graphicFrame>
        <p:nvGraphicFramePr>
          <p:cNvPr id="33795" name="Object 4">
            <a:extLst>
              <a:ext uri="{FF2B5EF4-FFF2-40B4-BE49-F238E27FC236}">
                <a16:creationId xmlns:a16="http://schemas.microsoft.com/office/drawing/2014/main" id="{FC0326A8-5BB2-4849-BFCE-117A3D081CDF}"/>
              </a:ext>
            </a:extLst>
          </p:cNvPr>
          <p:cNvGraphicFramePr>
            <a:graphicFrameLocks noChangeAspect="1"/>
          </p:cNvGraphicFramePr>
          <p:nvPr>
            <p:extLst>
              <p:ext uri="{D42A27DB-BD31-4B8C-83A1-F6EECF244321}">
                <p14:modId xmlns:p14="http://schemas.microsoft.com/office/powerpoint/2010/main" val="1695590064"/>
              </p:ext>
            </p:extLst>
          </p:nvPr>
        </p:nvGraphicFramePr>
        <p:xfrm>
          <a:off x="1600200" y="2215783"/>
          <a:ext cx="5410675" cy="3707546"/>
        </p:xfrm>
        <a:graphic>
          <a:graphicData uri="http://schemas.openxmlformats.org/presentationml/2006/ole">
            <mc:AlternateContent xmlns:mc="http://schemas.openxmlformats.org/markup-compatibility/2006">
              <mc:Choice xmlns:v="urn:schemas-microsoft-com:vml" Requires="v">
                <p:oleObj name="Visio" r:id="rId3" imgW="4812182" imgH="3623462" progId="">
                  <p:embed/>
                </p:oleObj>
              </mc:Choice>
              <mc:Fallback>
                <p:oleObj name="Visio" r:id="rId3" imgW="4812182" imgH="3623462" progId="">
                  <p:embed/>
                  <p:pic>
                    <p:nvPicPr>
                      <p:cNvPr id="33795" name="Object 4">
                        <a:extLst>
                          <a:ext uri="{FF2B5EF4-FFF2-40B4-BE49-F238E27FC236}">
                            <a16:creationId xmlns:a16="http://schemas.microsoft.com/office/drawing/2014/main" id="{FC0326A8-5BB2-4849-BFCE-117A3D081C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2215783"/>
                        <a:ext cx="5410675" cy="3707546"/>
                      </a:xfrm>
                      <a:prstGeom prst="rect">
                        <a:avLst/>
                      </a:prstGeom>
                      <a:noFill/>
                      <a:ln>
                        <a:noFill/>
                      </a:ln>
                    </p:spPr>
                  </p:pic>
                </p:oleObj>
              </mc:Fallback>
            </mc:AlternateContent>
          </a:graphicData>
        </a:graphic>
      </p:graphicFrame>
      <p:sp>
        <p:nvSpPr>
          <p:cNvPr id="6" name="Oval 5">
            <a:extLst>
              <a:ext uri="{FF2B5EF4-FFF2-40B4-BE49-F238E27FC236}">
                <a16:creationId xmlns:a16="http://schemas.microsoft.com/office/drawing/2014/main" id="{90ADDD4A-904A-4E27-A751-B7BD786E6A5C}"/>
              </a:ext>
            </a:extLst>
          </p:cNvPr>
          <p:cNvSpPr/>
          <p:nvPr/>
        </p:nvSpPr>
        <p:spPr>
          <a:xfrm>
            <a:off x="4356497" y="4887516"/>
            <a:ext cx="1943100"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
        <p:nvSpPr>
          <p:cNvPr id="7" name="Oval 6">
            <a:extLst>
              <a:ext uri="{FF2B5EF4-FFF2-40B4-BE49-F238E27FC236}">
                <a16:creationId xmlns:a16="http://schemas.microsoft.com/office/drawing/2014/main" id="{F4A347FA-D19E-4C90-B0E0-5FB304ED136B}"/>
              </a:ext>
            </a:extLst>
          </p:cNvPr>
          <p:cNvSpPr/>
          <p:nvPr/>
        </p:nvSpPr>
        <p:spPr>
          <a:xfrm>
            <a:off x="5813824" y="3267075"/>
            <a:ext cx="1134665"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
        <p:nvSpPr>
          <p:cNvPr id="8" name="Oval 7">
            <a:extLst>
              <a:ext uri="{FF2B5EF4-FFF2-40B4-BE49-F238E27FC236}">
                <a16:creationId xmlns:a16="http://schemas.microsoft.com/office/drawing/2014/main" id="{60B8AB08-DDA5-4BFA-A885-54D4F46CBE69}"/>
              </a:ext>
            </a:extLst>
          </p:cNvPr>
          <p:cNvSpPr/>
          <p:nvPr/>
        </p:nvSpPr>
        <p:spPr>
          <a:xfrm>
            <a:off x="4685111" y="4069556"/>
            <a:ext cx="1134665" cy="5155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Tree>
    <p:extLst>
      <p:ext uri="{BB962C8B-B14F-4D97-AF65-F5344CB8AC3E}">
        <p14:creationId xmlns:p14="http://schemas.microsoft.com/office/powerpoint/2010/main" val="3395255751"/>
      </p:ext>
    </p:extLst>
  </p:cSld>
  <p:clrMapOvr>
    <a:masterClrMapping/>
  </p:clrMapOvr>
  <mc:AlternateContent xmlns:mc="http://schemas.openxmlformats.org/markup-compatibility/2006" xmlns:p14="http://schemas.microsoft.com/office/powerpoint/2010/main">
    <mc:Choice Requires="p14">
      <p:transition spd="slow" p14:dur="2000" advTm="84566"/>
    </mc:Choice>
    <mc:Fallback xmlns="">
      <p:transition spd="slow" advTm="845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82DCC5CB-743A-4509-B0C3-EA24A4D1F5D4}"/>
              </a:ext>
            </a:extLst>
          </p:cNvPr>
          <p:cNvSpPr>
            <a:spLocks noGrp="1"/>
          </p:cNvSpPr>
          <p:nvPr>
            <p:ph type="title"/>
          </p:nvPr>
        </p:nvSpPr>
        <p:spPr/>
        <p:txBody>
          <a:bodyPr/>
          <a:lstStyle/>
          <a:p>
            <a:pPr algn="ctr"/>
            <a:r>
              <a:rPr lang="en-GB" altLang="en-US" sz="3000" b="1" dirty="0">
                <a:solidFill>
                  <a:srgbClr val="C00000"/>
                </a:solidFill>
              </a:rPr>
              <a:t>Social Economy</a:t>
            </a:r>
          </a:p>
        </p:txBody>
      </p:sp>
      <p:sp>
        <p:nvSpPr>
          <p:cNvPr id="3" name="Content Placeholder 2">
            <a:extLst>
              <a:ext uri="{FF2B5EF4-FFF2-40B4-BE49-F238E27FC236}">
                <a16:creationId xmlns:a16="http://schemas.microsoft.com/office/drawing/2014/main" id="{B320BED4-C902-4B6F-990C-D2E354D2C381}"/>
              </a:ext>
            </a:extLst>
          </p:cNvPr>
          <p:cNvSpPr>
            <a:spLocks noGrp="1"/>
          </p:cNvSpPr>
          <p:nvPr>
            <p:ph idx="1"/>
          </p:nvPr>
        </p:nvSpPr>
        <p:spPr>
          <a:xfrm>
            <a:off x="1494235" y="2240758"/>
            <a:ext cx="6172200" cy="3394472"/>
          </a:xfrm>
        </p:spPr>
        <p:txBody>
          <a:bodyPr/>
          <a:lstStyle/>
          <a:p>
            <a:pPr marL="0" indent="0" algn="just">
              <a:buNone/>
              <a:defRPr/>
            </a:pPr>
            <a:r>
              <a:rPr lang="en-GB" altLang="en-US" sz="2100" dirty="0"/>
              <a:t>The social economy: represents the organisations that pursue social goals not undertaken by either government or commercial businesses</a:t>
            </a:r>
          </a:p>
          <a:p>
            <a:pPr marL="0" indent="0" algn="just">
              <a:buNone/>
              <a:defRPr/>
            </a:pPr>
            <a:endParaRPr lang="en-GB" altLang="en-US" sz="2100" dirty="0"/>
          </a:p>
          <a:p>
            <a:pPr marL="0" indent="0" algn="just">
              <a:buNone/>
              <a:defRPr/>
            </a:pPr>
            <a:endParaRPr lang="en-GB" sz="2100" dirty="0"/>
          </a:p>
          <a:p>
            <a:pPr marL="0" indent="0" algn="just">
              <a:buNone/>
              <a:defRPr/>
            </a:pPr>
            <a:r>
              <a:rPr lang="en-GB" sz="2100" dirty="0"/>
              <a:t>Social economy businesses generate income and employment, both paid and voluntary, and aim to address social problems and meet community needs rather than operate for pure profit.</a:t>
            </a:r>
            <a:endParaRPr lang="en-GB" altLang="en-US" sz="2100" dirty="0"/>
          </a:p>
          <a:p>
            <a:pPr algn="just">
              <a:defRPr/>
            </a:pPr>
            <a:endParaRPr lang="en-GB" sz="2100" dirty="0"/>
          </a:p>
        </p:txBody>
      </p:sp>
      <p:sp>
        <p:nvSpPr>
          <p:cNvPr id="4" name="Down Arrow 3">
            <a:extLst>
              <a:ext uri="{FF2B5EF4-FFF2-40B4-BE49-F238E27FC236}">
                <a16:creationId xmlns:a16="http://schemas.microsoft.com/office/drawing/2014/main" id="{CECDD8E4-DE0A-4FEC-B923-464E8A3BBF0F}"/>
              </a:ext>
            </a:extLst>
          </p:cNvPr>
          <p:cNvSpPr/>
          <p:nvPr/>
        </p:nvSpPr>
        <p:spPr>
          <a:xfrm>
            <a:off x="4139805" y="3590926"/>
            <a:ext cx="540544" cy="5405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Tree>
    <p:extLst>
      <p:ext uri="{BB962C8B-B14F-4D97-AF65-F5344CB8AC3E}">
        <p14:creationId xmlns:p14="http://schemas.microsoft.com/office/powerpoint/2010/main" val="3519509810"/>
      </p:ext>
    </p:extLst>
  </p:cSld>
  <p:clrMapOvr>
    <a:masterClrMapping/>
  </p:clrMapOvr>
  <mc:AlternateContent xmlns:mc="http://schemas.openxmlformats.org/markup-compatibility/2006" xmlns:p14="http://schemas.microsoft.com/office/powerpoint/2010/main">
    <mc:Choice Requires="p14">
      <p:transition spd="slow" p14:dur="2000" advTm="148549"/>
    </mc:Choice>
    <mc:Fallback xmlns="">
      <p:transition spd="slow" advTm="14854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User\Desktop\social_economyv2.jpg">
            <a:extLst>
              <a:ext uri="{FF2B5EF4-FFF2-40B4-BE49-F238E27FC236}">
                <a16:creationId xmlns:a16="http://schemas.microsoft.com/office/drawing/2014/main" id="{D5A6534F-FFD5-460B-A523-9E58E16008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524000"/>
            <a:ext cx="3906441" cy="4713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0475411"/>
      </p:ext>
    </p:extLst>
  </p:cSld>
  <p:clrMapOvr>
    <a:masterClrMapping/>
  </p:clrMapOvr>
  <mc:AlternateContent xmlns:mc="http://schemas.openxmlformats.org/markup-compatibility/2006" xmlns:p14="http://schemas.microsoft.com/office/powerpoint/2010/main">
    <mc:Choice Requires="p14">
      <p:transition spd="slow" p14:dur="2000" advTm="13782"/>
    </mc:Choice>
    <mc:Fallback xmlns="">
      <p:transition spd="slow" advTm="137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a:extLst>
              <a:ext uri="{FF2B5EF4-FFF2-40B4-BE49-F238E27FC236}">
                <a16:creationId xmlns:a16="http://schemas.microsoft.com/office/drawing/2014/main" id="{7D957C17-E7D3-46F7-BF97-8B7CFAAFA4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9200" y="2057400"/>
            <a:ext cx="6382855" cy="3518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FFCC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a:extLst>
              <a:ext uri="{FF2B5EF4-FFF2-40B4-BE49-F238E27FC236}">
                <a16:creationId xmlns:a16="http://schemas.microsoft.com/office/drawing/2014/main" id="{CCA7E14C-4312-4399-B060-0BCF7B2DF68A}"/>
              </a:ext>
            </a:extLst>
          </p:cNvPr>
          <p:cNvSpPr txBox="1">
            <a:spLocks/>
          </p:cNvSpPr>
          <p:nvPr/>
        </p:nvSpPr>
        <p:spPr>
          <a:xfrm>
            <a:off x="1295400" y="685800"/>
            <a:ext cx="6172200" cy="857250"/>
          </a:xfrm>
          <a:prstGeom prst="rect">
            <a:avLst/>
          </a:prstGeom>
        </p:spPr>
        <p:txBody>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ctr" defTabSz="685800">
              <a:defRPr/>
            </a:pPr>
            <a:r>
              <a:rPr lang="en-GB" altLang="en-US" sz="3000" b="1" kern="0" dirty="0">
                <a:solidFill>
                  <a:srgbClr val="C00000"/>
                </a:solidFill>
                <a:latin typeface="Arial"/>
              </a:rPr>
              <a:t>Whose</a:t>
            </a:r>
            <a:r>
              <a:rPr lang="en-GB" altLang="en-US" sz="3000" b="1" kern="0" dirty="0">
                <a:solidFill>
                  <a:srgbClr val="000000"/>
                </a:solidFill>
                <a:latin typeface="Arial"/>
              </a:rPr>
              <a:t> </a:t>
            </a:r>
            <a:r>
              <a:rPr lang="en-GB" altLang="en-US" sz="3000" b="1" kern="0" dirty="0">
                <a:solidFill>
                  <a:srgbClr val="C00000"/>
                </a:solidFill>
                <a:latin typeface="Arial"/>
              </a:rPr>
              <a:t>Who?</a:t>
            </a:r>
          </a:p>
        </p:txBody>
      </p:sp>
    </p:spTree>
    <p:extLst>
      <p:ext uri="{BB962C8B-B14F-4D97-AF65-F5344CB8AC3E}">
        <p14:creationId xmlns:p14="http://schemas.microsoft.com/office/powerpoint/2010/main" val="3367501000"/>
      </p:ext>
    </p:extLst>
  </p:cSld>
  <p:clrMapOvr>
    <a:masterClrMapping/>
  </p:clrMapOvr>
  <mc:AlternateContent xmlns:mc="http://schemas.openxmlformats.org/markup-compatibility/2006" xmlns:p14="http://schemas.microsoft.com/office/powerpoint/2010/main">
    <mc:Choice Requires="p14">
      <p:transition spd="slow" p14:dur="2000" advTm="52838"/>
    </mc:Choice>
    <mc:Fallback xmlns="">
      <p:transition spd="slow" advTm="528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D849F1C9-0074-4845-8AF0-6397A4829534}"/>
              </a:ext>
            </a:extLst>
          </p:cNvPr>
          <p:cNvSpPr>
            <a:spLocks noGrp="1"/>
          </p:cNvSpPr>
          <p:nvPr>
            <p:ph type="title"/>
          </p:nvPr>
        </p:nvSpPr>
        <p:spPr>
          <a:xfrm>
            <a:off x="1066800" y="457200"/>
            <a:ext cx="6172200" cy="857250"/>
          </a:xfrm>
        </p:spPr>
        <p:txBody>
          <a:bodyPr/>
          <a:lstStyle/>
          <a:p>
            <a:pPr algn="ctr"/>
            <a:r>
              <a:rPr lang="en-GB" altLang="en-US" sz="3000" b="1" dirty="0">
                <a:solidFill>
                  <a:srgbClr val="C00000"/>
                </a:solidFill>
              </a:rPr>
              <a:t>The Rise of the Social Economy</a:t>
            </a:r>
          </a:p>
        </p:txBody>
      </p:sp>
      <p:sp>
        <p:nvSpPr>
          <p:cNvPr id="3" name="Content Placeholder 2">
            <a:extLst>
              <a:ext uri="{FF2B5EF4-FFF2-40B4-BE49-F238E27FC236}">
                <a16:creationId xmlns:a16="http://schemas.microsoft.com/office/drawing/2014/main" id="{02753F3D-40EE-4F93-98C5-2305060A96A7}"/>
              </a:ext>
            </a:extLst>
          </p:cNvPr>
          <p:cNvSpPr>
            <a:spLocks noGrp="1"/>
          </p:cNvSpPr>
          <p:nvPr>
            <p:ph idx="1"/>
          </p:nvPr>
        </p:nvSpPr>
        <p:spPr>
          <a:xfrm>
            <a:off x="457200" y="1905000"/>
            <a:ext cx="6172200" cy="3394472"/>
          </a:xfrm>
        </p:spPr>
        <p:txBody>
          <a:bodyPr/>
          <a:lstStyle/>
          <a:p>
            <a:pPr>
              <a:spcBef>
                <a:spcPts val="0"/>
              </a:spcBef>
              <a:defRPr/>
            </a:pPr>
            <a:r>
              <a:rPr lang="en-GB" sz="2000" dirty="0"/>
              <a:t>First conceptualised in the 19</a:t>
            </a:r>
            <a:r>
              <a:rPr lang="en-GB" sz="2000" baseline="30000" dirty="0"/>
              <a:t>th</a:t>
            </a:r>
            <a:r>
              <a:rPr lang="en-GB" sz="2000" dirty="0"/>
              <a:t> century – ‘associations’  were formed to organise and protect communities of interest (Egyptian, Greek and Roman times).</a:t>
            </a:r>
          </a:p>
          <a:p>
            <a:pPr marL="0" indent="0">
              <a:spcBef>
                <a:spcPts val="0"/>
              </a:spcBef>
              <a:buNone/>
              <a:defRPr/>
            </a:pPr>
            <a:endParaRPr lang="en-GB" sz="2000" dirty="0"/>
          </a:p>
          <a:p>
            <a:pPr>
              <a:spcBef>
                <a:spcPts val="0"/>
              </a:spcBef>
              <a:defRPr/>
            </a:pPr>
            <a:r>
              <a:rPr lang="en-GB" sz="2000" dirty="0"/>
              <a:t>1929-1932 – economic collapse led to the formation of consumption co-operatives for food and housing.</a:t>
            </a:r>
          </a:p>
          <a:p>
            <a:pPr marL="0" indent="0">
              <a:spcBef>
                <a:spcPts val="0"/>
              </a:spcBef>
              <a:buNone/>
              <a:defRPr/>
            </a:pPr>
            <a:endParaRPr lang="en-GB" sz="2000" dirty="0"/>
          </a:p>
          <a:p>
            <a:pPr>
              <a:spcBef>
                <a:spcPts val="0"/>
              </a:spcBef>
              <a:defRPr/>
            </a:pPr>
            <a:r>
              <a:rPr lang="en-GB" sz="2000" dirty="0"/>
              <a:t>1970s Europe -  a reaction to the crises on mass production system and a response to the overburdening welfare state.</a:t>
            </a:r>
          </a:p>
          <a:p>
            <a:pPr>
              <a:spcBef>
                <a:spcPts val="0"/>
              </a:spcBef>
              <a:defRPr/>
            </a:pPr>
            <a:endParaRPr lang="en-GB" sz="1500" dirty="0"/>
          </a:p>
          <a:p>
            <a:pPr>
              <a:spcBef>
                <a:spcPts val="0"/>
              </a:spcBef>
              <a:defRPr/>
            </a:pPr>
            <a:endParaRPr lang="en-GB" sz="1500" dirty="0"/>
          </a:p>
        </p:txBody>
      </p:sp>
    </p:spTree>
    <p:extLst>
      <p:ext uri="{BB962C8B-B14F-4D97-AF65-F5344CB8AC3E}">
        <p14:creationId xmlns:p14="http://schemas.microsoft.com/office/powerpoint/2010/main" val="2185465740"/>
      </p:ext>
    </p:extLst>
  </p:cSld>
  <p:clrMapOvr>
    <a:masterClrMapping/>
  </p:clrMapOvr>
  <mc:AlternateContent xmlns:mc="http://schemas.openxmlformats.org/markup-compatibility/2006" xmlns:p14="http://schemas.microsoft.com/office/powerpoint/2010/main">
    <mc:Choice Requires="p14">
      <p:transition spd="slow" p14:dur="2000" advTm="84642"/>
    </mc:Choice>
    <mc:Fallback xmlns="">
      <p:transition spd="slow" advTm="846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DA2E0AFC-E4BF-4DBB-AAFA-C1A70D79E677}"/>
              </a:ext>
            </a:extLst>
          </p:cNvPr>
          <p:cNvSpPr>
            <a:spLocks noGrp="1" noChangeArrowheads="1"/>
          </p:cNvSpPr>
          <p:nvPr>
            <p:ph type="title"/>
          </p:nvPr>
        </p:nvSpPr>
        <p:spPr>
          <a:xfrm>
            <a:off x="1219200" y="457200"/>
            <a:ext cx="5670947" cy="745331"/>
          </a:xfrm>
        </p:spPr>
        <p:txBody>
          <a:bodyPr/>
          <a:lstStyle/>
          <a:p>
            <a:pPr algn="ctr"/>
            <a:r>
              <a:rPr lang="en-GB" altLang="en-US" sz="3000" b="1" dirty="0">
                <a:solidFill>
                  <a:srgbClr val="C00000"/>
                </a:solidFill>
              </a:rPr>
              <a:t>What is Social Enterprise?</a:t>
            </a:r>
          </a:p>
        </p:txBody>
      </p:sp>
      <p:sp>
        <p:nvSpPr>
          <p:cNvPr id="464899" name="Oval 3">
            <a:extLst>
              <a:ext uri="{FF2B5EF4-FFF2-40B4-BE49-F238E27FC236}">
                <a16:creationId xmlns:a16="http://schemas.microsoft.com/office/drawing/2014/main" id="{3D8C9DF0-4038-466B-B281-C879599544C2}"/>
              </a:ext>
            </a:extLst>
          </p:cNvPr>
          <p:cNvSpPr>
            <a:spLocks noChangeArrowheads="1"/>
          </p:cNvSpPr>
          <p:nvPr/>
        </p:nvSpPr>
        <p:spPr bwMode="auto">
          <a:xfrm>
            <a:off x="1817694" y="3482578"/>
            <a:ext cx="5878506" cy="1775222"/>
          </a:xfrm>
          <a:prstGeom prst="ellipse">
            <a:avLst/>
          </a:prstGeom>
          <a:gradFill rotWithShape="1">
            <a:gsLst>
              <a:gs pos="0">
                <a:srgbClr val="7F7F7F">
                  <a:alpha val="10001"/>
                </a:srgbClr>
              </a:gs>
              <a:gs pos="21001">
                <a:srgbClr val="FFFFFF">
                  <a:alpha val="28901"/>
                </a:srgbClr>
              </a:gs>
              <a:gs pos="24001">
                <a:srgbClr val="1F1F1F">
                  <a:alpha val="31601"/>
                </a:srgbClr>
              </a:gs>
              <a:gs pos="34000">
                <a:srgbClr val="CFCFCF">
                  <a:alpha val="40600"/>
                </a:srgbClr>
              </a:gs>
              <a:gs pos="47000">
                <a:srgbClr val="CFCFCF">
                  <a:alpha val="52300"/>
                </a:srgbClr>
              </a:gs>
              <a:gs pos="58000">
                <a:srgbClr val="636363">
                  <a:alpha val="62200"/>
                </a:srgbClr>
              </a:gs>
              <a:gs pos="82001">
                <a:srgbClr val="FFFFFF">
                  <a:alpha val="83801"/>
                </a:srgbClr>
              </a:gs>
              <a:gs pos="84000">
                <a:srgbClr val="1F1F1F">
                  <a:alpha val="85600"/>
                </a:srgbClr>
              </a:gs>
              <a:gs pos="100000">
                <a:srgbClr val="FFFFFF"/>
              </a:gs>
            </a:gsLst>
            <a:path path="shape">
              <a:fillToRect l="50000" t="50000" r="50000" b="5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ct val="20000"/>
              </a:spcBef>
              <a:spcAft>
                <a:spcPts val="0"/>
              </a:spcAft>
              <a:buFontTx/>
              <a:buChar char="•"/>
              <a:defRPr/>
            </a:pPr>
            <a:endParaRPr lang="en-GB" sz="1350">
              <a:solidFill>
                <a:srgbClr val="000000"/>
              </a:solidFill>
              <a:latin typeface="Arial" charset="0"/>
              <a:cs typeface="Arial" charset="0"/>
            </a:endParaRPr>
          </a:p>
        </p:txBody>
      </p:sp>
      <p:sp>
        <p:nvSpPr>
          <p:cNvPr id="464900" name="Oval 4">
            <a:extLst>
              <a:ext uri="{FF2B5EF4-FFF2-40B4-BE49-F238E27FC236}">
                <a16:creationId xmlns:a16="http://schemas.microsoft.com/office/drawing/2014/main" id="{1619C00E-FC2B-45F6-BD5A-E47336F0AF6F}"/>
              </a:ext>
            </a:extLst>
          </p:cNvPr>
          <p:cNvSpPr>
            <a:spLocks noChangeArrowheads="1"/>
          </p:cNvSpPr>
          <p:nvPr/>
        </p:nvSpPr>
        <p:spPr bwMode="auto">
          <a:xfrm>
            <a:off x="1872462" y="2087166"/>
            <a:ext cx="5823737" cy="1775222"/>
          </a:xfrm>
          <a:prstGeom prst="ellipse">
            <a:avLst/>
          </a:prstGeom>
          <a:gradFill rotWithShape="1">
            <a:gsLst>
              <a:gs pos="0">
                <a:srgbClr val="7F7F7F">
                  <a:alpha val="10001"/>
                </a:srgbClr>
              </a:gs>
              <a:gs pos="21001">
                <a:srgbClr val="FFFFFF">
                  <a:alpha val="28901"/>
                </a:srgbClr>
              </a:gs>
              <a:gs pos="24001">
                <a:srgbClr val="1F1F1F">
                  <a:alpha val="31601"/>
                </a:srgbClr>
              </a:gs>
              <a:gs pos="34000">
                <a:srgbClr val="CFCFCF">
                  <a:alpha val="40600"/>
                </a:srgbClr>
              </a:gs>
              <a:gs pos="47000">
                <a:srgbClr val="CFCFCF">
                  <a:alpha val="52300"/>
                </a:srgbClr>
              </a:gs>
              <a:gs pos="58000">
                <a:srgbClr val="636363">
                  <a:alpha val="62200"/>
                </a:srgbClr>
              </a:gs>
              <a:gs pos="82001">
                <a:srgbClr val="FFFFFF">
                  <a:alpha val="83801"/>
                </a:srgbClr>
              </a:gs>
              <a:gs pos="84000">
                <a:srgbClr val="1F1F1F">
                  <a:alpha val="85600"/>
                </a:srgbClr>
              </a:gs>
              <a:gs pos="100000">
                <a:srgbClr val="FFFFFF"/>
              </a:gs>
            </a:gsLst>
            <a:path path="shape">
              <a:fillToRect l="50000" t="50000" r="50000" b="5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ct val="20000"/>
              </a:spcBef>
              <a:spcAft>
                <a:spcPts val="0"/>
              </a:spcAft>
              <a:buFontTx/>
              <a:buChar char="•"/>
              <a:defRPr/>
            </a:pPr>
            <a:endParaRPr lang="en-GB" sz="1350">
              <a:solidFill>
                <a:srgbClr val="000000"/>
              </a:solidFill>
              <a:latin typeface="Arial" charset="0"/>
              <a:cs typeface="Arial" charset="0"/>
            </a:endParaRPr>
          </a:p>
        </p:txBody>
      </p:sp>
      <p:sp>
        <p:nvSpPr>
          <p:cNvPr id="44041" name="Rectangle 5">
            <a:extLst>
              <a:ext uri="{FF2B5EF4-FFF2-40B4-BE49-F238E27FC236}">
                <a16:creationId xmlns:a16="http://schemas.microsoft.com/office/drawing/2014/main" id="{7F103D8E-9966-422B-9965-E54D75246ED0}"/>
              </a:ext>
            </a:extLst>
          </p:cNvPr>
          <p:cNvSpPr>
            <a:spLocks noGrp="1" noChangeArrowheads="1"/>
          </p:cNvSpPr>
          <p:nvPr>
            <p:ph type="body" idx="1"/>
          </p:nvPr>
        </p:nvSpPr>
        <p:spPr>
          <a:xfrm>
            <a:off x="2250282" y="2726533"/>
            <a:ext cx="4399360" cy="1754981"/>
          </a:xfrm>
        </p:spPr>
        <p:txBody>
          <a:bodyPr/>
          <a:lstStyle/>
          <a:p>
            <a:pPr algn="ctr">
              <a:lnSpc>
                <a:spcPct val="90000"/>
              </a:lnSpc>
              <a:buFontTx/>
              <a:buNone/>
            </a:pPr>
            <a:r>
              <a:rPr lang="en-GB" altLang="en-US" sz="2100" b="1" dirty="0">
                <a:solidFill>
                  <a:schemeClr val="bg1"/>
                </a:solidFill>
              </a:rPr>
              <a:t>Combining income generating activity with a social goal</a:t>
            </a:r>
          </a:p>
          <a:p>
            <a:pPr algn="ctr">
              <a:lnSpc>
                <a:spcPct val="90000"/>
              </a:lnSpc>
              <a:buFontTx/>
              <a:buNone/>
            </a:pPr>
            <a:endParaRPr lang="en-GB" altLang="en-US" sz="2100" b="1" dirty="0">
              <a:solidFill>
                <a:schemeClr val="bg1"/>
              </a:solidFill>
            </a:endParaRPr>
          </a:p>
          <a:p>
            <a:pPr algn="ctr">
              <a:lnSpc>
                <a:spcPct val="90000"/>
              </a:lnSpc>
              <a:buFontTx/>
              <a:buNone/>
            </a:pPr>
            <a:r>
              <a:rPr lang="en-GB" altLang="en-US" sz="2100" b="1" dirty="0">
                <a:solidFill>
                  <a:schemeClr val="bg1"/>
                </a:solidFill>
              </a:rPr>
              <a:t>Creating social change at a community level</a:t>
            </a:r>
          </a:p>
        </p:txBody>
      </p:sp>
    </p:spTree>
    <p:extLst>
      <p:ext uri="{BB962C8B-B14F-4D97-AF65-F5344CB8AC3E}">
        <p14:creationId xmlns:p14="http://schemas.microsoft.com/office/powerpoint/2010/main" val="3429379163"/>
      </p:ext>
    </p:extLst>
  </p:cSld>
  <p:clrMapOvr>
    <a:masterClrMapping/>
  </p:clrMapOvr>
  <p:transition spd="slow" advTm="77589"/>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4">
            <a:extLst>
              <a:ext uri="{FF2B5EF4-FFF2-40B4-BE49-F238E27FC236}">
                <a16:creationId xmlns:a16="http://schemas.microsoft.com/office/drawing/2014/main" id="{52F3E120-E4F5-4E3A-912C-C365C02E79B2}"/>
              </a:ext>
            </a:extLst>
          </p:cNvPr>
          <p:cNvSpPr txBox="1">
            <a:spLocks noChangeArrowheads="1"/>
          </p:cNvSpPr>
          <p:nvPr/>
        </p:nvSpPr>
        <p:spPr bwMode="auto">
          <a:xfrm>
            <a:off x="533400" y="1413177"/>
            <a:ext cx="6446044"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fontAlgn="auto">
              <a:spcBef>
                <a:spcPct val="0"/>
              </a:spcBef>
              <a:spcAft>
                <a:spcPts val="0"/>
              </a:spcAft>
              <a:buNone/>
            </a:pPr>
            <a:endParaRPr lang="en-GB" altLang="en-US" sz="1800" dirty="0">
              <a:solidFill>
                <a:srgbClr val="000000"/>
              </a:solidFill>
            </a:endParaRPr>
          </a:p>
          <a:p>
            <a:pPr algn="just" defTabSz="685800" fontAlgn="auto">
              <a:spcBef>
                <a:spcPct val="0"/>
              </a:spcBef>
              <a:spcAft>
                <a:spcPts val="0"/>
              </a:spcAft>
              <a:buNone/>
            </a:pPr>
            <a:r>
              <a:rPr lang="en-GB" altLang="en-US" sz="1800" dirty="0">
                <a:solidFill>
                  <a:srgbClr val="000000"/>
                </a:solidFill>
              </a:rPr>
              <a:t>“…businesses trading for social and environmental purposes. Social enterprises are distinctive because their social and/or environmental purpose is absolutely central to what they do - their profits are reinvested to sustain and further their mission for positive change.” </a:t>
            </a:r>
          </a:p>
          <a:p>
            <a:pPr algn="just" defTabSz="685800" fontAlgn="auto">
              <a:spcBef>
                <a:spcPct val="0"/>
              </a:spcBef>
              <a:spcAft>
                <a:spcPts val="0"/>
              </a:spcAft>
              <a:buNone/>
            </a:pPr>
            <a:endParaRPr lang="en-GB" altLang="en-US" sz="1800" dirty="0">
              <a:solidFill>
                <a:srgbClr val="000000"/>
              </a:solidFill>
            </a:endParaRPr>
          </a:p>
          <a:p>
            <a:pPr algn="just" defTabSz="685800" fontAlgn="auto">
              <a:spcBef>
                <a:spcPct val="0"/>
              </a:spcBef>
              <a:spcAft>
                <a:spcPts val="0"/>
              </a:spcAft>
              <a:buNone/>
            </a:pPr>
            <a:endParaRPr lang="en-GB" altLang="en-US" sz="1800" dirty="0">
              <a:solidFill>
                <a:srgbClr val="000000"/>
              </a:solidFill>
            </a:endParaRPr>
          </a:p>
          <a:p>
            <a:pPr defTabSz="685800" fontAlgn="auto">
              <a:spcBef>
                <a:spcPct val="0"/>
              </a:spcBef>
              <a:spcAft>
                <a:spcPts val="0"/>
              </a:spcAft>
              <a:buNone/>
            </a:pPr>
            <a:r>
              <a:rPr lang="en-GB" altLang="en-US" sz="1800" dirty="0">
                <a:solidFill>
                  <a:srgbClr val="000000"/>
                </a:solidFill>
              </a:rPr>
              <a:t>“We have described and keep on describing organisations motivated by social objectives as non-profit organisations. We need to have another description: ‘non-loss ’organisations, because we don’t want to lose money and our objective is to address a particular problem. So we are non-loss businesses with social objectives.”  </a:t>
            </a:r>
          </a:p>
          <a:p>
            <a:pPr algn="r" defTabSz="685800" fontAlgn="auto">
              <a:spcBef>
                <a:spcPct val="0"/>
              </a:spcBef>
              <a:spcAft>
                <a:spcPts val="0"/>
              </a:spcAft>
              <a:buNone/>
            </a:pPr>
            <a:r>
              <a:rPr lang="en-GB" altLang="en-US" sz="1800" dirty="0">
                <a:solidFill>
                  <a:srgbClr val="000000"/>
                </a:solidFill>
              </a:rPr>
              <a:t>Muhammad </a:t>
            </a:r>
            <a:r>
              <a:rPr lang="en-GB" altLang="en-US" sz="1800" dirty="0" err="1">
                <a:solidFill>
                  <a:srgbClr val="000000"/>
                </a:solidFill>
              </a:rPr>
              <a:t>Yunus</a:t>
            </a:r>
            <a:r>
              <a:rPr lang="en-GB" altLang="en-US" sz="1800" dirty="0">
                <a:solidFill>
                  <a:srgbClr val="000000"/>
                </a:solidFill>
              </a:rPr>
              <a:t>, Founder of the Grameen Bank, Bangladesh </a:t>
            </a:r>
          </a:p>
          <a:p>
            <a:pPr algn="just" defTabSz="685800" fontAlgn="auto">
              <a:spcBef>
                <a:spcPct val="0"/>
              </a:spcBef>
              <a:spcAft>
                <a:spcPts val="0"/>
              </a:spcAft>
              <a:buNone/>
            </a:pPr>
            <a:endParaRPr lang="en-GB" altLang="en-US" sz="1500" dirty="0">
              <a:solidFill>
                <a:srgbClr val="000000"/>
              </a:solidFill>
            </a:endParaRPr>
          </a:p>
          <a:p>
            <a:pPr algn="just" defTabSz="685800" fontAlgn="auto">
              <a:spcBef>
                <a:spcPct val="0"/>
              </a:spcBef>
              <a:spcAft>
                <a:spcPts val="0"/>
              </a:spcAft>
              <a:buNone/>
            </a:pPr>
            <a:endParaRPr lang="en-GB" altLang="en-US" sz="1500" dirty="0">
              <a:solidFill>
                <a:srgbClr val="000000"/>
              </a:solidFill>
            </a:endParaRPr>
          </a:p>
          <a:p>
            <a:pPr algn="just" defTabSz="685800" fontAlgn="auto">
              <a:spcBef>
                <a:spcPct val="0"/>
              </a:spcBef>
              <a:spcAft>
                <a:spcPts val="0"/>
              </a:spcAft>
              <a:buNone/>
            </a:pPr>
            <a:endParaRPr lang="en-GB" altLang="en-US" sz="1500" dirty="0">
              <a:solidFill>
                <a:srgbClr val="000000"/>
              </a:solidFill>
            </a:endParaRPr>
          </a:p>
          <a:p>
            <a:pPr algn="just" defTabSz="685800" fontAlgn="auto">
              <a:spcBef>
                <a:spcPct val="0"/>
              </a:spcBef>
              <a:spcAft>
                <a:spcPts val="0"/>
              </a:spcAft>
              <a:buNone/>
            </a:pPr>
            <a:endParaRPr lang="en-GB" altLang="en-US" sz="1500" dirty="0">
              <a:solidFill>
                <a:srgbClr val="000000"/>
              </a:solidFill>
            </a:endParaRPr>
          </a:p>
        </p:txBody>
      </p:sp>
      <p:sp>
        <p:nvSpPr>
          <p:cNvPr id="3" name="TextBox 2">
            <a:extLst>
              <a:ext uri="{FF2B5EF4-FFF2-40B4-BE49-F238E27FC236}">
                <a16:creationId xmlns:a16="http://schemas.microsoft.com/office/drawing/2014/main" id="{29AB17CB-4C4C-960E-3977-D4B0D2D6CEE0}"/>
              </a:ext>
            </a:extLst>
          </p:cNvPr>
          <p:cNvSpPr txBox="1"/>
          <p:nvPr/>
        </p:nvSpPr>
        <p:spPr>
          <a:xfrm>
            <a:off x="762000" y="609600"/>
            <a:ext cx="6446044" cy="707886"/>
          </a:xfrm>
          <a:prstGeom prst="rect">
            <a:avLst/>
          </a:prstGeom>
          <a:noFill/>
        </p:spPr>
        <p:txBody>
          <a:bodyPr wrap="square">
            <a:spAutoFit/>
          </a:bodyPr>
          <a:lstStyle/>
          <a:p>
            <a:pPr marL="0" marR="0" lvl="0" indent="0" algn="just" defTabSz="685800" rtl="0" eaLnBrk="1" fontAlgn="auto" latinLnBrk="0" hangingPunct="1">
              <a:lnSpc>
                <a:spcPct val="100000"/>
              </a:lnSpc>
              <a:spcBef>
                <a:spcPct val="0"/>
              </a:spcBef>
              <a:spcAft>
                <a:spcPts val="0"/>
              </a:spcAft>
              <a:buClrTx/>
              <a:buSzTx/>
              <a:buFontTx/>
              <a:buNone/>
              <a:tabLst/>
              <a:defRPr/>
            </a:pPr>
            <a:r>
              <a:rPr lang="en-GB" altLang="en-US" sz="2000" b="1" kern="0" dirty="0">
                <a:solidFill>
                  <a:srgbClr val="C00000"/>
                </a:solidFill>
                <a:latin typeface="Arial"/>
                <a:ea typeface="+mj-ea"/>
                <a:cs typeface="+mj-cs"/>
              </a:rPr>
              <a:t>According to the Social Enterprise Coalition, Social Enterprises are…</a:t>
            </a:r>
          </a:p>
        </p:txBody>
      </p:sp>
    </p:spTree>
    <p:extLst>
      <p:ext uri="{BB962C8B-B14F-4D97-AF65-F5344CB8AC3E}">
        <p14:creationId xmlns:p14="http://schemas.microsoft.com/office/powerpoint/2010/main" val="2478710399"/>
      </p:ext>
    </p:extLst>
  </p:cSld>
  <p:clrMapOvr>
    <a:masterClrMapping/>
  </p:clrMapOvr>
  <p:transition advTm="98455"/>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4">
            <a:extLst>
              <a:ext uri="{FF2B5EF4-FFF2-40B4-BE49-F238E27FC236}">
                <a16:creationId xmlns:a16="http://schemas.microsoft.com/office/drawing/2014/main" id="{28037A8D-C782-491D-85EE-8054AABDAE1A}"/>
              </a:ext>
            </a:extLst>
          </p:cNvPr>
          <p:cNvSpPr txBox="1">
            <a:spLocks noChangeArrowheads="1"/>
          </p:cNvSpPr>
          <p:nvPr/>
        </p:nvSpPr>
        <p:spPr bwMode="auto">
          <a:xfrm>
            <a:off x="1331120" y="2187179"/>
            <a:ext cx="644604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p:txBody>
      </p:sp>
      <p:sp>
        <p:nvSpPr>
          <p:cNvPr id="3" name="Rectangle 2">
            <a:extLst>
              <a:ext uri="{FF2B5EF4-FFF2-40B4-BE49-F238E27FC236}">
                <a16:creationId xmlns:a16="http://schemas.microsoft.com/office/drawing/2014/main" id="{EC42B212-64F8-4D1B-A0F5-61C0DE553A16}"/>
              </a:ext>
            </a:extLst>
          </p:cNvPr>
          <p:cNvSpPr txBox="1">
            <a:spLocks noChangeArrowheads="1"/>
          </p:cNvSpPr>
          <p:nvPr/>
        </p:nvSpPr>
        <p:spPr>
          <a:xfrm>
            <a:off x="1143000" y="368159"/>
            <a:ext cx="5670947" cy="745331"/>
          </a:xfrm>
          <a:prstGeom prst="rect">
            <a:avLst/>
          </a:prstGeom>
        </p:spPr>
        <p:txBody>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ctr" defTabSz="685800">
              <a:defRPr/>
            </a:pPr>
            <a:r>
              <a:rPr lang="en-GB" altLang="en-US" sz="3000" b="1" kern="0" dirty="0">
                <a:solidFill>
                  <a:srgbClr val="C00000"/>
                </a:solidFill>
                <a:latin typeface="Arial"/>
              </a:rPr>
              <a:t>Part 1: Characteristics of Social Enterprises</a:t>
            </a:r>
          </a:p>
        </p:txBody>
      </p:sp>
      <p:sp>
        <p:nvSpPr>
          <p:cNvPr id="4" name="Text Box 4">
            <a:extLst>
              <a:ext uri="{FF2B5EF4-FFF2-40B4-BE49-F238E27FC236}">
                <a16:creationId xmlns:a16="http://schemas.microsoft.com/office/drawing/2014/main" id="{779A51EA-C69B-4FB8-B7CF-C387F7ECC854}"/>
              </a:ext>
            </a:extLst>
          </p:cNvPr>
          <p:cNvSpPr txBox="1">
            <a:spLocks noChangeArrowheads="1"/>
          </p:cNvSpPr>
          <p:nvPr/>
        </p:nvSpPr>
        <p:spPr bwMode="auto">
          <a:xfrm>
            <a:off x="685800" y="1752600"/>
            <a:ext cx="7924800" cy="5782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A combination of social, ethical and economic purposes and values.</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Benefits for members or community rather than to reward investment.</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‘People centred’ rather than ;investment centred’</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Participative values.</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Independent and self-governing.</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Where trading takes place it is to address the aims of the organisations.</a:t>
            </a:r>
          </a:p>
          <a:p>
            <a:pPr marL="0" indent="0" algn="just" defTabSz="685800" fontAlgn="auto">
              <a:lnSpc>
                <a:spcPct val="150000"/>
              </a:lnSpc>
              <a:spcBef>
                <a:spcPts val="0"/>
              </a:spcBef>
              <a:spcAft>
                <a:spcPts val="0"/>
              </a:spcAft>
              <a:defRPr/>
            </a:pPr>
            <a:endParaRPr lang="en-GB" sz="2000" dirty="0">
              <a:solidFill>
                <a:srgbClr val="000000"/>
              </a:solidFill>
              <a:cs typeface="Arial" charset="0"/>
            </a:endParaRPr>
          </a:p>
          <a:p>
            <a:pPr marL="0" indent="0" algn="r" defTabSz="685800" fontAlgn="auto">
              <a:lnSpc>
                <a:spcPct val="150000"/>
              </a:lnSpc>
              <a:spcBef>
                <a:spcPts val="0"/>
              </a:spcBef>
              <a:spcAft>
                <a:spcPts val="0"/>
              </a:spcAft>
              <a:defRPr/>
            </a:pPr>
            <a:r>
              <a:rPr lang="en-GB" sz="1200" dirty="0">
                <a:solidFill>
                  <a:srgbClr val="000000"/>
                </a:solidFill>
                <a:cs typeface="Arial" charset="0"/>
              </a:rPr>
              <a:t>(</a:t>
            </a:r>
            <a:r>
              <a:rPr lang="en-GB" sz="1200" dirty="0" err="1">
                <a:solidFill>
                  <a:srgbClr val="000000"/>
                </a:solidFill>
                <a:cs typeface="Arial" charset="0"/>
              </a:rPr>
              <a:t>Oatley</a:t>
            </a:r>
            <a:r>
              <a:rPr lang="en-GB" sz="1200" dirty="0">
                <a:solidFill>
                  <a:srgbClr val="000000"/>
                </a:solidFill>
                <a:cs typeface="Arial" charset="0"/>
              </a:rPr>
              <a:t>, N. (1999). Developing the social economy, </a:t>
            </a:r>
            <a:r>
              <a:rPr lang="en-GB" sz="1200" i="1" dirty="0">
                <a:solidFill>
                  <a:srgbClr val="000000"/>
                </a:solidFill>
                <a:cs typeface="Arial" charset="0"/>
              </a:rPr>
              <a:t>Local Economy</a:t>
            </a:r>
            <a:r>
              <a:rPr lang="en-GB" sz="1200" dirty="0">
                <a:solidFill>
                  <a:srgbClr val="000000"/>
                </a:solidFill>
                <a:cs typeface="Arial" charset="0"/>
              </a:rPr>
              <a:t>, 14(4), 339-345).</a:t>
            </a:r>
          </a:p>
          <a:p>
            <a:pPr marL="0" indent="0" algn="just" defTabSz="685800" fontAlgn="auto">
              <a:lnSpc>
                <a:spcPct val="150000"/>
              </a:lnSpc>
              <a:spcBef>
                <a:spcPts val="0"/>
              </a:spcBef>
              <a:spcAft>
                <a:spcPts val="0"/>
              </a:spcAft>
              <a:defRPr/>
            </a:pPr>
            <a:endParaRPr lang="en-GB" sz="1200" dirty="0">
              <a:solidFill>
                <a:srgbClr val="000000"/>
              </a:solidFill>
              <a:cs typeface="Arial" charset="0"/>
            </a:endParaRPr>
          </a:p>
          <a:p>
            <a:pPr marL="0" indent="0" algn="just" defTabSz="685800" fontAlgn="auto">
              <a:lnSpc>
                <a:spcPct val="150000"/>
              </a:lnSpc>
              <a:spcBef>
                <a:spcPts val="0"/>
              </a:spcBef>
              <a:spcAft>
                <a:spcPts val="0"/>
              </a:spcAft>
              <a:defRPr/>
            </a:pPr>
            <a:endParaRPr lang="en-GB" sz="1200" dirty="0">
              <a:solidFill>
                <a:srgbClr val="000000"/>
              </a:solidFill>
              <a:cs typeface="Arial" charset="0"/>
            </a:endParaRPr>
          </a:p>
          <a:p>
            <a:pPr marL="0" indent="0" algn="just" defTabSz="685800" fontAlgn="auto">
              <a:lnSpc>
                <a:spcPct val="150000"/>
              </a:lnSpc>
              <a:spcBef>
                <a:spcPts val="0"/>
              </a:spcBef>
              <a:spcAft>
                <a:spcPts val="0"/>
              </a:spcAft>
              <a:defRPr/>
            </a:pPr>
            <a:endParaRPr lang="en-GB" altLang="en-US" sz="1200" dirty="0">
              <a:solidFill>
                <a:srgbClr val="000000"/>
              </a:solidFill>
              <a:cs typeface="Arial" charset="0"/>
            </a:endParaRPr>
          </a:p>
        </p:txBody>
      </p:sp>
    </p:spTree>
    <p:extLst>
      <p:ext uri="{BB962C8B-B14F-4D97-AF65-F5344CB8AC3E}">
        <p14:creationId xmlns:p14="http://schemas.microsoft.com/office/powerpoint/2010/main" val="2411778319"/>
      </p:ext>
    </p:extLst>
  </p:cSld>
  <p:clrMapOvr>
    <a:masterClrMapping/>
  </p:clrMapOvr>
  <p:transition advTm="63119"/>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4">
            <a:extLst>
              <a:ext uri="{FF2B5EF4-FFF2-40B4-BE49-F238E27FC236}">
                <a16:creationId xmlns:a16="http://schemas.microsoft.com/office/drawing/2014/main" id="{1BA83DA6-111C-4481-8CC3-345D74262F62}"/>
              </a:ext>
            </a:extLst>
          </p:cNvPr>
          <p:cNvSpPr txBox="1">
            <a:spLocks noChangeArrowheads="1"/>
          </p:cNvSpPr>
          <p:nvPr/>
        </p:nvSpPr>
        <p:spPr bwMode="auto">
          <a:xfrm>
            <a:off x="1331120" y="2187179"/>
            <a:ext cx="644604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p:txBody>
      </p:sp>
      <p:sp>
        <p:nvSpPr>
          <p:cNvPr id="3" name="Rectangle 2">
            <a:extLst>
              <a:ext uri="{FF2B5EF4-FFF2-40B4-BE49-F238E27FC236}">
                <a16:creationId xmlns:a16="http://schemas.microsoft.com/office/drawing/2014/main" id="{C9D4C03C-397F-4EF5-8228-A5F849CB06D8}"/>
              </a:ext>
            </a:extLst>
          </p:cNvPr>
          <p:cNvSpPr txBox="1">
            <a:spLocks noChangeArrowheads="1"/>
          </p:cNvSpPr>
          <p:nvPr/>
        </p:nvSpPr>
        <p:spPr>
          <a:xfrm>
            <a:off x="1447800" y="457200"/>
            <a:ext cx="5670947" cy="745331"/>
          </a:xfrm>
          <a:prstGeom prst="rect">
            <a:avLst/>
          </a:prstGeom>
        </p:spPr>
        <p:txBody>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ctr" defTabSz="685800">
              <a:defRPr/>
            </a:pPr>
            <a:r>
              <a:rPr lang="en-GB" altLang="en-US" sz="3000" b="1" kern="0" dirty="0">
                <a:solidFill>
                  <a:srgbClr val="C00000"/>
                </a:solidFill>
                <a:latin typeface="Arial"/>
              </a:rPr>
              <a:t>Part 2: Characteristics of Social Enterprises</a:t>
            </a:r>
          </a:p>
        </p:txBody>
      </p:sp>
      <p:sp>
        <p:nvSpPr>
          <p:cNvPr id="4" name="Text Box 4">
            <a:extLst>
              <a:ext uri="{FF2B5EF4-FFF2-40B4-BE49-F238E27FC236}">
                <a16:creationId xmlns:a16="http://schemas.microsoft.com/office/drawing/2014/main" id="{1FFE5A8C-9BB0-4EC8-9CFF-39D72CECDF74}"/>
              </a:ext>
            </a:extLst>
          </p:cNvPr>
          <p:cNvSpPr txBox="1">
            <a:spLocks noChangeArrowheads="1"/>
          </p:cNvSpPr>
          <p:nvPr/>
        </p:nvSpPr>
        <p:spPr bwMode="auto">
          <a:xfrm>
            <a:off x="609600" y="1626375"/>
            <a:ext cx="7620000" cy="523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Having a social purpose or purposes.</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Achieving the social purpose by, at least in part, engaging in trade in the market place.</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Not distributing profits to individuals.</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Holding assets and wealth in trust for community benefits.</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Democratically involving members of its constituency in the governance of the organisation.</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Being independent organisations accountable to a defined constituency and to the wider community.</a:t>
            </a:r>
          </a:p>
          <a:p>
            <a:pPr marL="0" indent="0" algn="just" defTabSz="685800" fontAlgn="auto">
              <a:lnSpc>
                <a:spcPct val="150000"/>
              </a:lnSpc>
              <a:spcBef>
                <a:spcPts val="0"/>
              </a:spcBef>
              <a:spcAft>
                <a:spcPts val="0"/>
              </a:spcAft>
              <a:defRPr/>
            </a:pPr>
            <a:endParaRPr lang="en-GB" sz="1800" dirty="0">
              <a:solidFill>
                <a:srgbClr val="000000"/>
              </a:solidFill>
              <a:cs typeface="Arial" charset="0"/>
            </a:endParaRPr>
          </a:p>
          <a:p>
            <a:pPr marL="0" indent="0" algn="r" defTabSz="685800" fontAlgn="auto">
              <a:lnSpc>
                <a:spcPct val="150000"/>
              </a:lnSpc>
              <a:spcBef>
                <a:spcPts val="0"/>
              </a:spcBef>
              <a:spcAft>
                <a:spcPts val="0"/>
              </a:spcAft>
              <a:defRPr/>
            </a:pPr>
            <a:r>
              <a:rPr lang="en-GB" sz="1100" dirty="0">
                <a:solidFill>
                  <a:srgbClr val="000000"/>
                </a:solidFill>
                <a:cs typeface="Arial" charset="0"/>
              </a:rPr>
              <a:t>(Pearce, J. (2003). </a:t>
            </a:r>
            <a:r>
              <a:rPr lang="en-GB" sz="1100" i="1" dirty="0">
                <a:solidFill>
                  <a:srgbClr val="000000"/>
                </a:solidFill>
                <a:cs typeface="Arial" charset="0"/>
              </a:rPr>
              <a:t>Social Enterprise in </a:t>
            </a:r>
            <a:r>
              <a:rPr lang="en-GB" sz="1100" i="1" dirty="0" err="1">
                <a:solidFill>
                  <a:srgbClr val="000000"/>
                </a:solidFill>
                <a:cs typeface="Arial" charset="0"/>
              </a:rPr>
              <a:t>Anytown</a:t>
            </a:r>
            <a:r>
              <a:rPr lang="en-GB" sz="1100" i="1" dirty="0">
                <a:solidFill>
                  <a:srgbClr val="000000"/>
                </a:solidFill>
                <a:cs typeface="Arial" charset="0"/>
              </a:rPr>
              <a:t> </a:t>
            </a:r>
            <a:r>
              <a:rPr lang="en-GB" sz="1100" dirty="0">
                <a:solidFill>
                  <a:srgbClr val="000000"/>
                </a:solidFill>
                <a:cs typeface="Arial" charset="0"/>
              </a:rPr>
              <a:t>(London: </a:t>
            </a:r>
            <a:r>
              <a:rPr lang="en-GB" sz="1100" dirty="0" err="1">
                <a:solidFill>
                  <a:srgbClr val="000000"/>
                </a:solidFill>
                <a:cs typeface="Arial" charset="0"/>
              </a:rPr>
              <a:t>Calouste</a:t>
            </a:r>
            <a:r>
              <a:rPr lang="en-GB" sz="1100" dirty="0">
                <a:solidFill>
                  <a:srgbClr val="000000"/>
                </a:solidFill>
                <a:cs typeface="Arial" charset="0"/>
              </a:rPr>
              <a:t> </a:t>
            </a:r>
            <a:r>
              <a:rPr lang="en-GB" sz="1100" dirty="0" err="1">
                <a:solidFill>
                  <a:srgbClr val="000000"/>
                </a:solidFill>
                <a:cs typeface="Arial" charset="0"/>
              </a:rPr>
              <a:t>Gulbenkian</a:t>
            </a:r>
            <a:r>
              <a:rPr lang="en-GB" sz="1100" dirty="0">
                <a:solidFill>
                  <a:srgbClr val="000000"/>
                </a:solidFill>
                <a:cs typeface="Arial" charset="0"/>
              </a:rPr>
              <a:t> Foundation), 31-32).</a:t>
            </a:r>
          </a:p>
          <a:p>
            <a:pPr marL="0" indent="0" algn="just" defTabSz="685800" fontAlgn="auto">
              <a:lnSpc>
                <a:spcPct val="150000"/>
              </a:lnSpc>
              <a:spcBef>
                <a:spcPts val="0"/>
              </a:spcBef>
              <a:spcAft>
                <a:spcPts val="0"/>
              </a:spcAft>
              <a:defRPr/>
            </a:pPr>
            <a:endParaRPr lang="en-GB" sz="1100" dirty="0">
              <a:solidFill>
                <a:srgbClr val="000000"/>
              </a:solidFill>
              <a:cs typeface="Arial" charset="0"/>
            </a:endParaRPr>
          </a:p>
          <a:p>
            <a:pPr marL="0" indent="0" algn="just" defTabSz="685800" fontAlgn="auto">
              <a:lnSpc>
                <a:spcPct val="150000"/>
              </a:lnSpc>
              <a:spcBef>
                <a:spcPts val="0"/>
              </a:spcBef>
              <a:spcAft>
                <a:spcPts val="0"/>
              </a:spcAft>
              <a:defRPr/>
            </a:pPr>
            <a:endParaRPr lang="en-GB" sz="1100" dirty="0">
              <a:solidFill>
                <a:srgbClr val="000000"/>
              </a:solidFill>
              <a:cs typeface="Arial" charset="0"/>
            </a:endParaRPr>
          </a:p>
          <a:p>
            <a:pPr marL="0" indent="0" algn="just" defTabSz="685800" fontAlgn="auto">
              <a:lnSpc>
                <a:spcPct val="150000"/>
              </a:lnSpc>
              <a:spcBef>
                <a:spcPts val="0"/>
              </a:spcBef>
              <a:spcAft>
                <a:spcPts val="0"/>
              </a:spcAft>
              <a:defRPr/>
            </a:pPr>
            <a:endParaRPr lang="en-GB" altLang="en-US" sz="1100" dirty="0">
              <a:solidFill>
                <a:srgbClr val="000000"/>
              </a:solidFill>
              <a:cs typeface="Arial" charset="0"/>
            </a:endParaRPr>
          </a:p>
        </p:txBody>
      </p:sp>
    </p:spTree>
    <p:extLst>
      <p:ext uri="{BB962C8B-B14F-4D97-AF65-F5344CB8AC3E}">
        <p14:creationId xmlns:p14="http://schemas.microsoft.com/office/powerpoint/2010/main" val="2950363674"/>
      </p:ext>
    </p:extLst>
  </p:cSld>
  <p:clrMapOvr>
    <a:masterClrMapping/>
  </p:clrMapOvr>
  <p:transition advTm="6255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7184CEDB-65D9-4368-A02F-3C8AA74DE3DB}"/>
              </a:ext>
            </a:extLst>
          </p:cNvPr>
          <p:cNvSpPr txBox="1">
            <a:spLocks noChangeArrowheads="1"/>
          </p:cNvSpPr>
          <p:nvPr/>
        </p:nvSpPr>
        <p:spPr bwMode="auto">
          <a:xfrm>
            <a:off x="1219200" y="755152"/>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Key</a:t>
            </a:r>
            <a:r>
              <a:rPr lang="en-GB" sz="3000" b="1" dirty="0">
                <a:solidFill>
                  <a:srgbClr val="000000"/>
                </a:solidFill>
                <a:latin typeface="Arial"/>
              </a:rPr>
              <a:t> </a:t>
            </a:r>
            <a:r>
              <a:rPr lang="en-GB" sz="3000" b="1" dirty="0">
                <a:solidFill>
                  <a:srgbClr val="C00000"/>
                </a:solidFill>
                <a:latin typeface="Arial"/>
              </a:rPr>
              <a:t>Differences</a:t>
            </a:r>
            <a:endParaRPr lang="en-US" sz="3000" b="1" dirty="0">
              <a:solidFill>
                <a:srgbClr val="C00000"/>
              </a:solidFill>
              <a:latin typeface="Arial"/>
            </a:endParaRPr>
          </a:p>
        </p:txBody>
      </p:sp>
      <p:sp>
        <p:nvSpPr>
          <p:cNvPr id="56323" name="Rectangle 1">
            <a:extLst>
              <a:ext uri="{FF2B5EF4-FFF2-40B4-BE49-F238E27FC236}">
                <a16:creationId xmlns:a16="http://schemas.microsoft.com/office/drawing/2014/main" id="{662E3650-D5E3-4529-8128-61C386330836}"/>
              </a:ext>
            </a:extLst>
          </p:cNvPr>
          <p:cNvSpPr>
            <a:spLocks noChangeArrowheads="1"/>
          </p:cNvSpPr>
          <p:nvPr/>
        </p:nvSpPr>
        <p:spPr bwMode="auto">
          <a:xfrm>
            <a:off x="381000" y="1752601"/>
            <a:ext cx="8382000"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0"/>
              </a:spcBef>
              <a:spcAft>
                <a:spcPts val="0"/>
              </a:spcAft>
              <a:buNone/>
            </a:pPr>
            <a:r>
              <a:rPr lang="en-GB" altLang="en-US" sz="1800" b="1" dirty="0">
                <a:solidFill>
                  <a:srgbClr val="000000"/>
                </a:solidFill>
              </a:rPr>
              <a:t>Explicit Social Aims – ‘triple bottom line’:</a:t>
            </a:r>
            <a:br>
              <a:rPr lang="en-GB" altLang="en-US" sz="1800" dirty="0">
                <a:solidFill>
                  <a:srgbClr val="000000"/>
                </a:solidFill>
              </a:rPr>
            </a:br>
            <a:r>
              <a:rPr lang="en-GB" altLang="en-US" sz="1800" dirty="0">
                <a:solidFill>
                  <a:srgbClr val="000000"/>
                </a:solidFill>
              </a:rPr>
              <a:t>Private sector business primarily focus is on trading; social enterprises too have a commercial focus but will also have an explicit social and/or environmental purpose.  </a:t>
            </a:r>
            <a:br>
              <a:rPr lang="en-GB" altLang="en-US" sz="1800" dirty="0">
                <a:solidFill>
                  <a:srgbClr val="000000"/>
                </a:solidFill>
              </a:rPr>
            </a:br>
            <a:endParaRPr lang="en-GB" altLang="en-US" sz="1800" dirty="0">
              <a:solidFill>
                <a:srgbClr val="000000"/>
              </a:solidFill>
            </a:endParaRPr>
          </a:p>
          <a:p>
            <a:pPr defTabSz="685800" fontAlgn="auto">
              <a:spcBef>
                <a:spcPct val="0"/>
              </a:spcBef>
              <a:spcAft>
                <a:spcPts val="0"/>
              </a:spcAft>
              <a:buNone/>
            </a:pPr>
            <a:r>
              <a:rPr lang="en-GB" altLang="en-US" sz="1800" b="1" dirty="0">
                <a:solidFill>
                  <a:srgbClr val="000000"/>
                </a:solidFill>
              </a:rPr>
              <a:t>Funding:</a:t>
            </a:r>
            <a:br>
              <a:rPr lang="en-GB" altLang="en-US" sz="1800" dirty="0">
                <a:solidFill>
                  <a:srgbClr val="000000"/>
                </a:solidFill>
              </a:rPr>
            </a:br>
            <a:r>
              <a:rPr lang="en-GB" altLang="en-US" sz="1800" dirty="0">
                <a:solidFill>
                  <a:srgbClr val="000000"/>
                </a:solidFill>
              </a:rPr>
              <a:t>Social enterprises often have a complex composition of sales income, commercial contracts,  service level agreements and grant support.  </a:t>
            </a:r>
            <a:br>
              <a:rPr lang="en-GB" altLang="en-US" sz="1800" dirty="0">
                <a:solidFill>
                  <a:srgbClr val="000000"/>
                </a:solidFill>
              </a:rPr>
            </a:br>
            <a:endParaRPr lang="en-GB" altLang="en-US" sz="1800" dirty="0">
              <a:solidFill>
                <a:srgbClr val="000000"/>
              </a:solidFill>
            </a:endParaRPr>
          </a:p>
          <a:p>
            <a:pPr defTabSz="685800" fontAlgn="auto">
              <a:spcBef>
                <a:spcPct val="0"/>
              </a:spcBef>
              <a:spcAft>
                <a:spcPts val="0"/>
              </a:spcAft>
              <a:buNone/>
            </a:pPr>
            <a:r>
              <a:rPr lang="en-GB" altLang="en-US" sz="1800" b="1" dirty="0">
                <a:solidFill>
                  <a:srgbClr val="000000"/>
                </a:solidFill>
              </a:rPr>
              <a:t>Risk:</a:t>
            </a:r>
            <a:br>
              <a:rPr lang="en-GB" altLang="en-US" dirty="0">
                <a:solidFill>
                  <a:srgbClr val="000000"/>
                </a:solidFill>
              </a:rPr>
            </a:br>
            <a:r>
              <a:rPr lang="en-GB" altLang="en-US" sz="1800" dirty="0">
                <a:solidFill>
                  <a:srgbClr val="000000"/>
                </a:solidFill>
              </a:rPr>
              <a:t>Social enterprises are usually governed by a Board of volunteers, which may mean that they are more risk averse in terms of pursuing business ventures. </a:t>
            </a:r>
            <a:br>
              <a:rPr lang="en-GB" altLang="en-US" sz="1800" dirty="0">
                <a:solidFill>
                  <a:srgbClr val="000000"/>
                </a:solidFill>
              </a:rPr>
            </a:br>
            <a:endParaRPr lang="en-GB" altLang="en-US" sz="1800" dirty="0">
              <a:solidFill>
                <a:srgbClr val="000000"/>
              </a:solidFill>
            </a:endParaRPr>
          </a:p>
          <a:p>
            <a:pPr defTabSz="685800" fontAlgn="auto">
              <a:spcBef>
                <a:spcPct val="0"/>
              </a:spcBef>
              <a:spcAft>
                <a:spcPts val="0"/>
              </a:spcAft>
              <a:buNone/>
            </a:pPr>
            <a:r>
              <a:rPr lang="en-GB" altLang="en-US" sz="1800" b="1" dirty="0">
                <a:solidFill>
                  <a:srgbClr val="000000"/>
                </a:solidFill>
              </a:rPr>
              <a:t>Scale: </a:t>
            </a:r>
            <a:br>
              <a:rPr lang="en-GB" altLang="en-US" sz="1800" dirty="0">
                <a:solidFill>
                  <a:srgbClr val="000000"/>
                </a:solidFill>
              </a:rPr>
            </a:br>
            <a:r>
              <a:rPr lang="en-GB" altLang="en-US" sz="1800" dirty="0">
                <a:solidFill>
                  <a:srgbClr val="000000"/>
                </a:solidFill>
              </a:rPr>
              <a:t>Start up costs may be much higher because social enterprise usually has to operate on a scale that is large enough to sustain its social commitment from the beginning </a:t>
            </a:r>
          </a:p>
          <a:p>
            <a:pPr defTabSz="685800" fontAlgn="auto">
              <a:spcBef>
                <a:spcPct val="0"/>
              </a:spcBef>
              <a:spcAft>
                <a:spcPts val="0"/>
              </a:spcAft>
              <a:buNone/>
            </a:pPr>
            <a:endParaRPr lang="en-GB" altLang="en-US" sz="1100" dirty="0">
              <a:solidFill>
                <a:srgbClr val="000000"/>
              </a:solidFill>
            </a:endParaRPr>
          </a:p>
          <a:p>
            <a:pPr defTabSz="685800" fontAlgn="auto">
              <a:spcBef>
                <a:spcPct val="0"/>
              </a:spcBef>
              <a:spcAft>
                <a:spcPts val="0"/>
              </a:spcAft>
            </a:pPr>
            <a:endParaRPr lang="en-GB" altLang="en-US" sz="1100" dirty="0">
              <a:solidFill>
                <a:srgbClr val="000000"/>
              </a:solidFill>
            </a:endParaRPr>
          </a:p>
          <a:p>
            <a:pPr algn="r" defTabSz="685800" fontAlgn="auto">
              <a:spcBef>
                <a:spcPct val="0"/>
              </a:spcBef>
              <a:spcAft>
                <a:spcPts val="0"/>
              </a:spcAft>
              <a:buNone/>
            </a:pPr>
            <a:endParaRPr lang="en-GB" altLang="en-US" sz="1100" dirty="0">
              <a:solidFill>
                <a:srgbClr val="000000"/>
              </a:solidFill>
            </a:endParaRPr>
          </a:p>
          <a:p>
            <a:pPr algn="r" defTabSz="685800" fontAlgn="auto">
              <a:spcBef>
                <a:spcPct val="0"/>
              </a:spcBef>
              <a:spcAft>
                <a:spcPts val="0"/>
              </a:spcAft>
              <a:buNone/>
            </a:pPr>
            <a:r>
              <a:rPr lang="en-US" altLang="en-US" sz="900" dirty="0">
                <a:solidFill>
                  <a:srgbClr val="000000"/>
                </a:solidFill>
              </a:rPr>
              <a:t> </a:t>
            </a:r>
            <a:endParaRPr lang="en-US" altLang="en-US" sz="900" dirty="0">
              <a:solidFill>
                <a:srgbClr val="000000"/>
              </a:solidFill>
              <a:cs typeface="Times New Roman" panose="02020603050405020304" pitchFamily="18" charset="0"/>
            </a:endParaRPr>
          </a:p>
        </p:txBody>
      </p:sp>
      <p:sp>
        <p:nvSpPr>
          <p:cNvPr id="56324" name="AutoShape 5" descr="data:image/jpeg;base64,/9j/4AAQSkZJRgABAQAAAQABAAD/2wCEAAkGBwgHBgkIBwgKCgkLDRYPDQwMDRsUFRAWIB0iIiAdHx8kKDQsJCYxJx8fLT0tMTU3Ojo6Iys/RD84QzQ5OjcBCgoKDQwNGg8PGjclHyU3Nzc3Nzc3Nzc3Nzc3Nzc3Nzc3Nzc3Nzc3Nzc3Nzc3Nzc3Nzc3Nzc3Nzc3Nzc3Nzc3N//AABEIALoAjQMBIgACEQEDEQH/xAAcAAABBQEBAQAAAAAAAAAAAAAGAAMEBQcCAQj/xABCEAABAgQDBQUFBQcCBwEAAAABAgMABAUREiExBhNBUWEHIjJxgRRCkaGxI3KCwdEVJDNSYpLhNPFDRFNUY5OyFv/EABQBAQAAAAAAAAAAAAAAAAAAAAD/xAAUEQEAAAAAAAAAAAAAAAAAAAAA/9oADAMBAAIRAxEAPwDZ49EeQoBGFChXAzMAo4ddQ0nEpQ5ZmKeqbUUqQSQudZLt7BsOC+sZ3XtsnH5nCH2ykOEWSoYgATa+eVuutuUBok5tDJyqQVutpuL2KtR0iLTtsabNpxOuJYJJGFXdPnnqPLSM0nnJbCFoUXASFF0kEFRsABxytrFHMzqmJxKu62bYr4TYi5yz9M7flAfQKKjJLyTNy97XtvU3t8YkoWhYuhaVDmk3jAX51maZcEy2G1rQLkK72o1vpw0ix2e2reo1R3za1uy4TZxkHJQzOX9WmkBt8KKLZ3aiQrgwMEtPhOItOWBI5i2Ri9vAKFChQChQoUAoUKFAKFAS32k0JVrzCx5oIi2pO1tJqsxuJOdbW7rgOpEAQHn8YDNsNqZdkPU9h4trAs47bIdBzOR6cIIdoal+zaLNTaBdbaLJHDETYRlctKOz80uZmGC4HbOZNlSVnXMj6QFIyhNRqDjYeWpKRZXFSl4uA8vhnDK0S0t9o/gWye4GmBklfEknXzgidln9+syTSQStalkEjBe3TK/G+fCK+Z2fXOPJKUOPMow2ASSFcyQPWAo1vPJkHAyVpQbWWFEA8crZRXGe3veeWsqA7veOfW/l+kHatmC9IhJc3ruieQA/SB2c2XrJVdiUKik5K93KAqZl32ndnElS9AlA1T155j5xLkZBx5QU4iyUWCykDu3+upN73yjgUiedeBXLuKWlZvgQSBe+dhBTIbP1FDJ3zjgRfEE4b3MBXS0+7IOJnGcTD7BBQoG9xfT9RGw7IbRy+0VLafStHtWH7ZpN+6Qc7X4Zj42jMp6nFyWLU33UE4Q7hNwL8ekM0CcOylfTMtL3jKjun1XBBRqdDe+mvKA3GFDbDzb7DbzKwptxIUlQ4gw5nAKFHkKA9hR5frHtxzgPlq9olUyfep1QYm5dWFxpQV5jjESJFPllzc40wiwKjqb2A4mA0iuV+drimGZYFEgAjf3HivYq9ALD/aLhtO8Xv1BrDoy2oqKUjQGw46/KKinyLbMsWd4tQyRe+R5k9DDZrjDrm5ZUtacRyAOE2uLW9PKAI3EoMuG3LELySQAOWgHwi8o8k1KSGFaAFK1HSBNiokzEvvm0ptmEjPy/X4QS+0rUxiFhcZA8YCLNttB5RCBY5WhMpB7qRkYaxFSrkGJjKUDNRN/K0AhLIzshKQdbC14ZelbjIJHWJw6DLrCWL6gAdIAfn5RFinACCkjne8ULtHkZ0iXWVJXhzueWny9MoMppsFJFgcoF5wlidbWi+JKr8r9PpAO0baT/APLygptSDi22BZtaEaJ4RaNdo9CXrMLSf6kGAzbRxtctiNlKvppbl+UARPLTpAb41t1Q3MhPtjzFomtbVUp3wTrJ/FHztwj0EjTKA+k261JOeCYaUeiolNTbbwJbUlQHKPmVLzqfC6seSjGj9m0+7+zppK3VqIcFsSibZQFXstsait0kzZcKVEkDLjA4mTfkKuZV0hDzaylVxoBncekan2RKx7PqRydUIa7R9n2FNOVFIKLAbwg8tICpp7RlMbjTzTjLoxWDZBBJPxtwgflETEu4pG9K0g2ATl6en5x1I11RpwaadViSkhIIOgORF8j8YmPPImHmnS2q5RiUlPBV8zAWdNQp+YQp3DdPIWEFftjbKEpCU4tAQLmKumyeBppQQbqTc9OkTZlxUnJrcZCVTGiAc7HnASG2zkpxBSFacIloBbFr/GM3r0htCp4zTVRdcWklQaKVKI+GQ9Y6pe19ak5pEtW5LesXtvWwSRllpAaalRtnePFEqyERadPMzrKXGjiQQPSOahVZSnMBybdDaL62gO302BPKA3agqbl3nm9WkkxzW+0Wns3TTk78g95SgQB8dYr5upftqjTLyWi2C0RbMHWAsadszMbUUr2lbypYKICbAnhDDnZTMDw1IHzZ/wAxo2yrHs9BkWyBcNJvbibRb2gMac7LakPBOsq/Af1iK52a1hPhcZVbleNvwiPC2IDCHez+vIHdZbX5GCLY7Zyr01qZRMS+HEpJTnrrGq7tPKFuk/ywGe9jir0mZTye/KDypyrU3JutPIC0KSQUnjGedjK/3SeQODo+kaaoAgg6EQADPtMvWkZqXZdlkJ8GCxQnoeED8/so5Iz7bkk8txtYslKlZm2dj0gymW8FVUNFBvI20sYi+zTSVMrdUndNA2I1zGQ9ICVKMqRLIQPdTEeYbdSVWQVE+EAXziXLO55556xZtoSU3BgB2WlPaqHNskL9ucbUlJdthSroBp5kEi8U9F2bep0ohM+TvFE7wocOEpytrqRb59IPUNNpJOEZ8REGp4C3oLQFTs62ll51kC6L3B0v1+kKoUCVqUwtU2jeNhVsCnFAegHrHtOKhPnDoR8It5VWGccChmYAJr/Z/TlzjD9KlxJsIAUtsKUo4gb3Sb5X6xYGmpbaaRNDeEgJctljJt+QgzcSFagX8ooKs4luZZxKwoS4FLUf5RmfpARpfbOjUl96mzE2EvMOFKxbIK429YsmtuKI5pPN+pj5+mppc/PzM45fFMPLdN+GI3joAEQH0Q3tTSnNJ1k/iESUVyRX4Zhs/jEfN9iMhHoUsaLUPWA+lk1KWV4XUnyMSG5ltwXSQRzj5mRNTCM0vujyWY1DsynnnKO/vnVrKXbAqN4BvsZVb29H9ST8o1U52tGR9ji/3yeTzSk/WNcgB6utKZmvaGwe8jQc4gzxeaas46hV0p+zCbEEa+kFL7KXkYVWuM0m3hPOB2s7xmWUFyqr3sXUC6bfkICDJzHewAW/mJ4xMamFhywPdHWKdLuBIURrD8q7vHRYJsMrwBE24t0WyyhqdQkM7u2J1zJIvxjiVcAxqvYARDqii4yC04d6DiBBtpla/rATKZTxK3U8oOPE4lKTonpHqwlucClXsrO8U9P/AGiytTzO8cbcVm265cJ8jqIsCpan0KmDmNQkkCAsnlAN4r+kBe1s3u6bNuqNsDLgv1wED6wVPuixTe9ozLtKnMFKU0ldi7MBFugFzAWOyvZxITlJZmZ7eKW6gLyVbWLZfZbSvcW+n8cEmxKg5szTiDf7BP0i/wDSAzVzsskT4JmYHreI6+ytn3Zx0edo1KwhWHSAyVfZYr3J1XqmCLZTZJ+iSrzKnwvGvFfDBxYchCwpgMg7H1Wqs2nm2DGxcIxfskVavTCb6tfnGzjwiA8iFWEJXS5kEf8ADJibEKsr3dNfBHjQpPxEADMOBWJJOkSm1pQ4Qiwufh1ilfUuXmVH3cWcTC/ZCXu9mcyk8YAhmbNSyLX5kcTA+3V2fagl0TAcxEbvdqvf/aCJDpfZYyByvcRXzkk2t8OKbuOYEBIl6zIuuNS53qXM1Bstqur01hldUROOKSwy/iSq2bZHzMPocl0N7sTM02m1sF1aRzKMtpeSWUlLYFs9TATA3gaU4rj8oxjtCmg9U2pbg0krIvxVp8o1+pTG5lVtjyHrGC1qZE7WpuZTmhbpCPujIfSA0LY7tBZplNak55tZLSAEqRncQTI7TaMo94up80xiiE5ZR2BAbe32jUNWswQOoiQjb6hK/wCcQPMxhFoQygN+RttQ1aT7P90SE7W0cjKdY/8AYI+eoQtAfR1O2bptNmN9JSrLThFipAtlFzplw5wopdpaoJKUUyysCZcTb7gOpMAI7d7V1Bu7FJWttjHuytod9w6ZHgCcoM5OmONbPtSLyyuYDXfWtWK69Tn5xneLCEKRhISpK0E8LZ/W0aPRas1VZQOpIS8nJ1u/hP6GAA6qzZbiVgBSTax1vEakvoLi5V4goWLfdMGu02z4qaPaJWwm0i1ibBwcuh6wAv0p9t6xacbeSe82oWPmIC/l5syaAzMZICrJWdDfhfnF1LPpcFyUZwKNuGaYDEwm+diD00iVKPPSrIQtSlpGnG8AUqaOMG4F+EcuLQhOLKwF7xQprT2IJDDrlj4uEMvzs3UFok2WykuqCRzuedshaA6npCd2jl5lmSe3KEpKN8U6E8utoGE9kc0jSeQfwxr1PlGJKSal2DdCdSPePM9TEm2UBjR7LJ9PhnG/7THB7MKmPDMtH0Ma/MzKGdBiPK8SEgKSFDiLwGKK7NKv/wBZhXxhpXZxW06KZP4j+kbjhELCOUBhSuzuuj3WiPvn9IaOwFf/AO3a/u/xG84E8oW7TygK+sVuVpqSguJVMqScDSczfryEAMxMKmHXHZhZK1G5N4q1zOKaGZxLucROptz4w42tRxXsbEQHbmQ1vDcjV3qNU2JpB1NnG75LRxHwhbwNk3H3rGKmaWHn1OcNEg8oDa6ZUJWqSaJqUcxtq4cUniCI7nZCXnm8D7YVbRWhT5GMt2RrqqNO2fcUZN7+Im1yk8FRrDS0uNpW2oKQoApUOIgB9/ZxSFEsHeDrYGIz1JUAcYWD1EFoMJRGElVrDUnQQAGmlLXMhKCtVzobwS0ejok179wDe27vHD184AX+0N1qtTa6TLSqpFlakrxIUVEXsF4hcBJN+HLKDXZ7adqtsLcEjNy27IQpTrf2ZNr91WpGethADru0s9QNrJqjiXM1KLd3jTaR30hYxGx8zoYL5if/AHdKkjdlQBwq1HwiI43KipvzaG0l1wAFziQBa0VtXnHGm1+zyzsy5buoQICTKtzM9MAJVZAJClch+sEqBhSEjQC0Z/s1K7YS02qYm5qVYk3FlRlVgOW8rWINusFrtdkZZ9LM46lkumzZVof0gLSFHgIUAUkEHQjjHsAoUKFAYPNF0uJdZWMSLmx8PrEVNfmJbKfklI/8jRxJP0hp55aHOOG+do7Ky8FsnAUe8FDWAloqInGsbChu1ZlWG148QoYSeWdoabwtthCAkBIsADpCQeBuLm9oB1Aw2xZnPD1g+7PtoFYhSJpV8iqXUfmn8xAIDcXI14GPWnVsuh1pZS433goapPSA3bFlAN2t1ebkNn0ykmh1AnFFDs2lKillIsbEgaq8PrBFsxWEVymJfyTMI7jyBwVz8jFk8hC0qStKVJULEKF7iA+ZlzSN62p8BClDdPBxAVY8wgWy0t1jSuzStLap05THQoLbONs4QNfW/WK3tO2bo9Pnpdckhxh2aQta5eXQnDZGeLPTM8NYutm6KmiURslBE1M2ceKzc35eQ/MwBWxu1Wx3JhTM61KoIxBFhfIRAGJKe6rDizueEZZ2i1GbVWDItzDhYS2FFCTa976wBNWu0GVYcWyxjccT/Ibi/nAquvvVh0rfKgoeEE5CKCTpj02m6SE24E5mJ8vKezKDTQUpwm2FQsbwBVQNrKnQyEtul+V4y7hy9D7saVs/tlSq04GUqVLTJNgy8QMR/pOhjOadsbU5xkOPBMtiHdDmZPoNIqarTZilzSmHxhcTnccuBEBv/C9oVwNcoynYrbOYk5lqSqkwXJVZsHHFXU3yN+Ivb4xK7XNrqxs5NUxqjoOB5ta1qSnFc3FoAEcx4T5xEOIlKgSFpPdIixWneAEZg8Yhrb1y+UA8xMJeK7AoWnxpP1iRjFlEBQI93hFI+6QRhNlpORHzETabN+1Yk2CVoF1J1gJ+Ildk36w4ACDiBzhpk6mHFEnnpaAutkq4qiVZDi7mXes28BwF9fSNbxbxAWkgpOYIOsYZYEZX87RovZ9WFTUguQfOJyVAw55lH+NPhAUnaXL7/aXZ/E0y6klaVJcWR1BI5C2vOCdDJmCjHawAiu2vaSuuSL6228LTKlBZ8QN7ADpn9IsGppKZfCgajWAemG2CEoJtbW0VdV2cotSeS/NNqU4EYbpOG462jpS3QvCQXHDoAIfZpk66lJeWhpKtQnWAjSkpRKcEiXpkuLDJVrknreHpaTp6p5c+1KtpmVZFah4R0EPNSKJNYBViV/NYAmB3aPaKWoZCnyS6fAhKr4vSAKpiaalWFvPLwoQLqUrlGW1qstV6dXMsD7JIwpvx6xS17aio7RuJl03alr/w0HxfeMPSUqmUl8GIknM20gPXTu1otkMVso1/YybYrtBY9tbbeflfslFxIPDI58xb4RkDxADeWixBBs1WV0hybAOTuA2KrZjF+ogBpx1TCgsd5BOSiYcWtEyjEPERwMNv5yb14r6YT3czoYBt4EKtbMR4glCkONkJUg5G316R25m6Y5a/imAuJOa9pTdKcDiMlpOo/wARKQ6pV8N1C+sVEh/qWTxKFAnnlFnoE2ygJKSSLKNiOES6VUXaTVWZ2XzLZstP8yTkR8IgtElSLm+cd2G7B484DQ9pJ+XmHZN6XUFtLZK0qHI2NvlDdP3zq2wRrnnFDTReTaHAZD4mC+VACmsh4YCfJsBMxiVhulOQETFga8BnDDP+pV9wQ6qAotqKvL0aluzswUkIHcB1UrgBGIzK5muzjtQqCyFOHIJ4DgBBd2yLX7RTG8St2pZum+Rz5QMsZWA0wjL1gHJJpqXBQ2nQjPjE9WuZ87RXs+JXkPyiYkksJueMA1MqGEYtcQsfWHphnHgOSiRcm9ojVD+GrzR/9RP9xHlAf//Z">
            <a:extLst>
              <a:ext uri="{FF2B5EF4-FFF2-40B4-BE49-F238E27FC236}">
                <a16:creationId xmlns:a16="http://schemas.microsoft.com/office/drawing/2014/main" id="{D816AE85-4748-4BF6-B31E-30FEF70D794A}"/>
              </a:ext>
            </a:extLst>
          </p:cNvPr>
          <p:cNvSpPr>
            <a:spLocks noChangeAspect="1" noChangeArrowheads="1"/>
          </p:cNvSpPr>
          <p:nvPr/>
        </p:nvSpPr>
        <p:spPr bwMode="auto">
          <a:xfrm>
            <a:off x="1319214" y="222647"/>
            <a:ext cx="1007269"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Tree>
    <p:extLst>
      <p:ext uri="{BB962C8B-B14F-4D97-AF65-F5344CB8AC3E}">
        <p14:creationId xmlns:p14="http://schemas.microsoft.com/office/powerpoint/2010/main" val="3644931901"/>
      </p:ext>
    </p:extLst>
  </p:cSld>
  <p:clrMapOvr>
    <a:masterClrMapping/>
  </p:clrMapOvr>
  <p:transition advTm="8484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64421A-117E-DA4B-866E-354722AE4D43}"/>
              </a:ext>
            </a:extLst>
          </p:cNvPr>
          <p:cNvSpPr txBox="1"/>
          <p:nvPr/>
        </p:nvSpPr>
        <p:spPr>
          <a:xfrm>
            <a:off x="304800" y="1676400"/>
            <a:ext cx="8534400" cy="4247317"/>
          </a:xfrm>
          <a:prstGeom prst="rect">
            <a:avLst/>
          </a:prstGeom>
          <a:noFill/>
        </p:spPr>
        <p:txBody>
          <a:bodyPr wrap="square">
            <a:spAutoFit/>
          </a:bodyPr>
          <a:lstStyle/>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Investment:</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Social enterprises may have difficulty gaining access to traditional forms of investment such as loan finance.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lang="en-GB" altLang="en-US" b="1" dirty="0">
                <a:solidFill>
                  <a:srgbClr val="000000"/>
                </a:solidFill>
                <a:latin typeface="Arial" panose="020B0604020202020204" pitchFamily="34" charset="0"/>
              </a:rPr>
              <a:t>Leadership / Entrepreneurship: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Leaders of social enterprises are usually driven by the social potential of the venture  and will need to find support for the other areas of the enterprise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Stakeholders: </a:t>
            </a:r>
            <a:br>
              <a:rPr lang="en-GB" altLang="en-US" b="1" dirty="0">
                <a:solidFill>
                  <a:srgbClr val="000000"/>
                </a:solidFill>
                <a:latin typeface="Arial" panose="020B0604020202020204" pitchFamily="34" charset="0"/>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Social Enterprises usually have a wide range of stakeholders involved in their development, which can mean that there is a wide influence on the development process.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Sweat Equity: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“sweat equity” is invested to grow and build the enterprise but the purpose is not financial gain but social </a:t>
            </a:r>
          </a:p>
        </p:txBody>
      </p:sp>
      <p:sp>
        <p:nvSpPr>
          <p:cNvPr id="5" name="TextBox 4">
            <a:extLst>
              <a:ext uri="{FF2B5EF4-FFF2-40B4-BE49-F238E27FC236}">
                <a16:creationId xmlns:a16="http://schemas.microsoft.com/office/drawing/2014/main" id="{9B2FC1CC-A7AD-54A4-70B5-64F9D03A9BAE}"/>
              </a:ext>
            </a:extLst>
          </p:cNvPr>
          <p:cNvSpPr txBox="1"/>
          <p:nvPr/>
        </p:nvSpPr>
        <p:spPr>
          <a:xfrm>
            <a:off x="1828800" y="705682"/>
            <a:ext cx="4572000" cy="553998"/>
          </a:xfrm>
          <a:prstGeom prst="rect">
            <a:avLst/>
          </a:prstGeom>
          <a:noFill/>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C00000"/>
                </a:solidFill>
                <a:effectLst/>
                <a:uLnTx/>
                <a:uFillTx/>
                <a:latin typeface="Arial"/>
                <a:ea typeface="+mn-ea"/>
                <a:cs typeface="+mn-cs"/>
              </a:rPr>
              <a:t>Key</a:t>
            </a:r>
            <a:r>
              <a:rPr kumimoji="0" lang="en-GB" sz="3000" b="1" i="0" u="none" strike="noStrike" kern="1200" cap="none" spc="0" normalizeH="0" baseline="0" noProof="0" dirty="0">
                <a:ln>
                  <a:noFill/>
                </a:ln>
                <a:solidFill>
                  <a:srgbClr val="000000"/>
                </a:solidFill>
                <a:effectLst/>
                <a:uLnTx/>
                <a:uFillTx/>
                <a:latin typeface="Arial"/>
                <a:ea typeface="+mn-ea"/>
                <a:cs typeface="+mn-cs"/>
              </a:rPr>
              <a:t> </a:t>
            </a:r>
            <a:r>
              <a:rPr kumimoji="0" lang="en-GB" sz="3000" b="1" i="0" u="none" strike="noStrike" kern="1200" cap="none" spc="0" normalizeH="0" baseline="0" noProof="0" dirty="0">
                <a:ln>
                  <a:noFill/>
                </a:ln>
                <a:solidFill>
                  <a:srgbClr val="C00000"/>
                </a:solidFill>
                <a:effectLst/>
                <a:uLnTx/>
                <a:uFillTx/>
                <a:latin typeface="Arial"/>
                <a:ea typeface="+mn-ea"/>
                <a:cs typeface="+mn-cs"/>
              </a:rPr>
              <a:t>Differences</a:t>
            </a:r>
            <a:endParaRPr kumimoji="0" lang="en-US" sz="3000" b="1" i="0" u="none" strike="noStrike" kern="1200" cap="none" spc="0" normalizeH="0" baseline="0" noProof="0" dirty="0">
              <a:ln>
                <a:noFill/>
              </a:ln>
              <a:solidFill>
                <a:srgbClr val="C00000"/>
              </a:solidFill>
              <a:effectLst/>
              <a:uLnTx/>
              <a:uFillTx/>
              <a:latin typeface="Arial"/>
              <a:ea typeface="+mn-ea"/>
              <a:cs typeface="+mn-cs"/>
            </a:endParaRPr>
          </a:p>
        </p:txBody>
      </p:sp>
    </p:spTree>
    <p:extLst>
      <p:ext uri="{BB962C8B-B14F-4D97-AF65-F5344CB8AC3E}">
        <p14:creationId xmlns:p14="http://schemas.microsoft.com/office/powerpoint/2010/main" val="3219452041"/>
      </p:ext>
    </p:extLst>
  </p:cSld>
  <p:clrMapOvr>
    <a:masterClrMapping/>
  </p:clrMapOvr>
  <mc:AlternateContent xmlns:mc="http://schemas.openxmlformats.org/markup-compatibility/2006" xmlns:p14="http://schemas.microsoft.com/office/powerpoint/2010/main">
    <mc:Choice Requires="p14">
      <p:transition spd="slow" p14:dur="2000" advTm="86275"/>
    </mc:Choice>
    <mc:Fallback xmlns="">
      <p:transition spd="slow" advTm="862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21F135DF-CA0F-4AB9-AF44-D62F964661A9}"/>
              </a:ext>
            </a:extLst>
          </p:cNvPr>
          <p:cNvSpPr txBox="1">
            <a:spLocks noChangeArrowheads="1"/>
          </p:cNvSpPr>
          <p:nvPr/>
        </p:nvSpPr>
        <p:spPr bwMode="auto">
          <a:xfrm>
            <a:off x="1270397" y="685800"/>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Social</a:t>
            </a:r>
            <a:r>
              <a:rPr lang="en-GB" sz="3000" b="1" dirty="0">
                <a:solidFill>
                  <a:srgbClr val="000000"/>
                </a:solidFill>
                <a:latin typeface="Arial"/>
              </a:rPr>
              <a:t> </a:t>
            </a:r>
            <a:r>
              <a:rPr lang="en-GB" sz="3000" b="1" dirty="0">
                <a:solidFill>
                  <a:srgbClr val="C00000"/>
                </a:solidFill>
                <a:latin typeface="Arial"/>
              </a:rPr>
              <a:t>Entrepreneurship</a:t>
            </a:r>
            <a:endParaRPr lang="en-US" sz="3000" b="1" dirty="0">
              <a:solidFill>
                <a:srgbClr val="C00000"/>
              </a:solidFill>
              <a:latin typeface="Arial"/>
            </a:endParaRPr>
          </a:p>
        </p:txBody>
      </p:sp>
      <p:sp>
        <p:nvSpPr>
          <p:cNvPr id="60419" name="AutoShape 5" descr="data:image/jpeg;base64,/9j/4AAQSkZJRgABAQAAAQABAAD/2wCEAAkGBwgHBgkIBwgKCgkLDRYPDQwMDRsUFRAWIB0iIiAdHx8kKDQsJCYxJx8fLT0tMTU3Ojo6Iys/RD84QzQ5OjcBCgoKDQwNGg8PGjclHyU3Nzc3Nzc3Nzc3Nzc3Nzc3Nzc3Nzc3Nzc3Nzc3Nzc3Nzc3Nzc3Nzc3Nzc3Nzc3Nzc3N//AABEIALoAjQMBIgACEQEDEQH/xAAcAAABBQEBAQAAAAAAAAAAAAAGAAMEBQcCAQj/xABCEAABAgQDBQUFBQcCBwEAAAABAgMABAUREiExBhNBUWEHIjJxgRRCkaGxI3KCwdEVJDNSYpLhNPFDRFNUY5OyFv/EABQBAQAAAAAAAAAAAAAAAAAAAAD/xAAUEQEAAAAAAAAAAAAAAAAAAAAA/9oADAMBAAIRAxEAPwDZ49EeQoBGFChXAzMAo4ddQ0nEpQ5ZmKeqbUUqQSQudZLt7BsOC+sZ3XtsnH5nCH2ykOEWSoYgATa+eVuutuUBok5tDJyqQVutpuL2KtR0iLTtsabNpxOuJYJJGFXdPnnqPLSM0nnJbCFoUXASFF0kEFRsABxytrFHMzqmJxKu62bYr4TYi5yz9M7flAfQKKjJLyTNy97XtvU3t8YkoWhYuhaVDmk3jAX51maZcEy2G1rQLkK72o1vpw0ix2e2reo1R3za1uy4TZxkHJQzOX9WmkBt8KKLZ3aiQrgwMEtPhOItOWBI5i2Ri9vAKFChQChQoUAoUKFAKFAS32k0JVrzCx5oIi2pO1tJqsxuJOdbW7rgOpEAQHn8YDNsNqZdkPU9h4trAs47bIdBzOR6cIIdoal+zaLNTaBdbaLJHDETYRlctKOz80uZmGC4HbOZNlSVnXMj6QFIyhNRqDjYeWpKRZXFSl4uA8vhnDK0S0t9o/gWye4GmBklfEknXzgidln9+syTSQStalkEjBe3TK/G+fCK+Z2fXOPJKUOPMow2ASSFcyQPWAo1vPJkHAyVpQbWWFEA8crZRXGe3veeWsqA7veOfW/l+kHatmC9IhJc3ruieQA/SB2c2XrJVdiUKik5K93KAqZl32ndnElS9AlA1T155j5xLkZBx5QU4iyUWCykDu3+upN73yjgUiedeBXLuKWlZvgQSBe+dhBTIbP1FDJ3zjgRfEE4b3MBXS0+7IOJnGcTD7BBQoG9xfT9RGw7IbRy+0VLafStHtWH7ZpN+6Qc7X4Zj42jMp6nFyWLU33UE4Q7hNwL8ekM0CcOylfTMtL3jKjun1XBBRqdDe+mvKA3GFDbDzb7DbzKwptxIUlQ4gw5nAKFHkKA9hR5frHtxzgPlq9olUyfep1QYm5dWFxpQV5jjESJFPllzc40wiwKjqb2A4mA0iuV+drimGZYFEgAjf3HivYq9ALD/aLhtO8Xv1BrDoy2oqKUjQGw46/KKinyLbMsWd4tQyRe+R5k9DDZrjDrm5ZUtacRyAOE2uLW9PKAI3EoMuG3LELySQAOWgHwi8o8k1KSGFaAFK1HSBNiokzEvvm0ptmEjPy/X4QS+0rUxiFhcZA8YCLNttB5RCBY5WhMpB7qRkYaxFSrkGJjKUDNRN/K0AhLIzshKQdbC14ZelbjIJHWJw6DLrCWL6gAdIAfn5RFinACCkjne8ULtHkZ0iXWVJXhzueWny9MoMppsFJFgcoF5wlidbWi+JKr8r9PpAO0baT/APLygptSDi22BZtaEaJ4RaNdo9CXrMLSf6kGAzbRxtctiNlKvppbl+UARPLTpAb41t1Q3MhPtjzFomtbVUp3wTrJ/FHztwj0EjTKA+k261JOeCYaUeiolNTbbwJbUlQHKPmVLzqfC6seSjGj9m0+7+zppK3VqIcFsSibZQFXstsait0kzZcKVEkDLjA4mTfkKuZV0hDzaylVxoBncekan2RKx7PqRydUIa7R9n2FNOVFIKLAbwg8tICpp7RlMbjTzTjLoxWDZBBJPxtwgflETEu4pG9K0g2ATl6en5x1I11RpwaadViSkhIIOgORF8j8YmPPImHmnS2q5RiUlPBV8zAWdNQp+YQp3DdPIWEFftjbKEpCU4tAQLmKumyeBppQQbqTc9OkTZlxUnJrcZCVTGiAc7HnASG2zkpxBSFacIloBbFr/GM3r0htCp4zTVRdcWklQaKVKI+GQ9Y6pe19ak5pEtW5LesXtvWwSRllpAaalRtnePFEqyERadPMzrKXGjiQQPSOahVZSnMBybdDaL62gO302BPKA3agqbl3nm9WkkxzW+0Wns3TTk78g95SgQB8dYr5upftqjTLyWi2C0RbMHWAsadszMbUUr2lbypYKICbAnhDDnZTMDw1IHzZ/wAxo2yrHs9BkWyBcNJvbibRb2gMac7LakPBOsq/Af1iK52a1hPhcZVbleNvwiPC2IDCHez+vIHdZbX5GCLY7Zyr01qZRMS+HEpJTnrrGq7tPKFuk/ywGe9jir0mZTye/KDypyrU3JutPIC0KSQUnjGedjK/3SeQODo+kaaoAgg6EQADPtMvWkZqXZdlkJ8GCxQnoeED8/so5Iz7bkk8txtYslKlZm2dj0gymW8FVUNFBvI20sYi+zTSVMrdUndNA2I1zGQ9ICVKMqRLIQPdTEeYbdSVWQVE+EAXziXLO55556xZtoSU3BgB2WlPaqHNskL9ucbUlJdthSroBp5kEi8U9F2bep0ohM+TvFE7wocOEpytrqRb59IPUNNpJOEZ8REGp4C3oLQFTs62ll51kC6L3B0v1+kKoUCVqUwtU2jeNhVsCnFAegHrHtOKhPnDoR8It5VWGccChmYAJr/Z/TlzjD9KlxJsIAUtsKUo4gb3Sb5X6xYGmpbaaRNDeEgJctljJt+QgzcSFagX8ooKs4luZZxKwoS4FLUf5RmfpARpfbOjUl96mzE2EvMOFKxbIK429YsmtuKI5pPN+pj5+mppc/PzM45fFMPLdN+GI3joAEQH0Q3tTSnNJ1k/iESUVyRX4Zhs/jEfN9iMhHoUsaLUPWA+lk1KWV4XUnyMSG5ltwXSQRzj5mRNTCM0vujyWY1DsynnnKO/vnVrKXbAqN4BvsZVb29H9ST8o1U52tGR9ji/3yeTzSk/WNcgB6utKZmvaGwe8jQc4gzxeaas46hV0p+zCbEEa+kFL7KXkYVWuM0m3hPOB2s7xmWUFyqr3sXUC6bfkICDJzHewAW/mJ4xMamFhywPdHWKdLuBIURrD8q7vHRYJsMrwBE24t0WyyhqdQkM7u2J1zJIvxjiVcAxqvYARDqii4yC04d6DiBBtpla/rATKZTxK3U8oOPE4lKTonpHqwlucClXsrO8U9P/AGiytTzO8cbcVm265cJ8jqIsCpan0KmDmNQkkCAsnlAN4r+kBe1s3u6bNuqNsDLgv1wED6wVPuixTe9ozLtKnMFKU0ldi7MBFugFzAWOyvZxITlJZmZ7eKW6gLyVbWLZfZbSvcW+n8cEmxKg5szTiDf7BP0i/wDSAzVzsskT4JmYHreI6+ytn3Zx0edo1KwhWHSAyVfZYr3J1XqmCLZTZJ+iSrzKnwvGvFfDBxYchCwpgMg7H1Wqs2nm2DGxcIxfskVavTCb6tfnGzjwiA8iFWEJXS5kEf8ADJibEKsr3dNfBHjQpPxEADMOBWJJOkSm1pQ4Qiwufh1ilfUuXmVH3cWcTC/ZCXu9mcyk8YAhmbNSyLX5kcTA+3V2fagl0TAcxEbvdqvf/aCJDpfZYyByvcRXzkk2t8OKbuOYEBIl6zIuuNS53qXM1Bstqur01hldUROOKSwy/iSq2bZHzMPocl0N7sTM02m1sF1aRzKMtpeSWUlLYFs9TATA3gaU4rj8oxjtCmg9U2pbg0krIvxVp8o1+pTG5lVtjyHrGC1qZE7WpuZTmhbpCPujIfSA0LY7tBZplNak55tZLSAEqRncQTI7TaMo94up80xiiE5ZR2BAbe32jUNWswQOoiQjb6hK/wCcQPMxhFoQygN+RttQ1aT7P90SE7W0cjKdY/8AYI+eoQtAfR1O2bptNmN9JSrLThFipAtlFzplw5wopdpaoJKUUyysCZcTb7gOpMAI7d7V1Bu7FJWttjHuytod9w6ZHgCcoM5OmONbPtSLyyuYDXfWtWK69Tn5xneLCEKRhISpK0E8LZ/W0aPRas1VZQOpIS8nJ1u/hP6GAA6qzZbiVgBSTax1vEakvoLi5V4goWLfdMGu02z4qaPaJWwm0i1ibBwcuh6wAv0p9t6xacbeSe82oWPmIC/l5syaAzMZICrJWdDfhfnF1LPpcFyUZwKNuGaYDEwm+diD00iVKPPSrIQtSlpGnG8AUqaOMG4F+EcuLQhOLKwF7xQprT2IJDDrlj4uEMvzs3UFok2WykuqCRzuedshaA6npCd2jl5lmSe3KEpKN8U6E8utoGE9kc0jSeQfwxr1PlGJKSal2DdCdSPePM9TEm2UBjR7LJ9PhnG/7THB7MKmPDMtH0Ma/MzKGdBiPK8SEgKSFDiLwGKK7NKv/wBZhXxhpXZxW06KZP4j+kbjhELCOUBhSuzuuj3WiPvn9IaOwFf/AO3a/u/xG84E8oW7TygK+sVuVpqSguJVMqScDSczfryEAMxMKmHXHZhZK1G5N4q1zOKaGZxLucROptz4w42tRxXsbEQHbmQ1vDcjV3qNU2JpB1NnG75LRxHwhbwNk3H3rGKmaWHn1OcNEg8oDa6ZUJWqSaJqUcxtq4cUniCI7nZCXnm8D7YVbRWhT5GMt2RrqqNO2fcUZN7+Im1yk8FRrDS0uNpW2oKQoApUOIgB9/ZxSFEsHeDrYGIz1JUAcYWD1EFoMJRGElVrDUnQQAGmlLXMhKCtVzobwS0ejok179wDe27vHD184AX+0N1qtTa6TLSqpFlakrxIUVEXsF4hcBJN+HLKDXZ7adqtsLcEjNy27IQpTrf2ZNr91WpGethADru0s9QNrJqjiXM1KLd3jTaR30hYxGx8zoYL5if/AHdKkjdlQBwq1HwiI43KipvzaG0l1wAFziQBa0VtXnHGm1+zyzsy5buoQICTKtzM9MAJVZAJClch+sEqBhSEjQC0Z/s1K7YS02qYm5qVYk3FlRlVgOW8rWINusFrtdkZZ9LM46lkumzZVof0gLSFHgIUAUkEHQjjHsAoUKFAYPNF0uJdZWMSLmx8PrEVNfmJbKfklI/8jRxJP0hp55aHOOG+do7Ky8FsnAUe8FDWAloqInGsbChu1ZlWG148QoYSeWdoabwtthCAkBIsADpCQeBuLm9oB1Aw2xZnPD1g+7PtoFYhSJpV8iqXUfmn8xAIDcXI14GPWnVsuh1pZS433goapPSA3bFlAN2t1ebkNn0ykmh1AnFFDs2lKillIsbEgaq8PrBFsxWEVymJfyTMI7jyBwVz8jFk8hC0qStKVJULEKF7iA+ZlzSN62p8BClDdPBxAVY8wgWy0t1jSuzStLap05THQoLbONs4QNfW/WK3tO2bo9Pnpdckhxh2aQta5eXQnDZGeLPTM8NYutm6KmiURslBE1M2ceKzc35eQ/MwBWxu1Wx3JhTM61KoIxBFhfIRAGJKe6rDizueEZZ2i1GbVWDItzDhYS2FFCTa976wBNWu0GVYcWyxjccT/Ibi/nAquvvVh0rfKgoeEE5CKCTpj02m6SE24E5mJ8vKezKDTQUpwm2FQsbwBVQNrKnQyEtul+V4y7hy9D7saVs/tlSq04GUqVLTJNgy8QMR/pOhjOadsbU5xkOPBMtiHdDmZPoNIqarTZilzSmHxhcTnccuBEBv/C9oVwNcoynYrbOYk5lqSqkwXJVZsHHFXU3yN+Ivb4xK7XNrqxs5NUxqjoOB5ta1qSnFc3FoAEcx4T5xEOIlKgSFpPdIixWneAEZg8Yhrb1y+UA8xMJeK7AoWnxpP1iRjFlEBQI93hFI+6QRhNlpORHzETabN+1Yk2CVoF1J1gJ+Ildk36w4ACDiBzhpk6mHFEnnpaAutkq4qiVZDi7mXes28BwF9fSNbxbxAWkgpOYIOsYZYEZX87RovZ9WFTUguQfOJyVAw55lH+NPhAUnaXL7/aXZ/E0y6klaVJcWR1BI5C2vOCdDJmCjHawAiu2vaSuuSL6228LTKlBZ8QN7ADpn9IsGppKZfCgajWAemG2CEoJtbW0VdV2cotSeS/NNqU4EYbpOG462jpS3QvCQXHDoAIfZpk66lJeWhpKtQnWAjSkpRKcEiXpkuLDJVrknreHpaTp6p5c+1KtpmVZFah4R0EPNSKJNYBViV/NYAmB3aPaKWoZCnyS6fAhKr4vSAKpiaalWFvPLwoQLqUrlGW1qstV6dXMsD7JIwpvx6xS17aio7RuJl03alr/w0HxfeMPSUqmUl8GIknM20gPXTu1otkMVso1/YybYrtBY9tbbeflfslFxIPDI58xb4RkDxADeWixBBs1WV0hybAOTuA2KrZjF+ogBpx1TCgsd5BOSiYcWtEyjEPERwMNv5yb14r6YT3czoYBt4EKtbMR4glCkONkJUg5G316R25m6Y5a/imAuJOa9pTdKcDiMlpOo/wARKQ6pV8N1C+sVEh/qWTxKFAnnlFnoE2ygJKSSLKNiOES6VUXaTVWZ2XzLZstP8yTkR8IgtElSLm+cd2G7B484DQ9pJ+XmHZN6XUFtLZK0qHI2NvlDdP3zq2wRrnnFDTReTaHAZD4mC+VACmsh4YCfJsBMxiVhulOQETFga8BnDDP+pV9wQ6qAotqKvL0aluzswUkIHcB1UrgBGIzK5muzjtQqCyFOHIJ4DgBBd2yLX7RTG8St2pZum+Rz5QMsZWA0wjL1gHJJpqXBQ2nQjPjE9WuZ87RXs+JXkPyiYkksJueMA1MqGEYtcQsfWHphnHgOSiRcm9ojVD+GrzR/9RP9xHlAf//Z">
            <a:extLst>
              <a:ext uri="{FF2B5EF4-FFF2-40B4-BE49-F238E27FC236}">
                <a16:creationId xmlns:a16="http://schemas.microsoft.com/office/drawing/2014/main" id="{CAFCFBCA-25DB-454C-9E41-E5026E490AC1}"/>
              </a:ext>
            </a:extLst>
          </p:cNvPr>
          <p:cNvSpPr>
            <a:spLocks noChangeAspect="1" noChangeArrowheads="1"/>
          </p:cNvSpPr>
          <p:nvPr/>
        </p:nvSpPr>
        <p:spPr bwMode="auto">
          <a:xfrm>
            <a:off x="1319214" y="222647"/>
            <a:ext cx="1007269"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graphicFrame>
        <p:nvGraphicFramePr>
          <p:cNvPr id="3" name="Table 2">
            <a:extLst>
              <a:ext uri="{FF2B5EF4-FFF2-40B4-BE49-F238E27FC236}">
                <a16:creationId xmlns:a16="http://schemas.microsoft.com/office/drawing/2014/main" id="{2DF5CB88-9822-4442-B86D-485F28158A05}"/>
              </a:ext>
            </a:extLst>
          </p:cNvPr>
          <p:cNvGraphicFramePr>
            <a:graphicFrameLocks noGrp="1"/>
          </p:cNvGraphicFramePr>
          <p:nvPr>
            <p:extLst>
              <p:ext uri="{D42A27DB-BD31-4B8C-83A1-F6EECF244321}">
                <p14:modId xmlns:p14="http://schemas.microsoft.com/office/powerpoint/2010/main" val="2786015033"/>
              </p:ext>
            </p:extLst>
          </p:nvPr>
        </p:nvGraphicFramePr>
        <p:xfrm>
          <a:off x="762000" y="1905001"/>
          <a:ext cx="7234238" cy="3437935"/>
        </p:xfrm>
        <a:graphic>
          <a:graphicData uri="http://schemas.openxmlformats.org/drawingml/2006/table">
            <a:tbl>
              <a:tblPr firstRow="1" firstCol="1" bandRow="1">
                <a:tableStyleId>{5940675A-B579-460E-94D1-54222C63F5DA}</a:tableStyleId>
              </a:tblPr>
              <a:tblGrid>
                <a:gridCol w="2069346">
                  <a:extLst>
                    <a:ext uri="{9D8B030D-6E8A-4147-A177-3AD203B41FA5}">
                      <a16:colId xmlns:a16="http://schemas.microsoft.com/office/drawing/2014/main" val="20000"/>
                    </a:ext>
                  </a:extLst>
                </a:gridCol>
                <a:gridCol w="5164892">
                  <a:extLst>
                    <a:ext uri="{9D8B030D-6E8A-4147-A177-3AD203B41FA5}">
                      <a16:colId xmlns:a16="http://schemas.microsoft.com/office/drawing/2014/main" val="20001"/>
                    </a:ext>
                  </a:extLst>
                </a:gridCol>
              </a:tblGrid>
              <a:tr h="199715">
                <a:tc>
                  <a:txBody>
                    <a:bodyPr/>
                    <a:lstStyle/>
                    <a:p>
                      <a:pPr>
                        <a:lnSpc>
                          <a:spcPct val="115000"/>
                        </a:lnSpc>
                        <a:spcAft>
                          <a:spcPts val="0"/>
                        </a:spcAft>
                      </a:pPr>
                      <a:r>
                        <a:rPr lang="en-GB" sz="1100" b="1">
                          <a:effectLst/>
                        </a:rPr>
                        <a:t>Author</a:t>
                      </a:r>
                      <a:endParaRPr lang="en-GB" sz="1100" b="1">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b="1" dirty="0">
                          <a:effectLst/>
                        </a:rPr>
                        <a:t>Definition of Social Entrepreneurship</a:t>
                      </a:r>
                      <a:endParaRPr lang="en-GB" sz="1100" b="1"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00"/>
                  </a:ext>
                </a:extLst>
              </a:tr>
              <a:tr h="406560">
                <a:tc>
                  <a:txBody>
                    <a:bodyPr/>
                    <a:lstStyle/>
                    <a:p>
                      <a:pPr>
                        <a:lnSpc>
                          <a:spcPct val="115000"/>
                        </a:lnSpc>
                        <a:spcAft>
                          <a:spcPts val="0"/>
                        </a:spcAft>
                      </a:pPr>
                      <a:r>
                        <a:rPr lang="en-GB" sz="1100">
                          <a:effectLst/>
                        </a:rPr>
                        <a:t>Leadbeater (1997)</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dirty="0">
                          <a:effectLst/>
                        </a:rPr>
                        <a:t>Individuals whose social capital enables them to promote social value through innovation</a:t>
                      </a:r>
                      <a:endParaRPr lang="en-GB" sz="1100"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01"/>
                  </a:ext>
                </a:extLst>
              </a:tr>
              <a:tr h="199715">
                <a:tc>
                  <a:txBody>
                    <a:bodyPr/>
                    <a:lstStyle/>
                    <a:p>
                      <a:pPr>
                        <a:lnSpc>
                          <a:spcPct val="115000"/>
                        </a:lnSpc>
                        <a:spcAft>
                          <a:spcPts val="0"/>
                        </a:spcAft>
                      </a:pPr>
                      <a:r>
                        <a:rPr lang="en-GB" sz="1100">
                          <a:effectLst/>
                        </a:rPr>
                        <a:t>Brinckerhoff (2000)</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Individuals who take wishes on the behalf of other people.</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2"/>
                  </a:ext>
                </a:extLst>
              </a:tr>
              <a:tr h="406560">
                <a:tc>
                  <a:txBody>
                    <a:bodyPr/>
                    <a:lstStyle/>
                    <a:p>
                      <a:pPr>
                        <a:lnSpc>
                          <a:spcPct val="115000"/>
                        </a:lnSpc>
                        <a:spcAft>
                          <a:spcPts val="0"/>
                        </a:spcAft>
                      </a:pPr>
                      <a:r>
                        <a:rPr lang="en-GB" sz="1100">
                          <a:effectLst/>
                        </a:rPr>
                        <a:t>Thompson et al. (2000)</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 who combines vision, values and resources to address an unmet need.</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3"/>
                  </a:ext>
                </a:extLst>
              </a:tr>
              <a:tr h="199715">
                <a:tc>
                  <a:txBody>
                    <a:bodyPr/>
                    <a:lstStyle/>
                    <a:p>
                      <a:pPr>
                        <a:lnSpc>
                          <a:spcPct val="115000"/>
                        </a:lnSpc>
                        <a:spcAft>
                          <a:spcPts val="0"/>
                        </a:spcAft>
                      </a:pPr>
                      <a:r>
                        <a:rPr lang="en-GB" sz="1100">
                          <a:effectLst/>
                        </a:rPr>
                        <a:t>Dees (2001)</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Individuals who act as 'change agents' in society</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4"/>
                  </a:ext>
                </a:extLst>
              </a:tr>
              <a:tr h="406560">
                <a:tc>
                  <a:txBody>
                    <a:bodyPr/>
                    <a:lstStyle/>
                    <a:p>
                      <a:pPr>
                        <a:lnSpc>
                          <a:spcPct val="115000"/>
                        </a:lnSpc>
                        <a:spcAft>
                          <a:spcPts val="0"/>
                        </a:spcAft>
                      </a:pPr>
                      <a:r>
                        <a:rPr lang="en-GB" sz="1100">
                          <a:effectLst/>
                        </a:rPr>
                        <a:t>Institute for Social Entrepreneurs (2002)</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Obtaining both a financial and social return on investment.</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5"/>
                  </a:ext>
                </a:extLst>
              </a:tr>
              <a:tr h="406560">
                <a:tc>
                  <a:txBody>
                    <a:bodyPr/>
                    <a:lstStyle/>
                    <a:p>
                      <a:pPr>
                        <a:lnSpc>
                          <a:spcPct val="115000"/>
                        </a:lnSpc>
                        <a:spcAft>
                          <a:spcPts val="0"/>
                        </a:spcAft>
                      </a:pPr>
                      <a:r>
                        <a:rPr lang="en-GB" sz="1100">
                          <a:effectLst/>
                        </a:rPr>
                        <a:t>Mort et al. (2003)</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 whose leadership and personal credibility can generate commitment to a social goal in others.</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6"/>
                  </a:ext>
                </a:extLst>
              </a:tr>
              <a:tr h="406560">
                <a:tc>
                  <a:txBody>
                    <a:bodyPr/>
                    <a:lstStyle/>
                    <a:p>
                      <a:pPr>
                        <a:lnSpc>
                          <a:spcPct val="115000"/>
                        </a:lnSpc>
                        <a:spcAft>
                          <a:spcPts val="0"/>
                        </a:spcAft>
                      </a:pPr>
                      <a:r>
                        <a:rPr lang="en-GB" sz="1100">
                          <a:effectLst/>
                        </a:rPr>
                        <a:t>Haugh (2005)</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Activities connected to the creation of social vale and organisations to pursue those social values.</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7"/>
                  </a:ext>
                </a:extLst>
              </a:tr>
              <a:tr h="199715">
                <a:tc>
                  <a:txBody>
                    <a:bodyPr/>
                    <a:lstStyle/>
                    <a:p>
                      <a:pPr>
                        <a:lnSpc>
                          <a:spcPct val="115000"/>
                        </a:lnSpc>
                        <a:spcAft>
                          <a:spcPts val="0"/>
                        </a:spcAft>
                      </a:pPr>
                      <a:r>
                        <a:rPr lang="en-GB" sz="1100">
                          <a:effectLst/>
                        </a:rPr>
                        <a:t>Mair and Marti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Focus on creating social value over creating economic value.</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8"/>
                  </a:ext>
                </a:extLst>
              </a:tr>
              <a:tr h="199715">
                <a:tc>
                  <a:txBody>
                    <a:bodyPr/>
                    <a:lstStyle/>
                    <a:p>
                      <a:pPr>
                        <a:lnSpc>
                          <a:spcPct val="115000"/>
                        </a:lnSpc>
                        <a:spcAft>
                          <a:spcPts val="0"/>
                        </a:spcAft>
                      </a:pPr>
                      <a:r>
                        <a:rPr lang="en-GB" sz="1100">
                          <a:effectLst/>
                        </a:rPr>
                        <a:t>Nicholls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Combination of accountability, effectiveness and impact.</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9"/>
                  </a:ext>
                </a:extLst>
              </a:tr>
              <a:tr h="406560">
                <a:tc>
                  <a:txBody>
                    <a:bodyPr/>
                    <a:lstStyle/>
                    <a:p>
                      <a:pPr>
                        <a:lnSpc>
                          <a:spcPct val="115000"/>
                        </a:lnSpc>
                        <a:spcAft>
                          <a:spcPts val="0"/>
                        </a:spcAft>
                      </a:pPr>
                      <a:r>
                        <a:rPr lang="en-GB" sz="1100">
                          <a:effectLst/>
                        </a:rPr>
                        <a:t>Peredo and McLean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dirty="0">
                          <a:effectLst/>
                        </a:rPr>
                        <a:t>Aim to create social value; vision of an opportunity to create value; innovation; accept risks; and resourceful.</a:t>
                      </a:r>
                      <a:endParaRPr lang="en-GB" sz="1100"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081841828"/>
      </p:ext>
    </p:extLst>
  </p:cSld>
  <p:clrMapOvr>
    <a:masterClrMapping/>
  </p:clrMapOvr>
  <p:transition advTm="68865"/>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9CDB7B75-AA41-4BD9-9505-3C21F9A72549}"/>
              </a:ext>
            </a:extLst>
          </p:cNvPr>
          <p:cNvSpPr>
            <a:spLocks noGrp="1" noChangeArrowheads="1"/>
          </p:cNvSpPr>
          <p:nvPr>
            <p:ph type="title"/>
          </p:nvPr>
        </p:nvSpPr>
        <p:spPr/>
        <p:txBody>
          <a:bodyPr/>
          <a:lstStyle/>
          <a:p>
            <a:r>
              <a:rPr lang="en-GB" altLang="en-US" sz="3000" b="1" dirty="0">
                <a:solidFill>
                  <a:srgbClr val="C00000"/>
                </a:solidFill>
              </a:rPr>
              <a:t>Social Entrepreneurs</a:t>
            </a:r>
            <a:endParaRPr lang="en-US" altLang="en-US" sz="3000" b="1" dirty="0">
              <a:solidFill>
                <a:srgbClr val="C00000"/>
              </a:solidFill>
            </a:endParaRPr>
          </a:p>
        </p:txBody>
      </p:sp>
      <p:sp>
        <p:nvSpPr>
          <p:cNvPr id="62467" name="Rectangle 3">
            <a:extLst>
              <a:ext uri="{FF2B5EF4-FFF2-40B4-BE49-F238E27FC236}">
                <a16:creationId xmlns:a16="http://schemas.microsoft.com/office/drawing/2014/main" id="{DDB225A2-29B4-4CB1-8E02-46934D3B0AD1}"/>
              </a:ext>
            </a:extLst>
          </p:cNvPr>
          <p:cNvSpPr>
            <a:spLocks noGrp="1" noChangeArrowheads="1"/>
          </p:cNvSpPr>
          <p:nvPr>
            <p:ph type="body" idx="1"/>
          </p:nvPr>
        </p:nvSpPr>
        <p:spPr>
          <a:xfrm>
            <a:off x="304800" y="1905001"/>
            <a:ext cx="8382000" cy="3203462"/>
          </a:xfrm>
        </p:spPr>
        <p:txBody>
          <a:bodyPr/>
          <a:lstStyle/>
          <a:p>
            <a:pPr algn="ctr">
              <a:buFontTx/>
              <a:buNone/>
            </a:pPr>
            <a:r>
              <a:rPr lang="en-GB" altLang="en-US" dirty="0"/>
              <a:t>	Socially </a:t>
            </a:r>
            <a:r>
              <a:rPr lang="en-GB" altLang="en-US" dirty="0">
                <a:solidFill>
                  <a:srgbClr val="FF0000"/>
                </a:solidFill>
              </a:rPr>
              <a:t>driven</a:t>
            </a:r>
            <a:r>
              <a:rPr lang="en-GB" altLang="en-US" dirty="0"/>
              <a:t>, </a:t>
            </a:r>
            <a:r>
              <a:rPr lang="en-GB" altLang="en-US" dirty="0">
                <a:solidFill>
                  <a:srgbClr val="FF0000"/>
                </a:solidFill>
              </a:rPr>
              <a:t>ambitious</a:t>
            </a:r>
            <a:r>
              <a:rPr lang="en-GB" altLang="en-US" dirty="0"/>
              <a:t> leaders, with great skills in </a:t>
            </a:r>
            <a:r>
              <a:rPr lang="en-GB" altLang="en-US" dirty="0">
                <a:solidFill>
                  <a:srgbClr val="FF0000"/>
                </a:solidFill>
              </a:rPr>
              <a:t>communicating a mission</a:t>
            </a:r>
            <a:r>
              <a:rPr lang="en-GB" altLang="en-US" dirty="0"/>
              <a:t> and </a:t>
            </a:r>
            <a:r>
              <a:rPr lang="en-GB" altLang="en-US" dirty="0">
                <a:solidFill>
                  <a:srgbClr val="FF0000"/>
                </a:solidFill>
              </a:rPr>
              <a:t>inspiring</a:t>
            </a:r>
            <a:r>
              <a:rPr lang="en-GB" altLang="en-US" dirty="0"/>
              <a:t> staff, users and partners. In all cases they have been capable of creating impressive schemes with virtually </a:t>
            </a:r>
            <a:r>
              <a:rPr lang="en-GB" altLang="en-US" dirty="0">
                <a:solidFill>
                  <a:srgbClr val="FF0000"/>
                </a:solidFill>
              </a:rPr>
              <a:t>no resources.</a:t>
            </a:r>
            <a:endParaRPr lang="en-US" altLang="en-US" dirty="0">
              <a:solidFill>
                <a:srgbClr val="FF0000"/>
              </a:solidFill>
            </a:endParaRPr>
          </a:p>
        </p:txBody>
      </p:sp>
    </p:spTree>
    <p:extLst>
      <p:ext uri="{BB962C8B-B14F-4D97-AF65-F5344CB8AC3E}">
        <p14:creationId xmlns:p14="http://schemas.microsoft.com/office/powerpoint/2010/main" val="3075458374"/>
      </p:ext>
    </p:extLst>
  </p:cSld>
  <p:clrMapOvr>
    <a:masterClrMapping/>
  </p:clrMapOvr>
  <p:transition spd="slow" advTm="35633"/>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5B46C9E8-C4C9-470B-8208-713D98151CEC}"/>
              </a:ext>
            </a:extLst>
          </p:cNvPr>
          <p:cNvSpPr>
            <a:spLocks noGrp="1" noChangeArrowheads="1"/>
          </p:cNvSpPr>
          <p:nvPr>
            <p:ph type="title"/>
          </p:nvPr>
        </p:nvSpPr>
        <p:spPr/>
        <p:txBody>
          <a:bodyPr/>
          <a:lstStyle/>
          <a:p>
            <a:r>
              <a:rPr lang="en-GB" altLang="en-US" sz="3000" b="1" dirty="0">
                <a:solidFill>
                  <a:srgbClr val="C00000"/>
                </a:solidFill>
              </a:rPr>
              <a:t>Social Entrepreneurs</a:t>
            </a:r>
            <a:endParaRPr lang="en-US" altLang="en-US" sz="3000" b="1" dirty="0">
              <a:solidFill>
                <a:srgbClr val="C00000"/>
              </a:solidFill>
            </a:endParaRPr>
          </a:p>
        </p:txBody>
      </p:sp>
      <p:sp>
        <p:nvSpPr>
          <p:cNvPr id="64515" name="Rectangle 3">
            <a:extLst>
              <a:ext uri="{FF2B5EF4-FFF2-40B4-BE49-F238E27FC236}">
                <a16:creationId xmlns:a16="http://schemas.microsoft.com/office/drawing/2014/main" id="{82F7E9ED-F463-43F1-9634-519CEE98061A}"/>
              </a:ext>
            </a:extLst>
          </p:cNvPr>
          <p:cNvSpPr>
            <a:spLocks noGrp="1" noChangeArrowheads="1"/>
          </p:cNvSpPr>
          <p:nvPr>
            <p:ph type="body" idx="1"/>
          </p:nvPr>
        </p:nvSpPr>
        <p:spPr>
          <a:xfrm>
            <a:off x="685800" y="1981200"/>
            <a:ext cx="7238999" cy="2286000"/>
          </a:xfrm>
        </p:spPr>
        <p:txBody>
          <a:bodyPr/>
          <a:lstStyle/>
          <a:p>
            <a:pPr algn="ctr">
              <a:buFontTx/>
              <a:buNone/>
            </a:pPr>
            <a:r>
              <a:rPr lang="en-GB" altLang="en-US" dirty="0"/>
              <a:t>	Create </a:t>
            </a:r>
            <a:r>
              <a:rPr lang="en-GB" altLang="en-US" dirty="0">
                <a:solidFill>
                  <a:srgbClr val="FF0000"/>
                </a:solidFill>
              </a:rPr>
              <a:t>flat and flexible organisations</a:t>
            </a:r>
            <a:r>
              <a:rPr lang="en-GB" altLang="en-US" dirty="0"/>
              <a:t>, with a core of full-time paid staff, who work with </a:t>
            </a:r>
            <a:r>
              <a:rPr lang="en-GB" altLang="en-US" dirty="0">
                <a:solidFill>
                  <a:srgbClr val="FF0000"/>
                </a:solidFill>
              </a:rPr>
              <a:t>few resources</a:t>
            </a:r>
            <a:r>
              <a:rPr lang="en-GB" altLang="en-US" dirty="0"/>
              <a:t> but a </a:t>
            </a:r>
            <a:r>
              <a:rPr lang="en-GB" altLang="en-US" dirty="0">
                <a:solidFill>
                  <a:srgbClr val="FF0000"/>
                </a:solidFill>
              </a:rPr>
              <a:t>culture of creativity.</a:t>
            </a:r>
            <a:endParaRPr lang="en-US" altLang="en-US" dirty="0">
              <a:solidFill>
                <a:srgbClr val="FF0000"/>
              </a:solidFill>
            </a:endParaRPr>
          </a:p>
        </p:txBody>
      </p:sp>
    </p:spTree>
    <p:extLst>
      <p:ext uri="{BB962C8B-B14F-4D97-AF65-F5344CB8AC3E}">
        <p14:creationId xmlns:p14="http://schemas.microsoft.com/office/powerpoint/2010/main" val="854501311"/>
      </p:ext>
    </p:extLst>
  </p:cSld>
  <p:clrMapOvr>
    <a:masterClrMapping/>
  </p:clrMapOvr>
  <p:transition spd="slow" advTm="60352"/>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23A376EB-7716-4134-A2E9-9375147ED5B3}"/>
              </a:ext>
            </a:extLst>
          </p:cNvPr>
          <p:cNvSpPr>
            <a:spLocks noGrp="1" noChangeArrowheads="1"/>
          </p:cNvSpPr>
          <p:nvPr>
            <p:ph type="title"/>
          </p:nvPr>
        </p:nvSpPr>
        <p:spPr>
          <a:xfrm>
            <a:off x="1143000" y="609600"/>
            <a:ext cx="6318647" cy="745331"/>
          </a:xfrm>
        </p:spPr>
        <p:txBody>
          <a:bodyPr/>
          <a:lstStyle/>
          <a:p>
            <a:pPr algn="ctr"/>
            <a:r>
              <a:rPr lang="en-GB" altLang="en-US" sz="3000" b="1" dirty="0"/>
              <a:t>Social Entrepreneurship Construct</a:t>
            </a:r>
            <a:endParaRPr lang="en-US" altLang="en-US" sz="3000" b="1" dirty="0"/>
          </a:p>
        </p:txBody>
      </p:sp>
      <p:grpSp>
        <p:nvGrpSpPr>
          <p:cNvPr id="72707" name="Group 12">
            <a:extLst>
              <a:ext uri="{FF2B5EF4-FFF2-40B4-BE49-F238E27FC236}">
                <a16:creationId xmlns:a16="http://schemas.microsoft.com/office/drawing/2014/main" id="{32A2B6E7-6AFE-4909-BC52-F89CF6555688}"/>
              </a:ext>
            </a:extLst>
          </p:cNvPr>
          <p:cNvGrpSpPr>
            <a:grpSpLocks/>
          </p:cNvGrpSpPr>
          <p:nvPr/>
        </p:nvGrpSpPr>
        <p:grpSpPr bwMode="auto">
          <a:xfrm>
            <a:off x="1980010" y="2240756"/>
            <a:ext cx="5166122" cy="3014663"/>
            <a:chOff x="990" y="1162"/>
            <a:chExt cx="4339" cy="2532"/>
          </a:xfrm>
        </p:grpSpPr>
        <p:sp>
          <p:nvSpPr>
            <p:cNvPr id="72708" name="Oval 3">
              <a:extLst>
                <a:ext uri="{FF2B5EF4-FFF2-40B4-BE49-F238E27FC236}">
                  <a16:creationId xmlns:a16="http://schemas.microsoft.com/office/drawing/2014/main" id="{C5D9BE17-1451-4CD1-B00D-47F7A953178F}"/>
                </a:ext>
              </a:extLst>
            </p:cNvPr>
            <p:cNvSpPr>
              <a:spLocks noChangeArrowheads="1"/>
            </p:cNvSpPr>
            <p:nvPr/>
          </p:nvSpPr>
          <p:spPr bwMode="auto">
            <a:xfrm>
              <a:off x="990" y="1752"/>
              <a:ext cx="2891" cy="1337"/>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09" name="Oval 4">
              <a:extLst>
                <a:ext uri="{FF2B5EF4-FFF2-40B4-BE49-F238E27FC236}">
                  <a16:creationId xmlns:a16="http://schemas.microsoft.com/office/drawing/2014/main" id="{8AB2EC8A-7363-42F3-95B1-5818AB24720F}"/>
                </a:ext>
              </a:extLst>
            </p:cNvPr>
            <p:cNvSpPr>
              <a:spLocks noChangeArrowheads="1"/>
            </p:cNvSpPr>
            <p:nvPr/>
          </p:nvSpPr>
          <p:spPr bwMode="auto">
            <a:xfrm>
              <a:off x="2489" y="1752"/>
              <a:ext cx="2765" cy="1337"/>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10" name="Oval 5">
              <a:extLst>
                <a:ext uri="{FF2B5EF4-FFF2-40B4-BE49-F238E27FC236}">
                  <a16:creationId xmlns:a16="http://schemas.microsoft.com/office/drawing/2014/main" id="{18A0808A-F7DD-4570-B5EB-09F54D3E3F63}"/>
                </a:ext>
              </a:extLst>
            </p:cNvPr>
            <p:cNvSpPr>
              <a:spLocks noChangeArrowheads="1"/>
            </p:cNvSpPr>
            <p:nvPr/>
          </p:nvSpPr>
          <p:spPr bwMode="auto">
            <a:xfrm>
              <a:off x="1976" y="1162"/>
              <a:ext cx="2512" cy="1578"/>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11" name="Oval 6">
              <a:extLst>
                <a:ext uri="{FF2B5EF4-FFF2-40B4-BE49-F238E27FC236}">
                  <a16:creationId xmlns:a16="http://schemas.microsoft.com/office/drawing/2014/main" id="{4FDF91F1-6341-4C6A-B018-F6217330FEE4}"/>
                </a:ext>
              </a:extLst>
            </p:cNvPr>
            <p:cNvSpPr>
              <a:spLocks noChangeArrowheads="1"/>
            </p:cNvSpPr>
            <p:nvPr/>
          </p:nvSpPr>
          <p:spPr bwMode="auto">
            <a:xfrm>
              <a:off x="1973" y="2160"/>
              <a:ext cx="2512" cy="1534"/>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489479" name="Rectangle 7">
              <a:extLst>
                <a:ext uri="{FF2B5EF4-FFF2-40B4-BE49-F238E27FC236}">
                  <a16:creationId xmlns:a16="http://schemas.microsoft.com/office/drawing/2014/main" id="{E43645AA-DA60-447D-B938-3928AA781F6E}"/>
                </a:ext>
              </a:extLst>
            </p:cNvPr>
            <p:cNvSpPr>
              <a:spLocks noChangeArrowheads="1"/>
            </p:cNvSpPr>
            <p:nvPr/>
          </p:nvSpPr>
          <p:spPr bwMode="auto">
            <a:xfrm>
              <a:off x="2381" y="2183"/>
              <a:ext cx="1679" cy="465"/>
            </a:xfrm>
            <a:prstGeom prst="rect">
              <a:avLst/>
            </a:prstGeom>
            <a:noFill/>
            <a:ln>
              <a:noFill/>
            </a:ln>
            <a:effectLst/>
            <a:extLst>
              <a:ext uri="{909E8E84-426E-40DD-AFC4-6F175D3DCCD1}">
                <a14:hiddenFill xmlns:a14="http://schemas.microsoft.com/office/drawing/2010/main">
                  <a:solidFill>
                    <a:srgbClr val="FF0000">
                      <a:alpha val="50000"/>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p>
              <a:pPr algn="ctr" defTabSz="685800" fontAlgn="auto">
                <a:spcBef>
                  <a:spcPct val="20000"/>
                </a:spcBef>
                <a:spcAft>
                  <a:spcPts val="0"/>
                </a:spcAft>
                <a:defRPr/>
              </a:pPr>
              <a:r>
                <a:rPr lang="en-US" altLang="en-US" b="1" i="1" dirty="0">
                  <a:solidFill>
                    <a:srgbClr val="000000"/>
                  </a:solidFill>
                  <a:effectLst>
                    <a:outerShdw blurRad="38100" dist="38100" dir="2700000" algn="tl">
                      <a:srgbClr val="C0C0C0"/>
                    </a:outerShdw>
                  </a:effectLst>
                  <a:latin typeface="Times New Roman" pitchFamily="18" charset="0"/>
                  <a:cs typeface="Arial" charset="0"/>
                </a:rPr>
                <a:t>social entrepreneurship</a:t>
              </a:r>
              <a:endParaRPr lang="en-US" altLang="en-US" sz="1350" dirty="0">
                <a:solidFill>
                  <a:srgbClr val="000000"/>
                </a:solidFill>
                <a:latin typeface="Arial" charset="0"/>
                <a:cs typeface="Arial" charset="0"/>
              </a:endParaRPr>
            </a:p>
          </p:txBody>
        </p:sp>
        <p:sp>
          <p:nvSpPr>
            <p:cNvPr id="72713" name="Rectangle 8">
              <a:extLst>
                <a:ext uri="{FF2B5EF4-FFF2-40B4-BE49-F238E27FC236}">
                  <a16:creationId xmlns:a16="http://schemas.microsoft.com/office/drawing/2014/main" id="{A5E3ADD0-5932-40B2-B988-62E10E453FE6}"/>
                </a:ext>
              </a:extLst>
            </p:cNvPr>
            <p:cNvSpPr>
              <a:spLocks noChangeArrowheads="1"/>
            </p:cNvSpPr>
            <p:nvPr/>
          </p:nvSpPr>
          <p:spPr bwMode="auto">
            <a:xfrm>
              <a:off x="2446" y="1207"/>
              <a:ext cx="1496"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risk tolerance</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proactiveness</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innovation</a:t>
              </a:r>
              <a:endParaRPr lang="en-US" altLang="en-US" sz="1500">
                <a:solidFill>
                  <a:srgbClr val="000000"/>
                </a:solidFill>
              </a:endParaRPr>
            </a:p>
          </p:txBody>
        </p:sp>
        <p:sp>
          <p:nvSpPr>
            <p:cNvPr id="72714" name="Rectangle 9">
              <a:extLst>
                <a:ext uri="{FF2B5EF4-FFF2-40B4-BE49-F238E27FC236}">
                  <a16:creationId xmlns:a16="http://schemas.microsoft.com/office/drawing/2014/main" id="{9B1D338B-8CB4-4FF8-A214-A960ED22EABA}"/>
                </a:ext>
              </a:extLst>
            </p:cNvPr>
            <p:cNvSpPr>
              <a:spLocks noChangeArrowheads="1"/>
            </p:cNvSpPr>
            <p:nvPr/>
          </p:nvSpPr>
          <p:spPr bwMode="auto">
            <a:xfrm>
              <a:off x="1040" y="2126"/>
              <a:ext cx="1124" cy="563"/>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social</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opportunity</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recognition</a:t>
              </a:r>
              <a:endParaRPr lang="en-US" altLang="en-US" sz="1500">
                <a:solidFill>
                  <a:srgbClr val="000000"/>
                </a:solidFill>
              </a:endParaRPr>
            </a:p>
          </p:txBody>
        </p:sp>
        <p:sp>
          <p:nvSpPr>
            <p:cNvPr id="72715" name="Rectangle 10">
              <a:extLst>
                <a:ext uri="{FF2B5EF4-FFF2-40B4-BE49-F238E27FC236}">
                  <a16:creationId xmlns:a16="http://schemas.microsoft.com/office/drawing/2014/main" id="{55BFA830-9F57-41F9-A883-049A5211327F}"/>
                </a:ext>
              </a:extLst>
            </p:cNvPr>
            <p:cNvSpPr>
              <a:spLocks noChangeArrowheads="1"/>
            </p:cNvSpPr>
            <p:nvPr/>
          </p:nvSpPr>
          <p:spPr bwMode="auto">
            <a:xfrm>
              <a:off x="4205" y="2228"/>
              <a:ext cx="1124"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judgement</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capacity</a:t>
              </a:r>
              <a:endParaRPr lang="en-US" altLang="en-US" sz="1500">
                <a:solidFill>
                  <a:srgbClr val="000000"/>
                </a:solidFill>
              </a:endParaRPr>
            </a:p>
          </p:txBody>
        </p:sp>
        <p:sp>
          <p:nvSpPr>
            <p:cNvPr id="72716" name="Rectangle 11">
              <a:extLst>
                <a:ext uri="{FF2B5EF4-FFF2-40B4-BE49-F238E27FC236}">
                  <a16:creationId xmlns:a16="http://schemas.microsoft.com/office/drawing/2014/main" id="{AF0E2A31-91C1-43FC-91A7-5770C0FE1428}"/>
                </a:ext>
              </a:extLst>
            </p:cNvPr>
            <p:cNvSpPr>
              <a:spLocks noChangeArrowheads="1"/>
            </p:cNvSpPr>
            <p:nvPr/>
          </p:nvSpPr>
          <p:spPr bwMode="auto">
            <a:xfrm>
              <a:off x="2572" y="3089"/>
              <a:ext cx="1315"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entrepreneurially</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virtuous</a:t>
              </a:r>
              <a:endParaRPr lang="en-US" altLang="en-US" sz="1500">
                <a:solidFill>
                  <a:srgbClr val="000000"/>
                </a:solidFill>
              </a:endParaRPr>
            </a:p>
          </p:txBody>
        </p:sp>
      </p:grpSp>
    </p:spTree>
    <p:extLst>
      <p:ext uri="{BB962C8B-B14F-4D97-AF65-F5344CB8AC3E}">
        <p14:creationId xmlns:p14="http://schemas.microsoft.com/office/powerpoint/2010/main" val="1985745376"/>
      </p:ext>
    </p:extLst>
  </p:cSld>
  <p:clrMapOvr>
    <a:masterClrMapping/>
  </p:clrMapOvr>
  <p:transition spd="slow" advTm="45002"/>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C370C5F4-1D88-4976-8882-781F04B9D499}"/>
              </a:ext>
            </a:extLst>
          </p:cNvPr>
          <p:cNvSpPr txBox="1">
            <a:spLocks noChangeArrowheads="1"/>
          </p:cNvSpPr>
          <p:nvPr/>
        </p:nvSpPr>
        <p:spPr bwMode="auto">
          <a:xfrm>
            <a:off x="1143000" y="609600"/>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Reading</a:t>
            </a:r>
            <a:endParaRPr lang="en-US" sz="3000" b="1" dirty="0">
              <a:solidFill>
                <a:srgbClr val="C00000"/>
              </a:solidFill>
              <a:latin typeface="Arial"/>
            </a:endParaRPr>
          </a:p>
        </p:txBody>
      </p:sp>
      <p:sp>
        <p:nvSpPr>
          <p:cNvPr id="51203" name="Text Box 4">
            <a:extLst>
              <a:ext uri="{FF2B5EF4-FFF2-40B4-BE49-F238E27FC236}">
                <a16:creationId xmlns:a16="http://schemas.microsoft.com/office/drawing/2014/main" id="{ADBBA5FA-2100-496C-8CF8-F499704B6E9F}"/>
              </a:ext>
            </a:extLst>
          </p:cNvPr>
          <p:cNvSpPr txBox="1">
            <a:spLocks noChangeArrowheads="1"/>
          </p:cNvSpPr>
          <p:nvPr/>
        </p:nvSpPr>
        <p:spPr bwMode="auto">
          <a:xfrm>
            <a:off x="916678" y="1981200"/>
            <a:ext cx="6447235"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defTabSz="685800" fontAlgn="auto">
              <a:spcAft>
                <a:spcPts val="0"/>
              </a:spcAft>
              <a:defRPr/>
            </a:pPr>
            <a:r>
              <a:rPr lang="en-GB" sz="1350" dirty="0">
                <a:solidFill>
                  <a:srgbClr val="000000"/>
                </a:solidFill>
                <a:cs typeface="Arial" charset="0"/>
              </a:rPr>
              <a:t>Shaw, E. and Carter, E. (2007). Social entrepreneurship: Theoretical antecedents and empirical analysis of entrepreneurial processes and outcomes. </a:t>
            </a:r>
            <a:r>
              <a:rPr lang="en-GB" sz="1350" i="1" dirty="0">
                <a:solidFill>
                  <a:srgbClr val="000000"/>
                </a:solidFill>
                <a:cs typeface="Arial" charset="0"/>
              </a:rPr>
              <a:t>Journal of Small Business and Enterprise Development</a:t>
            </a:r>
            <a:r>
              <a:rPr lang="en-GB" sz="1350" dirty="0">
                <a:solidFill>
                  <a:srgbClr val="000000"/>
                </a:solidFill>
                <a:cs typeface="Arial" charset="0"/>
              </a:rPr>
              <a:t>, 14 (3), pp. 418-434.</a:t>
            </a:r>
          </a:p>
          <a:p>
            <a:pPr marL="514350" algn="just" defTabSz="685800" fontAlgn="auto">
              <a:spcAft>
                <a:spcPts val="0"/>
              </a:spcAft>
              <a:defRPr/>
            </a:pPr>
            <a:endParaRPr lang="en-GB" sz="1350" spc="-19" dirty="0">
              <a:solidFill>
                <a:srgbClr val="000000"/>
              </a:solidFill>
              <a:cs typeface="Arial" charset="0"/>
            </a:endParaRPr>
          </a:p>
          <a:p>
            <a:pPr defTabSz="685800" fontAlgn="auto">
              <a:spcAft>
                <a:spcPts val="0"/>
              </a:spcAft>
              <a:defRPr/>
            </a:pPr>
            <a:r>
              <a:rPr lang="en-GB" sz="1350" dirty="0">
                <a:solidFill>
                  <a:srgbClr val="000000"/>
                </a:solidFill>
                <a:cs typeface="Arial" charset="0"/>
              </a:rPr>
              <a:t>Special Issue on Social Entrepreneurs' </a:t>
            </a:r>
            <a:r>
              <a:rPr lang="en-GB" sz="1350" dirty="0" err="1">
                <a:solidFill>
                  <a:srgbClr val="000000"/>
                </a:solidFill>
                <a:cs typeface="Arial" charset="0"/>
              </a:rPr>
              <a:t>Behavior</a:t>
            </a:r>
            <a:r>
              <a:rPr lang="en-GB" sz="1350" dirty="0">
                <a:solidFill>
                  <a:srgbClr val="000000"/>
                </a:solidFill>
                <a:cs typeface="Arial" charset="0"/>
              </a:rPr>
              <a:t>, September (2012). </a:t>
            </a:r>
            <a:r>
              <a:rPr lang="en-GB" sz="1350" i="1" dirty="0">
                <a:solidFill>
                  <a:srgbClr val="000000"/>
                </a:solidFill>
                <a:cs typeface="Arial" charset="0"/>
              </a:rPr>
              <a:t>Entrepreneurship Theory and Practice</a:t>
            </a:r>
            <a:r>
              <a:rPr lang="en-GB" sz="1350" dirty="0">
                <a:solidFill>
                  <a:srgbClr val="000000"/>
                </a:solidFill>
                <a:cs typeface="Arial" charset="0"/>
              </a:rPr>
              <a:t>, Volume 36, Issue 5, Pages 889–1102.</a:t>
            </a:r>
          </a:p>
          <a:p>
            <a:pPr marL="514350" algn="just" defTabSz="685800" fontAlgn="auto">
              <a:spcAft>
                <a:spcPts val="0"/>
              </a:spcAft>
              <a:buFontTx/>
              <a:buChar char="•"/>
              <a:defRPr/>
            </a:pPr>
            <a:endParaRPr lang="en-GB" sz="1800" spc="-19" dirty="0">
              <a:solidFill>
                <a:srgbClr val="000000"/>
              </a:solidFill>
              <a:cs typeface="Arial" charset="0"/>
            </a:endParaRPr>
          </a:p>
          <a:p>
            <a:pPr marL="514350" algn="just" defTabSz="685800" fontAlgn="auto">
              <a:spcAft>
                <a:spcPts val="0"/>
              </a:spcAft>
              <a:buFontTx/>
              <a:buChar char="•"/>
              <a:defRPr/>
            </a:pPr>
            <a:endParaRPr lang="en-GB" sz="2100" spc="-19" dirty="0">
              <a:solidFill>
                <a:srgbClr val="000000"/>
              </a:solidFill>
              <a:cs typeface="Arial" charset="0"/>
            </a:endParaRPr>
          </a:p>
        </p:txBody>
      </p:sp>
    </p:spTree>
    <p:extLst>
      <p:ext uri="{BB962C8B-B14F-4D97-AF65-F5344CB8AC3E}">
        <p14:creationId xmlns:p14="http://schemas.microsoft.com/office/powerpoint/2010/main" val="3592660743"/>
      </p:ext>
    </p:extLst>
  </p:cSld>
  <p:clrMapOvr>
    <a:masterClrMapping/>
  </p:clrMapOvr>
  <p:transition advTm="21854"/>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ACF8A2F-4DE8-460A-84DB-6DDA9449FB4B}"/>
              </a:ext>
            </a:extLst>
          </p:cNvPr>
          <p:cNvSpPr>
            <a:spLocks noGrp="1" noChangeArrowheads="1"/>
          </p:cNvSpPr>
          <p:nvPr>
            <p:ph type="title"/>
          </p:nvPr>
        </p:nvSpPr>
        <p:spPr>
          <a:xfrm>
            <a:off x="1219200" y="381000"/>
            <a:ext cx="6172200" cy="857250"/>
          </a:xfrm>
        </p:spPr>
        <p:txBody>
          <a:bodyPr/>
          <a:lstStyle/>
          <a:p>
            <a:pPr eaLnBrk="1" hangingPunct="1"/>
            <a:r>
              <a:rPr lang="en-US" altLang="en-US" sz="2700" dirty="0">
                <a:solidFill>
                  <a:srgbClr val="C00000"/>
                </a:solidFill>
                <a:latin typeface="Times New Roman" panose="02020603050405020304" pitchFamily="18" charset="0"/>
              </a:rPr>
              <a:t>What is Industry Analysis?</a:t>
            </a:r>
          </a:p>
        </p:txBody>
      </p:sp>
      <p:sp>
        <p:nvSpPr>
          <p:cNvPr id="4099" name="Rectangle 3">
            <a:extLst>
              <a:ext uri="{FF2B5EF4-FFF2-40B4-BE49-F238E27FC236}">
                <a16:creationId xmlns:a16="http://schemas.microsoft.com/office/drawing/2014/main" id="{1F55AF31-79B0-4B07-A5BA-7272FC52D181}"/>
              </a:ext>
            </a:extLst>
          </p:cNvPr>
          <p:cNvSpPr>
            <a:spLocks noGrp="1" noChangeArrowheads="1"/>
          </p:cNvSpPr>
          <p:nvPr>
            <p:ph type="body" idx="1"/>
          </p:nvPr>
        </p:nvSpPr>
        <p:spPr>
          <a:xfrm>
            <a:off x="228600" y="2133600"/>
            <a:ext cx="8229600" cy="4525963"/>
          </a:xfrm>
        </p:spPr>
        <p:txBody>
          <a:bodyPr/>
          <a:lstStyle/>
          <a:p>
            <a:pPr eaLnBrk="1" hangingPunct="1"/>
            <a:r>
              <a:rPr lang="en-US" altLang="en-US" sz="2100" dirty="0">
                <a:latin typeface="Times New Roman" panose="02020603050405020304" pitchFamily="18" charset="0"/>
              </a:rPr>
              <a:t>Industry</a:t>
            </a:r>
          </a:p>
          <a:p>
            <a:pPr lvl="1" eaLnBrk="1" hangingPunct="1"/>
            <a:r>
              <a:rPr lang="en-US" altLang="en-US" sz="1800" dirty="0">
                <a:latin typeface="Times New Roman" panose="02020603050405020304" pitchFamily="18" charset="0"/>
              </a:rPr>
              <a:t>An industry is a group of firms producing a similar product or service, such as music, Pilates and yoga studios, and solar panel manufacturing.</a:t>
            </a:r>
          </a:p>
          <a:p>
            <a:pPr eaLnBrk="1" hangingPunct="1"/>
            <a:r>
              <a:rPr lang="en-US" altLang="en-US" sz="2100" dirty="0">
                <a:latin typeface="Times New Roman" panose="02020603050405020304" pitchFamily="18" charset="0"/>
              </a:rPr>
              <a:t>Industry Analysis</a:t>
            </a:r>
          </a:p>
          <a:p>
            <a:pPr lvl="1" eaLnBrk="1" hangingPunct="1"/>
            <a:r>
              <a:rPr lang="en-US" altLang="en-US" sz="1800" dirty="0">
                <a:latin typeface="Times New Roman" panose="02020603050405020304" pitchFamily="18" charset="0"/>
              </a:rPr>
              <a:t>Is business research that focuses on the potential of an industry.</a:t>
            </a:r>
          </a:p>
          <a:p>
            <a:pPr lvl="1" eaLnBrk="1" hangingPunct="1"/>
            <a:endParaRPr lang="en-US" altLang="en-US" sz="1800" dirty="0">
              <a:latin typeface="Times New Roman" panose="02020603050405020304" pitchFamily="18" charset="0"/>
            </a:endParaRPr>
          </a:p>
        </p:txBody>
      </p:sp>
      <p:sp>
        <p:nvSpPr>
          <p:cNvPr id="4100" name="Line 4">
            <a:extLst>
              <a:ext uri="{FF2B5EF4-FFF2-40B4-BE49-F238E27FC236}">
                <a16:creationId xmlns:a16="http://schemas.microsoft.com/office/drawing/2014/main" id="{7BDCAD0C-FE09-4C64-9031-A35642EC15A5}"/>
              </a:ext>
            </a:extLst>
          </p:cNvPr>
          <p:cNvSpPr>
            <a:spLocks noChangeShapeType="1"/>
          </p:cNvSpPr>
          <p:nvPr/>
        </p:nvSpPr>
        <p:spPr bwMode="auto">
          <a:xfrm>
            <a:off x="1143000" y="1771650"/>
            <a:ext cx="6858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Tree>
    <p:extLst>
      <p:ext uri="{BB962C8B-B14F-4D97-AF65-F5344CB8AC3E}">
        <p14:creationId xmlns:p14="http://schemas.microsoft.com/office/powerpoint/2010/main" val="2463982281"/>
      </p:ext>
    </p:extLst>
  </p:cSld>
  <p:clrMapOvr>
    <a:masterClrMapping/>
  </p:clrMapOvr>
  <mc:AlternateContent xmlns:mc="http://schemas.openxmlformats.org/markup-compatibility/2006" xmlns:p14="http://schemas.microsoft.com/office/powerpoint/2010/main">
    <mc:Choice Requires="p14">
      <p:transition spd="slow" p14:dur="2000" advTm="118542"/>
    </mc:Choice>
    <mc:Fallback xmlns="">
      <p:transition spd="slow" advTm="1185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58D1926-6A1C-4BBE-9A27-0277DA7872A0}"/>
              </a:ext>
            </a:extLst>
          </p:cNvPr>
          <p:cNvSpPr>
            <a:spLocks noGrp="1" noChangeArrowheads="1"/>
          </p:cNvSpPr>
          <p:nvPr>
            <p:ph type="title"/>
          </p:nvPr>
        </p:nvSpPr>
        <p:spPr>
          <a:xfrm>
            <a:off x="1108134" y="381000"/>
            <a:ext cx="6172200" cy="857250"/>
          </a:xfrm>
        </p:spPr>
        <p:txBody>
          <a:bodyPr/>
          <a:lstStyle/>
          <a:p>
            <a:pPr eaLnBrk="1" hangingPunct="1"/>
            <a:r>
              <a:rPr lang="en-US" altLang="en-US" sz="2700" dirty="0">
                <a:solidFill>
                  <a:srgbClr val="C00000"/>
                </a:solidFill>
                <a:latin typeface="Times New Roman" panose="02020603050405020304" pitchFamily="18" charset="0"/>
              </a:rPr>
              <a:t>Why is Industry Analysis Important?</a:t>
            </a:r>
          </a:p>
        </p:txBody>
      </p:sp>
      <p:sp>
        <p:nvSpPr>
          <p:cNvPr id="5127" name="TextBox 12">
            <a:extLst>
              <a:ext uri="{FF2B5EF4-FFF2-40B4-BE49-F238E27FC236}">
                <a16:creationId xmlns:a16="http://schemas.microsoft.com/office/drawing/2014/main" id="{CEAAABEB-3773-47EB-A3E3-3B1CACDE41BA}"/>
              </a:ext>
            </a:extLst>
          </p:cNvPr>
          <p:cNvSpPr txBox="1">
            <a:spLocks noChangeArrowheads="1"/>
          </p:cNvSpPr>
          <p:nvPr/>
        </p:nvSpPr>
        <p:spPr bwMode="auto">
          <a:xfrm>
            <a:off x="228600" y="2139608"/>
            <a:ext cx="8686800" cy="317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defTabSz="685800" fontAlgn="auto">
              <a:lnSpc>
                <a:spcPts val="2400"/>
              </a:lnSpc>
              <a:spcBef>
                <a:spcPts val="0"/>
              </a:spcBef>
              <a:spcAft>
                <a:spcPts val="0"/>
              </a:spcAft>
              <a:buFontTx/>
              <a:buChar char="•"/>
            </a:pPr>
            <a:r>
              <a:rPr lang="en-US" altLang="en-US" sz="2800" dirty="0">
                <a:solidFill>
                  <a:srgbClr val="000000"/>
                </a:solidFill>
              </a:rPr>
              <a:t> Once it is determined that a new venture is feasible in regard to the industry and market in which it will compete, a more in-depth analysis is needed to learn the ins and outs of the industry.</a:t>
            </a:r>
          </a:p>
          <a:p>
            <a:pPr defTabSz="685800" fontAlgn="auto">
              <a:lnSpc>
                <a:spcPts val="2400"/>
              </a:lnSpc>
              <a:spcBef>
                <a:spcPts val="0"/>
              </a:spcBef>
              <a:spcAft>
                <a:spcPts val="0"/>
              </a:spcAft>
              <a:buFontTx/>
              <a:buChar char="•"/>
            </a:pPr>
            <a:endParaRPr lang="en-US" altLang="en-US" sz="2800" dirty="0">
              <a:solidFill>
                <a:srgbClr val="000000"/>
              </a:solidFill>
            </a:endParaRPr>
          </a:p>
          <a:p>
            <a:pPr defTabSz="685800" fontAlgn="auto">
              <a:lnSpc>
                <a:spcPts val="2400"/>
              </a:lnSpc>
              <a:spcBef>
                <a:spcPts val="0"/>
              </a:spcBef>
              <a:spcAft>
                <a:spcPts val="0"/>
              </a:spcAft>
              <a:buFontTx/>
              <a:buChar char="•"/>
            </a:pPr>
            <a:endParaRPr lang="en-US" altLang="en-US" sz="2800" dirty="0">
              <a:solidFill>
                <a:srgbClr val="000000"/>
              </a:solidFill>
            </a:endParaRPr>
          </a:p>
          <a:p>
            <a:pPr defTabSz="685800" fontAlgn="auto">
              <a:lnSpc>
                <a:spcPts val="2400"/>
              </a:lnSpc>
              <a:spcBef>
                <a:spcPts val="0"/>
              </a:spcBef>
              <a:spcAft>
                <a:spcPts val="0"/>
              </a:spcAft>
              <a:buFontTx/>
              <a:buChar char="•"/>
            </a:pPr>
            <a:endParaRPr lang="en-US" altLang="en-US" sz="2800" dirty="0">
              <a:solidFill>
                <a:srgbClr val="000000"/>
              </a:solidFill>
            </a:endParaRPr>
          </a:p>
          <a:p>
            <a:pPr defTabSz="685800" fontAlgn="auto">
              <a:lnSpc>
                <a:spcPts val="2400"/>
              </a:lnSpc>
              <a:spcBef>
                <a:spcPts val="0"/>
              </a:spcBef>
              <a:spcAft>
                <a:spcPts val="0"/>
              </a:spcAft>
              <a:buFontTx/>
              <a:buChar char="•"/>
            </a:pPr>
            <a:r>
              <a:rPr lang="en-US" altLang="en-US" sz="2800" dirty="0">
                <a:solidFill>
                  <a:srgbClr val="000000"/>
                </a:solidFill>
              </a:rPr>
              <a:t> The analysis helps a firm determine if the target market it identified during feasibility analysis is favorable for a new firm</a:t>
            </a:r>
            <a:r>
              <a:rPr lang="en-US" altLang="en-US" sz="1800" dirty="0">
                <a:solidFill>
                  <a:srgbClr val="000000"/>
                </a:solidFill>
              </a:rPr>
              <a:t>.</a:t>
            </a:r>
          </a:p>
        </p:txBody>
      </p:sp>
    </p:spTree>
    <p:extLst>
      <p:ext uri="{BB962C8B-B14F-4D97-AF65-F5344CB8AC3E}">
        <p14:creationId xmlns:p14="http://schemas.microsoft.com/office/powerpoint/2010/main" val="3702929456"/>
      </p:ext>
    </p:extLst>
  </p:cSld>
  <p:clrMapOvr>
    <a:masterClrMapping/>
  </p:clrMapOvr>
  <mc:AlternateContent xmlns:mc="http://schemas.openxmlformats.org/markup-compatibility/2006" xmlns:p14="http://schemas.microsoft.com/office/powerpoint/2010/main">
    <mc:Choice Requires="p14">
      <p:transition spd="slow" p14:dur="2000" advTm="111715"/>
    </mc:Choice>
    <mc:Fallback xmlns="">
      <p:transition spd="slow" advTm="11171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88CB81BE-BD63-4825-94F4-5D31EF4F5F80}"/>
              </a:ext>
            </a:extLst>
          </p:cNvPr>
          <p:cNvSpPr>
            <a:spLocks noGrp="1" noChangeArrowheads="1"/>
          </p:cNvSpPr>
          <p:nvPr>
            <p:ph type="title"/>
          </p:nvPr>
        </p:nvSpPr>
        <p:spPr>
          <a:xfrm>
            <a:off x="990600" y="301506"/>
            <a:ext cx="6172200" cy="857250"/>
          </a:xfrm>
        </p:spPr>
        <p:txBody>
          <a:bodyPr/>
          <a:lstStyle/>
          <a:p>
            <a:pPr eaLnBrk="1" hangingPunct="1"/>
            <a:r>
              <a:rPr lang="en-US" altLang="en-US" sz="2700" dirty="0">
                <a:solidFill>
                  <a:srgbClr val="C00000"/>
                </a:solidFill>
                <a:latin typeface="Times New Roman" panose="02020603050405020304" pitchFamily="18" charset="0"/>
              </a:rPr>
              <a:t>Three Key Questions</a:t>
            </a:r>
          </a:p>
        </p:txBody>
      </p:sp>
      <p:sp>
        <p:nvSpPr>
          <p:cNvPr id="6148" name="Text Box 6">
            <a:extLst>
              <a:ext uri="{FF2B5EF4-FFF2-40B4-BE49-F238E27FC236}">
                <a16:creationId xmlns:a16="http://schemas.microsoft.com/office/drawing/2014/main" id="{0CE83B30-EB71-4FAA-BBD8-466B57181027}"/>
              </a:ext>
            </a:extLst>
          </p:cNvPr>
          <p:cNvSpPr txBox="1">
            <a:spLocks noChangeArrowheads="1"/>
          </p:cNvSpPr>
          <p:nvPr/>
        </p:nvSpPr>
        <p:spPr bwMode="auto">
          <a:xfrm>
            <a:off x="1057275" y="1781110"/>
            <a:ext cx="5715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800" dirty="0">
                <a:solidFill>
                  <a:srgbClr val="000000"/>
                </a:solidFill>
              </a:rPr>
              <a:t>When studying an industry, an entrepreneur must answer three questions before pursuing the idea of starting a firm.</a:t>
            </a:r>
          </a:p>
        </p:txBody>
      </p:sp>
      <p:sp>
        <p:nvSpPr>
          <p:cNvPr id="6149" name="Rectangle 10">
            <a:extLst>
              <a:ext uri="{FF2B5EF4-FFF2-40B4-BE49-F238E27FC236}">
                <a16:creationId xmlns:a16="http://schemas.microsoft.com/office/drawing/2014/main" id="{7D0BBE11-466C-41BB-9CBD-34E8860ACB15}"/>
              </a:ext>
            </a:extLst>
          </p:cNvPr>
          <p:cNvSpPr>
            <a:spLocks noChangeArrowheads="1"/>
          </p:cNvSpPr>
          <p:nvPr/>
        </p:nvSpPr>
        <p:spPr bwMode="auto">
          <a:xfrm>
            <a:off x="1314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Is the industry</a:t>
            </a:r>
          </a:p>
          <a:p>
            <a:pPr algn="ctr" defTabSz="685800" fontAlgn="auto">
              <a:spcBef>
                <a:spcPts val="0"/>
              </a:spcBef>
              <a:spcAft>
                <a:spcPts val="0"/>
              </a:spcAft>
            </a:pPr>
            <a:r>
              <a:rPr lang="en-US" altLang="en-US" sz="1500">
                <a:solidFill>
                  <a:srgbClr val="000000"/>
                </a:solidFill>
              </a:rPr>
              <a:t>accessible—in other</a:t>
            </a:r>
          </a:p>
          <a:p>
            <a:pPr algn="ctr" defTabSz="685800" fontAlgn="auto">
              <a:spcBef>
                <a:spcPts val="0"/>
              </a:spcBef>
              <a:spcAft>
                <a:spcPts val="0"/>
              </a:spcAft>
            </a:pPr>
            <a:r>
              <a:rPr lang="en-US" altLang="en-US" sz="1500">
                <a:solidFill>
                  <a:srgbClr val="000000"/>
                </a:solidFill>
              </a:rPr>
              <a:t>words, is it a realistic</a:t>
            </a:r>
          </a:p>
          <a:p>
            <a:pPr algn="ctr" defTabSz="685800" fontAlgn="auto">
              <a:spcBef>
                <a:spcPts val="0"/>
              </a:spcBef>
              <a:spcAft>
                <a:spcPts val="0"/>
              </a:spcAft>
            </a:pPr>
            <a:r>
              <a:rPr lang="en-US" altLang="en-US" sz="1500">
                <a:solidFill>
                  <a:srgbClr val="000000"/>
                </a:solidFill>
              </a:rPr>
              <a:t>place for a new </a:t>
            </a:r>
          </a:p>
          <a:p>
            <a:pPr algn="ctr" defTabSz="685800" fontAlgn="auto">
              <a:spcBef>
                <a:spcPts val="0"/>
              </a:spcBef>
              <a:spcAft>
                <a:spcPts val="0"/>
              </a:spcAft>
            </a:pPr>
            <a:r>
              <a:rPr lang="en-US" altLang="en-US" sz="1500">
                <a:solidFill>
                  <a:srgbClr val="000000"/>
                </a:solidFill>
              </a:rPr>
              <a:t>venture to enter?</a:t>
            </a:r>
          </a:p>
        </p:txBody>
      </p:sp>
      <p:sp>
        <p:nvSpPr>
          <p:cNvPr id="6150" name="Rectangle 11">
            <a:extLst>
              <a:ext uri="{FF2B5EF4-FFF2-40B4-BE49-F238E27FC236}">
                <a16:creationId xmlns:a16="http://schemas.microsoft.com/office/drawing/2014/main" id="{5A05343A-AC7E-492B-9C15-FCB41C94DB8D}"/>
              </a:ext>
            </a:extLst>
          </p:cNvPr>
          <p:cNvSpPr>
            <a:spLocks noChangeArrowheads="1"/>
          </p:cNvSpPr>
          <p:nvPr/>
        </p:nvSpPr>
        <p:spPr bwMode="auto">
          <a:xfrm>
            <a:off x="5886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Are there positions in </a:t>
            </a:r>
          </a:p>
          <a:p>
            <a:pPr algn="ctr" defTabSz="685800" fontAlgn="auto">
              <a:spcBef>
                <a:spcPts val="0"/>
              </a:spcBef>
              <a:spcAft>
                <a:spcPts val="0"/>
              </a:spcAft>
            </a:pPr>
            <a:r>
              <a:rPr lang="en-US" altLang="en-US" sz="1500">
                <a:solidFill>
                  <a:srgbClr val="000000"/>
                </a:solidFill>
              </a:rPr>
              <a:t>the industry that avoid</a:t>
            </a:r>
          </a:p>
          <a:p>
            <a:pPr algn="ctr" defTabSz="685800" fontAlgn="auto">
              <a:spcBef>
                <a:spcPts val="0"/>
              </a:spcBef>
              <a:spcAft>
                <a:spcPts val="0"/>
              </a:spcAft>
            </a:pPr>
            <a:r>
              <a:rPr lang="en-US" altLang="en-US" sz="1500">
                <a:solidFill>
                  <a:srgbClr val="000000"/>
                </a:solidFill>
              </a:rPr>
              <a:t>some of the negative</a:t>
            </a:r>
          </a:p>
          <a:p>
            <a:pPr algn="ctr" defTabSz="685800" fontAlgn="auto">
              <a:spcBef>
                <a:spcPts val="0"/>
              </a:spcBef>
              <a:spcAft>
                <a:spcPts val="0"/>
              </a:spcAft>
            </a:pPr>
            <a:r>
              <a:rPr lang="en-US" altLang="en-US" sz="1500">
                <a:solidFill>
                  <a:srgbClr val="000000"/>
                </a:solidFill>
              </a:rPr>
              <a:t>attributes of the </a:t>
            </a:r>
          </a:p>
          <a:p>
            <a:pPr algn="ctr" defTabSz="685800" fontAlgn="auto">
              <a:spcBef>
                <a:spcPts val="0"/>
              </a:spcBef>
              <a:spcAft>
                <a:spcPts val="0"/>
              </a:spcAft>
            </a:pPr>
            <a:r>
              <a:rPr lang="en-US" altLang="en-US" sz="1500">
                <a:solidFill>
                  <a:srgbClr val="000000"/>
                </a:solidFill>
              </a:rPr>
              <a:t>industry as a whole?</a:t>
            </a:r>
          </a:p>
        </p:txBody>
      </p:sp>
      <p:sp>
        <p:nvSpPr>
          <p:cNvPr id="6151" name="Rectangle 12">
            <a:extLst>
              <a:ext uri="{FF2B5EF4-FFF2-40B4-BE49-F238E27FC236}">
                <a16:creationId xmlns:a16="http://schemas.microsoft.com/office/drawing/2014/main" id="{8E2FE14D-5A1D-44C7-A437-7E16873735A5}"/>
              </a:ext>
            </a:extLst>
          </p:cNvPr>
          <p:cNvSpPr>
            <a:spLocks noChangeArrowheads="1"/>
          </p:cNvSpPr>
          <p:nvPr/>
        </p:nvSpPr>
        <p:spPr bwMode="auto">
          <a:xfrm>
            <a:off x="3600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Does the industry</a:t>
            </a:r>
          </a:p>
          <a:p>
            <a:pPr algn="ctr" defTabSz="685800" fontAlgn="auto">
              <a:spcBef>
                <a:spcPts val="0"/>
              </a:spcBef>
              <a:spcAft>
                <a:spcPts val="0"/>
              </a:spcAft>
            </a:pPr>
            <a:r>
              <a:rPr lang="en-US" altLang="en-US" sz="1500">
                <a:solidFill>
                  <a:srgbClr val="000000"/>
                </a:solidFill>
              </a:rPr>
              <a:t>contain markets that</a:t>
            </a:r>
          </a:p>
          <a:p>
            <a:pPr algn="ctr" defTabSz="685800" fontAlgn="auto">
              <a:spcBef>
                <a:spcPts val="0"/>
              </a:spcBef>
              <a:spcAft>
                <a:spcPts val="0"/>
              </a:spcAft>
            </a:pPr>
            <a:r>
              <a:rPr lang="en-US" altLang="en-US" sz="1500">
                <a:solidFill>
                  <a:srgbClr val="000000"/>
                </a:solidFill>
              </a:rPr>
              <a:t>are ripe for innovation</a:t>
            </a:r>
          </a:p>
          <a:p>
            <a:pPr algn="ctr" defTabSz="685800" fontAlgn="auto">
              <a:spcBef>
                <a:spcPts val="0"/>
              </a:spcBef>
              <a:spcAft>
                <a:spcPts val="0"/>
              </a:spcAft>
            </a:pPr>
            <a:r>
              <a:rPr lang="en-US" altLang="en-US" sz="1500">
                <a:solidFill>
                  <a:srgbClr val="000000"/>
                </a:solidFill>
              </a:rPr>
              <a:t>or are underserved?</a:t>
            </a:r>
          </a:p>
        </p:txBody>
      </p:sp>
      <p:sp>
        <p:nvSpPr>
          <p:cNvPr id="6152" name="Line 14">
            <a:extLst>
              <a:ext uri="{FF2B5EF4-FFF2-40B4-BE49-F238E27FC236}">
                <a16:creationId xmlns:a16="http://schemas.microsoft.com/office/drawing/2014/main" id="{ADE8A53F-7953-45F1-8282-4D00BFB3DA4E}"/>
              </a:ext>
            </a:extLst>
          </p:cNvPr>
          <p:cNvSpPr>
            <a:spLocks noChangeShapeType="1"/>
          </p:cNvSpPr>
          <p:nvPr/>
        </p:nvSpPr>
        <p:spPr bwMode="auto">
          <a:xfrm>
            <a:off x="1314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3" name="Line 15">
            <a:extLst>
              <a:ext uri="{FF2B5EF4-FFF2-40B4-BE49-F238E27FC236}">
                <a16:creationId xmlns:a16="http://schemas.microsoft.com/office/drawing/2014/main" id="{E8F08D89-5127-48C5-ABA0-48094747CBC6}"/>
              </a:ext>
            </a:extLst>
          </p:cNvPr>
          <p:cNvSpPr>
            <a:spLocks noChangeShapeType="1"/>
          </p:cNvSpPr>
          <p:nvPr/>
        </p:nvSpPr>
        <p:spPr bwMode="auto">
          <a:xfrm>
            <a:off x="3600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4" name="Line 16">
            <a:extLst>
              <a:ext uri="{FF2B5EF4-FFF2-40B4-BE49-F238E27FC236}">
                <a16:creationId xmlns:a16="http://schemas.microsoft.com/office/drawing/2014/main" id="{AFFA417B-E7DA-4B84-ABB8-A44881744510}"/>
              </a:ext>
            </a:extLst>
          </p:cNvPr>
          <p:cNvSpPr>
            <a:spLocks noChangeShapeType="1"/>
          </p:cNvSpPr>
          <p:nvPr/>
        </p:nvSpPr>
        <p:spPr bwMode="auto">
          <a:xfrm>
            <a:off x="5886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5" name="Text Box 17">
            <a:extLst>
              <a:ext uri="{FF2B5EF4-FFF2-40B4-BE49-F238E27FC236}">
                <a16:creationId xmlns:a16="http://schemas.microsoft.com/office/drawing/2014/main" id="{7EBE4A20-BEFB-423C-8DF0-DC69ADD9DB22}"/>
              </a:ext>
            </a:extLst>
          </p:cNvPr>
          <p:cNvSpPr txBox="1">
            <a:spLocks noChangeArrowheads="1"/>
          </p:cNvSpPr>
          <p:nvPr/>
        </p:nvSpPr>
        <p:spPr bwMode="auto">
          <a:xfrm>
            <a:off x="137160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1</a:t>
            </a:r>
          </a:p>
        </p:txBody>
      </p:sp>
      <p:sp>
        <p:nvSpPr>
          <p:cNvPr id="6156" name="Text Box 18">
            <a:extLst>
              <a:ext uri="{FF2B5EF4-FFF2-40B4-BE49-F238E27FC236}">
                <a16:creationId xmlns:a16="http://schemas.microsoft.com/office/drawing/2014/main" id="{2F0908D3-2E56-40D0-AE78-3D1D584C9D91}"/>
              </a:ext>
            </a:extLst>
          </p:cNvPr>
          <p:cNvSpPr txBox="1">
            <a:spLocks noChangeArrowheads="1"/>
          </p:cNvSpPr>
          <p:nvPr/>
        </p:nvSpPr>
        <p:spPr bwMode="auto">
          <a:xfrm>
            <a:off x="588645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3</a:t>
            </a:r>
          </a:p>
        </p:txBody>
      </p:sp>
      <p:sp>
        <p:nvSpPr>
          <p:cNvPr id="6157" name="Text Box 19">
            <a:extLst>
              <a:ext uri="{FF2B5EF4-FFF2-40B4-BE49-F238E27FC236}">
                <a16:creationId xmlns:a16="http://schemas.microsoft.com/office/drawing/2014/main" id="{A2616637-3ADA-4B06-98A1-78A692202203}"/>
              </a:ext>
            </a:extLst>
          </p:cNvPr>
          <p:cNvSpPr txBox="1">
            <a:spLocks noChangeArrowheads="1"/>
          </p:cNvSpPr>
          <p:nvPr/>
        </p:nvSpPr>
        <p:spPr bwMode="auto">
          <a:xfrm>
            <a:off x="360045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2</a:t>
            </a:r>
          </a:p>
        </p:txBody>
      </p:sp>
    </p:spTree>
    <p:extLst>
      <p:ext uri="{BB962C8B-B14F-4D97-AF65-F5344CB8AC3E}">
        <p14:creationId xmlns:p14="http://schemas.microsoft.com/office/powerpoint/2010/main" val="86410021"/>
      </p:ext>
    </p:extLst>
  </p:cSld>
  <p:clrMapOvr>
    <a:masterClrMapping/>
  </p:clrMapOvr>
  <mc:AlternateContent xmlns:mc="http://schemas.openxmlformats.org/markup-compatibility/2006" xmlns:p14="http://schemas.microsoft.com/office/powerpoint/2010/main">
    <mc:Choice Requires="p14">
      <p:transition spd="slow" p14:dur="2000" advTm="49084"/>
    </mc:Choice>
    <mc:Fallback xmlns="">
      <p:transition spd="slow" advTm="4908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D2F7BC9-D85B-48E3-9415-02652B0DE8C7}"/>
              </a:ext>
            </a:extLst>
          </p:cNvPr>
          <p:cNvSpPr>
            <a:spLocks noGrp="1" noChangeArrowheads="1"/>
          </p:cNvSpPr>
          <p:nvPr>
            <p:ph type="title"/>
          </p:nvPr>
        </p:nvSpPr>
        <p:spPr>
          <a:xfrm>
            <a:off x="1066800" y="533400"/>
            <a:ext cx="6172200" cy="857250"/>
          </a:xfrm>
        </p:spPr>
        <p:txBody>
          <a:bodyPr/>
          <a:lstStyle/>
          <a:p>
            <a:pPr eaLnBrk="1" hangingPunct="1"/>
            <a:r>
              <a:rPr lang="en-US" altLang="en-US" sz="2700" dirty="0">
                <a:solidFill>
                  <a:srgbClr val="C00000"/>
                </a:solidFill>
                <a:latin typeface="Times New Roman" panose="02020603050405020304" pitchFamily="18" charset="0"/>
              </a:rPr>
              <a:t>How Industry and Firm-Level Factors</a:t>
            </a:r>
            <a:br>
              <a:rPr lang="en-US" altLang="en-US" sz="2700" dirty="0">
                <a:solidFill>
                  <a:srgbClr val="C00000"/>
                </a:solidFill>
                <a:latin typeface="Times New Roman" panose="02020603050405020304" pitchFamily="18" charset="0"/>
              </a:rPr>
            </a:br>
            <a:r>
              <a:rPr lang="en-US" altLang="en-US" sz="2700" dirty="0">
                <a:solidFill>
                  <a:srgbClr val="C00000"/>
                </a:solidFill>
                <a:latin typeface="Times New Roman" panose="02020603050405020304" pitchFamily="18" charset="0"/>
              </a:rPr>
              <a:t>Affect Performance</a:t>
            </a:r>
          </a:p>
        </p:txBody>
      </p:sp>
      <p:sp>
        <p:nvSpPr>
          <p:cNvPr id="7171" name="Rectangle 3">
            <a:extLst>
              <a:ext uri="{FF2B5EF4-FFF2-40B4-BE49-F238E27FC236}">
                <a16:creationId xmlns:a16="http://schemas.microsoft.com/office/drawing/2014/main" id="{358ED7C6-FEEE-4441-AEA6-5A397AA8015C}"/>
              </a:ext>
            </a:extLst>
          </p:cNvPr>
          <p:cNvSpPr>
            <a:spLocks noGrp="1" noChangeArrowheads="1"/>
          </p:cNvSpPr>
          <p:nvPr>
            <p:ph type="body" idx="1"/>
          </p:nvPr>
        </p:nvSpPr>
        <p:spPr/>
        <p:txBody>
          <a:bodyPr/>
          <a:lstStyle/>
          <a:p>
            <a:pPr eaLnBrk="1" hangingPunct="1"/>
            <a:r>
              <a:rPr lang="en-US" altLang="en-US" sz="2100" dirty="0">
                <a:latin typeface="Times New Roman" panose="02020603050405020304" pitchFamily="18" charset="0"/>
              </a:rPr>
              <a:t>Firm-Level Factors</a:t>
            </a:r>
          </a:p>
          <a:p>
            <a:pPr lvl="1" eaLnBrk="1" hangingPunct="1"/>
            <a:r>
              <a:rPr lang="en-US" altLang="en-US" sz="1800" dirty="0">
                <a:latin typeface="Times New Roman" panose="02020603050405020304" pitchFamily="18" charset="0"/>
              </a:rPr>
              <a:t>Include a firm’s assets, products, culture, teamwork among its employees, reputation, and other resources.</a:t>
            </a:r>
          </a:p>
          <a:p>
            <a:pPr eaLnBrk="1" hangingPunct="1"/>
            <a:r>
              <a:rPr lang="en-US" altLang="en-US" sz="2100" dirty="0">
                <a:latin typeface="Times New Roman" panose="02020603050405020304" pitchFamily="18" charset="0"/>
              </a:rPr>
              <a:t>Industry-Level Factors</a:t>
            </a:r>
          </a:p>
          <a:p>
            <a:pPr lvl="1" eaLnBrk="1" hangingPunct="1"/>
            <a:r>
              <a:rPr lang="en-US" altLang="en-US" sz="1800" dirty="0">
                <a:latin typeface="Times New Roman" panose="02020603050405020304" pitchFamily="18" charset="0"/>
              </a:rPr>
              <a:t>Include threat of new entrants, rivalry among existing firms, bargaining power of buyers, and related factors.</a:t>
            </a:r>
          </a:p>
          <a:p>
            <a:pPr eaLnBrk="1" hangingPunct="1"/>
            <a:r>
              <a:rPr lang="en-US" altLang="en-US" sz="2100" dirty="0">
                <a:latin typeface="Times New Roman" panose="02020603050405020304" pitchFamily="18" charset="0"/>
              </a:rPr>
              <a:t>Conclusion</a:t>
            </a:r>
          </a:p>
          <a:p>
            <a:pPr lvl="1" eaLnBrk="1" hangingPunct="1"/>
            <a:r>
              <a:rPr lang="en-US" altLang="en-US" sz="1800" dirty="0">
                <a:latin typeface="Times New Roman" panose="02020603050405020304" pitchFamily="18" charset="0"/>
              </a:rPr>
              <a:t>In various studies, researchers have found that from 8% to 30% of the variation in firm profitability is directly attributable to the industry in which a firm competes.</a:t>
            </a:r>
          </a:p>
        </p:txBody>
      </p:sp>
    </p:spTree>
    <p:extLst>
      <p:ext uri="{BB962C8B-B14F-4D97-AF65-F5344CB8AC3E}">
        <p14:creationId xmlns:p14="http://schemas.microsoft.com/office/powerpoint/2010/main" val="2643230762"/>
      </p:ext>
    </p:extLst>
  </p:cSld>
  <p:clrMapOvr>
    <a:masterClrMapping/>
  </p:clrMapOvr>
  <mc:AlternateContent xmlns:mc="http://schemas.openxmlformats.org/markup-compatibility/2006" xmlns:p14="http://schemas.microsoft.com/office/powerpoint/2010/main">
    <mc:Choice Requires="p14">
      <p:transition spd="slow" p14:dur="2000" advTm="77727"/>
    </mc:Choice>
    <mc:Fallback xmlns="">
      <p:transition spd="slow" advTm="7772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92831EDB-5DC1-4883-AA90-7D7FC74E3FA0}"/>
              </a:ext>
            </a:extLst>
          </p:cNvPr>
          <p:cNvSpPr>
            <a:spLocks noGrp="1" noChangeArrowheads="1"/>
          </p:cNvSpPr>
          <p:nvPr>
            <p:ph type="title"/>
          </p:nvPr>
        </p:nvSpPr>
        <p:spPr>
          <a:xfrm>
            <a:off x="1066800" y="457200"/>
            <a:ext cx="6172200" cy="857250"/>
          </a:xfrm>
        </p:spPr>
        <p:txBody>
          <a:bodyPr/>
          <a:lstStyle/>
          <a:p>
            <a:pPr eaLnBrk="1" hangingPunct="1"/>
            <a:r>
              <a:rPr lang="en-US" altLang="en-US" sz="2700" dirty="0">
                <a:solidFill>
                  <a:srgbClr val="C00000"/>
                </a:solidFill>
                <a:latin typeface="Times New Roman" panose="02020603050405020304" pitchFamily="18" charset="0"/>
              </a:rPr>
              <a:t>Techniques Available to Assess Industry</a:t>
            </a:r>
            <a:br>
              <a:rPr lang="en-US" altLang="en-US" sz="2700" dirty="0">
                <a:solidFill>
                  <a:srgbClr val="C00000"/>
                </a:solidFill>
                <a:latin typeface="Times New Roman" panose="02020603050405020304" pitchFamily="18" charset="0"/>
              </a:rPr>
            </a:br>
            <a:r>
              <a:rPr lang="en-US" altLang="en-US" sz="2700" dirty="0">
                <a:solidFill>
                  <a:srgbClr val="C00000"/>
                </a:solidFill>
                <a:latin typeface="Times New Roman" panose="02020603050405020304" pitchFamily="18" charset="0"/>
              </a:rPr>
              <a:t>Attractiveness</a:t>
            </a:r>
          </a:p>
        </p:txBody>
      </p:sp>
      <p:sp>
        <p:nvSpPr>
          <p:cNvPr id="8196" name="Rectangle 8">
            <a:extLst>
              <a:ext uri="{FF2B5EF4-FFF2-40B4-BE49-F238E27FC236}">
                <a16:creationId xmlns:a16="http://schemas.microsoft.com/office/drawing/2014/main" id="{776BB6B9-9296-418F-8EF8-1B343A26D747}"/>
              </a:ext>
            </a:extLst>
          </p:cNvPr>
          <p:cNvSpPr>
            <a:spLocks noChangeArrowheads="1"/>
          </p:cNvSpPr>
          <p:nvPr/>
        </p:nvSpPr>
        <p:spPr bwMode="auto">
          <a:xfrm>
            <a:off x="1771650" y="2971800"/>
            <a:ext cx="2457450" cy="85725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800">
                <a:solidFill>
                  <a:srgbClr val="000000"/>
                </a:solidFill>
              </a:rPr>
              <a:t>Study Environmental</a:t>
            </a:r>
          </a:p>
          <a:p>
            <a:pPr algn="ctr" defTabSz="685800" fontAlgn="auto">
              <a:spcBef>
                <a:spcPts val="0"/>
              </a:spcBef>
              <a:spcAft>
                <a:spcPts val="0"/>
              </a:spcAft>
            </a:pPr>
            <a:r>
              <a:rPr lang="en-US" altLang="en-US" sz="1800">
                <a:solidFill>
                  <a:srgbClr val="000000"/>
                </a:solidFill>
              </a:rPr>
              <a:t>and Business Trends</a:t>
            </a:r>
          </a:p>
        </p:txBody>
      </p:sp>
      <p:sp>
        <p:nvSpPr>
          <p:cNvPr id="8197" name="Rectangle 8">
            <a:extLst>
              <a:ext uri="{FF2B5EF4-FFF2-40B4-BE49-F238E27FC236}">
                <a16:creationId xmlns:a16="http://schemas.microsoft.com/office/drawing/2014/main" id="{61BF2104-7E9B-4683-9B4D-E3ED908431BD}"/>
              </a:ext>
            </a:extLst>
          </p:cNvPr>
          <p:cNvSpPr>
            <a:spLocks noChangeArrowheads="1"/>
          </p:cNvSpPr>
          <p:nvPr/>
        </p:nvSpPr>
        <p:spPr bwMode="auto">
          <a:xfrm>
            <a:off x="4743450" y="2971800"/>
            <a:ext cx="2457450" cy="85725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800">
                <a:solidFill>
                  <a:srgbClr val="000000"/>
                </a:solidFill>
              </a:rPr>
              <a:t>The Five Competitive</a:t>
            </a:r>
          </a:p>
          <a:p>
            <a:pPr algn="ctr" defTabSz="685800" fontAlgn="auto">
              <a:spcBef>
                <a:spcPts val="0"/>
              </a:spcBef>
              <a:spcAft>
                <a:spcPts val="0"/>
              </a:spcAft>
            </a:pPr>
            <a:r>
              <a:rPr lang="en-US" altLang="en-US" sz="1800">
                <a:solidFill>
                  <a:srgbClr val="000000"/>
                </a:solidFill>
              </a:rPr>
              <a:t>Forces Model</a:t>
            </a:r>
          </a:p>
        </p:txBody>
      </p:sp>
      <p:sp>
        <p:nvSpPr>
          <p:cNvPr id="8198" name="TextBox 8">
            <a:extLst>
              <a:ext uri="{FF2B5EF4-FFF2-40B4-BE49-F238E27FC236}">
                <a16:creationId xmlns:a16="http://schemas.microsoft.com/office/drawing/2014/main" id="{2CAE8990-CCBD-443E-B039-CB75941C9951}"/>
              </a:ext>
            </a:extLst>
          </p:cNvPr>
          <p:cNvSpPr txBox="1">
            <a:spLocks noChangeArrowheads="1"/>
          </p:cNvSpPr>
          <p:nvPr/>
        </p:nvSpPr>
        <p:spPr bwMode="auto">
          <a:xfrm>
            <a:off x="2457450" y="2171701"/>
            <a:ext cx="39433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2100">
                <a:solidFill>
                  <a:srgbClr val="000000"/>
                </a:solidFill>
              </a:rPr>
              <a:t>Assessing Industry Attractiveness</a:t>
            </a:r>
          </a:p>
        </p:txBody>
      </p:sp>
    </p:spTree>
    <p:extLst>
      <p:ext uri="{BB962C8B-B14F-4D97-AF65-F5344CB8AC3E}">
        <p14:creationId xmlns:p14="http://schemas.microsoft.com/office/powerpoint/2010/main" val="2774260071"/>
      </p:ext>
    </p:extLst>
  </p:cSld>
  <p:clrMapOvr>
    <a:masterClrMapping/>
  </p:clrMapOvr>
  <mc:AlternateContent xmlns:mc="http://schemas.openxmlformats.org/markup-compatibility/2006" xmlns:p14="http://schemas.microsoft.com/office/powerpoint/2010/main">
    <mc:Choice Requires="p14">
      <p:transition spd="slow" p14:dur="2000" advTm="21754"/>
    </mc:Choice>
    <mc:Fallback xmlns="">
      <p:transition spd="slow" advTm="217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E5FB2A0-9118-4806-AC2C-2160ECB29F1F}"/>
              </a:ext>
            </a:extLst>
          </p:cNvPr>
          <p:cNvSpPr>
            <a:spLocks noGrp="1" noChangeArrowheads="1"/>
          </p:cNvSpPr>
          <p:nvPr>
            <p:ph type="title"/>
          </p:nvPr>
        </p:nvSpPr>
        <p:spPr>
          <a:xfrm>
            <a:off x="914400" y="381000"/>
            <a:ext cx="6457950" cy="857250"/>
          </a:xfrm>
        </p:spPr>
        <p:txBody>
          <a:bodyPr/>
          <a:lstStyle/>
          <a:p>
            <a:pPr eaLnBrk="1" hangingPunct="1"/>
            <a:r>
              <a:rPr lang="en-US" altLang="en-US" sz="2700" dirty="0">
                <a:solidFill>
                  <a:srgbClr val="C00000"/>
                </a:solidFill>
                <a:latin typeface="Times New Roman" panose="02020603050405020304" pitchFamily="18" charset="0"/>
              </a:rPr>
              <a:t>Studying Industry Trends</a:t>
            </a:r>
          </a:p>
        </p:txBody>
      </p:sp>
      <p:sp>
        <p:nvSpPr>
          <p:cNvPr id="9219" name="Rectangle 3">
            <a:extLst>
              <a:ext uri="{FF2B5EF4-FFF2-40B4-BE49-F238E27FC236}">
                <a16:creationId xmlns:a16="http://schemas.microsoft.com/office/drawing/2014/main" id="{31819A63-38B3-4C2E-B630-D447A4489FCC}"/>
              </a:ext>
            </a:extLst>
          </p:cNvPr>
          <p:cNvSpPr>
            <a:spLocks noGrp="1" noChangeArrowheads="1"/>
          </p:cNvSpPr>
          <p:nvPr>
            <p:ph type="body" idx="1"/>
          </p:nvPr>
        </p:nvSpPr>
        <p:spPr>
          <a:xfrm>
            <a:off x="762000" y="1731764"/>
            <a:ext cx="6172200" cy="3394472"/>
          </a:xfrm>
        </p:spPr>
        <p:txBody>
          <a:bodyPr/>
          <a:lstStyle/>
          <a:p>
            <a:pPr eaLnBrk="1" hangingPunct="1"/>
            <a:r>
              <a:rPr lang="en-US" altLang="en-US" sz="2100" dirty="0">
                <a:latin typeface="Times New Roman" panose="02020603050405020304" pitchFamily="18" charset="0"/>
              </a:rPr>
              <a:t>Environmental Trends</a:t>
            </a:r>
          </a:p>
          <a:p>
            <a:pPr lvl="1" eaLnBrk="1" hangingPunct="1"/>
            <a:r>
              <a:rPr lang="en-US" altLang="en-US" sz="1800" dirty="0">
                <a:latin typeface="Times New Roman" panose="02020603050405020304" pitchFamily="18" charset="0"/>
              </a:rPr>
              <a:t>Include economic trends, social trends, technological advances, and political and regulatory changes.</a:t>
            </a:r>
          </a:p>
          <a:p>
            <a:pPr lvl="1" eaLnBrk="1" hangingPunct="1"/>
            <a:r>
              <a:rPr lang="en-US" altLang="en-US" sz="1800" dirty="0">
                <a:latin typeface="Times New Roman" panose="02020603050405020304" pitchFamily="18" charset="0"/>
              </a:rPr>
              <a:t>For example, industries that sell products to seniors are benefiting by the aging of the population.  </a:t>
            </a:r>
          </a:p>
          <a:p>
            <a:pPr eaLnBrk="1" hangingPunct="1"/>
            <a:r>
              <a:rPr lang="en-US" altLang="en-US" sz="2100" dirty="0">
                <a:latin typeface="Times New Roman" panose="02020603050405020304" pitchFamily="18" charset="0"/>
              </a:rPr>
              <a:t>Business Trends</a:t>
            </a:r>
          </a:p>
          <a:p>
            <a:pPr lvl="1" eaLnBrk="1" hangingPunct="1"/>
            <a:r>
              <a:rPr lang="en-US" altLang="en-US" sz="1800" dirty="0">
                <a:latin typeface="Times New Roman" panose="02020603050405020304" pitchFamily="18" charset="0"/>
              </a:rPr>
              <a:t>Other trends that impact an industry. </a:t>
            </a:r>
          </a:p>
          <a:p>
            <a:pPr lvl="1" eaLnBrk="1" hangingPunct="1"/>
            <a:r>
              <a:rPr lang="en-US" altLang="en-US" sz="1800" dirty="0">
                <a:latin typeface="Times New Roman" panose="02020603050405020304" pitchFamily="18" charset="0"/>
              </a:rPr>
              <a:t>For example, are profit margins in the industry increasing or falling? Is innovation accelerating or waning? Are input costs going up or down?</a:t>
            </a:r>
          </a:p>
        </p:txBody>
      </p:sp>
    </p:spTree>
    <p:extLst>
      <p:ext uri="{BB962C8B-B14F-4D97-AF65-F5344CB8AC3E}">
        <p14:creationId xmlns:p14="http://schemas.microsoft.com/office/powerpoint/2010/main" val="3053237323"/>
      </p:ext>
    </p:extLst>
  </p:cSld>
  <p:clrMapOvr>
    <a:masterClrMapping/>
  </p:clrMapOvr>
  <mc:AlternateContent xmlns:mc="http://schemas.openxmlformats.org/markup-compatibility/2006" xmlns:p14="http://schemas.microsoft.com/office/powerpoint/2010/main">
    <mc:Choice Requires="p14">
      <p:transition spd="slow" p14:dur="2000" advTm="49469"/>
    </mc:Choice>
    <mc:Fallback xmlns="">
      <p:transition spd="slow" advTm="494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FD0A37A3-3653-4B8B-B067-321347C4FBF3}"/>
              </a:ext>
            </a:extLst>
          </p:cNvPr>
          <p:cNvSpPr>
            <a:spLocks noGrp="1" noChangeArrowheads="1"/>
          </p:cNvSpPr>
          <p:nvPr>
            <p:ph type="title"/>
          </p:nvPr>
        </p:nvSpPr>
        <p:spPr>
          <a:xfrm>
            <a:off x="762000" y="513498"/>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0243" name="Rectangle 3">
            <a:extLst>
              <a:ext uri="{FF2B5EF4-FFF2-40B4-BE49-F238E27FC236}">
                <a16:creationId xmlns:a16="http://schemas.microsoft.com/office/drawing/2014/main" id="{60AF3624-BBFE-4812-A94A-7775ABF88977}"/>
              </a:ext>
            </a:extLst>
          </p:cNvPr>
          <p:cNvSpPr>
            <a:spLocks noGrp="1" noChangeArrowheads="1"/>
          </p:cNvSpPr>
          <p:nvPr>
            <p:ph type="body" idx="1"/>
          </p:nvPr>
        </p:nvSpPr>
        <p:spPr>
          <a:xfrm>
            <a:off x="685800" y="1752600"/>
            <a:ext cx="6972300" cy="3756423"/>
          </a:xfrm>
        </p:spPr>
        <p:txBody>
          <a:bodyPr/>
          <a:lstStyle/>
          <a:p>
            <a:pPr eaLnBrk="1" hangingPunct="1"/>
            <a:r>
              <a:rPr lang="en-US" altLang="en-US" sz="2100" dirty="0">
                <a:latin typeface="Times New Roman" panose="02020603050405020304" pitchFamily="18" charset="0"/>
              </a:rPr>
              <a:t>Explanation of the Five Forces Model</a:t>
            </a:r>
          </a:p>
          <a:p>
            <a:pPr lvl="1" eaLnBrk="1" hangingPunct="1"/>
            <a:r>
              <a:rPr lang="en-US" altLang="en-US" sz="1800" dirty="0">
                <a:latin typeface="Times New Roman" panose="02020603050405020304" pitchFamily="18" charset="0"/>
              </a:rPr>
              <a:t>The five competitive forces model is a framework for understanding the structure of an industry.</a:t>
            </a:r>
          </a:p>
          <a:p>
            <a:pPr lvl="1" eaLnBrk="1" hangingPunct="1"/>
            <a:r>
              <a:rPr lang="en-US" altLang="en-US" sz="1800" dirty="0">
                <a:latin typeface="Times New Roman" panose="02020603050405020304" pitchFamily="18" charset="0"/>
              </a:rPr>
              <a:t>The model is composed of the forces that determine industry profitability.</a:t>
            </a:r>
          </a:p>
          <a:p>
            <a:pPr lvl="1" eaLnBrk="1" hangingPunct="1"/>
            <a:r>
              <a:rPr lang="en-US" altLang="en-US" sz="1800" dirty="0">
                <a:latin typeface="Times New Roman" panose="02020603050405020304" pitchFamily="18" charset="0"/>
              </a:rPr>
              <a:t>They help determine the average rate of return for the firms in an industry.  </a:t>
            </a:r>
          </a:p>
        </p:txBody>
      </p:sp>
    </p:spTree>
    <p:extLst>
      <p:ext uri="{BB962C8B-B14F-4D97-AF65-F5344CB8AC3E}">
        <p14:creationId xmlns:p14="http://schemas.microsoft.com/office/powerpoint/2010/main" val="551170143"/>
      </p:ext>
    </p:extLst>
  </p:cSld>
  <p:clrMapOvr>
    <a:masterClrMapping/>
  </p:clrMapOvr>
  <mc:AlternateContent xmlns:mc="http://schemas.openxmlformats.org/markup-compatibility/2006" xmlns:p14="http://schemas.microsoft.com/office/powerpoint/2010/main">
    <mc:Choice Requires="p14">
      <p:transition spd="slow" p14:dur="2000" advTm="27868"/>
    </mc:Choice>
    <mc:Fallback xmlns="">
      <p:transition spd="slow" advTm="278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BD5A2B2-A6D0-41D5-9563-7B6FFC2FC55D}"/>
              </a:ext>
            </a:extLst>
          </p:cNvPr>
          <p:cNvSpPr>
            <a:spLocks noGrp="1" noChangeArrowheads="1"/>
          </p:cNvSpPr>
          <p:nvPr>
            <p:ph type="title"/>
          </p:nvPr>
        </p:nvSpPr>
        <p:spPr>
          <a:xfrm>
            <a:off x="838200" y="609600"/>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1267" name="Rectangle 3">
            <a:extLst>
              <a:ext uri="{FF2B5EF4-FFF2-40B4-BE49-F238E27FC236}">
                <a16:creationId xmlns:a16="http://schemas.microsoft.com/office/drawing/2014/main" id="{5B8B806D-ED74-4FC2-B580-F8EF93829515}"/>
              </a:ext>
            </a:extLst>
          </p:cNvPr>
          <p:cNvSpPr>
            <a:spLocks noGrp="1" noChangeArrowheads="1"/>
          </p:cNvSpPr>
          <p:nvPr>
            <p:ph type="body" idx="1"/>
          </p:nvPr>
        </p:nvSpPr>
        <p:spPr>
          <a:xfrm>
            <a:off x="609600" y="1905000"/>
            <a:ext cx="7048500" cy="3604023"/>
          </a:xfrm>
        </p:spPr>
        <p:txBody>
          <a:bodyPr/>
          <a:lstStyle/>
          <a:p>
            <a:pPr eaLnBrk="1" hangingPunct="1"/>
            <a:r>
              <a:rPr lang="en-US" altLang="en-US" sz="2100" dirty="0">
                <a:latin typeface="Times New Roman" panose="02020603050405020304" pitchFamily="18" charset="0"/>
              </a:rPr>
              <a:t>Explanation of the Five Forces Model (continued)</a:t>
            </a:r>
          </a:p>
          <a:p>
            <a:pPr lvl="1" eaLnBrk="1" hangingPunct="1"/>
            <a:r>
              <a:rPr lang="en-US" altLang="en-US" sz="1800" dirty="0">
                <a:latin typeface="Times New Roman" panose="02020603050405020304" pitchFamily="18" charset="0"/>
              </a:rPr>
              <a:t>Each of the five forces impacts the average rate of return for the firms in an industry by applying pressure on industry profitability.</a:t>
            </a:r>
          </a:p>
          <a:p>
            <a:pPr lvl="1" eaLnBrk="1" hangingPunct="1"/>
            <a:r>
              <a:rPr lang="en-US" altLang="en-US" sz="1800" dirty="0">
                <a:latin typeface="Times New Roman" panose="02020603050405020304" pitchFamily="18" charset="0"/>
              </a:rPr>
              <a:t>Well managed firms try to position their firms in a way that avoids or diminishes these forces—in an attempt to beat the average rate of return of the industry.</a:t>
            </a:r>
          </a:p>
        </p:txBody>
      </p:sp>
    </p:spTree>
    <p:extLst>
      <p:ext uri="{BB962C8B-B14F-4D97-AF65-F5344CB8AC3E}">
        <p14:creationId xmlns:p14="http://schemas.microsoft.com/office/powerpoint/2010/main" val="1104557556"/>
      </p:ext>
    </p:extLst>
  </p:cSld>
  <p:clrMapOvr>
    <a:masterClrMapping/>
  </p:clrMapOvr>
  <mc:AlternateContent xmlns:mc="http://schemas.openxmlformats.org/markup-compatibility/2006" xmlns:p14="http://schemas.microsoft.com/office/powerpoint/2010/main">
    <mc:Choice Requires="p14">
      <p:transition spd="slow" p14:dur="2000" advTm="14084"/>
    </mc:Choice>
    <mc:Fallback xmlns="">
      <p:transition spd="slow" advTm="1408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E6E2B82-6CA7-4574-A46E-51E67CE9B8A4}"/>
              </a:ext>
            </a:extLst>
          </p:cNvPr>
          <p:cNvSpPr>
            <a:spLocks noGrp="1" noChangeArrowheads="1"/>
          </p:cNvSpPr>
          <p:nvPr>
            <p:ph type="title"/>
          </p:nvPr>
        </p:nvSpPr>
        <p:spPr>
          <a:xfrm>
            <a:off x="1132286" y="457200"/>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2291" name="Line 4">
            <a:extLst>
              <a:ext uri="{FF2B5EF4-FFF2-40B4-BE49-F238E27FC236}">
                <a16:creationId xmlns:a16="http://schemas.microsoft.com/office/drawing/2014/main" id="{CF250A07-3C8C-4BF4-A310-435665A2F067}"/>
              </a:ext>
            </a:extLst>
          </p:cNvPr>
          <p:cNvSpPr>
            <a:spLocks noChangeShapeType="1"/>
          </p:cNvSpPr>
          <p:nvPr/>
        </p:nvSpPr>
        <p:spPr bwMode="auto">
          <a:xfrm>
            <a:off x="1143000" y="2057400"/>
            <a:ext cx="6858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pic>
        <p:nvPicPr>
          <p:cNvPr id="12294" name="Picture 1">
            <a:extLst>
              <a:ext uri="{FF2B5EF4-FFF2-40B4-BE49-F238E27FC236}">
                <a16:creationId xmlns:a16="http://schemas.microsoft.com/office/drawing/2014/main" id="{63FD2AFB-83A1-4D81-AB91-A6B7615F1C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0917" y="2343150"/>
            <a:ext cx="5979319"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771054"/>
      </p:ext>
    </p:extLst>
  </p:cSld>
  <p:clrMapOvr>
    <a:masterClrMapping/>
  </p:clrMapOvr>
  <mc:AlternateContent xmlns:mc="http://schemas.openxmlformats.org/markup-compatibility/2006" xmlns:p14="http://schemas.microsoft.com/office/powerpoint/2010/main">
    <mc:Choice Requires="p14">
      <p:transition spd="slow" p14:dur="2000" advTm="142297"/>
    </mc:Choice>
    <mc:Fallback xmlns="">
      <p:transition spd="slow" advTm="14229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8|1|0.4|0.3|1.5"/>
</p:tagLst>
</file>

<file path=ppt/tags/tag2.xml><?xml version="1.0" encoding="utf-8"?>
<p:tagLst xmlns:a="http://schemas.openxmlformats.org/drawingml/2006/main" xmlns:r="http://schemas.openxmlformats.org/officeDocument/2006/relationships" xmlns:p="http://schemas.openxmlformats.org/presentationml/2006/main">
  <p:tag name="TIMING" val="|4.3|0.6|0.7|1|0.9|1.9"/>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1.3|1.1|97.6"/>
</p:tagLst>
</file>

<file path=ppt/theme/theme1.xml><?xml version="1.0" encoding="utf-8"?>
<a:theme xmlns:a="http://schemas.openxmlformats.org/drawingml/2006/main" name="Presentation1">
  <a:themeElements>
    <a:clrScheme name="Custom 1">
      <a:dk1>
        <a:srgbClr val="000000"/>
      </a:dk1>
      <a:lt1>
        <a:srgbClr val="000000"/>
      </a:lt1>
      <a:dk2>
        <a:srgbClr val="000000"/>
      </a:dk2>
      <a:lt2>
        <a:srgbClr val="000000"/>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3545</TotalTime>
  <Pages>10</Pages>
  <Words>2952</Words>
  <Application>Microsoft Office PowerPoint</Application>
  <PresentationFormat>On-screen Show (4:3)</PresentationFormat>
  <Paragraphs>324</Paragraphs>
  <Slides>42</Slides>
  <Notes>24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Calibri</vt:lpstr>
      <vt:lpstr>Garamond</vt:lpstr>
      <vt:lpstr>Helvetica</vt:lpstr>
      <vt:lpstr>Tajawal Medium</vt:lpstr>
      <vt:lpstr>Times New Roman</vt:lpstr>
      <vt:lpstr>Wingdings</vt:lpstr>
      <vt:lpstr>Presentation1</vt:lpstr>
      <vt:lpstr>Custom Design</vt:lpstr>
      <vt:lpstr>Visio</vt:lpstr>
      <vt:lpstr>PowerPoint Presentation</vt:lpstr>
      <vt:lpstr>Franchising and the social Entrepreneur</vt:lpstr>
      <vt:lpstr>Which Road to Take?</vt:lpstr>
      <vt:lpstr>Franchising</vt:lpstr>
      <vt:lpstr>Mac Franchising </vt:lpstr>
      <vt:lpstr>PowerPoint Presentation</vt:lpstr>
      <vt:lpstr>KFC franchising </vt:lpstr>
      <vt:lpstr>Franchising Basics</vt:lpstr>
      <vt:lpstr>PowerPoint Presentation</vt:lpstr>
      <vt:lpstr>The Franchising Relationship</vt:lpstr>
      <vt:lpstr>Benefits of Franchising</vt:lpstr>
      <vt:lpstr>Drawbacks of Franchising</vt:lpstr>
      <vt:lpstr>Pure (Business format)  </vt:lpstr>
      <vt:lpstr>Example of Franchising Type</vt:lpstr>
      <vt:lpstr>    Franchising:  </vt:lpstr>
      <vt:lpstr>Social Entrepreneurs </vt:lpstr>
      <vt:lpstr>Mainstreaming into Government Policy </vt:lpstr>
      <vt:lpstr>Three Concepts</vt:lpstr>
      <vt:lpstr>Social Economy</vt:lpstr>
      <vt:lpstr>PowerPoint Presentation</vt:lpstr>
      <vt:lpstr>PowerPoint Presentation</vt:lpstr>
      <vt:lpstr>The Rise of the Social Economy</vt:lpstr>
      <vt:lpstr>What is Social Enterprise?</vt:lpstr>
      <vt:lpstr>PowerPoint Presentation</vt:lpstr>
      <vt:lpstr>PowerPoint Presentation</vt:lpstr>
      <vt:lpstr>PowerPoint Presentation</vt:lpstr>
      <vt:lpstr>PowerPoint Presentation</vt:lpstr>
      <vt:lpstr>PowerPoint Presentation</vt:lpstr>
      <vt:lpstr>PowerPoint Presentation</vt:lpstr>
      <vt:lpstr>Social Entrepreneurs</vt:lpstr>
      <vt:lpstr>Social Entrepreneurs</vt:lpstr>
      <vt:lpstr>Social Entrepreneurship Construct</vt:lpstr>
      <vt:lpstr>PowerPoint Presentation</vt:lpstr>
      <vt:lpstr>What is Industry Analysis?</vt:lpstr>
      <vt:lpstr>Why is Industry Analysis Important?</vt:lpstr>
      <vt:lpstr>Three Key Questions</vt:lpstr>
      <vt:lpstr>How Industry and Firm-Level Factors Affect Performance</vt:lpstr>
      <vt:lpstr>Techniques Available to Assess Industry Attractiveness</vt:lpstr>
      <vt:lpstr>Studying Industry Trends</vt:lpstr>
      <vt:lpstr>The Five Competitive Forces Model</vt:lpstr>
      <vt:lpstr>The Five Competitive Forces Model</vt:lpstr>
      <vt:lpstr>The Five Competitive Forces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287</cp:revision>
  <cp:lastPrinted>1995-03-21T17:16:20Z</cp:lastPrinted>
  <dcterms:created xsi:type="dcterms:W3CDTF">1997-06-02T08:31:06Z</dcterms:created>
  <dcterms:modified xsi:type="dcterms:W3CDTF">2024-07-10T12:45:14Z</dcterms:modified>
</cp:coreProperties>
</file>