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tags/tag22.xml" ContentType="application/vnd.openxmlformats-officedocument.presentationml.tags+xml"/>
  <Override PartName="/ppt/tags/tag9.xml" ContentType="application/vnd.openxmlformats-officedocument.presentationml.tags+xml"/>
  <Override PartName="/ppt/tags/tag20.xml" ContentType="application/vnd.openxmlformats-officedocument.presentationml.tags+xml"/>
  <Override PartName="/ppt/tags/tag4.xml" ContentType="application/vnd.openxmlformats-officedocument.presentationml.tags+xml"/>
  <Override PartName="/ppt/tags/tag2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18.xml" ContentType="application/vnd.openxmlformats-officedocument.presentationml.tags+xml"/>
  <Override PartName="/ppt/tags/tag13.xml" ContentType="application/vnd.openxmlformats-officedocument.presentationml.tags+xml"/>
  <Override PartName="/ppt/tags/tag12.xml" ContentType="application/vnd.openxmlformats-officedocument.presentationml.tags+xml"/>
  <Override PartName="/ppt/tags/tag11.xml" ContentType="application/vnd.openxmlformats-officedocument.presentationml.tags+xml"/>
  <Override PartName="/ppt/tags/tag10.xml" ContentType="application/vnd.openxmlformats-officedocument.presentationml.tags+xml"/>
  <Override PartName="/ppt/tags/tag8.xml" ContentType="application/vnd.openxmlformats-officedocument.presentationml.tags+xml"/>
  <Override PartName="/ppt/tags/tag7.xml" ContentType="application/vnd.openxmlformats-officedocument.presentationml.tags+xml"/>
  <Override PartName="/ppt/tags/tag17.xml" ContentType="application/vnd.openxmlformats-officedocument.presentationml.tags+xml"/>
  <Override PartName="/ppt/tags/tag6.xml" ContentType="application/vnd.openxmlformats-officedocument.presentationml.tags+xml"/>
  <Override PartName="/ppt/tags/tag5.xml" ContentType="application/vnd.openxmlformats-officedocument.presentationml.tags+xml"/>
  <Override PartName="/ppt/tags/tag3.xml" ContentType="application/vnd.openxmlformats-officedocument.presentationml.tags+xml"/>
  <Override PartName="/ppt/tags/tag2.xml" ContentType="application/vnd.openxmlformats-officedocument.presentationml.tags+xml"/>
  <Override PartName="/ppt/tags/tag1.xml" ContentType="application/vnd.openxmlformats-officedocument.presentationml.tags+xml"/>
  <Override PartName="/ppt/tags/tag24.xml" ContentType="application/vnd.openxmlformats-officedocument.presentationml.tags+xml"/>
  <Override PartName="/ppt/tags/tag21.xml" ContentType="application/vnd.openxmlformats-officedocument.presentationml.tags+xml"/>
  <Override PartName="/ppt/tags/tag25.xml" ContentType="application/vnd.openxmlformats-officedocument.presentationml.tags+xml"/>
  <Override PartName="/ppt/tags/tag19.xml" ContentType="application/vnd.openxmlformats-officedocument.presentationml.tags+xml"/>
  <Override PartName="/ppt/tags/tag16.xml" ContentType="application/vnd.openxmlformats-officedocument.presentationml.tags+xml"/>
  <Override PartName="/ppt/tags/tag15.xml" ContentType="application/vnd.openxmlformats-officedocument.presentationml.tags+xml"/>
  <Override PartName="/ppt/tags/tag14.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97" r:id="rId2"/>
    <p:sldId id="498" r:id="rId3"/>
    <p:sldId id="499" r:id="rId4"/>
    <p:sldId id="553" r:id="rId5"/>
    <p:sldId id="306" r:id="rId6"/>
    <p:sldId id="555" r:id="rId7"/>
    <p:sldId id="613" r:id="rId8"/>
    <p:sldId id="557" r:id="rId9"/>
    <p:sldId id="652" r:id="rId10"/>
    <p:sldId id="559" r:id="rId11"/>
    <p:sldId id="653" r:id="rId12"/>
    <p:sldId id="635" r:id="rId13"/>
    <p:sldId id="654" r:id="rId14"/>
    <p:sldId id="271" r:id="rId15"/>
    <p:sldId id="554" r:id="rId16"/>
    <p:sldId id="602" r:id="rId17"/>
    <p:sldId id="586" r:id="rId18"/>
    <p:sldId id="655" r:id="rId19"/>
    <p:sldId id="656" r:id="rId20"/>
    <p:sldId id="645" r:id="rId21"/>
    <p:sldId id="646" r:id="rId22"/>
    <p:sldId id="647" r:id="rId23"/>
    <p:sldId id="507" r:id="rId24"/>
    <p:sldId id="509" r:id="rId25"/>
    <p:sldId id="508" r:id="rId26"/>
    <p:sldId id="590" r:id="rId27"/>
    <p:sldId id="622" r:id="rId28"/>
    <p:sldId id="648" r:id="rId29"/>
    <p:sldId id="649" r:id="rId30"/>
    <p:sldId id="568" r:id="rId31"/>
    <p:sldId id="569" r:id="rId32"/>
    <p:sldId id="614" r:id="rId33"/>
    <p:sldId id="615" r:id="rId34"/>
    <p:sldId id="616" r:id="rId35"/>
    <p:sldId id="639" r:id="rId36"/>
    <p:sldId id="658" r:id="rId37"/>
    <p:sldId id="640" r:id="rId38"/>
    <p:sldId id="542" r:id="rId39"/>
    <p:sldId id="54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0852575-EAD6-4660-B380-0D3FA1FE7787}">
          <p14:sldIdLst/>
        </p14:section>
        <p14:section name="Default Section" id="{73925AE7-E9D8-48BC-A988-41815CE32A48}">
          <p14:sldIdLst>
            <p14:sldId id="497"/>
            <p14:sldId id="498"/>
            <p14:sldId id="499"/>
            <p14:sldId id="553"/>
            <p14:sldId id="306"/>
            <p14:sldId id="555"/>
            <p14:sldId id="613"/>
            <p14:sldId id="557"/>
            <p14:sldId id="652"/>
            <p14:sldId id="559"/>
            <p14:sldId id="653"/>
            <p14:sldId id="635"/>
            <p14:sldId id="654"/>
            <p14:sldId id="271"/>
            <p14:sldId id="554"/>
            <p14:sldId id="602"/>
            <p14:sldId id="586"/>
            <p14:sldId id="655"/>
            <p14:sldId id="656"/>
            <p14:sldId id="645"/>
            <p14:sldId id="646"/>
            <p14:sldId id="647"/>
            <p14:sldId id="507"/>
            <p14:sldId id="509"/>
            <p14:sldId id="508"/>
            <p14:sldId id="590"/>
            <p14:sldId id="622"/>
            <p14:sldId id="648"/>
            <p14:sldId id="649"/>
            <p14:sldId id="568"/>
            <p14:sldId id="569"/>
            <p14:sldId id="614"/>
            <p14:sldId id="615"/>
            <p14:sldId id="616"/>
            <p14:sldId id="639"/>
            <p14:sldId id="658"/>
            <p14:sldId id="640"/>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kba Alsabbagh" initials="OA" lastIdx="1" clrIdx="0">
    <p:extLst>
      <p:ext uri="{19B8F6BF-5375-455C-9EA6-DF929625EA0E}">
        <p15:presenceInfo xmlns:p15="http://schemas.microsoft.com/office/powerpoint/2012/main" userId="Okba Alsabbag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2" d="100"/>
          <a:sy n="82" d="100"/>
        </p:scale>
        <p:origin x="6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29B8C1-AA12-47CB-A25F-E86EA9A4CAE3}" type="datetimeFigureOut">
              <a:rPr lang="en-US" smtClean="0"/>
              <a:t>05/02/2026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1FA4E-93CC-41E0-B521-59D3365E0AB5}" type="slidenum">
              <a:rPr lang="en-US" smtClean="0"/>
              <a:t>‹#›</a:t>
            </a:fld>
            <a:endParaRPr lang="en-US"/>
          </a:p>
        </p:txBody>
      </p:sp>
    </p:spTree>
    <p:extLst>
      <p:ext uri="{BB962C8B-B14F-4D97-AF65-F5344CB8AC3E}">
        <p14:creationId xmlns:p14="http://schemas.microsoft.com/office/powerpoint/2010/main" val="3648278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26912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3339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4261-924A-49C7-ABB6-98ACE89E05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5E9213-ED91-44EE-B05C-1314CDA95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A50F20-B573-428D-9233-26C71A9340D7}"/>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54A06791-8D96-49A6-B256-6E637ABF4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08B06-BD14-43FA-9FD5-FB2F2821B051}"/>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410001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672B-42E7-4613-8A3B-E9BA059CDE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12C3975-D75A-4B07-A8C7-72D64FB1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7AFFDA-8B38-4BFC-8BBF-D17701281403}"/>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9FE9136A-463A-41C6-B6E1-2476DAA61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DE73F9-2DF5-4B0B-A9E1-9023FB4FBBD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4088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493F-B342-487E-B4BF-A689139C3E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77666DF-C921-4EFF-B18E-B82C40A16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9CFD16-01D4-4408-A49E-066A86F1B798}"/>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4123523D-D90A-4EC6-8BA8-DC64BCE0A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F0BED2-3A7E-4BC7-AA9F-8CAA79F4F4E0}"/>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78798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5BD6-B7F7-4C2F-A2C9-EB7DA114FC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7B3A34-B737-435D-90D3-86193A382D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EF30F0-3E0D-44D9-9282-5A654EFDF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A55AAF-1417-4281-9EA3-2B2104E2C1ED}"/>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6" name="Footer Placeholder 5">
            <a:extLst>
              <a:ext uri="{FF2B5EF4-FFF2-40B4-BE49-F238E27FC236}">
                <a16:creationId xmlns:a16="http://schemas.microsoft.com/office/drawing/2014/main" id="{3D372FDC-A884-4D1B-90C3-4DB673B393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35E63D-ACBB-4060-A76A-A5946951F599}"/>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60409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DFEA-06A7-4A54-A3C0-04D33B406A5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38041B-1F90-4E5C-9BF9-D9783D6DE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120007-4EC7-4D48-944E-1D6EAC54A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11931C-0A00-462A-BD77-AE3F90E013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FEBACD-C0AE-49D1-8123-5D428B5C93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EEE348-A37E-43BD-81C2-BE653AEE2426}"/>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8" name="Footer Placeholder 7">
            <a:extLst>
              <a:ext uri="{FF2B5EF4-FFF2-40B4-BE49-F238E27FC236}">
                <a16:creationId xmlns:a16="http://schemas.microsoft.com/office/drawing/2014/main" id="{494DDE4A-447F-4E05-A3E9-F3750CEC8E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354B1A-8A35-49D0-86C4-DADDE10195F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3842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6865-86D7-41AE-992D-D6BADA0C29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900324-E517-4603-B45F-783024B5DDB4}"/>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4" name="Footer Placeholder 3">
            <a:extLst>
              <a:ext uri="{FF2B5EF4-FFF2-40B4-BE49-F238E27FC236}">
                <a16:creationId xmlns:a16="http://schemas.microsoft.com/office/drawing/2014/main" id="{BBF4C836-305C-4647-86FF-461B9F67B2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E7569-725F-4269-AF16-177B6CA25E7E}"/>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5557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7F6595-2742-40BD-B1D4-27CF80FA642A}"/>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3" name="Footer Placeholder 2">
            <a:extLst>
              <a:ext uri="{FF2B5EF4-FFF2-40B4-BE49-F238E27FC236}">
                <a16:creationId xmlns:a16="http://schemas.microsoft.com/office/drawing/2014/main" id="{213740C1-CB57-4F92-B035-EE36B23C0B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5D57AB-C84B-4999-A842-0FDD41A55782}"/>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849918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270B-F916-4FD7-9B1B-2AD24AC790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63313B3-1644-4640-86E4-6DBF4D57D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A4424C-47B4-452A-815E-514B4889E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03D8D-8C7F-48E4-B777-FD9101548601}"/>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6" name="Footer Placeholder 5">
            <a:extLst>
              <a:ext uri="{FF2B5EF4-FFF2-40B4-BE49-F238E27FC236}">
                <a16:creationId xmlns:a16="http://schemas.microsoft.com/office/drawing/2014/main" id="{0A031FC5-217E-4D86-A60F-840F6E6D3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AD3C9-622D-4B42-A93C-DE300FB26B4C}"/>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154454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FE58-0253-4F9A-A8AF-40E45D84AC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B0408D-09FE-4911-B16F-9E0FC218E4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CC7CDD-FC48-4CFA-A934-5CD431F7C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F77E3-3C20-4294-89B4-5B03461374AC}"/>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6" name="Footer Placeholder 5">
            <a:extLst>
              <a:ext uri="{FF2B5EF4-FFF2-40B4-BE49-F238E27FC236}">
                <a16:creationId xmlns:a16="http://schemas.microsoft.com/office/drawing/2014/main" id="{B5852690-0FD5-4F5D-81C8-8F8D9E96A6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2923AF-408C-453C-B301-9BF20ED473E3}"/>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528724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F88E-1501-4B29-BD36-597B93270C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18DB9-5783-478F-974C-5237125AF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7B823B-CA26-4F89-852E-316DF1BEB0C7}"/>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85AF878B-A3D0-4FBE-9C5C-4B5A2C52F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86ACA-D067-4E24-93F2-CE7CC6D02B38}"/>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86493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52143E-FAB5-4F05-BD65-364A84D82C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427F04-1C57-4A1B-8220-FDA4BA603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8ACE89-CF25-4B24-8D36-0E17A2E4AF14}"/>
              </a:ext>
            </a:extLst>
          </p:cNvPr>
          <p:cNvSpPr>
            <a:spLocks noGrp="1"/>
          </p:cNvSpPr>
          <p:nvPr>
            <p:ph type="dt" sz="half" idx="10"/>
          </p:nvPr>
        </p:nvSpPr>
        <p:spPr/>
        <p:txBody>
          <a:body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43F5D4F2-EDED-4DEB-ACBE-C70EA01F0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D0D09A-CE6A-4967-A245-B40A3C9FF67A}"/>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2138256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7135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73249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2467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8327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1416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9102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5B96A9-0AE9-4D7F-81EE-9C50B3F07A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B17144-47C7-4E1F-A3E1-A958B76CD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4537D-BC7D-487E-B3FB-7B5825BD98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826EA1-EEF2-4008-9EE9-BE8E617E511F}" type="datetimeFigureOut">
              <a:rPr lang="en-US" smtClean="0"/>
              <a:t>05/02/2026</a:t>
            </a:fld>
            <a:endParaRPr lang="en-US"/>
          </a:p>
        </p:txBody>
      </p:sp>
      <p:sp>
        <p:nvSpPr>
          <p:cNvPr id="5" name="Footer Placeholder 4">
            <a:extLst>
              <a:ext uri="{FF2B5EF4-FFF2-40B4-BE49-F238E27FC236}">
                <a16:creationId xmlns:a16="http://schemas.microsoft.com/office/drawing/2014/main" id="{F8CAC6CD-03D8-4246-B20A-00390E3CBB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046BFA-18D4-4B8A-BC6A-B35C8EFE0D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1D7DBE-A038-42CA-806D-AF47F708943E}" type="slidenum">
              <a:rPr lang="en-US" smtClean="0"/>
              <a:t>‹#›</a:t>
            </a:fld>
            <a:endParaRPr lang="en-US"/>
          </a:p>
        </p:txBody>
      </p:sp>
    </p:spTree>
    <p:extLst>
      <p:ext uri="{BB962C8B-B14F-4D97-AF65-F5344CB8AC3E}">
        <p14:creationId xmlns:p14="http://schemas.microsoft.com/office/powerpoint/2010/main" val="79436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4.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5.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6.xml"/><Relationship Id="rId5" Type="http://schemas.openxmlformats.org/officeDocument/2006/relationships/image" Target="../media/image10.png"/><Relationship Id="rId4" Type="http://schemas.openxmlformats.org/officeDocument/2006/relationships/hyperlink" Target="https://ncmr.lps.library.cmu.edu/article/id/19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7.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8.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9.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0.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1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3.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4.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5.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6.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7.xml"/><Relationship Id="rId5" Type="http://schemas.openxmlformats.org/officeDocument/2006/relationships/image" Target="../media/image22.jpe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hyperlink" Target="https://www.scholarmix.com/article/the-role-of-listening-in-conflict-resolution?" TargetMode="External"/><Relationship Id="rId2" Type="http://schemas.openxmlformats.org/officeDocument/2006/relationships/slideLayout" Target="../slideLayouts/slideLayout16.xml"/><Relationship Id="rId1" Type="http://schemas.openxmlformats.org/officeDocument/2006/relationships/tags" Target="../tags/tag18.xml"/><Relationship Id="rId5" Type="http://schemas.openxmlformats.org/officeDocument/2006/relationships/image" Target="../media/image23.jpe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9.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atlantis-press.com/proceedings/icemci-24/126007993?utm_source=chatgpt.com" TargetMode="External"/><Relationship Id="rId1" Type="http://schemas.openxmlformats.org/officeDocument/2006/relationships/slideLayout" Target="../slideLayouts/slideLayout16.xml"/><Relationship Id="rId5" Type="http://schemas.openxmlformats.org/officeDocument/2006/relationships/image" Target="../media/image28.jpeg"/><Relationship Id="rId4" Type="http://schemas.openxmlformats.org/officeDocument/2006/relationships/image" Target="../media/image27.jpe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0.xml"/><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1.xml"/><Relationship Id="rId5" Type="http://schemas.openxmlformats.org/officeDocument/2006/relationships/image" Target="../media/image36.jpeg"/><Relationship Id="rId4" Type="http://schemas.openxmlformats.org/officeDocument/2006/relationships/image" Target="../media/image35.jpe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2.xml"/><Relationship Id="rId5" Type="http://schemas.openxmlformats.org/officeDocument/2006/relationships/image" Target="../media/image38.jpeg"/><Relationship Id="rId4" Type="http://schemas.openxmlformats.org/officeDocument/2006/relationships/image" Target="../media/image37.jpeg"/></Relationships>
</file>

<file path=ppt/slides/_rels/slide35.xml.rels><?xml version="1.0" encoding="UTF-8" standalone="yes"?>
<Relationships xmlns="http://schemas.openxmlformats.org/package/2006/relationships"><Relationship Id="rId3" Type="http://schemas.openxmlformats.org/officeDocument/2006/relationships/hyperlink" Target="https://www.researchgate.net/publication/283783711_Nonverbal_Communication_in_Business_Negotiations_and_Business_Meetings?" TargetMode="External"/><Relationship Id="rId2" Type="http://schemas.openxmlformats.org/officeDocument/2006/relationships/slideLayout" Target="../slideLayouts/slideLayout16.xml"/><Relationship Id="rId1" Type="http://schemas.openxmlformats.org/officeDocument/2006/relationships/tags" Target="../tags/tag23.xml"/><Relationship Id="rId6" Type="http://schemas.openxmlformats.org/officeDocument/2006/relationships/image" Target="../media/image40.jpeg"/><Relationship Id="rId5" Type="http://schemas.openxmlformats.org/officeDocument/2006/relationships/image" Target="../media/image39.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4.xml"/><Relationship Id="rId4" Type="http://schemas.openxmlformats.org/officeDocument/2006/relationships/image" Target="../media/image41.jpe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25.xml"/><Relationship Id="rId5" Type="http://schemas.openxmlformats.org/officeDocument/2006/relationships/image" Target="../media/image43.jpeg"/><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17.xml"/><Relationship Id="rId5" Type="http://schemas.openxmlformats.org/officeDocument/2006/relationships/image" Target="../media/image47.png"/><Relationship Id="rId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148181" y="3687651"/>
            <a:ext cx="7823890" cy="615553"/>
          </a:xfrm>
          <a:prstGeom prst="rect">
            <a:avLst/>
          </a:prstGeom>
          <a:noFill/>
        </p:spPr>
        <p:txBody>
          <a:bodyPr wrap="square" rtlCol="0">
            <a:spAutoFit/>
          </a:bodyPr>
          <a:lstStyle/>
          <a:p>
            <a:pPr algn="ctr"/>
            <a:r>
              <a:rPr lang="ar-SY" sz="3400" b="1" dirty="0">
                <a:latin typeface="Tahoma" panose="020B0604030504040204" pitchFamily="34" charset="0"/>
                <a:ea typeface="Tahoma" panose="020B0604030504040204" pitchFamily="34" charset="0"/>
                <a:cs typeface="Tahoma" panose="020B0604030504040204" pitchFamily="34" charset="0"/>
              </a:rPr>
              <a:t>مهارات التفاوض</a:t>
            </a:r>
            <a:endParaRPr lang="en-US" sz="3400" b="1"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p:cNvSpPr/>
          <p:nvPr/>
        </p:nvSpPr>
        <p:spPr>
          <a:xfrm>
            <a:off x="5748017" y="472133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600" b="1" dirty="0">
                <a:solidFill>
                  <a:schemeClr val="tx1"/>
                </a:solidFill>
                <a:latin typeface="Tahoma" panose="020B0604030504040204" pitchFamily="34" charset="0"/>
                <a:ea typeface="Tahoma" panose="020B0604030504040204" pitchFamily="34" charset="0"/>
                <a:cs typeface="Tahoma" panose="020B0604030504040204" pitchFamily="34" charset="0"/>
              </a:rPr>
              <a:t>المحاضرة الثالثة</a:t>
            </a:r>
            <a:endParaRPr lang="en-US" sz="2600" b="1"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6400263" y="5197485"/>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MKT421</a:t>
            </a:r>
            <a:endParaRPr lang="ar-SY" sz="20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Okba Alsabbagh</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8F7C9B8C-7226-41EA-9955-577D10B19E73}"/>
              </a:ext>
            </a:extLst>
          </p:cNvPr>
          <p:cNvSpPr txBox="1"/>
          <p:nvPr/>
        </p:nvSpPr>
        <p:spPr>
          <a:xfrm>
            <a:off x="6824027" y="2106761"/>
            <a:ext cx="5779733" cy="1261884"/>
          </a:xfrm>
          <a:prstGeom prst="rect">
            <a:avLst/>
          </a:prstGeom>
          <a:noFill/>
        </p:spPr>
        <p:txBody>
          <a:bodyPr wrap="square" rtlCol="0">
            <a:spAutoFit/>
          </a:bodyPr>
          <a:lstStyle/>
          <a:p>
            <a:pPr algn="ctr"/>
            <a:r>
              <a:rPr lang="ar-SY" sz="3800" b="1" dirty="0">
                <a:solidFill>
                  <a:srgbClr val="00B0F0"/>
                </a:solidFill>
                <a:latin typeface="Tahoma" panose="020B0604030504040204" pitchFamily="34" charset="0"/>
                <a:ea typeface="Tahoma" panose="020B0604030504040204" pitchFamily="34" charset="0"/>
                <a:cs typeface="Tahoma" panose="020B0604030504040204" pitchFamily="34" charset="0"/>
              </a:rPr>
              <a:t>فن التفاوض وخدمة العملاء</a:t>
            </a:r>
            <a:endParaRPr lang="en-US" sz="38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6962"/>
    </mc:Choice>
    <mc:Fallback xmlns="">
      <p:transition spd="slow" advTm="2696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94534" y="868899"/>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تمهيد</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5615" y="1438276"/>
            <a:ext cx="8417320" cy="5344476"/>
          </a:xfrm>
          <a:prstGeom prst="rect">
            <a:avLst/>
          </a:prstGeom>
          <a:noFill/>
        </p:spPr>
        <p:txBody>
          <a:bodyPr wrap="square" rtlCol="0">
            <a:spAutoFit/>
          </a:bodyPr>
          <a:lstStyle/>
          <a:p>
            <a:pPr algn="just" rtl="1">
              <a:lnSpc>
                <a:spcPct val="250000"/>
              </a:lnSpc>
            </a:pPr>
            <a:r>
              <a:rPr lang="ar-SY" sz="2000" dirty="0"/>
              <a:t>تُعد مهارات التفاوض من المهارات الأساسية التي يحتاجها الأفراد في حياتهم المهنية، ولا سيما في مجالات الأعمال وخدمة الزبائن، حيث تتكرر المواقف التفاوضية بشكل يومي وبصور مختلفة. ولا يعتمد نجاح التفاوض على قوة الموقف فقط، بل يرتبط بدرجة كبيرة بقدرة المفاوض على استخدام مجموعة من المهارات السلوكية والمعرفية والعاطفية. وقد أكدت الدراسات الأكاديمية أن مهارات التفاوض تشكل عاملاً حاسماً في تحقيق الأهداف وإدارة العلاقات وبناء الثقة بين الأطراف. وتهدف هذه المحاضرة إلى تعريف الطلبة بأهم مهارات التفاوض العملية، وشرح أبعادها، وبيان أثرها على نتائج التفاوض، من خلال أربعة محاور رئيسية تشكل جوهر الأداء التفاوضي الفعّال.</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0EAE71C3-8631-42C2-8AB3-DE212DC72D1F}"/>
              </a:ext>
            </a:extLst>
          </p:cNvPr>
          <p:cNvSpPr/>
          <p:nvPr/>
        </p:nvSpPr>
        <p:spPr>
          <a:xfrm>
            <a:off x="1386880" y="263240"/>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11031"/>
    </mc:Choice>
    <mc:Fallback xmlns="">
      <p:transition spd="slow" advTm="1110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920163" y="792069"/>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الأهداف</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2286" y="1299035"/>
            <a:ext cx="8495854" cy="5575309"/>
          </a:xfrm>
          <a:prstGeom prst="rect">
            <a:avLst/>
          </a:prstGeom>
          <a:noFill/>
        </p:spPr>
        <p:txBody>
          <a:bodyPr wrap="square" rtlCol="0">
            <a:spAutoFit/>
          </a:bodyPr>
          <a:lstStyle/>
          <a:p>
            <a:pPr algn="just" rtl="1">
              <a:lnSpc>
                <a:spcPct val="200000"/>
              </a:lnSpc>
            </a:pPr>
            <a:r>
              <a:rPr lang="ar-SY" sz="2000" dirty="0"/>
              <a:t>بنهاية هذه المحاضرة، سيكون الطالب قادراً على:</a:t>
            </a:r>
          </a:p>
          <a:p>
            <a:pPr marL="342900" indent="-342900" algn="just" rtl="1">
              <a:lnSpc>
                <a:spcPct val="200000"/>
              </a:lnSpc>
              <a:buFont typeface="Arial" panose="020B0604020202020204" pitchFamily="34" charset="0"/>
              <a:buChar char="•"/>
            </a:pPr>
            <a:r>
              <a:rPr lang="ar-SY" sz="2000" dirty="0"/>
              <a:t>توضيح مفهوم مهارات التفاوض وبيان دورها في تحسين فعالية العملية التفاوضية في سياق الأعمال وخدمة الزبائن.</a:t>
            </a:r>
          </a:p>
          <a:p>
            <a:pPr marL="342900" indent="-342900" algn="just" rtl="1">
              <a:lnSpc>
                <a:spcPct val="200000"/>
              </a:lnSpc>
              <a:buFont typeface="Arial" panose="020B0604020202020204" pitchFamily="34" charset="0"/>
              <a:buChar char="•"/>
            </a:pPr>
            <a:r>
              <a:rPr lang="ar-SY" sz="2000" dirty="0"/>
              <a:t>تحليل أهمية التحضير والتخطيط للتفاوض من خلال تحديد الأهداف والقضايا والبدائل المتاحة</a:t>
            </a:r>
          </a:p>
          <a:p>
            <a:pPr marL="342900" indent="-342900" algn="just" rtl="1">
              <a:lnSpc>
                <a:spcPct val="200000"/>
              </a:lnSpc>
              <a:buFont typeface="Arial" panose="020B0604020202020204" pitchFamily="34" charset="0"/>
              <a:buChar char="•"/>
            </a:pPr>
            <a:r>
              <a:rPr lang="ar-SY" sz="2000" dirty="0"/>
              <a:t>تطبيق مهارة الإصغاء الفعّال لفهم مصالح الطرف الآخر وبناء فهم مشترك يسهم في الوصول إلى حلول تفاوضية مناسبة.</a:t>
            </a:r>
          </a:p>
          <a:p>
            <a:pPr marL="342900" indent="-342900" algn="just" rtl="1">
              <a:lnSpc>
                <a:spcPct val="150000"/>
              </a:lnSpc>
              <a:buFont typeface="Arial" panose="020B0604020202020204" pitchFamily="34" charset="0"/>
              <a:buChar char="•"/>
            </a:pPr>
            <a:r>
              <a:rPr lang="ar-SY" sz="2000" dirty="0"/>
              <a:t>إدارة العواطف والانفعالات أثناء التفاوض بما ينسجم مع الاستراتيجية التفاوضية المتبعة ويعزز الثقة بين الأطراف.</a:t>
            </a:r>
          </a:p>
          <a:p>
            <a:pPr marL="342900" indent="-342900" algn="just" rtl="1">
              <a:lnSpc>
                <a:spcPct val="150000"/>
              </a:lnSpc>
              <a:buFont typeface="Arial" panose="020B0604020202020204" pitchFamily="34" charset="0"/>
              <a:buChar char="•"/>
            </a:pPr>
            <a:r>
              <a:rPr lang="ar-SY" sz="2000" dirty="0"/>
              <a:t>استخدام مهارات الاتصال والتعبير بفعالية لبناء رسائل تفاوضية واضحة ومقنعة تدعم تحقيق الأهداف التفاوضية.</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F23DF24A-0469-4803-998B-B81A41AE71F9}"/>
              </a:ext>
            </a:extLst>
          </p:cNvPr>
          <p:cNvSpPr/>
          <p:nvPr/>
        </p:nvSpPr>
        <p:spPr>
          <a:xfrm>
            <a:off x="1386880" y="278357"/>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ustDataLst>
      <p:tags r:id="rId1"/>
    </p:custDataLst>
    <p:extLst>
      <p:ext uri="{BB962C8B-B14F-4D97-AF65-F5344CB8AC3E}">
        <p14:creationId xmlns:p14="http://schemas.microsoft.com/office/powerpoint/2010/main" val="1868502536"/>
      </p:ext>
    </p:extLst>
  </p:cSld>
  <p:clrMapOvr>
    <a:masterClrMapping/>
  </p:clrMapOvr>
  <mc:AlternateContent xmlns:mc="http://schemas.openxmlformats.org/markup-compatibility/2006" xmlns:p14="http://schemas.microsoft.com/office/powerpoint/2010/main">
    <mc:Choice Requires="p14">
      <p:transition spd="slow" p14:dur="2000" advTm="80551"/>
    </mc:Choice>
    <mc:Fallback xmlns="">
      <p:transition spd="slow" advTm="805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54147" y="990932"/>
            <a:ext cx="4021493" cy="892552"/>
          </a:xfrm>
          <a:prstGeom prst="rect">
            <a:avLst/>
          </a:prstGeom>
          <a:noFill/>
        </p:spPr>
        <p:txBody>
          <a:bodyPr wrap="square" rtlCol="0">
            <a:spAutoFit/>
          </a:bodyPr>
          <a:lstStyle/>
          <a:p>
            <a:pPr algn="ctr" rtl="1"/>
            <a:r>
              <a:rPr lang="ar-SY" sz="2600" b="1" dirty="0">
                <a:solidFill>
                  <a:srgbClr val="00B0F0"/>
                </a:solidFill>
                <a:latin typeface="Alexandria" charset="0"/>
                <a:cs typeface="Alexandria" charset="0"/>
              </a:rPr>
              <a:t>المحور الأول</a:t>
            </a:r>
          </a:p>
          <a:p>
            <a:pPr algn="ctr" rtl="1"/>
            <a:r>
              <a:rPr lang="ar-SY" sz="2600" dirty="0">
                <a:solidFill>
                  <a:srgbClr val="00B0F0"/>
                </a:solidFill>
                <a:latin typeface="Alexandria" charset="0"/>
                <a:cs typeface="Alexandria" charset="0"/>
              </a:rPr>
              <a:t>مهارة التحضير والتخطيط للتفاوض </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2" name="Rounded Rectangle 1">
            <a:extLst>
              <a:ext uri="{FF2B5EF4-FFF2-40B4-BE49-F238E27FC236}">
                <a16:creationId xmlns:a16="http://schemas.microsoft.com/office/drawing/2014/main" id="{B2782454-8FE8-41C1-822F-E6A31F1501E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937949851"/>
      </p:ext>
    </p:extLst>
  </p:cSld>
  <p:clrMapOvr>
    <a:masterClrMapping/>
  </p:clrMapOvr>
  <mc:AlternateContent xmlns:mc="http://schemas.openxmlformats.org/markup-compatibility/2006" xmlns:p14="http://schemas.microsoft.com/office/powerpoint/2010/main">
    <mc:Choice Requires="p14">
      <p:transition spd="slow" p14:dur="2000" advTm="23146"/>
    </mc:Choice>
    <mc:Fallback xmlns="">
      <p:transition spd="slow" advTm="23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591711" y="1396315"/>
            <a:ext cx="4955590" cy="4659289"/>
          </a:xfrm>
          <a:prstGeom prst="rect">
            <a:avLst/>
          </a:prstGeom>
        </p:spPr>
        <p:txBody>
          <a:bodyPr wrap="square">
            <a:spAutoFit/>
          </a:bodyPr>
          <a:lstStyle/>
          <a:p>
            <a:pPr algn="just" rtl="1">
              <a:lnSpc>
                <a:spcPct val="150000"/>
              </a:lnSpc>
            </a:pPr>
            <a:r>
              <a:rPr lang="ar-SY" sz="2000" dirty="0"/>
              <a:t>يُعد التحضير والتخطيط للتفاوض من أهم المهارات التي تحدد مستوى نجاح العملية التفاوضية قبل أن تبدأ فعلياً. فالمفاوض الذي يدخل التفاوض دون إعداد مسبق يكون أكثر عرضة للضغوط والتنازلات غير المدروسة. ويشمل التحضير فهم القضايا المطروحة، وتحديد الأهداف التفاوضية، وتقدير البدائل المتاحة في حال فشل التفاوض. كما يسهم التخطيط الجيد في تعزيز الثقة بالنفس وتحسين جودة القرارات المتخذة أثناء التفاوض. ويهدف هذا المحور إلى توضيح أبعاد مهارة التحضير ودورها في بناء موقف تفاوضي قوي ومتوازن.</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
        <p:nvSpPr>
          <p:cNvPr id="11" name="Rectangle 10">
            <a:extLst>
              <a:ext uri="{FF2B5EF4-FFF2-40B4-BE49-F238E27FC236}">
                <a16:creationId xmlns:a16="http://schemas.microsoft.com/office/drawing/2014/main" id="{CBBB857C-AB06-4470-8674-3894C1584E37}"/>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953CD4A5-59B2-4790-851F-77EFAEAE78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1F587BF4-21C1-4004-B054-4773242E2E48}"/>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ustDataLst>
      <p:tags r:id="rId1"/>
    </p:custDataLst>
  </p:cSld>
  <p:clrMapOvr>
    <a:masterClrMapping/>
  </p:clrMapOvr>
  <p:transition spd="slow" advTm="70900">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744547" y="959325"/>
            <a:ext cx="6679186"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مفهوم التحضير للتفاوض ودوره في النجاح</a:t>
            </a:r>
          </a:p>
        </p:txBody>
      </p:sp>
      <p:sp>
        <p:nvSpPr>
          <p:cNvPr id="48" name="TextBox 47"/>
          <p:cNvSpPr txBox="1"/>
          <p:nvPr/>
        </p:nvSpPr>
        <p:spPr>
          <a:xfrm>
            <a:off x="825500" y="1494254"/>
            <a:ext cx="10541000" cy="4575035"/>
          </a:xfrm>
          <a:prstGeom prst="rect">
            <a:avLst/>
          </a:prstGeom>
          <a:noFill/>
        </p:spPr>
        <p:txBody>
          <a:bodyPr wrap="square" rtlCol="0">
            <a:spAutoFit/>
          </a:bodyPr>
          <a:lstStyle/>
          <a:p>
            <a:pPr algn="just" rtl="1">
              <a:lnSpc>
                <a:spcPct val="250000"/>
              </a:lnSpc>
            </a:pPr>
            <a:r>
              <a:rPr lang="ar-SY" sz="2000" dirty="0"/>
              <a:t>يُقصد بالتحضير للتفاوض مجموعة الأنشطة التي يقوم بها المفاوض قبل الدخول في العملية التفاوضية، بهدف فهم الموقف التفاوضي بشكل شامل. ويشمل ذلك تحليل القضايا، وتحديد الأهداف، ودراسة الخصم، وتقدير البدائل المتاحة. وتؤكد الأدبيات الأكاديمية أن التفاوض دون تحضير يمنح الخصم أفضلية واضحة، ويضعف قدرة المفاوض على تحقيق أهدافه. فالتحضير يساعد على تقليل المفاجآت، وزيادة الثقة بالنفس، وتحسين جودة القرارات أثناء التفاوض.</a:t>
            </a:r>
          </a:p>
          <a:p>
            <a:pPr algn="just" rtl="1">
              <a:lnSpc>
                <a:spcPct val="250000"/>
              </a:lnSpc>
            </a:pPr>
            <a:r>
              <a:rPr lang="ar-SY" sz="2000" dirty="0"/>
              <a:t>علاوة على ذلك، يسهم التحضير في تعزيز القدرة على الابتكار أثناء النقاش، حيث يصبح </a:t>
            </a:r>
          </a:p>
          <a:p>
            <a:pPr algn="just" rtl="1">
              <a:lnSpc>
                <a:spcPct val="250000"/>
              </a:lnSpc>
            </a:pPr>
            <a:r>
              <a:rPr lang="ar-SY" sz="2000" dirty="0"/>
              <a:t>المفاوض أكثر استعداداً لاقتراح حلول مرنة ومناسبة.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A916ACD-FB70-488C-BB5D-55DEE561EA8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4" name="Picture 2" descr="How to Prepare for a Successful Negotiation">
            <a:extLst>
              <a:ext uri="{FF2B5EF4-FFF2-40B4-BE49-F238E27FC236}">
                <a16:creationId xmlns:a16="http://schemas.microsoft.com/office/drawing/2014/main" id="{89612694-FE78-4B01-8FDB-44D6277D49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3196" y="4022250"/>
            <a:ext cx="2438400" cy="18764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448253200"/>
      </p:ext>
    </p:extLst>
  </p:cSld>
  <p:clrMapOvr>
    <a:masterClrMapping/>
  </p:clrMapOvr>
  <mc:AlternateContent xmlns:mc="http://schemas.openxmlformats.org/markup-compatibility/2006" xmlns:p14="http://schemas.microsoft.com/office/powerpoint/2010/main">
    <mc:Choice Requires="p14">
      <p:transition p14:dur="10" advTm="184764"/>
    </mc:Choice>
    <mc:Fallback xmlns="">
      <p:transition advTm="18476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25500" y="1631609"/>
            <a:ext cx="10541000" cy="4305730"/>
          </a:xfrm>
          <a:prstGeom prst="rect">
            <a:avLst/>
          </a:prstGeom>
          <a:noFill/>
        </p:spPr>
        <p:txBody>
          <a:bodyPr wrap="square" rtlCol="0">
            <a:spAutoFit/>
          </a:bodyPr>
          <a:lstStyle/>
          <a:p>
            <a:pPr algn="just" rtl="1">
              <a:lnSpc>
                <a:spcPct val="300000"/>
              </a:lnSpc>
            </a:pPr>
            <a:r>
              <a:rPr lang="ar-SY" sz="2000" dirty="0"/>
              <a:t>كما يتيح فهم البيئة المحيطة بالسوق والمنافسين، مما يزيد من مصداقية المفاوض ويقوي موقفه. بالإضافة إلى ذلك، يساعد التحضير على التعرف على نقاط القوة والضعف لدى الطرفين، ما يمكّن من إدارة التنازلات بشكل استراتيجي. وأخيراً، يضمن التحضير الفعال توافق الاستراتيجية التفاوضية مع الأهداف طويلة المدى للمؤسسة أو الفرد.</a:t>
            </a:r>
          </a:p>
          <a:p>
            <a:pPr algn="just" rtl="1">
              <a:lnSpc>
                <a:spcPct val="300000"/>
              </a:lnSpc>
            </a:pPr>
            <a:r>
              <a:rPr lang="ar-SY" sz="2000" b="1" u="sng" dirty="0"/>
              <a:t>مثال</a:t>
            </a:r>
            <a:r>
              <a:rPr lang="ar-SY" sz="2000" dirty="0"/>
              <a:t> : بائع سيارات يحضّر مسبقاً معلومات عن السوق والأسعار يكون أكثر قدرة على الدفاع </a:t>
            </a:r>
          </a:p>
          <a:p>
            <a:pPr algn="just" rtl="1">
              <a:lnSpc>
                <a:spcPct val="200000"/>
              </a:lnSpc>
            </a:pPr>
            <a:r>
              <a:rPr lang="ar-SY" sz="2000" dirty="0"/>
              <a:t>عن عرضه أثناء التفاوض مع الزبون.</a:t>
            </a:r>
            <a:endParaRPr lang="ar-SY" sz="20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ounded Rectangle 1">
            <a:extLst>
              <a:ext uri="{FF2B5EF4-FFF2-40B4-BE49-F238E27FC236}">
                <a16:creationId xmlns:a16="http://schemas.microsoft.com/office/drawing/2014/main" id="{CEACCFD2-1625-42C9-BEDD-F1C014B07AD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2050" name="Picture 2" descr="Preparation is Key. “Failing to Prepare ...">
            <a:extLst>
              <a:ext uri="{FF2B5EF4-FFF2-40B4-BE49-F238E27FC236}">
                <a16:creationId xmlns:a16="http://schemas.microsoft.com/office/drawing/2014/main" id="{3F7A94ED-8B57-47B8-8ADC-EAE04B8450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3797559"/>
            <a:ext cx="3028950" cy="20588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30714878"/>
      </p:ext>
    </p:extLst>
  </p:cSld>
  <p:clrMapOvr>
    <a:masterClrMapping/>
  </p:clrMapOvr>
  <mc:AlternateContent xmlns:mc="http://schemas.openxmlformats.org/markup-compatibility/2006" xmlns:p14="http://schemas.microsoft.com/office/powerpoint/2010/main">
    <mc:Choice Requires="p14">
      <p:transition p14:dur="10" advTm="176418"/>
    </mc:Choice>
    <mc:Fallback xmlns="">
      <p:transition advTm="17641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822033" y="1075016"/>
            <a:ext cx="758760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تحديد الأهداف التفاوضية وأثره على السلوك</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TextBox 9">
            <a:extLst>
              <a:ext uri="{FF2B5EF4-FFF2-40B4-BE49-F238E27FC236}">
                <a16:creationId xmlns:a16="http://schemas.microsoft.com/office/drawing/2014/main" id="{A07E57B9-7FBA-4667-A3FC-963F2C719219}"/>
              </a:ext>
            </a:extLst>
          </p:cNvPr>
          <p:cNvSpPr txBox="1"/>
          <p:nvPr/>
        </p:nvSpPr>
        <p:spPr>
          <a:xfrm>
            <a:off x="822033" y="1493696"/>
            <a:ext cx="10730205" cy="4575035"/>
          </a:xfrm>
          <a:prstGeom prst="rect">
            <a:avLst/>
          </a:prstGeom>
          <a:noFill/>
        </p:spPr>
        <p:txBody>
          <a:bodyPr wrap="square" rtlCol="0">
            <a:spAutoFit/>
          </a:bodyPr>
          <a:lstStyle/>
          <a:p>
            <a:pPr marL="231775" algn="just" rtl="1">
              <a:lnSpc>
                <a:spcPct val="250000"/>
              </a:lnSpc>
            </a:pPr>
            <a:r>
              <a:rPr lang="ar-SY" sz="2000" dirty="0">
                <a:latin typeface="Times New Roman" panose="02020603050405020304" pitchFamily="18" charset="0"/>
              </a:rPr>
              <a:t>يُعد تحديد الأهداف التفاوضية خطوة محورية في عملية التحضير، إذ يوجّه سلوك المفاوض ويمنحه إطاراً واضحاً للتحرك. وتشمل الأهداف ما يسعى المفاوض إلى تحقيقه، وما يمكنه التنازل عنه، والحد الأدنى المقبول لديه. ويساعد وضوح الأهداف على تجنب التنازلات العشوائية، وعلى الحفاظ على الاتساق أثناء التفاوض. </a:t>
            </a:r>
          </a:p>
          <a:p>
            <a:pPr marL="231775" algn="just" rtl="1">
              <a:lnSpc>
                <a:spcPct val="250000"/>
              </a:lnSpc>
            </a:pPr>
            <a:r>
              <a:rPr lang="ar-SY" sz="2000" dirty="0">
                <a:latin typeface="Times New Roman" panose="02020603050405020304" pitchFamily="18" charset="0"/>
              </a:rPr>
              <a:t>كما أن الأهداف الواقعية تزيد من فرص الوصول إلى اتفاق مرضٍ لجميع الأطراف المتفاوضة.</a:t>
            </a:r>
          </a:p>
          <a:p>
            <a:pPr marL="231775" algn="just" rtl="1">
              <a:lnSpc>
                <a:spcPct val="250000"/>
              </a:lnSpc>
            </a:pPr>
            <a:r>
              <a:rPr lang="ar-SY" sz="2000" dirty="0">
                <a:latin typeface="Times New Roman" panose="02020603050405020304" pitchFamily="18" charset="0"/>
              </a:rPr>
              <a:t>علاوة على ذلك، تحديد الأهداف يمكّن المفاوض من تقييم العروض المطروحة بشكل نقدي.</a:t>
            </a:r>
          </a:p>
          <a:p>
            <a:pPr marL="231775" algn="just" rtl="1">
              <a:lnSpc>
                <a:spcPct val="250000"/>
              </a:lnSpc>
            </a:pPr>
            <a:r>
              <a:rPr lang="ar-SY" sz="2000" b="1" dirty="0">
                <a:latin typeface="Times New Roman" panose="02020603050405020304" pitchFamily="18" charset="0"/>
              </a:rPr>
              <a:t>للاطلاع أكثر يمكن زيارة الرابط الآتي: </a:t>
            </a:r>
            <a:r>
              <a:rPr lang="ar-SY" sz="2000" b="1" u="sng" dirty="0">
                <a:latin typeface="Times New Roman" panose="02020603050405020304" pitchFamily="18" charset="0"/>
                <a:hlinkClick r:id="rId4"/>
              </a:rPr>
              <a:t>اضغط هنا للدخول.</a:t>
            </a:r>
            <a:endParaRPr lang="ar-SY" sz="2000" b="1" u="sng" dirty="0">
              <a:latin typeface="Times New Roman" panose="02020603050405020304" pitchFamily="18" charset="0"/>
            </a:endParaRPr>
          </a:p>
        </p:txBody>
      </p:sp>
      <p:sp>
        <p:nvSpPr>
          <p:cNvPr id="9" name="Rounded Rectangle 1">
            <a:extLst>
              <a:ext uri="{FF2B5EF4-FFF2-40B4-BE49-F238E27FC236}">
                <a16:creationId xmlns:a16="http://schemas.microsoft.com/office/drawing/2014/main" id="{4CD0D8FC-C37A-4733-8880-08FB1BD1BB1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3074" name="Picture 2" descr="Negotiation Strategies and Plans">
            <a:extLst>
              <a:ext uri="{FF2B5EF4-FFF2-40B4-BE49-F238E27FC236}">
                <a16:creationId xmlns:a16="http://schemas.microsoft.com/office/drawing/2014/main" id="{071F3518-31C9-4D80-95E1-6EB45919E8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762" y="3391274"/>
            <a:ext cx="3180800" cy="26774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05025972"/>
      </p:ext>
    </p:extLst>
  </p:cSld>
  <p:clrMapOvr>
    <a:masterClrMapping/>
  </p:clrMapOvr>
  <mc:AlternateContent xmlns:mc="http://schemas.openxmlformats.org/markup-compatibility/2006" xmlns:p14="http://schemas.microsoft.com/office/powerpoint/2010/main">
    <mc:Choice Requires="p14">
      <p:transition p14:dur="10" advTm="170315"/>
    </mc:Choice>
    <mc:Fallback xmlns="">
      <p:transition advTm="17031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A07E57B9-7FBA-4667-A3FC-963F2C719219}"/>
              </a:ext>
            </a:extLst>
          </p:cNvPr>
          <p:cNvSpPr txBox="1"/>
          <p:nvPr/>
        </p:nvSpPr>
        <p:spPr>
          <a:xfrm>
            <a:off x="822033" y="1493696"/>
            <a:ext cx="10730205" cy="4536563"/>
          </a:xfrm>
          <a:prstGeom prst="rect">
            <a:avLst/>
          </a:prstGeom>
          <a:noFill/>
        </p:spPr>
        <p:txBody>
          <a:bodyPr wrap="square" rtlCol="0">
            <a:spAutoFit/>
          </a:bodyPr>
          <a:lstStyle/>
          <a:p>
            <a:pPr marL="231775" algn="just" rtl="1">
              <a:lnSpc>
                <a:spcPct val="300000"/>
              </a:lnSpc>
            </a:pPr>
            <a:r>
              <a:rPr lang="ar-SY" sz="2000" dirty="0">
                <a:latin typeface="Times New Roman" panose="02020603050405020304" pitchFamily="18" charset="0"/>
              </a:rPr>
              <a:t>ويزيد من قدرته على التمييز بين ما هو جوهري وما هو ثانوي. كما يعزز القدرة على التخطيط الاستراتيجي للتفاوض، بما يتوافق مع المصالح الطويلة المدى. ويساعد وضوح الأهداف أيضاً على تقليل الضغوط النفسية أثناء التفاوض، لأن المفاوض يعرف مسبقاً حدوده المقبولة. وأخيراً، تحديد الأهداف يتيح المرونة المنظمة في تعديل الاستراتيجيات دون فقدان السيطرة على النتائج النهائية.</a:t>
            </a:r>
          </a:p>
          <a:p>
            <a:pPr marL="231775" algn="just" rtl="1">
              <a:lnSpc>
                <a:spcPct val="300000"/>
              </a:lnSpc>
            </a:pPr>
            <a:r>
              <a:rPr lang="ar-SY" sz="2000" b="1" u="sng" dirty="0">
                <a:latin typeface="Times New Roman" panose="02020603050405020304" pitchFamily="18" charset="0"/>
              </a:rPr>
              <a:t>مثال</a:t>
            </a:r>
            <a:r>
              <a:rPr lang="ar-SY" sz="2000" dirty="0">
                <a:latin typeface="Times New Roman" panose="02020603050405020304" pitchFamily="18" charset="0"/>
              </a:rPr>
              <a:t>: موظف يتفاوض على راتبه بعد أن حدّد مسبقاً الحد الأدنى الذي يقبله، </a:t>
            </a:r>
          </a:p>
          <a:p>
            <a:pPr marL="231775" algn="just" rtl="1">
              <a:lnSpc>
                <a:spcPct val="300000"/>
              </a:lnSpc>
            </a:pPr>
            <a:r>
              <a:rPr lang="ar-SY" sz="2000" dirty="0">
                <a:latin typeface="Times New Roman" panose="02020603050405020304" pitchFamily="18" charset="0"/>
              </a:rPr>
              <a:t>يتجنب القبول بعرض أقل تحت الضغط</a:t>
            </a:r>
          </a:p>
        </p:txBody>
      </p:sp>
      <p:sp>
        <p:nvSpPr>
          <p:cNvPr id="9" name="Rounded Rectangle 1">
            <a:extLst>
              <a:ext uri="{FF2B5EF4-FFF2-40B4-BE49-F238E27FC236}">
                <a16:creationId xmlns:a16="http://schemas.microsoft.com/office/drawing/2014/main" id="{4CD0D8FC-C37A-4733-8880-08FB1BD1BB1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4098" name="Picture 2" descr="Jack Nasher Publishes 10 Tips for ...">
            <a:extLst>
              <a:ext uri="{FF2B5EF4-FFF2-40B4-BE49-F238E27FC236}">
                <a16:creationId xmlns:a16="http://schemas.microsoft.com/office/drawing/2014/main" id="{87526D7D-907A-439C-87C9-C6AF3909C9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736" y="4313368"/>
            <a:ext cx="2914650" cy="15716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8330698"/>
      </p:ext>
    </p:extLst>
  </p:cSld>
  <p:clrMapOvr>
    <a:masterClrMapping/>
  </p:clrMapOvr>
  <mc:AlternateContent xmlns:mc="http://schemas.openxmlformats.org/markup-compatibility/2006" xmlns:p14="http://schemas.microsoft.com/office/powerpoint/2010/main">
    <mc:Choice Requires="p14">
      <p:transition p14:dur="10" advTm="170315"/>
    </mc:Choice>
    <mc:Fallback xmlns="">
      <p:transition advTm="17031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670560" y="973733"/>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تحليل القضايا التفاوضية وترتيب الأولويات</a:t>
            </a: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587047"/>
            <a:ext cx="10541000" cy="4536563"/>
          </a:xfrm>
          <a:prstGeom prst="rect">
            <a:avLst/>
          </a:prstGeom>
          <a:noFill/>
        </p:spPr>
        <p:txBody>
          <a:bodyPr wrap="square" rtlCol="0">
            <a:spAutoFit/>
          </a:bodyPr>
          <a:lstStyle/>
          <a:p>
            <a:pPr algn="just" rtl="1">
              <a:lnSpc>
                <a:spcPct val="300000"/>
              </a:lnSpc>
            </a:pPr>
            <a:r>
              <a:rPr lang="ar-SA" sz="2000" dirty="0">
                <a:effectLst/>
                <a:ea typeface="Times New Roman" panose="02020603050405020304" pitchFamily="18" charset="0"/>
              </a:rPr>
              <a:t>يتطلب التحضير الفعّال تحليل القضايا المطروحة على طاولة التفاوض، وتحديد نقاط الخلاف ونقاط الالتقاء بين الأطراف. ولا تكون جميع القضايا بنفس الأهمية، لذا يجب ترتيبها حسب الأولوية والأثر. ويساعد هذا التحليل المفاوض على التركيز على القضايا الجوهرية، وعدم استنزاف الجهد في مسائل ثانوية. كما يسهّل إيجاد حلول وسط.</a:t>
            </a:r>
            <a:r>
              <a:rPr lang="en-US" sz="2000" dirty="0">
                <a:effectLst/>
                <a:ea typeface="Times New Roman" panose="02020603050405020304" pitchFamily="18" charset="0"/>
              </a:rPr>
              <a:t> </a:t>
            </a:r>
            <a:r>
              <a:rPr lang="ar-SA" sz="2000" dirty="0">
                <a:effectLst/>
                <a:ea typeface="Times New Roman" panose="02020603050405020304" pitchFamily="18" charset="0"/>
              </a:rPr>
              <a:t>علاوة على ذلك، تحليل القضايا يمكّن المفاوض من تحديد المخاطر المحتملة لكل نقطة خلاف،</a:t>
            </a:r>
            <a:endParaRPr lang="en-US" sz="2000" dirty="0">
              <a:effectLst/>
              <a:ea typeface="Times New Roman" panose="02020603050405020304" pitchFamily="18" charset="0"/>
            </a:endParaRPr>
          </a:p>
          <a:p>
            <a:pPr algn="just" rtl="1">
              <a:lnSpc>
                <a:spcPct val="250000"/>
              </a:lnSpc>
            </a:pPr>
            <a:r>
              <a:rPr lang="ar-SA" sz="2000" dirty="0">
                <a:effectLst/>
                <a:ea typeface="Times New Roman" panose="02020603050405020304" pitchFamily="18" charset="0"/>
              </a:rPr>
              <a:t>ويعزز القدرة على اتخاذ قرارات مدروسة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5122" name="Picture 2" descr="Issues in Negotiation: How to Solve a ...">
            <a:extLst>
              <a:ext uri="{FF2B5EF4-FFF2-40B4-BE49-F238E27FC236}">
                <a16:creationId xmlns:a16="http://schemas.microsoft.com/office/drawing/2014/main" id="{4F9B0E25-820F-4F52-8361-429CE4B07A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4774" y="4292083"/>
            <a:ext cx="3229369" cy="17195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341964862"/>
      </p:ext>
    </p:extLst>
  </p:cSld>
  <p:clrMapOvr>
    <a:masterClrMapping/>
  </p:clrMapOvr>
  <mc:AlternateContent xmlns:mc="http://schemas.openxmlformats.org/markup-compatibility/2006" xmlns:p14="http://schemas.microsoft.com/office/powerpoint/2010/main">
    <mc:Choice Requires="p14">
      <p:transition p14:dur="10" advTm="174490"/>
    </mc:Choice>
    <mc:Fallback xmlns="">
      <p:transition advTm="17449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587047"/>
            <a:ext cx="10541000" cy="4536563"/>
          </a:xfrm>
          <a:prstGeom prst="rect">
            <a:avLst/>
          </a:prstGeom>
          <a:noFill/>
        </p:spPr>
        <p:txBody>
          <a:bodyPr wrap="square" rtlCol="0">
            <a:spAutoFit/>
          </a:bodyPr>
          <a:lstStyle/>
          <a:p>
            <a:pPr algn="just" rtl="1">
              <a:lnSpc>
                <a:spcPct val="300000"/>
              </a:lnSpc>
            </a:pPr>
            <a:r>
              <a:rPr lang="ar-SA" sz="2000" dirty="0">
                <a:effectLst/>
                <a:ea typeface="Times New Roman" panose="02020603050405020304" pitchFamily="18" charset="0"/>
              </a:rPr>
              <a:t>كما يساعد على توظيف الوقت والجهد بشكل أكثر فاعلية، خصوصاً عند التعامل مع مفاوضات معقدة تحتوي على عدة محاور. ويساهم ترتيب الأولويات في تحديد المجالات التي يمكن فيها التنازل دون الإضرار بالمصالح الأساسية. وأخيراً، يتيح هذا التحليل للمفاوض تقديم حلول مبتكرة تراعي مصالح الطرفين، ما يزيد فرص الوصول إلى اتفاق متوازن ومستدام.</a:t>
            </a:r>
            <a:endParaRPr lang="en-US" sz="2000" dirty="0">
              <a:effectLst/>
              <a:ea typeface="Times New Roman" panose="02020603050405020304" pitchFamily="18" charset="0"/>
            </a:endParaRPr>
          </a:p>
          <a:p>
            <a:pPr algn="just" rtl="1">
              <a:lnSpc>
                <a:spcPct val="300000"/>
              </a:lnSpc>
            </a:pPr>
            <a:r>
              <a:rPr lang="ar-SA" sz="2000" b="1" u="sng" dirty="0">
                <a:effectLst/>
                <a:ea typeface="Times New Roman" panose="02020603050405020304" pitchFamily="18" charset="0"/>
              </a:rPr>
              <a:t>مثال</a:t>
            </a:r>
            <a:r>
              <a:rPr lang="ar-SA" sz="2000" dirty="0">
                <a:effectLst/>
                <a:ea typeface="Times New Roman" panose="02020603050405020304" pitchFamily="18" charset="0"/>
              </a:rPr>
              <a:t> : في تفاوض وظيفي، قد تكون ساعات العمل أكثر أهمية من المسمّى الوظيفي </a:t>
            </a:r>
            <a:endParaRPr lang="en-US" sz="2000" dirty="0">
              <a:effectLst/>
              <a:ea typeface="Times New Roman" panose="02020603050405020304" pitchFamily="18" charset="0"/>
            </a:endParaRPr>
          </a:p>
          <a:p>
            <a:pPr algn="just" rtl="1">
              <a:lnSpc>
                <a:spcPct val="250000"/>
              </a:lnSpc>
            </a:pPr>
            <a:r>
              <a:rPr lang="ar-SA" sz="2000" dirty="0">
                <a:effectLst/>
                <a:ea typeface="Times New Roman" panose="02020603050405020304" pitchFamily="18" charset="0"/>
              </a:rPr>
              <a:t>بالنسبة لأحد الأطراف.</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6146" name="Picture 2" descr="Priorities Stock Illustrations – 7,684 ...">
            <a:extLst>
              <a:ext uri="{FF2B5EF4-FFF2-40B4-BE49-F238E27FC236}">
                <a16:creationId xmlns:a16="http://schemas.microsoft.com/office/drawing/2014/main" id="{4D3157C5-D529-4BA0-B62F-BB5EF51DFD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640" y="4035927"/>
            <a:ext cx="2201183" cy="14971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8" name="Picture 4" descr="How to negotiate a great property deal ...">
            <a:extLst>
              <a:ext uri="{FF2B5EF4-FFF2-40B4-BE49-F238E27FC236}">
                <a16:creationId xmlns:a16="http://schemas.microsoft.com/office/drawing/2014/main" id="{AE90AA3A-78FD-4BAB-9498-E2FDF06D07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0183" y="5413075"/>
            <a:ext cx="2286000" cy="5951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37489445"/>
      </p:ext>
    </p:extLst>
  </p:cSld>
  <p:clrMapOvr>
    <a:masterClrMapping/>
  </p:clrMapOvr>
  <mc:AlternateContent xmlns:mc="http://schemas.openxmlformats.org/markup-compatibility/2006" xmlns:p14="http://schemas.microsoft.com/office/powerpoint/2010/main">
    <mc:Choice Requires="p14">
      <p:transition p14:dur="10" advTm="174490"/>
    </mc:Choice>
    <mc:Fallback xmlns="">
      <p:transition advTm="17449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87971" y="931455"/>
            <a:ext cx="6963398" cy="492443"/>
          </a:xfrm>
          <a:prstGeom prst="rect">
            <a:avLst/>
          </a:prstGeom>
          <a:noFill/>
        </p:spPr>
        <p:txBody>
          <a:bodyPr wrap="square" rtlCol="0">
            <a:spAutoFit/>
          </a:bodyPr>
          <a:lstStyle/>
          <a:p>
            <a:pPr algn="ctr" rtl="1"/>
            <a:endPar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0186" y="1715847"/>
            <a:ext cx="10541000" cy="4536563"/>
          </a:xfrm>
          <a:prstGeom prst="rect">
            <a:avLst/>
          </a:prstGeom>
          <a:noFill/>
        </p:spPr>
        <p:txBody>
          <a:bodyPr wrap="square" rtlCol="0">
            <a:spAutoFit/>
          </a:bodyPr>
          <a:lstStyle/>
          <a:p>
            <a:pPr algn="just" rtl="1">
              <a:lnSpc>
                <a:spcPct val="300000"/>
              </a:lnSpc>
            </a:pPr>
            <a:r>
              <a:rPr lang="ar-SA" sz="2000" dirty="0">
                <a:effectLst/>
                <a:ea typeface="Times New Roman" panose="02020603050405020304" pitchFamily="18" charset="0"/>
              </a:rPr>
              <a:t>تشير الأدبيات إلى أن معرفة البدائل المتاحة</a:t>
            </a:r>
            <a:r>
              <a:rPr lang="ar-SY" sz="2000" dirty="0">
                <a:effectLst/>
                <a:ea typeface="Times New Roman" panose="02020603050405020304" pitchFamily="18" charset="0"/>
              </a:rPr>
              <a:t> (</a:t>
            </a:r>
            <a:r>
              <a:rPr lang="en-US" sz="2000" dirty="0">
                <a:effectLst/>
                <a:ea typeface="Times New Roman" panose="02020603050405020304" pitchFamily="18" charset="0"/>
              </a:rPr>
              <a:t>Best Alternatives to a Negotiated Agreement; BATNA</a:t>
            </a:r>
            <a:r>
              <a:rPr lang="ar-SY" sz="2000" dirty="0">
                <a:effectLst/>
                <a:ea typeface="Times New Roman" panose="02020603050405020304" pitchFamily="18" charset="0"/>
              </a:rPr>
              <a:t>)</a:t>
            </a:r>
            <a:r>
              <a:rPr lang="ar-SA" sz="2000" dirty="0">
                <a:effectLst/>
                <a:ea typeface="Times New Roman" panose="02020603050405020304" pitchFamily="18" charset="0"/>
              </a:rPr>
              <a:t> في حال فشل التفاوض</a:t>
            </a:r>
            <a:r>
              <a:rPr lang="ar-SY" sz="2000" dirty="0">
                <a:effectLst/>
                <a:ea typeface="Times New Roman" panose="02020603050405020304" pitchFamily="18" charset="0"/>
              </a:rPr>
              <a:t> </a:t>
            </a:r>
            <a:r>
              <a:rPr lang="ar-SA" sz="2000" dirty="0">
                <a:effectLst/>
                <a:ea typeface="Times New Roman" panose="02020603050405020304" pitchFamily="18" charset="0"/>
              </a:rPr>
              <a:t>تعزز موقف المفاوض وتزيد من قوته التفاوضية. فكلما كانت البدائل أقوى، زادت قدرة المفاوض على رفض العروض غير المناسبة. كما تساعد على اتخاذ قرارات عقلانية بعيداً عن الضغط العاطفي.</a:t>
            </a:r>
            <a:r>
              <a:rPr lang="ar-SY" sz="2000" dirty="0">
                <a:effectLst/>
                <a:ea typeface="Times New Roman" panose="02020603050405020304" pitchFamily="18" charset="0"/>
              </a:rPr>
              <a:t> </a:t>
            </a:r>
            <a:r>
              <a:rPr lang="ar-SA" sz="2000" dirty="0">
                <a:effectLst/>
                <a:ea typeface="Times New Roman" panose="02020603050405020304" pitchFamily="18" charset="0"/>
              </a:rPr>
              <a:t>إضافة إلى ذلك، توفر البدائل المتاحة شعوراً بالأمان النفسي أثناء التفاوض، مما يقلل من القلق والتردد. </a:t>
            </a:r>
            <a:endParaRPr lang="en-US" sz="2000" dirty="0">
              <a:effectLst/>
              <a:ea typeface="Times New Roman" panose="02020603050405020304" pitchFamily="18" charset="0"/>
            </a:endParaRPr>
          </a:p>
          <a:p>
            <a:pPr algn="just" rtl="1">
              <a:lnSpc>
                <a:spcPct val="250000"/>
              </a:lnSpc>
            </a:pPr>
            <a:r>
              <a:rPr lang="ar-SA" sz="2000" dirty="0">
                <a:effectLst/>
                <a:ea typeface="Times New Roman" panose="02020603050405020304" pitchFamily="18" charset="0"/>
              </a:rPr>
              <a:t>كما تمكن المفاوض من تقييم قيمة العروض مقارنة بالخيارات الأخرى، بما يدعم اتخاذ قرارات أفضل. </a:t>
            </a:r>
            <a:endParaRPr lang="ar-SY" sz="2000" dirty="0">
              <a:effectLst/>
              <a:ea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
        <p:nvSpPr>
          <p:cNvPr id="16" name="Rectangle 15">
            <a:extLst>
              <a:ext uri="{FF2B5EF4-FFF2-40B4-BE49-F238E27FC236}">
                <a16:creationId xmlns:a16="http://schemas.microsoft.com/office/drawing/2014/main" id="{B3FCCE27-9D82-4145-A679-65817D2DD2F7}"/>
              </a:ext>
            </a:extLst>
          </p:cNvPr>
          <p:cNvSpPr/>
          <p:nvPr/>
        </p:nvSpPr>
        <p:spPr>
          <a:xfrm>
            <a:off x="8304245" y="639506"/>
            <a:ext cx="137460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a:extLst>
              <a:ext uri="{FF2B5EF4-FFF2-40B4-BE49-F238E27FC236}">
                <a16:creationId xmlns:a16="http://schemas.microsoft.com/office/drawing/2014/main" id="{4F480A5A-866B-4B8F-B2E7-132A47F4A25A}"/>
              </a:ext>
            </a:extLst>
          </p:cNvPr>
          <p:cNvSpPr txBox="1"/>
          <p:nvPr/>
        </p:nvSpPr>
        <p:spPr>
          <a:xfrm>
            <a:off x="1764409" y="982827"/>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أهمية البدائل المتاحة</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في التفاوض</a:t>
            </a:r>
          </a:p>
        </p:txBody>
      </p:sp>
      <p:pic>
        <p:nvPicPr>
          <p:cNvPr id="8194" name="Picture 2" descr="Batna Images – Browse 1,680 Stock ...">
            <a:extLst>
              <a:ext uri="{FF2B5EF4-FFF2-40B4-BE49-F238E27FC236}">
                <a16:creationId xmlns:a16="http://schemas.microsoft.com/office/drawing/2014/main" id="{DA23B789-6E29-4249-A972-8357050FC1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186" y="4415176"/>
            <a:ext cx="3124200" cy="14668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099978241"/>
      </p:ext>
    </p:extLst>
  </p:cSld>
  <p:clrMapOvr>
    <a:masterClrMapping/>
  </p:clrMapOvr>
  <mc:AlternateContent xmlns:mc="http://schemas.openxmlformats.org/markup-compatibility/2006" xmlns:p14="http://schemas.microsoft.com/office/powerpoint/2010/main">
    <mc:Choice Requires="p14">
      <p:transition p14:dur="10" advTm="158545"/>
    </mc:Choice>
    <mc:Fallback xmlns="">
      <p:transition advTm="15854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87971" y="931455"/>
            <a:ext cx="6963398" cy="492443"/>
          </a:xfrm>
          <a:prstGeom prst="rect">
            <a:avLst/>
          </a:prstGeom>
          <a:noFill/>
        </p:spPr>
        <p:txBody>
          <a:bodyPr wrap="square" rtlCol="0">
            <a:spAutoFit/>
          </a:bodyPr>
          <a:lstStyle/>
          <a:p>
            <a:pPr algn="ctr" rtl="1"/>
            <a:endPar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564193"/>
            <a:ext cx="10541000" cy="4536563"/>
          </a:xfrm>
          <a:prstGeom prst="rect">
            <a:avLst/>
          </a:prstGeom>
          <a:noFill/>
        </p:spPr>
        <p:txBody>
          <a:bodyPr wrap="square" rtlCol="0">
            <a:spAutoFit/>
          </a:bodyPr>
          <a:lstStyle/>
          <a:p>
            <a:pPr algn="just" rtl="1">
              <a:lnSpc>
                <a:spcPct val="300000"/>
              </a:lnSpc>
            </a:pPr>
            <a:r>
              <a:rPr lang="ar-SY" sz="2000" dirty="0">
                <a:ea typeface="Times New Roman" panose="02020603050405020304" pitchFamily="18" charset="0"/>
              </a:rPr>
              <a:t>(</a:t>
            </a:r>
            <a:r>
              <a:rPr lang="en-US" sz="2000" dirty="0">
                <a:effectLst/>
                <a:ea typeface="Times New Roman" panose="02020603050405020304" pitchFamily="18" charset="0"/>
              </a:rPr>
              <a:t>BATNA</a:t>
            </a:r>
            <a:r>
              <a:rPr lang="ar-SY" sz="2000" dirty="0">
                <a:ea typeface="Times New Roman" panose="02020603050405020304" pitchFamily="18" charset="0"/>
              </a:rPr>
              <a:t>) </a:t>
            </a:r>
            <a:r>
              <a:rPr lang="ar-SA" sz="2000" dirty="0">
                <a:effectLst/>
                <a:ea typeface="Times New Roman" panose="02020603050405020304" pitchFamily="18" charset="0"/>
              </a:rPr>
              <a:t>تساهم في تحديد نقاط القوة والضعف في موقف التفاوض، وتوضح حدود التنازلات الممكنة. كما تعزز المرونة الاستراتيجية، إذ يمكن تعديل المواقف بناءً على قوة البدائل المتاحة. </a:t>
            </a:r>
            <a:r>
              <a:rPr lang="ar-SY" sz="2000" dirty="0">
                <a:effectLst/>
                <a:ea typeface="Times New Roman" panose="02020603050405020304" pitchFamily="18" charset="0"/>
              </a:rPr>
              <a:t>وإن </a:t>
            </a:r>
            <a:r>
              <a:rPr lang="ar-SA" sz="2000" dirty="0">
                <a:effectLst/>
                <a:ea typeface="Times New Roman" panose="02020603050405020304" pitchFamily="18" charset="0"/>
              </a:rPr>
              <a:t>معرفة </a:t>
            </a:r>
            <a:r>
              <a:rPr lang="ar-SY" sz="2000" dirty="0">
                <a:effectLst/>
                <a:ea typeface="Times New Roman" panose="02020603050405020304" pitchFamily="18" charset="0"/>
              </a:rPr>
              <a:t>(</a:t>
            </a:r>
            <a:r>
              <a:rPr lang="en-US" sz="2000" dirty="0">
                <a:effectLst/>
                <a:ea typeface="Times New Roman" panose="02020603050405020304" pitchFamily="18" charset="0"/>
              </a:rPr>
              <a:t>BATNA</a:t>
            </a:r>
            <a:r>
              <a:rPr lang="ar-SY" sz="2000" dirty="0">
                <a:effectLst/>
                <a:ea typeface="Times New Roman" panose="02020603050405020304" pitchFamily="18" charset="0"/>
              </a:rPr>
              <a:t>) </a:t>
            </a:r>
            <a:r>
              <a:rPr lang="ar-SA" sz="2000" dirty="0">
                <a:effectLst/>
                <a:ea typeface="Times New Roman" panose="02020603050405020304" pitchFamily="18" charset="0"/>
              </a:rPr>
              <a:t>تتيح للمفاوض التفاوض بثقة أكبر، مع القدرة على الابتعاد عن عروض غير مرضية دون الشعور بالضغط أو الخسارة.</a:t>
            </a:r>
            <a:r>
              <a:rPr lang="ar-SY" sz="2000" dirty="0">
                <a:effectLst/>
                <a:ea typeface="Times New Roman" panose="02020603050405020304" pitchFamily="18" charset="0"/>
              </a:rPr>
              <a:t>كذلك إن </a:t>
            </a:r>
            <a:r>
              <a:rPr lang="ar-SA" sz="2000" dirty="0">
                <a:effectLst/>
                <a:ea typeface="Times New Roman" panose="02020603050405020304" pitchFamily="18" charset="0"/>
              </a:rPr>
              <a:t>تقييم البدائل بشكل دوري قبل وأثناء التفاوض يضمن تحديث الاستراتيجية بما يتوافق مع تغيّر الظروف والمعلومات المتاحة.</a:t>
            </a:r>
            <a:endParaRPr lang="ar-SY" sz="2000" dirty="0">
              <a:effectLst/>
              <a:ea typeface="Times New Roman" panose="02020603050405020304" pitchFamily="18" charset="0"/>
            </a:endParaRPr>
          </a:p>
          <a:p>
            <a:pPr algn="just" rtl="1">
              <a:lnSpc>
                <a:spcPct val="250000"/>
              </a:lnSpc>
            </a:pPr>
            <a:r>
              <a:rPr lang="ar-SA" sz="2000" b="1" u="sng" dirty="0">
                <a:effectLst/>
                <a:ea typeface="Times New Roman" panose="02020603050405020304" pitchFamily="18" charset="0"/>
              </a:rPr>
              <a:t>مثال</a:t>
            </a:r>
            <a:r>
              <a:rPr lang="ar-SA" sz="2000" dirty="0">
                <a:effectLst/>
                <a:ea typeface="Times New Roman" panose="02020603050405020304" pitchFamily="18" charset="0"/>
              </a:rPr>
              <a:t> : مشتري يعلم أن لديه موردين آخرين، يكون أقل عرضة للقبول بشروط غير عادلة.</a:t>
            </a:r>
            <a:endParaRPr lang="ar-SY" sz="2000" dirty="0">
              <a:effectLst/>
              <a:ea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ed Rectangle 1">
            <a:extLst>
              <a:ext uri="{FF2B5EF4-FFF2-40B4-BE49-F238E27FC236}">
                <a16:creationId xmlns:a16="http://schemas.microsoft.com/office/drawing/2014/main" id="{278C3354-A67C-48F9-B72A-3C3C36DB1AF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1" name="Picture 2" descr="evaluation images clip art #5851809 ...">
            <a:extLst>
              <a:ext uri="{FF2B5EF4-FFF2-40B4-BE49-F238E27FC236}">
                <a16:creationId xmlns:a16="http://schemas.microsoft.com/office/drawing/2014/main" id="{4C89F963-8A3B-4066-8FB9-FB7F85C2C9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8868" y="4328056"/>
            <a:ext cx="1758205" cy="175820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372101538"/>
      </p:ext>
    </p:extLst>
  </p:cSld>
  <p:clrMapOvr>
    <a:masterClrMapping/>
  </p:clrMapOvr>
  <mc:AlternateContent xmlns:mc="http://schemas.openxmlformats.org/markup-compatibility/2006" xmlns:p14="http://schemas.microsoft.com/office/powerpoint/2010/main">
    <mc:Choice Requires="p14">
      <p:transition p14:dur="10" advTm="158545"/>
    </mc:Choice>
    <mc:Fallback xmlns="">
      <p:transition advTm="15854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2" name="TextBox 11">
            <a:extLst>
              <a:ext uri="{FF2B5EF4-FFF2-40B4-BE49-F238E27FC236}">
                <a16:creationId xmlns:a16="http://schemas.microsoft.com/office/drawing/2014/main" id="{6E5AF53B-4D48-406E-BB80-0C206D76AEBF}"/>
              </a:ext>
            </a:extLst>
          </p:cNvPr>
          <p:cNvSpPr txBox="1"/>
          <p:nvPr/>
        </p:nvSpPr>
        <p:spPr>
          <a:xfrm>
            <a:off x="6253572" y="858144"/>
            <a:ext cx="4624984"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الثاني</a:t>
            </a:r>
          </a:p>
          <a:p>
            <a:pPr algn="ctr" rtl="1"/>
            <a:r>
              <a:rPr lang="ar-SY" sz="2600" dirty="0">
                <a:solidFill>
                  <a:srgbClr val="00B0F0"/>
                </a:solidFill>
                <a:latin typeface="Alexandria" charset="0"/>
                <a:cs typeface="Alexandria" charset="0"/>
              </a:rPr>
              <a:t>مهارة الإصغاء الفعّال وبناء الفهم المشترك</a:t>
            </a:r>
            <a:endParaRPr lang="en-US"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EA7DDED4-211F-4BB5-869E-5A26BF1C4819}"/>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4388F0A8-CC2B-4D11-95AF-D66404557F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B1A743FC-F8A7-43C1-8A77-D361F12AA882}"/>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18649"/>
    </mc:Choice>
    <mc:Fallback xmlns="">
      <p:transition spd="slow" advTm="18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463515" y="1242350"/>
            <a:ext cx="5205083" cy="5120954"/>
          </a:xfrm>
          <a:prstGeom prst="rect">
            <a:avLst/>
          </a:prstGeom>
        </p:spPr>
        <p:txBody>
          <a:bodyPr wrap="square">
            <a:spAutoFit/>
          </a:bodyPr>
          <a:lstStyle/>
          <a:p>
            <a:pPr algn="just" rtl="1">
              <a:lnSpc>
                <a:spcPct val="150000"/>
              </a:lnSpc>
            </a:pPr>
            <a:r>
              <a:rPr lang="ar-SY" sz="2000" dirty="0"/>
              <a:t>يشكّل الإصغاء الفعّال أحد الركائز الأساسية لنجاح أي عملية تفاوضية، إذ يتجاوز مجرد الاستماع إلى الكلمات إلى فهم المعنى المقصود والسياق العاطفي للطرف الآخر. ويساعد الإصغاء المفاوض على جمع معلومات دقيقة وفهم مصالح الخصم الحقيقية، ما يسهّل اتخاذ قرارات مدروسة. كما يسهم في بناء الثقة المتبادلة وتعزيز الاحترام بين الأطراف، وهو عامل رئيسي للوصول إلى اتفاقات مستدامة. كما يقلل الإصغاء الفعّال من سوء الفهم والنزاعات المحتملة، ويتيح اكتشاف النقاط الجوهرية للخلاف ومعالجتها بطرق بنّاءة. ومن ثم، يُعد الإصغاء الفعّال مدخلاً حيوياً للوصول إلى حلول مشتركة تحقق نتائج رابح–رابح للطرفين.</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5F7170A0-C260-4F4B-9239-F149961D58A0}"/>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CC1CC159-66C5-4D6D-9A67-37CDF17ACE3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718DB681-4497-40D3-858A-76AD23563042}"/>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ustDataLst>
      <p:tags r:id="rId1"/>
    </p:custDataLst>
    <p:extLst>
      <p:ext uri="{BB962C8B-B14F-4D97-AF65-F5344CB8AC3E}">
        <p14:creationId xmlns:p14="http://schemas.microsoft.com/office/powerpoint/2010/main" val="3519566076"/>
      </p:ext>
    </p:extLst>
  </p:cSld>
  <p:clrMapOvr>
    <a:masterClrMapping/>
  </p:clrMapOvr>
  <p:transition spd="slow" advTm="100796">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24998" y="931455"/>
            <a:ext cx="675343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مفهوم الإصغاء الفعّال في التفاوض</a:t>
            </a:r>
          </a:p>
        </p:txBody>
      </p:sp>
      <p:sp>
        <p:nvSpPr>
          <p:cNvPr id="48" name="TextBox 47"/>
          <p:cNvSpPr txBox="1"/>
          <p:nvPr/>
        </p:nvSpPr>
        <p:spPr>
          <a:xfrm>
            <a:off x="825500" y="1794441"/>
            <a:ext cx="10541000" cy="4151842"/>
          </a:xfrm>
          <a:prstGeom prst="rect">
            <a:avLst/>
          </a:prstGeom>
          <a:noFill/>
        </p:spPr>
        <p:txBody>
          <a:bodyPr wrap="square" rtlCol="0">
            <a:spAutoFit/>
          </a:bodyPr>
          <a:lstStyle/>
          <a:p>
            <a:pPr algn="just" rtl="1">
              <a:lnSpc>
                <a:spcPct val="250000"/>
              </a:lnSpc>
            </a:pPr>
            <a:r>
              <a:rPr lang="ar-SY" sz="2000" dirty="0"/>
              <a:t>الإصغاء الفعّال هو عملية إدراكية وسلوكية تتجاوز مجرد سماع الكلمات، ليشمل فهم المعنى المقصود والسياق العاطفي لما يقوله الطرف الآخر. ويُعد الإصغاء من أهم مهارات التفاوض، لأنه يمكّن المفاوض من جمع معلومات دقيقة، وفهم مصالح الخصم الحقيقية. كما يسهم في بناء علاقة قائمة على الاحترام المتبادل.</a:t>
            </a:r>
          </a:p>
          <a:p>
            <a:pPr algn="just" rtl="1">
              <a:lnSpc>
                <a:spcPct val="200000"/>
              </a:lnSpc>
            </a:pPr>
            <a:r>
              <a:rPr lang="ar-SY" sz="2000" b="1" u="sng" dirty="0"/>
              <a:t>مثال</a:t>
            </a:r>
            <a:r>
              <a:rPr lang="ar-SY" sz="2000" dirty="0"/>
              <a:t>:</a:t>
            </a:r>
            <a:r>
              <a:rPr lang="en-US" sz="2000" dirty="0"/>
              <a:t> </a:t>
            </a:r>
            <a:r>
              <a:rPr lang="ar-SY" sz="2000" dirty="0"/>
              <a:t>مفاوض يتمتع بمهارة الإصغاء الفعّال يدرك أن موقف الطرف الآخر ناتج عن مخاوف وقلق </a:t>
            </a:r>
            <a:endParaRPr lang="en-US" sz="2000" dirty="0"/>
          </a:p>
          <a:p>
            <a:pPr algn="just" rtl="1">
              <a:lnSpc>
                <a:spcPct val="200000"/>
              </a:lnSpc>
            </a:pPr>
            <a:r>
              <a:rPr lang="ar-SY" sz="2000" dirty="0"/>
              <a:t>مشروع، وليس تعبيراً عن رفض حقيقي للتفاوض، ما يتيح له التعامل مع الاعتراض </a:t>
            </a:r>
            <a:endParaRPr lang="en-US" sz="2000" dirty="0"/>
          </a:p>
          <a:p>
            <a:pPr algn="just" rtl="1">
              <a:lnSpc>
                <a:spcPct val="200000"/>
              </a:lnSpc>
            </a:pPr>
            <a:r>
              <a:rPr lang="ar-SY" sz="2000" dirty="0"/>
              <a:t>بمرونة وبناء الثقة.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455CFE8-C7C3-4011-9D62-562EC22DBF3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026" name="Picture 2" descr="The Art of Listening - Mikvah.org ...">
            <a:extLst>
              <a:ext uri="{FF2B5EF4-FFF2-40B4-BE49-F238E27FC236}">
                <a16:creationId xmlns:a16="http://schemas.microsoft.com/office/drawing/2014/main" id="{63D73470-F017-4202-9B1A-28B01D7557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510" y="3995298"/>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38449911"/>
      </p:ext>
    </p:extLst>
  </p:cSld>
  <p:clrMapOvr>
    <a:masterClrMapping/>
  </p:clrMapOvr>
  <mc:AlternateContent xmlns:mc="http://schemas.openxmlformats.org/markup-compatibility/2006" xmlns:p14="http://schemas.microsoft.com/office/powerpoint/2010/main">
    <mc:Choice Requires="p14">
      <p:transition p14:dur="10" advTm="279116"/>
    </mc:Choice>
    <mc:Fallback xmlns="">
      <p:transition advTm="27911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9878" y="979563"/>
            <a:ext cx="1018990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مراحل الإصغاء الفعّال ودورها في الاتصال</a:t>
            </a:r>
          </a:p>
        </p:txBody>
      </p:sp>
      <p:sp>
        <p:nvSpPr>
          <p:cNvPr id="48" name="TextBox 47"/>
          <p:cNvSpPr txBox="1"/>
          <p:nvPr/>
        </p:nvSpPr>
        <p:spPr>
          <a:xfrm>
            <a:off x="825500" y="1812063"/>
            <a:ext cx="10541000" cy="3690177"/>
          </a:xfrm>
          <a:prstGeom prst="rect">
            <a:avLst/>
          </a:prstGeom>
          <a:noFill/>
        </p:spPr>
        <p:txBody>
          <a:bodyPr wrap="square" rtlCol="0">
            <a:spAutoFit/>
          </a:bodyPr>
          <a:lstStyle/>
          <a:p>
            <a:pPr algn="just" rtl="1">
              <a:lnSpc>
                <a:spcPct val="200000"/>
              </a:lnSpc>
            </a:pPr>
            <a:r>
              <a:rPr lang="ar-SY" sz="2000" b="1" dirty="0"/>
              <a:t>المرحلة الأولى: الاستماع</a:t>
            </a:r>
          </a:p>
          <a:p>
            <a:pPr algn="just" rtl="1">
              <a:lnSpc>
                <a:spcPct val="200000"/>
              </a:lnSpc>
            </a:pPr>
            <a:r>
              <a:rPr lang="ar-SY" sz="2000" dirty="0"/>
              <a:t>تتمثل في سماع ما يقوله الطرف الآخر بدقة ودون مقاطعة، مع إتاحة المجال له لعرض أفكاره كاملة، مما يعكس احترام المفاوض ويهيئ مناخاً إيجابياً للحوار.</a:t>
            </a:r>
          </a:p>
          <a:p>
            <a:pPr algn="just" rtl="1">
              <a:lnSpc>
                <a:spcPct val="200000"/>
              </a:lnSpc>
            </a:pPr>
            <a:r>
              <a:rPr lang="ar-SY" sz="2000" b="1" dirty="0"/>
              <a:t>المرحلة الثانية: الانتباه</a:t>
            </a:r>
          </a:p>
          <a:p>
            <a:pPr algn="just" rtl="1">
              <a:lnSpc>
                <a:spcPct val="200000"/>
              </a:lnSpc>
            </a:pPr>
            <a:r>
              <a:rPr lang="ar-SY" sz="2000" dirty="0"/>
              <a:t>تعني تركيز المفاوض بشكل كامل على الرسالة المنطوقة وغير المنطوقة، بما في ذلك نبرة الصوت </a:t>
            </a:r>
          </a:p>
          <a:p>
            <a:pPr algn="just" rtl="1">
              <a:lnSpc>
                <a:spcPct val="200000"/>
              </a:lnSpc>
            </a:pPr>
            <a:r>
              <a:rPr lang="ar-SY" sz="2000" dirty="0"/>
              <a:t>وتعبيرات الوجه ولغة الجسد، لضمان التقاط المعاني الضمنية.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3076" name="Picture 4" descr="Listening Skills Stock Illustrations ...">
            <a:extLst>
              <a:ext uri="{FF2B5EF4-FFF2-40B4-BE49-F238E27FC236}">
                <a16:creationId xmlns:a16="http://schemas.microsoft.com/office/drawing/2014/main" id="{874E1BB0-91FB-4C15-9793-5D8CBF361C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028" y="3804624"/>
            <a:ext cx="2717613" cy="21101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8064325"/>
      </p:ext>
    </p:extLst>
  </p:cSld>
  <p:clrMapOvr>
    <a:masterClrMapping/>
  </p:clrMapOvr>
  <mc:AlternateContent xmlns:mc="http://schemas.openxmlformats.org/markup-compatibility/2006" xmlns:p14="http://schemas.microsoft.com/office/powerpoint/2010/main">
    <mc:Choice Requires="p14">
      <p:transition p14:dur="10" advTm="160824"/>
    </mc:Choice>
    <mc:Fallback xmlns="">
      <p:transition advTm="16082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25500" y="1812063"/>
            <a:ext cx="10541000" cy="4190314"/>
          </a:xfrm>
          <a:prstGeom prst="rect">
            <a:avLst/>
          </a:prstGeom>
          <a:noFill/>
        </p:spPr>
        <p:txBody>
          <a:bodyPr wrap="square" rtlCol="0">
            <a:spAutoFit/>
          </a:bodyPr>
          <a:lstStyle/>
          <a:p>
            <a:pPr algn="just" rtl="1">
              <a:lnSpc>
                <a:spcPct val="150000"/>
              </a:lnSpc>
            </a:pPr>
            <a:r>
              <a:rPr lang="ar-SY" sz="2000" b="1" dirty="0"/>
              <a:t>المرحلة الثالثة: الفهم</a:t>
            </a:r>
          </a:p>
          <a:p>
            <a:pPr algn="just" rtl="1">
              <a:lnSpc>
                <a:spcPct val="150000"/>
              </a:lnSpc>
            </a:pPr>
            <a:r>
              <a:rPr lang="ar-SY" sz="2000" dirty="0"/>
              <a:t>في هذه المرحلة يعمل المفاوض على تفسير مضمون الرسالة وربطها بسياق التفاوض، بهدف إدراك المقصود الحقيقي خلف الكلمات وليس الاكتفاء بالمعنى الظاهر.</a:t>
            </a:r>
          </a:p>
          <a:p>
            <a:pPr algn="just" rtl="1">
              <a:lnSpc>
                <a:spcPct val="150000"/>
              </a:lnSpc>
            </a:pPr>
            <a:r>
              <a:rPr lang="ar-SY" sz="2000" b="1" dirty="0"/>
              <a:t>المرحلة الرابعة: التذكّر</a:t>
            </a:r>
          </a:p>
          <a:p>
            <a:pPr algn="just" rtl="1">
              <a:lnSpc>
                <a:spcPct val="150000"/>
              </a:lnSpc>
            </a:pPr>
            <a:r>
              <a:rPr lang="ar-SY" sz="2000" dirty="0"/>
              <a:t>تشير إلى قدرة المفاوض على الاحتفاظ بالمعلومات الأساسية والنقاط الجوهرية، لاستخدامها لاحقاً في دعم الموقف التفاوضي أو بناء الحجج المناسبة.</a:t>
            </a:r>
          </a:p>
          <a:p>
            <a:pPr algn="just" rtl="1">
              <a:lnSpc>
                <a:spcPct val="150000"/>
              </a:lnSpc>
            </a:pPr>
            <a:r>
              <a:rPr lang="ar-SY" sz="2000" b="1" dirty="0"/>
              <a:t>المرحلة الخامسة: التقييم</a:t>
            </a:r>
          </a:p>
          <a:p>
            <a:pPr algn="just" rtl="1">
              <a:lnSpc>
                <a:spcPct val="150000"/>
              </a:lnSpc>
            </a:pPr>
            <a:r>
              <a:rPr lang="ar-SY" sz="2000" dirty="0"/>
              <a:t>يقوم المفاوض هنا بتحليل الرسالة من حيث أهميتها ومصداقيتها وتأثيرها على أهداف التفاوض، </a:t>
            </a:r>
          </a:p>
          <a:p>
            <a:pPr algn="just" rtl="1">
              <a:lnSpc>
                <a:spcPct val="150000"/>
              </a:lnSpc>
            </a:pPr>
            <a:r>
              <a:rPr lang="ar-SY" sz="2000" dirty="0"/>
              <a:t>مع تجنب التسرع في إصدار الأحكام.</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2050" name="Picture 2" descr="Levels of Listening | Ignoring ...">
            <a:extLst>
              <a:ext uri="{FF2B5EF4-FFF2-40B4-BE49-F238E27FC236}">
                <a16:creationId xmlns:a16="http://schemas.microsoft.com/office/drawing/2014/main" id="{8F526678-B0CE-4256-AAF0-F443072DB1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186" y="4440277"/>
            <a:ext cx="2933700" cy="15621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679070077"/>
      </p:ext>
    </p:extLst>
  </p:cSld>
  <p:clrMapOvr>
    <a:masterClrMapping/>
  </p:clrMapOvr>
  <mc:AlternateContent xmlns:mc="http://schemas.openxmlformats.org/markup-compatibility/2006" xmlns:p14="http://schemas.microsoft.com/office/powerpoint/2010/main">
    <mc:Choice Requires="p14">
      <p:transition p14:dur="10" advTm="160824"/>
    </mc:Choice>
    <mc:Fallback xmlns="">
      <p:transition advTm="16082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25500" y="1936683"/>
            <a:ext cx="10541000" cy="3690177"/>
          </a:xfrm>
          <a:prstGeom prst="rect">
            <a:avLst/>
          </a:prstGeom>
          <a:noFill/>
        </p:spPr>
        <p:txBody>
          <a:bodyPr wrap="square" rtlCol="0">
            <a:spAutoFit/>
          </a:bodyPr>
          <a:lstStyle/>
          <a:p>
            <a:pPr algn="just" rtl="1">
              <a:lnSpc>
                <a:spcPct val="200000"/>
              </a:lnSpc>
            </a:pPr>
            <a:r>
              <a:rPr lang="ar-SY" sz="2000" b="1" dirty="0"/>
              <a:t>المرحلة السادسة: الاستجابة</a:t>
            </a:r>
          </a:p>
          <a:p>
            <a:pPr algn="just" rtl="1">
              <a:lnSpc>
                <a:spcPct val="200000"/>
              </a:lnSpc>
            </a:pPr>
            <a:r>
              <a:rPr lang="ar-SY" sz="2000" dirty="0"/>
              <a:t>وهي المرحلة الختامية التي يقدم فيها المفاوض رداً مدروساً يعكس فهمه الصحيح لحديث الطرف الآخر، من خلال التغذية الراجعة أو إعادة الصياغة.</a:t>
            </a:r>
          </a:p>
          <a:p>
            <a:pPr algn="just" rtl="1">
              <a:lnSpc>
                <a:spcPct val="200000"/>
              </a:lnSpc>
            </a:pPr>
            <a:r>
              <a:rPr lang="ar-SY" sz="2000" b="1" u="sng" dirty="0"/>
              <a:t>مثال</a:t>
            </a:r>
            <a:r>
              <a:rPr lang="ar-SY" sz="2000" b="1" dirty="0"/>
              <a:t>: </a:t>
            </a:r>
            <a:r>
              <a:rPr lang="ar-SY" sz="2000" dirty="0"/>
              <a:t>خلال التفاوض، يقوم المفاوض بإعادة صياغة ما طرحه الطرف الآخر بأسلوبه الخاص، مثل تلخيص النقاط الأساسية أو إعادة عرض الفكرة بصيغة مختلفة، ثم يطلب التأكيد على دقة هذا الفهم قبل الانتقال إلى الرد </a:t>
            </a:r>
            <a:endParaRPr lang="en-US" sz="2000" dirty="0"/>
          </a:p>
          <a:p>
            <a:pPr algn="just" rtl="1">
              <a:lnSpc>
                <a:spcPct val="200000"/>
              </a:lnSpc>
            </a:pPr>
            <a:r>
              <a:rPr lang="ar-SY" sz="2000" dirty="0"/>
              <a:t>أو اتخاذ القرار، مما يقلل من احتمالات سوء الفهم ويعزز الثقة المتبادلة.</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4098" name="Picture 2" descr="Active Listening in Crucial Conversations">
            <a:extLst>
              <a:ext uri="{FF2B5EF4-FFF2-40B4-BE49-F238E27FC236}">
                <a16:creationId xmlns:a16="http://schemas.microsoft.com/office/drawing/2014/main" id="{29EEAA90-3CB5-41C6-B509-AAE696165E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9574" y="4406728"/>
            <a:ext cx="2867025" cy="15906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214978998"/>
      </p:ext>
    </p:extLst>
  </p:cSld>
  <p:clrMapOvr>
    <a:masterClrMapping/>
  </p:clrMapOvr>
  <mc:AlternateContent xmlns:mc="http://schemas.openxmlformats.org/markup-compatibility/2006" xmlns:p14="http://schemas.microsoft.com/office/powerpoint/2010/main">
    <mc:Choice Requires="p14">
      <p:transition p14:dur="10" advTm="160824"/>
    </mc:Choice>
    <mc:Fallback xmlns="">
      <p:transition advTm="16082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27381" y="1009442"/>
            <a:ext cx="7734267"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الإصغاء الفعّال وبناء الثقة</a:t>
            </a:r>
          </a:p>
        </p:txBody>
      </p:sp>
      <p:sp>
        <p:nvSpPr>
          <p:cNvPr id="48" name="TextBox 47"/>
          <p:cNvSpPr txBox="1"/>
          <p:nvPr/>
        </p:nvSpPr>
        <p:spPr>
          <a:xfrm>
            <a:off x="825500" y="1872428"/>
            <a:ext cx="10541000" cy="4536563"/>
          </a:xfrm>
          <a:prstGeom prst="rect">
            <a:avLst/>
          </a:prstGeom>
          <a:noFill/>
        </p:spPr>
        <p:txBody>
          <a:bodyPr wrap="square" rtlCol="0">
            <a:spAutoFit/>
          </a:bodyPr>
          <a:lstStyle/>
          <a:p>
            <a:pPr algn="just" rtl="1">
              <a:lnSpc>
                <a:spcPct val="300000"/>
              </a:lnSpc>
            </a:pPr>
            <a:r>
              <a:rPr lang="ar-SY" sz="2000" dirty="0"/>
              <a:t>يسهم الإصغاء الجيد في تعزيز الثقة بين أطراف التفاوض، إذ يشعر الطرف الآخر بالاهتمام والتقدير الحقيقي لوجهة نظره، وتُعد هذه الثقة عاملاً محورياً في الوصول إلى اتفاقات ناجحة ومستدامة، فكلما أدرك الطرف المقابل أن رأيه مسموع ومفهوم، ازدادت رغبته في التعاون والانخراط الإيجابي في العملية التفاوضية.</a:t>
            </a:r>
            <a:endParaRPr lang="en-US" sz="2000" b="1" u="sng" dirty="0"/>
          </a:p>
          <a:p>
            <a:pPr algn="just" rtl="1">
              <a:lnSpc>
                <a:spcPct val="300000"/>
              </a:lnSpc>
            </a:pPr>
            <a:r>
              <a:rPr lang="ar-SY" sz="2000" b="1" u="sng" dirty="0"/>
              <a:t>مثال</a:t>
            </a:r>
            <a:r>
              <a:rPr lang="ar-SY" sz="2000" dirty="0"/>
              <a:t>: زبون يشعر بالرضا عندما يجد موظف الخدمة يصغي لمشكلته دون مقاطعة.</a:t>
            </a:r>
          </a:p>
          <a:p>
            <a:pPr algn="just" rtl="1">
              <a:lnSpc>
                <a:spcPct val="300000"/>
              </a:lnSpc>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455CFE8-C7C3-4011-9D62-562EC22DBF3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5124" name="Picture 4" descr="Negotiation Skills">
            <a:extLst>
              <a:ext uri="{FF2B5EF4-FFF2-40B4-BE49-F238E27FC236}">
                <a16:creationId xmlns:a16="http://schemas.microsoft.com/office/drawing/2014/main" id="{BF10AC77-9065-4FF9-A193-ADFB90D995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1" y="4945224"/>
            <a:ext cx="3662524" cy="90333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ctive Listening Vector Art, Icons, and ...">
            <a:extLst>
              <a:ext uri="{FF2B5EF4-FFF2-40B4-BE49-F238E27FC236}">
                <a16:creationId xmlns:a16="http://schemas.microsoft.com/office/drawing/2014/main" id="{7036D6A3-DD5E-4837-A1BA-AE9A7370D0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1401" y="3636918"/>
            <a:ext cx="1758917" cy="149346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636507859"/>
      </p:ext>
    </p:extLst>
  </p:cSld>
  <p:clrMapOvr>
    <a:masterClrMapping/>
  </p:clrMapOvr>
  <mc:AlternateContent xmlns:mc="http://schemas.openxmlformats.org/markup-compatibility/2006" xmlns:p14="http://schemas.microsoft.com/office/powerpoint/2010/main">
    <mc:Choice Requires="p14">
      <p:transition p14:dur="10" advTm="147300"/>
    </mc:Choice>
    <mc:Fallback xmlns="">
      <p:transition advTm="1473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689640" y="931455"/>
            <a:ext cx="1018990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دور الإصغاء في تقليل النزاعات</a:t>
            </a:r>
          </a:p>
        </p:txBody>
      </p:sp>
      <p:sp>
        <p:nvSpPr>
          <p:cNvPr id="48" name="TextBox 47"/>
          <p:cNvSpPr txBox="1"/>
          <p:nvPr/>
        </p:nvSpPr>
        <p:spPr>
          <a:xfrm>
            <a:off x="825500" y="1511226"/>
            <a:ext cx="10541000" cy="4575035"/>
          </a:xfrm>
          <a:prstGeom prst="rect">
            <a:avLst/>
          </a:prstGeom>
          <a:noFill/>
        </p:spPr>
        <p:txBody>
          <a:bodyPr wrap="square" rtlCol="0">
            <a:spAutoFit/>
          </a:bodyPr>
          <a:lstStyle/>
          <a:p>
            <a:pPr algn="just" rtl="1">
              <a:lnSpc>
                <a:spcPct val="250000"/>
              </a:lnSpc>
            </a:pPr>
            <a:r>
              <a:rPr lang="ar-SY" sz="2000" dirty="0"/>
              <a:t>يساعد الإصغاء الفعّال على الحد من النزاعات الناتجة عن سوء الفهم أو نقص المعلومات. فمن خلال الإصغاء، يمكن للمفاوض اكتشاف النقاط الخلافية الحقيقية، ومعالجتها بطريقة بنّاءة. كما يقلل من التحيز والتفسيرات الخاطئة. كما يسهم الإصغاء الفعّال في تهدئة التوترات والانفعالات المصاحبة للنزاع، إذ يتيح لكل طرف التعبير عن مخاوفه بوضوح، مما يخلق مناخاً إيجابياً يساعد على احتواء الخلاف قبل تطوره إلى صراع يصعب السيطرة عليه.</a:t>
            </a:r>
          </a:p>
          <a:p>
            <a:pPr algn="just" rtl="1">
              <a:lnSpc>
                <a:spcPct val="250000"/>
              </a:lnSpc>
            </a:pPr>
            <a:r>
              <a:rPr lang="ar-SY" sz="2000" b="1" u="sng" dirty="0"/>
              <a:t>مثال</a:t>
            </a:r>
            <a:r>
              <a:rPr lang="ar-SY" sz="2000" dirty="0"/>
              <a:t>: فهم سبب اعتراض الطرف الآخر يمنع تصعيد الخلاف أثناء التفاوض.</a:t>
            </a:r>
          </a:p>
          <a:p>
            <a:pPr algn="just" rtl="1">
              <a:lnSpc>
                <a:spcPct val="250000"/>
              </a:lnSpc>
            </a:pPr>
            <a:r>
              <a:rPr lang="ar-SY" sz="2000" b="1" dirty="0"/>
              <a:t>للاطلاع أكثر على دور الإصغاء يمكن زيارة الرابط: </a:t>
            </a:r>
            <a:r>
              <a:rPr lang="ar-SY" sz="2000" b="1" u="sng" dirty="0">
                <a:hlinkClick r:id="rId3"/>
              </a:rPr>
              <a:t>اضغط هنا للدخول</a:t>
            </a:r>
            <a:r>
              <a:rPr lang="ar-SY" sz="2000" b="1" dirty="0"/>
              <a:t>.</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6146" name="Picture 2" descr="Be Active Listener: Over 12,687 Royalty ...">
            <a:extLst>
              <a:ext uri="{FF2B5EF4-FFF2-40B4-BE49-F238E27FC236}">
                <a16:creationId xmlns:a16="http://schemas.microsoft.com/office/drawing/2014/main" id="{A7EF8B0B-D005-4C66-8FE6-E813321E56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6448" y="4358977"/>
            <a:ext cx="2771775" cy="16478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8448661"/>
      </p:ext>
    </p:extLst>
  </p:cSld>
  <p:clrMapOvr>
    <a:masterClrMapping/>
  </p:clrMapOvr>
  <mc:AlternateContent xmlns:mc="http://schemas.openxmlformats.org/markup-compatibility/2006" xmlns:p14="http://schemas.microsoft.com/office/powerpoint/2010/main">
    <mc:Choice Requires="p14">
      <p:transition p14:dur="10" advTm="219850"/>
    </mc:Choice>
    <mc:Fallback xmlns="">
      <p:transition advTm="21985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8009" y="1038134"/>
            <a:ext cx="1018990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الإصغاء كمدخل للحلول المشتركة</a:t>
            </a:r>
          </a:p>
        </p:txBody>
      </p:sp>
      <p:sp>
        <p:nvSpPr>
          <p:cNvPr id="48" name="TextBox 47"/>
          <p:cNvSpPr txBox="1"/>
          <p:nvPr/>
        </p:nvSpPr>
        <p:spPr>
          <a:xfrm>
            <a:off x="825500" y="1766353"/>
            <a:ext cx="10541000" cy="4690451"/>
          </a:xfrm>
          <a:prstGeom prst="rect">
            <a:avLst/>
          </a:prstGeom>
          <a:noFill/>
        </p:spPr>
        <p:txBody>
          <a:bodyPr wrap="square" rtlCol="0">
            <a:spAutoFit/>
          </a:bodyPr>
          <a:lstStyle/>
          <a:p>
            <a:pPr algn="just" rtl="1">
              <a:lnSpc>
                <a:spcPct val="250000"/>
              </a:lnSpc>
            </a:pPr>
            <a:r>
              <a:rPr lang="ar-SY" sz="2000" dirty="0"/>
              <a:t>يسهم الإصغاء الفعّال في تمكين المفاوض من الوصول إلى حلول مشتركة تحقق مصالح الطرفين، لأنه يكشف الاحتياجات الحقيقية وغير المعلنة، ويساعد على فهم الأولويات بعمق، مما يوسّع دائرة الخيارات المتاحة ويهيئ لابتكار حلول مرنة قائمة على مبدأ رابح–رابح.</a:t>
            </a:r>
          </a:p>
          <a:p>
            <a:pPr algn="just" rtl="1">
              <a:lnSpc>
                <a:spcPct val="250000"/>
              </a:lnSpc>
            </a:pPr>
            <a:r>
              <a:rPr lang="ar-SY" sz="2000" b="1" u="sng" dirty="0"/>
              <a:t>مثال</a:t>
            </a:r>
            <a:r>
              <a:rPr lang="ar-SY" sz="2000" dirty="0"/>
              <a:t>: قد يدرك المفاوض من خلال الإصغاء أن اهتمام الطرف الآخر لا ينحصر في السعر فقط، </a:t>
            </a:r>
          </a:p>
          <a:p>
            <a:pPr algn="just" rtl="1">
              <a:lnSpc>
                <a:spcPct val="250000"/>
              </a:lnSpc>
            </a:pPr>
            <a:r>
              <a:rPr lang="ar-SY" sz="2000" dirty="0"/>
              <a:t>بل يشمل مدة التسليم أو شروط الضمان، فيتم التوصل إلى حل متوازن يرضي جميع الأطراف.</a:t>
            </a:r>
          </a:p>
          <a:p>
            <a:pPr algn="just" rtl="1">
              <a:lnSpc>
                <a:spcPct val="300000"/>
              </a:lnSpc>
            </a:pPr>
            <a:endParaRPr lang="ar-SY" sz="2000"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32237" y="639506"/>
            <a:ext cx="1346613"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D335E47C-4151-4464-A1B6-D3F32E2C3C6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7170" name="Picture 2" descr="Active listening icon set containing ...">
            <a:extLst>
              <a:ext uri="{FF2B5EF4-FFF2-40B4-BE49-F238E27FC236}">
                <a16:creationId xmlns:a16="http://schemas.microsoft.com/office/drawing/2014/main" id="{7932725E-7525-43A3-B167-59522CB945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2903" y="3106934"/>
            <a:ext cx="2143125" cy="18413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172" name="Picture 4" descr="NASA Solve - YouTube">
            <a:extLst>
              <a:ext uri="{FF2B5EF4-FFF2-40B4-BE49-F238E27FC236}">
                <a16:creationId xmlns:a16="http://schemas.microsoft.com/office/drawing/2014/main" id="{49BB730E-3EC4-4D06-8D53-CAD2CD666D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640" y="4711395"/>
            <a:ext cx="2857500" cy="13748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03426204"/>
      </p:ext>
    </p:extLst>
  </p:cSld>
  <p:clrMapOvr>
    <a:masterClrMapping/>
  </p:clrMapOvr>
  <mc:AlternateContent xmlns:mc="http://schemas.openxmlformats.org/markup-compatibility/2006" xmlns:p14="http://schemas.microsoft.com/office/powerpoint/2010/main">
    <mc:Choice Requires="p14">
      <p:transition p14:dur="10" advTm="216383"/>
    </mc:Choice>
    <mc:Fallback xmlns="">
      <p:transition advTm="21638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267197" y="966945"/>
            <a:ext cx="4597734"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الثالث</a:t>
            </a:r>
          </a:p>
          <a:p>
            <a:pPr algn="ctr" rtl="1"/>
            <a:r>
              <a:rPr lang="ar-SY" sz="2600" dirty="0">
                <a:solidFill>
                  <a:srgbClr val="00B0F0"/>
                </a:solidFill>
                <a:latin typeface="Alexandria" charset="0"/>
                <a:cs typeface="Alexandria" charset="0"/>
              </a:rPr>
              <a:t>مهارة التحكم بالعواطف وإدارة الانفعالات</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3" name="Rectangle 12">
            <a:extLst>
              <a:ext uri="{FF2B5EF4-FFF2-40B4-BE49-F238E27FC236}">
                <a16:creationId xmlns:a16="http://schemas.microsoft.com/office/drawing/2014/main" id="{C504F62E-8BC8-4B99-8222-9BB029620E88}"/>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D7357DC3-1495-4B9E-9DD3-5C06A71CC68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5046177F-C0E1-4ECA-A26F-63C841F769C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3413546418"/>
      </p:ext>
    </p:extLst>
  </p:cSld>
  <p:clrMapOvr>
    <a:masterClrMapping/>
  </p:clrMapOvr>
  <mc:AlternateContent xmlns:mc="http://schemas.openxmlformats.org/markup-compatibility/2006" xmlns:p14="http://schemas.microsoft.com/office/powerpoint/2010/main">
    <mc:Choice Requires="p14">
      <p:transition spd="slow" p14:dur="2000" advTm="15928"/>
    </mc:Choice>
    <mc:Fallback xmlns="">
      <p:transition spd="slow" advTm="15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94051" y="1190427"/>
            <a:ext cx="4650962" cy="5120954"/>
          </a:xfrm>
          <a:prstGeom prst="rect">
            <a:avLst/>
          </a:prstGeom>
        </p:spPr>
        <p:txBody>
          <a:bodyPr wrap="square">
            <a:spAutoFit/>
          </a:bodyPr>
          <a:lstStyle/>
          <a:p>
            <a:pPr algn="just" rtl="1">
              <a:lnSpc>
                <a:spcPct val="150000"/>
              </a:lnSpc>
            </a:pPr>
            <a:r>
              <a:rPr lang="ar-SY" sz="2000" dirty="0"/>
              <a:t>تُعد العواطف عنصراً جوهرياً في العملية التفاوضية، نظراً لكون التفاوض تفاعلاً إنسانياً يتجاوز الحسابات العقلانية البحتة ليشمل أبعاداً نفسية وانفعالية معقّدة. فمشاعر القلق أو الغضب أو الثقة لا تؤثر فقط في أسلوب التواصل، بل تنعكس مباشرة على السلوك التفاوضي وطريقة اتخاذ القرار. كما أن تجاهل البعد العاطفي قد يؤدي إلى سوء تقدير المواقف وإضعاف فرص الوصول إلى اتفاقات متوازنة. ومن هنا تبرز أهمية فهم طبيعة العواطف وآليات تأثيرها والتحكم بها، باعتبارها مدخلاً أساسياً لإدارة التفاوض بفاعلية وتحقيق نتائج أكثر استقراراً ونجاحاً.</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21821F4C-D2CF-4230-A4CC-842A0B7CC33E}"/>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5C04982A-0461-45A9-BDED-52E310B82F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1FE7D1B7-6DA0-4C22-A967-C4938A96CCAA}"/>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2121536285"/>
      </p:ext>
    </p:extLst>
  </p:cSld>
  <p:clrMapOvr>
    <a:masterClrMapping/>
  </p:clrMapOvr>
  <p:transition spd="slow" advTm="139376">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133196" y="931454"/>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طبيعة العواطف في العملية التفاوضية</a:t>
            </a:r>
          </a:p>
        </p:txBody>
      </p:sp>
      <p:sp>
        <p:nvSpPr>
          <p:cNvPr id="48" name="TextBox 47"/>
          <p:cNvSpPr txBox="1"/>
          <p:nvPr/>
        </p:nvSpPr>
        <p:spPr>
          <a:xfrm>
            <a:off x="626140" y="1789157"/>
            <a:ext cx="10541000" cy="4507388"/>
          </a:xfrm>
          <a:prstGeom prst="rect">
            <a:avLst/>
          </a:prstGeom>
          <a:noFill/>
        </p:spPr>
        <p:txBody>
          <a:bodyPr wrap="square" rtlCol="0">
            <a:spAutoFit/>
          </a:bodyPr>
          <a:lstStyle/>
          <a:p>
            <a:pPr algn="just" defTabSz="344488" rtl="1">
              <a:lnSpc>
                <a:spcPct val="250000"/>
              </a:lnSpc>
              <a:spcAft>
                <a:spcPts val="800"/>
              </a:spcAft>
              <a:tabLst>
                <a:tab pos="285750" algn="l"/>
              </a:tabLst>
            </a:pPr>
            <a:r>
              <a:rPr lang="ar-SY" sz="2000" dirty="0"/>
              <a:t>تُعد العواطف جزءاً أساسياً من التفاعل الإنساني، ويظهر أثرها بوضوح داخل السياق التفاوضي باعتباره موقفاً اجتماعياً معقّداً. فالتفاوض لا يقوم على تبادل المصالح فقط، بل يتضمن مشاعر كالقلق، والغضب، والرضا، والثقة. وتؤثر هذه العواطف على طريقة التفكير والسلوك واتخاذ القرار لدى المفاوضين. </a:t>
            </a:r>
          </a:p>
          <a:p>
            <a:pPr algn="just" defTabSz="344488" rtl="1">
              <a:lnSpc>
                <a:spcPct val="250000"/>
              </a:lnSpc>
              <a:spcAft>
                <a:spcPts val="800"/>
              </a:spcAft>
              <a:tabLst>
                <a:tab pos="285750" algn="l"/>
              </a:tabLst>
            </a:pPr>
            <a:r>
              <a:rPr lang="ar-SY" sz="2000" dirty="0"/>
              <a:t>وتشير الدراسات إلى أن تجاهل البعد العاطفي يؤدي إلى نتائج تفاوضية ضعيفة.</a:t>
            </a:r>
          </a:p>
          <a:p>
            <a:pPr algn="just" defTabSz="344488" rtl="1">
              <a:lnSpc>
                <a:spcPct val="200000"/>
              </a:lnSpc>
              <a:spcAft>
                <a:spcPts val="800"/>
              </a:spcAft>
              <a:tabLst>
                <a:tab pos="285750" algn="l"/>
              </a:tabLst>
            </a:pPr>
            <a:r>
              <a:rPr lang="ar-SY" sz="2000" b="1" u="sng" dirty="0"/>
              <a:t>مثال</a:t>
            </a:r>
            <a:r>
              <a:rPr lang="ar-SY" sz="2000" dirty="0"/>
              <a:t>: مفاوض يشعر بالتوتر الشديد قد يرفض عرضاً مناسباً دون تقييمه موضوعياً.</a:t>
            </a:r>
          </a:p>
          <a:p>
            <a:pPr algn="just" defTabSz="344488" rtl="1">
              <a:lnSpc>
                <a:spcPct val="150000"/>
              </a:lnSpc>
              <a:spcAft>
                <a:spcPts val="800"/>
              </a:spcAft>
              <a:tabLst>
                <a:tab pos="285750" algn="l"/>
              </a:tabLst>
            </a:pP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19E9E171-ABD4-4C4C-B079-DE53660617BA}"/>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8198" name="Picture 6" descr="Cognitive Behavioral Therapy ...">
            <a:extLst>
              <a:ext uri="{FF2B5EF4-FFF2-40B4-BE49-F238E27FC236}">
                <a16:creationId xmlns:a16="http://schemas.microsoft.com/office/drawing/2014/main" id="{1A4F1BC6-C97B-4DF3-918D-FC404877BE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231" y="3595284"/>
            <a:ext cx="2987303" cy="223759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648445"/>
      </p:ext>
    </p:extLst>
  </p:cSld>
  <p:clrMapOvr>
    <a:masterClrMapping/>
  </p:clrMapOvr>
  <mc:AlternateContent xmlns:mc="http://schemas.openxmlformats.org/markup-compatibility/2006" xmlns:p14="http://schemas.microsoft.com/office/powerpoint/2010/main">
    <mc:Choice Requires="p14">
      <p:transition p14:dur="10" advTm="211039"/>
    </mc:Choice>
    <mc:Fallback xmlns="">
      <p:transition advTm="21103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0833" y="980147"/>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تأثير العواطف على السلوك والقرارات التفاوضية</a:t>
            </a:r>
          </a:p>
        </p:txBody>
      </p:sp>
      <p:sp>
        <p:nvSpPr>
          <p:cNvPr id="48" name="TextBox 47"/>
          <p:cNvSpPr txBox="1"/>
          <p:nvPr/>
        </p:nvSpPr>
        <p:spPr>
          <a:xfrm>
            <a:off x="762000" y="1715847"/>
            <a:ext cx="10541000" cy="4113370"/>
          </a:xfrm>
          <a:prstGeom prst="rect">
            <a:avLst/>
          </a:prstGeom>
          <a:noFill/>
        </p:spPr>
        <p:txBody>
          <a:bodyPr wrap="square" rtlCol="0">
            <a:spAutoFit/>
          </a:bodyPr>
          <a:lstStyle/>
          <a:p>
            <a:pPr algn="just" defTabSz="344488" rtl="1">
              <a:lnSpc>
                <a:spcPct val="250000"/>
              </a:lnSpc>
              <a:spcAft>
                <a:spcPts val="800"/>
              </a:spcAft>
              <a:tabLst>
                <a:tab pos="285750" algn="l"/>
              </a:tabLst>
            </a:pPr>
            <a:r>
              <a:rPr lang="ar-SY" sz="2000" dirty="0"/>
              <a:t>تلعب العواطف دوراً مباشراً في توجيه السلوك التفاوضي، إذ تؤثر على مستوى التعاون أو التنافس بين الأطراف. فالعواطف السلبية قد تدفع المفاوض إلى التشدد أو الانسحاب، بينما تساعد العواطف الإيجابية على المرونة وبناء الحلول المشتركة. </a:t>
            </a:r>
            <a:endParaRPr lang="en-US" sz="2000" dirty="0"/>
          </a:p>
          <a:p>
            <a:pPr algn="just" defTabSz="344488" rtl="1">
              <a:lnSpc>
                <a:spcPct val="250000"/>
              </a:lnSpc>
              <a:spcAft>
                <a:spcPts val="800"/>
              </a:spcAft>
              <a:tabLst>
                <a:tab pos="285750" algn="l"/>
              </a:tabLst>
            </a:pPr>
            <a:r>
              <a:rPr lang="ar-SY" sz="2000" dirty="0"/>
              <a:t>كما تؤثر العواطف على تقدير العروض واتخاذ القرارات النهائية.</a:t>
            </a:r>
          </a:p>
          <a:p>
            <a:pPr algn="just" defTabSz="344488" rtl="1">
              <a:lnSpc>
                <a:spcPct val="250000"/>
              </a:lnSpc>
              <a:spcAft>
                <a:spcPts val="800"/>
              </a:spcAft>
              <a:tabLst>
                <a:tab pos="285750" algn="l"/>
              </a:tabLst>
            </a:pPr>
            <a:r>
              <a:rPr lang="ar-SY" sz="2000" b="1" u="sng" dirty="0"/>
              <a:t>مثال</a:t>
            </a:r>
            <a:r>
              <a:rPr lang="ar-SY" sz="2000" dirty="0"/>
              <a:t>: شعور المفاوض بالاحترام من الطرف الآخر يزيد استعداده لتقديم تنازلات مدروسة.</a:t>
            </a:r>
          </a:p>
          <a:p>
            <a:pPr algn="just" defTabSz="344488" rtl="1">
              <a:lnSpc>
                <a:spcPct val="250000"/>
              </a:lnSpc>
              <a:spcAft>
                <a:spcPts val="800"/>
              </a:spcAft>
              <a:tabLst>
                <a:tab pos="285750" algn="l"/>
              </a:tabLst>
            </a:pPr>
            <a:r>
              <a:rPr lang="ar-SY" sz="2000" b="1" dirty="0"/>
              <a:t>للاطلاع أكثر على تأثير العواطف يمكن زيارة الرابط الآتي</a:t>
            </a:r>
            <a:r>
              <a:rPr lang="ar-SY" sz="2000" dirty="0"/>
              <a:t>: </a:t>
            </a:r>
            <a:r>
              <a:rPr lang="ar-SY" sz="2000" b="1" dirty="0">
                <a:hlinkClick r:id="rId2"/>
              </a:rPr>
              <a:t>اضغط هنا للدخول</a:t>
            </a:r>
            <a:r>
              <a:rPr lang="ar-SY" sz="2000" dirty="0"/>
              <a:t>.</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84F2069F-A1F4-4D81-AF7B-4C2FFB24F34E}"/>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1" name="Picture 2" descr="Emotional Self-Control — Moser Consulting">
            <a:extLst>
              <a:ext uri="{FF2B5EF4-FFF2-40B4-BE49-F238E27FC236}">
                <a16:creationId xmlns:a16="http://schemas.microsoft.com/office/drawing/2014/main" id="{9020747F-C00A-4862-BB13-2C2A83AA66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360" y="3371398"/>
            <a:ext cx="2790825" cy="16383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ands Holding Negotiation Word Concept ...">
            <a:extLst>
              <a:ext uri="{FF2B5EF4-FFF2-40B4-BE49-F238E27FC236}">
                <a16:creationId xmlns:a16="http://schemas.microsoft.com/office/drawing/2014/main" id="{AC0026B8-D480-40C7-9A7B-2C7AD40EBA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141" y="5009698"/>
            <a:ext cx="2950044" cy="10352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098707"/>
      </p:ext>
    </p:extLst>
  </p:cSld>
  <p:clrMapOvr>
    <a:masterClrMapping/>
  </p:clrMapOvr>
  <mc:AlternateContent xmlns:mc="http://schemas.openxmlformats.org/markup-compatibility/2006" xmlns:p14="http://schemas.microsoft.com/office/powerpoint/2010/main">
    <mc:Choice Requires="p14">
      <p:transition p14:dur="10" advTm="166949"/>
    </mc:Choice>
    <mc:Fallback xmlns="">
      <p:transition advTm="16694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850729" y="1040774"/>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مفهوم التحكم بالعواطف في التفاوض</a:t>
            </a:r>
          </a:p>
        </p:txBody>
      </p:sp>
      <p:sp>
        <p:nvSpPr>
          <p:cNvPr id="48" name="TextBox 47"/>
          <p:cNvSpPr txBox="1"/>
          <p:nvPr/>
        </p:nvSpPr>
        <p:spPr>
          <a:xfrm>
            <a:off x="753140" y="1715847"/>
            <a:ext cx="10541000" cy="4010778"/>
          </a:xfrm>
          <a:prstGeom prst="rect">
            <a:avLst/>
          </a:prstGeom>
          <a:noFill/>
        </p:spPr>
        <p:txBody>
          <a:bodyPr wrap="square" rtlCol="0">
            <a:spAutoFit/>
          </a:bodyPr>
          <a:lstStyle/>
          <a:p>
            <a:pPr algn="just" defTabSz="344488" rtl="1">
              <a:lnSpc>
                <a:spcPct val="250000"/>
              </a:lnSpc>
              <a:spcAft>
                <a:spcPts val="800"/>
              </a:spcAft>
            </a:pPr>
            <a:r>
              <a:rPr lang="ar-SY" sz="2000" dirty="0"/>
              <a:t>يُقصد بالتحكم بالعواطف قدرة المفاوض على تنظيم مشاعره والتعبير عنها بطريقة تخدم أهدافه التفاوضية، دون إنكارها أو كبتها، ويشمل ذلك الوعي بالانفعالات وتحليل أسبابها قبل الرد. ويُعد هذا التحكم مهارة مكتسبة يمكن تطويرها من خلال الوعي الذاتي والتدريب المستمر، كما يساعد المفاوض على الحفاظ على توازنه النفسي أثناء المواقف الضاغطة. </a:t>
            </a:r>
          </a:p>
          <a:p>
            <a:pPr algn="just" defTabSz="344488" rtl="1">
              <a:lnSpc>
                <a:spcPct val="250000"/>
              </a:lnSpc>
              <a:spcAft>
                <a:spcPts val="800"/>
              </a:spcAft>
            </a:pPr>
            <a:r>
              <a:rPr lang="ar-SY" sz="2000" b="1" u="sng" dirty="0"/>
              <a:t>مثال</a:t>
            </a:r>
            <a:r>
              <a:rPr lang="ar-SY" sz="2000" dirty="0"/>
              <a:t>: مفاوض يحافظ على هدوئه عند سماع عرض غير مرضٍ، ويعيد صياغة اعتراضه بشكل </a:t>
            </a:r>
          </a:p>
          <a:p>
            <a:pPr algn="just" defTabSz="344488" rtl="1">
              <a:lnSpc>
                <a:spcPct val="250000"/>
              </a:lnSpc>
              <a:spcAft>
                <a:spcPts val="800"/>
              </a:spcAft>
            </a:pPr>
            <a:r>
              <a:rPr lang="ar-SY" sz="2000" dirty="0"/>
              <a:t>بنّاء بدل الانفعال، مما يعزز فرص التوصل إلى اتفاق متوازن.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4" name="Picture 2" descr="How We Can Better Control Our Emotions ...">
            <a:extLst>
              <a:ext uri="{FF2B5EF4-FFF2-40B4-BE49-F238E27FC236}">
                <a16:creationId xmlns:a16="http://schemas.microsoft.com/office/drawing/2014/main" id="{CCEF7485-DC26-4494-B0D5-87B7FD72C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140" y="4879910"/>
            <a:ext cx="2952750" cy="113170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44" name="Picture 4" descr="Negotiating - Styles">
            <a:extLst>
              <a:ext uri="{FF2B5EF4-FFF2-40B4-BE49-F238E27FC236}">
                <a16:creationId xmlns:a16="http://schemas.microsoft.com/office/drawing/2014/main" id="{1FC3BFED-0F41-4B94-A069-24CB9B4BB3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1390" y="3610802"/>
            <a:ext cx="2758928" cy="126910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491155"/>
      </p:ext>
    </p:extLst>
  </p:cSld>
  <p:clrMapOvr>
    <a:masterClrMapping/>
  </p:clrMapOvr>
  <mc:AlternateContent xmlns:mc="http://schemas.openxmlformats.org/markup-compatibility/2006" xmlns:p14="http://schemas.microsoft.com/office/powerpoint/2010/main">
    <mc:Choice Requires="p14">
      <p:transition p14:dur="10" advTm="171948"/>
    </mc:Choice>
    <mc:Fallback xmlns="">
      <p:transition advTm="17194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995316" y="949504"/>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العواطف والثقة في العلاقة التفاوضية</a:t>
            </a:r>
          </a:p>
        </p:txBody>
      </p:sp>
      <p:sp>
        <p:nvSpPr>
          <p:cNvPr id="48" name="TextBox 47"/>
          <p:cNvSpPr txBox="1"/>
          <p:nvPr/>
        </p:nvSpPr>
        <p:spPr>
          <a:xfrm>
            <a:off x="626140" y="1789157"/>
            <a:ext cx="10541000" cy="3715825"/>
          </a:xfrm>
          <a:prstGeom prst="rect">
            <a:avLst/>
          </a:prstGeom>
          <a:noFill/>
        </p:spPr>
        <p:txBody>
          <a:bodyPr wrap="square" rtlCol="0">
            <a:spAutoFit/>
          </a:bodyPr>
          <a:lstStyle/>
          <a:p>
            <a:pPr algn="just" defTabSz="344488" rtl="1">
              <a:lnSpc>
                <a:spcPct val="300000"/>
              </a:lnSpc>
              <a:spcAft>
                <a:spcPts val="800"/>
              </a:spcAft>
            </a:pPr>
            <a:r>
              <a:rPr lang="ar-SY" sz="2000" dirty="0"/>
              <a:t>تؤثر العواطف بشكل كبير على مستوى الثقة بين أطراف التفاوض، حيث تسهم العواطف الإيجابية في تعزيز الثقة، بينما تؤدي العواطف السلبية إلى تآكلها. وتُعد الثقة عنصراً حاسماً في التوصل إلى اتفاقات ناجحة ومستدامة. لذا، فإن إدارة العواطف تسهم في تحسين جودة العلاقة التفاوضية.</a:t>
            </a:r>
          </a:p>
          <a:p>
            <a:pPr algn="just" defTabSz="344488" rtl="1">
              <a:lnSpc>
                <a:spcPct val="300000"/>
              </a:lnSpc>
              <a:spcAft>
                <a:spcPts val="800"/>
              </a:spcAft>
            </a:pPr>
            <a:r>
              <a:rPr lang="ar-SY" sz="2000" b="1" u="sng" dirty="0"/>
              <a:t>مثال</a:t>
            </a:r>
            <a:r>
              <a:rPr lang="ar-SY" sz="2000" dirty="0"/>
              <a:t>: استخدام نبرة صوت هادئة ومحترمة يعزز شعور الطرف المفاوض الآخر بالأمان.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2292" name="Picture 4" descr="Commitment Cliparts #63068 | Clipart ...">
            <a:extLst>
              <a:ext uri="{FF2B5EF4-FFF2-40B4-BE49-F238E27FC236}">
                <a16:creationId xmlns:a16="http://schemas.microsoft.com/office/drawing/2014/main" id="{BD4979A1-9940-4EAE-AFFB-F3E3B0ACD0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694" y="3596667"/>
            <a:ext cx="1957144" cy="146596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266" name="Picture 2" descr="Define Your Company's Tone of Voice ...">
            <a:extLst>
              <a:ext uri="{FF2B5EF4-FFF2-40B4-BE49-F238E27FC236}">
                <a16:creationId xmlns:a16="http://schemas.microsoft.com/office/drawing/2014/main" id="{8DA967DE-CA35-4F1C-B96A-D301D954DA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0312" y="4931466"/>
            <a:ext cx="2088308" cy="11547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659720"/>
      </p:ext>
    </p:extLst>
  </p:cSld>
  <p:clrMapOvr>
    <a:masterClrMapping/>
  </p:clrMapOvr>
  <mc:AlternateContent xmlns:mc="http://schemas.openxmlformats.org/markup-compatibility/2006" xmlns:p14="http://schemas.microsoft.com/office/powerpoint/2010/main">
    <mc:Choice Requires="p14">
      <p:transition p14:dur="10" advTm="162110"/>
    </mc:Choice>
    <mc:Fallback xmlns="">
      <p:transition advTm="16211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2860" y="1038133"/>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أثر التحكم بالعواطف على مخرجات التفاوض</a:t>
            </a:r>
          </a:p>
        </p:txBody>
      </p:sp>
      <p:sp>
        <p:nvSpPr>
          <p:cNvPr id="48" name="TextBox 47"/>
          <p:cNvSpPr txBox="1"/>
          <p:nvPr/>
        </p:nvSpPr>
        <p:spPr>
          <a:xfrm>
            <a:off x="753140" y="1776383"/>
            <a:ext cx="10541000" cy="4010778"/>
          </a:xfrm>
          <a:prstGeom prst="rect">
            <a:avLst/>
          </a:prstGeom>
          <a:noFill/>
        </p:spPr>
        <p:txBody>
          <a:bodyPr wrap="square" rtlCol="0">
            <a:spAutoFit/>
          </a:bodyPr>
          <a:lstStyle/>
          <a:p>
            <a:pPr algn="just" defTabSz="344488" rtl="1">
              <a:lnSpc>
                <a:spcPct val="250000"/>
              </a:lnSpc>
              <a:spcAft>
                <a:spcPts val="800"/>
              </a:spcAft>
            </a:pPr>
            <a:r>
              <a:rPr lang="ar-SY" sz="2000" dirty="0"/>
              <a:t>يسهم التحكم بالعواطف في تحسين مخرجات التفاوض النفسية والمادية، مثل زيادة الرضا وتقليل التنازلات غير المدروسة، كما يعزز قدرة المفاوض على التوافق بين عواطفه والاستراتيجية التفاوضية التي يتبعها. ويساعد هذا التحكم أيضاً على التعامل مع الضغوط والمواقف المفاجئة بهدوء، ما يؤدي إلى نتائج أكثر اتزاناً واستقراراً ويحافظ على العلاقة مع الطرف الآخر.</a:t>
            </a:r>
          </a:p>
          <a:p>
            <a:pPr algn="just" defTabSz="344488" rtl="1">
              <a:lnSpc>
                <a:spcPct val="250000"/>
              </a:lnSpc>
              <a:spcAft>
                <a:spcPts val="800"/>
              </a:spcAft>
            </a:pPr>
            <a:r>
              <a:rPr lang="ar-SY" sz="2000" b="1" u="sng" dirty="0"/>
              <a:t>مثال</a:t>
            </a:r>
            <a:r>
              <a:rPr lang="ar-SY" sz="2000" dirty="0"/>
              <a:t>: مفاوض مسيطر على عواطفه يستطيع إنهاء التفاوض باتفاق يحقق أهدافه الاستراتيجية </a:t>
            </a:r>
          </a:p>
          <a:p>
            <a:pPr algn="just" defTabSz="344488" rtl="1">
              <a:lnSpc>
                <a:spcPct val="250000"/>
              </a:lnSpc>
              <a:spcAft>
                <a:spcPts val="800"/>
              </a:spcAft>
            </a:pPr>
            <a:r>
              <a:rPr lang="ar-SY" sz="2000" dirty="0"/>
              <a:t>ويضمن استمرار التعاون مع الطرف المقابل.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651C7B2E-96C7-4C56-9BF5-E02BD98562A4}"/>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2290" name="Picture 2" descr="Why Leaders Should Focus on Outcomes ...">
            <a:extLst>
              <a:ext uri="{FF2B5EF4-FFF2-40B4-BE49-F238E27FC236}">
                <a16:creationId xmlns:a16="http://schemas.microsoft.com/office/drawing/2014/main" id="{43AB6F8B-F78B-43BE-A656-2EDAB0104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154" y="4619797"/>
            <a:ext cx="3162300" cy="1447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1191242"/>
      </p:ext>
    </p:extLst>
  </p:cSld>
  <p:clrMapOvr>
    <a:masterClrMapping/>
  </p:clrMapOvr>
  <mc:AlternateContent xmlns:mc="http://schemas.openxmlformats.org/markup-compatibility/2006" xmlns:p14="http://schemas.microsoft.com/office/powerpoint/2010/main">
    <mc:Choice Requires="p14">
      <p:transition p14:dur="10" advTm="179162"/>
    </mc:Choice>
    <mc:Fallback xmlns="">
      <p:transition advTm="17916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122194" y="936428"/>
            <a:ext cx="5244744" cy="892552"/>
          </a:xfrm>
          <a:prstGeom prst="rect">
            <a:avLst/>
          </a:prstGeom>
          <a:noFill/>
        </p:spPr>
        <p:txBody>
          <a:bodyPr wrap="square" rtlCol="0">
            <a:spAutoFit/>
          </a:bodyPr>
          <a:lstStyle/>
          <a:p>
            <a:pPr algn="ctr" rtl="1"/>
            <a:r>
              <a:rPr lang="ar-SY" sz="2600" b="1" dirty="0">
                <a:solidFill>
                  <a:srgbClr val="00B0F0"/>
                </a:solidFill>
                <a:latin typeface="Alexandria" charset="0"/>
                <a:cs typeface="Alexandria" charset="0"/>
              </a:rPr>
              <a:t>المحور الرابع</a:t>
            </a:r>
          </a:p>
          <a:p>
            <a:pPr algn="ctr" rtl="1"/>
            <a:r>
              <a:rPr lang="ar-SY" sz="2600" dirty="0">
                <a:solidFill>
                  <a:srgbClr val="00B0F0"/>
                </a:solidFill>
                <a:latin typeface="Alexandria" charset="0"/>
                <a:cs typeface="Alexandria" charset="0"/>
              </a:rPr>
              <a:t>مهارة الاتصال والتعبير وبناء الرسائل التفاوضية</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2" name="Rectangle 11">
            <a:extLst>
              <a:ext uri="{FF2B5EF4-FFF2-40B4-BE49-F238E27FC236}">
                <a16:creationId xmlns:a16="http://schemas.microsoft.com/office/drawing/2014/main" id="{9E27BF31-7A0A-4577-A981-D11CECDBD8EC}"/>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3299DF92-3034-40C7-BBD7-39380C4280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4" name="Rounded Rectangle 1">
            <a:extLst>
              <a:ext uri="{FF2B5EF4-FFF2-40B4-BE49-F238E27FC236}">
                <a16:creationId xmlns:a16="http://schemas.microsoft.com/office/drawing/2014/main" id="{F83CC030-8316-489F-9EC3-07CB225561E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3136592519"/>
      </p:ext>
    </p:extLst>
  </p:cSld>
  <p:clrMapOvr>
    <a:masterClrMapping/>
  </p:clrMapOvr>
  <mc:AlternateContent xmlns:mc="http://schemas.openxmlformats.org/markup-compatibility/2006" xmlns:p14="http://schemas.microsoft.com/office/powerpoint/2010/main">
    <mc:Choice Requires="p14">
      <p:transition spd="slow" p14:dur="2000" advTm="12262"/>
    </mc:Choice>
    <mc:Fallback xmlns="">
      <p:transition spd="slow" advTm="12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597159" y="1044275"/>
            <a:ext cx="5090762" cy="5582619"/>
          </a:xfrm>
          <a:prstGeom prst="rect">
            <a:avLst/>
          </a:prstGeom>
        </p:spPr>
        <p:txBody>
          <a:bodyPr wrap="square">
            <a:spAutoFit/>
          </a:bodyPr>
          <a:lstStyle/>
          <a:p>
            <a:pPr algn="just" rtl="1">
              <a:lnSpc>
                <a:spcPct val="150000"/>
              </a:lnSpc>
            </a:pPr>
            <a:r>
              <a:rPr lang="ar-SY" sz="2000" dirty="0"/>
              <a:t>يُعد الاتصال حجر الأساس في أي عملية تفاوضية، إذ يضمن توصيل الرسائل بدقة ووضوح بين الأطراف. يعتمد النجاح التفاوضي على قدرة المفاوضين على التعبير عن مواقفهم ومصالحهم بطريقة مفهومة ومقنعة، مع مراعاة الكلمات والنبرة ولغة الجسد. ويُفضَّل التركيز على المصالح الحقيقية بدل المواقف الظاهرة لتوسيع مجال الحلول وتعزيز التعاون. تساعد الرسائل المقنعة المدعومة بالحجج والأمثلة على توجيه الحوار نحو النتائج المرجوة، بينما تكمل لغة الجسد والإشارات غير اللفظية هذه الرسائل وتعكس الثقة أو التردد. وأخيراً، تسهم التغذية الراجعة في التأكد من فهم الرسائل وتصحيح أي سوء فهم، مع بناء علاقة تفاوضية قائمة على الاحترام والتفاعل الإيجابي.</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
        <p:nvSpPr>
          <p:cNvPr id="11" name="Rectangle 10">
            <a:extLst>
              <a:ext uri="{FF2B5EF4-FFF2-40B4-BE49-F238E27FC236}">
                <a16:creationId xmlns:a16="http://schemas.microsoft.com/office/drawing/2014/main" id="{7DF9D2EF-013D-431A-BC36-42097F58E91D}"/>
              </a:ext>
            </a:extLst>
          </p:cNvPr>
          <p:cNvSpPr/>
          <p:nvPr/>
        </p:nvSpPr>
        <p:spPr>
          <a:xfrm>
            <a:off x="251927" y="546619"/>
            <a:ext cx="981809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21DEB2D-3E3A-4A8B-B499-CC8B693D95C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9357" y="8448"/>
            <a:ext cx="2305141" cy="1076343"/>
          </a:xfrm>
          <a:prstGeom prst="rect">
            <a:avLst/>
          </a:prstGeom>
        </p:spPr>
      </p:pic>
      <p:sp>
        <p:nvSpPr>
          <p:cNvPr id="15" name="Rounded Rectangle 1">
            <a:extLst>
              <a:ext uri="{FF2B5EF4-FFF2-40B4-BE49-F238E27FC236}">
                <a16:creationId xmlns:a16="http://schemas.microsoft.com/office/drawing/2014/main" id="{D169E97C-A8BF-44CA-8C39-613885C7B55F}"/>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178005244"/>
      </p:ext>
    </p:extLst>
  </p:cSld>
  <p:clrMapOvr>
    <a:masterClrMapping/>
  </p:clrMapOvr>
  <p:transition spd="slow" advTm="64122">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609" y="1040775"/>
            <a:ext cx="9287299"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الاتصال كعنصر جوهري في العملية التفاوضية</a:t>
            </a:r>
          </a:p>
        </p:txBody>
      </p:sp>
      <p:sp>
        <p:nvSpPr>
          <p:cNvPr id="48" name="TextBox 47"/>
          <p:cNvSpPr txBox="1"/>
          <p:nvPr/>
        </p:nvSpPr>
        <p:spPr>
          <a:xfrm>
            <a:off x="848092" y="1596515"/>
            <a:ext cx="10541000" cy="4576702"/>
          </a:xfrm>
          <a:prstGeom prst="rect">
            <a:avLst/>
          </a:prstGeom>
          <a:noFill/>
        </p:spPr>
        <p:txBody>
          <a:bodyPr wrap="square" rtlCol="0">
            <a:spAutoFit/>
          </a:bodyPr>
          <a:lstStyle/>
          <a:p>
            <a:pPr algn="just" rtl="1">
              <a:lnSpc>
                <a:spcPct val="250000"/>
              </a:lnSpc>
            </a:pPr>
            <a:r>
              <a:rPr lang="ar-SA" sz="2000" dirty="0">
                <a:effectLst/>
                <a:ea typeface="Times New Roman" panose="02020603050405020304" pitchFamily="18" charset="0"/>
                <a:cs typeface="Times New Roman" panose="02020603050405020304" pitchFamily="18" charset="0"/>
              </a:rPr>
              <a:t>يُعد الاتصال الأداة الأساسية التي تنتقل من خلالها الأفكار والمصالح والمواقف بين أطراف التفاوض، وهو يشكّل الإطار العام الذي تُدار ضمنه العملية التفاوضية. ولا يقتصر الاتصال على الكلمات المنطوقة فقط، بل يشمل نبرة الصوت، وسرعة الحديث، وتعابير الوجه، ولغة الجسد. وتؤكد الأدبيات أن ضعف الاتصال يؤدي إلى سوء الفهم وتشويه المعاني، مما ينعكس سلباً على نتائج التفاوض. كما أن الاتصال الواضح والمنظم يساعد المفاوض على عرض موقفه بطريقة مقنعة ومنطقية.</a:t>
            </a:r>
          </a:p>
          <a:p>
            <a:pPr algn="just" rtl="1">
              <a:lnSpc>
                <a:spcPct val="250000"/>
              </a:lnSpc>
            </a:pPr>
            <a:r>
              <a:rPr lang="ar-SA" sz="2000" b="1" u="sng" dirty="0">
                <a:effectLst/>
                <a:ea typeface="Times New Roman" panose="02020603050405020304" pitchFamily="18" charset="0"/>
                <a:cs typeface="Times New Roman" panose="02020603050405020304" pitchFamily="18" charset="0"/>
              </a:rPr>
              <a:t>مثال</a:t>
            </a:r>
            <a:r>
              <a:rPr lang="ar-SA" sz="2000" dirty="0">
                <a:effectLst/>
                <a:ea typeface="Times New Roman" panose="02020603050405020304" pitchFamily="18" charset="0"/>
                <a:cs typeface="Times New Roman" panose="02020603050405020304" pitchFamily="18" charset="0"/>
              </a:rPr>
              <a:t>: مفاوض يشرح عرضه بلغة واضحة وبنبرة هادئة يحدّ من احتمالات </a:t>
            </a:r>
            <a:endParaRPr lang="ar-SY" sz="2000" dirty="0">
              <a:effectLst/>
              <a:ea typeface="Times New Roman" panose="02020603050405020304" pitchFamily="18" charset="0"/>
              <a:cs typeface="Times New Roman" panose="02020603050405020304" pitchFamily="18" charset="0"/>
            </a:endParaRPr>
          </a:p>
          <a:p>
            <a:pPr algn="just" rtl="1">
              <a:lnSpc>
                <a:spcPct val="200000"/>
              </a:lnSpc>
            </a:pPr>
            <a:r>
              <a:rPr lang="ar-SA" sz="2000" dirty="0">
                <a:effectLst/>
                <a:ea typeface="Times New Roman" panose="02020603050405020304" pitchFamily="18" charset="0"/>
                <a:cs typeface="Times New Roman" panose="02020603050405020304" pitchFamily="18" charset="0"/>
              </a:rPr>
              <a:t>سوء الفهم ويزيد تقبّل الطرف الآخر.</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1FC02945-E360-41BE-8164-DC9F7F253135}"/>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3316" name="Picture 4" descr="Communication is important in all families">
            <a:extLst>
              <a:ext uri="{FF2B5EF4-FFF2-40B4-BE49-F238E27FC236}">
                <a16:creationId xmlns:a16="http://schemas.microsoft.com/office/drawing/2014/main" id="{8707BF66-84C8-4430-B519-591FDA8CB1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5691" y="3902700"/>
            <a:ext cx="2390775" cy="1914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44850833"/>
      </p:ext>
    </p:extLst>
  </p:cSld>
  <p:clrMapOvr>
    <a:masterClrMapping/>
  </p:clrMapOvr>
  <mc:AlternateContent xmlns:mc="http://schemas.openxmlformats.org/markup-compatibility/2006" xmlns:p14="http://schemas.microsoft.com/office/powerpoint/2010/main">
    <mc:Choice Requires="p14">
      <p:transition p14:dur="10" advTm="148103"/>
    </mc:Choice>
    <mc:Fallback xmlns="">
      <p:transition advTm="14810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8622" y="1040775"/>
            <a:ext cx="870267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التعبير عن المصالح بدل التركيز على المواقف</a:t>
            </a:r>
          </a:p>
        </p:txBody>
      </p:sp>
      <p:sp>
        <p:nvSpPr>
          <p:cNvPr id="48" name="TextBox 47"/>
          <p:cNvSpPr txBox="1"/>
          <p:nvPr/>
        </p:nvSpPr>
        <p:spPr>
          <a:xfrm>
            <a:off x="825500" y="1702990"/>
            <a:ext cx="10541000" cy="4421147"/>
          </a:xfrm>
          <a:prstGeom prst="rect">
            <a:avLst/>
          </a:prstGeom>
          <a:noFill/>
        </p:spPr>
        <p:txBody>
          <a:bodyPr wrap="square" rtlCol="0">
            <a:spAutoFit/>
          </a:bodyPr>
          <a:lstStyle/>
          <a:p>
            <a:pPr algn="just" rtl="1">
              <a:lnSpc>
                <a:spcPct val="300000"/>
              </a:lnSpc>
            </a:pPr>
            <a:r>
              <a:rPr lang="ar-SY" sz="2000" dirty="0"/>
              <a:t>من أهم مهارات الاتصال التفاوضي قدرة المفاوض على التعبير عن مصالحه الحقيقية بدل الاكتفاء بعرض مواقفه الظاهرة. فالموقف هو ما يطلبه المفاوض، بينما المصلحة هي السبب الكامن وراء هذا الطلب. ويساعد التركيز على المصالح في توسيع مساحة التفاهم وفتح المجال لحلول بديلة. </a:t>
            </a:r>
            <a:endParaRPr lang="en-US" sz="2000" dirty="0"/>
          </a:p>
          <a:p>
            <a:pPr algn="just" rtl="1">
              <a:lnSpc>
                <a:spcPct val="300000"/>
              </a:lnSpc>
            </a:pPr>
            <a:r>
              <a:rPr lang="ar-SY" sz="2000" dirty="0"/>
              <a:t>كما يقلل من حدة الصراع ويعزز الطابع التعاوني للتفاوض.</a:t>
            </a:r>
          </a:p>
          <a:p>
            <a:pPr algn="just" rtl="1">
              <a:lnSpc>
                <a:spcPct val="200000"/>
              </a:lnSpc>
            </a:pPr>
            <a:r>
              <a:rPr lang="ar-SY" sz="2000" b="1" u="sng" dirty="0"/>
              <a:t>مثال</a:t>
            </a:r>
            <a:r>
              <a:rPr lang="ar-SY" sz="2000" dirty="0"/>
              <a:t>: بدل الإصرار على رقم محدد، يوضّح المفاوض أن هدفه الأساسي هو الاستقرار المالي.</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2B81A5D6-6290-4607-811C-7F442B800B17}"/>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4338" name="Picture 2" descr="meaning of the word INTEREST ...">
            <a:extLst>
              <a:ext uri="{FF2B5EF4-FFF2-40B4-BE49-F238E27FC236}">
                <a16:creationId xmlns:a16="http://schemas.microsoft.com/office/drawing/2014/main" id="{983BAE1E-AEDE-4413-BCC7-2BB77FCF86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3529250"/>
            <a:ext cx="2857500" cy="1600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4" descr="meaning of the word NEGOTIATION ...">
            <a:extLst>
              <a:ext uri="{FF2B5EF4-FFF2-40B4-BE49-F238E27FC236}">
                <a16:creationId xmlns:a16="http://schemas.microsoft.com/office/drawing/2014/main" id="{77DBB6AA-7B56-42BF-AF3B-748EEC694A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500" y="4536796"/>
            <a:ext cx="2857500" cy="1600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016282007"/>
      </p:ext>
    </p:extLst>
  </p:cSld>
  <p:clrMapOvr>
    <a:masterClrMapping/>
  </p:clrMapOvr>
  <mc:AlternateContent xmlns:mc="http://schemas.openxmlformats.org/markup-compatibility/2006" xmlns:p14="http://schemas.microsoft.com/office/powerpoint/2010/main">
    <mc:Choice Requires="p14">
      <p:transition p14:dur="10" advTm="164964"/>
    </mc:Choice>
    <mc:Fallback xmlns="">
      <p:transition advTm="164964"/>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759679" y="937888"/>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بناء الرسائل التفاوضية المقنعة</a:t>
            </a:r>
          </a:p>
        </p:txBody>
      </p:sp>
      <p:sp>
        <p:nvSpPr>
          <p:cNvPr id="48" name="TextBox 47"/>
          <p:cNvSpPr txBox="1"/>
          <p:nvPr/>
        </p:nvSpPr>
        <p:spPr>
          <a:xfrm>
            <a:off x="825500" y="1626391"/>
            <a:ext cx="10541000" cy="4305730"/>
          </a:xfrm>
          <a:prstGeom prst="rect">
            <a:avLst/>
          </a:prstGeom>
          <a:noFill/>
        </p:spPr>
        <p:txBody>
          <a:bodyPr wrap="square" rtlCol="0">
            <a:spAutoFit/>
          </a:bodyPr>
          <a:lstStyle/>
          <a:p>
            <a:pPr algn="just" rtl="1">
              <a:lnSpc>
                <a:spcPct val="300000"/>
              </a:lnSpc>
            </a:pPr>
            <a:r>
              <a:rPr lang="ar-SY" sz="2000" dirty="0"/>
              <a:t>تعتمد الرسائل التفاوضية الفعّالة على الوضوح، والتسلسل المنطقي، والارتباط بالأهداف التفاوضية. ويجب أن تُصاغ الرسالة بلغة بسيطة ومباشرة، مع تجنب الغموض أو التناقض. كما يُفضّل دعم الرسائل بالحجج والأمثلة التي تعزز مصداقيتها. </a:t>
            </a:r>
            <a:endParaRPr lang="en-US" sz="2000" dirty="0"/>
          </a:p>
          <a:p>
            <a:pPr algn="just" rtl="1">
              <a:lnSpc>
                <a:spcPct val="300000"/>
              </a:lnSpc>
            </a:pPr>
            <a:r>
              <a:rPr lang="ar-SY" sz="2000" dirty="0"/>
              <a:t>وتساعد الرسائل المقنعة على توجيه مسار التفاوض نحو النتائج المرجوة.</a:t>
            </a:r>
          </a:p>
          <a:p>
            <a:pPr algn="just" rtl="1">
              <a:lnSpc>
                <a:spcPct val="300000"/>
              </a:lnSpc>
            </a:pPr>
            <a:r>
              <a:rPr lang="ar-SY" sz="2000" b="1" u="sng" dirty="0"/>
              <a:t>مثال</a:t>
            </a:r>
            <a:r>
              <a:rPr lang="ar-SY" sz="2000" dirty="0"/>
              <a:t>: يدعم التاجر عرضه بسعر محدد من خلال تقديم بيانات مفصّلة عن تكاليف السوق </a:t>
            </a:r>
          </a:p>
          <a:p>
            <a:pPr algn="just" rtl="1">
              <a:lnSpc>
                <a:spcPct val="200000"/>
              </a:lnSpc>
            </a:pPr>
            <a:r>
              <a:rPr lang="ar-SY" sz="2000" dirty="0"/>
              <a:t>والمنافسين، ليبرهن على منطقية طلبه ويزيد فرص قبوله من الطرف الآخر.</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5362" name="Picture 2" descr="Paper Cut Letters Stock Photo ...">
            <a:extLst>
              <a:ext uri="{FF2B5EF4-FFF2-40B4-BE49-F238E27FC236}">
                <a16:creationId xmlns:a16="http://schemas.microsoft.com/office/drawing/2014/main" id="{53D53551-9A68-4B37-B6A5-E1F35C55C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061" y="4746349"/>
            <a:ext cx="2467558" cy="13818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5364" name="Picture 4" descr="9+ Thousand Art Negotiation Royalty ...">
            <a:extLst>
              <a:ext uri="{FF2B5EF4-FFF2-40B4-BE49-F238E27FC236}">
                <a16:creationId xmlns:a16="http://schemas.microsoft.com/office/drawing/2014/main" id="{9A47CFF8-2E62-40B5-8237-68529AC5AF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3060" y="4105486"/>
            <a:ext cx="2467559" cy="103111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06775337"/>
      </p:ext>
    </p:extLst>
  </p:cSld>
  <p:clrMapOvr>
    <a:masterClrMapping/>
  </p:clrMapOvr>
  <mc:AlternateContent xmlns:mc="http://schemas.openxmlformats.org/markup-compatibility/2006" xmlns:p14="http://schemas.microsoft.com/office/powerpoint/2010/main">
    <mc:Choice Requires="p14">
      <p:transition p14:dur="10" advTm="185070"/>
    </mc:Choice>
    <mc:Fallback xmlns="">
      <p:transition advTm="18507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598197" y="931455"/>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دور لغة الجسد والإشارات غير اللفظية</a:t>
            </a:r>
          </a:p>
        </p:txBody>
      </p:sp>
      <p:sp>
        <p:nvSpPr>
          <p:cNvPr id="48" name="TextBox 47"/>
          <p:cNvSpPr txBox="1"/>
          <p:nvPr/>
        </p:nvSpPr>
        <p:spPr>
          <a:xfrm>
            <a:off x="825500" y="1582801"/>
            <a:ext cx="10541000" cy="4536563"/>
          </a:xfrm>
          <a:prstGeom prst="rect">
            <a:avLst/>
          </a:prstGeom>
          <a:noFill/>
        </p:spPr>
        <p:txBody>
          <a:bodyPr wrap="square" rtlCol="0">
            <a:spAutoFit/>
          </a:bodyPr>
          <a:lstStyle/>
          <a:p>
            <a:pPr algn="just" rtl="1">
              <a:lnSpc>
                <a:spcPct val="300000"/>
              </a:lnSpc>
            </a:pPr>
            <a:r>
              <a:rPr lang="ar-SY" sz="2000" dirty="0"/>
              <a:t>تلعب لغة الجسد دوراً مكملاً للاتصال اللفظي، وقد تكون أحياناً أكثر تأثيراً من الكلمات نفسها. وتشمل الإشارات غير اللفظية تعابير الوجه، وحركات اليدين، ووضعية الجلوس، والتواصل البصري. وتساعد هذه الإشارات في إيصال مشاعر الثقة أو التردد أو الانفتاح. كما قد تؤدي الإشارات السلبية إلى إضعاف الرسالة التفاوضية.</a:t>
            </a:r>
          </a:p>
          <a:p>
            <a:pPr algn="just" rtl="1">
              <a:lnSpc>
                <a:spcPct val="300000"/>
              </a:lnSpc>
            </a:pPr>
            <a:r>
              <a:rPr lang="ar-SY" sz="2000" b="1" u="sng" dirty="0"/>
              <a:t>مثال</a:t>
            </a:r>
            <a:r>
              <a:rPr lang="ar-SY" sz="2000" dirty="0"/>
              <a:t>: التواصل البصري المستمر يعكس اهتمام المفاوض وجديته أثناء الحوار.</a:t>
            </a:r>
          </a:p>
          <a:p>
            <a:pPr algn="just" rtl="1">
              <a:lnSpc>
                <a:spcPct val="300000"/>
              </a:lnSpc>
            </a:pPr>
            <a:r>
              <a:rPr lang="ar-SY" sz="2000" b="1" dirty="0"/>
              <a:t>للاطلاع أكثر يمكن زيارة الرابط الآتي الذي يوضح ما ذكرناه: </a:t>
            </a:r>
            <a:r>
              <a:rPr lang="ar-SY" sz="2000" b="1" u="sng" dirty="0">
                <a:hlinkClick r:id="rId3"/>
              </a:rPr>
              <a:t>اضغط هنا للدخول</a:t>
            </a:r>
            <a:r>
              <a:rPr lang="ar-SY" sz="2000" b="1" u="sng" dirty="0"/>
              <a:t>.</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6386" name="Picture 2" descr="Five Secrets for Successful Negotiation ...">
            <a:extLst>
              <a:ext uri="{FF2B5EF4-FFF2-40B4-BE49-F238E27FC236}">
                <a16:creationId xmlns:a16="http://schemas.microsoft.com/office/drawing/2014/main" id="{7E0DFC32-C097-4F9C-A087-FAEA8B4F25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3674" y="3574689"/>
            <a:ext cx="2134048" cy="17089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6388" name="Picture 4" descr="Body Language Word Cloud Concept On ...">
            <a:extLst>
              <a:ext uri="{FF2B5EF4-FFF2-40B4-BE49-F238E27FC236}">
                <a16:creationId xmlns:a16="http://schemas.microsoft.com/office/drawing/2014/main" id="{96E1A32E-559D-4864-9175-481A4619B6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9112" y="4810870"/>
            <a:ext cx="1743172" cy="13535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059501451"/>
      </p:ext>
    </p:extLst>
  </p:cSld>
  <p:clrMapOvr>
    <a:masterClrMapping/>
  </p:clrMapOvr>
  <mc:AlternateContent xmlns:mc="http://schemas.openxmlformats.org/markup-compatibility/2006" xmlns:p14="http://schemas.microsoft.com/office/powerpoint/2010/main">
    <mc:Choice Requires="p14">
      <p:transition p14:dur="10" advTm="190769"/>
    </mc:Choice>
    <mc:Fallback xmlns="">
      <p:transition advTm="190769"/>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811449" y="951215"/>
            <a:ext cx="6918842"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التغذية الراجعة وبناء العلاقة التفاوضية</a:t>
            </a:r>
          </a:p>
        </p:txBody>
      </p:sp>
      <p:sp>
        <p:nvSpPr>
          <p:cNvPr id="48" name="TextBox 47"/>
          <p:cNvSpPr txBox="1"/>
          <p:nvPr/>
        </p:nvSpPr>
        <p:spPr>
          <a:xfrm>
            <a:off x="825500" y="1794442"/>
            <a:ext cx="10541000" cy="3613233"/>
          </a:xfrm>
          <a:prstGeom prst="rect">
            <a:avLst/>
          </a:prstGeom>
          <a:noFill/>
        </p:spPr>
        <p:txBody>
          <a:bodyPr wrap="square" rtlCol="0">
            <a:spAutoFit/>
          </a:bodyPr>
          <a:lstStyle/>
          <a:p>
            <a:pPr algn="just" rtl="1">
              <a:lnSpc>
                <a:spcPct val="300000"/>
              </a:lnSpc>
            </a:pPr>
            <a:r>
              <a:rPr lang="ar-SY" sz="2000" dirty="0"/>
              <a:t>تُعد التغذية الراجعة من الركائز الأساسية في عملية الاتصال التفاوضي الفعّال، إذ تمكّن المفاوض من التأكد من أن رسالته قد وصلت بالشكل الصحيح إلى الطرف الآخر. وتساعد هذه العملية على كشف أي سوء فهم محتمل ومعالجته في مراحله المبكرة قبل أن يتطور إلى خلاف. كما تعكس التغذية الراجعة اهتمام المفاوض بما يقوله الطرف المقابل واحترامه لوجهة نظره. ويسهم هذا الأسلوب في تعزيز التفاعل الإيجابي وخلق مناخ حواري قائم على الوضوح والانفتاح. </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41567" y="639506"/>
            <a:ext cx="1337283"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7410" name="Picture 2" descr="Word Feedback Stock Illustrations – 19 ...">
            <a:extLst>
              <a:ext uri="{FF2B5EF4-FFF2-40B4-BE49-F238E27FC236}">
                <a16:creationId xmlns:a16="http://schemas.microsoft.com/office/drawing/2014/main" id="{31F3B7A0-046F-4C40-8C27-F6FC696885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000" y="4505111"/>
            <a:ext cx="2895600" cy="15811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973703519"/>
      </p:ext>
    </p:extLst>
  </p:cSld>
  <p:clrMapOvr>
    <a:masterClrMapping/>
  </p:clrMapOvr>
  <mc:AlternateContent xmlns:mc="http://schemas.openxmlformats.org/markup-compatibility/2006" xmlns:p14="http://schemas.microsoft.com/office/powerpoint/2010/main">
    <mc:Choice Requires="p14">
      <p:transition p14:dur="10" advTm="176655"/>
    </mc:Choice>
    <mc:Fallback xmlns="">
      <p:transition advTm="17665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25500" y="1627715"/>
            <a:ext cx="10541000" cy="4575035"/>
          </a:xfrm>
          <a:prstGeom prst="rect">
            <a:avLst/>
          </a:prstGeom>
          <a:noFill/>
        </p:spPr>
        <p:txBody>
          <a:bodyPr wrap="square" rtlCol="0">
            <a:spAutoFit/>
          </a:bodyPr>
          <a:lstStyle/>
          <a:p>
            <a:pPr algn="just" rtl="1">
              <a:lnSpc>
                <a:spcPct val="250000"/>
              </a:lnSpc>
            </a:pPr>
            <a:r>
              <a:rPr lang="ar-SY" sz="2000" dirty="0"/>
              <a:t>ومن خلال تبادل التغذية الراجعة، تتعزز الثقة المتبادلة بين الأطراف، مما يسهّل استمرار الحوار. كما تهيئ التغذية الراجعة بيئة تفاوضية بنّاءة تساعد على الوصول إلى اتفاقات أكثر توازناً واستدامة. وتساعد أيضاً على توجيه مسار التفاوض وتصحيح الاتجاهات غير الملائمة في الوقت المناسب. كما تمنح الأطراف شعوراً بالمشاركة الفاعلة والمسؤولية المشتركة عن نتائج التفاوض.</a:t>
            </a:r>
          </a:p>
          <a:p>
            <a:pPr algn="just" rtl="1">
              <a:lnSpc>
                <a:spcPct val="250000"/>
              </a:lnSpc>
            </a:pPr>
            <a:r>
              <a:rPr lang="ar-SY" sz="2000" b="1" u="sng" dirty="0"/>
              <a:t>مثال</a:t>
            </a:r>
            <a:r>
              <a:rPr lang="ar-SY" sz="2000" dirty="0"/>
              <a:t>: قيام المفاوض بإعادة صياغة ما طرحه الطرف الآخر للتأكد من دقة الفهم </a:t>
            </a:r>
          </a:p>
          <a:p>
            <a:pPr algn="just" rtl="1">
              <a:lnSpc>
                <a:spcPct val="200000"/>
              </a:lnSpc>
            </a:pPr>
            <a:r>
              <a:rPr lang="ar-SY" sz="2000" dirty="0"/>
              <a:t>وبناء أرضية مشتركة للحوار.</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ounded Rectangle 1">
            <a:extLst>
              <a:ext uri="{FF2B5EF4-FFF2-40B4-BE49-F238E27FC236}">
                <a16:creationId xmlns:a16="http://schemas.microsoft.com/office/drawing/2014/main" id="{5C6F8D20-E724-4E28-94A6-9DF804570190}"/>
              </a:ext>
            </a:extLst>
          </p:cNvPr>
          <p:cNvSpPr/>
          <p:nvPr/>
        </p:nvSpPr>
        <p:spPr>
          <a:xfrm>
            <a:off x="251927"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pic>
        <p:nvPicPr>
          <p:cNvPr id="18434" name="Picture 2" descr="Negotiation concept hi-res stock ...">
            <a:extLst>
              <a:ext uri="{FF2B5EF4-FFF2-40B4-BE49-F238E27FC236}">
                <a16:creationId xmlns:a16="http://schemas.microsoft.com/office/drawing/2014/main" id="{FE517A41-3600-47D8-B5CD-42AECD71C1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2879" y="3901055"/>
            <a:ext cx="2543175" cy="19972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436" name="Picture 4" descr="What is Relationship Building? - Alpha ...">
            <a:extLst>
              <a:ext uri="{FF2B5EF4-FFF2-40B4-BE49-F238E27FC236}">
                <a16:creationId xmlns:a16="http://schemas.microsoft.com/office/drawing/2014/main" id="{523A06C0-5869-4D00-92AD-E9AB1606D8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2879" y="5058400"/>
            <a:ext cx="2696547" cy="11223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94636077"/>
      </p:ext>
    </p:extLst>
  </p:cSld>
  <p:clrMapOvr>
    <a:masterClrMapping/>
  </p:clrMapOvr>
  <mc:AlternateContent xmlns:mc="http://schemas.openxmlformats.org/markup-compatibility/2006" xmlns:p14="http://schemas.microsoft.com/office/powerpoint/2010/main">
    <mc:Choice Requires="p14">
      <p:transition p14:dur="10" advTm="176655"/>
    </mc:Choice>
    <mc:Fallback xmlns="">
      <p:transition advTm="176655"/>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807883" y="802357"/>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خاتمة</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98781" y="1374902"/>
            <a:ext cx="8130073" cy="4921284"/>
          </a:xfrm>
          <a:prstGeom prst="rect">
            <a:avLst/>
          </a:prstGeom>
          <a:noFill/>
        </p:spPr>
        <p:txBody>
          <a:bodyPr wrap="square" rtlCol="0">
            <a:spAutoFit/>
          </a:bodyPr>
          <a:lstStyle/>
          <a:p>
            <a:pPr algn="just" rtl="1">
              <a:lnSpc>
                <a:spcPct val="200000"/>
              </a:lnSpc>
            </a:pPr>
            <a:r>
              <a:rPr lang="ar-SY" sz="2000" dirty="0"/>
              <a:t>في ختام هذا الفصل، يتضح أن مهارات التفاوض تمثل العمود الفقري لأي عملية تفاوضية ناجحة. فالتحضير والتخطيط يوفران للمفاوض إطاراً واضحاً ويزيدان فرصه في تحقيق أهدافه بفعالية. ويُعد الإصغاء الفعّال أداة أساسية لفهم الطرف الآخر وبناء الثقة المتبادلة، مما يسهم في تقليل النزاعات وتعزيز التعاون. أما التحكم بالعواطف وإدارة الانفعالات فيضمن استقرار القرارات والتصرفات تحت الضغوط. كما أن الاتصال الفعّال وبناء الرسائل التفاوضية المقنعة يسهّل التعبير عن المصالح وتحقيق نتائج مرضية للطرفين. إن تكامل هذه المهارات يحقق نتائج رابح–رابح ويعزز العلاقات طويلة الأمد. لذلك، يُنصح المفاوض بالاستمرار في تطوير هذه المهارات عبر التدريب والممارسة العملية المستمرة.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ounded Rectangle 1">
            <a:extLst>
              <a:ext uri="{FF2B5EF4-FFF2-40B4-BE49-F238E27FC236}">
                <a16:creationId xmlns:a16="http://schemas.microsoft.com/office/drawing/2014/main" id="{621D3044-3AFC-47D2-ABE6-DE65F720EA49}"/>
              </a:ext>
            </a:extLst>
          </p:cNvPr>
          <p:cNvSpPr/>
          <p:nvPr/>
        </p:nvSpPr>
        <p:spPr>
          <a:xfrm>
            <a:off x="1388284" y="213520"/>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extLst>
      <p:ext uri="{BB962C8B-B14F-4D97-AF65-F5344CB8AC3E}">
        <p14:creationId xmlns:p14="http://schemas.microsoft.com/office/powerpoint/2010/main" val="3478458933"/>
      </p:ext>
    </p:extLst>
  </p:cSld>
  <p:clrMapOvr>
    <a:masterClrMapping/>
  </p:clrMapOvr>
  <mc:AlternateContent xmlns:mc="http://schemas.openxmlformats.org/markup-compatibility/2006" xmlns:p14="http://schemas.microsoft.com/office/powerpoint/2010/main">
    <mc:Choice Requires="p14">
      <p:transition spd="slow" p14:dur="2000" advTm="76952"/>
    </mc:Choice>
    <mc:Fallback xmlns="">
      <p:transition spd="slow" advTm="7695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29066" y="538171"/>
            <a:ext cx="9372136" cy="724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886244" y="803822"/>
            <a:ext cx="5711998" cy="1210716"/>
          </a:xfrm>
          <a:prstGeom prst="rect">
            <a:avLst/>
          </a:prstGeom>
          <a:noFill/>
        </p:spPr>
        <p:txBody>
          <a:bodyPr wrap="square">
            <a:spAutoFit/>
          </a:bodyPr>
          <a:lstStyle/>
          <a:p>
            <a:pPr algn="ctr" rtl="1">
              <a:lnSpc>
                <a:spcPct val="120000"/>
              </a:lnSpc>
            </a:pP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إلى اللقاء </a:t>
            </a:r>
          </a:p>
          <a:p>
            <a:pPr algn="ctr" rtl="1">
              <a:lnSpc>
                <a:spcPct val="120000"/>
              </a:lnSpc>
            </a:pPr>
            <a:r>
              <a:rPr lang="ar-SY" sz="3200" b="1">
                <a:solidFill>
                  <a:srgbClr val="00B0F0"/>
                </a:solidFill>
                <a:latin typeface="Tahoma" panose="020B0604030504040204" pitchFamily="34" charset="0"/>
                <a:ea typeface="Tahoma" panose="020B0604030504040204" pitchFamily="34" charset="0"/>
                <a:cs typeface="Tahoma" panose="020B0604030504040204" pitchFamily="34" charset="0"/>
              </a:rPr>
              <a:t>في المحاضرة التالية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1" name="TextBox 40"/>
          <p:cNvSpPr txBox="1"/>
          <p:nvPr/>
        </p:nvSpPr>
        <p:spPr>
          <a:xfrm>
            <a:off x="298579" y="5109268"/>
            <a:ext cx="6176443" cy="584775"/>
          </a:xfrm>
          <a:prstGeom prst="rect">
            <a:avLst/>
          </a:prstGeom>
          <a:noFill/>
        </p:spPr>
        <p:txBody>
          <a:bodyPr wrap="square" rtlCol="0">
            <a:spAutoFit/>
          </a:bodyPr>
          <a:lstStyle/>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لغة الجسد في التفاوض</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34459" y="0"/>
            <a:ext cx="2305141" cy="1076343"/>
          </a:xfrm>
          <a:prstGeom prst="rect">
            <a:avLst/>
          </a:prstGeom>
        </p:spPr>
      </p:pic>
      <p:sp>
        <p:nvSpPr>
          <p:cNvPr id="10" name="Rounded Rectangle 1">
            <a:extLst>
              <a:ext uri="{FF2B5EF4-FFF2-40B4-BE49-F238E27FC236}">
                <a16:creationId xmlns:a16="http://schemas.microsoft.com/office/drawing/2014/main" id="{AEFDD68B-514D-4BBC-8F05-4043AF4F4380}"/>
              </a:ext>
            </a:extLst>
          </p:cNvPr>
          <p:cNvSpPr/>
          <p:nvPr/>
        </p:nvSpPr>
        <p:spPr>
          <a:xfrm>
            <a:off x="223934" y="172012"/>
            <a:ext cx="1762539" cy="6861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sz="2400" b="1" dirty="0"/>
              <a:t>Lecture 3</a:t>
            </a:r>
            <a:endParaRPr lang="ar-SA" sz="2400" b="1" dirty="0"/>
          </a:p>
        </p:txBody>
      </p:sp>
    </p:spTree>
  </p:cSld>
  <p:clrMapOvr>
    <a:masterClrMapping/>
  </p:clrMapOvr>
  <mc:AlternateContent xmlns:mc="http://schemas.openxmlformats.org/markup-compatibility/2006" xmlns:p14="http://schemas.microsoft.com/office/powerpoint/2010/main">
    <mc:Choice Requires="p14">
      <p:transition spd="slow" p14:dur="2000" advTm="8809"/>
    </mc:Choice>
    <mc:Fallback xmlns="">
      <p:transition spd="slow" advTm="8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767715" y="5721795"/>
            <a:ext cx="5282014" cy="830997"/>
          </a:xfrm>
          <a:prstGeom prst="rect">
            <a:avLst/>
          </a:prstGeom>
          <a:noFill/>
        </p:spPr>
        <p:txBody>
          <a:bodyPr wrap="square" rtlCol="0">
            <a:spAutoFit/>
          </a:bodyPr>
          <a:lstStyle/>
          <a:p>
            <a:r>
              <a:rPr lang="ar-SY" sz="4800" b="1" dirty="0">
                <a:solidFill>
                  <a:schemeClr val="bg1"/>
                </a:solidFill>
                <a:latin typeface="Alexandria" charset="0"/>
                <a:cs typeface="Alexandria" charset="0"/>
              </a:rPr>
              <a:t>شكراً لحسن إصغائكم</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934"/>
    </mc:Choice>
    <mc:Fallback xmlns="">
      <p:transition spd="slow" advTm="493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7"/>
</p:tagLst>
</file>

<file path=ppt/tags/tag2.xml><?xml version="1.0" encoding="utf-8"?>
<p:tagLst xmlns:a="http://schemas.openxmlformats.org/drawingml/2006/main" xmlns:r="http://schemas.openxmlformats.org/officeDocument/2006/relationships" xmlns:p="http://schemas.openxmlformats.org/presentationml/2006/main">
  <p:tag name="TIMING" val="|1.5"/>
</p:tagLst>
</file>

<file path=ppt/tags/tag3.xml><?xml version="1.0" encoding="utf-8"?>
<p:tagLst xmlns:a="http://schemas.openxmlformats.org/drawingml/2006/main" xmlns:r="http://schemas.openxmlformats.org/officeDocument/2006/relationships" xmlns:p="http://schemas.openxmlformats.org/presentationml/2006/main">
  <p:tag name="TIMING" val="|0.2"/>
</p:tagLst>
</file>

<file path=ppt/tags/tag4.xml><?xml version="1.0" encoding="utf-8"?>
<p:tagLst xmlns:a="http://schemas.openxmlformats.org/drawingml/2006/main" xmlns:r="http://schemas.openxmlformats.org/officeDocument/2006/relationships" xmlns:p="http://schemas.openxmlformats.org/presentationml/2006/main">
  <p:tag name="TIMING" val="|47.4"/>
</p:tagLst>
</file>

<file path=ppt/tags/tag5.xml><?xml version="1.0" encoding="utf-8"?>
<p:tagLst xmlns:a="http://schemas.openxmlformats.org/drawingml/2006/main" xmlns:r="http://schemas.openxmlformats.org/officeDocument/2006/relationships" xmlns:p="http://schemas.openxmlformats.org/presentationml/2006/main">
  <p:tag name="TIMING" val="|47.4"/>
</p:tagLst>
</file>

<file path=ppt/tags/tag6.xml><?xml version="1.0" encoding="utf-8"?>
<p:tagLst xmlns:a="http://schemas.openxmlformats.org/drawingml/2006/main" xmlns:r="http://schemas.openxmlformats.org/officeDocument/2006/relationships" xmlns:p="http://schemas.openxmlformats.org/presentationml/2006/main">
  <p:tag name="TIMING" val="|47.4"/>
</p:tagLst>
</file>

<file path=ppt/tags/tag7.xml><?xml version="1.0" encoding="utf-8"?>
<p:tagLst xmlns:a="http://schemas.openxmlformats.org/drawingml/2006/main" xmlns:r="http://schemas.openxmlformats.org/officeDocument/2006/relationships" xmlns:p="http://schemas.openxmlformats.org/presentationml/2006/main">
  <p:tag name="TIMING" val="|47.4"/>
</p:tagLst>
</file>

<file path=ppt/tags/tag8.xml><?xml version="1.0" encoding="utf-8"?>
<p:tagLst xmlns:a="http://schemas.openxmlformats.org/drawingml/2006/main" xmlns:r="http://schemas.openxmlformats.org/officeDocument/2006/relationships" xmlns:p="http://schemas.openxmlformats.org/presentationml/2006/main">
  <p:tag name="TIMING" val="|47.4"/>
</p:tagLst>
</file>

<file path=ppt/tags/tag9.xml><?xml version="1.0" encoding="utf-8"?>
<p:tagLst xmlns:a="http://schemas.openxmlformats.org/drawingml/2006/main" xmlns:r="http://schemas.openxmlformats.org/officeDocument/2006/relationships" xmlns:p="http://schemas.openxmlformats.org/presentationml/2006/main">
  <p:tag name="TIMING" val="|47.4"/>
</p:tagLst>
</file>

<file path=ppt/tags/tag10.xml><?xml version="1.0" encoding="utf-8"?>
<p:tagLst xmlns:a="http://schemas.openxmlformats.org/drawingml/2006/main" xmlns:r="http://schemas.openxmlformats.org/officeDocument/2006/relationships" xmlns:p="http://schemas.openxmlformats.org/presentationml/2006/main">
  <p:tag name="TIMING" val="|47.4"/>
</p:tagLst>
</file>

<file path=ppt/tags/tag11.xml><?xml version="1.0" encoding="utf-8"?>
<p:tagLst xmlns:a="http://schemas.openxmlformats.org/drawingml/2006/main" xmlns:r="http://schemas.openxmlformats.org/officeDocument/2006/relationships" xmlns:p="http://schemas.openxmlformats.org/presentationml/2006/main">
  <p:tag name="TIMING" val="|47.4"/>
</p:tagLst>
</file>

<file path=ppt/tags/tag12.xml><?xml version="1.0" encoding="utf-8"?>
<p:tagLst xmlns:a="http://schemas.openxmlformats.org/drawingml/2006/main" xmlns:r="http://schemas.openxmlformats.org/officeDocument/2006/relationships" xmlns:p="http://schemas.openxmlformats.org/presentationml/2006/main">
  <p:tag name="TIMING" val="|0"/>
</p:tagLst>
</file>

<file path=ppt/tags/tag13.xml><?xml version="1.0" encoding="utf-8"?>
<p:tagLst xmlns:a="http://schemas.openxmlformats.org/drawingml/2006/main" xmlns:r="http://schemas.openxmlformats.org/officeDocument/2006/relationships" xmlns:p="http://schemas.openxmlformats.org/presentationml/2006/main">
  <p:tag name="TIMING" val="|47.4"/>
</p:tagLst>
</file>

<file path=ppt/tags/tag14.xml><?xml version="1.0" encoding="utf-8"?>
<p:tagLst xmlns:a="http://schemas.openxmlformats.org/drawingml/2006/main" xmlns:r="http://schemas.openxmlformats.org/officeDocument/2006/relationships" xmlns:p="http://schemas.openxmlformats.org/presentationml/2006/main">
  <p:tag name="TIMING" val="|47.4"/>
</p:tagLst>
</file>

<file path=ppt/tags/tag15.xml><?xml version="1.0" encoding="utf-8"?>
<p:tagLst xmlns:a="http://schemas.openxmlformats.org/drawingml/2006/main" xmlns:r="http://schemas.openxmlformats.org/officeDocument/2006/relationships" xmlns:p="http://schemas.openxmlformats.org/presentationml/2006/main">
  <p:tag name="TIMING" val="|47.4"/>
</p:tagLst>
</file>

<file path=ppt/tags/tag16.xml><?xml version="1.0" encoding="utf-8"?>
<p:tagLst xmlns:a="http://schemas.openxmlformats.org/drawingml/2006/main" xmlns:r="http://schemas.openxmlformats.org/officeDocument/2006/relationships" xmlns:p="http://schemas.openxmlformats.org/presentationml/2006/main">
  <p:tag name="TIMING" val="|47.4"/>
</p:tagLst>
</file>

<file path=ppt/tags/tag17.xml><?xml version="1.0" encoding="utf-8"?>
<p:tagLst xmlns:a="http://schemas.openxmlformats.org/drawingml/2006/main" xmlns:r="http://schemas.openxmlformats.org/officeDocument/2006/relationships" xmlns:p="http://schemas.openxmlformats.org/presentationml/2006/main">
  <p:tag name="TIMING" val="|47.4"/>
</p:tagLst>
</file>

<file path=ppt/tags/tag18.xml><?xml version="1.0" encoding="utf-8"?>
<p:tagLst xmlns:a="http://schemas.openxmlformats.org/drawingml/2006/main" xmlns:r="http://schemas.openxmlformats.org/officeDocument/2006/relationships" xmlns:p="http://schemas.openxmlformats.org/presentationml/2006/main">
  <p:tag name="TIMING" val="|47.4"/>
</p:tagLst>
</file>

<file path=ppt/tags/tag19.xml><?xml version="1.0" encoding="utf-8"?>
<p:tagLst xmlns:a="http://schemas.openxmlformats.org/drawingml/2006/main" xmlns:r="http://schemas.openxmlformats.org/officeDocument/2006/relationships" xmlns:p="http://schemas.openxmlformats.org/presentationml/2006/main">
  <p:tag name="TIMING" val="|47.4"/>
</p:tagLst>
</file>

<file path=ppt/tags/tag20.xml><?xml version="1.0" encoding="utf-8"?>
<p:tagLst xmlns:a="http://schemas.openxmlformats.org/drawingml/2006/main" xmlns:r="http://schemas.openxmlformats.org/officeDocument/2006/relationships" xmlns:p="http://schemas.openxmlformats.org/presentationml/2006/main">
  <p:tag name="TIMING" val="|47.4"/>
</p:tagLst>
</file>

<file path=ppt/tags/tag21.xml><?xml version="1.0" encoding="utf-8"?>
<p:tagLst xmlns:a="http://schemas.openxmlformats.org/drawingml/2006/main" xmlns:r="http://schemas.openxmlformats.org/officeDocument/2006/relationships" xmlns:p="http://schemas.openxmlformats.org/presentationml/2006/main">
  <p:tag name="TIMING" val="|47.4"/>
</p:tagLst>
</file>

<file path=ppt/tags/tag22.xml><?xml version="1.0" encoding="utf-8"?>
<p:tagLst xmlns:a="http://schemas.openxmlformats.org/drawingml/2006/main" xmlns:r="http://schemas.openxmlformats.org/officeDocument/2006/relationships" xmlns:p="http://schemas.openxmlformats.org/presentationml/2006/main">
  <p:tag name="TIMING" val="|47.4"/>
</p:tagLst>
</file>

<file path=ppt/tags/tag23.xml><?xml version="1.0" encoding="utf-8"?>
<p:tagLst xmlns:a="http://schemas.openxmlformats.org/drawingml/2006/main" xmlns:r="http://schemas.openxmlformats.org/officeDocument/2006/relationships" xmlns:p="http://schemas.openxmlformats.org/presentationml/2006/main">
  <p:tag name="TIMING" val="|47.4"/>
</p:tagLst>
</file>

<file path=ppt/tags/tag24.xml><?xml version="1.0" encoding="utf-8"?>
<p:tagLst xmlns:a="http://schemas.openxmlformats.org/drawingml/2006/main" xmlns:r="http://schemas.openxmlformats.org/officeDocument/2006/relationships" xmlns:p="http://schemas.openxmlformats.org/presentationml/2006/main">
  <p:tag name="TIMING" val="|47.4"/>
</p:tagLst>
</file>

<file path=ppt/tags/tag25.xml><?xml version="1.0" encoding="utf-8"?>
<p:tagLst xmlns:a="http://schemas.openxmlformats.org/drawingml/2006/main" xmlns:r="http://schemas.openxmlformats.org/officeDocument/2006/relationships" xmlns:p="http://schemas.openxmlformats.org/presentationml/2006/main">
  <p:tag name="TIMING" val="|4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01080FF-C9C3-42D8-B5A6-23F8AED63579}"/>
</file>

<file path=customXml/itemProps2.xml><?xml version="1.0" encoding="utf-8"?>
<ds:datastoreItem xmlns:ds="http://schemas.openxmlformats.org/officeDocument/2006/customXml" ds:itemID="{A38EB99A-E599-41CD-8199-5F253ED3E365}"/>
</file>

<file path=customXml/itemProps3.xml><?xml version="1.0" encoding="utf-8"?>
<ds:datastoreItem xmlns:ds="http://schemas.openxmlformats.org/officeDocument/2006/customXml" ds:itemID="{5A9AE96F-FEAD-49F2-BCE5-276F8B3E0964}"/>
</file>

<file path=docProps/app.xml><?xml version="1.0" encoding="utf-8"?>
<Properties xmlns="http://schemas.openxmlformats.org/officeDocument/2006/extended-properties" xmlns:vt="http://schemas.openxmlformats.org/officeDocument/2006/docPropsVTypes">
  <TotalTime>8031</TotalTime>
  <Words>3068</Words>
  <Application>Microsoft Office PowerPoint</Application>
  <PresentationFormat>Widescreen</PresentationFormat>
  <Paragraphs>213</Paragraphs>
  <Slides>40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Okba Alsabbagh</dc:creator>
  <cp:lastModifiedBy>Okba Alsabbagh</cp:lastModifiedBy>
  <cp:revision>984</cp:revision>
  <dcterms:created xsi:type="dcterms:W3CDTF">2025-07-01T03:58:26Z</dcterms:created>
  <dcterms:modified xsi:type="dcterms:W3CDTF">2026-02-05T17:51:52Z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