
<file path=[Content_Types].xml><?xml version="1.0" encoding="utf-8"?>
<Types xmlns="http://schemas.openxmlformats.org/package/2006/content-types">
  <Default Extension="emf" ContentType="image/x-emf"/>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65"/>
  </p:notesMasterIdLst>
  <p:sldIdLst>
    <p:sldId id="256" r:id="rId2"/>
    <p:sldId id="529" r:id="rId3"/>
    <p:sldId id="599" r:id="rId4"/>
    <p:sldId id="600" r:id="rId5"/>
    <p:sldId id="601" r:id="rId6"/>
    <p:sldId id="602" r:id="rId7"/>
    <p:sldId id="603" r:id="rId8"/>
    <p:sldId id="604" r:id="rId9"/>
    <p:sldId id="605" r:id="rId10"/>
    <p:sldId id="606" r:id="rId11"/>
    <p:sldId id="607" r:id="rId12"/>
    <p:sldId id="608" r:id="rId13"/>
    <p:sldId id="609" r:id="rId14"/>
    <p:sldId id="610" r:id="rId15"/>
    <p:sldId id="611" r:id="rId16"/>
    <p:sldId id="612" r:id="rId17"/>
    <p:sldId id="613" r:id="rId18"/>
    <p:sldId id="614" r:id="rId19"/>
    <p:sldId id="615" r:id="rId20"/>
    <p:sldId id="616" r:id="rId21"/>
    <p:sldId id="617" r:id="rId22"/>
    <p:sldId id="618" r:id="rId23"/>
    <p:sldId id="619" r:id="rId24"/>
    <p:sldId id="620" r:id="rId25"/>
    <p:sldId id="621" r:id="rId26"/>
    <p:sldId id="622" r:id="rId27"/>
    <p:sldId id="623" r:id="rId28"/>
    <p:sldId id="624" r:id="rId29"/>
    <p:sldId id="625" r:id="rId30"/>
    <p:sldId id="626" r:id="rId31"/>
    <p:sldId id="627" r:id="rId32"/>
    <p:sldId id="628" r:id="rId33"/>
    <p:sldId id="629" r:id="rId34"/>
    <p:sldId id="630" r:id="rId35"/>
    <p:sldId id="631" r:id="rId36"/>
    <p:sldId id="633" r:id="rId37"/>
    <p:sldId id="634" r:id="rId38"/>
    <p:sldId id="635" r:id="rId39"/>
    <p:sldId id="636" r:id="rId40"/>
    <p:sldId id="637" r:id="rId41"/>
    <p:sldId id="638" r:id="rId42"/>
    <p:sldId id="639" r:id="rId43"/>
    <p:sldId id="640" r:id="rId44"/>
    <p:sldId id="641" r:id="rId45"/>
    <p:sldId id="642" r:id="rId46"/>
    <p:sldId id="643" r:id="rId47"/>
    <p:sldId id="644" r:id="rId48"/>
    <p:sldId id="645" r:id="rId49"/>
    <p:sldId id="646" r:id="rId50"/>
    <p:sldId id="647" r:id="rId51"/>
    <p:sldId id="648" r:id="rId52"/>
    <p:sldId id="649" r:id="rId53"/>
    <p:sldId id="650" r:id="rId54"/>
    <p:sldId id="651" r:id="rId55"/>
    <p:sldId id="652" r:id="rId56"/>
    <p:sldId id="653" r:id="rId57"/>
    <p:sldId id="654" r:id="rId58"/>
    <p:sldId id="655" r:id="rId59"/>
    <p:sldId id="656" r:id="rId60"/>
    <p:sldId id="658" r:id="rId61"/>
    <p:sldId id="657" r:id="rId62"/>
    <p:sldId id="659" r:id="rId63"/>
    <p:sldId id="320" r:id="rId6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Mohamed Ayman" initials="MA" lastIdx="1" clrIdx="0">
    <p:extLst>
      <p:ext uri="{19B8F6BF-5375-455C-9EA6-DF929625EA0E}">
        <p15:presenceInfo xmlns:p15="http://schemas.microsoft.com/office/powerpoint/2012/main" userId="3c46430ac7311ab5"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9518"/>
    <a:srgbClr val="0A1F61"/>
    <a:srgbClr val="24A9E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18603FDC-E32A-4AB5-989C-0864C3EAD2B8}" styleName="Themed Style 2 - Accent 2">
    <a:tblBg>
      <a:fillRef idx="3">
        <a:schemeClr val="accent2"/>
      </a:fillRef>
      <a:effectRef idx="3">
        <a:schemeClr val="accent2"/>
      </a:effectRef>
    </a:tblBg>
    <a:wholeTbl>
      <a:tcTxStyle>
        <a:fontRef idx="minor">
          <a:scrgbClr r="0" g="0" b="0"/>
        </a:fontRef>
        <a:schemeClr val="lt1"/>
      </a:tcTxStyle>
      <a:tcStyle>
        <a:tcBdr>
          <a:left>
            <a:lnRef idx="1">
              <a:schemeClr val="accent2">
                <a:tint val="50000"/>
              </a:schemeClr>
            </a:lnRef>
          </a:left>
          <a:right>
            <a:lnRef idx="1">
              <a:schemeClr val="accent2">
                <a:tint val="50000"/>
              </a:schemeClr>
            </a:lnRef>
          </a:right>
          <a:top>
            <a:lnRef idx="1">
              <a:schemeClr val="accent2">
                <a:tint val="50000"/>
              </a:schemeClr>
            </a:lnRef>
          </a:top>
          <a:bottom>
            <a:lnRef idx="1">
              <a:schemeClr val="accent2">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 styleId="{C083E6E3-FA7D-4D7B-A595-EF9225AFEA82}" styleName="Light Style 1 - Accent 3">
    <a:wholeTbl>
      <a:tcTxStyle>
        <a:fontRef idx="minor">
          <a:scrgbClr r="0" g="0" b="0"/>
        </a:fontRef>
        <a:schemeClr val="tx1"/>
      </a:tcTxStyle>
      <a:tcStyle>
        <a:tcBdr>
          <a:left>
            <a:ln>
              <a:noFill/>
            </a:ln>
          </a:left>
          <a:right>
            <a:ln>
              <a:noFill/>
            </a:ln>
          </a:right>
          <a:top>
            <a:ln w="12700" cmpd="sng">
              <a:solidFill>
                <a:schemeClr val="accent3"/>
              </a:solidFill>
            </a:ln>
          </a:top>
          <a:bottom>
            <a:ln w="12700" cmpd="sng">
              <a:solidFill>
                <a:schemeClr val="accent3"/>
              </a:solidFill>
            </a:ln>
          </a:bottom>
          <a:insideH>
            <a:ln>
              <a:noFill/>
            </a:ln>
          </a:insideH>
          <a:insideV>
            <a:ln>
              <a:noFill/>
            </a:ln>
          </a:insideV>
        </a:tcBdr>
        <a:fill>
          <a:noFill/>
        </a:fill>
      </a:tcStyle>
    </a:wholeTbl>
    <a:band1H>
      <a:tcStyle>
        <a:tcBdr/>
        <a:fill>
          <a:solidFill>
            <a:schemeClr val="accent3">
              <a:alpha val="20000"/>
            </a:schemeClr>
          </a:solidFill>
        </a:fill>
      </a:tcStyle>
    </a:band1H>
    <a:band2H>
      <a:tcStyle>
        <a:tcBdr/>
      </a:tcStyle>
    </a:band2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12700" cmpd="sng">
              <a:solidFill>
                <a:schemeClr val="accent3"/>
              </a:solidFill>
            </a:ln>
          </a:top>
        </a:tcBdr>
        <a:fill>
          <a:noFill/>
        </a:fill>
      </a:tcStyle>
    </a:lastRow>
    <a:firstRow>
      <a:tcTxStyle b="on"/>
      <a:tcStyle>
        <a:tcBdr>
          <a:bottom>
            <a:ln w="12700" cmpd="sng">
              <a:solidFill>
                <a:schemeClr val="accent3"/>
              </a:solidFill>
            </a:ln>
          </a:bottom>
        </a:tcBdr>
        <a:fill>
          <a:no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015" autoAdjust="0"/>
    <p:restoredTop sz="94291" autoAdjust="0"/>
  </p:normalViewPr>
  <p:slideViewPr>
    <p:cSldViewPr snapToGrid="0">
      <p:cViewPr varScale="1">
        <p:scale>
          <a:sx n="72" d="100"/>
          <a:sy n="72" d="100"/>
        </p:scale>
        <p:origin x="534" y="7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commentAuthors" Target="commentAuthors.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presProps" Target="presProp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95832CC-4DA0-4AD9-9894-18BFCB26D631}" type="datetimeFigureOut">
              <a:rPr lang="en-US" smtClean="0"/>
              <a:t>11/10/2021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84679D9-7245-4ABA-A3DC-E616523FB705}" type="slidenum">
              <a:rPr lang="en-US" smtClean="0"/>
              <a:t>‹#›</a:t>
            </a:fld>
            <a:endParaRPr lang="en-US"/>
          </a:p>
        </p:txBody>
      </p:sp>
    </p:spTree>
    <p:extLst>
      <p:ext uri="{BB962C8B-B14F-4D97-AF65-F5344CB8AC3E}">
        <p14:creationId xmlns:p14="http://schemas.microsoft.com/office/powerpoint/2010/main" val="5748494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fld id="{C84679D9-7245-4ABA-A3DC-E616523FB705}" type="slidenum">
              <a:rPr lang="en-US" smtClean="0"/>
              <a:t>2</a:t>
            </a:fld>
            <a:endParaRPr lang="en-US" dirty="0"/>
          </a:p>
        </p:txBody>
      </p:sp>
    </p:spTree>
    <p:extLst>
      <p:ext uri="{BB962C8B-B14F-4D97-AF65-F5344CB8AC3E}">
        <p14:creationId xmlns:p14="http://schemas.microsoft.com/office/powerpoint/2010/main" val="87481570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fld id="{C84679D9-7245-4ABA-A3DC-E616523FB705}" type="slidenum">
              <a:rPr lang="en-US" smtClean="0"/>
              <a:t>3</a:t>
            </a:fld>
            <a:endParaRPr lang="en-US"/>
          </a:p>
        </p:txBody>
      </p:sp>
    </p:spTree>
    <p:extLst>
      <p:ext uri="{BB962C8B-B14F-4D97-AF65-F5344CB8AC3E}">
        <p14:creationId xmlns:p14="http://schemas.microsoft.com/office/powerpoint/2010/main" val="345329236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fld id="{C84679D9-7245-4ABA-A3DC-E616523FB705}" type="slidenum">
              <a:rPr lang="en-US" smtClean="0"/>
              <a:t>4</a:t>
            </a:fld>
            <a:endParaRPr lang="en-US"/>
          </a:p>
        </p:txBody>
      </p:sp>
    </p:spTree>
    <p:extLst>
      <p:ext uri="{BB962C8B-B14F-4D97-AF65-F5344CB8AC3E}">
        <p14:creationId xmlns:p14="http://schemas.microsoft.com/office/powerpoint/2010/main" val="79589417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fld id="{C84679D9-7245-4ABA-A3DC-E616523FB705}" type="slidenum">
              <a:rPr lang="en-US" smtClean="0"/>
              <a:t>5</a:t>
            </a:fld>
            <a:endParaRPr lang="en-US"/>
          </a:p>
        </p:txBody>
      </p:sp>
    </p:spTree>
    <p:extLst>
      <p:ext uri="{BB962C8B-B14F-4D97-AF65-F5344CB8AC3E}">
        <p14:creationId xmlns:p14="http://schemas.microsoft.com/office/powerpoint/2010/main" val="52195210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fld id="{C84679D9-7245-4ABA-A3DC-E616523FB705}" type="slidenum">
              <a:rPr lang="en-US" smtClean="0"/>
              <a:t>6</a:t>
            </a:fld>
            <a:endParaRPr lang="en-US"/>
          </a:p>
        </p:txBody>
      </p:sp>
    </p:spTree>
    <p:extLst>
      <p:ext uri="{BB962C8B-B14F-4D97-AF65-F5344CB8AC3E}">
        <p14:creationId xmlns:p14="http://schemas.microsoft.com/office/powerpoint/2010/main" val="264987060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fld id="{C84679D9-7245-4ABA-A3DC-E616523FB705}" type="slidenum">
              <a:rPr lang="en-US" smtClean="0"/>
              <a:t>7</a:t>
            </a:fld>
            <a:endParaRPr lang="en-US"/>
          </a:p>
        </p:txBody>
      </p:sp>
    </p:spTree>
    <p:extLst>
      <p:ext uri="{BB962C8B-B14F-4D97-AF65-F5344CB8AC3E}">
        <p14:creationId xmlns:p14="http://schemas.microsoft.com/office/powerpoint/2010/main" val="9927084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fld id="{C84679D9-7245-4ABA-A3DC-E616523FB705}" type="slidenum">
              <a:rPr lang="en-US" smtClean="0"/>
              <a:t>8</a:t>
            </a:fld>
            <a:endParaRPr lang="en-US"/>
          </a:p>
        </p:txBody>
      </p:sp>
    </p:spTree>
    <p:extLst>
      <p:ext uri="{BB962C8B-B14F-4D97-AF65-F5344CB8AC3E}">
        <p14:creationId xmlns:p14="http://schemas.microsoft.com/office/powerpoint/2010/main" val="127771575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fld id="{C84679D9-7245-4ABA-A3DC-E616523FB705}" type="slidenum">
              <a:rPr lang="en-US" smtClean="0"/>
              <a:t>9</a:t>
            </a:fld>
            <a:endParaRPr lang="en-US"/>
          </a:p>
        </p:txBody>
      </p:sp>
    </p:spTree>
    <p:extLst>
      <p:ext uri="{BB962C8B-B14F-4D97-AF65-F5344CB8AC3E}">
        <p14:creationId xmlns:p14="http://schemas.microsoft.com/office/powerpoint/2010/main" val="171897780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fld id="{C84679D9-7245-4ABA-A3DC-E616523FB705}" type="slidenum">
              <a:rPr lang="en-US" smtClean="0"/>
              <a:t>10</a:t>
            </a:fld>
            <a:endParaRPr lang="en-US"/>
          </a:p>
        </p:txBody>
      </p:sp>
    </p:spTree>
    <p:extLst>
      <p:ext uri="{BB962C8B-B14F-4D97-AF65-F5344CB8AC3E}">
        <p14:creationId xmlns:p14="http://schemas.microsoft.com/office/powerpoint/2010/main" val="246213577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fld id="{C84679D9-7245-4ABA-A3DC-E616523FB705}" type="slidenum">
              <a:rPr lang="en-US" smtClean="0"/>
              <a:t>11</a:t>
            </a:fld>
            <a:endParaRPr lang="en-US"/>
          </a:p>
        </p:txBody>
      </p:sp>
    </p:spTree>
    <p:extLst>
      <p:ext uri="{BB962C8B-B14F-4D97-AF65-F5344CB8AC3E}">
        <p14:creationId xmlns:p14="http://schemas.microsoft.com/office/powerpoint/2010/main" val="288936972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fld id="{C84679D9-7245-4ABA-A3DC-E616523FB705}" type="slidenum">
              <a:rPr lang="en-US" smtClean="0"/>
              <a:t>12</a:t>
            </a:fld>
            <a:endParaRPr lang="en-US"/>
          </a:p>
        </p:txBody>
      </p:sp>
    </p:spTree>
    <p:extLst>
      <p:ext uri="{BB962C8B-B14F-4D97-AF65-F5344CB8AC3E}">
        <p14:creationId xmlns:p14="http://schemas.microsoft.com/office/powerpoint/2010/main" val="110502393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fld id="{C84679D9-7245-4ABA-A3DC-E616523FB705}" type="slidenum">
              <a:rPr lang="en-US" smtClean="0"/>
              <a:t>13</a:t>
            </a:fld>
            <a:endParaRPr lang="en-US"/>
          </a:p>
        </p:txBody>
      </p:sp>
    </p:spTree>
    <p:extLst>
      <p:ext uri="{BB962C8B-B14F-4D97-AF65-F5344CB8AC3E}">
        <p14:creationId xmlns:p14="http://schemas.microsoft.com/office/powerpoint/2010/main" val="189478902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fld id="{C84679D9-7245-4ABA-A3DC-E616523FB705}" type="slidenum">
              <a:rPr lang="en-US" smtClean="0"/>
              <a:t>14</a:t>
            </a:fld>
            <a:endParaRPr lang="en-US"/>
          </a:p>
        </p:txBody>
      </p:sp>
    </p:spTree>
    <p:extLst>
      <p:ext uri="{BB962C8B-B14F-4D97-AF65-F5344CB8AC3E}">
        <p14:creationId xmlns:p14="http://schemas.microsoft.com/office/powerpoint/2010/main" val="141818965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fld id="{C84679D9-7245-4ABA-A3DC-E616523FB705}" type="slidenum">
              <a:rPr lang="en-US" smtClean="0"/>
              <a:t>15</a:t>
            </a:fld>
            <a:endParaRPr lang="en-US"/>
          </a:p>
        </p:txBody>
      </p:sp>
    </p:spTree>
    <p:extLst>
      <p:ext uri="{BB962C8B-B14F-4D97-AF65-F5344CB8AC3E}">
        <p14:creationId xmlns:p14="http://schemas.microsoft.com/office/powerpoint/2010/main" val="153509620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fld id="{C84679D9-7245-4ABA-A3DC-E616523FB705}" type="slidenum">
              <a:rPr lang="en-US" smtClean="0"/>
              <a:t>16</a:t>
            </a:fld>
            <a:endParaRPr lang="en-US"/>
          </a:p>
        </p:txBody>
      </p:sp>
    </p:spTree>
    <p:extLst>
      <p:ext uri="{BB962C8B-B14F-4D97-AF65-F5344CB8AC3E}">
        <p14:creationId xmlns:p14="http://schemas.microsoft.com/office/powerpoint/2010/main" val="342340766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fld id="{C84679D9-7245-4ABA-A3DC-E616523FB705}" type="slidenum">
              <a:rPr lang="en-US" smtClean="0"/>
              <a:t>17</a:t>
            </a:fld>
            <a:endParaRPr lang="en-US"/>
          </a:p>
        </p:txBody>
      </p:sp>
    </p:spTree>
    <p:extLst>
      <p:ext uri="{BB962C8B-B14F-4D97-AF65-F5344CB8AC3E}">
        <p14:creationId xmlns:p14="http://schemas.microsoft.com/office/powerpoint/2010/main" val="337979850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fld id="{C84679D9-7245-4ABA-A3DC-E616523FB705}" type="slidenum">
              <a:rPr lang="en-US" smtClean="0"/>
              <a:t>18</a:t>
            </a:fld>
            <a:endParaRPr lang="en-US"/>
          </a:p>
        </p:txBody>
      </p:sp>
    </p:spTree>
    <p:extLst>
      <p:ext uri="{BB962C8B-B14F-4D97-AF65-F5344CB8AC3E}">
        <p14:creationId xmlns:p14="http://schemas.microsoft.com/office/powerpoint/2010/main" val="315478208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fld id="{C84679D9-7245-4ABA-A3DC-E616523FB705}" type="slidenum">
              <a:rPr lang="en-US" smtClean="0"/>
              <a:t>19</a:t>
            </a:fld>
            <a:endParaRPr lang="en-US"/>
          </a:p>
        </p:txBody>
      </p:sp>
    </p:spTree>
    <p:extLst>
      <p:ext uri="{BB962C8B-B14F-4D97-AF65-F5344CB8AC3E}">
        <p14:creationId xmlns:p14="http://schemas.microsoft.com/office/powerpoint/2010/main" val="413099392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fld id="{C84679D9-7245-4ABA-A3DC-E616523FB705}" type="slidenum">
              <a:rPr lang="en-US" smtClean="0"/>
              <a:t>20</a:t>
            </a:fld>
            <a:endParaRPr lang="en-US"/>
          </a:p>
        </p:txBody>
      </p:sp>
    </p:spTree>
    <p:extLst>
      <p:ext uri="{BB962C8B-B14F-4D97-AF65-F5344CB8AC3E}">
        <p14:creationId xmlns:p14="http://schemas.microsoft.com/office/powerpoint/2010/main" val="18298185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fld id="{C84679D9-7245-4ABA-A3DC-E616523FB705}" type="slidenum">
              <a:rPr lang="en-US" smtClean="0"/>
              <a:t>21</a:t>
            </a:fld>
            <a:endParaRPr lang="en-US"/>
          </a:p>
        </p:txBody>
      </p:sp>
    </p:spTree>
    <p:extLst>
      <p:ext uri="{BB962C8B-B14F-4D97-AF65-F5344CB8AC3E}">
        <p14:creationId xmlns:p14="http://schemas.microsoft.com/office/powerpoint/2010/main" val="277860189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fld id="{C84679D9-7245-4ABA-A3DC-E616523FB705}" type="slidenum">
              <a:rPr lang="en-US" smtClean="0"/>
              <a:t>22</a:t>
            </a:fld>
            <a:endParaRPr lang="en-US"/>
          </a:p>
        </p:txBody>
      </p:sp>
    </p:spTree>
    <p:extLst>
      <p:ext uri="{BB962C8B-B14F-4D97-AF65-F5344CB8AC3E}">
        <p14:creationId xmlns:p14="http://schemas.microsoft.com/office/powerpoint/2010/main" val="236538949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fld id="{C84679D9-7245-4ABA-A3DC-E616523FB705}" type="slidenum">
              <a:rPr lang="en-US" smtClean="0"/>
              <a:t>23</a:t>
            </a:fld>
            <a:endParaRPr lang="en-US"/>
          </a:p>
        </p:txBody>
      </p:sp>
    </p:spTree>
    <p:extLst>
      <p:ext uri="{BB962C8B-B14F-4D97-AF65-F5344CB8AC3E}">
        <p14:creationId xmlns:p14="http://schemas.microsoft.com/office/powerpoint/2010/main" val="2900417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fld id="{C84679D9-7245-4ABA-A3DC-E616523FB705}" type="slidenum">
              <a:rPr lang="en-US" smtClean="0"/>
              <a:t>24</a:t>
            </a:fld>
            <a:endParaRPr lang="en-US"/>
          </a:p>
        </p:txBody>
      </p:sp>
    </p:spTree>
    <p:extLst>
      <p:ext uri="{BB962C8B-B14F-4D97-AF65-F5344CB8AC3E}">
        <p14:creationId xmlns:p14="http://schemas.microsoft.com/office/powerpoint/2010/main" val="378017574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fld id="{C84679D9-7245-4ABA-A3DC-E616523FB705}" type="slidenum">
              <a:rPr lang="en-US" smtClean="0"/>
              <a:t>25</a:t>
            </a:fld>
            <a:endParaRPr lang="en-US"/>
          </a:p>
        </p:txBody>
      </p:sp>
    </p:spTree>
    <p:extLst>
      <p:ext uri="{BB962C8B-B14F-4D97-AF65-F5344CB8AC3E}">
        <p14:creationId xmlns:p14="http://schemas.microsoft.com/office/powerpoint/2010/main" val="164798483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fld id="{C84679D9-7245-4ABA-A3DC-E616523FB705}" type="slidenum">
              <a:rPr lang="en-US" smtClean="0"/>
              <a:t>26</a:t>
            </a:fld>
            <a:endParaRPr lang="en-US"/>
          </a:p>
        </p:txBody>
      </p:sp>
    </p:spTree>
    <p:extLst>
      <p:ext uri="{BB962C8B-B14F-4D97-AF65-F5344CB8AC3E}">
        <p14:creationId xmlns:p14="http://schemas.microsoft.com/office/powerpoint/2010/main" val="306657229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fld id="{C84679D9-7245-4ABA-A3DC-E616523FB705}" type="slidenum">
              <a:rPr lang="en-US" smtClean="0"/>
              <a:t>27</a:t>
            </a:fld>
            <a:endParaRPr lang="en-US"/>
          </a:p>
        </p:txBody>
      </p:sp>
    </p:spTree>
    <p:extLst>
      <p:ext uri="{BB962C8B-B14F-4D97-AF65-F5344CB8AC3E}">
        <p14:creationId xmlns:p14="http://schemas.microsoft.com/office/powerpoint/2010/main" val="347283693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fld id="{C84679D9-7245-4ABA-A3DC-E616523FB705}" type="slidenum">
              <a:rPr lang="en-US" smtClean="0"/>
              <a:t>28</a:t>
            </a:fld>
            <a:endParaRPr lang="en-US"/>
          </a:p>
        </p:txBody>
      </p:sp>
    </p:spTree>
    <p:extLst>
      <p:ext uri="{BB962C8B-B14F-4D97-AF65-F5344CB8AC3E}">
        <p14:creationId xmlns:p14="http://schemas.microsoft.com/office/powerpoint/2010/main" val="93535818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fld id="{C84679D9-7245-4ABA-A3DC-E616523FB705}" type="slidenum">
              <a:rPr lang="en-US" smtClean="0"/>
              <a:t>29</a:t>
            </a:fld>
            <a:endParaRPr lang="en-US"/>
          </a:p>
        </p:txBody>
      </p:sp>
    </p:spTree>
    <p:extLst>
      <p:ext uri="{BB962C8B-B14F-4D97-AF65-F5344CB8AC3E}">
        <p14:creationId xmlns:p14="http://schemas.microsoft.com/office/powerpoint/2010/main" val="3102753933"/>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fld id="{C84679D9-7245-4ABA-A3DC-E616523FB705}" type="slidenum">
              <a:rPr lang="en-US" smtClean="0"/>
              <a:t>30</a:t>
            </a:fld>
            <a:endParaRPr lang="en-US"/>
          </a:p>
        </p:txBody>
      </p:sp>
    </p:spTree>
    <p:extLst>
      <p:ext uri="{BB962C8B-B14F-4D97-AF65-F5344CB8AC3E}">
        <p14:creationId xmlns:p14="http://schemas.microsoft.com/office/powerpoint/2010/main" val="2602500710"/>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fld id="{C84679D9-7245-4ABA-A3DC-E616523FB705}" type="slidenum">
              <a:rPr lang="en-US" smtClean="0"/>
              <a:t>31</a:t>
            </a:fld>
            <a:endParaRPr lang="en-US"/>
          </a:p>
        </p:txBody>
      </p:sp>
    </p:spTree>
    <p:extLst>
      <p:ext uri="{BB962C8B-B14F-4D97-AF65-F5344CB8AC3E}">
        <p14:creationId xmlns:p14="http://schemas.microsoft.com/office/powerpoint/2010/main" val="1105266185"/>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fld id="{C84679D9-7245-4ABA-A3DC-E616523FB705}" type="slidenum">
              <a:rPr lang="en-US" smtClean="0"/>
              <a:t>32</a:t>
            </a:fld>
            <a:endParaRPr lang="en-US"/>
          </a:p>
        </p:txBody>
      </p:sp>
    </p:spTree>
    <p:extLst>
      <p:ext uri="{BB962C8B-B14F-4D97-AF65-F5344CB8AC3E}">
        <p14:creationId xmlns:p14="http://schemas.microsoft.com/office/powerpoint/2010/main" val="519528638"/>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fld id="{C84679D9-7245-4ABA-A3DC-E616523FB705}" type="slidenum">
              <a:rPr lang="en-US" smtClean="0"/>
              <a:t>33</a:t>
            </a:fld>
            <a:endParaRPr lang="en-US"/>
          </a:p>
        </p:txBody>
      </p:sp>
    </p:spTree>
    <p:extLst>
      <p:ext uri="{BB962C8B-B14F-4D97-AF65-F5344CB8AC3E}">
        <p14:creationId xmlns:p14="http://schemas.microsoft.com/office/powerpoint/2010/main" val="1931397168"/>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fld id="{C84679D9-7245-4ABA-A3DC-E616523FB705}" type="slidenum">
              <a:rPr lang="en-US" smtClean="0"/>
              <a:t>34</a:t>
            </a:fld>
            <a:endParaRPr lang="en-US"/>
          </a:p>
        </p:txBody>
      </p:sp>
    </p:spTree>
    <p:extLst>
      <p:ext uri="{BB962C8B-B14F-4D97-AF65-F5344CB8AC3E}">
        <p14:creationId xmlns:p14="http://schemas.microsoft.com/office/powerpoint/2010/main" val="744746164"/>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fld id="{C84679D9-7245-4ABA-A3DC-E616523FB705}" type="slidenum">
              <a:rPr lang="en-US" smtClean="0"/>
              <a:t>35</a:t>
            </a:fld>
            <a:endParaRPr lang="en-US"/>
          </a:p>
        </p:txBody>
      </p:sp>
    </p:spTree>
    <p:extLst>
      <p:ext uri="{BB962C8B-B14F-4D97-AF65-F5344CB8AC3E}">
        <p14:creationId xmlns:p14="http://schemas.microsoft.com/office/powerpoint/2010/main" val="652966452"/>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fld id="{C84679D9-7245-4ABA-A3DC-E616523FB705}" type="slidenum">
              <a:rPr lang="en-US" smtClean="0"/>
              <a:t>36</a:t>
            </a:fld>
            <a:endParaRPr lang="en-US"/>
          </a:p>
        </p:txBody>
      </p:sp>
    </p:spTree>
    <p:extLst>
      <p:ext uri="{BB962C8B-B14F-4D97-AF65-F5344CB8AC3E}">
        <p14:creationId xmlns:p14="http://schemas.microsoft.com/office/powerpoint/2010/main" val="1036478067"/>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fld id="{C84679D9-7245-4ABA-A3DC-E616523FB705}" type="slidenum">
              <a:rPr lang="en-US" smtClean="0"/>
              <a:t>37</a:t>
            </a:fld>
            <a:endParaRPr lang="en-US"/>
          </a:p>
        </p:txBody>
      </p:sp>
    </p:spTree>
    <p:extLst>
      <p:ext uri="{BB962C8B-B14F-4D97-AF65-F5344CB8AC3E}">
        <p14:creationId xmlns:p14="http://schemas.microsoft.com/office/powerpoint/2010/main" val="2483987501"/>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fld id="{C84679D9-7245-4ABA-A3DC-E616523FB705}" type="slidenum">
              <a:rPr lang="en-US" smtClean="0"/>
              <a:t>38</a:t>
            </a:fld>
            <a:endParaRPr lang="en-US"/>
          </a:p>
        </p:txBody>
      </p:sp>
    </p:spTree>
    <p:extLst>
      <p:ext uri="{BB962C8B-B14F-4D97-AF65-F5344CB8AC3E}">
        <p14:creationId xmlns:p14="http://schemas.microsoft.com/office/powerpoint/2010/main" val="3604169380"/>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fld id="{C84679D9-7245-4ABA-A3DC-E616523FB705}" type="slidenum">
              <a:rPr lang="en-US" smtClean="0"/>
              <a:t>39</a:t>
            </a:fld>
            <a:endParaRPr lang="en-US"/>
          </a:p>
        </p:txBody>
      </p:sp>
    </p:spTree>
    <p:extLst>
      <p:ext uri="{BB962C8B-B14F-4D97-AF65-F5344CB8AC3E}">
        <p14:creationId xmlns:p14="http://schemas.microsoft.com/office/powerpoint/2010/main" val="1838755224"/>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fld id="{C84679D9-7245-4ABA-A3DC-E616523FB705}" type="slidenum">
              <a:rPr lang="en-US" smtClean="0"/>
              <a:t>40</a:t>
            </a:fld>
            <a:endParaRPr lang="en-US"/>
          </a:p>
        </p:txBody>
      </p:sp>
    </p:spTree>
    <p:extLst>
      <p:ext uri="{BB962C8B-B14F-4D97-AF65-F5344CB8AC3E}">
        <p14:creationId xmlns:p14="http://schemas.microsoft.com/office/powerpoint/2010/main" val="1020250349"/>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fld id="{C84679D9-7245-4ABA-A3DC-E616523FB705}" type="slidenum">
              <a:rPr lang="en-US" smtClean="0"/>
              <a:t>41</a:t>
            </a:fld>
            <a:endParaRPr lang="en-US"/>
          </a:p>
        </p:txBody>
      </p:sp>
    </p:spTree>
    <p:extLst>
      <p:ext uri="{BB962C8B-B14F-4D97-AF65-F5344CB8AC3E}">
        <p14:creationId xmlns:p14="http://schemas.microsoft.com/office/powerpoint/2010/main" val="2870792375"/>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fld id="{C84679D9-7245-4ABA-A3DC-E616523FB705}" type="slidenum">
              <a:rPr lang="en-US" smtClean="0"/>
              <a:t>42</a:t>
            </a:fld>
            <a:endParaRPr lang="en-US"/>
          </a:p>
        </p:txBody>
      </p:sp>
    </p:spTree>
    <p:extLst>
      <p:ext uri="{BB962C8B-B14F-4D97-AF65-F5344CB8AC3E}">
        <p14:creationId xmlns:p14="http://schemas.microsoft.com/office/powerpoint/2010/main" val="1415985688"/>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fld id="{C84679D9-7245-4ABA-A3DC-E616523FB705}" type="slidenum">
              <a:rPr lang="en-US" smtClean="0"/>
              <a:t>43</a:t>
            </a:fld>
            <a:endParaRPr lang="en-US"/>
          </a:p>
        </p:txBody>
      </p:sp>
    </p:spTree>
    <p:extLst>
      <p:ext uri="{BB962C8B-B14F-4D97-AF65-F5344CB8AC3E}">
        <p14:creationId xmlns:p14="http://schemas.microsoft.com/office/powerpoint/2010/main" val="764208165"/>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fld id="{C84679D9-7245-4ABA-A3DC-E616523FB705}" type="slidenum">
              <a:rPr lang="en-US" smtClean="0"/>
              <a:t>44</a:t>
            </a:fld>
            <a:endParaRPr lang="en-US"/>
          </a:p>
        </p:txBody>
      </p:sp>
    </p:spTree>
    <p:extLst>
      <p:ext uri="{BB962C8B-B14F-4D97-AF65-F5344CB8AC3E}">
        <p14:creationId xmlns:p14="http://schemas.microsoft.com/office/powerpoint/2010/main" val="1930352466"/>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fld id="{C84679D9-7245-4ABA-A3DC-E616523FB705}" type="slidenum">
              <a:rPr lang="en-US" smtClean="0"/>
              <a:t>45</a:t>
            </a:fld>
            <a:endParaRPr lang="en-US"/>
          </a:p>
        </p:txBody>
      </p:sp>
    </p:spTree>
    <p:extLst>
      <p:ext uri="{BB962C8B-B14F-4D97-AF65-F5344CB8AC3E}">
        <p14:creationId xmlns:p14="http://schemas.microsoft.com/office/powerpoint/2010/main" val="2681720736"/>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fld id="{C84679D9-7245-4ABA-A3DC-E616523FB705}" type="slidenum">
              <a:rPr lang="en-US" smtClean="0"/>
              <a:t>46</a:t>
            </a:fld>
            <a:endParaRPr lang="en-US"/>
          </a:p>
        </p:txBody>
      </p:sp>
    </p:spTree>
    <p:extLst>
      <p:ext uri="{BB962C8B-B14F-4D97-AF65-F5344CB8AC3E}">
        <p14:creationId xmlns:p14="http://schemas.microsoft.com/office/powerpoint/2010/main" val="1376937989"/>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fld id="{C84679D9-7245-4ABA-A3DC-E616523FB705}" type="slidenum">
              <a:rPr lang="en-US" smtClean="0"/>
              <a:t>47</a:t>
            </a:fld>
            <a:endParaRPr lang="en-US"/>
          </a:p>
        </p:txBody>
      </p:sp>
    </p:spTree>
    <p:extLst>
      <p:ext uri="{BB962C8B-B14F-4D97-AF65-F5344CB8AC3E}">
        <p14:creationId xmlns:p14="http://schemas.microsoft.com/office/powerpoint/2010/main" val="3233071198"/>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fld id="{C84679D9-7245-4ABA-A3DC-E616523FB705}" type="slidenum">
              <a:rPr lang="en-US" smtClean="0"/>
              <a:t>48</a:t>
            </a:fld>
            <a:endParaRPr lang="en-US"/>
          </a:p>
        </p:txBody>
      </p:sp>
    </p:spTree>
    <p:extLst>
      <p:ext uri="{BB962C8B-B14F-4D97-AF65-F5344CB8AC3E}">
        <p14:creationId xmlns:p14="http://schemas.microsoft.com/office/powerpoint/2010/main" val="3389870121"/>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fld id="{C84679D9-7245-4ABA-A3DC-E616523FB705}" type="slidenum">
              <a:rPr lang="en-US" smtClean="0"/>
              <a:t>49</a:t>
            </a:fld>
            <a:endParaRPr lang="en-US"/>
          </a:p>
        </p:txBody>
      </p:sp>
    </p:spTree>
    <p:extLst>
      <p:ext uri="{BB962C8B-B14F-4D97-AF65-F5344CB8AC3E}">
        <p14:creationId xmlns:p14="http://schemas.microsoft.com/office/powerpoint/2010/main" val="1544855754"/>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fld id="{C84679D9-7245-4ABA-A3DC-E616523FB705}" type="slidenum">
              <a:rPr lang="en-US" smtClean="0"/>
              <a:t>50</a:t>
            </a:fld>
            <a:endParaRPr lang="en-US"/>
          </a:p>
        </p:txBody>
      </p:sp>
    </p:spTree>
    <p:extLst>
      <p:ext uri="{BB962C8B-B14F-4D97-AF65-F5344CB8AC3E}">
        <p14:creationId xmlns:p14="http://schemas.microsoft.com/office/powerpoint/2010/main" val="809727454"/>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fld id="{C84679D9-7245-4ABA-A3DC-E616523FB705}" type="slidenum">
              <a:rPr lang="en-US" smtClean="0"/>
              <a:t>51</a:t>
            </a:fld>
            <a:endParaRPr lang="en-US"/>
          </a:p>
        </p:txBody>
      </p:sp>
    </p:spTree>
    <p:extLst>
      <p:ext uri="{BB962C8B-B14F-4D97-AF65-F5344CB8AC3E}">
        <p14:creationId xmlns:p14="http://schemas.microsoft.com/office/powerpoint/2010/main" val="3520022138"/>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fld id="{C84679D9-7245-4ABA-A3DC-E616523FB705}" type="slidenum">
              <a:rPr lang="en-US" smtClean="0"/>
              <a:t>52</a:t>
            </a:fld>
            <a:endParaRPr lang="en-US"/>
          </a:p>
        </p:txBody>
      </p:sp>
    </p:spTree>
    <p:extLst>
      <p:ext uri="{BB962C8B-B14F-4D97-AF65-F5344CB8AC3E}">
        <p14:creationId xmlns:p14="http://schemas.microsoft.com/office/powerpoint/2010/main" val="4009148424"/>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fld id="{C84679D9-7245-4ABA-A3DC-E616523FB705}" type="slidenum">
              <a:rPr lang="en-US" smtClean="0"/>
              <a:t>53</a:t>
            </a:fld>
            <a:endParaRPr lang="en-US"/>
          </a:p>
        </p:txBody>
      </p:sp>
    </p:spTree>
    <p:extLst>
      <p:ext uri="{BB962C8B-B14F-4D97-AF65-F5344CB8AC3E}">
        <p14:creationId xmlns:p14="http://schemas.microsoft.com/office/powerpoint/2010/main" val="2780042403"/>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fld id="{C84679D9-7245-4ABA-A3DC-E616523FB705}" type="slidenum">
              <a:rPr lang="en-US" smtClean="0"/>
              <a:t>54</a:t>
            </a:fld>
            <a:endParaRPr lang="en-US"/>
          </a:p>
        </p:txBody>
      </p:sp>
    </p:spTree>
    <p:extLst>
      <p:ext uri="{BB962C8B-B14F-4D97-AF65-F5344CB8AC3E}">
        <p14:creationId xmlns:p14="http://schemas.microsoft.com/office/powerpoint/2010/main" val="1684225192"/>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fld id="{C84679D9-7245-4ABA-A3DC-E616523FB705}" type="slidenum">
              <a:rPr lang="en-US" smtClean="0"/>
              <a:t>55</a:t>
            </a:fld>
            <a:endParaRPr lang="en-US"/>
          </a:p>
        </p:txBody>
      </p:sp>
    </p:spTree>
    <p:extLst>
      <p:ext uri="{BB962C8B-B14F-4D97-AF65-F5344CB8AC3E}">
        <p14:creationId xmlns:p14="http://schemas.microsoft.com/office/powerpoint/2010/main" val="602956091"/>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fld id="{C84679D9-7245-4ABA-A3DC-E616523FB705}" type="slidenum">
              <a:rPr lang="en-US" smtClean="0"/>
              <a:t>56</a:t>
            </a:fld>
            <a:endParaRPr lang="en-US"/>
          </a:p>
        </p:txBody>
      </p:sp>
    </p:spTree>
    <p:extLst>
      <p:ext uri="{BB962C8B-B14F-4D97-AF65-F5344CB8AC3E}">
        <p14:creationId xmlns:p14="http://schemas.microsoft.com/office/powerpoint/2010/main" val="957248758"/>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fld id="{C84679D9-7245-4ABA-A3DC-E616523FB705}" type="slidenum">
              <a:rPr lang="en-US" smtClean="0"/>
              <a:t>57</a:t>
            </a:fld>
            <a:endParaRPr lang="en-US"/>
          </a:p>
        </p:txBody>
      </p:sp>
    </p:spTree>
    <p:extLst>
      <p:ext uri="{BB962C8B-B14F-4D97-AF65-F5344CB8AC3E}">
        <p14:creationId xmlns:p14="http://schemas.microsoft.com/office/powerpoint/2010/main" val="2707305522"/>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fld id="{C84679D9-7245-4ABA-A3DC-E616523FB705}" type="slidenum">
              <a:rPr lang="en-US" smtClean="0"/>
              <a:t>58</a:t>
            </a:fld>
            <a:endParaRPr lang="en-US"/>
          </a:p>
        </p:txBody>
      </p:sp>
    </p:spTree>
    <p:extLst>
      <p:ext uri="{BB962C8B-B14F-4D97-AF65-F5344CB8AC3E}">
        <p14:creationId xmlns:p14="http://schemas.microsoft.com/office/powerpoint/2010/main" val="1258390093"/>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fld id="{C84679D9-7245-4ABA-A3DC-E616523FB705}" type="slidenum">
              <a:rPr lang="en-US" smtClean="0"/>
              <a:t>59</a:t>
            </a:fld>
            <a:endParaRPr lang="en-US"/>
          </a:p>
        </p:txBody>
      </p:sp>
    </p:spTree>
    <p:extLst>
      <p:ext uri="{BB962C8B-B14F-4D97-AF65-F5344CB8AC3E}">
        <p14:creationId xmlns:p14="http://schemas.microsoft.com/office/powerpoint/2010/main" val="1413896902"/>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fld id="{C84679D9-7245-4ABA-A3DC-E616523FB705}" type="slidenum">
              <a:rPr lang="en-US" smtClean="0"/>
              <a:t>60</a:t>
            </a:fld>
            <a:endParaRPr lang="en-US"/>
          </a:p>
        </p:txBody>
      </p:sp>
    </p:spTree>
    <p:extLst>
      <p:ext uri="{BB962C8B-B14F-4D97-AF65-F5344CB8AC3E}">
        <p14:creationId xmlns:p14="http://schemas.microsoft.com/office/powerpoint/2010/main" val="2127417590"/>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fld id="{C84679D9-7245-4ABA-A3DC-E616523FB705}" type="slidenum">
              <a:rPr lang="en-US" smtClean="0"/>
              <a:t>61</a:t>
            </a:fld>
            <a:endParaRPr lang="en-US"/>
          </a:p>
        </p:txBody>
      </p:sp>
    </p:spTree>
    <p:extLst>
      <p:ext uri="{BB962C8B-B14F-4D97-AF65-F5344CB8AC3E}">
        <p14:creationId xmlns:p14="http://schemas.microsoft.com/office/powerpoint/2010/main" val="1638909786"/>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fld id="{C84679D9-7245-4ABA-A3DC-E616523FB705}" type="slidenum">
              <a:rPr lang="en-US" smtClean="0"/>
              <a:t>62</a:t>
            </a:fld>
            <a:endParaRPr lang="en-US"/>
          </a:p>
        </p:txBody>
      </p:sp>
    </p:spTree>
    <p:extLst>
      <p:ext uri="{BB962C8B-B14F-4D97-AF65-F5344CB8AC3E}">
        <p14:creationId xmlns:p14="http://schemas.microsoft.com/office/powerpoint/2010/main" val="303529678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C74A31B-FF56-417B-8DEE-958FFCC6BCD5}" type="datetimeFigureOut">
              <a:rPr lang="en-US" smtClean="0"/>
              <a:t>11/10/2021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6526919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C74A31B-FF56-417B-8DEE-958FFCC6BCD5}" type="datetimeFigureOut">
              <a:rPr lang="en-US" smtClean="0"/>
              <a:t>11/10/2021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37940292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C74A31B-FF56-417B-8DEE-958FFCC6BCD5}" type="datetimeFigureOut">
              <a:rPr lang="en-US" smtClean="0"/>
              <a:t>11/10/2021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16409986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C74A31B-FF56-417B-8DEE-958FFCC6BCD5}" type="datetimeFigureOut">
              <a:rPr lang="en-US" smtClean="0"/>
              <a:t>11/10/2021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2228450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C74A31B-FF56-417B-8DEE-958FFCC6BCD5}" type="datetimeFigureOut">
              <a:rPr lang="en-US" smtClean="0"/>
              <a:t>11/10/2021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1969277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C74A31B-FF56-417B-8DEE-958FFCC6BCD5}" type="datetimeFigureOut">
              <a:rPr lang="en-US" smtClean="0"/>
              <a:t>11/10/2021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9887034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C74A31B-FF56-417B-8DEE-958FFCC6BCD5}" type="datetimeFigureOut">
              <a:rPr lang="en-US" smtClean="0"/>
              <a:t>11/10/2021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6552875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C74A31B-FF56-417B-8DEE-958FFCC6BCD5}" type="datetimeFigureOut">
              <a:rPr lang="en-US" smtClean="0"/>
              <a:t>11/10/2021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36277237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C74A31B-FF56-417B-8DEE-958FFCC6BCD5}" type="datetimeFigureOut">
              <a:rPr lang="en-US" smtClean="0"/>
              <a:t>11/10/2021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30439824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C74A31B-FF56-417B-8DEE-958FFCC6BCD5}" type="datetimeFigureOut">
              <a:rPr lang="en-US" smtClean="0"/>
              <a:t>11/10/2021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20024212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C74A31B-FF56-417B-8DEE-958FFCC6BCD5}" type="datetimeFigureOut">
              <a:rPr lang="en-US" smtClean="0"/>
              <a:t>11/10/2021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12462943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C74A31B-FF56-417B-8DEE-958FFCC6BCD5}" type="datetimeFigureOut">
              <a:rPr lang="en-US" smtClean="0"/>
              <a:t>11/10/2021</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DED41F8-FC0F-4085-8150-313B6CF05213}" type="slidenum">
              <a:rPr lang="en-US" smtClean="0"/>
              <a:t>‹#›</a:t>
            </a:fld>
            <a:endParaRPr lang="en-US"/>
          </a:p>
        </p:txBody>
      </p:sp>
    </p:spTree>
    <p:extLst>
      <p:ext uri="{BB962C8B-B14F-4D97-AF65-F5344CB8AC3E}">
        <p14:creationId xmlns:p14="http://schemas.microsoft.com/office/powerpoint/2010/main" val="29552454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emf"/><Relationship Id="rId2" Type="http://schemas.openxmlformats.org/officeDocument/2006/relationships/image" Target="../media/image1.emf"/><Relationship Id="rId1" Type="http://schemas.openxmlformats.org/officeDocument/2006/relationships/slideLayout" Target="../slideLayouts/slideLayout1.xml"/><Relationship Id="rId6" Type="http://schemas.openxmlformats.org/officeDocument/2006/relationships/image" Target="../media/image5.emf"/><Relationship Id="rId5" Type="http://schemas.openxmlformats.org/officeDocument/2006/relationships/image" Target="../media/image4.emf"/><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7" Type="http://schemas.openxmlformats.org/officeDocument/2006/relationships/image" Target="../media/image11.png"/><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12.xml.rels><?xml version="1.0" encoding="UTF-8" standalone="yes"?>
<Relationships xmlns="http://schemas.openxmlformats.org/package/2006/relationships"><Relationship Id="rId3" Type="http://schemas.openxmlformats.org/officeDocument/2006/relationships/image" Target="../media/image6.png"/><Relationship Id="rId7" Type="http://schemas.openxmlformats.org/officeDocument/2006/relationships/image" Target="../media/image12.png"/><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1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2.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1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3.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1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4.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1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5.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1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6.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1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7.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1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8.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2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9.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2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0.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22.xml.rels><?xml version="1.0" encoding="UTF-8" standalone="yes"?>
<Relationships xmlns="http://schemas.openxmlformats.org/package/2006/relationships"><Relationship Id="rId3" Type="http://schemas.openxmlformats.org/officeDocument/2006/relationships/image" Target="../media/image6.png"/><Relationship Id="rId7" Type="http://schemas.openxmlformats.org/officeDocument/2006/relationships/image" Target="../media/image13.png"/><Relationship Id="rId2" Type="http://schemas.openxmlformats.org/officeDocument/2006/relationships/notesSlide" Target="../notesSlides/notesSlide21.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2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2.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2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3.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25.xml.rels><?xml version="1.0" encoding="UTF-8" standalone="yes"?>
<Relationships xmlns="http://schemas.openxmlformats.org/package/2006/relationships"><Relationship Id="rId3" Type="http://schemas.openxmlformats.org/officeDocument/2006/relationships/image" Target="../media/image6.png"/><Relationship Id="rId7" Type="http://schemas.openxmlformats.org/officeDocument/2006/relationships/image" Target="../media/image14.png"/><Relationship Id="rId2" Type="http://schemas.openxmlformats.org/officeDocument/2006/relationships/notesSlide" Target="../notesSlides/notesSlide24.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2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5.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2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6.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2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7.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29.xml.rels><?xml version="1.0" encoding="UTF-8" standalone="yes"?>
<Relationships xmlns="http://schemas.openxmlformats.org/package/2006/relationships"><Relationship Id="rId3" Type="http://schemas.openxmlformats.org/officeDocument/2006/relationships/image" Target="../media/image6.png"/><Relationship Id="rId7" Type="http://schemas.openxmlformats.org/officeDocument/2006/relationships/image" Target="../media/image15.png"/><Relationship Id="rId2" Type="http://schemas.openxmlformats.org/officeDocument/2006/relationships/notesSlide" Target="../notesSlides/notesSlide28.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3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9.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31.xml.rels><?xml version="1.0" encoding="UTF-8" standalone="yes"?>
<Relationships xmlns="http://schemas.openxmlformats.org/package/2006/relationships"><Relationship Id="rId3" Type="http://schemas.openxmlformats.org/officeDocument/2006/relationships/image" Target="../media/image6.png"/><Relationship Id="rId7" Type="http://schemas.openxmlformats.org/officeDocument/2006/relationships/image" Target="../media/image16.png"/><Relationship Id="rId2" Type="http://schemas.openxmlformats.org/officeDocument/2006/relationships/notesSlide" Target="../notesSlides/notesSlide30.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3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1.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3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2.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34.xml.rels><?xml version="1.0" encoding="UTF-8" standalone="yes"?>
<Relationships xmlns="http://schemas.openxmlformats.org/package/2006/relationships"><Relationship Id="rId3" Type="http://schemas.openxmlformats.org/officeDocument/2006/relationships/image" Target="../media/image6.png"/><Relationship Id="rId7" Type="http://schemas.openxmlformats.org/officeDocument/2006/relationships/image" Target="../media/image17.png"/><Relationship Id="rId2" Type="http://schemas.openxmlformats.org/officeDocument/2006/relationships/notesSlide" Target="../notesSlides/notesSlide33.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3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4.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3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5.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37.xml.rels><?xml version="1.0" encoding="UTF-8" standalone="yes"?>
<Relationships xmlns="http://schemas.openxmlformats.org/package/2006/relationships"><Relationship Id="rId3" Type="http://schemas.openxmlformats.org/officeDocument/2006/relationships/image" Target="../media/image6.png"/><Relationship Id="rId7" Type="http://schemas.openxmlformats.org/officeDocument/2006/relationships/image" Target="../media/image18.png"/><Relationship Id="rId2" Type="http://schemas.openxmlformats.org/officeDocument/2006/relationships/notesSlide" Target="../notesSlides/notesSlide36.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3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7.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3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8.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4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9.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4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0.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4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1.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4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2.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4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3.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4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4.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4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5.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4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6.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48.xml.rels><?xml version="1.0" encoding="UTF-8" standalone="yes"?>
<Relationships xmlns="http://schemas.openxmlformats.org/package/2006/relationships"><Relationship Id="rId3" Type="http://schemas.openxmlformats.org/officeDocument/2006/relationships/image" Target="../media/image6.png"/><Relationship Id="rId7" Type="http://schemas.openxmlformats.org/officeDocument/2006/relationships/image" Target="../media/image19.png"/><Relationship Id="rId2" Type="http://schemas.openxmlformats.org/officeDocument/2006/relationships/notesSlide" Target="../notesSlides/notesSlide47.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4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8.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5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9.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5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0.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5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1.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5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2.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5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3.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5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4.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5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5.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5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6.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58.xml.rels><?xml version="1.0" encoding="UTF-8" standalone="yes"?>
<Relationships xmlns="http://schemas.openxmlformats.org/package/2006/relationships"><Relationship Id="rId3" Type="http://schemas.openxmlformats.org/officeDocument/2006/relationships/image" Target="../media/image6.png"/><Relationship Id="rId7" Type="http://schemas.openxmlformats.org/officeDocument/2006/relationships/image" Target="../media/image20.png"/><Relationship Id="rId2" Type="http://schemas.openxmlformats.org/officeDocument/2006/relationships/notesSlide" Target="../notesSlides/notesSlide57.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5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8.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6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9.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6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0.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6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1.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63.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575549" y="0"/>
            <a:ext cx="11616451" cy="6680068"/>
          </a:xfrm>
          <a:prstGeom prst="rect">
            <a:avLst/>
          </a:prstGeom>
        </p:spPr>
      </p:pic>
      <p:sp>
        <p:nvSpPr>
          <p:cNvPr id="11" name="Rectangle 10"/>
          <p:cNvSpPr/>
          <p:nvPr/>
        </p:nvSpPr>
        <p:spPr>
          <a:xfrm rot="10800000">
            <a:off x="-79022" y="-93133"/>
            <a:ext cx="12350045" cy="7044267"/>
          </a:xfrm>
          <a:prstGeom prst="rect">
            <a:avLst/>
          </a:prstGeom>
          <a:gradFill flip="none" rotWithShape="1">
            <a:gsLst>
              <a:gs pos="0">
                <a:srgbClr val="24A9E1">
                  <a:tint val="66000"/>
                  <a:satMod val="160000"/>
                  <a:alpha val="33000"/>
                </a:srgbClr>
              </a:gs>
              <a:gs pos="50000">
                <a:srgbClr val="24A9E1">
                  <a:tint val="44500"/>
                  <a:satMod val="160000"/>
                  <a:alpha val="22000"/>
                </a:srgbClr>
              </a:gs>
              <a:gs pos="100000">
                <a:srgbClr val="24A9E1">
                  <a:tint val="23500"/>
                  <a:satMod val="160000"/>
                  <a:alpha val="44000"/>
                </a:srgbClr>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p:cNvPicPr>
            <a:picLocks noChangeAspect="1"/>
          </p:cNvPicPr>
          <p:nvPr/>
        </p:nvPicPr>
        <p:blipFill rotWithShape="1">
          <a:blip r:embed="rId3"/>
          <a:srcRect l="984" r="914" b="11911"/>
          <a:stretch/>
        </p:blipFill>
        <p:spPr>
          <a:xfrm>
            <a:off x="0" y="4199708"/>
            <a:ext cx="12200709" cy="2688772"/>
          </a:xfrm>
          <a:prstGeom prst="rect">
            <a:avLst/>
          </a:prstGeom>
        </p:spPr>
      </p:pic>
      <p:pic>
        <p:nvPicPr>
          <p:cNvPr id="6" name="Picture 5"/>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30762" y="4963885"/>
            <a:ext cx="1699476" cy="1524000"/>
          </a:xfrm>
          <a:prstGeom prst="rect">
            <a:avLst/>
          </a:prstGeom>
        </p:spPr>
      </p:pic>
      <p:pic>
        <p:nvPicPr>
          <p:cNvPr id="12" name="Picture 11"/>
          <p:cNvPicPr>
            <a:picLocks noChangeAspect="1"/>
          </p:cNvPicPr>
          <p:nvPr/>
        </p:nvPicPr>
        <p:blipFill>
          <a:blip r:embed="rId5"/>
          <a:stretch>
            <a:fillRect/>
          </a:stretch>
        </p:blipFill>
        <p:spPr>
          <a:xfrm>
            <a:off x="0" y="530031"/>
            <a:ext cx="6714451" cy="1961378"/>
          </a:xfrm>
          <a:prstGeom prst="rect">
            <a:avLst/>
          </a:prstGeom>
        </p:spPr>
      </p:pic>
      <p:pic>
        <p:nvPicPr>
          <p:cNvPr id="13" name="Picture 12"/>
          <p:cNvPicPr>
            <a:picLocks noChangeAspect="1"/>
          </p:cNvPicPr>
          <p:nvPr/>
        </p:nvPicPr>
        <p:blipFill>
          <a:blip r:embed="rId6"/>
          <a:stretch>
            <a:fillRect/>
          </a:stretch>
        </p:blipFill>
        <p:spPr>
          <a:xfrm>
            <a:off x="6318308" y="3084310"/>
            <a:ext cx="5882401" cy="1034667"/>
          </a:xfrm>
          <a:prstGeom prst="rect">
            <a:avLst/>
          </a:prstGeom>
        </p:spPr>
      </p:pic>
      <p:sp>
        <p:nvSpPr>
          <p:cNvPr id="14" name="TextBox 13"/>
          <p:cNvSpPr txBox="1"/>
          <p:nvPr/>
        </p:nvSpPr>
        <p:spPr>
          <a:xfrm>
            <a:off x="187133" y="903966"/>
            <a:ext cx="5708227" cy="1754326"/>
          </a:xfrm>
          <a:prstGeom prst="rect">
            <a:avLst/>
          </a:prstGeom>
          <a:noFill/>
        </p:spPr>
        <p:txBody>
          <a:bodyPr wrap="square" rtlCol="0">
            <a:spAutoFit/>
          </a:bodyPr>
          <a:lstStyle/>
          <a:p>
            <a:r>
              <a:rPr lang="en-US" sz="2800" dirty="0">
                <a:solidFill>
                  <a:schemeClr val="bg1"/>
                </a:solidFill>
                <a:cs typeface="Tajawal Medium" panose="00000600000000000000" pitchFamily="2" charset="-78"/>
              </a:rPr>
              <a:t>Managing People and Organizations</a:t>
            </a:r>
          </a:p>
          <a:p>
            <a:r>
              <a:rPr lang="en-US" sz="2000" dirty="0">
                <a:solidFill>
                  <a:srgbClr val="24A9E1"/>
                </a:solidFill>
                <a:latin typeface="Tajawal Medium" panose="00000600000000000000" pitchFamily="2" charset="-78"/>
                <a:cs typeface="Tajawal Medium" panose="00000600000000000000" pitchFamily="2" charset="-78"/>
              </a:rPr>
              <a:t>Prepared by Dr. Ayman El-</a:t>
            </a:r>
            <a:r>
              <a:rPr lang="en-US" sz="2000" dirty="0" err="1">
                <a:solidFill>
                  <a:srgbClr val="24A9E1"/>
                </a:solidFill>
                <a:latin typeface="Tajawal Medium" panose="00000600000000000000" pitchFamily="2" charset="-78"/>
                <a:cs typeface="Tajawal Medium" panose="00000600000000000000" pitchFamily="2" charset="-78"/>
              </a:rPr>
              <a:t>Moesrawy</a:t>
            </a:r>
            <a:endParaRPr lang="en-US" sz="2000" dirty="0">
              <a:solidFill>
                <a:srgbClr val="24A9E1"/>
              </a:solidFill>
              <a:latin typeface="Tajawal Medium" panose="00000600000000000000" pitchFamily="2" charset="-78"/>
              <a:cs typeface="Tajawal Medium" panose="00000600000000000000" pitchFamily="2" charset="-78"/>
            </a:endParaRPr>
          </a:p>
          <a:p>
            <a:endParaRPr lang="en-US" sz="2000" dirty="0">
              <a:solidFill>
                <a:schemeClr val="bg1"/>
              </a:solidFill>
              <a:latin typeface="Tajawal Medium" panose="00000600000000000000" pitchFamily="2" charset="-78"/>
              <a:cs typeface="Tajawal Medium" panose="00000600000000000000" pitchFamily="2" charset="-78"/>
            </a:endParaRPr>
          </a:p>
          <a:p>
            <a:r>
              <a:rPr lang="en-US" sz="2000" dirty="0">
                <a:solidFill>
                  <a:schemeClr val="bg1"/>
                </a:solidFill>
                <a:latin typeface="Tajawal Medium" panose="00000600000000000000" pitchFamily="2" charset="-78"/>
                <a:cs typeface="Tajawal Medium" panose="00000600000000000000" pitchFamily="2" charset="-78"/>
              </a:rPr>
              <a:t>Lecture 9</a:t>
            </a:r>
          </a:p>
          <a:p>
            <a:endParaRPr lang="en-US" sz="2000" dirty="0">
              <a:solidFill>
                <a:srgbClr val="24A9E1"/>
              </a:solidFill>
              <a:latin typeface="Tajawal Medium" panose="00000600000000000000" pitchFamily="2" charset="-78"/>
              <a:cs typeface="Tajawal Medium" panose="00000600000000000000" pitchFamily="2" charset="-78"/>
            </a:endParaRPr>
          </a:p>
        </p:txBody>
      </p:sp>
      <p:sp>
        <p:nvSpPr>
          <p:cNvPr id="16" name="TextBox 15"/>
          <p:cNvSpPr txBox="1"/>
          <p:nvPr/>
        </p:nvSpPr>
        <p:spPr>
          <a:xfrm>
            <a:off x="6448294" y="3340033"/>
            <a:ext cx="5708823" cy="523220"/>
          </a:xfrm>
          <a:prstGeom prst="rect">
            <a:avLst/>
          </a:prstGeom>
          <a:noFill/>
        </p:spPr>
        <p:txBody>
          <a:bodyPr wrap="squar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 Chapter 7. Groups and Teams</a:t>
            </a:r>
          </a:p>
        </p:txBody>
      </p:sp>
      <p:sp>
        <p:nvSpPr>
          <p:cNvPr id="15" name="TextBox 14">
            <a:extLst>
              <a:ext uri="{FF2B5EF4-FFF2-40B4-BE49-F238E27FC236}">
                <a16:creationId xmlns:a16="http://schemas.microsoft.com/office/drawing/2014/main" id="{2C2C532D-5EEB-4911-B57F-FB3E04E9519E}"/>
              </a:ext>
            </a:extLst>
          </p:cNvPr>
          <p:cNvSpPr txBox="1"/>
          <p:nvPr/>
        </p:nvSpPr>
        <p:spPr>
          <a:xfrm>
            <a:off x="266156" y="616610"/>
            <a:ext cx="6182138" cy="369332"/>
          </a:xfrm>
          <a:prstGeom prst="rect">
            <a:avLst/>
          </a:prstGeom>
          <a:noFill/>
        </p:spPr>
        <p:txBody>
          <a:bodyPr wrap="square">
            <a:spAutoFit/>
          </a:bodyPr>
          <a:lstStyle/>
          <a:p>
            <a:r>
              <a:rPr lang="en-US" sz="1800" dirty="0">
                <a:solidFill>
                  <a:srgbClr val="24A9E1"/>
                </a:solidFill>
                <a:latin typeface="Tajawal Medium" panose="00000600000000000000" pitchFamily="2" charset="-78"/>
                <a:cs typeface="Tajawal Medium" panose="00000600000000000000" pitchFamily="2" charset="-78"/>
              </a:rPr>
              <a:t>MGM603</a:t>
            </a:r>
            <a:endParaRPr lang="en-US" dirty="0"/>
          </a:p>
        </p:txBody>
      </p:sp>
    </p:spTree>
    <p:extLst>
      <p:ext uri="{BB962C8B-B14F-4D97-AF65-F5344CB8AC3E}">
        <p14:creationId xmlns:p14="http://schemas.microsoft.com/office/powerpoint/2010/main" val="18704294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9533101" cy="1610200"/>
          </a:xfrm>
          <a:prstGeom prst="rect">
            <a:avLst/>
          </a:prstGeom>
        </p:spPr>
      </p:pic>
      <p:grpSp>
        <p:nvGrpSpPr>
          <p:cNvPr id="8" name="Group 7">
            <a:extLst>
              <a:ext uri="{FF2B5EF4-FFF2-40B4-BE49-F238E27FC236}">
                <a16:creationId xmlns:a16="http://schemas.microsoft.com/office/drawing/2014/main" id="{3750D99C-10A8-4272-ACC2-172E8002B985}"/>
              </a:ext>
            </a:extLst>
          </p:cNvPr>
          <p:cNvGrpSpPr/>
          <p:nvPr/>
        </p:nvGrpSpPr>
        <p:grpSpPr>
          <a:xfrm>
            <a:off x="130614" y="576828"/>
            <a:ext cx="5272804" cy="536288"/>
            <a:chOff x="130614" y="576828"/>
            <a:chExt cx="5272804" cy="536288"/>
          </a:xfrm>
        </p:grpSpPr>
        <p:sp>
          <p:nvSpPr>
            <p:cNvPr id="7" name="TextBox 6"/>
            <p:cNvSpPr txBox="1"/>
            <p:nvPr/>
          </p:nvSpPr>
          <p:spPr>
            <a:xfrm>
              <a:off x="2449853" y="576828"/>
              <a:ext cx="2953565" cy="523220"/>
            </a:xfrm>
            <a:prstGeom prst="rect">
              <a:avLst/>
            </a:prstGeom>
            <a:noFill/>
          </p:spPr>
          <p:txBody>
            <a:bodyPr wrap="none" rtlCol="0">
              <a:spAutoFit/>
            </a:bodyPr>
            <a:lstStyle/>
            <a:p>
              <a:r>
                <a:rPr lang="en-US" sz="2800" dirty="0">
                  <a:solidFill>
                    <a:schemeClr val="bg1"/>
                  </a:solidFill>
                  <a:latin typeface="Times New Roman" panose="02020603050405020304" pitchFamily="18" charset="0"/>
                  <a:cs typeface="Times New Roman" panose="02020603050405020304" pitchFamily="18" charset="0"/>
                </a:rPr>
                <a:t> Groups and Teams</a:t>
              </a:r>
            </a:p>
          </p:txBody>
        </p:sp>
        <p:sp>
          <p:nvSpPr>
            <p:cNvPr id="11" name="Rectangle 10">
              <a:extLst>
                <a:ext uri="{FF2B5EF4-FFF2-40B4-BE49-F238E27FC236}">
                  <a16:creationId xmlns:a16="http://schemas.microsoft.com/office/drawing/2014/main" id="{66F97A32-310B-4B82-9E4E-4A73D1CF2B11}"/>
                </a:ext>
              </a:extLst>
            </p:cNvPr>
            <p:cNvSpPr/>
            <p:nvPr/>
          </p:nvSpPr>
          <p:spPr>
            <a:xfrm>
              <a:off x="130614" y="589896"/>
              <a:ext cx="2085827" cy="523220"/>
            </a:xfrm>
            <a:prstGeom prst="rect">
              <a:avLst/>
            </a:prstGeom>
          </p:spPr>
          <p:txBody>
            <a:bodyPr wrap="none">
              <a:spAutoFit/>
            </a:bodyPr>
            <a:lstStyle/>
            <a:p>
              <a:r>
                <a:rPr lang="en-US" sz="2800" dirty="0">
                  <a:solidFill>
                    <a:schemeClr val="bg1"/>
                  </a:solidFill>
                  <a:latin typeface="Times New Roman" panose="02020603050405020304" pitchFamily="18" charset="0"/>
                  <a:cs typeface="Times New Roman" panose="02020603050405020304" pitchFamily="18" charset="0"/>
                </a:rPr>
                <a:t>CHAPTER</a:t>
              </a:r>
              <a:r>
                <a:rPr lang="en-US" sz="2800" dirty="0">
                  <a:solidFill>
                    <a:schemeClr val="bg1"/>
                  </a:solidFill>
                  <a:cs typeface="Tajawal Medium" panose="00000600000000000000"/>
                </a:rPr>
                <a:t> 7</a:t>
              </a:r>
            </a:p>
          </p:txBody>
        </p:sp>
      </p:grpSp>
      <p:sp>
        <p:nvSpPr>
          <p:cNvPr id="16" name="TextBox 15">
            <a:extLst>
              <a:ext uri="{FF2B5EF4-FFF2-40B4-BE49-F238E27FC236}">
                <a16:creationId xmlns:a16="http://schemas.microsoft.com/office/drawing/2014/main" id="{D32FDC3F-7007-43BE-9F17-919DF9F48F2B}"/>
              </a:ext>
            </a:extLst>
          </p:cNvPr>
          <p:cNvSpPr txBox="1"/>
          <p:nvPr/>
        </p:nvSpPr>
        <p:spPr>
          <a:xfrm>
            <a:off x="2022102" y="1916570"/>
            <a:ext cx="9902229" cy="4038093"/>
          </a:xfrm>
          <a:prstGeom prst="rect">
            <a:avLst/>
          </a:prstGeom>
          <a:noFill/>
        </p:spPr>
        <p:txBody>
          <a:bodyPr wrap="square">
            <a:spAutoFit/>
          </a:bodyPr>
          <a:lstStyle/>
          <a:p>
            <a:pPr marL="457200" indent="-457200">
              <a:buFont typeface="+mj-lt"/>
              <a:buAutoNum type="arabicPeriod"/>
            </a:pPr>
            <a:r>
              <a:rPr lang="en-US" sz="2000" dirty="0">
                <a:latin typeface="Times New Roman" panose="02020603050405020304" pitchFamily="18" charset="0"/>
                <a:cs typeface="Times New Roman" panose="02020603050405020304" pitchFamily="18" charset="0"/>
              </a:rPr>
              <a:t>Define groups and teams and identify and describe several types of each.</a:t>
            </a:r>
          </a:p>
          <a:p>
            <a:pPr marL="457200" indent="-457200" algn="just">
              <a:lnSpc>
                <a:spcPct val="150000"/>
              </a:lnSpc>
              <a:buFont typeface="+mj-lt"/>
              <a:buAutoNum type="arabicPeriod"/>
            </a:pPr>
            <a:r>
              <a:rPr lang="en-US" sz="2000" dirty="0">
                <a:latin typeface="Times New Roman" panose="02020603050405020304" pitchFamily="18" charset="0"/>
                <a:cs typeface="Times New Roman" panose="02020603050405020304" pitchFamily="18" charset="0"/>
              </a:rPr>
              <a:t>Identify the five core group performance factors and relate them to groups and teams in organizations.</a:t>
            </a:r>
          </a:p>
          <a:p>
            <a:pPr marL="457200" indent="-457200" algn="just">
              <a:lnSpc>
                <a:spcPct val="150000"/>
              </a:lnSpc>
              <a:buFont typeface="+mj-lt"/>
              <a:buAutoNum type="arabicPeriod"/>
            </a:pPr>
            <a:r>
              <a:rPr lang="en-US" sz="2000" dirty="0">
                <a:latin typeface="Times New Roman" panose="02020603050405020304" pitchFamily="18" charset="0"/>
                <a:cs typeface="Times New Roman" panose="02020603050405020304" pitchFamily="18" charset="0"/>
              </a:rPr>
              <a:t>Discuss the stages of group and team development, other team performance factors, and the implementation process in the context of creating new teams.</a:t>
            </a:r>
          </a:p>
          <a:p>
            <a:pPr marL="457200" indent="-457200" algn="just">
              <a:lnSpc>
                <a:spcPct val="150000"/>
              </a:lnSpc>
              <a:buFont typeface="+mj-lt"/>
              <a:buAutoNum type="arabicPeriod"/>
            </a:pPr>
            <a:r>
              <a:rPr lang="en-US" sz="2000" dirty="0">
                <a:latin typeface="Times New Roman" panose="02020603050405020304" pitchFamily="18" charset="0"/>
                <a:cs typeface="Times New Roman" panose="02020603050405020304" pitchFamily="18" charset="0"/>
              </a:rPr>
              <a:t>Identify the primary benefits and costs of teams, how managers can promote effective team performance, and important team competencies.</a:t>
            </a:r>
          </a:p>
          <a:p>
            <a:pPr marL="457200" indent="-457200" algn="just">
              <a:lnSpc>
                <a:spcPct val="150000"/>
              </a:lnSpc>
              <a:buFont typeface="+mj-lt"/>
              <a:buAutoNum type="arabicPeriod"/>
            </a:pPr>
            <a:r>
              <a:rPr lang="en-US" sz="2000" dirty="0">
                <a:latin typeface="Times New Roman" panose="02020603050405020304" pitchFamily="18" charset="0"/>
                <a:cs typeface="Times New Roman" panose="02020603050405020304" pitchFamily="18" charset="0"/>
              </a:rPr>
              <a:t>Describe emerging team opportunities and challenges related to virtual teams and diversity and multicultural teams.</a:t>
            </a:r>
          </a:p>
        </p:txBody>
      </p:sp>
      <p:sp>
        <p:nvSpPr>
          <p:cNvPr id="12" name="TextBox 11">
            <a:extLst>
              <a:ext uri="{FF2B5EF4-FFF2-40B4-BE49-F238E27FC236}">
                <a16:creationId xmlns:a16="http://schemas.microsoft.com/office/drawing/2014/main" id="{363394EA-5D64-4B95-ACF6-9A7B740CEA3D}"/>
              </a:ext>
            </a:extLst>
          </p:cNvPr>
          <p:cNvSpPr txBox="1"/>
          <p:nvPr/>
        </p:nvSpPr>
        <p:spPr>
          <a:xfrm>
            <a:off x="1874165" y="1565887"/>
            <a:ext cx="6208642" cy="369332"/>
          </a:xfrm>
          <a:prstGeom prst="rect">
            <a:avLst/>
          </a:prstGeom>
          <a:noFill/>
        </p:spPr>
        <p:txBody>
          <a:bodyPr wrap="square">
            <a:spAutoFit/>
          </a:bodyPr>
          <a:lstStyle/>
          <a:p>
            <a:r>
              <a:rPr lang="en-US" sz="1800" b="1" dirty="0">
                <a:solidFill>
                  <a:srgbClr val="C1510A"/>
                </a:solidFill>
                <a:effectLst/>
                <a:latin typeface="Helvetica" panose="020B0604020202020204" pitchFamily="34" charset="0"/>
              </a:rPr>
              <a:t>Learning Outcomes</a:t>
            </a:r>
          </a:p>
        </p:txBody>
      </p:sp>
    </p:spTree>
    <p:extLst>
      <p:ext uri="{BB962C8B-B14F-4D97-AF65-F5344CB8AC3E}">
        <p14:creationId xmlns:p14="http://schemas.microsoft.com/office/powerpoint/2010/main" val="11850862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9533101" cy="1610200"/>
          </a:xfrm>
          <a:prstGeom prst="rect">
            <a:avLst/>
          </a:prstGeom>
        </p:spPr>
      </p:pic>
      <p:sp>
        <p:nvSpPr>
          <p:cNvPr id="13" name="TextBox 12">
            <a:extLst>
              <a:ext uri="{FF2B5EF4-FFF2-40B4-BE49-F238E27FC236}">
                <a16:creationId xmlns:a16="http://schemas.microsoft.com/office/drawing/2014/main" id="{BBE7B179-D78A-43C4-BC53-870145A7F86C}"/>
              </a:ext>
            </a:extLst>
          </p:cNvPr>
          <p:cNvSpPr txBox="1"/>
          <p:nvPr/>
        </p:nvSpPr>
        <p:spPr>
          <a:xfrm>
            <a:off x="1874165" y="1410145"/>
            <a:ext cx="10198510" cy="400110"/>
          </a:xfrm>
          <a:prstGeom prst="rect">
            <a:avLst/>
          </a:prstGeom>
          <a:noFill/>
        </p:spPr>
        <p:txBody>
          <a:bodyPr wrap="square">
            <a:spAutoFit/>
          </a:bodyPr>
          <a:lstStyle/>
          <a:p>
            <a:r>
              <a:rPr lang="en-US" sz="2000" b="1" dirty="0">
                <a:solidFill>
                  <a:srgbClr val="C1510A"/>
                </a:solidFill>
                <a:effectLst/>
                <a:latin typeface="Helvetica" panose="020B0604020202020204" pitchFamily="34" charset="0"/>
              </a:rPr>
              <a:t>Types of Groups and Teams:</a:t>
            </a:r>
            <a:endParaRPr lang="en-US" sz="2000" b="1" dirty="0">
              <a:solidFill>
                <a:srgbClr val="0A1F61"/>
              </a:solidFill>
              <a:effectLst/>
              <a:latin typeface="Helvetica" panose="020B0604020202020204" pitchFamily="34" charset="0"/>
            </a:endParaRPr>
          </a:p>
        </p:txBody>
      </p:sp>
      <p:graphicFrame>
        <p:nvGraphicFramePr>
          <p:cNvPr id="9" name="Table 9">
            <a:extLst>
              <a:ext uri="{FF2B5EF4-FFF2-40B4-BE49-F238E27FC236}">
                <a16:creationId xmlns:a16="http://schemas.microsoft.com/office/drawing/2014/main" id="{12C13201-2A81-4736-8949-3974E428850B}"/>
              </a:ext>
            </a:extLst>
          </p:cNvPr>
          <p:cNvGraphicFramePr>
            <a:graphicFrameLocks noGrp="1"/>
          </p:cNvGraphicFramePr>
          <p:nvPr>
            <p:extLst>
              <p:ext uri="{D42A27DB-BD31-4B8C-83A1-F6EECF244321}">
                <p14:modId xmlns:p14="http://schemas.microsoft.com/office/powerpoint/2010/main" val="3097454591"/>
              </p:ext>
            </p:extLst>
          </p:nvPr>
        </p:nvGraphicFramePr>
        <p:xfrm>
          <a:off x="1874167" y="1907229"/>
          <a:ext cx="9902230" cy="3931920"/>
        </p:xfrm>
        <a:graphic>
          <a:graphicData uri="http://schemas.openxmlformats.org/drawingml/2006/table">
            <a:tbl>
              <a:tblPr firstRow="1" bandRow="1">
                <a:tableStyleId>{5C22544A-7EE6-4342-B048-85BDC9FD1C3A}</a:tableStyleId>
              </a:tblPr>
              <a:tblGrid>
                <a:gridCol w="1964119">
                  <a:extLst>
                    <a:ext uri="{9D8B030D-6E8A-4147-A177-3AD203B41FA5}">
                      <a16:colId xmlns:a16="http://schemas.microsoft.com/office/drawing/2014/main" val="2794518856"/>
                    </a:ext>
                  </a:extLst>
                </a:gridCol>
                <a:gridCol w="7938111">
                  <a:extLst>
                    <a:ext uri="{9D8B030D-6E8A-4147-A177-3AD203B41FA5}">
                      <a16:colId xmlns:a16="http://schemas.microsoft.com/office/drawing/2014/main" val="3104022207"/>
                    </a:ext>
                  </a:extLst>
                </a:gridCol>
              </a:tblGrid>
              <a:tr h="370840">
                <a:tc>
                  <a:txBody>
                    <a:bodyPr/>
                    <a:lstStyle/>
                    <a:p>
                      <a:pPr algn="just"/>
                      <a:r>
                        <a:rPr lang="en-US" b="0" dirty="0">
                          <a:solidFill>
                            <a:schemeClr val="tx1"/>
                          </a:solidFill>
                        </a:rPr>
                        <a:t> a Types of Groups and Teams</a:t>
                      </a:r>
                    </a:p>
                  </a:txBody>
                  <a:tcPr>
                    <a:noFill/>
                  </a:tcPr>
                </a:tc>
                <a:tc>
                  <a:txBody>
                    <a:bodyPr/>
                    <a:lstStyle/>
                    <a:p>
                      <a:pPr marL="285750" indent="-285750" algn="just">
                        <a:buFont typeface="Wingdings" panose="05000000000000000000" pitchFamily="2" charset="2"/>
                        <a:buChar char="§"/>
                      </a:pPr>
                      <a:r>
                        <a:rPr lang="en-US" b="1" u="sng" dirty="0">
                          <a:solidFill>
                            <a:schemeClr val="tx1"/>
                          </a:solidFill>
                        </a:rPr>
                        <a:t>A group  </a:t>
                      </a:r>
                      <a:r>
                        <a:rPr lang="en-US" b="0" dirty="0">
                          <a:solidFill>
                            <a:schemeClr val="tx1"/>
                          </a:solidFill>
                        </a:rPr>
                        <a:t>is Two or more people who interact with one another such that each person influences and is influenced by each other person.</a:t>
                      </a:r>
                    </a:p>
                    <a:p>
                      <a:pPr marL="285750" indent="-285750" algn="just">
                        <a:buFont typeface="Wingdings" panose="05000000000000000000" pitchFamily="2" charset="2"/>
                        <a:buChar char="§"/>
                      </a:pPr>
                      <a:endParaRPr lang="en-US" b="0" dirty="0">
                        <a:solidFill>
                          <a:schemeClr val="tx1"/>
                        </a:solidFill>
                      </a:endParaRPr>
                    </a:p>
                    <a:p>
                      <a:pPr marL="285750" indent="-285750" algn="just">
                        <a:buFont typeface="Wingdings" panose="05000000000000000000" pitchFamily="2" charset="2"/>
                        <a:buChar char="§"/>
                      </a:pPr>
                      <a:r>
                        <a:rPr lang="en-US" b="0" dirty="0">
                          <a:solidFill>
                            <a:schemeClr val="tx1"/>
                          </a:solidFill>
                        </a:rPr>
                        <a:t>Two people who are physically near each other are not a group unless they interact and have some influence on each other. Coworkers may work side by side on related tasks—but if they do not interact, they are not a group.</a:t>
                      </a:r>
                    </a:p>
                    <a:p>
                      <a:pPr algn="just"/>
                      <a:endParaRPr lang="en-US" b="0" dirty="0">
                        <a:solidFill>
                          <a:schemeClr val="tx1"/>
                        </a:solidFill>
                      </a:endParaRPr>
                    </a:p>
                    <a:p>
                      <a:pPr marL="285750" indent="-285750" algn="just">
                        <a:buFont typeface="Wingdings" panose="05000000000000000000" pitchFamily="2" charset="2"/>
                        <a:buChar char="§"/>
                      </a:pPr>
                      <a:r>
                        <a:rPr lang="en-US" b="1" u="sng" dirty="0">
                          <a:solidFill>
                            <a:schemeClr val="tx1"/>
                          </a:solidFill>
                        </a:rPr>
                        <a:t>A team</a:t>
                      </a:r>
                      <a:r>
                        <a:rPr lang="en-US" b="0" dirty="0">
                          <a:solidFill>
                            <a:schemeClr val="tx1"/>
                          </a:solidFill>
                        </a:rPr>
                        <a:t> is An interdependent collection of at least two individuals who share a common goal and share accountability for the team’s as well as their own outcomes.</a:t>
                      </a:r>
                    </a:p>
                    <a:p>
                      <a:pPr marL="285750" indent="-285750" algn="just">
                        <a:buFont typeface="Wingdings" panose="05000000000000000000" pitchFamily="2" charset="2"/>
                        <a:buChar char="§"/>
                      </a:pPr>
                      <a:endParaRPr lang="en-US" b="0" dirty="0">
                        <a:solidFill>
                          <a:schemeClr val="tx1"/>
                        </a:solidFill>
                      </a:endParaRPr>
                    </a:p>
                    <a:p>
                      <a:pPr marL="285750" indent="-285750" algn="just">
                        <a:buFont typeface="Wingdings" panose="05000000000000000000" pitchFamily="2" charset="2"/>
                        <a:buChar char="§"/>
                      </a:pPr>
                      <a:r>
                        <a:rPr lang="en-US" b="0" dirty="0">
                          <a:solidFill>
                            <a:schemeClr val="tx1"/>
                          </a:solidFill>
                        </a:rPr>
                        <a:t>A key part of this definition is that team members are interdependent with respect to information, resources, and skills. As tasks become more complex, they require greater coordination among team members. </a:t>
                      </a:r>
                    </a:p>
                  </a:txBody>
                  <a:tcPr>
                    <a:noFill/>
                  </a:tcPr>
                </a:tc>
                <a:extLst>
                  <a:ext uri="{0D108BD9-81ED-4DB2-BD59-A6C34878D82A}">
                    <a16:rowId xmlns:a16="http://schemas.microsoft.com/office/drawing/2014/main" val="2405907928"/>
                  </a:ext>
                </a:extLst>
              </a:tr>
            </a:tbl>
          </a:graphicData>
        </a:graphic>
      </p:graphicFrame>
      <p:grpSp>
        <p:nvGrpSpPr>
          <p:cNvPr id="12" name="Group 11">
            <a:extLst>
              <a:ext uri="{FF2B5EF4-FFF2-40B4-BE49-F238E27FC236}">
                <a16:creationId xmlns:a16="http://schemas.microsoft.com/office/drawing/2014/main" id="{CEF6D4B8-5B4A-4370-929F-C544EDF3AB59}"/>
              </a:ext>
            </a:extLst>
          </p:cNvPr>
          <p:cNvGrpSpPr/>
          <p:nvPr/>
        </p:nvGrpSpPr>
        <p:grpSpPr>
          <a:xfrm>
            <a:off x="130614" y="576828"/>
            <a:ext cx="5272804" cy="536288"/>
            <a:chOff x="130614" y="576828"/>
            <a:chExt cx="5272804" cy="536288"/>
          </a:xfrm>
        </p:grpSpPr>
        <p:sp>
          <p:nvSpPr>
            <p:cNvPr id="14" name="TextBox 13">
              <a:extLst>
                <a:ext uri="{FF2B5EF4-FFF2-40B4-BE49-F238E27FC236}">
                  <a16:creationId xmlns:a16="http://schemas.microsoft.com/office/drawing/2014/main" id="{4F1F40DE-7E4C-4A33-AD8B-29BC63D457E9}"/>
                </a:ext>
              </a:extLst>
            </p:cNvPr>
            <p:cNvSpPr txBox="1"/>
            <p:nvPr/>
          </p:nvSpPr>
          <p:spPr>
            <a:xfrm>
              <a:off x="2449853" y="576828"/>
              <a:ext cx="2953565" cy="523220"/>
            </a:xfrm>
            <a:prstGeom prst="rect">
              <a:avLst/>
            </a:prstGeom>
            <a:noFill/>
          </p:spPr>
          <p:txBody>
            <a:bodyPr wrap="none" rtlCol="0">
              <a:spAutoFit/>
            </a:bodyPr>
            <a:lstStyle/>
            <a:p>
              <a:r>
                <a:rPr lang="en-US" sz="2800" dirty="0">
                  <a:solidFill>
                    <a:schemeClr val="bg1"/>
                  </a:solidFill>
                  <a:latin typeface="Times New Roman" panose="02020603050405020304" pitchFamily="18" charset="0"/>
                  <a:cs typeface="Times New Roman" panose="02020603050405020304" pitchFamily="18" charset="0"/>
                </a:rPr>
                <a:t> Groups and Teams</a:t>
              </a:r>
            </a:p>
          </p:txBody>
        </p:sp>
        <p:sp>
          <p:nvSpPr>
            <p:cNvPr id="15" name="Rectangle 14">
              <a:extLst>
                <a:ext uri="{FF2B5EF4-FFF2-40B4-BE49-F238E27FC236}">
                  <a16:creationId xmlns:a16="http://schemas.microsoft.com/office/drawing/2014/main" id="{275E8AAE-436F-49D6-93A8-6853D5F40215}"/>
                </a:ext>
              </a:extLst>
            </p:cNvPr>
            <p:cNvSpPr/>
            <p:nvPr/>
          </p:nvSpPr>
          <p:spPr>
            <a:xfrm>
              <a:off x="130614" y="589896"/>
              <a:ext cx="2085827" cy="523220"/>
            </a:xfrm>
            <a:prstGeom prst="rect">
              <a:avLst/>
            </a:prstGeom>
          </p:spPr>
          <p:txBody>
            <a:bodyPr wrap="none">
              <a:spAutoFit/>
            </a:bodyPr>
            <a:lstStyle/>
            <a:p>
              <a:r>
                <a:rPr lang="en-US" sz="2800" dirty="0">
                  <a:solidFill>
                    <a:schemeClr val="bg1"/>
                  </a:solidFill>
                  <a:latin typeface="Times New Roman" panose="02020603050405020304" pitchFamily="18" charset="0"/>
                  <a:cs typeface="Times New Roman" panose="02020603050405020304" pitchFamily="18" charset="0"/>
                </a:rPr>
                <a:t>CHAPTER</a:t>
              </a:r>
              <a:r>
                <a:rPr lang="en-US" sz="2800" dirty="0">
                  <a:solidFill>
                    <a:schemeClr val="bg1"/>
                  </a:solidFill>
                  <a:cs typeface="Tajawal Medium" panose="00000600000000000000"/>
                </a:rPr>
                <a:t> 7</a:t>
              </a:r>
            </a:p>
          </p:txBody>
        </p:sp>
      </p:grpSp>
    </p:spTree>
    <p:extLst>
      <p:ext uri="{BB962C8B-B14F-4D97-AF65-F5344CB8AC3E}">
        <p14:creationId xmlns:p14="http://schemas.microsoft.com/office/powerpoint/2010/main" val="28343050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9533101" cy="1610200"/>
          </a:xfrm>
          <a:prstGeom prst="rect">
            <a:avLst/>
          </a:prstGeom>
        </p:spPr>
      </p:pic>
      <p:sp>
        <p:nvSpPr>
          <p:cNvPr id="13" name="TextBox 12">
            <a:extLst>
              <a:ext uri="{FF2B5EF4-FFF2-40B4-BE49-F238E27FC236}">
                <a16:creationId xmlns:a16="http://schemas.microsoft.com/office/drawing/2014/main" id="{BBE7B179-D78A-43C4-BC53-870145A7F86C}"/>
              </a:ext>
            </a:extLst>
          </p:cNvPr>
          <p:cNvSpPr txBox="1"/>
          <p:nvPr/>
        </p:nvSpPr>
        <p:spPr>
          <a:xfrm>
            <a:off x="1874165" y="1410145"/>
            <a:ext cx="10198510" cy="400110"/>
          </a:xfrm>
          <a:prstGeom prst="rect">
            <a:avLst/>
          </a:prstGeom>
          <a:noFill/>
        </p:spPr>
        <p:txBody>
          <a:bodyPr wrap="square">
            <a:spAutoFit/>
          </a:bodyPr>
          <a:lstStyle/>
          <a:p>
            <a:r>
              <a:rPr lang="en-US" sz="2000" b="1" dirty="0">
                <a:solidFill>
                  <a:srgbClr val="C1510A"/>
                </a:solidFill>
                <a:effectLst/>
                <a:latin typeface="Helvetica" panose="020B0604020202020204" pitchFamily="34" charset="0"/>
              </a:rPr>
              <a:t>Types of Groups and Teams:</a:t>
            </a:r>
            <a:endParaRPr lang="en-US" sz="2000" b="1" dirty="0">
              <a:solidFill>
                <a:srgbClr val="0A1F61"/>
              </a:solidFill>
              <a:effectLst/>
              <a:latin typeface="Helvetica" panose="020B0604020202020204" pitchFamily="34" charset="0"/>
            </a:endParaRPr>
          </a:p>
        </p:txBody>
      </p:sp>
      <p:grpSp>
        <p:nvGrpSpPr>
          <p:cNvPr id="15" name="Group 14">
            <a:extLst>
              <a:ext uri="{FF2B5EF4-FFF2-40B4-BE49-F238E27FC236}">
                <a16:creationId xmlns:a16="http://schemas.microsoft.com/office/drawing/2014/main" id="{8AF76A3B-DA6E-4BF5-9DEE-674774BC904A}"/>
              </a:ext>
            </a:extLst>
          </p:cNvPr>
          <p:cNvGrpSpPr/>
          <p:nvPr/>
        </p:nvGrpSpPr>
        <p:grpSpPr>
          <a:xfrm>
            <a:off x="2216441" y="1809365"/>
            <a:ext cx="9734306" cy="3886200"/>
            <a:chOff x="2216441" y="1809365"/>
            <a:chExt cx="9734306" cy="3886200"/>
          </a:xfrm>
        </p:grpSpPr>
        <p:pic>
          <p:nvPicPr>
            <p:cNvPr id="10" name="Picture 9">
              <a:extLst>
                <a:ext uri="{FF2B5EF4-FFF2-40B4-BE49-F238E27FC236}">
                  <a16:creationId xmlns:a16="http://schemas.microsoft.com/office/drawing/2014/main" id="{A3836ABB-4430-4EC7-8E2F-9F9256B94896}"/>
                </a:ext>
              </a:extLst>
            </p:cNvPr>
            <p:cNvPicPr>
              <a:picLocks noChangeAspect="1"/>
            </p:cNvPicPr>
            <p:nvPr/>
          </p:nvPicPr>
          <p:blipFill>
            <a:blip r:embed="rId7"/>
            <a:stretch>
              <a:fillRect/>
            </a:stretch>
          </p:blipFill>
          <p:spPr>
            <a:xfrm>
              <a:off x="6597697" y="1809365"/>
              <a:ext cx="5353050" cy="3886200"/>
            </a:xfrm>
            <a:prstGeom prst="rect">
              <a:avLst/>
            </a:prstGeom>
          </p:spPr>
        </p:pic>
        <p:sp>
          <p:nvSpPr>
            <p:cNvPr id="14" name="TextBox 13">
              <a:extLst>
                <a:ext uri="{FF2B5EF4-FFF2-40B4-BE49-F238E27FC236}">
                  <a16:creationId xmlns:a16="http://schemas.microsoft.com/office/drawing/2014/main" id="{73424474-0756-4474-B547-5E40FF06FC7B}"/>
                </a:ext>
              </a:extLst>
            </p:cNvPr>
            <p:cNvSpPr txBox="1"/>
            <p:nvPr/>
          </p:nvSpPr>
          <p:spPr>
            <a:xfrm>
              <a:off x="2216441" y="2859480"/>
              <a:ext cx="4381256" cy="1477328"/>
            </a:xfrm>
            <a:prstGeom prst="rect">
              <a:avLst/>
            </a:prstGeom>
            <a:solidFill>
              <a:srgbClr val="FF9518"/>
            </a:solidFill>
          </p:spPr>
          <p:txBody>
            <a:bodyPr wrap="square">
              <a:spAutoFit/>
            </a:bodyPr>
            <a:lstStyle/>
            <a:p>
              <a:pPr algn="just"/>
              <a:r>
                <a:rPr lang="en-US" dirty="0"/>
                <a:t>Groups are prevalent throughout most organizations. A variety of different kinds of workgroups and teams like this one perform many different kinds of functions and play a number of different roles.</a:t>
              </a:r>
            </a:p>
          </p:txBody>
        </p:sp>
      </p:grpSp>
      <p:grpSp>
        <p:nvGrpSpPr>
          <p:cNvPr id="16" name="Group 15">
            <a:extLst>
              <a:ext uri="{FF2B5EF4-FFF2-40B4-BE49-F238E27FC236}">
                <a16:creationId xmlns:a16="http://schemas.microsoft.com/office/drawing/2014/main" id="{702DDAE7-057F-4EDA-BD14-ED0D8FE85A80}"/>
              </a:ext>
            </a:extLst>
          </p:cNvPr>
          <p:cNvGrpSpPr/>
          <p:nvPr/>
        </p:nvGrpSpPr>
        <p:grpSpPr>
          <a:xfrm>
            <a:off x="130614" y="576828"/>
            <a:ext cx="5272804" cy="536288"/>
            <a:chOff x="130614" y="576828"/>
            <a:chExt cx="5272804" cy="536288"/>
          </a:xfrm>
        </p:grpSpPr>
        <p:sp>
          <p:nvSpPr>
            <p:cNvPr id="17" name="TextBox 16">
              <a:extLst>
                <a:ext uri="{FF2B5EF4-FFF2-40B4-BE49-F238E27FC236}">
                  <a16:creationId xmlns:a16="http://schemas.microsoft.com/office/drawing/2014/main" id="{7CE0488D-DE7A-434B-80AE-4CBE6D64BF60}"/>
                </a:ext>
              </a:extLst>
            </p:cNvPr>
            <p:cNvSpPr txBox="1"/>
            <p:nvPr/>
          </p:nvSpPr>
          <p:spPr>
            <a:xfrm>
              <a:off x="2449853" y="576828"/>
              <a:ext cx="2953565" cy="523220"/>
            </a:xfrm>
            <a:prstGeom prst="rect">
              <a:avLst/>
            </a:prstGeom>
            <a:noFill/>
          </p:spPr>
          <p:txBody>
            <a:bodyPr wrap="none" rtlCol="0">
              <a:spAutoFit/>
            </a:bodyPr>
            <a:lstStyle/>
            <a:p>
              <a:r>
                <a:rPr lang="en-US" sz="2800" dirty="0">
                  <a:solidFill>
                    <a:schemeClr val="bg1"/>
                  </a:solidFill>
                  <a:latin typeface="Times New Roman" panose="02020603050405020304" pitchFamily="18" charset="0"/>
                  <a:cs typeface="Times New Roman" panose="02020603050405020304" pitchFamily="18" charset="0"/>
                </a:rPr>
                <a:t> Groups and Teams</a:t>
              </a:r>
            </a:p>
          </p:txBody>
        </p:sp>
        <p:sp>
          <p:nvSpPr>
            <p:cNvPr id="18" name="Rectangle 17">
              <a:extLst>
                <a:ext uri="{FF2B5EF4-FFF2-40B4-BE49-F238E27FC236}">
                  <a16:creationId xmlns:a16="http://schemas.microsoft.com/office/drawing/2014/main" id="{387AAE3D-EBC8-41DA-BF9C-835334830F42}"/>
                </a:ext>
              </a:extLst>
            </p:cNvPr>
            <p:cNvSpPr/>
            <p:nvPr/>
          </p:nvSpPr>
          <p:spPr>
            <a:xfrm>
              <a:off x="130614" y="589896"/>
              <a:ext cx="2085827" cy="523220"/>
            </a:xfrm>
            <a:prstGeom prst="rect">
              <a:avLst/>
            </a:prstGeom>
          </p:spPr>
          <p:txBody>
            <a:bodyPr wrap="none">
              <a:spAutoFit/>
            </a:bodyPr>
            <a:lstStyle/>
            <a:p>
              <a:r>
                <a:rPr lang="en-US" sz="2800" dirty="0">
                  <a:solidFill>
                    <a:schemeClr val="bg1"/>
                  </a:solidFill>
                  <a:latin typeface="Times New Roman" panose="02020603050405020304" pitchFamily="18" charset="0"/>
                  <a:cs typeface="Times New Roman" panose="02020603050405020304" pitchFamily="18" charset="0"/>
                </a:rPr>
                <a:t>CHAPTER</a:t>
              </a:r>
              <a:r>
                <a:rPr lang="en-US" sz="2800" dirty="0">
                  <a:solidFill>
                    <a:schemeClr val="bg1"/>
                  </a:solidFill>
                  <a:cs typeface="Tajawal Medium" panose="00000600000000000000"/>
                </a:rPr>
                <a:t> 7</a:t>
              </a:r>
            </a:p>
          </p:txBody>
        </p:sp>
      </p:grpSp>
    </p:spTree>
    <p:extLst>
      <p:ext uri="{BB962C8B-B14F-4D97-AF65-F5344CB8AC3E}">
        <p14:creationId xmlns:p14="http://schemas.microsoft.com/office/powerpoint/2010/main" val="15738803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9533101" cy="1610200"/>
          </a:xfrm>
          <a:prstGeom prst="rect">
            <a:avLst/>
          </a:prstGeom>
        </p:spPr>
      </p:pic>
      <p:sp>
        <p:nvSpPr>
          <p:cNvPr id="13" name="TextBox 12">
            <a:extLst>
              <a:ext uri="{FF2B5EF4-FFF2-40B4-BE49-F238E27FC236}">
                <a16:creationId xmlns:a16="http://schemas.microsoft.com/office/drawing/2014/main" id="{BBE7B179-D78A-43C4-BC53-870145A7F86C}"/>
              </a:ext>
            </a:extLst>
          </p:cNvPr>
          <p:cNvSpPr txBox="1"/>
          <p:nvPr/>
        </p:nvSpPr>
        <p:spPr>
          <a:xfrm>
            <a:off x="1874165" y="1410145"/>
            <a:ext cx="10198510" cy="400110"/>
          </a:xfrm>
          <a:prstGeom prst="rect">
            <a:avLst/>
          </a:prstGeom>
          <a:noFill/>
        </p:spPr>
        <p:txBody>
          <a:bodyPr wrap="square">
            <a:spAutoFit/>
          </a:bodyPr>
          <a:lstStyle/>
          <a:p>
            <a:pPr algn="l"/>
            <a:r>
              <a:rPr lang="en-US" sz="2000" b="1" i="0" dirty="0">
                <a:solidFill>
                  <a:srgbClr val="C1510A"/>
                </a:solidFill>
                <a:effectLst/>
                <a:latin typeface="Helvetica" panose="020B0604020202020204" pitchFamily="34" charset="0"/>
              </a:rPr>
              <a:t>Workgroups</a:t>
            </a:r>
          </a:p>
        </p:txBody>
      </p:sp>
      <p:graphicFrame>
        <p:nvGraphicFramePr>
          <p:cNvPr id="9" name="Table 9">
            <a:extLst>
              <a:ext uri="{FF2B5EF4-FFF2-40B4-BE49-F238E27FC236}">
                <a16:creationId xmlns:a16="http://schemas.microsoft.com/office/drawing/2014/main" id="{12C13201-2A81-4736-8949-3974E428850B}"/>
              </a:ext>
            </a:extLst>
          </p:cNvPr>
          <p:cNvGraphicFramePr>
            <a:graphicFrameLocks noGrp="1"/>
          </p:cNvGraphicFramePr>
          <p:nvPr>
            <p:extLst>
              <p:ext uri="{D42A27DB-BD31-4B8C-83A1-F6EECF244321}">
                <p14:modId xmlns:p14="http://schemas.microsoft.com/office/powerpoint/2010/main" val="147674095"/>
              </p:ext>
            </p:extLst>
          </p:nvPr>
        </p:nvGraphicFramePr>
        <p:xfrm>
          <a:off x="1874167" y="1907229"/>
          <a:ext cx="9902230" cy="3383280"/>
        </p:xfrm>
        <a:graphic>
          <a:graphicData uri="http://schemas.openxmlformats.org/drawingml/2006/table">
            <a:tbl>
              <a:tblPr firstRow="1" bandRow="1">
                <a:tableStyleId>{5C22544A-7EE6-4342-B048-85BDC9FD1C3A}</a:tableStyleId>
              </a:tblPr>
              <a:tblGrid>
                <a:gridCol w="1964119">
                  <a:extLst>
                    <a:ext uri="{9D8B030D-6E8A-4147-A177-3AD203B41FA5}">
                      <a16:colId xmlns:a16="http://schemas.microsoft.com/office/drawing/2014/main" val="2794518856"/>
                    </a:ext>
                  </a:extLst>
                </a:gridCol>
                <a:gridCol w="7938111">
                  <a:extLst>
                    <a:ext uri="{9D8B030D-6E8A-4147-A177-3AD203B41FA5}">
                      <a16:colId xmlns:a16="http://schemas.microsoft.com/office/drawing/2014/main" val="3104022207"/>
                    </a:ext>
                  </a:extLst>
                </a:gridCol>
              </a:tblGrid>
              <a:tr h="370840">
                <a:tc>
                  <a: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b="0" dirty="0">
                          <a:solidFill>
                            <a:schemeClr val="tx1"/>
                          </a:solidFill>
                        </a:rPr>
                        <a:t> </a:t>
                      </a:r>
                      <a:r>
                        <a:rPr lang="en-US" sz="1800" b="1" i="0" kern="1200" dirty="0">
                          <a:solidFill>
                            <a:schemeClr val="tx1"/>
                          </a:solidFill>
                          <a:effectLst/>
                          <a:latin typeface="+mn-lt"/>
                          <a:ea typeface="+mn-ea"/>
                          <a:cs typeface="+mn-cs"/>
                        </a:rPr>
                        <a:t>Workgroups</a:t>
                      </a:r>
                    </a:p>
                    <a:p>
                      <a:pPr algn="just"/>
                      <a:endParaRPr lang="en-US" b="0" dirty="0">
                        <a:solidFill>
                          <a:schemeClr val="tx1"/>
                        </a:solidFill>
                      </a:endParaRPr>
                    </a:p>
                  </a:txBody>
                  <a:tcPr>
                    <a:noFill/>
                  </a:tcPr>
                </a:tc>
                <a:tc>
                  <a:txBody>
                    <a:bodyPr/>
                    <a:lstStyle/>
                    <a:p>
                      <a:pPr marL="285750" indent="-285750" algn="just">
                        <a:buFont typeface="Wingdings" panose="05000000000000000000" pitchFamily="2" charset="2"/>
                        <a:buChar char="§"/>
                      </a:pPr>
                      <a:r>
                        <a:rPr lang="en-US" b="1" u="sng" dirty="0">
                          <a:solidFill>
                            <a:schemeClr val="tx1"/>
                          </a:solidFill>
                        </a:rPr>
                        <a:t>Workgroups </a:t>
                      </a:r>
                      <a:r>
                        <a:rPr lang="en-US" b="0" u="none" dirty="0">
                          <a:solidFill>
                            <a:schemeClr val="tx1"/>
                          </a:solidFill>
                        </a:rPr>
                        <a:t>are formal groups established by the organization to do its work</a:t>
                      </a:r>
                    </a:p>
                    <a:p>
                      <a:pPr marL="285750" indent="-285750" algn="just">
                        <a:buFont typeface="Wingdings" panose="05000000000000000000" pitchFamily="2" charset="2"/>
                        <a:buChar char="§"/>
                      </a:pPr>
                      <a:endParaRPr lang="en-US" b="0" u="none" dirty="0">
                        <a:solidFill>
                          <a:schemeClr val="tx1"/>
                        </a:solidFill>
                      </a:endParaRPr>
                    </a:p>
                    <a:p>
                      <a:pPr marL="285750" indent="-285750" algn="just">
                        <a:buFont typeface="Wingdings" panose="05000000000000000000" pitchFamily="2" charset="2"/>
                        <a:buChar char="§"/>
                      </a:pPr>
                      <a:r>
                        <a:rPr lang="en-US" b="0" u="none" dirty="0">
                          <a:solidFill>
                            <a:schemeClr val="tx1"/>
                          </a:solidFill>
                        </a:rPr>
                        <a:t> Workgroups include </a:t>
                      </a:r>
                      <a:r>
                        <a:rPr lang="en-US" b="1" u="none" dirty="0">
                          <a:solidFill>
                            <a:schemeClr val="tx1"/>
                          </a:solidFill>
                        </a:rPr>
                        <a:t>command (or functional) </a:t>
                      </a:r>
                      <a:r>
                        <a:rPr lang="en-US" b="0" u="none" dirty="0">
                          <a:solidFill>
                            <a:schemeClr val="tx1"/>
                          </a:solidFill>
                        </a:rPr>
                        <a:t>groups and </a:t>
                      </a:r>
                      <a:r>
                        <a:rPr lang="en-US" b="1" u="none" dirty="0">
                          <a:solidFill>
                            <a:schemeClr val="tx1"/>
                          </a:solidFill>
                        </a:rPr>
                        <a:t>affinity groups </a:t>
                      </a:r>
                      <a:r>
                        <a:rPr lang="en-US" b="0" u="none" dirty="0">
                          <a:solidFill>
                            <a:schemeClr val="tx1"/>
                          </a:solidFill>
                        </a:rPr>
                        <a:t>(as well as teams). </a:t>
                      </a:r>
                    </a:p>
                    <a:p>
                      <a:pPr marL="285750" indent="-285750" algn="just">
                        <a:buFont typeface="Wingdings" panose="05000000000000000000" pitchFamily="2" charset="2"/>
                        <a:buChar char="§"/>
                      </a:pPr>
                      <a:endParaRPr lang="en-US" b="0" u="none" dirty="0">
                        <a:solidFill>
                          <a:schemeClr val="tx1"/>
                        </a:solidFill>
                      </a:endParaRPr>
                    </a:p>
                    <a:p>
                      <a:pPr marL="342900" indent="-342900" algn="just">
                        <a:buFont typeface="+mj-lt"/>
                        <a:buAutoNum type="arabicPeriod"/>
                      </a:pPr>
                      <a:r>
                        <a:rPr lang="en-US" b="1" u="sng" dirty="0">
                          <a:solidFill>
                            <a:schemeClr val="tx1"/>
                          </a:solidFill>
                        </a:rPr>
                        <a:t>A command group </a:t>
                      </a:r>
                      <a:r>
                        <a:rPr lang="en-US" b="0" u="none" dirty="0">
                          <a:solidFill>
                            <a:schemeClr val="tx1"/>
                          </a:solidFill>
                        </a:rPr>
                        <a:t>is relatively permanent and is characterized by functional reporting relationships such as having both a group manager and those who report to the manager.</a:t>
                      </a:r>
                    </a:p>
                    <a:p>
                      <a:pPr marL="342900" indent="-342900" algn="just">
                        <a:buFont typeface="+mj-lt"/>
                        <a:buAutoNum type="arabicPeriod"/>
                      </a:pPr>
                      <a:endParaRPr lang="en-US" b="0" u="none" dirty="0">
                        <a:solidFill>
                          <a:schemeClr val="tx1"/>
                        </a:solidFill>
                      </a:endParaRPr>
                    </a:p>
                    <a:p>
                      <a:pPr marL="342900" indent="-342900" algn="just">
                        <a:buFont typeface="+mj-lt"/>
                        <a:buAutoNum type="arabicPeriod"/>
                      </a:pPr>
                      <a:r>
                        <a:rPr lang="en-US" sz="1800" b="1" u="sng" kern="1200" dirty="0">
                          <a:solidFill>
                            <a:schemeClr val="tx1"/>
                          </a:solidFill>
                          <a:latin typeface="+mn-lt"/>
                          <a:ea typeface="+mn-ea"/>
                          <a:cs typeface="+mn-cs"/>
                        </a:rPr>
                        <a:t> Affinity groups </a:t>
                      </a:r>
                      <a:r>
                        <a:rPr lang="en-US" b="0" u="none" dirty="0">
                          <a:solidFill>
                            <a:schemeClr val="tx1"/>
                          </a:solidFill>
                        </a:rPr>
                        <a:t>are relatively permanent collections of employees from the same level in the organization who meet on a regular basis to share information, capture emerging opportunities, and solve problems</a:t>
                      </a:r>
                    </a:p>
                  </a:txBody>
                  <a:tcPr>
                    <a:noFill/>
                  </a:tcPr>
                </a:tc>
                <a:extLst>
                  <a:ext uri="{0D108BD9-81ED-4DB2-BD59-A6C34878D82A}">
                    <a16:rowId xmlns:a16="http://schemas.microsoft.com/office/drawing/2014/main" val="2405907928"/>
                  </a:ext>
                </a:extLst>
              </a:tr>
            </a:tbl>
          </a:graphicData>
        </a:graphic>
      </p:graphicFrame>
      <p:grpSp>
        <p:nvGrpSpPr>
          <p:cNvPr id="12" name="Group 11">
            <a:extLst>
              <a:ext uri="{FF2B5EF4-FFF2-40B4-BE49-F238E27FC236}">
                <a16:creationId xmlns:a16="http://schemas.microsoft.com/office/drawing/2014/main" id="{29768D1C-7C36-4B02-B437-C899A2EB15B5}"/>
              </a:ext>
            </a:extLst>
          </p:cNvPr>
          <p:cNvGrpSpPr/>
          <p:nvPr/>
        </p:nvGrpSpPr>
        <p:grpSpPr>
          <a:xfrm>
            <a:off x="130614" y="576828"/>
            <a:ext cx="5272804" cy="536288"/>
            <a:chOff x="130614" y="576828"/>
            <a:chExt cx="5272804" cy="536288"/>
          </a:xfrm>
        </p:grpSpPr>
        <p:sp>
          <p:nvSpPr>
            <p:cNvPr id="14" name="TextBox 13">
              <a:extLst>
                <a:ext uri="{FF2B5EF4-FFF2-40B4-BE49-F238E27FC236}">
                  <a16:creationId xmlns:a16="http://schemas.microsoft.com/office/drawing/2014/main" id="{4FD26C50-C53B-4939-AD83-44F9C923A2D9}"/>
                </a:ext>
              </a:extLst>
            </p:cNvPr>
            <p:cNvSpPr txBox="1"/>
            <p:nvPr/>
          </p:nvSpPr>
          <p:spPr>
            <a:xfrm>
              <a:off x="2449853" y="576828"/>
              <a:ext cx="2953565" cy="523220"/>
            </a:xfrm>
            <a:prstGeom prst="rect">
              <a:avLst/>
            </a:prstGeom>
            <a:noFill/>
          </p:spPr>
          <p:txBody>
            <a:bodyPr wrap="none" rtlCol="0">
              <a:spAutoFit/>
            </a:bodyPr>
            <a:lstStyle/>
            <a:p>
              <a:r>
                <a:rPr lang="en-US" sz="2800" dirty="0">
                  <a:solidFill>
                    <a:schemeClr val="bg1"/>
                  </a:solidFill>
                  <a:latin typeface="Times New Roman" panose="02020603050405020304" pitchFamily="18" charset="0"/>
                  <a:cs typeface="Times New Roman" panose="02020603050405020304" pitchFamily="18" charset="0"/>
                </a:rPr>
                <a:t> Groups and Teams</a:t>
              </a:r>
            </a:p>
          </p:txBody>
        </p:sp>
        <p:sp>
          <p:nvSpPr>
            <p:cNvPr id="15" name="Rectangle 14">
              <a:extLst>
                <a:ext uri="{FF2B5EF4-FFF2-40B4-BE49-F238E27FC236}">
                  <a16:creationId xmlns:a16="http://schemas.microsoft.com/office/drawing/2014/main" id="{6C75C330-4893-4DAD-B31C-6C83F4779285}"/>
                </a:ext>
              </a:extLst>
            </p:cNvPr>
            <p:cNvSpPr/>
            <p:nvPr/>
          </p:nvSpPr>
          <p:spPr>
            <a:xfrm>
              <a:off x="130614" y="589896"/>
              <a:ext cx="2085827" cy="523220"/>
            </a:xfrm>
            <a:prstGeom prst="rect">
              <a:avLst/>
            </a:prstGeom>
          </p:spPr>
          <p:txBody>
            <a:bodyPr wrap="none">
              <a:spAutoFit/>
            </a:bodyPr>
            <a:lstStyle/>
            <a:p>
              <a:r>
                <a:rPr lang="en-US" sz="2800" dirty="0">
                  <a:solidFill>
                    <a:schemeClr val="bg1"/>
                  </a:solidFill>
                  <a:latin typeface="Times New Roman" panose="02020603050405020304" pitchFamily="18" charset="0"/>
                  <a:cs typeface="Times New Roman" panose="02020603050405020304" pitchFamily="18" charset="0"/>
                </a:rPr>
                <a:t>CHAPTER</a:t>
              </a:r>
              <a:r>
                <a:rPr lang="en-US" sz="2800" dirty="0">
                  <a:solidFill>
                    <a:schemeClr val="bg1"/>
                  </a:solidFill>
                  <a:cs typeface="Tajawal Medium" panose="00000600000000000000"/>
                </a:rPr>
                <a:t> 7</a:t>
              </a:r>
            </a:p>
          </p:txBody>
        </p:sp>
      </p:grpSp>
    </p:spTree>
    <p:extLst>
      <p:ext uri="{BB962C8B-B14F-4D97-AF65-F5344CB8AC3E}">
        <p14:creationId xmlns:p14="http://schemas.microsoft.com/office/powerpoint/2010/main" val="12502493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9533101" cy="1610200"/>
          </a:xfrm>
          <a:prstGeom prst="rect">
            <a:avLst/>
          </a:prstGeom>
        </p:spPr>
      </p:pic>
      <p:sp>
        <p:nvSpPr>
          <p:cNvPr id="13" name="TextBox 12">
            <a:extLst>
              <a:ext uri="{FF2B5EF4-FFF2-40B4-BE49-F238E27FC236}">
                <a16:creationId xmlns:a16="http://schemas.microsoft.com/office/drawing/2014/main" id="{BBE7B179-D78A-43C4-BC53-870145A7F86C}"/>
              </a:ext>
            </a:extLst>
          </p:cNvPr>
          <p:cNvSpPr txBox="1"/>
          <p:nvPr/>
        </p:nvSpPr>
        <p:spPr>
          <a:xfrm>
            <a:off x="1874165" y="1410145"/>
            <a:ext cx="10198510" cy="400110"/>
          </a:xfrm>
          <a:prstGeom prst="rect">
            <a:avLst/>
          </a:prstGeom>
          <a:noFill/>
        </p:spPr>
        <p:txBody>
          <a:bodyPr wrap="square">
            <a:spAutoFit/>
          </a:bodyPr>
          <a:lstStyle/>
          <a:p>
            <a:pPr algn="l"/>
            <a:r>
              <a:rPr lang="en-US" sz="2000" b="1" i="0" dirty="0">
                <a:solidFill>
                  <a:srgbClr val="C1510A"/>
                </a:solidFill>
                <a:effectLst/>
                <a:latin typeface="Helvetica" panose="020B0604020202020204" pitchFamily="34" charset="0"/>
              </a:rPr>
              <a:t>Workgroups</a:t>
            </a:r>
          </a:p>
        </p:txBody>
      </p:sp>
      <p:graphicFrame>
        <p:nvGraphicFramePr>
          <p:cNvPr id="9" name="Table 9">
            <a:extLst>
              <a:ext uri="{FF2B5EF4-FFF2-40B4-BE49-F238E27FC236}">
                <a16:creationId xmlns:a16="http://schemas.microsoft.com/office/drawing/2014/main" id="{12C13201-2A81-4736-8949-3974E428850B}"/>
              </a:ext>
            </a:extLst>
          </p:cNvPr>
          <p:cNvGraphicFramePr>
            <a:graphicFrameLocks noGrp="1"/>
          </p:cNvGraphicFramePr>
          <p:nvPr>
            <p:extLst>
              <p:ext uri="{D42A27DB-BD31-4B8C-83A1-F6EECF244321}">
                <p14:modId xmlns:p14="http://schemas.microsoft.com/office/powerpoint/2010/main" val="2846561485"/>
              </p:ext>
            </p:extLst>
          </p:nvPr>
        </p:nvGraphicFramePr>
        <p:xfrm>
          <a:off x="1874167" y="1907229"/>
          <a:ext cx="9902230" cy="3657600"/>
        </p:xfrm>
        <a:graphic>
          <a:graphicData uri="http://schemas.openxmlformats.org/drawingml/2006/table">
            <a:tbl>
              <a:tblPr firstRow="1" bandRow="1">
                <a:tableStyleId>{5C22544A-7EE6-4342-B048-85BDC9FD1C3A}</a:tableStyleId>
              </a:tblPr>
              <a:tblGrid>
                <a:gridCol w="1964119">
                  <a:extLst>
                    <a:ext uri="{9D8B030D-6E8A-4147-A177-3AD203B41FA5}">
                      <a16:colId xmlns:a16="http://schemas.microsoft.com/office/drawing/2014/main" val="2794518856"/>
                    </a:ext>
                  </a:extLst>
                </a:gridCol>
                <a:gridCol w="7938111">
                  <a:extLst>
                    <a:ext uri="{9D8B030D-6E8A-4147-A177-3AD203B41FA5}">
                      <a16:colId xmlns:a16="http://schemas.microsoft.com/office/drawing/2014/main" val="3104022207"/>
                    </a:ext>
                  </a:extLst>
                </a:gridCol>
              </a:tblGrid>
              <a:tr h="370840">
                <a:tc>
                  <a: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b="0" dirty="0">
                          <a:solidFill>
                            <a:schemeClr val="tx1"/>
                          </a:solidFill>
                        </a:rPr>
                        <a:t> </a:t>
                      </a:r>
                      <a:r>
                        <a:rPr lang="en-US" sz="1800" b="1" i="0" kern="1200" dirty="0">
                          <a:solidFill>
                            <a:schemeClr val="tx1"/>
                          </a:solidFill>
                          <a:effectLst/>
                          <a:latin typeface="+mn-lt"/>
                          <a:ea typeface="+mn-ea"/>
                          <a:cs typeface="+mn-cs"/>
                        </a:rPr>
                        <a:t>Workgroups- </a:t>
                      </a:r>
                    </a:p>
                    <a:p>
                      <a:pPr marL="0" marR="0" lvl="0" indent="0" algn="just" defTabSz="914400" rtl="0" eaLnBrk="1" fontAlgn="auto" latinLnBrk="0" hangingPunct="1">
                        <a:lnSpc>
                          <a:spcPct val="100000"/>
                        </a:lnSpc>
                        <a:spcBef>
                          <a:spcPts val="0"/>
                        </a:spcBef>
                        <a:spcAft>
                          <a:spcPts val="0"/>
                        </a:spcAft>
                        <a:buClrTx/>
                        <a:buSzTx/>
                        <a:buFontTx/>
                        <a:buNone/>
                        <a:tabLst/>
                        <a:defRPr/>
                      </a:pPr>
                      <a:r>
                        <a:rPr lang="en-US" sz="1800" b="1" i="0" kern="1200" dirty="0">
                          <a:solidFill>
                            <a:schemeClr val="tx1"/>
                          </a:solidFill>
                          <a:effectLst/>
                          <a:latin typeface="+mn-lt"/>
                          <a:ea typeface="+mn-ea"/>
                          <a:cs typeface="+mn-cs"/>
                        </a:rPr>
                        <a:t>command groups</a:t>
                      </a:r>
                    </a:p>
                    <a:p>
                      <a:pPr algn="just"/>
                      <a:endParaRPr lang="en-US" b="0" dirty="0">
                        <a:solidFill>
                          <a:schemeClr val="tx1"/>
                        </a:solidFill>
                      </a:endParaRPr>
                    </a:p>
                  </a:txBody>
                  <a:tcPr>
                    <a:noFill/>
                  </a:tcPr>
                </a:tc>
                <a:tc>
                  <a:txBody>
                    <a:bodyPr/>
                    <a:lstStyle/>
                    <a:p>
                      <a:pPr marL="285750" indent="-285750" algn="just">
                        <a:buFont typeface="Wingdings" panose="05000000000000000000" pitchFamily="2" charset="2"/>
                        <a:buChar char="§"/>
                      </a:pPr>
                      <a:r>
                        <a:rPr lang="en-US" b="0" u="none" dirty="0">
                          <a:solidFill>
                            <a:schemeClr val="tx1"/>
                          </a:solidFill>
                        </a:rPr>
                        <a:t>In business organizations, most employees work in command groups, as typically specified on an official organization chart.</a:t>
                      </a:r>
                    </a:p>
                    <a:p>
                      <a:pPr marL="285750" indent="-285750" algn="just">
                        <a:buFont typeface="Wingdings" panose="05000000000000000000" pitchFamily="2" charset="2"/>
                        <a:buChar char="§"/>
                      </a:pPr>
                      <a:endParaRPr lang="en-US" b="0" u="none" dirty="0">
                        <a:solidFill>
                          <a:schemeClr val="tx1"/>
                        </a:solidFill>
                      </a:endParaRPr>
                    </a:p>
                    <a:p>
                      <a:pPr marL="285750" indent="-285750" algn="just">
                        <a:buFont typeface="Wingdings" panose="05000000000000000000" pitchFamily="2" charset="2"/>
                        <a:buChar char="§"/>
                      </a:pPr>
                      <a:r>
                        <a:rPr lang="en-US" b="0" u="none" dirty="0">
                          <a:solidFill>
                            <a:schemeClr val="tx1"/>
                          </a:solidFill>
                        </a:rPr>
                        <a:t> The size, shape, and organization of a company’s command group can vary considerably. Typical command groups in organizations include the quality-assurance department, the customer service department, the cost-accounting department, and the human resource department.</a:t>
                      </a:r>
                    </a:p>
                    <a:p>
                      <a:pPr marL="285750" indent="-285750" algn="just">
                        <a:buFont typeface="Wingdings" panose="05000000000000000000" pitchFamily="2" charset="2"/>
                        <a:buChar char="§"/>
                      </a:pPr>
                      <a:endParaRPr lang="en-US" b="0" u="none" dirty="0">
                        <a:solidFill>
                          <a:schemeClr val="tx1"/>
                        </a:solidFill>
                      </a:endParaRPr>
                    </a:p>
                    <a:p>
                      <a:pPr marL="285750" indent="-285750" algn="just">
                        <a:buFont typeface="Wingdings" panose="05000000000000000000" pitchFamily="2" charset="2"/>
                        <a:buChar char="§"/>
                      </a:pPr>
                      <a:r>
                        <a:rPr lang="en-US" b="0" u="none" dirty="0">
                          <a:solidFill>
                            <a:schemeClr val="tx1"/>
                          </a:solidFill>
                        </a:rPr>
                        <a:t> Other types of command groups include work teams organized as in the Japanese style of management, in which subsections of manufacturing and assembly processes are each assigned to a team of workers.</a:t>
                      </a:r>
                    </a:p>
                    <a:p>
                      <a:pPr marL="285750" indent="-285750" algn="just">
                        <a:buFont typeface="Wingdings" panose="05000000000000000000" pitchFamily="2" charset="2"/>
                        <a:buChar char="§"/>
                      </a:pPr>
                      <a:endParaRPr lang="en-US" b="0" u="none" dirty="0">
                        <a:solidFill>
                          <a:schemeClr val="tx1"/>
                        </a:solidFill>
                      </a:endParaRPr>
                    </a:p>
                    <a:p>
                      <a:pPr marL="285750" indent="-285750" algn="just">
                        <a:buFont typeface="Wingdings" panose="05000000000000000000" pitchFamily="2" charset="2"/>
                        <a:buChar char="§"/>
                      </a:pPr>
                      <a:r>
                        <a:rPr lang="en-US" b="0" u="none" dirty="0">
                          <a:solidFill>
                            <a:schemeClr val="tx1"/>
                          </a:solidFill>
                        </a:rPr>
                        <a:t> The team members decide among themselves who will perform each task.</a:t>
                      </a:r>
                    </a:p>
                  </a:txBody>
                  <a:tcPr>
                    <a:noFill/>
                  </a:tcPr>
                </a:tc>
                <a:extLst>
                  <a:ext uri="{0D108BD9-81ED-4DB2-BD59-A6C34878D82A}">
                    <a16:rowId xmlns:a16="http://schemas.microsoft.com/office/drawing/2014/main" val="2405907928"/>
                  </a:ext>
                </a:extLst>
              </a:tr>
            </a:tbl>
          </a:graphicData>
        </a:graphic>
      </p:graphicFrame>
      <p:grpSp>
        <p:nvGrpSpPr>
          <p:cNvPr id="12" name="Group 11">
            <a:extLst>
              <a:ext uri="{FF2B5EF4-FFF2-40B4-BE49-F238E27FC236}">
                <a16:creationId xmlns:a16="http://schemas.microsoft.com/office/drawing/2014/main" id="{C9F2F5AA-5345-40A3-A02C-8F39ED5840FF}"/>
              </a:ext>
            </a:extLst>
          </p:cNvPr>
          <p:cNvGrpSpPr/>
          <p:nvPr/>
        </p:nvGrpSpPr>
        <p:grpSpPr>
          <a:xfrm>
            <a:off x="130614" y="576828"/>
            <a:ext cx="5272804" cy="536288"/>
            <a:chOff x="130614" y="576828"/>
            <a:chExt cx="5272804" cy="536288"/>
          </a:xfrm>
        </p:grpSpPr>
        <p:sp>
          <p:nvSpPr>
            <p:cNvPr id="14" name="TextBox 13">
              <a:extLst>
                <a:ext uri="{FF2B5EF4-FFF2-40B4-BE49-F238E27FC236}">
                  <a16:creationId xmlns:a16="http://schemas.microsoft.com/office/drawing/2014/main" id="{8C5F1B9D-95F7-4B48-A88D-D2B2251CEC52}"/>
                </a:ext>
              </a:extLst>
            </p:cNvPr>
            <p:cNvSpPr txBox="1"/>
            <p:nvPr/>
          </p:nvSpPr>
          <p:spPr>
            <a:xfrm>
              <a:off x="2449853" y="576828"/>
              <a:ext cx="2953565" cy="523220"/>
            </a:xfrm>
            <a:prstGeom prst="rect">
              <a:avLst/>
            </a:prstGeom>
            <a:noFill/>
          </p:spPr>
          <p:txBody>
            <a:bodyPr wrap="none" rtlCol="0">
              <a:spAutoFit/>
            </a:bodyPr>
            <a:lstStyle/>
            <a:p>
              <a:r>
                <a:rPr lang="en-US" sz="2800" dirty="0">
                  <a:solidFill>
                    <a:schemeClr val="bg1"/>
                  </a:solidFill>
                  <a:latin typeface="Times New Roman" panose="02020603050405020304" pitchFamily="18" charset="0"/>
                  <a:cs typeface="Times New Roman" panose="02020603050405020304" pitchFamily="18" charset="0"/>
                </a:rPr>
                <a:t> Groups and Teams</a:t>
              </a:r>
            </a:p>
          </p:txBody>
        </p:sp>
        <p:sp>
          <p:nvSpPr>
            <p:cNvPr id="15" name="Rectangle 14">
              <a:extLst>
                <a:ext uri="{FF2B5EF4-FFF2-40B4-BE49-F238E27FC236}">
                  <a16:creationId xmlns:a16="http://schemas.microsoft.com/office/drawing/2014/main" id="{326BFDA7-1668-4ED7-B61D-14875A258907}"/>
                </a:ext>
              </a:extLst>
            </p:cNvPr>
            <p:cNvSpPr/>
            <p:nvPr/>
          </p:nvSpPr>
          <p:spPr>
            <a:xfrm>
              <a:off x="130614" y="589896"/>
              <a:ext cx="2085827" cy="523220"/>
            </a:xfrm>
            <a:prstGeom prst="rect">
              <a:avLst/>
            </a:prstGeom>
          </p:spPr>
          <p:txBody>
            <a:bodyPr wrap="none">
              <a:spAutoFit/>
            </a:bodyPr>
            <a:lstStyle/>
            <a:p>
              <a:r>
                <a:rPr lang="en-US" sz="2800" dirty="0">
                  <a:solidFill>
                    <a:schemeClr val="bg1"/>
                  </a:solidFill>
                  <a:latin typeface="Times New Roman" panose="02020603050405020304" pitchFamily="18" charset="0"/>
                  <a:cs typeface="Times New Roman" panose="02020603050405020304" pitchFamily="18" charset="0"/>
                </a:rPr>
                <a:t>CHAPTER</a:t>
              </a:r>
              <a:r>
                <a:rPr lang="en-US" sz="2800" dirty="0">
                  <a:solidFill>
                    <a:schemeClr val="bg1"/>
                  </a:solidFill>
                  <a:cs typeface="Tajawal Medium" panose="00000600000000000000"/>
                </a:rPr>
                <a:t> 7</a:t>
              </a:r>
            </a:p>
          </p:txBody>
        </p:sp>
      </p:grpSp>
    </p:spTree>
    <p:extLst>
      <p:ext uri="{BB962C8B-B14F-4D97-AF65-F5344CB8AC3E}">
        <p14:creationId xmlns:p14="http://schemas.microsoft.com/office/powerpoint/2010/main" val="40890359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9533101" cy="1610200"/>
          </a:xfrm>
          <a:prstGeom prst="rect">
            <a:avLst/>
          </a:prstGeom>
        </p:spPr>
      </p:pic>
      <p:sp>
        <p:nvSpPr>
          <p:cNvPr id="13" name="TextBox 12">
            <a:extLst>
              <a:ext uri="{FF2B5EF4-FFF2-40B4-BE49-F238E27FC236}">
                <a16:creationId xmlns:a16="http://schemas.microsoft.com/office/drawing/2014/main" id="{BBE7B179-D78A-43C4-BC53-870145A7F86C}"/>
              </a:ext>
            </a:extLst>
          </p:cNvPr>
          <p:cNvSpPr txBox="1"/>
          <p:nvPr/>
        </p:nvSpPr>
        <p:spPr>
          <a:xfrm>
            <a:off x="1874165" y="1410145"/>
            <a:ext cx="10198510" cy="400110"/>
          </a:xfrm>
          <a:prstGeom prst="rect">
            <a:avLst/>
          </a:prstGeom>
          <a:noFill/>
        </p:spPr>
        <p:txBody>
          <a:bodyPr wrap="square">
            <a:spAutoFit/>
          </a:bodyPr>
          <a:lstStyle/>
          <a:p>
            <a:pPr algn="l"/>
            <a:r>
              <a:rPr lang="en-US" sz="2000" b="1" i="0" dirty="0">
                <a:solidFill>
                  <a:srgbClr val="C1510A"/>
                </a:solidFill>
                <a:effectLst/>
                <a:latin typeface="Helvetica" panose="020B0604020202020204" pitchFamily="34" charset="0"/>
              </a:rPr>
              <a:t>Teams</a:t>
            </a:r>
          </a:p>
        </p:txBody>
      </p:sp>
      <p:grpSp>
        <p:nvGrpSpPr>
          <p:cNvPr id="15" name="Group 14">
            <a:extLst>
              <a:ext uri="{FF2B5EF4-FFF2-40B4-BE49-F238E27FC236}">
                <a16:creationId xmlns:a16="http://schemas.microsoft.com/office/drawing/2014/main" id="{802FBE84-DC73-4ECF-8A74-9D4943C8373A}"/>
              </a:ext>
            </a:extLst>
          </p:cNvPr>
          <p:cNvGrpSpPr/>
          <p:nvPr/>
        </p:nvGrpSpPr>
        <p:grpSpPr>
          <a:xfrm>
            <a:off x="1874165" y="1397078"/>
            <a:ext cx="9990707" cy="4557586"/>
            <a:chOff x="1874165" y="1982756"/>
            <a:chExt cx="9990707" cy="3971907"/>
          </a:xfrm>
        </p:grpSpPr>
        <p:pic>
          <p:nvPicPr>
            <p:cNvPr id="10" name="Picture 9">
              <a:extLst>
                <a:ext uri="{FF2B5EF4-FFF2-40B4-BE49-F238E27FC236}">
                  <a16:creationId xmlns:a16="http://schemas.microsoft.com/office/drawing/2014/main" id="{C6247227-BB0F-4CB8-872E-08F126820FDA}"/>
                </a:ext>
              </a:extLst>
            </p:cNvPr>
            <p:cNvPicPr>
              <a:picLocks noChangeAspect="1"/>
            </p:cNvPicPr>
            <p:nvPr/>
          </p:nvPicPr>
          <p:blipFill>
            <a:blip r:embed="rId7"/>
            <a:stretch>
              <a:fillRect/>
            </a:stretch>
          </p:blipFill>
          <p:spPr>
            <a:xfrm>
              <a:off x="6321322" y="1982756"/>
              <a:ext cx="5543550" cy="3971907"/>
            </a:xfrm>
            <a:prstGeom prst="rect">
              <a:avLst/>
            </a:prstGeom>
          </p:spPr>
        </p:pic>
        <p:sp>
          <p:nvSpPr>
            <p:cNvPr id="14" name="TextBox 13">
              <a:extLst>
                <a:ext uri="{FF2B5EF4-FFF2-40B4-BE49-F238E27FC236}">
                  <a16:creationId xmlns:a16="http://schemas.microsoft.com/office/drawing/2014/main" id="{4525D923-4822-4F66-8B08-18B037B673B1}"/>
                </a:ext>
              </a:extLst>
            </p:cNvPr>
            <p:cNvSpPr txBox="1"/>
            <p:nvPr/>
          </p:nvSpPr>
          <p:spPr>
            <a:xfrm>
              <a:off x="1874165" y="2739422"/>
              <a:ext cx="4447157" cy="3139321"/>
            </a:xfrm>
            <a:prstGeom prst="rect">
              <a:avLst/>
            </a:prstGeom>
            <a:solidFill>
              <a:srgbClr val="FF9518"/>
            </a:solidFill>
          </p:spPr>
          <p:txBody>
            <a:bodyPr wrap="square">
              <a:spAutoFit/>
            </a:bodyPr>
            <a:lstStyle/>
            <a:p>
              <a:pPr algn="just"/>
              <a:r>
                <a:rPr lang="en-US" i="1" dirty="0"/>
                <a:t>Groups composition plays a big role in how a group functions and performs. For example, the group on the left includes people who, on the surface at least, seem very different from one another along several obvious dimensions. The group on the right, though, is comprised of people who appear to be very similar to one another. These differences and similarities will affect how the groups members interact and the outcomes they are able to achieve.</a:t>
              </a:r>
            </a:p>
          </p:txBody>
        </p:sp>
      </p:grpSp>
      <p:grpSp>
        <p:nvGrpSpPr>
          <p:cNvPr id="16" name="Group 15">
            <a:extLst>
              <a:ext uri="{FF2B5EF4-FFF2-40B4-BE49-F238E27FC236}">
                <a16:creationId xmlns:a16="http://schemas.microsoft.com/office/drawing/2014/main" id="{5FB7F698-D210-42AB-979C-43901D35BD77}"/>
              </a:ext>
            </a:extLst>
          </p:cNvPr>
          <p:cNvGrpSpPr/>
          <p:nvPr/>
        </p:nvGrpSpPr>
        <p:grpSpPr>
          <a:xfrm>
            <a:off x="130614" y="576828"/>
            <a:ext cx="5272804" cy="536288"/>
            <a:chOff x="130614" y="576828"/>
            <a:chExt cx="5272804" cy="536288"/>
          </a:xfrm>
        </p:grpSpPr>
        <p:sp>
          <p:nvSpPr>
            <p:cNvPr id="17" name="TextBox 16">
              <a:extLst>
                <a:ext uri="{FF2B5EF4-FFF2-40B4-BE49-F238E27FC236}">
                  <a16:creationId xmlns:a16="http://schemas.microsoft.com/office/drawing/2014/main" id="{FB901612-E2DD-4D47-A6D2-12DE90A3E267}"/>
                </a:ext>
              </a:extLst>
            </p:cNvPr>
            <p:cNvSpPr txBox="1"/>
            <p:nvPr/>
          </p:nvSpPr>
          <p:spPr>
            <a:xfrm>
              <a:off x="2449853" y="576828"/>
              <a:ext cx="2953565" cy="523220"/>
            </a:xfrm>
            <a:prstGeom prst="rect">
              <a:avLst/>
            </a:prstGeom>
            <a:noFill/>
          </p:spPr>
          <p:txBody>
            <a:bodyPr wrap="none" rtlCol="0">
              <a:spAutoFit/>
            </a:bodyPr>
            <a:lstStyle/>
            <a:p>
              <a:r>
                <a:rPr lang="en-US" sz="2800" dirty="0">
                  <a:solidFill>
                    <a:schemeClr val="bg1"/>
                  </a:solidFill>
                  <a:latin typeface="Times New Roman" panose="02020603050405020304" pitchFamily="18" charset="0"/>
                  <a:cs typeface="Times New Roman" panose="02020603050405020304" pitchFamily="18" charset="0"/>
                </a:rPr>
                <a:t> Groups and Teams</a:t>
              </a:r>
            </a:p>
          </p:txBody>
        </p:sp>
        <p:sp>
          <p:nvSpPr>
            <p:cNvPr id="18" name="Rectangle 17">
              <a:extLst>
                <a:ext uri="{FF2B5EF4-FFF2-40B4-BE49-F238E27FC236}">
                  <a16:creationId xmlns:a16="http://schemas.microsoft.com/office/drawing/2014/main" id="{B58EEBC7-5AA5-438E-8076-E6F0D970CA8A}"/>
                </a:ext>
              </a:extLst>
            </p:cNvPr>
            <p:cNvSpPr/>
            <p:nvPr/>
          </p:nvSpPr>
          <p:spPr>
            <a:xfrm>
              <a:off x="130614" y="589896"/>
              <a:ext cx="2085827" cy="523220"/>
            </a:xfrm>
            <a:prstGeom prst="rect">
              <a:avLst/>
            </a:prstGeom>
          </p:spPr>
          <p:txBody>
            <a:bodyPr wrap="none">
              <a:spAutoFit/>
            </a:bodyPr>
            <a:lstStyle/>
            <a:p>
              <a:r>
                <a:rPr lang="en-US" sz="2800" dirty="0">
                  <a:solidFill>
                    <a:schemeClr val="bg1"/>
                  </a:solidFill>
                  <a:latin typeface="Times New Roman" panose="02020603050405020304" pitchFamily="18" charset="0"/>
                  <a:cs typeface="Times New Roman" panose="02020603050405020304" pitchFamily="18" charset="0"/>
                </a:rPr>
                <a:t>CHAPTER</a:t>
              </a:r>
              <a:r>
                <a:rPr lang="en-US" sz="2800" dirty="0">
                  <a:solidFill>
                    <a:schemeClr val="bg1"/>
                  </a:solidFill>
                  <a:cs typeface="Tajawal Medium" panose="00000600000000000000"/>
                </a:rPr>
                <a:t> 7</a:t>
              </a:r>
            </a:p>
          </p:txBody>
        </p:sp>
      </p:grpSp>
    </p:spTree>
    <p:extLst>
      <p:ext uri="{BB962C8B-B14F-4D97-AF65-F5344CB8AC3E}">
        <p14:creationId xmlns:p14="http://schemas.microsoft.com/office/powerpoint/2010/main" val="135797261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9533101" cy="1610200"/>
          </a:xfrm>
          <a:prstGeom prst="rect">
            <a:avLst/>
          </a:prstGeom>
        </p:spPr>
      </p:pic>
      <p:sp>
        <p:nvSpPr>
          <p:cNvPr id="13" name="TextBox 12">
            <a:extLst>
              <a:ext uri="{FF2B5EF4-FFF2-40B4-BE49-F238E27FC236}">
                <a16:creationId xmlns:a16="http://schemas.microsoft.com/office/drawing/2014/main" id="{BBE7B179-D78A-43C4-BC53-870145A7F86C}"/>
              </a:ext>
            </a:extLst>
          </p:cNvPr>
          <p:cNvSpPr txBox="1"/>
          <p:nvPr/>
        </p:nvSpPr>
        <p:spPr>
          <a:xfrm>
            <a:off x="1874165" y="1410145"/>
            <a:ext cx="10198510" cy="400110"/>
          </a:xfrm>
          <a:prstGeom prst="rect">
            <a:avLst/>
          </a:prstGeom>
          <a:noFill/>
        </p:spPr>
        <p:txBody>
          <a:bodyPr wrap="square">
            <a:spAutoFit/>
          </a:bodyPr>
          <a:lstStyle/>
          <a:p>
            <a:pPr algn="l"/>
            <a:r>
              <a:rPr lang="en-US" sz="2000" b="1" i="0" dirty="0">
                <a:solidFill>
                  <a:srgbClr val="C1510A"/>
                </a:solidFill>
                <a:effectLst/>
                <a:latin typeface="Helvetica" panose="020B0604020202020204" pitchFamily="34" charset="0"/>
              </a:rPr>
              <a:t>Teams</a:t>
            </a:r>
          </a:p>
        </p:txBody>
      </p:sp>
      <p:graphicFrame>
        <p:nvGraphicFramePr>
          <p:cNvPr id="9" name="Table 9">
            <a:extLst>
              <a:ext uri="{FF2B5EF4-FFF2-40B4-BE49-F238E27FC236}">
                <a16:creationId xmlns:a16="http://schemas.microsoft.com/office/drawing/2014/main" id="{12C13201-2A81-4736-8949-3974E428850B}"/>
              </a:ext>
            </a:extLst>
          </p:cNvPr>
          <p:cNvGraphicFramePr>
            <a:graphicFrameLocks noGrp="1"/>
          </p:cNvGraphicFramePr>
          <p:nvPr>
            <p:extLst>
              <p:ext uri="{D42A27DB-BD31-4B8C-83A1-F6EECF244321}">
                <p14:modId xmlns:p14="http://schemas.microsoft.com/office/powerpoint/2010/main" val="1178781160"/>
              </p:ext>
            </p:extLst>
          </p:nvPr>
        </p:nvGraphicFramePr>
        <p:xfrm>
          <a:off x="1874167" y="1907229"/>
          <a:ext cx="9902230" cy="3657600"/>
        </p:xfrm>
        <a:graphic>
          <a:graphicData uri="http://schemas.openxmlformats.org/drawingml/2006/table">
            <a:tbl>
              <a:tblPr firstRow="1" bandRow="1">
                <a:tableStyleId>{5C22544A-7EE6-4342-B048-85BDC9FD1C3A}</a:tableStyleId>
              </a:tblPr>
              <a:tblGrid>
                <a:gridCol w="1964119">
                  <a:extLst>
                    <a:ext uri="{9D8B030D-6E8A-4147-A177-3AD203B41FA5}">
                      <a16:colId xmlns:a16="http://schemas.microsoft.com/office/drawing/2014/main" val="2794518856"/>
                    </a:ext>
                  </a:extLst>
                </a:gridCol>
                <a:gridCol w="7938111">
                  <a:extLst>
                    <a:ext uri="{9D8B030D-6E8A-4147-A177-3AD203B41FA5}">
                      <a16:colId xmlns:a16="http://schemas.microsoft.com/office/drawing/2014/main" val="3104022207"/>
                    </a:ext>
                  </a:extLst>
                </a:gridCol>
              </a:tblGrid>
              <a:tr h="370840">
                <a:tc>
                  <a: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b="0" dirty="0">
                          <a:solidFill>
                            <a:schemeClr val="tx1"/>
                          </a:solidFill>
                        </a:rPr>
                        <a:t> </a:t>
                      </a:r>
                      <a:r>
                        <a:rPr lang="en-US" sz="1800" b="1" i="0" kern="1200" dirty="0">
                          <a:solidFill>
                            <a:schemeClr val="tx1"/>
                          </a:solidFill>
                          <a:effectLst/>
                          <a:latin typeface="+mn-lt"/>
                          <a:ea typeface="+mn-ea"/>
                          <a:cs typeface="+mn-cs"/>
                        </a:rPr>
                        <a:t>Teams</a:t>
                      </a:r>
                      <a:endParaRPr lang="en-US" b="0" dirty="0">
                        <a:solidFill>
                          <a:schemeClr val="tx1"/>
                        </a:solidFill>
                      </a:endParaRPr>
                    </a:p>
                  </a:txBody>
                  <a:tcPr>
                    <a:noFill/>
                  </a:tcPr>
                </a:tc>
                <a:tc>
                  <a:txBody>
                    <a:bodyPr/>
                    <a:lstStyle/>
                    <a:p>
                      <a:pPr marL="285750" indent="-285750" algn="just">
                        <a:buFont typeface="Wingdings" panose="05000000000000000000" pitchFamily="2" charset="2"/>
                        <a:buChar char="§"/>
                      </a:pPr>
                      <a:r>
                        <a:rPr lang="en-US" b="0" u="none" dirty="0">
                          <a:solidFill>
                            <a:schemeClr val="tx1"/>
                          </a:solidFill>
                        </a:rPr>
                        <a:t>Organizations also use a wide variety of different types of teams</a:t>
                      </a:r>
                    </a:p>
                    <a:p>
                      <a:pPr marL="285750" indent="-285750" algn="just">
                        <a:buFont typeface="Wingdings" panose="05000000000000000000" pitchFamily="2" charset="2"/>
                        <a:buChar char="§"/>
                      </a:pPr>
                      <a:endParaRPr lang="en-US" b="0" u="none" dirty="0">
                        <a:solidFill>
                          <a:schemeClr val="tx1"/>
                        </a:solidFill>
                      </a:endParaRPr>
                    </a:p>
                    <a:p>
                      <a:pPr marL="285750" indent="-285750" algn="just">
                        <a:buFont typeface="Wingdings" panose="05000000000000000000" pitchFamily="2" charset="2"/>
                        <a:buChar char="§"/>
                      </a:pPr>
                      <a:r>
                        <a:rPr lang="en-US" b="0" u="none" dirty="0">
                          <a:solidFill>
                            <a:schemeClr val="tx1"/>
                          </a:solidFill>
                        </a:rPr>
                        <a:t> Each type of team is composed of different members and responsible for different types of tasks. </a:t>
                      </a:r>
                    </a:p>
                    <a:p>
                      <a:pPr marL="285750" indent="-285750" algn="just">
                        <a:buFont typeface="Wingdings" panose="05000000000000000000" pitchFamily="2" charset="2"/>
                        <a:buChar char="§"/>
                      </a:pPr>
                      <a:endParaRPr lang="en-US" b="0" u="none" dirty="0">
                        <a:solidFill>
                          <a:schemeClr val="tx1"/>
                        </a:solidFill>
                      </a:endParaRPr>
                    </a:p>
                    <a:p>
                      <a:pPr marL="342900" indent="-342900" algn="just">
                        <a:buFont typeface="+mj-lt"/>
                        <a:buAutoNum type="arabicPeriod"/>
                      </a:pPr>
                      <a:r>
                        <a:rPr lang="en-US" b="1" u="none" dirty="0">
                          <a:solidFill>
                            <a:schemeClr val="tx1"/>
                          </a:solidFill>
                        </a:rPr>
                        <a:t> </a:t>
                      </a:r>
                      <a:r>
                        <a:rPr lang="en-US" sz="1800" b="1" u="sng" kern="1200" dirty="0">
                          <a:solidFill>
                            <a:schemeClr val="tx1"/>
                          </a:solidFill>
                          <a:latin typeface="+mn-lt"/>
                          <a:ea typeface="+mn-ea"/>
                          <a:cs typeface="+mn-cs"/>
                        </a:rPr>
                        <a:t>The functional teams </a:t>
                      </a:r>
                      <a:r>
                        <a:rPr lang="en-US" b="0" u="none" dirty="0">
                          <a:solidFill>
                            <a:schemeClr val="tx1"/>
                          </a:solidFill>
                        </a:rPr>
                        <a:t>come from the same department or functional area. A team of marketing employees and a team of finance employees are examples of functional teams.</a:t>
                      </a:r>
                    </a:p>
                    <a:p>
                      <a:pPr marL="342900" indent="-342900" algn="just">
                        <a:buFont typeface="+mj-lt"/>
                        <a:buAutoNum type="arabicPeriod"/>
                      </a:pPr>
                      <a:endParaRPr lang="en-US" b="0" u="none" dirty="0">
                        <a:solidFill>
                          <a:schemeClr val="tx1"/>
                        </a:solidFill>
                      </a:endParaRPr>
                    </a:p>
                    <a:p>
                      <a:pPr marL="342900" indent="-342900" algn="just">
                        <a:buFont typeface="+mj-lt"/>
                        <a:buAutoNum type="arabicPeriod"/>
                      </a:pPr>
                      <a:r>
                        <a:rPr lang="en-US" b="1" u="sng" dirty="0">
                          <a:solidFill>
                            <a:schemeClr val="tx1"/>
                          </a:solidFill>
                        </a:rPr>
                        <a:t>Cross-functional </a:t>
                      </a:r>
                      <a:r>
                        <a:rPr lang="en-US" b="0" u="none" dirty="0">
                          <a:solidFill>
                            <a:schemeClr val="tx1"/>
                          </a:solidFill>
                        </a:rPr>
                        <a:t>teams have members from different departments or functional areas. This is one of the most common types of work teams.</a:t>
                      </a:r>
                    </a:p>
                    <a:p>
                      <a:pPr marL="285750" indent="-285750" algn="just">
                        <a:buFont typeface="Wingdings" panose="05000000000000000000" pitchFamily="2" charset="2"/>
                        <a:buChar char="§"/>
                      </a:pPr>
                      <a:r>
                        <a:rPr lang="en-US" b="0" u="none" dirty="0">
                          <a:solidFill>
                            <a:schemeClr val="tx1"/>
                          </a:solidFill>
                        </a:rPr>
                        <a:t> </a:t>
                      </a:r>
                      <a:r>
                        <a:rPr lang="en-US" b="0" u="none" dirty="0">
                          <a:solidFill>
                            <a:srgbClr val="C00000"/>
                          </a:solidFill>
                        </a:rPr>
                        <a:t>An example </a:t>
                      </a:r>
                      <a:r>
                        <a:rPr lang="en-US" b="0" u="none" dirty="0">
                          <a:solidFill>
                            <a:schemeClr val="tx1"/>
                          </a:solidFill>
                        </a:rPr>
                        <a:t>of a cross-functional team is a top-management team with members representing different functions or units of the organization.</a:t>
                      </a:r>
                    </a:p>
                  </a:txBody>
                  <a:tcPr>
                    <a:noFill/>
                  </a:tcPr>
                </a:tc>
                <a:extLst>
                  <a:ext uri="{0D108BD9-81ED-4DB2-BD59-A6C34878D82A}">
                    <a16:rowId xmlns:a16="http://schemas.microsoft.com/office/drawing/2014/main" val="2405907928"/>
                  </a:ext>
                </a:extLst>
              </a:tr>
            </a:tbl>
          </a:graphicData>
        </a:graphic>
      </p:graphicFrame>
      <p:grpSp>
        <p:nvGrpSpPr>
          <p:cNvPr id="12" name="Group 11">
            <a:extLst>
              <a:ext uri="{FF2B5EF4-FFF2-40B4-BE49-F238E27FC236}">
                <a16:creationId xmlns:a16="http://schemas.microsoft.com/office/drawing/2014/main" id="{C9F2F5AA-5345-40A3-A02C-8F39ED5840FF}"/>
              </a:ext>
            </a:extLst>
          </p:cNvPr>
          <p:cNvGrpSpPr/>
          <p:nvPr/>
        </p:nvGrpSpPr>
        <p:grpSpPr>
          <a:xfrm>
            <a:off x="130614" y="576828"/>
            <a:ext cx="5272804" cy="536288"/>
            <a:chOff x="130614" y="576828"/>
            <a:chExt cx="5272804" cy="536288"/>
          </a:xfrm>
        </p:grpSpPr>
        <p:sp>
          <p:nvSpPr>
            <p:cNvPr id="14" name="TextBox 13">
              <a:extLst>
                <a:ext uri="{FF2B5EF4-FFF2-40B4-BE49-F238E27FC236}">
                  <a16:creationId xmlns:a16="http://schemas.microsoft.com/office/drawing/2014/main" id="{8C5F1B9D-95F7-4B48-A88D-D2B2251CEC52}"/>
                </a:ext>
              </a:extLst>
            </p:cNvPr>
            <p:cNvSpPr txBox="1"/>
            <p:nvPr/>
          </p:nvSpPr>
          <p:spPr>
            <a:xfrm>
              <a:off x="2449853" y="576828"/>
              <a:ext cx="2953565" cy="523220"/>
            </a:xfrm>
            <a:prstGeom prst="rect">
              <a:avLst/>
            </a:prstGeom>
            <a:noFill/>
          </p:spPr>
          <p:txBody>
            <a:bodyPr wrap="none" rtlCol="0">
              <a:spAutoFit/>
            </a:bodyPr>
            <a:lstStyle/>
            <a:p>
              <a:r>
                <a:rPr lang="en-US" sz="2800" dirty="0">
                  <a:solidFill>
                    <a:schemeClr val="bg1"/>
                  </a:solidFill>
                  <a:latin typeface="Times New Roman" panose="02020603050405020304" pitchFamily="18" charset="0"/>
                  <a:cs typeface="Times New Roman" panose="02020603050405020304" pitchFamily="18" charset="0"/>
                </a:rPr>
                <a:t> Groups and Teams</a:t>
              </a:r>
            </a:p>
          </p:txBody>
        </p:sp>
        <p:sp>
          <p:nvSpPr>
            <p:cNvPr id="15" name="Rectangle 14">
              <a:extLst>
                <a:ext uri="{FF2B5EF4-FFF2-40B4-BE49-F238E27FC236}">
                  <a16:creationId xmlns:a16="http://schemas.microsoft.com/office/drawing/2014/main" id="{326BFDA7-1668-4ED7-B61D-14875A258907}"/>
                </a:ext>
              </a:extLst>
            </p:cNvPr>
            <p:cNvSpPr/>
            <p:nvPr/>
          </p:nvSpPr>
          <p:spPr>
            <a:xfrm>
              <a:off x="130614" y="589896"/>
              <a:ext cx="2085827" cy="523220"/>
            </a:xfrm>
            <a:prstGeom prst="rect">
              <a:avLst/>
            </a:prstGeom>
          </p:spPr>
          <p:txBody>
            <a:bodyPr wrap="none">
              <a:spAutoFit/>
            </a:bodyPr>
            <a:lstStyle/>
            <a:p>
              <a:r>
                <a:rPr lang="en-US" sz="2800" dirty="0">
                  <a:solidFill>
                    <a:schemeClr val="bg1"/>
                  </a:solidFill>
                  <a:latin typeface="Times New Roman" panose="02020603050405020304" pitchFamily="18" charset="0"/>
                  <a:cs typeface="Times New Roman" panose="02020603050405020304" pitchFamily="18" charset="0"/>
                </a:rPr>
                <a:t>CHAPTER</a:t>
              </a:r>
              <a:r>
                <a:rPr lang="en-US" sz="2800" dirty="0">
                  <a:solidFill>
                    <a:schemeClr val="bg1"/>
                  </a:solidFill>
                  <a:cs typeface="Tajawal Medium" panose="00000600000000000000"/>
                </a:rPr>
                <a:t> 7</a:t>
              </a:r>
            </a:p>
          </p:txBody>
        </p:sp>
      </p:grpSp>
    </p:spTree>
    <p:extLst>
      <p:ext uri="{BB962C8B-B14F-4D97-AF65-F5344CB8AC3E}">
        <p14:creationId xmlns:p14="http://schemas.microsoft.com/office/powerpoint/2010/main" val="16276070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9533101" cy="1610200"/>
          </a:xfrm>
          <a:prstGeom prst="rect">
            <a:avLst/>
          </a:prstGeom>
        </p:spPr>
      </p:pic>
      <p:sp>
        <p:nvSpPr>
          <p:cNvPr id="13" name="TextBox 12">
            <a:extLst>
              <a:ext uri="{FF2B5EF4-FFF2-40B4-BE49-F238E27FC236}">
                <a16:creationId xmlns:a16="http://schemas.microsoft.com/office/drawing/2014/main" id="{BBE7B179-D78A-43C4-BC53-870145A7F86C}"/>
              </a:ext>
            </a:extLst>
          </p:cNvPr>
          <p:cNvSpPr txBox="1"/>
          <p:nvPr/>
        </p:nvSpPr>
        <p:spPr>
          <a:xfrm>
            <a:off x="1874165" y="1410145"/>
            <a:ext cx="10198510" cy="400110"/>
          </a:xfrm>
          <a:prstGeom prst="rect">
            <a:avLst/>
          </a:prstGeom>
          <a:noFill/>
        </p:spPr>
        <p:txBody>
          <a:bodyPr wrap="square">
            <a:spAutoFit/>
          </a:bodyPr>
          <a:lstStyle/>
          <a:p>
            <a:pPr algn="l"/>
            <a:r>
              <a:rPr lang="en-US" sz="2000" b="1" i="0" dirty="0">
                <a:solidFill>
                  <a:srgbClr val="C1510A"/>
                </a:solidFill>
                <a:effectLst/>
                <a:latin typeface="Helvetica" panose="020B0604020202020204" pitchFamily="34" charset="0"/>
              </a:rPr>
              <a:t>Teams</a:t>
            </a:r>
          </a:p>
        </p:txBody>
      </p:sp>
      <p:graphicFrame>
        <p:nvGraphicFramePr>
          <p:cNvPr id="9" name="Table 9">
            <a:extLst>
              <a:ext uri="{FF2B5EF4-FFF2-40B4-BE49-F238E27FC236}">
                <a16:creationId xmlns:a16="http://schemas.microsoft.com/office/drawing/2014/main" id="{12C13201-2A81-4736-8949-3974E428850B}"/>
              </a:ext>
            </a:extLst>
          </p:cNvPr>
          <p:cNvGraphicFramePr>
            <a:graphicFrameLocks noGrp="1"/>
          </p:cNvGraphicFramePr>
          <p:nvPr>
            <p:extLst>
              <p:ext uri="{D42A27DB-BD31-4B8C-83A1-F6EECF244321}">
                <p14:modId xmlns:p14="http://schemas.microsoft.com/office/powerpoint/2010/main" val="3085879211"/>
              </p:ext>
            </p:extLst>
          </p:nvPr>
        </p:nvGraphicFramePr>
        <p:xfrm>
          <a:off x="1874167" y="1810255"/>
          <a:ext cx="9902230" cy="4480560"/>
        </p:xfrm>
        <a:graphic>
          <a:graphicData uri="http://schemas.openxmlformats.org/drawingml/2006/table">
            <a:tbl>
              <a:tblPr firstRow="1" bandRow="1">
                <a:tableStyleId>{5C22544A-7EE6-4342-B048-85BDC9FD1C3A}</a:tableStyleId>
              </a:tblPr>
              <a:tblGrid>
                <a:gridCol w="1964119">
                  <a:extLst>
                    <a:ext uri="{9D8B030D-6E8A-4147-A177-3AD203B41FA5}">
                      <a16:colId xmlns:a16="http://schemas.microsoft.com/office/drawing/2014/main" val="2794518856"/>
                    </a:ext>
                  </a:extLst>
                </a:gridCol>
                <a:gridCol w="7938111">
                  <a:extLst>
                    <a:ext uri="{9D8B030D-6E8A-4147-A177-3AD203B41FA5}">
                      <a16:colId xmlns:a16="http://schemas.microsoft.com/office/drawing/2014/main" val="3104022207"/>
                    </a:ext>
                  </a:extLst>
                </a:gridCol>
              </a:tblGrid>
              <a:tr h="3754574">
                <a:tc>
                  <a: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b="0" dirty="0">
                          <a:solidFill>
                            <a:schemeClr val="tx1"/>
                          </a:solidFill>
                        </a:rPr>
                        <a:t> </a:t>
                      </a:r>
                      <a:r>
                        <a:rPr lang="en-US" sz="1800" b="1" i="0" kern="1200" dirty="0">
                          <a:solidFill>
                            <a:schemeClr val="tx1"/>
                          </a:solidFill>
                          <a:effectLst/>
                          <a:latin typeface="+mn-lt"/>
                          <a:ea typeface="+mn-ea"/>
                          <a:cs typeface="+mn-cs"/>
                        </a:rPr>
                        <a:t>Teams</a:t>
                      </a:r>
                      <a:endParaRPr lang="en-US" b="0" dirty="0">
                        <a:solidFill>
                          <a:schemeClr val="tx1"/>
                        </a:solidFill>
                      </a:endParaRPr>
                    </a:p>
                  </a:txBody>
                  <a:tcPr>
                    <a:noFill/>
                  </a:tcPr>
                </a:tc>
                <a:tc>
                  <a:txBody>
                    <a:bodyPr/>
                    <a:lstStyle/>
                    <a:p>
                      <a:pPr marL="0" indent="0" algn="just">
                        <a:buFont typeface="+mj-lt"/>
                        <a:buNone/>
                      </a:pPr>
                      <a:r>
                        <a:rPr lang="en-US" b="0" u="none" dirty="0">
                          <a:solidFill>
                            <a:schemeClr val="tx1"/>
                          </a:solidFill>
                        </a:rPr>
                        <a:t>3. </a:t>
                      </a:r>
                      <a:r>
                        <a:rPr lang="en-US" b="1" i="0" u="sng" dirty="0">
                          <a:solidFill>
                            <a:schemeClr val="tx1"/>
                          </a:solidFill>
                        </a:rPr>
                        <a:t>Problem-solving teams </a:t>
                      </a:r>
                      <a:r>
                        <a:rPr lang="en-US" b="0" u="none" dirty="0">
                          <a:solidFill>
                            <a:schemeClr val="tx1"/>
                          </a:solidFill>
                        </a:rPr>
                        <a:t>are teams established to solve problems and make improvements at work. The core strength of problem-solving teams is that because employees are the ones actually doing the work, they usually know the job best.</a:t>
                      </a:r>
                    </a:p>
                    <a:p>
                      <a:pPr marL="0" indent="0" algn="just">
                        <a:buFont typeface="+mj-lt"/>
                        <a:buNone/>
                      </a:pPr>
                      <a:r>
                        <a:rPr lang="en-US" b="0" u="none" dirty="0">
                          <a:solidFill>
                            <a:schemeClr val="tx1"/>
                          </a:solidFill>
                        </a:rPr>
                        <a:t> </a:t>
                      </a:r>
                      <a:r>
                        <a:rPr lang="en-US" b="0" u="none" dirty="0">
                          <a:solidFill>
                            <a:srgbClr val="C00000"/>
                          </a:solidFill>
                        </a:rPr>
                        <a:t>For example, </a:t>
                      </a:r>
                      <a:r>
                        <a:rPr lang="en-US" b="0" u="none" dirty="0">
                          <a:solidFill>
                            <a:schemeClr val="tx1"/>
                          </a:solidFill>
                        </a:rPr>
                        <a:t>Colgate and JM Huber, a raw material supplier, jointly assembled a multidisciplinary team to identify ways to reduce costs. The team ultimately realized savings of hundreds of thousands of dollars</a:t>
                      </a:r>
                    </a:p>
                    <a:p>
                      <a:pPr marL="0" indent="0" algn="just">
                        <a:buFont typeface="+mj-lt"/>
                        <a:buNone/>
                      </a:pPr>
                      <a:endParaRPr lang="en-US" b="0" u="none" dirty="0">
                        <a:solidFill>
                          <a:schemeClr val="tx1"/>
                        </a:solidFill>
                      </a:endParaRPr>
                    </a:p>
                    <a:p>
                      <a:pPr marL="0" indent="0" algn="just">
                        <a:buFont typeface="+mj-lt"/>
                        <a:buNone/>
                      </a:pPr>
                      <a:r>
                        <a:rPr lang="en-US" b="1" u="sng" dirty="0">
                          <a:solidFill>
                            <a:schemeClr val="tx1"/>
                          </a:solidFill>
                        </a:rPr>
                        <a:t>4. Self-directed teams </a:t>
                      </a:r>
                      <a:r>
                        <a:rPr lang="en-US" b="0" u="none" dirty="0">
                          <a:solidFill>
                            <a:schemeClr val="tx1"/>
                          </a:solidFill>
                        </a:rPr>
                        <a:t>set their own goals and pursue them in ways decided by the team. Team members are responsible for tasks typically reserved for team leaders or managers, including scheduling work and vacations, ordering supplies, and evaluating their performance. </a:t>
                      </a:r>
                    </a:p>
                    <a:p>
                      <a:pPr marL="0" indent="0" algn="just">
                        <a:buFont typeface="+mj-lt"/>
                        <a:buNone/>
                      </a:pPr>
                      <a:r>
                        <a:rPr lang="en-US" b="0" u="none" dirty="0">
                          <a:solidFill>
                            <a:srgbClr val="C00000"/>
                          </a:solidFill>
                        </a:rPr>
                        <a:t> for example, </a:t>
                      </a:r>
                      <a:r>
                        <a:rPr lang="en-US" b="0" u="none" dirty="0">
                          <a:solidFill>
                            <a:schemeClr val="tx1"/>
                          </a:solidFill>
                        </a:rPr>
                        <a:t>At 3M (makers of Post-It Notes, Scotch Tape, and myriad other products), self-directed work teams have made improvements in products, services, and processes while increasing customer responsiveness, lowering operating costs, increasing productivity, and decreasing cycle times.</a:t>
                      </a:r>
                    </a:p>
                    <a:p>
                      <a:pPr marL="0" indent="0" algn="just">
                        <a:buFont typeface="+mj-lt"/>
                        <a:buNone/>
                      </a:pPr>
                      <a:endParaRPr lang="en-US" b="0" u="none" dirty="0">
                        <a:solidFill>
                          <a:schemeClr val="tx1"/>
                        </a:solidFill>
                      </a:endParaRPr>
                    </a:p>
                  </a:txBody>
                  <a:tcPr>
                    <a:noFill/>
                  </a:tcPr>
                </a:tc>
                <a:extLst>
                  <a:ext uri="{0D108BD9-81ED-4DB2-BD59-A6C34878D82A}">
                    <a16:rowId xmlns:a16="http://schemas.microsoft.com/office/drawing/2014/main" val="2405907928"/>
                  </a:ext>
                </a:extLst>
              </a:tr>
            </a:tbl>
          </a:graphicData>
        </a:graphic>
      </p:graphicFrame>
      <p:grpSp>
        <p:nvGrpSpPr>
          <p:cNvPr id="12" name="Group 11">
            <a:extLst>
              <a:ext uri="{FF2B5EF4-FFF2-40B4-BE49-F238E27FC236}">
                <a16:creationId xmlns:a16="http://schemas.microsoft.com/office/drawing/2014/main" id="{C9F2F5AA-5345-40A3-A02C-8F39ED5840FF}"/>
              </a:ext>
            </a:extLst>
          </p:cNvPr>
          <p:cNvGrpSpPr/>
          <p:nvPr/>
        </p:nvGrpSpPr>
        <p:grpSpPr>
          <a:xfrm>
            <a:off x="130614" y="576828"/>
            <a:ext cx="5272804" cy="536288"/>
            <a:chOff x="130614" y="576828"/>
            <a:chExt cx="5272804" cy="536288"/>
          </a:xfrm>
        </p:grpSpPr>
        <p:sp>
          <p:nvSpPr>
            <p:cNvPr id="14" name="TextBox 13">
              <a:extLst>
                <a:ext uri="{FF2B5EF4-FFF2-40B4-BE49-F238E27FC236}">
                  <a16:creationId xmlns:a16="http://schemas.microsoft.com/office/drawing/2014/main" id="{8C5F1B9D-95F7-4B48-A88D-D2B2251CEC52}"/>
                </a:ext>
              </a:extLst>
            </p:cNvPr>
            <p:cNvSpPr txBox="1"/>
            <p:nvPr/>
          </p:nvSpPr>
          <p:spPr>
            <a:xfrm>
              <a:off x="2449853" y="576828"/>
              <a:ext cx="2953565" cy="523220"/>
            </a:xfrm>
            <a:prstGeom prst="rect">
              <a:avLst/>
            </a:prstGeom>
            <a:noFill/>
          </p:spPr>
          <p:txBody>
            <a:bodyPr wrap="none" rtlCol="0">
              <a:spAutoFit/>
            </a:bodyPr>
            <a:lstStyle/>
            <a:p>
              <a:r>
                <a:rPr lang="en-US" sz="2800" dirty="0">
                  <a:solidFill>
                    <a:schemeClr val="bg1"/>
                  </a:solidFill>
                  <a:latin typeface="Times New Roman" panose="02020603050405020304" pitchFamily="18" charset="0"/>
                  <a:cs typeface="Times New Roman" panose="02020603050405020304" pitchFamily="18" charset="0"/>
                </a:rPr>
                <a:t> Groups and Teams</a:t>
              </a:r>
            </a:p>
          </p:txBody>
        </p:sp>
        <p:sp>
          <p:nvSpPr>
            <p:cNvPr id="15" name="Rectangle 14">
              <a:extLst>
                <a:ext uri="{FF2B5EF4-FFF2-40B4-BE49-F238E27FC236}">
                  <a16:creationId xmlns:a16="http://schemas.microsoft.com/office/drawing/2014/main" id="{326BFDA7-1668-4ED7-B61D-14875A258907}"/>
                </a:ext>
              </a:extLst>
            </p:cNvPr>
            <p:cNvSpPr/>
            <p:nvPr/>
          </p:nvSpPr>
          <p:spPr>
            <a:xfrm>
              <a:off x="130614" y="589896"/>
              <a:ext cx="2085827" cy="523220"/>
            </a:xfrm>
            <a:prstGeom prst="rect">
              <a:avLst/>
            </a:prstGeom>
          </p:spPr>
          <p:txBody>
            <a:bodyPr wrap="none">
              <a:spAutoFit/>
            </a:bodyPr>
            <a:lstStyle/>
            <a:p>
              <a:r>
                <a:rPr lang="en-US" sz="2800" dirty="0">
                  <a:solidFill>
                    <a:schemeClr val="bg1"/>
                  </a:solidFill>
                  <a:latin typeface="Times New Roman" panose="02020603050405020304" pitchFamily="18" charset="0"/>
                  <a:cs typeface="Times New Roman" panose="02020603050405020304" pitchFamily="18" charset="0"/>
                </a:rPr>
                <a:t>CHAPTER</a:t>
              </a:r>
              <a:r>
                <a:rPr lang="en-US" sz="2800" dirty="0">
                  <a:solidFill>
                    <a:schemeClr val="bg1"/>
                  </a:solidFill>
                  <a:cs typeface="Tajawal Medium" panose="00000600000000000000"/>
                </a:rPr>
                <a:t> 7</a:t>
              </a:r>
            </a:p>
          </p:txBody>
        </p:sp>
      </p:grpSp>
    </p:spTree>
    <p:extLst>
      <p:ext uri="{BB962C8B-B14F-4D97-AF65-F5344CB8AC3E}">
        <p14:creationId xmlns:p14="http://schemas.microsoft.com/office/powerpoint/2010/main" val="9379163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9533101" cy="1610200"/>
          </a:xfrm>
          <a:prstGeom prst="rect">
            <a:avLst/>
          </a:prstGeom>
        </p:spPr>
      </p:pic>
      <p:sp>
        <p:nvSpPr>
          <p:cNvPr id="13" name="TextBox 12">
            <a:extLst>
              <a:ext uri="{FF2B5EF4-FFF2-40B4-BE49-F238E27FC236}">
                <a16:creationId xmlns:a16="http://schemas.microsoft.com/office/drawing/2014/main" id="{BBE7B179-D78A-43C4-BC53-870145A7F86C}"/>
              </a:ext>
            </a:extLst>
          </p:cNvPr>
          <p:cNvSpPr txBox="1"/>
          <p:nvPr/>
        </p:nvSpPr>
        <p:spPr>
          <a:xfrm>
            <a:off x="1874165" y="1318788"/>
            <a:ext cx="10198510" cy="400110"/>
          </a:xfrm>
          <a:prstGeom prst="rect">
            <a:avLst/>
          </a:prstGeom>
          <a:noFill/>
        </p:spPr>
        <p:txBody>
          <a:bodyPr wrap="square">
            <a:spAutoFit/>
          </a:bodyPr>
          <a:lstStyle/>
          <a:p>
            <a:pPr algn="l"/>
            <a:r>
              <a:rPr lang="en-US" sz="2000" b="1" i="0" dirty="0">
                <a:solidFill>
                  <a:srgbClr val="C1510A"/>
                </a:solidFill>
                <a:effectLst/>
                <a:latin typeface="Helvetica" panose="020B0604020202020204" pitchFamily="34" charset="0"/>
              </a:rPr>
              <a:t>Teams</a:t>
            </a:r>
          </a:p>
        </p:txBody>
      </p:sp>
      <p:graphicFrame>
        <p:nvGraphicFramePr>
          <p:cNvPr id="9" name="Table 9">
            <a:extLst>
              <a:ext uri="{FF2B5EF4-FFF2-40B4-BE49-F238E27FC236}">
                <a16:creationId xmlns:a16="http://schemas.microsoft.com/office/drawing/2014/main" id="{12C13201-2A81-4736-8949-3974E428850B}"/>
              </a:ext>
            </a:extLst>
          </p:cNvPr>
          <p:cNvGraphicFramePr>
            <a:graphicFrameLocks noGrp="1"/>
          </p:cNvGraphicFramePr>
          <p:nvPr>
            <p:extLst>
              <p:ext uri="{D42A27DB-BD31-4B8C-83A1-F6EECF244321}">
                <p14:modId xmlns:p14="http://schemas.microsoft.com/office/powerpoint/2010/main" val="2790015028"/>
              </p:ext>
            </p:extLst>
          </p:nvPr>
        </p:nvGraphicFramePr>
        <p:xfrm>
          <a:off x="1874165" y="1642944"/>
          <a:ext cx="10198510" cy="4480560"/>
        </p:xfrm>
        <a:graphic>
          <a:graphicData uri="http://schemas.openxmlformats.org/drawingml/2006/table">
            <a:tbl>
              <a:tblPr firstRow="1" bandRow="1">
                <a:tableStyleId>{5C22544A-7EE6-4342-B048-85BDC9FD1C3A}</a:tableStyleId>
              </a:tblPr>
              <a:tblGrid>
                <a:gridCol w="1134083">
                  <a:extLst>
                    <a:ext uri="{9D8B030D-6E8A-4147-A177-3AD203B41FA5}">
                      <a16:colId xmlns:a16="http://schemas.microsoft.com/office/drawing/2014/main" val="2794518856"/>
                    </a:ext>
                  </a:extLst>
                </a:gridCol>
                <a:gridCol w="9064427">
                  <a:extLst>
                    <a:ext uri="{9D8B030D-6E8A-4147-A177-3AD203B41FA5}">
                      <a16:colId xmlns:a16="http://schemas.microsoft.com/office/drawing/2014/main" val="3104022207"/>
                    </a:ext>
                  </a:extLst>
                </a:gridCol>
              </a:tblGrid>
              <a:tr h="4360568">
                <a:tc>
                  <a: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b="0" dirty="0">
                          <a:solidFill>
                            <a:schemeClr val="tx1"/>
                          </a:solidFill>
                        </a:rPr>
                        <a:t> </a:t>
                      </a:r>
                      <a:r>
                        <a:rPr lang="en-US" sz="1800" b="1" i="0" kern="1200" dirty="0">
                          <a:solidFill>
                            <a:schemeClr val="tx1"/>
                          </a:solidFill>
                          <a:effectLst/>
                          <a:latin typeface="+mn-lt"/>
                          <a:ea typeface="+mn-ea"/>
                          <a:cs typeface="+mn-cs"/>
                        </a:rPr>
                        <a:t>Teams</a:t>
                      </a:r>
                      <a:endParaRPr lang="en-US" b="0" dirty="0">
                        <a:solidFill>
                          <a:schemeClr val="tx1"/>
                        </a:solidFill>
                      </a:endParaRPr>
                    </a:p>
                  </a:txBody>
                  <a:tcPr>
                    <a:noFill/>
                  </a:tcPr>
                </a:tc>
                <a:tc>
                  <a:txBody>
                    <a:bodyPr/>
                    <a:lstStyle/>
                    <a:p>
                      <a:pPr marL="0" indent="0" algn="just">
                        <a:buFont typeface="+mj-lt"/>
                        <a:buNone/>
                      </a:pPr>
                      <a:r>
                        <a:rPr lang="en-US" b="1" u="sng" dirty="0">
                          <a:solidFill>
                            <a:schemeClr val="tx1"/>
                          </a:solidFill>
                        </a:rPr>
                        <a:t>5- Venture teams </a:t>
                      </a:r>
                      <a:r>
                        <a:rPr lang="en-US" b="0" u="none" dirty="0">
                          <a:solidFill>
                            <a:schemeClr val="tx1"/>
                          </a:solidFill>
                        </a:rPr>
                        <a:t>are teams that operate semi-autonomously to create and develop new products (product development teams), processes (process design teams), or businesses (venture teams).</a:t>
                      </a:r>
                    </a:p>
                    <a:p>
                      <a:pPr marL="0" indent="0" algn="just">
                        <a:buFont typeface="+mj-lt"/>
                        <a:buNone/>
                      </a:pPr>
                      <a:endParaRPr lang="en-US" b="0" u="none" dirty="0">
                        <a:solidFill>
                          <a:schemeClr val="tx1"/>
                        </a:solidFill>
                      </a:endParaRPr>
                    </a:p>
                    <a:p>
                      <a:pPr marL="0" indent="0" algn="just">
                        <a:buFont typeface="+mj-lt"/>
                        <a:buNone/>
                      </a:pPr>
                      <a:r>
                        <a:rPr lang="en-US" b="1" u="none" dirty="0">
                          <a:solidFill>
                            <a:schemeClr val="tx1"/>
                          </a:solidFill>
                        </a:rPr>
                        <a:t>6- Virtual teams </a:t>
                      </a:r>
                      <a:r>
                        <a:rPr lang="en-US" b="0" u="none" dirty="0">
                          <a:solidFill>
                            <a:schemeClr val="tx1"/>
                          </a:solidFill>
                        </a:rPr>
                        <a:t>are teams of geographically and/or organizationally dispersed coworkers who communicate using the Internet and other information technologies</a:t>
                      </a:r>
                    </a:p>
                    <a:p>
                      <a:pPr marL="0" indent="0" algn="just">
                        <a:buFont typeface="+mj-lt"/>
                        <a:buNone/>
                      </a:pPr>
                      <a:r>
                        <a:rPr lang="en-US" b="0" u="none" dirty="0">
                          <a:solidFill>
                            <a:srgbClr val="C00000"/>
                          </a:solidFill>
                        </a:rPr>
                        <a:t>For example, </a:t>
                      </a:r>
                      <a:r>
                        <a:rPr lang="en-US" b="0" u="none" dirty="0">
                          <a:solidFill>
                            <a:schemeClr val="tx1"/>
                          </a:solidFill>
                        </a:rPr>
                        <a:t>PricewaterhouseCoopers, one of the world’s largest accounting firms, with more than 236,000 employees in 158 countries, uses virtual teams to bring employees from around the globe “together” for a week or two to prepare work for a particular client. The Whirlpool Corporation used a virtual team composed of experts from the United States, Brazil, and Italy during a two-year project to develop a chlorofluorocarbon-free refrigerator</a:t>
                      </a:r>
                    </a:p>
                    <a:p>
                      <a:pPr marL="0" indent="0" algn="just">
                        <a:buFont typeface="+mj-lt"/>
                        <a:buNone/>
                      </a:pPr>
                      <a:endParaRPr lang="en-US" b="0" u="none" dirty="0">
                        <a:solidFill>
                          <a:schemeClr val="tx1"/>
                        </a:solidFill>
                      </a:endParaRPr>
                    </a:p>
                    <a:p>
                      <a:pPr marL="0" indent="0" algn="just">
                        <a:buFont typeface="+mj-lt"/>
                        <a:buNone/>
                      </a:pPr>
                      <a:r>
                        <a:rPr lang="en-US" b="1" u="sng" dirty="0">
                          <a:solidFill>
                            <a:schemeClr val="tx1"/>
                          </a:solidFill>
                        </a:rPr>
                        <a:t>7- Global teams </a:t>
                      </a:r>
                      <a:r>
                        <a:rPr lang="en-US" b="0" u="none" dirty="0">
                          <a:solidFill>
                            <a:schemeClr val="tx1"/>
                          </a:solidFill>
                        </a:rPr>
                        <a:t>have members from different countries. Global teams can be virtual or meet face-to-face. Procter &amp; Gamble, a multinational manufacturer of family, personal, and household care products, uses global teams to allow employees at its Cincinnati headquarters to collaborate with employees and suppliers all over the world.</a:t>
                      </a:r>
                    </a:p>
                  </a:txBody>
                  <a:tcPr>
                    <a:noFill/>
                  </a:tcPr>
                </a:tc>
                <a:extLst>
                  <a:ext uri="{0D108BD9-81ED-4DB2-BD59-A6C34878D82A}">
                    <a16:rowId xmlns:a16="http://schemas.microsoft.com/office/drawing/2014/main" val="2405907928"/>
                  </a:ext>
                </a:extLst>
              </a:tr>
            </a:tbl>
          </a:graphicData>
        </a:graphic>
      </p:graphicFrame>
      <p:grpSp>
        <p:nvGrpSpPr>
          <p:cNvPr id="12" name="Group 11">
            <a:extLst>
              <a:ext uri="{FF2B5EF4-FFF2-40B4-BE49-F238E27FC236}">
                <a16:creationId xmlns:a16="http://schemas.microsoft.com/office/drawing/2014/main" id="{C9F2F5AA-5345-40A3-A02C-8F39ED5840FF}"/>
              </a:ext>
            </a:extLst>
          </p:cNvPr>
          <p:cNvGrpSpPr/>
          <p:nvPr/>
        </p:nvGrpSpPr>
        <p:grpSpPr>
          <a:xfrm>
            <a:off x="130614" y="576828"/>
            <a:ext cx="5272804" cy="536288"/>
            <a:chOff x="130614" y="576828"/>
            <a:chExt cx="5272804" cy="536288"/>
          </a:xfrm>
        </p:grpSpPr>
        <p:sp>
          <p:nvSpPr>
            <p:cNvPr id="14" name="TextBox 13">
              <a:extLst>
                <a:ext uri="{FF2B5EF4-FFF2-40B4-BE49-F238E27FC236}">
                  <a16:creationId xmlns:a16="http://schemas.microsoft.com/office/drawing/2014/main" id="{8C5F1B9D-95F7-4B48-A88D-D2B2251CEC52}"/>
                </a:ext>
              </a:extLst>
            </p:cNvPr>
            <p:cNvSpPr txBox="1"/>
            <p:nvPr/>
          </p:nvSpPr>
          <p:spPr>
            <a:xfrm>
              <a:off x="2449853" y="576828"/>
              <a:ext cx="2953565" cy="523220"/>
            </a:xfrm>
            <a:prstGeom prst="rect">
              <a:avLst/>
            </a:prstGeom>
            <a:noFill/>
          </p:spPr>
          <p:txBody>
            <a:bodyPr wrap="none" rtlCol="0">
              <a:spAutoFit/>
            </a:bodyPr>
            <a:lstStyle/>
            <a:p>
              <a:r>
                <a:rPr lang="en-US" sz="2800" dirty="0">
                  <a:solidFill>
                    <a:schemeClr val="bg1"/>
                  </a:solidFill>
                  <a:latin typeface="Times New Roman" panose="02020603050405020304" pitchFamily="18" charset="0"/>
                  <a:cs typeface="Times New Roman" panose="02020603050405020304" pitchFamily="18" charset="0"/>
                </a:rPr>
                <a:t> Groups and Teams</a:t>
              </a:r>
            </a:p>
          </p:txBody>
        </p:sp>
        <p:sp>
          <p:nvSpPr>
            <p:cNvPr id="15" name="Rectangle 14">
              <a:extLst>
                <a:ext uri="{FF2B5EF4-FFF2-40B4-BE49-F238E27FC236}">
                  <a16:creationId xmlns:a16="http://schemas.microsoft.com/office/drawing/2014/main" id="{326BFDA7-1668-4ED7-B61D-14875A258907}"/>
                </a:ext>
              </a:extLst>
            </p:cNvPr>
            <p:cNvSpPr/>
            <p:nvPr/>
          </p:nvSpPr>
          <p:spPr>
            <a:xfrm>
              <a:off x="130614" y="589896"/>
              <a:ext cx="2085827" cy="523220"/>
            </a:xfrm>
            <a:prstGeom prst="rect">
              <a:avLst/>
            </a:prstGeom>
          </p:spPr>
          <p:txBody>
            <a:bodyPr wrap="none">
              <a:spAutoFit/>
            </a:bodyPr>
            <a:lstStyle/>
            <a:p>
              <a:r>
                <a:rPr lang="en-US" sz="2800" dirty="0">
                  <a:solidFill>
                    <a:schemeClr val="bg1"/>
                  </a:solidFill>
                  <a:latin typeface="Times New Roman" panose="02020603050405020304" pitchFamily="18" charset="0"/>
                  <a:cs typeface="Times New Roman" panose="02020603050405020304" pitchFamily="18" charset="0"/>
                </a:rPr>
                <a:t>CHAPTER</a:t>
              </a:r>
              <a:r>
                <a:rPr lang="en-US" sz="2800" dirty="0">
                  <a:solidFill>
                    <a:schemeClr val="bg1"/>
                  </a:solidFill>
                  <a:cs typeface="Tajawal Medium" panose="00000600000000000000"/>
                </a:rPr>
                <a:t> 7</a:t>
              </a:r>
            </a:p>
          </p:txBody>
        </p:sp>
      </p:grpSp>
    </p:spTree>
    <p:extLst>
      <p:ext uri="{BB962C8B-B14F-4D97-AF65-F5344CB8AC3E}">
        <p14:creationId xmlns:p14="http://schemas.microsoft.com/office/powerpoint/2010/main" val="259827839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0" y="88216"/>
            <a:ext cx="9533101" cy="1610200"/>
          </a:xfrm>
          <a:prstGeom prst="rect">
            <a:avLst/>
          </a:prstGeom>
        </p:spPr>
      </p:pic>
      <p:sp>
        <p:nvSpPr>
          <p:cNvPr id="13" name="TextBox 12">
            <a:extLst>
              <a:ext uri="{FF2B5EF4-FFF2-40B4-BE49-F238E27FC236}">
                <a16:creationId xmlns:a16="http://schemas.microsoft.com/office/drawing/2014/main" id="{BBE7B179-D78A-43C4-BC53-870145A7F86C}"/>
              </a:ext>
            </a:extLst>
          </p:cNvPr>
          <p:cNvSpPr txBox="1"/>
          <p:nvPr/>
        </p:nvSpPr>
        <p:spPr>
          <a:xfrm>
            <a:off x="1874165" y="1422114"/>
            <a:ext cx="10198510" cy="400110"/>
          </a:xfrm>
          <a:prstGeom prst="rect">
            <a:avLst/>
          </a:prstGeom>
          <a:noFill/>
        </p:spPr>
        <p:txBody>
          <a:bodyPr wrap="square">
            <a:spAutoFit/>
          </a:bodyPr>
          <a:lstStyle/>
          <a:p>
            <a:pPr algn="l"/>
            <a:r>
              <a:rPr lang="en-US" sz="2000" b="1" i="0" dirty="0">
                <a:solidFill>
                  <a:srgbClr val="C1510A"/>
                </a:solidFill>
                <a:effectLst/>
                <a:latin typeface="Helvetica" panose="020B0604020202020204" pitchFamily="34" charset="0"/>
              </a:rPr>
              <a:t>Teams</a:t>
            </a:r>
          </a:p>
        </p:txBody>
      </p:sp>
      <p:grpSp>
        <p:nvGrpSpPr>
          <p:cNvPr id="12" name="Group 11">
            <a:extLst>
              <a:ext uri="{FF2B5EF4-FFF2-40B4-BE49-F238E27FC236}">
                <a16:creationId xmlns:a16="http://schemas.microsoft.com/office/drawing/2014/main" id="{C9F2F5AA-5345-40A3-A02C-8F39ED5840FF}"/>
              </a:ext>
            </a:extLst>
          </p:cNvPr>
          <p:cNvGrpSpPr/>
          <p:nvPr/>
        </p:nvGrpSpPr>
        <p:grpSpPr>
          <a:xfrm>
            <a:off x="130614" y="576828"/>
            <a:ext cx="5272804" cy="536288"/>
            <a:chOff x="130614" y="576828"/>
            <a:chExt cx="5272804" cy="536288"/>
          </a:xfrm>
        </p:grpSpPr>
        <p:sp>
          <p:nvSpPr>
            <p:cNvPr id="14" name="TextBox 13">
              <a:extLst>
                <a:ext uri="{FF2B5EF4-FFF2-40B4-BE49-F238E27FC236}">
                  <a16:creationId xmlns:a16="http://schemas.microsoft.com/office/drawing/2014/main" id="{8C5F1B9D-95F7-4B48-A88D-D2B2251CEC52}"/>
                </a:ext>
              </a:extLst>
            </p:cNvPr>
            <p:cNvSpPr txBox="1"/>
            <p:nvPr/>
          </p:nvSpPr>
          <p:spPr>
            <a:xfrm>
              <a:off x="2449853" y="576828"/>
              <a:ext cx="2953565" cy="523220"/>
            </a:xfrm>
            <a:prstGeom prst="rect">
              <a:avLst/>
            </a:prstGeom>
            <a:noFill/>
          </p:spPr>
          <p:txBody>
            <a:bodyPr wrap="none" rtlCol="0">
              <a:spAutoFit/>
            </a:bodyPr>
            <a:lstStyle/>
            <a:p>
              <a:r>
                <a:rPr lang="en-US" sz="2800" dirty="0">
                  <a:solidFill>
                    <a:schemeClr val="bg1"/>
                  </a:solidFill>
                  <a:latin typeface="Times New Roman" panose="02020603050405020304" pitchFamily="18" charset="0"/>
                  <a:cs typeface="Times New Roman" panose="02020603050405020304" pitchFamily="18" charset="0"/>
                </a:rPr>
                <a:t> Groups and Teams</a:t>
              </a:r>
            </a:p>
          </p:txBody>
        </p:sp>
        <p:sp>
          <p:nvSpPr>
            <p:cNvPr id="15" name="Rectangle 14">
              <a:extLst>
                <a:ext uri="{FF2B5EF4-FFF2-40B4-BE49-F238E27FC236}">
                  <a16:creationId xmlns:a16="http://schemas.microsoft.com/office/drawing/2014/main" id="{326BFDA7-1668-4ED7-B61D-14875A258907}"/>
                </a:ext>
              </a:extLst>
            </p:cNvPr>
            <p:cNvSpPr/>
            <p:nvPr/>
          </p:nvSpPr>
          <p:spPr>
            <a:xfrm>
              <a:off x="130614" y="589896"/>
              <a:ext cx="2085827" cy="523220"/>
            </a:xfrm>
            <a:prstGeom prst="rect">
              <a:avLst/>
            </a:prstGeom>
          </p:spPr>
          <p:txBody>
            <a:bodyPr wrap="none">
              <a:spAutoFit/>
            </a:bodyPr>
            <a:lstStyle/>
            <a:p>
              <a:r>
                <a:rPr lang="en-US" sz="2800" dirty="0">
                  <a:solidFill>
                    <a:schemeClr val="bg1"/>
                  </a:solidFill>
                  <a:latin typeface="Times New Roman" panose="02020603050405020304" pitchFamily="18" charset="0"/>
                  <a:cs typeface="Times New Roman" panose="02020603050405020304" pitchFamily="18" charset="0"/>
                </a:rPr>
                <a:t>CHAPTER</a:t>
              </a:r>
              <a:r>
                <a:rPr lang="en-US" sz="2800" dirty="0">
                  <a:solidFill>
                    <a:schemeClr val="bg1"/>
                  </a:solidFill>
                  <a:cs typeface="Tajawal Medium" panose="00000600000000000000"/>
                </a:rPr>
                <a:t> 7</a:t>
              </a:r>
            </a:p>
          </p:txBody>
        </p:sp>
      </p:grpSp>
      <p:graphicFrame>
        <p:nvGraphicFramePr>
          <p:cNvPr id="7" name="Table 6">
            <a:extLst>
              <a:ext uri="{FF2B5EF4-FFF2-40B4-BE49-F238E27FC236}">
                <a16:creationId xmlns:a16="http://schemas.microsoft.com/office/drawing/2014/main" id="{F5B23CF0-CE56-4C9F-8B13-ABC159C5F6C4}"/>
              </a:ext>
            </a:extLst>
          </p:cNvPr>
          <p:cNvGraphicFramePr>
            <a:graphicFrameLocks noGrp="1"/>
          </p:cNvGraphicFramePr>
          <p:nvPr>
            <p:extLst>
              <p:ext uri="{D42A27DB-BD31-4B8C-83A1-F6EECF244321}">
                <p14:modId xmlns:p14="http://schemas.microsoft.com/office/powerpoint/2010/main" val="3692237950"/>
              </p:ext>
            </p:extLst>
          </p:nvPr>
        </p:nvGraphicFramePr>
        <p:xfrm>
          <a:off x="1997046" y="2165310"/>
          <a:ext cx="9543213" cy="4076678"/>
        </p:xfrm>
        <a:graphic>
          <a:graphicData uri="http://schemas.openxmlformats.org/drawingml/2006/table">
            <a:tbl>
              <a:tblPr/>
              <a:tblGrid>
                <a:gridCol w="2775004">
                  <a:extLst>
                    <a:ext uri="{9D8B030D-6E8A-4147-A177-3AD203B41FA5}">
                      <a16:colId xmlns:a16="http://schemas.microsoft.com/office/drawing/2014/main" val="1820106040"/>
                    </a:ext>
                  </a:extLst>
                </a:gridCol>
                <a:gridCol w="6768209">
                  <a:extLst>
                    <a:ext uri="{9D8B030D-6E8A-4147-A177-3AD203B41FA5}">
                      <a16:colId xmlns:a16="http://schemas.microsoft.com/office/drawing/2014/main" val="3184326611"/>
                    </a:ext>
                  </a:extLst>
                </a:gridCol>
              </a:tblGrid>
              <a:tr h="360309">
                <a:tc>
                  <a:txBody>
                    <a:bodyPr/>
                    <a:lstStyle/>
                    <a:p>
                      <a:pPr algn="l" fontAlgn="t"/>
                      <a:r>
                        <a:rPr lang="en-US" sz="1700" b="1" i="1" u="none" strike="noStrike">
                          <a:solidFill>
                            <a:srgbClr val="3F3F3F"/>
                          </a:solidFill>
                          <a:effectLst/>
                          <a:latin typeface="Cordale"/>
                        </a:rPr>
                        <a:t>Functional teams</a:t>
                      </a:r>
                      <a:endParaRPr lang="en-US" sz="1700" b="1" u="none" strike="noStrike">
                        <a:solidFill>
                          <a:srgbClr val="3F3F3F"/>
                        </a:solidFill>
                        <a:effectLst/>
                        <a:latin typeface="Cordale"/>
                      </a:endParaRPr>
                    </a:p>
                  </a:txBody>
                  <a:tcPr marL="92111" marR="92111" marT="64478" marB="64478">
                    <a:lnL w="9525" cap="flat" cmpd="sng" algn="ctr">
                      <a:solidFill>
                        <a:srgbClr val="BFBFBF"/>
                      </a:solidFill>
                      <a:prstDash val="solid"/>
                      <a:round/>
                      <a:headEnd type="none" w="med" len="med"/>
                      <a:tailEnd type="none" w="med" len="med"/>
                    </a:lnL>
                    <a:lnR w="9525" cap="flat" cmpd="sng" algn="ctr">
                      <a:solidFill>
                        <a:srgbClr val="BFBFBF"/>
                      </a:solidFill>
                      <a:prstDash val="solid"/>
                      <a:round/>
                      <a:headEnd type="none" w="med" len="med"/>
                      <a:tailEnd type="none" w="med" len="med"/>
                    </a:lnR>
                    <a:lnT w="9525" cap="flat" cmpd="sng" algn="ctr">
                      <a:solidFill>
                        <a:srgbClr val="BFBFBF"/>
                      </a:solidFill>
                      <a:prstDash val="solid"/>
                      <a:round/>
                      <a:headEnd type="none" w="med" len="med"/>
                      <a:tailEnd type="none" w="med" len="med"/>
                    </a:lnT>
                    <a:lnB w="9525" cap="flat" cmpd="sng" algn="ctr">
                      <a:solidFill>
                        <a:srgbClr val="BFBFBF"/>
                      </a:solidFill>
                      <a:prstDash val="solid"/>
                      <a:round/>
                      <a:headEnd type="none" w="med" len="med"/>
                      <a:tailEnd type="none" w="med" len="med"/>
                    </a:lnB>
                  </a:tcPr>
                </a:tc>
                <a:tc>
                  <a:txBody>
                    <a:bodyPr/>
                    <a:lstStyle/>
                    <a:p>
                      <a:pPr algn="l" fontAlgn="t"/>
                      <a:r>
                        <a:rPr lang="en-US" sz="1700" u="none" strike="noStrike">
                          <a:solidFill>
                            <a:srgbClr val="3F3F3F"/>
                          </a:solidFill>
                          <a:effectLst/>
                          <a:latin typeface="Cordale"/>
                        </a:rPr>
                        <a:t>members come from the same department or functional area</a:t>
                      </a:r>
                    </a:p>
                  </a:txBody>
                  <a:tcPr marL="92111" marR="92111" marT="64478" marB="64478">
                    <a:lnL w="9525" cap="flat" cmpd="sng" algn="ctr">
                      <a:solidFill>
                        <a:srgbClr val="BFBFBF"/>
                      </a:solidFill>
                      <a:prstDash val="solid"/>
                      <a:round/>
                      <a:headEnd type="none" w="med" len="med"/>
                      <a:tailEnd type="none" w="med" len="med"/>
                    </a:lnL>
                    <a:lnR>
                      <a:noFill/>
                    </a:lnR>
                    <a:lnT w="9525" cap="flat" cmpd="sng" algn="ctr">
                      <a:solidFill>
                        <a:srgbClr val="BFBFBF"/>
                      </a:solidFill>
                      <a:prstDash val="solid"/>
                      <a:round/>
                      <a:headEnd type="none" w="med" len="med"/>
                      <a:tailEnd type="none" w="med" len="med"/>
                    </a:lnT>
                    <a:lnB w="9525" cap="flat" cmpd="sng" algn="ctr">
                      <a:solidFill>
                        <a:srgbClr val="BFBFBF"/>
                      </a:solidFill>
                      <a:prstDash val="solid"/>
                      <a:round/>
                      <a:headEnd type="none" w="med" len="med"/>
                      <a:tailEnd type="none" w="med" len="med"/>
                    </a:lnB>
                  </a:tcPr>
                </a:tc>
                <a:extLst>
                  <a:ext uri="{0D108BD9-81ED-4DB2-BD59-A6C34878D82A}">
                    <a16:rowId xmlns:a16="http://schemas.microsoft.com/office/drawing/2014/main" val="2445529802"/>
                  </a:ext>
                </a:extLst>
              </a:tr>
              <a:tr h="602760">
                <a:tc>
                  <a:txBody>
                    <a:bodyPr/>
                    <a:lstStyle/>
                    <a:p>
                      <a:pPr algn="l" fontAlgn="t"/>
                      <a:r>
                        <a:rPr lang="en-US" sz="1700" b="1" i="1" u="none" strike="noStrike">
                          <a:solidFill>
                            <a:srgbClr val="3F3F3F"/>
                          </a:solidFill>
                          <a:effectLst/>
                          <a:latin typeface="Cordale"/>
                        </a:rPr>
                        <a:t>Cross-functional teams</a:t>
                      </a:r>
                      <a:endParaRPr lang="en-US" sz="1700" b="1" u="none" strike="noStrike">
                        <a:solidFill>
                          <a:srgbClr val="3F3F3F"/>
                        </a:solidFill>
                        <a:effectLst/>
                        <a:latin typeface="Cordale"/>
                      </a:endParaRPr>
                    </a:p>
                  </a:txBody>
                  <a:tcPr marL="92111" marR="92111" marT="64478" marB="64478">
                    <a:lnL w="9525" cap="flat" cmpd="sng" algn="ctr">
                      <a:solidFill>
                        <a:srgbClr val="BFBFBF"/>
                      </a:solidFill>
                      <a:prstDash val="solid"/>
                      <a:round/>
                      <a:headEnd type="none" w="med" len="med"/>
                      <a:tailEnd type="none" w="med" len="med"/>
                    </a:lnL>
                    <a:lnR w="9525" cap="flat" cmpd="sng" algn="ctr">
                      <a:solidFill>
                        <a:srgbClr val="BFBFBF"/>
                      </a:solidFill>
                      <a:prstDash val="solid"/>
                      <a:round/>
                      <a:headEnd type="none" w="med" len="med"/>
                      <a:tailEnd type="none" w="med" len="med"/>
                    </a:lnR>
                    <a:lnT w="9525" cap="flat" cmpd="sng" algn="ctr">
                      <a:solidFill>
                        <a:srgbClr val="BFBFBF"/>
                      </a:solidFill>
                      <a:prstDash val="solid"/>
                      <a:round/>
                      <a:headEnd type="none" w="med" len="med"/>
                      <a:tailEnd type="none" w="med" len="med"/>
                    </a:lnT>
                    <a:lnB w="9525" cap="flat" cmpd="sng" algn="ctr">
                      <a:solidFill>
                        <a:srgbClr val="BFBFBF"/>
                      </a:solidFill>
                      <a:prstDash val="solid"/>
                      <a:round/>
                      <a:headEnd type="none" w="med" len="med"/>
                      <a:tailEnd type="none" w="med" len="med"/>
                    </a:lnB>
                    <a:solidFill>
                      <a:srgbClr val="EEF7FC"/>
                    </a:solidFill>
                  </a:tcPr>
                </a:tc>
                <a:tc>
                  <a:txBody>
                    <a:bodyPr/>
                    <a:lstStyle/>
                    <a:p>
                      <a:pPr algn="l" fontAlgn="t"/>
                      <a:r>
                        <a:rPr lang="en-US" sz="1700" u="none" strike="noStrike">
                          <a:solidFill>
                            <a:srgbClr val="3F3F3F"/>
                          </a:solidFill>
                          <a:effectLst/>
                          <a:latin typeface="Cordale"/>
                        </a:rPr>
                        <a:t>members come from different departments or functional areas</a:t>
                      </a:r>
                    </a:p>
                  </a:txBody>
                  <a:tcPr marL="92111" marR="92111" marT="64478" marB="64478">
                    <a:lnL w="9525" cap="flat" cmpd="sng" algn="ctr">
                      <a:solidFill>
                        <a:srgbClr val="BFBFBF"/>
                      </a:solidFill>
                      <a:prstDash val="solid"/>
                      <a:round/>
                      <a:headEnd type="none" w="med" len="med"/>
                      <a:tailEnd type="none" w="med" len="med"/>
                    </a:lnL>
                    <a:lnR>
                      <a:noFill/>
                    </a:lnR>
                    <a:lnT w="9525" cap="flat" cmpd="sng" algn="ctr">
                      <a:solidFill>
                        <a:srgbClr val="BFBFBF"/>
                      </a:solidFill>
                      <a:prstDash val="solid"/>
                      <a:round/>
                      <a:headEnd type="none" w="med" len="med"/>
                      <a:tailEnd type="none" w="med" len="med"/>
                    </a:lnT>
                    <a:lnB w="9525" cap="flat" cmpd="sng" algn="ctr">
                      <a:solidFill>
                        <a:srgbClr val="BFBFBF"/>
                      </a:solidFill>
                      <a:prstDash val="solid"/>
                      <a:round/>
                      <a:headEnd type="none" w="med" len="med"/>
                      <a:tailEnd type="none" w="med" len="med"/>
                    </a:lnB>
                    <a:solidFill>
                      <a:srgbClr val="EEF7FC"/>
                    </a:solidFill>
                  </a:tcPr>
                </a:tc>
                <a:extLst>
                  <a:ext uri="{0D108BD9-81ED-4DB2-BD59-A6C34878D82A}">
                    <a16:rowId xmlns:a16="http://schemas.microsoft.com/office/drawing/2014/main" val="3224962297"/>
                  </a:ext>
                </a:extLst>
              </a:tr>
              <a:tr h="360309">
                <a:tc>
                  <a:txBody>
                    <a:bodyPr/>
                    <a:lstStyle/>
                    <a:p>
                      <a:pPr algn="l" fontAlgn="t"/>
                      <a:r>
                        <a:rPr lang="en-US" sz="1700" b="1" i="1" u="none" strike="noStrike">
                          <a:solidFill>
                            <a:srgbClr val="3F3F3F"/>
                          </a:solidFill>
                          <a:effectLst/>
                          <a:latin typeface="Cordale"/>
                        </a:rPr>
                        <a:t>Problem-solving teams</a:t>
                      </a:r>
                      <a:endParaRPr lang="en-US" sz="1700" b="1" u="none" strike="noStrike">
                        <a:solidFill>
                          <a:srgbClr val="3F3F3F"/>
                        </a:solidFill>
                        <a:effectLst/>
                        <a:latin typeface="Cordale"/>
                      </a:endParaRPr>
                    </a:p>
                  </a:txBody>
                  <a:tcPr marL="92111" marR="92111" marT="64478" marB="64478">
                    <a:lnL w="9525" cap="flat" cmpd="sng" algn="ctr">
                      <a:solidFill>
                        <a:srgbClr val="BFBFBF"/>
                      </a:solidFill>
                      <a:prstDash val="solid"/>
                      <a:round/>
                      <a:headEnd type="none" w="med" len="med"/>
                      <a:tailEnd type="none" w="med" len="med"/>
                    </a:lnL>
                    <a:lnR w="9525" cap="flat" cmpd="sng" algn="ctr">
                      <a:solidFill>
                        <a:srgbClr val="BFBFBF"/>
                      </a:solidFill>
                      <a:prstDash val="solid"/>
                      <a:round/>
                      <a:headEnd type="none" w="med" len="med"/>
                      <a:tailEnd type="none" w="med" len="med"/>
                    </a:lnR>
                    <a:lnT w="9525" cap="flat" cmpd="sng" algn="ctr">
                      <a:solidFill>
                        <a:srgbClr val="BFBFBF"/>
                      </a:solidFill>
                      <a:prstDash val="solid"/>
                      <a:round/>
                      <a:headEnd type="none" w="med" len="med"/>
                      <a:tailEnd type="none" w="med" len="med"/>
                    </a:lnT>
                    <a:lnB w="9525" cap="flat" cmpd="sng" algn="ctr">
                      <a:solidFill>
                        <a:srgbClr val="BFBFBF"/>
                      </a:solidFill>
                      <a:prstDash val="solid"/>
                      <a:round/>
                      <a:headEnd type="none" w="med" len="med"/>
                      <a:tailEnd type="none" w="med" len="med"/>
                    </a:lnB>
                  </a:tcPr>
                </a:tc>
                <a:tc>
                  <a:txBody>
                    <a:bodyPr/>
                    <a:lstStyle/>
                    <a:p>
                      <a:pPr algn="l" fontAlgn="t"/>
                      <a:r>
                        <a:rPr lang="en-US" sz="1700" u="none" strike="noStrike">
                          <a:solidFill>
                            <a:srgbClr val="3F3F3F"/>
                          </a:solidFill>
                          <a:effectLst/>
                          <a:latin typeface="Cordale"/>
                        </a:rPr>
                        <a:t>teams created to solve problems and make improvements</a:t>
                      </a:r>
                    </a:p>
                  </a:txBody>
                  <a:tcPr marL="92111" marR="92111" marT="64478" marB="64478">
                    <a:lnL w="9525" cap="flat" cmpd="sng" algn="ctr">
                      <a:solidFill>
                        <a:srgbClr val="BFBFBF"/>
                      </a:solidFill>
                      <a:prstDash val="solid"/>
                      <a:round/>
                      <a:headEnd type="none" w="med" len="med"/>
                      <a:tailEnd type="none" w="med" len="med"/>
                    </a:lnL>
                    <a:lnR>
                      <a:noFill/>
                    </a:lnR>
                    <a:lnT w="9525" cap="flat" cmpd="sng" algn="ctr">
                      <a:solidFill>
                        <a:srgbClr val="BFBFBF"/>
                      </a:solidFill>
                      <a:prstDash val="solid"/>
                      <a:round/>
                      <a:headEnd type="none" w="med" len="med"/>
                      <a:tailEnd type="none" w="med" len="med"/>
                    </a:lnT>
                    <a:lnB w="9525" cap="flat" cmpd="sng" algn="ctr">
                      <a:solidFill>
                        <a:srgbClr val="BFBFBF"/>
                      </a:solidFill>
                      <a:prstDash val="solid"/>
                      <a:round/>
                      <a:headEnd type="none" w="med" len="med"/>
                      <a:tailEnd type="none" w="med" len="med"/>
                    </a:lnB>
                  </a:tcPr>
                </a:tc>
                <a:extLst>
                  <a:ext uri="{0D108BD9-81ED-4DB2-BD59-A6C34878D82A}">
                    <a16:rowId xmlns:a16="http://schemas.microsoft.com/office/drawing/2014/main" val="2878595114"/>
                  </a:ext>
                </a:extLst>
              </a:tr>
              <a:tr h="602760">
                <a:tc>
                  <a:txBody>
                    <a:bodyPr/>
                    <a:lstStyle/>
                    <a:p>
                      <a:pPr algn="l" fontAlgn="t"/>
                      <a:r>
                        <a:rPr lang="en-US" sz="1700" b="1" i="1" u="none" strike="noStrike">
                          <a:solidFill>
                            <a:srgbClr val="3F3F3F"/>
                          </a:solidFill>
                          <a:effectLst/>
                          <a:latin typeface="Cordale"/>
                        </a:rPr>
                        <a:t>Self-directed teams</a:t>
                      </a:r>
                      <a:endParaRPr lang="en-US" sz="1700" b="1" u="none" strike="noStrike">
                        <a:solidFill>
                          <a:srgbClr val="3F3F3F"/>
                        </a:solidFill>
                        <a:effectLst/>
                        <a:latin typeface="Cordale"/>
                      </a:endParaRPr>
                    </a:p>
                  </a:txBody>
                  <a:tcPr marL="92111" marR="92111" marT="64478" marB="64478">
                    <a:lnL w="9525" cap="flat" cmpd="sng" algn="ctr">
                      <a:solidFill>
                        <a:srgbClr val="BFBFBF"/>
                      </a:solidFill>
                      <a:prstDash val="solid"/>
                      <a:round/>
                      <a:headEnd type="none" w="med" len="med"/>
                      <a:tailEnd type="none" w="med" len="med"/>
                    </a:lnL>
                    <a:lnR w="9525" cap="flat" cmpd="sng" algn="ctr">
                      <a:solidFill>
                        <a:srgbClr val="BFBFBF"/>
                      </a:solidFill>
                      <a:prstDash val="solid"/>
                      <a:round/>
                      <a:headEnd type="none" w="med" len="med"/>
                      <a:tailEnd type="none" w="med" len="med"/>
                    </a:lnR>
                    <a:lnT w="9525" cap="flat" cmpd="sng" algn="ctr">
                      <a:solidFill>
                        <a:srgbClr val="BFBFBF"/>
                      </a:solidFill>
                      <a:prstDash val="solid"/>
                      <a:round/>
                      <a:headEnd type="none" w="med" len="med"/>
                      <a:tailEnd type="none" w="med" len="med"/>
                    </a:lnT>
                    <a:lnB w="9525" cap="flat" cmpd="sng" algn="ctr">
                      <a:solidFill>
                        <a:srgbClr val="BFBFBF"/>
                      </a:solidFill>
                      <a:prstDash val="solid"/>
                      <a:round/>
                      <a:headEnd type="none" w="med" len="med"/>
                      <a:tailEnd type="none" w="med" len="med"/>
                    </a:lnB>
                    <a:solidFill>
                      <a:srgbClr val="EEF7FC"/>
                    </a:solidFill>
                  </a:tcPr>
                </a:tc>
                <a:tc>
                  <a:txBody>
                    <a:bodyPr/>
                    <a:lstStyle/>
                    <a:p>
                      <a:pPr algn="l" fontAlgn="t"/>
                      <a:r>
                        <a:rPr lang="en-US" sz="1700" u="none" strike="noStrike">
                          <a:solidFill>
                            <a:srgbClr val="3F3F3F"/>
                          </a:solidFill>
                          <a:effectLst/>
                          <a:latin typeface="Cordale"/>
                        </a:rPr>
                        <a:t>set their own goals and pursue them in ways defined by the team</a:t>
                      </a:r>
                    </a:p>
                  </a:txBody>
                  <a:tcPr marL="92111" marR="92111" marT="64478" marB="64478">
                    <a:lnL w="9525" cap="flat" cmpd="sng" algn="ctr">
                      <a:solidFill>
                        <a:srgbClr val="BFBFBF"/>
                      </a:solidFill>
                      <a:prstDash val="solid"/>
                      <a:round/>
                      <a:headEnd type="none" w="med" len="med"/>
                      <a:tailEnd type="none" w="med" len="med"/>
                    </a:lnL>
                    <a:lnR>
                      <a:noFill/>
                    </a:lnR>
                    <a:lnT w="9525" cap="flat" cmpd="sng" algn="ctr">
                      <a:solidFill>
                        <a:srgbClr val="BFBFBF"/>
                      </a:solidFill>
                      <a:prstDash val="solid"/>
                      <a:round/>
                      <a:headEnd type="none" w="med" len="med"/>
                      <a:tailEnd type="none" w="med" len="med"/>
                    </a:lnT>
                    <a:lnB w="9525" cap="flat" cmpd="sng" algn="ctr">
                      <a:solidFill>
                        <a:srgbClr val="BFBFBF"/>
                      </a:solidFill>
                      <a:prstDash val="solid"/>
                      <a:round/>
                      <a:headEnd type="none" w="med" len="med"/>
                      <a:tailEnd type="none" w="med" len="med"/>
                    </a:lnB>
                    <a:solidFill>
                      <a:srgbClr val="EEF7FC"/>
                    </a:solidFill>
                  </a:tcPr>
                </a:tc>
                <a:extLst>
                  <a:ext uri="{0D108BD9-81ED-4DB2-BD59-A6C34878D82A}">
                    <a16:rowId xmlns:a16="http://schemas.microsoft.com/office/drawing/2014/main" val="4101460212"/>
                  </a:ext>
                </a:extLst>
              </a:tr>
              <a:tr h="602760">
                <a:tc>
                  <a:txBody>
                    <a:bodyPr/>
                    <a:lstStyle/>
                    <a:p>
                      <a:pPr algn="l" fontAlgn="t"/>
                      <a:r>
                        <a:rPr lang="en-US" sz="1700" b="1" i="1" u="none" strike="noStrike" dirty="0">
                          <a:solidFill>
                            <a:srgbClr val="3F3F3F"/>
                          </a:solidFill>
                          <a:effectLst/>
                          <a:latin typeface="Cordale"/>
                        </a:rPr>
                        <a:t>Venture teams</a:t>
                      </a:r>
                      <a:endParaRPr lang="en-US" sz="1700" b="1" u="none" strike="noStrike" dirty="0">
                        <a:solidFill>
                          <a:srgbClr val="3F3F3F"/>
                        </a:solidFill>
                        <a:effectLst/>
                        <a:latin typeface="Cordale"/>
                      </a:endParaRPr>
                    </a:p>
                  </a:txBody>
                  <a:tcPr marL="92111" marR="92111" marT="64478" marB="64478">
                    <a:lnL w="9525" cap="flat" cmpd="sng" algn="ctr">
                      <a:solidFill>
                        <a:srgbClr val="BFBFBF"/>
                      </a:solidFill>
                      <a:prstDash val="solid"/>
                      <a:round/>
                      <a:headEnd type="none" w="med" len="med"/>
                      <a:tailEnd type="none" w="med" len="med"/>
                    </a:lnL>
                    <a:lnR w="9525" cap="flat" cmpd="sng" algn="ctr">
                      <a:solidFill>
                        <a:srgbClr val="BFBFBF"/>
                      </a:solidFill>
                      <a:prstDash val="solid"/>
                      <a:round/>
                      <a:headEnd type="none" w="med" len="med"/>
                      <a:tailEnd type="none" w="med" len="med"/>
                    </a:lnR>
                    <a:lnT w="9525" cap="flat" cmpd="sng" algn="ctr">
                      <a:solidFill>
                        <a:srgbClr val="BFBFBF"/>
                      </a:solidFill>
                      <a:prstDash val="solid"/>
                      <a:round/>
                      <a:headEnd type="none" w="med" len="med"/>
                      <a:tailEnd type="none" w="med" len="med"/>
                    </a:lnT>
                    <a:lnB w="9525" cap="flat" cmpd="sng" algn="ctr">
                      <a:solidFill>
                        <a:srgbClr val="BFBFBF"/>
                      </a:solidFill>
                      <a:prstDash val="solid"/>
                      <a:round/>
                      <a:headEnd type="none" w="med" len="med"/>
                      <a:tailEnd type="none" w="med" len="med"/>
                    </a:lnB>
                  </a:tcPr>
                </a:tc>
                <a:tc>
                  <a:txBody>
                    <a:bodyPr/>
                    <a:lstStyle/>
                    <a:p>
                      <a:pPr algn="l" fontAlgn="t"/>
                      <a:r>
                        <a:rPr lang="en-US" sz="1700" u="none" strike="noStrike" dirty="0">
                          <a:solidFill>
                            <a:srgbClr val="3F3F3F"/>
                          </a:solidFill>
                          <a:effectLst/>
                          <a:latin typeface="Cordale"/>
                        </a:rPr>
                        <a:t>teams that operate semi-autonomously to create and develop new products, processes, or businesses</a:t>
                      </a:r>
                    </a:p>
                  </a:txBody>
                  <a:tcPr marL="92111" marR="92111" marT="64478" marB="64478">
                    <a:lnL w="9525" cap="flat" cmpd="sng" algn="ctr">
                      <a:solidFill>
                        <a:srgbClr val="BFBFBF"/>
                      </a:solidFill>
                      <a:prstDash val="solid"/>
                      <a:round/>
                      <a:headEnd type="none" w="med" len="med"/>
                      <a:tailEnd type="none" w="med" len="med"/>
                    </a:lnL>
                    <a:lnR>
                      <a:noFill/>
                    </a:lnR>
                    <a:lnT w="9525" cap="flat" cmpd="sng" algn="ctr">
                      <a:solidFill>
                        <a:srgbClr val="BFBFBF"/>
                      </a:solidFill>
                      <a:prstDash val="solid"/>
                      <a:round/>
                      <a:headEnd type="none" w="med" len="med"/>
                      <a:tailEnd type="none" w="med" len="med"/>
                    </a:lnT>
                    <a:lnB w="9525" cap="flat" cmpd="sng" algn="ctr">
                      <a:solidFill>
                        <a:srgbClr val="BFBFBF"/>
                      </a:solidFill>
                      <a:prstDash val="solid"/>
                      <a:round/>
                      <a:headEnd type="none" w="med" len="med"/>
                      <a:tailEnd type="none" w="med" len="med"/>
                    </a:lnB>
                  </a:tcPr>
                </a:tc>
                <a:extLst>
                  <a:ext uri="{0D108BD9-81ED-4DB2-BD59-A6C34878D82A}">
                    <a16:rowId xmlns:a16="http://schemas.microsoft.com/office/drawing/2014/main" val="1675254065"/>
                  </a:ext>
                </a:extLst>
              </a:tr>
              <a:tr h="845210">
                <a:tc>
                  <a:txBody>
                    <a:bodyPr/>
                    <a:lstStyle/>
                    <a:p>
                      <a:pPr algn="l" fontAlgn="t"/>
                      <a:r>
                        <a:rPr lang="en-US" sz="1700" b="1" i="1" u="none" strike="noStrike">
                          <a:solidFill>
                            <a:srgbClr val="3F3F3F"/>
                          </a:solidFill>
                          <a:effectLst/>
                          <a:latin typeface="Cordale"/>
                        </a:rPr>
                        <a:t>Virtual teams</a:t>
                      </a:r>
                      <a:endParaRPr lang="en-US" sz="1700" b="1" u="none" strike="noStrike">
                        <a:solidFill>
                          <a:srgbClr val="3F3F3F"/>
                        </a:solidFill>
                        <a:effectLst/>
                        <a:latin typeface="Cordale"/>
                      </a:endParaRPr>
                    </a:p>
                  </a:txBody>
                  <a:tcPr marL="92111" marR="92111" marT="64478" marB="64478">
                    <a:lnL w="9525" cap="flat" cmpd="sng" algn="ctr">
                      <a:solidFill>
                        <a:srgbClr val="BFBFBF"/>
                      </a:solidFill>
                      <a:prstDash val="solid"/>
                      <a:round/>
                      <a:headEnd type="none" w="med" len="med"/>
                      <a:tailEnd type="none" w="med" len="med"/>
                    </a:lnL>
                    <a:lnR w="9525" cap="flat" cmpd="sng" algn="ctr">
                      <a:solidFill>
                        <a:srgbClr val="BFBFBF"/>
                      </a:solidFill>
                      <a:prstDash val="solid"/>
                      <a:round/>
                      <a:headEnd type="none" w="med" len="med"/>
                      <a:tailEnd type="none" w="med" len="med"/>
                    </a:lnR>
                    <a:lnT w="9525" cap="flat" cmpd="sng" algn="ctr">
                      <a:solidFill>
                        <a:srgbClr val="BFBFBF"/>
                      </a:solidFill>
                      <a:prstDash val="solid"/>
                      <a:round/>
                      <a:headEnd type="none" w="med" len="med"/>
                      <a:tailEnd type="none" w="med" len="med"/>
                    </a:lnT>
                    <a:lnB w="9525" cap="flat" cmpd="sng" algn="ctr">
                      <a:solidFill>
                        <a:srgbClr val="BFBFBF"/>
                      </a:solidFill>
                      <a:prstDash val="solid"/>
                      <a:round/>
                      <a:headEnd type="none" w="med" len="med"/>
                      <a:tailEnd type="none" w="med" len="med"/>
                    </a:lnB>
                    <a:solidFill>
                      <a:srgbClr val="EEF7FC"/>
                    </a:solidFill>
                  </a:tcPr>
                </a:tc>
                <a:tc>
                  <a:txBody>
                    <a:bodyPr/>
                    <a:lstStyle/>
                    <a:p>
                      <a:pPr algn="l" fontAlgn="t"/>
                      <a:r>
                        <a:rPr lang="en-US" sz="1700" u="none" strike="noStrike">
                          <a:solidFill>
                            <a:srgbClr val="3F3F3F"/>
                          </a:solidFill>
                          <a:effectLst/>
                          <a:latin typeface="Cordale"/>
                        </a:rPr>
                        <a:t>teams of geographically and/or organizationally dispersed coworkers who communicate using telecommunications and information technologies</a:t>
                      </a:r>
                    </a:p>
                  </a:txBody>
                  <a:tcPr marL="92111" marR="92111" marT="64478" marB="64478">
                    <a:lnL w="9525" cap="flat" cmpd="sng" algn="ctr">
                      <a:solidFill>
                        <a:srgbClr val="BFBFBF"/>
                      </a:solidFill>
                      <a:prstDash val="solid"/>
                      <a:round/>
                      <a:headEnd type="none" w="med" len="med"/>
                      <a:tailEnd type="none" w="med" len="med"/>
                    </a:lnL>
                    <a:lnR>
                      <a:noFill/>
                    </a:lnR>
                    <a:lnT w="9525" cap="flat" cmpd="sng" algn="ctr">
                      <a:solidFill>
                        <a:srgbClr val="BFBFBF"/>
                      </a:solidFill>
                      <a:prstDash val="solid"/>
                      <a:round/>
                      <a:headEnd type="none" w="med" len="med"/>
                      <a:tailEnd type="none" w="med" len="med"/>
                    </a:lnT>
                    <a:lnB w="9525" cap="flat" cmpd="sng" algn="ctr">
                      <a:solidFill>
                        <a:srgbClr val="BFBFBF"/>
                      </a:solidFill>
                      <a:prstDash val="solid"/>
                      <a:round/>
                      <a:headEnd type="none" w="med" len="med"/>
                      <a:tailEnd type="none" w="med" len="med"/>
                    </a:lnB>
                    <a:solidFill>
                      <a:srgbClr val="EEF7FC"/>
                    </a:solidFill>
                  </a:tcPr>
                </a:tc>
                <a:extLst>
                  <a:ext uri="{0D108BD9-81ED-4DB2-BD59-A6C34878D82A}">
                    <a16:rowId xmlns:a16="http://schemas.microsoft.com/office/drawing/2014/main" val="1368917572"/>
                  </a:ext>
                </a:extLst>
              </a:tr>
              <a:tr h="602760">
                <a:tc>
                  <a:txBody>
                    <a:bodyPr/>
                    <a:lstStyle/>
                    <a:p>
                      <a:pPr algn="l" fontAlgn="t"/>
                      <a:r>
                        <a:rPr lang="en-US" sz="1700" b="1" i="1" u="none" strike="noStrike" dirty="0">
                          <a:solidFill>
                            <a:srgbClr val="3F3F3F"/>
                          </a:solidFill>
                          <a:effectLst/>
                          <a:latin typeface="Cordale"/>
                        </a:rPr>
                        <a:t>Global teams</a:t>
                      </a:r>
                      <a:endParaRPr lang="en-US" sz="1700" b="1" u="none" strike="noStrike" dirty="0">
                        <a:solidFill>
                          <a:srgbClr val="3F3F3F"/>
                        </a:solidFill>
                        <a:effectLst/>
                        <a:latin typeface="Cordale"/>
                      </a:endParaRPr>
                    </a:p>
                  </a:txBody>
                  <a:tcPr marL="92111" marR="92111" marT="64478" marB="64478">
                    <a:lnL w="9525" cap="flat" cmpd="sng" algn="ctr">
                      <a:solidFill>
                        <a:srgbClr val="BFBFBF"/>
                      </a:solidFill>
                      <a:prstDash val="solid"/>
                      <a:round/>
                      <a:headEnd type="none" w="med" len="med"/>
                      <a:tailEnd type="none" w="med" len="med"/>
                    </a:lnL>
                    <a:lnR w="9525" cap="flat" cmpd="sng" algn="ctr">
                      <a:solidFill>
                        <a:srgbClr val="BFBFBF"/>
                      </a:solidFill>
                      <a:prstDash val="solid"/>
                      <a:round/>
                      <a:headEnd type="none" w="med" len="med"/>
                      <a:tailEnd type="none" w="med" len="med"/>
                    </a:lnR>
                    <a:lnT w="9525" cap="flat" cmpd="sng" algn="ctr">
                      <a:solidFill>
                        <a:srgbClr val="BFBFBF"/>
                      </a:solidFill>
                      <a:prstDash val="solid"/>
                      <a:round/>
                      <a:headEnd type="none" w="med" len="med"/>
                      <a:tailEnd type="none" w="med" len="med"/>
                    </a:lnT>
                    <a:lnB w="9525" cap="flat" cmpd="sng" algn="ctr">
                      <a:solidFill>
                        <a:srgbClr val="BFBFBF"/>
                      </a:solidFill>
                      <a:prstDash val="solid"/>
                      <a:round/>
                      <a:headEnd type="none" w="med" len="med"/>
                      <a:tailEnd type="none" w="med" len="med"/>
                    </a:lnB>
                  </a:tcPr>
                </a:tc>
                <a:tc>
                  <a:txBody>
                    <a:bodyPr/>
                    <a:lstStyle/>
                    <a:p>
                      <a:pPr algn="l" fontAlgn="t"/>
                      <a:r>
                        <a:rPr lang="en-US" sz="1700" u="none" strike="noStrike" dirty="0">
                          <a:solidFill>
                            <a:srgbClr val="3F3F3F"/>
                          </a:solidFill>
                          <a:effectLst/>
                          <a:latin typeface="Cordale"/>
                        </a:rPr>
                        <a:t>face-to-face or virtual teams whose members are from different countries</a:t>
                      </a:r>
                    </a:p>
                  </a:txBody>
                  <a:tcPr marL="92111" marR="92111" marT="64478" marB="64478">
                    <a:lnL w="9525" cap="flat" cmpd="sng" algn="ctr">
                      <a:solidFill>
                        <a:srgbClr val="BFBFBF"/>
                      </a:solidFill>
                      <a:prstDash val="solid"/>
                      <a:round/>
                      <a:headEnd type="none" w="med" len="med"/>
                      <a:tailEnd type="none" w="med" len="med"/>
                    </a:lnL>
                    <a:lnR>
                      <a:noFill/>
                    </a:lnR>
                    <a:lnT w="9525" cap="flat" cmpd="sng" algn="ctr">
                      <a:solidFill>
                        <a:srgbClr val="BFBFBF"/>
                      </a:solidFill>
                      <a:prstDash val="solid"/>
                      <a:round/>
                      <a:headEnd type="none" w="med" len="med"/>
                      <a:tailEnd type="none" w="med" len="med"/>
                    </a:lnT>
                    <a:lnB w="9525" cap="flat" cmpd="sng" algn="ctr">
                      <a:solidFill>
                        <a:srgbClr val="BFBFBF"/>
                      </a:solidFill>
                      <a:prstDash val="solid"/>
                      <a:round/>
                      <a:headEnd type="none" w="med" len="med"/>
                      <a:tailEnd type="none" w="med" len="med"/>
                    </a:lnB>
                  </a:tcPr>
                </a:tc>
                <a:extLst>
                  <a:ext uri="{0D108BD9-81ED-4DB2-BD59-A6C34878D82A}">
                    <a16:rowId xmlns:a16="http://schemas.microsoft.com/office/drawing/2014/main" val="1883420030"/>
                  </a:ext>
                </a:extLst>
              </a:tr>
            </a:tbl>
          </a:graphicData>
        </a:graphic>
      </p:graphicFrame>
      <p:sp>
        <p:nvSpPr>
          <p:cNvPr id="8" name="Rectangle 1">
            <a:extLst>
              <a:ext uri="{FF2B5EF4-FFF2-40B4-BE49-F238E27FC236}">
                <a16:creationId xmlns:a16="http://schemas.microsoft.com/office/drawing/2014/main" id="{17D13B3F-2E61-4528-975C-141961D61EDB}"/>
              </a:ext>
            </a:extLst>
          </p:cNvPr>
          <p:cNvSpPr>
            <a:spLocks noChangeArrowheads="1"/>
          </p:cNvSpPr>
          <p:nvPr/>
        </p:nvSpPr>
        <p:spPr bwMode="auto">
          <a:xfrm>
            <a:off x="4461979" y="2130941"/>
            <a:ext cx="2662152" cy="2911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322161" rIns="0" bIns="61893"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1" i="0" u="none" strike="noStrike" cap="none" normalizeH="0" baseline="0" dirty="0">
                <a:ln>
                  <a:noFill/>
                </a:ln>
                <a:solidFill>
                  <a:srgbClr val="FFFFFF"/>
                </a:solidFill>
                <a:effectLst/>
                <a:latin typeface="Open-sans"/>
              </a:rPr>
              <a:t>Table7.1.</a:t>
            </a:r>
            <a:r>
              <a:rPr kumimoji="0" lang="en-US" altLang="en-US" b="1" i="0" u="none" strike="noStrike" cap="none" normalizeH="0" baseline="0" dirty="0">
                <a:ln>
                  <a:noFill/>
                </a:ln>
                <a:solidFill>
                  <a:srgbClr val="3F3F3F"/>
                </a:solidFill>
                <a:effectLst/>
                <a:latin typeface="Helvetica" panose="020B0604020202020204" pitchFamily="34" charset="0"/>
              </a:rPr>
              <a:t>Types of Teams</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70728656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0" y="88216"/>
            <a:ext cx="9533101" cy="1610200"/>
          </a:xfrm>
          <a:prstGeom prst="rect">
            <a:avLst/>
          </a:prstGeom>
        </p:spPr>
      </p:pic>
      <p:sp>
        <p:nvSpPr>
          <p:cNvPr id="13" name="TextBox 12">
            <a:extLst>
              <a:ext uri="{FF2B5EF4-FFF2-40B4-BE49-F238E27FC236}">
                <a16:creationId xmlns:a16="http://schemas.microsoft.com/office/drawing/2014/main" id="{BBE7B179-D78A-43C4-BC53-870145A7F86C}"/>
              </a:ext>
            </a:extLst>
          </p:cNvPr>
          <p:cNvSpPr txBox="1"/>
          <p:nvPr/>
        </p:nvSpPr>
        <p:spPr>
          <a:xfrm>
            <a:off x="1874165" y="1422114"/>
            <a:ext cx="10198510" cy="400110"/>
          </a:xfrm>
          <a:prstGeom prst="rect">
            <a:avLst/>
          </a:prstGeom>
          <a:noFill/>
        </p:spPr>
        <p:txBody>
          <a:bodyPr wrap="square">
            <a:spAutoFit/>
          </a:bodyPr>
          <a:lstStyle/>
          <a:p>
            <a:pPr algn="l"/>
            <a:r>
              <a:rPr lang="en-US" sz="2000" b="1" i="0" dirty="0">
                <a:solidFill>
                  <a:srgbClr val="C1510A"/>
                </a:solidFill>
                <a:effectLst/>
                <a:latin typeface="Helvetica" panose="020B0604020202020204" pitchFamily="34" charset="0"/>
              </a:rPr>
              <a:t>Teams</a:t>
            </a:r>
          </a:p>
        </p:txBody>
      </p:sp>
      <p:grpSp>
        <p:nvGrpSpPr>
          <p:cNvPr id="12" name="Group 11">
            <a:extLst>
              <a:ext uri="{FF2B5EF4-FFF2-40B4-BE49-F238E27FC236}">
                <a16:creationId xmlns:a16="http://schemas.microsoft.com/office/drawing/2014/main" id="{C9F2F5AA-5345-40A3-A02C-8F39ED5840FF}"/>
              </a:ext>
            </a:extLst>
          </p:cNvPr>
          <p:cNvGrpSpPr/>
          <p:nvPr/>
        </p:nvGrpSpPr>
        <p:grpSpPr>
          <a:xfrm>
            <a:off x="130614" y="576828"/>
            <a:ext cx="5272804" cy="536288"/>
            <a:chOff x="130614" y="576828"/>
            <a:chExt cx="5272804" cy="536288"/>
          </a:xfrm>
        </p:grpSpPr>
        <p:sp>
          <p:nvSpPr>
            <p:cNvPr id="14" name="TextBox 13">
              <a:extLst>
                <a:ext uri="{FF2B5EF4-FFF2-40B4-BE49-F238E27FC236}">
                  <a16:creationId xmlns:a16="http://schemas.microsoft.com/office/drawing/2014/main" id="{8C5F1B9D-95F7-4B48-A88D-D2B2251CEC52}"/>
                </a:ext>
              </a:extLst>
            </p:cNvPr>
            <p:cNvSpPr txBox="1"/>
            <p:nvPr/>
          </p:nvSpPr>
          <p:spPr>
            <a:xfrm>
              <a:off x="2449853" y="576828"/>
              <a:ext cx="2953565" cy="523220"/>
            </a:xfrm>
            <a:prstGeom prst="rect">
              <a:avLst/>
            </a:prstGeom>
            <a:noFill/>
          </p:spPr>
          <p:txBody>
            <a:bodyPr wrap="none" rtlCol="0">
              <a:spAutoFit/>
            </a:bodyPr>
            <a:lstStyle/>
            <a:p>
              <a:r>
                <a:rPr lang="en-US" sz="2800" dirty="0">
                  <a:solidFill>
                    <a:schemeClr val="bg1"/>
                  </a:solidFill>
                  <a:latin typeface="Times New Roman" panose="02020603050405020304" pitchFamily="18" charset="0"/>
                  <a:cs typeface="Times New Roman" panose="02020603050405020304" pitchFamily="18" charset="0"/>
                </a:rPr>
                <a:t> Groups and Teams</a:t>
              </a:r>
            </a:p>
          </p:txBody>
        </p:sp>
        <p:sp>
          <p:nvSpPr>
            <p:cNvPr id="15" name="Rectangle 14">
              <a:extLst>
                <a:ext uri="{FF2B5EF4-FFF2-40B4-BE49-F238E27FC236}">
                  <a16:creationId xmlns:a16="http://schemas.microsoft.com/office/drawing/2014/main" id="{326BFDA7-1668-4ED7-B61D-14875A258907}"/>
                </a:ext>
              </a:extLst>
            </p:cNvPr>
            <p:cNvSpPr/>
            <p:nvPr/>
          </p:nvSpPr>
          <p:spPr>
            <a:xfrm>
              <a:off x="130614" y="589896"/>
              <a:ext cx="2085827" cy="523220"/>
            </a:xfrm>
            <a:prstGeom prst="rect">
              <a:avLst/>
            </a:prstGeom>
          </p:spPr>
          <p:txBody>
            <a:bodyPr wrap="none">
              <a:spAutoFit/>
            </a:bodyPr>
            <a:lstStyle/>
            <a:p>
              <a:r>
                <a:rPr lang="en-US" sz="2800" dirty="0">
                  <a:solidFill>
                    <a:schemeClr val="bg1"/>
                  </a:solidFill>
                  <a:latin typeface="Times New Roman" panose="02020603050405020304" pitchFamily="18" charset="0"/>
                  <a:cs typeface="Times New Roman" panose="02020603050405020304" pitchFamily="18" charset="0"/>
                </a:rPr>
                <a:t>CHAPTER</a:t>
              </a:r>
              <a:r>
                <a:rPr lang="en-US" sz="2800" dirty="0">
                  <a:solidFill>
                    <a:schemeClr val="bg1"/>
                  </a:solidFill>
                  <a:cs typeface="Tajawal Medium" panose="00000600000000000000"/>
                </a:rPr>
                <a:t> 7</a:t>
              </a:r>
            </a:p>
          </p:txBody>
        </p:sp>
      </p:grpSp>
      <p:pic>
        <p:nvPicPr>
          <p:cNvPr id="9" name="Picture 8">
            <a:extLst>
              <a:ext uri="{FF2B5EF4-FFF2-40B4-BE49-F238E27FC236}">
                <a16:creationId xmlns:a16="http://schemas.microsoft.com/office/drawing/2014/main" id="{E3957E3A-723A-4E1E-9CED-F3E2EC339022}"/>
              </a:ext>
            </a:extLst>
          </p:cNvPr>
          <p:cNvPicPr>
            <a:picLocks noChangeAspect="1"/>
          </p:cNvPicPr>
          <p:nvPr/>
        </p:nvPicPr>
        <p:blipFill>
          <a:blip r:embed="rId7"/>
          <a:stretch>
            <a:fillRect/>
          </a:stretch>
        </p:blipFill>
        <p:spPr>
          <a:xfrm>
            <a:off x="6096000" y="1698416"/>
            <a:ext cx="5667375" cy="4095750"/>
          </a:xfrm>
          <a:prstGeom prst="rect">
            <a:avLst/>
          </a:prstGeom>
        </p:spPr>
      </p:pic>
      <p:sp>
        <p:nvSpPr>
          <p:cNvPr id="16" name="TextBox 15">
            <a:extLst>
              <a:ext uri="{FF2B5EF4-FFF2-40B4-BE49-F238E27FC236}">
                <a16:creationId xmlns:a16="http://schemas.microsoft.com/office/drawing/2014/main" id="{BE7134B8-A85E-494A-AAA9-D4201EF7D9C2}"/>
              </a:ext>
            </a:extLst>
          </p:cNvPr>
          <p:cNvSpPr txBox="1"/>
          <p:nvPr/>
        </p:nvSpPr>
        <p:spPr>
          <a:xfrm>
            <a:off x="1668209" y="2660232"/>
            <a:ext cx="4516852" cy="2585323"/>
          </a:xfrm>
          <a:prstGeom prst="rect">
            <a:avLst/>
          </a:prstGeom>
          <a:solidFill>
            <a:srgbClr val="FF9518"/>
          </a:solidFill>
        </p:spPr>
        <p:txBody>
          <a:bodyPr wrap="square">
            <a:spAutoFit/>
          </a:bodyPr>
          <a:lstStyle/>
          <a:p>
            <a:pPr algn="just"/>
            <a:r>
              <a:rPr lang="en-US" i="1" dirty="0"/>
              <a:t>Virtual teams are becoming increasingly common in organizations. New forms of technology, coupled with pressures to reduce travel costs, make it easy for colleagues who are geographically dispersed to interact in ways that mirror face-to-face interactions. Of course, they may also have a reduced personal connection with their colleagues when meeting this way.</a:t>
            </a:r>
          </a:p>
        </p:txBody>
      </p:sp>
    </p:spTree>
    <p:extLst>
      <p:ext uri="{BB962C8B-B14F-4D97-AF65-F5344CB8AC3E}">
        <p14:creationId xmlns:p14="http://schemas.microsoft.com/office/powerpoint/2010/main" val="284917340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9533101" cy="1610200"/>
          </a:xfrm>
          <a:prstGeom prst="rect">
            <a:avLst/>
          </a:prstGeom>
        </p:spPr>
      </p:pic>
      <p:sp>
        <p:nvSpPr>
          <p:cNvPr id="13" name="TextBox 12">
            <a:extLst>
              <a:ext uri="{FF2B5EF4-FFF2-40B4-BE49-F238E27FC236}">
                <a16:creationId xmlns:a16="http://schemas.microsoft.com/office/drawing/2014/main" id="{BBE7B179-D78A-43C4-BC53-870145A7F86C}"/>
              </a:ext>
            </a:extLst>
          </p:cNvPr>
          <p:cNvSpPr txBox="1"/>
          <p:nvPr/>
        </p:nvSpPr>
        <p:spPr>
          <a:xfrm>
            <a:off x="1874165" y="1318788"/>
            <a:ext cx="10198510" cy="1015663"/>
          </a:xfrm>
          <a:prstGeom prst="rect">
            <a:avLst/>
          </a:prstGeom>
          <a:noFill/>
        </p:spPr>
        <p:txBody>
          <a:bodyPr wrap="square">
            <a:spAutoFit/>
          </a:bodyPr>
          <a:lstStyle/>
          <a:p>
            <a:r>
              <a:rPr lang="en-US" sz="2000" b="1" dirty="0">
                <a:solidFill>
                  <a:srgbClr val="C1510A"/>
                </a:solidFill>
                <a:effectLst/>
                <a:latin typeface="Helvetica" panose="020B0604020202020204" pitchFamily="34" charset="0"/>
              </a:rPr>
              <a:t>Informal Groups</a:t>
            </a:r>
          </a:p>
          <a:p>
            <a:br>
              <a:rPr lang="en-US" sz="2000" dirty="0"/>
            </a:br>
            <a:endParaRPr lang="en-US" sz="2000" b="1" i="0" dirty="0">
              <a:solidFill>
                <a:srgbClr val="C1510A"/>
              </a:solidFill>
              <a:effectLst/>
              <a:latin typeface="Helvetica" panose="020B0604020202020204" pitchFamily="34" charset="0"/>
            </a:endParaRPr>
          </a:p>
        </p:txBody>
      </p:sp>
      <p:graphicFrame>
        <p:nvGraphicFramePr>
          <p:cNvPr id="9" name="Table 9">
            <a:extLst>
              <a:ext uri="{FF2B5EF4-FFF2-40B4-BE49-F238E27FC236}">
                <a16:creationId xmlns:a16="http://schemas.microsoft.com/office/drawing/2014/main" id="{12C13201-2A81-4736-8949-3974E428850B}"/>
              </a:ext>
            </a:extLst>
          </p:cNvPr>
          <p:cNvGraphicFramePr>
            <a:graphicFrameLocks noGrp="1"/>
          </p:cNvGraphicFramePr>
          <p:nvPr>
            <p:extLst>
              <p:ext uri="{D42A27DB-BD31-4B8C-83A1-F6EECF244321}">
                <p14:modId xmlns:p14="http://schemas.microsoft.com/office/powerpoint/2010/main" val="2874590617"/>
              </p:ext>
            </p:extLst>
          </p:nvPr>
        </p:nvGraphicFramePr>
        <p:xfrm>
          <a:off x="1874165" y="1741431"/>
          <a:ext cx="10066044" cy="4360568"/>
        </p:xfrm>
        <a:graphic>
          <a:graphicData uri="http://schemas.openxmlformats.org/drawingml/2006/table">
            <a:tbl>
              <a:tblPr firstRow="1" bandRow="1">
                <a:tableStyleId>{5C22544A-7EE6-4342-B048-85BDC9FD1C3A}</a:tableStyleId>
              </a:tblPr>
              <a:tblGrid>
                <a:gridCol w="1119353">
                  <a:extLst>
                    <a:ext uri="{9D8B030D-6E8A-4147-A177-3AD203B41FA5}">
                      <a16:colId xmlns:a16="http://schemas.microsoft.com/office/drawing/2014/main" val="2794518856"/>
                    </a:ext>
                  </a:extLst>
                </a:gridCol>
                <a:gridCol w="8946691">
                  <a:extLst>
                    <a:ext uri="{9D8B030D-6E8A-4147-A177-3AD203B41FA5}">
                      <a16:colId xmlns:a16="http://schemas.microsoft.com/office/drawing/2014/main" val="3104022207"/>
                    </a:ext>
                  </a:extLst>
                </a:gridCol>
              </a:tblGrid>
              <a:tr h="4360568">
                <a:tc>
                  <a: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b="0" dirty="0">
                          <a:solidFill>
                            <a:schemeClr val="tx1"/>
                          </a:solidFill>
                        </a:rPr>
                        <a:t> </a:t>
                      </a:r>
                      <a:r>
                        <a:rPr lang="en-US" sz="1800" b="1" i="0" kern="1200" dirty="0">
                          <a:solidFill>
                            <a:schemeClr val="tx1"/>
                          </a:solidFill>
                          <a:effectLst/>
                          <a:latin typeface="+mn-lt"/>
                          <a:ea typeface="+mn-ea"/>
                          <a:cs typeface="+mn-cs"/>
                        </a:rPr>
                        <a:t>Informal Groups</a:t>
                      </a:r>
                    </a:p>
                    <a:p>
                      <a:pPr marL="0" marR="0" lvl="0" indent="0" algn="just" defTabSz="914400" rtl="0" eaLnBrk="1" fontAlgn="auto" latinLnBrk="0" hangingPunct="1">
                        <a:lnSpc>
                          <a:spcPct val="100000"/>
                        </a:lnSpc>
                        <a:spcBef>
                          <a:spcPts val="0"/>
                        </a:spcBef>
                        <a:spcAft>
                          <a:spcPts val="0"/>
                        </a:spcAft>
                        <a:buClrTx/>
                        <a:buSzTx/>
                        <a:buFontTx/>
                        <a:buNone/>
                        <a:tabLst/>
                        <a:defRPr/>
                      </a:pPr>
                      <a:endParaRPr lang="en-US" b="0" dirty="0">
                        <a:solidFill>
                          <a:schemeClr val="tx1"/>
                        </a:solidFill>
                      </a:endParaRPr>
                    </a:p>
                  </a:txBody>
                  <a:tcPr>
                    <a:noFill/>
                  </a:tcPr>
                </a:tc>
                <a:tc>
                  <a:txBody>
                    <a:bodyPr/>
                    <a:lstStyle/>
                    <a:p>
                      <a:pPr marL="285750" indent="-285750" algn="just">
                        <a:buFont typeface="Wingdings" panose="05000000000000000000" pitchFamily="2" charset="2"/>
                        <a:buChar char="§"/>
                      </a:pPr>
                      <a:r>
                        <a:rPr lang="en-US" b="1" u="sng" dirty="0">
                          <a:solidFill>
                            <a:schemeClr val="tx1"/>
                          </a:solidFill>
                        </a:rPr>
                        <a:t>informal groups </a:t>
                      </a:r>
                      <a:r>
                        <a:rPr lang="en-US" b="0" u="none" dirty="0">
                          <a:solidFill>
                            <a:schemeClr val="tx1"/>
                          </a:solidFill>
                        </a:rPr>
                        <a:t>are formed by their members and consist of friendship groups, which are relatively permanent, and interest groups, which may be shorter-lived.</a:t>
                      </a:r>
                      <a:endParaRPr lang="ar-EG" b="0" u="none" dirty="0">
                        <a:solidFill>
                          <a:schemeClr val="tx1"/>
                        </a:solidFill>
                      </a:endParaRPr>
                    </a:p>
                    <a:p>
                      <a:pPr marL="285750" indent="-285750" algn="just">
                        <a:buFont typeface="Wingdings" panose="05000000000000000000" pitchFamily="2" charset="2"/>
                        <a:buChar char="§"/>
                      </a:pPr>
                      <a:endParaRPr lang="en-US" b="0" u="none" dirty="0">
                        <a:solidFill>
                          <a:schemeClr val="tx1"/>
                        </a:solidFill>
                      </a:endParaRPr>
                    </a:p>
                    <a:p>
                      <a:pPr marL="342900" indent="-342900" algn="just">
                        <a:buFont typeface="+mj-lt"/>
                        <a:buAutoNum type="arabicPeriod"/>
                      </a:pPr>
                      <a:r>
                        <a:rPr lang="en-US" b="1" u="sng" dirty="0">
                          <a:solidFill>
                            <a:schemeClr val="tx1"/>
                          </a:solidFill>
                        </a:rPr>
                        <a:t>Friendship groups </a:t>
                      </a:r>
                      <a:r>
                        <a:rPr lang="en-US" b="0" u="none" dirty="0">
                          <a:solidFill>
                            <a:schemeClr val="tx1"/>
                          </a:solidFill>
                        </a:rPr>
                        <a:t>arise out of cordial personal relationships among members and the enjoyment they get from being together.</a:t>
                      </a:r>
                    </a:p>
                    <a:p>
                      <a:pPr marL="342900" indent="-342900" algn="just">
                        <a:buFont typeface="+mj-lt"/>
                        <a:buAutoNum type="arabicPeriod"/>
                      </a:pPr>
                      <a:endParaRPr lang="en-US" b="0" u="none" dirty="0">
                        <a:solidFill>
                          <a:schemeClr val="tx1"/>
                        </a:solidFill>
                      </a:endParaRPr>
                    </a:p>
                    <a:p>
                      <a:pPr marL="342900" indent="-342900" algn="just">
                        <a:buFont typeface="+mj-lt"/>
                        <a:buAutoNum type="arabicPeriod"/>
                      </a:pPr>
                      <a:r>
                        <a:rPr lang="en-US" b="1" u="sng" dirty="0">
                          <a:solidFill>
                            <a:schemeClr val="tx1"/>
                          </a:solidFill>
                        </a:rPr>
                        <a:t> Interest groups </a:t>
                      </a:r>
                      <a:r>
                        <a:rPr lang="en-US" b="0" u="none" dirty="0">
                          <a:solidFill>
                            <a:schemeClr val="tx1"/>
                          </a:solidFill>
                        </a:rPr>
                        <a:t>are organized around a common activity or interest, although friendships may also develop among members.</a:t>
                      </a:r>
                    </a:p>
                    <a:p>
                      <a:pPr marL="342900" indent="-342900" algn="just">
                        <a:buFont typeface="+mj-lt"/>
                        <a:buAutoNum type="arabicPeriod"/>
                      </a:pPr>
                      <a:endParaRPr lang="en-US" b="0" u="none" dirty="0">
                        <a:solidFill>
                          <a:schemeClr val="tx1"/>
                        </a:solidFill>
                      </a:endParaRPr>
                    </a:p>
                    <a:p>
                      <a:pPr marL="0" indent="0" algn="just">
                        <a:buFont typeface="+mj-lt"/>
                        <a:buNone/>
                      </a:pPr>
                      <a:r>
                        <a:rPr lang="en-US" b="1" u="sng" dirty="0">
                          <a:solidFill>
                            <a:schemeClr val="tx1"/>
                          </a:solidFill>
                        </a:rPr>
                        <a:t>Good examples: </a:t>
                      </a:r>
                      <a:r>
                        <a:rPr lang="en-US" b="0" u="none" dirty="0">
                          <a:solidFill>
                            <a:schemeClr val="tx1"/>
                          </a:solidFill>
                        </a:rPr>
                        <a:t>of interest groups are the networks of working women that have developed over the last several years.</a:t>
                      </a:r>
                    </a:p>
                    <a:p>
                      <a:pPr marL="0" indent="0" algn="just">
                        <a:buFont typeface="+mj-lt"/>
                        <a:buNone/>
                      </a:pPr>
                      <a:endParaRPr lang="en-US" b="0" u="none" dirty="0">
                        <a:solidFill>
                          <a:schemeClr val="tx1"/>
                        </a:solidFill>
                      </a:endParaRPr>
                    </a:p>
                    <a:p>
                      <a:pPr marL="0" indent="0" algn="just">
                        <a:buFont typeface="+mj-lt"/>
                        <a:buNone/>
                      </a:pPr>
                      <a:r>
                        <a:rPr lang="en-US" b="0" u="none" dirty="0">
                          <a:solidFill>
                            <a:schemeClr val="tx1"/>
                          </a:solidFill>
                        </a:rPr>
                        <a:t> Many of these groups began as informal social gatherings of women who wanted to meet with other women working in male-dominated organizations, but they soon developed into interest groups whose benefits went far beyond their initial social purposes.</a:t>
                      </a:r>
                    </a:p>
                  </a:txBody>
                  <a:tcPr>
                    <a:noFill/>
                  </a:tcPr>
                </a:tc>
                <a:extLst>
                  <a:ext uri="{0D108BD9-81ED-4DB2-BD59-A6C34878D82A}">
                    <a16:rowId xmlns:a16="http://schemas.microsoft.com/office/drawing/2014/main" val="2405907928"/>
                  </a:ext>
                </a:extLst>
              </a:tr>
            </a:tbl>
          </a:graphicData>
        </a:graphic>
      </p:graphicFrame>
      <p:grpSp>
        <p:nvGrpSpPr>
          <p:cNvPr id="12" name="Group 11">
            <a:extLst>
              <a:ext uri="{FF2B5EF4-FFF2-40B4-BE49-F238E27FC236}">
                <a16:creationId xmlns:a16="http://schemas.microsoft.com/office/drawing/2014/main" id="{C9F2F5AA-5345-40A3-A02C-8F39ED5840FF}"/>
              </a:ext>
            </a:extLst>
          </p:cNvPr>
          <p:cNvGrpSpPr/>
          <p:nvPr/>
        </p:nvGrpSpPr>
        <p:grpSpPr>
          <a:xfrm>
            <a:off x="130614" y="576828"/>
            <a:ext cx="5272804" cy="536288"/>
            <a:chOff x="130614" y="576828"/>
            <a:chExt cx="5272804" cy="536288"/>
          </a:xfrm>
        </p:grpSpPr>
        <p:sp>
          <p:nvSpPr>
            <p:cNvPr id="14" name="TextBox 13">
              <a:extLst>
                <a:ext uri="{FF2B5EF4-FFF2-40B4-BE49-F238E27FC236}">
                  <a16:creationId xmlns:a16="http://schemas.microsoft.com/office/drawing/2014/main" id="{8C5F1B9D-95F7-4B48-A88D-D2B2251CEC52}"/>
                </a:ext>
              </a:extLst>
            </p:cNvPr>
            <p:cNvSpPr txBox="1"/>
            <p:nvPr/>
          </p:nvSpPr>
          <p:spPr>
            <a:xfrm>
              <a:off x="2449853" y="576828"/>
              <a:ext cx="2953565" cy="523220"/>
            </a:xfrm>
            <a:prstGeom prst="rect">
              <a:avLst/>
            </a:prstGeom>
            <a:noFill/>
          </p:spPr>
          <p:txBody>
            <a:bodyPr wrap="none" rtlCol="0">
              <a:spAutoFit/>
            </a:bodyPr>
            <a:lstStyle/>
            <a:p>
              <a:r>
                <a:rPr lang="en-US" sz="2800" dirty="0">
                  <a:solidFill>
                    <a:schemeClr val="bg1"/>
                  </a:solidFill>
                  <a:latin typeface="Times New Roman" panose="02020603050405020304" pitchFamily="18" charset="0"/>
                  <a:cs typeface="Times New Roman" panose="02020603050405020304" pitchFamily="18" charset="0"/>
                </a:rPr>
                <a:t> Groups and Teams</a:t>
              </a:r>
            </a:p>
          </p:txBody>
        </p:sp>
        <p:sp>
          <p:nvSpPr>
            <p:cNvPr id="15" name="Rectangle 14">
              <a:extLst>
                <a:ext uri="{FF2B5EF4-FFF2-40B4-BE49-F238E27FC236}">
                  <a16:creationId xmlns:a16="http://schemas.microsoft.com/office/drawing/2014/main" id="{326BFDA7-1668-4ED7-B61D-14875A258907}"/>
                </a:ext>
              </a:extLst>
            </p:cNvPr>
            <p:cNvSpPr/>
            <p:nvPr/>
          </p:nvSpPr>
          <p:spPr>
            <a:xfrm>
              <a:off x="130614" y="589896"/>
              <a:ext cx="2085827" cy="523220"/>
            </a:xfrm>
            <a:prstGeom prst="rect">
              <a:avLst/>
            </a:prstGeom>
          </p:spPr>
          <p:txBody>
            <a:bodyPr wrap="none">
              <a:spAutoFit/>
            </a:bodyPr>
            <a:lstStyle/>
            <a:p>
              <a:r>
                <a:rPr lang="en-US" sz="2800" dirty="0">
                  <a:solidFill>
                    <a:schemeClr val="bg1"/>
                  </a:solidFill>
                  <a:latin typeface="Times New Roman" panose="02020603050405020304" pitchFamily="18" charset="0"/>
                  <a:cs typeface="Times New Roman" panose="02020603050405020304" pitchFamily="18" charset="0"/>
                </a:rPr>
                <a:t>CHAPTER</a:t>
              </a:r>
              <a:r>
                <a:rPr lang="en-US" sz="2800" dirty="0">
                  <a:solidFill>
                    <a:schemeClr val="bg1"/>
                  </a:solidFill>
                  <a:cs typeface="Tajawal Medium" panose="00000600000000000000"/>
                </a:rPr>
                <a:t> 7</a:t>
              </a:r>
            </a:p>
          </p:txBody>
        </p:sp>
      </p:grpSp>
    </p:spTree>
    <p:extLst>
      <p:ext uri="{BB962C8B-B14F-4D97-AF65-F5344CB8AC3E}">
        <p14:creationId xmlns:p14="http://schemas.microsoft.com/office/powerpoint/2010/main" val="416524321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9533101" cy="1610200"/>
          </a:xfrm>
          <a:prstGeom prst="rect">
            <a:avLst/>
          </a:prstGeom>
        </p:spPr>
      </p:pic>
      <p:sp>
        <p:nvSpPr>
          <p:cNvPr id="13" name="TextBox 12">
            <a:extLst>
              <a:ext uri="{FF2B5EF4-FFF2-40B4-BE49-F238E27FC236}">
                <a16:creationId xmlns:a16="http://schemas.microsoft.com/office/drawing/2014/main" id="{BBE7B179-D78A-43C4-BC53-870145A7F86C}"/>
              </a:ext>
            </a:extLst>
          </p:cNvPr>
          <p:cNvSpPr txBox="1"/>
          <p:nvPr/>
        </p:nvSpPr>
        <p:spPr>
          <a:xfrm>
            <a:off x="1874165" y="1318788"/>
            <a:ext cx="10198510" cy="1015663"/>
          </a:xfrm>
          <a:prstGeom prst="rect">
            <a:avLst/>
          </a:prstGeom>
          <a:noFill/>
        </p:spPr>
        <p:txBody>
          <a:bodyPr wrap="square">
            <a:spAutoFit/>
          </a:bodyPr>
          <a:lstStyle/>
          <a:p>
            <a:pPr algn="l"/>
            <a:r>
              <a:rPr lang="en-US" sz="2000" b="1" i="0" dirty="0">
                <a:solidFill>
                  <a:srgbClr val="C1510A"/>
                </a:solidFill>
                <a:effectLst/>
                <a:latin typeface="Helvetica" panose="020B0604020202020204" pitchFamily="34" charset="0"/>
              </a:rPr>
              <a:t>Group Performance Factors</a:t>
            </a:r>
          </a:p>
          <a:p>
            <a:br>
              <a:rPr lang="en-US" sz="2000" dirty="0"/>
            </a:br>
            <a:endParaRPr lang="en-US" sz="2000" b="1" i="0" dirty="0">
              <a:solidFill>
                <a:srgbClr val="C1510A"/>
              </a:solidFill>
              <a:effectLst/>
              <a:latin typeface="Helvetica" panose="020B0604020202020204" pitchFamily="34" charset="0"/>
            </a:endParaRPr>
          </a:p>
        </p:txBody>
      </p:sp>
      <p:graphicFrame>
        <p:nvGraphicFramePr>
          <p:cNvPr id="9" name="Table 9">
            <a:extLst>
              <a:ext uri="{FF2B5EF4-FFF2-40B4-BE49-F238E27FC236}">
                <a16:creationId xmlns:a16="http://schemas.microsoft.com/office/drawing/2014/main" id="{12C13201-2A81-4736-8949-3974E428850B}"/>
              </a:ext>
            </a:extLst>
          </p:cNvPr>
          <p:cNvGraphicFramePr>
            <a:graphicFrameLocks noGrp="1"/>
          </p:cNvGraphicFramePr>
          <p:nvPr>
            <p:extLst>
              <p:ext uri="{D42A27DB-BD31-4B8C-83A1-F6EECF244321}">
                <p14:modId xmlns:p14="http://schemas.microsoft.com/office/powerpoint/2010/main" val="434690421"/>
              </p:ext>
            </p:extLst>
          </p:nvPr>
        </p:nvGraphicFramePr>
        <p:xfrm>
          <a:off x="1874165" y="1815872"/>
          <a:ext cx="10066044" cy="4360568"/>
        </p:xfrm>
        <a:graphic>
          <a:graphicData uri="http://schemas.openxmlformats.org/drawingml/2006/table">
            <a:tbl>
              <a:tblPr firstRow="1" bandRow="1">
                <a:tableStyleId>{5C22544A-7EE6-4342-B048-85BDC9FD1C3A}</a:tableStyleId>
              </a:tblPr>
              <a:tblGrid>
                <a:gridCol w="1119353">
                  <a:extLst>
                    <a:ext uri="{9D8B030D-6E8A-4147-A177-3AD203B41FA5}">
                      <a16:colId xmlns:a16="http://schemas.microsoft.com/office/drawing/2014/main" val="2794518856"/>
                    </a:ext>
                  </a:extLst>
                </a:gridCol>
                <a:gridCol w="8946691">
                  <a:extLst>
                    <a:ext uri="{9D8B030D-6E8A-4147-A177-3AD203B41FA5}">
                      <a16:colId xmlns:a16="http://schemas.microsoft.com/office/drawing/2014/main" val="3104022207"/>
                    </a:ext>
                  </a:extLst>
                </a:gridCol>
              </a:tblGrid>
              <a:tr h="4360568">
                <a:tc>
                  <a: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b="0" dirty="0">
                          <a:solidFill>
                            <a:schemeClr val="tx1"/>
                          </a:solidFill>
                        </a:rPr>
                        <a:t> </a:t>
                      </a:r>
                      <a:r>
                        <a:rPr lang="en-US" sz="1800" b="1" i="0" kern="1200" dirty="0">
                          <a:solidFill>
                            <a:schemeClr val="tx1"/>
                          </a:solidFill>
                          <a:effectLst/>
                          <a:latin typeface="+mn-lt"/>
                          <a:ea typeface="+mn-ea"/>
                          <a:cs typeface="+mn-cs"/>
                        </a:rPr>
                        <a:t>Group Performance Factors</a:t>
                      </a:r>
                      <a:endParaRPr lang="en-US" b="0" dirty="0">
                        <a:solidFill>
                          <a:schemeClr val="tx1"/>
                        </a:solidFill>
                      </a:endParaRPr>
                    </a:p>
                  </a:txBody>
                  <a:tcPr>
                    <a:noFill/>
                  </a:tcPr>
                </a:tc>
                <a:tc>
                  <a:txBody>
                    <a:bodyPr/>
                    <a:lstStyle/>
                    <a:p>
                      <a:pPr marL="285750" indent="-285750" algn="just">
                        <a:buFont typeface="Wingdings" panose="05000000000000000000" pitchFamily="2" charset="2"/>
                        <a:buChar char="§"/>
                      </a:pPr>
                      <a:r>
                        <a:rPr lang="en-US" b="0" u="none" dirty="0">
                          <a:solidFill>
                            <a:schemeClr val="tx1"/>
                          </a:solidFill>
                        </a:rPr>
                        <a:t>The performance of any group is affected by several factors (in addition to its reasons for forming and the stages of its development, discussed later).</a:t>
                      </a:r>
                    </a:p>
                    <a:p>
                      <a:pPr marL="285750" indent="-285750" algn="just">
                        <a:buFont typeface="Wingdings" panose="05000000000000000000" pitchFamily="2" charset="2"/>
                        <a:buChar char="§"/>
                      </a:pPr>
                      <a:endParaRPr lang="en-US" b="0" u="none" dirty="0">
                        <a:solidFill>
                          <a:schemeClr val="tx1"/>
                        </a:solidFill>
                      </a:endParaRPr>
                    </a:p>
                    <a:p>
                      <a:pPr marL="285750" indent="-285750" algn="just">
                        <a:buFont typeface="Wingdings" panose="05000000000000000000" pitchFamily="2" charset="2"/>
                        <a:buChar char="§"/>
                      </a:pPr>
                      <a:r>
                        <a:rPr lang="en-US" b="0" u="none" dirty="0">
                          <a:solidFill>
                            <a:schemeClr val="tx1"/>
                          </a:solidFill>
                        </a:rPr>
                        <a:t>In a high-performing group, a group synergy often develops in which the group’s performance is more than the sum of the individual contributions of its members. Several additional factors may account for this accelerated performance.</a:t>
                      </a:r>
                    </a:p>
                    <a:p>
                      <a:pPr marL="285750" indent="-285750" algn="just">
                        <a:buFont typeface="Wingdings" panose="05000000000000000000" pitchFamily="2" charset="2"/>
                        <a:buChar char="§"/>
                      </a:pPr>
                      <a:endParaRPr lang="en-US" b="0" u="none" dirty="0">
                        <a:solidFill>
                          <a:schemeClr val="tx1"/>
                        </a:solidFill>
                      </a:endParaRPr>
                    </a:p>
                    <a:p>
                      <a:pPr marL="285750" indent="-285750" algn="just">
                        <a:buFont typeface="Wingdings" panose="05000000000000000000" pitchFamily="2" charset="2"/>
                        <a:buChar char="§"/>
                      </a:pPr>
                      <a:r>
                        <a:rPr lang="en-US" b="0" u="none" dirty="0">
                          <a:solidFill>
                            <a:schemeClr val="tx1"/>
                          </a:solidFill>
                        </a:rPr>
                        <a:t>The five basic group performance factors are composition, size, norms, cohesiveness, and informal leadership.</a:t>
                      </a:r>
                    </a:p>
                    <a:p>
                      <a:pPr marL="285750" indent="-285750" algn="just">
                        <a:buFont typeface="Wingdings" panose="05000000000000000000" pitchFamily="2" charset="2"/>
                        <a:buChar char="§"/>
                      </a:pPr>
                      <a:endParaRPr lang="en-US" b="0" u="none" dirty="0">
                        <a:solidFill>
                          <a:schemeClr val="tx1"/>
                        </a:solidFill>
                      </a:endParaRPr>
                    </a:p>
                    <a:p>
                      <a:pPr marL="285750" indent="-285750" algn="just">
                        <a:buFont typeface="Wingdings" panose="05000000000000000000" pitchFamily="2" charset="2"/>
                        <a:buChar char="§"/>
                      </a:pPr>
                      <a:r>
                        <a:rPr lang="en-US" b="0" u="none" dirty="0">
                          <a:solidFill>
                            <a:schemeClr val="tx1"/>
                          </a:solidFill>
                        </a:rPr>
                        <a:t>If you are part of a group or team that is not performing effectively, the Improve Your Skills feature might be a useful diagnostic tool.</a:t>
                      </a:r>
                    </a:p>
                  </a:txBody>
                  <a:tcPr>
                    <a:noFill/>
                  </a:tcPr>
                </a:tc>
                <a:extLst>
                  <a:ext uri="{0D108BD9-81ED-4DB2-BD59-A6C34878D82A}">
                    <a16:rowId xmlns:a16="http://schemas.microsoft.com/office/drawing/2014/main" val="2405907928"/>
                  </a:ext>
                </a:extLst>
              </a:tr>
            </a:tbl>
          </a:graphicData>
        </a:graphic>
      </p:graphicFrame>
      <p:grpSp>
        <p:nvGrpSpPr>
          <p:cNvPr id="12" name="Group 11">
            <a:extLst>
              <a:ext uri="{FF2B5EF4-FFF2-40B4-BE49-F238E27FC236}">
                <a16:creationId xmlns:a16="http://schemas.microsoft.com/office/drawing/2014/main" id="{C9F2F5AA-5345-40A3-A02C-8F39ED5840FF}"/>
              </a:ext>
            </a:extLst>
          </p:cNvPr>
          <p:cNvGrpSpPr/>
          <p:nvPr/>
        </p:nvGrpSpPr>
        <p:grpSpPr>
          <a:xfrm>
            <a:off x="130614" y="576828"/>
            <a:ext cx="5272804" cy="536288"/>
            <a:chOff x="130614" y="576828"/>
            <a:chExt cx="5272804" cy="536288"/>
          </a:xfrm>
        </p:grpSpPr>
        <p:sp>
          <p:nvSpPr>
            <p:cNvPr id="14" name="TextBox 13">
              <a:extLst>
                <a:ext uri="{FF2B5EF4-FFF2-40B4-BE49-F238E27FC236}">
                  <a16:creationId xmlns:a16="http://schemas.microsoft.com/office/drawing/2014/main" id="{8C5F1B9D-95F7-4B48-A88D-D2B2251CEC52}"/>
                </a:ext>
              </a:extLst>
            </p:cNvPr>
            <p:cNvSpPr txBox="1"/>
            <p:nvPr/>
          </p:nvSpPr>
          <p:spPr>
            <a:xfrm>
              <a:off x="2449853" y="576828"/>
              <a:ext cx="2953565" cy="523220"/>
            </a:xfrm>
            <a:prstGeom prst="rect">
              <a:avLst/>
            </a:prstGeom>
            <a:noFill/>
          </p:spPr>
          <p:txBody>
            <a:bodyPr wrap="none" rtlCol="0">
              <a:spAutoFit/>
            </a:bodyPr>
            <a:lstStyle/>
            <a:p>
              <a:r>
                <a:rPr lang="en-US" sz="2800" dirty="0">
                  <a:solidFill>
                    <a:schemeClr val="bg1"/>
                  </a:solidFill>
                  <a:latin typeface="Times New Roman" panose="02020603050405020304" pitchFamily="18" charset="0"/>
                  <a:cs typeface="Times New Roman" panose="02020603050405020304" pitchFamily="18" charset="0"/>
                </a:rPr>
                <a:t> Groups and Teams</a:t>
              </a:r>
            </a:p>
          </p:txBody>
        </p:sp>
        <p:sp>
          <p:nvSpPr>
            <p:cNvPr id="15" name="Rectangle 14">
              <a:extLst>
                <a:ext uri="{FF2B5EF4-FFF2-40B4-BE49-F238E27FC236}">
                  <a16:creationId xmlns:a16="http://schemas.microsoft.com/office/drawing/2014/main" id="{326BFDA7-1668-4ED7-B61D-14875A258907}"/>
                </a:ext>
              </a:extLst>
            </p:cNvPr>
            <p:cNvSpPr/>
            <p:nvPr/>
          </p:nvSpPr>
          <p:spPr>
            <a:xfrm>
              <a:off x="130614" y="589896"/>
              <a:ext cx="2085827" cy="523220"/>
            </a:xfrm>
            <a:prstGeom prst="rect">
              <a:avLst/>
            </a:prstGeom>
          </p:spPr>
          <p:txBody>
            <a:bodyPr wrap="none">
              <a:spAutoFit/>
            </a:bodyPr>
            <a:lstStyle/>
            <a:p>
              <a:r>
                <a:rPr lang="en-US" sz="2800" dirty="0">
                  <a:solidFill>
                    <a:schemeClr val="bg1"/>
                  </a:solidFill>
                  <a:latin typeface="Times New Roman" panose="02020603050405020304" pitchFamily="18" charset="0"/>
                  <a:cs typeface="Times New Roman" panose="02020603050405020304" pitchFamily="18" charset="0"/>
                </a:rPr>
                <a:t>CHAPTER</a:t>
              </a:r>
              <a:r>
                <a:rPr lang="en-US" sz="2800" dirty="0">
                  <a:solidFill>
                    <a:schemeClr val="bg1"/>
                  </a:solidFill>
                  <a:cs typeface="Tajawal Medium" panose="00000600000000000000"/>
                </a:rPr>
                <a:t> 7</a:t>
              </a:r>
            </a:p>
          </p:txBody>
        </p:sp>
      </p:grpSp>
    </p:spTree>
    <p:extLst>
      <p:ext uri="{BB962C8B-B14F-4D97-AF65-F5344CB8AC3E}">
        <p14:creationId xmlns:p14="http://schemas.microsoft.com/office/powerpoint/2010/main" val="221992578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9533101" cy="1610200"/>
          </a:xfrm>
          <a:prstGeom prst="rect">
            <a:avLst/>
          </a:prstGeom>
        </p:spPr>
      </p:pic>
      <p:sp>
        <p:nvSpPr>
          <p:cNvPr id="13" name="TextBox 12">
            <a:extLst>
              <a:ext uri="{FF2B5EF4-FFF2-40B4-BE49-F238E27FC236}">
                <a16:creationId xmlns:a16="http://schemas.microsoft.com/office/drawing/2014/main" id="{BBE7B179-D78A-43C4-BC53-870145A7F86C}"/>
              </a:ext>
            </a:extLst>
          </p:cNvPr>
          <p:cNvSpPr txBox="1"/>
          <p:nvPr/>
        </p:nvSpPr>
        <p:spPr>
          <a:xfrm>
            <a:off x="1874165" y="1318788"/>
            <a:ext cx="10198510" cy="1015663"/>
          </a:xfrm>
          <a:prstGeom prst="rect">
            <a:avLst/>
          </a:prstGeom>
          <a:noFill/>
        </p:spPr>
        <p:txBody>
          <a:bodyPr wrap="square">
            <a:spAutoFit/>
          </a:bodyPr>
          <a:lstStyle/>
          <a:p>
            <a:pPr algn="l"/>
            <a:r>
              <a:rPr lang="en-US" sz="2000" b="1" i="0" dirty="0">
                <a:solidFill>
                  <a:srgbClr val="C1510A"/>
                </a:solidFill>
                <a:effectLst/>
                <a:latin typeface="Helvetica" panose="020B0604020202020204" pitchFamily="34" charset="0"/>
              </a:rPr>
              <a:t>Group Performance Factors</a:t>
            </a:r>
          </a:p>
          <a:p>
            <a:br>
              <a:rPr lang="en-US" sz="2000" dirty="0"/>
            </a:br>
            <a:endParaRPr lang="en-US" sz="2000" b="1" i="0" dirty="0">
              <a:solidFill>
                <a:srgbClr val="C1510A"/>
              </a:solidFill>
              <a:effectLst/>
              <a:latin typeface="Helvetica" panose="020B0604020202020204" pitchFamily="34" charset="0"/>
            </a:endParaRPr>
          </a:p>
        </p:txBody>
      </p:sp>
      <p:graphicFrame>
        <p:nvGraphicFramePr>
          <p:cNvPr id="9" name="Table 9">
            <a:extLst>
              <a:ext uri="{FF2B5EF4-FFF2-40B4-BE49-F238E27FC236}">
                <a16:creationId xmlns:a16="http://schemas.microsoft.com/office/drawing/2014/main" id="{12C13201-2A81-4736-8949-3974E428850B}"/>
              </a:ext>
            </a:extLst>
          </p:cNvPr>
          <p:cNvGraphicFramePr>
            <a:graphicFrameLocks noGrp="1"/>
          </p:cNvGraphicFramePr>
          <p:nvPr>
            <p:extLst>
              <p:ext uri="{D42A27DB-BD31-4B8C-83A1-F6EECF244321}">
                <p14:modId xmlns:p14="http://schemas.microsoft.com/office/powerpoint/2010/main" val="3964406576"/>
              </p:ext>
            </p:extLst>
          </p:nvPr>
        </p:nvGraphicFramePr>
        <p:xfrm>
          <a:off x="1874165" y="1815872"/>
          <a:ext cx="10066044" cy="4480560"/>
        </p:xfrm>
        <a:graphic>
          <a:graphicData uri="http://schemas.openxmlformats.org/drawingml/2006/table">
            <a:tbl>
              <a:tblPr firstRow="1" bandRow="1">
                <a:tableStyleId>{5C22544A-7EE6-4342-B048-85BDC9FD1C3A}</a:tableStyleId>
              </a:tblPr>
              <a:tblGrid>
                <a:gridCol w="1465383">
                  <a:extLst>
                    <a:ext uri="{9D8B030D-6E8A-4147-A177-3AD203B41FA5}">
                      <a16:colId xmlns:a16="http://schemas.microsoft.com/office/drawing/2014/main" val="2794518856"/>
                    </a:ext>
                  </a:extLst>
                </a:gridCol>
                <a:gridCol w="8600661">
                  <a:extLst>
                    <a:ext uri="{9D8B030D-6E8A-4147-A177-3AD203B41FA5}">
                      <a16:colId xmlns:a16="http://schemas.microsoft.com/office/drawing/2014/main" val="3104022207"/>
                    </a:ext>
                  </a:extLst>
                </a:gridCol>
              </a:tblGrid>
              <a:tr h="4360568">
                <a:tc>
                  <a: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b="0" dirty="0">
                          <a:solidFill>
                            <a:schemeClr val="tx1"/>
                          </a:solidFill>
                        </a:rPr>
                        <a:t> </a:t>
                      </a:r>
                      <a:r>
                        <a:rPr lang="en-US" sz="1800" b="1" i="0" kern="1200" dirty="0">
                          <a:solidFill>
                            <a:schemeClr val="tx1"/>
                          </a:solidFill>
                          <a:effectLst/>
                          <a:latin typeface="+mn-lt"/>
                          <a:ea typeface="+mn-ea"/>
                          <a:cs typeface="+mn-cs"/>
                        </a:rPr>
                        <a:t>Group Performance Factors</a:t>
                      </a:r>
                      <a:endParaRPr lang="en-US" b="0" dirty="0">
                        <a:solidFill>
                          <a:schemeClr val="tx1"/>
                        </a:solidFill>
                      </a:endParaRPr>
                    </a:p>
                  </a:txBody>
                  <a:tcPr>
                    <a:noFill/>
                  </a:tcPr>
                </a:tc>
                <a:tc>
                  <a:txBody>
                    <a:bodyPr/>
                    <a:lstStyle/>
                    <a:p>
                      <a:pPr marL="0" indent="0" algn="just">
                        <a:buFont typeface="Wingdings" panose="05000000000000000000" pitchFamily="2" charset="2"/>
                        <a:buNone/>
                      </a:pPr>
                      <a:r>
                        <a:rPr lang="en-US" b="1" u="sng" dirty="0">
                          <a:solidFill>
                            <a:schemeClr val="tx1"/>
                          </a:solidFill>
                        </a:rPr>
                        <a:t>Diagnosing Team Problems</a:t>
                      </a:r>
                    </a:p>
                    <a:p>
                      <a:pPr marL="0" indent="0" algn="just">
                        <a:buFontTx/>
                        <a:buNone/>
                      </a:pPr>
                      <a:r>
                        <a:rPr lang="en-US" b="1" u="none" dirty="0">
                          <a:solidFill>
                            <a:schemeClr val="tx1"/>
                          </a:solidFill>
                        </a:rPr>
                        <a:t>Here are some questions you can ask in diagnosing team issues.</a:t>
                      </a:r>
                    </a:p>
                    <a:p>
                      <a:pPr marL="0" indent="0" algn="just">
                        <a:buFontTx/>
                        <a:buNone/>
                      </a:pPr>
                      <a:endParaRPr lang="en-US" b="1" u="none" dirty="0">
                        <a:solidFill>
                          <a:schemeClr val="tx1"/>
                        </a:solidFill>
                      </a:endParaRPr>
                    </a:p>
                    <a:p>
                      <a:pPr marL="0" indent="0" algn="just">
                        <a:buFont typeface="+mj-lt"/>
                        <a:buNone/>
                      </a:pPr>
                      <a:r>
                        <a:rPr lang="en-US" b="0" i="1" u="sng" dirty="0">
                          <a:solidFill>
                            <a:schemeClr val="tx1"/>
                          </a:solidFill>
                        </a:rPr>
                        <a:t>1. Clear direction</a:t>
                      </a:r>
                    </a:p>
                    <a:p>
                      <a:pPr marL="285750" indent="-285750" algn="just">
                        <a:buFont typeface="Wingdings" panose="05000000000000000000" pitchFamily="2" charset="2"/>
                        <a:buChar char="§"/>
                      </a:pPr>
                      <a:r>
                        <a:rPr lang="en-US" b="0" u="none" dirty="0">
                          <a:solidFill>
                            <a:schemeClr val="tx1"/>
                          </a:solidFill>
                        </a:rPr>
                        <a:t>Can each of the team members articulate the purpose that the team exists to achieve?</a:t>
                      </a:r>
                    </a:p>
                    <a:p>
                      <a:pPr marL="285750" indent="-285750" algn="just">
                        <a:buFont typeface="Wingdings" panose="05000000000000000000" pitchFamily="2" charset="2"/>
                        <a:buChar char="§"/>
                      </a:pPr>
                      <a:endParaRPr lang="en-US" b="0" u="none" dirty="0">
                        <a:solidFill>
                          <a:schemeClr val="tx1"/>
                        </a:solidFill>
                      </a:endParaRPr>
                    </a:p>
                    <a:p>
                      <a:pPr marL="0" indent="0" algn="just" defTabSz="914400" rtl="0" eaLnBrk="1" latinLnBrk="0" hangingPunct="1">
                        <a:buFont typeface="+mj-lt"/>
                        <a:buNone/>
                      </a:pPr>
                      <a:r>
                        <a:rPr lang="en-US" sz="1800" b="0" i="1" u="sng" kern="1200" dirty="0">
                          <a:solidFill>
                            <a:schemeClr val="tx1"/>
                          </a:solidFill>
                          <a:latin typeface="+mn-lt"/>
                          <a:ea typeface="+mn-ea"/>
                          <a:cs typeface="+mn-cs"/>
                        </a:rPr>
                        <a:t>2.  A real team task</a:t>
                      </a:r>
                    </a:p>
                    <a:p>
                      <a:pPr marL="285750" indent="-285750" algn="just">
                        <a:buFont typeface="Wingdings" panose="05000000000000000000" pitchFamily="2" charset="2"/>
                        <a:buChar char="§"/>
                      </a:pPr>
                      <a:r>
                        <a:rPr lang="en-US" b="0" u="none" dirty="0">
                          <a:solidFill>
                            <a:schemeClr val="tx1"/>
                          </a:solidFill>
                        </a:rPr>
                        <a:t>Is the team assigned collective responsibility for all of its customers and major outputs?</a:t>
                      </a:r>
                    </a:p>
                    <a:p>
                      <a:pPr marL="285750" indent="-285750" algn="just">
                        <a:buFont typeface="Wingdings" panose="05000000000000000000" pitchFamily="2" charset="2"/>
                        <a:buChar char="§"/>
                      </a:pPr>
                      <a:r>
                        <a:rPr lang="en-US" b="0" u="none" dirty="0">
                          <a:solidFill>
                            <a:schemeClr val="tx1"/>
                          </a:solidFill>
                        </a:rPr>
                        <a:t>Does the team make collective decisions about work strategies (rather than leaving it to individuals)?</a:t>
                      </a:r>
                    </a:p>
                    <a:p>
                      <a:pPr marL="285750" indent="-285750" algn="just">
                        <a:buFont typeface="Wingdings" panose="05000000000000000000" pitchFamily="2" charset="2"/>
                        <a:buChar char="§"/>
                      </a:pPr>
                      <a:r>
                        <a:rPr lang="en-US" b="0" u="none" dirty="0">
                          <a:solidFill>
                            <a:schemeClr val="tx1"/>
                          </a:solidFill>
                        </a:rPr>
                        <a:t>Are team members willing and able to help one another?</a:t>
                      </a:r>
                    </a:p>
                    <a:p>
                      <a:pPr marL="285750" indent="-285750" algn="just">
                        <a:buFont typeface="Wingdings" panose="05000000000000000000" pitchFamily="2" charset="2"/>
                        <a:buChar char="§"/>
                      </a:pPr>
                      <a:r>
                        <a:rPr lang="en-US" b="0" u="none" dirty="0">
                          <a:solidFill>
                            <a:schemeClr val="tx1"/>
                          </a:solidFill>
                        </a:rPr>
                        <a:t>Does the team get team-level feedback about its performance?</a:t>
                      </a:r>
                    </a:p>
                    <a:p>
                      <a:pPr marL="285750" indent="-285750" algn="just">
                        <a:buFont typeface="Wingdings" panose="05000000000000000000" pitchFamily="2" charset="2"/>
                        <a:buChar char="§"/>
                      </a:pPr>
                      <a:endParaRPr lang="en-US" b="0" u="none" dirty="0">
                        <a:solidFill>
                          <a:schemeClr val="tx1"/>
                        </a:solidFill>
                      </a:endParaRPr>
                    </a:p>
                    <a:p>
                      <a:pPr marL="0" indent="0" algn="just" defTabSz="914400" rtl="0" eaLnBrk="1" latinLnBrk="0" hangingPunct="1">
                        <a:buFont typeface="+mj-lt"/>
                        <a:buNone/>
                      </a:pPr>
                      <a:r>
                        <a:rPr lang="en-US" sz="1800" b="0" i="1" u="sng" kern="1200" dirty="0">
                          <a:solidFill>
                            <a:schemeClr val="tx1"/>
                          </a:solidFill>
                          <a:latin typeface="+mn-lt"/>
                          <a:ea typeface="+mn-ea"/>
                          <a:cs typeface="+mn-cs"/>
                        </a:rPr>
                        <a:t>3. Team rewards</a:t>
                      </a:r>
                    </a:p>
                    <a:p>
                      <a:pPr marL="285750" indent="-285750" algn="just">
                        <a:buFont typeface="Wingdings" panose="05000000000000000000" pitchFamily="2" charset="2"/>
                        <a:buChar char="§"/>
                      </a:pPr>
                      <a:r>
                        <a:rPr lang="en-US" b="0" u="none" dirty="0">
                          <a:solidFill>
                            <a:schemeClr val="tx1"/>
                          </a:solidFill>
                        </a:rPr>
                        <a:t>Are more than 80 percent of all rewards available to teams only, and not to individuals?</a:t>
                      </a:r>
                    </a:p>
                    <a:p>
                      <a:pPr marL="0" indent="0" algn="just">
                        <a:buFont typeface="Wingdings" panose="05000000000000000000" pitchFamily="2" charset="2"/>
                        <a:buNone/>
                      </a:pPr>
                      <a:endParaRPr lang="en-US" b="0" u="none" dirty="0">
                        <a:solidFill>
                          <a:schemeClr val="tx1"/>
                        </a:solidFill>
                      </a:endParaRPr>
                    </a:p>
                  </a:txBody>
                  <a:tcPr>
                    <a:noFill/>
                  </a:tcPr>
                </a:tc>
                <a:extLst>
                  <a:ext uri="{0D108BD9-81ED-4DB2-BD59-A6C34878D82A}">
                    <a16:rowId xmlns:a16="http://schemas.microsoft.com/office/drawing/2014/main" val="2405907928"/>
                  </a:ext>
                </a:extLst>
              </a:tr>
            </a:tbl>
          </a:graphicData>
        </a:graphic>
      </p:graphicFrame>
      <p:grpSp>
        <p:nvGrpSpPr>
          <p:cNvPr id="12" name="Group 11">
            <a:extLst>
              <a:ext uri="{FF2B5EF4-FFF2-40B4-BE49-F238E27FC236}">
                <a16:creationId xmlns:a16="http://schemas.microsoft.com/office/drawing/2014/main" id="{C9F2F5AA-5345-40A3-A02C-8F39ED5840FF}"/>
              </a:ext>
            </a:extLst>
          </p:cNvPr>
          <p:cNvGrpSpPr/>
          <p:nvPr/>
        </p:nvGrpSpPr>
        <p:grpSpPr>
          <a:xfrm>
            <a:off x="130614" y="576828"/>
            <a:ext cx="5272804" cy="536288"/>
            <a:chOff x="130614" y="576828"/>
            <a:chExt cx="5272804" cy="536288"/>
          </a:xfrm>
        </p:grpSpPr>
        <p:sp>
          <p:nvSpPr>
            <p:cNvPr id="14" name="TextBox 13">
              <a:extLst>
                <a:ext uri="{FF2B5EF4-FFF2-40B4-BE49-F238E27FC236}">
                  <a16:creationId xmlns:a16="http://schemas.microsoft.com/office/drawing/2014/main" id="{8C5F1B9D-95F7-4B48-A88D-D2B2251CEC52}"/>
                </a:ext>
              </a:extLst>
            </p:cNvPr>
            <p:cNvSpPr txBox="1"/>
            <p:nvPr/>
          </p:nvSpPr>
          <p:spPr>
            <a:xfrm>
              <a:off x="2449853" y="576828"/>
              <a:ext cx="2953565" cy="523220"/>
            </a:xfrm>
            <a:prstGeom prst="rect">
              <a:avLst/>
            </a:prstGeom>
            <a:noFill/>
          </p:spPr>
          <p:txBody>
            <a:bodyPr wrap="none" rtlCol="0">
              <a:spAutoFit/>
            </a:bodyPr>
            <a:lstStyle/>
            <a:p>
              <a:r>
                <a:rPr lang="en-US" sz="2800" dirty="0">
                  <a:solidFill>
                    <a:schemeClr val="bg1"/>
                  </a:solidFill>
                  <a:latin typeface="Times New Roman" panose="02020603050405020304" pitchFamily="18" charset="0"/>
                  <a:cs typeface="Times New Roman" panose="02020603050405020304" pitchFamily="18" charset="0"/>
                </a:rPr>
                <a:t> Groups and Teams</a:t>
              </a:r>
            </a:p>
          </p:txBody>
        </p:sp>
        <p:sp>
          <p:nvSpPr>
            <p:cNvPr id="15" name="Rectangle 14">
              <a:extLst>
                <a:ext uri="{FF2B5EF4-FFF2-40B4-BE49-F238E27FC236}">
                  <a16:creationId xmlns:a16="http://schemas.microsoft.com/office/drawing/2014/main" id="{326BFDA7-1668-4ED7-B61D-14875A258907}"/>
                </a:ext>
              </a:extLst>
            </p:cNvPr>
            <p:cNvSpPr/>
            <p:nvPr/>
          </p:nvSpPr>
          <p:spPr>
            <a:xfrm>
              <a:off x="130614" y="589896"/>
              <a:ext cx="2085827" cy="523220"/>
            </a:xfrm>
            <a:prstGeom prst="rect">
              <a:avLst/>
            </a:prstGeom>
          </p:spPr>
          <p:txBody>
            <a:bodyPr wrap="none">
              <a:spAutoFit/>
            </a:bodyPr>
            <a:lstStyle/>
            <a:p>
              <a:r>
                <a:rPr lang="en-US" sz="2800" dirty="0">
                  <a:solidFill>
                    <a:schemeClr val="bg1"/>
                  </a:solidFill>
                  <a:latin typeface="Times New Roman" panose="02020603050405020304" pitchFamily="18" charset="0"/>
                  <a:cs typeface="Times New Roman" panose="02020603050405020304" pitchFamily="18" charset="0"/>
                </a:rPr>
                <a:t>CHAPTER</a:t>
              </a:r>
              <a:r>
                <a:rPr lang="en-US" sz="2800" dirty="0">
                  <a:solidFill>
                    <a:schemeClr val="bg1"/>
                  </a:solidFill>
                  <a:cs typeface="Tajawal Medium" panose="00000600000000000000"/>
                </a:rPr>
                <a:t> 7</a:t>
              </a:r>
            </a:p>
          </p:txBody>
        </p:sp>
      </p:grpSp>
    </p:spTree>
    <p:extLst>
      <p:ext uri="{BB962C8B-B14F-4D97-AF65-F5344CB8AC3E}">
        <p14:creationId xmlns:p14="http://schemas.microsoft.com/office/powerpoint/2010/main" val="107826576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9533101" cy="1610200"/>
          </a:xfrm>
          <a:prstGeom prst="rect">
            <a:avLst/>
          </a:prstGeom>
        </p:spPr>
      </p:pic>
      <p:sp>
        <p:nvSpPr>
          <p:cNvPr id="13" name="TextBox 12">
            <a:extLst>
              <a:ext uri="{FF2B5EF4-FFF2-40B4-BE49-F238E27FC236}">
                <a16:creationId xmlns:a16="http://schemas.microsoft.com/office/drawing/2014/main" id="{BBE7B179-D78A-43C4-BC53-870145A7F86C}"/>
              </a:ext>
            </a:extLst>
          </p:cNvPr>
          <p:cNvSpPr txBox="1"/>
          <p:nvPr/>
        </p:nvSpPr>
        <p:spPr>
          <a:xfrm>
            <a:off x="1874165" y="1318788"/>
            <a:ext cx="10198510" cy="1015663"/>
          </a:xfrm>
          <a:prstGeom prst="rect">
            <a:avLst/>
          </a:prstGeom>
          <a:noFill/>
        </p:spPr>
        <p:txBody>
          <a:bodyPr wrap="square">
            <a:spAutoFit/>
          </a:bodyPr>
          <a:lstStyle/>
          <a:p>
            <a:pPr algn="l"/>
            <a:r>
              <a:rPr lang="en-US" sz="2000" b="1" i="0" dirty="0">
                <a:solidFill>
                  <a:srgbClr val="C1510A"/>
                </a:solidFill>
                <a:effectLst/>
                <a:latin typeface="Helvetica" panose="020B0604020202020204" pitchFamily="34" charset="0"/>
              </a:rPr>
              <a:t>Group Performance Factors</a:t>
            </a:r>
          </a:p>
          <a:p>
            <a:br>
              <a:rPr lang="en-US" sz="2000" dirty="0"/>
            </a:br>
            <a:endParaRPr lang="en-US" sz="2000" b="1" i="0" dirty="0">
              <a:solidFill>
                <a:srgbClr val="C1510A"/>
              </a:solidFill>
              <a:effectLst/>
              <a:latin typeface="Helvetica" panose="020B0604020202020204" pitchFamily="34" charset="0"/>
            </a:endParaRPr>
          </a:p>
        </p:txBody>
      </p:sp>
      <p:grpSp>
        <p:nvGrpSpPr>
          <p:cNvPr id="12" name="Group 11">
            <a:extLst>
              <a:ext uri="{FF2B5EF4-FFF2-40B4-BE49-F238E27FC236}">
                <a16:creationId xmlns:a16="http://schemas.microsoft.com/office/drawing/2014/main" id="{C9F2F5AA-5345-40A3-A02C-8F39ED5840FF}"/>
              </a:ext>
            </a:extLst>
          </p:cNvPr>
          <p:cNvGrpSpPr/>
          <p:nvPr/>
        </p:nvGrpSpPr>
        <p:grpSpPr>
          <a:xfrm>
            <a:off x="130614" y="576828"/>
            <a:ext cx="5272804" cy="536288"/>
            <a:chOff x="130614" y="576828"/>
            <a:chExt cx="5272804" cy="536288"/>
          </a:xfrm>
        </p:grpSpPr>
        <p:sp>
          <p:nvSpPr>
            <p:cNvPr id="14" name="TextBox 13">
              <a:extLst>
                <a:ext uri="{FF2B5EF4-FFF2-40B4-BE49-F238E27FC236}">
                  <a16:creationId xmlns:a16="http://schemas.microsoft.com/office/drawing/2014/main" id="{8C5F1B9D-95F7-4B48-A88D-D2B2251CEC52}"/>
                </a:ext>
              </a:extLst>
            </p:cNvPr>
            <p:cNvSpPr txBox="1"/>
            <p:nvPr/>
          </p:nvSpPr>
          <p:spPr>
            <a:xfrm>
              <a:off x="2449853" y="576828"/>
              <a:ext cx="2953565" cy="523220"/>
            </a:xfrm>
            <a:prstGeom prst="rect">
              <a:avLst/>
            </a:prstGeom>
            <a:noFill/>
          </p:spPr>
          <p:txBody>
            <a:bodyPr wrap="none" rtlCol="0">
              <a:spAutoFit/>
            </a:bodyPr>
            <a:lstStyle/>
            <a:p>
              <a:r>
                <a:rPr lang="en-US" sz="2800" dirty="0">
                  <a:solidFill>
                    <a:schemeClr val="bg1"/>
                  </a:solidFill>
                  <a:latin typeface="Times New Roman" panose="02020603050405020304" pitchFamily="18" charset="0"/>
                  <a:cs typeface="Times New Roman" panose="02020603050405020304" pitchFamily="18" charset="0"/>
                </a:rPr>
                <a:t> Groups and Teams</a:t>
              </a:r>
            </a:p>
          </p:txBody>
        </p:sp>
        <p:sp>
          <p:nvSpPr>
            <p:cNvPr id="15" name="Rectangle 14">
              <a:extLst>
                <a:ext uri="{FF2B5EF4-FFF2-40B4-BE49-F238E27FC236}">
                  <a16:creationId xmlns:a16="http://schemas.microsoft.com/office/drawing/2014/main" id="{326BFDA7-1668-4ED7-B61D-14875A258907}"/>
                </a:ext>
              </a:extLst>
            </p:cNvPr>
            <p:cNvSpPr/>
            <p:nvPr/>
          </p:nvSpPr>
          <p:spPr>
            <a:xfrm>
              <a:off x="130614" y="589896"/>
              <a:ext cx="2085827" cy="523220"/>
            </a:xfrm>
            <a:prstGeom prst="rect">
              <a:avLst/>
            </a:prstGeom>
          </p:spPr>
          <p:txBody>
            <a:bodyPr wrap="none">
              <a:spAutoFit/>
            </a:bodyPr>
            <a:lstStyle/>
            <a:p>
              <a:r>
                <a:rPr lang="en-US" sz="2800" dirty="0">
                  <a:solidFill>
                    <a:schemeClr val="bg1"/>
                  </a:solidFill>
                  <a:latin typeface="Times New Roman" panose="02020603050405020304" pitchFamily="18" charset="0"/>
                  <a:cs typeface="Times New Roman" panose="02020603050405020304" pitchFamily="18" charset="0"/>
                </a:rPr>
                <a:t>CHAPTER</a:t>
              </a:r>
              <a:r>
                <a:rPr lang="en-US" sz="2800" dirty="0">
                  <a:solidFill>
                    <a:schemeClr val="bg1"/>
                  </a:solidFill>
                  <a:cs typeface="Tajawal Medium" panose="00000600000000000000"/>
                </a:rPr>
                <a:t> 7</a:t>
              </a:r>
            </a:p>
          </p:txBody>
        </p:sp>
      </p:grpSp>
      <p:graphicFrame>
        <p:nvGraphicFramePr>
          <p:cNvPr id="8" name="Table 7">
            <a:extLst>
              <a:ext uri="{FF2B5EF4-FFF2-40B4-BE49-F238E27FC236}">
                <a16:creationId xmlns:a16="http://schemas.microsoft.com/office/drawing/2014/main" id="{3C1C4C49-A100-4F87-B38A-F6454051E4A4}"/>
              </a:ext>
            </a:extLst>
          </p:cNvPr>
          <p:cNvGraphicFramePr>
            <a:graphicFrameLocks noGrp="1"/>
          </p:cNvGraphicFramePr>
          <p:nvPr>
            <p:extLst>
              <p:ext uri="{D42A27DB-BD31-4B8C-83A1-F6EECF244321}">
                <p14:modId xmlns:p14="http://schemas.microsoft.com/office/powerpoint/2010/main" val="687390506"/>
              </p:ext>
            </p:extLst>
          </p:nvPr>
        </p:nvGraphicFramePr>
        <p:xfrm>
          <a:off x="1450627" y="1743277"/>
          <a:ext cx="10383398" cy="4360568"/>
        </p:xfrm>
        <a:graphic>
          <a:graphicData uri="http://schemas.openxmlformats.org/drawingml/2006/table">
            <a:tbl>
              <a:tblPr firstRow="1" bandRow="1">
                <a:tableStyleId>{5C22544A-7EE6-4342-B048-85BDC9FD1C3A}</a:tableStyleId>
              </a:tblPr>
              <a:tblGrid>
                <a:gridCol w="1702414">
                  <a:extLst>
                    <a:ext uri="{9D8B030D-6E8A-4147-A177-3AD203B41FA5}">
                      <a16:colId xmlns:a16="http://schemas.microsoft.com/office/drawing/2014/main" val="3871359360"/>
                    </a:ext>
                  </a:extLst>
                </a:gridCol>
                <a:gridCol w="8680984">
                  <a:extLst>
                    <a:ext uri="{9D8B030D-6E8A-4147-A177-3AD203B41FA5}">
                      <a16:colId xmlns:a16="http://schemas.microsoft.com/office/drawing/2014/main" val="1091551387"/>
                    </a:ext>
                  </a:extLst>
                </a:gridCol>
              </a:tblGrid>
              <a:tr h="4360568">
                <a:tc>
                  <a: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b="0" dirty="0">
                          <a:solidFill>
                            <a:schemeClr val="tx1"/>
                          </a:solidFill>
                        </a:rPr>
                        <a:t> </a:t>
                      </a:r>
                      <a:r>
                        <a:rPr lang="en-US" sz="1800" b="1" i="0" kern="1200" dirty="0">
                          <a:solidFill>
                            <a:schemeClr val="tx1"/>
                          </a:solidFill>
                          <a:effectLst/>
                          <a:latin typeface="+mn-lt"/>
                          <a:ea typeface="+mn-ea"/>
                          <a:cs typeface="+mn-cs"/>
                        </a:rPr>
                        <a:t>Group Performance Factors</a:t>
                      </a:r>
                      <a:endParaRPr lang="en-US" b="0" dirty="0">
                        <a:solidFill>
                          <a:schemeClr val="tx1"/>
                        </a:solidFill>
                      </a:endParaRPr>
                    </a:p>
                  </a:txBody>
                  <a:tcPr>
                    <a:noFill/>
                  </a:tcPr>
                </a:tc>
                <a:tc>
                  <a:txBody>
                    <a:bodyPr/>
                    <a:lstStyle/>
                    <a:p>
                      <a:pPr marL="0" indent="0" algn="just">
                        <a:buFont typeface="Wingdings" panose="05000000000000000000" pitchFamily="2" charset="2"/>
                        <a:buNone/>
                      </a:pPr>
                      <a:r>
                        <a:rPr lang="en-US" b="0" i="1" u="sng" dirty="0">
                          <a:solidFill>
                            <a:schemeClr val="tx1"/>
                          </a:solidFill>
                        </a:rPr>
                        <a:t>4. Basic material resources</a:t>
                      </a:r>
                    </a:p>
                    <a:p>
                      <a:pPr marL="285750" indent="-285750" algn="just">
                        <a:buFont typeface="Wingdings" panose="05000000000000000000" pitchFamily="2" charset="2"/>
                        <a:buChar char="§"/>
                      </a:pPr>
                      <a:r>
                        <a:rPr lang="en-US" b="0" u="none" dirty="0">
                          <a:solidFill>
                            <a:schemeClr val="tx1"/>
                          </a:solidFill>
                        </a:rPr>
                        <a:t>Does the team have its own meeting space?</a:t>
                      </a:r>
                    </a:p>
                    <a:p>
                      <a:pPr marL="285750" indent="-285750" algn="just">
                        <a:buFont typeface="Wingdings" panose="05000000000000000000" pitchFamily="2" charset="2"/>
                        <a:buChar char="§"/>
                      </a:pPr>
                      <a:r>
                        <a:rPr lang="en-US" b="0" u="none" dirty="0">
                          <a:solidFill>
                            <a:schemeClr val="tx1"/>
                          </a:solidFill>
                        </a:rPr>
                        <a:t>Can the team easily get the basic materials it needs to do its work?</a:t>
                      </a:r>
                    </a:p>
                    <a:p>
                      <a:pPr marL="285750" indent="-285750" algn="just">
                        <a:buFont typeface="Wingdings" panose="05000000000000000000" pitchFamily="2" charset="2"/>
                        <a:buChar char="§"/>
                      </a:pPr>
                      <a:endParaRPr lang="en-US" b="0" u="none" dirty="0">
                        <a:solidFill>
                          <a:schemeClr val="tx1"/>
                        </a:solidFill>
                      </a:endParaRPr>
                    </a:p>
                    <a:p>
                      <a:pPr marL="0" indent="0" algn="just" defTabSz="914400" rtl="0" eaLnBrk="1" latinLnBrk="0" hangingPunct="1">
                        <a:buFont typeface="Wingdings" panose="05000000000000000000" pitchFamily="2" charset="2"/>
                        <a:buNone/>
                      </a:pPr>
                      <a:r>
                        <a:rPr lang="en-US" sz="1800" b="0" i="1" u="sng" kern="1200" dirty="0">
                          <a:solidFill>
                            <a:schemeClr val="tx1"/>
                          </a:solidFill>
                          <a:latin typeface="+mn-lt"/>
                          <a:ea typeface="+mn-ea"/>
                          <a:cs typeface="+mn-cs"/>
                        </a:rPr>
                        <a:t>5. Authority to manage the work</a:t>
                      </a:r>
                    </a:p>
                    <a:p>
                      <a:pPr marL="285750" indent="-285750" algn="just">
                        <a:buFont typeface="Wingdings" panose="05000000000000000000" pitchFamily="2" charset="2"/>
                        <a:buChar char="§"/>
                      </a:pPr>
                      <a:r>
                        <a:rPr lang="en-US" b="0" u="none" dirty="0">
                          <a:solidFill>
                            <a:schemeClr val="tx1"/>
                          </a:solidFill>
                        </a:rPr>
                        <a:t>How to meet client demands  </a:t>
                      </a:r>
                    </a:p>
                    <a:p>
                      <a:pPr marL="285750" indent="-285750" algn="just">
                        <a:buFont typeface="Wingdings" panose="05000000000000000000" pitchFamily="2" charset="2"/>
                        <a:buChar char="§"/>
                      </a:pPr>
                      <a:r>
                        <a:rPr lang="en-US" b="0" u="none" dirty="0">
                          <a:solidFill>
                            <a:schemeClr val="tx1"/>
                          </a:solidFill>
                        </a:rPr>
                        <a:t> Which actions to take, and when</a:t>
                      </a:r>
                    </a:p>
                    <a:p>
                      <a:pPr marL="285750" indent="-285750" algn="just">
                        <a:buFont typeface="Wingdings" panose="05000000000000000000" pitchFamily="2" charset="2"/>
                        <a:buChar char="§"/>
                      </a:pPr>
                      <a:r>
                        <a:rPr lang="en-US" b="0" u="none" dirty="0">
                          <a:solidFill>
                            <a:schemeClr val="tx1"/>
                          </a:solidFill>
                        </a:rPr>
                        <a:t>Whether to change their work strategies when they deem necessary</a:t>
                      </a:r>
                    </a:p>
                    <a:p>
                      <a:pPr marL="285750" indent="-285750" algn="just">
                        <a:buFont typeface="Wingdings" panose="05000000000000000000" pitchFamily="2" charset="2"/>
                        <a:buChar char="§"/>
                      </a:pPr>
                      <a:r>
                        <a:rPr lang="en-US" b="0" u="none" dirty="0">
                          <a:solidFill>
                            <a:schemeClr val="tx1"/>
                          </a:solidFill>
                        </a:rPr>
                        <a:t>Do team members have the authority to decide the following without first receiving special authorization?</a:t>
                      </a:r>
                    </a:p>
                    <a:p>
                      <a:pPr marL="0" indent="0" algn="just" defTabSz="914400" rtl="0" eaLnBrk="1" latinLnBrk="0" hangingPunct="1">
                        <a:buFont typeface="Wingdings" panose="05000000000000000000" pitchFamily="2" charset="2"/>
                        <a:buNone/>
                      </a:pPr>
                      <a:endParaRPr lang="en-US" b="0" u="none" dirty="0">
                        <a:solidFill>
                          <a:schemeClr val="tx1"/>
                        </a:solidFill>
                      </a:endParaRPr>
                    </a:p>
                  </a:txBody>
                  <a:tcPr>
                    <a:noFill/>
                  </a:tcPr>
                </a:tc>
                <a:extLst>
                  <a:ext uri="{0D108BD9-81ED-4DB2-BD59-A6C34878D82A}">
                    <a16:rowId xmlns:a16="http://schemas.microsoft.com/office/drawing/2014/main" val="3251237068"/>
                  </a:ext>
                </a:extLst>
              </a:tr>
            </a:tbl>
          </a:graphicData>
        </a:graphic>
      </p:graphicFrame>
    </p:spTree>
    <p:extLst>
      <p:ext uri="{BB962C8B-B14F-4D97-AF65-F5344CB8AC3E}">
        <p14:creationId xmlns:p14="http://schemas.microsoft.com/office/powerpoint/2010/main" val="338303878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9533101" cy="1610200"/>
          </a:xfrm>
          <a:prstGeom prst="rect">
            <a:avLst/>
          </a:prstGeom>
        </p:spPr>
      </p:pic>
      <p:sp>
        <p:nvSpPr>
          <p:cNvPr id="13" name="TextBox 12">
            <a:extLst>
              <a:ext uri="{FF2B5EF4-FFF2-40B4-BE49-F238E27FC236}">
                <a16:creationId xmlns:a16="http://schemas.microsoft.com/office/drawing/2014/main" id="{BBE7B179-D78A-43C4-BC53-870145A7F86C}"/>
              </a:ext>
            </a:extLst>
          </p:cNvPr>
          <p:cNvSpPr txBox="1"/>
          <p:nvPr/>
        </p:nvSpPr>
        <p:spPr>
          <a:xfrm>
            <a:off x="1874165" y="1318788"/>
            <a:ext cx="10198510" cy="1015663"/>
          </a:xfrm>
          <a:prstGeom prst="rect">
            <a:avLst/>
          </a:prstGeom>
          <a:noFill/>
        </p:spPr>
        <p:txBody>
          <a:bodyPr wrap="square">
            <a:spAutoFit/>
          </a:bodyPr>
          <a:lstStyle/>
          <a:p>
            <a:pPr algn="l"/>
            <a:r>
              <a:rPr lang="en-US" sz="2000" b="1" i="0" dirty="0">
                <a:solidFill>
                  <a:srgbClr val="C1510A"/>
                </a:solidFill>
                <a:effectLst/>
                <a:latin typeface="Helvetica" panose="020B0604020202020204" pitchFamily="34" charset="0"/>
              </a:rPr>
              <a:t>Group Performance Factors</a:t>
            </a:r>
          </a:p>
          <a:p>
            <a:br>
              <a:rPr lang="en-US" sz="2000" dirty="0"/>
            </a:br>
            <a:endParaRPr lang="en-US" sz="2000" b="1" i="0" dirty="0">
              <a:solidFill>
                <a:srgbClr val="C1510A"/>
              </a:solidFill>
              <a:effectLst/>
              <a:latin typeface="Helvetica" panose="020B0604020202020204" pitchFamily="34" charset="0"/>
            </a:endParaRPr>
          </a:p>
        </p:txBody>
      </p:sp>
      <p:grpSp>
        <p:nvGrpSpPr>
          <p:cNvPr id="12" name="Group 11">
            <a:extLst>
              <a:ext uri="{FF2B5EF4-FFF2-40B4-BE49-F238E27FC236}">
                <a16:creationId xmlns:a16="http://schemas.microsoft.com/office/drawing/2014/main" id="{C9F2F5AA-5345-40A3-A02C-8F39ED5840FF}"/>
              </a:ext>
            </a:extLst>
          </p:cNvPr>
          <p:cNvGrpSpPr/>
          <p:nvPr/>
        </p:nvGrpSpPr>
        <p:grpSpPr>
          <a:xfrm>
            <a:off x="130614" y="576828"/>
            <a:ext cx="5272804" cy="536288"/>
            <a:chOff x="130614" y="576828"/>
            <a:chExt cx="5272804" cy="536288"/>
          </a:xfrm>
        </p:grpSpPr>
        <p:sp>
          <p:nvSpPr>
            <p:cNvPr id="14" name="TextBox 13">
              <a:extLst>
                <a:ext uri="{FF2B5EF4-FFF2-40B4-BE49-F238E27FC236}">
                  <a16:creationId xmlns:a16="http://schemas.microsoft.com/office/drawing/2014/main" id="{8C5F1B9D-95F7-4B48-A88D-D2B2251CEC52}"/>
                </a:ext>
              </a:extLst>
            </p:cNvPr>
            <p:cNvSpPr txBox="1"/>
            <p:nvPr/>
          </p:nvSpPr>
          <p:spPr>
            <a:xfrm>
              <a:off x="2449853" y="576828"/>
              <a:ext cx="2953565" cy="523220"/>
            </a:xfrm>
            <a:prstGeom prst="rect">
              <a:avLst/>
            </a:prstGeom>
            <a:noFill/>
          </p:spPr>
          <p:txBody>
            <a:bodyPr wrap="none" rtlCol="0">
              <a:spAutoFit/>
            </a:bodyPr>
            <a:lstStyle/>
            <a:p>
              <a:r>
                <a:rPr lang="en-US" sz="2800" dirty="0">
                  <a:solidFill>
                    <a:schemeClr val="bg1"/>
                  </a:solidFill>
                  <a:latin typeface="Times New Roman" panose="02020603050405020304" pitchFamily="18" charset="0"/>
                  <a:cs typeface="Times New Roman" panose="02020603050405020304" pitchFamily="18" charset="0"/>
                </a:rPr>
                <a:t> Groups and Teams</a:t>
              </a:r>
            </a:p>
          </p:txBody>
        </p:sp>
        <p:sp>
          <p:nvSpPr>
            <p:cNvPr id="15" name="Rectangle 14">
              <a:extLst>
                <a:ext uri="{FF2B5EF4-FFF2-40B4-BE49-F238E27FC236}">
                  <a16:creationId xmlns:a16="http://schemas.microsoft.com/office/drawing/2014/main" id="{326BFDA7-1668-4ED7-B61D-14875A258907}"/>
                </a:ext>
              </a:extLst>
            </p:cNvPr>
            <p:cNvSpPr/>
            <p:nvPr/>
          </p:nvSpPr>
          <p:spPr>
            <a:xfrm>
              <a:off x="130614" y="589896"/>
              <a:ext cx="2085827" cy="523220"/>
            </a:xfrm>
            <a:prstGeom prst="rect">
              <a:avLst/>
            </a:prstGeom>
          </p:spPr>
          <p:txBody>
            <a:bodyPr wrap="none">
              <a:spAutoFit/>
            </a:bodyPr>
            <a:lstStyle/>
            <a:p>
              <a:r>
                <a:rPr lang="en-US" sz="2800" dirty="0">
                  <a:solidFill>
                    <a:schemeClr val="bg1"/>
                  </a:solidFill>
                  <a:latin typeface="Times New Roman" panose="02020603050405020304" pitchFamily="18" charset="0"/>
                  <a:cs typeface="Times New Roman" panose="02020603050405020304" pitchFamily="18" charset="0"/>
                </a:rPr>
                <a:t>CHAPTER</a:t>
              </a:r>
              <a:r>
                <a:rPr lang="en-US" sz="2800" dirty="0">
                  <a:solidFill>
                    <a:schemeClr val="bg1"/>
                  </a:solidFill>
                  <a:cs typeface="Tajawal Medium" panose="00000600000000000000"/>
                </a:rPr>
                <a:t> 7</a:t>
              </a:r>
            </a:p>
          </p:txBody>
        </p:sp>
      </p:grpSp>
      <p:graphicFrame>
        <p:nvGraphicFramePr>
          <p:cNvPr id="8" name="Table 7">
            <a:extLst>
              <a:ext uri="{FF2B5EF4-FFF2-40B4-BE49-F238E27FC236}">
                <a16:creationId xmlns:a16="http://schemas.microsoft.com/office/drawing/2014/main" id="{3C1C4C49-A100-4F87-B38A-F6454051E4A4}"/>
              </a:ext>
            </a:extLst>
          </p:cNvPr>
          <p:cNvGraphicFramePr>
            <a:graphicFrameLocks noGrp="1"/>
          </p:cNvGraphicFramePr>
          <p:nvPr>
            <p:extLst>
              <p:ext uri="{D42A27DB-BD31-4B8C-83A1-F6EECF244321}">
                <p14:modId xmlns:p14="http://schemas.microsoft.com/office/powerpoint/2010/main" val="2797298533"/>
              </p:ext>
            </p:extLst>
          </p:nvPr>
        </p:nvGraphicFramePr>
        <p:xfrm>
          <a:off x="1808602" y="1741431"/>
          <a:ext cx="9731658" cy="4360568"/>
        </p:xfrm>
        <a:graphic>
          <a:graphicData uri="http://schemas.openxmlformats.org/drawingml/2006/table">
            <a:tbl>
              <a:tblPr firstRow="1" bandRow="1">
                <a:tableStyleId>{5C22544A-7EE6-4342-B048-85BDC9FD1C3A}</a:tableStyleId>
              </a:tblPr>
              <a:tblGrid>
                <a:gridCol w="1595558">
                  <a:extLst>
                    <a:ext uri="{9D8B030D-6E8A-4147-A177-3AD203B41FA5}">
                      <a16:colId xmlns:a16="http://schemas.microsoft.com/office/drawing/2014/main" val="3871359360"/>
                    </a:ext>
                  </a:extLst>
                </a:gridCol>
                <a:gridCol w="8136100">
                  <a:extLst>
                    <a:ext uri="{9D8B030D-6E8A-4147-A177-3AD203B41FA5}">
                      <a16:colId xmlns:a16="http://schemas.microsoft.com/office/drawing/2014/main" val="1091551387"/>
                    </a:ext>
                  </a:extLst>
                </a:gridCol>
              </a:tblGrid>
              <a:tr h="4360568">
                <a:tc>
                  <a: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b="0" dirty="0">
                          <a:solidFill>
                            <a:schemeClr val="tx1"/>
                          </a:solidFill>
                        </a:rPr>
                        <a:t> </a:t>
                      </a:r>
                      <a:r>
                        <a:rPr lang="en-US" sz="1800" b="1" i="0" kern="1200" dirty="0">
                          <a:solidFill>
                            <a:schemeClr val="tx1"/>
                          </a:solidFill>
                          <a:effectLst/>
                          <a:latin typeface="+mn-lt"/>
                          <a:ea typeface="+mn-ea"/>
                          <a:cs typeface="+mn-cs"/>
                        </a:rPr>
                        <a:t>Group Performance Factors</a:t>
                      </a:r>
                      <a:endParaRPr lang="en-US" b="0" dirty="0">
                        <a:solidFill>
                          <a:schemeClr val="tx1"/>
                        </a:solidFill>
                      </a:endParaRPr>
                    </a:p>
                  </a:txBody>
                  <a:tcPr>
                    <a:noFill/>
                  </a:tcPr>
                </a:tc>
                <a:tc>
                  <a:txBody>
                    <a:bodyPr/>
                    <a:lstStyle/>
                    <a:p>
                      <a:pPr marL="0" indent="0" algn="just" defTabSz="914400" rtl="0" eaLnBrk="1" latinLnBrk="0" hangingPunct="1">
                        <a:buFont typeface="Wingdings" panose="05000000000000000000" pitchFamily="2" charset="2"/>
                        <a:buNone/>
                      </a:pPr>
                      <a:r>
                        <a:rPr lang="en-US" sz="1800" b="0" i="1" u="sng" kern="1200" dirty="0">
                          <a:solidFill>
                            <a:schemeClr val="tx1"/>
                          </a:solidFill>
                          <a:latin typeface="+mn-lt"/>
                          <a:ea typeface="+mn-ea"/>
                          <a:cs typeface="+mn-cs"/>
                        </a:rPr>
                        <a:t>6. Team goals</a:t>
                      </a:r>
                    </a:p>
                    <a:p>
                      <a:pPr marL="285750" indent="-285750" algn="just">
                        <a:buFont typeface="Wingdings" panose="05000000000000000000" pitchFamily="2" charset="2"/>
                        <a:buChar char="§"/>
                      </a:pPr>
                      <a:r>
                        <a:rPr lang="en-US" b="0" u="none" dirty="0">
                          <a:solidFill>
                            <a:schemeClr val="tx1"/>
                          </a:solidFill>
                        </a:rPr>
                        <a:t>Can team members articulate specific and shared team goals?</a:t>
                      </a:r>
                    </a:p>
                    <a:p>
                      <a:pPr marL="0" indent="0" algn="just" defTabSz="914400" rtl="0" eaLnBrk="1" latinLnBrk="0" hangingPunct="1">
                        <a:buFont typeface="Wingdings" panose="05000000000000000000" pitchFamily="2" charset="2"/>
                        <a:buNone/>
                      </a:pPr>
                      <a:endParaRPr lang="en-US" sz="1800" b="0" i="1" u="sng" kern="1200" dirty="0">
                        <a:solidFill>
                          <a:schemeClr val="tx1"/>
                        </a:solidFill>
                        <a:latin typeface="+mn-lt"/>
                        <a:ea typeface="+mn-ea"/>
                        <a:cs typeface="+mn-cs"/>
                      </a:endParaRPr>
                    </a:p>
                    <a:p>
                      <a:pPr marL="0" indent="0" algn="just" defTabSz="914400" rtl="0" eaLnBrk="1" latinLnBrk="0" hangingPunct="1">
                        <a:buFont typeface="Wingdings" panose="05000000000000000000" pitchFamily="2" charset="2"/>
                        <a:buNone/>
                      </a:pPr>
                      <a:r>
                        <a:rPr lang="en-US" sz="1800" b="0" i="1" u="sng" kern="1200" dirty="0">
                          <a:solidFill>
                            <a:schemeClr val="tx1"/>
                          </a:solidFill>
                          <a:latin typeface="+mn-lt"/>
                          <a:ea typeface="+mn-ea"/>
                          <a:cs typeface="+mn-cs"/>
                        </a:rPr>
                        <a:t>7. Improvement norms</a:t>
                      </a:r>
                    </a:p>
                    <a:p>
                      <a:pPr marL="285750" indent="-285750" algn="just">
                        <a:buFont typeface="Wingdings" panose="05000000000000000000" pitchFamily="2" charset="2"/>
                        <a:buChar char="§"/>
                      </a:pPr>
                      <a:r>
                        <a:rPr lang="en-US" b="0" u="none" dirty="0">
                          <a:solidFill>
                            <a:schemeClr val="tx1"/>
                          </a:solidFill>
                        </a:rPr>
                        <a:t>Do team members encourage one another to detect and solve problems?</a:t>
                      </a:r>
                    </a:p>
                    <a:p>
                      <a:pPr marL="285750" indent="-285750" algn="just">
                        <a:buFont typeface="Wingdings" panose="05000000000000000000" pitchFamily="2" charset="2"/>
                        <a:buChar char="§"/>
                      </a:pPr>
                      <a:r>
                        <a:rPr lang="en-US" b="0" u="none" dirty="0">
                          <a:solidFill>
                            <a:schemeClr val="tx1"/>
                          </a:solidFill>
                        </a:rPr>
                        <a:t>Do members openly discuss differences in what members have to contribute to the team?</a:t>
                      </a:r>
                    </a:p>
                    <a:p>
                      <a:pPr marL="285750" indent="-285750" algn="just">
                        <a:buFont typeface="Wingdings" panose="05000000000000000000" pitchFamily="2" charset="2"/>
                        <a:buChar char="§"/>
                      </a:pPr>
                      <a:r>
                        <a:rPr lang="en-US" b="0" u="none" dirty="0">
                          <a:solidFill>
                            <a:schemeClr val="tx1"/>
                          </a:solidFill>
                        </a:rPr>
                        <a:t>Do members encourage experimentation with new ways of operating?</a:t>
                      </a:r>
                    </a:p>
                    <a:p>
                      <a:pPr marL="285750" indent="-285750" algn="just">
                        <a:buFont typeface="Wingdings" panose="05000000000000000000" pitchFamily="2" charset="2"/>
                        <a:buChar char="§"/>
                      </a:pPr>
                      <a:r>
                        <a:rPr lang="en-US" b="0" u="none" dirty="0">
                          <a:solidFill>
                            <a:schemeClr val="tx1"/>
                          </a:solidFill>
                        </a:rPr>
                        <a:t>Does the team actively seek to learn from other teams?</a:t>
                      </a:r>
                    </a:p>
                  </a:txBody>
                  <a:tcPr>
                    <a:noFill/>
                  </a:tcPr>
                </a:tc>
                <a:extLst>
                  <a:ext uri="{0D108BD9-81ED-4DB2-BD59-A6C34878D82A}">
                    <a16:rowId xmlns:a16="http://schemas.microsoft.com/office/drawing/2014/main" val="3251237068"/>
                  </a:ext>
                </a:extLst>
              </a:tr>
            </a:tbl>
          </a:graphicData>
        </a:graphic>
      </p:graphicFrame>
    </p:spTree>
    <p:extLst>
      <p:ext uri="{BB962C8B-B14F-4D97-AF65-F5344CB8AC3E}">
        <p14:creationId xmlns:p14="http://schemas.microsoft.com/office/powerpoint/2010/main" val="146940279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9533101" cy="1610200"/>
          </a:xfrm>
          <a:prstGeom prst="rect">
            <a:avLst/>
          </a:prstGeom>
        </p:spPr>
      </p:pic>
      <p:sp>
        <p:nvSpPr>
          <p:cNvPr id="13" name="TextBox 12">
            <a:extLst>
              <a:ext uri="{FF2B5EF4-FFF2-40B4-BE49-F238E27FC236}">
                <a16:creationId xmlns:a16="http://schemas.microsoft.com/office/drawing/2014/main" id="{BBE7B179-D78A-43C4-BC53-870145A7F86C}"/>
              </a:ext>
            </a:extLst>
          </p:cNvPr>
          <p:cNvSpPr txBox="1"/>
          <p:nvPr/>
        </p:nvSpPr>
        <p:spPr>
          <a:xfrm>
            <a:off x="1874165" y="1318788"/>
            <a:ext cx="10198510" cy="400110"/>
          </a:xfrm>
          <a:prstGeom prst="rect">
            <a:avLst/>
          </a:prstGeom>
          <a:noFill/>
        </p:spPr>
        <p:txBody>
          <a:bodyPr wrap="square">
            <a:spAutoFit/>
          </a:bodyPr>
          <a:lstStyle/>
          <a:p>
            <a:pPr algn="l"/>
            <a:r>
              <a:rPr lang="en-US" sz="2000" b="1" i="0" dirty="0">
                <a:solidFill>
                  <a:srgbClr val="C1510A"/>
                </a:solidFill>
                <a:effectLst/>
                <a:latin typeface="Helvetica" panose="020B0604020202020204" pitchFamily="34" charset="0"/>
              </a:rPr>
              <a:t>Group Composition</a:t>
            </a:r>
          </a:p>
        </p:txBody>
      </p:sp>
      <p:grpSp>
        <p:nvGrpSpPr>
          <p:cNvPr id="12" name="Group 11">
            <a:extLst>
              <a:ext uri="{FF2B5EF4-FFF2-40B4-BE49-F238E27FC236}">
                <a16:creationId xmlns:a16="http://schemas.microsoft.com/office/drawing/2014/main" id="{C9F2F5AA-5345-40A3-A02C-8F39ED5840FF}"/>
              </a:ext>
            </a:extLst>
          </p:cNvPr>
          <p:cNvGrpSpPr/>
          <p:nvPr/>
        </p:nvGrpSpPr>
        <p:grpSpPr>
          <a:xfrm>
            <a:off x="130614" y="576828"/>
            <a:ext cx="5272804" cy="536288"/>
            <a:chOff x="130614" y="576828"/>
            <a:chExt cx="5272804" cy="536288"/>
          </a:xfrm>
        </p:grpSpPr>
        <p:sp>
          <p:nvSpPr>
            <p:cNvPr id="14" name="TextBox 13">
              <a:extLst>
                <a:ext uri="{FF2B5EF4-FFF2-40B4-BE49-F238E27FC236}">
                  <a16:creationId xmlns:a16="http://schemas.microsoft.com/office/drawing/2014/main" id="{8C5F1B9D-95F7-4B48-A88D-D2B2251CEC52}"/>
                </a:ext>
              </a:extLst>
            </p:cNvPr>
            <p:cNvSpPr txBox="1"/>
            <p:nvPr/>
          </p:nvSpPr>
          <p:spPr>
            <a:xfrm>
              <a:off x="2449853" y="576828"/>
              <a:ext cx="2953565" cy="523220"/>
            </a:xfrm>
            <a:prstGeom prst="rect">
              <a:avLst/>
            </a:prstGeom>
            <a:noFill/>
          </p:spPr>
          <p:txBody>
            <a:bodyPr wrap="none" rtlCol="0">
              <a:spAutoFit/>
            </a:bodyPr>
            <a:lstStyle/>
            <a:p>
              <a:r>
                <a:rPr lang="en-US" sz="2800" dirty="0">
                  <a:solidFill>
                    <a:schemeClr val="bg1"/>
                  </a:solidFill>
                  <a:latin typeface="Times New Roman" panose="02020603050405020304" pitchFamily="18" charset="0"/>
                  <a:cs typeface="Times New Roman" panose="02020603050405020304" pitchFamily="18" charset="0"/>
                </a:rPr>
                <a:t> Groups and Teams</a:t>
              </a:r>
            </a:p>
          </p:txBody>
        </p:sp>
        <p:sp>
          <p:nvSpPr>
            <p:cNvPr id="15" name="Rectangle 14">
              <a:extLst>
                <a:ext uri="{FF2B5EF4-FFF2-40B4-BE49-F238E27FC236}">
                  <a16:creationId xmlns:a16="http://schemas.microsoft.com/office/drawing/2014/main" id="{326BFDA7-1668-4ED7-B61D-14875A258907}"/>
                </a:ext>
              </a:extLst>
            </p:cNvPr>
            <p:cNvSpPr/>
            <p:nvPr/>
          </p:nvSpPr>
          <p:spPr>
            <a:xfrm>
              <a:off x="130614" y="589896"/>
              <a:ext cx="2085827" cy="523220"/>
            </a:xfrm>
            <a:prstGeom prst="rect">
              <a:avLst/>
            </a:prstGeom>
          </p:spPr>
          <p:txBody>
            <a:bodyPr wrap="none">
              <a:spAutoFit/>
            </a:bodyPr>
            <a:lstStyle/>
            <a:p>
              <a:r>
                <a:rPr lang="en-US" sz="2800" dirty="0">
                  <a:solidFill>
                    <a:schemeClr val="bg1"/>
                  </a:solidFill>
                  <a:latin typeface="Times New Roman" panose="02020603050405020304" pitchFamily="18" charset="0"/>
                  <a:cs typeface="Times New Roman" panose="02020603050405020304" pitchFamily="18" charset="0"/>
                </a:rPr>
                <a:t>CHAPTER</a:t>
              </a:r>
              <a:r>
                <a:rPr lang="en-US" sz="2800" dirty="0">
                  <a:solidFill>
                    <a:schemeClr val="bg1"/>
                  </a:solidFill>
                  <a:cs typeface="Tajawal Medium" panose="00000600000000000000"/>
                </a:rPr>
                <a:t> 7</a:t>
              </a:r>
            </a:p>
          </p:txBody>
        </p:sp>
      </p:grpSp>
      <p:graphicFrame>
        <p:nvGraphicFramePr>
          <p:cNvPr id="8" name="Table 7">
            <a:extLst>
              <a:ext uri="{FF2B5EF4-FFF2-40B4-BE49-F238E27FC236}">
                <a16:creationId xmlns:a16="http://schemas.microsoft.com/office/drawing/2014/main" id="{3C1C4C49-A100-4F87-B38A-F6454051E4A4}"/>
              </a:ext>
            </a:extLst>
          </p:cNvPr>
          <p:cNvGraphicFramePr>
            <a:graphicFrameLocks noGrp="1"/>
          </p:cNvGraphicFramePr>
          <p:nvPr>
            <p:extLst>
              <p:ext uri="{D42A27DB-BD31-4B8C-83A1-F6EECF244321}">
                <p14:modId xmlns:p14="http://schemas.microsoft.com/office/powerpoint/2010/main" val="3186044627"/>
              </p:ext>
            </p:extLst>
          </p:nvPr>
        </p:nvGraphicFramePr>
        <p:xfrm>
          <a:off x="1808601" y="1741431"/>
          <a:ext cx="10105103" cy="4360568"/>
        </p:xfrm>
        <a:graphic>
          <a:graphicData uri="http://schemas.openxmlformats.org/drawingml/2006/table">
            <a:tbl>
              <a:tblPr firstRow="1" bandRow="1">
                <a:tableStyleId>{5C22544A-7EE6-4342-B048-85BDC9FD1C3A}</a:tableStyleId>
              </a:tblPr>
              <a:tblGrid>
                <a:gridCol w="1656786">
                  <a:extLst>
                    <a:ext uri="{9D8B030D-6E8A-4147-A177-3AD203B41FA5}">
                      <a16:colId xmlns:a16="http://schemas.microsoft.com/office/drawing/2014/main" val="3871359360"/>
                    </a:ext>
                  </a:extLst>
                </a:gridCol>
                <a:gridCol w="8448317">
                  <a:extLst>
                    <a:ext uri="{9D8B030D-6E8A-4147-A177-3AD203B41FA5}">
                      <a16:colId xmlns:a16="http://schemas.microsoft.com/office/drawing/2014/main" val="1091551387"/>
                    </a:ext>
                  </a:extLst>
                </a:gridCol>
              </a:tblGrid>
              <a:tr h="4360568">
                <a:tc>
                  <a: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b="1" dirty="0">
                          <a:solidFill>
                            <a:schemeClr val="tx1"/>
                          </a:solidFill>
                        </a:rPr>
                        <a:t>Group Composition</a:t>
                      </a:r>
                    </a:p>
                  </a:txBody>
                  <a:tcPr>
                    <a:noFill/>
                  </a:tcPr>
                </a:tc>
                <a:tc>
                  <a:txBody>
                    <a:bodyPr/>
                    <a:lstStyle/>
                    <a:p>
                      <a:pPr marL="0" indent="0" algn="just" defTabSz="914400" rtl="0" eaLnBrk="1" latinLnBrk="0" hangingPunct="1">
                        <a:buFont typeface="Wingdings" panose="05000000000000000000" pitchFamily="2" charset="2"/>
                        <a:buNone/>
                      </a:pPr>
                      <a:r>
                        <a:rPr lang="en-US" sz="1800" b="1" i="0" u="sng" kern="1200" dirty="0">
                          <a:solidFill>
                            <a:schemeClr val="tx1"/>
                          </a:solidFill>
                          <a:latin typeface="+mn-lt"/>
                          <a:ea typeface="+mn-ea"/>
                          <a:cs typeface="+mn-cs"/>
                        </a:rPr>
                        <a:t>Group Composition: </a:t>
                      </a:r>
                      <a:r>
                        <a:rPr lang="en-US" sz="1800" b="0" i="0" u="none" kern="1200" dirty="0">
                          <a:solidFill>
                            <a:schemeClr val="tx1"/>
                          </a:solidFill>
                          <a:latin typeface="+mn-lt"/>
                          <a:ea typeface="+mn-ea"/>
                          <a:cs typeface="+mn-cs"/>
                        </a:rPr>
                        <a:t>The degree of similarity or difference among group members on factors important to the group’s work</a:t>
                      </a:r>
                    </a:p>
                    <a:p>
                      <a:pPr marL="0" indent="0" algn="just" defTabSz="914400" rtl="0" eaLnBrk="1" latinLnBrk="0" hangingPunct="1">
                        <a:buFont typeface="Wingdings" panose="05000000000000000000" pitchFamily="2" charset="2"/>
                        <a:buNone/>
                      </a:pPr>
                      <a:endParaRPr lang="en-US" sz="1800" b="0" i="0" u="none" kern="1200" dirty="0">
                        <a:solidFill>
                          <a:schemeClr val="tx1"/>
                        </a:solidFill>
                        <a:latin typeface="+mn-lt"/>
                        <a:ea typeface="+mn-ea"/>
                        <a:cs typeface="+mn-cs"/>
                      </a:endParaRPr>
                    </a:p>
                    <a:p>
                      <a:pPr marL="285750" indent="-285750" algn="just" defTabSz="914400" rtl="0" eaLnBrk="1" latinLnBrk="0" hangingPunct="1">
                        <a:buFont typeface="Wingdings" panose="05000000000000000000" pitchFamily="2" charset="2"/>
                        <a:buChar char="§"/>
                      </a:pPr>
                      <a:r>
                        <a:rPr lang="en-US" sz="1800" b="0" i="0" u="none" kern="1200" dirty="0">
                          <a:solidFill>
                            <a:schemeClr val="tx1"/>
                          </a:solidFill>
                          <a:latin typeface="+mn-lt"/>
                          <a:ea typeface="+mn-ea"/>
                          <a:cs typeface="+mn-cs"/>
                        </a:rPr>
                        <a:t>Group composition is most often described in terms of </a:t>
                      </a:r>
                      <a:r>
                        <a:rPr lang="en-US" sz="1800" b="1" i="0" u="sng" kern="1200" dirty="0">
                          <a:solidFill>
                            <a:schemeClr val="tx1"/>
                          </a:solidFill>
                          <a:latin typeface="+mn-lt"/>
                          <a:ea typeface="+mn-ea"/>
                          <a:cs typeface="+mn-cs"/>
                        </a:rPr>
                        <a:t>the homogeneity </a:t>
                      </a:r>
                      <a:r>
                        <a:rPr lang="en-US" sz="1800" b="0" i="0" u="none" kern="1200" dirty="0">
                          <a:solidFill>
                            <a:schemeClr val="tx1"/>
                          </a:solidFill>
                          <a:latin typeface="+mn-lt"/>
                          <a:ea typeface="+mn-ea"/>
                          <a:cs typeface="+mn-cs"/>
                        </a:rPr>
                        <a:t>or </a:t>
                      </a:r>
                      <a:r>
                        <a:rPr lang="en-US" sz="1800" b="1" i="0" u="sng" kern="1200" dirty="0">
                          <a:solidFill>
                            <a:schemeClr val="tx1"/>
                          </a:solidFill>
                          <a:latin typeface="+mn-lt"/>
                          <a:ea typeface="+mn-ea"/>
                          <a:cs typeface="+mn-cs"/>
                        </a:rPr>
                        <a:t>heterogeneity </a:t>
                      </a:r>
                      <a:r>
                        <a:rPr lang="en-US" sz="1800" b="0" i="0" u="none" kern="1200" dirty="0">
                          <a:solidFill>
                            <a:schemeClr val="tx1"/>
                          </a:solidFill>
                          <a:latin typeface="+mn-lt"/>
                          <a:ea typeface="+mn-ea"/>
                          <a:cs typeface="+mn-cs"/>
                        </a:rPr>
                        <a:t>of the members</a:t>
                      </a:r>
                    </a:p>
                    <a:p>
                      <a:pPr marL="285750" indent="-285750" algn="just" defTabSz="914400" rtl="0" eaLnBrk="1" latinLnBrk="0" hangingPunct="1">
                        <a:buFont typeface="Wingdings" panose="05000000000000000000" pitchFamily="2" charset="2"/>
                        <a:buChar char="§"/>
                      </a:pPr>
                      <a:endParaRPr lang="en-US" sz="1800" b="1" i="0" u="none" kern="1200" dirty="0">
                        <a:solidFill>
                          <a:schemeClr val="tx1"/>
                        </a:solidFill>
                        <a:latin typeface="+mn-lt"/>
                        <a:ea typeface="+mn-ea"/>
                        <a:cs typeface="+mn-cs"/>
                      </a:endParaRPr>
                    </a:p>
                    <a:p>
                      <a:pPr marL="285750" indent="-285750" algn="just" defTabSz="914400" rtl="0" eaLnBrk="1" latinLnBrk="0" hangingPunct="1">
                        <a:buFont typeface="Wingdings" panose="05000000000000000000" pitchFamily="2" charset="2"/>
                        <a:buChar char="§"/>
                      </a:pPr>
                      <a:r>
                        <a:rPr lang="en-US" sz="1800" b="1" i="0" u="none" kern="1200" dirty="0">
                          <a:solidFill>
                            <a:schemeClr val="tx1"/>
                          </a:solidFill>
                          <a:latin typeface="+mn-lt"/>
                          <a:ea typeface="+mn-ea"/>
                          <a:cs typeface="+mn-cs"/>
                        </a:rPr>
                        <a:t>A group is homogeneous </a:t>
                      </a:r>
                      <a:r>
                        <a:rPr lang="en-US" sz="1800" b="0" i="0" u="none" kern="1200" dirty="0">
                          <a:solidFill>
                            <a:schemeClr val="tx1"/>
                          </a:solidFill>
                          <a:latin typeface="+mn-lt"/>
                          <a:ea typeface="+mn-ea"/>
                          <a:cs typeface="+mn-cs"/>
                        </a:rPr>
                        <a:t>if the members are similar in one or several ways that are critical to the work of the group, such as in age, work experience, education, technical specialty, or cultural background. </a:t>
                      </a:r>
                    </a:p>
                    <a:p>
                      <a:pPr marL="285750" indent="-285750" algn="just" defTabSz="914400" rtl="0" eaLnBrk="1" latinLnBrk="0" hangingPunct="1">
                        <a:buFont typeface="Wingdings" panose="05000000000000000000" pitchFamily="2" charset="2"/>
                        <a:buChar char="§"/>
                      </a:pPr>
                      <a:endParaRPr lang="en-US" sz="1800" b="0" i="0" u="none" kern="1200" dirty="0">
                        <a:solidFill>
                          <a:schemeClr val="tx1"/>
                        </a:solidFill>
                        <a:latin typeface="+mn-lt"/>
                        <a:ea typeface="+mn-ea"/>
                        <a:cs typeface="+mn-cs"/>
                      </a:endParaRPr>
                    </a:p>
                    <a:p>
                      <a:pPr marL="285750" indent="-285750" algn="just" defTabSz="914400" rtl="0" eaLnBrk="1" latinLnBrk="0" hangingPunct="1">
                        <a:buFont typeface="Wingdings" panose="05000000000000000000" pitchFamily="2" charset="2"/>
                        <a:buChar char="§"/>
                      </a:pPr>
                      <a:r>
                        <a:rPr lang="en-US" sz="1800" b="1" i="0" u="none" kern="1200" dirty="0">
                          <a:solidFill>
                            <a:schemeClr val="tx1"/>
                          </a:solidFill>
                          <a:latin typeface="+mn-lt"/>
                          <a:ea typeface="+mn-ea"/>
                          <a:cs typeface="+mn-cs"/>
                        </a:rPr>
                        <a:t>In heterogeneous groups, </a:t>
                      </a:r>
                      <a:r>
                        <a:rPr lang="en-US" sz="1800" b="0" i="0" u="none" kern="1200" dirty="0">
                          <a:solidFill>
                            <a:schemeClr val="tx1"/>
                          </a:solidFill>
                          <a:latin typeface="+mn-lt"/>
                          <a:ea typeface="+mn-ea"/>
                          <a:cs typeface="+mn-cs"/>
                        </a:rPr>
                        <a:t>the members differ in one or more ways that are critical to the work of the group.</a:t>
                      </a:r>
                    </a:p>
                    <a:p>
                      <a:pPr marL="285750" indent="-285750" algn="just" defTabSz="914400" rtl="0" eaLnBrk="1" latinLnBrk="0" hangingPunct="1">
                        <a:buFont typeface="Wingdings" panose="05000000000000000000" pitchFamily="2" charset="2"/>
                        <a:buChar char="§"/>
                      </a:pPr>
                      <a:endParaRPr lang="en-US" sz="1800" b="0" i="0" u="none" kern="1200" dirty="0">
                        <a:solidFill>
                          <a:schemeClr val="tx1"/>
                        </a:solidFill>
                        <a:latin typeface="+mn-lt"/>
                        <a:ea typeface="+mn-ea"/>
                        <a:cs typeface="+mn-cs"/>
                      </a:endParaRPr>
                    </a:p>
                    <a:p>
                      <a:pPr marL="285750" indent="-285750" algn="just" defTabSz="914400" rtl="0" eaLnBrk="1" latinLnBrk="0" hangingPunct="1">
                        <a:buFont typeface="Wingdings" panose="05000000000000000000" pitchFamily="2" charset="2"/>
                        <a:buChar char="§"/>
                      </a:pPr>
                      <a:r>
                        <a:rPr lang="en-US" sz="1800" b="0" i="0" u="none" kern="1200" dirty="0">
                          <a:solidFill>
                            <a:schemeClr val="tx1"/>
                          </a:solidFill>
                          <a:latin typeface="+mn-lt"/>
                          <a:ea typeface="+mn-ea"/>
                          <a:cs typeface="+mn-cs"/>
                        </a:rPr>
                        <a:t>A substantial amount of research has explored the relationship between a group’s </a:t>
                      </a:r>
                      <a:r>
                        <a:rPr lang="en-US" sz="1800" b="1" i="0" u="none" kern="1200" dirty="0">
                          <a:solidFill>
                            <a:schemeClr val="tx1"/>
                          </a:solidFill>
                          <a:latin typeface="+mn-lt"/>
                          <a:ea typeface="+mn-ea"/>
                          <a:cs typeface="+mn-cs"/>
                        </a:rPr>
                        <a:t>composition and its productivity. </a:t>
                      </a:r>
                    </a:p>
                  </a:txBody>
                  <a:tcPr>
                    <a:noFill/>
                  </a:tcPr>
                </a:tc>
                <a:extLst>
                  <a:ext uri="{0D108BD9-81ED-4DB2-BD59-A6C34878D82A}">
                    <a16:rowId xmlns:a16="http://schemas.microsoft.com/office/drawing/2014/main" val="3251237068"/>
                  </a:ext>
                </a:extLst>
              </a:tr>
            </a:tbl>
          </a:graphicData>
        </a:graphic>
      </p:graphicFrame>
    </p:spTree>
    <p:extLst>
      <p:ext uri="{BB962C8B-B14F-4D97-AF65-F5344CB8AC3E}">
        <p14:creationId xmlns:p14="http://schemas.microsoft.com/office/powerpoint/2010/main" val="23504143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9533101" cy="1610200"/>
          </a:xfrm>
          <a:prstGeom prst="rect">
            <a:avLst/>
          </a:prstGeom>
        </p:spPr>
      </p:pic>
      <p:sp>
        <p:nvSpPr>
          <p:cNvPr id="13" name="TextBox 12">
            <a:extLst>
              <a:ext uri="{FF2B5EF4-FFF2-40B4-BE49-F238E27FC236}">
                <a16:creationId xmlns:a16="http://schemas.microsoft.com/office/drawing/2014/main" id="{BBE7B179-D78A-43C4-BC53-870145A7F86C}"/>
              </a:ext>
            </a:extLst>
          </p:cNvPr>
          <p:cNvSpPr txBox="1"/>
          <p:nvPr/>
        </p:nvSpPr>
        <p:spPr>
          <a:xfrm>
            <a:off x="1874165" y="1318788"/>
            <a:ext cx="10198510" cy="400110"/>
          </a:xfrm>
          <a:prstGeom prst="rect">
            <a:avLst/>
          </a:prstGeom>
          <a:noFill/>
        </p:spPr>
        <p:txBody>
          <a:bodyPr wrap="square">
            <a:spAutoFit/>
          </a:bodyPr>
          <a:lstStyle/>
          <a:p>
            <a:pPr algn="l"/>
            <a:r>
              <a:rPr lang="en-US" sz="2000" b="1" i="0" dirty="0">
                <a:solidFill>
                  <a:srgbClr val="C1510A"/>
                </a:solidFill>
                <a:effectLst/>
                <a:latin typeface="Helvetica" panose="020B0604020202020204" pitchFamily="34" charset="0"/>
              </a:rPr>
              <a:t>Group Composition</a:t>
            </a:r>
          </a:p>
        </p:txBody>
      </p:sp>
      <p:grpSp>
        <p:nvGrpSpPr>
          <p:cNvPr id="12" name="Group 11">
            <a:extLst>
              <a:ext uri="{FF2B5EF4-FFF2-40B4-BE49-F238E27FC236}">
                <a16:creationId xmlns:a16="http://schemas.microsoft.com/office/drawing/2014/main" id="{C9F2F5AA-5345-40A3-A02C-8F39ED5840FF}"/>
              </a:ext>
            </a:extLst>
          </p:cNvPr>
          <p:cNvGrpSpPr/>
          <p:nvPr/>
        </p:nvGrpSpPr>
        <p:grpSpPr>
          <a:xfrm>
            <a:off x="130614" y="576828"/>
            <a:ext cx="5272804" cy="536288"/>
            <a:chOff x="130614" y="576828"/>
            <a:chExt cx="5272804" cy="536288"/>
          </a:xfrm>
        </p:grpSpPr>
        <p:sp>
          <p:nvSpPr>
            <p:cNvPr id="14" name="TextBox 13">
              <a:extLst>
                <a:ext uri="{FF2B5EF4-FFF2-40B4-BE49-F238E27FC236}">
                  <a16:creationId xmlns:a16="http://schemas.microsoft.com/office/drawing/2014/main" id="{8C5F1B9D-95F7-4B48-A88D-D2B2251CEC52}"/>
                </a:ext>
              </a:extLst>
            </p:cNvPr>
            <p:cNvSpPr txBox="1"/>
            <p:nvPr/>
          </p:nvSpPr>
          <p:spPr>
            <a:xfrm>
              <a:off x="2449853" y="576828"/>
              <a:ext cx="2953565" cy="523220"/>
            </a:xfrm>
            <a:prstGeom prst="rect">
              <a:avLst/>
            </a:prstGeom>
            <a:noFill/>
          </p:spPr>
          <p:txBody>
            <a:bodyPr wrap="none" rtlCol="0">
              <a:spAutoFit/>
            </a:bodyPr>
            <a:lstStyle/>
            <a:p>
              <a:r>
                <a:rPr lang="en-US" sz="2800" dirty="0">
                  <a:solidFill>
                    <a:schemeClr val="bg1"/>
                  </a:solidFill>
                  <a:latin typeface="Times New Roman" panose="02020603050405020304" pitchFamily="18" charset="0"/>
                  <a:cs typeface="Times New Roman" panose="02020603050405020304" pitchFamily="18" charset="0"/>
                </a:rPr>
                <a:t> Groups and Teams</a:t>
              </a:r>
            </a:p>
          </p:txBody>
        </p:sp>
        <p:sp>
          <p:nvSpPr>
            <p:cNvPr id="15" name="Rectangle 14">
              <a:extLst>
                <a:ext uri="{FF2B5EF4-FFF2-40B4-BE49-F238E27FC236}">
                  <a16:creationId xmlns:a16="http://schemas.microsoft.com/office/drawing/2014/main" id="{326BFDA7-1668-4ED7-B61D-14875A258907}"/>
                </a:ext>
              </a:extLst>
            </p:cNvPr>
            <p:cNvSpPr/>
            <p:nvPr/>
          </p:nvSpPr>
          <p:spPr>
            <a:xfrm>
              <a:off x="130614" y="589896"/>
              <a:ext cx="2085827" cy="523220"/>
            </a:xfrm>
            <a:prstGeom prst="rect">
              <a:avLst/>
            </a:prstGeom>
          </p:spPr>
          <p:txBody>
            <a:bodyPr wrap="none">
              <a:spAutoFit/>
            </a:bodyPr>
            <a:lstStyle/>
            <a:p>
              <a:r>
                <a:rPr lang="en-US" sz="2800" dirty="0">
                  <a:solidFill>
                    <a:schemeClr val="bg1"/>
                  </a:solidFill>
                  <a:latin typeface="Times New Roman" panose="02020603050405020304" pitchFamily="18" charset="0"/>
                  <a:cs typeface="Times New Roman" panose="02020603050405020304" pitchFamily="18" charset="0"/>
                </a:rPr>
                <a:t>CHAPTER</a:t>
              </a:r>
              <a:r>
                <a:rPr lang="en-US" sz="2800" dirty="0">
                  <a:solidFill>
                    <a:schemeClr val="bg1"/>
                  </a:solidFill>
                  <a:cs typeface="Tajawal Medium" panose="00000600000000000000"/>
                </a:rPr>
                <a:t> 7</a:t>
              </a:r>
            </a:p>
          </p:txBody>
        </p:sp>
      </p:grpSp>
      <p:graphicFrame>
        <p:nvGraphicFramePr>
          <p:cNvPr id="8" name="Table 7">
            <a:extLst>
              <a:ext uri="{FF2B5EF4-FFF2-40B4-BE49-F238E27FC236}">
                <a16:creationId xmlns:a16="http://schemas.microsoft.com/office/drawing/2014/main" id="{3C1C4C49-A100-4F87-B38A-F6454051E4A4}"/>
              </a:ext>
            </a:extLst>
          </p:cNvPr>
          <p:cNvGraphicFramePr>
            <a:graphicFrameLocks noGrp="1"/>
          </p:cNvGraphicFramePr>
          <p:nvPr>
            <p:extLst>
              <p:ext uri="{D42A27DB-BD31-4B8C-83A1-F6EECF244321}">
                <p14:modId xmlns:p14="http://schemas.microsoft.com/office/powerpoint/2010/main" val="3773255233"/>
              </p:ext>
            </p:extLst>
          </p:nvPr>
        </p:nvGraphicFramePr>
        <p:xfrm>
          <a:off x="1808601" y="1741431"/>
          <a:ext cx="10105103" cy="4480560"/>
        </p:xfrm>
        <a:graphic>
          <a:graphicData uri="http://schemas.openxmlformats.org/drawingml/2006/table">
            <a:tbl>
              <a:tblPr firstRow="1" bandRow="1">
                <a:tableStyleId>{5C22544A-7EE6-4342-B048-85BDC9FD1C3A}</a:tableStyleId>
              </a:tblPr>
              <a:tblGrid>
                <a:gridCol w="1411677">
                  <a:extLst>
                    <a:ext uri="{9D8B030D-6E8A-4147-A177-3AD203B41FA5}">
                      <a16:colId xmlns:a16="http://schemas.microsoft.com/office/drawing/2014/main" val="3871359360"/>
                    </a:ext>
                  </a:extLst>
                </a:gridCol>
                <a:gridCol w="8693426">
                  <a:extLst>
                    <a:ext uri="{9D8B030D-6E8A-4147-A177-3AD203B41FA5}">
                      <a16:colId xmlns:a16="http://schemas.microsoft.com/office/drawing/2014/main" val="1091551387"/>
                    </a:ext>
                  </a:extLst>
                </a:gridCol>
              </a:tblGrid>
              <a:tr h="4360568">
                <a:tc>
                  <a: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b="1" dirty="0">
                          <a:solidFill>
                            <a:schemeClr val="tx1"/>
                          </a:solidFill>
                        </a:rPr>
                        <a:t>Group Composition</a:t>
                      </a:r>
                    </a:p>
                  </a:txBody>
                  <a:tcPr>
                    <a:noFill/>
                  </a:tcPr>
                </a:tc>
                <a:tc>
                  <a:txBody>
                    <a:bodyPr/>
                    <a:lstStyle/>
                    <a:p>
                      <a:pPr marL="285750" indent="-285750" algn="just" defTabSz="914400" rtl="0" eaLnBrk="1" latinLnBrk="0" hangingPunct="1">
                        <a:buFont typeface="Wingdings" panose="05000000000000000000" pitchFamily="2" charset="2"/>
                        <a:buChar char="§"/>
                      </a:pPr>
                      <a:r>
                        <a:rPr lang="en-US" sz="1800" b="1" i="0" u="none" kern="1200" dirty="0">
                          <a:solidFill>
                            <a:schemeClr val="tx1"/>
                          </a:solidFill>
                          <a:latin typeface="+mn-lt"/>
                          <a:ea typeface="+mn-ea"/>
                          <a:cs typeface="+mn-cs"/>
                        </a:rPr>
                        <a:t>A homogeneous group </a:t>
                      </a:r>
                      <a:r>
                        <a:rPr lang="en-US" sz="1800" b="0" i="0" u="none" kern="1200" dirty="0">
                          <a:solidFill>
                            <a:schemeClr val="tx1"/>
                          </a:solidFill>
                          <a:latin typeface="+mn-lt"/>
                          <a:ea typeface="+mn-ea"/>
                          <a:cs typeface="+mn-cs"/>
                        </a:rPr>
                        <a:t>is likely to be more productive when the group task is simple, cooperation is necessary, </a:t>
                      </a:r>
                      <a:r>
                        <a:rPr lang="en-US" sz="1800" b="1" i="0" u="sng" kern="1200" dirty="0">
                          <a:solidFill>
                            <a:schemeClr val="tx1"/>
                          </a:solidFill>
                          <a:latin typeface="+mn-lt"/>
                          <a:ea typeface="+mn-ea"/>
                          <a:cs typeface="+mn-cs"/>
                        </a:rPr>
                        <a:t>the group tasks are sequential, or quick action is required</a:t>
                      </a:r>
                      <a:r>
                        <a:rPr lang="en-US" sz="1800" b="0" i="0" u="none" kern="1200" dirty="0">
                          <a:solidFill>
                            <a:schemeClr val="tx1"/>
                          </a:solidFill>
                          <a:latin typeface="+mn-lt"/>
                          <a:ea typeface="+mn-ea"/>
                          <a:cs typeface="+mn-cs"/>
                        </a:rPr>
                        <a:t>. </a:t>
                      </a:r>
                    </a:p>
                    <a:p>
                      <a:pPr marL="285750" indent="-285750" algn="just" defTabSz="914400" rtl="0" eaLnBrk="1" latinLnBrk="0" hangingPunct="1">
                        <a:buFont typeface="Wingdings" panose="05000000000000000000" pitchFamily="2" charset="2"/>
                        <a:buChar char="§"/>
                      </a:pPr>
                      <a:endParaRPr lang="en-US" sz="1800" b="0" i="0" u="none" kern="1200" dirty="0">
                        <a:solidFill>
                          <a:schemeClr val="tx1"/>
                        </a:solidFill>
                        <a:latin typeface="+mn-lt"/>
                        <a:ea typeface="+mn-ea"/>
                        <a:cs typeface="+mn-cs"/>
                      </a:endParaRPr>
                    </a:p>
                    <a:p>
                      <a:pPr marL="285750" indent="-285750" algn="just" defTabSz="914400" rtl="0" eaLnBrk="1" latinLnBrk="0" hangingPunct="1">
                        <a:buFont typeface="Wingdings" panose="05000000000000000000" pitchFamily="2" charset="2"/>
                        <a:buChar char="§"/>
                      </a:pPr>
                      <a:r>
                        <a:rPr lang="en-US" sz="1800" b="1" i="0" u="none" kern="1200" dirty="0">
                          <a:solidFill>
                            <a:schemeClr val="tx1"/>
                          </a:solidFill>
                          <a:latin typeface="+mn-lt"/>
                          <a:ea typeface="+mn-ea"/>
                          <a:cs typeface="+mn-cs"/>
                        </a:rPr>
                        <a:t>A heterogeneous group </a:t>
                      </a:r>
                      <a:r>
                        <a:rPr lang="en-US" sz="1800" b="0" i="0" u="none" kern="1200" dirty="0">
                          <a:solidFill>
                            <a:schemeClr val="tx1"/>
                          </a:solidFill>
                          <a:latin typeface="+mn-lt"/>
                          <a:ea typeface="+mn-ea"/>
                          <a:cs typeface="+mn-cs"/>
                        </a:rPr>
                        <a:t>is more likely to be productive when the task </a:t>
                      </a:r>
                      <a:r>
                        <a:rPr lang="en-US" sz="1800" b="1" i="0" u="sng" kern="1200" dirty="0">
                          <a:solidFill>
                            <a:schemeClr val="tx1"/>
                          </a:solidFill>
                          <a:latin typeface="+mn-lt"/>
                          <a:ea typeface="+mn-ea"/>
                          <a:cs typeface="+mn-cs"/>
                        </a:rPr>
                        <a:t>is complex, requires a collective effort</a:t>
                      </a:r>
                      <a:r>
                        <a:rPr lang="en-US" sz="1800" b="0" i="0" u="none" kern="1200" dirty="0">
                          <a:solidFill>
                            <a:schemeClr val="tx1"/>
                          </a:solidFill>
                          <a:latin typeface="+mn-lt"/>
                          <a:ea typeface="+mn-ea"/>
                          <a:cs typeface="+mn-cs"/>
                        </a:rPr>
                        <a:t> (that is, each member does a different task, and the sum of these efforts constitutes the group output), and demands creativity, and when speed is less important than thorough deliberations.</a:t>
                      </a:r>
                    </a:p>
                    <a:p>
                      <a:pPr marL="285750" indent="-285750" algn="just" defTabSz="914400" rtl="0" eaLnBrk="1" latinLnBrk="0" hangingPunct="1">
                        <a:buFont typeface="Wingdings" panose="05000000000000000000" pitchFamily="2" charset="2"/>
                        <a:buChar char="§"/>
                      </a:pPr>
                      <a:endParaRPr lang="en-US" sz="1800" b="0" i="0" u="none" kern="1200" dirty="0">
                        <a:solidFill>
                          <a:schemeClr val="tx1"/>
                        </a:solidFill>
                        <a:latin typeface="+mn-lt"/>
                        <a:ea typeface="+mn-ea"/>
                        <a:cs typeface="+mn-cs"/>
                      </a:endParaRPr>
                    </a:p>
                    <a:p>
                      <a:pPr marL="285750" indent="-285750" algn="just" defTabSz="914400" rtl="0" eaLnBrk="1" latinLnBrk="0" hangingPunct="1">
                        <a:buFont typeface="Wingdings" panose="05000000000000000000" pitchFamily="2" charset="2"/>
                        <a:buChar char="§"/>
                      </a:pPr>
                      <a:r>
                        <a:rPr lang="en-US" sz="1800" b="0" i="0" u="none" kern="1200" dirty="0">
                          <a:solidFill>
                            <a:schemeClr val="tx1"/>
                          </a:solidFill>
                          <a:latin typeface="+mn-lt"/>
                          <a:ea typeface="+mn-ea"/>
                          <a:cs typeface="+mn-cs"/>
                        </a:rPr>
                        <a:t> </a:t>
                      </a:r>
                      <a:r>
                        <a:rPr lang="en-US" sz="1800" b="0" i="0" u="none" kern="1200" dirty="0">
                          <a:solidFill>
                            <a:srgbClr val="FF0000"/>
                          </a:solidFill>
                          <a:latin typeface="+mn-lt"/>
                          <a:ea typeface="+mn-ea"/>
                          <a:cs typeface="+mn-cs"/>
                        </a:rPr>
                        <a:t>For example, </a:t>
                      </a:r>
                      <a:r>
                        <a:rPr lang="en-US" sz="1800" b="0" i="0" u="none" kern="1200" dirty="0">
                          <a:solidFill>
                            <a:schemeClr val="tx1"/>
                          </a:solidFill>
                          <a:latin typeface="+mn-lt"/>
                          <a:ea typeface="+mn-ea"/>
                          <a:cs typeface="+mn-cs"/>
                        </a:rPr>
                        <a:t>a group asked to generate ideas for marketing a new product probably needs to be heterogeneous to develop as many different ideas as possible.</a:t>
                      </a:r>
                    </a:p>
                    <a:p>
                      <a:pPr marL="285750" indent="-285750" algn="just" defTabSz="914400" rtl="0" eaLnBrk="1" latinLnBrk="0" hangingPunct="1">
                        <a:buFont typeface="Wingdings" panose="05000000000000000000" pitchFamily="2" charset="2"/>
                        <a:buChar char="§"/>
                      </a:pPr>
                      <a:endParaRPr lang="en-US" sz="1800" b="0" i="0" u="none" kern="1200" dirty="0">
                        <a:solidFill>
                          <a:schemeClr val="tx1"/>
                        </a:solidFill>
                        <a:latin typeface="+mn-lt"/>
                        <a:ea typeface="+mn-ea"/>
                        <a:cs typeface="+mn-cs"/>
                      </a:endParaRPr>
                    </a:p>
                    <a:p>
                      <a:pPr marL="285750" indent="-285750" algn="just" defTabSz="914400" rtl="0" eaLnBrk="1" latinLnBrk="0" hangingPunct="1">
                        <a:buFont typeface="Wingdings" panose="05000000000000000000" pitchFamily="2" charset="2"/>
                        <a:buChar char="§"/>
                      </a:pPr>
                      <a:r>
                        <a:rPr lang="en-US" sz="1800" b="0" i="0" u="none" kern="1200" dirty="0">
                          <a:solidFill>
                            <a:schemeClr val="tx1"/>
                          </a:solidFill>
                          <a:latin typeface="+mn-lt"/>
                          <a:ea typeface="+mn-ea"/>
                          <a:cs typeface="+mn-cs"/>
                        </a:rPr>
                        <a:t>A </a:t>
                      </a:r>
                      <a:r>
                        <a:rPr lang="en-US" sz="1800" b="1" i="0" u="none" kern="1200" dirty="0">
                          <a:solidFill>
                            <a:schemeClr val="tx1"/>
                          </a:solidFill>
                          <a:latin typeface="+mn-lt"/>
                          <a:ea typeface="+mn-ea"/>
                          <a:cs typeface="+mn-cs"/>
                        </a:rPr>
                        <a:t>homogeneous group </a:t>
                      </a:r>
                      <a:r>
                        <a:rPr lang="en-US" sz="1800" b="0" i="0" u="none" kern="1200" dirty="0">
                          <a:solidFill>
                            <a:schemeClr val="tx1"/>
                          </a:solidFill>
                          <a:latin typeface="+mn-lt"/>
                          <a:ea typeface="+mn-ea"/>
                          <a:cs typeface="+mn-cs"/>
                        </a:rPr>
                        <a:t>tends to have less conflict, fewer differences of opinion, smoother communication, and more interactions. </a:t>
                      </a:r>
                    </a:p>
                    <a:p>
                      <a:pPr marL="285750" indent="-285750" algn="just" defTabSz="914400" rtl="0" eaLnBrk="1" latinLnBrk="0" hangingPunct="1">
                        <a:buFont typeface="Wingdings" panose="05000000000000000000" pitchFamily="2" charset="2"/>
                        <a:buChar char="§"/>
                      </a:pPr>
                      <a:endParaRPr lang="en-US" sz="1800" b="0" i="0" u="none" kern="1200" dirty="0">
                        <a:solidFill>
                          <a:schemeClr val="tx1"/>
                        </a:solidFill>
                        <a:latin typeface="+mn-lt"/>
                        <a:ea typeface="+mn-ea"/>
                        <a:cs typeface="+mn-cs"/>
                      </a:endParaRPr>
                    </a:p>
                    <a:p>
                      <a:pPr marL="285750" indent="-285750" algn="just" defTabSz="914400" rtl="0" eaLnBrk="1" latinLnBrk="0" hangingPunct="1">
                        <a:buFont typeface="Wingdings" panose="05000000000000000000" pitchFamily="2" charset="2"/>
                        <a:buChar char="§"/>
                      </a:pPr>
                      <a:endParaRPr lang="en-US" sz="1800" b="0" i="0" u="none" kern="1200" dirty="0">
                        <a:solidFill>
                          <a:schemeClr val="tx1"/>
                        </a:solidFill>
                        <a:latin typeface="+mn-lt"/>
                        <a:ea typeface="+mn-ea"/>
                        <a:cs typeface="+mn-cs"/>
                      </a:endParaRPr>
                    </a:p>
                    <a:p>
                      <a:pPr marL="0" indent="0" algn="just" defTabSz="914400" rtl="0" eaLnBrk="1" latinLnBrk="0" hangingPunct="1">
                        <a:buFont typeface="Wingdings" panose="05000000000000000000" pitchFamily="2" charset="2"/>
                        <a:buNone/>
                      </a:pPr>
                      <a:endParaRPr lang="en-US" sz="1800" b="0" i="0" u="none" kern="1200" dirty="0">
                        <a:solidFill>
                          <a:schemeClr val="tx1"/>
                        </a:solidFill>
                        <a:latin typeface="+mn-lt"/>
                        <a:ea typeface="+mn-ea"/>
                        <a:cs typeface="+mn-cs"/>
                      </a:endParaRPr>
                    </a:p>
                  </a:txBody>
                  <a:tcPr>
                    <a:noFill/>
                  </a:tcPr>
                </a:tc>
                <a:extLst>
                  <a:ext uri="{0D108BD9-81ED-4DB2-BD59-A6C34878D82A}">
                    <a16:rowId xmlns:a16="http://schemas.microsoft.com/office/drawing/2014/main" val="3251237068"/>
                  </a:ext>
                </a:extLst>
              </a:tr>
            </a:tbl>
          </a:graphicData>
        </a:graphic>
      </p:graphicFrame>
    </p:spTree>
    <p:extLst>
      <p:ext uri="{BB962C8B-B14F-4D97-AF65-F5344CB8AC3E}">
        <p14:creationId xmlns:p14="http://schemas.microsoft.com/office/powerpoint/2010/main" val="369521733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9533101" cy="1610200"/>
          </a:xfrm>
          <a:prstGeom prst="rect">
            <a:avLst/>
          </a:prstGeom>
        </p:spPr>
      </p:pic>
      <p:sp>
        <p:nvSpPr>
          <p:cNvPr id="13" name="TextBox 12">
            <a:extLst>
              <a:ext uri="{FF2B5EF4-FFF2-40B4-BE49-F238E27FC236}">
                <a16:creationId xmlns:a16="http://schemas.microsoft.com/office/drawing/2014/main" id="{BBE7B179-D78A-43C4-BC53-870145A7F86C}"/>
              </a:ext>
            </a:extLst>
          </p:cNvPr>
          <p:cNvSpPr txBox="1"/>
          <p:nvPr/>
        </p:nvSpPr>
        <p:spPr>
          <a:xfrm>
            <a:off x="1874165" y="1318788"/>
            <a:ext cx="10198510" cy="400110"/>
          </a:xfrm>
          <a:prstGeom prst="rect">
            <a:avLst/>
          </a:prstGeom>
          <a:noFill/>
        </p:spPr>
        <p:txBody>
          <a:bodyPr wrap="square">
            <a:spAutoFit/>
          </a:bodyPr>
          <a:lstStyle/>
          <a:p>
            <a:pPr algn="l"/>
            <a:r>
              <a:rPr lang="en-US" sz="2000" b="1" i="0" dirty="0">
                <a:solidFill>
                  <a:srgbClr val="C1510A"/>
                </a:solidFill>
                <a:effectLst/>
                <a:latin typeface="Helvetica" panose="020B0604020202020204" pitchFamily="34" charset="0"/>
              </a:rPr>
              <a:t>Group Composition</a:t>
            </a:r>
          </a:p>
        </p:txBody>
      </p:sp>
      <p:grpSp>
        <p:nvGrpSpPr>
          <p:cNvPr id="12" name="Group 11">
            <a:extLst>
              <a:ext uri="{FF2B5EF4-FFF2-40B4-BE49-F238E27FC236}">
                <a16:creationId xmlns:a16="http://schemas.microsoft.com/office/drawing/2014/main" id="{C9F2F5AA-5345-40A3-A02C-8F39ED5840FF}"/>
              </a:ext>
            </a:extLst>
          </p:cNvPr>
          <p:cNvGrpSpPr/>
          <p:nvPr/>
        </p:nvGrpSpPr>
        <p:grpSpPr>
          <a:xfrm>
            <a:off x="130614" y="576828"/>
            <a:ext cx="5272804" cy="536288"/>
            <a:chOff x="130614" y="576828"/>
            <a:chExt cx="5272804" cy="536288"/>
          </a:xfrm>
        </p:grpSpPr>
        <p:sp>
          <p:nvSpPr>
            <p:cNvPr id="14" name="TextBox 13">
              <a:extLst>
                <a:ext uri="{FF2B5EF4-FFF2-40B4-BE49-F238E27FC236}">
                  <a16:creationId xmlns:a16="http://schemas.microsoft.com/office/drawing/2014/main" id="{8C5F1B9D-95F7-4B48-A88D-D2B2251CEC52}"/>
                </a:ext>
              </a:extLst>
            </p:cNvPr>
            <p:cNvSpPr txBox="1"/>
            <p:nvPr/>
          </p:nvSpPr>
          <p:spPr>
            <a:xfrm>
              <a:off x="2449853" y="576828"/>
              <a:ext cx="2953565" cy="523220"/>
            </a:xfrm>
            <a:prstGeom prst="rect">
              <a:avLst/>
            </a:prstGeom>
            <a:noFill/>
          </p:spPr>
          <p:txBody>
            <a:bodyPr wrap="none" rtlCol="0">
              <a:spAutoFit/>
            </a:bodyPr>
            <a:lstStyle/>
            <a:p>
              <a:r>
                <a:rPr lang="en-US" sz="2800" dirty="0">
                  <a:solidFill>
                    <a:schemeClr val="bg1"/>
                  </a:solidFill>
                  <a:latin typeface="Times New Roman" panose="02020603050405020304" pitchFamily="18" charset="0"/>
                  <a:cs typeface="Times New Roman" panose="02020603050405020304" pitchFamily="18" charset="0"/>
                </a:rPr>
                <a:t> Groups and Teams</a:t>
              </a:r>
            </a:p>
          </p:txBody>
        </p:sp>
        <p:sp>
          <p:nvSpPr>
            <p:cNvPr id="15" name="Rectangle 14">
              <a:extLst>
                <a:ext uri="{FF2B5EF4-FFF2-40B4-BE49-F238E27FC236}">
                  <a16:creationId xmlns:a16="http://schemas.microsoft.com/office/drawing/2014/main" id="{326BFDA7-1668-4ED7-B61D-14875A258907}"/>
                </a:ext>
              </a:extLst>
            </p:cNvPr>
            <p:cNvSpPr/>
            <p:nvPr/>
          </p:nvSpPr>
          <p:spPr>
            <a:xfrm>
              <a:off x="130614" y="589896"/>
              <a:ext cx="2085827" cy="523220"/>
            </a:xfrm>
            <a:prstGeom prst="rect">
              <a:avLst/>
            </a:prstGeom>
          </p:spPr>
          <p:txBody>
            <a:bodyPr wrap="none">
              <a:spAutoFit/>
            </a:bodyPr>
            <a:lstStyle/>
            <a:p>
              <a:r>
                <a:rPr lang="en-US" sz="2800" dirty="0">
                  <a:solidFill>
                    <a:schemeClr val="bg1"/>
                  </a:solidFill>
                  <a:latin typeface="Times New Roman" panose="02020603050405020304" pitchFamily="18" charset="0"/>
                  <a:cs typeface="Times New Roman" panose="02020603050405020304" pitchFamily="18" charset="0"/>
                </a:rPr>
                <a:t>CHAPTER</a:t>
              </a:r>
              <a:r>
                <a:rPr lang="en-US" sz="2800" dirty="0">
                  <a:solidFill>
                    <a:schemeClr val="bg1"/>
                  </a:solidFill>
                  <a:cs typeface="Tajawal Medium" panose="00000600000000000000"/>
                </a:rPr>
                <a:t> 7</a:t>
              </a:r>
            </a:p>
          </p:txBody>
        </p:sp>
      </p:grpSp>
      <p:graphicFrame>
        <p:nvGraphicFramePr>
          <p:cNvPr id="8" name="Table 7">
            <a:extLst>
              <a:ext uri="{FF2B5EF4-FFF2-40B4-BE49-F238E27FC236}">
                <a16:creationId xmlns:a16="http://schemas.microsoft.com/office/drawing/2014/main" id="{3C1C4C49-A100-4F87-B38A-F6454051E4A4}"/>
              </a:ext>
            </a:extLst>
          </p:cNvPr>
          <p:cNvGraphicFramePr>
            <a:graphicFrameLocks noGrp="1"/>
          </p:cNvGraphicFramePr>
          <p:nvPr>
            <p:extLst>
              <p:ext uri="{D42A27DB-BD31-4B8C-83A1-F6EECF244321}">
                <p14:modId xmlns:p14="http://schemas.microsoft.com/office/powerpoint/2010/main" val="714323630"/>
              </p:ext>
            </p:extLst>
          </p:nvPr>
        </p:nvGraphicFramePr>
        <p:xfrm>
          <a:off x="1759769" y="1778668"/>
          <a:ext cx="10105103" cy="4360568"/>
        </p:xfrm>
        <a:graphic>
          <a:graphicData uri="http://schemas.openxmlformats.org/drawingml/2006/table">
            <a:tbl>
              <a:tblPr firstRow="1" bandRow="1">
                <a:tableStyleId>{5C22544A-7EE6-4342-B048-85BDC9FD1C3A}</a:tableStyleId>
              </a:tblPr>
              <a:tblGrid>
                <a:gridCol w="1407501">
                  <a:extLst>
                    <a:ext uri="{9D8B030D-6E8A-4147-A177-3AD203B41FA5}">
                      <a16:colId xmlns:a16="http://schemas.microsoft.com/office/drawing/2014/main" val="3871359360"/>
                    </a:ext>
                  </a:extLst>
                </a:gridCol>
                <a:gridCol w="8697602">
                  <a:extLst>
                    <a:ext uri="{9D8B030D-6E8A-4147-A177-3AD203B41FA5}">
                      <a16:colId xmlns:a16="http://schemas.microsoft.com/office/drawing/2014/main" val="1091551387"/>
                    </a:ext>
                  </a:extLst>
                </a:gridCol>
              </a:tblGrid>
              <a:tr h="4360568">
                <a:tc>
                  <a: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b="1" dirty="0">
                          <a:solidFill>
                            <a:schemeClr val="tx1"/>
                          </a:solidFill>
                        </a:rPr>
                        <a:t>Group Composition</a:t>
                      </a:r>
                    </a:p>
                  </a:txBody>
                  <a:tcPr>
                    <a:noFill/>
                  </a:tcPr>
                </a:tc>
                <a:tc>
                  <a:txBody>
                    <a:bodyPr/>
                    <a:lstStyle/>
                    <a:p>
                      <a:pPr marL="285750" indent="-285750" algn="just" defTabSz="914400" rtl="0" eaLnBrk="1" latinLnBrk="0" hangingPunct="1">
                        <a:buFont typeface="Wingdings" panose="05000000000000000000" pitchFamily="2" charset="2"/>
                        <a:buChar char="§"/>
                      </a:pPr>
                      <a:r>
                        <a:rPr lang="en-US" sz="1800" b="0" i="0" u="none" kern="1200" dirty="0">
                          <a:solidFill>
                            <a:schemeClr val="tx1"/>
                          </a:solidFill>
                          <a:latin typeface="+mn-lt"/>
                          <a:ea typeface="+mn-ea"/>
                          <a:cs typeface="+mn-cs"/>
                        </a:rPr>
                        <a:t>When a task requires cooperation and speed, a homogeneous group is therefore more desirable.</a:t>
                      </a:r>
                    </a:p>
                    <a:p>
                      <a:pPr marL="285750" indent="-285750" algn="just" defTabSz="914400" rtl="0" eaLnBrk="1" latinLnBrk="0" hangingPunct="1">
                        <a:buFont typeface="Wingdings" panose="05000000000000000000" pitchFamily="2" charset="2"/>
                        <a:buChar char="§"/>
                      </a:pPr>
                      <a:endParaRPr lang="en-US" sz="1800" b="0" i="0" u="none" kern="1200" dirty="0">
                        <a:solidFill>
                          <a:schemeClr val="tx1"/>
                        </a:solidFill>
                        <a:latin typeface="+mn-lt"/>
                        <a:ea typeface="+mn-ea"/>
                        <a:cs typeface="+mn-cs"/>
                      </a:endParaRPr>
                    </a:p>
                    <a:p>
                      <a:pPr marL="285750" indent="-285750" algn="just" defTabSz="914400" rtl="0" eaLnBrk="1" latinLnBrk="0" hangingPunct="1">
                        <a:buFont typeface="Wingdings" panose="05000000000000000000" pitchFamily="2" charset="2"/>
                        <a:buChar char="§"/>
                      </a:pPr>
                      <a:r>
                        <a:rPr lang="en-US" sz="1800" b="0" i="0" u="none" kern="1200" dirty="0">
                          <a:solidFill>
                            <a:schemeClr val="tx1"/>
                          </a:solidFill>
                          <a:latin typeface="+mn-lt"/>
                          <a:ea typeface="+mn-ea"/>
                          <a:cs typeface="+mn-cs"/>
                        </a:rPr>
                        <a:t> If, however, the task requires complex analysis of information and creativity to arrive at the best possible solution, a heterogeneous group may be more appropriate because it generates a wide range of viewpoints. More discussion and more conflict are likely, both of which can enhance the group’s decision making.</a:t>
                      </a:r>
                    </a:p>
                    <a:p>
                      <a:pPr marL="285750" indent="-285750" algn="just" defTabSz="914400" rtl="0" eaLnBrk="1" latinLnBrk="0" hangingPunct="1">
                        <a:buFont typeface="Wingdings" panose="05000000000000000000" pitchFamily="2" charset="2"/>
                        <a:buChar char="§"/>
                      </a:pPr>
                      <a:endParaRPr lang="en-US" sz="1800" b="0" i="0" u="none" kern="1200" dirty="0">
                        <a:solidFill>
                          <a:schemeClr val="tx1"/>
                        </a:solidFill>
                        <a:latin typeface="+mn-lt"/>
                        <a:ea typeface="+mn-ea"/>
                        <a:cs typeface="+mn-cs"/>
                      </a:endParaRPr>
                    </a:p>
                    <a:p>
                      <a:pPr marL="285750" indent="-285750" algn="just" defTabSz="914400" rtl="0" eaLnBrk="1" latinLnBrk="0" hangingPunct="1">
                        <a:buFont typeface="Wingdings" panose="05000000000000000000" pitchFamily="2" charset="2"/>
                        <a:buChar char="§"/>
                      </a:pPr>
                      <a:r>
                        <a:rPr lang="en-US" sz="1800" b="0" i="0" u="none" kern="1200" dirty="0">
                          <a:solidFill>
                            <a:schemeClr val="tx1"/>
                          </a:solidFill>
                          <a:latin typeface="+mn-lt"/>
                          <a:ea typeface="+mn-ea"/>
                          <a:cs typeface="+mn-cs"/>
                        </a:rPr>
                        <a:t>Group composition becomes especially important as organizations become increasingly more culturally diverse.</a:t>
                      </a:r>
                    </a:p>
                    <a:p>
                      <a:pPr marL="285750" indent="-285750" algn="just" defTabSz="914400" rtl="0" eaLnBrk="1" latinLnBrk="0" hangingPunct="1">
                        <a:buFont typeface="Wingdings" panose="05000000000000000000" pitchFamily="2" charset="2"/>
                        <a:buChar char="§"/>
                      </a:pPr>
                      <a:endParaRPr lang="en-US" sz="1800" b="0" i="0" u="none" kern="1200" dirty="0">
                        <a:solidFill>
                          <a:schemeClr val="tx1"/>
                        </a:solidFill>
                        <a:latin typeface="+mn-lt"/>
                        <a:ea typeface="+mn-ea"/>
                        <a:cs typeface="+mn-cs"/>
                      </a:endParaRPr>
                    </a:p>
                    <a:p>
                      <a:pPr marL="285750" indent="-285750" algn="just" defTabSz="914400" rtl="0" eaLnBrk="1" latinLnBrk="0" hangingPunct="1">
                        <a:buFont typeface="Wingdings" panose="05000000000000000000" pitchFamily="2" charset="2"/>
                        <a:buChar char="§"/>
                      </a:pPr>
                      <a:r>
                        <a:rPr lang="en-US" sz="1800" b="0" i="0" u="none" kern="1200" dirty="0">
                          <a:solidFill>
                            <a:schemeClr val="tx1"/>
                          </a:solidFill>
                          <a:latin typeface="+mn-lt"/>
                          <a:ea typeface="+mn-ea"/>
                          <a:cs typeface="+mn-cs"/>
                        </a:rPr>
                        <a:t> Cultures differ in the importance they place on group membership and in how they view authority, uncertainty, and other important factors.</a:t>
                      </a:r>
                    </a:p>
                  </a:txBody>
                  <a:tcPr>
                    <a:noFill/>
                  </a:tcPr>
                </a:tc>
                <a:extLst>
                  <a:ext uri="{0D108BD9-81ED-4DB2-BD59-A6C34878D82A}">
                    <a16:rowId xmlns:a16="http://schemas.microsoft.com/office/drawing/2014/main" val="3251237068"/>
                  </a:ext>
                </a:extLst>
              </a:tr>
            </a:tbl>
          </a:graphicData>
        </a:graphic>
      </p:graphicFrame>
    </p:spTree>
    <p:extLst>
      <p:ext uri="{BB962C8B-B14F-4D97-AF65-F5344CB8AC3E}">
        <p14:creationId xmlns:p14="http://schemas.microsoft.com/office/powerpoint/2010/main" val="109320547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9533101" cy="1610200"/>
          </a:xfrm>
          <a:prstGeom prst="rect">
            <a:avLst/>
          </a:prstGeom>
        </p:spPr>
      </p:pic>
      <p:sp>
        <p:nvSpPr>
          <p:cNvPr id="13" name="TextBox 12">
            <a:extLst>
              <a:ext uri="{FF2B5EF4-FFF2-40B4-BE49-F238E27FC236}">
                <a16:creationId xmlns:a16="http://schemas.microsoft.com/office/drawing/2014/main" id="{BBE7B179-D78A-43C4-BC53-870145A7F86C}"/>
              </a:ext>
            </a:extLst>
          </p:cNvPr>
          <p:cNvSpPr txBox="1"/>
          <p:nvPr/>
        </p:nvSpPr>
        <p:spPr>
          <a:xfrm>
            <a:off x="1874165" y="1318788"/>
            <a:ext cx="10198510" cy="400110"/>
          </a:xfrm>
          <a:prstGeom prst="rect">
            <a:avLst/>
          </a:prstGeom>
          <a:noFill/>
        </p:spPr>
        <p:txBody>
          <a:bodyPr wrap="square">
            <a:spAutoFit/>
          </a:bodyPr>
          <a:lstStyle/>
          <a:p>
            <a:pPr algn="l"/>
            <a:r>
              <a:rPr lang="en-US" sz="2000" b="1" i="0" dirty="0">
                <a:solidFill>
                  <a:srgbClr val="C1510A"/>
                </a:solidFill>
                <a:effectLst/>
                <a:latin typeface="Helvetica" panose="020B0604020202020204" pitchFamily="34" charset="0"/>
              </a:rPr>
              <a:t>Group Composition</a:t>
            </a:r>
          </a:p>
        </p:txBody>
      </p:sp>
      <p:grpSp>
        <p:nvGrpSpPr>
          <p:cNvPr id="12" name="Group 11">
            <a:extLst>
              <a:ext uri="{FF2B5EF4-FFF2-40B4-BE49-F238E27FC236}">
                <a16:creationId xmlns:a16="http://schemas.microsoft.com/office/drawing/2014/main" id="{C9F2F5AA-5345-40A3-A02C-8F39ED5840FF}"/>
              </a:ext>
            </a:extLst>
          </p:cNvPr>
          <p:cNvGrpSpPr/>
          <p:nvPr/>
        </p:nvGrpSpPr>
        <p:grpSpPr>
          <a:xfrm>
            <a:off x="130614" y="576828"/>
            <a:ext cx="5272804" cy="536288"/>
            <a:chOff x="130614" y="576828"/>
            <a:chExt cx="5272804" cy="536288"/>
          </a:xfrm>
        </p:grpSpPr>
        <p:sp>
          <p:nvSpPr>
            <p:cNvPr id="14" name="TextBox 13">
              <a:extLst>
                <a:ext uri="{FF2B5EF4-FFF2-40B4-BE49-F238E27FC236}">
                  <a16:creationId xmlns:a16="http://schemas.microsoft.com/office/drawing/2014/main" id="{8C5F1B9D-95F7-4B48-A88D-D2B2251CEC52}"/>
                </a:ext>
              </a:extLst>
            </p:cNvPr>
            <p:cNvSpPr txBox="1"/>
            <p:nvPr/>
          </p:nvSpPr>
          <p:spPr>
            <a:xfrm>
              <a:off x="2449853" y="576828"/>
              <a:ext cx="2953565" cy="523220"/>
            </a:xfrm>
            <a:prstGeom prst="rect">
              <a:avLst/>
            </a:prstGeom>
            <a:noFill/>
          </p:spPr>
          <p:txBody>
            <a:bodyPr wrap="none" rtlCol="0">
              <a:spAutoFit/>
            </a:bodyPr>
            <a:lstStyle/>
            <a:p>
              <a:r>
                <a:rPr lang="en-US" sz="2800" dirty="0">
                  <a:solidFill>
                    <a:schemeClr val="bg1"/>
                  </a:solidFill>
                  <a:latin typeface="Times New Roman" panose="02020603050405020304" pitchFamily="18" charset="0"/>
                  <a:cs typeface="Times New Roman" panose="02020603050405020304" pitchFamily="18" charset="0"/>
                </a:rPr>
                <a:t> Groups and Teams</a:t>
              </a:r>
            </a:p>
          </p:txBody>
        </p:sp>
        <p:sp>
          <p:nvSpPr>
            <p:cNvPr id="15" name="Rectangle 14">
              <a:extLst>
                <a:ext uri="{FF2B5EF4-FFF2-40B4-BE49-F238E27FC236}">
                  <a16:creationId xmlns:a16="http://schemas.microsoft.com/office/drawing/2014/main" id="{326BFDA7-1668-4ED7-B61D-14875A258907}"/>
                </a:ext>
              </a:extLst>
            </p:cNvPr>
            <p:cNvSpPr/>
            <p:nvPr/>
          </p:nvSpPr>
          <p:spPr>
            <a:xfrm>
              <a:off x="130614" y="589896"/>
              <a:ext cx="2085827" cy="523220"/>
            </a:xfrm>
            <a:prstGeom prst="rect">
              <a:avLst/>
            </a:prstGeom>
          </p:spPr>
          <p:txBody>
            <a:bodyPr wrap="none">
              <a:spAutoFit/>
            </a:bodyPr>
            <a:lstStyle/>
            <a:p>
              <a:r>
                <a:rPr lang="en-US" sz="2800" dirty="0">
                  <a:solidFill>
                    <a:schemeClr val="bg1"/>
                  </a:solidFill>
                  <a:latin typeface="Times New Roman" panose="02020603050405020304" pitchFamily="18" charset="0"/>
                  <a:cs typeface="Times New Roman" panose="02020603050405020304" pitchFamily="18" charset="0"/>
                </a:rPr>
                <a:t>CHAPTER</a:t>
              </a:r>
              <a:r>
                <a:rPr lang="en-US" sz="2800" dirty="0">
                  <a:solidFill>
                    <a:schemeClr val="bg1"/>
                  </a:solidFill>
                  <a:cs typeface="Tajawal Medium" panose="00000600000000000000"/>
                </a:rPr>
                <a:t> 7</a:t>
              </a:r>
            </a:p>
          </p:txBody>
        </p:sp>
      </p:grpSp>
      <p:graphicFrame>
        <p:nvGraphicFramePr>
          <p:cNvPr id="8" name="Table 7">
            <a:extLst>
              <a:ext uri="{FF2B5EF4-FFF2-40B4-BE49-F238E27FC236}">
                <a16:creationId xmlns:a16="http://schemas.microsoft.com/office/drawing/2014/main" id="{3C1C4C49-A100-4F87-B38A-F6454051E4A4}"/>
              </a:ext>
            </a:extLst>
          </p:cNvPr>
          <p:cNvGraphicFramePr>
            <a:graphicFrameLocks noGrp="1"/>
          </p:cNvGraphicFramePr>
          <p:nvPr>
            <p:extLst>
              <p:ext uri="{D42A27DB-BD31-4B8C-83A1-F6EECF244321}">
                <p14:modId xmlns:p14="http://schemas.microsoft.com/office/powerpoint/2010/main" val="269418444"/>
              </p:ext>
            </p:extLst>
          </p:nvPr>
        </p:nvGraphicFramePr>
        <p:xfrm>
          <a:off x="1759769" y="1778668"/>
          <a:ext cx="10105103" cy="4360568"/>
        </p:xfrm>
        <a:graphic>
          <a:graphicData uri="http://schemas.openxmlformats.org/drawingml/2006/table">
            <a:tbl>
              <a:tblPr firstRow="1" bandRow="1">
                <a:tableStyleId>{5C22544A-7EE6-4342-B048-85BDC9FD1C3A}</a:tableStyleId>
              </a:tblPr>
              <a:tblGrid>
                <a:gridCol w="1407501">
                  <a:extLst>
                    <a:ext uri="{9D8B030D-6E8A-4147-A177-3AD203B41FA5}">
                      <a16:colId xmlns:a16="http://schemas.microsoft.com/office/drawing/2014/main" val="3871359360"/>
                    </a:ext>
                  </a:extLst>
                </a:gridCol>
                <a:gridCol w="8697602">
                  <a:extLst>
                    <a:ext uri="{9D8B030D-6E8A-4147-A177-3AD203B41FA5}">
                      <a16:colId xmlns:a16="http://schemas.microsoft.com/office/drawing/2014/main" val="1091551387"/>
                    </a:ext>
                  </a:extLst>
                </a:gridCol>
              </a:tblGrid>
              <a:tr h="4360568">
                <a:tc>
                  <a: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b="1" dirty="0">
                          <a:solidFill>
                            <a:schemeClr val="tx1"/>
                          </a:solidFill>
                        </a:rPr>
                        <a:t>Group Composition</a:t>
                      </a:r>
                    </a:p>
                  </a:txBody>
                  <a:tcPr>
                    <a:noFill/>
                  </a:tcPr>
                </a:tc>
                <a:tc>
                  <a:txBody>
                    <a:bodyPr/>
                    <a:lstStyle/>
                    <a:p>
                      <a:pPr marL="285750" indent="-285750" algn="just" defTabSz="914400" rtl="0" eaLnBrk="1" latinLnBrk="0" hangingPunct="1">
                        <a:buFont typeface="Wingdings" panose="05000000000000000000" pitchFamily="2" charset="2"/>
                        <a:buChar char="§"/>
                      </a:pPr>
                      <a:r>
                        <a:rPr lang="en-US" sz="1800" b="0" i="0" u="none" kern="1200" dirty="0">
                          <a:solidFill>
                            <a:schemeClr val="tx1"/>
                          </a:solidFill>
                          <a:latin typeface="+mn-lt"/>
                          <a:ea typeface="+mn-ea"/>
                          <a:cs typeface="+mn-cs"/>
                        </a:rPr>
                        <a:t>Increasing attention is being focused on how to deal with groups made up of people from different cultures.</a:t>
                      </a:r>
                    </a:p>
                    <a:p>
                      <a:pPr marL="285750" indent="-285750" algn="just" defTabSz="914400" rtl="0" eaLnBrk="1" latinLnBrk="0" hangingPunct="1">
                        <a:buFont typeface="Wingdings" panose="05000000000000000000" pitchFamily="2" charset="2"/>
                        <a:buChar char="§"/>
                      </a:pPr>
                      <a:endParaRPr lang="en-US" sz="1800" b="0" i="0" u="none" kern="1200" dirty="0">
                        <a:solidFill>
                          <a:schemeClr val="tx1"/>
                        </a:solidFill>
                        <a:latin typeface="+mn-lt"/>
                        <a:ea typeface="+mn-ea"/>
                        <a:cs typeface="+mn-cs"/>
                      </a:endParaRPr>
                    </a:p>
                    <a:p>
                      <a:pPr marL="285750" indent="-285750" algn="just" defTabSz="914400" rtl="0" eaLnBrk="1" latinLnBrk="0" hangingPunct="1">
                        <a:buFont typeface="Wingdings" panose="05000000000000000000" pitchFamily="2" charset="2"/>
                        <a:buChar char="§"/>
                      </a:pPr>
                      <a:r>
                        <a:rPr lang="en-US" sz="1800" b="0" i="0" u="none" kern="1200" dirty="0">
                          <a:solidFill>
                            <a:schemeClr val="tx1"/>
                          </a:solidFill>
                          <a:latin typeface="+mn-lt"/>
                          <a:ea typeface="+mn-ea"/>
                          <a:cs typeface="+mn-cs"/>
                        </a:rPr>
                        <a:t>In general, a manager in charge of a culturally diverse group can expect several things. First, members will probably distrust one another. </a:t>
                      </a:r>
                    </a:p>
                    <a:p>
                      <a:pPr marL="285750" indent="-285750" algn="just" defTabSz="914400" rtl="0" eaLnBrk="1" latinLnBrk="0" hangingPunct="1">
                        <a:buFont typeface="Wingdings" panose="05000000000000000000" pitchFamily="2" charset="2"/>
                        <a:buChar char="§"/>
                      </a:pPr>
                      <a:endParaRPr lang="en-US" sz="1800" b="0" i="0" u="none" kern="1200" dirty="0">
                        <a:solidFill>
                          <a:schemeClr val="tx1"/>
                        </a:solidFill>
                        <a:latin typeface="+mn-lt"/>
                        <a:ea typeface="+mn-ea"/>
                        <a:cs typeface="+mn-cs"/>
                      </a:endParaRPr>
                    </a:p>
                    <a:p>
                      <a:pPr marL="285750" indent="-285750" algn="just" defTabSz="914400" rtl="0" eaLnBrk="1" latinLnBrk="0" hangingPunct="1">
                        <a:buFont typeface="Wingdings" panose="05000000000000000000" pitchFamily="2" charset="2"/>
                        <a:buChar char="§"/>
                      </a:pPr>
                      <a:r>
                        <a:rPr lang="en-US" sz="1800" b="0" i="0" u="none" kern="1200" dirty="0">
                          <a:solidFill>
                            <a:schemeClr val="tx1"/>
                          </a:solidFill>
                          <a:latin typeface="+mn-lt"/>
                          <a:ea typeface="+mn-ea"/>
                          <a:cs typeface="+mn-cs"/>
                        </a:rPr>
                        <a:t>Stereotyping will present a problem, and communication problems will almost certainly arise. Thus, managers need to recognize that such groups will seldom function smoothly, at least at first. </a:t>
                      </a:r>
                    </a:p>
                    <a:p>
                      <a:pPr marL="285750" indent="-285750" algn="just" defTabSz="914400" rtl="0" eaLnBrk="1" latinLnBrk="0" hangingPunct="1">
                        <a:buFont typeface="Wingdings" panose="05000000000000000000" pitchFamily="2" charset="2"/>
                        <a:buChar char="§"/>
                      </a:pPr>
                      <a:endParaRPr lang="en-US" sz="1800" b="0" i="0" u="none" kern="1200" dirty="0">
                        <a:solidFill>
                          <a:schemeClr val="tx1"/>
                        </a:solidFill>
                        <a:latin typeface="+mn-lt"/>
                        <a:ea typeface="+mn-ea"/>
                        <a:cs typeface="+mn-cs"/>
                      </a:endParaRPr>
                    </a:p>
                    <a:p>
                      <a:pPr marL="285750" indent="-285750" algn="just" defTabSz="914400" rtl="0" eaLnBrk="1" latinLnBrk="0" hangingPunct="1">
                        <a:buFont typeface="Wingdings" panose="05000000000000000000" pitchFamily="2" charset="2"/>
                        <a:buChar char="§"/>
                      </a:pPr>
                      <a:r>
                        <a:rPr lang="en-US" sz="1800" b="0" i="0" u="none" kern="1200" dirty="0">
                          <a:solidFill>
                            <a:schemeClr val="tx1"/>
                          </a:solidFill>
                          <a:latin typeface="+mn-lt"/>
                          <a:ea typeface="+mn-ea"/>
                          <a:cs typeface="+mn-cs"/>
                        </a:rPr>
                        <a:t>Managers may therefore need to spend more time helping a culturally diverse group through the rough spots as it matures, and they should allow a longer-than-normal time before expecting it to carry out its assigned task.</a:t>
                      </a:r>
                    </a:p>
                  </a:txBody>
                  <a:tcPr>
                    <a:noFill/>
                  </a:tcPr>
                </a:tc>
                <a:extLst>
                  <a:ext uri="{0D108BD9-81ED-4DB2-BD59-A6C34878D82A}">
                    <a16:rowId xmlns:a16="http://schemas.microsoft.com/office/drawing/2014/main" val="3251237068"/>
                  </a:ext>
                </a:extLst>
              </a:tr>
            </a:tbl>
          </a:graphicData>
        </a:graphic>
      </p:graphicFrame>
    </p:spTree>
    <p:extLst>
      <p:ext uri="{BB962C8B-B14F-4D97-AF65-F5344CB8AC3E}">
        <p14:creationId xmlns:p14="http://schemas.microsoft.com/office/powerpoint/2010/main" val="405791772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9533101" cy="1610200"/>
          </a:xfrm>
          <a:prstGeom prst="rect">
            <a:avLst/>
          </a:prstGeom>
        </p:spPr>
      </p:pic>
      <p:sp>
        <p:nvSpPr>
          <p:cNvPr id="13" name="TextBox 12">
            <a:extLst>
              <a:ext uri="{FF2B5EF4-FFF2-40B4-BE49-F238E27FC236}">
                <a16:creationId xmlns:a16="http://schemas.microsoft.com/office/drawing/2014/main" id="{BBE7B179-D78A-43C4-BC53-870145A7F86C}"/>
              </a:ext>
            </a:extLst>
          </p:cNvPr>
          <p:cNvSpPr txBox="1"/>
          <p:nvPr/>
        </p:nvSpPr>
        <p:spPr>
          <a:xfrm>
            <a:off x="1874165" y="1318788"/>
            <a:ext cx="10198510" cy="400110"/>
          </a:xfrm>
          <a:prstGeom prst="rect">
            <a:avLst/>
          </a:prstGeom>
          <a:noFill/>
        </p:spPr>
        <p:txBody>
          <a:bodyPr wrap="square">
            <a:spAutoFit/>
          </a:bodyPr>
          <a:lstStyle/>
          <a:p>
            <a:pPr algn="l"/>
            <a:r>
              <a:rPr lang="en-US" sz="2000" b="1" i="0" dirty="0">
                <a:solidFill>
                  <a:srgbClr val="C1510A"/>
                </a:solidFill>
                <a:effectLst/>
                <a:latin typeface="Helvetica" panose="020B0604020202020204" pitchFamily="34" charset="0"/>
              </a:rPr>
              <a:t>Group Composition</a:t>
            </a:r>
          </a:p>
        </p:txBody>
      </p:sp>
      <p:grpSp>
        <p:nvGrpSpPr>
          <p:cNvPr id="12" name="Group 11">
            <a:extLst>
              <a:ext uri="{FF2B5EF4-FFF2-40B4-BE49-F238E27FC236}">
                <a16:creationId xmlns:a16="http://schemas.microsoft.com/office/drawing/2014/main" id="{C9F2F5AA-5345-40A3-A02C-8F39ED5840FF}"/>
              </a:ext>
            </a:extLst>
          </p:cNvPr>
          <p:cNvGrpSpPr/>
          <p:nvPr/>
        </p:nvGrpSpPr>
        <p:grpSpPr>
          <a:xfrm>
            <a:off x="130614" y="576828"/>
            <a:ext cx="5272804" cy="536288"/>
            <a:chOff x="130614" y="576828"/>
            <a:chExt cx="5272804" cy="536288"/>
          </a:xfrm>
        </p:grpSpPr>
        <p:sp>
          <p:nvSpPr>
            <p:cNvPr id="14" name="TextBox 13">
              <a:extLst>
                <a:ext uri="{FF2B5EF4-FFF2-40B4-BE49-F238E27FC236}">
                  <a16:creationId xmlns:a16="http://schemas.microsoft.com/office/drawing/2014/main" id="{8C5F1B9D-95F7-4B48-A88D-D2B2251CEC52}"/>
                </a:ext>
              </a:extLst>
            </p:cNvPr>
            <p:cNvSpPr txBox="1"/>
            <p:nvPr/>
          </p:nvSpPr>
          <p:spPr>
            <a:xfrm>
              <a:off x="2449853" y="576828"/>
              <a:ext cx="2953565" cy="523220"/>
            </a:xfrm>
            <a:prstGeom prst="rect">
              <a:avLst/>
            </a:prstGeom>
            <a:noFill/>
          </p:spPr>
          <p:txBody>
            <a:bodyPr wrap="none" rtlCol="0">
              <a:spAutoFit/>
            </a:bodyPr>
            <a:lstStyle/>
            <a:p>
              <a:r>
                <a:rPr lang="en-US" sz="2800" dirty="0">
                  <a:solidFill>
                    <a:schemeClr val="bg1"/>
                  </a:solidFill>
                  <a:latin typeface="Times New Roman" panose="02020603050405020304" pitchFamily="18" charset="0"/>
                  <a:cs typeface="Times New Roman" panose="02020603050405020304" pitchFamily="18" charset="0"/>
                </a:rPr>
                <a:t> Groups and Teams</a:t>
              </a:r>
            </a:p>
          </p:txBody>
        </p:sp>
        <p:sp>
          <p:nvSpPr>
            <p:cNvPr id="15" name="Rectangle 14">
              <a:extLst>
                <a:ext uri="{FF2B5EF4-FFF2-40B4-BE49-F238E27FC236}">
                  <a16:creationId xmlns:a16="http://schemas.microsoft.com/office/drawing/2014/main" id="{326BFDA7-1668-4ED7-B61D-14875A258907}"/>
                </a:ext>
              </a:extLst>
            </p:cNvPr>
            <p:cNvSpPr/>
            <p:nvPr/>
          </p:nvSpPr>
          <p:spPr>
            <a:xfrm>
              <a:off x="130614" y="589896"/>
              <a:ext cx="2085827" cy="523220"/>
            </a:xfrm>
            <a:prstGeom prst="rect">
              <a:avLst/>
            </a:prstGeom>
          </p:spPr>
          <p:txBody>
            <a:bodyPr wrap="none">
              <a:spAutoFit/>
            </a:bodyPr>
            <a:lstStyle/>
            <a:p>
              <a:r>
                <a:rPr lang="en-US" sz="2800" dirty="0">
                  <a:solidFill>
                    <a:schemeClr val="bg1"/>
                  </a:solidFill>
                  <a:latin typeface="Times New Roman" panose="02020603050405020304" pitchFamily="18" charset="0"/>
                  <a:cs typeface="Times New Roman" panose="02020603050405020304" pitchFamily="18" charset="0"/>
                </a:rPr>
                <a:t>CHAPTER</a:t>
              </a:r>
              <a:r>
                <a:rPr lang="en-US" sz="2800" dirty="0">
                  <a:solidFill>
                    <a:schemeClr val="bg1"/>
                  </a:solidFill>
                  <a:cs typeface="Tajawal Medium" panose="00000600000000000000"/>
                </a:rPr>
                <a:t> 7</a:t>
              </a:r>
            </a:p>
          </p:txBody>
        </p:sp>
      </p:grpSp>
      <p:grpSp>
        <p:nvGrpSpPr>
          <p:cNvPr id="10" name="Group 9">
            <a:extLst>
              <a:ext uri="{FF2B5EF4-FFF2-40B4-BE49-F238E27FC236}">
                <a16:creationId xmlns:a16="http://schemas.microsoft.com/office/drawing/2014/main" id="{0163F6AE-9281-4AEE-9DF1-D1B297CFC46A}"/>
              </a:ext>
            </a:extLst>
          </p:cNvPr>
          <p:cNvGrpSpPr/>
          <p:nvPr/>
        </p:nvGrpSpPr>
        <p:grpSpPr>
          <a:xfrm>
            <a:off x="1874165" y="1844272"/>
            <a:ext cx="10066044" cy="3867415"/>
            <a:chOff x="1874165" y="1844272"/>
            <a:chExt cx="10066044" cy="3867415"/>
          </a:xfrm>
        </p:grpSpPr>
        <p:pic>
          <p:nvPicPr>
            <p:cNvPr id="7" name="Picture 6">
              <a:extLst>
                <a:ext uri="{FF2B5EF4-FFF2-40B4-BE49-F238E27FC236}">
                  <a16:creationId xmlns:a16="http://schemas.microsoft.com/office/drawing/2014/main" id="{3A24EB7D-D2AE-4C76-8461-1B92F0418AB2}"/>
                </a:ext>
              </a:extLst>
            </p:cNvPr>
            <p:cNvPicPr>
              <a:picLocks noChangeAspect="1"/>
            </p:cNvPicPr>
            <p:nvPr/>
          </p:nvPicPr>
          <p:blipFill>
            <a:blip r:embed="rId7"/>
            <a:stretch>
              <a:fillRect/>
            </a:stretch>
          </p:blipFill>
          <p:spPr>
            <a:xfrm>
              <a:off x="6722786" y="1844272"/>
              <a:ext cx="5217423" cy="3867415"/>
            </a:xfrm>
            <a:prstGeom prst="rect">
              <a:avLst/>
            </a:prstGeom>
          </p:spPr>
        </p:pic>
        <p:sp>
          <p:nvSpPr>
            <p:cNvPr id="16" name="TextBox 15">
              <a:extLst>
                <a:ext uri="{FF2B5EF4-FFF2-40B4-BE49-F238E27FC236}">
                  <a16:creationId xmlns:a16="http://schemas.microsoft.com/office/drawing/2014/main" id="{42B8AA4D-5DF1-4B77-9071-BCDF0BF09D1C}"/>
                </a:ext>
              </a:extLst>
            </p:cNvPr>
            <p:cNvSpPr txBox="1"/>
            <p:nvPr/>
          </p:nvSpPr>
          <p:spPr>
            <a:xfrm>
              <a:off x="1874165" y="2405619"/>
              <a:ext cx="4963957" cy="2585323"/>
            </a:xfrm>
            <a:prstGeom prst="rect">
              <a:avLst/>
            </a:prstGeom>
            <a:solidFill>
              <a:srgbClr val="FF9518"/>
            </a:solidFill>
          </p:spPr>
          <p:txBody>
            <a:bodyPr wrap="square">
              <a:spAutoFit/>
            </a:bodyPr>
            <a:lstStyle/>
            <a:p>
              <a:pPr algn="just"/>
              <a:r>
                <a:rPr lang="en-US" i="1" dirty="0"/>
                <a:t>Groups composition plays a big role in how a group functions and performs. For example, the group on the left includes people who, on the surface at least, seem very different from one another along several obvious dimensions. The group on the right, though, is comprised of people who appear to be very similar to one another. These differences and similarities will affect how the groups members interact and the outcomes they are able to achieve.</a:t>
              </a:r>
            </a:p>
          </p:txBody>
        </p:sp>
      </p:grpSp>
    </p:spTree>
    <p:extLst>
      <p:ext uri="{BB962C8B-B14F-4D97-AF65-F5344CB8AC3E}">
        <p14:creationId xmlns:p14="http://schemas.microsoft.com/office/powerpoint/2010/main" val="120458400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9533101" cy="1610200"/>
          </a:xfrm>
          <a:prstGeom prst="rect">
            <a:avLst/>
          </a:prstGeom>
        </p:spPr>
      </p:pic>
      <p:sp>
        <p:nvSpPr>
          <p:cNvPr id="13" name="TextBox 12">
            <a:extLst>
              <a:ext uri="{FF2B5EF4-FFF2-40B4-BE49-F238E27FC236}">
                <a16:creationId xmlns:a16="http://schemas.microsoft.com/office/drawing/2014/main" id="{BBE7B179-D78A-43C4-BC53-870145A7F86C}"/>
              </a:ext>
            </a:extLst>
          </p:cNvPr>
          <p:cNvSpPr txBox="1"/>
          <p:nvPr/>
        </p:nvSpPr>
        <p:spPr>
          <a:xfrm>
            <a:off x="1874165" y="1318788"/>
            <a:ext cx="10198510" cy="1015663"/>
          </a:xfrm>
          <a:prstGeom prst="rect">
            <a:avLst/>
          </a:prstGeom>
          <a:noFill/>
        </p:spPr>
        <p:txBody>
          <a:bodyPr wrap="square">
            <a:spAutoFit/>
          </a:bodyPr>
          <a:lstStyle/>
          <a:p>
            <a:r>
              <a:rPr lang="en-US" sz="2000" b="1" dirty="0">
                <a:solidFill>
                  <a:srgbClr val="C1510A"/>
                </a:solidFill>
                <a:effectLst/>
                <a:latin typeface="Helvetica" panose="020B0604020202020204" pitchFamily="34" charset="0"/>
              </a:rPr>
              <a:t>Group Size</a:t>
            </a:r>
          </a:p>
          <a:p>
            <a:br>
              <a:rPr lang="en-US" sz="2000" dirty="0"/>
            </a:br>
            <a:endParaRPr lang="en-US" sz="2000" b="1" i="0" dirty="0">
              <a:solidFill>
                <a:srgbClr val="C1510A"/>
              </a:solidFill>
              <a:effectLst/>
              <a:latin typeface="Helvetica" panose="020B0604020202020204" pitchFamily="34" charset="0"/>
            </a:endParaRPr>
          </a:p>
        </p:txBody>
      </p:sp>
      <p:grpSp>
        <p:nvGrpSpPr>
          <p:cNvPr id="12" name="Group 11">
            <a:extLst>
              <a:ext uri="{FF2B5EF4-FFF2-40B4-BE49-F238E27FC236}">
                <a16:creationId xmlns:a16="http://schemas.microsoft.com/office/drawing/2014/main" id="{C9F2F5AA-5345-40A3-A02C-8F39ED5840FF}"/>
              </a:ext>
            </a:extLst>
          </p:cNvPr>
          <p:cNvGrpSpPr/>
          <p:nvPr/>
        </p:nvGrpSpPr>
        <p:grpSpPr>
          <a:xfrm>
            <a:off x="130614" y="576828"/>
            <a:ext cx="5272804" cy="536288"/>
            <a:chOff x="130614" y="576828"/>
            <a:chExt cx="5272804" cy="536288"/>
          </a:xfrm>
        </p:grpSpPr>
        <p:sp>
          <p:nvSpPr>
            <p:cNvPr id="14" name="TextBox 13">
              <a:extLst>
                <a:ext uri="{FF2B5EF4-FFF2-40B4-BE49-F238E27FC236}">
                  <a16:creationId xmlns:a16="http://schemas.microsoft.com/office/drawing/2014/main" id="{8C5F1B9D-95F7-4B48-A88D-D2B2251CEC52}"/>
                </a:ext>
              </a:extLst>
            </p:cNvPr>
            <p:cNvSpPr txBox="1"/>
            <p:nvPr/>
          </p:nvSpPr>
          <p:spPr>
            <a:xfrm>
              <a:off x="2449853" y="576828"/>
              <a:ext cx="2953565" cy="523220"/>
            </a:xfrm>
            <a:prstGeom prst="rect">
              <a:avLst/>
            </a:prstGeom>
            <a:noFill/>
          </p:spPr>
          <p:txBody>
            <a:bodyPr wrap="none" rtlCol="0">
              <a:spAutoFit/>
            </a:bodyPr>
            <a:lstStyle/>
            <a:p>
              <a:r>
                <a:rPr lang="en-US" sz="2800" dirty="0">
                  <a:solidFill>
                    <a:schemeClr val="bg1"/>
                  </a:solidFill>
                  <a:latin typeface="Times New Roman" panose="02020603050405020304" pitchFamily="18" charset="0"/>
                  <a:cs typeface="Times New Roman" panose="02020603050405020304" pitchFamily="18" charset="0"/>
                </a:rPr>
                <a:t> Groups and Teams</a:t>
              </a:r>
            </a:p>
          </p:txBody>
        </p:sp>
        <p:sp>
          <p:nvSpPr>
            <p:cNvPr id="15" name="Rectangle 14">
              <a:extLst>
                <a:ext uri="{FF2B5EF4-FFF2-40B4-BE49-F238E27FC236}">
                  <a16:creationId xmlns:a16="http://schemas.microsoft.com/office/drawing/2014/main" id="{326BFDA7-1668-4ED7-B61D-14875A258907}"/>
                </a:ext>
              </a:extLst>
            </p:cNvPr>
            <p:cNvSpPr/>
            <p:nvPr/>
          </p:nvSpPr>
          <p:spPr>
            <a:xfrm>
              <a:off x="130614" y="589896"/>
              <a:ext cx="2085827" cy="523220"/>
            </a:xfrm>
            <a:prstGeom prst="rect">
              <a:avLst/>
            </a:prstGeom>
          </p:spPr>
          <p:txBody>
            <a:bodyPr wrap="none">
              <a:spAutoFit/>
            </a:bodyPr>
            <a:lstStyle/>
            <a:p>
              <a:r>
                <a:rPr lang="en-US" sz="2800" dirty="0">
                  <a:solidFill>
                    <a:schemeClr val="bg1"/>
                  </a:solidFill>
                  <a:latin typeface="Times New Roman" panose="02020603050405020304" pitchFamily="18" charset="0"/>
                  <a:cs typeface="Times New Roman" panose="02020603050405020304" pitchFamily="18" charset="0"/>
                </a:rPr>
                <a:t>CHAPTER</a:t>
              </a:r>
              <a:r>
                <a:rPr lang="en-US" sz="2800" dirty="0">
                  <a:solidFill>
                    <a:schemeClr val="bg1"/>
                  </a:solidFill>
                  <a:cs typeface="Tajawal Medium" panose="00000600000000000000"/>
                </a:rPr>
                <a:t> 7</a:t>
              </a:r>
            </a:p>
          </p:txBody>
        </p:sp>
      </p:grpSp>
      <p:graphicFrame>
        <p:nvGraphicFramePr>
          <p:cNvPr id="8" name="Table 7">
            <a:extLst>
              <a:ext uri="{FF2B5EF4-FFF2-40B4-BE49-F238E27FC236}">
                <a16:creationId xmlns:a16="http://schemas.microsoft.com/office/drawing/2014/main" id="{3C1C4C49-A100-4F87-B38A-F6454051E4A4}"/>
              </a:ext>
            </a:extLst>
          </p:cNvPr>
          <p:cNvGraphicFramePr>
            <a:graphicFrameLocks noGrp="1"/>
          </p:cNvGraphicFramePr>
          <p:nvPr>
            <p:extLst>
              <p:ext uri="{D42A27DB-BD31-4B8C-83A1-F6EECF244321}">
                <p14:modId xmlns:p14="http://schemas.microsoft.com/office/powerpoint/2010/main" val="3505179199"/>
              </p:ext>
            </p:extLst>
          </p:nvPr>
        </p:nvGraphicFramePr>
        <p:xfrm>
          <a:off x="1759769" y="1778668"/>
          <a:ext cx="10105103" cy="4360568"/>
        </p:xfrm>
        <a:graphic>
          <a:graphicData uri="http://schemas.openxmlformats.org/drawingml/2006/table">
            <a:tbl>
              <a:tblPr firstRow="1" bandRow="1">
                <a:tableStyleId>{5C22544A-7EE6-4342-B048-85BDC9FD1C3A}</a:tableStyleId>
              </a:tblPr>
              <a:tblGrid>
                <a:gridCol w="1407501">
                  <a:extLst>
                    <a:ext uri="{9D8B030D-6E8A-4147-A177-3AD203B41FA5}">
                      <a16:colId xmlns:a16="http://schemas.microsoft.com/office/drawing/2014/main" val="3871359360"/>
                    </a:ext>
                  </a:extLst>
                </a:gridCol>
                <a:gridCol w="8697602">
                  <a:extLst>
                    <a:ext uri="{9D8B030D-6E8A-4147-A177-3AD203B41FA5}">
                      <a16:colId xmlns:a16="http://schemas.microsoft.com/office/drawing/2014/main" val="1091551387"/>
                    </a:ext>
                  </a:extLst>
                </a:gridCol>
              </a:tblGrid>
              <a:tr h="4360568">
                <a:tc>
                  <a: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b="1" dirty="0">
                          <a:solidFill>
                            <a:schemeClr val="tx1"/>
                          </a:solidFill>
                        </a:rPr>
                        <a:t>Group Size</a:t>
                      </a:r>
                    </a:p>
                  </a:txBody>
                  <a:tcPr>
                    <a:noFill/>
                  </a:tcPr>
                </a:tc>
                <a:tc>
                  <a:txBody>
                    <a:bodyPr/>
                    <a:lstStyle/>
                    <a:p>
                      <a:pPr marL="285750" indent="-285750" algn="just" defTabSz="914400" rtl="0" eaLnBrk="1" latinLnBrk="0" hangingPunct="1">
                        <a:buFont typeface="Wingdings" panose="05000000000000000000" pitchFamily="2" charset="2"/>
                        <a:buChar char="§"/>
                      </a:pPr>
                      <a:r>
                        <a:rPr lang="en-US" sz="1800" b="0" i="0" u="none" kern="1200" dirty="0">
                          <a:solidFill>
                            <a:schemeClr val="tx1"/>
                          </a:solidFill>
                          <a:latin typeface="+mn-lt"/>
                          <a:ea typeface="+mn-ea"/>
                          <a:cs typeface="+mn-cs"/>
                        </a:rPr>
                        <a:t>A group—the number of people in the group—can have as few as two members or as many members as can interact and influence one another.</a:t>
                      </a:r>
                    </a:p>
                    <a:p>
                      <a:pPr marL="285750" indent="-285750" algn="just" defTabSz="914400" rtl="0" eaLnBrk="1" latinLnBrk="0" hangingPunct="1">
                        <a:buFont typeface="Wingdings" panose="05000000000000000000" pitchFamily="2" charset="2"/>
                        <a:buChar char="§"/>
                      </a:pPr>
                      <a:endParaRPr lang="en-US" sz="1800" b="0" i="0" u="none" kern="1200" dirty="0">
                        <a:solidFill>
                          <a:schemeClr val="tx1"/>
                        </a:solidFill>
                        <a:latin typeface="+mn-lt"/>
                        <a:ea typeface="+mn-ea"/>
                        <a:cs typeface="+mn-cs"/>
                      </a:endParaRPr>
                    </a:p>
                    <a:p>
                      <a:pPr marL="285750" indent="-285750" algn="just" defTabSz="914400" rtl="0" eaLnBrk="1" latinLnBrk="0" hangingPunct="1">
                        <a:buFont typeface="Wingdings" panose="05000000000000000000" pitchFamily="2" charset="2"/>
                        <a:buChar char="§"/>
                      </a:pPr>
                      <a:r>
                        <a:rPr lang="en-US" sz="1800" b="0" i="0" u="none" kern="1200" dirty="0">
                          <a:solidFill>
                            <a:schemeClr val="tx1"/>
                          </a:solidFill>
                          <a:latin typeface="+mn-lt"/>
                          <a:ea typeface="+mn-ea"/>
                          <a:cs typeface="+mn-cs"/>
                        </a:rPr>
                        <a:t> Group size can have an important effect on performance. A group with many members has more resources available and may be able to complete a large number of relatively independent tasks.</a:t>
                      </a:r>
                    </a:p>
                    <a:p>
                      <a:pPr marL="285750" indent="-285750" algn="just" defTabSz="914400" rtl="0" eaLnBrk="1" latinLnBrk="0" hangingPunct="1">
                        <a:buFont typeface="Wingdings" panose="05000000000000000000" pitchFamily="2" charset="2"/>
                        <a:buChar char="§"/>
                      </a:pPr>
                      <a:endParaRPr lang="en-US" sz="1800" b="0" i="0" u="none" kern="1200" dirty="0">
                        <a:solidFill>
                          <a:schemeClr val="tx1"/>
                        </a:solidFill>
                        <a:latin typeface="+mn-lt"/>
                        <a:ea typeface="+mn-ea"/>
                        <a:cs typeface="+mn-cs"/>
                      </a:endParaRPr>
                    </a:p>
                    <a:p>
                      <a:pPr marL="285750" indent="-285750" algn="just" defTabSz="914400" rtl="0" eaLnBrk="1" latinLnBrk="0" hangingPunct="1">
                        <a:buFont typeface="Wingdings" panose="05000000000000000000" pitchFamily="2" charset="2"/>
                        <a:buChar char="§"/>
                      </a:pPr>
                      <a:r>
                        <a:rPr lang="en-US" sz="1800" b="0" i="0" u="none" kern="1200" dirty="0">
                          <a:solidFill>
                            <a:schemeClr val="tx1"/>
                          </a:solidFill>
                          <a:latin typeface="+mn-lt"/>
                          <a:ea typeface="+mn-ea"/>
                          <a:cs typeface="+mn-cs"/>
                        </a:rPr>
                        <a:t> In groups established to generate ideas, those with more members tend to produce more ideas, although the rate of increase in the number of ideas diminishes rapidly as the group grows.</a:t>
                      </a:r>
                    </a:p>
                    <a:p>
                      <a:pPr marL="285750" indent="-285750" algn="just" defTabSz="914400" rtl="0" eaLnBrk="1" latinLnBrk="0" hangingPunct="1">
                        <a:buFont typeface="Wingdings" panose="05000000000000000000" pitchFamily="2" charset="2"/>
                        <a:buChar char="§"/>
                      </a:pPr>
                      <a:endParaRPr lang="en-US" sz="1800" b="0" i="0" u="none" kern="1200" dirty="0">
                        <a:solidFill>
                          <a:schemeClr val="tx1"/>
                        </a:solidFill>
                        <a:latin typeface="+mn-lt"/>
                        <a:ea typeface="+mn-ea"/>
                        <a:cs typeface="+mn-cs"/>
                      </a:endParaRPr>
                    </a:p>
                    <a:p>
                      <a:pPr marL="285750" indent="-285750" algn="just" defTabSz="914400" rtl="0" eaLnBrk="1" latinLnBrk="0" hangingPunct="1">
                        <a:buFont typeface="Wingdings" panose="05000000000000000000" pitchFamily="2" charset="2"/>
                        <a:buChar char="§"/>
                      </a:pPr>
                      <a:r>
                        <a:rPr lang="en-US" sz="1800" b="0" i="0" u="none" kern="1200" dirty="0">
                          <a:solidFill>
                            <a:schemeClr val="tx1"/>
                          </a:solidFill>
                          <a:latin typeface="+mn-lt"/>
                          <a:ea typeface="+mn-ea"/>
                          <a:cs typeface="+mn-cs"/>
                        </a:rPr>
                        <a:t>Beyond a certain point, the greater complexity of interactions and communication may make it more difficult for a large group to achieve agreement.</a:t>
                      </a:r>
                    </a:p>
                  </a:txBody>
                  <a:tcPr>
                    <a:noFill/>
                  </a:tcPr>
                </a:tc>
                <a:extLst>
                  <a:ext uri="{0D108BD9-81ED-4DB2-BD59-A6C34878D82A}">
                    <a16:rowId xmlns:a16="http://schemas.microsoft.com/office/drawing/2014/main" val="3251237068"/>
                  </a:ext>
                </a:extLst>
              </a:tr>
            </a:tbl>
          </a:graphicData>
        </a:graphic>
      </p:graphicFrame>
    </p:spTree>
    <p:extLst>
      <p:ext uri="{BB962C8B-B14F-4D97-AF65-F5344CB8AC3E}">
        <p14:creationId xmlns:p14="http://schemas.microsoft.com/office/powerpoint/2010/main" val="139054681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9533101" cy="1610200"/>
          </a:xfrm>
          <a:prstGeom prst="rect">
            <a:avLst/>
          </a:prstGeom>
        </p:spPr>
      </p:pic>
      <p:sp>
        <p:nvSpPr>
          <p:cNvPr id="13" name="TextBox 12">
            <a:extLst>
              <a:ext uri="{FF2B5EF4-FFF2-40B4-BE49-F238E27FC236}">
                <a16:creationId xmlns:a16="http://schemas.microsoft.com/office/drawing/2014/main" id="{BBE7B179-D78A-43C4-BC53-870145A7F86C}"/>
              </a:ext>
            </a:extLst>
          </p:cNvPr>
          <p:cNvSpPr txBox="1"/>
          <p:nvPr/>
        </p:nvSpPr>
        <p:spPr>
          <a:xfrm>
            <a:off x="1874165" y="1318788"/>
            <a:ext cx="10198510" cy="1015663"/>
          </a:xfrm>
          <a:prstGeom prst="rect">
            <a:avLst/>
          </a:prstGeom>
          <a:noFill/>
        </p:spPr>
        <p:txBody>
          <a:bodyPr wrap="square">
            <a:spAutoFit/>
          </a:bodyPr>
          <a:lstStyle/>
          <a:p>
            <a:r>
              <a:rPr lang="en-US" sz="2000" b="1" dirty="0">
                <a:solidFill>
                  <a:srgbClr val="C1510A"/>
                </a:solidFill>
                <a:effectLst/>
                <a:latin typeface="Helvetica" panose="020B0604020202020204" pitchFamily="34" charset="0"/>
              </a:rPr>
              <a:t>Group Size</a:t>
            </a:r>
          </a:p>
          <a:p>
            <a:br>
              <a:rPr lang="en-US" sz="2000" dirty="0"/>
            </a:br>
            <a:endParaRPr lang="en-US" sz="2000" b="1" i="0" dirty="0">
              <a:solidFill>
                <a:srgbClr val="C1510A"/>
              </a:solidFill>
              <a:effectLst/>
              <a:latin typeface="Helvetica" panose="020B0604020202020204" pitchFamily="34" charset="0"/>
            </a:endParaRPr>
          </a:p>
        </p:txBody>
      </p:sp>
      <p:grpSp>
        <p:nvGrpSpPr>
          <p:cNvPr id="12" name="Group 11">
            <a:extLst>
              <a:ext uri="{FF2B5EF4-FFF2-40B4-BE49-F238E27FC236}">
                <a16:creationId xmlns:a16="http://schemas.microsoft.com/office/drawing/2014/main" id="{C9F2F5AA-5345-40A3-A02C-8F39ED5840FF}"/>
              </a:ext>
            </a:extLst>
          </p:cNvPr>
          <p:cNvGrpSpPr/>
          <p:nvPr/>
        </p:nvGrpSpPr>
        <p:grpSpPr>
          <a:xfrm>
            <a:off x="130614" y="576828"/>
            <a:ext cx="5272804" cy="536288"/>
            <a:chOff x="130614" y="576828"/>
            <a:chExt cx="5272804" cy="536288"/>
          </a:xfrm>
        </p:grpSpPr>
        <p:sp>
          <p:nvSpPr>
            <p:cNvPr id="14" name="TextBox 13">
              <a:extLst>
                <a:ext uri="{FF2B5EF4-FFF2-40B4-BE49-F238E27FC236}">
                  <a16:creationId xmlns:a16="http://schemas.microsoft.com/office/drawing/2014/main" id="{8C5F1B9D-95F7-4B48-A88D-D2B2251CEC52}"/>
                </a:ext>
              </a:extLst>
            </p:cNvPr>
            <p:cNvSpPr txBox="1"/>
            <p:nvPr/>
          </p:nvSpPr>
          <p:spPr>
            <a:xfrm>
              <a:off x="2449853" y="576828"/>
              <a:ext cx="2953565" cy="523220"/>
            </a:xfrm>
            <a:prstGeom prst="rect">
              <a:avLst/>
            </a:prstGeom>
            <a:noFill/>
          </p:spPr>
          <p:txBody>
            <a:bodyPr wrap="none" rtlCol="0">
              <a:spAutoFit/>
            </a:bodyPr>
            <a:lstStyle/>
            <a:p>
              <a:r>
                <a:rPr lang="en-US" sz="2800" dirty="0">
                  <a:solidFill>
                    <a:schemeClr val="bg1"/>
                  </a:solidFill>
                  <a:latin typeface="Times New Roman" panose="02020603050405020304" pitchFamily="18" charset="0"/>
                  <a:cs typeface="Times New Roman" panose="02020603050405020304" pitchFamily="18" charset="0"/>
                </a:rPr>
                <a:t> Groups and Teams</a:t>
              </a:r>
            </a:p>
          </p:txBody>
        </p:sp>
        <p:sp>
          <p:nvSpPr>
            <p:cNvPr id="15" name="Rectangle 14">
              <a:extLst>
                <a:ext uri="{FF2B5EF4-FFF2-40B4-BE49-F238E27FC236}">
                  <a16:creationId xmlns:a16="http://schemas.microsoft.com/office/drawing/2014/main" id="{326BFDA7-1668-4ED7-B61D-14875A258907}"/>
                </a:ext>
              </a:extLst>
            </p:cNvPr>
            <p:cNvSpPr/>
            <p:nvPr/>
          </p:nvSpPr>
          <p:spPr>
            <a:xfrm>
              <a:off x="130614" y="589896"/>
              <a:ext cx="2085827" cy="523220"/>
            </a:xfrm>
            <a:prstGeom prst="rect">
              <a:avLst/>
            </a:prstGeom>
          </p:spPr>
          <p:txBody>
            <a:bodyPr wrap="none">
              <a:spAutoFit/>
            </a:bodyPr>
            <a:lstStyle/>
            <a:p>
              <a:r>
                <a:rPr lang="en-US" sz="2800" dirty="0">
                  <a:solidFill>
                    <a:schemeClr val="bg1"/>
                  </a:solidFill>
                  <a:latin typeface="Times New Roman" panose="02020603050405020304" pitchFamily="18" charset="0"/>
                  <a:cs typeface="Times New Roman" panose="02020603050405020304" pitchFamily="18" charset="0"/>
                </a:rPr>
                <a:t>CHAPTER</a:t>
              </a:r>
              <a:r>
                <a:rPr lang="en-US" sz="2800" dirty="0">
                  <a:solidFill>
                    <a:schemeClr val="bg1"/>
                  </a:solidFill>
                  <a:cs typeface="Tajawal Medium" panose="00000600000000000000"/>
                </a:rPr>
                <a:t> 7</a:t>
              </a:r>
            </a:p>
          </p:txBody>
        </p:sp>
      </p:grpSp>
      <p:graphicFrame>
        <p:nvGraphicFramePr>
          <p:cNvPr id="8" name="Table 7">
            <a:extLst>
              <a:ext uri="{FF2B5EF4-FFF2-40B4-BE49-F238E27FC236}">
                <a16:creationId xmlns:a16="http://schemas.microsoft.com/office/drawing/2014/main" id="{3C1C4C49-A100-4F87-B38A-F6454051E4A4}"/>
              </a:ext>
            </a:extLst>
          </p:cNvPr>
          <p:cNvGraphicFramePr>
            <a:graphicFrameLocks noGrp="1"/>
          </p:cNvGraphicFramePr>
          <p:nvPr>
            <p:extLst>
              <p:ext uri="{D42A27DB-BD31-4B8C-83A1-F6EECF244321}">
                <p14:modId xmlns:p14="http://schemas.microsoft.com/office/powerpoint/2010/main" val="865226949"/>
              </p:ext>
            </p:extLst>
          </p:nvPr>
        </p:nvGraphicFramePr>
        <p:xfrm>
          <a:off x="1666362" y="1666592"/>
          <a:ext cx="10198510" cy="4480560"/>
        </p:xfrm>
        <a:graphic>
          <a:graphicData uri="http://schemas.openxmlformats.org/drawingml/2006/table">
            <a:tbl>
              <a:tblPr firstRow="1" bandRow="1">
                <a:tableStyleId>{5C22544A-7EE6-4342-B048-85BDC9FD1C3A}</a:tableStyleId>
              </a:tblPr>
              <a:tblGrid>
                <a:gridCol w="1210898">
                  <a:extLst>
                    <a:ext uri="{9D8B030D-6E8A-4147-A177-3AD203B41FA5}">
                      <a16:colId xmlns:a16="http://schemas.microsoft.com/office/drawing/2014/main" val="3871359360"/>
                    </a:ext>
                  </a:extLst>
                </a:gridCol>
                <a:gridCol w="8987612">
                  <a:extLst>
                    <a:ext uri="{9D8B030D-6E8A-4147-A177-3AD203B41FA5}">
                      <a16:colId xmlns:a16="http://schemas.microsoft.com/office/drawing/2014/main" val="1091551387"/>
                    </a:ext>
                  </a:extLst>
                </a:gridCol>
              </a:tblGrid>
              <a:tr h="4360568">
                <a:tc>
                  <a: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b="1" dirty="0">
                          <a:solidFill>
                            <a:schemeClr val="tx1"/>
                          </a:solidFill>
                        </a:rPr>
                        <a:t>Group Size</a:t>
                      </a:r>
                    </a:p>
                  </a:txBody>
                  <a:tcPr>
                    <a:noFill/>
                  </a:tcPr>
                </a:tc>
                <a:tc>
                  <a:txBody>
                    <a:bodyPr/>
                    <a:lstStyle/>
                    <a:p>
                      <a:pPr marL="285750" indent="-285750" algn="just" defTabSz="914400" rtl="0" eaLnBrk="1" latinLnBrk="0" hangingPunct="1">
                        <a:buFont typeface="Wingdings" panose="05000000000000000000" pitchFamily="2" charset="2"/>
                        <a:buChar char="§"/>
                      </a:pPr>
                      <a:r>
                        <a:rPr lang="en-US" sz="1800" b="1" i="0" u="sng" kern="1200" dirty="0">
                          <a:solidFill>
                            <a:schemeClr val="tx1"/>
                          </a:solidFill>
                          <a:latin typeface="+mn-lt"/>
                          <a:ea typeface="+mn-ea"/>
                          <a:cs typeface="+mn-cs"/>
                        </a:rPr>
                        <a:t>Social loafing </a:t>
                      </a:r>
                      <a:r>
                        <a:rPr lang="en-US" sz="1800" b="0" i="0" u="none" kern="1200" dirty="0">
                          <a:solidFill>
                            <a:schemeClr val="tx1"/>
                          </a:solidFill>
                          <a:latin typeface="+mn-lt"/>
                          <a:ea typeface="+mn-ea"/>
                          <a:cs typeface="+mn-cs"/>
                        </a:rPr>
                        <a:t>is the tendency of some members of groups not to put forth as much effort in a group situation as they would working alone. </a:t>
                      </a:r>
                    </a:p>
                    <a:p>
                      <a:pPr marL="285750" indent="-285750" algn="just" defTabSz="914400" rtl="0" eaLnBrk="1" latinLnBrk="0" hangingPunct="1">
                        <a:buFont typeface="Wingdings" panose="05000000000000000000" pitchFamily="2" charset="2"/>
                        <a:buChar char="§"/>
                      </a:pPr>
                      <a:endParaRPr lang="en-US" sz="1800" b="0" i="0" u="none" kern="1200" dirty="0">
                        <a:solidFill>
                          <a:schemeClr val="tx1"/>
                        </a:solidFill>
                        <a:latin typeface="+mn-lt"/>
                        <a:ea typeface="+mn-ea"/>
                        <a:cs typeface="+mn-cs"/>
                      </a:endParaRPr>
                    </a:p>
                    <a:p>
                      <a:pPr marL="285750" indent="-285750" algn="just" defTabSz="914400" rtl="0" eaLnBrk="1" latinLnBrk="0" hangingPunct="1">
                        <a:buFont typeface="Wingdings" panose="05000000000000000000" pitchFamily="2" charset="2"/>
                        <a:buChar char="§"/>
                      </a:pPr>
                      <a:r>
                        <a:rPr lang="en-US" sz="1800" b="0" i="0" u="none" kern="1200" dirty="0">
                          <a:solidFill>
                            <a:schemeClr val="tx1"/>
                          </a:solidFill>
                          <a:latin typeface="+mn-lt"/>
                          <a:ea typeface="+mn-ea"/>
                          <a:cs typeface="+mn-cs"/>
                        </a:rPr>
                        <a:t> Social loafing often results from the assumption by some members that if they do not work hard, other members will pick up the slack.</a:t>
                      </a:r>
                    </a:p>
                    <a:p>
                      <a:pPr marL="285750" indent="-285750" algn="just" defTabSz="914400" rtl="0" eaLnBrk="1" latinLnBrk="0" hangingPunct="1">
                        <a:buFont typeface="Wingdings" panose="05000000000000000000" pitchFamily="2" charset="2"/>
                        <a:buChar char="§"/>
                      </a:pPr>
                      <a:endParaRPr lang="en-US" sz="1800" b="0" i="0" u="none" kern="1200" dirty="0">
                        <a:solidFill>
                          <a:schemeClr val="tx1"/>
                        </a:solidFill>
                        <a:latin typeface="+mn-lt"/>
                        <a:ea typeface="+mn-ea"/>
                        <a:cs typeface="+mn-cs"/>
                      </a:endParaRPr>
                    </a:p>
                    <a:p>
                      <a:pPr marL="285750" indent="-285750" algn="just" defTabSz="914400" rtl="0" eaLnBrk="1" latinLnBrk="0" hangingPunct="1">
                        <a:buFont typeface="Wingdings" panose="05000000000000000000" pitchFamily="2" charset="2"/>
                        <a:buChar char="§"/>
                      </a:pPr>
                      <a:r>
                        <a:rPr lang="en-US" sz="1800" b="0" i="0" u="none" kern="1200" dirty="0">
                          <a:solidFill>
                            <a:schemeClr val="tx1"/>
                          </a:solidFill>
                          <a:latin typeface="+mn-lt"/>
                          <a:ea typeface="+mn-ea"/>
                          <a:cs typeface="+mn-cs"/>
                        </a:rPr>
                        <a:t> How much of a problem this becomes depends on the nature of the task, the characteristics of the people involved, and the ability of the group leadership to be aware of the potential problem and do something about it.</a:t>
                      </a:r>
                    </a:p>
                    <a:p>
                      <a:pPr marL="285750" indent="-285750" algn="just" defTabSz="914400" rtl="0" eaLnBrk="1" latinLnBrk="0" hangingPunct="1">
                        <a:buFont typeface="Wingdings" panose="05000000000000000000" pitchFamily="2" charset="2"/>
                        <a:buChar char="§"/>
                      </a:pPr>
                      <a:endParaRPr lang="en-US" sz="1800" b="0" i="0" u="none" kern="1200" dirty="0">
                        <a:solidFill>
                          <a:schemeClr val="tx1"/>
                        </a:solidFill>
                        <a:latin typeface="+mn-lt"/>
                        <a:ea typeface="+mn-ea"/>
                        <a:cs typeface="+mn-cs"/>
                      </a:endParaRPr>
                    </a:p>
                    <a:p>
                      <a:pPr marL="285750" indent="-285750" algn="just" defTabSz="914400" rtl="0" eaLnBrk="1" latinLnBrk="0" hangingPunct="1">
                        <a:buFont typeface="Wingdings" panose="05000000000000000000" pitchFamily="2" charset="2"/>
                        <a:buChar char="§"/>
                      </a:pPr>
                      <a:r>
                        <a:rPr lang="en-US" sz="1800" b="0" i="0" u="none" kern="1200" dirty="0">
                          <a:solidFill>
                            <a:schemeClr val="tx1"/>
                          </a:solidFill>
                          <a:latin typeface="+mn-lt"/>
                          <a:ea typeface="+mn-ea"/>
                          <a:cs typeface="+mn-cs"/>
                        </a:rPr>
                        <a:t>The most effective size of a group, therefore, is determined by the group members’ ability to interact and influence one another effectively. </a:t>
                      </a:r>
                    </a:p>
                    <a:p>
                      <a:pPr marL="285750" indent="-285750" algn="just" defTabSz="914400" rtl="0" eaLnBrk="1" latinLnBrk="0" hangingPunct="1">
                        <a:buFont typeface="Wingdings" panose="05000000000000000000" pitchFamily="2" charset="2"/>
                        <a:buChar char="§"/>
                      </a:pPr>
                      <a:endParaRPr lang="en-US" sz="1800" b="0" i="0" u="none" kern="1200" dirty="0">
                        <a:solidFill>
                          <a:schemeClr val="tx1"/>
                        </a:solidFill>
                        <a:latin typeface="+mn-lt"/>
                        <a:ea typeface="+mn-ea"/>
                        <a:cs typeface="+mn-cs"/>
                      </a:endParaRPr>
                    </a:p>
                    <a:p>
                      <a:pPr marL="285750" indent="-285750" algn="just" defTabSz="914400" rtl="0" eaLnBrk="1" latinLnBrk="0" hangingPunct="1">
                        <a:buFont typeface="Wingdings" panose="05000000000000000000" pitchFamily="2" charset="2"/>
                        <a:buChar char="§"/>
                      </a:pPr>
                      <a:r>
                        <a:rPr lang="en-US" sz="1800" b="0" i="0" u="none" kern="1200" dirty="0">
                          <a:solidFill>
                            <a:schemeClr val="tx1"/>
                          </a:solidFill>
                          <a:latin typeface="+mn-lt"/>
                          <a:ea typeface="+mn-ea"/>
                          <a:cs typeface="+mn-cs"/>
                        </a:rPr>
                        <a:t>The need for interaction is affected by the maturity of the group, the tasks of the group, the maturity of individual members, and the ability of the group leader or manager to manage the communication, potential conflicts, and task activities. </a:t>
                      </a:r>
                    </a:p>
                  </a:txBody>
                  <a:tcPr>
                    <a:noFill/>
                  </a:tcPr>
                </a:tc>
                <a:extLst>
                  <a:ext uri="{0D108BD9-81ED-4DB2-BD59-A6C34878D82A}">
                    <a16:rowId xmlns:a16="http://schemas.microsoft.com/office/drawing/2014/main" val="3251237068"/>
                  </a:ext>
                </a:extLst>
              </a:tr>
            </a:tbl>
          </a:graphicData>
        </a:graphic>
      </p:graphicFrame>
    </p:spTree>
    <p:extLst>
      <p:ext uri="{BB962C8B-B14F-4D97-AF65-F5344CB8AC3E}">
        <p14:creationId xmlns:p14="http://schemas.microsoft.com/office/powerpoint/2010/main" val="56844148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9533101" cy="1610200"/>
          </a:xfrm>
          <a:prstGeom prst="rect">
            <a:avLst/>
          </a:prstGeom>
        </p:spPr>
      </p:pic>
      <p:sp>
        <p:nvSpPr>
          <p:cNvPr id="13" name="TextBox 12">
            <a:extLst>
              <a:ext uri="{FF2B5EF4-FFF2-40B4-BE49-F238E27FC236}">
                <a16:creationId xmlns:a16="http://schemas.microsoft.com/office/drawing/2014/main" id="{BBE7B179-D78A-43C4-BC53-870145A7F86C}"/>
              </a:ext>
            </a:extLst>
          </p:cNvPr>
          <p:cNvSpPr txBox="1"/>
          <p:nvPr/>
        </p:nvSpPr>
        <p:spPr>
          <a:xfrm>
            <a:off x="1874165" y="1465242"/>
            <a:ext cx="10198510" cy="707886"/>
          </a:xfrm>
          <a:prstGeom prst="rect">
            <a:avLst/>
          </a:prstGeom>
          <a:noFill/>
        </p:spPr>
        <p:txBody>
          <a:bodyPr wrap="square">
            <a:spAutoFit/>
          </a:bodyPr>
          <a:lstStyle/>
          <a:p>
            <a:r>
              <a:rPr lang="en-US" sz="2000" b="1" dirty="0">
                <a:solidFill>
                  <a:srgbClr val="C1510A"/>
                </a:solidFill>
                <a:effectLst/>
                <a:latin typeface="Helvetica" panose="020B0604020202020204" pitchFamily="34" charset="0"/>
              </a:rPr>
              <a:t>Group Size</a:t>
            </a:r>
          </a:p>
          <a:p>
            <a:endParaRPr lang="en-US" sz="2000" b="1" i="0" dirty="0">
              <a:solidFill>
                <a:srgbClr val="C1510A"/>
              </a:solidFill>
              <a:effectLst/>
              <a:latin typeface="Helvetica" panose="020B0604020202020204" pitchFamily="34" charset="0"/>
            </a:endParaRPr>
          </a:p>
        </p:txBody>
      </p:sp>
      <p:grpSp>
        <p:nvGrpSpPr>
          <p:cNvPr id="12" name="Group 11">
            <a:extLst>
              <a:ext uri="{FF2B5EF4-FFF2-40B4-BE49-F238E27FC236}">
                <a16:creationId xmlns:a16="http://schemas.microsoft.com/office/drawing/2014/main" id="{C9F2F5AA-5345-40A3-A02C-8F39ED5840FF}"/>
              </a:ext>
            </a:extLst>
          </p:cNvPr>
          <p:cNvGrpSpPr/>
          <p:nvPr/>
        </p:nvGrpSpPr>
        <p:grpSpPr>
          <a:xfrm>
            <a:off x="130614" y="576828"/>
            <a:ext cx="5272804" cy="536288"/>
            <a:chOff x="130614" y="576828"/>
            <a:chExt cx="5272804" cy="536288"/>
          </a:xfrm>
        </p:grpSpPr>
        <p:sp>
          <p:nvSpPr>
            <p:cNvPr id="14" name="TextBox 13">
              <a:extLst>
                <a:ext uri="{FF2B5EF4-FFF2-40B4-BE49-F238E27FC236}">
                  <a16:creationId xmlns:a16="http://schemas.microsoft.com/office/drawing/2014/main" id="{8C5F1B9D-95F7-4B48-A88D-D2B2251CEC52}"/>
                </a:ext>
              </a:extLst>
            </p:cNvPr>
            <p:cNvSpPr txBox="1"/>
            <p:nvPr/>
          </p:nvSpPr>
          <p:spPr>
            <a:xfrm>
              <a:off x="2449853" y="576828"/>
              <a:ext cx="2953565" cy="523220"/>
            </a:xfrm>
            <a:prstGeom prst="rect">
              <a:avLst/>
            </a:prstGeom>
            <a:noFill/>
          </p:spPr>
          <p:txBody>
            <a:bodyPr wrap="none" rtlCol="0">
              <a:spAutoFit/>
            </a:bodyPr>
            <a:lstStyle/>
            <a:p>
              <a:r>
                <a:rPr lang="en-US" sz="2800" dirty="0">
                  <a:solidFill>
                    <a:schemeClr val="bg1"/>
                  </a:solidFill>
                  <a:latin typeface="Times New Roman" panose="02020603050405020304" pitchFamily="18" charset="0"/>
                  <a:cs typeface="Times New Roman" panose="02020603050405020304" pitchFamily="18" charset="0"/>
                </a:rPr>
                <a:t> Groups and Teams</a:t>
              </a:r>
            </a:p>
          </p:txBody>
        </p:sp>
        <p:sp>
          <p:nvSpPr>
            <p:cNvPr id="15" name="Rectangle 14">
              <a:extLst>
                <a:ext uri="{FF2B5EF4-FFF2-40B4-BE49-F238E27FC236}">
                  <a16:creationId xmlns:a16="http://schemas.microsoft.com/office/drawing/2014/main" id="{326BFDA7-1668-4ED7-B61D-14875A258907}"/>
                </a:ext>
              </a:extLst>
            </p:cNvPr>
            <p:cNvSpPr/>
            <p:nvPr/>
          </p:nvSpPr>
          <p:spPr>
            <a:xfrm>
              <a:off x="130614" y="589896"/>
              <a:ext cx="2085827" cy="523220"/>
            </a:xfrm>
            <a:prstGeom prst="rect">
              <a:avLst/>
            </a:prstGeom>
          </p:spPr>
          <p:txBody>
            <a:bodyPr wrap="none">
              <a:spAutoFit/>
            </a:bodyPr>
            <a:lstStyle/>
            <a:p>
              <a:r>
                <a:rPr lang="en-US" sz="2800" dirty="0">
                  <a:solidFill>
                    <a:schemeClr val="bg1"/>
                  </a:solidFill>
                  <a:latin typeface="Times New Roman" panose="02020603050405020304" pitchFamily="18" charset="0"/>
                  <a:cs typeface="Times New Roman" panose="02020603050405020304" pitchFamily="18" charset="0"/>
                </a:rPr>
                <a:t>CHAPTER</a:t>
              </a:r>
              <a:r>
                <a:rPr lang="en-US" sz="2800" dirty="0">
                  <a:solidFill>
                    <a:schemeClr val="bg1"/>
                  </a:solidFill>
                  <a:cs typeface="Tajawal Medium" panose="00000600000000000000"/>
                </a:rPr>
                <a:t> 7</a:t>
              </a:r>
            </a:p>
          </p:txBody>
        </p:sp>
      </p:grpSp>
      <p:grpSp>
        <p:nvGrpSpPr>
          <p:cNvPr id="10" name="Group 9">
            <a:extLst>
              <a:ext uri="{FF2B5EF4-FFF2-40B4-BE49-F238E27FC236}">
                <a16:creationId xmlns:a16="http://schemas.microsoft.com/office/drawing/2014/main" id="{057056B4-9825-4DFA-BD83-BFEE29D86317}"/>
              </a:ext>
            </a:extLst>
          </p:cNvPr>
          <p:cNvGrpSpPr/>
          <p:nvPr/>
        </p:nvGrpSpPr>
        <p:grpSpPr>
          <a:xfrm>
            <a:off x="1964649" y="1959222"/>
            <a:ext cx="9869376" cy="3781549"/>
            <a:chOff x="1964649" y="1959222"/>
            <a:chExt cx="9869376" cy="3781549"/>
          </a:xfrm>
        </p:grpSpPr>
        <p:pic>
          <p:nvPicPr>
            <p:cNvPr id="7" name="Picture 6">
              <a:extLst>
                <a:ext uri="{FF2B5EF4-FFF2-40B4-BE49-F238E27FC236}">
                  <a16:creationId xmlns:a16="http://schemas.microsoft.com/office/drawing/2014/main" id="{1444270A-F217-46A1-AAEC-BEDAA0F7488C}"/>
                </a:ext>
              </a:extLst>
            </p:cNvPr>
            <p:cNvPicPr>
              <a:picLocks noChangeAspect="1"/>
            </p:cNvPicPr>
            <p:nvPr/>
          </p:nvPicPr>
          <p:blipFill>
            <a:blip r:embed="rId7"/>
            <a:stretch>
              <a:fillRect/>
            </a:stretch>
          </p:blipFill>
          <p:spPr>
            <a:xfrm>
              <a:off x="5925748" y="1959222"/>
              <a:ext cx="5908277" cy="3781549"/>
            </a:xfrm>
            <a:prstGeom prst="rect">
              <a:avLst/>
            </a:prstGeom>
          </p:spPr>
        </p:pic>
        <p:sp>
          <p:nvSpPr>
            <p:cNvPr id="16" name="TextBox 15">
              <a:extLst>
                <a:ext uri="{FF2B5EF4-FFF2-40B4-BE49-F238E27FC236}">
                  <a16:creationId xmlns:a16="http://schemas.microsoft.com/office/drawing/2014/main" id="{538844F1-D6C5-4615-B819-80E619F3FE97}"/>
                </a:ext>
              </a:extLst>
            </p:cNvPr>
            <p:cNvSpPr txBox="1"/>
            <p:nvPr/>
          </p:nvSpPr>
          <p:spPr>
            <a:xfrm>
              <a:off x="1964649" y="2418836"/>
              <a:ext cx="3786794" cy="2862322"/>
            </a:xfrm>
            <a:prstGeom prst="rect">
              <a:avLst/>
            </a:prstGeom>
            <a:solidFill>
              <a:srgbClr val="FF9518"/>
            </a:solidFill>
          </p:spPr>
          <p:txBody>
            <a:bodyPr wrap="square">
              <a:spAutoFit/>
            </a:bodyPr>
            <a:lstStyle/>
            <a:p>
              <a:pPr algn="just"/>
              <a:r>
                <a:rPr lang="en-US" i="1" dirty="0"/>
                <a:t>Social loafing occurs when one or more members of a group put forth less effort than others and let other members of the group pick up the slack. This man, for example, is distracted and not paying attention to what his team members are doing. But he may end up getting just as much credit as they do when their project is completed.</a:t>
              </a:r>
            </a:p>
          </p:txBody>
        </p:sp>
      </p:grpSp>
    </p:spTree>
    <p:extLst>
      <p:ext uri="{BB962C8B-B14F-4D97-AF65-F5344CB8AC3E}">
        <p14:creationId xmlns:p14="http://schemas.microsoft.com/office/powerpoint/2010/main" val="330537845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9533101" cy="1610200"/>
          </a:xfrm>
          <a:prstGeom prst="rect">
            <a:avLst/>
          </a:prstGeom>
        </p:spPr>
      </p:pic>
      <p:sp>
        <p:nvSpPr>
          <p:cNvPr id="13" name="TextBox 12">
            <a:extLst>
              <a:ext uri="{FF2B5EF4-FFF2-40B4-BE49-F238E27FC236}">
                <a16:creationId xmlns:a16="http://schemas.microsoft.com/office/drawing/2014/main" id="{BBE7B179-D78A-43C4-BC53-870145A7F86C}"/>
              </a:ext>
            </a:extLst>
          </p:cNvPr>
          <p:cNvSpPr txBox="1"/>
          <p:nvPr/>
        </p:nvSpPr>
        <p:spPr>
          <a:xfrm>
            <a:off x="1874165" y="1411062"/>
            <a:ext cx="10198510" cy="400110"/>
          </a:xfrm>
          <a:prstGeom prst="rect">
            <a:avLst/>
          </a:prstGeom>
          <a:noFill/>
        </p:spPr>
        <p:txBody>
          <a:bodyPr wrap="square">
            <a:spAutoFit/>
          </a:bodyPr>
          <a:lstStyle/>
          <a:p>
            <a:r>
              <a:rPr lang="en-US" sz="2000" b="1" dirty="0">
                <a:solidFill>
                  <a:srgbClr val="C1510A"/>
                </a:solidFill>
                <a:effectLst/>
                <a:latin typeface="Helvetica" panose="020B0604020202020204" pitchFamily="34" charset="0"/>
              </a:rPr>
              <a:t>Group Norms</a:t>
            </a:r>
            <a:endParaRPr lang="en-US" sz="2000" b="1" i="0" dirty="0">
              <a:solidFill>
                <a:srgbClr val="C1510A"/>
              </a:solidFill>
              <a:effectLst/>
              <a:latin typeface="Helvetica" panose="020B0604020202020204" pitchFamily="34" charset="0"/>
            </a:endParaRPr>
          </a:p>
        </p:txBody>
      </p:sp>
      <p:grpSp>
        <p:nvGrpSpPr>
          <p:cNvPr id="12" name="Group 11">
            <a:extLst>
              <a:ext uri="{FF2B5EF4-FFF2-40B4-BE49-F238E27FC236}">
                <a16:creationId xmlns:a16="http://schemas.microsoft.com/office/drawing/2014/main" id="{C9F2F5AA-5345-40A3-A02C-8F39ED5840FF}"/>
              </a:ext>
            </a:extLst>
          </p:cNvPr>
          <p:cNvGrpSpPr/>
          <p:nvPr/>
        </p:nvGrpSpPr>
        <p:grpSpPr>
          <a:xfrm>
            <a:off x="130614" y="576828"/>
            <a:ext cx="5272804" cy="536288"/>
            <a:chOff x="130614" y="576828"/>
            <a:chExt cx="5272804" cy="536288"/>
          </a:xfrm>
        </p:grpSpPr>
        <p:sp>
          <p:nvSpPr>
            <p:cNvPr id="14" name="TextBox 13">
              <a:extLst>
                <a:ext uri="{FF2B5EF4-FFF2-40B4-BE49-F238E27FC236}">
                  <a16:creationId xmlns:a16="http://schemas.microsoft.com/office/drawing/2014/main" id="{8C5F1B9D-95F7-4B48-A88D-D2B2251CEC52}"/>
                </a:ext>
              </a:extLst>
            </p:cNvPr>
            <p:cNvSpPr txBox="1"/>
            <p:nvPr/>
          </p:nvSpPr>
          <p:spPr>
            <a:xfrm>
              <a:off x="2449853" y="576828"/>
              <a:ext cx="2953565" cy="523220"/>
            </a:xfrm>
            <a:prstGeom prst="rect">
              <a:avLst/>
            </a:prstGeom>
            <a:noFill/>
          </p:spPr>
          <p:txBody>
            <a:bodyPr wrap="none" rtlCol="0">
              <a:spAutoFit/>
            </a:bodyPr>
            <a:lstStyle/>
            <a:p>
              <a:r>
                <a:rPr lang="en-US" sz="2800" dirty="0">
                  <a:solidFill>
                    <a:schemeClr val="bg1"/>
                  </a:solidFill>
                  <a:latin typeface="Times New Roman" panose="02020603050405020304" pitchFamily="18" charset="0"/>
                  <a:cs typeface="Times New Roman" panose="02020603050405020304" pitchFamily="18" charset="0"/>
                </a:rPr>
                <a:t> Groups and Teams</a:t>
              </a:r>
            </a:p>
          </p:txBody>
        </p:sp>
        <p:sp>
          <p:nvSpPr>
            <p:cNvPr id="15" name="Rectangle 14">
              <a:extLst>
                <a:ext uri="{FF2B5EF4-FFF2-40B4-BE49-F238E27FC236}">
                  <a16:creationId xmlns:a16="http://schemas.microsoft.com/office/drawing/2014/main" id="{326BFDA7-1668-4ED7-B61D-14875A258907}"/>
                </a:ext>
              </a:extLst>
            </p:cNvPr>
            <p:cNvSpPr/>
            <p:nvPr/>
          </p:nvSpPr>
          <p:spPr>
            <a:xfrm>
              <a:off x="130614" y="589896"/>
              <a:ext cx="2085827" cy="523220"/>
            </a:xfrm>
            <a:prstGeom prst="rect">
              <a:avLst/>
            </a:prstGeom>
          </p:spPr>
          <p:txBody>
            <a:bodyPr wrap="none">
              <a:spAutoFit/>
            </a:bodyPr>
            <a:lstStyle/>
            <a:p>
              <a:r>
                <a:rPr lang="en-US" sz="2800" dirty="0">
                  <a:solidFill>
                    <a:schemeClr val="bg1"/>
                  </a:solidFill>
                  <a:latin typeface="Times New Roman" panose="02020603050405020304" pitchFamily="18" charset="0"/>
                  <a:cs typeface="Times New Roman" panose="02020603050405020304" pitchFamily="18" charset="0"/>
                </a:rPr>
                <a:t>CHAPTER</a:t>
              </a:r>
              <a:r>
                <a:rPr lang="en-US" sz="2800" dirty="0">
                  <a:solidFill>
                    <a:schemeClr val="bg1"/>
                  </a:solidFill>
                  <a:cs typeface="Tajawal Medium" panose="00000600000000000000"/>
                </a:rPr>
                <a:t> 7</a:t>
              </a:r>
            </a:p>
          </p:txBody>
        </p:sp>
      </p:grpSp>
      <p:graphicFrame>
        <p:nvGraphicFramePr>
          <p:cNvPr id="8" name="Table 7">
            <a:extLst>
              <a:ext uri="{FF2B5EF4-FFF2-40B4-BE49-F238E27FC236}">
                <a16:creationId xmlns:a16="http://schemas.microsoft.com/office/drawing/2014/main" id="{3C1C4C49-A100-4F87-B38A-F6454051E4A4}"/>
              </a:ext>
            </a:extLst>
          </p:cNvPr>
          <p:cNvGraphicFramePr>
            <a:graphicFrameLocks noGrp="1"/>
          </p:cNvGraphicFramePr>
          <p:nvPr>
            <p:extLst>
              <p:ext uri="{D42A27DB-BD31-4B8C-83A1-F6EECF244321}">
                <p14:modId xmlns:p14="http://schemas.microsoft.com/office/powerpoint/2010/main" val="2539607300"/>
              </p:ext>
            </p:extLst>
          </p:nvPr>
        </p:nvGraphicFramePr>
        <p:xfrm>
          <a:off x="1728922" y="1874282"/>
          <a:ext cx="10105103" cy="4360568"/>
        </p:xfrm>
        <a:graphic>
          <a:graphicData uri="http://schemas.openxmlformats.org/drawingml/2006/table">
            <a:tbl>
              <a:tblPr firstRow="1" bandRow="1">
                <a:tableStyleId>{5C22544A-7EE6-4342-B048-85BDC9FD1C3A}</a:tableStyleId>
              </a:tblPr>
              <a:tblGrid>
                <a:gridCol w="1319078">
                  <a:extLst>
                    <a:ext uri="{9D8B030D-6E8A-4147-A177-3AD203B41FA5}">
                      <a16:colId xmlns:a16="http://schemas.microsoft.com/office/drawing/2014/main" val="3871359360"/>
                    </a:ext>
                  </a:extLst>
                </a:gridCol>
                <a:gridCol w="8786025">
                  <a:extLst>
                    <a:ext uri="{9D8B030D-6E8A-4147-A177-3AD203B41FA5}">
                      <a16:colId xmlns:a16="http://schemas.microsoft.com/office/drawing/2014/main" val="1091551387"/>
                    </a:ext>
                  </a:extLst>
                </a:gridCol>
              </a:tblGrid>
              <a:tr h="4360568">
                <a:tc>
                  <a: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b="1" dirty="0">
                          <a:solidFill>
                            <a:schemeClr val="tx1"/>
                          </a:solidFill>
                        </a:rPr>
                        <a:t>Group Size</a:t>
                      </a:r>
                    </a:p>
                  </a:txBody>
                  <a:tcPr>
                    <a:noFill/>
                  </a:tcPr>
                </a:tc>
                <a:tc>
                  <a:txBody>
                    <a:bodyPr/>
                    <a:lstStyle/>
                    <a:p>
                      <a:pPr marL="285750" indent="-285750" algn="just" defTabSz="914400" rtl="0" eaLnBrk="1" latinLnBrk="0" hangingPunct="1">
                        <a:buFont typeface="Wingdings" panose="05000000000000000000" pitchFamily="2" charset="2"/>
                        <a:buChar char="§"/>
                      </a:pPr>
                      <a:r>
                        <a:rPr lang="en-US" sz="1800" b="1" i="0" u="sng" kern="1200" dirty="0">
                          <a:solidFill>
                            <a:schemeClr val="tx1"/>
                          </a:solidFill>
                          <a:latin typeface="+mn-lt"/>
                          <a:ea typeface="+mn-ea"/>
                          <a:cs typeface="+mn-cs"/>
                        </a:rPr>
                        <a:t>A norm </a:t>
                      </a:r>
                      <a:r>
                        <a:rPr lang="en-US" sz="1800" b="0" i="0" u="none" kern="1200" dirty="0">
                          <a:solidFill>
                            <a:schemeClr val="tx1"/>
                          </a:solidFill>
                          <a:latin typeface="+mn-lt"/>
                          <a:ea typeface="+mn-ea"/>
                          <a:cs typeface="+mn-cs"/>
                        </a:rPr>
                        <a:t>is a standard against which the appropriateness of a behavior is judged</a:t>
                      </a:r>
                      <a:r>
                        <a:rPr lang="en-US" sz="1800" b="1" i="0" u="sng" kern="1200" dirty="0">
                          <a:solidFill>
                            <a:schemeClr val="tx1"/>
                          </a:solidFill>
                          <a:latin typeface="+mn-lt"/>
                          <a:ea typeface="+mn-ea"/>
                          <a:cs typeface="+mn-cs"/>
                        </a:rPr>
                        <a:t>.</a:t>
                      </a:r>
                    </a:p>
                    <a:p>
                      <a:pPr marL="285750" indent="-285750" algn="just" defTabSz="914400" rtl="0" eaLnBrk="1" latinLnBrk="0" hangingPunct="1">
                        <a:buFont typeface="Wingdings" panose="05000000000000000000" pitchFamily="2" charset="2"/>
                        <a:buChar char="§"/>
                      </a:pPr>
                      <a:endParaRPr lang="en-US" sz="1800" b="0" i="0" u="none" kern="1200" dirty="0">
                        <a:solidFill>
                          <a:schemeClr val="tx1"/>
                        </a:solidFill>
                        <a:latin typeface="+mn-lt"/>
                        <a:ea typeface="+mn-ea"/>
                        <a:cs typeface="+mn-cs"/>
                      </a:endParaRPr>
                    </a:p>
                    <a:p>
                      <a:pPr marL="285750" indent="-285750" algn="just" defTabSz="914400" rtl="0" eaLnBrk="1" latinLnBrk="0" hangingPunct="1">
                        <a:buFont typeface="Wingdings" panose="05000000000000000000" pitchFamily="2" charset="2"/>
                        <a:buChar char="§"/>
                      </a:pPr>
                      <a:r>
                        <a:rPr lang="en-US" sz="1800" b="0" i="0" u="none" kern="1200" dirty="0">
                          <a:solidFill>
                            <a:schemeClr val="tx1"/>
                          </a:solidFill>
                          <a:latin typeface="+mn-lt"/>
                          <a:ea typeface="+mn-ea"/>
                          <a:cs typeface="+mn-cs"/>
                        </a:rPr>
                        <a:t> Thus, norms determine the behavior expected in a certain situation. </a:t>
                      </a:r>
                    </a:p>
                    <a:p>
                      <a:pPr marL="285750" indent="-285750" algn="just" defTabSz="914400" rtl="0" eaLnBrk="1" latinLnBrk="0" hangingPunct="1">
                        <a:buFont typeface="Wingdings" panose="05000000000000000000" pitchFamily="2" charset="2"/>
                        <a:buChar char="§"/>
                      </a:pPr>
                      <a:endParaRPr lang="en-US" sz="1800" b="0" i="0" u="none" kern="1200" dirty="0">
                        <a:solidFill>
                          <a:schemeClr val="tx1"/>
                        </a:solidFill>
                        <a:latin typeface="+mn-lt"/>
                        <a:ea typeface="+mn-ea"/>
                        <a:cs typeface="+mn-cs"/>
                      </a:endParaRPr>
                    </a:p>
                    <a:p>
                      <a:pPr marL="285750" indent="-285750" algn="just" defTabSz="914400" rtl="0" eaLnBrk="1" latinLnBrk="0" hangingPunct="1">
                        <a:buFont typeface="Wingdings" panose="05000000000000000000" pitchFamily="2" charset="2"/>
                        <a:buChar char="§"/>
                      </a:pPr>
                      <a:r>
                        <a:rPr lang="en-US" sz="1800" b="0" i="0" u="none" kern="1200" dirty="0">
                          <a:solidFill>
                            <a:schemeClr val="tx1"/>
                          </a:solidFill>
                          <a:latin typeface="+mn-lt"/>
                          <a:ea typeface="+mn-ea"/>
                          <a:cs typeface="+mn-cs"/>
                        </a:rPr>
                        <a:t>Group norms usually are established during the second stage of group development (communication and decision making) and are carried forward into the maturity stage.</a:t>
                      </a:r>
                    </a:p>
                    <a:p>
                      <a:pPr marL="285750" indent="-285750" algn="just" defTabSz="914400" rtl="0" eaLnBrk="1" latinLnBrk="0" hangingPunct="1">
                        <a:buFont typeface="Wingdings" panose="05000000000000000000" pitchFamily="2" charset="2"/>
                        <a:buChar char="§"/>
                      </a:pPr>
                      <a:endParaRPr lang="en-US" sz="1800" b="0" i="0" u="none" kern="1200" dirty="0">
                        <a:solidFill>
                          <a:schemeClr val="tx1"/>
                        </a:solidFill>
                        <a:latin typeface="+mn-lt"/>
                        <a:ea typeface="+mn-ea"/>
                        <a:cs typeface="+mn-cs"/>
                      </a:endParaRPr>
                    </a:p>
                    <a:p>
                      <a:pPr marL="285750" indent="-285750" algn="just" defTabSz="914400" rtl="0" eaLnBrk="1" latinLnBrk="0" hangingPunct="1">
                        <a:buFont typeface="Wingdings" panose="05000000000000000000" pitchFamily="2" charset="2"/>
                        <a:buChar char="§"/>
                      </a:pPr>
                      <a:r>
                        <a:rPr lang="en-US" sz="1800" b="0" i="0" u="none" kern="1200" dirty="0">
                          <a:solidFill>
                            <a:schemeClr val="tx1"/>
                          </a:solidFill>
                          <a:latin typeface="+mn-lt"/>
                          <a:ea typeface="+mn-ea"/>
                          <a:cs typeface="+mn-cs"/>
                        </a:rPr>
                        <a:t> By providing a basis for predicting others’ behaviors, norms enable people to behave in a manner consistent with and acceptable to the group. Without norms, the activities in a group would be chaotic.</a:t>
                      </a:r>
                    </a:p>
                    <a:p>
                      <a:pPr marL="285750" indent="-285750" algn="just" defTabSz="914400" rtl="0" eaLnBrk="1" latinLnBrk="0" hangingPunct="1">
                        <a:buFont typeface="Wingdings" panose="05000000000000000000" pitchFamily="2" charset="2"/>
                        <a:buChar char="§"/>
                      </a:pPr>
                      <a:endParaRPr lang="en-US" sz="1800" b="0" i="0" u="none" kern="1200" dirty="0">
                        <a:solidFill>
                          <a:schemeClr val="tx1"/>
                        </a:solidFill>
                        <a:latin typeface="+mn-lt"/>
                        <a:ea typeface="+mn-ea"/>
                        <a:cs typeface="+mn-cs"/>
                      </a:endParaRPr>
                    </a:p>
                    <a:p>
                      <a:pPr marL="285750" indent="-285750" algn="just" defTabSz="914400" rtl="0" eaLnBrk="1" latinLnBrk="0" hangingPunct="1">
                        <a:buFont typeface="Wingdings" panose="05000000000000000000" pitchFamily="2" charset="2"/>
                        <a:buChar char="§"/>
                      </a:pPr>
                      <a:r>
                        <a:rPr lang="en-US" sz="1800" b="0" i="0" u="none" kern="1200" dirty="0">
                          <a:solidFill>
                            <a:schemeClr val="tx1"/>
                          </a:solidFill>
                          <a:latin typeface="+mn-lt"/>
                          <a:ea typeface="+mn-ea"/>
                          <a:cs typeface="+mn-cs"/>
                        </a:rPr>
                        <a:t>Norms result from the combination of members’ personality characteristics, the situation, the task, and the historical traditions of the group.</a:t>
                      </a:r>
                    </a:p>
                  </a:txBody>
                  <a:tcPr>
                    <a:noFill/>
                  </a:tcPr>
                </a:tc>
                <a:extLst>
                  <a:ext uri="{0D108BD9-81ED-4DB2-BD59-A6C34878D82A}">
                    <a16:rowId xmlns:a16="http://schemas.microsoft.com/office/drawing/2014/main" val="3251237068"/>
                  </a:ext>
                </a:extLst>
              </a:tr>
            </a:tbl>
          </a:graphicData>
        </a:graphic>
      </p:graphicFrame>
    </p:spTree>
    <p:extLst>
      <p:ext uri="{BB962C8B-B14F-4D97-AF65-F5344CB8AC3E}">
        <p14:creationId xmlns:p14="http://schemas.microsoft.com/office/powerpoint/2010/main" val="318412396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9533101" cy="1610200"/>
          </a:xfrm>
          <a:prstGeom prst="rect">
            <a:avLst/>
          </a:prstGeom>
        </p:spPr>
      </p:pic>
      <p:sp>
        <p:nvSpPr>
          <p:cNvPr id="13" name="TextBox 12">
            <a:extLst>
              <a:ext uri="{FF2B5EF4-FFF2-40B4-BE49-F238E27FC236}">
                <a16:creationId xmlns:a16="http://schemas.microsoft.com/office/drawing/2014/main" id="{BBE7B179-D78A-43C4-BC53-870145A7F86C}"/>
              </a:ext>
            </a:extLst>
          </p:cNvPr>
          <p:cNvSpPr txBox="1"/>
          <p:nvPr/>
        </p:nvSpPr>
        <p:spPr>
          <a:xfrm>
            <a:off x="1874165" y="1411062"/>
            <a:ext cx="10198510" cy="400110"/>
          </a:xfrm>
          <a:prstGeom prst="rect">
            <a:avLst/>
          </a:prstGeom>
          <a:noFill/>
        </p:spPr>
        <p:txBody>
          <a:bodyPr wrap="square">
            <a:spAutoFit/>
          </a:bodyPr>
          <a:lstStyle/>
          <a:p>
            <a:r>
              <a:rPr lang="en-US" sz="2000" b="1" dirty="0">
                <a:solidFill>
                  <a:srgbClr val="C1510A"/>
                </a:solidFill>
                <a:effectLst/>
                <a:latin typeface="Helvetica" panose="020B0604020202020204" pitchFamily="34" charset="0"/>
              </a:rPr>
              <a:t>Group Norms</a:t>
            </a:r>
            <a:endParaRPr lang="en-US" sz="2000" b="1" i="0" dirty="0">
              <a:solidFill>
                <a:srgbClr val="C1510A"/>
              </a:solidFill>
              <a:effectLst/>
              <a:latin typeface="Helvetica" panose="020B0604020202020204" pitchFamily="34" charset="0"/>
            </a:endParaRPr>
          </a:p>
        </p:txBody>
      </p:sp>
      <p:grpSp>
        <p:nvGrpSpPr>
          <p:cNvPr id="12" name="Group 11">
            <a:extLst>
              <a:ext uri="{FF2B5EF4-FFF2-40B4-BE49-F238E27FC236}">
                <a16:creationId xmlns:a16="http://schemas.microsoft.com/office/drawing/2014/main" id="{C9F2F5AA-5345-40A3-A02C-8F39ED5840FF}"/>
              </a:ext>
            </a:extLst>
          </p:cNvPr>
          <p:cNvGrpSpPr/>
          <p:nvPr/>
        </p:nvGrpSpPr>
        <p:grpSpPr>
          <a:xfrm>
            <a:off x="130614" y="576828"/>
            <a:ext cx="5272804" cy="536288"/>
            <a:chOff x="130614" y="576828"/>
            <a:chExt cx="5272804" cy="536288"/>
          </a:xfrm>
        </p:grpSpPr>
        <p:sp>
          <p:nvSpPr>
            <p:cNvPr id="14" name="TextBox 13">
              <a:extLst>
                <a:ext uri="{FF2B5EF4-FFF2-40B4-BE49-F238E27FC236}">
                  <a16:creationId xmlns:a16="http://schemas.microsoft.com/office/drawing/2014/main" id="{8C5F1B9D-95F7-4B48-A88D-D2B2251CEC52}"/>
                </a:ext>
              </a:extLst>
            </p:cNvPr>
            <p:cNvSpPr txBox="1"/>
            <p:nvPr/>
          </p:nvSpPr>
          <p:spPr>
            <a:xfrm>
              <a:off x="2449853" y="576828"/>
              <a:ext cx="2953565" cy="523220"/>
            </a:xfrm>
            <a:prstGeom prst="rect">
              <a:avLst/>
            </a:prstGeom>
            <a:noFill/>
          </p:spPr>
          <p:txBody>
            <a:bodyPr wrap="none" rtlCol="0">
              <a:spAutoFit/>
            </a:bodyPr>
            <a:lstStyle/>
            <a:p>
              <a:r>
                <a:rPr lang="en-US" sz="2800" dirty="0">
                  <a:solidFill>
                    <a:schemeClr val="bg1"/>
                  </a:solidFill>
                  <a:latin typeface="Times New Roman" panose="02020603050405020304" pitchFamily="18" charset="0"/>
                  <a:cs typeface="Times New Roman" panose="02020603050405020304" pitchFamily="18" charset="0"/>
                </a:rPr>
                <a:t> Groups and Teams</a:t>
              </a:r>
            </a:p>
          </p:txBody>
        </p:sp>
        <p:sp>
          <p:nvSpPr>
            <p:cNvPr id="15" name="Rectangle 14">
              <a:extLst>
                <a:ext uri="{FF2B5EF4-FFF2-40B4-BE49-F238E27FC236}">
                  <a16:creationId xmlns:a16="http://schemas.microsoft.com/office/drawing/2014/main" id="{326BFDA7-1668-4ED7-B61D-14875A258907}"/>
                </a:ext>
              </a:extLst>
            </p:cNvPr>
            <p:cNvSpPr/>
            <p:nvPr/>
          </p:nvSpPr>
          <p:spPr>
            <a:xfrm>
              <a:off x="130614" y="589896"/>
              <a:ext cx="2085827" cy="523220"/>
            </a:xfrm>
            <a:prstGeom prst="rect">
              <a:avLst/>
            </a:prstGeom>
          </p:spPr>
          <p:txBody>
            <a:bodyPr wrap="none">
              <a:spAutoFit/>
            </a:bodyPr>
            <a:lstStyle/>
            <a:p>
              <a:r>
                <a:rPr lang="en-US" sz="2800" dirty="0">
                  <a:solidFill>
                    <a:schemeClr val="bg1"/>
                  </a:solidFill>
                  <a:latin typeface="Times New Roman" panose="02020603050405020304" pitchFamily="18" charset="0"/>
                  <a:cs typeface="Times New Roman" panose="02020603050405020304" pitchFamily="18" charset="0"/>
                </a:rPr>
                <a:t>CHAPTER</a:t>
              </a:r>
              <a:r>
                <a:rPr lang="en-US" sz="2800" dirty="0">
                  <a:solidFill>
                    <a:schemeClr val="bg1"/>
                  </a:solidFill>
                  <a:cs typeface="Tajawal Medium" panose="00000600000000000000"/>
                </a:rPr>
                <a:t> 7</a:t>
              </a:r>
            </a:p>
          </p:txBody>
        </p:sp>
      </p:grpSp>
      <p:graphicFrame>
        <p:nvGraphicFramePr>
          <p:cNvPr id="8" name="Table 7">
            <a:extLst>
              <a:ext uri="{FF2B5EF4-FFF2-40B4-BE49-F238E27FC236}">
                <a16:creationId xmlns:a16="http://schemas.microsoft.com/office/drawing/2014/main" id="{3C1C4C49-A100-4F87-B38A-F6454051E4A4}"/>
              </a:ext>
            </a:extLst>
          </p:cNvPr>
          <p:cNvGraphicFramePr>
            <a:graphicFrameLocks noGrp="1"/>
          </p:cNvGraphicFramePr>
          <p:nvPr>
            <p:extLst>
              <p:ext uri="{D42A27DB-BD31-4B8C-83A1-F6EECF244321}">
                <p14:modId xmlns:p14="http://schemas.microsoft.com/office/powerpoint/2010/main" val="1544233433"/>
              </p:ext>
            </p:extLst>
          </p:nvPr>
        </p:nvGraphicFramePr>
        <p:xfrm>
          <a:off x="1728922" y="1874282"/>
          <a:ext cx="10105103" cy="4360568"/>
        </p:xfrm>
        <a:graphic>
          <a:graphicData uri="http://schemas.openxmlformats.org/drawingml/2006/table">
            <a:tbl>
              <a:tblPr firstRow="1" bandRow="1">
                <a:tableStyleId>{5C22544A-7EE6-4342-B048-85BDC9FD1C3A}</a:tableStyleId>
              </a:tblPr>
              <a:tblGrid>
                <a:gridCol w="1319078">
                  <a:extLst>
                    <a:ext uri="{9D8B030D-6E8A-4147-A177-3AD203B41FA5}">
                      <a16:colId xmlns:a16="http://schemas.microsoft.com/office/drawing/2014/main" val="3871359360"/>
                    </a:ext>
                  </a:extLst>
                </a:gridCol>
                <a:gridCol w="8786025">
                  <a:extLst>
                    <a:ext uri="{9D8B030D-6E8A-4147-A177-3AD203B41FA5}">
                      <a16:colId xmlns:a16="http://schemas.microsoft.com/office/drawing/2014/main" val="1091551387"/>
                    </a:ext>
                  </a:extLst>
                </a:gridCol>
              </a:tblGrid>
              <a:tr h="4360568">
                <a:tc>
                  <a: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b="1" dirty="0">
                          <a:solidFill>
                            <a:schemeClr val="tx1"/>
                          </a:solidFill>
                        </a:rPr>
                        <a:t>Group Norms</a:t>
                      </a:r>
                    </a:p>
                  </a:txBody>
                  <a:tcPr>
                    <a:noFill/>
                  </a:tcPr>
                </a:tc>
                <a:tc>
                  <a:txBody>
                    <a:bodyPr/>
                    <a:lstStyle/>
                    <a:p>
                      <a:pPr marL="285750" indent="-285750" algn="just" defTabSz="914400" rtl="0" eaLnBrk="1" latinLnBrk="0" hangingPunct="1">
                        <a:buFont typeface="Wingdings" panose="05000000000000000000" pitchFamily="2" charset="2"/>
                        <a:buChar char="§"/>
                      </a:pPr>
                      <a:r>
                        <a:rPr lang="en-US" sz="1800" b="0" i="0" u="none" kern="1200" dirty="0">
                          <a:solidFill>
                            <a:schemeClr val="tx1"/>
                          </a:solidFill>
                          <a:latin typeface="+mn-lt"/>
                          <a:ea typeface="+mn-ea"/>
                          <a:cs typeface="+mn-cs"/>
                        </a:rPr>
                        <a:t> Norms can be positive or negative for individual and organizational outcomes because group members tend to follow them even if the consequences are negative.</a:t>
                      </a:r>
                    </a:p>
                    <a:p>
                      <a:pPr marL="285750" indent="-285750" algn="just" defTabSz="914400" rtl="0" eaLnBrk="1" latinLnBrk="0" hangingPunct="1">
                        <a:buFont typeface="Wingdings" panose="05000000000000000000" pitchFamily="2" charset="2"/>
                        <a:buChar char="§"/>
                      </a:pPr>
                      <a:endParaRPr lang="en-US" sz="1800" b="0" i="0" u="none" kern="1200" dirty="0">
                        <a:solidFill>
                          <a:schemeClr val="tx1"/>
                        </a:solidFill>
                        <a:latin typeface="+mn-lt"/>
                        <a:ea typeface="+mn-ea"/>
                        <a:cs typeface="+mn-cs"/>
                      </a:endParaRPr>
                    </a:p>
                    <a:p>
                      <a:pPr marL="285750" indent="-285750" algn="just" defTabSz="914400" rtl="0" eaLnBrk="1" latinLnBrk="0" hangingPunct="1">
                        <a:buFont typeface="Wingdings" panose="05000000000000000000" pitchFamily="2" charset="2"/>
                        <a:buChar char="§"/>
                      </a:pPr>
                      <a:r>
                        <a:rPr lang="en-US" sz="1800" b="0" i="0" u="none" kern="1200" dirty="0">
                          <a:solidFill>
                            <a:schemeClr val="tx1"/>
                          </a:solidFill>
                          <a:latin typeface="+mn-lt"/>
                          <a:ea typeface="+mn-ea"/>
                          <a:cs typeface="+mn-cs"/>
                        </a:rPr>
                        <a:t> Lack of conformity to group norms may result in attempts to correct the deviant behavior, verbal abuse, physical threats, ostracism, or even ejection from the group.</a:t>
                      </a:r>
                    </a:p>
                    <a:p>
                      <a:pPr marL="285750" indent="-285750" algn="just" defTabSz="914400" rtl="0" eaLnBrk="1" latinLnBrk="0" hangingPunct="1">
                        <a:buFont typeface="Wingdings" panose="05000000000000000000" pitchFamily="2" charset="2"/>
                        <a:buChar char="§"/>
                      </a:pPr>
                      <a:endParaRPr lang="en-US" sz="1800" b="0" i="0" u="none" kern="1200" dirty="0">
                        <a:solidFill>
                          <a:schemeClr val="tx1"/>
                        </a:solidFill>
                        <a:latin typeface="+mn-lt"/>
                        <a:ea typeface="+mn-ea"/>
                        <a:cs typeface="+mn-cs"/>
                      </a:endParaRPr>
                    </a:p>
                    <a:p>
                      <a:pPr marL="285750" indent="-285750" algn="just" defTabSz="914400" rtl="0" eaLnBrk="1" latinLnBrk="0" hangingPunct="1">
                        <a:buFont typeface="Wingdings" panose="05000000000000000000" pitchFamily="2" charset="2"/>
                        <a:buChar char="§"/>
                      </a:pPr>
                      <a:r>
                        <a:rPr lang="en-US" sz="1800" b="0" i="0" u="none" kern="1200" dirty="0">
                          <a:solidFill>
                            <a:schemeClr val="tx1"/>
                          </a:solidFill>
                          <a:latin typeface="+mn-lt"/>
                          <a:ea typeface="+mn-ea"/>
                          <a:cs typeface="+mn-cs"/>
                        </a:rPr>
                        <a:t>Group norms are enforced, however, only for actions that are important to group members. </a:t>
                      </a:r>
                    </a:p>
                    <a:p>
                      <a:pPr marL="285750" indent="-285750" algn="just" defTabSz="914400" rtl="0" eaLnBrk="1" latinLnBrk="0" hangingPunct="1">
                        <a:buFont typeface="Wingdings" panose="05000000000000000000" pitchFamily="2" charset="2"/>
                        <a:buChar char="§"/>
                      </a:pPr>
                      <a:endParaRPr lang="en-US" sz="1800" b="0" i="0" u="none" kern="1200" dirty="0">
                        <a:solidFill>
                          <a:schemeClr val="tx1"/>
                        </a:solidFill>
                        <a:latin typeface="+mn-lt"/>
                        <a:ea typeface="+mn-ea"/>
                        <a:cs typeface="+mn-cs"/>
                      </a:endParaRPr>
                    </a:p>
                    <a:p>
                      <a:pPr marL="285750" indent="-285750" algn="just" defTabSz="914400" rtl="0" eaLnBrk="1" latinLnBrk="0" hangingPunct="1">
                        <a:buFont typeface="Wingdings" panose="05000000000000000000" pitchFamily="2" charset="2"/>
                        <a:buChar char="§"/>
                      </a:pPr>
                      <a:r>
                        <a:rPr lang="en-US" sz="1800" b="0" i="0" u="none" kern="1200" dirty="0">
                          <a:solidFill>
                            <a:srgbClr val="FF0000"/>
                          </a:solidFill>
                          <a:latin typeface="+mn-lt"/>
                          <a:ea typeface="+mn-ea"/>
                          <a:cs typeface="+mn-cs"/>
                        </a:rPr>
                        <a:t>For example, </a:t>
                      </a:r>
                      <a:r>
                        <a:rPr lang="en-US" sz="1800" b="0" i="0" u="none" kern="1200" dirty="0">
                          <a:solidFill>
                            <a:schemeClr val="tx1"/>
                          </a:solidFill>
                          <a:latin typeface="+mn-lt"/>
                          <a:ea typeface="+mn-ea"/>
                          <a:cs typeface="+mn-cs"/>
                        </a:rPr>
                        <a:t>if the office norm is for employees to wear suits to convey a professional image to clients, a staff member who wears jeans and a sweatshirt violates the group norm and will hear about it quickly. But if the norm is that dress is unimportant because little contact with clients occurs in the office, the fact that someone wears blue jeans may not even be noticed.</a:t>
                      </a:r>
                    </a:p>
                  </a:txBody>
                  <a:tcPr>
                    <a:noFill/>
                  </a:tcPr>
                </a:tc>
                <a:extLst>
                  <a:ext uri="{0D108BD9-81ED-4DB2-BD59-A6C34878D82A}">
                    <a16:rowId xmlns:a16="http://schemas.microsoft.com/office/drawing/2014/main" val="3251237068"/>
                  </a:ext>
                </a:extLst>
              </a:tr>
            </a:tbl>
          </a:graphicData>
        </a:graphic>
      </p:graphicFrame>
    </p:spTree>
    <p:extLst>
      <p:ext uri="{BB962C8B-B14F-4D97-AF65-F5344CB8AC3E}">
        <p14:creationId xmlns:p14="http://schemas.microsoft.com/office/powerpoint/2010/main" val="62058176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9533101" cy="1610200"/>
          </a:xfrm>
          <a:prstGeom prst="rect">
            <a:avLst/>
          </a:prstGeom>
        </p:spPr>
      </p:pic>
      <p:sp>
        <p:nvSpPr>
          <p:cNvPr id="13" name="TextBox 12">
            <a:extLst>
              <a:ext uri="{FF2B5EF4-FFF2-40B4-BE49-F238E27FC236}">
                <a16:creationId xmlns:a16="http://schemas.microsoft.com/office/drawing/2014/main" id="{BBE7B179-D78A-43C4-BC53-870145A7F86C}"/>
              </a:ext>
            </a:extLst>
          </p:cNvPr>
          <p:cNvSpPr txBox="1"/>
          <p:nvPr/>
        </p:nvSpPr>
        <p:spPr>
          <a:xfrm>
            <a:off x="1874165" y="1411062"/>
            <a:ext cx="10198510" cy="400110"/>
          </a:xfrm>
          <a:prstGeom prst="rect">
            <a:avLst/>
          </a:prstGeom>
          <a:noFill/>
        </p:spPr>
        <p:txBody>
          <a:bodyPr wrap="square">
            <a:spAutoFit/>
          </a:bodyPr>
          <a:lstStyle/>
          <a:p>
            <a:r>
              <a:rPr lang="en-US" sz="2000" b="1" dirty="0">
                <a:solidFill>
                  <a:srgbClr val="C1510A"/>
                </a:solidFill>
                <a:effectLst/>
                <a:latin typeface="Helvetica" panose="020B0604020202020204" pitchFamily="34" charset="0"/>
              </a:rPr>
              <a:t>Group Cohesiveness</a:t>
            </a:r>
          </a:p>
        </p:txBody>
      </p:sp>
      <p:grpSp>
        <p:nvGrpSpPr>
          <p:cNvPr id="12" name="Group 11">
            <a:extLst>
              <a:ext uri="{FF2B5EF4-FFF2-40B4-BE49-F238E27FC236}">
                <a16:creationId xmlns:a16="http://schemas.microsoft.com/office/drawing/2014/main" id="{C9F2F5AA-5345-40A3-A02C-8F39ED5840FF}"/>
              </a:ext>
            </a:extLst>
          </p:cNvPr>
          <p:cNvGrpSpPr/>
          <p:nvPr/>
        </p:nvGrpSpPr>
        <p:grpSpPr>
          <a:xfrm>
            <a:off x="130614" y="576828"/>
            <a:ext cx="5272804" cy="536288"/>
            <a:chOff x="130614" y="576828"/>
            <a:chExt cx="5272804" cy="536288"/>
          </a:xfrm>
        </p:grpSpPr>
        <p:sp>
          <p:nvSpPr>
            <p:cNvPr id="14" name="TextBox 13">
              <a:extLst>
                <a:ext uri="{FF2B5EF4-FFF2-40B4-BE49-F238E27FC236}">
                  <a16:creationId xmlns:a16="http://schemas.microsoft.com/office/drawing/2014/main" id="{8C5F1B9D-95F7-4B48-A88D-D2B2251CEC52}"/>
                </a:ext>
              </a:extLst>
            </p:cNvPr>
            <p:cNvSpPr txBox="1"/>
            <p:nvPr/>
          </p:nvSpPr>
          <p:spPr>
            <a:xfrm>
              <a:off x="2449853" y="576828"/>
              <a:ext cx="2953565" cy="523220"/>
            </a:xfrm>
            <a:prstGeom prst="rect">
              <a:avLst/>
            </a:prstGeom>
            <a:noFill/>
          </p:spPr>
          <p:txBody>
            <a:bodyPr wrap="none" rtlCol="0">
              <a:spAutoFit/>
            </a:bodyPr>
            <a:lstStyle/>
            <a:p>
              <a:r>
                <a:rPr lang="en-US" sz="2800" dirty="0">
                  <a:solidFill>
                    <a:schemeClr val="bg1"/>
                  </a:solidFill>
                  <a:latin typeface="Times New Roman" panose="02020603050405020304" pitchFamily="18" charset="0"/>
                  <a:cs typeface="Times New Roman" panose="02020603050405020304" pitchFamily="18" charset="0"/>
                </a:rPr>
                <a:t> Groups and Teams</a:t>
              </a:r>
            </a:p>
          </p:txBody>
        </p:sp>
        <p:sp>
          <p:nvSpPr>
            <p:cNvPr id="15" name="Rectangle 14">
              <a:extLst>
                <a:ext uri="{FF2B5EF4-FFF2-40B4-BE49-F238E27FC236}">
                  <a16:creationId xmlns:a16="http://schemas.microsoft.com/office/drawing/2014/main" id="{326BFDA7-1668-4ED7-B61D-14875A258907}"/>
                </a:ext>
              </a:extLst>
            </p:cNvPr>
            <p:cNvSpPr/>
            <p:nvPr/>
          </p:nvSpPr>
          <p:spPr>
            <a:xfrm>
              <a:off x="130614" y="589896"/>
              <a:ext cx="2085827" cy="523220"/>
            </a:xfrm>
            <a:prstGeom prst="rect">
              <a:avLst/>
            </a:prstGeom>
          </p:spPr>
          <p:txBody>
            <a:bodyPr wrap="none">
              <a:spAutoFit/>
            </a:bodyPr>
            <a:lstStyle/>
            <a:p>
              <a:r>
                <a:rPr lang="en-US" sz="2800" dirty="0">
                  <a:solidFill>
                    <a:schemeClr val="bg1"/>
                  </a:solidFill>
                  <a:latin typeface="Times New Roman" panose="02020603050405020304" pitchFamily="18" charset="0"/>
                  <a:cs typeface="Times New Roman" panose="02020603050405020304" pitchFamily="18" charset="0"/>
                </a:rPr>
                <a:t>CHAPTER</a:t>
              </a:r>
              <a:r>
                <a:rPr lang="en-US" sz="2800" dirty="0">
                  <a:solidFill>
                    <a:schemeClr val="bg1"/>
                  </a:solidFill>
                  <a:cs typeface="Tajawal Medium" panose="00000600000000000000"/>
                </a:rPr>
                <a:t> 7</a:t>
              </a:r>
            </a:p>
          </p:txBody>
        </p:sp>
      </p:grpSp>
      <p:graphicFrame>
        <p:nvGraphicFramePr>
          <p:cNvPr id="8" name="Table 7">
            <a:extLst>
              <a:ext uri="{FF2B5EF4-FFF2-40B4-BE49-F238E27FC236}">
                <a16:creationId xmlns:a16="http://schemas.microsoft.com/office/drawing/2014/main" id="{3C1C4C49-A100-4F87-B38A-F6454051E4A4}"/>
              </a:ext>
            </a:extLst>
          </p:cNvPr>
          <p:cNvGraphicFramePr>
            <a:graphicFrameLocks noGrp="1"/>
          </p:cNvGraphicFramePr>
          <p:nvPr>
            <p:extLst>
              <p:ext uri="{D42A27DB-BD31-4B8C-83A1-F6EECF244321}">
                <p14:modId xmlns:p14="http://schemas.microsoft.com/office/powerpoint/2010/main" val="2258434192"/>
              </p:ext>
            </p:extLst>
          </p:nvPr>
        </p:nvGraphicFramePr>
        <p:xfrm>
          <a:off x="1759769" y="1741548"/>
          <a:ext cx="10105103" cy="4360568"/>
        </p:xfrm>
        <a:graphic>
          <a:graphicData uri="http://schemas.openxmlformats.org/drawingml/2006/table">
            <a:tbl>
              <a:tblPr firstRow="1" bandRow="1">
                <a:tableStyleId>{5C22544A-7EE6-4342-B048-85BDC9FD1C3A}</a:tableStyleId>
              </a:tblPr>
              <a:tblGrid>
                <a:gridCol w="1579779">
                  <a:extLst>
                    <a:ext uri="{9D8B030D-6E8A-4147-A177-3AD203B41FA5}">
                      <a16:colId xmlns:a16="http://schemas.microsoft.com/office/drawing/2014/main" val="3871359360"/>
                    </a:ext>
                  </a:extLst>
                </a:gridCol>
                <a:gridCol w="8525324">
                  <a:extLst>
                    <a:ext uri="{9D8B030D-6E8A-4147-A177-3AD203B41FA5}">
                      <a16:colId xmlns:a16="http://schemas.microsoft.com/office/drawing/2014/main" val="1091551387"/>
                    </a:ext>
                  </a:extLst>
                </a:gridCol>
              </a:tblGrid>
              <a:tr h="4360568">
                <a:tc>
                  <a: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b="1" dirty="0">
                          <a:solidFill>
                            <a:schemeClr val="tx1"/>
                          </a:solidFill>
                        </a:rPr>
                        <a:t>Group cohesiveness </a:t>
                      </a:r>
                    </a:p>
                  </a:txBody>
                  <a:tcPr>
                    <a:noFill/>
                  </a:tcPr>
                </a:tc>
                <a:tc>
                  <a:txBody>
                    <a:bodyPr/>
                    <a:lstStyle/>
                    <a:p>
                      <a:pPr marL="285750" indent="-285750" algn="just" defTabSz="914400" rtl="0" eaLnBrk="1" latinLnBrk="0" hangingPunct="1">
                        <a:buFont typeface="Wingdings" panose="05000000000000000000" pitchFamily="2" charset="2"/>
                        <a:buChar char="§"/>
                      </a:pPr>
                      <a:r>
                        <a:rPr lang="en-US" sz="1800" b="1" i="0" u="sng" kern="1200" dirty="0">
                          <a:solidFill>
                            <a:schemeClr val="tx1"/>
                          </a:solidFill>
                          <a:latin typeface="+mn-lt"/>
                          <a:ea typeface="+mn-ea"/>
                          <a:cs typeface="+mn-cs"/>
                        </a:rPr>
                        <a:t> Group cohesiveness </a:t>
                      </a:r>
                      <a:r>
                        <a:rPr lang="en-US" sz="1800" b="0" i="0" u="none" kern="1200" dirty="0">
                          <a:solidFill>
                            <a:schemeClr val="tx1"/>
                          </a:solidFill>
                          <a:latin typeface="+mn-lt"/>
                          <a:ea typeface="+mn-ea"/>
                          <a:cs typeface="+mn-cs"/>
                        </a:rPr>
                        <a:t>is the extent to which a group is committed to remaining together; it results from forces acting on the members to remain in the group.</a:t>
                      </a:r>
                    </a:p>
                    <a:p>
                      <a:pPr marL="285750" indent="-285750" algn="just" defTabSz="914400" rtl="0" eaLnBrk="1" latinLnBrk="0" hangingPunct="1">
                        <a:buFont typeface="Wingdings" panose="05000000000000000000" pitchFamily="2" charset="2"/>
                        <a:buChar char="§"/>
                      </a:pPr>
                      <a:endParaRPr lang="en-US" sz="1800" b="0" i="0" u="none" kern="1200" dirty="0">
                        <a:solidFill>
                          <a:schemeClr val="tx1"/>
                        </a:solidFill>
                        <a:latin typeface="+mn-lt"/>
                        <a:ea typeface="+mn-ea"/>
                        <a:cs typeface="+mn-cs"/>
                      </a:endParaRPr>
                    </a:p>
                    <a:p>
                      <a:pPr marL="285750" indent="-285750" algn="just" defTabSz="914400" rtl="0" eaLnBrk="1" latinLnBrk="0" hangingPunct="1">
                        <a:buFont typeface="Wingdings" panose="05000000000000000000" pitchFamily="2" charset="2"/>
                        <a:buChar char="§"/>
                      </a:pPr>
                      <a:r>
                        <a:rPr lang="en-US" sz="1800" b="0" i="0" u="none" kern="1200" dirty="0">
                          <a:solidFill>
                            <a:schemeClr val="tx1"/>
                          </a:solidFill>
                          <a:latin typeface="+mn-lt"/>
                          <a:ea typeface="+mn-ea"/>
                          <a:cs typeface="+mn-cs"/>
                        </a:rPr>
                        <a:t>The forces that create cohesiveness are attraction to the group, resistance to leaving the group, and motivation to remain a member of the group.</a:t>
                      </a:r>
                    </a:p>
                    <a:p>
                      <a:pPr marL="285750" indent="-285750" algn="just" defTabSz="914400" rtl="0" eaLnBrk="1" latinLnBrk="0" hangingPunct="1">
                        <a:buFont typeface="Wingdings" panose="05000000000000000000" pitchFamily="2" charset="2"/>
                        <a:buChar char="§"/>
                      </a:pPr>
                      <a:endParaRPr lang="en-US" sz="1800" b="0" i="0" u="none" kern="1200" dirty="0">
                        <a:solidFill>
                          <a:schemeClr val="tx1"/>
                        </a:solidFill>
                        <a:latin typeface="+mn-lt"/>
                        <a:ea typeface="+mn-ea"/>
                        <a:cs typeface="+mn-cs"/>
                      </a:endParaRPr>
                    </a:p>
                    <a:p>
                      <a:pPr marL="285750" indent="-285750" algn="just" defTabSz="914400" rtl="0" eaLnBrk="1" latinLnBrk="0" hangingPunct="1">
                        <a:buFont typeface="Wingdings" panose="05000000000000000000" pitchFamily="2" charset="2"/>
                        <a:buChar char="§"/>
                      </a:pPr>
                      <a:r>
                        <a:rPr lang="en-US" sz="1800" b="0" i="0" u="none" kern="1200" dirty="0">
                          <a:solidFill>
                            <a:schemeClr val="tx1"/>
                          </a:solidFill>
                          <a:latin typeface="+mn-lt"/>
                          <a:ea typeface="+mn-ea"/>
                          <a:cs typeface="+mn-cs"/>
                        </a:rPr>
                        <a:t>group cohesiveness is related to many aspects of group dynamics: maturity, homogeneity, manageable size, and frequency of interactions.</a:t>
                      </a:r>
                    </a:p>
                    <a:p>
                      <a:pPr marL="285750" indent="-285750" algn="just" defTabSz="914400" rtl="0" eaLnBrk="1" latinLnBrk="0" hangingPunct="1">
                        <a:buFont typeface="Wingdings" panose="05000000000000000000" pitchFamily="2" charset="2"/>
                        <a:buChar char="§"/>
                      </a:pPr>
                      <a:endParaRPr lang="en-US" sz="1800" b="0" i="0" u="none" kern="1200" dirty="0">
                        <a:solidFill>
                          <a:schemeClr val="tx1"/>
                        </a:solidFill>
                        <a:latin typeface="+mn-lt"/>
                        <a:ea typeface="+mn-ea"/>
                        <a:cs typeface="+mn-cs"/>
                      </a:endParaRPr>
                    </a:p>
                    <a:p>
                      <a:pPr marL="285750" indent="-285750" algn="just" defTabSz="914400" rtl="0" eaLnBrk="1" latinLnBrk="0" hangingPunct="1">
                        <a:buFont typeface="Wingdings" panose="05000000000000000000" pitchFamily="2" charset="2"/>
                        <a:buChar char="§"/>
                      </a:pPr>
                      <a:r>
                        <a:rPr lang="en-US" sz="1800" b="0" i="0" u="none" kern="1200" dirty="0">
                          <a:solidFill>
                            <a:schemeClr val="tx1"/>
                          </a:solidFill>
                          <a:latin typeface="+mn-lt"/>
                          <a:ea typeface="+mn-ea"/>
                          <a:cs typeface="+mn-cs"/>
                        </a:rPr>
                        <a:t>The following  figure shows that group cohesiveness can be increased by competition or by the presence of an external threat. </a:t>
                      </a:r>
                    </a:p>
                    <a:p>
                      <a:pPr marL="285750" indent="-285750" algn="just" defTabSz="914400" rtl="0" eaLnBrk="1" latinLnBrk="0" hangingPunct="1">
                        <a:buFont typeface="Wingdings" panose="05000000000000000000" pitchFamily="2" charset="2"/>
                        <a:buChar char="§"/>
                      </a:pPr>
                      <a:endParaRPr lang="en-US" sz="1800" b="0" i="0" u="none" kern="1200" dirty="0">
                        <a:solidFill>
                          <a:schemeClr val="tx1"/>
                        </a:solidFill>
                        <a:latin typeface="+mn-lt"/>
                        <a:ea typeface="+mn-ea"/>
                        <a:cs typeface="+mn-cs"/>
                      </a:endParaRPr>
                    </a:p>
                    <a:p>
                      <a:pPr marL="285750" indent="-285750" algn="just" defTabSz="914400" rtl="0" eaLnBrk="1" latinLnBrk="0" hangingPunct="1">
                        <a:buFont typeface="Wingdings" panose="05000000000000000000" pitchFamily="2" charset="2"/>
                        <a:buChar char="§"/>
                      </a:pPr>
                      <a:r>
                        <a:rPr lang="en-US" sz="1800" b="0" i="0" u="none" kern="1200" dirty="0">
                          <a:solidFill>
                            <a:schemeClr val="tx1"/>
                          </a:solidFill>
                          <a:latin typeface="+mn-lt"/>
                          <a:ea typeface="+mn-ea"/>
                          <a:cs typeface="+mn-cs"/>
                        </a:rPr>
                        <a:t> Finally, successfully reaching goals often increases the cohesiveness of a group because people are proud to be identified with a winner and to be thought of as competent and successful. </a:t>
                      </a:r>
                    </a:p>
                  </a:txBody>
                  <a:tcPr>
                    <a:noFill/>
                  </a:tcPr>
                </a:tc>
                <a:extLst>
                  <a:ext uri="{0D108BD9-81ED-4DB2-BD59-A6C34878D82A}">
                    <a16:rowId xmlns:a16="http://schemas.microsoft.com/office/drawing/2014/main" val="3251237068"/>
                  </a:ext>
                </a:extLst>
              </a:tr>
            </a:tbl>
          </a:graphicData>
        </a:graphic>
      </p:graphicFrame>
    </p:spTree>
    <p:extLst>
      <p:ext uri="{BB962C8B-B14F-4D97-AF65-F5344CB8AC3E}">
        <p14:creationId xmlns:p14="http://schemas.microsoft.com/office/powerpoint/2010/main" val="196832563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9533101" cy="1610200"/>
          </a:xfrm>
          <a:prstGeom prst="rect">
            <a:avLst/>
          </a:prstGeom>
        </p:spPr>
      </p:pic>
      <p:sp>
        <p:nvSpPr>
          <p:cNvPr id="13" name="TextBox 12">
            <a:extLst>
              <a:ext uri="{FF2B5EF4-FFF2-40B4-BE49-F238E27FC236}">
                <a16:creationId xmlns:a16="http://schemas.microsoft.com/office/drawing/2014/main" id="{BBE7B179-D78A-43C4-BC53-870145A7F86C}"/>
              </a:ext>
            </a:extLst>
          </p:cNvPr>
          <p:cNvSpPr txBox="1"/>
          <p:nvPr/>
        </p:nvSpPr>
        <p:spPr>
          <a:xfrm>
            <a:off x="1874165" y="1411062"/>
            <a:ext cx="10198510" cy="400110"/>
          </a:xfrm>
          <a:prstGeom prst="rect">
            <a:avLst/>
          </a:prstGeom>
          <a:noFill/>
        </p:spPr>
        <p:txBody>
          <a:bodyPr wrap="square">
            <a:spAutoFit/>
          </a:bodyPr>
          <a:lstStyle/>
          <a:p>
            <a:r>
              <a:rPr lang="en-US" sz="2000" b="1" dirty="0">
                <a:solidFill>
                  <a:srgbClr val="C1510A"/>
                </a:solidFill>
                <a:effectLst/>
                <a:latin typeface="Helvetica" panose="020B0604020202020204" pitchFamily="34" charset="0"/>
              </a:rPr>
              <a:t>Group Cohesiveness</a:t>
            </a:r>
          </a:p>
        </p:txBody>
      </p:sp>
      <p:grpSp>
        <p:nvGrpSpPr>
          <p:cNvPr id="12" name="Group 11">
            <a:extLst>
              <a:ext uri="{FF2B5EF4-FFF2-40B4-BE49-F238E27FC236}">
                <a16:creationId xmlns:a16="http://schemas.microsoft.com/office/drawing/2014/main" id="{C9F2F5AA-5345-40A3-A02C-8F39ED5840FF}"/>
              </a:ext>
            </a:extLst>
          </p:cNvPr>
          <p:cNvGrpSpPr/>
          <p:nvPr/>
        </p:nvGrpSpPr>
        <p:grpSpPr>
          <a:xfrm>
            <a:off x="130614" y="576828"/>
            <a:ext cx="5272804" cy="536288"/>
            <a:chOff x="130614" y="576828"/>
            <a:chExt cx="5272804" cy="536288"/>
          </a:xfrm>
        </p:grpSpPr>
        <p:sp>
          <p:nvSpPr>
            <p:cNvPr id="14" name="TextBox 13">
              <a:extLst>
                <a:ext uri="{FF2B5EF4-FFF2-40B4-BE49-F238E27FC236}">
                  <a16:creationId xmlns:a16="http://schemas.microsoft.com/office/drawing/2014/main" id="{8C5F1B9D-95F7-4B48-A88D-D2B2251CEC52}"/>
                </a:ext>
              </a:extLst>
            </p:cNvPr>
            <p:cNvSpPr txBox="1"/>
            <p:nvPr/>
          </p:nvSpPr>
          <p:spPr>
            <a:xfrm>
              <a:off x="2449853" y="576828"/>
              <a:ext cx="2953565" cy="523220"/>
            </a:xfrm>
            <a:prstGeom prst="rect">
              <a:avLst/>
            </a:prstGeom>
            <a:noFill/>
          </p:spPr>
          <p:txBody>
            <a:bodyPr wrap="none" rtlCol="0">
              <a:spAutoFit/>
            </a:bodyPr>
            <a:lstStyle/>
            <a:p>
              <a:r>
                <a:rPr lang="en-US" sz="2800" dirty="0">
                  <a:solidFill>
                    <a:schemeClr val="bg1"/>
                  </a:solidFill>
                  <a:latin typeface="Times New Roman" panose="02020603050405020304" pitchFamily="18" charset="0"/>
                  <a:cs typeface="Times New Roman" panose="02020603050405020304" pitchFamily="18" charset="0"/>
                </a:rPr>
                <a:t> Groups and Teams</a:t>
              </a:r>
            </a:p>
          </p:txBody>
        </p:sp>
        <p:sp>
          <p:nvSpPr>
            <p:cNvPr id="15" name="Rectangle 14">
              <a:extLst>
                <a:ext uri="{FF2B5EF4-FFF2-40B4-BE49-F238E27FC236}">
                  <a16:creationId xmlns:a16="http://schemas.microsoft.com/office/drawing/2014/main" id="{326BFDA7-1668-4ED7-B61D-14875A258907}"/>
                </a:ext>
              </a:extLst>
            </p:cNvPr>
            <p:cNvSpPr/>
            <p:nvPr/>
          </p:nvSpPr>
          <p:spPr>
            <a:xfrm>
              <a:off x="130614" y="589896"/>
              <a:ext cx="2085827" cy="523220"/>
            </a:xfrm>
            <a:prstGeom prst="rect">
              <a:avLst/>
            </a:prstGeom>
          </p:spPr>
          <p:txBody>
            <a:bodyPr wrap="none">
              <a:spAutoFit/>
            </a:bodyPr>
            <a:lstStyle/>
            <a:p>
              <a:r>
                <a:rPr lang="en-US" sz="2800" dirty="0">
                  <a:solidFill>
                    <a:schemeClr val="bg1"/>
                  </a:solidFill>
                  <a:latin typeface="Times New Roman" panose="02020603050405020304" pitchFamily="18" charset="0"/>
                  <a:cs typeface="Times New Roman" panose="02020603050405020304" pitchFamily="18" charset="0"/>
                </a:rPr>
                <a:t>CHAPTER</a:t>
              </a:r>
              <a:r>
                <a:rPr lang="en-US" sz="2800" dirty="0">
                  <a:solidFill>
                    <a:schemeClr val="bg1"/>
                  </a:solidFill>
                  <a:cs typeface="Tajawal Medium" panose="00000600000000000000"/>
                </a:rPr>
                <a:t> 7</a:t>
              </a:r>
            </a:p>
          </p:txBody>
        </p:sp>
      </p:grpSp>
      <p:pic>
        <p:nvPicPr>
          <p:cNvPr id="7" name="Picture 6">
            <a:extLst>
              <a:ext uri="{FF2B5EF4-FFF2-40B4-BE49-F238E27FC236}">
                <a16:creationId xmlns:a16="http://schemas.microsoft.com/office/drawing/2014/main" id="{3AD8140A-DBC0-44E9-986D-5E77C82EB6CD}"/>
              </a:ext>
            </a:extLst>
          </p:cNvPr>
          <p:cNvPicPr>
            <a:picLocks noChangeAspect="1"/>
          </p:cNvPicPr>
          <p:nvPr/>
        </p:nvPicPr>
        <p:blipFill>
          <a:blip r:embed="rId7"/>
          <a:stretch>
            <a:fillRect/>
          </a:stretch>
        </p:blipFill>
        <p:spPr>
          <a:xfrm>
            <a:off x="6095999" y="1676933"/>
            <a:ext cx="5603287" cy="4010025"/>
          </a:xfrm>
          <a:prstGeom prst="rect">
            <a:avLst/>
          </a:prstGeom>
        </p:spPr>
      </p:pic>
      <p:sp>
        <p:nvSpPr>
          <p:cNvPr id="16" name="TextBox 15">
            <a:extLst>
              <a:ext uri="{FF2B5EF4-FFF2-40B4-BE49-F238E27FC236}">
                <a16:creationId xmlns:a16="http://schemas.microsoft.com/office/drawing/2014/main" id="{FD2E7CD6-52C6-4A64-A1FF-7F49CAB0FC3D}"/>
              </a:ext>
            </a:extLst>
          </p:cNvPr>
          <p:cNvSpPr txBox="1"/>
          <p:nvPr/>
        </p:nvSpPr>
        <p:spPr>
          <a:xfrm>
            <a:off x="1760631" y="2025621"/>
            <a:ext cx="4096830" cy="3416320"/>
          </a:xfrm>
          <a:prstGeom prst="rect">
            <a:avLst/>
          </a:prstGeom>
          <a:noFill/>
        </p:spPr>
        <p:txBody>
          <a:bodyPr wrap="square">
            <a:spAutoFit/>
          </a:bodyPr>
          <a:lstStyle/>
          <a:p>
            <a:pPr algn="just"/>
            <a:r>
              <a:rPr lang="en-US" b="1" dirty="0"/>
              <a:t>Figure 7.1. Factors That Affect Group Cohesiveness and Consequences of Group Cohesiveness</a:t>
            </a:r>
          </a:p>
          <a:p>
            <a:pPr algn="just"/>
            <a:r>
              <a:rPr lang="en-US" dirty="0"/>
              <a:t>The factors that increase and decrease cohesiveness and the consequences of high and low cohesiveness indicate that although it is often preferable to have a highly cohesive group, in some situations the effects of a highly cohesive group can be negative for the organization.</a:t>
            </a:r>
          </a:p>
          <a:p>
            <a:pPr algn="just"/>
            <a:endParaRPr lang="en-US" b="1" dirty="0"/>
          </a:p>
          <a:p>
            <a:pPr algn="just"/>
            <a:endParaRPr lang="en-US" b="1" dirty="0"/>
          </a:p>
        </p:txBody>
      </p:sp>
    </p:spTree>
    <p:extLst>
      <p:ext uri="{BB962C8B-B14F-4D97-AF65-F5344CB8AC3E}">
        <p14:creationId xmlns:p14="http://schemas.microsoft.com/office/powerpoint/2010/main" val="26475850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9533101" cy="1610200"/>
          </a:xfrm>
          <a:prstGeom prst="rect">
            <a:avLst/>
          </a:prstGeom>
        </p:spPr>
      </p:pic>
      <p:sp>
        <p:nvSpPr>
          <p:cNvPr id="13" name="TextBox 12">
            <a:extLst>
              <a:ext uri="{FF2B5EF4-FFF2-40B4-BE49-F238E27FC236}">
                <a16:creationId xmlns:a16="http://schemas.microsoft.com/office/drawing/2014/main" id="{BBE7B179-D78A-43C4-BC53-870145A7F86C}"/>
              </a:ext>
            </a:extLst>
          </p:cNvPr>
          <p:cNvSpPr txBox="1"/>
          <p:nvPr/>
        </p:nvSpPr>
        <p:spPr>
          <a:xfrm>
            <a:off x="1874165" y="1411062"/>
            <a:ext cx="10198510" cy="400110"/>
          </a:xfrm>
          <a:prstGeom prst="rect">
            <a:avLst/>
          </a:prstGeom>
          <a:noFill/>
        </p:spPr>
        <p:txBody>
          <a:bodyPr wrap="square">
            <a:spAutoFit/>
          </a:bodyPr>
          <a:lstStyle/>
          <a:p>
            <a:r>
              <a:rPr lang="en-US" sz="2000" b="1" dirty="0">
                <a:solidFill>
                  <a:srgbClr val="C1510A"/>
                </a:solidFill>
                <a:effectLst/>
                <a:latin typeface="Helvetica" panose="020B0604020202020204" pitchFamily="34" charset="0"/>
              </a:rPr>
              <a:t>Group Cohesiveness</a:t>
            </a:r>
          </a:p>
        </p:txBody>
      </p:sp>
      <p:grpSp>
        <p:nvGrpSpPr>
          <p:cNvPr id="12" name="Group 11">
            <a:extLst>
              <a:ext uri="{FF2B5EF4-FFF2-40B4-BE49-F238E27FC236}">
                <a16:creationId xmlns:a16="http://schemas.microsoft.com/office/drawing/2014/main" id="{C9F2F5AA-5345-40A3-A02C-8F39ED5840FF}"/>
              </a:ext>
            </a:extLst>
          </p:cNvPr>
          <p:cNvGrpSpPr/>
          <p:nvPr/>
        </p:nvGrpSpPr>
        <p:grpSpPr>
          <a:xfrm>
            <a:off x="130614" y="576828"/>
            <a:ext cx="5272804" cy="536288"/>
            <a:chOff x="130614" y="576828"/>
            <a:chExt cx="5272804" cy="536288"/>
          </a:xfrm>
        </p:grpSpPr>
        <p:sp>
          <p:nvSpPr>
            <p:cNvPr id="14" name="TextBox 13">
              <a:extLst>
                <a:ext uri="{FF2B5EF4-FFF2-40B4-BE49-F238E27FC236}">
                  <a16:creationId xmlns:a16="http://schemas.microsoft.com/office/drawing/2014/main" id="{8C5F1B9D-95F7-4B48-A88D-D2B2251CEC52}"/>
                </a:ext>
              </a:extLst>
            </p:cNvPr>
            <p:cNvSpPr txBox="1"/>
            <p:nvPr/>
          </p:nvSpPr>
          <p:spPr>
            <a:xfrm>
              <a:off x="2449853" y="576828"/>
              <a:ext cx="2953565" cy="523220"/>
            </a:xfrm>
            <a:prstGeom prst="rect">
              <a:avLst/>
            </a:prstGeom>
            <a:noFill/>
          </p:spPr>
          <p:txBody>
            <a:bodyPr wrap="none" rtlCol="0">
              <a:spAutoFit/>
            </a:bodyPr>
            <a:lstStyle/>
            <a:p>
              <a:r>
                <a:rPr lang="en-US" sz="2800" dirty="0">
                  <a:solidFill>
                    <a:schemeClr val="bg1"/>
                  </a:solidFill>
                  <a:latin typeface="Times New Roman" panose="02020603050405020304" pitchFamily="18" charset="0"/>
                  <a:cs typeface="Times New Roman" panose="02020603050405020304" pitchFamily="18" charset="0"/>
                </a:rPr>
                <a:t> Groups and Teams</a:t>
              </a:r>
            </a:p>
          </p:txBody>
        </p:sp>
        <p:sp>
          <p:nvSpPr>
            <p:cNvPr id="15" name="Rectangle 14">
              <a:extLst>
                <a:ext uri="{FF2B5EF4-FFF2-40B4-BE49-F238E27FC236}">
                  <a16:creationId xmlns:a16="http://schemas.microsoft.com/office/drawing/2014/main" id="{326BFDA7-1668-4ED7-B61D-14875A258907}"/>
                </a:ext>
              </a:extLst>
            </p:cNvPr>
            <p:cNvSpPr/>
            <p:nvPr/>
          </p:nvSpPr>
          <p:spPr>
            <a:xfrm>
              <a:off x="130614" y="589896"/>
              <a:ext cx="2085827" cy="523220"/>
            </a:xfrm>
            <a:prstGeom prst="rect">
              <a:avLst/>
            </a:prstGeom>
          </p:spPr>
          <p:txBody>
            <a:bodyPr wrap="none">
              <a:spAutoFit/>
            </a:bodyPr>
            <a:lstStyle/>
            <a:p>
              <a:r>
                <a:rPr lang="en-US" sz="2800" dirty="0">
                  <a:solidFill>
                    <a:schemeClr val="bg1"/>
                  </a:solidFill>
                  <a:latin typeface="Times New Roman" panose="02020603050405020304" pitchFamily="18" charset="0"/>
                  <a:cs typeface="Times New Roman" panose="02020603050405020304" pitchFamily="18" charset="0"/>
                </a:rPr>
                <a:t>CHAPTER</a:t>
              </a:r>
              <a:r>
                <a:rPr lang="en-US" sz="2800" dirty="0">
                  <a:solidFill>
                    <a:schemeClr val="bg1"/>
                  </a:solidFill>
                  <a:cs typeface="Tajawal Medium" panose="00000600000000000000"/>
                </a:rPr>
                <a:t> 7</a:t>
              </a:r>
            </a:p>
          </p:txBody>
        </p:sp>
      </p:grpSp>
      <p:graphicFrame>
        <p:nvGraphicFramePr>
          <p:cNvPr id="8" name="Table 7">
            <a:extLst>
              <a:ext uri="{FF2B5EF4-FFF2-40B4-BE49-F238E27FC236}">
                <a16:creationId xmlns:a16="http://schemas.microsoft.com/office/drawing/2014/main" id="{3C1C4C49-A100-4F87-B38A-F6454051E4A4}"/>
              </a:ext>
            </a:extLst>
          </p:cNvPr>
          <p:cNvGraphicFramePr>
            <a:graphicFrameLocks noGrp="1"/>
          </p:cNvGraphicFramePr>
          <p:nvPr>
            <p:extLst>
              <p:ext uri="{D42A27DB-BD31-4B8C-83A1-F6EECF244321}">
                <p14:modId xmlns:p14="http://schemas.microsoft.com/office/powerpoint/2010/main" val="3281591637"/>
              </p:ext>
            </p:extLst>
          </p:nvPr>
        </p:nvGraphicFramePr>
        <p:xfrm>
          <a:off x="1759769" y="1806173"/>
          <a:ext cx="10105103" cy="4360568"/>
        </p:xfrm>
        <a:graphic>
          <a:graphicData uri="http://schemas.openxmlformats.org/drawingml/2006/table">
            <a:tbl>
              <a:tblPr firstRow="1" bandRow="1">
                <a:tableStyleId>{5C22544A-7EE6-4342-B048-85BDC9FD1C3A}</a:tableStyleId>
              </a:tblPr>
              <a:tblGrid>
                <a:gridCol w="1579779">
                  <a:extLst>
                    <a:ext uri="{9D8B030D-6E8A-4147-A177-3AD203B41FA5}">
                      <a16:colId xmlns:a16="http://schemas.microsoft.com/office/drawing/2014/main" val="3871359360"/>
                    </a:ext>
                  </a:extLst>
                </a:gridCol>
                <a:gridCol w="8525324">
                  <a:extLst>
                    <a:ext uri="{9D8B030D-6E8A-4147-A177-3AD203B41FA5}">
                      <a16:colId xmlns:a16="http://schemas.microsoft.com/office/drawing/2014/main" val="1091551387"/>
                    </a:ext>
                  </a:extLst>
                </a:gridCol>
              </a:tblGrid>
              <a:tr h="4360568">
                <a:tc>
                  <a: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b="1" dirty="0">
                          <a:solidFill>
                            <a:schemeClr val="tx1"/>
                          </a:solidFill>
                        </a:rPr>
                        <a:t>Group cohesiveness </a:t>
                      </a:r>
                    </a:p>
                  </a:txBody>
                  <a:tcPr>
                    <a:noFill/>
                  </a:tcPr>
                </a:tc>
                <a:tc>
                  <a:txBody>
                    <a:bodyPr/>
                    <a:lstStyle/>
                    <a:p>
                      <a:pPr marL="285750" indent="-285750" algn="just" defTabSz="914400" rtl="0" eaLnBrk="1" latinLnBrk="0" hangingPunct="1">
                        <a:buFont typeface="Wingdings" panose="05000000000000000000" pitchFamily="2" charset="2"/>
                        <a:buChar char="§"/>
                      </a:pPr>
                      <a:r>
                        <a:rPr lang="en-US" sz="1800" b="0" i="0" u="none" kern="1200" dirty="0">
                          <a:solidFill>
                            <a:schemeClr val="tx1"/>
                          </a:solidFill>
                          <a:latin typeface="+mn-lt"/>
                          <a:ea typeface="+mn-ea"/>
                          <a:cs typeface="+mn-cs"/>
                        </a:rPr>
                        <a:t>Research on group performance factors has focused on the relationship between cohesiveness and group productivity.</a:t>
                      </a:r>
                    </a:p>
                    <a:p>
                      <a:pPr marL="285750" indent="-285750" algn="just" defTabSz="914400" rtl="0" eaLnBrk="1" latinLnBrk="0" hangingPunct="1">
                        <a:buFont typeface="Wingdings" panose="05000000000000000000" pitchFamily="2" charset="2"/>
                        <a:buChar char="§"/>
                      </a:pPr>
                      <a:endParaRPr lang="en-US" sz="1800" b="0" i="0" u="none" kern="1200" dirty="0">
                        <a:solidFill>
                          <a:schemeClr val="tx1"/>
                        </a:solidFill>
                        <a:latin typeface="+mn-lt"/>
                        <a:ea typeface="+mn-ea"/>
                        <a:cs typeface="+mn-cs"/>
                      </a:endParaRPr>
                    </a:p>
                    <a:p>
                      <a:pPr marL="285750" indent="-285750" algn="just" defTabSz="914400" rtl="0" eaLnBrk="1" latinLnBrk="0" hangingPunct="1">
                        <a:buFont typeface="Wingdings" panose="05000000000000000000" pitchFamily="2" charset="2"/>
                        <a:buChar char="§"/>
                      </a:pPr>
                      <a:r>
                        <a:rPr lang="en-US" sz="1800" b="0" i="0" u="none" kern="1200" dirty="0">
                          <a:solidFill>
                            <a:schemeClr val="tx1"/>
                          </a:solidFill>
                          <a:latin typeface="+mn-lt"/>
                          <a:ea typeface="+mn-ea"/>
                          <a:cs typeface="+mn-cs"/>
                        </a:rPr>
                        <a:t> Highly cohesive groups appear to be more effective at achieving their goals than groups that are low in cohesiveness, especially in research and development groups in U.S. companies. However, highly cohesive groups will not necessarily be more productive in an organizational sense than groups with low cohesiveness. </a:t>
                      </a:r>
                    </a:p>
                    <a:p>
                      <a:pPr marL="285750" indent="-285750" algn="just" defTabSz="914400" rtl="0" eaLnBrk="1" latinLnBrk="0" hangingPunct="1">
                        <a:buFont typeface="Wingdings" panose="05000000000000000000" pitchFamily="2" charset="2"/>
                        <a:buChar char="§"/>
                      </a:pPr>
                      <a:endParaRPr lang="en-US" sz="1800" b="0" i="0" u="none" kern="1200" dirty="0">
                        <a:solidFill>
                          <a:schemeClr val="tx1"/>
                        </a:solidFill>
                        <a:latin typeface="+mn-lt"/>
                        <a:ea typeface="+mn-ea"/>
                        <a:cs typeface="+mn-cs"/>
                      </a:endParaRPr>
                    </a:p>
                    <a:p>
                      <a:pPr marL="285750" indent="-285750" algn="just" defTabSz="914400" rtl="0" eaLnBrk="1" latinLnBrk="0" hangingPunct="1">
                        <a:buFont typeface="Wingdings" panose="05000000000000000000" pitchFamily="2" charset="2"/>
                        <a:buChar char="§"/>
                      </a:pPr>
                      <a:r>
                        <a:rPr lang="en-US" sz="1800" b="0" i="0" u="none" kern="1200" dirty="0">
                          <a:solidFill>
                            <a:schemeClr val="tx1"/>
                          </a:solidFill>
                          <a:latin typeface="+mn-lt"/>
                          <a:ea typeface="+mn-ea"/>
                          <a:cs typeface="+mn-cs"/>
                        </a:rPr>
                        <a:t>As Figure 7.2 illustrates, when a group’s goals are compatible with the organizational goals, a cohesive group probably will be more productive than one that is not cohesive. </a:t>
                      </a:r>
                    </a:p>
                    <a:p>
                      <a:pPr marL="285750" indent="-285750" algn="just" defTabSz="914400" rtl="0" eaLnBrk="1" latinLnBrk="0" hangingPunct="1">
                        <a:buFont typeface="Wingdings" panose="05000000000000000000" pitchFamily="2" charset="2"/>
                        <a:buChar char="§"/>
                      </a:pPr>
                      <a:endParaRPr lang="en-US" sz="1800" b="0" i="0" u="none" kern="1200" dirty="0">
                        <a:solidFill>
                          <a:schemeClr val="tx1"/>
                        </a:solidFill>
                        <a:latin typeface="+mn-lt"/>
                        <a:ea typeface="+mn-ea"/>
                        <a:cs typeface="+mn-cs"/>
                      </a:endParaRPr>
                    </a:p>
                    <a:p>
                      <a:pPr marL="285750" indent="-285750" algn="just" defTabSz="914400" rtl="0" eaLnBrk="1" latinLnBrk="0" hangingPunct="1">
                        <a:buFont typeface="Wingdings" panose="05000000000000000000" pitchFamily="2" charset="2"/>
                        <a:buChar char="§"/>
                      </a:pPr>
                      <a:r>
                        <a:rPr lang="en-US" sz="1800" b="0" i="0" u="none" kern="1200" dirty="0">
                          <a:solidFill>
                            <a:schemeClr val="tx1"/>
                          </a:solidFill>
                          <a:latin typeface="+mn-lt"/>
                          <a:ea typeface="+mn-ea"/>
                          <a:cs typeface="+mn-cs"/>
                        </a:rPr>
                        <a:t>If such a group decides on a goal that has little to do with the business of the organization, it will probably work to achieve its own goal even at the expense of any organizational goals that might be compromised by the group’s efforts.</a:t>
                      </a:r>
                    </a:p>
                  </a:txBody>
                  <a:tcPr>
                    <a:noFill/>
                  </a:tcPr>
                </a:tc>
                <a:extLst>
                  <a:ext uri="{0D108BD9-81ED-4DB2-BD59-A6C34878D82A}">
                    <a16:rowId xmlns:a16="http://schemas.microsoft.com/office/drawing/2014/main" val="3251237068"/>
                  </a:ext>
                </a:extLst>
              </a:tr>
            </a:tbl>
          </a:graphicData>
        </a:graphic>
      </p:graphicFrame>
    </p:spTree>
    <p:extLst>
      <p:ext uri="{BB962C8B-B14F-4D97-AF65-F5344CB8AC3E}">
        <p14:creationId xmlns:p14="http://schemas.microsoft.com/office/powerpoint/2010/main" val="162113803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9533101" cy="1610200"/>
          </a:xfrm>
          <a:prstGeom prst="rect">
            <a:avLst/>
          </a:prstGeom>
        </p:spPr>
      </p:pic>
      <p:sp>
        <p:nvSpPr>
          <p:cNvPr id="13" name="TextBox 12">
            <a:extLst>
              <a:ext uri="{FF2B5EF4-FFF2-40B4-BE49-F238E27FC236}">
                <a16:creationId xmlns:a16="http://schemas.microsoft.com/office/drawing/2014/main" id="{BBE7B179-D78A-43C4-BC53-870145A7F86C}"/>
              </a:ext>
            </a:extLst>
          </p:cNvPr>
          <p:cNvSpPr txBox="1"/>
          <p:nvPr/>
        </p:nvSpPr>
        <p:spPr>
          <a:xfrm>
            <a:off x="1874165" y="1411062"/>
            <a:ext cx="10198510" cy="400110"/>
          </a:xfrm>
          <a:prstGeom prst="rect">
            <a:avLst/>
          </a:prstGeom>
          <a:noFill/>
        </p:spPr>
        <p:txBody>
          <a:bodyPr wrap="square">
            <a:spAutoFit/>
          </a:bodyPr>
          <a:lstStyle/>
          <a:p>
            <a:r>
              <a:rPr lang="en-US" sz="2000" b="1" dirty="0">
                <a:solidFill>
                  <a:srgbClr val="C1510A"/>
                </a:solidFill>
                <a:effectLst/>
                <a:latin typeface="Helvetica" panose="020B0604020202020204" pitchFamily="34" charset="0"/>
              </a:rPr>
              <a:t>Group Cohesiveness</a:t>
            </a:r>
          </a:p>
        </p:txBody>
      </p:sp>
      <p:grpSp>
        <p:nvGrpSpPr>
          <p:cNvPr id="12" name="Group 11">
            <a:extLst>
              <a:ext uri="{FF2B5EF4-FFF2-40B4-BE49-F238E27FC236}">
                <a16:creationId xmlns:a16="http://schemas.microsoft.com/office/drawing/2014/main" id="{C9F2F5AA-5345-40A3-A02C-8F39ED5840FF}"/>
              </a:ext>
            </a:extLst>
          </p:cNvPr>
          <p:cNvGrpSpPr/>
          <p:nvPr/>
        </p:nvGrpSpPr>
        <p:grpSpPr>
          <a:xfrm>
            <a:off x="130614" y="576828"/>
            <a:ext cx="5272804" cy="536288"/>
            <a:chOff x="130614" y="576828"/>
            <a:chExt cx="5272804" cy="536288"/>
          </a:xfrm>
        </p:grpSpPr>
        <p:sp>
          <p:nvSpPr>
            <p:cNvPr id="14" name="TextBox 13">
              <a:extLst>
                <a:ext uri="{FF2B5EF4-FFF2-40B4-BE49-F238E27FC236}">
                  <a16:creationId xmlns:a16="http://schemas.microsoft.com/office/drawing/2014/main" id="{8C5F1B9D-95F7-4B48-A88D-D2B2251CEC52}"/>
                </a:ext>
              </a:extLst>
            </p:cNvPr>
            <p:cNvSpPr txBox="1"/>
            <p:nvPr/>
          </p:nvSpPr>
          <p:spPr>
            <a:xfrm>
              <a:off x="2449853" y="576828"/>
              <a:ext cx="2953565" cy="523220"/>
            </a:xfrm>
            <a:prstGeom prst="rect">
              <a:avLst/>
            </a:prstGeom>
            <a:noFill/>
          </p:spPr>
          <p:txBody>
            <a:bodyPr wrap="none" rtlCol="0">
              <a:spAutoFit/>
            </a:bodyPr>
            <a:lstStyle/>
            <a:p>
              <a:r>
                <a:rPr lang="en-US" sz="2800" dirty="0">
                  <a:solidFill>
                    <a:schemeClr val="bg1"/>
                  </a:solidFill>
                  <a:latin typeface="Times New Roman" panose="02020603050405020304" pitchFamily="18" charset="0"/>
                  <a:cs typeface="Times New Roman" panose="02020603050405020304" pitchFamily="18" charset="0"/>
                </a:rPr>
                <a:t> Groups and Teams</a:t>
              </a:r>
            </a:p>
          </p:txBody>
        </p:sp>
        <p:sp>
          <p:nvSpPr>
            <p:cNvPr id="15" name="Rectangle 14">
              <a:extLst>
                <a:ext uri="{FF2B5EF4-FFF2-40B4-BE49-F238E27FC236}">
                  <a16:creationId xmlns:a16="http://schemas.microsoft.com/office/drawing/2014/main" id="{326BFDA7-1668-4ED7-B61D-14875A258907}"/>
                </a:ext>
              </a:extLst>
            </p:cNvPr>
            <p:cNvSpPr/>
            <p:nvPr/>
          </p:nvSpPr>
          <p:spPr>
            <a:xfrm>
              <a:off x="130614" y="589896"/>
              <a:ext cx="2085827" cy="523220"/>
            </a:xfrm>
            <a:prstGeom prst="rect">
              <a:avLst/>
            </a:prstGeom>
          </p:spPr>
          <p:txBody>
            <a:bodyPr wrap="none">
              <a:spAutoFit/>
            </a:bodyPr>
            <a:lstStyle/>
            <a:p>
              <a:r>
                <a:rPr lang="en-US" sz="2800" dirty="0">
                  <a:solidFill>
                    <a:schemeClr val="bg1"/>
                  </a:solidFill>
                  <a:latin typeface="Times New Roman" panose="02020603050405020304" pitchFamily="18" charset="0"/>
                  <a:cs typeface="Times New Roman" panose="02020603050405020304" pitchFamily="18" charset="0"/>
                </a:rPr>
                <a:t>CHAPTER</a:t>
              </a:r>
              <a:r>
                <a:rPr lang="en-US" sz="2800" dirty="0">
                  <a:solidFill>
                    <a:schemeClr val="bg1"/>
                  </a:solidFill>
                  <a:cs typeface="Tajawal Medium" panose="00000600000000000000"/>
                </a:rPr>
                <a:t> 7</a:t>
              </a:r>
            </a:p>
          </p:txBody>
        </p:sp>
      </p:grpSp>
      <p:sp>
        <p:nvSpPr>
          <p:cNvPr id="16" name="TextBox 15">
            <a:extLst>
              <a:ext uri="{FF2B5EF4-FFF2-40B4-BE49-F238E27FC236}">
                <a16:creationId xmlns:a16="http://schemas.microsoft.com/office/drawing/2014/main" id="{FD2E7CD6-52C6-4A64-A1FF-7F49CAB0FC3D}"/>
              </a:ext>
            </a:extLst>
          </p:cNvPr>
          <p:cNvSpPr txBox="1"/>
          <p:nvPr/>
        </p:nvSpPr>
        <p:spPr>
          <a:xfrm>
            <a:off x="1760631" y="2025621"/>
            <a:ext cx="4096830" cy="3416320"/>
          </a:xfrm>
          <a:prstGeom prst="rect">
            <a:avLst/>
          </a:prstGeom>
          <a:noFill/>
        </p:spPr>
        <p:txBody>
          <a:bodyPr wrap="square">
            <a:spAutoFit/>
          </a:bodyPr>
          <a:lstStyle/>
          <a:p>
            <a:pPr algn="just"/>
            <a:r>
              <a:rPr lang="en-US" b="1" dirty="0"/>
              <a:t>Figure7.2. Group Cohesiveness, Goals, and Productivity</a:t>
            </a:r>
          </a:p>
          <a:p>
            <a:pPr algn="just"/>
            <a:endParaRPr lang="en-US" b="1" dirty="0"/>
          </a:p>
          <a:p>
            <a:pPr algn="just"/>
            <a:r>
              <a:rPr lang="en-US" i="1" dirty="0"/>
              <a:t>This figure shows that the best combination is for the group to be cohesive and for the group’s goals to be congruent with the organization’s goals. The lowest potential group performance also occurs with highly cohesive groups when the group’s goals are not consistent with the organization’s goals.</a:t>
            </a:r>
            <a:endParaRPr lang="en-US" b="1" i="1" dirty="0"/>
          </a:p>
          <a:p>
            <a:pPr algn="just"/>
            <a:endParaRPr lang="en-US" b="1" dirty="0"/>
          </a:p>
        </p:txBody>
      </p:sp>
      <p:pic>
        <p:nvPicPr>
          <p:cNvPr id="8" name="Picture 7">
            <a:extLst>
              <a:ext uri="{FF2B5EF4-FFF2-40B4-BE49-F238E27FC236}">
                <a16:creationId xmlns:a16="http://schemas.microsoft.com/office/drawing/2014/main" id="{E2C3379D-BD40-4280-AB35-2E8DD9DA6657}"/>
              </a:ext>
            </a:extLst>
          </p:cNvPr>
          <p:cNvPicPr>
            <a:picLocks noChangeAspect="1"/>
          </p:cNvPicPr>
          <p:nvPr/>
        </p:nvPicPr>
        <p:blipFill>
          <a:blip r:embed="rId7"/>
          <a:stretch>
            <a:fillRect/>
          </a:stretch>
        </p:blipFill>
        <p:spPr>
          <a:xfrm>
            <a:off x="6513650" y="1883540"/>
            <a:ext cx="5419725" cy="3870151"/>
          </a:xfrm>
          <a:prstGeom prst="rect">
            <a:avLst/>
          </a:prstGeom>
        </p:spPr>
      </p:pic>
    </p:spTree>
    <p:extLst>
      <p:ext uri="{BB962C8B-B14F-4D97-AF65-F5344CB8AC3E}">
        <p14:creationId xmlns:p14="http://schemas.microsoft.com/office/powerpoint/2010/main" val="149168215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9533101" cy="1610200"/>
          </a:xfrm>
          <a:prstGeom prst="rect">
            <a:avLst/>
          </a:prstGeom>
        </p:spPr>
      </p:pic>
      <p:sp>
        <p:nvSpPr>
          <p:cNvPr id="13" name="TextBox 12">
            <a:extLst>
              <a:ext uri="{FF2B5EF4-FFF2-40B4-BE49-F238E27FC236}">
                <a16:creationId xmlns:a16="http://schemas.microsoft.com/office/drawing/2014/main" id="{BBE7B179-D78A-43C4-BC53-870145A7F86C}"/>
              </a:ext>
            </a:extLst>
          </p:cNvPr>
          <p:cNvSpPr txBox="1"/>
          <p:nvPr/>
        </p:nvSpPr>
        <p:spPr>
          <a:xfrm>
            <a:off x="1874165" y="1411062"/>
            <a:ext cx="10198510" cy="400110"/>
          </a:xfrm>
          <a:prstGeom prst="rect">
            <a:avLst/>
          </a:prstGeom>
          <a:noFill/>
        </p:spPr>
        <p:txBody>
          <a:bodyPr wrap="square">
            <a:spAutoFit/>
          </a:bodyPr>
          <a:lstStyle/>
          <a:p>
            <a:r>
              <a:rPr lang="en-US" sz="2000" b="1" dirty="0">
                <a:solidFill>
                  <a:srgbClr val="C1510A"/>
                </a:solidFill>
                <a:effectLst/>
                <a:latin typeface="Helvetica" panose="020B0604020202020204" pitchFamily="34" charset="0"/>
              </a:rPr>
              <a:t>Group Cohesiveness</a:t>
            </a:r>
          </a:p>
        </p:txBody>
      </p:sp>
      <p:grpSp>
        <p:nvGrpSpPr>
          <p:cNvPr id="12" name="Group 11">
            <a:extLst>
              <a:ext uri="{FF2B5EF4-FFF2-40B4-BE49-F238E27FC236}">
                <a16:creationId xmlns:a16="http://schemas.microsoft.com/office/drawing/2014/main" id="{C9F2F5AA-5345-40A3-A02C-8F39ED5840FF}"/>
              </a:ext>
            </a:extLst>
          </p:cNvPr>
          <p:cNvGrpSpPr/>
          <p:nvPr/>
        </p:nvGrpSpPr>
        <p:grpSpPr>
          <a:xfrm>
            <a:off x="130614" y="576828"/>
            <a:ext cx="5272804" cy="536288"/>
            <a:chOff x="130614" y="576828"/>
            <a:chExt cx="5272804" cy="536288"/>
          </a:xfrm>
        </p:grpSpPr>
        <p:sp>
          <p:nvSpPr>
            <p:cNvPr id="14" name="TextBox 13">
              <a:extLst>
                <a:ext uri="{FF2B5EF4-FFF2-40B4-BE49-F238E27FC236}">
                  <a16:creationId xmlns:a16="http://schemas.microsoft.com/office/drawing/2014/main" id="{8C5F1B9D-95F7-4B48-A88D-D2B2251CEC52}"/>
                </a:ext>
              </a:extLst>
            </p:cNvPr>
            <p:cNvSpPr txBox="1"/>
            <p:nvPr/>
          </p:nvSpPr>
          <p:spPr>
            <a:xfrm>
              <a:off x="2449853" y="576828"/>
              <a:ext cx="2953565" cy="523220"/>
            </a:xfrm>
            <a:prstGeom prst="rect">
              <a:avLst/>
            </a:prstGeom>
            <a:noFill/>
          </p:spPr>
          <p:txBody>
            <a:bodyPr wrap="none" rtlCol="0">
              <a:spAutoFit/>
            </a:bodyPr>
            <a:lstStyle/>
            <a:p>
              <a:r>
                <a:rPr lang="en-US" sz="2800" dirty="0">
                  <a:solidFill>
                    <a:schemeClr val="bg1"/>
                  </a:solidFill>
                  <a:latin typeface="Times New Roman" panose="02020603050405020304" pitchFamily="18" charset="0"/>
                  <a:cs typeface="Times New Roman" panose="02020603050405020304" pitchFamily="18" charset="0"/>
                </a:rPr>
                <a:t> Groups and Teams</a:t>
              </a:r>
            </a:p>
          </p:txBody>
        </p:sp>
        <p:sp>
          <p:nvSpPr>
            <p:cNvPr id="15" name="Rectangle 14">
              <a:extLst>
                <a:ext uri="{FF2B5EF4-FFF2-40B4-BE49-F238E27FC236}">
                  <a16:creationId xmlns:a16="http://schemas.microsoft.com/office/drawing/2014/main" id="{326BFDA7-1668-4ED7-B61D-14875A258907}"/>
                </a:ext>
              </a:extLst>
            </p:cNvPr>
            <p:cNvSpPr/>
            <p:nvPr/>
          </p:nvSpPr>
          <p:spPr>
            <a:xfrm>
              <a:off x="130614" y="589896"/>
              <a:ext cx="2085827" cy="523220"/>
            </a:xfrm>
            <a:prstGeom prst="rect">
              <a:avLst/>
            </a:prstGeom>
          </p:spPr>
          <p:txBody>
            <a:bodyPr wrap="none">
              <a:spAutoFit/>
            </a:bodyPr>
            <a:lstStyle/>
            <a:p>
              <a:r>
                <a:rPr lang="en-US" sz="2800" dirty="0">
                  <a:solidFill>
                    <a:schemeClr val="bg1"/>
                  </a:solidFill>
                  <a:latin typeface="Times New Roman" panose="02020603050405020304" pitchFamily="18" charset="0"/>
                  <a:cs typeface="Times New Roman" panose="02020603050405020304" pitchFamily="18" charset="0"/>
                </a:rPr>
                <a:t>CHAPTER</a:t>
              </a:r>
              <a:r>
                <a:rPr lang="en-US" sz="2800" dirty="0">
                  <a:solidFill>
                    <a:schemeClr val="bg1"/>
                  </a:solidFill>
                  <a:cs typeface="Tajawal Medium" panose="00000600000000000000"/>
                </a:rPr>
                <a:t> 7</a:t>
              </a:r>
            </a:p>
          </p:txBody>
        </p:sp>
      </p:grpSp>
      <p:graphicFrame>
        <p:nvGraphicFramePr>
          <p:cNvPr id="8" name="Table 7">
            <a:extLst>
              <a:ext uri="{FF2B5EF4-FFF2-40B4-BE49-F238E27FC236}">
                <a16:creationId xmlns:a16="http://schemas.microsoft.com/office/drawing/2014/main" id="{3C1C4C49-A100-4F87-B38A-F6454051E4A4}"/>
              </a:ext>
            </a:extLst>
          </p:cNvPr>
          <p:cNvGraphicFramePr>
            <a:graphicFrameLocks noGrp="1"/>
          </p:cNvGraphicFramePr>
          <p:nvPr>
            <p:extLst>
              <p:ext uri="{D42A27DB-BD31-4B8C-83A1-F6EECF244321}">
                <p14:modId xmlns:p14="http://schemas.microsoft.com/office/powerpoint/2010/main" val="183819884"/>
              </p:ext>
            </p:extLst>
          </p:nvPr>
        </p:nvGraphicFramePr>
        <p:xfrm>
          <a:off x="1759769" y="1846553"/>
          <a:ext cx="10105103" cy="4360568"/>
        </p:xfrm>
        <a:graphic>
          <a:graphicData uri="http://schemas.openxmlformats.org/drawingml/2006/table">
            <a:tbl>
              <a:tblPr firstRow="1" bandRow="1">
                <a:tableStyleId>{5C22544A-7EE6-4342-B048-85BDC9FD1C3A}</a:tableStyleId>
              </a:tblPr>
              <a:tblGrid>
                <a:gridCol w="1579779">
                  <a:extLst>
                    <a:ext uri="{9D8B030D-6E8A-4147-A177-3AD203B41FA5}">
                      <a16:colId xmlns:a16="http://schemas.microsoft.com/office/drawing/2014/main" val="3871359360"/>
                    </a:ext>
                  </a:extLst>
                </a:gridCol>
                <a:gridCol w="8525324">
                  <a:extLst>
                    <a:ext uri="{9D8B030D-6E8A-4147-A177-3AD203B41FA5}">
                      <a16:colId xmlns:a16="http://schemas.microsoft.com/office/drawing/2014/main" val="1091551387"/>
                    </a:ext>
                  </a:extLst>
                </a:gridCol>
              </a:tblGrid>
              <a:tr h="4360568">
                <a:tc>
                  <a: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b="1" dirty="0">
                          <a:solidFill>
                            <a:schemeClr val="tx1"/>
                          </a:solidFill>
                        </a:rPr>
                        <a:t>Group cohesiveness </a:t>
                      </a:r>
                    </a:p>
                  </a:txBody>
                  <a:tcPr>
                    <a:noFill/>
                  </a:tcPr>
                </a:tc>
                <a:tc>
                  <a:txBody>
                    <a:bodyPr/>
                    <a:lstStyle/>
                    <a:p>
                      <a:pPr marL="285750" indent="-285750" algn="just" defTabSz="914400" rtl="0" eaLnBrk="1" latinLnBrk="0" hangingPunct="1">
                        <a:buFont typeface="Wingdings" panose="05000000000000000000" pitchFamily="2" charset="2"/>
                        <a:buChar char="§"/>
                      </a:pPr>
                      <a:r>
                        <a:rPr lang="en-US" sz="1800" b="1" i="0" u="none" kern="1200" dirty="0">
                          <a:solidFill>
                            <a:schemeClr val="tx1"/>
                          </a:solidFill>
                          <a:latin typeface="+mn-lt"/>
                          <a:ea typeface="+mn-ea"/>
                          <a:cs typeface="+mn-cs"/>
                        </a:rPr>
                        <a:t>Cohesiveness</a:t>
                      </a:r>
                      <a:r>
                        <a:rPr lang="en-US" sz="1800" b="0" i="0" u="none" kern="1200" dirty="0">
                          <a:solidFill>
                            <a:schemeClr val="tx1"/>
                          </a:solidFill>
                          <a:latin typeface="+mn-lt"/>
                          <a:ea typeface="+mn-ea"/>
                          <a:cs typeface="+mn-cs"/>
                        </a:rPr>
                        <a:t> may also be a primary factor in the development of certain problems for some decision-making groups.</a:t>
                      </a:r>
                    </a:p>
                    <a:p>
                      <a:pPr marL="285750" indent="-285750" algn="just" defTabSz="914400" rtl="0" eaLnBrk="1" latinLnBrk="0" hangingPunct="1">
                        <a:buFont typeface="Wingdings" panose="05000000000000000000" pitchFamily="2" charset="2"/>
                        <a:buChar char="§"/>
                      </a:pPr>
                      <a:endParaRPr lang="en-US" sz="1800" b="0" i="0" u="none" kern="1200" dirty="0">
                        <a:solidFill>
                          <a:schemeClr val="tx1"/>
                        </a:solidFill>
                        <a:latin typeface="+mn-lt"/>
                        <a:ea typeface="+mn-ea"/>
                        <a:cs typeface="+mn-cs"/>
                      </a:endParaRPr>
                    </a:p>
                    <a:p>
                      <a:pPr marL="285750" indent="-285750" algn="just" defTabSz="914400" rtl="0" eaLnBrk="1" latinLnBrk="0" hangingPunct="1">
                        <a:buFont typeface="Wingdings" panose="05000000000000000000" pitchFamily="2" charset="2"/>
                        <a:buChar char="§"/>
                      </a:pPr>
                      <a:r>
                        <a:rPr lang="en-US" sz="1800" b="0" i="0" u="none" kern="1200" dirty="0">
                          <a:solidFill>
                            <a:schemeClr val="tx1"/>
                          </a:solidFill>
                          <a:latin typeface="+mn-lt"/>
                          <a:ea typeface="+mn-ea"/>
                          <a:cs typeface="+mn-cs"/>
                        </a:rPr>
                        <a:t> An example </a:t>
                      </a:r>
                      <a:r>
                        <a:rPr lang="en-US" sz="1800" b="1" i="0" u="sng" kern="1200" dirty="0">
                          <a:solidFill>
                            <a:schemeClr val="tx1"/>
                          </a:solidFill>
                          <a:latin typeface="+mn-lt"/>
                          <a:ea typeface="+mn-ea"/>
                          <a:cs typeface="+mn-cs"/>
                        </a:rPr>
                        <a:t>is groupthink, </a:t>
                      </a:r>
                      <a:r>
                        <a:rPr lang="en-US" sz="1800" b="0" i="0" u="none" kern="1200" dirty="0">
                          <a:solidFill>
                            <a:schemeClr val="tx1"/>
                          </a:solidFill>
                          <a:latin typeface="+mn-lt"/>
                          <a:ea typeface="+mn-ea"/>
                          <a:cs typeface="+mn-cs"/>
                        </a:rPr>
                        <a:t>which occurs when a group’s overriding concern is a unanimous decision rather than critical analysis of alternatives. </a:t>
                      </a:r>
                    </a:p>
                    <a:p>
                      <a:pPr marL="285750" indent="-285750" algn="just" defTabSz="914400" rtl="0" eaLnBrk="1" latinLnBrk="0" hangingPunct="1">
                        <a:buFont typeface="Wingdings" panose="05000000000000000000" pitchFamily="2" charset="2"/>
                        <a:buChar char="§"/>
                      </a:pPr>
                      <a:endParaRPr lang="en-US" sz="1800" b="0" i="0" u="none" kern="1200" dirty="0">
                        <a:solidFill>
                          <a:schemeClr val="tx1"/>
                        </a:solidFill>
                        <a:latin typeface="+mn-lt"/>
                        <a:ea typeface="+mn-ea"/>
                        <a:cs typeface="+mn-cs"/>
                      </a:endParaRPr>
                    </a:p>
                    <a:p>
                      <a:pPr marL="285750" indent="-285750" algn="just" defTabSz="914400" rtl="0" eaLnBrk="1" latinLnBrk="0" hangingPunct="1">
                        <a:buFont typeface="Wingdings" panose="05000000000000000000" pitchFamily="2" charset="2"/>
                        <a:buChar char="§"/>
                      </a:pPr>
                      <a:r>
                        <a:rPr lang="en-US" sz="1800" b="0" i="0" u="none" kern="1200" dirty="0">
                          <a:solidFill>
                            <a:schemeClr val="tx1"/>
                          </a:solidFill>
                          <a:latin typeface="+mn-lt"/>
                          <a:ea typeface="+mn-ea"/>
                          <a:cs typeface="+mn-cs"/>
                        </a:rPr>
                        <a:t>These problems, together with the evidence regarding group cohesiveness and productivity, mean that a manager must carefully weigh the pros and cons of fostering highly cohesive groups.</a:t>
                      </a:r>
                    </a:p>
                    <a:p>
                      <a:pPr marL="285750" indent="-285750" algn="just" defTabSz="914400" rtl="0" eaLnBrk="1" latinLnBrk="0" hangingPunct="1">
                        <a:buFont typeface="Wingdings" panose="05000000000000000000" pitchFamily="2" charset="2"/>
                        <a:buChar char="§"/>
                      </a:pPr>
                      <a:endParaRPr lang="en-US" sz="1800" b="0" i="0" u="none" kern="1200" dirty="0">
                        <a:solidFill>
                          <a:schemeClr val="tx1"/>
                        </a:solidFill>
                        <a:latin typeface="+mn-lt"/>
                        <a:ea typeface="+mn-ea"/>
                        <a:cs typeface="+mn-cs"/>
                      </a:endParaRPr>
                    </a:p>
                    <a:p>
                      <a:pPr marL="285750" indent="-285750" algn="just" defTabSz="914400" rtl="0" eaLnBrk="1" latinLnBrk="0" hangingPunct="1">
                        <a:buFont typeface="Wingdings" panose="05000000000000000000" pitchFamily="2" charset="2"/>
                        <a:buChar char="§"/>
                      </a:pPr>
                      <a:r>
                        <a:rPr lang="en-US" sz="1800" b="0" i="0" u="none" kern="1200" dirty="0">
                          <a:solidFill>
                            <a:schemeClr val="tx1"/>
                          </a:solidFill>
                          <a:latin typeface="+mn-lt"/>
                          <a:ea typeface="+mn-ea"/>
                          <a:cs typeface="+mn-cs"/>
                        </a:rPr>
                        <a:t>Finally, there is emerging evidence that the emotional intelligence of group members can promote cohesiveness. In this context, emotional intelligence refers to interpersonal capability that includes the ability to perceive and express emotions, to understand and use them, and to manage emotions in oneself and other people.</a:t>
                      </a:r>
                    </a:p>
                  </a:txBody>
                  <a:tcPr>
                    <a:noFill/>
                  </a:tcPr>
                </a:tc>
                <a:extLst>
                  <a:ext uri="{0D108BD9-81ED-4DB2-BD59-A6C34878D82A}">
                    <a16:rowId xmlns:a16="http://schemas.microsoft.com/office/drawing/2014/main" val="3251237068"/>
                  </a:ext>
                </a:extLst>
              </a:tr>
            </a:tbl>
          </a:graphicData>
        </a:graphic>
      </p:graphicFrame>
    </p:spTree>
    <p:extLst>
      <p:ext uri="{BB962C8B-B14F-4D97-AF65-F5344CB8AC3E}">
        <p14:creationId xmlns:p14="http://schemas.microsoft.com/office/powerpoint/2010/main" val="314406858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9533101" cy="1610200"/>
          </a:xfrm>
          <a:prstGeom prst="rect">
            <a:avLst/>
          </a:prstGeom>
        </p:spPr>
      </p:pic>
      <p:sp>
        <p:nvSpPr>
          <p:cNvPr id="13" name="TextBox 12">
            <a:extLst>
              <a:ext uri="{FF2B5EF4-FFF2-40B4-BE49-F238E27FC236}">
                <a16:creationId xmlns:a16="http://schemas.microsoft.com/office/drawing/2014/main" id="{BBE7B179-D78A-43C4-BC53-870145A7F86C}"/>
              </a:ext>
            </a:extLst>
          </p:cNvPr>
          <p:cNvSpPr txBox="1"/>
          <p:nvPr/>
        </p:nvSpPr>
        <p:spPr>
          <a:xfrm>
            <a:off x="1874165" y="1411062"/>
            <a:ext cx="10198510" cy="707886"/>
          </a:xfrm>
          <a:prstGeom prst="rect">
            <a:avLst/>
          </a:prstGeom>
          <a:noFill/>
        </p:spPr>
        <p:txBody>
          <a:bodyPr wrap="square">
            <a:spAutoFit/>
          </a:bodyPr>
          <a:lstStyle/>
          <a:p>
            <a:r>
              <a:rPr lang="en-US" sz="2000" b="1" dirty="0">
                <a:solidFill>
                  <a:srgbClr val="C1510A"/>
                </a:solidFill>
                <a:effectLst/>
                <a:latin typeface="Helvetica" panose="020B0604020202020204" pitchFamily="34" charset="0"/>
              </a:rPr>
              <a:t>Informal Leadership</a:t>
            </a:r>
          </a:p>
          <a:p>
            <a:endParaRPr lang="en-US" sz="2000" b="1" dirty="0">
              <a:solidFill>
                <a:srgbClr val="C1510A"/>
              </a:solidFill>
              <a:effectLst/>
              <a:latin typeface="Helvetica" panose="020B0604020202020204" pitchFamily="34" charset="0"/>
            </a:endParaRPr>
          </a:p>
        </p:txBody>
      </p:sp>
      <p:grpSp>
        <p:nvGrpSpPr>
          <p:cNvPr id="12" name="Group 11">
            <a:extLst>
              <a:ext uri="{FF2B5EF4-FFF2-40B4-BE49-F238E27FC236}">
                <a16:creationId xmlns:a16="http://schemas.microsoft.com/office/drawing/2014/main" id="{C9F2F5AA-5345-40A3-A02C-8F39ED5840FF}"/>
              </a:ext>
            </a:extLst>
          </p:cNvPr>
          <p:cNvGrpSpPr/>
          <p:nvPr/>
        </p:nvGrpSpPr>
        <p:grpSpPr>
          <a:xfrm>
            <a:off x="130614" y="576828"/>
            <a:ext cx="5272804" cy="536288"/>
            <a:chOff x="130614" y="576828"/>
            <a:chExt cx="5272804" cy="536288"/>
          </a:xfrm>
        </p:grpSpPr>
        <p:sp>
          <p:nvSpPr>
            <p:cNvPr id="14" name="TextBox 13">
              <a:extLst>
                <a:ext uri="{FF2B5EF4-FFF2-40B4-BE49-F238E27FC236}">
                  <a16:creationId xmlns:a16="http://schemas.microsoft.com/office/drawing/2014/main" id="{8C5F1B9D-95F7-4B48-A88D-D2B2251CEC52}"/>
                </a:ext>
              </a:extLst>
            </p:cNvPr>
            <p:cNvSpPr txBox="1"/>
            <p:nvPr/>
          </p:nvSpPr>
          <p:spPr>
            <a:xfrm>
              <a:off x="2449853" y="576828"/>
              <a:ext cx="2953565" cy="523220"/>
            </a:xfrm>
            <a:prstGeom prst="rect">
              <a:avLst/>
            </a:prstGeom>
            <a:noFill/>
          </p:spPr>
          <p:txBody>
            <a:bodyPr wrap="none" rtlCol="0">
              <a:spAutoFit/>
            </a:bodyPr>
            <a:lstStyle/>
            <a:p>
              <a:r>
                <a:rPr lang="en-US" sz="2800" dirty="0">
                  <a:solidFill>
                    <a:schemeClr val="bg1"/>
                  </a:solidFill>
                  <a:latin typeface="Times New Roman" panose="02020603050405020304" pitchFamily="18" charset="0"/>
                  <a:cs typeface="Times New Roman" panose="02020603050405020304" pitchFamily="18" charset="0"/>
                </a:rPr>
                <a:t> Groups and Teams</a:t>
              </a:r>
            </a:p>
          </p:txBody>
        </p:sp>
        <p:sp>
          <p:nvSpPr>
            <p:cNvPr id="15" name="Rectangle 14">
              <a:extLst>
                <a:ext uri="{FF2B5EF4-FFF2-40B4-BE49-F238E27FC236}">
                  <a16:creationId xmlns:a16="http://schemas.microsoft.com/office/drawing/2014/main" id="{326BFDA7-1668-4ED7-B61D-14875A258907}"/>
                </a:ext>
              </a:extLst>
            </p:cNvPr>
            <p:cNvSpPr/>
            <p:nvPr/>
          </p:nvSpPr>
          <p:spPr>
            <a:xfrm>
              <a:off x="130614" y="589896"/>
              <a:ext cx="2085827" cy="523220"/>
            </a:xfrm>
            <a:prstGeom prst="rect">
              <a:avLst/>
            </a:prstGeom>
          </p:spPr>
          <p:txBody>
            <a:bodyPr wrap="none">
              <a:spAutoFit/>
            </a:bodyPr>
            <a:lstStyle/>
            <a:p>
              <a:r>
                <a:rPr lang="en-US" sz="2800" dirty="0">
                  <a:solidFill>
                    <a:schemeClr val="bg1"/>
                  </a:solidFill>
                  <a:latin typeface="Times New Roman" panose="02020603050405020304" pitchFamily="18" charset="0"/>
                  <a:cs typeface="Times New Roman" panose="02020603050405020304" pitchFamily="18" charset="0"/>
                </a:rPr>
                <a:t>CHAPTER</a:t>
              </a:r>
              <a:r>
                <a:rPr lang="en-US" sz="2800" dirty="0">
                  <a:solidFill>
                    <a:schemeClr val="bg1"/>
                  </a:solidFill>
                  <a:cs typeface="Tajawal Medium" panose="00000600000000000000"/>
                </a:rPr>
                <a:t> 7</a:t>
              </a:r>
            </a:p>
          </p:txBody>
        </p:sp>
      </p:grpSp>
      <p:graphicFrame>
        <p:nvGraphicFramePr>
          <p:cNvPr id="8" name="Table 7">
            <a:extLst>
              <a:ext uri="{FF2B5EF4-FFF2-40B4-BE49-F238E27FC236}">
                <a16:creationId xmlns:a16="http://schemas.microsoft.com/office/drawing/2014/main" id="{3C1C4C49-A100-4F87-B38A-F6454051E4A4}"/>
              </a:ext>
            </a:extLst>
          </p:cNvPr>
          <p:cNvGraphicFramePr>
            <a:graphicFrameLocks noGrp="1"/>
          </p:cNvGraphicFramePr>
          <p:nvPr>
            <p:extLst>
              <p:ext uri="{D42A27DB-BD31-4B8C-83A1-F6EECF244321}">
                <p14:modId xmlns:p14="http://schemas.microsoft.com/office/powerpoint/2010/main" val="64917925"/>
              </p:ext>
            </p:extLst>
          </p:nvPr>
        </p:nvGraphicFramePr>
        <p:xfrm>
          <a:off x="1759769" y="1846553"/>
          <a:ext cx="10105103" cy="4360568"/>
        </p:xfrm>
        <a:graphic>
          <a:graphicData uri="http://schemas.openxmlformats.org/drawingml/2006/table">
            <a:tbl>
              <a:tblPr firstRow="1" bandRow="1">
                <a:tableStyleId>{5C22544A-7EE6-4342-B048-85BDC9FD1C3A}</a:tableStyleId>
              </a:tblPr>
              <a:tblGrid>
                <a:gridCol w="1579779">
                  <a:extLst>
                    <a:ext uri="{9D8B030D-6E8A-4147-A177-3AD203B41FA5}">
                      <a16:colId xmlns:a16="http://schemas.microsoft.com/office/drawing/2014/main" val="3871359360"/>
                    </a:ext>
                  </a:extLst>
                </a:gridCol>
                <a:gridCol w="8525324">
                  <a:extLst>
                    <a:ext uri="{9D8B030D-6E8A-4147-A177-3AD203B41FA5}">
                      <a16:colId xmlns:a16="http://schemas.microsoft.com/office/drawing/2014/main" val="1091551387"/>
                    </a:ext>
                  </a:extLst>
                </a:gridCol>
              </a:tblGrid>
              <a:tr h="4360568">
                <a:tc>
                  <a: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b="1" dirty="0">
                          <a:solidFill>
                            <a:schemeClr val="tx1"/>
                          </a:solidFill>
                        </a:rPr>
                        <a:t>Informal Leadership</a:t>
                      </a:r>
                    </a:p>
                  </a:txBody>
                  <a:tcPr>
                    <a:noFill/>
                  </a:tcPr>
                </a:tc>
                <a:tc>
                  <a:txBody>
                    <a:bodyPr/>
                    <a:lstStyle/>
                    <a:p>
                      <a:pPr marL="285750" indent="-285750" algn="just" defTabSz="914400" rtl="0" eaLnBrk="1" latinLnBrk="0" hangingPunct="1">
                        <a:buFont typeface="Wingdings" panose="05000000000000000000" pitchFamily="2" charset="2"/>
                        <a:buChar char="§"/>
                      </a:pPr>
                      <a:r>
                        <a:rPr lang="en-US" sz="1800" b="1" i="0" u="sng" kern="1200" dirty="0">
                          <a:solidFill>
                            <a:schemeClr val="tx1"/>
                          </a:solidFill>
                          <a:latin typeface="+mn-lt"/>
                          <a:ea typeface="+mn-ea"/>
                          <a:cs typeface="+mn-cs"/>
                        </a:rPr>
                        <a:t>informal leader </a:t>
                      </a:r>
                      <a:r>
                        <a:rPr lang="en-US" sz="1800" b="0" i="0" u="none" kern="1200" dirty="0">
                          <a:solidFill>
                            <a:schemeClr val="tx1"/>
                          </a:solidFill>
                          <a:latin typeface="+mn-lt"/>
                          <a:ea typeface="+mn-ea"/>
                          <a:cs typeface="+mn-cs"/>
                        </a:rPr>
                        <a:t>is a person who engages in leadership activities but whose right to do so has not been formally recognized. </a:t>
                      </a:r>
                    </a:p>
                    <a:p>
                      <a:pPr marL="285750" indent="-285750" algn="just" defTabSz="914400" rtl="0" eaLnBrk="1" latinLnBrk="0" hangingPunct="1">
                        <a:buFont typeface="Wingdings" panose="05000000000000000000" pitchFamily="2" charset="2"/>
                        <a:buChar char="§"/>
                      </a:pPr>
                      <a:endParaRPr lang="en-US" sz="1800" b="0" i="0" u="none" kern="1200" dirty="0">
                        <a:solidFill>
                          <a:schemeClr val="tx1"/>
                        </a:solidFill>
                        <a:latin typeface="+mn-lt"/>
                        <a:ea typeface="+mn-ea"/>
                        <a:cs typeface="+mn-cs"/>
                      </a:endParaRPr>
                    </a:p>
                    <a:p>
                      <a:pPr marL="285750" indent="-285750" algn="just" defTabSz="914400" rtl="0" eaLnBrk="1" latinLnBrk="0" hangingPunct="1">
                        <a:buFont typeface="Wingdings" panose="05000000000000000000" pitchFamily="2" charset="2"/>
                        <a:buChar char="§"/>
                      </a:pPr>
                      <a:r>
                        <a:rPr lang="en-US" sz="1800" b="0" i="0" u="none" kern="1200" dirty="0">
                          <a:solidFill>
                            <a:schemeClr val="tx1"/>
                          </a:solidFill>
                          <a:latin typeface="+mn-lt"/>
                          <a:ea typeface="+mn-ea"/>
                          <a:cs typeface="+mn-cs"/>
                        </a:rPr>
                        <a:t>The formal and the informal leader in any group or team may be the same person, or they may be different people. </a:t>
                      </a:r>
                    </a:p>
                    <a:p>
                      <a:pPr marL="285750" indent="-285750" algn="just" defTabSz="914400" rtl="0" eaLnBrk="1" latinLnBrk="0" hangingPunct="1">
                        <a:buFont typeface="Wingdings" panose="05000000000000000000" pitchFamily="2" charset="2"/>
                        <a:buChar char="§"/>
                      </a:pPr>
                      <a:endParaRPr lang="en-US" sz="1800" b="0" i="0" u="none" kern="1200" dirty="0">
                        <a:solidFill>
                          <a:schemeClr val="tx1"/>
                        </a:solidFill>
                        <a:latin typeface="+mn-lt"/>
                        <a:ea typeface="+mn-ea"/>
                        <a:cs typeface="+mn-cs"/>
                      </a:endParaRPr>
                    </a:p>
                    <a:p>
                      <a:pPr marL="285750" indent="-285750" algn="just" defTabSz="914400" rtl="0" eaLnBrk="1" latinLnBrk="0" hangingPunct="1">
                        <a:buFont typeface="Wingdings" panose="05000000000000000000" pitchFamily="2" charset="2"/>
                        <a:buChar char="§"/>
                      </a:pPr>
                      <a:r>
                        <a:rPr lang="en-US" sz="1800" b="0" i="0" u="none" kern="1200" dirty="0">
                          <a:solidFill>
                            <a:schemeClr val="tx1"/>
                          </a:solidFill>
                          <a:latin typeface="+mn-lt"/>
                          <a:ea typeface="+mn-ea"/>
                          <a:cs typeface="+mn-cs"/>
                        </a:rPr>
                        <a:t>For example, most groups and teams need people to play both task and socioemotional roles. An informal leader is likely to be a person capable of carrying out both roles effectively. </a:t>
                      </a:r>
                    </a:p>
                    <a:p>
                      <a:pPr marL="285750" indent="-285750" algn="just" defTabSz="914400" rtl="0" eaLnBrk="1" latinLnBrk="0" hangingPunct="1">
                        <a:buFont typeface="Wingdings" panose="05000000000000000000" pitchFamily="2" charset="2"/>
                        <a:buChar char="§"/>
                      </a:pPr>
                      <a:endParaRPr lang="en-US" sz="1800" b="0" i="0" u="none" kern="1200" dirty="0">
                        <a:solidFill>
                          <a:schemeClr val="tx1"/>
                        </a:solidFill>
                        <a:latin typeface="+mn-lt"/>
                        <a:ea typeface="+mn-ea"/>
                        <a:cs typeface="+mn-cs"/>
                      </a:endParaRPr>
                    </a:p>
                    <a:p>
                      <a:pPr marL="285750" indent="-285750" algn="just" defTabSz="914400" rtl="0" eaLnBrk="1" latinLnBrk="0" hangingPunct="1">
                        <a:buFont typeface="Wingdings" panose="05000000000000000000" pitchFamily="2" charset="2"/>
                        <a:buChar char="§"/>
                      </a:pPr>
                      <a:r>
                        <a:rPr lang="en-US" sz="1800" b="0" i="0" u="none" kern="1200" dirty="0">
                          <a:solidFill>
                            <a:schemeClr val="tx1"/>
                          </a:solidFill>
                          <a:latin typeface="+mn-lt"/>
                          <a:ea typeface="+mn-ea"/>
                          <a:cs typeface="+mn-cs"/>
                        </a:rPr>
                        <a:t>If the formal leader can fulfill one role but not the other, an informal leader often emerges to supplement the formal leader’s functions. If the formal leader can fill neither role, one or more informal leaders may emerge to carry out both sets of functions.</a:t>
                      </a:r>
                    </a:p>
                  </a:txBody>
                  <a:tcPr>
                    <a:noFill/>
                  </a:tcPr>
                </a:tc>
                <a:extLst>
                  <a:ext uri="{0D108BD9-81ED-4DB2-BD59-A6C34878D82A}">
                    <a16:rowId xmlns:a16="http://schemas.microsoft.com/office/drawing/2014/main" val="3251237068"/>
                  </a:ext>
                </a:extLst>
              </a:tr>
            </a:tbl>
          </a:graphicData>
        </a:graphic>
      </p:graphicFrame>
    </p:spTree>
    <p:extLst>
      <p:ext uri="{BB962C8B-B14F-4D97-AF65-F5344CB8AC3E}">
        <p14:creationId xmlns:p14="http://schemas.microsoft.com/office/powerpoint/2010/main" val="60163780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9533101" cy="1610200"/>
          </a:xfrm>
          <a:prstGeom prst="rect">
            <a:avLst/>
          </a:prstGeom>
        </p:spPr>
      </p:pic>
      <p:sp>
        <p:nvSpPr>
          <p:cNvPr id="13" name="TextBox 12">
            <a:extLst>
              <a:ext uri="{FF2B5EF4-FFF2-40B4-BE49-F238E27FC236}">
                <a16:creationId xmlns:a16="http://schemas.microsoft.com/office/drawing/2014/main" id="{BBE7B179-D78A-43C4-BC53-870145A7F86C}"/>
              </a:ext>
            </a:extLst>
          </p:cNvPr>
          <p:cNvSpPr txBox="1"/>
          <p:nvPr/>
        </p:nvSpPr>
        <p:spPr>
          <a:xfrm>
            <a:off x="1874165" y="1411062"/>
            <a:ext cx="10198510" cy="707886"/>
          </a:xfrm>
          <a:prstGeom prst="rect">
            <a:avLst/>
          </a:prstGeom>
          <a:noFill/>
        </p:spPr>
        <p:txBody>
          <a:bodyPr wrap="square">
            <a:spAutoFit/>
          </a:bodyPr>
          <a:lstStyle/>
          <a:p>
            <a:r>
              <a:rPr lang="en-US" sz="2000" b="1" dirty="0">
                <a:solidFill>
                  <a:srgbClr val="C1510A"/>
                </a:solidFill>
                <a:effectLst/>
                <a:latin typeface="Helvetica" panose="020B0604020202020204" pitchFamily="34" charset="0"/>
              </a:rPr>
              <a:t>Informal Leadership</a:t>
            </a:r>
          </a:p>
          <a:p>
            <a:endParaRPr lang="en-US" sz="2000" b="1" dirty="0">
              <a:solidFill>
                <a:srgbClr val="C1510A"/>
              </a:solidFill>
              <a:effectLst/>
              <a:latin typeface="Helvetica" panose="020B0604020202020204" pitchFamily="34" charset="0"/>
            </a:endParaRPr>
          </a:p>
        </p:txBody>
      </p:sp>
      <p:grpSp>
        <p:nvGrpSpPr>
          <p:cNvPr id="12" name="Group 11">
            <a:extLst>
              <a:ext uri="{FF2B5EF4-FFF2-40B4-BE49-F238E27FC236}">
                <a16:creationId xmlns:a16="http://schemas.microsoft.com/office/drawing/2014/main" id="{C9F2F5AA-5345-40A3-A02C-8F39ED5840FF}"/>
              </a:ext>
            </a:extLst>
          </p:cNvPr>
          <p:cNvGrpSpPr/>
          <p:nvPr/>
        </p:nvGrpSpPr>
        <p:grpSpPr>
          <a:xfrm>
            <a:off x="130614" y="576828"/>
            <a:ext cx="5272804" cy="536288"/>
            <a:chOff x="130614" y="576828"/>
            <a:chExt cx="5272804" cy="536288"/>
          </a:xfrm>
        </p:grpSpPr>
        <p:sp>
          <p:nvSpPr>
            <p:cNvPr id="14" name="TextBox 13">
              <a:extLst>
                <a:ext uri="{FF2B5EF4-FFF2-40B4-BE49-F238E27FC236}">
                  <a16:creationId xmlns:a16="http://schemas.microsoft.com/office/drawing/2014/main" id="{8C5F1B9D-95F7-4B48-A88D-D2B2251CEC52}"/>
                </a:ext>
              </a:extLst>
            </p:cNvPr>
            <p:cNvSpPr txBox="1"/>
            <p:nvPr/>
          </p:nvSpPr>
          <p:spPr>
            <a:xfrm>
              <a:off x="2449853" y="576828"/>
              <a:ext cx="2953565" cy="523220"/>
            </a:xfrm>
            <a:prstGeom prst="rect">
              <a:avLst/>
            </a:prstGeom>
            <a:noFill/>
          </p:spPr>
          <p:txBody>
            <a:bodyPr wrap="none" rtlCol="0">
              <a:spAutoFit/>
            </a:bodyPr>
            <a:lstStyle/>
            <a:p>
              <a:r>
                <a:rPr lang="en-US" sz="2800" dirty="0">
                  <a:solidFill>
                    <a:schemeClr val="bg1"/>
                  </a:solidFill>
                  <a:latin typeface="Times New Roman" panose="02020603050405020304" pitchFamily="18" charset="0"/>
                  <a:cs typeface="Times New Roman" panose="02020603050405020304" pitchFamily="18" charset="0"/>
                </a:rPr>
                <a:t> Groups and Teams</a:t>
              </a:r>
            </a:p>
          </p:txBody>
        </p:sp>
        <p:sp>
          <p:nvSpPr>
            <p:cNvPr id="15" name="Rectangle 14">
              <a:extLst>
                <a:ext uri="{FF2B5EF4-FFF2-40B4-BE49-F238E27FC236}">
                  <a16:creationId xmlns:a16="http://schemas.microsoft.com/office/drawing/2014/main" id="{326BFDA7-1668-4ED7-B61D-14875A258907}"/>
                </a:ext>
              </a:extLst>
            </p:cNvPr>
            <p:cNvSpPr/>
            <p:nvPr/>
          </p:nvSpPr>
          <p:spPr>
            <a:xfrm>
              <a:off x="130614" y="589896"/>
              <a:ext cx="2085827" cy="523220"/>
            </a:xfrm>
            <a:prstGeom prst="rect">
              <a:avLst/>
            </a:prstGeom>
          </p:spPr>
          <p:txBody>
            <a:bodyPr wrap="none">
              <a:spAutoFit/>
            </a:bodyPr>
            <a:lstStyle/>
            <a:p>
              <a:r>
                <a:rPr lang="en-US" sz="2800" dirty="0">
                  <a:solidFill>
                    <a:schemeClr val="bg1"/>
                  </a:solidFill>
                  <a:latin typeface="Times New Roman" panose="02020603050405020304" pitchFamily="18" charset="0"/>
                  <a:cs typeface="Times New Roman" panose="02020603050405020304" pitchFamily="18" charset="0"/>
                </a:rPr>
                <a:t>CHAPTER</a:t>
              </a:r>
              <a:r>
                <a:rPr lang="en-US" sz="2800" dirty="0">
                  <a:solidFill>
                    <a:schemeClr val="bg1"/>
                  </a:solidFill>
                  <a:cs typeface="Tajawal Medium" panose="00000600000000000000"/>
                </a:rPr>
                <a:t> 7</a:t>
              </a:r>
            </a:p>
          </p:txBody>
        </p:sp>
      </p:grpSp>
      <p:grpSp>
        <p:nvGrpSpPr>
          <p:cNvPr id="10" name="Group 9">
            <a:extLst>
              <a:ext uri="{FF2B5EF4-FFF2-40B4-BE49-F238E27FC236}">
                <a16:creationId xmlns:a16="http://schemas.microsoft.com/office/drawing/2014/main" id="{0AAD9C66-3145-4C83-ABCF-C940303B5017}"/>
              </a:ext>
            </a:extLst>
          </p:cNvPr>
          <p:cNvGrpSpPr/>
          <p:nvPr/>
        </p:nvGrpSpPr>
        <p:grpSpPr>
          <a:xfrm>
            <a:off x="1943202" y="1765005"/>
            <a:ext cx="9968818" cy="3943350"/>
            <a:chOff x="1943202" y="1765005"/>
            <a:chExt cx="9968818" cy="3943350"/>
          </a:xfrm>
        </p:grpSpPr>
        <p:pic>
          <p:nvPicPr>
            <p:cNvPr id="7" name="Picture 6">
              <a:extLst>
                <a:ext uri="{FF2B5EF4-FFF2-40B4-BE49-F238E27FC236}">
                  <a16:creationId xmlns:a16="http://schemas.microsoft.com/office/drawing/2014/main" id="{4F3A6C8D-1335-4EE1-9E16-AAE5C098C099}"/>
                </a:ext>
              </a:extLst>
            </p:cNvPr>
            <p:cNvPicPr>
              <a:picLocks noChangeAspect="1"/>
            </p:cNvPicPr>
            <p:nvPr/>
          </p:nvPicPr>
          <p:blipFill>
            <a:blip r:embed="rId7"/>
            <a:stretch>
              <a:fillRect/>
            </a:stretch>
          </p:blipFill>
          <p:spPr>
            <a:xfrm>
              <a:off x="6654220" y="1765005"/>
              <a:ext cx="5257800" cy="3943350"/>
            </a:xfrm>
            <a:prstGeom prst="rect">
              <a:avLst/>
            </a:prstGeom>
          </p:spPr>
        </p:pic>
        <p:sp>
          <p:nvSpPr>
            <p:cNvPr id="16" name="TextBox 15">
              <a:extLst>
                <a:ext uri="{FF2B5EF4-FFF2-40B4-BE49-F238E27FC236}">
                  <a16:creationId xmlns:a16="http://schemas.microsoft.com/office/drawing/2014/main" id="{B5192245-871E-42B0-AF26-B4CEEF57B21C}"/>
                </a:ext>
              </a:extLst>
            </p:cNvPr>
            <p:cNvSpPr txBox="1"/>
            <p:nvPr/>
          </p:nvSpPr>
          <p:spPr>
            <a:xfrm>
              <a:off x="1943202" y="2467270"/>
              <a:ext cx="4550363" cy="3139321"/>
            </a:xfrm>
            <a:prstGeom prst="rect">
              <a:avLst/>
            </a:prstGeom>
            <a:solidFill>
              <a:srgbClr val="FF9518"/>
            </a:solidFill>
          </p:spPr>
          <p:txBody>
            <a:bodyPr wrap="square">
              <a:spAutoFit/>
            </a:bodyPr>
            <a:lstStyle/>
            <a:p>
              <a:pPr algn="just"/>
              <a:r>
                <a:rPr lang="en-US" dirty="0"/>
                <a:t>An informal leader is someone who engages in leadership activities without the formal authority to do so. Take these construction supervisors, for instance. The project manager may be away handling other responsibilities and one of the two supervisors in the center is taking charge during the manager’s absence. This supervisor, then, is emerging as an informal leader by taking on a larger role than has been actually granted to them by the company.</a:t>
              </a:r>
            </a:p>
          </p:txBody>
        </p:sp>
      </p:grpSp>
    </p:spTree>
    <p:extLst>
      <p:ext uri="{BB962C8B-B14F-4D97-AF65-F5344CB8AC3E}">
        <p14:creationId xmlns:p14="http://schemas.microsoft.com/office/powerpoint/2010/main" val="101289737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9533101" cy="1610200"/>
          </a:xfrm>
          <a:prstGeom prst="rect">
            <a:avLst/>
          </a:prstGeom>
        </p:spPr>
      </p:pic>
      <p:sp>
        <p:nvSpPr>
          <p:cNvPr id="13" name="TextBox 12">
            <a:extLst>
              <a:ext uri="{FF2B5EF4-FFF2-40B4-BE49-F238E27FC236}">
                <a16:creationId xmlns:a16="http://schemas.microsoft.com/office/drawing/2014/main" id="{BBE7B179-D78A-43C4-BC53-870145A7F86C}"/>
              </a:ext>
            </a:extLst>
          </p:cNvPr>
          <p:cNvSpPr txBox="1"/>
          <p:nvPr/>
        </p:nvSpPr>
        <p:spPr>
          <a:xfrm>
            <a:off x="1874165" y="1411062"/>
            <a:ext cx="10198510" cy="707886"/>
          </a:xfrm>
          <a:prstGeom prst="rect">
            <a:avLst/>
          </a:prstGeom>
          <a:noFill/>
        </p:spPr>
        <p:txBody>
          <a:bodyPr wrap="square">
            <a:spAutoFit/>
          </a:bodyPr>
          <a:lstStyle/>
          <a:p>
            <a:r>
              <a:rPr lang="en-US" sz="2000" b="1" dirty="0">
                <a:solidFill>
                  <a:srgbClr val="C1510A"/>
                </a:solidFill>
                <a:effectLst/>
                <a:latin typeface="Helvetica" panose="020B0604020202020204" pitchFamily="34" charset="0"/>
              </a:rPr>
              <a:t>Creating New Groups and Teams</a:t>
            </a:r>
          </a:p>
          <a:p>
            <a:endParaRPr lang="en-US" sz="2000" b="1" dirty="0">
              <a:solidFill>
                <a:srgbClr val="C1510A"/>
              </a:solidFill>
              <a:effectLst/>
              <a:latin typeface="Helvetica" panose="020B0604020202020204" pitchFamily="34" charset="0"/>
            </a:endParaRPr>
          </a:p>
        </p:txBody>
      </p:sp>
      <p:grpSp>
        <p:nvGrpSpPr>
          <p:cNvPr id="12" name="Group 11">
            <a:extLst>
              <a:ext uri="{FF2B5EF4-FFF2-40B4-BE49-F238E27FC236}">
                <a16:creationId xmlns:a16="http://schemas.microsoft.com/office/drawing/2014/main" id="{C9F2F5AA-5345-40A3-A02C-8F39ED5840FF}"/>
              </a:ext>
            </a:extLst>
          </p:cNvPr>
          <p:cNvGrpSpPr/>
          <p:nvPr/>
        </p:nvGrpSpPr>
        <p:grpSpPr>
          <a:xfrm>
            <a:off x="130614" y="576828"/>
            <a:ext cx="5272804" cy="536288"/>
            <a:chOff x="130614" y="576828"/>
            <a:chExt cx="5272804" cy="536288"/>
          </a:xfrm>
        </p:grpSpPr>
        <p:sp>
          <p:nvSpPr>
            <p:cNvPr id="14" name="TextBox 13">
              <a:extLst>
                <a:ext uri="{FF2B5EF4-FFF2-40B4-BE49-F238E27FC236}">
                  <a16:creationId xmlns:a16="http://schemas.microsoft.com/office/drawing/2014/main" id="{8C5F1B9D-95F7-4B48-A88D-D2B2251CEC52}"/>
                </a:ext>
              </a:extLst>
            </p:cNvPr>
            <p:cNvSpPr txBox="1"/>
            <p:nvPr/>
          </p:nvSpPr>
          <p:spPr>
            <a:xfrm>
              <a:off x="2449853" y="576828"/>
              <a:ext cx="2953565" cy="523220"/>
            </a:xfrm>
            <a:prstGeom prst="rect">
              <a:avLst/>
            </a:prstGeom>
            <a:noFill/>
          </p:spPr>
          <p:txBody>
            <a:bodyPr wrap="none" rtlCol="0">
              <a:spAutoFit/>
            </a:bodyPr>
            <a:lstStyle/>
            <a:p>
              <a:r>
                <a:rPr lang="en-US" sz="2800" dirty="0">
                  <a:solidFill>
                    <a:schemeClr val="bg1"/>
                  </a:solidFill>
                  <a:latin typeface="Times New Roman" panose="02020603050405020304" pitchFamily="18" charset="0"/>
                  <a:cs typeface="Times New Roman" panose="02020603050405020304" pitchFamily="18" charset="0"/>
                </a:rPr>
                <a:t> Groups and Teams</a:t>
              </a:r>
            </a:p>
          </p:txBody>
        </p:sp>
        <p:sp>
          <p:nvSpPr>
            <p:cNvPr id="15" name="Rectangle 14">
              <a:extLst>
                <a:ext uri="{FF2B5EF4-FFF2-40B4-BE49-F238E27FC236}">
                  <a16:creationId xmlns:a16="http://schemas.microsoft.com/office/drawing/2014/main" id="{326BFDA7-1668-4ED7-B61D-14875A258907}"/>
                </a:ext>
              </a:extLst>
            </p:cNvPr>
            <p:cNvSpPr/>
            <p:nvPr/>
          </p:nvSpPr>
          <p:spPr>
            <a:xfrm>
              <a:off x="130614" y="589896"/>
              <a:ext cx="2085827" cy="523220"/>
            </a:xfrm>
            <a:prstGeom prst="rect">
              <a:avLst/>
            </a:prstGeom>
          </p:spPr>
          <p:txBody>
            <a:bodyPr wrap="none">
              <a:spAutoFit/>
            </a:bodyPr>
            <a:lstStyle/>
            <a:p>
              <a:r>
                <a:rPr lang="en-US" sz="2800" dirty="0">
                  <a:solidFill>
                    <a:schemeClr val="bg1"/>
                  </a:solidFill>
                  <a:latin typeface="Times New Roman" panose="02020603050405020304" pitchFamily="18" charset="0"/>
                  <a:cs typeface="Times New Roman" panose="02020603050405020304" pitchFamily="18" charset="0"/>
                </a:rPr>
                <a:t>CHAPTER</a:t>
              </a:r>
              <a:r>
                <a:rPr lang="en-US" sz="2800" dirty="0">
                  <a:solidFill>
                    <a:schemeClr val="bg1"/>
                  </a:solidFill>
                  <a:cs typeface="Tajawal Medium" panose="00000600000000000000"/>
                </a:rPr>
                <a:t> 7</a:t>
              </a:r>
            </a:p>
          </p:txBody>
        </p:sp>
      </p:grpSp>
      <p:graphicFrame>
        <p:nvGraphicFramePr>
          <p:cNvPr id="8" name="Table 7">
            <a:extLst>
              <a:ext uri="{FF2B5EF4-FFF2-40B4-BE49-F238E27FC236}">
                <a16:creationId xmlns:a16="http://schemas.microsoft.com/office/drawing/2014/main" id="{3C1C4C49-A100-4F87-B38A-F6454051E4A4}"/>
              </a:ext>
            </a:extLst>
          </p:cNvPr>
          <p:cNvGraphicFramePr>
            <a:graphicFrameLocks noGrp="1"/>
          </p:cNvGraphicFramePr>
          <p:nvPr>
            <p:extLst>
              <p:ext uri="{D42A27DB-BD31-4B8C-83A1-F6EECF244321}">
                <p14:modId xmlns:p14="http://schemas.microsoft.com/office/powerpoint/2010/main" val="660067739"/>
              </p:ext>
            </p:extLst>
          </p:nvPr>
        </p:nvGraphicFramePr>
        <p:xfrm>
          <a:off x="1759769" y="1846553"/>
          <a:ext cx="10105103" cy="4360568"/>
        </p:xfrm>
        <a:graphic>
          <a:graphicData uri="http://schemas.openxmlformats.org/drawingml/2006/table">
            <a:tbl>
              <a:tblPr firstRow="1" bandRow="1">
                <a:tableStyleId>{5C22544A-7EE6-4342-B048-85BDC9FD1C3A}</a:tableStyleId>
              </a:tblPr>
              <a:tblGrid>
                <a:gridCol w="1579779">
                  <a:extLst>
                    <a:ext uri="{9D8B030D-6E8A-4147-A177-3AD203B41FA5}">
                      <a16:colId xmlns:a16="http://schemas.microsoft.com/office/drawing/2014/main" val="3871359360"/>
                    </a:ext>
                  </a:extLst>
                </a:gridCol>
                <a:gridCol w="8525324">
                  <a:extLst>
                    <a:ext uri="{9D8B030D-6E8A-4147-A177-3AD203B41FA5}">
                      <a16:colId xmlns:a16="http://schemas.microsoft.com/office/drawing/2014/main" val="1091551387"/>
                    </a:ext>
                  </a:extLst>
                </a:gridCol>
              </a:tblGrid>
              <a:tr h="4360568">
                <a:tc>
                  <a: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endParaRPr lang="en-US" b="1" dirty="0">
                        <a:solidFill>
                          <a:schemeClr val="tx1"/>
                        </a:solidFill>
                      </a:endParaRPr>
                    </a:p>
                  </a:txBody>
                  <a:tcPr>
                    <a:noFill/>
                  </a:tcPr>
                </a:tc>
                <a:tc>
                  <a:txBody>
                    <a:bodyPr/>
                    <a:lstStyle/>
                    <a:p>
                      <a:pPr marL="285750" indent="-285750" algn="just" defTabSz="914400" rtl="0" eaLnBrk="1" latinLnBrk="0" hangingPunct="1">
                        <a:buFont typeface="Wingdings" panose="05000000000000000000" pitchFamily="2" charset="2"/>
                        <a:buChar char="§"/>
                      </a:pPr>
                      <a:r>
                        <a:rPr lang="en-US" sz="1800" b="0" i="0" u="none" kern="1200" dirty="0">
                          <a:solidFill>
                            <a:schemeClr val="tx1"/>
                          </a:solidFill>
                          <a:latin typeface="+mn-lt"/>
                          <a:ea typeface="+mn-ea"/>
                          <a:cs typeface="+mn-cs"/>
                        </a:rPr>
                        <a:t>Managers frequently have the opportunity to create new groups and teams.</a:t>
                      </a:r>
                    </a:p>
                    <a:p>
                      <a:pPr marL="285750" indent="-285750" algn="just" defTabSz="914400" rtl="0" eaLnBrk="1" latinLnBrk="0" hangingPunct="1">
                        <a:buFont typeface="Wingdings" panose="05000000000000000000" pitchFamily="2" charset="2"/>
                        <a:buChar char="§"/>
                      </a:pPr>
                      <a:endParaRPr lang="en-US" sz="1800" b="0" i="0" u="none" kern="1200" dirty="0">
                        <a:solidFill>
                          <a:schemeClr val="tx1"/>
                        </a:solidFill>
                        <a:latin typeface="+mn-lt"/>
                        <a:ea typeface="+mn-ea"/>
                        <a:cs typeface="+mn-cs"/>
                      </a:endParaRPr>
                    </a:p>
                    <a:p>
                      <a:pPr marL="285750" indent="-285750" algn="just" defTabSz="914400" rtl="0" eaLnBrk="1" latinLnBrk="0" hangingPunct="1">
                        <a:buFont typeface="Wingdings" panose="05000000000000000000" pitchFamily="2" charset="2"/>
                        <a:buChar char="§"/>
                      </a:pPr>
                      <a:r>
                        <a:rPr lang="en-US" sz="1800" b="0" i="0" u="none" kern="1200" dirty="0">
                          <a:solidFill>
                            <a:schemeClr val="tx1"/>
                          </a:solidFill>
                          <a:latin typeface="+mn-lt"/>
                          <a:ea typeface="+mn-ea"/>
                          <a:cs typeface="+mn-cs"/>
                        </a:rPr>
                        <a:t> Given the significant roles that groups and teams can play in organizational effectiveness, it is clearly important that this process be approached logically and rationally. </a:t>
                      </a:r>
                    </a:p>
                    <a:p>
                      <a:pPr marL="285750" indent="-285750" algn="just" defTabSz="914400" rtl="0" eaLnBrk="1" latinLnBrk="0" hangingPunct="1">
                        <a:buFont typeface="Wingdings" panose="05000000000000000000" pitchFamily="2" charset="2"/>
                        <a:buChar char="§"/>
                      </a:pPr>
                      <a:endParaRPr lang="en-US" sz="1800" b="0" i="0" u="none" kern="1200" dirty="0">
                        <a:solidFill>
                          <a:schemeClr val="tx1"/>
                        </a:solidFill>
                        <a:latin typeface="+mn-lt"/>
                        <a:ea typeface="+mn-ea"/>
                        <a:cs typeface="+mn-cs"/>
                      </a:endParaRPr>
                    </a:p>
                    <a:p>
                      <a:pPr marL="285750" indent="-285750" algn="just" defTabSz="914400" rtl="0" eaLnBrk="1" latinLnBrk="0" hangingPunct="1">
                        <a:buFont typeface="Wingdings" panose="05000000000000000000" pitchFamily="2" charset="2"/>
                        <a:buChar char="§"/>
                      </a:pPr>
                      <a:r>
                        <a:rPr lang="en-US" sz="1800" b="0" i="0" u="none" kern="1200" dirty="0">
                          <a:solidFill>
                            <a:schemeClr val="tx1"/>
                          </a:solidFill>
                          <a:latin typeface="+mn-lt"/>
                          <a:ea typeface="+mn-ea"/>
                          <a:cs typeface="+mn-cs"/>
                        </a:rPr>
                        <a:t>In general, if a new group or team is being created, managers should be aware of the stages that groups and teams go through, understand how various performance factors should be considered, and be aware of the formal process experts suggest for implementing teams.</a:t>
                      </a:r>
                    </a:p>
                  </a:txBody>
                  <a:tcPr>
                    <a:noFill/>
                  </a:tcPr>
                </a:tc>
                <a:extLst>
                  <a:ext uri="{0D108BD9-81ED-4DB2-BD59-A6C34878D82A}">
                    <a16:rowId xmlns:a16="http://schemas.microsoft.com/office/drawing/2014/main" val="3251237068"/>
                  </a:ext>
                </a:extLst>
              </a:tr>
            </a:tbl>
          </a:graphicData>
        </a:graphic>
      </p:graphicFrame>
    </p:spTree>
    <p:extLst>
      <p:ext uri="{BB962C8B-B14F-4D97-AF65-F5344CB8AC3E}">
        <p14:creationId xmlns:p14="http://schemas.microsoft.com/office/powerpoint/2010/main" val="88775752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9533101" cy="1610200"/>
          </a:xfrm>
          <a:prstGeom prst="rect">
            <a:avLst/>
          </a:prstGeom>
        </p:spPr>
      </p:pic>
      <p:sp>
        <p:nvSpPr>
          <p:cNvPr id="13" name="TextBox 12">
            <a:extLst>
              <a:ext uri="{FF2B5EF4-FFF2-40B4-BE49-F238E27FC236}">
                <a16:creationId xmlns:a16="http://schemas.microsoft.com/office/drawing/2014/main" id="{BBE7B179-D78A-43C4-BC53-870145A7F86C}"/>
              </a:ext>
            </a:extLst>
          </p:cNvPr>
          <p:cNvSpPr txBox="1"/>
          <p:nvPr/>
        </p:nvSpPr>
        <p:spPr>
          <a:xfrm>
            <a:off x="1874165" y="1411062"/>
            <a:ext cx="10198510" cy="400110"/>
          </a:xfrm>
          <a:prstGeom prst="rect">
            <a:avLst/>
          </a:prstGeom>
          <a:noFill/>
        </p:spPr>
        <p:txBody>
          <a:bodyPr wrap="square">
            <a:spAutoFit/>
          </a:bodyPr>
          <a:lstStyle/>
          <a:p>
            <a:r>
              <a:rPr lang="en-US" sz="2000" b="1" dirty="0">
                <a:solidFill>
                  <a:srgbClr val="C1510A"/>
                </a:solidFill>
                <a:effectLst/>
                <a:latin typeface="Helvetica" panose="020B0604020202020204" pitchFamily="34" charset="0"/>
              </a:rPr>
              <a:t>Stages of Group and Team Development</a:t>
            </a:r>
          </a:p>
        </p:txBody>
      </p:sp>
      <p:grpSp>
        <p:nvGrpSpPr>
          <p:cNvPr id="12" name="Group 11">
            <a:extLst>
              <a:ext uri="{FF2B5EF4-FFF2-40B4-BE49-F238E27FC236}">
                <a16:creationId xmlns:a16="http://schemas.microsoft.com/office/drawing/2014/main" id="{C9F2F5AA-5345-40A3-A02C-8F39ED5840FF}"/>
              </a:ext>
            </a:extLst>
          </p:cNvPr>
          <p:cNvGrpSpPr/>
          <p:nvPr/>
        </p:nvGrpSpPr>
        <p:grpSpPr>
          <a:xfrm>
            <a:off x="130614" y="576828"/>
            <a:ext cx="5272804" cy="536288"/>
            <a:chOff x="130614" y="576828"/>
            <a:chExt cx="5272804" cy="536288"/>
          </a:xfrm>
        </p:grpSpPr>
        <p:sp>
          <p:nvSpPr>
            <p:cNvPr id="14" name="TextBox 13">
              <a:extLst>
                <a:ext uri="{FF2B5EF4-FFF2-40B4-BE49-F238E27FC236}">
                  <a16:creationId xmlns:a16="http://schemas.microsoft.com/office/drawing/2014/main" id="{8C5F1B9D-95F7-4B48-A88D-D2B2251CEC52}"/>
                </a:ext>
              </a:extLst>
            </p:cNvPr>
            <p:cNvSpPr txBox="1"/>
            <p:nvPr/>
          </p:nvSpPr>
          <p:spPr>
            <a:xfrm>
              <a:off x="2449853" y="576828"/>
              <a:ext cx="2953565" cy="523220"/>
            </a:xfrm>
            <a:prstGeom prst="rect">
              <a:avLst/>
            </a:prstGeom>
            <a:noFill/>
          </p:spPr>
          <p:txBody>
            <a:bodyPr wrap="none" rtlCol="0">
              <a:spAutoFit/>
            </a:bodyPr>
            <a:lstStyle/>
            <a:p>
              <a:r>
                <a:rPr lang="en-US" sz="2800" dirty="0">
                  <a:solidFill>
                    <a:schemeClr val="bg1"/>
                  </a:solidFill>
                  <a:latin typeface="Times New Roman" panose="02020603050405020304" pitchFamily="18" charset="0"/>
                  <a:cs typeface="Times New Roman" panose="02020603050405020304" pitchFamily="18" charset="0"/>
                </a:rPr>
                <a:t> Groups and Teams</a:t>
              </a:r>
            </a:p>
          </p:txBody>
        </p:sp>
        <p:sp>
          <p:nvSpPr>
            <p:cNvPr id="15" name="Rectangle 14">
              <a:extLst>
                <a:ext uri="{FF2B5EF4-FFF2-40B4-BE49-F238E27FC236}">
                  <a16:creationId xmlns:a16="http://schemas.microsoft.com/office/drawing/2014/main" id="{326BFDA7-1668-4ED7-B61D-14875A258907}"/>
                </a:ext>
              </a:extLst>
            </p:cNvPr>
            <p:cNvSpPr/>
            <p:nvPr/>
          </p:nvSpPr>
          <p:spPr>
            <a:xfrm>
              <a:off x="130614" y="589896"/>
              <a:ext cx="2085827" cy="523220"/>
            </a:xfrm>
            <a:prstGeom prst="rect">
              <a:avLst/>
            </a:prstGeom>
          </p:spPr>
          <p:txBody>
            <a:bodyPr wrap="none">
              <a:spAutoFit/>
            </a:bodyPr>
            <a:lstStyle/>
            <a:p>
              <a:r>
                <a:rPr lang="en-US" sz="2800" dirty="0">
                  <a:solidFill>
                    <a:schemeClr val="bg1"/>
                  </a:solidFill>
                  <a:latin typeface="Times New Roman" panose="02020603050405020304" pitchFamily="18" charset="0"/>
                  <a:cs typeface="Times New Roman" panose="02020603050405020304" pitchFamily="18" charset="0"/>
                </a:rPr>
                <a:t>CHAPTER</a:t>
              </a:r>
              <a:r>
                <a:rPr lang="en-US" sz="2800" dirty="0">
                  <a:solidFill>
                    <a:schemeClr val="bg1"/>
                  </a:solidFill>
                  <a:cs typeface="Tajawal Medium" panose="00000600000000000000"/>
                </a:rPr>
                <a:t> 7</a:t>
              </a:r>
            </a:p>
          </p:txBody>
        </p:sp>
      </p:grpSp>
      <p:graphicFrame>
        <p:nvGraphicFramePr>
          <p:cNvPr id="8" name="Table 7">
            <a:extLst>
              <a:ext uri="{FF2B5EF4-FFF2-40B4-BE49-F238E27FC236}">
                <a16:creationId xmlns:a16="http://schemas.microsoft.com/office/drawing/2014/main" id="{3C1C4C49-A100-4F87-B38A-F6454051E4A4}"/>
              </a:ext>
            </a:extLst>
          </p:cNvPr>
          <p:cNvGraphicFramePr>
            <a:graphicFrameLocks noGrp="1"/>
          </p:cNvGraphicFramePr>
          <p:nvPr>
            <p:extLst>
              <p:ext uri="{D42A27DB-BD31-4B8C-83A1-F6EECF244321}">
                <p14:modId xmlns:p14="http://schemas.microsoft.com/office/powerpoint/2010/main" val="178878596"/>
              </p:ext>
            </p:extLst>
          </p:nvPr>
        </p:nvGraphicFramePr>
        <p:xfrm>
          <a:off x="1759769" y="1846553"/>
          <a:ext cx="10074422" cy="3931920"/>
        </p:xfrm>
        <a:graphic>
          <a:graphicData uri="http://schemas.openxmlformats.org/drawingml/2006/table">
            <a:tbl>
              <a:tblPr firstRow="1" bandRow="1">
                <a:tableStyleId>{5C22544A-7EE6-4342-B048-85BDC9FD1C3A}</a:tableStyleId>
              </a:tblPr>
              <a:tblGrid>
                <a:gridCol w="1574983">
                  <a:extLst>
                    <a:ext uri="{9D8B030D-6E8A-4147-A177-3AD203B41FA5}">
                      <a16:colId xmlns:a16="http://schemas.microsoft.com/office/drawing/2014/main" val="3871359360"/>
                    </a:ext>
                  </a:extLst>
                </a:gridCol>
                <a:gridCol w="8499439">
                  <a:extLst>
                    <a:ext uri="{9D8B030D-6E8A-4147-A177-3AD203B41FA5}">
                      <a16:colId xmlns:a16="http://schemas.microsoft.com/office/drawing/2014/main" val="1091551387"/>
                    </a:ext>
                  </a:extLst>
                </a:gridCol>
              </a:tblGrid>
              <a:tr h="3165342">
                <a:tc>
                  <a: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endParaRPr lang="en-US" b="1" dirty="0">
                        <a:solidFill>
                          <a:schemeClr val="tx1"/>
                        </a:solidFill>
                      </a:endParaRPr>
                    </a:p>
                  </a:txBody>
                  <a:tcPr>
                    <a:noFill/>
                  </a:tcPr>
                </a:tc>
                <a:tc>
                  <a:txBody>
                    <a:bodyPr/>
                    <a:lstStyle/>
                    <a:p>
                      <a:pPr marL="285750" indent="-285750" algn="just" defTabSz="914400" rtl="0" eaLnBrk="1" latinLnBrk="0" hangingPunct="1">
                        <a:buFont typeface="Wingdings" panose="05000000000000000000" pitchFamily="2" charset="2"/>
                        <a:buChar char="§"/>
                      </a:pPr>
                      <a:r>
                        <a:rPr lang="en-US" sz="1800" b="0" i="0" u="none" kern="1200" dirty="0">
                          <a:solidFill>
                            <a:schemeClr val="tx1"/>
                          </a:solidFill>
                          <a:latin typeface="+mn-lt"/>
                          <a:ea typeface="+mn-ea"/>
                          <a:cs typeface="+mn-cs"/>
                        </a:rPr>
                        <a:t>Groups are not static, and when a new group or team is created it generally goes through some “growing pains” before it becomes fully functional.</a:t>
                      </a:r>
                    </a:p>
                    <a:p>
                      <a:pPr marL="285750" indent="-285750" algn="just" defTabSz="914400" rtl="0" eaLnBrk="1" latinLnBrk="0" hangingPunct="1">
                        <a:buFont typeface="Wingdings" panose="05000000000000000000" pitchFamily="2" charset="2"/>
                        <a:buChar char="§"/>
                      </a:pPr>
                      <a:endParaRPr lang="en-US" sz="1800" b="0" i="0" u="none" kern="1200" dirty="0">
                        <a:solidFill>
                          <a:schemeClr val="tx1"/>
                        </a:solidFill>
                        <a:latin typeface="+mn-lt"/>
                        <a:ea typeface="+mn-ea"/>
                        <a:cs typeface="+mn-cs"/>
                      </a:endParaRPr>
                    </a:p>
                    <a:p>
                      <a:pPr marL="285750" indent="-285750" algn="just" defTabSz="914400" rtl="0" eaLnBrk="1" latinLnBrk="0" hangingPunct="1">
                        <a:buFont typeface="Wingdings" panose="05000000000000000000" pitchFamily="2" charset="2"/>
                        <a:buChar char="§"/>
                      </a:pPr>
                      <a:r>
                        <a:rPr lang="en-US" sz="1800" b="0" i="0" u="none" kern="1200" dirty="0">
                          <a:solidFill>
                            <a:schemeClr val="tx1"/>
                          </a:solidFill>
                          <a:latin typeface="+mn-lt"/>
                          <a:ea typeface="+mn-ea"/>
                          <a:cs typeface="+mn-cs"/>
                        </a:rPr>
                        <a:t> Traditional research on small groups per se (as opposed to teams) has focused on a four-stage development process:</a:t>
                      </a:r>
                    </a:p>
                    <a:p>
                      <a:pPr marL="285750" indent="-285750" algn="just" defTabSz="914400" rtl="0" eaLnBrk="1" latinLnBrk="0" hangingPunct="1">
                        <a:buFont typeface="Wingdings" panose="05000000000000000000" pitchFamily="2" charset="2"/>
                        <a:buChar char="§"/>
                      </a:pPr>
                      <a:endParaRPr lang="en-US" sz="1800" b="0" i="0" u="none" kern="1200" dirty="0">
                        <a:solidFill>
                          <a:schemeClr val="tx1"/>
                        </a:solidFill>
                        <a:latin typeface="+mn-lt"/>
                        <a:ea typeface="+mn-ea"/>
                        <a:cs typeface="+mn-cs"/>
                      </a:endParaRPr>
                    </a:p>
                    <a:p>
                      <a:pPr marL="342900" indent="-342900" algn="just" defTabSz="914400" rtl="0" eaLnBrk="1" latinLnBrk="0" hangingPunct="1">
                        <a:buFont typeface="+mj-lt"/>
                        <a:buAutoNum type="arabicPeriod"/>
                      </a:pPr>
                      <a:r>
                        <a:rPr lang="en-US" sz="1800" b="0" i="0" u="none" kern="1200" dirty="0">
                          <a:solidFill>
                            <a:schemeClr val="tx1"/>
                          </a:solidFill>
                          <a:latin typeface="+mn-lt"/>
                          <a:ea typeface="+mn-ea"/>
                          <a:cs typeface="+mn-cs"/>
                        </a:rPr>
                        <a:t>mutual acceptance,</a:t>
                      </a:r>
                    </a:p>
                    <a:p>
                      <a:pPr marL="342900" indent="-342900" algn="just" defTabSz="914400" rtl="0" eaLnBrk="1" latinLnBrk="0" hangingPunct="1">
                        <a:buFont typeface="+mj-lt"/>
                        <a:buAutoNum type="arabicPeriod"/>
                      </a:pPr>
                      <a:r>
                        <a:rPr lang="en-US" sz="1800" b="0" i="0" u="none" kern="1200" dirty="0">
                          <a:solidFill>
                            <a:schemeClr val="tx1"/>
                          </a:solidFill>
                          <a:latin typeface="+mn-lt"/>
                          <a:ea typeface="+mn-ea"/>
                          <a:cs typeface="+mn-cs"/>
                        </a:rPr>
                        <a:t>communication and decision making,</a:t>
                      </a:r>
                    </a:p>
                    <a:p>
                      <a:pPr marL="342900" indent="-342900" algn="just" defTabSz="914400" rtl="0" eaLnBrk="1" latinLnBrk="0" hangingPunct="1">
                        <a:buFont typeface="+mj-lt"/>
                        <a:buAutoNum type="arabicPeriod"/>
                      </a:pPr>
                      <a:r>
                        <a:rPr lang="en-US" sz="1800" b="0" i="0" u="none" kern="1200" dirty="0">
                          <a:solidFill>
                            <a:schemeClr val="tx1"/>
                          </a:solidFill>
                          <a:latin typeface="+mn-lt"/>
                          <a:ea typeface="+mn-ea"/>
                          <a:cs typeface="+mn-cs"/>
                        </a:rPr>
                        <a:t>motivation and productivity, and</a:t>
                      </a:r>
                    </a:p>
                    <a:p>
                      <a:pPr marL="342900" indent="-342900" algn="just" defTabSz="914400" rtl="0" eaLnBrk="1" latinLnBrk="0" hangingPunct="1">
                        <a:buFont typeface="+mj-lt"/>
                        <a:buAutoNum type="arabicPeriod"/>
                      </a:pPr>
                      <a:r>
                        <a:rPr lang="en-US" sz="1800" b="0" i="0" u="none" kern="1200" dirty="0">
                          <a:solidFill>
                            <a:schemeClr val="tx1"/>
                          </a:solidFill>
                          <a:latin typeface="+mn-lt"/>
                          <a:ea typeface="+mn-ea"/>
                          <a:cs typeface="+mn-cs"/>
                        </a:rPr>
                        <a:t>control and organization.</a:t>
                      </a:r>
                    </a:p>
                    <a:p>
                      <a:pPr marL="342900" indent="-342900" algn="just" defTabSz="914400" rtl="0" eaLnBrk="1" latinLnBrk="0" hangingPunct="1">
                        <a:buFont typeface="+mj-lt"/>
                        <a:buAutoNum type="arabicPeriod"/>
                      </a:pPr>
                      <a:r>
                        <a:rPr lang="en-US" sz="1800" b="0" i="0" u="none" kern="1200" dirty="0">
                          <a:solidFill>
                            <a:schemeClr val="tx1"/>
                          </a:solidFill>
                          <a:latin typeface="+mn-lt"/>
                          <a:ea typeface="+mn-ea"/>
                          <a:cs typeface="+mn-cs"/>
                        </a:rPr>
                        <a:t>The stages and the activities that typify them are shown in Figure 7.3. We will discuss the stages as separate and distinct. It is difficult to pinpoint exactly when a group moves from one stage to another, however, because the activities in the phases tend to overlap.</a:t>
                      </a:r>
                    </a:p>
                  </a:txBody>
                  <a:tcPr>
                    <a:noFill/>
                  </a:tcPr>
                </a:tc>
                <a:extLst>
                  <a:ext uri="{0D108BD9-81ED-4DB2-BD59-A6C34878D82A}">
                    <a16:rowId xmlns:a16="http://schemas.microsoft.com/office/drawing/2014/main" val="3251237068"/>
                  </a:ext>
                </a:extLst>
              </a:tr>
            </a:tbl>
          </a:graphicData>
        </a:graphic>
      </p:graphicFrame>
    </p:spTree>
    <p:extLst>
      <p:ext uri="{BB962C8B-B14F-4D97-AF65-F5344CB8AC3E}">
        <p14:creationId xmlns:p14="http://schemas.microsoft.com/office/powerpoint/2010/main" val="252902819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9533101" cy="1610200"/>
          </a:xfrm>
          <a:prstGeom prst="rect">
            <a:avLst/>
          </a:prstGeom>
        </p:spPr>
      </p:pic>
      <p:sp>
        <p:nvSpPr>
          <p:cNvPr id="13" name="TextBox 12">
            <a:extLst>
              <a:ext uri="{FF2B5EF4-FFF2-40B4-BE49-F238E27FC236}">
                <a16:creationId xmlns:a16="http://schemas.microsoft.com/office/drawing/2014/main" id="{BBE7B179-D78A-43C4-BC53-870145A7F86C}"/>
              </a:ext>
            </a:extLst>
          </p:cNvPr>
          <p:cNvSpPr txBox="1"/>
          <p:nvPr/>
        </p:nvSpPr>
        <p:spPr>
          <a:xfrm>
            <a:off x="1874165" y="1411062"/>
            <a:ext cx="10198510" cy="400110"/>
          </a:xfrm>
          <a:prstGeom prst="rect">
            <a:avLst/>
          </a:prstGeom>
          <a:noFill/>
        </p:spPr>
        <p:txBody>
          <a:bodyPr wrap="square">
            <a:spAutoFit/>
          </a:bodyPr>
          <a:lstStyle/>
          <a:p>
            <a:r>
              <a:rPr lang="en-US" sz="2000" b="1" dirty="0">
                <a:solidFill>
                  <a:srgbClr val="C1510A"/>
                </a:solidFill>
                <a:effectLst/>
                <a:latin typeface="Helvetica" panose="020B0604020202020204" pitchFamily="34" charset="0"/>
              </a:rPr>
              <a:t>Stages of Group and Team Development</a:t>
            </a:r>
          </a:p>
        </p:txBody>
      </p:sp>
      <p:grpSp>
        <p:nvGrpSpPr>
          <p:cNvPr id="12" name="Group 11">
            <a:extLst>
              <a:ext uri="{FF2B5EF4-FFF2-40B4-BE49-F238E27FC236}">
                <a16:creationId xmlns:a16="http://schemas.microsoft.com/office/drawing/2014/main" id="{C9F2F5AA-5345-40A3-A02C-8F39ED5840FF}"/>
              </a:ext>
            </a:extLst>
          </p:cNvPr>
          <p:cNvGrpSpPr/>
          <p:nvPr/>
        </p:nvGrpSpPr>
        <p:grpSpPr>
          <a:xfrm>
            <a:off x="130614" y="576828"/>
            <a:ext cx="5272804" cy="536288"/>
            <a:chOff x="130614" y="576828"/>
            <a:chExt cx="5272804" cy="536288"/>
          </a:xfrm>
        </p:grpSpPr>
        <p:sp>
          <p:nvSpPr>
            <p:cNvPr id="14" name="TextBox 13">
              <a:extLst>
                <a:ext uri="{FF2B5EF4-FFF2-40B4-BE49-F238E27FC236}">
                  <a16:creationId xmlns:a16="http://schemas.microsoft.com/office/drawing/2014/main" id="{8C5F1B9D-95F7-4B48-A88D-D2B2251CEC52}"/>
                </a:ext>
              </a:extLst>
            </p:cNvPr>
            <p:cNvSpPr txBox="1"/>
            <p:nvPr/>
          </p:nvSpPr>
          <p:spPr>
            <a:xfrm>
              <a:off x="2449853" y="576828"/>
              <a:ext cx="2953565" cy="523220"/>
            </a:xfrm>
            <a:prstGeom prst="rect">
              <a:avLst/>
            </a:prstGeom>
            <a:noFill/>
          </p:spPr>
          <p:txBody>
            <a:bodyPr wrap="none" rtlCol="0">
              <a:spAutoFit/>
            </a:bodyPr>
            <a:lstStyle/>
            <a:p>
              <a:r>
                <a:rPr lang="en-US" sz="2800" dirty="0">
                  <a:solidFill>
                    <a:schemeClr val="bg1"/>
                  </a:solidFill>
                  <a:latin typeface="Times New Roman" panose="02020603050405020304" pitchFamily="18" charset="0"/>
                  <a:cs typeface="Times New Roman" panose="02020603050405020304" pitchFamily="18" charset="0"/>
                </a:rPr>
                <a:t> Groups and Teams</a:t>
              </a:r>
            </a:p>
          </p:txBody>
        </p:sp>
        <p:sp>
          <p:nvSpPr>
            <p:cNvPr id="15" name="Rectangle 14">
              <a:extLst>
                <a:ext uri="{FF2B5EF4-FFF2-40B4-BE49-F238E27FC236}">
                  <a16:creationId xmlns:a16="http://schemas.microsoft.com/office/drawing/2014/main" id="{326BFDA7-1668-4ED7-B61D-14875A258907}"/>
                </a:ext>
              </a:extLst>
            </p:cNvPr>
            <p:cNvSpPr/>
            <p:nvPr/>
          </p:nvSpPr>
          <p:spPr>
            <a:xfrm>
              <a:off x="130614" y="589896"/>
              <a:ext cx="2085827" cy="523220"/>
            </a:xfrm>
            <a:prstGeom prst="rect">
              <a:avLst/>
            </a:prstGeom>
          </p:spPr>
          <p:txBody>
            <a:bodyPr wrap="none">
              <a:spAutoFit/>
            </a:bodyPr>
            <a:lstStyle/>
            <a:p>
              <a:r>
                <a:rPr lang="en-US" sz="2800" dirty="0">
                  <a:solidFill>
                    <a:schemeClr val="bg1"/>
                  </a:solidFill>
                  <a:latin typeface="Times New Roman" panose="02020603050405020304" pitchFamily="18" charset="0"/>
                  <a:cs typeface="Times New Roman" panose="02020603050405020304" pitchFamily="18" charset="0"/>
                </a:rPr>
                <a:t>CHAPTER</a:t>
              </a:r>
              <a:r>
                <a:rPr lang="en-US" sz="2800" dirty="0">
                  <a:solidFill>
                    <a:schemeClr val="bg1"/>
                  </a:solidFill>
                  <a:cs typeface="Tajawal Medium" panose="00000600000000000000"/>
                </a:rPr>
                <a:t> 7</a:t>
              </a:r>
            </a:p>
          </p:txBody>
        </p:sp>
      </p:grpSp>
      <p:pic>
        <p:nvPicPr>
          <p:cNvPr id="7" name="Picture 6">
            <a:extLst>
              <a:ext uri="{FF2B5EF4-FFF2-40B4-BE49-F238E27FC236}">
                <a16:creationId xmlns:a16="http://schemas.microsoft.com/office/drawing/2014/main" id="{FDE96E2B-F5F2-495D-9CFA-6598D1C77756}"/>
              </a:ext>
            </a:extLst>
          </p:cNvPr>
          <p:cNvPicPr>
            <a:picLocks noChangeAspect="1"/>
          </p:cNvPicPr>
          <p:nvPr/>
        </p:nvPicPr>
        <p:blipFill>
          <a:blip r:embed="rId7"/>
          <a:stretch>
            <a:fillRect/>
          </a:stretch>
        </p:blipFill>
        <p:spPr>
          <a:xfrm>
            <a:off x="5558068" y="1921214"/>
            <a:ext cx="6359957" cy="3807062"/>
          </a:xfrm>
          <a:prstGeom prst="rect">
            <a:avLst/>
          </a:prstGeom>
        </p:spPr>
      </p:pic>
      <p:sp>
        <p:nvSpPr>
          <p:cNvPr id="16" name="TextBox 15">
            <a:extLst>
              <a:ext uri="{FF2B5EF4-FFF2-40B4-BE49-F238E27FC236}">
                <a16:creationId xmlns:a16="http://schemas.microsoft.com/office/drawing/2014/main" id="{B0BBCE9D-27DB-43CB-BCBB-2BA31484C917}"/>
              </a:ext>
            </a:extLst>
          </p:cNvPr>
          <p:cNvSpPr txBox="1"/>
          <p:nvPr/>
        </p:nvSpPr>
        <p:spPr>
          <a:xfrm>
            <a:off x="1417827" y="2972997"/>
            <a:ext cx="3985591" cy="1754326"/>
          </a:xfrm>
          <a:prstGeom prst="rect">
            <a:avLst/>
          </a:prstGeom>
          <a:solidFill>
            <a:srgbClr val="FF9518"/>
          </a:solidFill>
        </p:spPr>
        <p:txBody>
          <a:bodyPr wrap="square">
            <a:spAutoFit/>
          </a:bodyPr>
          <a:lstStyle/>
          <a:p>
            <a:pPr algn="just"/>
            <a:r>
              <a:rPr lang="en-US" i="1" dirty="0">
                <a:latin typeface="+mj-lt"/>
              </a:rPr>
              <a:t>This figure shows the stages of evolution from a newly formed group to a mature group. Note that as new members are added or an existing group gets a new task, the group needs to go through the stages again.</a:t>
            </a:r>
          </a:p>
        </p:txBody>
      </p:sp>
    </p:spTree>
    <p:extLst>
      <p:ext uri="{BB962C8B-B14F-4D97-AF65-F5344CB8AC3E}">
        <p14:creationId xmlns:p14="http://schemas.microsoft.com/office/powerpoint/2010/main" val="356174153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9533101" cy="1610200"/>
          </a:xfrm>
          <a:prstGeom prst="rect">
            <a:avLst/>
          </a:prstGeom>
        </p:spPr>
      </p:pic>
      <p:sp>
        <p:nvSpPr>
          <p:cNvPr id="13" name="TextBox 12">
            <a:extLst>
              <a:ext uri="{FF2B5EF4-FFF2-40B4-BE49-F238E27FC236}">
                <a16:creationId xmlns:a16="http://schemas.microsoft.com/office/drawing/2014/main" id="{BBE7B179-D78A-43C4-BC53-870145A7F86C}"/>
              </a:ext>
            </a:extLst>
          </p:cNvPr>
          <p:cNvSpPr txBox="1"/>
          <p:nvPr/>
        </p:nvSpPr>
        <p:spPr>
          <a:xfrm>
            <a:off x="1874165" y="1411062"/>
            <a:ext cx="10198510" cy="400110"/>
          </a:xfrm>
          <a:prstGeom prst="rect">
            <a:avLst/>
          </a:prstGeom>
          <a:noFill/>
        </p:spPr>
        <p:txBody>
          <a:bodyPr wrap="square">
            <a:spAutoFit/>
          </a:bodyPr>
          <a:lstStyle/>
          <a:p>
            <a:r>
              <a:rPr lang="en-US" sz="2000" b="1" dirty="0">
                <a:solidFill>
                  <a:srgbClr val="C1510A"/>
                </a:solidFill>
                <a:effectLst/>
                <a:latin typeface="Helvetica" panose="020B0604020202020204" pitchFamily="34" charset="0"/>
              </a:rPr>
              <a:t>Stages of Group and Team Development</a:t>
            </a:r>
          </a:p>
        </p:txBody>
      </p:sp>
      <p:grpSp>
        <p:nvGrpSpPr>
          <p:cNvPr id="12" name="Group 11">
            <a:extLst>
              <a:ext uri="{FF2B5EF4-FFF2-40B4-BE49-F238E27FC236}">
                <a16:creationId xmlns:a16="http://schemas.microsoft.com/office/drawing/2014/main" id="{C9F2F5AA-5345-40A3-A02C-8F39ED5840FF}"/>
              </a:ext>
            </a:extLst>
          </p:cNvPr>
          <p:cNvGrpSpPr/>
          <p:nvPr/>
        </p:nvGrpSpPr>
        <p:grpSpPr>
          <a:xfrm>
            <a:off x="130614" y="576828"/>
            <a:ext cx="5272804" cy="536288"/>
            <a:chOff x="130614" y="576828"/>
            <a:chExt cx="5272804" cy="536288"/>
          </a:xfrm>
        </p:grpSpPr>
        <p:sp>
          <p:nvSpPr>
            <p:cNvPr id="14" name="TextBox 13">
              <a:extLst>
                <a:ext uri="{FF2B5EF4-FFF2-40B4-BE49-F238E27FC236}">
                  <a16:creationId xmlns:a16="http://schemas.microsoft.com/office/drawing/2014/main" id="{8C5F1B9D-95F7-4B48-A88D-D2B2251CEC52}"/>
                </a:ext>
              </a:extLst>
            </p:cNvPr>
            <p:cNvSpPr txBox="1"/>
            <p:nvPr/>
          </p:nvSpPr>
          <p:spPr>
            <a:xfrm>
              <a:off x="2449853" y="576828"/>
              <a:ext cx="2953565" cy="523220"/>
            </a:xfrm>
            <a:prstGeom prst="rect">
              <a:avLst/>
            </a:prstGeom>
            <a:noFill/>
          </p:spPr>
          <p:txBody>
            <a:bodyPr wrap="none" rtlCol="0">
              <a:spAutoFit/>
            </a:bodyPr>
            <a:lstStyle/>
            <a:p>
              <a:r>
                <a:rPr lang="en-US" sz="2800" dirty="0">
                  <a:solidFill>
                    <a:schemeClr val="bg1"/>
                  </a:solidFill>
                  <a:latin typeface="Times New Roman" panose="02020603050405020304" pitchFamily="18" charset="0"/>
                  <a:cs typeface="Times New Roman" panose="02020603050405020304" pitchFamily="18" charset="0"/>
                </a:rPr>
                <a:t> Groups and Teams</a:t>
              </a:r>
            </a:p>
          </p:txBody>
        </p:sp>
        <p:sp>
          <p:nvSpPr>
            <p:cNvPr id="15" name="Rectangle 14">
              <a:extLst>
                <a:ext uri="{FF2B5EF4-FFF2-40B4-BE49-F238E27FC236}">
                  <a16:creationId xmlns:a16="http://schemas.microsoft.com/office/drawing/2014/main" id="{326BFDA7-1668-4ED7-B61D-14875A258907}"/>
                </a:ext>
              </a:extLst>
            </p:cNvPr>
            <p:cNvSpPr/>
            <p:nvPr/>
          </p:nvSpPr>
          <p:spPr>
            <a:xfrm>
              <a:off x="130614" y="589896"/>
              <a:ext cx="2085827" cy="523220"/>
            </a:xfrm>
            <a:prstGeom prst="rect">
              <a:avLst/>
            </a:prstGeom>
          </p:spPr>
          <p:txBody>
            <a:bodyPr wrap="none">
              <a:spAutoFit/>
            </a:bodyPr>
            <a:lstStyle/>
            <a:p>
              <a:r>
                <a:rPr lang="en-US" sz="2800" dirty="0">
                  <a:solidFill>
                    <a:schemeClr val="bg1"/>
                  </a:solidFill>
                  <a:latin typeface="Times New Roman" panose="02020603050405020304" pitchFamily="18" charset="0"/>
                  <a:cs typeface="Times New Roman" panose="02020603050405020304" pitchFamily="18" charset="0"/>
                </a:rPr>
                <a:t>CHAPTER</a:t>
              </a:r>
              <a:r>
                <a:rPr lang="en-US" sz="2800" dirty="0">
                  <a:solidFill>
                    <a:schemeClr val="bg1"/>
                  </a:solidFill>
                  <a:cs typeface="Tajawal Medium" panose="00000600000000000000"/>
                </a:rPr>
                <a:t> 7</a:t>
              </a:r>
            </a:p>
          </p:txBody>
        </p:sp>
      </p:grpSp>
      <p:graphicFrame>
        <p:nvGraphicFramePr>
          <p:cNvPr id="8" name="Table 7">
            <a:extLst>
              <a:ext uri="{FF2B5EF4-FFF2-40B4-BE49-F238E27FC236}">
                <a16:creationId xmlns:a16="http://schemas.microsoft.com/office/drawing/2014/main" id="{3C1C4C49-A100-4F87-B38A-F6454051E4A4}"/>
              </a:ext>
            </a:extLst>
          </p:cNvPr>
          <p:cNvGraphicFramePr>
            <a:graphicFrameLocks noGrp="1"/>
          </p:cNvGraphicFramePr>
          <p:nvPr>
            <p:extLst>
              <p:ext uri="{D42A27DB-BD31-4B8C-83A1-F6EECF244321}">
                <p14:modId xmlns:p14="http://schemas.microsoft.com/office/powerpoint/2010/main" val="1279970094"/>
              </p:ext>
            </p:extLst>
          </p:nvPr>
        </p:nvGraphicFramePr>
        <p:xfrm>
          <a:off x="1790450" y="1867183"/>
          <a:ext cx="10074422" cy="3931920"/>
        </p:xfrm>
        <a:graphic>
          <a:graphicData uri="http://schemas.openxmlformats.org/drawingml/2006/table">
            <a:tbl>
              <a:tblPr firstRow="1" bandRow="1">
                <a:tableStyleId>{5C22544A-7EE6-4342-B048-85BDC9FD1C3A}</a:tableStyleId>
              </a:tblPr>
              <a:tblGrid>
                <a:gridCol w="1350315">
                  <a:extLst>
                    <a:ext uri="{9D8B030D-6E8A-4147-A177-3AD203B41FA5}">
                      <a16:colId xmlns:a16="http://schemas.microsoft.com/office/drawing/2014/main" val="3871359360"/>
                    </a:ext>
                  </a:extLst>
                </a:gridCol>
                <a:gridCol w="8724107">
                  <a:extLst>
                    <a:ext uri="{9D8B030D-6E8A-4147-A177-3AD203B41FA5}">
                      <a16:colId xmlns:a16="http://schemas.microsoft.com/office/drawing/2014/main" val="1091551387"/>
                    </a:ext>
                  </a:extLst>
                </a:gridCol>
              </a:tblGrid>
              <a:tr h="3165342">
                <a:tc>
                  <a: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b="1" dirty="0">
                          <a:solidFill>
                            <a:schemeClr val="tx1"/>
                          </a:solidFill>
                        </a:rPr>
                        <a:t>Mutual Acceptance</a:t>
                      </a:r>
                    </a:p>
                    <a:p>
                      <a:pPr marL="0" marR="0" lvl="0" indent="0" algn="just" defTabSz="914400" rtl="0" eaLnBrk="1" fontAlgn="auto" latinLnBrk="0" hangingPunct="1">
                        <a:lnSpc>
                          <a:spcPct val="100000"/>
                        </a:lnSpc>
                        <a:spcBef>
                          <a:spcPts val="0"/>
                        </a:spcBef>
                        <a:spcAft>
                          <a:spcPts val="0"/>
                        </a:spcAft>
                        <a:buClrTx/>
                        <a:buSzTx/>
                        <a:buFontTx/>
                        <a:buNone/>
                        <a:tabLst/>
                        <a:defRPr/>
                      </a:pPr>
                      <a:endParaRPr lang="en-US" b="1" dirty="0">
                        <a:solidFill>
                          <a:schemeClr val="tx1"/>
                        </a:solidFill>
                      </a:endParaRPr>
                    </a:p>
                  </a:txBody>
                  <a:tcPr>
                    <a:noFill/>
                  </a:tcPr>
                </a:tc>
                <a:tc>
                  <a:txBody>
                    <a:bodyPr/>
                    <a:lstStyle/>
                    <a:p>
                      <a:pPr marL="342900" indent="-342900" algn="just" defTabSz="914400" rtl="0" eaLnBrk="1" latinLnBrk="0" hangingPunct="1">
                        <a:buFont typeface="+mj-lt"/>
                        <a:buAutoNum type="arabicPeriod"/>
                      </a:pPr>
                      <a:r>
                        <a:rPr lang="en-US" sz="1800" b="1" i="0" u="none" kern="1200" dirty="0">
                          <a:solidFill>
                            <a:schemeClr val="tx1"/>
                          </a:solidFill>
                          <a:latin typeface="+mn-lt"/>
                          <a:ea typeface="+mn-ea"/>
                          <a:cs typeface="+mn-cs"/>
                        </a:rPr>
                        <a:t>Mutual Acceptance</a:t>
                      </a:r>
                    </a:p>
                    <a:p>
                      <a:pPr marL="285750" indent="-285750" algn="just" defTabSz="914400" rtl="0" eaLnBrk="1" latinLnBrk="0" hangingPunct="1">
                        <a:buFont typeface="Wingdings" panose="05000000000000000000" pitchFamily="2" charset="2"/>
                        <a:buChar char="§"/>
                      </a:pPr>
                      <a:r>
                        <a:rPr lang="en-US" sz="1800" b="0" i="0" u="none" kern="1200" dirty="0">
                          <a:solidFill>
                            <a:schemeClr val="tx1"/>
                          </a:solidFill>
                          <a:latin typeface="+mn-lt"/>
                          <a:ea typeface="+mn-ea"/>
                          <a:cs typeface="+mn-cs"/>
                        </a:rPr>
                        <a:t>In the mutual acceptance stage of group development (</a:t>
                      </a:r>
                      <a:r>
                        <a:rPr lang="en-US" sz="1800" b="1" i="0" u="sng" kern="1200" dirty="0">
                          <a:solidFill>
                            <a:schemeClr val="tx1"/>
                          </a:solidFill>
                          <a:latin typeface="+mn-lt"/>
                          <a:ea typeface="+mn-ea"/>
                          <a:cs typeface="+mn-cs"/>
                        </a:rPr>
                        <a:t>also called the forming stage</a:t>
                      </a:r>
                      <a:r>
                        <a:rPr lang="en-US" sz="1800" b="0" i="0" u="none" kern="1200" dirty="0">
                          <a:solidFill>
                            <a:schemeClr val="tx1"/>
                          </a:solidFill>
                          <a:latin typeface="+mn-lt"/>
                          <a:ea typeface="+mn-ea"/>
                          <a:cs typeface="+mn-cs"/>
                        </a:rPr>
                        <a:t>), the group forms, and members get to know one another by sharing information about themselves.</a:t>
                      </a:r>
                    </a:p>
                    <a:p>
                      <a:pPr marL="285750" indent="-285750" algn="just" defTabSz="914400" rtl="0" eaLnBrk="1" latinLnBrk="0" hangingPunct="1">
                        <a:buFont typeface="Wingdings" panose="05000000000000000000" pitchFamily="2" charset="2"/>
                        <a:buChar char="§"/>
                      </a:pPr>
                      <a:endParaRPr lang="en-US" sz="1800" b="0" i="0" u="none" kern="1200" dirty="0">
                        <a:solidFill>
                          <a:schemeClr val="tx1"/>
                        </a:solidFill>
                        <a:latin typeface="+mn-lt"/>
                        <a:ea typeface="+mn-ea"/>
                        <a:cs typeface="+mn-cs"/>
                      </a:endParaRPr>
                    </a:p>
                    <a:p>
                      <a:pPr marL="285750" indent="-285750" algn="just" defTabSz="914400" rtl="0" eaLnBrk="1" latinLnBrk="0" hangingPunct="1">
                        <a:buFont typeface="Wingdings" panose="05000000000000000000" pitchFamily="2" charset="2"/>
                        <a:buChar char="§"/>
                      </a:pPr>
                      <a:r>
                        <a:rPr lang="en-US" sz="1800" b="0" i="0" u="none" kern="1200" dirty="0">
                          <a:solidFill>
                            <a:schemeClr val="tx1"/>
                          </a:solidFill>
                          <a:latin typeface="+mn-lt"/>
                          <a:ea typeface="+mn-ea"/>
                          <a:cs typeface="+mn-cs"/>
                        </a:rPr>
                        <a:t> They often test one another’s opinions by discussing subjects that have little to do with the group, such as the weather, politics, sports, or recent events within the organization.</a:t>
                      </a:r>
                    </a:p>
                    <a:p>
                      <a:pPr marL="285750" indent="-285750" algn="just" defTabSz="914400" rtl="0" eaLnBrk="1" latinLnBrk="0" hangingPunct="1">
                        <a:buFont typeface="Wingdings" panose="05000000000000000000" pitchFamily="2" charset="2"/>
                        <a:buChar char="§"/>
                      </a:pPr>
                      <a:r>
                        <a:rPr lang="en-US" sz="1800" b="0" i="0" u="none" kern="1200" dirty="0">
                          <a:solidFill>
                            <a:schemeClr val="tx1"/>
                          </a:solidFill>
                          <a:latin typeface="+mn-lt"/>
                          <a:ea typeface="+mn-ea"/>
                          <a:cs typeface="+mn-cs"/>
                        </a:rPr>
                        <a:t> </a:t>
                      </a:r>
                    </a:p>
                    <a:p>
                      <a:pPr marL="285750" indent="-285750" algn="just" defTabSz="914400" rtl="0" eaLnBrk="1" latinLnBrk="0" hangingPunct="1">
                        <a:buFont typeface="Wingdings" panose="05000000000000000000" pitchFamily="2" charset="2"/>
                        <a:buChar char="§"/>
                      </a:pPr>
                      <a:r>
                        <a:rPr lang="en-US" sz="1800" b="0" i="0" u="none" kern="1200" dirty="0">
                          <a:solidFill>
                            <a:schemeClr val="tx1"/>
                          </a:solidFill>
                          <a:latin typeface="+mn-lt"/>
                          <a:ea typeface="+mn-ea"/>
                          <a:cs typeface="+mn-cs"/>
                        </a:rPr>
                        <a:t>Some aspects of the group’s task, such as its formal objectives, may also be discussed at this stage.</a:t>
                      </a:r>
                    </a:p>
                    <a:p>
                      <a:pPr marL="285750" indent="-285750" algn="just" defTabSz="914400" rtl="0" eaLnBrk="1" latinLnBrk="0" hangingPunct="1">
                        <a:buFont typeface="Wingdings" panose="05000000000000000000" pitchFamily="2" charset="2"/>
                        <a:buChar char="§"/>
                      </a:pPr>
                      <a:endParaRPr lang="en-US" sz="1800" b="0" i="0" u="none" kern="1200" dirty="0">
                        <a:solidFill>
                          <a:schemeClr val="tx1"/>
                        </a:solidFill>
                        <a:latin typeface="+mn-lt"/>
                        <a:ea typeface="+mn-ea"/>
                        <a:cs typeface="+mn-cs"/>
                      </a:endParaRPr>
                    </a:p>
                    <a:p>
                      <a:pPr marL="285750" indent="-285750" algn="just" defTabSz="914400" rtl="0" eaLnBrk="1" latinLnBrk="0" hangingPunct="1">
                        <a:buFont typeface="Wingdings" panose="05000000000000000000" pitchFamily="2" charset="2"/>
                        <a:buChar char="§"/>
                      </a:pPr>
                      <a:r>
                        <a:rPr lang="en-US" sz="1800" b="0" i="0" u="none" kern="1200" dirty="0">
                          <a:solidFill>
                            <a:schemeClr val="tx1"/>
                          </a:solidFill>
                          <a:latin typeface="+mn-lt"/>
                          <a:ea typeface="+mn-ea"/>
                          <a:cs typeface="+mn-cs"/>
                        </a:rPr>
                        <a:t> However, such discussion probably will not be very productive because the members are unfamiliar with one another and do not know how to evaluate one another’s comments. </a:t>
                      </a:r>
                    </a:p>
                  </a:txBody>
                  <a:tcPr>
                    <a:noFill/>
                  </a:tcPr>
                </a:tc>
                <a:extLst>
                  <a:ext uri="{0D108BD9-81ED-4DB2-BD59-A6C34878D82A}">
                    <a16:rowId xmlns:a16="http://schemas.microsoft.com/office/drawing/2014/main" val="3251237068"/>
                  </a:ext>
                </a:extLst>
              </a:tr>
            </a:tbl>
          </a:graphicData>
        </a:graphic>
      </p:graphicFrame>
    </p:spTree>
    <p:extLst>
      <p:ext uri="{BB962C8B-B14F-4D97-AF65-F5344CB8AC3E}">
        <p14:creationId xmlns:p14="http://schemas.microsoft.com/office/powerpoint/2010/main" val="158747214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9533101" cy="1610200"/>
          </a:xfrm>
          <a:prstGeom prst="rect">
            <a:avLst/>
          </a:prstGeom>
        </p:spPr>
      </p:pic>
      <p:sp>
        <p:nvSpPr>
          <p:cNvPr id="13" name="TextBox 12">
            <a:extLst>
              <a:ext uri="{FF2B5EF4-FFF2-40B4-BE49-F238E27FC236}">
                <a16:creationId xmlns:a16="http://schemas.microsoft.com/office/drawing/2014/main" id="{BBE7B179-D78A-43C4-BC53-870145A7F86C}"/>
              </a:ext>
            </a:extLst>
          </p:cNvPr>
          <p:cNvSpPr txBox="1"/>
          <p:nvPr/>
        </p:nvSpPr>
        <p:spPr>
          <a:xfrm>
            <a:off x="1874165" y="1411062"/>
            <a:ext cx="10198510" cy="400110"/>
          </a:xfrm>
          <a:prstGeom prst="rect">
            <a:avLst/>
          </a:prstGeom>
          <a:noFill/>
        </p:spPr>
        <p:txBody>
          <a:bodyPr wrap="square">
            <a:spAutoFit/>
          </a:bodyPr>
          <a:lstStyle/>
          <a:p>
            <a:r>
              <a:rPr lang="en-US" sz="2000" b="1" dirty="0">
                <a:solidFill>
                  <a:srgbClr val="C1510A"/>
                </a:solidFill>
                <a:effectLst/>
                <a:latin typeface="Helvetica" panose="020B0604020202020204" pitchFamily="34" charset="0"/>
              </a:rPr>
              <a:t>Stages of Group and Team Development</a:t>
            </a:r>
          </a:p>
        </p:txBody>
      </p:sp>
      <p:grpSp>
        <p:nvGrpSpPr>
          <p:cNvPr id="12" name="Group 11">
            <a:extLst>
              <a:ext uri="{FF2B5EF4-FFF2-40B4-BE49-F238E27FC236}">
                <a16:creationId xmlns:a16="http://schemas.microsoft.com/office/drawing/2014/main" id="{C9F2F5AA-5345-40A3-A02C-8F39ED5840FF}"/>
              </a:ext>
            </a:extLst>
          </p:cNvPr>
          <p:cNvGrpSpPr/>
          <p:nvPr/>
        </p:nvGrpSpPr>
        <p:grpSpPr>
          <a:xfrm>
            <a:off x="130614" y="576828"/>
            <a:ext cx="5272804" cy="536288"/>
            <a:chOff x="130614" y="576828"/>
            <a:chExt cx="5272804" cy="536288"/>
          </a:xfrm>
        </p:grpSpPr>
        <p:sp>
          <p:nvSpPr>
            <p:cNvPr id="14" name="TextBox 13">
              <a:extLst>
                <a:ext uri="{FF2B5EF4-FFF2-40B4-BE49-F238E27FC236}">
                  <a16:creationId xmlns:a16="http://schemas.microsoft.com/office/drawing/2014/main" id="{8C5F1B9D-95F7-4B48-A88D-D2B2251CEC52}"/>
                </a:ext>
              </a:extLst>
            </p:cNvPr>
            <p:cNvSpPr txBox="1"/>
            <p:nvPr/>
          </p:nvSpPr>
          <p:spPr>
            <a:xfrm>
              <a:off x="2449853" y="576828"/>
              <a:ext cx="2953565" cy="523220"/>
            </a:xfrm>
            <a:prstGeom prst="rect">
              <a:avLst/>
            </a:prstGeom>
            <a:noFill/>
          </p:spPr>
          <p:txBody>
            <a:bodyPr wrap="none" rtlCol="0">
              <a:spAutoFit/>
            </a:bodyPr>
            <a:lstStyle/>
            <a:p>
              <a:r>
                <a:rPr lang="en-US" sz="2800" dirty="0">
                  <a:solidFill>
                    <a:schemeClr val="bg1"/>
                  </a:solidFill>
                  <a:latin typeface="Times New Roman" panose="02020603050405020304" pitchFamily="18" charset="0"/>
                  <a:cs typeface="Times New Roman" panose="02020603050405020304" pitchFamily="18" charset="0"/>
                </a:rPr>
                <a:t> Groups and Teams</a:t>
              </a:r>
            </a:p>
          </p:txBody>
        </p:sp>
        <p:sp>
          <p:nvSpPr>
            <p:cNvPr id="15" name="Rectangle 14">
              <a:extLst>
                <a:ext uri="{FF2B5EF4-FFF2-40B4-BE49-F238E27FC236}">
                  <a16:creationId xmlns:a16="http://schemas.microsoft.com/office/drawing/2014/main" id="{326BFDA7-1668-4ED7-B61D-14875A258907}"/>
                </a:ext>
              </a:extLst>
            </p:cNvPr>
            <p:cNvSpPr/>
            <p:nvPr/>
          </p:nvSpPr>
          <p:spPr>
            <a:xfrm>
              <a:off x="130614" y="589896"/>
              <a:ext cx="2085827" cy="523220"/>
            </a:xfrm>
            <a:prstGeom prst="rect">
              <a:avLst/>
            </a:prstGeom>
          </p:spPr>
          <p:txBody>
            <a:bodyPr wrap="none">
              <a:spAutoFit/>
            </a:bodyPr>
            <a:lstStyle/>
            <a:p>
              <a:r>
                <a:rPr lang="en-US" sz="2800" dirty="0">
                  <a:solidFill>
                    <a:schemeClr val="bg1"/>
                  </a:solidFill>
                  <a:latin typeface="Times New Roman" panose="02020603050405020304" pitchFamily="18" charset="0"/>
                  <a:cs typeface="Times New Roman" panose="02020603050405020304" pitchFamily="18" charset="0"/>
                </a:rPr>
                <a:t>CHAPTER</a:t>
              </a:r>
              <a:r>
                <a:rPr lang="en-US" sz="2800" dirty="0">
                  <a:solidFill>
                    <a:schemeClr val="bg1"/>
                  </a:solidFill>
                  <a:cs typeface="Tajawal Medium" panose="00000600000000000000"/>
                </a:rPr>
                <a:t> 7</a:t>
              </a:r>
            </a:p>
          </p:txBody>
        </p:sp>
      </p:grpSp>
      <p:graphicFrame>
        <p:nvGraphicFramePr>
          <p:cNvPr id="8" name="Table 7">
            <a:extLst>
              <a:ext uri="{FF2B5EF4-FFF2-40B4-BE49-F238E27FC236}">
                <a16:creationId xmlns:a16="http://schemas.microsoft.com/office/drawing/2014/main" id="{3C1C4C49-A100-4F87-B38A-F6454051E4A4}"/>
              </a:ext>
            </a:extLst>
          </p:cNvPr>
          <p:cNvGraphicFramePr>
            <a:graphicFrameLocks noGrp="1"/>
          </p:cNvGraphicFramePr>
          <p:nvPr>
            <p:extLst>
              <p:ext uri="{D42A27DB-BD31-4B8C-83A1-F6EECF244321}">
                <p14:modId xmlns:p14="http://schemas.microsoft.com/office/powerpoint/2010/main" val="2398403039"/>
              </p:ext>
            </p:extLst>
          </p:nvPr>
        </p:nvGraphicFramePr>
        <p:xfrm>
          <a:off x="1874165" y="1868866"/>
          <a:ext cx="10074422" cy="3165342"/>
        </p:xfrm>
        <a:graphic>
          <a:graphicData uri="http://schemas.openxmlformats.org/drawingml/2006/table">
            <a:tbl>
              <a:tblPr firstRow="1" bandRow="1">
                <a:tableStyleId>{5C22544A-7EE6-4342-B048-85BDC9FD1C3A}</a:tableStyleId>
              </a:tblPr>
              <a:tblGrid>
                <a:gridCol w="1840646">
                  <a:extLst>
                    <a:ext uri="{9D8B030D-6E8A-4147-A177-3AD203B41FA5}">
                      <a16:colId xmlns:a16="http://schemas.microsoft.com/office/drawing/2014/main" val="3871359360"/>
                    </a:ext>
                  </a:extLst>
                </a:gridCol>
                <a:gridCol w="8233776">
                  <a:extLst>
                    <a:ext uri="{9D8B030D-6E8A-4147-A177-3AD203B41FA5}">
                      <a16:colId xmlns:a16="http://schemas.microsoft.com/office/drawing/2014/main" val="1091551387"/>
                    </a:ext>
                  </a:extLst>
                </a:gridCol>
              </a:tblGrid>
              <a:tr h="3165342">
                <a:tc>
                  <a:txBody>
                    <a:bodyPr/>
                    <a:lstStyle/>
                    <a:p>
                      <a:pPr marL="0" indent="0" algn="just" defTabSz="914400" rtl="0" eaLnBrk="1" latinLnBrk="0" hangingPunct="1">
                        <a:buFont typeface="Wingdings" panose="05000000000000000000" pitchFamily="2" charset="2"/>
                        <a:buNone/>
                      </a:pPr>
                      <a:r>
                        <a:rPr lang="en-US" sz="1800" b="1" i="0" u="none" kern="1200" dirty="0">
                          <a:solidFill>
                            <a:schemeClr val="tx1"/>
                          </a:solidFill>
                          <a:latin typeface="+mn-lt"/>
                          <a:ea typeface="+mn-ea"/>
                          <a:cs typeface="+mn-cs"/>
                        </a:rPr>
                        <a:t>Communication and Decision Making</a:t>
                      </a:r>
                    </a:p>
                    <a:p>
                      <a:pPr marL="0" marR="0" lvl="0" indent="0" algn="just" defTabSz="914400" rtl="0" eaLnBrk="1" fontAlgn="auto" latinLnBrk="0" hangingPunct="1">
                        <a:lnSpc>
                          <a:spcPct val="100000"/>
                        </a:lnSpc>
                        <a:spcBef>
                          <a:spcPts val="0"/>
                        </a:spcBef>
                        <a:spcAft>
                          <a:spcPts val="0"/>
                        </a:spcAft>
                        <a:buClrTx/>
                        <a:buSzTx/>
                        <a:buFontTx/>
                        <a:buNone/>
                        <a:tabLst/>
                        <a:defRPr/>
                      </a:pPr>
                      <a:endParaRPr lang="en-US" b="1" dirty="0">
                        <a:solidFill>
                          <a:schemeClr val="tx1"/>
                        </a:solidFill>
                      </a:endParaRPr>
                    </a:p>
                  </a:txBody>
                  <a:tcPr>
                    <a:noFill/>
                  </a:tcPr>
                </a:tc>
                <a:tc>
                  <a:txBody>
                    <a:bodyPr/>
                    <a:lstStyle/>
                    <a:p>
                      <a:pPr marL="0" indent="0" algn="just" defTabSz="914400" rtl="0" eaLnBrk="1" latinLnBrk="0" hangingPunct="1">
                        <a:buFont typeface="Wingdings" panose="05000000000000000000" pitchFamily="2" charset="2"/>
                        <a:buNone/>
                      </a:pPr>
                      <a:r>
                        <a:rPr lang="en-US" sz="1800" b="1" i="0" u="none" kern="1200" dirty="0">
                          <a:solidFill>
                            <a:schemeClr val="tx1"/>
                          </a:solidFill>
                          <a:latin typeface="+mn-lt"/>
                          <a:ea typeface="+mn-ea"/>
                          <a:cs typeface="+mn-cs"/>
                        </a:rPr>
                        <a:t>2- Communication and Decision Making</a:t>
                      </a:r>
                    </a:p>
                    <a:p>
                      <a:pPr marL="285750" indent="-285750" algn="just" defTabSz="914400" rtl="0" eaLnBrk="1" latinLnBrk="0" hangingPunct="1">
                        <a:buFont typeface="Wingdings" panose="05000000000000000000" pitchFamily="2" charset="2"/>
                        <a:buChar char="§"/>
                      </a:pPr>
                      <a:r>
                        <a:rPr lang="en-US" sz="1800" b="0" i="0" u="none" kern="1200" dirty="0">
                          <a:solidFill>
                            <a:schemeClr val="tx1"/>
                          </a:solidFill>
                          <a:latin typeface="+mn-lt"/>
                          <a:ea typeface="+mn-ea"/>
                          <a:cs typeface="+mn-cs"/>
                        </a:rPr>
                        <a:t>The group progresses to the communication and decision-making stage (</a:t>
                      </a:r>
                      <a:r>
                        <a:rPr lang="en-US" sz="1800" b="1" i="0" u="sng" kern="1200" dirty="0">
                          <a:solidFill>
                            <a:schemeClr val="tx1"/>
                          </a:solidFill>
                          <a:latin typeface="+mn-lt"/>
                          <a:ea typeface="+mn-ea"/>
                          <a:cs typeface="+mn-cs"/>
                        </a:rPr>
                        <a:t>also called storming stage)</a:t>
                      </a:r>
                      <a:r>
                        <a:rPr lang="en-US" sz="1800" b="0" i="0" u="none" kern="1200" dirty="0">
                          <a:solidFill>
                            <a:schemeClr val="tx1"/>
                          </a:solidFill>
                          <a:latin typeface="+mn-lt"/>
                          <a:ea typeface="+mn-ea"/>
                          <a:cs typeface="+mn-cs"/>
                        </a:rPr>
                        <a:t> once group members have begun to accept one another. </a:t>
                      </a:r>
                    </a:p>
                    <a:p>
                      <a:pPr marL="285750" indent="-285750" algn="just" defTabSz="914400" rtl="0" eaLnBrk="1" latinLnBrk="0" hangingPunct="1">
                        <a:buFont typeface="Wingdings" panose="05000000000000000000" pitchFamily="2" charset="2"/>
                        <a:buChar char="§"/>
                      </a:pPr>
                      <a:endParaRPr lang="en-US" sz="1800" b="0" i="0" u="none" kern="1200" dirty="0">
                        <a:solidFill>
                          <a:schemeClr val="tx1"/>
                        </a:solidFill>
                        <a:latin typeface="+mn-lt"/>
                        <a:ea typeface="+mn-ea"/>
                        <a:cs typeface="+mn-cs"/>
                      </a:endParaRPr>
                    </a:p>
                    <a:p>
                      <a:pPr marL="285750" indent="-285750" algn="just" defTabSz="914400" rtl="0" eaLnBrk="1" latinLnBrk="0" hangingPunct="1">
                        <a:buFont typeface="Wingdings" panose="05000000000000000000" pitchFamily="2" charset="2"/>
                        <a:buChar char="§"/>
                      </a:pPr>
                      <a:r>
                        <a:rPr lang="en-US" sz="1800" b="0" i="0" u="none" kern="1200" dirty="0">
                          <a:solidFill>
                            <a:schemeClr val="tx1"/>
                          </a:solidFill>
                          <a:latin typeface="+mn-lt"/>
                          <a:ea typeface="+mn-ea"/>
                          <a:cs typeface="+mn-cs"/>
                        </a:rPr>
                        <a:t>In this stage, members discuss their feelings and opinions more openly, which can increase conflict; they may show more tolerance for opposing viewpoints and explore different ideas to bring about a reasonable solution or decision. </a:t>
                      </a:r>
                    </a:p>
                    <a:p>
                      <a:pPr marL="285750" indent="-285750" algn="just" defTabSz="914400" rtl="0" eaLnBrk="1" latinLnBrk="0" hangingPunct="1">
                        <a:buFont typeface="Wingdings" panose="05000000000000000000" pitchFamily="2" charset="2"/>
                        <a:buChar char="§"/>
                      </a:pPr>
                      <a:endParaRPr lang="en-US" sz="1800" b="0" i="0" u="none" kern="1200" dirty="0">
                        <a:solidFill>
                          <a:schemeClr val="tx1"/>
                        </a:solidFill>
                        <a:latin typeface="+mn-lt"/>
                        <a:ea typeface="+mn-ea"/>
                        <a:cs typeface="+mn-cs"/>
                      </a:endParaRPr>
                    </a:p>
                    <a:p>
                      <a:pPr marL="285750" indent="-285750" algn="just" defTabSz="914400" rtl="0" eaLnBrk="1" latinLnBrk="0" hangingPunct="1">
                        <a:buFont typeface="Wingdings" panose="05000000000000000000" pitchFamily="2" charset="2"/>
                        <a:buChar char="§"/>
                      </a:pPr>
                      <a:r>
                        <a:rPr lang="en-US" sz="1800" b="0" i="0" u="none" kern="1200" dirty="0">
                          <a:solidFill>
                            <a:schemeClr val="tx1"/>
                          </a:solidFill>
                          <a:latin typeface="+mn-lt"/>
                          <a:ea typeface="+mn-ea"/>
                          <a:cs typeface="+mn-cs"/>
                        </a:rPr>
                        <a:t>The membership usually begins to develop norms of behavior during this stage. Members discuss and eventually agree on the group’s goals. Then they are assigned roles and tasks to accomplish the goals.</a:t>
                      </a:r>
                    </a:p>
                  </a:txBody>
                  <a:tcPr>
                    <a:noFill/>
                  </a:tcPr>
                </a:tc>
                <a:extLst>
                  <a:ext uri="{0D108BD9-81ED-4DB2-BD59-A6C34878D82A}">
                    <a16:rowId xmlns:a16="http://schemas.microsoft.com/office/drawing/2014/main" val="3251237068"/>
                  </a:ext>
                </a:extLst>
              </a:tr>
            </a:tbl>
          </a:graphicData>
        </a:graphic>
      </p:graphicFrame>
    </p:spTree>
    <p:extLst>
      <p:ext uri="{BB962C8B-B14F-4D97-AF65-F5344CB8AC3E}">
        <p14:creationId xmlns:p14="http://schemas.microsoft.com/office/powerpoint/2010/main" val="135808218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9533101" cy="1610200"/>
          </a:xfrm>
          <a:prstGeom prst="rect">
            <a:avLst/>
          </a:prstGeom>
        </p:spPr>
      </p:pic>
      <p:sp>
        <p:nvSpPr>
          <p:cNvPr id="13" name="TextBox 12">
            <a:extLst>
              <a:ext uri="{FF2B5EF4-FFF2-40B4-BE49-F238E27FC236}">
                <a16:creationId xmlns:a16="http://schemas.microsoft.com/office/drawing/2014/main" id="{BBE7B179-D78A-43C4-BC53-870145A7F86C}"/>
              </a:ext>
            </a:extLst>
          </p:cNvPr>
          <p:cNvSpPr txBox="1"/>
          <p:nvPr/>
        </p:nvSpPr>
        <p:spPr>
          <a:xfrm>
            <a:off x="1874165" y="1411062"/>
            <a:ext cx="10198510" cy="400110"/>
          </a:xfrm>
          <a:prstGeom prst="rect">
            <a:avLst/>
          </a:prstGeom>
          <a:noFill/>
        </p:spPr>
        <p:txBody>
          <a:bodyPr wrap="square">
            <a:spAutoFit/>
          </a:bodyPr>
          <a:lstStyle/>
          <a:p>
            <a:r>
              <a:rPr lang="en-US" sz="2000" b="1" dirty="0">
                <a:solidFill>
                  <a:srgbClr val="C1510A"/>
                </a:solidFill>
                <a:effectLst/>
                <a:latin typeface="Helvetica" panose="020B0604020202020204" pitchFamily="34" charset="0"/>
              </a:rPr>
              <a:t>Stages of Group and Team Development</a:t>
            </a:r>
          </a:p>
        </p:txBody>
      </p:sp>
      <p:grpSp>
        <p:nvGrpSpPr>
          <p:cNvPr id="12" name="Group 11">
            <a:extLst>
              <a:ext uri="{FF2B5EF4-FFF2-40B4-BE49-F238E27FC236}">
                <a16:creationId xmlns:a16="http://schemas.microsoft.com/office/drawing/2014/main" id="{C9F2F5AA-5345-40A3-A02C-8F39ED5840FF}"/>
              </a:ext>
            </a:extLst>
          </p:cNvPr>
          <p:cNvGrpSpPr/>
          <p:nvPr/>
        </p:nvGrpSpPr>
        <p:grpSpPr>
          <a:xfrm>
            <a:off x="130614" y="576828"/>
            <a:ext cx="5272804" cy="536288"/>
            <a:chOff x="130614" y="576828"/>
            <a:chExt cx="5272804" cy="536288"/>
          </a:xfrm>
        </p:grpSpPr>
        <p:sp>
          <p:nvSpPr>
            <p:cNvPr id="14" name="TextBox 13">
              <a:extLst>
                <a:ext uri="{FF2B5EF4-FFF2-40B4-BE49-F238E27FC236}">
                  <a16:creationId xmlns:a16="http://schemas.microsoft.com/office/drawing/2014/main" id="{8C5F1B9D-95F7-4B48-A88D-D2B2251CEC52}"/>
                </a:ext>
              </a:extLst>
            </p:cNvPr>
            <p:cNvSpPr txBox="1"/>
            <p:nvPr/>
          </p:nvSpPr>
          <p:spPr>
            <a:xfrm>
              <a:off x="2449853" y="576828"/>
              <a:ext cx="2953565" cy="523220"/>
            </a:xfrm>
            <a:prstGeom prst="rect">
              <a:avLst/>
            </a:prstGeom>
            <a:noFill/>
          </p:spPr>
          <p:txBody>
            <a:bodyPr wrap="none" rtlCol="0">
              <a:spAutoFit/>
            </a:bodyPr>
            <a:lstStyle/>
            <a:p>
              <a:r>
                <a:rPr lang="en-US" sz="2800" dirty="0">
                  <a:solidFill>
                    <a:schemeClr val="bg1"/>
                  </a:solidFill>
                  <a:latin typeface="Times New Roman" panose="02020603050405020304" pitchFamily="18" charset="0"/>
                  <a:cs typeface="Times New Roman" panose="02020603050405020304" pitchFamily="18" charset="0"/>
                </a:rPr>
                <a:t> Groups and Teams</a:t>
              </a:r>
            </a:p>
          </p:txBody>
        </p:sp>
        <p:sp>
          <p:nvSpPr>
            <p:cNvPr id="15" name="Rectangle 14">
              <a:extLst>
                <a:ext uri="{FF2B5EF4-FFF2-40B4-BE49-F238E27FC236}">
                  <a16:creationId xmlns:a16="http://schemas.microsoft.com/office/drawing/2014/main" id="{326BFDA7-1668-4ED7-B61D-14875A258907}"/>
                </a:ext>
              </a:extLst>
            </p:cNvPr>
            <p:cNvSpPr/>
            <p:nvPr/>
          </p:nvSpPr>
          <p:spPr>
            <a:xfrm>
              <a:off x="130614" y="589896"/>
              <a:ext cx="2085827" cy="523220"/>
            </a:xfrm>
            <a:prstGeom prst="rect">
              <a:avLst/>
            </a:prstGeom>
          </p:spPr>
          <p:txBody>
            <a:bodyPr wrap="none">
              <a:spAutoFit/>
            </a:bodyPr>
            <a:lstStyle/>
            <a:p>
              <a:r>
                <a:rPr lang="en-US" sz="2800" dirty="0">
                  <a:solidFill>
                    <a:schemeClr val="bg1"/>
                  </a:solidFill>
                  <a:latin typeface="Times New Roman" panose="02020603050405020304" pitchFamily="18" charset="0"/>
                  <a:cs typeface="Times New Roman" panose="02020603050405020304" pitchFamily="18" charset="0"/>
                </a:rPr>
                <a:t>CHAPTER</a:t>
              </a:r>
              <a:r>
                <a:rPr lang="en-US" sz="2800" dirty="0">
                  <a:solidFill>
                    <a:schemeClr val="bg1"/>
                  </a:solidFill>
                  <a:cs typeface="Tajawal Medium" panose="00000600000000000000"/>
                </a:rPr>
                <a:t> 7</a:t>
              </a:r>
            </a:p>
          </p:txBody>
        </p:sp>
      </p:grpSp>
      <p:graphicFrame>
        <p:nvGraphicFramePr>
          <p:cNvPr id="8" name="Table 7">
            <a:extLst>
              <a:ext uri="{FF2B5EF4-FFF2-40B4-BE49-F238E27FC236}">
                <a16:creationId xmlns:a16="http://schemas.microsoft.com/office/drawing/2014/main" id="{3C1C4C49-A100-4F87-B38A-F6454051E4A4}"/>
              </a:ext>
            </a:extLst>
          </p:cNvPr>
          <p:cNvGraphicFramePr>
            <a:graphicFrameLocks noGrp="1"/>
          </p:cNvGraphicFramePr>
          <p:nvPr>
            <p:extLst>
              <p:ext uri="{D42A27DB-BD31-4B8C-83A1-F6EECF244321}">
                <p14:modId xmlns:p14="http://schemas.microsoft.com/office/powerpoint/2010/main" val="1056137699"/>
              </p:ext>
            </p:extLst>
          </p:nvPr>
        </p:nvGraphicFramePr>
        <p:xfrm>
          <a:off x="1874165" y="1842600"/>
          <a:ext cx="10074422" cy="3383280"/>
        </p:xfrm>
        <a:graphic>
          <a:graphicData uri="http://schemas.openxmlformats.org/drawingml/2006/table">
            <a:tbl>
              <a:tblPr firstRow="1" bandRow="1">
                <a:tableStyleId>{5C22544A-7EE6-4342-B048-85BDC9FD1C3A}</a:tableStyleId>
              </a:tblPr>
              <a:tblGrid>
                <a:gridCol w="1438878">
                  <a:extLst>
                    <a:ext uri="{9D8B030D-6E8A-4147-A177-3AD203B41FA5}">
                      <a16:colId xmlns:a16="http://schemas.microsoft.com/office/drawing/2014/main" val="3871359360"/>
                    </a:ext>
                  </a:extLst>
                </a:gridCol>
                <a:gridCol w="8635544">
                  <a:extLst>
                    <a:ext uri="{9D8B030D-6E8A-4147-A177-3AD203B41FA5}">
                      <a16:colId xmlns:a16="http://schemas.microsoft.com/office/drawing/2014/main" val="1091551387"/>
                    </a:ext>
                  </a:extLst>
                </a:gridCol>
              </a:tblGrid>
              <a:tr h="3165342">
                <a:tc>
                  <a:txBody>
                    <a:bodyPr/>
                    <a:lstStyle/>
                    <a:p>
                      <a:pPr marL="0" indent="0" algn="just" defTabSz="914400" rtl="0" eaLnBrk="1" latinLnBrk="0" hangingPunct="1">
                        <a:buFont typeface="Wingdings" panose="05000000000000000000" pitchFamily="2" charset="2"/>
                        <a:buNone/>
                      </a:pPr>
                      <a:r>
                        <a:rPr lang="en-US" sz="1800" b="1" i="0" u="none" kern="1200" dirty="0">
                          <a:solidFill>
                            <a:schemeClr val="tx1"/>
                          </a:solidFill>
                          <a:latin typeface="+mn-lt"/>
                          <a:ea typeface="+mn-ea"/>
                          <a:cs typeface="+mn-cs"/>
                        </a:rPr>
                        <a:t>Motivation and Productivity</a:t>
                      </a:r>
                    </a:p>
                    <a:p>
                      <a:pPr marL="0" marR="0" lvl="0" indent="0" algn="just" defTabSz="914400" rtl="0" eaLnBrk="1" fontAlgn="auto" latinLnBrk="0" hangingPunct="1">
                        <a:lnSpc>
                          <a:spcPct val="100000"/>
                        </a:lnSpc>
                        <a:spcBef>
                          <a:spcPts val="0"/>
                        </a:spcBef>
                        <a:spcAft>
                          <a:spcPts val="0"/>
                        </a:spcAft>
                        <a:buClrTx/>
                        <a:buSzTx/>
                        <a:buFontTx/>
                        <a:buNone/>
                        <a:tabLst/>
                        <a:defRPr/>
                      </a:pPr>
                      <a:endParaRPr lang="en-US" b="1" dirty="0">
                        <a:solidFill>
                          <a:schemeClr val="tx1"/>
                        </a:solidFill>
                      </a:endParaRPr>
                    </a:p>
                  </a:txBody>
                  <a:tcPr>
                    <a:noFill/>
                  </a:tcPr>
                </a:tc>
                <a:tc>
                  <a:txBody>
                    <a:bodyPr/>
                    <a:lstStyle/>
                    <a:p>
                      <a:pPr marL="0" indent="0" algn="just" defTabSz="914400" rtl="0" eaLnBrk="1" latinLnBrk="0" hangingPunct="1">
                        <a:buFont typeface="Wingdings" panose="05000000000000000000" pitchFamily="2" charset="2"/>
                        <a:buNone/>
                      </a:pPr>
                      <a:r>
                        <a:rPr lang="en-US" sz="1800" b="1" i="0" u="none" kern="1200" dirty="0">
                          <a:solidFill>
                            <a:schemeClr val="tx1"/>
                          </a:solidFill>
                          <a:latin typeface="+mn-lt"/>
                          <a:ea typeface="+mn-ea"/>
                          <a:cs typeface="+mn-cs"/>
                        </a:rPr>
                        <a:t>3- Motivation and Productivity</a:t>
                      </a:r>
                    </a:p>
                    <a:p>
                      <a:pPr marL="285750" indent="-285750" algn="just" defTabSz="914400" rtl="0" eaLnBrk="1" latinLnBrk="0" hangingPunct="1">
                        <a:buFont typeface="Wingdings" panose="05000000000000000000" pitchFamily="2" charset="2"/>
                        <a:buChar char="§"/>
                      </a:pPr>
                      <a:endParaRPr lang="en-US" sz="1800" b="0" i="0" u="none" kern="1200" dirty="0">
                        <a:solidFill>
                          <a:schemeClr val="tx1"/>
                        </a:solidFill>
                        <a:latin typeface="+mn-lt"/>
                        <a:ea typeface="+mn-ea"/>
                        <a:cs typeface="+mn-cs"/>
                      </a:endParaRPr>
                    </a:p>
                    <a:p>
                      <a:pPr marL="285750" indent="-285750" algn="just" defTabSz="914400" rtl="0" eaLnBrk="1" latinLnBrk="0" hangingPunct="1">
                        <a:buFont typeface="Wingdings" panose="05000000000000000000" pitchFamily="2" charset="2"/>
                        <a:buChar char="§"/>
                      </a:pPr>
                      <a:r>
                        <a:rPr lang="en-US" sz="1800" b="0" i="0" u="none" kern="1200" dirty="0">
                          <a:solidFill>
                            <a:schemeClr val="tx1"/>
                          </a:solidFill>
                          <a:latin typeface="+mn-lt"/>
                          <a:ea typeface="+mn-ea"/>
                          <a:cs typeface="+mn-cs"/>
                        </a:rPr>
                        <a:t>In the next stage, motivation and productivity stage </a:t>
                      </a:r>
                      <a:r>
                        <a:rPr lang="en-US" sz="1800" b="1" i="0" u="none" kern="1200" dirty="0">
                          <a:solidFill>
                            <a:schemeClr val="tx1"/>
                          </a:solidFill>
                          <a:latin typeface="+mn-lt"/>
                          <a:ea typeface="+mn-ea"/>
                          <a:cs typeface="+mn-cs"/>
                        </a:rPr>
                        <a:t>(also called the norming stage), </a:t>
                      </a:r>
                      <a:r>
                        <a:rPr lang="en-US" sz="1800" b="0" i="0" u="none" kern="1200" dirty="0">
                          <a:solidFill>
                            <a:schemeClr val="tx1"/>
                          </a:solidFill>
                          <a:latin typeface="+mn-lt"/>
                          <a:ea typeface="+mn-ea"/>
                          <a:cs typeface="+mn-cs"/>
                        </a:rPr>
                        <a:t>the emphasis shifts away from personal concerns and viewpoints to activities that will benefit the group.</a:t>
                      </a:r>
                    </a:p>
                    <a:p>
                      <a:pPr marL="285750" indent="-285750" algn="just" defTabSz="914400" rtl="0" eaLnBrk="1" latinLnBrk="0" hangingPunct="1">
                        <a:buFont typeface="Wingdings" panose="05000000000000000000" pitchFamily="2" charset="2"/>
                        <a:buChar char="§"/>
                      </a:pPr>
                      <a:endParaRPr lang="en-US" sz="1800" b="0" i="0" u="none" kern="1200" dirty="0">
                        <a:solidFill>
                          <a:schemeClr val="tx1"/>
                        </a:solidFill>
                        <a:latin typeface="+mn-lt"/>
                        <a:ea typeface="+mn-ea"/>
                        <a:cs typeface="+mn-cs"/>
                      </a:endParaRPr>
                    </a:p>
                    <a:p>
                      <a:pPr marL="285750" indent="-285750" algn="just" defTabSz="914400" rtl="0" eaLnBrk="1" latinLnBrk="0" hangingPunct="1">
                        <a:buFont typeface="Wingdings" panose="05000000000000000000" pitchFamily="2" charset="2"/>
                        <a:buChar char="§"/>
                      </a:pPr>
                      <a:r>
                        <a:rPr lang="en-US" sz="1800" b="0" i="0" u="none" kern="1200" dirty="0">
                          <a:solidFill>
                            <a:schemeClr val="tx1"/>
                          </a:solidFill>
                          <a:latin typeface="+mn-lt"/>
                          <a:ea typeface="+mn-ea"/>
                          <a:cs typeface="+mn-cs"/>
                        </a:rPr>
                        <a:t> Members perform their assigned tasks, cooperate with one another, and help one another accomplish their goals. </a:t>
                      </a:r>
                    </a:p>
                    <a:p>
                      <a:pPr marL="285750" indent="-285750" algn="just" defTabSz="914400" rtl="0" eaLnBrk="1" latinLnBrk="0" hangingPunct="1">
                        <a:buFont typeface="Wingdings" panose="05000000000000000000" pitchFamily="2" charset="2"/>
                        <a:buChar char="§"/>
                      </a:pPr>
                      <a:endParaRPr lang="en-US" sz="1800" b="0" i="0" u="none" kern="1200" dirty="0">
                        <a:solidFill>
                          <a:schemeClr val="tx1"/>
                        </a:solidFill>
                        <a:latin typeface="+mn-lt"/>
                        <a:ea typeface="+mn-ea"/>
                        <a:cs typeface="+mn-cs"/>
                      </a:endParaRPr>
                    </a:p>
                    <a:p>
                      <a:pPr marL="285750" indent="-285750" algn="just" defTabSz="914400" rtl="0" eaLnBrk="1" latinLnBrk="0" hangingPunct="1">
                        <a:buFont typeface="Wingdings" panose="05000000000000000000" pitchFamily="2" charset="2"/>
                        <a:buChar char="§"/>
                      </a:pPr>
                      <a:r>
                        <a:rPr lang="en-US" sz="1800" b="0" i="0" u="none" kern="1200" dirty="0">
                          <a:solidFill>
                            <a:schemeClr val="tx1"/>
                          </a:solidFill>
                          <a:latin typeface="+mn-lt"/>
                          <a:ea typeface="+mn-ea"/>
                          <a:cs typeface="+mn-cs"/>
                        </a:rPr>
                        <a:t>The members are highly motivated and may carry out their tasks creatively. In this stage, the group is accomplishing its work and moving toward the final stage of development.</a:t>
                      </a:r>
                    </a:p>
                  </a:txBody>
                  <a:tcPr>
                    <a:noFill/>
                  </a:tcPr>
                </a:tc>
                <a:extLst>
                  <a:ext uri="{0D108BD9-81ED-4DB2-BD59-A6C34878D82A}">
                    <a16:rowId xmlns:a16="http://schemas.microsoft.com/office/drawing/2014/main" val="3251237068"/>
                  </a:ext>
                </a:extLst>
              </a:tr>
            </a:tbl>
          </a:graphicData>
        </a:graphic>
      </p:graphicFrame>
    </p:spTree>
    <p:extLst>
      <p:ext uri="{BB962C8B-B14F-4D97-AF65-F5344CB8AC3E}">
        <p14:creationId xmlns:p14="http://schemas.microsoft.com/office/powerpoint/2010/main" val="105148549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9533101" cy="1610200"/>
          </a:xfrm>
          <a:prstGeom prst="rect">
            <a:avLst/>
          </a:prstGeom>
        </p:spPr>
      </p:pic>
      <p:sp>
        <p:nvSpPr>
          <p:cNvPr id="13" name="TextBox 12">
            <a:extLst>
              <a:ext uri="{FF2B5EF4-FFF2-40B4-BE49-F238E27FC236}">
                <a16:creationId xmlns:a16="http://schemas.microsoft.com/office/drawing/2014/main" id="{BBE7B179-D78A-43C4-BC53-870145A7F86C}"/>
              </a:ext>
            </a:extLst>
          </p:cNvPr>
          <p:cNvSpPr txBox="1"/>
          <p:nvPr/>
        </p:nvSpPr>
        <p:spPr>
          <a:xfrm>
            <a:off x="1874165" y="1411062"/>
            <a:ext cx="10198510" cy="400110"/>
          </a:xfrm>
          <a:prstGeom prst="rect">
            <a:avLst/>
          </a:prstGeom>
          <a:noFill/>
        </p:spPr>
        <p:txBody>
          <a:bodyPr wrap="square">
            <a:spAutoFit/>
          </a:bodyPr>
          <a:lstStyle/>
          <a:p>
            <a:r>
              <a:rPr lang="en-US" sz="2000" b="1" dirty="0">
                <a:solidFill>
                  <a:srgbClr val="C1510A"/>
                </a:solidFill>
                <a:effectLst/>
                <a:latin typeface="Helvetica" panose="020B0604020202020204" pitchFamily="34" charset="0"/>
              </a:rPr>
              <a:t>Stages of Group and Team Development</a:t>
            </a:r>
          </a:p>
        </p:txBody>
      </p:sp>
      <p:grpSp>
        <p:nvGrpSpPr>
          <p:cNvPr id="12" name="Group 11">
            <a:extLst>
              <a:ext uri="{FF2B5EF4-FFF2-40B4-BE49-F238E27FC236}">
                <a16:creationId xmlns:a16="http://schemas.microsoft.com/office/drawing/2014/main" id="{C9F2F5AA-5345-40A3-A02C-8F39ED5840FF}"/>
              </a:ext>
            </a:extLst>
          </p:cNvPr>
          <p:cNvGrpSpPr/>
          <p:nvPr/>
        </p:nvGrpSpPr>
        <p:grpSpPr>
          <a:xfrm>
            <a:off x="130614" y="576828"/>
            <a:ext cx="5272804" cy="536288"/>
            <a:chOff x="130614" y="576828"/>
            <a:chExt cx="5272804" cy="536288"/>
          </a:xfrm>
        </p:grpSpPr>
        <p:sp>
          <p:nvSpPr>
            <p:cNvPr id="14" name="TextBox 13">
              <a:extLst>
                <a:ext uri="{FF2B5EF4-FFF2-40B4-BE49-F238E27FC236}">
                  <a16:creationId xmlns:a16="http://schemas.microsoft.com/office/drawing/2014/main" id="{8C5F1B9D-95F7-4B48-A88D-D2B2251CEC52}"/>
                </a:ext>
              </a:extLst>
            </p:cNvPr>
            <p:cNvSpPr txBox="1"/>
            <p:nvPr/>
          </p:nvSpPr>
          <p:spPr>
            <a:xfrm>
              <a:off x="2449853" y="576828"/>
              <a:ext cx="2953565" cy="523220"/>
            </a:xfrm>
            <a:prstGeom prst="rect">
              <a:avLst/>
            </a:prstGeom>
            <a:noFill/>
          </p:spPr>
          <p:txBody>
            <a:bodyPr wrap="none" rtlCol="0">
              <a:spAutoFit/>
            </a:bodyPr>
            <a:lstStyle/>
            <a:p>
              <a:r>
                <a:rPr lang="en-US" sz="2800" dirty="0">
                  <a:solidFill>
                    <a:schemeClr val="bg1"/>
                  </a:solidFill>
                  <a:latin typeface="Times New Roman" panose="02020603050405020304" pitchFamily="18" charset="0"/>
                  <a:cs typeface="Times New Roman" panose="02020603050405020304" pitchFamily="18" charset="0"/>
                </a:rPr>
                <a:t> Groups and Teams</a:t>
              </a:r>
            </a:p>
          </p:txBody>
        </p:sp>
        <p:sp>
          <p:nvSpPr>
            <p:cNvPr id="15" name="Rectangle 14">
              <a:extLst>
                <a:ext uri="{FF2B5EF4-FFF2-40B4-BE49-F238E27FC236}">
                  <a16:creationId xmlns:a16="http://schemas.microsoft.com/office/drawing/2014/main" id="{326BFDA7-1668-4ED7-B61D-14875A258907}"/>
                </a:ext>
              </a:extLst>
            </p:cNvPr>
            <p:cNvSpPr/>
            <p:nvPr/>
          </p:nvSpPr>
          <p:spPr>
            <a:xfrm>
              <a:off x="130614" y="589896"/>
              <a:ext cx="2085827" cy="523220"/>
            </a:xfrm>
            <a:prstGeom prst="rect">
              <a:avLst/>
            </a:prstGeom>
          </p:spPr>
          <p:txBody>
            <a:bodyPr wrap="none">
              <a:spAutoFit/>
            </a:bodyPr>
            <a:lstStyle/>
            <a:p>
              <a:r>
                <a:rPr lang="en-US" sz="2800" dirty="0">
                  <a:solidFill>
                    <a:schemeClr val="bg1"/>
                  </a:solidFill>
                  <a:latin typeface="Times New Roman" panose="02020603050405020304" pitchFamily="18" charset="0"/>
                  <a:cs typeface="Times New Roman" panose="02020603050405020304" pitchFamily="18" charset="0"/>
                </a:rPr>
                <a:t>CHAPTER</a:t>
              </a:r>
              <a:r>
                <a:rPr lang="en-US" sz="2800" dirty="0">
                  <a:solidFill>
                    <a:schemeClr val="bg1"/>
                  </a:solidFill>
                  <a:cs typeface="Tajawal Medium" panose="00000600000000000000"/>
                </a:rPr>
                <a:t> 7</a:t>
              </a:r>
            </a:p>
          </p:txBody>
        </p:sp>
      </p:grpSp>
      <p:graphicFrame>
        <p:nvGraphicFramePr>
          <p:cNvPr id="8" name="Table 7">
            <a:extLst>
              <a:ext uri="{FF2B5EF4-FFF2-40B4-BE49-F238E27FC236}">
                <a16:creationId xmlns:a16="http://schemas.microsoft.com/office/drawing/2014/main" id="{3C1C4C49-A100-4F87-B38A-F6454051E4A4}"/>
              </a:ext>
            </a:extLst>
          </p:cNvPr>
          <p:cNvGraphicFramePr>
            <a:graphicFrameLocks noGrp="1"/>
          </p:cNvGraphicFramePr>
          <p:nvPr>
            <p:extLst>
              <p:ext uri="{D42A27DB-BD31-4B8C-83A1-F6EECF244321}">
                <p14:modId xmlns:p14="http://schemas.microsoft.com/office/powerpoint/2010/main" val="4056882834"/>
              </p:ext>
            </p:extLst>
          </p:nvPr>
        </p:nvGraphicFramePr>
        <p:xfrm>
          <a:off x="1874165" y="1829348"/>
          <a:ext cx="10074422" cy="3383280"/>
        </p:xfrm>
        <a:graphic>
          <a:graphicData uri="http://schemas.openxmlformats.org/drawingml/2006/table">
            <a:tbl>
              <a:tblPr firstRow="1" bandRow="1">
                <a:tableStyleId>{5C22544A-7EE6-4342-B048-85BDC9FD1C3A}</a:tableStyleId>
              </a:tblPr>
              <a:tblGrid>
                <a:gridCol w="1438878">
                  <a:extLst>
                    <a:ext uri="{9D8B030D-6E8A-4147-A177-3AD203B41FA5}">
                      <a16:colId xmlns:a16="http://schemas.microsoft.com/office/drawing/2014/main" val="3871359360"/>
                    </a:ext>
                  </a:extLst>
                </a:gridCol>
                <a:gridCol w="8635544">
                  <a:extLst>
                    <a:ext uri="{9D8B030D-6E8A-4147-A177-3AD203B41FA5}">
                      <a16:colId xmlns:a16="http://schemas.microsoft.com/office/drawing/2014/main" val="1091551387"/>
                    </a:ext>
                  </a:extLst>
                </a:gridCol>
              </a:tblGrid>
              <a:tr h="2313500">
                <a:tc>
                  <a:txBody>
                    <a:bodyPr/>
                    <a:lstStyle/>
                    <a:p>
                      <a:pPr marL="0" indent="0" algn="just" defTabSz="914400" rtl="0" eaLnBrk="1" latinLnBrk="0" hangingPunct="1">
                        <a:buFont typeface="Wingdings" panose="05000000000000000000" pitchFamily="2" charset="2"/>
                        <a:buNone/>
                      </a:pPr>
                      <a:r>
                        <a:rPr lang="en-US" sz="1800" b="1" i="0" u="none" kern="1200" dirty="0">
                          <a:solidFill>
                            <a:schemeClr val="tx1"/>
                          </a:solidFill>
                          <a:latin typeface="+mn-lt"/>
                          <a:ea typeface="+mn-ea"/>
                          <a:cs typeface="+mn-cs"/>
                        </a:rPr>
                        <a:t>Control and Organization</a:t>
                      </a:r>
                    </a:p>
                    <a:p>
                      <a:pPr marL="0" marR="0" lvl="0" indent="0" algn="just" defTabSz="914400" rtl="0" eaLnBrk="1" fontAlgn="auto" latinLnBrk="0" hangingPunct="1">
                        <a:lnSpc>
                          <a:spcPct val="100000"/>
                        </a:lnSpc>
                        <a:spcBef>
                          <a:spcPts val="0"/>
                        </a:spcBef>
                        <a:spcAft>
                          <a:spcPts val="0"/>
                        </a:spcAft>
                        <a:buClrTx/>
                        <a:buSzTx/>
                        <a:buFontTx/>
                        <a:buNone/>
                        <a:tabLst/>
                        <a:defRPr/>
                      </a:pPr>
                      <a:endParaRPr lang="en-US" b="1" dirty="0">
                        <a:solidFill>
                          <a:schemeClr val="tx1"/>
                        </a:solidFill>
                      </a:endParaRPr>
                    </a:p>
                  </a:txBody>
                  <a:tcPr>
                    <a:noFill/>
                  </a:tcPr>
                </a:tc>
                <a:tc>
                  <a:txBody>
                    <a:bodyPr/>
                    <a:lstStyle/>
                    <a:p>
                      <a:pPr marL="0" indent="0" algn="just" defTabSz="914400" rtl="0" eaLnBrk="1" latinLnBrk="0" hangingPunct="1">
                        <a:buFont typeface="Wingdings" panose="05000000000000000000" pitchFamily="2" charset="2"/>
                        <a:buNone/>
                      </a:pPr>
                      <a:r>
                        <a:rPr lang="en-US" sz="1800" b="1" i="0" u="none" kern="1200" dirty="0">
                          <a:solidFill>
                            <a:schemeClr val="tx1"/>
                          </a:solidFill>
                          <a:latin typeface="+mn-lt"/>
                          <a:ea typeface="+mn-ea"/>
                          <a:cs typeface="+mn-cs"/>
                        </a:rPr>
                        <a:t>4- Control and Organization</a:t>
                      </a:r>
                    </a:p>
                    <a:p>
                      <a:pPr marL="0" indent="0" algn="just" defTabSz="914400" rtl="0" eaLnBrk="1" latinLnBrk="0" hangingPunct="1">
                        <a:buFont typeface="Wingdings" panose="05000000000000000000" pitchFamily="2" charset="2"/>
                        <a:buNone/>
                      </a:pPr>
                      <a:endParaRPr lang="en-US" sz="1800" b="1" i="0" u="none" kern="1200" dirty="0">
                        <a:solidFill>
                          <a:schemeClr val="tx1"/>
                        </a:solidFill>
                        <a:latin typeface="+mn-lt"/>
                        <a:ea typeface="+mn-ea"/>
                        <a:cs typeface="+mn-cs"/>
                      </a:endParaRPr>
                    </a:p>
                    <a:p>
                      <a:pPr marL="285750" indent="-285750" algn="just" defTabSz="914400" rtl="0" eaLnBrk="1" latinLnBrk="0" hangingPunct="1">
                        <a:buFont typeface="Wingdings" panose="05000000000000000000" pitchFamily="2" charset="2"/>
                        <a:buChar char="§"/>
                      </a:pPr>
                      <a:r>
                        <a:rPr lang="en-US" sz="1800" b="0" i="0" u="none" kern="1200" dirty="0">
                          <a:solidFill>
                            <a:schemeClr val="tx1"/>
                          </a:solidFill>
                          <a:latin typeface="+mn-lt"/>
                          <a:ea typeface="+mn-ea"/>
                          <a:cs typeface="+mn-cs"/>
                        </a:rPr>
                        <a:t>In the final stage, control and organization stage (</a:t>
                      </a:r>
                      <a:r>
                        <a:rPr lang="en-US" sz="1800" b="1" i="0" u="sng" kern="1200" dirty="0">
                          <a:solidFill>
                            <a:schemeClr val="tx1"/>
                          </a:solidFill>
                          <a:latin typeface="+mn-lt"/>
                          <a:ea typeface="+mn-ea"/>
                          <a:cs typeface="+mn-cs"/>
                        </a:rPr>
                        <a:t>also called the performing stage</a:t>
                      </a:r>
                      <a:r>
                        <a:rPr lang="en-US" sz="1800" b="0" i="0" u="none" kern="1200" dirty="0">
                          <a:solidFill>
                            <a:schemeClr val="tx1"/>
                          </a:solidFill>
                          <a:latin typeface="+mn-lt"/>
                          <a:ea typeface="+mn-ea"/>
                          <a:cs typeface="+mn-cs"/>
                        </a:rPr>
                        <a:t>), the group works effectively toward accomplishing its goals.</a:t>
                      </a:r>
                    </a:p>
                    <a:p>
                      <a:pPr marL="285750" indent="-285750" algn="just" defTabSz="914400" rtl="0" eaLnBrk="1" latinLnBrk="0" hangingPunct="1">
                        <a:buFont typeface="Wingdings" panose="05000000000000000000" pitchFamily="2" charset="2"/>
                        <a:buChar char="§"/>
                      </a:pPr>
                      <a:endParaRPr lang="en-US" sz="1800" b="0" i="0" u="none" kern="1200" dirty="0">
                        <a:solidFill>
                          <a:schemeClr val="tx1"/>
                        </a:solidFill>
                        <a:latin typeface="+mn-lt"/>
                        <a:ea typeface="+mn-ea"/>
                        <a:cs typeface="+mn-cs"/>
                      </a:endParaRPr>
                    </a:p>
                    <a:p>
                      <a:pPr marL="285750" indent="-285750" algn="just" defTabSz="914400" rtl="0" eaLnBrk="1" latinLnBrk="0" hangingPunct="1">
                        <a:buFont typeface="Wingdings" panose="05000000000000000000" pitchFamily="2" charset="2"/>
                        <a:buChar char="§"/>
                      </a:pPr>
                      <a:r>
                        <a:rPr lang="en-US" sz="1800" b="0" i="0" u="none" kern="1200" dirty="0">
                          <a:solidFill>
                            <a:schemeClr val="tx1"/>
                          </a:solidFill>
                          <a:latin typeface="+mn-lt"/>
                          <a:ea typeface="+mn-ea"/>
                          <a:cs typeface="+mn-cs"/>
                        </a:rPr>
                        <a:t> Tasks are assigned by mutual agreement and according to ability. In a mature group, the members’ activities are relatively spontaneous and flexible rather than subject to rigid structural restraints. </a:t>
                      </a:r>
                    </a:p>
                    <a:p>
                      <a:pPr marL="285750" indent="-285750" algn="just" defTabSz="914400" rtl="0" eaLnBrk="1" latinLnBrk="0" hangingPunct="1">
                        <a:buFont typeface="Wingdings" panose="05000000000000000000" pitchFamily="2" charset="2"/>
                        <a:buChar char="§"/>
                      </a:pPr>
                      <a:endParaRPr lang="en-US" sz="1800" b="0" i="0" u="none" kern="1200" dirty="0">
                        <a:solidFill>
                          <a:schemeClr val="tx1"/>
                        </a:solidFill>
                        <a:latin typeface="+mn-lt"/>
                        <a:ea typeface="+mn-ea"/>
                        <a:cs typeface="+mn-cs"/>
                      </a:endParaRPr>
                    </a:p>
                    <a:p>
                      <a:pPr marL="285750" indent="-285750" algn="just" defTabSz="914400" rtl="0" eaLnBrk="1" latinLnBrk="0" hangingPunct="1">
                        <a:buFont typeface="Wingdings" panose="05000000000000000000" pitchFamily="2" charset="2"/>
                        <a:buChar char="§"/>
                      </a:pPr>
                      <a:r>
                        <a:rPr lang="en-US" sz="1800" b="0" i="0" u="none" kern="1200" dirty="0">
                          <a:solidFill>
                            <a:schemeClr val="tx1"/>
                          </a:solidFill>
                          <a:latin typeface="+mn-lt"/>
                          <a:ea typeface="+mn-ea"/>
                          <a:cs typeface="+mn-cs"/>
                        </a:rPr>
                        <a:t>Mature groups evaluate their activities and potential outcomes and take corrective actions if necessary. The characteristics of flexibility, spontaneity, and self-correction are very important if the group is to remain productive over an extended period.</a:t>
                      </a:r>
                    </a:p>
                  </a:txBody>
                  <a:tcPr>
                    <a:noFill/>
                  </a:tcPr>
                </a:tc>
                <a:extLst>
                  <a:ext uri="{0D108BD9-81ED-4DB2-BD59-A6C34878D82A}">
                    <a16:rowId xmlns:a16="http://schemas.microsoft.com/office/drawing/2014/main" val="3251237068"/>
                  </a:ext>
                </a:extLst>
              </a:tr>
            </a:tbl>
          </a:graphicData>
        </a:graphic>
      </p:graphicFrame>
    </p:spTree>
    <p:extLst>
      <p:ext uri="{BB962C8B-B14F-4D97-AF65-F5344CB8AC3E}">
        <p14:creationId xmlns:p14="http://schemas.microsoft.com/office/powerpoint/2010/main" val="198590831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9533101" cy="1610200"/>
          </a:xfrm>
          <a:prstGeom prst="rect">
            <a:avLst/>
          </a:prstGeom>
        </p:spPr>
      </p:pic>
      <p:sp>
        <p:nvSpPr>
          <p:cNvPr id="13" name="TextBox 12">
            <a:extLst>
              <a:ext uri="{FF2B5EF4-FFF2-40B4-BE49-F238E27FC236}">
                <a16:creationId xmlns:a16="http://schemas.microsoft.com/office/drawing/2014/main" id="{BBE7B179-D78A-43C4-BC53-870145A7F86C}"/>
              </a:ext>
            </a:extLst>
          </p:cNvPr>
          <p:cNvSpPr txBox="1"/>
          <p:nvPr/>
        </p:nvSpPr>
        <p:spPr>
          <a:xfrm>
            <a:off x="1874165" y="1411062"/>
            <a:ext cx="10198510" cy="400110"/>
          </a:xfrm>
          <a:prstGeom prst="rect">
            <a:avLst/>
          </a:prstGeom>
          <a:noFill/>
        </p:spPr>
        <p:txBody>
          <a:bodyPr wrap="square">
            <a:spAutoFit/>
          </a:bodyPr>
          <a:lstStyle/>
          <a:p>
            <a:r>
              <a:rPr lang="en-US" sz="2000" b="1" dirty="0">
                <a:solidFill>
                  <a:srgbClr val="C1510A"/>
                </a:solidFill>
                <a:effectLst/>
                <a:latin typeface="Helvetica" panose="020B0604020202020204" pitchFamily="34" charset="0"/>
              </a:rPr>
              <a:t>Stages of Group and Team Development</a:t>
            </a:r>
          </a:p>
        </p:txBody>
      </p:sp>
      <p:grpSp>
        <p:nvGrpSpPr>
          <p:cNvPr id="12" name="Group 11">
            <a:extLst>
              <a:ext uri="{FF2B5EF4-FFF2-40B4-BE49-F238E27FC236}">
                <a16:creationId xmlns:a16="http://schemas.microsoft.com/office/drawing/2014/main" id="{C9F2F5AA-5345-40A3-A02C-8F39ED5840FF}"/>
              </a:ext>
            </a:extLst>
          </p:cNvPr>
          <p:cNvGrpSpPr/>
          <p:nvPr/>
        </p:nvGrpSpPr>
        <p:grpSpPr>
          <a:xfrm>
            <a:off x="130614" y="576828"/>
            <a:ext cx="5272804" cy="536288"/>
            <a:chOff x="130614" y="576828"/>
            <a:chExt cx="5272804" cy="536288"/>
          </a:xfrm>
        </p:grpSpPr>
        <p:sp>
          <p:nvSpPr>
            <p:cNvPr id="14" name="TextBox 13">
              <a:extLst>
                <a:ext uri="{FF2B5EF4-FFF2-40B4-BE49-F238E27FC236}">
                  <a16:creationId xmlns:a16="http://schemas.microsoft.com/office/drawing/2014/main" id="{8C5F1B9D-95F7-4B48-A88D-D2B2251CEC52}"/>
                </a:ext>
              </a:extLst>
            </p:cNvPr>
            <p:cNvSpPr txBox="1"/>
            <p:nvPr/>
          </p:nvSpPr>
          <p:spPr>
            <a:xfrm>
              <a:off x="2449853" y="576828"/>
              <a:ext cx="2953565" cy="523220"/>
            </a:xfrm>
            <a:prstGeom prst="rect">
              <a:avLst/>
            </a:prstGeom>
            <a:noFill/>
          </p:spPr>
          <p:txBody>
            <a:bodyPr wrap="none" rtlCol="0">
              <a:spAutoFit/>
            </a:bodyPr>
            <a:lstStyle/>
            <a:p>
              <a:r>
                <a:rPr lang="en-US" sz="2800" dirty="0">
                  <a:solidFill>
                    <a:schemeClr val="bg1"/>
                  </a:solidFill>
                  <a:latin typeface="Times New Roman" panose="02020603050405020304" pitchFamily="18" charset="0"/>
                  <a:cs typeface="Times New Roman" panose="02020603050405020304" pitchFamily="18" charset="0"/>
                </a:rPr>
                <a:t> Groups and Teams</a:t>
              </a:r>
            </a:p>
          </p:txBody>
        </p:sp>
        <p:sp>
          <p:nvSpPr>
            <p:cNvPr id="15" name="Rectangle 14">
              <a:extLst>
                <a:ext uri="{FF2B5EF4-FFF2-40B4-BE49-F238E27FC236}">
                  <a16:creationId xmlns:a16="http://schemas.microsoft.com/office/drawing/2014/main" id="{326BFDA7-1668-4ED7-B61D-14875A258907}"/>
                </a:ext>
              </a:extLst>
            </p:cNvPr>
            <p:cNvSpPr/>
            <p:nvPr/>
          </p:nvSpPr>
          <p:spPr>
            <a:xfrm>
              <a:off x="130614" y="589896"/>
              <a:ext cx="2085827" cy="523220"/>
            </a:xfrm>
            <a:prstGeom prst="rect">
              <a:avLst/>
            </a:prstGeom>
          </p:spPr>
          <p:txBody>
            <a:bodyPr wrap="none">
              <a:spAutoFit/>
            </a:bodyPr>
            <a:lstStyle/>
            <a:p>
              <a:r>
                <a:rPr lang="en-US" sz="2800" dirty="0">
                  <a:solidFill>
                    <a:schemeClr val="bg1"/>
                  </a:solidFill>
                  <a:latin typeface="Times New Roman" panose="02020603050405020304" pitchFamily="18" charset="0"/>
                  <a:cs typeface="Times New Roman" panose="02020603050405020304" pitchFamily="18" charset="0"/>
                </a:rPr>
                <a:t>CHAPTER</a:t>
              </a:r>
              <a:r>
                <a:rPr lang="en-US" sz="2800" dirty="0">
                  <a:solidFill>
                    <a:schemeClr val="bg1"/>
                  </a:solidFill>
                  <a:cs typeface="Tajawal Medium" panose="00000600000000000000"/>
                </a:rPr>
                <a:t> 7</a:t>
              </a:r>
            </a:p>
          </p:txBody>
        </p:sp>
      </p:grpSp>
      <p:graphicFrame>
        <p:nvGraphicFramePr>
          <p:cNvPr id="8" name="Table 7">
            <a:extLst>
              <a:ext uri="{FF2B5EF4-FFF2-40B4-BE49-F238E27FC236}">
                <a16:creationId xmlns:a16="http://schemas.microsoft.com/office/drawing/2014/main" id="{3C1C4C49-A100-4F87-B38A-F6454051E4A4}"/>
              </a:ext>
            </a:extLst>
          </p:cNvPr>
          <p:cNvGraphicFramePr>
            <a:graphicFrameLocks noGrp="1"/>
          </p:cNvGraphicFramePr>
          <p:nvPr>
            <p:extLst>
              <p:ext uri="{D42A27DB-BD31-4B8C-83A1-F6EECF244321}">
                <p14:modId xmlns:p14="http://schemas.microsoft.com/office/powerpoint/2010/main" val="1895011495"/>
              </p:ext>
            </p:extLst>
          </p:nvPr>
        </p:nvGraphicFramePr>
        <p:xfrm>
          <a:off x="1874165" y="1843900"/>
          <a:ext cx="10074422" cy="3383280"/>
        </p:xfrm>
        <a:graphic>
          <a:graphicData uri="http://schemas.openxmlformats.org/drawingml/2006/table">
            <a:tbl>
              <a:tblPr firstRow="1" bandRow="1">
                <a:tableStyleId>{5C22544A-7EE6-4342-B048-85BDC9FD1C3A}</a:tableStyleId>
              </a:tblPr>
              <a:tblGrid>
                <a:gridCol w="1438878">
                  <a:extLst>
                    <a:ext uri="{9D8B030D-6E8A-4147-A177-3AD203B41FA5}">
                      <a16:colId xmlns:a16="http://schemas.microsoft.com/office/drawing/2014/main" val="3871359360"/>
                    </a:ext>
                  </a:extLst>
                </a:gridCol>
                <a:gridCol w="8635544">
                  <a:extLst>
                    <a:ext uri="{9D8B030D-6E8A-4147-A177-3AD203B41FA5}">
                      <a16:colId xmlns:a16="http://schemas.microsoft.com/office/drawing/2014/main" val="1091551387"/>
                    </a:ext>
                  </a:extLst>
                </a:gridCol>
              </a:tblGrid>
              <a:tr h="2313500">
                <a:tc>
                  <a: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endParaRPr lang="en-US" b="1" dirty="0">
                        <a:solidFill>
                          <a:schemeClr val="tx1"/>
                        </a:solidFill>
                      </a:endParaRPr>
                    </a:p>
                  </a:txBody>
                  <a:tcPr>
                    <a:noFill/>
                  </a:tcPr>
                </a:tc>
                <a:tc>
                  <a:txBody>
                    <a:bodyPr/>
                    <a:lstStyle/>
                    <a:p>
                      <a:pPr marL="285750" indent="-285750" algn="just" defTabSz="914400" rtl="0" eaLnBrk="1" latinLnBrk="0" hangingPunct="1">
                        <a:buFont typeface="Wingdings" panose="05000000000000000000" pitchFamily="2" charset="2"/>
                        <a:buChar char="§"/>
                      </a:pPr>
                      <a:r>
                        <a:rPr lang="en-US" sz="1800" b="0" i="0" u="none" kern="1200" dirty="0">
                          <a:solidFill>
                            <a:schemeClr val="tx1"/>
                          </a:solidFill>
                          <a:latin typeface="+mn-lt"/>
                          <a:ea typeface="+mn-ea"/>
                          <a:cs typeface="+mn-cs"/>
                        </a:rPr>
                        <a:t>Finally, as working conditions and relationships change, either through a change in membership or when a task is completed and a new task is begun, groups may need to re-experience one or more of the stages of development to maintain the cohesiveness and productivity characteristic of a well-developed group. </a:t>
                      </a:r>
                    </a:p>
                    <a:p>
                      <a:pPr marL="285750" indent="-285750" algn="just" defTabSz="914400" rtl="0" eaLnBrk="1" latinLnBrk="0" hangingPunct="1">
                        <a:buFont typeface="Wingdings" panose="05000000000000000000" pitchFamily="2" charset="2"/>
                        <a:buChar char="§"/>
                      </a:pPr>
                      <a:endParaRPr lang="en-US" sz="1800" b="0" i="0" u="none" kern="1200" dirty="0">
                        <a:solidFill>
                          <a:schemeClr val="tx1"/>
                        </a:solidFill>
                        <a:latin typeface="+mn-lt"/>
                        <a:ea typeface="+mn-ea"/>
                        <a:cs typeface="+mn-cs"/>
                      </a:endParaRPr>
                    </a:p>
                    <a:p>
                      <a:pPr marL="285750" indent="-285750" algn="just" defTabSz="914400" rtl="0" eaLnBrk="1" latinLnBrk="0" hangingPunct="1">
                        <a:buFont typeface="Wingdings" panose="05000000000000000000" pitchFamily="2" charset="2"/>
                        <a:buChar char="§"/>
                      </a:pPr>
                      <a:r>
                        <a:rPr lang="en-US" sz="1800" b="0" i="0" u="none" kern="1200" dirty="0">
                          <a:solidFill>
                            <a:schemeClr val="tx1"/>
                          </a:solidFill>
                          <a:latin typeface="+mn-lt"/>
                          <a:ea typeface="+mn-ea"/>
                          <a:cs typeface="+mn-cs"/>
                        </a:rPr>
                        <a:t>The San Francisco Forty-Niners, for </a:t>
                      </a:r>
                      <a:r>
                        <a:rPr lang="en-US" sz="1800" b="0" i="0" u="none" kern="1200" dirty="0">
                          <a:solidFill>
                            <a:srgbClr val="C00000"/>
                          </a:solidFill>
                          <a:latin typeface="+mn-lt"/>
                          <a:ea typeface="+mn-ea"/>
                          <a:cs typeface="+mn-cs"/>
                        </a:rPr>
                        <a:t>example</a:t>
                      </a:r>
                      <a:r>
                        <a:rPr lang="en-US" sz="1800" b="0" i="0" u="none" kern="1200" dirty="0">
                          <a:solidFill>
                            <a:schemeClr val="tx1"/>
                          </a:solidFill>
                          <a:latin typeface="+mn-lt"/>
                          <a:ea typeface="+mn-ea"/>
                          <a:cs typeface="+mn-cs"/>
                        </a:rPr>
                        <a:t>, once returned from an NFL players strike to an uncomfortable and apprehension-filled period. </a:t>
                      </a:r>
                    </a:p>
                    <a:p>
                      <a:pPr marL="285750" indent="-285750" algn="just" defTabSz="914400" rtl="0" eaLnBrk="1" latinLnBrk="0" hangingPunct="1">
                        <a:buFont typeface="Wingdings" panose="05000000000000000000" pitchFamily="2" charset="2"/>
                        <a:buChar char="§"/>
                      </a:pPr>
                      <a:r>
                        <a:rPr lang="en-US" sz="1800" b="0" i="0" u="none" kern="1200" dirty="0">
                          <a:solidFill>
                            <a:schemeClr val="tx1"/>
                          </a:solidFill>
                          <a:latin typeface="+mn-lt"/>
                          <a:ea typeface="+mn-ea"/>
                          <a:cs typeface="+mn-cs"/>
                        </a:rPr>
                        <a:t>Their coach conducted rigorous practices but also allowed time for players to get together to air their feelings. Slowly, team unity returned, and players began joking and socializing again as they prepared for the rest of the season. </a:t>
                      </a:r>
                    </a:p>
                    <a:p>
                      <a:pPr marL="285750" indent="-285750" algn="just" defTabSz="914400" rtl="0" eaLnBrk="1" latinLnBrk="0" hangingPunct="1">
                        <a:buFont typeface="Wingdings" panose="05000000000000000000" pitchFamily="2" charset="2"/>
                        <a:buChar char="§"/>
                      </a:pPr>
                      <a:r>
                        <a:rPr lang="en-US" sz="1800" b="0" i="0" u="none" kern="1200" dirty="0">
                          <a:solidFill>
                            <a:schemeClr val="tx1"/>
                          </a:solidFill>
                          <a:latin typeface="+mn-lt"/>
                          <a:ea typeface="+mn-ea"/>
                          <a:cs typeface="+mn-cs"/>
                        </a:rPr>
                        <a:t>Their redevelopment as a mature group resulted in two subsequent Super Bowl victories.</a:t>
                      </a:r>
                    </a:p>
                  </a:txBody>
                  <a:tcPr>
                    <a:noFill/>
                  </a:tcPr>
                </a:tc>
                <a:extLst>
                  <a:ext uri="{0D108BD9-81ED-4DB2-BD59-A6C34878D82A}">
                    <a16:rowId xmlns:a16="http://schemas.microsoft.com/office/drawing/2014/main" val="3251237068"/>
                  </a:ext>
                </a:extLst>
              </a:tr>
            </a:tbl>
          </a:graphicData>
        </a:graphic>
      </p:graphicFrame>
    </p:spTree>
    <p:extLst>
      <p:ext uri="{BB962C8B-B14F-4D97-AF65-F5344CB8AC3E}">
        <p14:creationId xmlns:p14="http://schemas.microsoft.com/office/powerpoint/2010/main" val="1817631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9533101" cy="1610200"/>
          </a:xfrm>
          <a:prstGeom prst="rect">
            <a:avLst/>
          </a:prstGeom>
        </p:spPr>
      </p:pic>
      <p:sp>
        <p:nvSpPr>
          <p:cNvPr id="13" name="TextBox 12">
            <a:extLst>
              <a:ext uri="{FF2B5EF4-FFF2-40B4-BE49-F238E27FC236}">
                <a16:creationId xmlns:a16="http://schemas.microsoft.com/office/drawing/2014/main" id="{BBE7B179-D78A-43C4-BC53-870145A7F86C}"/>
              </a:ext>
            </a:extLst>
          </p:cNvPr>
          <p:cNvSpPr txBox="1"/>
          <p:nvPr/>
        </p:nvSpPr>
        <p:spPr>
          <a:xfrm>
            <a:off x="1874165" y="1411062"/>
            <a:ext cx="10198510" cy="400110"/>
          </a:xfrm>
          <a:prstGeom prst="rect">
            <a:avLst/>
          </a:prstGeom>
          <a:noFill/>
        </p:spPr>
        <p:txBody>
          <a:bodyPr wrap="square">
            <a:spAutoFit/>
          </a:bodyPr>
          <a:lstStyle/>
          <a:p>
            <a:r>
              <a:rPr lang="en-US" sz="2000" b="1" dirty="0">
                <a:solidFill>
                  <a:srgbClr val="C1510A"/>
                </a:solidFill>
                <a:effectLst/>
                <a:latin typeface="Helvetica" panose="020B0604020202020204" pitchFamily="34" charset="0"/>
              </a:rPr>
              <a:t>Understanding Team Performance Factors</a:t>
            </a:r>
          </a:p>
        </p:txBody>
      </p:sp>
      <p:grpSp>
        <p:nvGrpSpPr>
          <p:cNvPr id="12" name="Group 11">
            <a:extLst>
              <a:ext uri="{FF2B5EF4-FFF2-40B4-BE49-F238E27FC236}">
                <a16:creationId xmlns:a16="http://schemas.microsoft.com/office/drawing/2014/main" id="{C9F2F5AA-5345-40A3-A02C-8F39ED5840FF}"/>
              </a:ext>
            </a:extLst>
          </p:cNvPr>
          <p:cNvGrpSpPr/>
          <p:nvPr/>
        </p:nvGrpSpPr>
        <p:grpSpPr>
          <a:xfrm>
            <a:off x="130614" y="576828"/>
            <a:ext cx="5272804" cy="536288"/>
            <a:chOff x="130614" y="576828"/>
            <a:chExt cx="5272804" cy="536288"/>
          </a:xfrm>
        </p:grpSpPr>
        <p:sp>
          <p:nvSpPr>
            <p:cNvPr id="14" name="TextBox 13">
              <a:extLst>
                <a:ext uri="{FF2B5EF4-FFF2-40B4-BE49-F238E27FC236}">
                  <a16:creationId xmlns:a16="http://schemas.microsoft.com/office/drawing/2014/main" id="{8C5F1B9D-95F7-4B48-A88D-D2B2251CEC52}"/>
                </a:ext>
              </a:extLst>
            </p:cNvPr>
            <p:cNvSpPr txBox="1"/>
            <p:nvPr/>
          </p:nvSpPr>
          <p:spPr>
            <a:xfrm>
              <a:off x="2449853" y="576828"/>
              <a:ext cx="2953565" cy="523220"/>
            </a:xfrm>
            <a:prstGeom prst="rect">
              <a:avLst/>
            </a:prstGeom>
            <a:noFill/>
          </p:spPr>
          <p:txBody>
            <a:bodyPr wrap="none" rtlCol="0">
              <a:spAutoFit/>
            </a:bodyPr>
            <a:lstStyle/>
            <a:p>
              <a:r>
                <a:rPr lang="en-US" sz="2800" dirty="0">
                  <a:solidFill>
                    <a:schemeClr val="bg1"/>
                  </a:solidFill>
                  <a:latin typeface="Times New Roman" panose="02020603050405020304" pitchFamily="18" charset="0"/>
                  <a:cs typeface="Times New Roman" panose="02020603050405020304" pitchFamily="18" charset="0"/>
                </a:rPr>
                <a:t> Groups and Teams</a:t>
              </a:r>
            </a:p>
          </p:txBody>
        </p:sp>
        <p:sp>
          <p:nvSpPr>
            <p:cNvPr id="15" name="Rectangle 14">
              <a:extLst>
                <a:ext uri="{FF2B5EF4-FFF2-40B4-BE49-F238E27FC236}">
                  <a16:creationId xmlns:a16="http://schemas.microsoft.com/office/drawing/2014/main" id="{326BFDA7-1668-4ED7-B61D-14875A258907}"/>
                </a:ext>
              </a:extLst>
            </p:cNvPr>
            <p:cNvSpPr/>
            <p:nvPr/>
          </p:nvSpPr>
          <p:spPr>
            <a:xfrm>
              <a:off x="130614" y="589896"/>
              <a:ext cx="2085827" cy="523220"/>
            </a:xfrm>
            <a:prstGeom prst="rect">
              <a:avLst/>
            </a:prstGeom>
          </p:spPr>
          <p:txBody>
            <a:bodyPr wrap="none">
              <a:spAutoFit/>
            </a:bodyPr>
            <a:lstStyle/>
            <a:p>
              <a:r>
                <a:rPr lang="en-US" sz="2800" dirty="0">
                  <a:solidFill>
                    <a:schemeClr val="bg1"/>
                  </a:solidFill>
                  <a:latin typeface="Times New Roman" panose="02020603050405020304" pitchFamily="18" charset="0"/>
                  <a:cs typeface="Times New Roman" panose="02020603050405020304" pitchFamily="18" charset="0"/>
                </a:rPr>
                <a:t>CHAPTER</a:t>
              </a:r>
              <a:r>
                <a:rPr lang="en-US" sz="2800" dirty="0">
                  <a:solidFill>
                    <a:schemeClr val="bg1"/>
                  </a:solidFill>
                  <a:cs typeface="Tajawal Medium" panose="00000600000000000000"/>
                </a:rPr>
                <a:t> 7</a:t>
              </a:r>
            </a:p>
          </p:txBody>
        </p:sp>
      </p:grpSp>
      <p:graphicFrame>
        <p:nvGraphicFramePr>
          <p:cNvPr id="8" name="Table 7">
            <a:extLst>
              <a:ext uri="{FF2B5EF4-FFF2-40B4-BE49-F238E27FC236}">
                <a16:creationId xmlns:a16="http://schemas.microsoft.com/office/drawing/2014/main" id="{3C1C4C49-A100-4F87-B38A-F6454051E4A4}"/>
              </a:ext>
            </a:extLst>
          </p:cNvPr>
          <p:cNvGraphicFramePr>
            <a:graphicFrameLocks noGrp="1"/>
          </p:cNvGraphicFramePr>
          <p:nvPr>
            <p:extLst>
              <p:ext uri="{D42A27DB-BD31-4B8C-83A1-F6EECF244321}">
                <p14:modId xmlns:p14="http://schemas.microsoft.com/office/powerpoint/2010/main" val="3468206638"/>
              </p:ext>
            </p:extLst>
          </p:nvPr>
        </p:nvGraphicFramePr>
        <p:xfrm>
          <a:off x="1524000" y="1749014"/>
          <a:ext cx="10424587" cy="4206240"/>
        </p:xfrm>
        <a:graphic>
          <a:graphicData uri="http://schemas.openxmlformats.org/drawingml/2006/table">
            <a:tbl>
              <a:tblPr firstRow="1" bandRow="1">
                <a:tableStyleId>{5C22544A-7EE6-4342-B048-85BDC9FD1C3A}</a:tableStyleId>
              </a:tblPr>
              <a:tblGrid>
                <a:gridCol w="1444487">
                  <a:extLst>
                    <a:ext uri="{9D8B030D-6E8A-4147-A177-3AD203B41FA5}">
                      <a16:colId xmlns:a16="http://schemas.microsoft.com/office/drawing/2014/main" val="3871359360"/>
                    </a:ext>
                  </a:extLst>
                </a:gridCol>
                <a:gridCol w="8980100">
                  <a:extLst>
                    <a:ext uri="{9D8B030D-6E8A-4147-A177-3AD203B41FA5}">
                      <a16:colId xmlns:a16="http://schemas.microsoft.com/office/drawing/2014/main" val="1091551387"/>
                    </a:ext>
                  </a:extLst>
                </a:gridCol>
              </a:tblGrid>
              <a:tr h="2313500">
                <a:tc>
                  <a: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b="1" dirty="0">
                          <a:solidFill>
                            <a:schemeClr val="tx1"/>
                          </a:solidFill>
                        </a:rPr>
                        <a:t>Understanding Team Performance Factors</a:t>
                      </a:r>
                    </a:p>
                    <a:p>
                      <a:pPr marL="0" marR="0" lvl="0" indent="0" algn="just" defTabSz="914400" rtl="0" eaLnBrk="1" fontAlgn="auto" latinLnBrk="0" hangingPunct="1">
                        <a:lnSpc>
                          <a:spcPct val="100000"/>
                        </a:lnSpc>
                        <a:spcBef>
                          <a:spcPts val="0"/>
                        </a:spcBef>
                        <a:spcAft>
                          <a:spcPts val="0"/>
                        </a:spcAft>
                        <a:buClrTx/>
                        <a:buSzTx/>
                        <a:buFontTx/>
                        <a:buNone/>
                        <a:tabLst/>
                        <a:defRPr/>
                      </a:pPr>
                      <a:endParaRPr lang="en-US" b="1" dirty="0">
                        <a:solidFill>
                          <a:schemeClr val="tx1"/>
                        </a:solidFill>
                      </a:endParaRPr>
                    </a:p>
                  </a:txBody>
                  <a:tcPr>
                    <a:noFill/>
                  </a:tcPr>
                </a:tc>
                <a:tc>
                  <a:txBody>
                    <a:bodyPr/>
                    <a:lstStyle/>
                    <a:p>
                      <a:pPr marL="285750" indent="-285750" algn="just" defTabSz="914400" rtl="0" eaLnBrk="1" latinLnBrk="0" hangingPunct="1">
                        <a:buFont typeface="Wingdings" panose="05000000000000000000" pitchFamily="2" charset="2"/>
                        <a:buChar char="§"/>
                      </a:pPr>
                      <a:r>
                        <a:rPr lang="en-US" sz="1800" b="0" i="0" u="none" kern="1200" dirty="0">
                          <a:solidFill>
                            <a:schemeClr val="tx1"/>
                          </a:solidFill>
                          <a:latin typeface="+mn-lt"/>
                          <a:ea typeface="+mn-ea"/>
                          <a:cs typeface="+mn-cs"/>
                        </a:rPr>
                        <a:t>People working together in teams have the potential to produce more or higher-quality outputs than would have resulted if the individual efforts of team members were later combined</a:t>
                      </a:r>
                    </a:p>
                    <a:p>
                      <a:pPr marL="285750" indent="-285750" algn="just" defTabSz="914400" rtl="0" eaLnBrk="1" latinLnBrk="0" hangingPunct="1">
                        <a:buFont typeface="Wingdings" panose="05000000000000000000" pitchFamily="2" charset="2"/>
                        <a:buChar char="§"/>
                      </a:pPr>
                      <a:endParaRPr lang="en-US" sz="1800" b="0" i="0" u="none" kern="1200" dirty="0">
                        <a:solidFill>
                          <a:schemeClr val="tx1"/>
                        </a:solidFill>
                        <a:latin typeface="+mn-lt"/>
                        <a:ea typeface="+mn-ea"/>
                        <a:cs typeface="+mn-cs"/>
                      </a:endParaRPr>
                    </a:p>
                    <a:p>
                      <a:pPr marL="285750" indent="-285750" algn="just" defTabSz="914400" rtl="0" eaLnBrk="1" latinLnBrk="0" hangingPunct="1">
                        <a:buFont typeface="Wingdings" panose="05000000000000000000" pitchFamily="2" charset="2"/>
                        <a:buChar char="§"/>
                      </a:pPr>
                      <a:r>
                        <a:rPr lang="en-US" sz="1800" b="1" i="0" u="sng" kern="1200" dirty="0">
                          <a:solidFill>
                            <a:schemeClr val="tx1"/>
                          </a:solidFill>
                          <a:latin typeface="+mn-lt"/>
                          <a:ea typeface="+mn-ea"/>
                          <a:cs typeface="+mn-cs"/>
                        </a:rPr>
                        <a:t>Process gain </a:t>
                      </a:r>
                      <a:r>
                        <a:rPr lang="en-US" sz="1800" b="0" i="0" u="none" kern="1200" dirty="0">
                          <a:solidFill>
                            <a:schemeClr val="tx1"/>
                          </a:solidFill>
                          <a:latin typeface="+mn-lt"/>
                          <a:ea typeface="+mn-ea"/>
                          <a:cs typeface="+mn-cs"/>
                        </a:rPr>
                        <a:t>refers to the performance improvements that occur because people work together rather than independently. </a:t>
                      </a:r>
                      <a:r>
                        <a:rPr lang="en-US" sz="1800" b="1" i="0" u="sng" kern="1200" dirty="0">
                          <a:solidFill>
                            <a:schemeClr val="tx1"/>
                          </a:solidFill>
                          <a:latin typeface="+mn-lt"/>
                          <a:ea typeface="+mn-ea"/>
                          <a:cs typeface="+mn-cs"/>
                        </a:rPr>
                        <a:t>Process gain </a:t>
                      </a:r>
                      <a:r>
                        <a:rPr lang="en-US" sz="1800" b="0" i="0" u="none" kern="1200" dirty="0">
                          <a:solidFill>
                            <a:schemeClr val="tx1"/>
                          </a:solidFill>
                          <a:latin typeface="+mn-lt"/>
                          <a:ea typeface="+mn-ea"/>
                          <a:cs typeface="+mn-cs"/>
                        </a:rPr>
                        <a:t>is the goal of working in teams—people working together doing more and doing it better than would be possible working alone.</a:t>
                      </a:r>
                    </a:p>
                    <a:p>
                      <a:pPr marL="285750" indent="-285750" algn="just" defTabSz="914400" rtl="0" eaLnBrk="1" latinLnBrk="0" hangingPunct="1">
                        <a:buFont typeface="Wingdings" panose="05000000000000000000" pitchFamily="2" charset="2"/>
                        <a:buChar char="§"/>
                      </a:pPr>
                      <a:endParaRPr lang="en-US" sz="1800" b="0" i="0" u="none" kern="1200" dirty="0">
                        <a:solidFill>
                          <a:schemeClr val="tx1"/>
                        </a:solidFill>
                        <a:latin typeface="+mn-lt"/>
                        <a:ea typeface="+mn-ea"/>
                        <a:cs typeface="+mn-cs"/>
                      </a:endParaRPr>
                    </a:p>
                    <a:p>
                      <a:pPr marL="285750" indent="-285750" algn="just" defTabSz="914400" rtl="0" eaLnBrk="1" latinLnBrk="0" hangingPunct="1">
                        <a:buFont typeface="Wingdings" panose="05000000000000000000" pitchFamily="2" charset="2"/>
                        <a:buChar char="§"/>
                      </a:pPr>
                      <a:r>
                        <a:rPr lang="en-US" sz="1800" b="1" i="0" u="sng" kern="1200" dirty="0">
                          <a:solidFill>
                            <a:schemeClr val="tx1"/>
                          </a:solidFill>
                          <a:latin typeface="+mn-lt"/>
                          <a:ea typeface="+mn-ea"/>
                          <a:cs typeface="+mn-cs"/>
                        </a:rPr>
                        <a:t>Process loss </a:t>
                      </a:r>
                      <a:r>
                        <a:rPr lang="en-US" sz="1800" b="0" i="0" u="none" kern="1200" dirty="0">
                          <a:solidFill>
                            <a:schemeClr val="tx1"/>
                          </a:solidFill>
                          <a:latin typeface="+mn-lt"/>
                          <a:ea typeface="+mn-ea"/>
                          <a:cs typeface="+mn-cs"/>
                        </a:rPr>
                        <a:t>occurs when a team of people working in a group or team together performs worse than the individual members would have if they had worked alone.</a:t>
                      </a:r>
                    </a:p>
                    <a:p>
                      <a:pPr marL="285750" indent="-285750" algn="just" defTabSz="914400" rtl="0" eaLnBrk="1" latinLnBrk="0" hangingPunct="1">
                        <a:buFont typeface="Wingdings" panose="05000000000000000000" pitchFamily="2" charset="2"/>
                        <a:buChar char="§"/>
                      </a:pPr>
                      <a:endParaRPr lang="en-US" sz="1800" b="0" i="0" u="none" kern="1200" dirty="0">
                        <a:solidFill>
                          <a:schemeClr val="tx1"/>
                        </a:solidFill>
                        <a:latin typeface="+mn-lt"/>
                        <a:ea typeface="+mn-ea"/>
                        <a:cs typeface="+mn-cs"/>
                      </a:endParaRPr>
                    </a:p>
                    <a:p>
                      <a:pPr marL="285750" indent="-285750" algn="just" defTabSz="914400" rtl="0" eaLnBrk="1" latinLnBrk="0" hangingPunct="1">
                        <a:buFont typeface="Wingdings" panose="05000000000000000000" pitchFamily="2" charset="2"/>
                        <a:buChar char="§"/>
                      </a:pPr>
                      <a:r>
                        <a:rPr lang="en-US" sz="1800" b="0" i="0" u="none" kern="1200" dirty="0">
                          <a:solidFill>
                            <a:schemeClr val="tx1"/>
                          </a:solidFill>
                          <a:latin typeface="+mn-lt"/>
                          <a:ea typeface="+mn-ea"/>
                          <a:cs typeface="+mn-cs"/>
                        </a:rPr>
                        <a:t>One useful technique for promoting process gain is to develop and promote team efficacy.</a:t>
                      </a:r>
                    </a:p>
                    <a:p>
                      <a:pPr marL="285750" indent="-285750" algn="just" defTabSz="914400" rtl="0" eaLnBrk="1" latinLnBrk="0" hangingPunct="1">
                        <a:buFont typeface="Wingdings" panose="05000000000000000000" pitchFamily="2" charset="2"/>
                        <a:buChar char="§"/>
                      </a:pPr>
                      <a:endParaRPr lang="en-US" sz="1800" b="0" i="0" u="none" kern="1200" dirty="0">
                        <a:solidFill>
                          <a:schemeClr val="tx1"/>
                        </a:solidFill>
                        <a:latin typeface="+mn-lt"/>
                        <a:ea typeface="+mn-ea"/>
                        <a:cs typeface="+mn-cs"/>
                      </a:endParaRPr>
                    </a:p>
                    <a:p>
                      <a:pPr marL="285750" indent="-285750" algn="just" defTabSz="914400" rtl="0" eaLnBrk="1" latinLnBrk="0" hangingPunct="1">
                        <a:buFont typeface="Wingdings" panose="05000000000000000000" pitchFamily="2" charset="2"/>
                        <a:buChar char="§"/>
                      </a:pPr>
                      <a:r>
                        <a:rPr lang="en-US" sz="1800" b="1" i="0" u="sng" kern="1200" dirty="0">
                          <a:solidFill>
                            <a:schemeClr val="tx1"/>
                          </a:solidFill>
                          <a:latin typeface="+mn-lt"/>
                          <a:ea typeface="+mn-ea"/>
                          <a:cs typeface="+mn-cs"/>
                        </a:rPr>
                        <a:t>Team efficacy </a:t>
                      </a:r>
                      <a:r>
                        <a:rPr lang="en-US" sz="1800" b="0" i="0" u="none" kern="1200" dirty="0">
                          <a:solidFill>
                            <a:schemeClr val="tx1"/>
                          </a:solidFill>
                          <a:latin typeface="+mn-lt"/>
                          <a:ea typeface="+mn-ea"/>
                          <a:cs typeface="+mn-cs"/>
                        </a:rPr>
                        <a:t>is a team’s shared belief that it can organize and execute the behaviors necessary to reach its goals. </a:t>
                      </a:r>
                    </a:p>
                  </a:txBody>
                  <a:tcPr>
                    <a:noFill/>
                  </a:tcPr>
                </a:tc>
                <a:extLst>
                  <a:ext uri="{0D108BD9-81ED-4DB2-BD59-A6C34878D82A}">
                    <a16:rowId xmlns:a16="http://schemas.microsoft.com/office/drawing/2014/main" val="3251237068"/>
                  </a:ext>
                </a:extLst>
              </a:tr>
            </a:tbl>
          </a:graphicData>
        </a:graphic>
      </p:graphicFrame>
    </p:spTree>
    <p:extLst>
      <p:ext uri="{BB962C8B-B14F-4D97-AF65-F5344CB8AC3E}">
        <p14:creationId xmlns:p14="http://schemas.microsoft.com/office/powerpoint/2010/main" val="404972831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9533101" cy="1610200"/>
          </a:xfrm>
          <a:prstGeom prst="rect">
            <a:avLst/>
          </a:prstGeom>
        </p:spPr>
      </p:pic>
      <p:sp>
        <p:nvSpPr>
          <p:cNvPr id="13" name="TextBox 12">
            <a:extLst>
              <a:ext uri="{FF2B5EF4-FFF2-40B4-BE49-F238E27FC236}">
                <a16:creationId xmlns:a16="http://schemas.microsoft.com/office/drawing/2014/main" id="{BBE7B179-D78A-43C4-BC53-870145A7F86C}"/>
              </a:ext>
            </a:extLst>
          </p:cNvPr>
          <p:cNvSpPr txBox="1"/>
          <p:nvPr/>
        </p:nvSpPr>
        <p:spPr>
          <a:xfrm>
            <a:off x="1874165" y="1411062"/>
            <a:ext cx="10198510" cy="400110"/>
          </a:xfrm>
          <a:prstGeom prst="rect">
            <a:avLst/>
          </a:prstGeom>
          <a:noFill/>
        </p:spPr>
        <p:txBody>
          <a:bodyPr wrap="square">
            <a:spAutoFit/>
          </a:bodyPr>
          <a:lstStyle/>
          <a:p>
            <a:r>
              <a:rPr lang="en-US" sz="2000" b="1" dirty="0">
                <a:solidFill>
                  <a:srgbClr val="C1510A"/>
                </a:solidFill>
                <a:effectLst/>
                <a:latin typeface="Helvetica" panose="020B0604020202020204" pitchFamily="34" charset="0"/>
              </a:rPr>
              <a:t>Understanding Team Performance Factors</a:t>
            </a:r>
          </a:p>
        </p:txBody>
      </p:sp>
      <p:grpSp>
        <p:nvGrpSpPr>
          <p:cNvPr id="12" name="Group 11">
            <a:extLst>
              <a:ext uri="{FF2B5EF4-FFF2-40B4-BE49-F238E27FC236}">
                <a16:creationId xmlns:a16="http://schemas.microsoft.com/office/drawing/2014/main" id="{C9F2F5AA-5345-40A3-A02C-8F39ED5840FF}"/>
              </a:ext>
            </a:extLst>
          </p:cNvPr>
          <p:cNvGrpSpPr/>
          <p:nvPr/>
        </p:nvGrpSpPr>
        <p:grpSpPr>
          <a:xfrm>
            <a:off x="130614" y="576828"/>
            <a:ext cx="5272804" cy="536288"/>
            <a:chOff x="130614" y="576828"/>
            <a:chExt cx="5272804" cy="536288"/>
          </a:xfrm>
        </p:grpSpPr>
        <p:sp>
          <p:nvSpPr>
            <p:cNvPr id="14" name="TextBox 13">
              <a:extLst>
                <a:ext uri="{FF2B5EF4-FFF2-40B4-BE49-F238E27FC236}">
                  <a16:creationId xmlns:a16="http://schemas.microsoft.com/office/drawing/2014/main" id="{8C5F1B9D-95F7-4B48-A88D-D2B2251CEC52}"/>
                </a:ext>
              </a:extLst>
            </p:cNvPr>
            <p:cNvSpPr txBox="1"/>
            <p:nvPr/>
          </p:nvSpPr>
          <p:spPr>
            <a:xfrm>
              <a:off x="2449853" y="576828"/>
              <a:ext cx="2953565" cy="523220"/>
            </a:xfrm>
            <a:prstGeom prst="rect">
              <a:avLst/>
            </a:prstGeom>
            <a:noFill/>
          </p:spPr>
          <p:txBody>
            <a:bodyPr wrap="none" rtlCol="0">
              <a:spAutoFit/>
            </a:bodyPr>
            <a:lstStyle/>
            <a:p>
              <a:r>
                <a:rPr lang="en-US" sz="2800" dirty="0">
                  <a:solidFill>
                    <a:schemeClr val="bg1"/>
                  </a:solidFill>
                  <a:latin typeface="Times New Roman" panose="02020603050405020304" pitchFamily="18" charset="0"/>
                  <a:cs typeface="Times New Roman" panose="02020603050405020304" pitchFamily="18" charset="0"/>
                </a:rPr>
                <a:t> Groups and Teams</a:t>
              </a:r>
            </a:p>
          </p:txBody>
        </p:sp>
        <p:sp>
          <p:nvSpPr>
            <p:cNvPr id="15" name="Rectangle 14">
              <a:extLst>
                <a:ext uri="{FF2B5EF4-FFF2-40B4-BE49-F238E27FC236}">
                  <a16:creationId xmlns:a16="http://schemas.microsoft.com/office/drawing/2014/main" id="{326BFDA7-1668-4ED7-B61D-14875A258907}"/>
                </a:ext>
              </a:extLst>
            </p:cNvPr>
            <p:cNvSpPr/>
            <p:nvPr/>
          </p:nvSpPr>
          <p:spPr>
            <a:xfrm>
              <a:off x="130614" y="589896"/>
              <a:ext cx="2085827" cy="523220"/>
            </a:xfrm>
            <a:prstGeom prst="rect">
              <a:avLst/>
            </a:prstGeom>
          </p:spPr>
          <p:txBody>
            <a:bodyPr wrap="none">
              <a:spAutoFit/>
            </a:bodyPr>
            <a:lstStyle/>
            <a:p>
              <a:r>
                <a:rPr lang="en-US" sz="2800" dirty="0">
                  <a:solidFill>
                    <a:schemeClr val="bg1"/>
                  </a:solidFill>
                  <a:latin typeface="Times New Roman" panose="02020603050405020304" pitchFamily="18" charset="0"/>
                  <a:cs typeface="Times New Roman" panose="02020603050405020304" pitchFamily="18" charset="0"/>
                </a:rPr>
                <a:t>CHAPTER</a:t>
              </a:r>
              <a:r>
                <a:rPr lang="en-US" sz="2800" dirty="0">
                  <a:solidFill>
                    <a:schemeClr val="bg1"/>
                  </a:solidFill>
                  <a:cs typeface="Tajawal Medium" panose="00000600000000000000"/>
                </a:rPr>
                <a:t> 7</a:t>
              </a:r>
            </a:p>
          </p:txBody>
        </p:sp>
      </p:grpSp>
      <p:graphicFrame>
        <p:nvGraphicFramePr>
          <p:cNvPr id="8" name="Table 7">
            <a:extLst>
              <a:ext uri="{FF2B5EF4-FFF2-40B4-BE49-F238E27FC236}">
                <a16:creationId xmlns:a16="http://schemas.microsoft.com/office/drawing/2014/main" id="{3C1C4C49-A100-4F87-B38A-F6454051E4A4}"/>
              </a:ext>
            </a:extLst>
          </p:cNvPr>
          <p:cNvGraphicFramePr>
            <a:graphicFrameLocks noGrp="1"/>
          </p:cNvGraphicFramePr>
          <p:nvPr>
            <p:extLst>
              <p:ext uri="{D42A27DB-BD31-4B8C-83A1-F6EECF244321}">
                <p14:modId xmlns:p14="http://schemas.microsoft.com/office/powerpoint/2010/main" val="2181105869"/>
              </p:ext>
            </p:extLst>
          </p:nvPr>
        </p:nvGraphicFramePr>
        <p:xfrm>
          <a:off x="1524000" y="1877432"/>
          <a:ext cx="10424587" cy="3657600"/>
        </p:xfrm>
        <a:graphic>
          <a:graphicData uri="http://schemas.openxmlformats.org/drawingml/2006/table">
            <a:tbl>
              <a:tblPr firstRow="1" bandRow="1">
                <a:tableStyleId>{5C22544A-7EE6-4342-B048-85BDC9FD1C3A}</a:tableStyleId>
              </a:tblPr>
              <a:tblGrid>
                <a:gridCol w="1444487">
                  <a:extLst>
                    <a:ext uri="{9D8B030D-6E8A-4147-A177-3AD203B41FA5}">
                      <a16:colId xmlns:a16="http://schemas.microsoft.com/office/drawing/2014/main" val="3871359360"/>
                    </a:ext>
                  </a:extLst>
                </a:gridCol>
                <a:gridCol w="8980100">
                  <a:extLst>
                    <a:ext uri="{9D8B030D-6E8A-4147-A177-3AD203B41FA5}">
                      <a16:colId xmlns:a16="http://schemas.microsoft.com/office/drawing/2014/main" val="1091551387"/>
                    </a:ext>
                  </a:extLst>
                </a:gridCol>
              </a:tblGrid>
              <a:tr h="2313500">
                <a:tc>
                  <a: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b="1" dirty="0">
                          <a:solidFill>
                            <a:schemeClr val="tx1"/>
                          </a:solidFill>
                        </a:rPr>
                        <a:t>Understanding Team Performance Factors</a:t>
                      </a:r>
                    </a:p>
                    <a:p>
                      <a:pPr marL="0" marR="0" lvl="0" indent="0" algn="just" defTabSz="914400" rtl="0" eaLnBrk="1" fontAlgn="auto" latinLnBrk="0" hangingPunct="1">
                        <a:lnSpc>
                          <a:spcPct val="100000"/>
                        </a:lnSpc>
                        <a:spcBef>
                          <a:spcPts val="0"/>
                        </a:spcBef>
                        <a:spcAft>
                          <a:spcPts val="0"/>
                        </a:spcAft>
                        <a:buClrTx/>
                        <a:buSzTx/>
                        <a:buFontTx/>
                        <a:buNone/>
                        <a:tabLst/>
                        <a:defRPr/>
                      </a:pPr>
                      <a:endParaRPr lang="en-US" b="1" dirty="0">
                        <a:solidFill>
                          <a:schemeClr val="tx1"/>
                        </a:solidFill>
                      </a:endParaRPr>
                    </a:p>
                  </a:txBody>
                  <a:tcPr>
                    <a:noFill/>
                  </a:tcPr>
                </a:tc>
                <a:tc>
                  <a:txBody>
                    <a:bodyPr/>
                    <a:lstStyle/>
                    <a:p>
                      <a:pPr marL="285750" indent="-285750" algn="just" defTabSz="914400" rtl="0" eaLnBrk="1" latinLnBrk="0" hangingPunct="1">
                        <a:buFont typeface="Wingdings" panose="05000000000000000000" pitchFamily="2" charset="2"/>
                        <a:buChar char="§"/>
                      </a:pPr>
                      <a:r>
                        <a:rPr lang="en-US" sz="1800" b="0" i="0" u="none" kern="1200" dirty="0">
                          <a:solidFill>
                            <a:schemeClr val="tx1"/>
                          </a:solidFill>
                          <a:latin typeface="+mn-lt"/>
                          <a:ea typeface="+mn-ea"/>
                          <a:cs typeface="+mn-cs"/>
                        </a:rPr>
                        <a:t>Managers should also try to build trust among team members. Trust is our confidence that other people will honor their commitments, especially when it is difficult to monitor or observe the other people’s behavior</a:t>
                      </a:r>
                    </a:p>
                    <a:p>
                      <a:pPr marL="285750" indent="-285750" algn="just" defTabSz="914400" rtl="0" eaLnBrk="1" latinLnBrk="0" hangingPunct="1">
                        <a:buFont typeface="Wingdings" panose="05000000000000000000" pitchFamily="2" charset="2"/>
                        <a:buChar char="§"/>
                      </a:pPr>
                      <a:endParaRPr lang="en-US" sz="1800" b="0" i="0" u="none" kern="1200" dirty="0">
                        <a:solidFill>
                          <a:schemeClr val="tx1"/>
                        </a:solidFill>
                        <a:latin typeface="+mn-lt"/>
                        <a:ea typeface="+mn-ea"/>
                        <a:cs typeface="+mn-cs"/>
                      </a:endParaRPr>
                    </a:p>
                    <a:p>
                      <a:pPr marL="285750" indent="-285750" algn="just" defTabSz="914400" rtl="0" eaLnBrk="1" latinLnBrk="0" hangingPunct="1">
                        <a:buFont typeface="Wingdings" panose="05000000000000000000" pitchFamily="2" charset="2"/>
                        <a:buChar char="§"/>
                      </a:pPr>
                      <a:r>
                        <a:rPr lang="en-US" sz="1800" b="0" i="0" u="none" kern="1200" dirty="0">
                          <a:solidFill>
                            <a:schemeClr val="tx1"/>
                          </a:solidFill>
                          <a:latin typeface="+mn-lt"/>
                          <a:ea typeface="+mn-ea"/>
                          <a:cs typeface="+mn-cs"/>
                        </a:rPr>
                        <a:t>An opposite behavior occurs when people actually work harder and are more motivated when others are present than when they are working alone. </a:t>
                      </a:r>
                    </a:p>
                    <a:p>
                      <a:pPr marL="285750" indent="-285750" algn="just" defTabSz="914400" rtl="0" eaLnBrk="1" latinLnBrk="0" hangingPunct="1">
                        <a:buFont typeface="Wingdings" panose="05000000000000000000" pitchFamily="2" charset="2"/>
                        <a:buChar char="§"/>
                      </a:pPr>
                      <a:endParaRPr lang="en-US" sz="1800" b="0" i="0" u="none" kern="1200" dirty="0">
                        <a:solidFill>
                          <a:schemeClr val="tx1"/>
                        </a:solidFill>
                        <a:latin typeface="+mn-lt"/>
                        <a:ea typeface="+mn-ea"/>
                        <a:cs typeface="+mn-cs"/>
                      </a:endParaRPr>
                    </a:p>
                    <a:p>
                      <a:pPr marL="285750" indent="-285750" algn="just" defTabSz="914400" rtl="0" eaLnBrk="1" latinLnBrk="0" hangingPunct="1">
                        <a:buFont typeface="Wingdings" panose="05000000000000000000" pitchFamily="2" charset="2"/>
                        <a:buChar char="§"/>
                      </a:pPr>
                      <a:r>
                        <a:rPr lang="en-US" sz="1800" b="1" i="0" u="none" kern="1200" dirty="0">
                          <a:solidFill>
                            <a:schemeClr val="tx1"/>
                          </a:solidFill>
                          <a:latin typeface="+mn-lt"/>
                          <a:ea typeface="+mn-ea"/>
                          <a:cs typeface="+mn-cs"/>
                        </a:rPr>
                        <a:t>Social facilitation </a:t>
                      </a:r>
                      <a:r>
                        <a:rPr lang="en-US" sz="1800" b="0" i="0" u="none" kern="1200" dirty="0">
                          <a:solidFill>
                            <a:schemeClr val="tx1"/>
                          </a:solidFill>
                          <a:latin typeface="+mn-lt"/>
                          <a:ea typeface="+mn-ea"/>
                          <a:cs typeface="+mn-cs"/>
                        </a:rPr>
                        <a:t>happens when people are motivated to look good to others and want to maintain a positive self-image.</a:t>
                      </a:r>
                    </a:p>
                    <a:p>
                      <a:pPr marL="285750" indent="-285750" algn="just" defTabSz="914400" rtl="0" eaLnBrk="1" latinLnBrk="0" hangingPunct="1">
                        <a:buFont typeface="Wingdings" panose="05000000000000000000" pitchFamily="2" charset="2"/>
                        <a:buChar char="§"/>
                      </a:pPr>
                      <a:endParaRPr lang="en-US" sz="1800" b="0" i="0" u="none" kern="1200" dirty="0">
                        <a:solidFill>
                          <a:schemeClr val="tx1"/>
                        </a:solidFill>
                        <a:latin typeface="+mn-lt"/>
                        <a:ea typeface="+mn-ea"/>
                        <a:cs typeface="+mn-cs"/>
                      </a:endParaRPr>
                    </a:p>
                    <a:p>
                      <a:pPr marL="285750" indent="-285750" algn="just" defTabSz="914400" rtl="0" eaLnBrk="1" latinLnBrk="0" hangingPunct="1">
                        <a:buFont typeface="Wingdings" panose="05000000000000000000" pitchFamily="2" charset="2"/>
                        <a:buChar char="§"/>
                      </a:pPr>
                      <a:r>
                        <a:rPr lang="en-US" sz="1800" b="0" i="0" u="none" kern="1200" dirty="0">
                          <a:solidFill>
                            <a:schemeClr val="tx1"/>
                          </a:solidFill>
                          <a:latin typeface="+mn-lt"/>
                          <a:ea typeface="+mn-ea"/>
                          <a:cs typeface="+mn-cs"/>
                        </a:rPr>
                        <a:t> It happens when people are working alone, but in the presence of an audience. People sometimes increase their effort when working in a group simply because others are present or because of evaluation apprehension</a:t>
                      </a:r>
                    </a:p>
                  </a:txBody>
                  <a:tcPr>
                    <a:noFill/>
                  </a:tcPr>
                </a:tc>
                <a:extLst>
                  <a:ext uri="{0D108BD9-81ED-4DB2-BD59-A6C34878D82A}">
                    <a16:rowId xmlns:a16="http://schemas.microsoft.com/office/drawing/2014/main" val="3251237068"/>
                  </a:ext>
                </a:extLst>
              </a:tr>
            </a:tbl>
          </a:graphicData>
        </a:graphic>
      </p:graphicFrame>
    </p:spTree>
    <p:extLst>
      <p:ext uri="{BB962C8B-B14F-4D97-AF65-F5344CB8AC3E}">
        <p14:creationId xmlns:p14="http://schemas.microsoft.com/office/powerpoint/2010/main" val="25216222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9533101" cy="1610200"/>
          </a:xfrm>
          <a:prstGeom prst="rect">
            <a:avLst/>
          </a:prstGeom>
        </p:spPr>
      </p:pic>
      <p:sp>
        <p:nvSpPr>
          <p:cNvPr id="13" name="TextBox 12">
            <a:extLst>
              <a:ext uri="{FF2B5EF4-FFF2-40B4-BE49-F238E27FC236}">
                <a16:creationId xmlns:a16="http://schemas.microsoft.com/office/drawing/2014/main" id="{BBE7B179-D78A-43C4-BC53-870145A7F86C}"/>
              </a:ext>
            </a:extLst>
          </p:cNvPr>
          <p:cNvSpPr txBox="1"/>
          <p:nvPr/>
        </p:nvSpPr>
        <p:spPr>
          <a:xfrm>
            <a:off x="1874165" y="1411062"/>
            <a:ext cx="10198510" cy="400110"/>
          </a:xfrm>
          <a:prstGeom prst="rect">
            <a:avLst/>
          </a:prstGeom>
          <a:noFill/>
        </p:spPr>
        <p:txBody>
          <a:bodyPr wrap="square">
            <a:spAutoFit/>
          </a:bodyPr>
          <a:lstStyle/>
          <a:p>
            <a:r>
              <a:rPr lang="en-US" sz="2000" b="1" dirty="0">
                <a:solidFill>
                  <a:srgbClr val="C1510A"/>
                </a:solidFill>
                <a:effectLst/>
                <a:latin typeface="Helvetica" panose="020B0604020202020204" pitchFamily="34" charset="0"/>
              </a:rPr>
              <a:t>Understanding Team Performance Factors</a:t>
            </a:r>
          </a:p>
        </p:txBody>
      </p:sp>
      <p:grpSp>
        <p:nvGrpSpPr>
          <p:cNvPr id="12" name="Group 11">
            <a:extLst>
              <a:ext uri="{FF2B5EF4-FFF2-40B4-BE49-F238E27FC236}">
                <a16:creationId xmlns:a16="http://schemas.microsoft.com/office/drawing/2014/main" id="{C9F2F5AA-5345-40A3-A02C-8F39ED5840FF}"/>
              </a:ext>
            </a:extLst>
          </p:cNvPr>
          <p:cNvGrpSpPr/>
          <p:nvPr/>
        </p:nvGrpSpPr>
        <p:grpSpPr>
          <a:xfrm>
            <a:off x="130614" y="576828"/>
            <a:ext cx="5272804" cy="536288"/>
            <a:chOff x="130614" y="576828"/>
            <a:chExt cx="5272804" cy="536288"/>
          </a:xfrm>
        </p:grpSpPr>
        <p:sp>
          <p:nvSpPr>
            <p:cNvPr id="14" name="TextBox 13">
              <a:extLst>
                <a:ext uri="{FF2B5EF4-FFF2-40B4-BE49-F238E27FC236}">
                  <a16:creationId xmlns:a16="http://schemas.microsoft.com/office/drawing/2014/main" id="{8C5F1B9D-95F7-4B48-A88D-D2B2251CEC52}"/>
                </a:ext>
              </a:extLst>
            </p:cNvPr>
            <p:cNvSpPr txBox="1"/>
            <p:nvPr/>
          </p:nvSpPr>
          <p:spPr>
            <a:xfrm>
              <a:off x="2449853" y="576828"/>
              <a:ext cx="2953565" cy="523220"/>
            </a:xfrm>
            <a:prstGeom prst="rect">
              <a:avLst/>
            </a:prstGeom>
            <a:noFill/>
          </p:spPr>
          <p:txBody>
            <a:bodyPr wrap="none" rtlCol="0">
              <a:spAutoFit/>
            </a:bodyPr>
            <a:lstStyle/>
            <a:p>
              <a:r>
                <a:rPr lang="en-US" sz="2800" dirty="0">
                  <a:solidFill>
                    <a:schemeClr val="bg1"/>
                  </a:solidFill>
                  <a:latin typeface="Times New Roman" panose="02020603050405020304" pitchFamily="18" charset="0"/>
                  <a:cs typeface="Times New Roman" panose="02020603050405020304" pitchFamily="18" charset="0"/>
                </a:rPr>
                <a:t> Groups and Teams</a:t>
              </a:r>
            </a:p>
          </p:txBody>
        </p:sp>
        <p:sp>
          <p:nvSpPr>
            <p:cNvPr id="15" name="Rectangle 14">
              <a:extLst>
                <a:ext uri="{FF2B5EF4-FFF2-40B4-BE49-F238E27FC236}">
                  <a16:creationId xmlns:a16="http://schemas.microsoft.com/office/drawing/2014/main" id="{326BFDA7-1668-4ED7-B61D-14875A258907}"/>
                </a:ext>
              </a:extLst>
            </p:cNvPr>
            <p:cNvSpPr/>
            <p:nvPr/>
          </p:nvSpPr>
          <p:spPr>
            <a:xfrm>
              <a:off x="130614" y="589896"/>
              <a:ext cx="2085827" cy="523220"/>
            </a:xfrm>
            <a:prstGeom prst="rect">
              <a:avLst/>
            </a:prstGeom>
          </p:spPr>
          <p:txBody>
            <a:bodyPr wrap="none">
              <a:spAutoFit/>
            </a:bodyPr>
            <a:lstStyle/>
            <a:p>
              <a:r>
                <a:rPr lang="en-US" sz="2800" dirty="0">
                  <a:solidFill>
                    <a:schemeClr val="bg1"/>
                  </a:solidFill>
                  <a:latin typeface="Times New Roman" panose="02020603050405020304" pitchFamily="18" charset="0"/>
                  <a:cs typeface="Times New Roman" panose="02020603050405020304" pitchFamily="18" charset="0"/>
                </a:rPr>
                <a:t>CHAPTER</a:t>
              </a:r>
              <a:r>
                <a:rPr lang="en-US" sz="2800" dirty="0">
                  <a:solidFill>
                    <a:schemeClr val="bg1"/>
                  </a:solidFill>
                  <a:cs typeface="Tajawal Medium" panose="00000600000000000000"/>
                </a:rPr>
                <a:t> 7</a:t>
              </a:r>
            </a:p>
          </p:txBody>
        </p:sp>
      </p:grpSp>
      <p:graphicFrame>
        <p:nvGraphicFramePr>
          <p:cNvPr id="8" name="Table 7">
            <a:extLst>
              <a:ext uri="{FF2B5EF4-FFF2-40B4-BE49-F238E27FC236}">
                <a16:creationId xmlns:a16="http://schemas.microsoft.com/office/drawing/2014/main" id="{3C1C4C49-A100-4F87-B38A-F6454051E4A4}"/>
              </a:ext>
            </a:extLst>
          </p:cNvPr>
          <p:cNvGraphicFramePr>
            <a:graphicFrameLocks noGrp="1"/>
          </p:cNvGraphicFramePr>
          <p:nvPr>
            <p:extLst>
              <p:ext uri="{D42A27DB-BD31-4B8C-83A1-F6EECF244321}">
                <p14:modId xmlns:p14="http://schemas.microsoft.com/office/powerpoint/2010/main" val="3725010029"/>
              </p:ext>
            </p:extLst>
          </p:nvPr>
        </p:nvGraphicFramePr>
        <p:xfrm>
          <a:off x="1537252" y="1860259"/>
          <a:ext cx="10424587" cy="3383280"/>
        </p:xfrm>
        <a:graphic>
          <a:graphicData uri="http://schemas.openxmlformats.org/drawingml/2006/table">
            <a:tbl>
              <a:tblPr firstRow="1" bandRow="1">
                <a:tableStyleId>{5C22544A-7EE6-4342-B048-85BDC9FD1C3A}</a:tableStyleId>
              </a:tblPr>
              <a:tblGrid>
                <a:gridCol w="1444487">
                  <a:extLst>
                    <a:ext uri="{9D8B030D-6E8A-4147-A177-3AD203B41FA5}">
                      <a16:colId xmlns:a16="http://schemas.microsoft.com/office/drawing/2014/main" val="3871359360"/>
                    </a:ext>
                  </a:extLst>
                </a:gridCol>
                <a:gridCol w="8980100">
                  <a:extLst>
                    <a:ext uri="{9D8B030D-6E8A-4147-A177-3AD203B41FA5}">
                      <a16:colId xmlns:a16="http://schemas.microsoft.com/office/drawing/2014/main" val="1091551387"/>
                    </a:ext>
                  </a:extLst>
                </a:gridCol>
              </a:tblGrid>
              <a:tr h="2313500">
                <a:tc>
                  <a: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b="1" dirty="0">
                          <a:solidFill>
                            <a:schemeClr val="tx1"/>
                          </a:solidFill>
                        </a:rPr>
                        <a:t>Understanding Team Performance Factors</a:t>
                      </a:r>
                    </a:p>
                    <a:p>
                      <a:pPr marL="0" marR="0" lvl="0" indent="0" algn="just" defTabSz="914400" rtl="0" eaLnBrk="1" fontAlgn="auto" latinLnBrk="0" hangingPunct="1">
                        <a:lnSpc>
                          <a:spcPct val="100000"/>
                        </a:lnSpc>
                        <a:spcBef>
                          <a:spcPts val="0"/>
                        </a:spcBef>
                        <a:spcAft>
                          <a:spcPts val="0"/>
                        </a:spcAft>
                        <a:buClrTx/>
                        <a:buSzTx/>
                        <a:buFontTx/>
                        <a:buNone/>
                        <a:tabLst/>
                        <a:defRPr/>
                      </a:pPr>
                      <a:endParaRPr lang="en-US" b="1" dirty="0">
                        <a:solidFill>
                          <a:schemeClr val="tx1"/>
                        </a:solidFill>
                      </a:endParaRPr>
                    </a:p>
                  </a:txBody>
                  <a:tcPr>
                    <a:noFill/>
                  </a:tcPr>
                </a:tc>
                <a:tc>
                  <a:txBody>
                    <a:bodyPr/>
                    <a:lstStyle/>
                    <a:p>
                      <a:pPr marL="285750" indent="-285750" algn="just" defTabSz="914400" rtl="0" eaLnBrk="1" latinLnBrk="0" hangingPunct="1">
                        <a:buFont typeface="Wingdings" panose="05000000000000000000" pitchFamily="2" charset="2"/>
                        <a:buChar char="§"/>
                      </a:pPr>
                      <a:r>
                        <a:rPr lang="en-US" sz="1800" b="0" i="0" u="none" kern="1200" dirty="0">
                          <a:solidFill>
                            <a:schemeClr val="tx1"/>
                          </a:solidFill>
                          <a:latin typeface="+mn-lt"/>
                          <a:ea typeface="+mn-ea"/>
                          <a:cs typeface="+mn-cs"/>
                        </a:rPr>
                        <a:t>In addition, managers should establish clear roles.</a:t>
                      </a:r>
                    </a:p>
                    <a:p>
                      <a:pPr marL="285750" indent="-285750" algn="just" defTabSz="914400" rtl="0" eaLnBrk="1" latinLnBrk="0" hangingPunct="1">
                        <a:buFont typeface="Wingdings" panose="05000000000000000000" pitchFamily="2" charset="2"/>
                        <a:buChar char="§"/>
                      </a:pPr>
                      <a:endParaRPr lang="en-US" sz="1800" b="0" i="0" u="none" kern="1200" dirty="0">
                        <a:solidFill>
                          <a:schemeClr val="tx1"/>
                        </a:solidFill>
                        <a:latin typeface="+mn-lt"/>
                        <a:ea typeface="+mn-ea"/>
                        <a:cs typeface="+mn-cs"/>
                      </a:endParaRPr>
                    </a:p>
                    <a:p>
                      <a:pPr marL="285750" indent="-285750" algn="just" defTabSz="914400" rtl="0" eaLnBrk="1" latinLnBrk="0" hangingPunct="1">
                        <a:buFont typeface="Wingdings" panose="05000000000000000000" pitchFamily="2" charset="2"/>
                        <a:buChar char="§"/>
                      </a:pPr>
                      <a:r>
                        <a:rPr lang="en-US" sz="1800" b="0" i="0" u="none" kern="1200" dirty="0">
                          <a:solidFill>
                            <a:schemeClr val="tx1"/>
                          </a:solidFill>
                          <a:latin typeface="+mn-lt"/>
                          <a:ea typeface="+mn-ea"/>
                          <a:cs typeface="+mn-cs"/>
                        </a:rPr>
                        <a:t> </a:t>
                      </a:r>
                      <a:r>
                        <a:rPr lang="en-US" sz="1800" b="1" i="0" u="none" kern="1200" dirty="0">
                          <a:solidFill>
                            <a:schemeClr val="tx1"/>
                          </a:solidFill>
                          <a:latin typeface="+mn-lt"/>
                          <a:ea typeface="+mn-ea"/>
                          <a:cs typeface="+mn-cs"/>
                        </a:rPr>
                        <a:t>Roles define </a:t>
                      </a:r>
                      <a:r>
                        <a:rPr lang="en-US" sz="1800" b="0" i="0" u="none" kern="1200" dirty="0">
                          <a:solidFill>
                            <a:schemeClr val="tx1"/>
                          </a:solidFill>
                          <a:latin typeface="+mn-lt"/>
                          <a:ea typeface="+mn-ea"/>
                          <a:cs typeface="+mn-cs"/>
                        </a:rPr>
                        <a:t>the behaviors and tasks each team member is expected to perform because of the position they hold. </a:t>
                      </a:r>
                    </a:p>
                    <a:p>
                      <a:pPr marL="285750" indent="-285750" algn="just" defTabSz="914400" rtl="0" eaLnBrk="1" latinLnBrk="0" hangingPunct="1">
                        <a:buFont typeface="Wingdings" panose="05000000000000000000" pitchFamily="2" charset="2"/>
                        <a:buChar char="§"/>
                      </a:pPr>
                      <a:endParaRPr lang="en-US" sz="1800" b="0" i="0" u="none" kern="1200" dirty="0">
                        <a:solidFill>
                          <a:schemeClr val="tx1"/>
                        </a:solidFill>
                        <a:latin typeface="+mn-lt"/>
                        <a:ea typeface="+mn-ea"/>
                        <a:cs typeface="+mn-cs"/>
                      </a:endParaRPr>
                    </a:p>
                    <a:p>
                      <a:pPr marL="285750" indent="-285750" algn="just" defTabSz="914400" rtl="0" eaLnBrk="1" latinLnBrk="0" hangingPunct="1">
                        <a:buFont typeface="Wingdings" panose="05000000000000000000" pitchFamily="2" charset="2"/>
                        <a:buChar char="§"/>
                      </a:pPr>
                      <a:r>
                        <a:rPr lang="en-US" sz="1800" b="0" i="0" u="none" kern="1200" dirty="0">
                          <a:solidFill>
                            <a:schemeClr val="tx1"/>
                          </a:solidFill>
                          <a:latin typeface="+mn-lt"/>
                          <a:ea typeface="+mn-ea"/>
                          <a:cs typeface="+mn-cs"/>
                        </a:rPr>
                        <a:t>One of the primary outcomes of the process of group and team development is the establishment of clear roles in the team.</a:t>
                      </a:r>
                    </a:p>
                    <a:p>
                      <a:pPr marL="285750" indent="-285750" algn="just" defTabSz="914400" rtl="0" eaLnBrk="1" latinLnBrk="0" hangingPunct="1">
                        <a:buFont typeface="Wingdings" panose="05000000000000000000" pitchFamily="2" charset="2"/>
                        <a:buChar char="§"/>
                      </a:pPr>
                      <a:endParaRPr lang="en-US" sz="1800" b="0" i="0" u="none" kern="1200" dirty="0">
                        <a:solidFill>
                          <a:schemeClr val="tx1"/>
                        </a:solidFill>
                        <a:latin typeface="+mn-lt"/>
                        <a:ea typeface="+mn-ea"/>
                        <a:cs typeface="+mn-cs"/>
                      </a:endParaRPr>
                    </a:p>
                    <a:p>
                      <a:pPr marL="285750" indent="-285750" algn="just" defTabSz="914400" rtl="0" eaLnBrk="1" latinLnBrk="0" hangingPunct="1">
                        <a:buFont typeface="Wingdings" panose="05000000000000000000" pitchFamily="2" charset="2"/>
                        <a:buChar char="§"/>
                      </a:pPr>
                      <a:r>
                        <a:rPr lang="en-US" sz="1800" b="0" i="0" u="none" kern="1200" dirty="0">
                          <a:solidFill>
                            <a:schemeClr val="tx1"/>
                          </a:solidFill>
                          <a:latin typeface="+mn-lt"/>
                          <a:ea typeface="+mn-ea"/>
                          <a:cs typeface="+mn-cs"/>
                        </a:rPr>
                        <a:t> Understanding what your teammates expect you to do and what you can expect your teammates to do reduces conflict and enables smooth team performance.</a:t>
                      </a:r>
                    </a:p>
                    <a:p>
                      <a:pPr marL="285750" indent="-285750" algn="just" defTabSz="914400" rtl="0" eaLnBrk="1" latinLnBrk="0" hangingPunct="1">
                        <a:buFont typeface="Wingdings" panose="05000000000000000000" pitchFamily="2" charset="2"/>
                        <a:buChar char="§"/>
                      </a:pPr>
                      <a:endParaRPr lang="en-US" sz="1800" b="0" i="0" u="none" kern="1200" dirty="0">
                        <a:solidFill>
                          <a:schemeClr val="tx1"/>
                        </a:solidFill>
                        <a:latin typeface="+mn-lt"/>
                        <a:ea typeface="+mn-ea"/>
                        <a:cs typeface="+mn-cs"/>
                      </a:endParaRPr>
                    </a:p>
                    <a:p>
                      <a:pPr marL="285750" indent="-285750" algn="just" defTabSz="914400" rtl="0" eaLnBrk="1" latinLnBrk="0" hangingPunct="1">
                        <a:buFont typeface="Wingdings" panose="05000000000000000000" pitchFamily="2" charset="2"/>
                        <a:buChar char="§"/>
                      </a:pPr>
                      <a:r>
                        <a:rPr lang="en-US" sz="1800" b="0" i="0" u="none" kern="1200" dirty="0">
                          <a:solidFill>
                            <a:schemeClr val="tx1"/>
                          </a:solidFill>
                          <a:latin typeface="+mn-lt"/>
                          <a:ea typeface="+mn-ea"/>
                          <a:cs typeface="+mn-cs"/>
                        </a:rPr>
                        <a:t> Making team roles and expectations clear helps to reduce process loss.</a:t>
                      </a:r>
                    </a:p>
                  </a:txBody>
                  <a:tcPr>
                    <a:noFill/>
                  </a:tcPr>
                </a:tc>
                <a:extLst>
                  <a:ext uri="{0D108BD9-81ED-4DB2-BD59-A6C34878D82A}">
                    <a16:rowId xmlns:a16="http://schemas.microsoft.com/office/drawing/2014/main" val="3251237068"/>
                  </a:ext>
                </a:extLst>
              </a:tr>
            </a:tbl>
          </a:graphicData>
        </a:graphic>
      </p:graphicFrame>
    </p:spTree>
    <p:extLst>
      <p:ext uri="{BB962C8B-B14F-4D97-AF65-F5344CB8AC3E}">
        <p14:creationId xmlns:p14="http://schemas.microsoft.com/office/powerpoint/2010/main" val="3314439438"/>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9533101" cy="1610200"/>
          </a:xfrm>
          <a:prstGeom prst="rect">
            <a:avLst/>
          </a:prstGeom>
        </p:spPr>
      </p:pic>
      <p:sp>
        <p:nvSpPr>
          <p:cNvPr id="13" name="TextBox 12">
            <a:extLst>
              <a:ext uri="{FF2B5EF4-FFF2-40B4-BE49-F238E27FC236}">
                <a16:creationId xmlns:a16="http://schemas.microsoft.com/office/drawing/2014/main" id="{BBE7B179-D78A-43C4-BC53-870145A7F86C}"/>
              </a:ext>
            </a:extLst>
          </p:cNvPr>
          <p:cNvSpPr txBox="1"/>
          <p:nvPr/>
        </p:nvSpPr>
        <p:spPr>
          <a:xfrm>
            <a:off x="1874165" y="1411062"/>
            <a:ext cx="10198510" cy="400110"/>
          </a:xfrm>
          <a:prstGeom prst="rect">
            <a:avLst/>
          </a:prstGeom>
          <a:noFill/>
        </p:spPr>
        <p:txBody>
          <a:bodyPr wrap="square">
            <a:spAutoFit/>
          </a:bodyPr>
          <a:lstStyle/>
          <a:p>
            <a:r>
              <a:rPr lang="en-US" sz="2000" b="1" dirty="0">
                <a:solidFill>
                  <a:srgbClr val="C1510A"/>
                </a:solidFill>
                <a:effectLst/>
                <a:latin typeface="Helvetica" panose="020B0604020202020204" pitchFamily="34" charset="0"/>
              </a:rPr>
              <a:t>Understanding Team Performance Factors</a:t>
            </a:r>
          </a:p>
        </p:txBody>
      </p:sp>
      <p:grpSp>
        <p:nvGrpSpPr>
          <p:cNvPr id="12" name="Group 11">
            <a:extLst>
              <a:ext uri="{FF2B5EF4-FFF2-40B4-BE49-F238E27FC236}">
                <a16:creationId xmlns:a16="http://schemas.microsoft.com/office/drawing/2014/main" id="{C9F2F5AA-5345-40A3-A02C-8F39ED5840FF}"/>
              </a:ext>
            </a:extLst>
          </p:cNvPr>
          <p:cNvGrpSpPr/>
          <p:nvPr/>
        </p:nvGrpSpPr>
        <p:grpSpPr>
          <a:xfrm>
            <a:off x="130614" y="576828"/>
            <a:ext cx="5272804" cy="536288"/>
            <a:chOff x="130614" y="576828"/>
            <a:chExt cx="5272804" cy="536288"/>
          </a:xfrm>
        </p:grpSpPr>
        <p:sp>
          <p:nvSpPr>
            <p:cNvPr id="14" name="TextBox 13">
              <a:extLst>
                <a:ext uri="{FF2B5EF4-FFF2-40B4-BE49-F238E27FC236}">
                  <a16:creationId xmlns:a16="http://schemas.microsoft.com/office/drawing/2014/main" id="{8C5F1B9D-95F7-4B48-A88D-D2B2251CEC52}"/>
                </a:ext>
              </a:extLst>
            </p:cNvPr>
            <p:cNvSpPr txBox="1"/>
            <p:nvPr/>
          </p:nvSpPr>
          <p:spPr>
            <a:xfrm>
              <a:off x="2449853" y="576828"/>
              <a:ext cx="2953565" cy="523220"/>
            </a:xfrm>
            <a:prstGeom prst="rect">
              <a:avLst/>
            </a:prstGeom>
            <a:noFill/>
          </p:spPr>
          <p:txBody>
            <a:bodyPr wrap="none" rtlCol="0">
              <a:spAutoFit/>
            </a:bodyPr>
            <a:lstStyle/>
            <a:p>
              <a:r>
                <a:rPr lang="en-US" sz="2800" dirty="0">
                  <a:solidFill>
                    <a:schemeClr val="bg1"/>
                  </a:solidFill>
                  <a:latin typeface="Times New Roman" panose="02020603050405020304" pitchFamily="18" charset="0"/>
                  <a:cs typeface="Times New Roman" panose="02020603050405020304" pitchFamily="18" charset="0"/>
                </a:rPr>
                <a:t> Groups and Teams</a:t>
              </a:r>
            </a:p>
          </p:txBody>
        </p:sp>
        <p:sp>
          <p:nvSpPr>
            <p:cNvPr id="15" name="Rectangle 14">
              <a:extLst>
                <a:ext uri="{FF2B5EF4-FFF2-40B4-BE49-F238E27FC236}">
                  <a16:creationId xmlns:a16="http://schemas.microsoft.com/office/drawing/2014/main" id="{326BFDA7-1668-4ED7-B61D-14875A258907}"/>
                </a:ext>
              </a:extLst>
            </p:cNvPr>
            <p:cNvSpPr/>
            <p:nvPr/>
          </p:nvSpPr>
          <p:spPr>
            <a:xfrm>
              <a:off x="130614" y="589896"/>
              <a:ext cx="2085827" cy="523220"/>
            </a:xfrm>
            <a:prstGeom prst="rect">
              <a:avLst/>
            </a:prstGeom>
          </p:spPr>
          <p:txBody>
            <a:bodyPr wrap="none">
              <a:spAutoFit/>
            </a:bodyPr>
            <a:lstStyle/>
            <a:p>
              <a:r>
                <a:rPr lang="en-US" sz="2800" dirty="0">
                  <a:solidFill>
                    <a:schemeClr val="bg1"/>
                  </a:solidFill>
                  <a:latin typeface="Times New Roman" panose="02020603050405020304" pitchFamily="18" charset="0"/>
                  <a:cs typeface="Times New Roman" panose="02020603050405020304" pitchFamily="18" charset="0"/>
                </a:rPr>
                <a:t>CHAPTER</a:t>
              </a:r>
              <a:r>
                <a:rPr lang="en-US" sz="2800" dirty="0">
                  <a:solidFill>
                    <a:schemeClr val="bg1"/>
                  </a:solidFill>
                  <a:cs typeface="Tajawal Medium" panose="00000600000000000000"/>
                </a:rPr>
                <a:t> 7</a:t>
              </a:r>
            </a:p>
          </p:txBody>
        </p:sp>
      </p:grpSp>
      <p:graphicFrame>
        <p:nvGraphicFramePr>
          <p:cNvPr id="8" name="Table 7">
            <a:extLst>
              <a:ext uri="{FF2B5EF4-FFF2-40B4-BE49-F238E27FC236}">
                <a16:creationId xmlns:a16="http://schemas.microsoft.com/office/drawing/2014/main" id="{3C1C4C49-A100-4F87-B38A-F6454051E4A4}"/>
              </a:ext>
            </a:extLst>
          </p:cNvPr>
          <p:cNvGraphicFramePr>
            <a:graphicFrameLocks noGrp="1"/>
          </p:cNvGraphicFramePr>
          <p:nvPr>
            <p:extLst>
              <p:ext uri="{D42A27DB-BD31-4B8C-83A1-F6EECF244321}">
                <p14:modId xmlns:p14="http://schemas.microsoft.com/office/powerpoint/2010/main" val="290564494"/>
              </p:ext>
            </p:extLst>
          </p:nvPr>
        </p:nvGraphicFramePr>
        <p:xfrm>
          <a:off x="1524000" y="1921214"/>
          <a:ext cx="10424587" cy="3108960"/>
        </p:xfrm>
        <a:graphic>
          <a:graphicData uri="http://schemas.openxmlformats.org/drawingml/2006/table">
            <a:tbl>
              <a:tblPr firstRow="1" bandRow="1">
                <a:tableStyleId>{5C22544A-7EE6-4342-B048-85BDC9FD1C3A}</a:tableStyleId>
              </a:tblPr>
              <a:tblGrid>
                <a:gridCol w="1444487">
                  <a:extLst>
                    <a:ext uri="{9D8B030D-6E8A-4147-A177-3AD203B41FA5}">
                      <a16:colId xmlns:a16="http://schemas.microsoft.com/office/drawing/2014/main" val="3871359360"/>
                    </a:ext>
                  </a:extLst>
                </a:gridCol>
                <a:gridCol w="8980100">
                  <a:extLst>
                    <a:ext uri="{9D8B030D-6E8A-4147-A177-3AD203B41FA5}">
                      <a16:colId xmlns:a16="http://schemas.microsoft.com/office/drawing/2014/main" val="1091551387"/>
                    </a:ext>
                  </a:extLst>
                </a:gridCol>
              </a:tblGrid>
              <a:tr h="2313500">
                <a:tc>
                  <a: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b="1" dirty="0">
                          <a:solidFill>
                            <a:schemeClr val="tx1"/>
                          </a:solidFill>
                        </a:rPr>
                        <a:t>Understanding Team Performance Factors</a:t>
                      </a:r>
                    </a:p>
                    <a:p>
                      <a:pPr marL="0" marR="0" lvl="0" indent="0" algn="just" defTabSz="914400" rtl="0" eaLnBrk="1" fontAlgn="auto" latinLnBrk="0" hangingPunct="1">
                        <a:lnSpc>
                          <a:spcPct val="100000"/>
                        </a:lnSpc>
                        <a:spcBef>
                          <a:spcPts val="0"/>
                        </a:spcBef>
                        <a:spcAft>
                          <a:spcPts val="0"/>
                        </a:spcAft>
                        <a:buClrTx/>
                        <a:buSzTx/>
                        <a:buFontTx/>
                        <a:buNone/>
                        <a:tabLst/>
                        <a:defRPr/>
                      </a:pPr>
                      <a:endParaRPr lang="en-US" b="1" dirty="0">
                        <a:solidFill>
                          <a:schemeClr val="tx1"/>
                        </a:solidFill>
                      </a:endParaRPr>
                    </a:p>
                  </a:txBody>
                  <a:tcPr>
                    <a:noFill/>
                  </a:tcPr>
                </a:tc>
                <a:tc>
                  <a:txBody>
                    <a:bodyPr/>
                    <a:lstStyle/>
                    <a:p>
                      <a:pPr marL="285750" indent="-285750" algn="just" defTabSz="914400" rtl="0" eaLnBrk="1" latinLnBrk="0" hangingPunct="1">
                        <a:buFont typeface="Wingdings" panose="05000000000000000000" pitchFamily="2" charset="2"/>
                        <a:buChar char="§"/>
                      </a:pPr>
                      <a:r>
                        <a:rPr lang="en-US" sz="1800" b="0" i="0" u="none" kern="1200" dirty="0">
                          <a:solidFill>
                            <a:schemeClr val="tx1"/>
                          </a:solidFill>
                          <a:latin typeface="+mn-lt"/>
                          <a:ea typeface="+mn-ea"/>
                          <a:cs typeface="+mn-cs"/>
                        </a:rPr>
                        <a:t>It is also important to establish positive norms. By helping team members know what to expect from one another, norms help to ensure high performance. </a:t>
                      </a:r>
                    </a:p>
                    <a:p>
                      <a:pPr marL="285750" indent="-285750" algn="just" defTabSz="914400" rtl="0" eaLnBrk="1" latinLnBrk="0" hangingPunct="1">
                        <a:buFont typeface="Wingdings" panose="05000000000000000000" pitchFamily="2" charset="2"/>
                        <a:buChar char="§"/>
                      </a:pPr>
                      <a:endParaRPr lang="en-US" sz="1800" b="0" i="0" u="none" kern="1200" dirty="0">
                        <a:solidFill>
                          <a:schemeClr val="tx1"/>
                        </a:solidFill>
                        <a:latin typeface="+mn-lt"/>
                        <a:ea typeface="+mn-ea"/>
                        <a:cs typeface="+mn-cs"/>
                      </a:endParaRPr>
                    </a:p>
                    <a:p>
                      <a:pPr marL="285750" indent="-285750" algn="just" defTabSz="914400" rtl="0" eaLnBrk="1" latinLnBrk="0" hangingPunct="1">
                        <a:buFont typeface="Wingdings" panose="05000000000000000000" pitchFamily="2" charset="2"/>
                        <a:buChar char="§"/>
                      </a:pPr>
                      <a:r>
                        <a:rPr lang="en-US" sz="1800" b="0" i="0" u="none" kern="1200" dirty="0">
                          <a:solidFill>
                            <a:schemeClr val="tx1"/>
                          </a:solidFill>
                          <a:latin typeface="+mn-lt"/>
                          <a:ea typeface="+mn-ea"/>
                          <a:cs typeface="+mn-cs"/>
                        </a:rPr>
                        <a:t>An example of a positive team norm is arriving to meetings prepared and on time, and participating fully. Team members comply with team norms</a:t>
                      </a:r>
                    </a:p>
                    <a:p>
                      <a:pPr marL="285750" indent="-285750" algn="just" defTabSz="914400" rtl="0" eaLnBrk="1" latinLnBrk="0" hangingPunct="1">
                        <a:buFont typeface="Wingdings" panose="05000000000000000000" pitchFamily="2" charset="2"/>
                        <a:buChar char="§"/>
                      </a:pPr>
                      <a:endParaRPr lang="en-US" sz="1800" b="0" i="0" u="none" kern="1200" dirty="0">
                        <a:solidFill>
                          <a:schemeClr val="tx1"/>
                        </a:solidFill>
                        <a:latin typeface="+mn-lt"/>
                        <a:ea typeface="+mn-ea"/>
                        <a:cs typeface="+mn-cs"/>
                      </a:endParaRPr>
                    </a:p>
                    <a:p>
                      <a:pPr marL="342900" indent="-342900" algn="just" defTabSz="914400" rtl="0" eaLnBrk="1" latinLnBrk="0" hangingPunct="1">
                        <a:buFont typeface="+mj-lt"/>
                        <a:buAutoNum type="arabicPeriod"/>
                      </a:pPr>
                      <a:r>
                        <a:rPr lang="en-US" sz="1800" b="0" i="0" u="none" kern="1200" dirty="0">
                          <a:solidFill>
                            <a:schemeClr val="tx1"/>
                          </a:solidFill>
                          <a:latin typeface="+mn-lt"/>
                          <a:ea typeface="+mn-ea"/>
                          <a:cs typeface="+mn-cs"/>
                        </a:rPr>
                        <a:t>to avoid punishments and receive rewards;</a:t>
                      </a:r>
                    </a:p>
                    <a:p>
                      <a:pPr marL="342900" indent="-342900" algn="just" defTabSz="914400" rtl="0" eaLnBrk="1" latinLnBrk="0" hangingPunct="1">
                        <a:buFont typeface="+mj-lt"/>
                        <a:buAutoNum type="arabicPeriod"/>
                      </a:pPr>
                      <a:endParaRPr lang="en-US" sz="1800" b="0" i="0" u="none" kern="1200" dirty="0">
                        <a:solidFill>
                          <a:schemeClr val="tx1"/>
                        </a:solidFill>
                        <a:latin typeface="+mn-lt"/>
                        <a:ea typeface="+mn-ea"/>
                        <a:cs typeface="+mn-cs"/>
                      </a:endParaRPr>
                    </a:p>
                    <a:p>
                      <a:pPr marL="342900" indent="-342900" algn="just" defTabSz="914400" rtl="0" eaLnBrk="1" latinLnBrk="0" hangingPunct="1">
                        <a:buFont typeface="+mj-lt"/>
                        <a:buAutoNum type="arabicPeriod"/>
                      </a:pPr>
                      <a:r>
                        <a:rPr lang="en-US" sz="1800" b="0" i="0" u="none" kern="1200" dirty="0">
                          <a:solidFill>
                            <a:schemeClr val="tx1"/>
                          </a:solidFill>
                          <a:latin typeface="+mn-lt"/>
                          <a:ea typeface="+mn-ea"/>
                          <a:cs typeface="+mn-cs"/>
                        </a:rPr>
                        <a:t>to imitate team members whom they like and admire; and</a:t>
                      </a:r>
                    </a:p>
                    <a:p>
                      <a:pPr marL="342900" indent="-342900" algn="just" defTabSz="914400" rtl="0" eaLnBrk="1" latinLnBrk="0" hangingPunct="1">
                        <a:buFont typeface="+mj-lt"/>
                        <a:buAutoNum type="arabicPeriod"/>
                      </a:pPr>
                      <a:endParaRPr lang="en-US" sz="1800" b="0" i="0" u="none" kern="1200" dirty="0">
                        <a:solidFill>
                          <a:schemeClr val="tx1"/>
                        </a:solidFill>
                        <a:latin typeface="+mn-lt"/>
                        <a:ea typeface="+mn-ea"/>
                        <a:cs typeface="+mn-cs"/>
                      </a:endParaRPr>
                    </a:p>
                    <a:p>
                      <a:pPr marL="342900" indent="-342900" algn="just" defTabSz="914400" rtl="0" eaLnBrk="1" latinLnBrk="0" hangingPunct="1">
                        <a:buFont typeface="+mj-lt"/>
                        <a:buAutoNum type="arabicPeriod"/>
                      </a:pPr>
                      <a:r>
                        <a:rPr lang="en-US" sz="1800" b="0" i="0" u="none" kern="1200" dirty="0">
                          <a:solidFill>
                            <a:schemeClr val="tx1"/>
                          </a:solidFill>
                          <a:latin typeface="+mn-lt"/>
                          <a:ea typeface="+mn-ea"/>
                          <a:cs typeface="+mn-cs"/>
                        </a:rPr>
                        <a:t>because they have internalized the norm and believe it is the appropriate way to behave.</a:t>
                      </a:r>
                    </a:p>
                  </a:txBody>
                  <a:tcPr>
                    <a:noFill/>
                  </a:tcPr>
                </a:tc>
                <a:extLst>
                  <a:ext uri="{0D108BD9-81ED-4DB2-BD59-A6C34878D82A}">
                    <a16:rowId xmlns:a16="http://schemas.microsoft.com/office/drawing/2014/main" val="3251237068"/>
                  </a:ext>
                </a:extLst>
              </a:tr>
            </a:tbl>
          </a:graphicData>
        </a:graphic>
      </p:graphicFrame>
    </p:spTree>
    <p:extLst>
      <p:ext uri="{BB962C8B-B14F-4D97-AF65-F5344CB8AC3E}">
        <p14:creationId xmlns:p14="http://schemas.microsoft.com/office/powerpoint/2010/main" val="2479601160"/>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9533101" cy="1610200"/>
          </a:xfrm>
          <a:prstGeom prst="rect">
            <a:avLst/>
          </a:prstGeom>
        </p:spPr>
      </p:pic>
      <p:sp>
        <p:nvSpPr>
          <p:cNvPr id="13" name="TextBox 12">
            <a:extLst>
              <a:ext uri="{FF2B5EF4-FFF2-40B4-BE49-F238E27FC236}">
                <a16:creationId xmlns:a16="http://schemas.microsoft.com/office/drawing/2014/main" id="{BBE7B179-D78A-43C4-BC53-870145A7F86C}"/>
              </a:ext>
            </a:extLst>
          </p:cNvPr>
          <p:cNvSpPr txBox="1"/>
          <p:nvPr/>
        </p:nvSpPr>
        <p:spPr>
          <a:xfrm>
            <a:off x="1874165" y="1411062"/>
            <a:ext cx="10198510" cy="400110"/>
          </a:xfrm>
          <a:prstGeom prst="rect">
            <a:avLst/>
          </a:prstGeom>
          <a:noFill/>
        </p:spPr>
        <p:txBody>
          <a:bodyPr wrap="square">
            <a:spAutoFit/>
          </a:bodyPr>
          <a:lstStyle/>
          <a:p>
            <a:r>
              <a:rPr lang="en-US" sz="2000" b="1" dirty="0">
                <a:solidFill>
                  <a:srgbClr val="C1510A"/>
                </a:solidFill>
                <a:effectLst/>
                <a:latin typeface="Helvetica" panose="020B0604020202020204" pitchFamily="34" charset="0"/>
              </a:rPr>
              <a:t>The Implementation Process</a:t>
            </a:r>
          </a:p>
        </p:txBody>
      </p:sp>
      <p:grpSp>
        <p:nvGrpSpPr>
          <p:cNvPr id="12" name="Group 11">
            <a:extLst>
              <a:ext uri="{FF2B5EF4-FFF2-40B4-BE49-F238E27FC236}">
                <a16:creationId xmlns:a16="http://schemas.microsoft.com/office/drawing/2014/main" id="{C9F2F5AA-5345-40A3-A02C-8F39ED5840FF}"/>
              </a:ext>
            </a:extLst>
          </p:cNvPr>
          <p:cNvGrpSpPr/>
          <p:nvPr/>
        </p:nvGrpSpPr>
        <p:grpSpPr>
          <a:xfrm>
            <a:off x="130614" y="576828"/>
            <a:ext cx="5272804" cy="536288"/>
            <a:chOff x="130614" y="576828"/>
            <a:chExt cx="5272804" cy="536288"/>
          </a:xfrm>
        </p:grpSpPr>
        <p:sp>
          <p:nvSpPr>
            <p:cNvPr id="14" name="TextBox 13">
              <a:extLst>
                <a:ext uri="{FF2B5EF4-FFF2-40B4-BE49-F238E27FC236}">
                  <a16:creationId xmlns:a16="http://schemas.microsoft.com/office/drawing/2014/main" id="{8C5F1B9D-95F7-4B48-A88D-D2B2251CEC52}"/>
                </a:ext>
              </a:extLst>
            </p:cNvPr>
            <p:cNvSpPr txBox="1"/>
            <p:nvPr/>
          </p:nvSpPr>
          <p:spPr>
            <a:xfrm>
              <a:off x="2449853" y="576828"/>
              <a:ext cx="2953565" cy="523220"/>
            </a:xfrm>
            <a:prstGeom prst="rect">
              <a:avLst/>
            </a:prstGeom>
            <a:noFill/>
          </p:spPr>
          <p:txBody>
            <a:bodyPr wrap="none" rtlCol="0">
              <a:spAutoFit/>
            </a:bodyPr>
            <a:lstStyle/>
            <a:p>
              <a:r>
                <a:rPr lang="en-US" sz="2800" dirty="0">
                  <a:solidFill>
                    <a:schemeClr val="bg1"/>
                  </a:solidFill>
                  <a:latin typeface="Times New Roman" panose="02020603050405020304" pitchFamily="18" charset="0"/>
                  <a:cs typeface="Times New Roman" panose="02020603050405020304" pitchFamily="18" charset="0"/>
                </a:rPr>
                <a:t> Groups and Teams</a:t>
              </a:r>
            </a:p>
          </p:txBody>
        </p:sp>
        <p:sp>
          <p:nvSpPr>
            <p:cNvPr id="15" name="Rectangle 14">
              <a:extLst>
                <a:ext uri="{FF2B5EF4-FFF2-40B4-BE49-F238E27FC236}">
                  <a16:creationId xmlns:a16="http://schemas.microsoft.com/office/drawing/2014/main" id="{326BFDA7-1668-4ED7-B61D-14875A258907}"/>
                </a:ext>
              </a:extLst>
            </p:cNvPr>
            <p:cNvSpPr/>
            <p:nvPr/>
          </p:nvSpPr>
          <p:spPr>
            <a:xfrm>
              <a:off x="130614" y="589896"/>
              <a:ext cx="2085827" cy="523220"/>
            </a:xfrm>
            <a:prstGeom prst="rect">
              <a:avLst/>
            </a:prstGeom>
          </p:spPr>
          <p:txBody>
            <a:bodyPr wrap="none">
              <a:spAutoFit/>
            </a:bodyPr>
            <a:lstStyle/>
            <a:p>
              <a:r>
                <a:rPr lang="en-US" sz="2800" dirty="0">
                  <a:solidFill>
                    <a:schemeClr val="bg1"/>
                  </a:solidFill>
                  <a:latin typeface="Times New Roman" panose="02020603050405020304" pitchFamily="18" charset="0"/>
                  <a:cs typeface="Times New Roman" panose="02020603050405020304" pitchFamily="18" charset="0"/>
                </a:rPr>
                <a:t>CHAPTER</a:t>
              </a:r>
              <a:r>
                <a:rPr lang="en-US" sz="2800" dirty="0">
                  <a:solidFill>
                    <a:schemeClr val="bg1"/>
                  </a:solidFill>
                  <a:cs typeface="Tajawal Medium" panose="00000600000000000000"/>
                </a:rPr>
                <a:t> 7</a:t>
              </a:r>
            </a:p>
          </p:txBody>
        </p:sp>
      </p:grpSp>
      <p:graphicFrame>
        <p:nvGraphicFramePr>
          <p:cNvPr id="8" name="Table 7">
            <a:extLst>
              <a:ext uri="{FF2B5EF4-FFF2-40B4-BE49-F238E27FC236}">
                <a16:creationId xmlns:a16="http://schemas.microsoft.com/office/drawing/2014/main" id="{3C1C4C49-A100-4F87-B38A-F6454051E4A4}"/>
              </a:ext>
            </a:extLst>
          </p:cNvPr>
          <p:cNvGraphicFramePr>
            <a:graphicFrameLocks noGrp="1"/>
          </p:cNvGraphicFramePr>
          <p:nvPr>
            <p:extLst>
              <p:ext uri="{D42A27DB-BD31-4B8C-83A1-F6EECF244321}">
                <p14:modId xmlns:p14="http://schemas.microsoft.com/office/powerpoint/2010/main" val="2899832699"/>
              </p:ext>
            </p:extLst>
          </p:nvPr>
        </p:nvGraphicFramePr>
        <p:xfrm>
          <a:off x="1648088" y="1889867"/>
          <a:ext cx="10424587" cy="3383280"/>
        </p:xfrm>
        <a:graphic>
          <a:graphicData uri="http://schemas.openxmlformats.org/drawingml/2006/table">
            <a:tbl>
              <a:tblPr firstRow="1" bandRow="1">
                <a:tableStyleId>{5C22544A-7EE6-4342-B048-85BDC9FD1C3A}</a:tableStyleId>
              </a:tblPr>
              <a:tblGrid>
                <a:gridCol w="1444487">
                  <a:extLst>
                    <a:ext uri="{9D8B030D-6E8A-4147-A177-3AD203B41FA5}">
                      <a16:colId xmlns:a16="http://schemas.microsoft.com/office/drawing/2014/main" val="3871359360"/>
                    </a:ext>
                  </a:extLst>
                </a:gridCol>
                <a:gridCol w="8980100">
                  <a:extLst>
                    <a:ext uri="{9D8B030D-6E8A-4147-A177-3AD203B41FA5}">
                      <a16:colId xmlns:a16="http://schemas.microsoft.com/office/drawing/2014/main" val="1091551387"/>
                    </a:ext>
                  </a:extLst>
                </a:gridCol>
              </a:tblGrid>
              <a:tr h="2313500">
                <a:tc>
                  <a: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b="1" dirty="0">
                          <a:solidFill>
                            <a:schemeClr val="tx1"/>
                          </a:solidFill>
                        </a:rPr>
                        <a:t>The Implementation Process</a:t>
                      </a:r>
                    </a:p>
                    <a:p>
                      <a:pPr marL="0" marR="0" lvl="0" indent="0" algn="just" defTabSz="914400" rtl="0" eaLnBrk="1" fontAlgn="auto" latinLnBrk="0" hangingPunct="1">
                        <a:lnSpc>
                          <a:spcPct val="100000"/>
                        </a:lnSpc>
                        <a:spcBef>
                          <a:spcPts val="0"/>
                        </a:spcBef>
                        <a:spcAft>
                          <a:spcPts val="0"/>
                        </a:spcAft>
                        <a:buClrTx/>
                        <a:buSzTx/>
                        <a:buFontTx/>
                        <a:buNone/>
                        <a:tabLst/>
                        <a:defRPr/>
                      </a:pPr>
                      <a:endParaRPr lang="en-US" b="1" dirty="0">
                        <a:solidFill>
                          <a:schemeClr val="tx1"/>
                        </a:solidFill>
                      </a:endParaRPr>
                    </a:p>
                  </a:txBody>
                  <a:tcPr>
                    <a:noFill/>
                  </a:tcPr>
                </a:tc>
                <a:tc>
                  <a:txBody>
                    <a:bodyPr/>
                    <a:lstStyle/>
                    <a:p>
                      <a:pPr marL="285750" indent="-285750" algn="just" defTabSz="914400" rtl="0" eaLnBrk="1" latinLnBrk="0" hangingPunct="1">
                        <a:buFont typeface="Wingdings" panose="05000000000000000000" pitchFamily="2" charset="2"/>
                        <a:buChar char="§"/>
                      </a:pPr>
                      <a:r>
                        <a:rPr lang="en-US" sz="1800" b="0" i="0" u="none" kern="1200" dirty="0">
                          <a:solidFill>
                            <a:schemeClr val="tx1"/>
                          </a:solidFill>
                          <a:latin typeface="+mn-lt"/>
                          <a:ea typeface="+mn-ea"/>
                          <a:cs typeface="+mn-cs"/>
                        </a:rPr>
                        <a:t>Implementing teams across an organization is not easy; it takes a lot of hard work, time, training, and patience.</a:t>
                      </a:r>
                    </a:p>
                    <a:p>
                      <a:pPr marL="285750" indent="-285750" algn="just" defTabSz="914400" rtl="0" eaLnBrk="1" latinLnBrk="0" hangingPunct="1">
                        <a:buFont typeface="Wingdings" panose="05000000000000000000" pitchFamily="2" charset="2"/>
                        <a:buChar char="§"/>
                      </a:pPr>
                      <a:endParaRPr lang="en-US" sz="1800" b="0" i="0" u="none" kern="1200" dirty="0">
                        <a:solidFill>
                          <a:schemeClr val="tx1"/>
                        </a:solidFill>
                        <a:latin typeface="+mn-lt"/>
                        <a:ea typeface="+mn-ea"/>
                        <a:cs typeface="+mn-cs"/>
                      </a:endParaRPr>
                    </a:p>
                    <a:p>
                      <a:pPr marL="285750" indent="-285750" algn="just" defTabSz="914400" rtl="0" eaLnBrk="1" latinLnBrk="0" hangingPunct="1">
                        <a:buFont typeface="Wingdings" panose="05000000000000000000" pitchFamily="2" charset="2"/>
                        <a:buChar char="§"/>
                      </a:pPr>
                      <a:r>
                        <a:rPr lang="en-US" sz="1800" b="0" i="0" u="none" kern="1200" dirty="0">
                          <a:solidFill>
                            <a:schemeClr val="tx1"/>
                          </a:solidFill>
                          <a:latin typeface="+mn-lt"/>
                          <a:ea typeface="+mn-ea"/>
                          <a:cs typeface="+mn-cs"/>
                        </a:rPr>
                        <a:t> Indeed, changing from a traditional organizational structure to a team-based structure is a major organizational change and calls for a complete cultural change for the organization.</a:t>
                      </a:r>
                    </a:p>
                    <a:p>
                      <a:pPr marL="285750" indent="-285750" algn="just" defTabSz="914400" rtl="0" eaLnBrk="1" latinLnBrk="0" hangingPunct="1">
                        <a:buFont typeface="Wingdings" panose="05000000000000000000" pitchFamily="2" charset="2"/>
                        <a:buChar char="§"/>
                      </a:pPr>
                      <a:endParaRPr lang="en-US" sz="1800" b="0" i="0" u="none" kern="1200" dirty="0">
                        <a:solidFill>
                          <a:schemeClr val="tx1"/>
                        </a:solidFill>
                        <a:latin typeface="+mn-lt"/>
                        <a:ea typeface="+mn-ea"/>
                        <a:cs typeface="+mn-cs"/>
                      </a:endParaRPr>
                    </a:p>
                    <a:p>
                      <a:pPr marL="285750" indent="-285750" algn="just" defTabSz="914400" rtl="0" eaLnBrk="1" latinLnBrk="0" hangingPunct="1">
                        <a:buFont typeface="Wingdings" panose="05000000000000000000" pitchFamily="2" charset="2"/>
                        <a:buChar char="§"/>
                      </a:pPr>
                      <a:r>
                        <a:rPr lang="en-US" sz="1800" b="0" i="0" u="none" kern="1200" dirty="0">
                          <a:solidFill>
                            <a:schemeClr val="tx1"/>
                          </a:solidFill>
                          <a:latin typeface="+mn-lt"/>
                          <a:ea typeface="+mn-ea"/>
                          <a:cs typeface="+mn-cs"/>
                        </a:rPr>
                        <a:t>Typically, the organization is hierarchically designed to provide clear direction and control. However, many organizations need to be able to react quickly to a dynamic environment. Team procedures artificially imposed on existing processes are a recipe for disaster. </a:t>
                      </a:r>
                    </a:p>
                    <a:p>
                      <a:pPr marL="285750" indent="-285750" algn="just" defTabSz="914400" rtl="0" eaLnBrk="1" latinLnBrk="0" hangingPunct="1">
                        <a:buFont typeface="Wingdings" panose="05000000000000000000" pitchFamily="2" charset="2"/>
                        <a:buChar char="§"/>
                      </a:pPr>
                      <a:endParaRPr lang="en-US" sz="1800" b="0" i="0" u="none" kern="1200" dirty="0">
                        <a:solidFill>
                          <a:schemeClr val="tx1"/>
                        </a:solidFill>
                        <a:latin typeface="+mn-lt"/>
                        <a:ea typeface="+mn-ea"/>
                        <a:cs typeface="+mn-cs"/>
                      </a:endParaRPr>
                    </a:p>
                    <a:p>
                      <a:pPr marL="285750" indent="-285750" algn="just" defTabSz="914400" rtl="0" eaLnBrk="1" latinLnBrk="0" hangingPunct="1">
                        <a:buFont typeface="Wingdings" panose="05000000000000000000" pitchFamily="2" charset="2"/>
                        <a:buChar char="§"/>
                      </a:pPr>
                      <a:r>
                        <a:rPr lang="en-US" sz="1800" b="0" i="0" u="none" kern="1200" dirty="0">
                          <a:solidFill>
                            <a:schemeClr val="tx1"/>
                          </a:solidFill>
                          <a:latin typeface="+mn-lt"/>
                          <a:ea typeface="+mn-ea"/>
                          <a:cs typeface="+mn-cs"/>
                        </a:rPr>
                        <a:t>In this section, we present several essential elements peculiar to an organizational change to a team-based situation. .</a:t>
                      </a:r>
                    </a:p>
                  </a:txBody>
                  <a:tcPr>
                    <a:noFill/>
                  </a:tcPr>
                </a:tc>
                <a:extLst>
                  <a:ext uri="{0D108BD9-81ED-4DB2-BD59-A6C34878D82A}">
                    <a16:rowId xmlns:a16="http://schemas.microsoft.com/office/drawing/2014/main" val="3251237068"/>
                  </a:ext>
                </a:extLst>
              </a:tr>
            </a:tbl>
          </a:graphicData>
        </a:graphic>
      </p:graphicFrame>
    </p:spTree>
    <p:extLst>
      <p:ext uri="{BB962C8B-B14F-4D97-AF65-F5344CB8AC3E}">
        <p14:creationId xmlns:p14="http://schemas.microsoft.com/office/powerpoint/2010/main" val="46417692"/>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9533101" cy="1610200"/>
          </a:xfrm>
          <a:prstGeom prst="rect">
            <a:avLst/>
          </a:prstGeom>
        </p:spPr>
      </p:pic>
      <p:sp>
        <p:nvSpPr>
          <p:cNvPr id="13" name="TextBox 12">
            <a:extLst>
              <a:ext uri="{FF2B5EF4-FFF2-40B4-BE49-F238E27FC236}">
                <a16:creationId xmlns:a16="http://schemas.microsoft.com/office/drawing/2014/main" id="{BBE7B179-D78A-43C4-BC53-870145A7F86C}"/>
              </a:ext>
            </a:extLst>
          </p:cNvPr>
          <p:cNvSpPr txBox="1"/>
          <p:nvPr/>
        </p:nvSpPr>
        <p:spPr>
          <a:xfrm>
            <a:off x="1874165" y="1411062"/>
            <a:ext cx="10198510" cy="400110"/>
          </a:xfrm>
          <a:prstGeom prst="rect">
            <a:avLst/>
          </a:prstGeom>
          <a:noFill/>
        </p:spPr>
        <p:txBody>
          <a:bodyPr wrap="square">
            <a:spAutoFit/>
          </a:bodyPr>
          <a:lstStyle/>
          <a:p>
            <a:r>
              <a:rPr lang="en-US" sz="2000" b="1" dirty="0">
                <a:solidFill>
                  <a:srgbClr val="C1510A"/>
                </a:solidFill>
                <a:effectLst/>
                <a:latin typeface="Helvetica" panose="020B0604020202020204" pitchFamily="34" charset="0"/>
              </a:rPr>
              <a:t>The Implementation Process</a:t>
            </a:r>
          </a:p>
        </p:txBody>
      </p:sp>
      <p:grpSp>
        <p:nvGrpSpPr>
          <p:cNvPr id="12" name="Group 11">
            <a:extLst>
              <a:ext uri="{FF2B5EF4-FFF2-40B4-BE49-F238E27FC236}">
                <a16:creationId xmlns:a16="http://schemas.microsoft.com/office/drawing/2014/main" id="{C9F2F5AA-5345-40A3-A02C-8F39ED5840FF}"/>
              </a:ext>
            </a:extLst>
          </p:cNvPr>
          <p:cNvGrpSpPr/>
          <p:nvPr/>
        </p:nvGrpSpPr>
        <p:grpSpPr>
          <a:xfrm>
            <a:off x="130614" y="576828"/>
            <a:ext cx="5272804" cy="536288"/>
            <a:chOff x="130614" y="576828"/>
            <a:chExt cx="5272804" cy="536288"/>
          </a:xfrm>
        </p:grpSpPr>
        <p:sp>
          <p:nvSpPr>
            <p:cNvPr id="14" name="TextBox 13">
              <a:extLst>
                <a:ext uri="{FF2B5EF4-FFF2-40B4-BE49-F238E27FC236}">
                  <a16:creationId xmlns:a16="http://schemas.microsoft.com/office/drawing/2014/main" id="{8C5F1B9D-95F7-4B48-A88D-D2B2251CEC52}"/>
                </a:ext>
              </a:extLst>
            </p:cNvPr>
            <p:cNvSpPr txBox="1"/>
            <p:nvPr/>
          </p:nvSpPr>
          <p:spPr>
            <a:xfrm>
              <a:off x="2449853" y="576828"/>
              <a:ext cx="2953565" cy="523220"/>
            </a:xfrm>
            <a:prstGeom prst="rect">
              <a:avLst/>
            </a:prstGeom>
            <a:noFill/>
          </p:spPr>
          <p:txBody>
            <a:bodyPr wrap="none" rtlCol="0">
              <a:spAutoFit/>
            </a:bodyPr>
            <a:lstStyle/>
            <a:p>
              <a:r>
                <a:rPr lang="en-US" sz="2800" dirty="0">
                  <a:solidFill>
                    <a:schemeClr val="bg1"/>
                  </a:solidFill>
                  <a:latin typeface="Times New Roman" panose="02020603050405020304" pitchFamily="18" charset="0"/>
                  <a:cs typeface="Times New Roman" panose="02020603050405020304" pitchFamily="18" charset="0"/>
                </a:rPr>
                <a:t> Groups and Teams</a:t>
              </a:r>
            </a:p>
          </p:txBody>
        </p:sp>
        <p:sp>
          <p:nvSpPr>
            <p:cNvPr id="15" name="Rectangle 14">
              <a:extLst>
                <a:ext uri="{FF2B5EF4-FFF2-40B4-BE49-F238E27FC236}">
                  <a16:creationId xmlns:a16="http://schemas.microsoft.com/office/drawing/2014/main" id="{326BFDA7-1668-4ED7-B61D-14875A258907}"/>
                </a:ext>
              </a:extLst>
            </p:cNvPr>
            <p:cNvSpPr/>
            <p:nvPr/>
          </p:nvSpPr>
          <p:spPr>
            <a:xfrm>
              <a:off x="130614" y="589896"/>
              <a:ext cx="2085827" cy="523220"/>
            </a:xfrm>
            <a:prstGeom prst="rect">
              <a:avLst/>
            </a:prstGeom>
          </p:spPr>
          <p:txBody>
            <a:bodyPr wrap="none">
              <a:spAutoFit/>
            </a:bodyPr>
            <a:lstStyle/>
            <a:p>
              <a:r>
                <a:rPr lang="en-US" sz="2800" dirty="0">
                  <a:solidFill>
                    <a:schemeClr val="bg1"/>
                  </a:solidFill>
                  <a:latin typeface="Times New Roman" panose="02020603050405020304" pitchFamily="18" charset="0"/>
                  <a:cs typeface="Times New Roman" panose="02020603050405020304" pitchFamily="18" charset="0"/>
                </a:rPr>
                <a:t>CHAPTER</a:t>
              </a:r>
              <a:r>
                <a:rPr lang="en-US" sz="2800" dirty="0">
                  <a:solidFill>
                    <a:schemeClr val="bg1"/>
                  </a:solidFill>
                  <a:cs typeface="Tajawal Medium" panose="00000600000000000000"/>
                </a:rPr>
                <a:t> 7</a:t>
              </a:r>
            </a:p>
          </p:txBody>
        </p:sp>
      </p:grpSp>
      <p:pic>
        <p:nvPicPr>
          <p:cNvPr id="7" name="Picture 6">
            <a:extLst>
              <a:ext uri="{FF2B5EF4-FFF2-40B4-BE49-F238E27FC236}">
                <a16:creationId xmlns:a16="http://schemas.microsoft.com/office/drawing/2014/main" id="{A924AD62-AE6F-45EC-8783-C3B6C9090B90}"/>
              </a:ext>
            </a:extLst>
          </p:cNvPr>
          <p:cNvPicPr>
            <a:picLocks noChangeAspect="1"/>
          </p:cNvPicPr>
          <p:nvPr/>
        </p:nvPicPr>
        <p:blipFill>
          <a:blip r:embed="rId7"/>
          <a:stretch>
            <a:fillRect/>
          </a:stretch>
        </p:blipFill>
        <p:spPr>
          <a:xfrm>
            <a:off x="5844209" y="1610200"/>
            <a:ext cx="6056243" cy="4143492"/>
          </a:xfrm>
          <a:prstGeom prst="rect">
            <a:avLst/>
          </a:prstGeom>
        </p:spPr>
      </p:pic>
      <p:sp>
        <p:nvSpPr>
          <p:cNvPr id="16" name="TextBox 15">
            <a:extLst>
              <a:ext uri="{FF2B5EF4-FFF2-40B4-BE49-F238E27FC236}">
                <a16:creationId xmlns:a16="http://schemas.microsoft.com/office/drawing/2014/main" id="{DC05AC08-AAC4-4BE0-AF7F-FCEA1B1D7909}"/>
              </a:ext>
            </a:extLst>
          </p:cNvPr>
          <p:cNvSpPr txBox="1"/>
          <p:nvPr/>
        </p:nvSpPr>
        <p:spPr>
          <a:xfrm>
            <a:off x="2008690" y="2524178"/>
            <a:ext cx="4445118" cy="2862322"/>
          </a:xfrm>
          <a:prstGeom prst="rect">
            <a:avLst/>
          </a:prstGeom>
          <a:noFill/>
        </p:spPr>
        <p:txBody>
          <a:bodyPr wrap="square">
            <a:spAutoFit/>
          </a:bodyPr>
          <a:lstStyle/>
          <a:p>
            <a:pPr algn="just"/>
            <a:r>
              <a:rPr lang="en-US" b="1" i="1" dirty="0"/>
              <a:t>Figure 7.4. Phases of Team Implementations</a:t>
            </a:r>
          </a:p>
          <a:p>
            <a:pPr algn="just"/>
            <a:endParaRPr lang="en-US" i="1" dirty="0"/>
          </a:p>
          <a:p>
            <a:pPr algn="just"/>
            <a:r>
              <a:rPr lang="en-US" i="1" dirty="0"/>
              <a:t>Implementation of teams in organizations is a long and arduous process. After the decision is made to initiate teams, the steering committee develops the plans for the design team, which plans the entire process. The goal is for teams to become self-managing. The time it takes for each stage varies with the organization.</a:t>
            </a:r>
          </a:p>
        </p:txBody>
      </p:sp>
    </p:spTree>
    <p:extLst>
      <p:ext uri="{BB962C8B-B14F-4D97-AF65-F5344CB8AC3E}">
        <p14:creationId xmlns:p14="http://schemas.microsoft.com/office/powerpoint/2010/main" val="884008498"/>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9533101" cy="1610200"/>
          </a:xfrm>
          <a:prstGeom prst="rect">
            <a:avLst/>
          </a:prstGeom>
        </p:spPr>
      </p:pic>
      <p:sp>
        <p:nvSpPr>
          <p:cNvPr id="13" name="TextBox 12">
            <a:extLst>
              <a:ext uri="{FF2B5EF4-FFF2-40B4-BE49-F238E27FC236}">
                <a16:creationId xmlns:a16="http://schemas.microsoft.com/office/drawing/2014/main" id="{BBE7B179-D78A-43C4-BC53-870145A7F86C}"/>
              </a:ext>
            </a:extLst>
          </p:cNvPr>
          <p:cNvSpPr txBox="1"/>
          <p:nvPr/>
        </p:nvSpPr>
        <p:spPr>
          <a:xfrm>
            <a:off x="1874165" y="1411062"/>
            <a:ext cx="10198510" cy="400110"/>
          </a:xfrm>
          <a:prstGeom prst="rect">
            <a:avLst/>
          </a:prstGeom>
          <a:noFill/>
        </p:spPr>
        <p:txBody>
          <a:bodyPr wrap="square">
            <a:spAutoFit/>
          </a:bodyPr>
          <a:lstStyle/>
          <a:p>
            <a:r>
              <a:rPr lang="en-US" sz="2000" b="1" dirty="0">
                <a:solidFill>
                  <a:srgbClr val="C1510A"/>
                </a:solidFill>
                <a:effectLst/>
                <a:latin typeface="Helvetica" panose="020B0604020202020204" pitchFamily="34" charset="0"/>
              </a:rPr>
              <a:t>The Implementation Process</a:t>
            </a:r>
          </a:p>
        </p:txBody>
      </p:sp>
      <p:grpSp>
        <p:nvGrpSpPr>
          <p:cNvPr id="12" name="Group 11">
            <a:extLst>
              <a:ext uri="{FF2B5EF4-FFF2-40B4-BE49-F238E27FC236}">
                <a16:creationId xmlns:a16="http://schemas.microsoft.com/office/drawing/2014/main" id="{C9F2F5AA-5345-40A3-A02C-8F39ED5840FF}"/>
              </a:ext>
            </a:extLst>
          </p:cNvPr>
          <p:cNvGrpSpPr/>
          <p:nvPr/>
        </p:nvGrpSpPr>
        <p:grpSpPr>
          <a:xfrm>
            <a:off x="130614" y="576828"/>
            <a:ext cx="5272804" cy="536288"/>
            <a:chOff x="130614" y="576828"/>
            <a:chExt cx="5272804" cy="536288"/>
          </a:xfrm>
        </p:grpSpPr>
        <p:sp>
          <p:nvSpPr>
            <p:cNvPr id="14" name="TextBox 13">
              <a:extLst>
                <a:ext uri="{FF2B5EF4-FFF2-40B4-BE49-F238E27FC236}">
                  <a16:creationId xmlns:a16="http://schemas.microsoft.com/office/drawing/2014/main" id="{8C5F1B9D-95F7-4B48-A88D-D2B2251CEC52}"/>
                </a:ext>
              </a:extLst>
            </p:cNvPr>
            <p:cNvSpPr txBox="1"/>
            <p:nvPr/>
          </p:nvSpPr>
          <p:spPr>
            <a:xfrm>
              <a:off x="2449853" y="576828"/>
              <a:ext cx="2953565" cy="523220"/>
            </a:xfrm>
            <a:prstGeom prst="rect">
              <a:avLst/>
            </a:prstGeom>
            <a:noFill/>
          </p:spPr>
          <p:txBody>
            <a:bodyPr wrap="none" rtlCol="0">
              <a:spAutoFit/>
            </a:bodyPr>
            <a:lstStyle/>
            <a:p>
              <a:r>
                <a:rPr lang="en-US" sz="2800" dirty="0">
                  <a:solidFill>
                    <a:schemeClr val="bg1"/>
                  </a:solidFill>
                  <a:latin typeface="Times New Roman" panose="02020603050405020304" pitchFamily="18" charset="0"/>
                  <a:cs typeface="Times New Roman" panose="02020603050405020304" pitchFamily="18" charset="0"/>
                </a:rPr>
                <a:t> Groups and Teams</a:t>
              </a:r>
            </a:p>
          </p:txBody>
        </p:sp>
        <p:sp>
          <p:nvSpPr>
            <p:cNvPr id="15" name="Rectangle 14">
              <a:extLst>
                <a:ext uri="{FF2B5EF4-FFF2-40B4-BE49-F238E27FC236}">
                  <a16:creationId xmlns:a16="http://schemas.microsoft.com/office/drawing/2014/main" id="{326BFDA7-1668-4ED7-B61D-14875A258907}"/>
                </a:ext>
              </a:extLst>
            </p:cNvPr>
            <p:cNvSpPr/>
            <p:nvPr/>
          </p:nvSpPr>
          <p:spPr>
            <a:xfrm>
              <a:off x="130614" y="589896"/>
              <a:ext cx="2085827" cy="523220"/>
            </a:xfrm>
            <a:prstGeom prst="rect">
              <a:avLst/>
            </a:prstGeom>
          </p:spPr>
          <p:txBody>
            <a:bodyPr wrap="none">
              <a:spAutoFit/>
            </a:bodyPr>
            <a:lstStyle/>
            <a:p>
              <a:r>
                <a:rPr lang="en-US" sz="2800" dirty="0">
                  <a:solidFill>
                    <a:schemeClr val="bg1"/>
                  </a:solidFill>
                  <a:latin typeface="Times New Roman" panose="02020603050405020304" pitchFamily="18" charset="0"/>
                  <a:cs typeface="Times New Roman" panose="02020603050405020304" pitchFamily="18" charset="0"/>
                </a:rPr>
                <a:t>CHAPTER</a:t>
              </a:r>
              <a:r>
                <a:rPr lang="en-US" sz="2800" dirty="0">
                  <a:solidFill>
                    <a:schemeClr val="bg1"/>
                  </a:solidFill>
                  <a:cs typeface="Tajawal Medium" panose="00000600000000000000"/>
                </a:rPr>
                <a:t> 7</a:t>
              </a:r>
            </a:p>
          </p:txBody>
        </p:sp>
      </p:grpSp>
      <p:graphicFrame>
        <p:nvGraphicFramePr>
          <p:cNvPr id="8" name="Table 7">
            <a:extLst>
              <a:ext uri="{FF2B5EF4-FFF2-40B4-BE49-F238E27FC236}">
                <a16:creationId xmlns:a16="http://schemas.microsoft.com/office/drawing/2014/main" id="{3C1C4C49-A100-4F87-B38A-F6454051E4A4}"/>
              </a:ext>
            </a:extLst>
          </p:cNvPr>
          <p:cNvGraphicFramePr>
            <a:graphicFrameLocks noGrp="1"/>
          </p:cNvGraphicFramePr>
          <p:nvPr>
            <p:extLst>
              <p:ext uri="{D42A27DB-BD31-4B8C-83A1-F6EECF244321}">
                <p14:modId xmlns:p14="http://schemas.microsoft.com/office/powerpoint/2010/main" val="2781699108"/>
              </p:ext>
            </p:extLst>
          </p:nvPr>
        </p:nvGraphicFramePr>
        <p:xfrm>
          <a:off x="1648088" y="1889867"/>
          <a:ext cx="10424587" cy="3931920"/>
        </p:xfrm>
        <a:graphic>
          <a:graphicData uri="http://schemas.openxmlformats.org/drawingml/2006/table">
            <a:tbl>
              <a:tblPr firstRow="1" bandRow="1">
                <a:tableStyleId>{5C22544A-7EE6-4342-B048-85BDC9FD1C3A}</a:tableStyleId>
              </a:tblPr>
              <a:tblGrid>
                <a:gridCol w="1444487">
                  <a:extLst>
                    <a:ext uri="{9D8B030D-6E8A-4147-A177-3AD203B41FA5}">
                      <a16:colId xmlns:a16="http://schemas.microsoft.com/office/drawing/2014/main" val="3871359360"/>
                    </a:ext>
                  </a:extLst>
                </a:gridCol>
                <a:gridCol w="8980100">
                  <a:extLst>
                    <a:ext uri="{9D8B030D-6E8A-4147-A177-3AD203B41FA5}">
                      <a16:colId xmlns:a16="http://schemas.microsoft.com/office/drawing/2014/main" val="1091551387"/>
                    </a:ext>
                  </a:extLst>
                </a:gridCol>
              </a:tblGrid>
              <a:tr h="2313500">
                <a:tc>
                  <a: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b="1" dirty="0">
                          <a:solidFill>
                            <a:schemeClr val="tx1"/>
                          </a:solidFill>
                        </a:rPr>
                        <a:t>The Implementation Process</a:t>
                      </a:r>
                    </a:p>
                    <a:p>
                      <a:pPr marL="0" marR="0" lvl="0" indent="0" algn="just" defTabSz="914400" rtl="0" eaLnBrk="1" fontAlgn="auto" latinLnBrk="0" hangingPunct="1">
                        <a:lnSpc>
                          <a:spcPct val="100000"/>
                        </a:lnSpc>
                        <a:spcBef>
                          <a:spcPts val="0"/>
                        </a:spcBef>
                        <a:spcAft>
                          <a:spcPts val="0"/>
                        </a:spcAft>
                        <a:buClrTx/>
                        <a:buSzTx/>
                        <a:buFontTx/>
                        <a:buNone/>
                        <a:tabLst/>
                        <a:defRPr/>
                      </a:pPr>
                      <a:endParaRPr lang="en-US" b="1" dirty="0">
                        <a:solidFill>
                          <a:schemeClr val="tx1"/>
                        </a:solidFill>
                      </a:endParaRPr>
                    </a:p>
                  </a:txBody>
                  <a:tcPr>
                    <a:noFill/>
                  </a:tcPr>
                </a:tc>
                <a:tc>
                  <a:txBody>
                    <a:bodyPr/>
                    <a:lstStyle/>
                    <a:p>
                      <a:pPr marL="0" indent="0" algn="just" defTabSz="914400" rtl="0" eaLnBrk="1" latinLnBrk="0" hangingPunct="1">
                        <a:buFont typeface="Wingdings" panose="05000000000000000000" pitchFamily="2" charset="2"/>
                        <a:buNone/>
                      </a:pPr>
                      <a:r>
                        <a:rPr lang="en-US" sz="1800" b="1" i="0" u="sng" kern="1200" dirty="0">
                          <a:solidFill>
                            <a:schemeClr val="accent2">
                              <a:lumMod val="50000"/>
                            </a:schemeClr>
                          </a:solidFill>
                          <a:latin typeface="+mn-lt"/>
                          <a:ea typeface="+mn-ea"/>
                          <a:cs typeface="+mn-cs"/>
                        </a:rPr>
                        <a:t>Phase 1: Start-Up:</a:t>
                      </a:r>
                    </a:p>
                    <a:p>
                      <a:pPr marL="0" indent="0" algn="just" defTabSz="914400" rtl="0" eaLnBrk="1" latinLnBrk="0" hangingPunct="1">
                        <a:buFont typeface="Wingdings" panose="05000000000000000000" pitchFamily="2" charset="2"/>
                        <a:buNone/>
                      </a:pPr>
                      <a:endParaRPr lang="en-US" sz="1800" b="1" i="0" u="sng" kern="1200" dirty="0">
                        <a:solidFill>
                          <a:schemeClr val="accent2">
                            <a:lumMod val="50000"/>
                          </a:schemeClr>
                        </a:solidFill>
                        <a:latin typeface="+mn-lt"/>
                        <a:ea typeface="+mn-ea"/>
                        <a:cs typeface="+mn-cs"/>
                      </a:endParaRPr>
                    </a:p>
                    <a:p>
                      <a:pPr marL="285750" indent="-285750" algn="just" defTabSz="914400" rtl="0" eaLnBrk="1" latinLnBrk="0" hangingPunct="1">
                        <a:buFont typeface="Wingdings" panose="05000000000000000000" pitchFamily="2" charset="2"/>
                        <a:buChar char="§"/>
                      </a:pPr>
                      <a:r>
                        <a:rPr lang="en-US" sz="1800" b="0" i="0" u="none" kern="1200" dirty="0">
                          <a:solidFill>
                            <a:schemeClr val="tx1"/>
                          </a:solidFill>
                          <a:latin typeface="+mn-lt"/>
                          <a:ea typeface="+mn-ea"/>
                          <a:cs typeface="+mn-cs"/>
                        </a:rPr>
                        <a:t>In phase 1, team members are selected and prepared to work in teams so that the teams have the best possible chance of success. </a:t>
                      </a:r>
                    </a:p>
                    <a:p>
                      <a:pPr marL="285750" indent="-285750" algn="just" defTabSz="914400" rtl="0" eaLnBrk="1" latinLnBrk="0" hangingPunct="1">
                        <a:buFont typeface="Wingdings" panose="05000000000000000000" pitchFamily="2" charset="2"/>
                        <a:buChar char="§"/>
                      </a:pPr>
                      <a:r>
                        <a:rPr lang="en-US" sz="1800" b="0" i="0" u="none" kern="1200" dirty="0">
                          <a:solidFill>
                            <a:schemeClr val="tx1"/>
                          </a:solidFill>
                          <a:latin typeface="+mn-lt"/>
                          <a:ea typeface="+mn-ea"/>
                          <a:cs typeface="+mn-cs"/>
                        </a:rPr>
                        <a:t>Much of the initial training is informational or “awareness” training that sends the message that top management is firmly committed to teams and that teams are not experimental. </a:t>
                      </a:r>
                    </a:p>
                    <a:p>
                      <a:pPr marL="285750" indent="-285750" algn="just" defTabSz="914400" rtl="0" eaLnBrk="1" latinLnBrk="0" hangingPunct="1">
                        <a:buFont typeface="Wingdings" panose="05000000000000000000" pitchFamily="2" charset="2"/>
                        <a:buChar char="§"/>
                      </a:pPr>
                      <a:endParaRPr lang="en-US" sz="1800" b="0" i="0" u="none" kern="1200" dirty="0">
                        <a:solidFill>
                          <a:schemeClr val="tx1"/>
                        </a:solidFill>
                        <a:latin typeface="+mn-lt"/>
                        <a:ea typeface="+mn-ea"/>
                        <a:cs typeface="+mn-cs"/>
                      </a:endParaRPr>
                    </a:p>
                    <a:p>
                      <a:pPr marL="0" indent="0" algn="just" defTabSz="914400" rtl="0" eaLnBrk="1" latinLnBrk="0" hangingPunct="1">
                        <a:buFont typeface="Wingdings" panose="05000000000000000000" pitchFamily="2" charset="2"/>
                        <a:buNone/>
                      </a:pPr>
                      <a:r>
                        <a:rPr lang="en-US" sz="1800" b="1" i="0" u="sng" kern="1200" dirty="0">
                          <a:solidFill>
                            <a:schemeClr val="accent2">
                              <a:lumMod val="50000"/>
                            </a:schemeClr>
                          </a:solidFill>
                          <a:latin typeface="+mn-lt"/>
                          <a:ea typeface="+mn-ea"/>
                          <a:cs typeface="+mn-cs"/>
                        </a:rPr>
                        <a:t>Phase 2: Reality and Unrest:</a:t>
                      </a:r>
                    </a:p>
                    <a:p>
                      <a:pPr marL="0" indent="0" algn="just" defTabSz="914400" rtl="0" eaLnBrk="1" latinLnBrk="0" hangingPunct="1">
                        <a:buFont typeface="Wingdings" panose="05000000000000000000" pitchFamily="2" charset="2"/>
                        <a:buNone/>
                      </a:pPr>
                      <a:endParaRPr lang="en-US" sz="1800" b="1" i="0" u="sng" kern="1200" dirty="0">
                        <a:solidFill>
                          <a:schemeClr val="accent2">
                            <a:lumMod val="50000"/>
                          </a:schemeClr>
                        </a:solidFill>
                        <a:latin typeface="+mn-lt"/>
                        <a:ea typeface="+mn-ea"/>
                        <a:cs typeface="+mn-cs"/>
                      </a:endParaRPr>
                    </a:p>
                    <a:p>
                      <a:pPr marL="285750" indent="-285750" algn="just" defTabSz="914400" rtl="0" eaLnBrk="1" latinLnBrk="0" hangingPunct="1">
                        <a:buFont typeface="Wingdings" panose="05000000000000000000" pitchFamily="2" charset="2"/>
                        <a:buChar char="§"/>
                      </a:pPr>
                      <a:r>
                        <a:rPr lang="en-US" sz="1800" b="0" i="0" u="none" kern="1200" dirty="0">
                          <a:solidFill>
                            <a:schemeClr val="tx1"/>
                          </a:solidFill>
                          <a:latin typeface="+mn-lt"/>
                          <a:ea typeface="+mn-ea"/>
                          <a:cs typeface="+mn-cs"/>
                        </a:rPr>
                        <a:t>After perhaps six to nine months, team members and managers report frustration and confusion about the ambiguities of the new situation. </a:t>
                      </a:r>
                    </a:p>
                    <a:p>
                      <a:pPr marL="285750" indent="-285750" algn="just" defTabSz="914400" rtl="0" eaLnBrk="1" latinLnBrk="0" hangingPunct="1">
                        <a:buFont typeface="Wingdings" panose="05000000000000000000" pitchFamily="2" charset="2"/>
                        <a:buChar char="§"/>
                      </a:pPr>
                      <a:r>
                        <a:rPr lang="en-US" sz="1800" b="0" i="0" u="none" kern="1200" dirty="0">
                          <a:solidFill>
                            <a:schemeClr val="tx1"/>
                          </a:solidFill>
                          <a:latin typeface="+mn-lt"/>
                          <a:ea typeface="+mn-ea"/>
                          <a:cs typeface="+mn-cs"/>
                        </a:rPr>
                        <a:t>For employees, unfamiliar tasks, more responsibility, and worry about job security replace hope for the opportunities presented by the new approach. All of the training and preparation, as important as it is, is never enough to prepare for the storm and backlash. </a:t>
                      </a:r>
                    </a:p>
                  </a:txBody>
                  <a:tcPr>
                    <a:noFill/>
                  </a:tcPr>
                </a:tc>
                <a:extLst>
                  <a:ext uri="{0D108BD9-81ED-4DB2-BD59-A6C34878D82A}">
                    <a16:rowId xmlns:a16="http://schemas.microsoft.com/office/drawing/2014/main" val="3251237068"/>
                  </a:ext>
                </a:extLst>
              </a:tr>
            </a:tbl>
          </a:graphicData>
        </a:graphic>
      </p:graphicFrame>
    </p:spTree>
    <p:extLst>
      <p:ext uri="{BB962C8B-B14F-4D97-AF65-F5344CB8AC3E}">
        <p14:creationId xmlns:p14="http://schemas.microsoft.com/office/powerpoint/2010/main" val="2288025182"/>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9533101" cy="1610200"/>
          </a:xfrm>
          <a:prstGeom prst="rect">
            <a:avLst/>
          </a:prstGeom>
        </p:spPr>
      </p:pic>
      <p:sp>
        <p:nvSpPr>
          <p:cNvPr id="13" name="TextBox 12">
            <a:extLst>
              <a:ext uri="{FF2B5EF4-FFF2-40B4-BE49-F238E27FC236}">
                <a16:creationId xmlns:a16="http://schemas.microsoft.com/office/drawing/2014/main" id="{BBE7B179-D78A-43C4-BC53-870145A7F86C}"/>
              </a:ext>
            </a:extLst>
          </p:cNvPr>
          <p:cNvSpPr txBox="1"/>
          <p:nvPr/>
        </p:nvSpPr>
        <p:spPr>
          <a:xfrm>
            <a:off x="1874165" y="1411062"/>
            <a:ext cx="10198510" cy="400110"/>
          </a:xfrm>
          <a:prstGeom prst="rect">
            <a:avLst/>
          </a:prstGeom>
          <a:noFill/>
        </p:spPr>
        <p:txBody>
          <a:bodyPr wrap="square">
            <a:spAutoFit/>
          </a:bodyPr>
          <a:lstStyle/>
          <a:p>
            <a:r>
              <a:rPr lang="en-US" sz="2000" b="1" dirty="0">
                <a:solidFill>
                  <a:srgbClr val="C1510A"/>
                </a:solidFill>
                <a:effectLst/>
                <a:latin typeface="Helvetica" panose="020B0604020202020204" pitchFamily="34" charset="0"/>
              </a:rPr>
              <a:t>The Implementation Process</a:t>
            </a:r>
          </a:p>
        </p:txBody>
      </p:sp>
      <p:grpSp>
        <p:nvGrpSpPr>
          <p:cNvPr id="12" name="Group 11">
            <a:extLst>
              <a:ext uri="{FF2B5EF4-FFF2-40B4-BE49-F238E27FC236}">
                <a16:creationId xmlns:a16="http://schemas.microsoft.com/office/drawing/2014/main" id="{C9F2F5AA-5345-40A3-A02C-8F39ED5840FF}"/>
              </a:ext>
            </a:extLst>
          </p:cNvPr>
          <p:cNvGrpSpPr/>
          <p:nvPr/>
        </p:nvGrpSpPr>
        <p:grpSpPr>
          <a:xfrm>
            <a:off x="130614" y="576828"/>
            <a:ext cx="5272804" cy="536288"/>
            <a:chOff x="130614" y="576828"/>
            <a:chExt cx="5272804" cy="536288"/>
          </a:xfrm>
        </p:grpSpPr>
        <p:sp>
          <p:nvSpPr>
            <p:cNvPr id="14" name="TextBox 13">
              <a:extLst>
                <a:ext uri="{FF2B5EF4-FFF2-40B4-BE49-F238E27FC236}">
                  <a16:creationId xmlns:a16="http://schemas.microsoft.com/office/drawing/2014/main" id="{8C5F1B9D-95F7-4B48-A88D-D2B2251CEC52}"/>
                </a:ext>
              </a:extLst>
            </p:cNvPr>
            <p:cNvSpPr txBox="1"/>
            <p:nvPr/>
          </p:nvSpPr>
          <p:spPr>
            <a:xfrm>
              <a:off x="2449853" y="576828"/>
              <a:ext cx="2953565" cy="523220"/>
            </a:xfrm>
            <a:prstGeom prst="rect">
              <a:avLst/>
            </a:prstGeom>
            <a:noFill/>
          </p:spPr>
          <p:txBody>
            <a:bodyPr wrap="none" rtlCol="0">
              <a:spAutoFit/>
            </a:bodyPr>
            <a:lstStyle/>
            <a:p>
              <a:r>
                <a:rPr lang="en-US" sz="2800" dirty="0">
                  <a:solidFill>
                    <a:schemeClr val="bg1"/>
                  </a:solidFill>
                  <a:latin typeface="Times New Roman" panose="02020603050405020304" pitchFamily="18" charset="0"/>
                  <a:cs typeface="Times New Roman" panose="02020603050405020304" pitchFamily="18" charset="0"/>
                </a:rPr>
                <a:t> Groups and Teams</a:t>
              </a:r>
            </a:p>
          </p:txBody>
        </p:sp>
        <p:sp>
          <p:nvSpPr>
            <p:cNvPr id="15" name="Rectangle 14">
              <a:extLst>
                <a:ext uri="{FF2B5EF4-FFF2-40B4-BE49-F238E27FC236}">
                  <a16:creationId xmlns:a16="http://schemas.microsoft.com/office/drawing/2014/main" id="{326BFDA7-1668-4ED7-B61D-14875A258907}"/>
                </a:ext>
              </a:extLst>
            </p:cNvPr>
            <p:cNvSpPr/>
            <p:nvPr/>
          </p:nvSpPr>
          <p:spPr>
            <a:xfrm>
              <a:off x="130614" y="589896"/>
              <a:ext cx="2085827" cy="523220"/>
            </a:xfrm>
            <a:prstGeom prst="rect">
              <a:avLst/>
            </a:prstGeom>
          </p:spPr>
          <p:txBody>
            <a:bodyPr wrap="none">
              <a:spAutoFit/>
            </a:bodyPr>
            <a:lstStyle/>
            <a:p>
              <a:r>
                <a:rPr lang="en-US" sz="2800" dirty="0">
                  <a:solidFill>
                    <a:schemeClr val="bg1"/>
                  </a:solidFill>
                  <a:latin typeface="Times New Roman" panose="02020603050405020304" pitchFamily="18" charset="0"/>
                  <a:cs typeface="Times New Roman" panose="02020603050405020304" pitchFamily="18" charset="0"/>
                </a:rPr>
                <a:t>CHAPTER</a:t>
              </a:r>
              <a:r>
                <a:rPr lang="en-US" sz="2800" dirty="0">
                  <a:solidFill>
                    <a:schemeClr val="bg1"/>
                  </a:solidFill>
                  <a:cs typeface="Tajawal Medium" panose="00000600000000000000"/>
                </a:rPr>
                <a:t> 7</a:t>
              </a:r>
            </a:p>
          </p:txBody>
        </p:sp>
      </p:grpSp>
      <p:graphicFrame>
        <p:nvGraphicFramePr>
          <p:cNvPr id="8" name="Table 7">
            <a:extLst>
              <a:ext uri="{FF2B5EF4-FFF2-40B4-BE49-F238E27FC236}">
                <a16:creationId xmlns:a16="http://schemas.microsoft.com/office/drawing/2014/main" id="{3C1C4C49-A100-4F87-B38A-F6454051E4A4}"/>
              </a:ext>
            </a:extLst>
          </p:cNvPr>
          <p:cNvGraphicFramePr>
            <a:graphicFrameLocks noGrp="1"/>
          </p:cNvGraphicFramePr>
          <p:nvPr>
            <p:extLst>
              <p:ext uri="{D42A27DB-BD31-4B8C-83A1-F6EECF244321}">
                <p14:modId xmlns:p14="http://schemas.microsoft.com/office/powerpoint/2010/main" val="1831183737"/>
              </p:ext>
            </p:extLst>
          </p:nvPr>
        </p:nvGraphicFramePr>
        <p:xfrm>
          <a:off x="1666361" y="1811172"/>
          <a:ext cx="10198511" cy="4206240"/>
        </p:xfrm>
        <a:graphic>
          <a:graphicData uri="http://schemas.openxmlformats.org/drawingml/2006/table">
            <a:tbl>
              <a:tblPr firstRow="1" bandRow="1">
                <a:tableStyleId>{5C22544A-7EE6-4342-B048-85BDC9FD1C3A}</a:tableStyleId>
              </a:tblPr>
              <a:tblGrid>
                <a:gridCol w="1413161">
                  <a:extLst>
                    <a:ext uri="{9D8B030D-6E8A-4147-A177-3AD203B41FA5}">
                      <a16:colId xmlns:a16="http://schemas.microsoft.com/office/drawing/2014/main" val="3871359360"/>
                    </a:ext>
                  </a:extLst>
                </a:gridCol>
                <a:gridCol w="8785350">
                  <a:extLst>
                    <a:ext uri="{9D8B030D-6E8A-4147-A177-3AD203B41FA5}">
                      <a16:colId xmlns:a16="http://schemas.microsoft.com/office/drawing/2014/main" val="1091551387"/>
                    </a:ext>
                  </a:extLst>
                </a:gridCol>
              </a:tblGrid>
              <a:tr h="2313500">
                <a:tc>
                  <a: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b="1" dirty="0">
                          <a:solidFill>
                            <a:schemeClr val="tx1"/>
                          </a:solidFill>
                        </a:rPr>
                        <a:t>The Implementation Process</a:t>
                      </a:r>
                    </a:p>
                    <a:p>
                      <a:pPr marL="0" marR="0" lvl="0" indent="0" algn="just" defTabSz="914400" rtl="0" eaLnBrk="1" fontAlgn="auto" latinLnBrk="0" hangingPunct="1">
                        <a:lnSpc>
                          <a:spcPct val="100000"/>
                        </a:lnSpc>
                        <a:spcBef>
                          <a:spcPts val="0"/>
                        </a:spcBef>
                        <a:spcAft>
                          <a:spcPts val="0"/>
                        </a:spcAft>
                        <a:buClrTx/>
                        <a:buSzTx/>
                        <a:buFontTx/>
                        <a:buNone/>
                        <a:tabLst/>
                        <a:defRPr/>
                      </a:pPr>
                      <a:endParaRPr lang="en-US" b="1" dirty="0">
                        <a:solidFill>
                          <a:schemeClr val="tx1"/>
                        </a:solidFill>
                      </a:endParaRPr>
                    </a:p>
                  </a:txBody>
                  <a:tcPr>
                    <a:noFill/>
                  </a:tcPr>
                </a:tc>
                <a:tc>
                  <a:txBody>
                    <a:bodyPr/>
                    <a:lstStyle/>
                    <a:p>
                      <a:pPr marL="0" indent="0" algn="just" defTabSz="914400" rtl="0" eaLnBrk="1" latinLnBrk="0" hangingPunct="1">
                        <a:buFont typeface="Wingdings" panose="05000000000000000000" pitchFamily="2" charset="2"/>
                        <a:buNone/>
                      </a:pPr>
                      <a:r>
                        <a:rPr lang="en-US" sz="1800" b="1" i="0" u="sng" kern="1200" dirty="0">
                          <a:solidFill>
                            <a:schemeClr val="accent2">
                              <a:lumMod val="50000"/>
                            </a:schemeClr>
                          </a:solidFill>
                          <a:latin typeface="+mn-lt"/>
                          <a:ea typeface="+mn-ea"/>
                          <a:cs typeface="+mn-cs"/>
                        </a:rPr>
                        <a:t>Phase 3: Leader-Centered Teams</a:t>
                      </a:r>
                    </a:p>
                    <a:p>
                      <a:pPr marL="285750" indent="-285750" algn="just" defTabSz="914400" rtl="0" eaLnBrk="1" latinLnBrk="0" hangingPunct="1">
                        <a:buFont typeface="Wingdings" panose="05000000000000000000" pitchFamily="2" charset="2"/>
                        <a:buChar char="§"/>
                      </a:pPr>
                      <a:r>
                        <a:rPr lang="en-US" sz="1800" b="0" i="0" u="none" kern="1200" dirty="0">
                          <a:solidFill>
                            <a:schemeClr val="tx1"/>
                          </a:solidFill>
                          <a:latin typeface="+mn-lt"/>
                          <a:ea typeface="+mn-ea"/>
                          <a:cs typeface="+mn-cs"/>
                        </a:rPr>
                        <a:t>As the discomfort and frustrations of the previous phase peak, teams usually long for a system that resembles the old manager-center organizational structure.</a:t>
                      </a:r>
                    </a:p>
                    <a:p>
                      <a:pPr marL="285750" indent="-285750" algn="just" defTabSz="914400" rtl="0" eaLnBrk="1" latinLnBrk="0" hangingPunct="1">
                        <a:buFont typeface="Wingdings" panose="05000000000000000000" pitchFamily="2" charset="2"/>
                        <a:buChar char="§"/>
                      </a:pPr>
                      <a:r>
                        <a:rPr lang="en-US" sz="1800" b="0" i="0" u="none" kern="1200" dirty="0">
                          <a:solidFill>
                            <a:schemeClr val="tx1"/>
                          </a:solidFill>
                          <a:latin typeface="+mn-lt"/>
                          <a:ea typeface="+mn-ea"/>
                          <a:cs typeface="+mn-cs"/>
                        </a:rPr>
                        <a:t>However, members are learning about self-direction and leadership from within the team and usually start to focus on a single leader in the team</a:t>
                      </a:r>
                    </a:p>
                    <a:p>
                      <a:pPr marL="0" indent="0" algn="just" defTabSz="914400" rtl="0" eaLnBrk="1" latinLnBrk="0" hangingPunct="1">
                        <a:buFont typeface="Wingdings" panose="05000000000000000000" pitchFamily="2" charset="2"/>
                        <a:buNone/>
                      </a:pPr>
                      <a:endParaRPr lang="en-US" sz="1800" b="1" i="0" u="sng" kern="1200" dirty="0">
                        <a:solidFill>
                          <a:schemeClr val="accent2">
                            <a:lumMod val="50000"/>
                          </a:schemeClr>
                        </a:solidFill>
                        <a:latin typeface="+mn-lt"/>
                        <a:ea typeface="+mn-ea"/>
                        <a:cs typeface="+mn-cs"/>
                      </a:endParaRPr>
                    </a:p>
                    <a:p>
                      <a:pPr marL="0" indent="0" algn="just" defTabSz="914400" rtl="0" eaLnBrk="1" latinLnBrk="0" hangingPunct="1">
                        <a:buFont typeface="Wingdings" panose="05000000000000000000" pitchFamily="2" charset="2"/>
                        <a:buNone/>
                      </a:pPr>
                      <a:r>
                        <a:rPr lang="en-US" sz="1800" b="1" i="0" u="sng" kern="1200" dirty="0">
                          <a:solidFill>
                            <a:schemeClr val="accent2">
                              <a:lumMod val="50000"/>
                            </a:schemeClr>
                          </a:solidFill>
                          <a:latin typeface="+mn-lt"/>
                          <a:ea typeface="+mn-ea"/>
                          <a:cs typeface="+mn-cs"/>
                        </a:rPr>
                        <a:t>Phase 4: Tightly Formed Teams</a:t>
                      </a:r>
                    </a:p>
                    <a:p>
                      <a:pPr marL="285750" indent="-285750" algn="just" defTabSz="914400" rtl="0" eaLnBrk="1" latinLnBrk="0" hangingPunct="1">
                        <a:buFont typeface="Wingdings" panose="05000000000000000000" pitchFamily="2" charset="2"/>
                        <a:buChar char="§"/>
                      </a:pPr>
                      <a:r>
                        <a:rPr lang="en-US" sz="1800" b="0" i="0" u="none" kern="1200" dirty="0">
                          <a:solidFill>
                            <a:schemeClr val="tx1"/>
                          </a:solidFill>
                          <a:latin typeface="+mn-lt"/>
                          <a:ea typeface="+mn-ea"/>
                          <a:cs typeface="+mn-cs"/>
                        </a:rPr>
                        <a:t>In the fourth phase of team implementation, teams become tightly formed to the point that their internal focus can become detrimental to other teams and to the organization as a whole. Such teams are usually extremely confident of their ability to do everything. </a:t>
                      </a:r>
                    </a:p>
                    <a:p>
                      <a:pPr marL="285750" indent="-285750" algn="just" defTabSz="914400" rtl="0" eaLnBrk="1" latinLnBrk="0" hangingPunct="1">
                        <a:buFont typeface="Wingdings" panose="05000000000000000000" pitchFamily="2" charset="2"/>
                        <a:buChar char="§"/>
                      </a:pPr>
                      <a:endParaRPr lang="en-US" sz="1800" b="0" i="0" u="none" kern="1200" dirty="0">
                        <a:solidFill>
                          <a:schemeClr val="tx1"/>
                        </a:solidFill>
                        <a:latin typeface="+mn-lt"/>
                        <a:ea typeface="+mn-ea"/>
                        <a:cs typeface="+mn-cs"/>
                      </a:endParaRPr>
                    </a:p>
                    <a:p>
                      <a:pPr marL="0" indent="0" algn="just" defTabSz="914400" rtl="0" eaLnBrk="1" latinLnBrk="0" hangingPunct="1">
                        <a:buFont typeface="Wingdings" panose="05000000000000000000" pitchFamily="2" charset="2"/>
                        <a:buNone/>
                      </a:pPr>
                      <a:r>
                        <a:rPr lang="en-US" sz="1800" b="1" i="0" u="sng" kern="1200" dirty="0">
                          <a:solidFill>
                            <a:schemeClr val="accent2">
                              <a:lumMod val="50000"/>
                            </a:schemeClr>
                          </a:solidFill>
                          <a:latin typeface="+mn-lt"/>
                          <a:ea typeface="+mn-ea"/>
                          <a:cs typeface="+mn-cs"/>
                        </a:rPr>
                        <a:t>Phase 5: Self-Managing Teams</a:t>
                      </a:r>
                    </a:p>
                    <a:p>
                      <a:pPr marL="285750" indent="-285750" algn="just" defTabSz="914400" rtl="0" eaLnBrk="1" latinLnBrk="0" hangingPunct="1">
                        <a:buFont typeface="Wingdings" panose="05000000000000000000" pitchFamily="2" charset="2"/>
                        <a:buChar char="§"/>
                      </a:pPr>
                      <a:r>
                        <a:rPr lang="en-US" sz="1800" b="0" i="0" u="none" kern="1200" dirty="0">
                          <a:solidFill>
                            <a:schemeClr val="tx1"/>
                          </a:solidFill>
                          <a:latin typeface="+mn-lt"/>
                          <a:ea typeface="+mn-ea"/>
                          <a:cs typeface="+mn-cs"/>
                        </a:rPr>
                        <a:t>Phase 5 is the end result of the months or years of planning and implementation. Mature teams are meeting or exceeding their performance goals. Team members are taking responsibility for team-related leadership functions. </a:t>
                      </a:r>
                    </a:p>
                  </a:txBody>
                  <a:tcPr>
                    <a:noFill/>
                  </a:tcPr>
                </a:tc>
                <a:extLst>
                  <a:ext uri="{0D108BD9-81ED-4DB2-BD59-A6C34878D82A}">
                    <a16:rowId xmlns:a16="http://schemas.microsoft.com/office/drawing/2014/main" val="3251237068"/>
                  </a:ext>
                </a:extLst>
              </a:tr>
            </a:tbl>
          </a:graphicData>
        </a:graphic>
      </p:graphicFrame>
    </p:spTree>
    <p:extLst>
      <p:ext uri="{BB962C8B-B14F-4D97-AF65-F5344CB8AC3E}">
        <p14:creationId xmlns:p14="http://schemas.microsoft.com/office/powerpoint/2010/main" val="2708164427"/>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9533101" cy="1610200"/>
          </a:xfrm>
          <a:prstGeom prst="rect">
            <a:avLst/>
          </a:prstGeom>
        </p:spPr>
      </p:pic>
      <p:sp>
        <p:nvSpPr>
          <p:cNvPr id="13" name="TextBox 12">
            <a:extLst>
              <a:ext uri="{FF2B5EF4-FFF2-40B4-BE49-F238E27FC236}">
                <a16:creationId xmlns:a16="http://schemas.microsoft.com/office/drawing/2014/main" id="{BBE7B179-D78A-43C4-BC53-870145A7F86C}"/>
              </a:ext>
            </a:extLst>
          </p:cNvPr>
          <p:cNvSpPr txBox="1"/>
          <p:nvPr/>
        </p:nvSpPr>
        <p:spPr>
          <a:xfrm>
            <a:off x="1874165" y="1411062"/>
            <a:ext cx="10198510" cy="400110"/>
          </a:xfrm>
          <a:prstGeom prst="rect">
            <a:avLst/>
          </a:prstGeom>
          <a:noFill/>
        </p:spPr>
        <p:txBody>
          <a:bodyPr wrap="square">
            <a:spAutoFit/>
          </a:bodyPr>
          <a:lstStyle/>
          <a:p>
            <a:r>
              <a:rPr lang="en-US" sz="2000" b="1" dirty="0">
                <a:solidFill>
                  <a:srgbClr val="C1510A"/>
                </a:solidFill>
                <a:effectLst/>
                <a:latin typeface="Helvetica" panose="020B0604020202020204" pitchFamily="34" charset="0"/>
              </a:rPr>
              <a:t>Teamwork Competencies</a:t>
            </a:r>
          </a:p>
        </p:txBody>
      </p:sp>
      <p:grpSp>
        <p:nvGrpSpPr>
          <p:cNvPr id="12" name="Group 11">
            <a:extLst>
              <a:ext uri="{FF2B5EF4-FFF2-40B4-BE49-F238E27FC236}">
                <a16:creationId xmlns:a16="http://schemas.microsoft.com/office/drawing/2014/main" id="{C9F2F5AA-5345-40A3-A02C-8F39ED5840FF}"/>
              </a:ext>
            </a:extLst>
          </p:cNvPr>
          <p:cNvGrpSpPr/>
          <p:nvPr/>
        </p:nvGrpSpPr>
        <p:grpSpPr>
          <a:xfrm>
            <a:off x="130614" y="576828"/>
            <a:ext cx="5272804" cy="536288"/>
            <a:chOff x="130614" y="576828"/>
            <a:chExt cx="5272804" cy="536288"/>
          </a:xfrm>
        </p:grpSpPr>
        <p:sp>
          <p:nvSpPr>
            <p:cNvPr id="14" name="TextBox 13">
              <a:extLst>
                <a:ext uri="{FF2B5EF4-FFF2-40B4-BE49-F238E27FC236}">
                  <a16:creationId xmlns:a16="http://schemas.microsoft.com/office/drawing/2014/main" id="{8C5F1B9D-95F7-4B48-A88D-D2B2251CEC52}"/>
                </a:ext>
              </a:extLst>
            </p:cNvPr>
            <p:cNvSpPr txBox="1"/>
            <p:nvPr/>
          </p:nvSpPr>
          <p:spPr>
            <a:xfrm>
              <a:off x="2449853" y="576828"/>
              <a:ext cx="2953565" cy="523220"/>
            </a:xfrm>
            <a:prstGeom prst="rect">
              <a:avLst/>
            </a:prstGeom>
            <a:noFill/>
          </p:spPr>
          <p:txBody>
            <a:bodyPr wrap="none" rtlCol="0">
              <a:spAutoFit/>
            </a:bodyPr>
            <a:lstStyle/>
            <a:p>
              <a:r>
                <a:rPr lang="en-US" sz="2800" dirty="0">
                  <a:solidFill>
                    <a:schemeClr val="bg1"/>
                  </a:solidFill>
                  <a:latin typeface="Times New Roman" panose="02020603050405020304" pitchFamily="18" charset="0"/>
                  <a:cs typeface="Times New Roman" panose="02020603050405020304" pitchFamily="18" charset="0"/>
                </a:rPr>
                <a:t> Groups and Teams</a:t>
              </a:r>
            </a:p>
          </p:txBody>
        </p:sp>
        <p:sp>
          <p:nvSpPr>
            <p:cNvPr id="15" name="Rectangle 14">
              <a:extLst>
                <a:ext uri="{FF2B5EF4-FFF2-40B4-BE49-F238E27FC236}">
                  <a16:creationId xmlns:a16="http://schemas.microsoft.com/office/drawing/2014/main" id="{326BFDA7-1668-4ED7-B61D-14875A258907}"/>
                </a:ext>
              </a:extLst>
            </p:cNvPr>
            <p:cNvSpPr/>
            <p:nvPr/>
          </p:nvSpPr>
          <p:spPr>
            <a:xfrm>
              <a:off x="130614" y="589896"/>
              <a:ext cx="2085827" cy="523220"/>
            </a:xfrm>
            <a:prstGeom prst="rect">
              <a:avLst/>
            </a:prstGeom>
          </p:spPr>
          <p:txBody>
            <a:bodyPr wrap="none">
              <a:spAutoFit/>
            </a:bodyPr>
            <a:lstStyle/>
            <a:p>
              <a:r>
                <a:rPr lang="en-US" sz="2800" dirty="0">
                  <a:solidFill>
                    <a:schemeClr val="bg1"/>
                  </a:solidFill>
                  <a:latin typeface="Times New Roman" panose="02020603050405020304" pitchFamily="18" charset="0"/>
                  <a:cs typeface="Times New Roman" panose="02020603050405020304" pitchFamily="18" charset="0"/>
                </a:rPr>
                <a:t>CHAPTER</a:t>
              </a:r>
              <a:r>
                <a:rPr lang="en-US" sz="2800" dirty="0">
                  <a:solidFill>
                    <a:schemeClr val="bg1"/>
                  </a:solidFill>
                  <a:cs typeface="Tajawal Medium" panose="00000600000000000000"/>
                </a:rPr>
                <a:t> 7</a:t>
              </a:r>
            </a:p>
          </p:txBody>
        </p:sp>
      </p:grpSp>
      <p:graphicFrame>
        <p:nvGraphicFramePr>
          <p:cNvPr id="8" name="Table 7">
            <a:extLst>
              <a:ext uri="{FF2B5EF4-FFF2-40B4-BE49-F238E27FC236}">
                <a16:creationId xmlns:a16="http://schemas.microsoft.com/office/drawing/2014/main" id="{3C1C4C49-A100-4F87-B38A-F6454051E4A4}"/>
              </a:ext>
            </a:extLst>
          </p:cNvPr>
          <p:cNvGraphicFramePr>
            <a:graphicFrameLocks noGrp="1"/>
          </p:cNvGraphicFramePr>
          <p:nvPr>
            <p:extLst>
              <p:ext uri="{D42A27DB-BD31-4B8C-83A1-F6EECF244321}">
                <p14:modId xmlns:p14="http://schemas.microsoft.com/office/powerpoint/2010/main" val="1624208222"/>
              </p:ext>
            </p:extLst>
          </p:nvPr>
        </p:nvGraphicFramePr>
        <p:xfrm>
          <a:off x="1666361" y="1828431"/>
          <a:ext cx="10406314" cy="4206240"/>
        </p:xfrm>
        <a:graphic>
          <a:graphicData uri="http://schemas.openxmlformats.org/drawingml/2006/table">
            <a:tbl>
              <a:tblPr firstRow="1" bandRow="1">
                <a:tableStyleId>{5C22544A-7EE6-4342-B048-85BDC9FD1C3A}</a:tableStyleId>
              </a:tblPr>
              <a:tblGrid>
                <a:gridCol w="1315378">
                  <a:extLst>
                    <a:ext uri="{9D8B030D-6E8A-4147-A177-3AD203B41FA5}">
                      <a16:colId xmlns:a16="http://schemas.microsoft.com/office/drawing/2014/main" val="3871359360"/>
                    </a:ext>
                  </a:extLst>
                </a:gridCol>
                <a:gridCol w="9090936">
                  <a:extLst>
                    <a:ext uri="{9D8B030D-6E8A-4147-A177-3AD203B41FA5}">
                      <a16:colId xmlns:a16="http://schemas.microsoft.com/office/drawing/2014/main" val="1091551387"/>
                    </a:ext>
                  </a:extLst>
                </a:gridCol>
              </a:tblGrid>
              <a:tr h="2313500">
                <a:tc>
                  <a: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b="1" dirty="0">
                          <a:solidFill>
                            <a:schemeClr val="tx1"/>
                          </a:solidFill>
                        </a:rPr>
                        <a:t>Managing Teams</a:t>
                      </a:r>
                    </a:p>
                    <a:p>
                      <a:pPr marL="0" marR="0" lvl="0" indent="0" algn="just" defTabSz="914400" rtl="0" eaLnBrk="1" fontAlgn="auto" latinLnBrk="0" hangingPunct="1">
                        <a:lnSpc>
                          <a:spcPct val="100000"/>
                        </a:lnSpc>
                        <a:spcBef>
                          <a:spcPts val="0"/>
                        </a:spcBef>
                        <a:spcAft>
                          <a:spcPts val="0"/>
                        </a:spcAft>
                        <a:buClrTx/>
                        <a:buSzTx/>
                        <a:buFontTx/>
                        <a:buNone/>
                        <a:tabLst/>
                        <a:defRPr/>
                      </a:pPr>
                      <a:endParaRPr lang="en-US" b="1" dirty="0">
                        <a:solidFill>
                          <a:schemeClr val="tx1"/>
                        </a:solidFill>
                      </a:endParaRPr>
                    </a:p>
                  </a:txBody>
                  <a:tcPr>
                    <a:noFill/>
                  </a:tcPr>
                </a:tc>
                <a:tc>
                  <a:txBody>
                    <a:bodyPr/>
                    <a:lstStyle/>
                    <a:p>
                      <a:pPr marL="0" indent="0" algn="just" defTabSz="914400" rtl="0" eaLnBrk="1" latinLnBrk="0" hangingPunct="1">
                        <a:buFont typeface="Wingdings" panose="05000000000000000000" pitchFamily="2" charset="2"/>
                        <a:buNone/>
                      </a:pPr>
                      <a:r>
                        <a:rPr lang="en-US" sz="1800" b="1" i="0" u="none" kern="1200" dirty="0">
                          <a:solidFill>
                            <a:schemeClr val="tx1"/>
                          </a:solidFill>
                          <a:latin typeface="+mn-lt"/>
                          <a:ea typeface="+mn-ea"/>
                          <a:cs typeface="+mn-cs"/>
                        </a:rPr>
                        <a:t>1. Conflict resolution abilities</a:t>
                      </a:r>
                    </a:p>
                    <a:p>
                      <a:pPr marL="0" indent="0" algn="just" defTabSz="914400" rtl="0" eaLnBrk="1" latinLnBrk="0" hangingPunct="1">
                        <a:buFont typeface="Wingdings" panose="05000000000000000000" pitchFamily="2" charset="2"/>
                        <a:buNone/>
                      </a:pPr>
                      <a:r>
                        <a:rPr lang="en-US" sz="1800" b="0" i="0" u="none" kern="1200" dirty="0">
                          <a:solidFill>
                            <a:schemeClr val="tx1"/>
                          </a:solidFill>
                          <a:latin typeface="+mn-lt"/>
                          <a:ea typeface="+mn-ea"/>
                          <a:cs typeface="+mn-cs"/>
                        </a:rPr>
                        <a:t>The ability to recognize and encourage desirable and discourage undesirable team conflict</a:t>
                      </a:r>
                    </a:p>
                    <a:p>
                      <a:pPr marL="0" indent="0" algn="just" defTabSz="914400" rtl="0" eaLnBrk="1" latinLnBrk="0" hangingPunct="1">
                        <a:buFont typeface="Wingdings" panose="05000000000000000000" pitchFamily="2" charset="2"/>
                        <a:buNone/>
                      </a:pPr>
                      <a:r>
                        <a:rPr lang="en-US" sz="1800" b="0" i="0" u="none" kern="1200" dirty="0">
                          <a:solidFill>
                            <a:schemeClr val="tx1"/>
                          </a:solidFill>
                          <a:latin typeface="+mn-lt"/>
                          <a:ea typeface="+mn-ea"/>
                          <a:cs typeface="+mn-cs"/>
                        </a:rPr>
                        <a:t>The ability to recognize the type and source of conflict confronting the team</a:t>
                      </a:r>
                    </a:p>
                    <a:p>
                      <a:pPr marL="0" indent="0" algn="just" defTabSz="914400" rtl="0" eaLnBrk="1" latinLnBrk="0" hangingPunct="1">
                        <a:buFont typeface="Wingdings" panose="05000000000000000000" pitchFamily="2" charset="2"/>
                        <a:buNone/>
                      </a:pPr>
                      <a:r>
                        <a:rPr lang="en-US" sz="1800" b="0" i="0" u="none" kern="1200" dirty="0">
                          <a:solidFill>
                            <a:schemeClr val="tx1"/>
                          </a:solidFill>
                          <a:latin typeface="+mn-lt"/>
                          <a:ea typeface="+mn-ea"/>
                          <a:cs typeface="+mn-cs"/>
                        </a:rPr>
                        <a:t>The ability to employ an integrative (win–win) negotiation strategy, rather than the traditional distributive (win–lose) strategy</a:t>
                      </a:r>
                    </a:p>
                    <a:p>
                      <a:pPr marL="0" indent="0" algn="just" defTabSz="914400" rtl="0" eaLnBrk="1" latinLnBrk="0" hangingPunct="1">
                        <a:buFont typeface="Wingdings" panose="05000000000000000000" pitchFamily="2" charset="2"/>
                        <a:buNone/>
                      </a:pPr>
                      <a:r>
                        <a:rPr lang="en-US" sz="1800" b="1" i="0" u="none" kern="1200" dirty="0">
                          <a:solidFill>
                            <a:schemeClr val="tx1"/>
                          </a:solidFill>
                          <a:latin typeface="+mn-lt"/>
                          <a:ea typeface="+mn-ea"/>
                          <a:cs typeface="+mn-cs"/>
                        </a:rPr>
                        <a:t>2. Collaborative problem-solving abilities</a:t>
                      </a:r>
                    </a:p>
                    <a:p>
                      <a:pPr marL="285750" indent="-285750" algn="just" defTabSz="914400" rtl="0" eaLnBrk="1" latinLnBrk="0" hangingPunct="1">
                        <a:buFont typeface="Wingdings" panose="05000000000000000000" pitchFamily="2" charset="2"/>
                        <a:buChar char="§"/>
                      </a:pPr>
                      <a:r>
                        <a:rPr lang="en-US" sz="1800" b="0" i="0" u="none" kern="1200" dirty="0">
                          <a:solidFill>
                            <a:schemeClr val="tx1"/>
                          </a:solidFill>
                          <a:latin typeface="+mn-lt"/>
                          <a:ea typeface="+mn-ea"/>
                          <a:cs typeface="+mn-cs"/>
                        </a:rPr>
                        <a:t>The ability to identify situations requiring participative group problem solving and to utilize the proper degree and type of participation</a:t>
                      </a:r>
                    </a:p>
                    <a:p>
                      <a:pPr marL="285750" indent="-285750" algn="just" defTabSz="914400" rtl="0" eaLnBrk="1" latinLnBrk="0" hangingPunct="1">
                        <a:buFont typeface="Wingdings" panose="05000000000000000000" pitchFamily="2" charset="2"/>
                        <a:buChar char="§"/>
                      </a:pPr>
                      <a:r>
                        <a:rPr lang="en-US" sz="1800" b="0" i="0" u="none" kern="1200" dirty="0">
                          <a:solidFill>
                            <a:schemeClr val="tx1"/>
                          </a:solidFill>
                          <a:latin typeface="+mn-lt"/>
                          <a:ea typeface="+mn-ea"/>
                          <a:cs typeface="+mn-cs"/>
                        </a:rPr>
                        <a:t>The ability to recognize the obstacles to collaborative group problem solving and implement appropriate corrective actions</a:t>
                      </a:r>
                    </a:p>
                    <a:p>
                      <a:pPr marL="0" indent="0" algn="just" defTabSz="914400" rtl="0" eaLnBrk="1" latinLnBrk="0" hangingPunct="1">
                        <a:buFont typeface="Wingdings" panose="05000000000000000000" pitchFamily="2" charset="2"/>
                        <a:buNone/>
                      </a:pPr>
                      <a:r>
                        <a:rPr lang="en-US" sz="1800" b="0" i="0" u="none" kern="1200" dirty="0">
                          <a:solidFill>
                            <a:schemeClr val="tx1"/>
                          </a:solidFill>
                          <a:latin typeface="+mn-lt"/>
                          <a:ea typeface="+mn-ea"/>
                          <a:cs typeface="+mn-cs"/>
                        </a:rPr>
                        <a:t>3</a:t>
                      </a:r>
                      <a:r>
                        <a:rPr lang="en-US" sz="1800" b="1" i="0" u="none" kern="1200" dirty="0">
                          <a:solidFill>
                            <a:schemeClr val="tx1"/>
                          </a:solidFill>
                          <a:latin typeface="+mn-lt"/>
                          <a:ea typeface="+mn-ea"/>
                          <a:cs typeface="+mn-cs"/>
                        </a:rPr>
                        <a:t>. Communication abilities</a:t>
                      </a:r>
                    </a:p>
                    <a:p>
                      <a:pPr marL="285750" indent="-285750" algn="just" defTabSz="914400" rtl="0" eaLnBrk="1" latinLnBrk="0" hangingPunct="1">
                        <a:buFont typeface="Wingdings" panose="05000000000000000000" pitchFamily="2" charset="2"/>
                        <a:buChar char="§"/>
                      </a:pPr>
                      <a:r>
                        <a:rPr lang="en-US" sz="1800" b="0" i="0" u="none" kern="1200" dirty="0">
                          <a:solidFill>
                            <a:schemeClr val="tx1"/>
                          </a:solidFill>
                          <a:latin typeface="+mn-lt"/>
                          <a:ea typeface="+mn-ea"/>
                          <a:cs typeface="+mn-cs"/>
                        </a:rPr>
                        <a:t>The ability to communicate openly and supportively</a:t>
                      </a:r>
                    </a:p>
                    <a:p>
                      <a:pPr marL="285750" indent="-285750" algn="just" defTabSz="914400" rtl="0" eaLnBrk="1" latinLnBrk="0" hangingPunct="1">
                        <a:buFont typeface="Wingdings" panose="05000000000000000000" pitchFamily="2" charset="2"/>
                        <a:buChar char="§"/>
                      </a:pPr>
                      <a:r>
                        <a:rPr lang="en-US" sz="1800" b="0" i="0" u="none" kern="1200" dirty="0">
                          <a:solidFill>
                            <a:schemeClr val="tx1"/>
                          </a:solidFill>
                          <a:latin typeface="+mn-lt"/>
                          <a:ea typeface="+mn-ea"/>
                          <a:cs typeface="+mn-cs"/>
                        </a:rPr>
                        <a:t>The ability to listen objectively and to appropriately use active listening techniques</a:t>
                      </a:r>
                    </a:p>
                    <a:p>
                      <a:pPr marL="285750" indent="-285750" algn="just" defTabSz="914400" rtl="0" eaLnBrk="1" latinLnBrk="0" hangingPunct="1">
                        <a:buFont typeface="Wingdings" panose="05000000000000000000" pitchFamily="2" charset="2"/>
                        <a:buChar char="§"/>
                      </a:pPr>
                      <a:r>
                        <a:rPr lang="en-US" sz="1800" b="0" i="0" u="none" kern="1200" dirty="0">
                          <a:solidFill>
                            <a:schemeClr val="tx1"/>
                          </a:solidFill>
                          <a:latin typeface="+mn-lt"/>
                          <a:ea typeface="+mn-ea"/>
                          <a:cs typeface="+mn-cs"/>
                        </a:rPr>
                        <a:t>The ability to maximize the congruence between nonverbal and verbal messages and to recognize and interpret the nonverbal messages of others</a:t>
                      </a:r>
                    </a:p>
                  </a:txBody>
                  <a:tcPr>
                    <a:noFill/>
                  </a:tcPr>
                </a:tc>
                <a:extLst>
                  <a:ext uri="{0D108BD9-81ED-4DB2-BD59-A6C34878D82A}">
                    <a16:rowId xmlns:a16="http://schemas.microsoft.com/office/drawing/2014/main" val="3251237068"/>
                  </a:ext>
                </a:extLst>
              </a:tr>
            </a:tbl>
          </a:graphicData>
        </a:graphic>
      </p:graphicFrame>
    </p:spTree>
    <p:extLst>
      <p:ext uri="{BB962C8B-B14F-4D97-AF65-F5344CB8AC3E}">
        <p14:creationId xmlns:p14="http://schemas.microsoft.com/office/powerpoint/2010/main" val="685036013"/>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9533101" cy="1610200"/>
          </a:xfrm>
          <a:prstGeom prst="rect">
            <a:avLst/>
          </a:prstGeom>
        </p:spPr>
      </p:pic>
      <p:sp>
        <p:nvSpPr>
          <p:cNvPr id="13" name="TextBox 12">
            <a:extLst>
              <a:ext uri="{FF2B5EF4-FFF2-40B4-BE49-F238E27FC236}">
                <a16:creationId xmlns:a16="http://schemas.microsoft.com/office/drawing/2014/main" id="{BBE7B179-D78A-43C4-BC53-870145A7F86C}"/>
              </a:ext>
            </a:extLst>
          </p:cNvPr>
          <p:cNvSpPr txBox="1"/>
          <p:nvPr/>
        </p:nvSpPr>
        <p:spPr>
          <a:xfrm>
            <a:off x="1874165" y="1411062"/>
            <a:ext cx="10198510" cy="400110"/>
          </a:xfrm>
          <a:prstGeom prst="rect">
            <a:avLst/>
          </a:prstGeom>
          <a:noFill/>
        </p:spPr>
        <p:txBody>
          <a:bodyPr wrap="square">
            <a:spAutoFit/>
          </a:bodyPr>
          <a:lstStyle/>
          <a:p>
            <a:r>
              <a:rPr lang="en-US" sz="2000" b="1" dirty="0">
                <a:solidFill>
                  <a:srgbClr val="C1510A"/>
                </a:solidFill>
                <a:effectLst/>
                <a:latin typeface="Helvetica" panose="020B0604020202020204" pitchFamily="34" charset="0"/>
              </a:rPr>
              <a:t>Teamwork Competencies</a:t>
            </a:r>
          </a:p>
        </p:txBody>
      </p:sp>
      <p:grpSp>
        <p:nvGrpSpPr>
          <p:cNvPr id="12" name="Group 11">
            <a:extLst>
              <a:ext uri="{FF2B5EF4-FFF2-40B4-BE49-F238E27FC236}">
                <a16:creationId xmlns:a16="http://schemas.microsoft.com/office/drawing/2014/main" id="{C9F2F5AA-5345-40A3-A02C-8F39ED5840FF}"/>
              </a:ext>
            </a:extLst>
          </p:cNvPr>
          <p:cNvGrpSpPr/>
          <p:nvPr/>
        </p:nvGrpSpPr>
        <p:grpSpPr>
          <a:xfrm>
            <a:off x="130614" y="576828"/>
            <a:ext cx="5272804" cy="536288"/>
            <a:chOff x="130614" y="576828"/>
            <a:chExt cx="5272804" cy="536288"/>
          </a:xfrm>
        </p:grpSpPr>
        <p:sp>
          <p:nvSpPr>
            <p:cNvPr id="14" name="TextBox 13">
              <a:extLst>
                <a:ext uri="{FF2B5EF4-FFF2-40B4-BE49-F238E27FC236}">
                  <a16:creationId xmlns:a16="http://schemas.microsoft.com/office/drawing/2014/main" id="{8C5F1B9D-95F7-4B48-A88D-D2B2251CEC52}"/>
                </a:ext>
              </a:extLst>
            </p:cNvPr>
            <p:cNvSpPr txBox="1"/>
            <p:nvPr/>
          </p:nvSpPr>
          <p:spPr>
            <a:xfrm>
              <a:off x="2449853" y="576828"/>
              <a:ext cx="2953565" cy="523220"/>
            </a:xfrm>
            <a:prstGeom prst="rect">
              <a:avLst/>
            </a:prstGeom>
            <a:noFill/>
          </p:spPr>
          <p:txBody>
            <a:bodyPr wrap="none" rtlCol="0">
              <a:spAutoFit/>
            </a:bodyPr>
            <a:lstStyle/>
            <a:p>
              <a:r>
                <a:rPr lang="en-US" sz="2800" dirty="0">
                  <a:solidFill>
                    <a:schemeClr val="bg1"/>
                  </a:solidFill>
                  <a:latin typeface="Times New Roman" panose="02020603050405020304" pitchFamily="18" charset="0"/>
                  <a:cs typeface="Times New Roman" panose="02020603050405020304" pitchFamily="18" charset="0"/>
                </a:rPr>
                <a:t> Groups and Teams</a:t>
              </a:r>
            </a:p>
          </p:txBody>
        </p:sp>
        <p:sp>
          <p:nvSpPr>
            <p:cNvPr id="15" name="Rectangle 14">
              <a:extLst>
                <a:ext uri="{FF2B5EF4-FFF2-40B4-BE49-F238E27FC236}">
                  <a16:creationId xmlns:a16="http://schemas.microsoft.com/office/drawing/2014/main" id="{326BFDA7-1668-4ED7-B61D-14875A258907}"/>
                </a:ext>
              </a:extLst>
            </p:cNvPr>
            <p:cNvSpPr/>
            <p:nvPr/>
          </p:nvSpPr>
          <p:spPr>
            <a:xfrm>
              <a:off x="130614" y="589896"/>
              <a:ext cx="2085827" cy="523220"/>
            </a:xfrm>
            <a:prstGeom prst="rect">
              <a:avLst/>
            </a:prstGeom>
          </p:spPr>
          <p:txBody>
            <a:bodyPr wrap="none">
              <a:spAutoFit/>
            </a:bodyPr>
            <a:lstStyle/>
            <a:p>
              <a:r>
                <a:rPr lang="en-US" sz="2800" dirty="0">
                  <a:solidFill>
                    <a:schemeClr val="bg1"/>
                  </a:solidFill>
                  <a:latin typeface="Times New Roman" panose="02020603050405020304" pitchFamily="18" charset="0"/>
                  <a:cs typeface="Times New Roman" panose="02020603050405020304" pitchFamily="18" charset="0"/>
                </a:rPr>
                <a:t>CHAPTER</a:t>
              </a:r>
              <a:r>
                <a:rPr lang="en-US" sz="2800" dirty="0">
                  <a:solidFill>
                    <a:schemeClr val="bg1"/>
                  </a:solidFill>
                  <a:cs typeface="Tajawal Medium" panose="00000600000000000000"/>
                </a:rPr>
                <a:t> 7</a:t>
              </a:r>
            </a:p>
          </p:txBody>
        </p:sp>
      </p:grpSp>
      <p:graphicFrame>
        <p:nvGraphicFramePr>
          <p:cNvPr id="8" name="Table 7">
            <a:extLst>
              <a:ext uri="{FF2B5EF4-FFF2-40B4-BE49-F238E27FC236}">
                <a16:creationId xmlns:a16="http://schemas.microsoft.com/office/drawing/2014/main" id="{3C1C4C49-A100-4F87-B38A-F6454051E4A4}"/>
              </a:ext>
            </a:extLst>
          </p:cNvPr>
          <p:cNvGraphicFramePr>
            <a:graphicFrameLocks noGrp="1"/>
          </p:cNvGraphicFramePr>
          <p:nvPr>
            <p:extLst>
              <p:ext uri="{D42A27DB-BD31-4B8C-83A1-F6EECF244321}">
                <p14:modId xmlns:p14="http://schemas.microsoft.com/office/powerpoint/2010/main" val="1731030126"/>
              </p:ext>
            </p:extLst>
          </p:nvPr>
        </p:nvGraphicFramePr>
        <p:xfrm>
          <a:off x="1666361" y="1811172"/>
          <a:ext cx="10008804" cy="3108960"/>
        </p:xfrm>
        <a:graphic>
          <a:graphicData uri="http://schemas.openxmlformats.org/drawingml/2006/table">
            <a:tbl>
              <a:tblPr firstRow="1" bandRow="1">
                <a:tableStyleId>{5C22544A-7EE6-4342-B048-85BDC9FD1C3A}</a:tableStyleId>
              </a:tblPr>
              <a:tblGrid>
                <a:gridCol w="1386874">
                  <a:extLst>
                    <a:ext uri="{9D8B030D-6E8A-4147-A177-3AD203B41FA5}">
                      <a16:colId xmlns:a16="http://schemas.microsoft.com/office/drawing/2014/main" val="3871359360"/>
                    </a:ext>
                  </a:extLst>
                </a:gridCol>
                <a:gridCol w="8621930">
                  <a:extLst>
                    <a:ext uri="{9D8B030D-6E8A-4147-A177-3AD203B41FA5}">
                      <a16:colId xmlns:a16="http://schemas.microsoft.com/office/drawing/2014/main" val="1091551387"/>
                    </a:ext>
                  </a:extLst>
                </a:gridCol>
              </a:tblGrid>
              <a:tr h="2313500">
                <a:tc>
                  <a: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b="1" dirty="0">
                          <a:solidFill>
                            <a:schemeClr val="tx1"/>
                          </a:solidFill>
                        </a:rPr>
                        <a:t>Managing Teams</a:t>
                      </a:r>
                    </a:p>
                    <a:p>
                      <a:pPr marL="0" marR="0" lvl="0" indent="0" algn="just" defTabSz="914400" rtl="0" eaLnBrk="1" fontAlgn="auto" latinLnBrk="0" hangingPunct="1">
                        <a:lnSpc>
                          <a:spcPct val="100000"/>
                        </a:lnSpc>
                        <a:spcBef>
                          <a:spcPts val="0"/>
                        </a:spcBef>
                        <a:spcAft>
                          <a:spcPts val="0"/>
                        </a:spcAft>
                        <a:buClrTx/>
                        <a:buSzTx/>
                        <a:buFontTx/>
                        <a:buNone/>
                        <a:tabLst/>
                        <a:defRPr/>
                      </a:pPr>
                      <a:endParaRPr lang="en-US" b="1" dirty="0">
                        <a:solidFill>
                          <a:schemeClr val="tx1"/>
                        </a:solidFill>
                      </a:endParaRPr>
                    </a:p>
                  </a:txBody>
                  <a:tcPr>
                    <a:noFill/>
                  </a:tcPr>
                </a:tc>
                <a:tc>
                  <a:txBody>
                    <a:bodyPr/>
                    <a:lstStyle/>
                    <a:p>
                      <a:pPr marL="0" indent="0" algn="just" defTabSz="914400" rtl="0" eaLnBrk="1" latinLnBrk="0" hangingPunct="1">
                        <a:buFont typeface="Wingdings" panose="05000000000000000000" pitchFamily="2" charset="2"/>
                        <a:buNone/>
                      </a:pPr>
                      <a:r>
                        <a:rPr lang="en-US" sz="1800" b="1" i="0" u="none" kern="1200" dirty="0">
                          <a:solidFill>
                            <a:schemeClr val="tx1"/>
                          </a:solidFill>
                          <a:latin typeface="+mn-lt"/>
                          <a:ea typeface="+mn-ea"/>
                          <a:cs typeface="+mn-cs"/>
                        </a:rPr>
                        <a:t>4. Goal-setting and self-management abilities</a:t>
                      </a:r>
                    </a:p>
                    <a:p>
                      <a:pPr marL="0" indent="0" algn="just" defTabSz="914400" rtl="0" eaLnBrk="1" latinLnBrk="0" hangingPunct="1">
                        <a:buFont typeface="Wingdings" panose="05000000000000000000" pitchFamily="2" charset="2"/>
                        <a:buNone/>
                      </a:pPr>
                      <a:endParaRPr lang="en-US" sz="1800" b="1" i="0" u="none" kern="1200" dirty="0">
                        <a:solidFill>
                          <a:schemeClr val="tx1"/>
                        </a:solidFill>
                        <a:latin typeface="+mn-lt"/>
                        <a:ea typeface="+mn-ea"/>
                        <a:cs typeface="+mn-cs"/>
                      </a:endParaRPr>
                    </a:p>
                    <a:p>
                      <a:pPr marL="285750" indent="-285750" algn="just" defTabSz="914400" rtl="0" eaLnBrk="1" latinLnBrk="0" hangingPunct="1">
                        <a:buFont typeface="Wingdings" panose="05000000000000000000" pitchFamily="2" charset="2"/>
                        <a:buChar char="§"/>
                      </a:pPr>
                      <a:r>
                        <a:rPr lang="en-US" sz="1800" b="0" i="0" u="none" kern="1200" dirty="0">
                          <a:solidFill>
                            <a:schemeClr val="tx1"/>
                          </a:solidFill>
                          <a:latin typeface="+mn-lt"/>
                          <a:ea typeface="+mn-ea"/>
                          <a:cs typeface="+mn-cs"/>
                        </a:rPr>
                        <a:t>The ability to help establish specific, challenging, and accepted team goals</a:t>
                      </a:r>
                    </a:p>
                    <a:p>
                      <a:pPr marL="285750" indent="-285750" algn="just" defTabSz="914400" rtl="0" eaLnBrk="1" latinLnBrk="0" hangingPunct="1">
                        <a:buFont typeface="Wingdings" panose="05000000000000000000" pitchFamily="2" charset="2"/>
                        <a:buChar char="§"/>
                      </a:pPr>
                      <a:r>
                        <a:rPr lang="en-US" sz="1800" b="0" i="0" u="none" kern="1200" dirty="0">
                          <a:solidFill>
                            <a:schemeClr val="tx1"/>
                          </a:solidFill>
                          <a:latin typeface="+mn-lt"/>
                          <a:ea typeface="+mn-ea"/>
                          <a:cs typeface="+mn-cs"/>
                        </a:rPr>
                        <a:t>The ability to provide constructive feedback</a:t>
                      </a:r>
                    </a:p>
                    <a:p>
                      <a:pPr marL="285750" indent="-285750" algn="just" defTabSz="914400" rtl="0" eaLnBrk="1" latinLnBrk="0" hangingPunct="1">
                        <a:buFont typeface="Wingdings" panose="05000000000000000000" pitchFamily="2" charset="2"/>
                        <a:buChar char="§"/>
                      </a:pPr>
                      <a:endParaRPr lang="en-US" sz="1800" b="0" i="0" u="none" kern="1200" dirty="0">
                        <a:solidFill>
                          <a:schemeClr val="tx1"/>
                        </a:solidFill>
                        <a:latin typeface="+mn-lt"/>
                        <a:ea typeface="+mn-ea"/>
                        <a:cs typeface="+mn-cs"/>
                      </a:endParaRPr>
                    </a:p>
                    <a:p>
                      <a:pPr marL="0" indent="0" algn="just" defTabSz="914400" rtl="0" eaLnBrk="1" latinLnBrk="0" hangingPunct="1">
                        <a:buFont typeface="Wingdings" panose="05000000000000000000" pitchFamily="2" charset="2"/>
                        <a:buNone/>
                      </a:pPr>
                      <a:r>
                        <a:rPr lang="en-US" sz="1800" b="1" i="0" u="none" kern="1200" dirty="0">
                          <a:solidFill>
                            <a:schemeClr val="tx1"/>
                          </a:solidFill>
                          <a:latin typeface="+mn-lt"/>
                          <a:ea typeface="+mn-ea"/>
                          <a:cs typeface="+mn-cs"/>
                        </a:rPr>
                        <a:t>5. Planning and task coordination abilities</a:t>
                      </a:r>
                    </a:p>
                    <a:p>
                      <a:pPr marL="285750" indent="-285750" algn="just" defTabSz="914400" rtl="0" eaLnBrk="1" latinLnBrk="0" hangingPunct="1">
                        <a:buFont typeface="Wingdings" panose="05000000000000000000" pitchFamily="2" charset="2"/>
                        <a:buChar char="§"/>
                      </a:pPr>
                      <a:endParaRPr lang="en-US" sz="1800" b="0" i="0" u="none" kern="1200" dirty="0">
                        <a:solidFill>
                          <a:schemeClr val="tx1"/>
                        </a:solidFill>
                        <a:latin typeface="+mn-lt"/>
                        <a:ea typeface="+mn-ea"/>
                        <a:cs typeface="+mn-cs"/>
                      </a:endParaRPr>
                    </a:p>
                    <a:p>
                      <a:pPr marL="285750" indent="-285750" algn="just" defTabSz="914400" rtl="0" eaLnBrk="1" latinLnBrk="0" hangingPunct="1">
                        <a:buFont typeface="Wingdings" panose="05000000000000000000" pitchFamily="2" charset="2"/>
                        <a:buChar char="§"/>
                      </a:pPr>
                      <a:r>
                        <a:rPr lang="en-US" sz="1800" b="0" i="0" u="none" kern="1200" dirty="0">
                          <a:solidFill>
                            <a:schemeClr val="tx1"/>
                          </a:solidFill>
                          <a:latin typeface="+mn-lt"/>
                          <a:ea typeface="+mn-ea"/>
                          <a:cs typeface="+mn-cs"/>
                        </a:rPr>
                        <a:t>The ability to coordinate and synchronize activities, information, and tasks among team members</a:t>
                      </a:r>
                    </a:p>
                    <a:p>
                      <a:pPr marL="285750" indent="-285750" algn="just" defTabSz="914400" rtl="0" eaLnBrk="1" latinLnBrk="0" hangingPunct="1">
                        <a:buFont typeface="Wingdings" panose="05000000000000000000" pitchFamily="2" charset="2"/>
                        <a:buChar char="§"/>
                      </a:pPr>
                      <a:r>
                        <a:rPr lang="en-US" sz="1800" b="0" i="0" u="none" kern="1200" dirty="0">
                          <a:solidFill>
                            <a:schemeClr val="tx1"/>
                          </a:solidFill>
                          <a:latin typeface="+mn-lt"/>
                          <a:ea typeface="+mn-ea"/>
                          <a:cs typeface="+mn-cs"/>
                        </a:rPr>
                        <a:t>The ability to help establish task and role assignments for individual team members and ensure proper balancing of workload</a:t>
                      </a:r>
                    </a:p>
                  </a:txBody>
                  <a:tcPr>
                    <a:noFill/>
                  </a:tcPr>
                </a:tc>
                <a:extLst>
                  <a:ext uri="{0D108BD9-81ED-4DB2-BD59-A6C34878D82A}">
                    <a16:rowId xmlns:a16="http://schemas.microsoft.com/office/drawing/2014/main" val="3251237068"/>
                  </a:ext>
                </a:extLst>
              </a:tr>
            </a:tbl>
          </a:graphicData>
        </a:graphic>
      </p:graphicFrame>
    </p:spTree>
    <p:extLst>
      <p:ext uri="{BB962C8B-B14F-4D97-AF65-F5344CB8AC3E}">
        <p14:creationId xmlns:p14="http://schemas.microsoft.com/office/powerpoint/2010/main" val="4189136520"/>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9533101" cy="1610200"/>
          </a:xfrm>
          <a:prstGeom prst="rect">
            <a:avLst/>
          </a:prstGeom>
        </p:spPr>
      </p:pic>
      <p:sp>
        <p:nvSpPr>
          <p:cNvPr id="13" name="TextBox 12">
            <a:extLst>
              <a:ext uri="{FF2B5EF4-FFF2-40B4-BE49-F238E27FC236}">
                <a16:creationId xmlns:a16="http://schemas.microsoft.com/office/drawing/2014/main" id="{BBE7B179-D78A-43C4-BC53-870145A7F86C}"/>
              </a:ext>
            </a:extLst>
          </p:cNvPr>
          <p:cNvSpPr txBox="1"/>
          <p:nvPr/>
        </p:nvSpPr>
        <p:spPr>
          <a:xfrm>
            <a:off x="1874165" y="1411062"/>
            <a:ext cx="10198510" cy="400110"/>
          </a:xfrm>
          <a:prstGeom prst="rect">
            <a:avLst/>
          </a:prstGeom>
          <a:noFill/>
        </p:spPr>
        <p:txBody>
          <a:bodyPr wrap="square">
            <a:spAutoFit/>
          </a:bodyPr>
          <a:lstStyle/>
          <a:p>
            <a:r>
              <a:rPr lang="en-US" sz="2000" b="1" dirty="0">
                <a:solidFill>
                  <a:srgbClr val="C1510A"/>
                </a:solidFill>
                <a:effectLst/>
                <a:latin typeface="Helvetica" panose="020B0604020202020204" pitchFamily="34" charset="0"/>
              </a:rPr>
              <a:t>Emerging Team Opportunities and Challenges</a:t>
            </a:r>
          </a:p>
        </p:txBody>
      </p:sp>
      <p:grpSp>
        <p:nvGrpSpPr>
          <p:cNvPr id="12" name="Group 11">
            <a:extLst>
              <a:ext uri="{FF2B5EF4-FFF2-40B4-BE49-F238E27FC236}">
                <a16:creationId xmlns:a16="http://schemas.microsoft.com/office/drawing/2014/main" id="{C9F2F5AA-5345-40A3-A02C-8F39ED5840FF}"/>
              </a:ext>
            </a:extLst>
          </p:cNvPr>
          <p:cNvGrpSpPr/>
          <p:nvPr/>
        </p:nvGrpSpPr>
        <p:grpSpPr>
          <a:xfrm>
            <a:off x="130614" y="576828"/>
            <a:ext cx="5272804" cy="536288"/>
            <a:chOff x="130614" y="576828"/>
            <a:chExt cx="5272804" cy="536288"/>
          </a:xfrm>
        </p:grpSpPr>
        <p:sp>
          <p:nvSpPr>
            <p:cNvPr id="14" name="TextBox 13">
              <a:extLst>
                <a:ext uri="{FF2B5EF4-FFF2-40B4-BE49-F238E27FC236}">
                  <a16:creationId xmlns:a16="http://schemas.microsoft.com/office/drawing/2014/main" id="{8C5F1B9D-95F7-4B48-A88D-D2B2251CEC52}"/>
                </a:ext>
              </a:extLst>
            </p:cNvPr>
            <p:cNvSpPr txBox="1"/>
            <p:nvPr/>
          </p:nvSpPr>
          <p:spPr>
            <a:xfrm>
              <a:off x="2449853" y="576828"/>
              <a:ext cx="2953565" cy="523220"/>
            </a:xfrm>
            <a:prstGeom prst="rect">
              <a:avLst/>
            </a:prstGeom>
            <a:noFill/>
          </p:spPr>
          <p:txBody>
            <a:bodyPr wrap="none" rtlCol="0">
              <a:spAutoFit/>
            </a:bodyPr>
            <a:lstStyle/>
            <a:p>
              <a:r>
                <a:rPr lang="en-US" sz="2800" dirty="0">
                  <a:solidFill>
                    <a:schemeClr val="bg1"/>
                  </a:solidFill>
                  <a:latin typeface="Times New Roman" panose="02020603050405020304" pitchFamily="18" charset="0"/>
                  <a:cs typeface="Times New Roman" panose="02020603050405020304" pitchFamily="18" charset="0"/>
                </a:rPr>
                <a:t> Groups and Teams</a:t>
              </a:r>
            </a:p>
          </p:txBody>
        </p:sp>
        <p:sp>
          <p:nvSpPr>
            <p:cNvPr id="15" name="Rectangle 14">
              <a:extLst>
                <a:ext uri="{FF2B5EF4-FFF2-40B4-BE49-F238E27FC236}">
                  <a16:creationId xmlns:a16="http://schemas.microsoft.com/office/drawing/2014/main" id="{326BFDA7-1668-4ED7-B61D-14875A258907}"/>
                </a:ext>
              </a:extLst>
            </p:cNvPr>
            <p:cNvSpPr/>
            <p:nvPr/>
          </p:nvSpPr>
          <p:spPr>
            <a:xfrm>
              <a:off x="130614" y="589896"/>
              <a:ext cx="2085827" cy="523220"/>
            </a:xfrm>
            <a:prstGeom prst="rect">
              <a:avLst/>
            </a:prstGeom>
          </p:spPr>
          <p:txBody>
            <a:bodyPr wrap="none">
              <a:spAutoFit/>
            </a:bodyPr>
            <a:lstStyle/>
            <a:p>
              <a:r>
                <a:rPr lang="en-US" sz="2800" dirty="0">
                  <a:solidFill>
                    <a:schemeClr val="bg1"/>
                  </a:solidFill>
                  <a:latin typeface="Times New Roman" panose="02020603050405020304" pitchFamily="18" charset="0"/>
                  <a:cs typeface="Times New Roman" panose="02020603050405020304" pitchFamily="18" charset="0"/>
                </a:rPr>
                <a:t>CHAPTER</a:t>
              </a:r>
              <a:r>
                <a:rPr lang="en-US" sz="2800" dirty="0">
                  <a:solidFill>
                    <a:schemeClr val="bg1"/>
                  </a:solidFill>
                  <a:cs typeface="Tajawal Medium" panose="00000600000000000000"/>
                </a:rPr>
                <a:t> 7</a:t>
              </a:r>
            </a:p>
          </p:txBody>
        </p:sp>
      </p:grpSp>
      <p:graphicFrame>
        <p:nvGraphicFramePr>
          <p:cNvPr id="8" name="Table 7">
            <a:extLst>
              <a:ext uri="{FF2B5EF4-FFF2-40B4-BE49-F238E27FC236}">
                <a16:creationId xmlns:a16="http://schemas.microsoft.com/office/drawing/2014/main" id="{3C1C4C49-A100-4F87-B38A-F6454051E4A4}"/>
              </a:ext>
            </a:extLst>
          </p:cNvPr>
          <p:cNvGraphicFramePr>
            <a:graphicFrameLocks noGrp="1"/>
          </p:cNvGraphicFramePr>
          <p:nvPr>
            <p:extLst>
              <p:ext uri="{D42A27DB-BD31-4B8C-83A1-F6EECF244321}">
                <p14:modId xmlns:p14="http://schemas.microsoft.com/office/powerpoint/2010/main" val="1769093139"/>
              </p:ext>
            </p:extLst>
          </p:nvPr>
        </p:nvGraphicFramePr>
        <p:xfrm>
          <a:off x="1666361" y="1811172"/>
          <a:ext cx="10008804" cy="3931920"/>
        </p:xfrm>
        <a:graphic>
          <a:graphicData uri="http://schemas.openxmlformats.org/drawingml/2006/table">
            <a:tbl>
              <a:tblPr firstRow="1" bandRow="1">
                <a:tableStyleId>{5C22544A-7EE6-4342-B048-85BDC9FD1C3A}</a:tableStyleId>
              </a:tblPr>
              <a:tblGrid>
                <a:gridCol w="1386874">
                  <a:extLst>
                    <a:ext uri="{9D8B030D-6E8A-4147-A177-3AD203B41FA5}">
                      <a16:colId xmlns:a16="http://schemas.microsoft.com/office/drawing/2014/main" val="3871359360"/>
                    </a:ext>
                  </a:extLst>
                </a:gridCol>
                <a:gridCol w="8621930">
                  <a:extLst>
                    <a:ext uri="{9D8B030D-6E8A-4147-A177-3AD203B41FA5}">
                      <a16:colId xmlns:a16="http://schemas.microsoft.com/office/drawing/2014/main" val="1091551387"/>
                    </a:ext>
                  </a:extLst>
                </a:gridCol>
              </a:tblGrid>
              <a:tr h="2313500">
                <a:tc>
                  <a: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b="1" dirty="0">
                          <a:solidFill>
                            <a:schemeClr val="tx1"/>
                          </a:solidFill>
                        </a:rPr>
                        <a:t>Emerging Team Opportunities and Challenges</a:t>
                      </a:r>
                    </a:p>
                    <a:p>
                      <a:pPr marL="0" marR="0" lvl="0" indent="0" algn="just" defTabSz="914400" rtl="0" eaLnBrk="1" fontAlgn="auto" latinLnBrk="0" hangingPunct="1">
                        <a:lnSpc>
                          <a:spcPct val="100000"/>
                        </a:lnSpc>
                        <a:spcBef>
                          <a:spcPts val="0"/>
                        </a:spcBef>
                        <a:spcAft>
                          <a:spcPts val="0"/>
                        </a:spcAft>
                        <a:buClrTx/>
                        <a:buSzTx/>
                        <a:buFontTx/>
                        <a:buNone/>
                        <a:tabLst/>
                        <a:defRPr/>
                      </a:pPr>
                      <a:endParaRPr lang="en-US" b="1" dirty="0">
                        <a:solidFill>
                          <a:schemeClr val="tx1"/>
                        </a:solidFill>
                      </a:endParaRPr>
                    </a:p>
                  </a:txBody>
                  <a:tcPr>
                    <a:noFill/>
                  </a:tcPr>
                </a:tc>
                <a:tc>
                  <a:txBody>
                    <a:bodyPr/>
                    <a:lstStyle/>
                    <a:p>
                      <a:pPr marL="285750" indent="-285750" algn="just" defTabSz="914400" rtl="0" eaLnBrk="1" latinLnBrk="0" hangingPunct="1">
                        <a:buFont typeface="Wingdings" panose="05000000000000000000" pitchFamily="2" charset="2"/>
                        <a:buChar char="§"/>
                      </a:pPr>
                      <a:r>
                        <a:rPr lang="en-US" sz="1800" b="0" i="0" u="none" kern="1200" dirty="0">
                          <a:solidFill>
                            <a:schemeClr val="tx1"/>
                          </a:solidFill>
                          <a:latin typeface="+mn-lt"/>
                          <a:ea typeface="+mn-ea"/>
                          <a:cs typeface="+mn-cs"/>
                        </a:rPr>
                        <a:t> As teams become increasingly common in organizations, two additional sets of opportunities and challenges must be addressed. These involve virtual teams and diversity and multicultural teams.</a:t>
                      </a:r>
                    </a:p>
                    <a:p>
                      <a:pPr marL="285750" indent="-285750" algn="just" defTabSz="914400" rtl="0" eaLnBrk="1" latinLnBrk="0" hangingPunct="1">
                        <a:buFont typeface="Wingdings" panose="05000000000000000000" pitchFamily="2" charset="2"/>
                        <a:buChar char="§"/>
                      </a:pPr>
                      <a:endParaRPr lang="en-US" sz="1800" b="0" i="0" u="none" kern="1200" dirty="0">
                        <a:solidFill>
                          <a:schemeClr val="tx1"/>
                        </a:solidFill>
                        <a:latin typeface="+mn-lt"/>
                        <a:ea typeface="+mn-ea"/>
                        <a:cs typeface="+mn-cs"/>
                      </a:endParaRPr>
                    </a:p>
                    <a:p>
                      <a:pPr marL="0" indent="0" algn="just" defTabSz="914400" rtl="0" eaLnBrk="1" latinLnBrk="0" hangingPunct="1">
                        <a:buFont typeface="Wingdings" panose="05000000000000000000" pitchFamily="2" charset="2"/>
                        <a:buNone/>
                      </a:pPr>
                      <a:r>
                        <a:rPr lang="en-US" sz="1800" b="1" i="0" u="sng" kern="1200" dirty="0">
                          <a:solidFill>
                            <a:schemeClr val="tx1"/>
                          </a:solidFill>
                          <a:latin typeface="+mn-lt"/>
                          <a:ea typeface="+mn-ea"/>
                          <a:cs typeface="+mn-cs"/>
                        </a:rPr>
                        <a:t>Virtual Teams</a:t>
                      </a:r>
                    </a:p>
                    <a:p>
                      <a:pPr marL="285750" indent="-285750" algn="just" defTabSz="914400" rtl="0" eaLnBrk="1" latinLnBrk="0" hangingPunct="1">
                        <a:buFont typeface="Wingdings" panose="05000000000000000000" pitchFamily="2" charset="2"/>
                        <a:buChar char="§"/>
                      </a:pPr>
                      <a:r>
                        <a:rPr lang="en-US" sz="1800" b="0" i="0" u="none" kern="1200" dirty="0">
                          <a:solidFill>
                            <a:schemeClr val="tx1"/>
                          </a:solidFill>
                          <a:latin typeface="+mn-lt"/>
                          <a:ea typeface="+mn-ea"/>
                          <a:cs typeface="+mn-cs"/>
                        </a:rPr>
                        <a:t>Managing virtual teams can be difficult. Virtual team members are frequently separated by both geographic space and time, increasing the challenges of working together effectively. In such environments, team members are often isolated from one another and find it difficult to feel connected to their team.</a:t>
                      </a:r>
                    </a:p>
                    <a:p>
                      <a:pPr marL="0" indent="0" algn="just" defTabSz="914400" rtl="0" eaLnBrk="1" latinLnBrk="0" hangingPunct="1">
                        <a:buFont typeface="Wingdings" panose="05000000000000000000" pitchFamily="2" charset="2"/>
                        <a:buNone/>
                      </a:pPr>
                      <a:endParaRPr lang="en-US" sz="1800" b="1" i="0" u="sng" kern="1200" dirty="0">
                        <a:solidFill>
                          <a:schemeClr val="tx1"/>
                        </a:solidFill>
                        <a:latin typeface="+mn-lt"/>
                        <a:ea typeface="+mn-ea"/>
                        <a:cs typeface="+mn-cs"/>
                      </a:endParaRPr>
                    </a:p>
                    <a:p>
                      <a:pPr marL="0" indent="0" algn="just" defTabSz="914400" rtl="0" eaLnBrk="1" latinLnBrk="0" hangingPunct="1">
                        <a:buFont typeface="Wingdings" panose="05000000000000000000" pitchFamily="2" charset="2"/>
                        <a:buNone/>
                      </a:pPr>
                      <a:r>
                        <a:rPr lang="en-US" sz="1800" b="1" i="0" u="sng" kern="1200" dirty="0">
                          <a:solidFill>
                            <a:schemeClr val="tx1"/>
                          </a:solidFill>
                          <a:latin typeface="+mn-lt"/>
                          <a:ea typeface="+mn-ea"/>
                          <a:cs typeface="+mn-cs"/>
                        </a:rPr>
                        <a:t>Virtual Team Leadership Skills</a:t>
                      </a:r>
                    </a:p>
                    <a:p>
                      <a:pPr marL="285750" indent="-285750" algn="just" defTabSz="914400" rtl="0" eaLnBrk="1" latinLnBrk="0" hangingPunct="1">
                        <a:buFont typeface="Wingdings" panose="05000000000000000000" pitchFamily="2" charset="2"/>
                        <a:buChar char="§"/>
                      </a:pPr>
                      <a:r>
                        <a:rPr lang="en-US" sz="1800" b="0" i="0" u="none" kern="1200" dirty="0">
                          <a:solidFill>
                            <a:schemeClr val="tx1"/>
                          </a:solidFill>
                          <a:latin typeface="+mn-lt"/>
                          <a:ea typeface="+mn-ea"/>
                          <a:cs typeface="+mn-cs"/>
                        </a:rPr>
                        <a:t>The effective leadership of teams whose members are linked by technology and whose members often do not see each other requires unique skills and behaviors compared to managing and leading teams located in the same place</a:t>
                      </a:r>
                    </a:p>
                  </a:txBody>
                  <a:tcPr>
                    <a:noFill/>
                  </a:tcPr>
                </a:tc>
                <a:extLst>
                  <a:ext uri="{0D108BD9-81ED-4DB2-BD59-A6C34878D82A}">
                    <a16:rowId xmlns:a16="http://schemas.microsoft.com/office/drawing/2014/main" val="3251237068"/>
                  </a:ext>
                </a:extLst>
              </a:tr>
            </a:tbl>
          </a:graphicData>
        </a:graphic>
      </p:graphicFrame>
    </p:spTree>
    <p:extLst>
      <p:ext uri="{BB962C8B-B14F-4D97-AF65-F5344CB8AC3E}">
        <p14:creationId xmlns:p14="http://schemas.microsoft.com/office/powerpoint/2010/main" val="2177419795"/>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9533101" cy="1610200"/>
          </a:xfrm>
          <a:prstGeom prst="rect">
            <a:avLst/>
          </a:prstGeom>
        </p:spPr>
      </p:pic>
      <p:sp>
        <p:nvSpPr>
          <p:cNvPr id="13" name="TextBox 12">
            <a:extLst>
              <a:ext uri="{FF2B5EF4-FFF2-40B4-BE49-F238E27FC236}">
                <a16:creationId xmlns:a16="http://schemas.microsoft.com/office/drawing/2014/main" id="{BBE7B179-D78A-43C4-BC53-870145A7F86C}"/>
              </a:ext>
            </a:extLst>
          </p:cNvPr>
          <p:cNvSpPr txBox="1"/>
          <p:nvPr/>
        </p:nvSpPr>
        <p:spPr>
          <a:xfrm>
            <a:off x="1874165" y="1411062"/>
            <a:ext cx="10198510" cy="400110"/>
          </a:xfrm>
          <a:prstGeom prst="rect">
            <a:avLst/>
          </a:prstGeom>
          <a:noFill/>
        </p:spPr>
        <p:txBody>
          <a:bodyPr wrap="square">
            <a:spAutoFit/>
          </a:bodyPr>
          <a:lstStyle/>
          <a:p>
            <a:r>
              <a:rPr lang="en-US" sz="2000" b="1" dirty="0">
                <a:solidFill>
                  <a:srgbClr val="C1510A"/>
                </a:solidFill>
                <a:effectLst/>
                <a:latin typeface="Helvetica" panose="020B0604020202020204" pitchFamily="34" charset="0"/>
              </a:rPr>
              <a:t>Emerging Team Opportunities and Challenges</a:t>
            </a:r>
          </a:p>
        </p:txBody>
      </p:sp>
      <p:grpSp>
        <p:nvGrpSpPr>
          <p:cNvPr id="12" name="Group 11">
            <a:extLst>
              <a:ext uri="{FF2B5EF4-FFF2-40B4-BE49-F238E27FC236}">
                <a16:creationId xmlns:a16="http://schemas.microsoft.com/office/drawing/2014/main" id="{C9F2F5AA-5345-40A3-A02C-8F39ED5840FF}"/>
              </a:ext>
            </a:extLst>
          </p:cNvPr>
          <p:cNvGrpSpPr/>
          <p:nvPr/>
        </p:nvGrpSpPr>
        <p:grpSpPr>
          <a:xfrm>
            <a:off x="130614" y="576828"/>
            <a:ext cx="5272804" cy="536288"/>
            <a:chOff x="130614" y="576828"/>
            <a:chExt cx="5272804" cy="536288"/>
          </a:xfrm>
        </p:grpSpPr>
        <p:sp>
          <p:nvSpPr>
            <p:cNvPr id="14" name="TextBox 13">
              <a:extLst>
                <a:ext uri="{FF2B5EF4-FFF2-40B4-BE49-F238E27FC236}">
                  <a16:creationId xmlns:a16="http://schemas.microsoft.com/office/drawing/2014/main" id="{8C5F1B9D-95F7-4B48-A88D-D2B2251CEC52}"/>
                </a:ext>
              </a:extLst>
            </p:cNvPr>
            <p:cNvSpPr txBox="1"/>
            <p:nvPr/>
          </p:nvSpPr>
          <p:spPr>
            <a:xfrm>
              <a:off x="2449853" y="576828"/>
              <a:ext cx="2953565" cy="523220"/>
            </a:xfrm>
            <a:prstGeom prst="rect">
              <a:avLst/>
            </a:prstGeom>
            <a:noFill/>
          </p:spPr>
          <p:txBody>
            <a:bodyPr wrap="none" rtlCol="0">
              <a:spAutoFit/>
            </a:bodyPr>
            <a:lstStyle/>
            <a:p>
              <a:r>
                <a:rPr lang="en-US" sz="2800" dirty="0">
                  <a:solidFill>
                    <a:schemeClr val="bg1"/>
                  </a:solidFill>
                  <a:latin typeface="Times New Roman" panose="02020603050405020304" pitchFamily="18" charset="0"/>
                  <a:cs typeface="Times New Roman" panose="02020603050405020304" pitchFamily="18" charset="0"/>
                </a:rPr>
                <a:t> Groups and Teams</a:t>
              </a:r>
            </a:p>
          </p:txBody>
        </p:sp>
        <p:sp>
          <p:nvSpPr>
            <p:cNvPr id="15" name="Rectangle 14">
              <a:extLst>
                <a:ext uri="{FF2B5EF4-FFF2-40B4-BE49-F238E27FC236}">
                  <a16:creationId xmlns:a16="http://schemas.microsoft.com/office/drawing/2014/main" id="{326BFDA7-1668-4ED7-B61D-14875A258907}"/>
                </a:ext>
              </a:extLst>
            </p:cNvPr>
            <p:cNvSpPr/>
            <p:nvPr/>
          </p:nvSpPr>
          <p:spPr>
            <a:xfrm>
              <a:off x="130614" y="589896"/>
              <a:ext cx="2085827" cy="523220"/>
            </a:xfrm>
            <a:prstGeom prst="rect">
              <a:avLst/>
            </a:prstGeom>
          </p:spPr>
          <p:txBody>
            <a:bodyPr wrap="none">
              <a:spAutoFit/>
            </a:bodyPr>
            <a:lstStyle/>
            <a:p>
              <a:r>
                <a:rPr lang="en-US" sz="2800" dirty="0">
                  <a:solidFill>
                    <a:schemeClr val="bg1"/>
                  </a:solidFill>
                  <a:latin typeface="Times New Roman" panose="02020603050405020304" pitchFamily="18" charset="0"/>
                  <a:cs typeface="Times New Roman" panose="02020603050405020304" pitchFamily="18" charset="0"/>
                </a:rPr>
                <a:t>CHAPTER</a:t>
              </a:r>
              <a:r>
                <a:rPr lang="en-US" sz="2800" dirty="0">
                  <a:solidFill>
                    <a:schemeClr val="bg1"/>
                  </a:solidFill>
                  <a:cs typeface="Tajawal Medium" panose="00000600000000000000"/>
                </a:rPr>
                <a:t> 7</a:t>
              </a:r>
            </a:p>
          </p:txBody>
        </p:sp>
      </p:grpSp>
      <p:graphicFrame>
        <p:nvGraphicFramePr>
          <p:cNvPr id="8" name="Table 7">
            <a:extLst>
              <a:ext uri="{FF2B5EF4-FFF2-40B4-BE49-F238E27FC236}">
                <a16:creationId xmlns:a16="http://schemas.microsoft.com/office/drawing/2014/main" id="{3C1C4C49-A100-4F87-B38A-F6454051E4A4}"/>
              </a:ext>
            </a:extLst>
          </p:cNvPr>
          <p:cNvGraphicFramePr>
            <a:graphicFrameLocks noGrp="1"/>
          </p:cNvGraphicFramePr>
          <p:nvPr>
            <p:extLst>
              <p:ext uri="{D42A27DB-BD31-4B8C-83A1-F6EECF244321}">
                <p14:modId xmlns:p14="http://schemas.microsoft.com/office/powerpoint/2010/main" val="2728567246"/>
              </p:ext>
            </p:extLst>
          </p:nvPr>
        </p:nvGraphicFramePr>
        <p:xfrm>
          <a:off x="1666361" y="1811172"/>
          <a:ext cx="10300352" cy="3108960"/>
        </p:xfrm>
        <a:graphic>
          <a:graphicData uri="http://schemas.openxmlformats.org/drawingml/2006/table">
            <a:tbl>
              <a:tblPr firstRow="1" bandRow="1">
                <a:tableStyleId>{5C22544A-7EE6-4342-B048-85BDC9FD1C3A}</a:tableStyleId>
              </a:tblPr>
              <a:tblGrid>
                <a:gridCol w="1427272">
                  <a:extLst>
                    <a:ext uri="{9D8B030D-6E8A-4147-A177-3AD203B41FA5}">
                      <a16:colId xmlns:a16="http://schemas.microsoft.com/office/drawing/2014/main" val="3871359360"/>
                    </a:ext>
                  </a:extLst>
                </a:gridCol>
                <a:gridCol w="8873080">
                  <a:extLst>
                    <a:ext uri="{9D8B030D-6E8A-4147-A177-3AD203B41FA5}">
                      <a16:colId xmlns:a16="http://schemas.microsoft.com/office/drawing/2014/main" val="1091551387"/>
                    </a:ext>
                  </a:extLst>
                </a:gridCol>
              </a:tblGrid>
              <a:tr h="2313500">
                <a:tc>
                  <a: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b="1" dirty="0">
                          <a:solidFill>
                            <a:schemeClr val="tx1"/>
                          </a:solidFill>
                        </a:rPr>
                        <a:t>Emerging Team Opportunities and Challenges</a:t>
                      </a:r>
                    </a:p>
                    <a:p>
                      <a:pPr marL="0" marR="0" lvl="0" indent="0" algn="just" defTabSz="914400" rtl="0" eaLnBrk="1" fontAlgn="auto" latinLnBrk="0" hangingPunct="1">
                        <a:lnSpc>
                          <a:spcPct val="100000"/>
                        </a:lnSpc>
                        <a:spcBef>
                          <a:spcPts val="0"/>
                        </a:spcBef>
                        <a:spcAft>
                          <a:spcPts val="0"/>
                        </a:spcAft>
                        <a:buClrTx/>
                        <a:buSzTx/>
                        <a:buFontTx/>
                        <a:buNone/>
                        <a:tabLst/>
                        <a:defRPr/>
                      </a:pPr>
                      <a:endParaRPr lang="en-US" b="1" dirty="0">
                        <a:solidFill>
                          <a:schemeClr val="tx1"/>
                        </a:solidFill>
                      </a:endParaRPr>
                    </a:p>
                  </a:txBody>
                  <a:tcPr>
                    <a:noFill/>
                  </a:tcPr>
                </a:tc>
                <a:tc>
                  <a:txBody>
                    <a:bodyPr/>
                    <a:lstStyle/>
                    <a:p>
                      <a:pPr marL="0" indent="0" algn="just" defTabSz="914400" rtl="0" eaLnBrk="1" latinLnBrk="0" hangingPunct="1">
                        <a:buFont typeface="Wingdings" panose="05000000000000000000" pitchFamily="2" charset="2"/>
                        <a:buNone/>
                      </a:pPr>
                      <a:r>
                        <a:rPr lang="en-US" sz="1800" b="1" i="0" u="sng" kern="1200" dirty="0">
                          <a:solidFill>
                            <a:schemeClr val="tx1"/>
                          </a:solidFill>
                          <a:latin typeface="+mn-lt"/>
                          <a:ea typeface="+mn-ea"/>
                          <a:cs typeface="+mn-cs"/>
                        </a:rPr>
                        <a:t>Leader Behaviors</a:t>
                      </a:r>
                    </a:p>
                    <a:p>
                      <a:pPr marL="285750" indent="-285750" algn="just" defTabSz="914400" rtl="0" eaLnBrk="1" latinLnBrk="0" hangingPunct="1">
                        <a:buFont typeface="Wingdings" panose="05000000000000000000" pitchFamily="2" charset="2"/>
                        <a:buChar char="§"/>
                      </a:pPr>
                      <a:r>
                        <a:rPr lang="en-US" sz="1800" b="0" i="0" u="none" kern="1200" dirty="0">
                          <a:solidFill>
                            <a:schemeClr val="tx1"/>
                          </a:solidFill>
                          <a:latin typeface="+mn-lt"/>
                          <a:ea typeface="+mn-ea"/>
                          <a:cs typeface="+mn-cs"/>
                        </a:rPr>
                        <a:t>The lack of face-to-face contact with virtual team members makes it difficult for leaders to monitor team member performance and to implement solutions to work problems. It is also difficult for virtual team leaders to perform typical mentoring, coaching, and development functions.</a:t>
                      </a:r>
                    </a:p>
                    <a:p>
                      <a:pPr marL="285750" indent="-285750" algn="just" defTabSz="914400" rtl="0" eaLnBrk="1" latinLnBrk="0" hangingPunct="1">
                        <a:buFont typeface="Wingdings" panose="05000000000000000000" pitchFamily="2" charset="2"/>
                        <a:buChar char="§"/>
                      </a:pPr>
                      <a:endParaRPr lang="en-US" sz="1800" b="0" i="0" u="none" kern="1200" dirty="0">
                        <a:solidFill>
                          <a:schemeClr val="tx1"/>
                        </a:solidFill>
                        <a:latin typeface="+mn-lt"/>
                        <a:ea typeface="+mn-ea"/>
                        <a:cs typeface="+mn-cs"/>
                      </a:endParaRPr>
                    </a:p>
                    <a:p>
                      <a:pPr marL="0" indent="0" algn="just" defTabSz="914400" rtl="0" eaLnBrk="1" latinLnBrk="0" hangingPunct="1">
                        <a:buFont typeface="Wingdings" panose="05000000000000000000" pitchFamily="2" charset="2"/>
                        <a:buNone/>
                      </a:pPr>
                      <a:r>
                        <a:rPr lang="en-US" sz="1800" b="1" i="0" u="sng" kern="1200" dirty="0">
                          <a:solidFill>
                            <a:schemeClr val="tx1"/>
                          </a:solidFill>
                          <a:latin typeface="+mn-lt"/>
                          <a:ea typeface="+mn-ea"/>
                          <a:cs typeface="+mn-cs"/>
                        </a:rPr>
                        <a:t>Groupware and Group Decision Support Systems</a:t>
                      </a:r>
                    </a:p>
                    <a:p>
                      <a:pPr marL="285750" indent="-285750" algn="just" defTabSz="914400" rtl="0" eaLnBrk="1" latinLnBrk="0" hangingPunct="1">
                        <a:buFont typeface="Wingdings" panose="05000000000000000000" pitchFamily="2" charset="2"/>
                        <a:buChar char="§"/>
                      </a:pPr>
                      <a:r>
                        <a:rPr lang="en-US" sz="1800" b="0" i="0" u="none" kern="1200" dirty="0">
                          <a:solidFill>
                            <a:schemeClr val="tx1"/>
                          </a:solidFill>
                          <a:latin typeface="+mn-lt"/>
                          <a:ea typeface="+mn-ea"/>
                          <a:cs typeface="+mn-cs"/>
                        </a:rPr>
                        <a:t>Synchronous and asynchronous information technologies support members of virtual teams. Synchronous technologies such as videoconferencing, instant messaging, electronic meetings, and even conference calls allow real-time communication and interaction. </a:t>
                      </a:r>
                    </a:p>
                  </a:txBody>
                  <a:tcPr>
                    <a:noFill/>
                  </a:tcPr>
                </a:tc>
                <a:extLst>
                  <a:ext uri="{0D108BD9-81ED-4DB2-BD59-A6C34878D82A}">
                    <a16:rowId xmlns:a16="http://schemas.microsoft.com/office/drawing/2014/main" val="3251237068"/>
                  </a:ext>
                </a:extLst>
              </a:tr>
            </a:tbl>
          </a:graphicData>
        </a:graphic>
      </p:graphicFrame>
    </p:spTree>
    <p:extLst>
      <p:ext uri="{BB962C8B-B14F-4D97-AF65-F5344CB8AC3E}">
        <p14:creationId xmlns:p14="http://schemas.microsoft.com/office/powerpoint/2010/main" val="196471752"/>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9533101" cy="1610200"/>
          </a:xfrm>
          <a:prstGeom prst="rect">
            <a:avLst/>
          </a:prstGeom>
        </p:spPr>
      </p:pic>
      <p:sp>
        <p:nvSpPr>
          <p:cNvPr id="13" name="TextBox 12">
            <a:extLst>
              <a:ext uri="{FF2B5EF4-FFF2-40B4-BE49-F238E27FC236}">
                <a16:creationId xmlns:a16="http://schemas.microsoft.com/office/drawing/2014/main" id="{BBE7B179-D78A-43C4-BC53-870145A7F86C}"/>
              </a:ext>
            </a:extLst>
          </p:cNvPr>
          <p:cNvSpPr txBox="1"/>
          <p:nvPr/>
        </p:nvSpPr>
        <p:spPr>
          <a:xfrm>
            <a:off x="1874165" y="1411062"/>
            <a:ext cx="10198510" cy="400110"/>
          </a:xfrm>
          <a:prstGeom prst="rect">
            <a:avLst/>
          </a:prstGeom>
          <a:noFill/>
        </p:spPr>
        <p:txBody>
          <a:bodyPr wrap="square">
            <a:spAutoFit/>
          </a:bodyPr>
          <a:lstStyle/>
          <a:p>
            <a:r>
              <a:rPr lang="en-US" sz="2000" b="1" dirty="0">
                <a:solidFill>
                  <a:srgbClr val="C1510A"/>
                </a:solidFill>
                <a:effectLst/>
                <a:latin typeface="Helvetica" panose="020B0604020202020204" pitchFamily="34" charset="0"/>
              </a:rPr>
              <a:t>Diversity and Multicultural Teams</a:t>
            </a:r>
          </a:p>
        </p:txBody>
      </p:sp>
      <p:grpSp>
        <p:nvGrpSpPr>
          <p:cNvPr id="12" name="Group 11">
            <a:extLst>
              <a:ext uri="{FF2B5EF4-FFF2-40B4-BE49-F238E27FC236}">
                <a16:creationId xmlns:a16="http://schemas.microsoft.com/office/drawing/2014/main" id="{C9F2F5AA-5345-40A3-A02C-8F39ED5840FF}"/>
              </a:ext>
            </a:extLst>
          </p:cNvPr>
          <p:cNvGrpSpPr/>
          <p:nvPr/>
        </p:nvGrpSpPr>
        <p:grpSpPr>
          <a:xfrm>
            <a:off x="130614" y="576828"/>
            <a:ext cx="5272804" cy="536288"/>
            <a:chOff x="130614" y="576828"/>
            <a:chExt cx="5272804" cy="536288"/>
          </a:xfrm>
        </p:grpSpPr>
        <p:sp>
          <p:nvSpPr>
            <p:cNvPr id="14" name="TextBox 13">
              <a:extLst>
                <a:ext uri="{FF2B5EF4-FFF2-40B4-BE49-F238E27FC236}">
                  <a16:creationId xmlns:a16="http://schemas.microsoft.com/office/drawing/2014/main" id="{8C5F1B9D-95F7-4B48-A88D-D2B2251CEC52}"/>
                </a:ext>
              </a:extLst>
            </p:cNvPr>
            <p:cNvSpPr txBox="1"/>
            <p:nvPr/>
          </p:nvSpPr>
          <p:spPr>
            <a:xfrm>
              <a:off x="2449853" y="576828"/>
              <a:ext cx="2953565" cy="523220"/>
            </a:xfrm>
            <a:prstGeom prst="rect">
              <a:avLst/>
            </a:prstGeom>
            <a:noFill/>
          </p:spPr>
          <p:txBody>
            <a:bodyPr wrap="none" rtlCol="0">
              <a:spAutoFit/>
            </a:bodyPr>
            <a:lstStyle/>
            <a:p>
              <a:r>
                <a:rPr lang="en-US" sz="2800" dirty="0">
                  <a:solidFill>
                    <a:schemeClr val="bg1"/>
                  </a:solidFill>
                  <a:latin typeface="Times New Roman" panose="02020603050405020304" pitchFamily="18" charset="0"/>
                  <a:cs typeface="Times New Roman" panose="02020603050405020304" pitchFamily="18" charset="0"/>
                </a:rPr>
                <a:t> Groups and Teams</a:t>
              </a:r>
            </a:p>
          </p:txBody>
        </p:sp>
        <p:sp>
          <p:nvSpPr>
            <p:cNvPr id="15" name="Rectangle 14">
              <a:extLst>
                <a:ext uri="{FF2B5EF4-FFF2-40B4-BE49-F238E27FC236}">
                  <a16:creationId xmlns:a16="http://schemas.microsoft.com/office/drawing/2014/main" id="{326BFDA7-1668-4ED7-B61D-14875A258907}"/>
                </a:ext>
              </a:extLst>
            </p:cNvPr>
            <p:cNvSpPr/>
            <p:nvPr/>
          </p:nvSpPr>
          <p:spPr>
            <a:xfrm>
              <a:off x="130614" y="589896"/>
              <a:ext cx="2085827" cy="523220"/>
            </a:xfrm>
            <a:prstGeom prst="rect">
              <a:avLst/>
            </a:prstGeom>
          </p:spPr>
          <p:txBody>
            <a:bodyPr wrap="none">
              <a:spAutoFit/>
            </a:bodyPr>
            <a:lstStyle/>
            <a:p>
              <a:r>
                <a:rPr lang="en-US" sz="2800" dirty="0">
                  <a:solidFill>
                    <a:schemeClr val="bg1"/>
                  </a:solidFill>
                  <a:latin typeface="Times New Roman" panose="02020603050405020304" pitchFamily="18" charset="0"/>
                  <a:cs typeface="Times New Roman" panose="02020603050405020304" pitchFamily="18" charset="0"/>
                </a:rPr>
                <a:t>CHAPTER</a:t>
              </a:r>
              <a:r>
                <a:rPr lang="en-US" sz="2800" dirty="0">
                  <a:solidFill>
                    <a:schemeClr val="bg1"/>
                  </a:solidFill>
                  <a:cs typeface="Tajawal Medium" panose="00000600000000000000"/>
                </a:rPr>
                <a:t> 7</a:t>
              </a:r>
            </a:p>
          </p:txBody>
        </p:sp>
      </p:grpSp>
      <p:graphicFrame>
        <p:nvGraphicFramePr>
          <p:cNvPr id="8" name="Table 7">
            <a:extLst>
              <a:ext uri="{FF2B5EF4-FFF2-40B4-BE49-F238E27FC236}">
                <a16:creationId xmlns:a16="http://schemas.microsoft.com/office/drawing/2014/main" id="{3C1C4C49-A100-4F87-B38A-F6454051E4A4}"/>
              </a:ext>
            </a:extLst>
          </p:cNvPr>
          <p:cNvGraphicFramePr>
            <a:graphicFrameLocks noGrp="1"/>
          </p:cNvGraphicFramePr>
          <p:nvPr>
            <p:extLst>
              <p:ext uri="{D42A27DB-BD31-4B8C-83A1-F6EECF244321}">
                <p14:modId xmlns:p14="http://schemas.microsoft.com/office/powerpoint/2010/main" val="1128092947"/>
              </p:ext>
            </p:extLst>
          </p:nvPr>
        </p:nvGraphicFramePr>
        <p:xfrm>
          <a:off x="1666361" y="1811172"/>
          <a:ext cx="10300352" cy="4206240"/>
        </p:xfrm>
        <a:graphic>
          <a:graphicData uri="http://schemas.openxmlformats.org/drawingml/2006/table">
            <a:tbl>
              <a:tblPr firstRow="1" bandRow="1">
                <a:tableStyleId>{5C22544A-7EE6-4342-B048-85BDC9FD1C3A}</a:tableStyleId>
              </a:tblPr>
              <a:tblGrid>
                <a:gridCol w="1427272">
                  <a:extLst>
                    <a:ext uri="{9D8B030D-6E8A-4147-A177-3AD203B41FA5}">
                      <a16:colId xmlns:a16="http://schemas.microsoft.com/office/drawing/2014/main" val="3871359360"/>
                    </a:ext>
                  </a:extLst>
                </a:gridCol>
                <a:gridCol w="8873080">
                  <a:extLst>
                    <a:ext uri="{9D8B030D-6E8A-4147-A177-3AD203B41FA5}">
                      <a16:colId xmlns:a16="http://schemas.microsoft.com/office/drawing/2014/main" val="1091551387"/>
                    </a:ext>
                  </a:extLst>
                </a:gridCol>
              </a:tblGrid>
              <a:tr h="2313500">
                <a:tc>
                  <a: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b="1" dirty="0">
                          <a:solidFill>
                            <a:schemeClr val="tx1"/>
                          </a:solidFill>
                        </a:rPr>
                        <a:t>Emerging Team Opportunities and Challenges</a:t>
                      </a:r>
                    </a:p>
                    <a:p>
                      <a:pPr marL="0" marR="0" lvl="0" indent="0" algn="just" defTabSz="914400" rtl="0" eaLnBrk="1" fontAlgn="auto" latinLnBrk="0" hangingPunct="1">
                        <a:lnSpc>
                          <a:spcPct val="100000"/>
                        </a:lnSpc>
                        <a:spcBef>
                          <a:spcPts val="0"/>
                        </a:spcBef>
                        <a:spcAft>
                          <a:spcPts val="0"/>
                        </a:spcAft>
                        <a:buClrTx/>
                        <a:buSzTx/>
                        <a:buFontTx/>
                        <a:buNone/>
                        <a:tabLst/>
                        <a:defRPr/>
                      </a:pPr>
                      <a:endParaRPr lang="en-US" b="1" dirty="0">
                        <a:solidFill>
                          <a:schemeClr val="tx1"/>
                        </a:solidFill>
                      </a:endParaRPr>
                    </a:p>
                  </a:txBody>
                  <a:tcPr>
                    <a:noFill/>
                  </a:tcPr>
                </a:tc>
                <a:tc>
                  <a:txBody>
                    <a:bodyPr/>
                    <a:lstStyle/>
                    <a:p>
                      <a:pPr marL="285750" indent="-285750" algn="just" defTabSz="914400" rtl="0" eaLnBrk="1" latinLnBrk="0" hangingPunct="1">
                        <a:buFont typeface="Wingdings" panose="05000000000000000000" pitchFamily="2" charset="2"/>
                        <a:buChar char="§"/>
                      </a:pPr>
                      <a:r>
                        <a:rPr lang="en-US" sz="1800" b="0" i="0" u="none" kern="1200" dirty="0">
                          <a:solidFill>
                            <a:schemeClr val="tx1"/>
                          </a:solidFill>
                          <a:latin typeface="+mn-lt"/>
                          <a:ea typeface="+mn-ea"/>
                          <a:cs typeface="+mn-cs"/>
                        </a:rPr>
                        <a:t>Diversity can both help and hinder team effectiveness. Diversity can be a source of creativity and innovation that can create a competitive advantage and improve a team’s decision making</a:t>
                      </a:r>
                    </a:p>
                    <a:p>
                      <a:pPr marL="285750" indent="-285750" algn="just" defTabSz="914400" rtl="0" eaLnBrk="1" latinLnBrk="0" hangingPunct="1">
                        <a:buFont typeface="Wingdings" panose="05000000000000000000" pitchFamily="2" charset="2"/>
                        <a:buChar char="§"/>
                      </a:pPr>
                      <a:endParaRPr lang="en-US" sz="1800" b="0" i="0" u="none" kern="1200" dirty="0">
                        <a:solidFill>
                          <a:schemeClr val="tx1"/>
                        </a:solidFill>
                        <a:latin typeface="+mn-lt"/>
                        <a:ea typeface="+mn-ea"/>
                        <a:cs typeface="+mn-cs"/>
                      </a:endParaRPr>
                    </a:p>
                    <a:p>
                      <a:pPr marL="285750" indent="-285750" algn="just" defTabSz="914400" rtl="0" eaLnBrk="1" latinLnBrk="0" hangingPunct="1">
                        <a:buFont typeface="Wingdings" panose="05000000000000000000" pitchFamily="2" charset="2"/>
                        <a:buChar char="§"/>
                      </a:pPr>
                      <a:r>
                        <a:rPr lang="en-US" sz="1800" b="0" i="0" u="none" kern="1200" dirty="0">
                          <a:solidFill>
                            <a:schemeClr val="tx1"/>
                          </a:solidFill>
                          <a:latin typeface="+mn-lt"/>
                          <a:ea typeface="+mn-ea"/>
                          <a:cs typeface="+mn-cs"/>
                        </a:rPr>
                        <a:t> Innovative companies intentionally use heterogeneous teams to solve problems.</a:t>
                      </a:r>
                    </a:p>
                    <a:p>
                      <a:pPr marL="285750" indent="-285750" algn="just" defTabSz="914400" rtl="0" eaLnBrk="1" latinLnBrk="0" hangingPunct="1">
                        <a:buFont typeface="Wingdings" panose="05000000000000000000" pitchFamily="2" charset="2"/>
                        <a:buChar char="§"/>
                      </a:pPr>
                      <a:endParaRPr lang="en-US" sz="1800" b="0" i="0" u="none" kern="1200" dirty="0">
                        <a:solidFill>
                          <a:schemeClr val="tx1"/>
                        </a:solidFill>
                        <a:latin typeface="+mn-lt"/>
                        <a:ea typeface="+mn-ea"/>
                        <a:cs typeface="+mn-cs"/>
                      </a:endParaRPr>
                    </a:p>
                    <a:p>
                      <a:pPr marL="285750" indent="-285750" algn="just" defTabSz="914400" rtl="0" eaLnBrk="1" latinLnBrk="0" hangingPunct="1">
                        <a:buFont typeface="Wingdings" panose="05000000000000000000" pitchFamily="2" charset="2"/>
                        <a:buChar char="§"/>
                      </a:pPr>
                      <a:r>
                        <a:rPr lang="en-US" sz="1800" b="0" i="0" u="none" kern="1200" dirty="0">
                          <a:solidFill>
                            <a:schemeClr val="tx1"/>
                          </a:solidFill>
                          <a:latin typeface="+mn-lt"/>
                          <a:ea typeface="+mn-ea"/>
                          <a:cs typeface="+mn-cs"/>
                        </a:rPr>
                        <a:t>Despite its potential for improving team performance, diversity can be a two-edged sword.</a:t>
                      </a:r>
                    </a:p>
                    <a:p>
                      <a:pPr marL="285750" indent="-285750" algn="just" defTabSz="914400" rtl="0" eaLnBrk="1" latinLnBrk="0" hangingPunct="1">
                        <a:buFont typeface="Wingdings" panose="05000000000000000000" pitchFamily="2" charset="2"/>
                        <a:buChar char="§"/>
                      </a:pPr>
                      <a:endParaRPr lang="en-US" sz="1800" b="0" i="0" u="none" kern="1200" dirty="0">
                        <a:solidFill>
                          <a:schemeClr val="tx1"/>
                        </a:solidFill>
                        <a:latin typeface="+mn-lt"/>
                        <a:ea typeface="+mn-ea"/>
                        <a:cs typeface="+mn-cs"/>
                      </a:endParaRPr>
                    </a:p>
                    <a:p>
                      <a:pPr marL="285750" indent="-285750" algn="just" defTabSz="914400" rtl="0" eaLnBrk="1" latinLnBrk="0" hangingPunct="1">
                        <a:buFont typeface="Wingdings" panose="05000000000000000000" pitchFamily="2" charset="2"/>
                        <a:buChar char="§"/>
                      </a:pPr>
                      <a:r>
                        <a:rPr lang="en-US" sz="1800" b="0" i="0" u="none" kern="1200" dirty="0">
                          <a:solidFill>
                            <a:schemeClr val="tx1"/>
                          </a:solidFill>
                          <a:latin typeface="+mn-lt"/>
                          <a:ea typeface="+mn-ea"/>
                          <a:cs typeface="+mn-cs"/>
                        </a:rPr>
                        <a:t>Diversity can create misunderstandings and conflict that can lead to absenteeism, poor quality, low morale, and loss of competitiveness as well as lowered workgroup cohesiveness. </a:t>
                      </a:r>
                    </a:p>
                    <a:p>
                      <a:pPr marL="285750" indent="-285750" algn="just" defTabSz="914400" rtl="0" eaLnBrk="1" latinLnBrk="0" hangingPunct="1">
                        <a:buFont typeface="Wingdings" panose="05000000000000000000" pitchFamily="2" charset="2"/>
                        <a:buChar char="§"/>
                      </a:pPr>
                      <a:endParaRPr lang="en-US" sz="1800" b="0" i="0" u="none" kern="1200" dirty="0">
                        <a:solidFill>
                          <a:schemeClr val="tx1"/>
                        </a:solidFill>
                        <a:latin typeface="+mn-lt"/>
                        <a:ea typeface="+mn-ea"/>
                        <a:cs typeface="+mn-cs"/>
                      </a:endParaRPr>
                    </a:p>
                    <a:p>
                      <a:pPr marL="285750" indent="-285750" algn="just" defTabSz="914400" rtl="0" eaLnBrk="1" latinLnBrk="0" hangingPunct="1">
                        <a:buFont typeface="Wingdings" panose="05000000000000000000" pitchFamily="2" charset="2"/>
                        <a:buChar char="§"/>
                      </a:pPr>
                      <a:r>
                        <a:rPr lang="en-US" sz="1800" b="0" i="0" u="none" kern="1200" dirty="0">
                          <a:solidFill>
                            <a:schemeClr val="tx1"/>
                          </a:solidFill>
                          <a:latin typeface="+mn-lt"/>
                          <a:ea typeface="+mn-ea"/>
                          <a:cs typeface="+mn-cs"/>
                        </a:rPr>
                        <a:t>Diverse groups are less able to provide for all of their members’ needs and tend to have less integration and communication and more conflict than do homogeneous groups.</a:t>
                      </a:r>
                    </a:p>
                  </a:txBody>
                  <a:tcPr>
                    <a:noFill/>
                  </a:tcPr>
                </a:tc>
                <a:extLst>
                  <a:ext uri="{0D108BD9-81ED-4DB2-BD59-A6C34878D82A}">
                    <a16:rowId xmlns:a16="http://schemas.microsoft.com/office/drawing/2014/main" val="3251237068"/>
                  </a:ext>
                </a:extLst>
              </a:tr>
            </a:tbl>
          </a:graphicData>
        </a:graphic>
      </p:graphicFrame>
    </p:spTree>
    <p:extLst>
      <p:ext uri="{BB962C8B-B14F-4D97-AF65-F5344CB8AC3E}">
        <p14:creationId xmlns:p14="http://schemas.microsoft.com/office/powerpoint/2010/main" val="2964627158"/>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9533101" cy="1610200"/>
          </a:xfrm>
          <a:prstGeom prst="rect">
            <a:avLst/>
          </a:prstGeom>
        </p:spPr>
      </p:pic>
      <p:sp>
        <p:nvSpPr>
          <p:cNvPr id="13" name="TextBox 12">
            <a:extLst>
              <a:ext uri="{FF2B5EF4-FFF2-40B4-BE49-F238E27FC236}">
                <a16:creationId xmlns:a16="http://schemas.microsoft.com/office/drawing/2014/main" id="{BBE7B179-D78A-43C4-BC53-870145A7F86C}"/>
              </a:ext>
            </a:extLst>
          </p:cNvPr>
          <p:cNvSpPr txBox="1"/>
          <p:nvPr/>
        </p:nvSpPr>
        <p:spPr>
          <a:xfrm>
            <a:off x="1874165" y="1411062"/>
            <a:ext cx="10198510" cy="400110"/>
          </a:xfrm>
          <a:prstGeom prst="rect">
            <a:avLst/>
          </a:prstGeom>
          <a:noFill/>
        </p:spPr>
        <p:txBody>
          <a:bodyPr wrap="square">
            <a:spAutoFit/>
          </a:bodyPr>
          <a:lstStyle/>
          <a:p>
            <a:r>
              <a:rPr lang="en-US" sz="2000" b="1" dirty="0">
                <a:solidFill>
                  <a:srgbClr val="C1510A"/>
                </a:solidFill>
                <a:effectLst/>
                <a:latin typeface="Helvetica" panose="020B0604020202020204" pitchFamily="34" charset="0"/>
              </a:rPr>
              <a:t>Diversity and Multicultural Teams</a:t>
            </a:r>
          </a:p>
        </p:txBody>
      </p:sp>
      <p:grpSp>
        <p:nvGrpSpPr>
          <p:cNvPr id="12" name="Group 11">
            <a:extLst>
              <a:ext uri="{FF2B5EF4-FFF2-40B4-BE49-F238E27FC236}">
                <a16:creationId xmlns:a16="http://schemas.microsoft.com/office/drawing/2014/main" id="{C9F2F5AA-5345-40A3-A02C-8F39ED5840FF}"/>
              </a:ext>
            </a:extLst>
          </p:cNvPr>
          <p:cNvGrpSpPr/>
          <p:nvPr/>
        </p:nvGrpSpPr>
        <p:grpSpPr>
          <a:xfrm>
            <a:off x="130614" y="576828"/>
            <a:ext cx="5272804" cy="536288"/>
            <a:chOff x="130614" y="576828"/>
            <a:chExt cx="5272804" cy="536288"/>
          </a:xfrm>
        </p:grpSpPr>
        <p:sp>
          <p:nvSpPr>
            <p:cNvPr id="14" name="TextBox 13">
              <a:extLst>
                <a:ext uri="{FF2B5EF4-FFF2-40B4-BE49-F238E27FC236}">
                  <a16:creationId xmlns:a16="http://schemas.microsoft.com/office/drawing/2014/main" id="{8C5F1B9D-95F7-4B48-A88D-D2B2251CEC52}"/>
                </a:ext>
              </a:extLst>
            </p:cNvPr>
            <p:cNvSpPr txBox="1"/>
            <p:nvPr/>
          </p:nvSpPr>
          <p:spPr>
            <a:xfrm>
              <a:off x="2449853" y="576828"/>
              <a:ext cx="2953565" cy="523220"/>
            </a:xfrm>
            <a:prstGeom prst="rect">
              <a:avLst/>
            </a:prstGeom>
            <a:noFill/>
          </p:spPr>
          <p:txBody>
            <a:bodyPr wrap="none" rtlCol="0">
              <a:spAutoFit/>
            </a:bodyPr>
            <a:lstStyle/>
            <a:p>
              <a:r>
                <a:rPr lang="en-US" sz="2800" dirty="0">
                  <a:solidFill>
                    <a:schemeClr val="bg1"/>
                  </a:solidFill>
                  <a:latin typeface="Times New Roman" panose="02020603050405020304" pitchFamily="18" charset="0"/>
                  <a:cs typeface="Times New Roman" panose="02020603050405020304" pitchFamily="18" charset="0"/>
                </a:rPr>
                <a:t> Groups and Teams</a:t>
              </a:r>
            </a:p>
          </p:txBody>
        </p:sp>
        <p:sp>
          <p:nvSpPr>
            <p:cNvPr id="15" name="Rectangle 14">
              <a:extLst>
                <a:ext uri="{FF2B5EF4-FFF2-40B4-BE49-F238E27FC236}">
                  <a16:creationId xmlns:a16="http://schemas.microsoft.com/office/drawing/2014/main" id="{326BFDA7-1668-4ED7-B61D-14875A258907}"/>
                </a:ext>
              </a:extLst>
            </p:cNvPr>
            <p:cNvSpPr/>
            <p:nvPr/>
          </p:nvSpPr>
          <p:spPr>
            <a:xfrm>
              <a:off x="130614" y="589896"/>
              <a:ext cx="2085827" cy="523220"/>
            </a:xfrm>
            <a:prstGeom prst="rect">
              <a:avLst/>
            </a:prstGeom>
          </p:spPr>
          <p:txBody>
            <a:bodyPr wrap="none">
              <a:spAutoFit/>
            </a:bodyPr>
            <a:lstStyle/>
            <a:p>
              <a:r>
                <a:rPr lang="en-US" sz="2800" dirty="0">
                  <a:solidFill>
                    <a:schemeClr val="bg1"/>
                  </a:solidFill>
                  <a:latin typeface="Times New Roman" panose="02020603050405020304" pitchFamily="18" charset="0"/>
                  <a:cs typeface="Times New Roman" panose="02020603050405020304" pitchFamily="18" charset="0"/>
                </a:rPr>
                <a:t>CHAPTER</a:t>
              </a:r>
              <a:r>
                <a:rPr lang="en-US" sz="2800" dirty="0">
                  <a:solidFill>
                    <a:schemeClr val="bg1"/>
                  </a:solidFill>
                  <a:cs typeface="Tajawal Medium" panose="00000600000000000000"/>
                </a:rPr>
                <a:t> 7</a:t>
              </a:r>
            </a:p>
          </p:txBody>
        </p:sp>
      </p:grpSp>
      <p:graphicFrame>
        <p:nvGraphicFramePr>
          <p:cNvPr id="8" name="Table 7">
            <a:extLst>
              <a:ext uri="{FF2B5EF4-FFF2-40B4-BE49-F238E27FC236}">
                <a16:creationId xmlns:a16="http://schemas.microsoft.com/office/drawing/2014/main" id="{3C1C4C49-A100-4F87-B38A-F6454051E4A4}"/>
              </a:ext>
            </a:extLst>
          </p:cNvPr>
          <p:cNvGraphicFramePr>
            <a:graphicFrameLocks noGrp="1"/>
          </p:cNvGraphicFramePr>
          <p:nvPr>
            <p:extLst>
              <p:ext uri="{D42A27DB-BD31-4B8C-83A1-F6EECF244321}">
                <p14:modId xmlns:p14="http://schemas.microsoft.com/office/powerpoint/2010/main" val="2539633439"/>
              </p:ext>
            </p:extLst>
          </p:nvPr>
        </p:nvGraphicFramePr>
        <p:xfrm>
          <a:off x="1666361" y="1811172"/>
          <a:ext cx="10300352" cy="3108960"/>
        </p:xfrm>
        <a:graphic>
          <a:graphicData uri="http://schemas.openxmlformats.org/drawingml/2006/table">
            <a:tbl>
              <a:tblPr firstRow="1" bandRow="1">
                <a:tableStyleId>{5C22544A-7EE6-4342-B048-85BDC9FD1C3A}</a:tableStyleId>
              </a:tblPr>
              <a:tblGrid>
                <a:gridCol w="1487656">
                  <a:extLst>
                    <a:ext uri="{9D8B030D-6E8A-4147-A177-3AD203B41FA5}">
                      <a16:colId xmlns:a16="http://schemas.microsoft.com/office/drawing/2014/main" val="3871359360"/>
                    </a:ext>
                  </a:extLst>
                </a:gridCol>
                <a:gridCol w="8812696">
                  <a:extLst>
                    <a:ext uri="{9D8B030D-6E8A-4147-A177-3AD203B41FA5}">
                      <a16:colId xmlns:a16="http://schemas.microsoft.com/office/drawing/2014/main" val="1091551387"/>
                    </a:ext>
                  </a:extLst>
                </a:gridCol>
              </a:tblGrid>
              <a:tr h="2313500">
                <a:tc>
                  <a: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b="1" dirty="0">
                          <a:solidFill>
                            <a:schemeClr val="tx1"/>
                          </a:solidFill>
                        </a:rPr>
                        <a:t>Emerging Team Opportunities and Challenges</a:t>
                      </a:r>
                    </a:p>
                    <a:p>
                      <a:pPr marL="0" marR="0" lvl="0" indent="0" algn="just" defTabSz="914400" rtl="0" eaLnBrk="1" fontAlgn="auto" latinLnBrk="0" hangingPunct="1">
                        <a:lnSpc>
                          <a:spcPct val="100000"/>
                        </a:lnSpc>
                        <a:spcBef>
                          <a:spcPts val="0"/>
                        </a:spcBef>
                        <a:spcAft>
                          <a:spcPts val="0"/>
                        </a:spcAft>
                        <a:buClrTx/>
                        <a:buSzTx/>
                        <a:buFontTx/>
                        <a:buNone/>
                        <a:tabLst/>
                        <a:defRPr/>
                      </a:pPr>
                      <a:endParaRPr lang="en-US" b="1" dirty="0">
                        <a:solidFill>
                          <a:schemeClr val="tx1"/>
                        </a:solidFill>
                      </a:endParaRPr>
                    </a:p>
                  </a:txBody>
                  <a:tcPr>
                    <a:noFill/>
                  </a:tcPr>
                </a:tc>
                <a:tc>
                  <a:txBody>
                    <a:bodyPr/>
                    <a:lstStyle/>
                    <a:p>
                      <a:pPr marL="0" indent="0" algn="just" defTabSz="914400" rtl="0" eaLnBrk="1" latinLnBrk="0" hangingPunct="1">
                        <a:buFont typeface="Wingdings" panose="05000000000000000000" pitchFamily="2" charset="2"/>
                        <a:buNone/>
                      </a:pPr>
                      <a:r>
                        <a:rPr lang="en-US" sz="1800" b="1" i="0" u="sng" kern="1200" dirty="0">
                          <a:solidFill>
                            <a:schemeClr val="tx1"/>
                          </a:solidFill>
                          <a:latin typeface="+mn-lt"/>
                          <a:ea typeface="+mn-ea"/>
                          <a:cs typeface="+mn-cs"/>
                        </a:rPr>
                        <a:t>Increasing the Effectiveness of Multicultural Teams</a:t>
                      </a:r>
                    </a:p>
                    <a:p>
                      <a:pPr marL="285750" indent="-285750" algn="just" defTabSz="914400" rtl="0" eaLnBrk="1" latinLnBrk="0" hangingPunct="1">
                        <a:buFont typeface="Wingdings" panose="05000000000000000000" pitchFamily="2" charset="2"/>
                        <a:buChar char="§"/>
                      </a:pPr>
                      <a:r>
                        <a:rPr lang="en-US" sz="1800" b="0" i="0" u="none" kern="1200" dirty="0">
                          <a:solidFill>
                            <a:schemeClr val="tx1"/>
                          </a:solidFill>
                          <a:latin typeface="+mn-lt"/>
                          <a:ea typeface="+mn-ea"/>
                          <a:cs typeface="+mn-cs"/>
                        </a:rPr>
                        <a:t>What should you do to increase the effectiveness of multicultural teams? The best solution seems to be to make minor concessions on process—learn to adjust to and even respect another approach to decision making. </a:t>
                      </a:r>
                    </a:p>
                    <a:p>
                      <a:pPr marL="285750" indent="-285750" algn="just" defTabSz="914400" rtl="0" eaLnBrk="1" latinLnBrk="0" hangingPunct="1">
                        <a:buFont typeface="Wingdings" panose="05000000000000000000" pitchFamily="2" charset="2"/>
                        <a:buChar char="§"/>
                      </a:pPr>
                      <a:r>
                        <a:rPr lang="en-US" sz="1800" b="0" i="0" u="none" kern="1200" dirty="0">
                          <a:solidFill>
                            <a:schemeClr val="tx1"/>
                          </a:solidFill>
                          <a:latin typeface="+mn-lt"/>
                          <a:ea typeface="+mn-ea"/>
                          <a:cs typeface="+mn-cs"/>
                        </a:rPr>
                        <a:t>For example, global American managers have learned to keep impatient bosses away from team meetings and give them frequent updates.</a:t>
                      </a:r>
                    </a:p>
                    <a:p>
                      <a:pPr marL="285750" indent="-285750" algn="just" defTabSz="914400" rtl="0" eaLnBrk="1" latinLnBrk="0" hangingPunct="1">
                        <a:buFont typeface="Wingdings" panose="05000000000000000000" pitchFamily="2" charset="2"/>
                        <a:buChar char="§"/>
                      </a:pPr>
                      <a:endParaRPr lang="en-US" sz="1800" b="0" i="0" u="none" kern="1200" dirty="0">
                        <a:solidFill>
                          <a:schemeClr val="tx1"/>
                        </a:solidFill>
                        <a:latin typeface="+mn-lt"/>
                        <a:ea typeface="+mn-ea"/>
                        <a:cs typeface="+mn-cs"/>
                      </a:endParaRPr>
                    </a:p>
                    <a:p>
                      <a:pPr marL="285750" indent="-285750" algn="just" defTabSz="914400" rtl="0" eaLnBrk="1" latinLnBrk="0" hangingPunct="1">
                        <a:buFont typeface="Wingdings" panose="05000000000000000000" pitchFamily="2" charset="2"/>
                        <a:buChar char="§"/>
                      </a:pPr>
                      <a:r>
                        <a:rPr lang="en-US" sz="1800" b="0" i="0" u="none" kern="1200" dirty="0">
                          <a:solidFill>
                            <a:schemeClr val="tx1"/>
                          </a:solidFill>
                          <a:latin typeface="+mn-lt"/>
                          <a:ea typeface="+mn-ea"/>
                          <a:cs typeface="+mn-cs"/>
                        </a:rPr>
                        <a:t> A comparable lesson for managers from other cultures is to be explicit about what they need—saying, for example, “We have to see the big picture before we will be ready to talk about details.”</a:t>
                      </a:r>
                    </a:p>
                    <a:p>
                      <a:pPr marL="285750" indent="-285750" algn="just" defTabSz="914400" rtl="0" eaLnBrk="1" latinLnBrk="0" hangingPunct="1">
                        <a:buFont typeface="Wingdings" panose="05000000000000000000" pitchFamily="2" charset="2"/>
                        <a:buChar char="§"/>
                      </a:pPr>
                      <a:endParaRPr lang="en-US" sz="1800" b="0" i="0" u="none" kern="1200" dirty="0">
                        <a:solidFill>
                          <a:schemeClr val="tx1"/>
                        </a:solidFill>
                        <a:latin typeface="+mn-lt"/>
                        <a:ea typeface="+mn-ea"/>
                        <a:cs typeface="+mn-cs"/>
                      </a:endParaRPr>
                    </a:p>
                  </a:txBody>
                  <a:tcPr>
                    <a:noFill/>
                  </a:tcPr>
                </a:tc>
                <a:extLst>
                  <a:ext uri="{0D108BD9-81ED-4DB2-BD59-A6C34878D82A}">
                    <a16:rowId xmlns:a16="http://schemas.microsoft.com/office/drawing/2014/main" val="3251237068"/>
                  </a:ext>
                </a:extLst>
              </a:tr>
            </a:tbl>
          </a:graphicData>
        </a:graphic>
      </p:graphicFrame>
    </p:spTree>
    <p:extLst>
      <p:ext uri="{BB962C8B-B14F-4D97-AF65-F5344CB8AC3E}">
        <p14:creationId xmlns:p14="http://schemas.microsoft.com/office/powerpoint/2010/main" val="1382876016"/>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9533101" cy="1610200"/>
          </a:xfrm>
          <a:prstGeom prst="rect">
            <a:avLst/>
          </a:prstGeom>
        </p:spPr>
      </p:pic>
      <p:sp>
        <p:nvSpPr>
          <p:cNvPr id="13" name="TextBox 12">
            <a:extLst>
              <a:ext uri="{FF2B5EF4-FFF2-40B4-BE49-F238E27FC236}">
                <a16:creationId xmlns:a16="http://schemas.microsoft.com/office/drawing/2014/main" id="{BBE7B179-D78A-43C4-BC53-870145A7F86C}"/>
              </a:ext>
            </a:extLst>
          </p:cNvPr>
          <p:cNvSpPr txBox="1"/>
          <p:nvPr/>
        </p:nvSpPr>
        <p:spPr>
          <a:xfrm>
            <a:off x="1874165" y="1411062"/>
            <a:ext cx="10198510" cy="400110"/>
          </a:xfrm>
          <a:prstGeom prst="rect">
            <a:avLst/>
          </a:prstGeom>
          <a:noFill/>
        </p:spPr>
        <p:txBody>
          <a:bodyPr wrap="square">
            <a:spAutoFit/>
          </a:bodyPr>
          <a:lstStyle/>
          <a:p>
            <a:r>
              <a:rPr lang="en-US" sz="2000" b="1" dirty="0">
                <a:solidFill>
                  <a:srgbClr val="C1510A"/>
                </a:solidFill>
                <a:effectLst/>
                <a:latin typeface="Helvetica" panose="020B0604020202020204" pitchFamily="34" charset="0"/>
              </a:rPr>
              <a:t>Diversity and Multicultural Teams</a:t>
            </a:r>
          </a:p>
        </p:txBody>
      </p:sp>
      <p:grpSp>
        <p:nvGrpSpPr>
          <p:cNvPr id="12" name="Group 11">
            <a:extLst>
              <a:ext uri="{FF2B5EF4-FFF2-40B4-BE49-F238E27FC236}">
                <a16:creationId xmlns:a16="http://schemas.microsoft.com/office/drawing/2014/main" id="{C9F2F5AA-5345-40A3-A02C-8F39ED5840FF}"/>
              </a:ext>
            </a:extLst>
          </p:cNvPr>
          <p:cNvGrpSpPr/>
          <p:nvPr/>
        </p:nvGrpSpPr>
        <p:grpSpPr>
          <a:xfrm>
            <a:off x="130614" y="576828"/>
            <a:ext cx="5272804" cy="536288"/>
            <a:chOff x="130614" y="576828"/>
            <a:chExt cx="5272804" cy="536288"/>
          </a:xfrm>
        </p:grpSpPr>
        <p:sp>
          <p:nvSpPr>
            <p:cNvPr id="14" name="TextBox 13">
              <a:extLst>
                <a:ext uri="{FF2B5EF4-FFF2-40B4-BE49-F238E27FC236}">
                  <a16:creationId xmlns:a16="http://schemas.microsoft.com/office/drawing/2014/main" id="{8C5F1B9D-95F7-4B48-A88D-D2B2251CEC52}"/>
                </a:ext>
              </a:extLst>
            </p:cNvPr>
            <p:cNvSpPr txBox="1"/>
            <p:nvPr/>
          </p:nvSpPr>
          <p:spPr>
            <a:xfrm>
              <a:off x="2449853" y="576828"/>
              <a:ext cx="2953565" cy="523220"/>
            </a:xfrm>
            <a:prstGeom prst="rect">
              <a:avLst/>
            </a:prstGeom>
            <a:noFill/>
          </p:spPr>
          <p:txBody>
            <a:bodyPr wrap="none" rtlCol="0">
              <a:spAutoFit/>
            </a:bodyPr>
            <a:lstStyle/>
            <a:p>
              <a:r>
                <a:rPr lang="en-US" sz="2800" dirty="0">
                  <a:solidFill>
                    <a:schemeClr val="bg1"/>
                  </a:solidFill>
                  <a:latin typeface="Times New Roman" panose="02020603050405020304" pitchFamily="18" charset="0"/>
                  <a:cs typeface="Times New Roman" panose="02020603050405020304" pitchFamily="18" charset="0"/>
                </a:rPr>
                <a:t> Groups and Teams</a:t>
              </a:r>
            </a:p>
          </p:txBody>
        </p:sp>
        <p:sp>
          <p:nvSpPr>
            <p:cNvPr id="15" name="Rectangle 14">
              <a:extLst>
                <a:ext uri="{FF2B5EF4-FFF2-40B4-BE49-F238E27FC236}">
                  <a16:creationId xmlns:a16="http://schemas.microsoft.com/office/drawing/2014/main" id="{326BFDA7-1668-4ED7-B61D-14875A258907}"/>
                </a:ext>
              </a:extLst>
            </p:cNvPr>
            <p:cNvSpPr/>
            <p:nvPr/>
          </p:nvSpPr>
          <p:spPr>
            <a:xfrm>
              <a:off x="130614" y="589896"/>
              <a:ext cx="2085827" cy="523220"/>
            </a:xfrm>
            <a:prstGeom prst="rect">
              <a:avLst/>
            </a:prstGeom>
          </p:spPr>
          <p:txBody>
            <a:bodyPr wrap="none">
              <a:spAutoFit/>
            </a:bodyPr>
            <a:lstStyle/>
            <a:p>
              <a:r>
                <a:rPr lang="en-US" sz="2800" dirty="0">
                  <a:solidFill>
                    <a:schemeClr val="bg1"/>
                  </a:solidFill>
                  <a:latin typeface="Times New Roman" panose="02020603050405020304" pitchFamily="18" charset="0"/>
                  <a:cs typeface="Times New Roman" panose="02020603050405020304" pitchFamily="18" charset="0"/>
                </a:rPr>
                <a:t>CHAPTER</a:t>
              </a:r>
              <a:r>
                <a:rPr lang="en-US" sz="2800" dirty="0">
                  <a:solidFill>
                    <a:schemeClr val="bg1"/>
                  </a:solidFill>
                  <a:cs typeface="Tajawal Medium" panose="00000600000000000000"/>
                </a:rPr>
                <a:t> 7</a:t>
              </a:r>
            </a:p>
          </p:txBody>
        </p:sp>
      </p:grpSp>
      <p:graphicFrame>
        <p:nvGraphicFramePr>
          <p:cNvPr id="8" name="Table 7">
            <a:extLst>
              <a:ext uri="{FF2B5EF4-FFF2-40B4-BE49-F238E27FC236}">
                <a16:creationId xmlns:a16="http://schemas.microsoft.com/office/drawing/2014/main" id="{3C1C4C49-A100-4F87-B38A-F6454051E4A4}"/>
              </a:ext>
            </a:extLst>
          </p:cNvPr>
          <p:cNvGraphicFramePr>
            <a:graphicFrameLocks noGrp="1"/>
          </p:cNvGraphicFramePr>
          <p:nvPr>
            <p:extLst>
              <p:ext uri="{D42A27DB-BD31-4B8C-83A1-F6EECF244321}">
                <p14:modId xmlns:p14="http://schemas.microsoft.com/office/powerpoint/2010/main" val="2938557499"/>
              </p:ext>
            </p:extLst>
          </p:nvPr>
        </p:nvGraphicFramePr>
        <p:xfrm>
          <a:off x="1666361" y="1811172"/>
          <a:ext cx="10300352" cy="4206240"/>
        </p:xfrm>
        <a:graphic>
          <a:graphicData uri="http://schemas.openxmlformats.org/drawingml/2006/table">
            <a:tbl>
              <a:tblPr firstRow="1" bandRow="1">
                <a:tableStyleId>{5C22544A-7EE6-4342-B048-85BDC9FD1C3A}</a:tableStyleId>
              </a:tblPr>
              <a:tblGrid>
                <a:gridCol w="1427272">
                  <a:extLst>
                    <a:ext uri="{9D8B030D-6E8A-4147-A177-3AD203B41FA5}">
                      <a16:colId xmlns:a16="http://schemas.microsoft.com/office/drawing/2014/main" val="3871359360"/>
                    </a:ext>
                  </a:extLst>
                </a:gridCol>
                <a:gridCol w="8873080">
                  <a:extLst>
                    <a:ext uri="{9D8B030D-6E8A-4147-A177-3AD203B41FA5}">
                      <a16:colId xmlns:a16="http://schemas.microsoft.com/office/drawing/2014/main" val="1091551387"/>
                    </a:ext>
                  </a:extLst>
                </a:gridCol>
              </a:tblGrid>
              <a:tr h="2313500">
                <a:tc>
                  <a: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b="1" dirty="0">
                          <a:solidFill>
                            <a:schemeClr val="tx1"/>
                          </a:solidFill>
                        </a:rPr>
                        <a:t>Emerging Team Opportunities and Challenges</a:t>
                      </a:r>
                    </a:p>
                    <a:p>
                      <a:pPr marL="0" marR="0" lvl="0" indent="0" algn="just" defTabSz="914400" rtl="0" eaLnBrk="1" fontAlgn="auto" latinLnBrk="0" hangingPunct="1">
                        <a:lnSpc>
                          <a:spcPct val="100000"/>
                        </a:lnSpc>
                        <a:spcBef>
                          <a:spcPts val="0"/>
                        </a:spcBef>
                        <a:spcAft>
                          <a:spcPts val="0"/>
                        </a:spcAft>
                        <a:buClrTx/>
                        <a:buSzTx/>
                        <a:buFontTx/>
                        <a:buNone/>
                        <a:tabLst/>
                        <a:defRPr/>
                      </a:pPr>
                      <a:endParaRPr lang="en-US" b="1" dirty="0">
                        <a:solidFill>
                          <a:schemeClr val="tx1"/>
                        </a:solidFill>
                      </a:endParaRPr>
                    </a:p>
                  </a:txBody>
                  <a:tcPr>
                    <a:noFill/>
                  </a:tcPr>
                </a:tc>
                <a:tc>
                  <a:txBody>
                    <a:bodyPr/>
                    <a:lstStyle/>
                    <a:p>
                      <a:pPr marL="0" indent="0" algn="just" defTabSz="914400" rtl="0" eaLnBrk="1" latinLnBrk="0" hangingPunct="1">
                        <a:buFontTx/>
                        <a:buNone/>
                      </a:pPr>
                      <a:r>
                        <a:rPr lang="en-US" sz="1800" b="1" i="0" u="sng" kern="1200" dirty="0">
                          <a:solidFill>
                            <a:schemeClr val="tx1"/>
                          </a:solidFill>
                          <a:latin typeface="+mn-lt"/>
                          <a:ea typeface="+mn-ea"/>
                          <a:cs typeface="+mn-cs"/>
                        </a:rPr>
                        <a:t>Four strategies for dealing with the challenges of multicultural teams are:</a:t>
                      </a:r>
                    </a:p>
                    <a:p>
                      <a:pPr marL="285750" indent="-285750" algn="just" defTabSz="914400" rtl="0" eaLnBrk="1" latinLnBrk="0" hangingPunct="1">
                        <a:buFont typeface="Wingdings" panose="05000000000000000000" pitchFamily="2" charset="2"/>
                        <a:buChar char="§"/>
                      </a:pPr>
                      <a:endParaRPr lang="en-US" sz="1800" b="0" i="0" u="none" kern="1200" dirty="0">
                        <a:solidFill>
                          <a:schemeClr val="tx1"/>
                        </a:solidFill>
                        <a:latin typeface="+mn-lt"/>
                        <a:ea typeface="+mn-ea"/>
                        <a:cs typeface="+mn-cs"/>
                      </a:endParaRPr>
                    </a:p>
                    <a:p>
                      <a:pPr marL="285750" indent="-285750" algn="just" defTabSz="914400" rtl="0" eaLnBrk="1" latinLnBrk="0" hangingPunct="1">
                        <a:buFont typeface="Wingdings" panose="05000000000000000000" pitchFamily="2" charset="2"/>
                        <a:buChar char="§"/>
                      </a:pPr>
                      <a:r>
                        <a:rPr lang="en-US" sz="1800" b="1" i="0" u="none" kern="1200" dirty="0">
                          <a:solidFill>
                            <a:schemeClr val="tx1"/>
                          </a:solidFill>
                          <a:latin typeface="+mn-lt"/>
                          <a:ea typeface="+mn-ea"/>
                          <a:cs typeface="+mn-cs"/>
                        </a:rPr>
                        <a:t>Adaptation</a:t>
                      </a:r>
                      <a:r>
                        <a:rPr lang="en-US" sz="1800" b="0" i="0" u="none" kern="1200" dirty="0">
                          <a:solidFill>
                            <a:schemeClr val="tx1"/>
                          </a:solidFill>
                          <a:latin typeface="+mn-lt"/>
                          <a:ea typeface="+mn-ea"/>
                          <a:cs typeface="+mn-cs"/>
                        </a:rPr>
                        <a:t>: seeing a problem as a cultural difference and not a personality issue. This works when team members are willing and able to identify and acknowledge their cultural differences and to assume responsibility for figuring out how to live with them.</a:t>
                      </a:r>
                    </a:p>
                    <a:p>
                      <a:pPr marL="285750" indent="-285750" algn="just" defTabSz="914400" rtl="0" eaLnBrk="1" latinLnBrk="0" hangingPunct="1">
                        <a:buFont typeface="Wingdings" panose="05000000000000000000" pitchFamily="2" charset="2"/>
                        <a:buChar char="§"/>
                      </a:pPr>
                      <a:r>
                        <a:rPr lang="en-US" sz="1800" b="1" i="0" u="none" kern="1200" dirty="0">
                          <a:solidFill>
                            <a:schemeClr val="tx1"/>
                          </a:solidFill>
                          <a:latin typeface="+mn-lt"/>
                          <a:ea typeface="+mn-ea"/>
                          <a:cs typeface="+mn-cs"/>
                        </a:rPr>
                        <a:t>Structural intervention: </a:t>
                      </a:r>
                      <a:r>
                        <a:rPr lang="en-US" sz="1800" b="0" i="0" u="none" kern="1200" dirty="0">
                          <a:solidFill>
                            <a:schemeClr val="tx1"/>
                          </a:solidFill>
                          <a:latin typeface="+mn-lt"/>
                          <a:ea typeface="+mn-ea"/>
                          <a:cs typeface="+mn-cs"/>
                        </a:rPr>
                        <a:t>changing the shape of the team. Social interaction and working can be structured to engage everyone on the team.</a:t>
                      </a:r>
                    </a:p>
                    <a:p>
                      <a:pPr marL="285750" indent="-285750" algn="just" defTabSz="914400" rtl="0" eaLnBrk="1" latinLnBrk="0" hangingPunct="1">
                        <a:buFont typeface="Wingdings" panose="05000000000000000000" pitchFamily="2" charset="2"/>
                        <a:buChar char="§"/>
                      </a:pPr>
                      <a:r>
                        <a:rPr lang="en-US" sz="1800" b="1" i="0" u="none" kern="1200" dirty="0">
                          <a:solidFill>
                            <a:schemeClr val="tx1"/>
                          </a:solidFill>
                          <a:latin typeface="+mn-lt"/>
                          <a:ea typeface="+mn-ea"/>
                          <a:cs typeface="+mn-cs"/>
                        </a:rPr>
                        <a:t>Managerial intervention: </a:t>
                      </a:r>
                      <a:r>
                        <a:rPr lang="en-US" sz="1800" b="0" i="0" u="none" kern="1200" dirty="0">
                          <a:solidFill>
                            <a:schemeClr val="tx1"/>
                          </a:solidFill>
                          <a:latin typeface="+mn-lt"/>
                          <a:ea typeface="+mn-ea"/>
                          <a:cs typeface="+mn-cs"/>
                        </a:rPr>
                        <a:t>setting norms early or bringing in a higher-level manager. This usually works best early in a team’s life. In one case, a manager set norms of respect by telling his new team that no one had been chosen for English skills; each member was chosen because he or she was technically the best person for the job, so get over the accents.</a:t>
                      </a:r>
                    </a:p>
                    <a:p>
                      <a:pPr marL="285750" indent="-285750" algn="just" defTabSz="914400" rtl="0" eaLnBrk="1" latinLnBrk="0" hangingPunct="1">
                        <a:buFont typeface="Wingdings" panose="05000000000000000000" pitchFamily="2" charset="2"/>
                        <a:buChar char="§"/>
                      </a:pPr>
                      <a:r>
                        <a:rPr lang="en-US" sz="1800" b="1" i="0" u="none" kern="1200" dirty="0">
                          <a:solidFill>
                            <a:schemeClr val="tx1"/>
                          </a:solidFill>
                          <a:latin typeface="+mn-lt"/>
                          <a:ea typeface="+mn-ea"/>
                          <a:cs typeface="+mn-cs"/>
                        </a:rPr>
                        <a:t>Exit</a:t>
                      </a:r>
                      <a:r>
                        <a:rPr lang="en-US" sz="1800" b="0" i="0" u="none" kern="1200" dirty="0">
                          <a:solidFill>
                            <a:schemeClr val="tx1"/>
                          </a:solidFill>
                          <a:latin typeface="+mn-lt"/>
                          <a:ea typeface="+mn-ea"/>
                          <a:cs typeface="+mn-cs"/>
                        </a:rPr>
                        <a:t>: removing a team member when other options have failed. If emotions get too high and too much face has been lost, it can be almost impossible to get a team to work together effectively again.*</a:t>
                      </a:r>
                    </a:p>
                  </a:txBody>
                  <a:tcPr>
                    <a:noFill/>
                  </a:tcPr>
                </a:tc>
                <a:extLst>
                  <a:ext uri="{0D108BD9-81ED-4DB2-BD59-A6C34878D82A}">
                    <a16:rowId xmlns:a16="http://schemas.microsoft.com/office/drawing/2014/main" val="3251237068"/>
                  </a:ext>
                </a:extLst>
              </a:tr>
            </a:tbl>
          </a:graphicData>
        </a:graphic>
      </p:graphicFrame>
    </p:spTree>
    <p:extLst>
      <p:ext uri="{BB962C8B-B14F-4D97-AF65-F5344CB8AC3E}">
        <p14:creationId xmlns:p14="http://schemas.microsoft.com/office/powerpoint/2010/main" val="708453940"/>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9533101" cy="1610200"/>
          </a:xfrm>
          <a:prstGeom prst="rect">
            <a:avLst/>
          </a:prstGeom>
        </p:spPr>
      </p:pic>
      <p:sp>
        <p:nvSpPr>
          <p:cNvPr id="13" name="TextBox 12">
            <a:extLst>
              <a:ext uri="{FF2B5EF4-FFF2-40B4-BE49-F238E27FC236}">
                <a16:creationId xmlns:a16="http://schemas.microsoft.com/office/drawing/2014/main" id="{BBE7B179-D78A-43C4-BC53-870145A7F86C}"/>
              </a:ext>
            </a:extLst>
          </p:cNvPr>
          <p:cNvSpPr txBox="1"/>
          <p:nvPr/>
        </p:nvSpPr>
        <p:spPr>
          <a:xfrm>
            <a:off x="1874165" y="1411062"/>
            <a:ext cx="10198510" cy="400110"/>
          </a:xfrm>
          <a:prstGeom prst="rect">
            <a:avLst/>
          </a:prstGeom>
          <a:noFill/>
        </p:spPr>
        <p:txBody>
          <a:bodyPr wrap="square">
            <a:spAutoFit/>
          </a:bodyPr>
          <a:lstStyle/>
          <a:p>
            <a:r>
              <a:rPr lang="en-US" sz="2000" b="1" dirty="0">
                <a:solidFill>
                  <a:srgbClr val="C1510A"/>
                </a:solidFill>
                <a:effectLst/>
                <a:latin typeface="Helvetica" panose="020B0604020202020204" pitchFamily="34" charset="0"/>
              </a:rPr>
              <a:t>Diversity and Multicultural Teams</a:t>
            </a:r>
          </a:p>
        </p:txBody>
      </p:sp>
      <p:grpSp>
        <p:nvGrpSpPr>
          <p:cNvPr id="12" name="Group 11">
            <a:extLst>
              <a:ext uri="{FF2B5EF4-FFF2-40B4-BE49-F238E27FC236}">
                <a16:creationId xmlns:a16="http://schemas.microsoft.com/office/drawing/2014/main" id="{C9F2F5AA-5345-40A3-A02C-8F39ED5840FF}"/>
              </a:ext>
            </a:extLst>
          </p:cNvPr>
          <p:cNvGrpSpPr/>
          <p:nvPr/>
        </p:nvGrpSpPr>
        <p:grpSpPr>
          <a:xfrm>
            <a:off x="130614" y="576828"/>
            <a:ext cx="5272804" cy="536288"/>
            <a:chOff x="130614" y="576828"/>
            <a:chExt cx="5272804" cy="536288"/>
          </a:xfrm>
        </p:grpSpPr>
        <p:sp>
          <p:nvSpPr>
            <p:cNvPr id="14" name="TextBox 13">
              <a:extLst>
                <a:ext uri="{FF2B5EF4-FFF2-40B4-BE49-F238E27FC236}">
                  <a16:creationId xmlns:a16="http://schemas.microsoft.com/office/drawing/2014/main" id="{8C5F1B9D-95F7-4B48-A88D-D2B2251CEC52}"/>
                </a:ext>
              </a:extLst>
            </p:cNvPr>
            <p:cNvSpPr txBox="1"/>
            <p:nvPr/>
          </p:nvSpPr>
          <p:spPr>
            <a:xfrm>
              <a:off x="2449853" y="576828"/>
              <a:ext cx="2953565" cy="523220"/>
            </a:xfrm>
            <a:prstGeom prst="rect">
              <a:avLst/>
            </a:prstGeom>
            <a:noFill/>
          </p:spPr>
          <p:txBody>
            <a:bodyPr wrap="none" rtlCol="0">
              <a:spAutoFit/>
            </a:bodyPr>
            <a:lstStyle/>
            <a:p>
              <a:r>
                <a:rPr lang="en-US" sz="2800" dirty="0">
                  <a:solidFill>
                    <a:schemeClr val="bg1"/>
                  </a:solidFill>
                  <a:latin typeface="Times New Roman" panose="02020603050405020304" pitchFamily="18" charset="0"/>
                  <a:cs typeface="Times New Roman" panose="02020603050405020304" pitchFamily="18" charset="0"/>
                </a:rPr>
                <a:t> Groups and Teams</a:t>
              </a:r>
            </a:p>
          </p:txBody>
        </p:sp>
        <p:sp>
          <p:nvSpPr>
            <p:cNvPr id="15" name="Rectangle 14">
              <a:extLst>
                <a:ext uri="{FF2B5EF4-FFF2-40B4-BE49-F238E27FC236}">
                  <a16:creationId xmlns:a16="http://schemas.microsoft.com/office/drawing/2014/main" id="{326BFDA7-1668-4ED7-B61D-14875A258907}"/>
                </a:ext>
              </a:extLst>
            </p:cNvPr>
            <p:cNvSpPr/>
            <p:nvPr/>
          </p:nvSpPr>
          <p:spPr>
            <a:xfrm>
              <a:off x="130614" y="589896"/>
              <a:ext cx="2085827" cy="523220"/>
            </a:xfrm>
            <a:prstGeom prst="rect">
              <a:avLst/>
            </a:prstGeom>
          </p:spPr>
          <p:txBody>
            <a:bodyPr wrap="none">
              <a:spAutoFit/>
            </a:bodyPr>
            <a:lstStyle/>
            <a:p>
              <a:r>
                <a:rPr lang="en-US" sz="2800" dirty="0">
                  <a:solidFill>
                    <a:schemeClr val="bg1"/>
                  </a:solidFill>
                  <a:latin typeface="Times New Roman" panose="02020603050405020304" pitchFamily="18" charset="0"/>
                  <a:cs typeface="Times New Roman" panose="02020603050405020304" pitchFamily="18" charset="0"/>
                </a:rPr>
                <a:t>CHAPTER</a:t>
              </a:r>
              <a:r>
                <a:rPr lang="en-US" sz="2800" dirty="0">
                  <a:solidFill>
                    <a:schemeClr val="bg1"/>
                  </a:solidFill>
                  <a:cs typeface="Tajawal Medium" panose="00000600000000000000"/>
                </a:rPr>
                <a:t> 7</a:t>
              </a:r>
            </a:p>
          </p:txBody>
        </p:sp>
      </p:grpSp>
      <p:pic>
        <p:nvPicPr>
          <p:cNvPr id="7" name="Picture 6">
            <a:extLst>
              <a:ext uri="{FF2B5EF4-FFF2-40B4-BE49-F238E27FC236}">
                <a16:creationId xmlns:a16="http://schemas.microsoft.com/office/drawing/2014/main" id="{E61DACF2-64AA-43D7-886B-47768E9A29ED}"/>
              </a:ext>
            </a:extLst>
          </p:cNvPr>
          <p:cNvPicPr>
            <a:picLocks noChangeAspect="1"/>
          </p:cNvPicPr>
          <p:nvPr/>
        </p:nvPicPr>
        <p:blipFill>
          <a:blip r:embed="rId7"/>
          <a:stretch>
            <a:fillRect/>
          </a:stretch>
        </p:blipFill>
        <p:spPr>
          <a:xfrm>
            <a:off x="6501535" y="2109118"/>
            <a:ext cx="5038725" cy="3790950"/>
          </a:xfrm>
          <a:prstGeom prst="rect">
            <a:avLst/>
          </a:prstGeom>
        </p:spPr>
      </p:pic>
      <p:sp>
        <p:nvSpPr>
          <p:cNvPr id="16" name="TextBox 15">
            <a:extLst>
              <a:ext uri="{FF2B5EF4-FFF2-40B4-BE49-F238E27FC236}">
                <a16:creationId xmlns:a16="http://schemas.microsoft.com/office/drawing/2014/main" id="{8F1556BB-FA72-4BC4-AFEB-F2294B0AC608}"/>
              </a:ext>
            </a:extLst>
          </p:cNvPr>
          <p:cNvSpPr txBox="1"/>
          <p:nvPr/>
        </p:nvSpPr>
        <p:spPr>
          <a:xfrm>
            <a:off x="2216441" y="2849186"/>
            <a:ext cx="3877424" cy="2585323"/>
          </a:xfrm>
          <a:prstGeom prst="rect">
            <a:avLst/>
          </a:prstGeom>
          <a:solidFill>
            <a:srgbClr val="FF9518"/>
          </a:solidFill>
        </p:spPr>
        <p:txBody>
          <a:bodyPr wrap="square">
            <a:spAutoFit/>
          </a:bodyPr>
          <a:lstStyle/>
          <a:p>
            <a:pPr algn="just"/>
            <a:r>
              <a:rPr lang="en-US" dirty="0"/>
              <a:t>Just as diversity is becoming more common in organizations, so too are groups and teams also becoming more diverse. This group, for instance, reflects several different forms of diversity. Group and team diversity can promote creativity and innovation. Unfortunately it can also be a source of conflict.</a:t>
            </a:r>
          </a:p>
        </p:txBody>
      </p:sp>
    </p:spTree>
    <p:extLst>
      <p:ext uri="{BB962C8B-B14F-4D97-AF65-F5344CB8AC3E}">
        <p14:creationId xmlns:p14="http://schemas.microsoft.com/office/powerpoint/2010/main" val="1897284068"/>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9533101" cy="1610200"/>
          </a:xfrm>
          <a:prstGeom prst="rect">
            <a:avLst/>
          </a:prstGeom>
        </p:spPr>
      </p:pic>
      <p:sp>
        <p:nvSpPr>
          <p:cNvPr id="13" name="TextBox 12">
            <a:extLst>
              <a:ext uri="{FF2B5EF4-FFF2-40B4-BE49-F238E27FC236}">
                <a16:creationId xmlns:a16="http://schemas.microsoft.com/office/drawing/2014/main" id="{BBE7B179-D78A-43C4-BC53-870145A7F86C}"/>
              </a:ext>
            </a:extLst>
          </p:cNvPr>
          <p:cNvSpPr txBox="1"/>
          <p:nvPr/>
        </p:nvSpPr>
        <p:spPr>
          <a:xfrm>
            <a:off x="1874165" y="1411062"/>
            <a:ext cx="10198510" cy="400110"/>
          </a:xfrm>
          <a:prstGeom prst="rect">
            <a:avLst/>
          </a:prstGeom>
          <a:noFill/>
        </p:spPr>
        <p:txBody>
          <a:bodyPr wrap="square">
            <a:spAutoFit/>
          </a:bodyPr>
          <a:lstStyle/>
          <a:p>
            <a:r>
              <a:rPr lang="en-US" sz="2000" b="1" dirty="0">
                <a:solidFill>
                  <a:srgbClr val="C1510A"/>
                </a:solidFill>
                <a:effectLst/>
                <a:latin typeface="Helvetica" panose="020B0604020202020204" pitchFamily="34" charset="0"/>
              </a:rPr>
              <a:t>Diversity and Multicultural Teams</a:t>
            </a:r>
          </a:p>
        </p:txBody>
      </p:sp>
      <p:grpSp>
        <p:nvGrpSpPr>
          <p:cNvPr id="12" name="Group 11">
            <a:extLst>
              <a:ext uri="{FF2B5EF4-FFF2-40B4-BE49-F238E27FC236}">
                <a16:creationId xmlns:a16="http://schemas.microsoft.com/office/drawing/2014/main" id="{C9F2F5AA-5345-40A3-A02C-8F39ED5840FF}"/>
              </a:ext>
            </a:extLst>
          </p:cNvPr>
          <p:cNvGrpSpPr/>
          <p:nvPr/>
        </p:nvGrpSpPr>
        <p:grpSpPr>
          <a:xfrm>
            <a:off x="130614" y="576828"/>
            <a:ext cx="5272804" cy="536288"/>
            <a:chOff x="130614" y="576828"/>
            <a:chExt cx="5272804" cy="536288"/>
          </a:xfrm>
        </p:grpSpPr>
        <p:sp>
          <p:nvSpPr>
            <p:cNvPr id="14" name="TextBox 13">
              <a:extLst>
                <a:ext uri="{FF2B5EF4-FFF2-40B4-BE49-F238E27FC236}">
                  <a16:creationId xmlns:a16="http://schemas.microsoft.com/office/drawing/2014/main" id="{8C5F1B9D-95F7-4B48-A88D-D2B2251CEC52}"/>
                </a:ext>
              </a:extLst>
            </p:cNvPr>
            <p:cNvSpPr txBox="1"/>
            <p:nvPr/>
          </p:nvSpPr>
          <p:spPr>
            <a:xfrm>
              <a:off x="2449853" y="576828"/>
              <a:ext cx="2953565" cy="523220"/>
            </a:xfrm>
            <a:prstGeom prst="rect">
              <a:avLst/>
            </a:prstGeom>
            <a:noFill/>
          </p:spPr>
          <p:txBody>
            <a:bodyPr wrap="none" rtlCol="0">
              <a:spAutoFit/>
            </a:bodyPr>
            <a:lstStyle/>
            <a:p>
              <a:r>
                <a:rPr lang="en-US" sz="2800" dirty="0">
                  <a:solidFill>
                    <a:schemeClr val="bg1"/>
                  </a:solidFill>
                  <a:latin typeface="Times New Roman" panose="02020603050405020304" pitchFamily="18" charset="0"/>
                  <a:cs typeface="Times New Roman" panose="02020603050405020304" pitchFamily="18" charset="0"/>
                </a:rPr>
                <a:t> Groups and Teams</a:t>
              </a:r>
            </a:p>
          </p:txBody>
        </p:sp>
        <p:sp>
          <p:nvSpPr>
            <p:cNvPr id="15" name="Rectangle 14">
              <a:extLst>
                <a:ext uri="{FF2B5EF4-FFF2-40B4-BE49-F238E27FC236}">
                  <a16:creationId xmlns:a16="http://schemas.microsoft.com/office/drawing/2014/main" id="{326BFDA7-1668-4ED7-B61D-14875A258907}"/>
                </a:ext>
              </a:extLst>
            </p:cNvPr>
            <p:cNvSpPr/>
            <p:nvPr/>
          </p:nvSpPr>
          <p:spPr>
            <a:xfrm>
              <a:off x="130614" y="589896"/>
              <a:ext cx="2085827" cy="523220"/>
            </a:xfrm>
            <a:prstGeom prst="rect">
              <a:avLst/>
            </a:prstGeom>
          </p:spPr>
          <p:txBody>
            <a:bodyPr wrap="none">
              <a:spAutoFit/>
            </a:bodyPr>
            <a:lstStyle/>
            <a:p>
              <a:r>
                <a:rPr lang="en-US" sz="2800" dirty="0">
                  <a:solidFill>
                    <a:schemeClr val="bg1"/>
                  </a:solidFill>
                  <a:latin typeface="Times New Roman" panose="02020603050405020304" pitchFamily="18" charset="0"/>
                  <a:cs typeface="Times New Roman" panose="02020603050405020304" pitchFamily="18" charset="0"/>
                </a:rPr>
                <a:t>CHAPTER</a:t>
              </a:r>
              <a:r>
                <a:rPr lang="en-US" sz="2800" dirty="0">
                  <a:solidFill>
                    <a:schemeClr val="bg1"/>
                  </a:solidFill>
                  <a:cs typeface="Tajawal Medium" panose="00000600000000000000"/>
                </a:rPr>
                <a:t> 7</a:t>
              </a:r>
            </a:p>
          </p:txBody>
        </p:sp>
      </p:grpSp>
      <p:graphicFrame>
        <p:nvGraphicFramePr>
          <p:cNvPr id="8" name="Table 7">
            <a:extLst>
              <a:ext uri="{FF2B5EF4-FFF2-40B4-BE49-F238E27FC236}">
                <a16:creationId xmlns:a16="http://schemas.microsoft.com/office/drawing/2014/main" id="{3C1C4C49-A100-4F87-B38A-F6454051E4A4}"/>
              </a:ext>
            </a:extLst>
          </p:cNvPr>
          <p:cNvGraphicFramePr>
            <a:graphicFrameLocks noGrp="1"/>
          </p:cNvGraphicFramePr>
          <p:nvPr>
            <p:extLst>
              <p:ext uri="{D42A27DB-BD31-4B8C-83A1-F6EECF244321}">
                <p14:modId xmlns:p14="http://schemas.microsoft.com/office/powerpoint/2010/main" val="1382428958"/>
              </p:ext>
            </p:extLst>
          </p:nvPr>
        </p:nvGraphicFramePr>
        <p:xfrm>
          <a:off x="1573160" y="1811172"/>
          <a:ext cx="10499516" cy="4206240"/>
        </p:xfrm>
        <a:graphic>
          <a:graphicData uri="http://schemas.openxmlformats.org/drawingml/2006/table">
            <a:tbl>
              <a:tblPr firstRow="1" bandRow="1">
                <a:tableStyleId>{5C22544A-7EE6-4342-B048-85BDC9FD1C3A}</a:tableStyleId>
              </a:tblPr>
              <a:tblGrid>
                <a:gridCol w="1454869">
                  <a:extLst>
                    <a:ext uri="{9D8B030D-6E8A-4147-A177-3AD203B41FA5}">
                      <a16:colId xmlns:a16="http://schemas.microsoft.com/office/drawing/2014/main" val="3871359360"/>
                    </a:ext>
                  </a:extLst>
                </a:gridCol>
                <a:gridCol w="9044647">
                  <a:extLst>
                    <a:ext uri="{9D8B030D-6E8A-4147-A177-3AD203B41FA5}">
                      <a16:colId xmlns:a16="http://schemas.microsoft.com/office/drawing/2014/main" val="1091551387"/>
                    </a:ext>
                  </a:extLst>
                </a:gridCol>
              </a:tblGrid>
              <a:tr h="2313500">
                <a:tc>
                  <a: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b="1" dirty="0">
                          <a:solidFill>
                            <a:schemeClr val="tx1"/>
                          </a:solidFill>
                        </a:rPr>
                        <a:t>Diversity and Multicultural Teams</a:t>
                      </a:r>
                    </a:p>
                    <a:p>
                      <a:pPr marL="0" marR="0" lvl="0" indent="0" algn="just" defTabSz="914400" rtl="0" eaLnBrk="1" fontAlgn="auto" latinLnBrk="0" hangingPunct="1">
                        <a:lnSpc>
                          <a:spcPct val="100000"/>
                        </a:lnSpc>
                        <a:spcBef>
                          <a:spcPts val="0"/>
                        </a:spcBef>
                        <a:spcAft>
                          <a:spcPts val="0"/>
                        </a:spcAft>
                        <a:buClrTx/>
                        <a:buSzTx/>
                        <a:buFontTx/>
                        <a:buNone/>
                        <a:tabLst/>
                        <a:defRPr/>
                      </a:pPr>
                      <a:endParaRPr lang="en-US" b="1" dirty="0">
                        <a:solidFill>
                          <a:schemeClr val="tx1"/>
                        </a:solidFill>
                      </a:endParaRPr>
                    </a:p>
                  </a:txBody>
                  <a:tcPr>
                    <a:noFill/>
                  </a:tcPr>
                </a:tc>
                <a:tc>
                  <a:txBody>
                    <a:bodyPr/>
                    <a:lstStyle/>
                    <a:p>
                      <a:pPr marL="0" indent="0" algn="just" defTabSz="914400" rtl="0" eaLnBrk="1" latinLnBrk="0" hangingPunct="1">
                        <a:buFontTx/>
                        <a:buNone/>
                      </a:pPr>
                      <a:r>
                        <a:rPr lang="en-US" sz="1800" b="1" i="0" u="sng" kern="1200" dirty="0">
                          <a:solidFill>
                            <a:schemeClr val="tx1"/>
                          </a:solidFill>
                          <a:latin typeface="+mn-lt"/>
                          <a:ea typeface="+mn-ea"/>
                          <a:cs typeface="+mn-cs"/>
                        </a:rPr>
                        <a:t>Direct versus Indirect Communication</a:t>
                      </a:r>
                    </a:p>
                    <a:p>
                      <a:pPr marL="285750" indent="-285750" algn="just" defTabSz="914400" rtl="0" eaLnBrk="1" latinLnBrk="0" hangingPunct="1">
                        <a:buFont typeface="Wingdings" panose="05000000000000000000" pitchFamily="2" charset="2"/>
                        <a:buChar char="§"/>
                      </a:pPr>
                      <a:r>
                        <a:rPr lang="en-US" sz="1800" b="0" i="0" u="none" kern="1200" dirty="0">
                          <a:solidFill>
                            <a:schemeClr val="tx1"/>
                          </a:solidFill>
                          <a:latin typeface="+mn-lt"/>
                          <a:ea typeface="+mn-ea"/>
                          <a:cs typeface="+mn-cs"/>
                        </a:rPr>
                        <a:t>Communication in Western cultures is typically direct and explicit, and a listener does not have to know much about the context or the speaker to interpret it. </a:t>
                      </a:r>
                    </a:p>
                    <a:p>
                      <a:pPr marL="0" indent="0" algn="just" defTabSz="914400" rtl="0" eaLnBrk="1" latinLnBrk="0" hangingPunct="1">
                        <a:buFontTx/>
                        <a:buNone/>
                      </a:pPr>
                      <a:r>
                        <a:rPr lang="en-US" sz="1800" b="1" i="0" u="sng" kern="1200" dirty="0">
                          <a:solidFill>
                            <a:schemeClr val="tx1"/>
                          </a:solidFill>
                          <a:latin typeface="+mn-lt"/>
                          <a:ea typeface="+mn-ea"/>
                          <a:cs typeface="+mn-cs"/>
                        </a:rPr>
                        <a:t>Differing Attitudes toward Hierarchy and Authority</a:t>
                      </a:r>
                    </a:p>
                    <a:p>
                      <a:pPr marL="285750" indent="-285750" algn="just" defTabSz="914400" rtl="0" eaLnBrk="1" latinLnBrk="0" hangingPunct="1">
                        <a:buFont typeface="Wingdings" panose="05000000000000000000" pitchFamily="2" charset="2"/>
                        <a:buChar char="§"/>
                      </a:pPr>
                      <a:r>
                        <a:rPr lang="en-US" sz="1800" b="0" i="0" u="none" kern="1200" dirty="0">
                          <a:solidFill>
                            <a:schemeClr val="tx1"/>
                          </a:solidFill>
                          <a:latin typeface="+mn-lt"/>
                          <a:ea typeface="+mn-ea"/>
                          <a:cs typeface="+mn-cs"/>
                        </a:rPr>
                        <a:t>By design, teams have a rather flat structure. But team members from cultures in which people are treated differently according to their status in an organization are often uncomfortable on flat teams. </a:t>
                      </a:r>
                    </a:p>
                    <a:p>
                      <a:pPr marL="0" indent="0" algn="just" defTabSz="914400" rtl="0" eaLnBrk="1" latinLnBrk="0" hangingPunct="1">
                        <a:buFontTx/>
                        <a:buNone/>
                      </a:pPr>
                      <a:r>
                        <a:rPr lang="en-US" sz="1800" b="1" i="0" u="sng" kern="1200" dirty="0">
                          <a:solidFill>
                            <a:schemeClr val="tx1"/>
                          </a:solidFill>
                          <a:latin typeface="+mn-lt"/>
                          <a:ea typeface="+mn-ea"/>
                          <a:cs typeface="+mn-cs"/>
                        </a:rPr>
                        <a:t>Conflicting Decision-Making Norms</a:t>
                      </a:r>
                    </a:p>
                    <a:p>
                      <a:pPr marL="285750" indent="-285750" algn="just" defTabSz="914400" rtl="0" eaLnBrk="1" latinLnBrk="0" hangingPunct="1">
                        <a:buFont typeface="Wingdings" panose="05000000000000000000" pitchFamily="2" charset="2"/>
                        <a:buChar char="§"/>
                      </a:pPr>
                      <a:r>
                        <a:rPr lang="en-US" sz="1800" b="0" i="0" u="none" kern="1200" dirty="0">
                          <a:solidFill>
                            <a:schemeClr val="tx1"/>
                          </a:solidFill>
                          <a:latin typeface="+mn-lt"/>
                          <a:ea typeface="+mn-ea"/>
                          <a:cs typeface="+mn-cs"/>
                        </a:rPr>
                        <a:t>Cultures differ substantially when it comes to how quickly decisions should be made and how much analysis is required. Compared with managers from other countries, U.S. managers like to make decisions very quickly and with relatively little analysis. A Brazilian manager at an American company made these comments about a negotiation, “On the first day, we agreed on three points, and on the second day, the company wanted to start with point four. But the Koreans wanted to go back and rediscuss points one through three. My boss almost had an attack.”</a:t>
                      </a:r>
                    </a:p>
                  </a:txBody>
                  <a:tcPr>
                    <a:noFill/>
                  </a:tcPr>
                </a:tc>
                <a:extLst>
                  <a:ext uri="{0D108BD9-81ED-4DB2-BD59-A6C34878D82A}">
                    <a16:rowId xmlns:a16="http://schemas.microsoft.com/office/drawing/2014/main" val="3251237068"/>
                  </a:ext>
                </a:extLst>
              </a:tr>
            </a:tbl>
          </a:graphicData>
        </a:graphic>
      </p:graphicFrame>
    </p:spTree>
    <p:extLst>
      <p:ext uri="{BB962C8B-B14F-4D97-AF65-F5344CB8AC3E}">
        <p14:creationId xmlns:p14="http://schemas.microsoft.com/office/powerpoint/2010/main" val="1803054450"/>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9533101" cy="1610200"/>
          </a:xfrm>
          <a:prstGeom prst="rect">
            <a:avLst/>
          </a:prstGeom>
        </p:spPr>
      </p:pic>
      <p:grpSp>
        <p:nvGrpSpPr>
          <p:cNvPr id="12" name="Group 11">
            <a:extLst>
              <a:ext uri="{FF2B5EF4-FFF2-40B4-BE49-F238E27FC236}">
                <a16:creationId xmlns:a16="http://schemas.microsoft.com/office/drawing/2014/main" id="{C9F2F5AA-5345-40A3-A02C-8F39ED5840FF}"/>
              </a:ext>
            </a:extLst>
          </p:cNvPr>
          <p:cNvGrpSpPr/>
          <p:nvPr/>
        </p:nvGrpSpPr>
        <p:grpSpPr>
          <a:xfrm>
            <a:off x="130614" y="576828"/>
            <a:ext cx="5272804" cy="536288"/>
            <a:chOff x="130614" y="576828"/>
            <a:chExt cx="5272804" cy="536288"/>
          </a:xfrm>
        </p:grpSpPr>
        <p:sp>
          <p:nvSpPr>
            <p:cNvPr id="14" name="TextBox 13">
              <a:extLst>
                <a:ext uri="{FF2B5EF4-FFF2-40B4-BE49-F238E27FC236}">
                  <a16:creationId xmlns:a16="http://schemas.microsoft.com/office/drawing/2014/main" id="{8C5F1B9D-95F7-4B48-A88D-D2B2251CEC52}"/>
                </a:ext>
              </a:extLst>
            </p:cNvPr>
            <p:cNvSpPr txBox="1"/>
            <p:nvPr/>
          </p:nvSpPr>
          <p:spPr>
            <a:xfrm>
              <a:off x="2449853" y="576828"/>
              <a:ext cx="2953565" cy="523220"/>
            </a:xfrm>
            <a:prstGeom prst="rect">
              <a:avLst/>
            </a:prstGeom>
            <a:noFill/>
          </p:spPr>
          <p:txBody>
            <a:bodyPr wrap="none" rtlCol="0">
              <a:spAutoFit/>
            </a:bodyPr>
            <a:lstStyle/>
            <a:p>
              <a:r>
                <a:rPr lang="en-US" sz="2800" dirty="0">
                  <a:solidFill>
                    <a:schemeClr val="bg1"/>
                  </a:solidFill>
                  <a:latin typeface="Times New Roman" panose="02020603050405020304" pitchFamily="18" charset="0"/>
                  <a:cs typeface="Times New Roman" panose="02020603050405020304" pitchFamily="18" charset="0"/>
                </a:rPr>
                <a:t> Groups and Teams</a:t>
              </a:r>
            </a:p>
          </p:txBody>
        </p:sp>
        <p:sp>
          <p:nvSpPr>
            <p:cNvPr id="15" name="Rectangle 14">
              <a:extLst>
                <a:ext uri="{FF2B5EF4-FFF2-40B4-BE49-F238E27FC236}">
                  <a16:creationId xmlns:a16="http://schemas.microsoft.com/office/drawing/2014/main" id="{326BFDA7-1668-4ED7-B61D-14875A258907}"/>
                </a:ext>
              </a:extLst>
            </p:cNvPr>
            <p:cNvSpPr/>
            <p:nvPr/>
          </p:nvSpPr>
          <p:spPr>
            <a:xfrm>
              <a:off x="130614" y="589896"/>
              <a:ext cx="2085827" cy="523220"/>
            </a:xfrm>
            <a:prstGeom prst="rect">
              <a:avLst/>
            </a:prstGeom>
          </p:spPr>
          <p:txBody>
            <a:bodyPr wrap="none">
              <a:spAutoFit/>
            </a:bodyPr>
            <a:lstStyle/>
            <a:p>
              <a:r>
                <a:rPr lang="en-US" sz="2800" dirty="0">
                  <a:solidFill>
                    <a:schemeClr val="bg1"/>
                  </a:solidFill>
                  <a:latin typeface="Times New Roman" panose="02020603050405020304" pitchFamily="18" charset="0"/>
                  <a:cs typeface="Times New Roman" panose="02020603050405020304" pitchFamily="18" charset="0"/>
                </a:rPr>
                <a:t>CHAPTER</a:t>
              </a:r>
              <a:r>
                <a:rPr lang="en-US" sz="2800" dirty="0">
                  <a:solidFill>
                    <a:schemeClr val="bg1"/>
                  </a:solidFill>
                  <a:cs typeface="Tajawal Medium" panose="00000600000000000000"/>
                </a:rPr>
                <a:t> 7</a:t>
              </a:r>
            </a:p>
          </p:txBody>
        </p:sp>
      </p:grpSp>
      <p:sp>
        <p:nvSpPr>
          <p:cNvPr id="16" name="TextBox 15">
            <a:extLst>
              <a:ext uri="{FF2B5EF4-FFF2-40B4-BE49-F238E27FC236}">
                <a16:creationId xmlns:a16="http://schemas.microsoft.com/office/drawing/2014/main" id="{F781D280-3EEE-4E99-B569-E45B6290AE13}"/>
              </a:ext>
            </a:extLst>
          </p:cNvPr>
          <p:cNvSpPr txBox="1"/>
          <p:nvPr/>
        </p:nvSpPr>
        <p:spPr>
          <a:xfrm>
            <a:off x="1715102" y="1752663"/>
            <a:ext cx="10282051" cy="4524315"/>
          </a:xfrm>
          <a:prstGeom prst="rect">
            <a:avLst/>
          </a:prstGeom>
          <a:noFill/>
        </p:spPr>
        <p:txBody>
          <a:bodyPr wrap="square">
            <a:spAutoFit/>
          </a:bodyPr>
          <a:lstStyle/>
          <a:p>
            <a:pPr marL="285750" indent="-285750">
              <a:buFont typeface="Wingdings" panose="05000000000000000000" pitchFamily="2" charset="2"/>
              <a:buChar char="§"/>
            </a:pPr>
            <a:r>
              <a:rPr lang="en-US" dirty="0"/>
              <a:t>A group is two or more persons who interact with one another such that each person influences and is influenced by each other person.</a:t>
            </a:r>
          </a:p>
          <a:p>
            <a:pPr marL="285750" indent="-285750">
              <a:buFont typeface="Wingdings" panose="05000000000000000000" pitchFamily="2" charset="2"/>
              <a:buChar char="§"/>
            </a:pPr>
            <a:endParaRPr lang="en-US" dirty="0"/>
          </a:p>
          <a:p>
            <a:pPr marL="285750" indent="-285750">
              <a:buFont typeface="Wingdings" panose="05000000000000000000" pitchFamily="2" charset="2"/>
              <a:buChar char="§"/>
            </a:pPr>
            <a:r>
              <a:rPr lang="en-US" dirty="0"/>
              <a:t> Teams are an interdependent collection of at least two individuals who share a common goal and share accountability for the team’s as well as their own outcomes.</a:t>
            </a:r>
          </a:p>
          <a:p>
            <a:pPr marL="285750" indent="-285750">
              <a:buFont typeface="Wingdings" panose="05000000000000000000" pitchFamily="2" charset="2"/>
              <a:buChar char="§"/>
            </a:pPr>
            <a:endParaRPr lang="en-US" dirty="0"/>
          </a:p>
          <a:p>
            <a:pPr marL="285750" indent="-285750">
              <a:buFont typeface="Wingdings" panose="05000000000000000000" pitchFamily="2" charset="2"/>
              <a:buChar char="§"/>
            </a:pPr>
            <a:r>
              <a:rPr lang="en-US" dirty="0"/>
              <a:t> Groups and teams are not necessarily the same thing. All teams are groups, but not all groups are teams. Common kinds of groups in organizations include workgroups, teams, and informal groups.</a:t>
            </a:r>
          </a:p>
          <a:p>
            <a:pPr marL="285750" indent="-285750">
              <a:buFont typeface="Wingdings" panose="05000000000000000000" pitchFamily="2" charset="2"/>
              <a:buChar char="§"/>
            </a:pPr>
            <a:endParaRPr lang="en-US" dirty="0"/>
          </a:p>
          <a:p>
            <a:pPr marL="285750" indent="-285750">
              <a:buFont typeface="Wingdings" panose="05000000000000000000" pitchFamily="2" charset="2"/>
              <a:buChar char="§"/>
            </a:pPr>
            <a:r>
              <a:rPr lang="en-US" dirty="0"/>
              <a:t>The performance of any group is affected by several factors other than its reasons for forming and the stages of its development. </a:t>
            </a:r>
          </a:p>
          <a:p>
            <a:pPr marL="285750" indent="-285750">
              <a:buFont typeface="Wingdings" panose="05000000000000000000" pitchFamily="2" charset="2"/>
              <a:buChar char="§"/>
            </a:pPr>
            <a:endParaRPr lang="en-US" dirty="0"/>
          </a:p>
          <a:p>
            <a:pPr marL="285750" indent="-285750">
              <a:buFont typeface="Wingdings" panose="05000000000000000000" pitchFamily="2" charset="2"/>
              <a:buChar char="§"/>
            </a:pPr>
            <a:r>
              <a:rPr lang="en-US" dirty="0"/>
              <a:t>The five basic group performance factors are composition, size, norms, cohesiveness, and informal leadership. Group composition is most often described in terms of the homogeneity or heterogeneity of the members. Group size can also have an important effect on performance. </a:t>
            </a:r>
          </a:p>
          <a:p>
            <a:endParaRPr lang="en-US" dirty="0"/>
          </a:p>
        </p:txBody>
      </p:sp>
      <p:sp>
        <p:nvSpPr>
          <p:cNvPr id="13" name="TextBox 12">
            <a:extLst>
              <a:ext uri="{FF2B5EF4-FFF2-40B4-BE49-F238E27FC236}">
                <a16:creationId xmlns:a16="http://schemas.microsoft.com/office/drawing/2014/main" id="{D394A896-F9B2-4179-9992-BE649DEA83B7}"/>
              </a:ext>
            </a:extLst>
          </p:cNvPr>
          <p:cNvSpPr txBox="1"/>
          <p:nvPr/>
        </p:nvSpPr>
        <p:spPr>
          <a:xfrm>
            <a:off x="1874165" y="1383331"/>
            <a:ext cx="6208642" cy="369332"/>
          </a:xfrm>
          <a:prstGeom prst="rect">
            <a:avLst/>
          </a:prstGeom>
          <a:noFill/>
        </p:spPr>
        <p:txBody>
          <a:bodyPr wrap="square">
            <a:spAutoFit/>
          </a:bodyPr>
          <a:lstStyle/>
          <a:p>
            <a:r>
              <a:rPr lang="en-US" b="1" u="sng" dirty="0">
                <a:solidFill>
                  <a:schemeClr val="accent2">
                    <a:lumMod val="75000"/>
                  </a:schemeClr>
                </a:solidFill>
              </a:rPr>
              <a:t>Summary and Application</a:t>
            </a:r>
          </a:p>
        </p:txBody>
      </p:sp>
    </p:spTree>
    <p:extLst>
      <p:ext uri="{BB962C8B-B14F-4D97-AF65-F5344CB8AC3E}">
        <p14:creationId xmlns:p14="http://schemas.microsoft.com/office/powerpoint/2010/main" val="1918771334"/>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9533101" cy="1610200"/>
          </a:xfrm>
          <a:prstGeom prst="rect">
            <a:avLst/>
          </a:prstGeom>
        </p:spPr>
      </p:pic>
      <p:grpSp>
        <p:nvGrpSpPr>
          <p:cNvPr id="12" name="Group 11">
            <a:extLst>
              <a:ext uri="{FF2B5EF4-FFF2-40B4-BE49-F238E27FC236}">
                <a16:creationId xmlns:a16="http://schemas.microsoft.com/office/drawing/2014/main" id="{C9F2F5AA-5345-40A3-A02C-8F39ED5840FF}"/>
              </a:ext>
            </a:extLst>
          </p:cNvPr>
          <p:cNvGrpSpPr/>
          <p:nvPr/>
        </p:nvGrpSpPr>
        <p:grpSpPr>
          <a:xfrm>
            <a:off x="130614" y="576828"/>
            <a:ext cx="5272804" cy="536288"/>
            <a:chOff x="130614" y="576828"/>
            <a:chExt cx="5272804" cy="536288"/>
          </a:xfrm>
        </p:grpSpPr>
        <p:sp>
          <p:nvSpPr>
            <p:cNvPr id="14" name="TextBox 13">
              <a:extLst>
                <a:ext uri="{FF2B5EF4-FFF2-40B4-BE49-F238E27FC236}">
                  <a16:creationId xmlns:a16="http://schemas.microsoft.com/office/drawing/2014/main" id="{8C5F1B9D-95F7-4B48-A88D-D2B2251CEC52}"/>
                </a:ext>
              </a:extLst>
            </p:cNvPr>
            <p:cNvSpPr txBox="1"/>
            <p:nvPr/>
          </p:nvSpPr>
          <p:spPr>
            <a:xfrm>
              <a:off x="2449853" y="576828"/>
              <a:ext cx="2953565" cy="523220"/>
            </a:xfrm>
            <a:prstGeom prst="rect">
              <a:avLst/>
            </a:prstGeom>
            <a:noFill/>
          </p:spPr>
          <p:txBody>
            <a:bodyPr wrap="none" rtlCol="0">
              <a:spAutoFit/>
            </a:bodyPr>
            <a:lstStyle/>
            <a:p>
              <a:r>
                <a:rPr lang="en-US" sz="2800" dirty="0">
                  <a:solidFill>
                    <a:schemeClr val="bg1"/>
                  </a:solidFill>
                  <a:latin typeface="Times New Roman" panose="02020603050405020304" pitchFamily="18" charset="0"/>
                  <a:cs typeface="Times New Roman" panose="02020603050405020304" pitchFamily="18" charset="0"/>
                </a:rPr>
                <a:t> Groups and Teams</a:t>
              </a:r>
            </a:p>
          </p:txBody>
        </p:sp>
        <p:sp>
          <p:nvSpPr>
            <p:cNvPr id="15" name="Rectangle 14">
              <a:extLst>
                <a:ext uri="{FF2B5EF4-FFF2-40B4-BE49-F238E27FC236}">
                  <a16:creationId xmlns:a16="http://schemas.microsoft.com/office/drawing/2014/main" id="{326BFDA7-1668-4ED7-B61D-14875A258907}"/>
                </a:ext>
              </a:extLst>
            </p:cNvPr>
            <p:cNvSpPr/>
            <p:nvPr/>
          </p:nvSpPr>
          <p:spPr>
            <a:xfrm>
              <a:off x="130614" y="589896"/>
              <a:ext cx="2085827" cy="523220"/>
            </a:xfrm>
            <a:prstGeom prst="rect">
              <a:avLst/>
            </a:prstGeom>
          </p:spPr>
          <p:txBody>
            <a:bodyPr wrap="none">
              <a:spAutoFit/>
            </a:bodyPr>
            <a:lstStyle/>
            <a:p>
              <a:r>
                <a:rPr lang="en-US" sz="2800" dirty="0">
                  <a:solidFill>
                    <a:schemeClr val="bg1"/>
                  </a:solidFill>
                  <a:latin typeface="Times New Roman" panose="02020603050405020304" pitchFamily="18" charset="0"/>
                  <a:cs typeface="Times New Roman" panose="02020603050405020304" pitchFamily="18" charset="0"/>
                </a:rPr>
                <a:t>CHAPTER</a:t>
              </a:r>
              <a:r>
                <a:rPr lang="en-US" sz="2800" dirty="0">
                  <a:solidFill>
                    <a:schemeClr val="bg1"/>
                  </a:solidFill>
                  <a:cs typeface="Tajawal Medium" panose="00000600000000000000"/>
                </a:rPr>
                <a:t> 7</a:t>
              </a:r>
            </a:p>
          </p:txBody>
        </p:sp>
      </p:grpSp>
      <p:sp>
        <p:nvSpPr>
          <p:cNvPr id="16" name="TextBox 15">
            <a:extLst>
              <a:ext uri="{FF2B5EF4-FFF2-40B4-BE49-F238E27FC236}">
                <a16:creationId xmlns:a16="http://schemas.microsoft.com/office/drawing/2014/main" id="{F781D280-3EEE-4E99-B569-E45B6290AE13}"/>
              </a:ext>
            </a:extLst>
          </p:cNvPr>
          <p:cNvSpPr txBox="1"/>
          <p:nvPr/>
        </p:nvSpPr>
        <p:spPr>
          <a:xfrm>
            <a:off x="1993490" y="1689944"/>
            <a:ext cx="10317835" cy="4247317"/>
          </a:xfrm>
          <a:prstGeom prst="rect">
            <a:avLst/>
          </a:prstGeom>
          <a:noFill/>
        </p:spPr>
        <p:txBody>
          <a:bodyPr wrap="square">
            <a:spAutoFit/>
          </a:bodyPr>
          <a:lstStyle/>
          <a:p>
            <a:pPr marL="285750" indent="-285750" algn="just">
              <a:buFont typeface="Wingdings" panose="05000000000000000000" pitchFamily="2" charset="2"/>
              <a:buChar char="§"/>
            </a:pPr>
            <a:r>
              <a:rPr lang="en-US" dirty="0"/>
              <a:t>A norm is a standard against which the appropriateness of a behavior is judged and determines the behavior expected in a certain situation. </a:t>
            </a:r>
          </a:p>
          <a:p>
            <a:pPr marL="285750" indent="-285750" algn="just">
              <a:buFont typeface="Wingdings" panose="05000000000000000000" pitchFamily="2" charset="2"/>
              <a:buChar char="§"/>
            </a:pPr>
            <a:endParaRPr lang="en-US" dirty="0"/>
          </a:p>
          <a:p>
            <a:pPr marL="285750" indent="-285750" algn="just">
              <a:buFont typeface="Wingdings" panose="05000000000000000000" pitchFamily="2" charset="2"/>
              <a:buChar char="§"/>
            </a:pPr>
            <a:r>
              <a:rPr lang="en-US" dirty="0"/>
              <a:t>Group cohesiveness is the extent to which a group is committed to remaining together; it results from forces acting on the members to remain in the group. </a:t>
            </a:r>
          </a:p>
          <a:p>
            <a:pPr marL="285750" indent="-285750" algn="just">
              <a:buFont typeface="Wingdings" panose="05000000000000000000" pitchFamily="2" charset="2"/>
              <a:buChar char="§"/>
            </a:pPr>
            <a:endParaRPr lang="en-US" dirty="0"/>
          </a:p>
          <a:p>
            <a:pPr marL="285750" indent="-285750" algn="just">
              <a:buFont typeface="Wingdings" panose="05000000000000000000" pitchFamily="2" charset="2"/>
              <a:buChar char="§"/>
            </a:pPr>
            <a:r>
              <a:rPr lang="en-US" dirty="0"/>
              <a:t>The final group performance factor is informal leadership: the emergence of an individual who engages in leadership activities but whose right to do so has not been formally recognized.</a:t>
            </a:r>
          </a:p>
          <a:p>
            <a:pPr algn="just"/>
            <a:endParaRPr lang="en-US" dirty="0"/>
          </a:p>
          <a:p>
            <a:pPr algn="just"/>
            <a:r>
              <a:rPr lang="en-US" dirty="0"/>
              <a:t>When a new group or team is formed, it typically goes through several stages of development. Traditional research on small groups per se (as opposed to teams) has focused on a four-stage development process:</a:t>
            </a:r>
          </a:p>
          <a:p>
            <a:pPr marL="342900" indent="-342900" algn="just">
              <a:buFont typeface="+mj-lt"/>
              <a:buAutoNum type="arabicPeriod"/>
            </a:pPr>
            <a:r>
              <a:rPr lang="en-US" dirty="0"/>
              <a:t>mutual acceptance,</a:t>
            </a:r>
          </a:p>
          <a:p>
            <a:pPr marL="342900" indent="-342900" algn="just">
              <a:buFont typeface="+mj-lt"/>
              <a:buAutoNum type="arabicPeriod"/>
            </a:pPr>
            <a:r>
              <a:rPr lang="en-US" dirty="0"/>
              <a:t>communication and decision making,</a:t>
            </a:r>
          </a:p>
          <a:p>
            <a:pPr marL="342900" indent="-342900" algn="just">
              <a:buFont typeface="+mj-lt"/>
              <a:buAutoNum type="arabicPeriod"/>
            </a:pPr>
            <a:r>
              <a:rPr lang="en-US" dirty="0"/>
              <a:t>motivation and productivity, and</a:t>
            </a:r>
          </a:p>
          <a:p>
            <a:pPr marL="342900" indent="-342900" algn="just">
              <a:buFont typeface="+mj-lt"/>
              <a:buAutoNum type="arabicPeriod"/>
            </a:pPr>
            <a:r>
              <a:rPr lang="en-US" dirty="0"/>
              <a:t>control and organization.</a:t>
            </a:r>
          </a:p>
        </p:txBody>
      </p:sp>
      <p:sp>
        <p:nvSpPr>
          <p:cNvPr id="17" name="TextBox 16">
            <a:extLst>
              <a:ext uri="{FF2B5EF4-FFF2-40B4-BE49-F238E27FC236}">
                <a16:creationId xmlns:a16="http://schemas.microsoft.com/office/drawing/2014/main" id="{E53C95F4-4A04-4EF2-BD4A-023ABAFBD650}"/>
              </a:ext>
            </a:extLst>
          </p:cNvPr>
          <p:cNvSpPr txBox="1"/>
          <p:nvPr/>
        </p:nvSpPr>
        <p:spPr>
          <a:xfrm>
            <a:off x="1874165" y="1383331"/>
            <a:ext cx="6208642" cy="369332"/>
          </a:xfrm>
          <a:prstGeom prst="rect">
            <a:avLst/>
          </a:prstGeom>
          <a:noFill/>
        </p:spPr>
        <p:txBody>
          <a:bodyPr wrap="square">
            <a:spAutoFit/>
          </a:bodyPr>
          <a:lstStyle/>
          <a:p>
            <a:r>
              <a:rPr lang="en-US" b="1" u="sng" dirty="0">
                <a:solidFill>
                  <a:schemeClr val="accent2">
                    <a:lumMod val="75000"/>
                  </a:schemeClr>
                </a:solidFill>
              </a:rPr>
              <a:t>Summary and Application</a:t>
            </a:r>
          </a:p>
        </p:txBody>
      </p:sp>
    </p:spTree>
    <p:extLst>
      <p:ext uri="{BB962C8B-B14F-4D97-AF65-F5344CB8AC3E}">
        <p14:creationId xmlns:p14="http://schemas.microsoft.com/office/powerpoint/2010/main" val="3117131244"/>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9533101" cy="1610200"/>
          </a:xfrm>
          <a:prstGeom prst="rect">
            <a:avLst/>
          </a:prstGeom>
        </p:spPr>
      </p:pic>
      <p:grpSp>
        <p:nvGrpSpPr>
          <p:cNvPr id="12" name="Group 11">
            <a:extLst>
              <a:ext uri="{FF2B5EF4-FFF2-40B4-BE49-F238E27FC236}">
                <a16:creationId xmlns:a16="http://schemas.microsoft.com/office/drawing/2014/main" id="{C9F2F5AA-5345-40A3-A02C-8F39ED5840FF}"/>
              </a:ext>
            </a:extLst>
          </p:cNvPr>
          <p:cNvGrpSpPr/>
          <p:nvPr/>
        </p:nvGrpSpPr>
        <p:grpSpPr>
          <a:xfrm>
            <a:off x="130614" y="576828"/>
            <a:ext cx="5272804" cy="536288"/>
            <a:chOff x="130614" y="576828"/>
            <a:chExt cx="5272804" cy="536288"/>
          </a:xfrm>
        </p:grpSpPr>
        <p:sp>
          <p:nvSpPr>
            <p:cNvPr id="14" name="TextBox 13">
              <a:extLst>
                <a:ext uri="{FF2B5EF4-FFF2-40B4-BE49-F238E27FC236}">
                  <a16:creationId xmlns:a16="http://schemas.microsoft.com/office/drawing/2014/main" id="{8C5F1B9D-95F7-4B48-A88D-D2B2251CEC52}"/>
                </a:ext>
              </a:extLst>
            </p:cNvPr>
            <p:cNvSpPr txBox="1"/>
            <p:nvPr/>
          </p:nvSpPr>
          <p:spPr>
            <a:xfrm>
              <a:off x="2449853" y="576828"/>
              <a:ext cx="2953565" cy="523220"/>
            </a:xfrm>
            <a:prstGeom prst="rect">
              <a:avLst/>
            </a:prstGeom>
            <a:noFill/>
          </p:spPr>
          <p:txBody>
            <a:bodyPr wrap="none" rtlCol="0">
              <a:spAutoFit/>
            </a:bodyPr>
            <a:lstStyle/>
            <a:p>
              <a:r>
                <a:rPr lang="en-US" sz="2800" dirty="0">
                  <a:solidFill>
                    <a:schemeClr val="bg1"/>
                  </a:solidFill>
                  <a:latin typeface="Times New Roman" panose="02020603050405020304" pitchFamily="18" charset="0"/>
                  <a:cs typeface="Times New Roman" panose="02020603050405020304" pitchFamily="18" charset="0"/>
                </a:rPr>
                <a:t> Groups and Teams</a:t>
              </a:r>
            </a:p>
          </p:txBody>
        </p:sp>
        <p:sp>
          <p:nvSpPr>
            <p:cNvPr id="15" name="Rectangle 14">
              <a:extLst>
                <a:ext uri="{FF2B5EF4-FFF2-40B4-BE49-F238E27FC236}">
                  <a16:creationId xmlns:a16="http://schemas.microsoft.com/office/drawing/2014/main" id="{326BFDA7-1668-4ED7-B61D-14875A258907}"/>
                </a:ext>
              </a:extLst>
            </p:cNvPr>
            <p:cNvSpPr/>
            <p:nvPr/>
          </p:nvSpPr>
          <p:spPr>
            <a:xfrm>
              <a:off x="130614" y="589896"/>
              <a:ext cx="2085827" cy="523220"/>
            </a:xfrm>
            <a:prstGeom prst="rect">
              <a:avLst/>
            </a:prstGeom>
          </p:spPr>
          <p:txBody>
            <a:bodyPr wrap="none">
              <a:spAutoFit/>
            </a:bodyPr>
            <a:lstStyle/>
            <a:p>
              <a:r>
                <a:rPr lang="en-US" sz="2800" dirty="0">
                  <a:solidFill>
                    <a:schemeClr val="bg1"/>
                  </a:solidFill>
                  <a:latin typeface="Times New Roman" panose="02020603050405020304" pitchFamily="18" charset="0"/>
                  <a:cs typeface="Times New Roman" panose="02020603050405020304" pitchFamily="18" charset="0"/>
                </a:rPr>
                <a:t>CHAPTER</a:t>
              </a:r>
              <a:r>
                <a:rPr lang="en-US" sz="2800" dirty="0">
                  <a:solidFill>
                    <a:schemeClr val="bg1"/>
                  </a:solidFill>
                  <a:cs typeface="Tajawal Medium" panose="00000600000000000000"/>
                </a:rPr>
                <a:t> 7</a:t>
              </a:r>
            </a:p>
          </p:txBody>
        </p:sp>
      </p:grpSp>
      <p:sp>
        <p:nvSpPr>
          <p:cNvPr id="16" name="TextBox 15">
            <a:extLst>
              <a:ext uri="{FF2B5EF4-FFF2-40B4-BE49-F238E27FC236}">
                <a16:creationId xmlns:a16="http://schemas.microsoft.com/office/drawing/2014/main" id="{F781D280-3EEE-4E99-B569-E45B6290AE13}"/>
              </a:ext>
            </a:extLst>
          </p:cNvPr>
          <p:cNvSpPr txBox="1"/>
          <p:nvPr/>
        </p:nvSpPr>
        <p:spPr>
          <a:xfrm>
            <a:off x="1874165" y="1809765"/>
            <a:ext cx="9999783" cy="4247317"/>
          </a:xfrm>
          <a:prstGeom prst="rect">
            <a:avLst/>
          </a:prstGeom>
          <a:noFill/>
        </p:spPr>
        <p:txBody>
          <a:bodyPr wrap="square">
            <a:spAutoFit/>
          </a:bodyPr>
          <a:lstStyle/>
          <a:p>
            <a:pPr marL="285750" indent="-285750" algn="just">
              <a:buFont typeface="Wingdings" panose="05000000000000000000" pitchFamily="2" charset="2"/>
              <a:buChar char="§"/>
            </a:pPr>
            <a:r>
              <a:rPr lang="en-US" dirty="0"/>
              <a:t>In terms of teamwork, other factors that contribute to performance include process gain or loss, team efficacy, trust, social facilitation, and roles. </a:t>
            </a:r>
          </a:p>
          <a:p>
            <a:pPr marL="285750" indent="-285750" algn="just">
              <a:buFont typeface="Wingdings" panose="05000000000000000000" pitchFamily="2" charset="2"/>
              <a:buChar char="§"/>
            </a:pPr>
            <a:endParaRPr lang="en-US" dirty="0"/>
          </a:p>
          <a:p>
            <a:pPr marL="285750" indent="-285750" algn="just">
              <a:buFont typeface="Wingdings" panose="05000000000000000000" pitchFamily="2" charset="2"/>
              <a:buChar char="§"/>
            </a:pPr>
            <a:r>
              <a:rPr lang="en-US" dirty="0"/>
              <a:t>The process of implementation of teams should be approached as would be the case for any major organizational change.</a:t>
            </a:r>
          </a:p>
          <a:p>
            <a:pPr marL="285750" indent="-285750" algn="just">
              <a:buFont typeface="Wingdings" panose="05000000000000000000" pitchFamily="2" charset="2"/>
              <a:buChar char="§"/>
            </a:pPr>
            <a:endParaRPr lang="en-US" dirty="0"/>
          </a:p>
          <a:p>
            <a:pPr marL="285750" indent="-285750" algn="just">
              <a:buFont typeface="Wingdings" panose="05000000000000000000" pitchFamily="2" charset="2"/>
              <a:buChar char="§"/>
            </a:pPr>
            <a:r>
              <a:rPr lang="en-US" dirty="0"/>
              <a:t>Managers need to have a clear understanding of the potential benefits and costs of using teams. They should also know what they need to do to promote effective team performance, including providing top-management support, understanding time frames, and planning for the likely need to change rewards.  Working to develop teamwork competencies is also important.</a:t>
            </a:r>
          </a:p>
          <a:p>
            <a:pPr algn="just"/>
            <a:endParaRPr lang="en-US" dirty="0"/>
          </a:p>
          <a:p>
            <a:pPr marL="285750" indent="-285750" algn="just">
              <a:buFont typeface="Wingdings" panose="05000000000000000000" pitchFamily="2" charset="2"/>
              <a:buChar char="§"/>
            </a:pPr>
            <a:r>
              <a:rPr lang="en-US" dirty="0"/>
              <a:t>Virtual teams and multicultural teams are important emerging areas of teamwork that are relevant to most organizations today.</a:t>
            </a:r>
          </a:p>
          <a:p>
            <a:pPr marL="285750" indent="-285750" algn="just">
              <a:buFont typeface="Wingdings" panose="05000000000000000000" pitchFamily="2" charset="2"/>
              <a:buChar char="§"/>
            </a:pPr>
            <a:endParaRPr lang="en-US" dirty="0"/>
          </a:p>
          <a:p>
            <a:pPr marL="285750" indent="-285750" algn="just">
              <a:buFont typeface="Wingdings" panose="05000000000000000000" pitchFamily="2" charset="2"/>
              <a:buChar char="§"/>
            </a:pPr>
            <a:r>
              <a:rPr lang="en-US" dirty="0"/>
              <a:t> Managers should strive to understand how to most effectively use these two kinds of teams.</a:t>
            </a:r>
          </a:p>
        </p:txBody>
      </p:sp>
      <p:sp>
        <p:nvSpPr>
          <p:cNvPr id="11" name="TextBox 10">
            <a:extLst>
              <a:ext uri="{FF2B5EF4-FFF2-40B4-BE49-F238E27FC236}">
                <a16:creationId xmlns:a16="http://schemas.microsoft.com/office/drawing/2014/main" id="{2F436384-B75E-416D-9DCB-1C900C3527DD}"/>
              </a:ext>
            </a:extLst>
          </p:cNvPr>
          <p:cNvSpPr txBox="1"/>
          <p:nvPr/>
        </p:nvSpPr>
        <p:spPr>
          <a:xfrm>
            <a:off x="1874165" y="1383331"/>
            <a:ext cx="6208642" cy="369332"/>
          </a:xfrm>
          <a:prstGeom prst="rect">
            <a:avLst/>
          </a:prstGeom>
          <a:noFill/>
        </p:spPr>
        <p:txBody>
          <a:bodyPr wrap="square">
            <a:spAutoFit/>
          </a:bodyPr>
          <a:lstStyle/>
          <a:p>
            <a:r>
              <a:rPr lang="en-US" b="1" u="sng" dirty="0">
                <a:solidFill>
                  <a:schemeClr val="accent2">
                    <a:lumMod val="75000"/>
                  </a:schemeClr>
                </a:solidFill>
              </a:rPr>
              <a:t>Summary and Application</a:t>
            </a:r>
          </a:p>
        </p:txBody>
      </p:sp>
    </p:spTree>
    <p:extLst>
      <p:ext uri="{BB962C8B-B14F-4D97-AF65-F5344CB8AC3E}">
        <p14:creationId xmlns:p14="http://schemas.microsoft.com/office/powerpoint/2010/main" val="1957394138"/>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289771" y="5954663"/>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7323" y="-39757"/>
            <a:ext cx="9533101" cy="1610200"/>
          </a:xfrm>
          <a:prstGeom prst="rect">
            <a:avLst/>
          </a:prstGeom>
        </p:spPr>
      </p:pic>
      <p:sp>
        <p:nvSpPr>
          <p:cNvPr id="13" name="TextBox 12">
            <a:extLst>
              <a:ext uri="{FF2B5EF4-FFF2-40B4-BE49-F238E27FC236}">
                <a16:creationId xmlns:a16="http://schemas.microsoft.com/office/drawing/2014/main" id="{3E73060D-F137-47E6-BE33-ECA29C518487}"/>
              </a:ext>
            </a:extLst>
          </p:cNvPr>
          <p:cNvSpPr txBox="1"/>
          <p:nvPr/>
        </p:nvSpPr>
        <p:spPr>
          <a:xfrm>
            <a:off x="183595" y="2451594"/>
            <a:ext cx="11836099" cy="1446550"/>
          </a:xfrm>
          <a:prstGeom prst="rect">
            <a:avLst/>
          </a:prstGeom>
          <a:noFill/>
        </p:spPr>
        <p:txBody>
          <a:bodyPr wrap="square" rtlCol="0">
            <a:spAutoFit/>
          </a:bodyPr>
          <a:lstStyle/>
          <a:p>
            <a:pPr algn="ctr"/>
            <a:r>
              <a:rPr lang="en-US" sz="8800" i="1" dirty="0">
                <a:solidFill>
                  <a:srgbClr val="002060"/>
                </a:solidFill>
                <a:latin typeface="Times New Roman" panose="02020603050405020304" pitchFamily="18" charset="0"/>
                <a:cs typeface="Times New Roman" panose="02020603050405020304" pitchFamily="18" charset="0"/>
              </a:rPr>
              <a:t>Thanks</a:t>
            </a:r>
          </a:p>
        </p:txBody>
      </p:sp>
    </p:spTree>
    <p:extLst>
      <p:ext uri="{BB962C8B-B14F-4D97-AF65-F5344CB8AC3E}">
        <p14:creationId xmlns:p14="http://schemas.microsoft.com/office/powerpoint/2010/main" val="228704918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10062</TotalTime>
  <Words>7581</Words>
  <Application>Microsoft Office PowerPoint</Application>
  <PresentationFormat>Widescreen</PresentationFormat>
  <Paragraphs>710</Paragraphs>
  <Slides>63</Slides>
  <Notes>61</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63</vt:i4>
      </vt:variant>
    </vt:vector>
  </HeadingPairs>
  <TitlesOfParts>
    <vt:vector size="73" baseType="lpstr">
      <vt:lpstr>Arial</vt:lpstr>
      <vt:lpstr>Calibri</vt:lpstr>
      <vt:lpstr>Calibri Light</vt:lpstr>
      <vt:lpstr>Cordale</vt:lpstr>
      <vt:lpstr>Helvetica</vt:lpstr>
      <vt:lpstr>Open-sans</vt:lpstr>
      <vt:lpstr>Tajawal Medium</vt:lpstr>
      <vt:lpstr>Times New Roman</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LENOVO</dc:creator>
  <cp:lastModifiedBy>Mohamed Ayman</cp:lastModifiedBy>
  <cp:revision>959</cp:revision>
  <dcterms:created xsi:type="dcterms:W3CDTF">2021-08-03T13:03:26Z</dcterms:created>
  <dcterms:modified xsi:type="dcterms:W3CDTF">2021-11-10T22:29:39Z</dcterms:modified>
</cp:coreProperties>
</file>